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Jorg\Desktop\PPCBA%20Ma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Team Awesome Breakeven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'Breakeven Chart'!$A$41</c:f>
              <c:strCache>
                <c:ptCount val="1"/>
                <c:pt idx="0">
                  <c:v>NPV of Benefits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'Breakeven Chart'!$B$40:$H$40</c:f>
              <c:strCache>
                <c:ptCount val="7"/>
                <c:pt idx="1">
                  <c:v> Time 0 </c:v>
                </c:pt>
                <c:pt idx="2">
                  <c:v> Year 1 </c:v>
                </c:pt>
                <c:pt idx="3">
                  <c:v> Year 2 </c:v>
                </c:pt>
                <c:pt idx="4">
                  <c:v> Year 3 </c:v>
                </c:pt>
                <c:pt idx="5">
                  <c:v> Year 4 </c:v>
                </c:pt>
                <c:pt idx="6">
                  <c:v> Year 5 </c:v>
                </c:pt>
              </c:strCache>
            </c:strRef>
          </c:cat>
          <c:val>
            <c:numRef>
              <c:f>'Breakeven Chart'!$B$41:$H$41</c:f>
              <c:numCache>
                <c:formatCode>_("$"* #,##0.00_);_("$"* \(#,##0.00\);_("$"* "-"??_);_(@_)</c:formatCode>
                <c:ptCount val="7"/>
                <c:pt idx="2">
                  <c:v>14500</c:v>
                </c:pt>
                <c:pt idx="3">
                  <c:v>27681.81818181818</c:v>
                </c:pt>
                <c:pt idx="4">
                  <c:v>39665.289256198346</c:v>
                </c:pt>
                <c:pt idx="5">
                  <c:v>50559.353869271217</c:v>
                </c:pt>
                <c:pt idx="6">
                  <c:v>60463.043819271217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AD-41D0-86C4-F1A3B3F273DE}"/>
            </c:ext>
          </c:extLst>
        </c:ser>
        <c:ser>
          <c:idx val="1"/>
          <c:order val="1"/>
          <c:tx>
            <c:strRef>
              <c:f>'Breakeven Chart'!$A$42</c:f>
              <c:strCache>
                <c:ptCount val="1"/>
                <c:pt idx="0">
                  <c:v>NPV of Costs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'Breakeven Chart'!$B$40:$H$40</c:f>
              <c:strCache>
                <c:ptCount val="7"/>
                <c:pt idx="1">
                  <c:v> Time 0 </c:v>
                </c:pt>
                <c:pt idx="2">
                  <c:v> Year 1 </c:v>
                </c:pt>
                <c:pt idx="3">
                  <c:v> Year 2 </c:v>
                </c:pt>
                <c:pt idx="4">
                  <c:v> Year 3 </c:v>
                </c:pt>
                <c:pt idx="5">
                  <c:v> Year 4 </c:v>
                </c:pt>
                <c:pt idx="6">
                  <c:v> Year 5 </c:v>
                </c:pt>
              </c:strCache>
            </c:strRef>
          </c:cat>
          <c:val>
            <c:numRef>
              <c:f>'Breakeven Chart'!$B$42:$H$42</c:f>
              <c:numCache>
                <c:formatCode>_("$"* #,##0.00_);_("$"* \(#,##0.00\);_("$"* "-"??_);_(@_)</c:formatCode>
                <c:ptCount val="7"/>
                <c:pt idx="1">
                  <c:v>15284.98</c:v>
                </c:pt>
                <c:pt idx="2">
                  <c:v>21375.889090909091</c:v>
                </c:pt>
                <c:pt idx="3">
                  <c:v>26913.07917355372</c:v>
                </c:pt>
                <c:pt idx="4">
                  <c:v>31946.88833959429</c:v>
                </c:pt>
                <c:pt idx="5">
                  <c:v>36523.078490540262</c:v>
                </c:pt>
                <c:pt idx="6">
                  <c:v>40683.251355036598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AD-41D0-86C4-F1A3B3F27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2069552"/>
        <c:axId val="1809329648"/>
      </c:lineChart>
      <c:catAx>
        <c:axId val="172206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329648"/>
        <c:crosses val="autoZero"/>
        <c:auto val="1"/>
        <c:lblAlgn val="ctr"/>
        <c:lblOffset val="100"/>
        <c:noMultiLvlLbl val="0"/>
      </c:catAx>
      <c:valAx>
        <c:axId val="180932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06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76" y="1508379"/>
            <a:ext cx="7196328" cy="2668397"/>
          </a:xfrm>
        </p:spPr>
        <p:txBody>
          <a:bodyPr/>
          <a:lstStyle/>
          <a:p>
            <a:r>
              <a:rPr lang="en-US" dirty="0"/>
              <a:t>The Max</a:t>
            </a:r>
            <a:br>
              <a:rPr lang="en-US" dirty="0"/>
            </a:br>
            <a:r>
              <a:rPr lang="en-US" dirty="0"/>
              <a:t> Database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76" y="4176776"/>
            <a:ext cx="7196328" cy="1779524"/>
          </a:xfrm>
        </p:spPr>
        <p:txBody>
          <a:bodyPr/>
          <a:lstStyle/>
          <a:p>
            <a:r>
              <a:rPr lang="en-US" dirty="0"/>
              <a:t>Team Awesome</a:t>
            </a:r>
          </a:p>
          <a:p>
            <a:r>
              <a:rPr lang="en-US" dirty="0"/>
              <a:t>Paul Naumann</a:t>
            </a:r>
          </a:p>
          <a:p>
            <a:r>
              <a:rPr lang="en-US" dirty="0"/>
              <a:t>Collyn Sansoni</a:t>
            </a:r>
          </a:p>
          <a:p>
            <a:r>
              <a:rPr lang="en-US" dirty="0"/>
              <a:t>Thomas Jorgensen </a:t>
            </a:r>
          </a:p>
          <a:p>
            <a:r>
              <a:rPr lang="en-US" dirty="0"/>
              <a:t>Justin Hendricks </a:t>
            </a:r>
          </a:p>
          <a:p>
            <a:r>
              <a:rPr lang="en-US" dirty="0"/>
              <a:t>Abdulaziz Matar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7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494986"/>
            <a:ext cx="7612063" cy="3013513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9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 Purpose and expected benefits</a:t>
            </a:r>
          </a:p>
          <a:p>
            <a:r>
              <a:rPr lang="en-US" dirty="0"/>
              <a:t>System Structure </a:t>
            </a:r>
          </a:p>
          <a:p>
            <a:r>
              <a:rPr lang="en-US" dirty="0"/>
              <a:t>System Demonstration </a:t>
            </a:r>
          </a:p>
          <a:p>
            <a:r>
              <a:rPr lang="en-US" dirty="0"/>
              <a:t>What was learned?</a:t>
            </a:r>
          </a:p>
          <a:p>
            <a:r>
              <a:rPr lang="en-US" dirty="0"/>
              <a:t>Conclusion  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08055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is a bar/nightclub that has no inventory tracking system in place</a:t>
            </a:r>
          </a:p>
          <a:p>
            <a:r>
              <a:rPr lang="en-US" dirty="0"/>
              <a:t>Increasing Inventory without proper knowledge may result in wastage</a:t>
            </a:r>
          </a:p>
          <a:p>
            <a:r>
              <a:rPr lang="en-US" dirty="0"/>
              <a:t>This Inventory system will manage the orders better and generate reports accordingly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client want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way to manage and track the inventory</a:t>
            </a:r>
          </a:p>
          <a:p>
            <a:r>
              <a:rPr lang="en-US" dirty="0"/>
              <a:t>Generate reports that highlight the consumption statistics</a:t>
            </a:r>
          </a:p>
          <a:p>
            <a:r>
              <a:rPr lang="en-US" dirty="0"/>
              <a:t>Able to see which brand sells most and has higher profit margin</a:t>
            </a:r>
          </a:p>
          <a:p>
            <a:r>
              <a:rPr lang="en-US" dirty="0"/>
              <a:t>Able to restock the proper amount with minimal wastage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Higher Efficiency and low </a:t>
            </a:r>
            <a:r>
              <a:rPr lang="en-US"/>
              <a:t>cost of maintenance</a:t>
            </a:r>
            <a:endParaRPr lang="en-US" dirty="0"/>
          </a:p>
          <a:p>
            <a:r>
              <a:rPr lang="en-US" dirty="0"/>
              <a:t>Better knowledge of profitable brands based on detailed reports</a:t>
            </a:r>
          </a:p>
          <a:p>
            <a:r>
              <a:rPr lang="en-US" dirty="0"/>
              <a:t>Not a high setup cost</a:t>
            </a:r>
          </a:p>
          <a:p>
            <a:r>
              <a:rPr lang="en-US" dirty="0"/>
              <a:t>Return on investment can be reached within a month</a:t>
            </a:r>
          </a:p>
          <a:p>
            <a:r>
              <a:rPr lang="en-US" dirty="0"/>
              <a:t>Minimal user and staff training </a:t>
            </a:r>
          </a:p>
          <a:p>
            <a:r>
              <a:rPr lang="en-US" dirty="0"/>
              <a:t>Minimal wastage of resources </a:t>
            </a:r>
          </a:p>
          <a:p>
            <a:r>
              <a:rPr lang="en-US" dirty="0"/>
              <a:t>Pull Inventory makes planning for future purchases easy</a:t>
            </a:r>
          </a:p>
        </p:txBody>
      </p:sp>
    </p:spTree>
    <p:extLst>
      <p:ext uri="{BB962C8B-B14F-4D97-AF65-F5344CB8AC3E}">
        <p14:creationId xmlns:p14="http://schemas.microsoft.com/office/powerpoint/2010/main" val="31185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34A1-2A29-4785-9640-9E67051E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BF0F-9108-48F9-BE34-4731DC4B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One-Time Costs: $15,284.98</a:t>
            </a:r>
          </a:p>
          <a:p>
            <a:pPr marL="0" indent="0">
              <a:buNone/>
            </a:pPr>
            <a:r>
              <a:rPr lang="en-US" dirty="0"/>
              <a:t>Recurring Costs: $6,700/year</a:t>
            </a:r>
          </a:p>
          <a:p>
            <a:pPr marL="0" indent="0">
              <a:buNone/>
            </a:pPr>
            <a:r>
              <a:rPr lang="en-US" dirty="0"/>
              <a:t>Benefits: $14,500/year</a:t>
            </a:r>
          </a:p>
          <a:p>
            <a:pPr marL="0" indent="0">
              <a:buNone/>
            </a:pPr>
            <a:r>
              <a:rPr lang="en-US" dirty="0"/>
              <a:t>Breakeven Year 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F47013-9B8E-4619-A263-4798B194C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543786"/>
              </p:ext>
            </p:extLst>
          </p:nvPr>
        </p:nvGraphicFramePr>
        <p:xfrm>
          <a:off x="5202313" y="2070846"/>
          <a:ext cx="3443889" cy="392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44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a top down approach as shown in the Structure Chart</a:t>
            </a:r>
          </a:p>
          <a:p>
            <a:r>
              <a:rPr lang="en-US" dirty="0"/>
              <a:t>We used the System Development Life Cycle (SDLC) to develop this application.</a:t>
            </a:r>
          </a:p>
          <a:p>
            <a:r>
              <a:rPr lang="en-US" dirty="0"/>
              <a:t>The system features include:</a:t>
            </a:r>
          </a:p>
          <a:p>
            <a:pPr lvl="1"/>
            <a:r>
              <a:rPr lang="en-US" dirty="0"/>
              <a:t>Input inventory</a:t>
            </a:r>
          </a:p>
          <a:p>
            <a:pPr lvl="1"/>
            <a:r>
              <a:rPr lang="en-US" dirty="0"/>
              <a:t>Keep track of pull inventory</a:t>
            </a:r>
          </a:p>
          <a:p>
            <a:pPr lvl="1"/>
            <a:r>
              <a:rPr lang="en-US" dirty="0"/>
              <a:t>Input vendors</a:t>
            </a:r>
          </a:p>
          <a:p>
            <a:pPr lvl="1"/>
            <a:r>
              <a:rPr lang="en-US" dirty="0"/>
              <a:t>Input invoices</a:t>
            </a:r>
          </a:p>
          <a:p>
            <a:pPr lvl="1"/>
            <a:r>
              <a:rPr lang="en-US" dirty="0"/>
              <a:t>Report on inventory, pull inventory, </a:t>
            </a:r>
            <a:r>
              <a:rPr lang="en-US"/>
              <a:t>and 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Google and YouTube are excellent resources for Microsoft Access tutorials</a:t>
            </a:r>
          </a:p>
          <a:p>
            <a:r>
              <a:rPr lang="en-US" dirty="0"/>
              <a:t>Teamwork can be stressful</a:t>
            </a:r>
          </a:p>
          <a:p>
            <a:r>
              <a:rPr lang="en-US" dirty="0"/>
              <a:t>Starting early on tasks is key to producing good work</a:t>
            </a:r>
          </a:p>
          <a:p>
            <a:r>
              <a:rPr lang="en-US" dirty="0"/>
              <a:t>Inventory systems are not generic- need to be tailored to individual situation</a:t>
            </a:r>
          </a:p>
          <a:p>
            <a:r>
              <a:rPr lang="en-US" dirty="0"/>
              <a:t>Proper documentation is key to an easy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75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Inventory System runs well and the desired reports can be generated</a:t>
            </a:r>
          </a:p>
          <a:p>
            <a:r>
              <a:rPr lang="en-US" dirty="0"/>
              <a:t>After Implementation the system could streamline the desired queries and so a lot of effort was reduced</a:t>
            </a:r>
          </a:p>
          <a:p>
            <a:r>
              <a:rPr lang="en-US" dirty="0"/>
              <a:t>The Ability to generate structured reports was an added advantage</a:t>
            </a:r>
          </a:p>
          <a:p>
            <a:r>
              <a:rPr lang="en-US" dirty="0"/>
              <a:t>Overall it was a very great experience developing and implementing the Database in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50018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252</TotalTime>
  <Words>347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Book Antiqua</vt:lpstr>
      <vt:lpstr>Wingdings 2</vt:lpstr>
      <vt:lpstr>Habitat</vt:lpstr>
      <vt:lpstr>The Max  Database Application</vt:lpstr>
      <vt:lpstr>Agenda </vt:lpstr>
      <vt:lpstr>Introduction </vt:lpstr>
      <vt:lpstr>What does the client want </vt:lpstr>
      <vt:lpstr>Expected Benefits </vt:lpstr>
      <vt:lpstr>Expected Benefits</vt:lpstr>
      <vt:lpstr>Overall System Structure </vt:lpstr>
      <vt:lpstr>What was learned </vt:lpstr>
      <vt:lpstr>Conclusion </vt:lpstr>
      <vt:lpstr>Questions?   Thank you!</vt:lpstr>
    </vt:vector>
  </TitlesOfParts>
  <Company>amatar@unomaha.edu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  Database Application</dc:title>
  <dc:creator>Ahmad Matar</dc:creator>
  <cp:lastModifiedBy>Thomas Jorgensen</cp:lastModifiedBy>
  <cp:revision>22</cp:revision>
  <dcterms:created xsi:type="dcterms:W3CDTF">2018-04-11T23:13:16Z</dcterms:created>
  <dcterms:modified xsi:type="dcterms:W3CDTF">2018-04-30T00:01:05Z</dcterms:modified>
</cp:coreProperties>
</file>