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86" r:id="rId4"/>
    <p:sldId id="267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5" r:id="rId15"/>
    <p:sldId id="279" r:id="rId16"/>
    <p:sldId id="287" r:id="rId17"/>
    <p:sldId id="280" r:id="rId18"/>
    <p:sldId id="288" r:id="rId19"/>
    <p:sldId id="268" r:id="rId20"/>
    <p:sldId id="283" r:id="rId21"/>
    <p:sldId id="284" r:id="rId22"/>
    <p:sldId id="269" r:id="rId23"/>
    <p:sldId id="260" r:id="rId24"/>
    <p:sldId id="289" r:id="rId25"/>
    <p:sldId id="290" r:id="rId26"/>
    <p:sldId id="261" r:id="rId27"/>
    <p:sldId id="291" r:id="rId28"/>
    <p:sldId id="292" r:id="rId29"/>
    <p:sldId id="294" r:id="rId30"/>
    <p:sldId id="295" r:id="rId31"/>
    <p:sldId id="296" r:id="rId32"/>
    <p:sldId id="297" r:id="rId33"/>
    <p:sldId id="293" r:id="rId34"/>
    <p:sldId id="298" r:id="rId35"/>
    <p:sldId id="299" r:id="rId36"/>
    <p:sldId id="303" r:id="rId37"/>
    <p:sldId id="300" r:id="rId38"/>
    <p:sldId id="281" r:id="rId39"/>
    <p:sldId id="282" r:id="rId40"/>
    <p:sldId id="302" r:id="rId41"/>
    <p:sldId id="301" r:id="rId42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04" autoAdjust="0"/>
  </p:normalViewPr>
  <p:slideViewPr>
    <p:cSldViewPr>
      <p:cViewPr varScale="1">
        <p:scale>
          <a:sx n="91" d="100"/>
          <a:sy n="91" d="100"/>
        </p:scale>
        <p:origin x="665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2024-12-30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2024-12-30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214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311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3438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45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7750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0292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https://docs.python.org/zh-cn/3/library/stdtypes.html#text-sequence-type-str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1328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6745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https://docs.python.org/zh-cn/3/library/stdtypes.html#text-sequence-type-str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853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927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45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4036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https://docs.python.org/zh-cn/3/library/stdtypes.html#set-types-set-frozenset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799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006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https://docs.python.org/zh-cn/3/library/stdtypes.html#set-types-set-frozenset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4664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846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927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6951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80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5682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23429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36123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2808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https://docs.python.org/zh-cn/3/library/stdtypes.html#mapping-types-dict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mapping</a:t>
            </a:r>
            <a:r>
              <a:rPr lang="en-US" altLang="zh-CN" dirty="0"/>
              <a:t>, 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iterable</a:t>
            </a:r>
            <a:r>
              <a:rPr lang="en-US" altLang="zh-CN" dirty="0"/>
              <a:t>, 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  </a:t>
            </a:r>
            <a:r>
              <a:rPr lang="zh-CN" altLang="en-US" dirty="0">
                <a:effectLst/>
              </a:rPr>
              <a:t>可迭代对象的元素必须是一个二元结构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1909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https://docs.python.org/zh-cn/3/library/stdtypes.html#mapping-types-dict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mapping</a:t>
            </a:r>
            <a:r>
              <a:rPr lang="en-US" altLang="zh-CN" dirty="0"/>
              <a:t>, 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iterable</a:t>
            </a:r>
            <a:r>
              <a:rPr lang="en-US" altLang="zh-CN" dirty="0"/>
              <a:t>, 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  </a:t>
            </a:r>
            <a:r>
              <a:rPr lang="zh-CN" altLang="en-US" dirty="0">
                <a:effectLst/>
              </a:rPr>
              <a:t>可迭代对象的元素必须是一个二元结构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1544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https://docs.python.org/zh-cn/3/library/stdtypes.html#mapping-types-dict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mapping</a:t>
            </a:r>
            <a:r>
              <a:rPr lang="en-US" altLang="zh-CN" dirty="0"/>
              <a:t>, 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iterable</a:t>
            </a:r>
            <a:r>
              <a:rPr lang="en-US" altLang="zh-CN" dirty="0"/>
              <a:t>, 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  </a:t>
            </a:r>
            <a:r>
              <a:rPr lang="zh-CN" altLang="en-US" dirty="0">
                <a:effectLst/>
              </a:rPr>
              <a:t>可迭代对象的元素必须是一个二元结构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305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https://docs.python.org/zh-cn/3/library/stdtypes.html#mapping-types-dict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mapping</a:t>
            </a:r>
            <a:r>
              <a:rPr lang="en-US" altLang="zh-CN" dirty="0"/>
              <a:t>, 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</a:t>
            </a:r>
          </a:p>
          <a:p>
            <a:r>
              <a:rPr lang="en-US" altLang="zh-CN" i="1" dirty="0">
                <a:effectLst/>
              </a:rPr>
              <a:t>class</a:t>
            </a:r>
            <a:r>
              <a:rPr lang="en-US" altLang="zh-CN" i="1" dirty="0"/>
              <a:t> 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iterable</a:t>
            </a:r>
            <a:r>
              <a:rPr lang="en-US" altLang="zh-CN" dirty="0"/>
              <a:t>, 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  </a:t>
            </a:r>
            <a:r>
              <a:rPr lang="zh-CN" altLang="en-US" dirty="0">
                <a:effectLst/>
              </a:rPr>
              <a:t>可迭代对象的元素必须是一个二元结构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47584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l1 = [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"123"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"22"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"33"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"44"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for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*j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in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l1: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dirty="0">
                <a:solidFill>
                  <a:srgbClr val="8888C6"/>
                </a:solidFill>
                <a:effectLst/>
                <a:highlight>
                  <a:srgbClr val="2B2B2B"/>
                </a:highlight>
              </a:rPr>
              <a:t>print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(i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j)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0971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837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25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l1 = [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"123"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"22"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"33"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"44"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for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*j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in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l1: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dirty="0">
                <a:solidFill>
                  <a:srgbClr val="8888C6"/>
                </a:solidFill>
                <a:effectLst/>
                <a:highlight>
                  <a:srgbClr val="2B2B2B"/>
                </a:highlight>
              </a:rPr>
              <a:t>print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(i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j)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0459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l1 = [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"123"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"22"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"33"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6A8759"/>
                </a:solidFill>
                <a:effectLst/>
                <a:highlight>
                  <a:srgbClr val="2B2B2B"/>
                </a:highlight>
              </a:rPr>
              <a:t>"44"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]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for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i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*j 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in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l1:</a:t>
            </a:r>
            <a:b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</a:b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    </a:t>
            </a:r>
            <a:r>
              <a:rPr lang="en-US" altLang="zh-CN" dirty="0">
                <a:solidFill>
                  <a:srgbClr val="8888C6"/>
                </a:solidFill>
                <a:effectLst/>
                <a:highlight>
                  <a:srgbClr val="2B2B2B"/>
                </a:highlight>
              </a:rPr>
              <a:t>print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(i</a:t>
            </a:r>
            <a:r>
              <a:rPr lang="en-US" altLang="zh-CN" dirty="0">
                <a:solidFill>
                  <a:srgbClr val="CC7832"/>
                </a:solidFill>
                <a:effectLst/>
                <a:highlight>
                  <a:srgbClr val="2B2B2B"/>
                </a:highlight>
              </a:rPr>
              <a:t>, </a:t>
            </a:r>
            <a:r>
              <a:rPr lang="en-US" altLang="zh-CN" dirty="0">
                <a:solidFill>
                  <a:srgbClr val="A9B7C6"/>
                </a:solidFill>
                <a:effectLst/>
                <a:highlight>
                  <a:srgbClr val="2B2B2B"/>
                </a:highlight>
              </a:rPr>
              <a:t>j)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057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3053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https://docs.python.org/zh-cn/3/tutorial/datastructures.html</a:t>
            </a:r>
          </a:p>
          <a:p>
            <a:r>
              <a:rPr lang="en-US" altLang="zh-CN" dirty="0"/>
              <a:t>https://docs.python.org/zh-cn/3/library/functions.html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253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007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653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576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2024-12-30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2024-12-30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2024-12-30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2024-12-30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2024-12-30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2024-12-30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2024-12-30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2024-12-30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2024-12-30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2024-12-30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2024-12-30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的容器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真术</a:t>
            </a:r>
            <a:r>
              <a:rPr lang="en-US" altLang="zh-CN" dirty="0"/>
              <a:t>_</a:t>
            </a:r>
            <a:r>
              <a:rPr lang="zh-CN" altLang="en-US" dirty="0"/>
              <a:t>李刚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dirty="0"/>
              <a:t>列表删除元素的方法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28800"/>
            <a:ext cx="9324528" cy="50265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list.remove(x): </a:t>
            </a:r>
            <a:r>
              <a:rPr lang="zh-CN" altLang="en-US" dirty="0"/>
              <a:t>从列表中删除第一个值为 </a:t>
            </a:r>
            <a:r>
              <a:rPr lang="en-US" altLang="zh-CN" dirty="0"/>
              <a:t>x </a:t>
            </a:r>
            <a:r>
              <a:rPr lang="zh-CN" altLang="en-US" dirty="0"/>
              <a:t>的元素。未找到指定元素时，触发 </a:t>
            </a:r>
            <a:r>
              <a:rPr lang="en-US" altLang="zh-CN" dirty="0"/>
              <a:t>ValueError </a:t>
            </a:r>
            <a:r>
              <a:rPr lang="zh-CN" altLang="en-US" dirty="0"/>
              <a:t>异常。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list.pop([i])</a:t>
            </a:r>
            <a:r>
              <a:rPr lang="zh-CN" altLang="en-US" dirty="0"/>
              <a:t>：移除列表中给定位置上的元素，并返回该元素。 如果未指定索引号，则 </a:t>
            </a:r>
            <a:r>
              <a:rPr lang="en-US" altLang="zh-CN" dirty="0"/>
              <a:t>a.pop() </a:t>
            </a:r>
            <a:r>
              <a:rPr lang="zh-CN" altLang="en-US" dirty="0"/>
              <a:t>将移除并返回列表中的最后一个元素。 如果列表为空或索引号在列表索引范围之外则会引发 </a:t>
            </a:r>
            <a:r>
              <a:rPr lang="en-US" altLang="zh-CN" dirty="0"/>
              <a:t>IndexError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/>
              <a:t>del </a:t>
            </a:r>
            <a:r>
              <a:rPr lang="zh-CN" altLang="en-US" dirty="0"/>
              <a:t>列表</a:t>
            </a:r>
            <a:r>
              <a:rPr lang="en-US" altLang="zh-CN" dirty="0"/>
              <a:t>[</a:t>
            </a:r>
            <a:r>
              <a:rPr lang="zh-CN" altLang="en-US" dirty="0"/>
              <a:t>索引</a:t>
            </a:r>
            <a:r>
              <a:rPr lang="en-US" altLang="zh-CN" dirty="0"/>
              <a:t>]</a:t>
            </a:r>
            <a:r>
              <a:rPr lang="zh-CN" altLang="en-US" dirty="0"/>
              <a:t>：按索引从列表中移除条目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！！注意： </a:t>
            </a:r>
            <a:r>
              <a:rPr lang="en-US" altLang="zh-CN" dirty="0">
                <a:solidFill>
                  <a:srgbClr val="FF0000"/>
                </a:solidFill>
              </a:rPr>
              <a:t>del </a:t>
            </a:r>
            <a:r>
              <a:rPr lang="zh-CN" altLang="en-US" dirty="0">
                <a:solidFill>
                  <a:srgbClr val="FF0000"/>
                </a:solidFill>
              </a:rPr>
              <a:t>列表： 是删除列表变量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zh-CN" dirty="0"/>
              <a:t>list.clear()</a:t>
            </a:r>
            <a:r>
              <a:rPr lang="zh-CN" altLang="en-US" dirty="0"/>
              <a:t>：删除列表里的所有元素，相当于 </a:t>
            </a:r>
            <a:r>
              <a:rPr lang="en-US" altLang="zh-CN" dirty="0"/>
              <a:t>del a[:]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 </a:t>
            </a:r>
            <a:r>
              <a:rPr lang="zh-CN" altLang="en-US" dirty="0"/>
              <a:t>列表是可变的，所以删除元素是</a:t>
            </a:r>
            <a:r>
              <a:rPr lang="zh-CN" altLang="en-US" dirty="0">
                <a:solidFill>
                  <a:srgbClr val="FF0000"/>
                </a:solidFill>
              </a:rPr>
              <a:t>就地操作</a:t>
            </a:r>
          </a:p>
        </p:txBody>
      </p:sp>
    </p:spTree>
    <p:extLst>
      <p:ext uri="{BB962C8B-B14F-4D97-AF65-F5344CB8AC3E}">
        <p14:creationId xmlns:p14="http://schemas.microsoft.com/office/powerpoint/2010/main" val="130238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dirty="0"/>
              <a:t>列表反转和排序的方法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list.reverse()</a:t>
            </a:r>
            <a:r>
              <a:rPr lang="zh-CN" altLang="en-US" dirty="0"/>
              <a:t>：翻转列表中的元素。</a:t>
            </a:r>
            <a:endParaRPr lang="en-US" altLang="zh-CN" dirty="0"/>
          </a:p>
          <a:p>
            <a:r>
              <a:rPr lang="en-US" altLang="zh-CN" dirty="0"/>
              <a:t>list.sort(key=None, reverse=False)</a:t>
            </a:r>
            <a:r>
              <a:rPr lang="zh-CN" altLang="en-US" dirty="0"/>
              <a:t>：就地排序列表中的元素（要了解自定义排序参数，详见 </a:t>
            </a:r>
            <a:r>
              <a:rPr lang="en-US" altLang="zh-CN" dirty="0"/>
              <a:t>sorted()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- </a:t>
            </a:r>
            <a:r>
              <a:rPr lang="zh-CN" altLang="en-US" dirty="0">
                <a:solidFill>
                  <a:srgbClr val="FF0000"/>
                </a:solidFill>
              </a:rPr>
              <a:t>注意：默认不能用数字和</a:t>
            </a:r>
            <a:r>
              <a:rPr lang="en-US" altLang="zh-CN" dirty="0">
                <a:solidFill>
                  <a:srgbClr val="FF0000"/>
                </a:solidFill>
              </a:rPr>
              <a:t>str</a:t>
            </a:r>
            <a:r>
              <a:rPr lang="zh-CN" altLang="en-US" dirty="0">
                <a:solidFill>
                  <a:srgbClr val="FF0000"/>
                </a:solidFill>
              </a:rPr>
              <a:t>比较，可以使用</a:t>
            </a:r>
            <a:r>
              <a:rPr lang="en-US" altLang="zh-CN" dirty="0">
                <a:solidFill>
                  <a:srgbClr val="FF0000"/>
                </a:solidFill>
              </a:rPr>
              <a:t>key=str</a:t>
            </a:r>
            <a:r>
              <a:rPr lang="zh-CN" altLang="en-US" dirty="0">
                <a:solidFill>
                  <a:srgbClr val="FF0000"/>
                </a:solidFill>
              </a:rPr>
              <a:t>比较字符串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 </a:t>
            </a:r>
            <a:r>
              <a:rPr lang="zh-CN" altLang="en-US" dirty="0"/>
              <a:t>列表是可变的，所以以上方法是</a:t>
            </a:r>
            <a:r>
              <a:rPr lang="zh-CN" altLang="en-US" dirty="0">
                <a:solidFill>
                  <a:srgbClr val="FF0000"/>
                </a:solidFill>
              </a:rPr>
              <a:t>就地操作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F09F29-EF6D-0815-F85E-DED5FB43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4062119"/>
            <a:ext cx="8142727" cy="118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dirty="0"/>
              <a:t>列表</a:t>
            </a:r>
            <a:r>
              <a:rPr lang="en-US" altLang="zh-CN" dirty="0"/>
              <a:t>copy</a:t>
            </a:r>
            <a:r>
              <a:rPr lang="zh-CN" altLang="en-US" dirty="0"/>
              <a:t>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list.copy()</a:t>
            </a:r>
            <a:r>
              <a:rPr lang="zh-CN" altLang="en-US" dirty="0"/>
              <a:t>：返回列表的浅拷贝。相当于 </a:t>
            </a:r>
            <a:r>
              <a:rPr lang="en-US" altLang="zh-CN" dirty="0"/>
              <a:t>a[:] 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== </a:t>
            </a:r>
            <a:r>
              <a:rPr lang="zh-CN" altLang="en-US" dirty="0">
                <a:solidFill>
                  <a:srgbClr val="FF0000"/>
                </a:solidFill>
              </a:rPr>
              <a:t>比较的是内容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is </a:t>
            </a:r>
            <a:r>
              <a:rPr lang="zh-CN" altLang="en-US" dirty="0">
                <a:solidFill>
                  <a:srgbClr val="FF0000"/>
                </a:solidFill>
              </a:rPr>
              <a:t>比较的是地址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3BF284-914B-0BB2-2DD8-7E900FCE2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52" y="2420888"/>
            <a:ext cx="3848769" cy="23762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FB5DD4-C301-20CE-A049-C80F2EE207E3}"/>
              </a:ext>
            </a:extLst>
          </p:cNvPr>
          <p:cNvSpPr txBox="1"/>
          <p:nvPr/>
        </p:nvSpPr>
        <p:spPr>
          <a:xfrm>
            <a:off x="6816252" y="4810346"/>
            <a:ext cx="374265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先演示其他代码，然后再看看这段代码的结果是？</a:t>
            </a:r>
          </a:p>
        </p:txBody>
      </p:sp>
    </p:spTree>
    <p:extLst>
      <p:ext uri="{BB962C8B-B14F-4D97-AF65-F5344CB8AC3E}">
        <p14:creationId xmlns:p14="http://schemas.microsoft.com/office/powerpoint/2010/main" val="16998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浅拷贝和深拷贝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浅拷贝，也叫做影子拷贝</a:t>
            </a:r>
            <a:r>
              <a:rPr lang="en-US" altLang="zh-CN" dirty="0"/>
              <a:t>(shadow copy)</a:t>
            </a:r>
            <a:r>
              <a:rPr lang="zh-CN" altLang="en-US" dirty="0"/>
              <a:t>， 拷贝的是</a:t>
            </a:r>
            <a:r>
              <a:rPr lang="zh-CN" altLang="en-US" dirty="0">
                <a:solidFill>
                  <a:srgbClr val="FF0000"/>
                </a:solidFill>
              </a:rPr>
              <a:t>数据的地址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深拷贝</a:t>
            </a:r>
            <a:r>
              <a:rPr lang="en-US" altLang="zh-CN" dirty="0"/>
              <a:t>(deep copy)</a:t>
            </a:r>
            <a:r>
              <a:rPr lang="zh-CN" altLang="en-US" dirty="0"/>
              <a:t>，拷贝得更深，可以理解成拷贝的是</a:t>
            </a:r>
            <a:r>
              <a:rPr lang="zh-CN" altLang="en-US" dirty="0">
                <a:solidFill>
                  <a:srgbClr val="FF0000"/>
                </a:solidFill>
              </a:rPr>
              <a:t>数据内容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大多数语言默认的复制行为都是浅拷贝。 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*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copy()</a:t>
            </a:r>
            <a:r>
              <a:rPr lang="zh-CN" altLang="en-US" dirty="0">
                <a:solidFill>
                  <a:srgbClr val="FF0000"/>
                </a:solidFill>
              </a:rPr>
              <a:t>、切片就是浅拷贝。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zh-CN" altLang="en-US" dirty="0">
                <a:solidFill>
                  <a:srgbClr val="FF0000"/>
                </a:solidFill>
              </a:rPr>
              <a:t>模块的</a:t>
            </a:r>
            <a:r>
              <a:rPr lang="en-US" altLang="zh-CN" dirty="0">
                <a:solidFill>
                  <a:srgbClr val="FF0000"/>
                </a:solidFill>
              </a:rPr>
              <a:t>deepcopy()</a:t>
            </a:r>
            <a:r>
              <a:rPr lang="zh-CN" altLang="en-US" dirty="0">
                <a:solidFill>
                  <a:srgbClr val="FF0000"/>
                </a:solidFill>
              </a:rPr>
              <a:t>就是深拷贝</a:t>
            </a:r>
          </a:p>
        </p:txBody>
      </p:sp>
    </p:spTree>
    <p:extLst>
      <p:ext uri="{BB962C8B-B14F-4D97-AF65-F5344CB8AC3E}">
        <p14:creationId xmlns:p14="http://schemas.microsoft.com/office/powerpoint/2010/main" val="15660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76455" cy="411628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字符串是</a:t>
            </a:r>
            <a:r>
              <a:rPr lang="zh-CN" altLang="en-US" dirty="0">
                <a:solidFill>
                  <a:srgbClr val="FF0000"/>
                </a:solidFill>
              </a:rPr>
              <a:t>不可变</a:t>
            </a:r>
            <a:r>
              <a:rPr lang="zh-CN" altLang="en-US" dirty="0"/>
              <a:t>的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格式：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单引号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'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允许包含有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</a:t>
            </a: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双引号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允许嵌入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</a:t>
            </a: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三重引号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'''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三重单引号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''', """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三重双引号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""“</a:t>
            </a:r>
          </a:p>
          <a:p>
            <a:pPr marL="987552" lvl="2" indent="-457200">
              <a:buFont typeface="+mj-ea"/>
              <a:buAutoNum type="circleNumDbPlain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str(object=‘')</a:t>
            </a:r>
            <a:r>
              <a:rPr lang="zh-CN" altLang="en-US" dirty="0"/>
              <a:t>：通过使用 </a:t>
            </a:r>
            <a:r>
              <a:rPr lang="en-US" altLang="zh-CN" dirty="0"/>
              <a:t>str </a:t>
            </a:r>
            <a:r>
              <a:rPr lang="zh-CN" altLang="en-US" dirty="0"/>
              <a:t>构造器创建。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2" indent="-274320">
              <a:spcBef>
                <a:spcPts val="1800"/>
              </a:spcBef>
            </a:pPr>
            <a:r>
              <a:rPr lang="zh-CN" altLang="en-US" sz="2400" dirty="0"/>
              <a:t>使用三重引号的字符串可以跨越多行 </a:t>
            </a:r>
            <a:r>
              <a:rPr lang="en-US" altLang="zh-CN" sz="2400" dirty="0"/>
              <a:t>—— </a:t>
            </a:r>
            <a:r>
              <a:rPr lang="zh-CN" altLang="en-US" sz="2400" dirty="0"/>
              <a:t>其中所有的空白字符都将包含在该字符串字面值中。</a:t>
            </a:r>
            <a:endParaRPr lang="en-US" altLang="zh-CN" sz="2400" dirty="0"/>
          </a:p>
          <a:p>
            <a:pPr marL="274320" lvl="2" indent="-274320">
              <a:spcBef>
                <a:spcPts val="1800"/>
              </a:spcBef>
            </a:pPr>
            <a:r>
              <a:rPr lang="zh-CN" altLang="en-US" sz="2400" dirty="0"/>
              <a:t>空白字符：空格、</a:t>
            </a:r>
            <a:r>
              <a:rPr lang="en-US" altLang="zh-CN" sz="2400" dirty="0"/>
              <a:t>\t</a:t>
            </a:r>
            <a:r>
              <a:rPr lang="zh-CN" altLang="en-US" sz="2400" dirty="0"/>
              <a:t>、</a:t>
            </a:r>
            <a:r>
              <a:rPr lang="en-US" altLang="zh-CN" sz="2400" dirty="0"/>
              <a:t>\r</a:t>
            </a:r>
            <a:r>
              <a:rPr lang="zh-CN" altLang="en-US" sz="2400" dirty="0"/>
              <a:t>、</a:t>
            </a:r>
            <a:r>
              <a:rPr lang="en-US" altLang="zh-CN" sz="2400" dirty="0"/>
              <a:t>\n</a:t>
            </a:r>
            <a:r>
              <a:rPr lang="zh-CN" altLang="en-US" sz="2400" dirty="0"/>
              <a:t>、</a:t>
            </a:r>
            <a:r>
              <a:rPr lang="en-US" altLang="zh-CN" sz="2400" dirty="0"/>
              <a:t>\f</a:t>
            </a:r>
            <a:r>
              <a:rPr lang="zh-CN" altLang="en-US" sz="2400" dirty="0"/>
              <a:t>等都是空白字符</a:t>
            </a:r>
            <a:endParaRPr lang="en-US" altLang="zh-CN" sz="2400" dirty="0"/>
          </a:p>
          <a:p>
            <a:pPr marL="530352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660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字符串支持的操作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76455" cy="44388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序列的通用操作：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FAF393-21B5-6DE6-4EA3-9E128CA6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2360222"/>
            <a:ext cx="4392488" cy="4246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DC2E37-71AA-2D7F-3B3A-7C93471787B0}"/>
              </a:ext>
            </a:extLst>
          </p:cNvPr>
          <p:cNvSpPr txBox="1"/>
          <p:nvPr/>
        </p:nvSpPr>
        <p:spPr>
          <a:xfrm>
            <a:off x="7318548" y="3501008"/>
            <a:ext cx="345638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字符串是不可变的，没有增加、删除、修改的操作</a:t>
            </a:r>
          </a:p>
        </p:txBody>
      </p:sp>
    </p:spTree>
    <p:extLst>
      <p:ext uri="{BB962C8B-B14F-4D97-AF65-F5344CB8AC3E}">
        <p14:creationId xmlns:p14="http://schemas.microsoft.com/office/powerpoint/2010/main" val="4453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字符串的其他方法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76455" cy="411628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str.join(iterable)</a:t>
            </a:r>
          </a:p>
          <a:p>
            <a:pPr marL="0" indent="0" rtl="0">
              <a:lnSpc>
                <a:spcPct val="17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- iterable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中的元素要求是：字符串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r>
              <a:rPr lang="en-US" altLang="zh-CN" dirty="0"/>
              <a:t>    - </a:t>
            </a:r>
            <a:r>
              <a:rPr lang="zh-CN" altLang="en-US" dirty="0"/>
              <a:t>调用该方法的字符串将作为元素之间的分隔符。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str.find(sub[, start[, end]])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rtl="0">
              <a:lnSpc>
                <a:spcPct val="120000"/>
              </a:lnSpc>
              <a:buNone/>
            </a:pPr>
            <a:r>
              <a:rPr lang="en-US" altLang="zh-CN" dirty="0"/>
              <a:t>    - </a:t>
            </a:r>
            <a:r>
              <a:rPr lang="zh-CN" altLang="en-US" dirty="0"/>
              <a:t>返回子字符串 </a:t>
            </a:r>
            <a:r>
              <a:rPr lang="en-US" altLang="zh-CN" dirty="0"/>
              <a:t>sub </a:t>
            </a:r>
            <a:r>
              <a:rPr lang="zh-CN" altLang="en-US" dirty="0"/>
              <a:t>在 </a:t>
            </a:r>
            <a:r>
              <a:rPr lang="en-US" altLang="zh-CN" dirty="0"/>
              <a:t>s[start:end] </a:t>
            </a:r>
            <a:r>
              <a:rPr lang="zh-CN" altLang="en-US" dirty="0"/>
              <a:t>切片内被找到的最小索引。 如果 </a:t>
            </a:r>
            <a:r>
              <a:rPr lang="en-US" altLang="zh-CN" dirty="0"/>
              <a:t>sub </a:t>
            </a:r>
            <a:r>
              <a:rPr lang="zh-CN" altLang="en-US" dirty="0"/>
              <a:t>未被找到则返回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str.rfind(sub[, start[, end]])</a:t>
            </a:r>
          </a:p>
          <a:p>
            <a:pPr marL="0" indent="0" rtl="0">
              <a:buNone/>
            </a:pPr>
            <a:r>
              <a:rPr lang="en-US" altLang="zh-CN" dirty="0"/>
              <a:t>    - </a:t>
            </a:r>
            <a:r>
              <a:rPr lang="zh-CN" altLang="en-US" dirty="0"/>
              <a:t>返回子字符串 </a:t>
            </a:r>
            <a:r>
              <a:rPr lang="en-US" altLang="zh-CN" dirty="0"/>
              <a:t>sub </a:t>
            </a:r>
            <a:r>
              <a:rPr lang="zh-CN" altLang="en-US" dirty="0"/>
              <a:t>在字符串内被找到的最大（最右）索引， 如果未找到则返回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r>
              <a:rPr lang="en-US" altLang="zh-CN" dirty="0">
                <a:solidFill>
                  <a:srgbClr val="FF0000"/>
                </a:solidFill>
              </a:rPr>
              <a:t>find</a:t>
            </a:r>
            <a:r>
              <a:rPr lang="zh-CN" altLang="en-US" dirty="0">
                <a:solidFill>
                  <a:srgbClr val="FF0000"/>
                </a:solidFill>
              </a:rPr>
              <a:t>系列的方法不像</a:t>
            </a:r>
            <a:r>
              <a:rPr lang="en-US" altLang="zh-CN" dirty="0">
                <a:solidFill>
                  <a:srgbClr val="FF0000"/>
                </a:solidFill>
              </a:rPr>
              <a:t>index</a:t>
            </a:r>
            <a:r>
              <a:rPr lang="zh-CN" altLang="en-US" dirty="0">
                <a:solidFill>
                  <a:srgbClr val="FF0000"/>
                </a:solidFill>
              </a:rPr>
              <a:t>，找不到元素是不会报错的，而是返回负数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26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</a:t>
            </a:r>
            <a:r>
              <a:rPr lang="zh-CN" altLang="en-US" dirty="0"/>
              <a:t>的其他方法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76455" cy="411628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str.split(sep=None, maxsplit=-1)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zh-CN" altLang="en-US" sz="16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返回一个由字符串内单词组成的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，使用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sep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作为分隔字符串。 如果给出了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maxsplit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，则最多进行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maxsplit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次拆分（因此，列表最多会有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maxsplit+1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个元素）。 如果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maxsplit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未指定或为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，则不限制拆分次数（进行所有可能的拆分）。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如果给出了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sep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，则连续的分隔符不会被组合在一起而是被视为分隔空字符串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例如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'1,,2'.split(',')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将返回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['1', '', '2'])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sep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参数可能由多个字符组成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例如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'1&lt;&gt;2&lt;&gt;3'.split('&lt;&gt;') 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将返回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['1', '2', '3'])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 使用指定的分隔符拆分空字符串将返回 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[‘’]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en-US" altLang="zh-CN" sz="1600" dirty="0"/>
              <a:t>   - </a:t>
            </a:r>
            <a:r>
              <a:rPr lang="zh-CN" altLang="en-US" sz="1600" dirty="0"/>
              <a:t>如果 </a:t>
            </a:r>
            <a:r>
              <a:rPr lang="en-US" altLang="zh-CN" sz="1600" dirty="0"/>
              <a:t>sep </a:t>
            </a:r>
            <a:r>
              <a:rPr lang="zh-CN" altLang="en-US" sz="1600" dirty="0"/>
              <a:t>未指定或为 </a:t>
            </a:r>
            <a:r>
              <a:rPr lang="en-US" altLang="zh-CN" sz="1600" dirty="0"/>
              <a:t>None</a:t>
            </a:r>
            <a:r>
              <a:rPr lang="zh-CN" altLang="en-US" sz="1600" dirty="0"/>
              <a:t>，则会应用另一种拆分算法：</a:t>
            </a:r>
            <a:r>
              <a:rPr lang="zh-CN" altLang="en-US" sz="1600" dirty="0">
                <a:solidFill>
                  <a:srgbClr val="FF0000"/>
                </a:solidFill>
              </a:rPr>
              <a:t>连续的空白字符会被视为单个分隔符</a:t>
            </a:r>
            <a:r>
              <a:rPr lang="zh-CN" altLang="en-US" sz="1600" dirty="0"/>
              <a:t>，其结果将</a:t>
            </a:r>
            <a:r>
              <a:rPr lang="zh-CN" altLang="en-US" sz="1600" dirty="0">
                <a:solidFill>
                  <a:srgbClr val="FF0000"/>
                </a:solidFill>
              </a:rPr>
              <a:t>不包含开头或末尾的空字符串</a:t>
            </a:r>
            <a:r>
              <a:rPr lang="zh-CN" altLang="en-US" sz="1600" dirty="0"/>
              <a:t>。 因此，使用 </a:t>
            </a:r>
            <a:r>
              <a:rPr lang="en-US" altLang="zh-CN" sz="1600" dirty="0"/>
              <a:t>None </a:t>
            </a:r>
            <a:r>
              <a:rPr lang="zh-CN" altLang="en-US" sz="1600" dirty="0"/>
              <a:t>拆分空字符串或仅包含空格的字符串将返回 </a:t>
            </a:r>
            <a:r>
              <a:rPr lang="en-US" altLang="zh-CN" sz="1600" dirty="0"/>
              <a:t>[]</a:t>
            </a:r>
            <a:r>
              <a:rPr lang="zh-CN" altLang="en-US" sz="1600" dirty="0"/>
              <a:t>。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7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字符串的其他方法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76455" cy="411628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str.strip([chars])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：返回原字符串的副本，移除其中的前导和末尾字符。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r>
              <a:rPr lang="en-US" altLang="zh-CN" dirty="0"/>
              <a:t>     - </a:t>
            </a:r>
            <a:r>
              <a:rPr lang="zh-CN" altLang="en-US" dirty="0"/>
              <a:t>如果省略</a:t>
            </a:r>
            <a:r>
              <a:rPr lang="en-US" altLang="zh-CN" dirty="0"/>
              <a:t>chars </a:t>
            </a:r>
            <a:r>
              <a:rPr lang="zh-CN" altLang="en-US" dirty="0"/>
              <a:t>参数或为 </a:t>
            </a:r>
            <a:r>
              <a:rPr lang="en-US" altLang="zh-CN" dirty="0"/>
              <a:t>None</a:t>
            </a:r>
            <a:r>
              <a:rPr lang="zh-CN" altLang="en-US" dirty="0"/>
              <a:t>，则默认移除</a:t>
            </a:r>
            <a:r>
              <a:rPr lang="zh-CN" altLang="en-US" dirty="0">
                <a:solidFill>
                  <a:srgbClr val="FF0000"/>
                </a:solidFill>
              </a:rPr>
              <a:t>空白字符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- </a:t>
            </a:r>
            <a:r>
              <a:rPr lang="zh-CN" altLang="en-US" dirty="0"/>
              <a:t>指定 </a:t>
            </a:r>
            <a:r>
              <a:rPr lang="en-US" altLang="zh-CN" dirty="0"/>
              <a:t>chars </a:t>
            </a:r>
            <a:r>
              <a:rPr lang="zh-CN" altLang="en-US" dirty="0"/>
              <a:t>参数会移除前后参数值的</a:t>
            </a:r>
            <a:r>
              <a:rPr lang="zh-CN" altLang="en-US" dirty="0">
                <a:solidFill>
                  <a:srgbClr val="FF0000"/>
                </a:solidFill>
              </a:rPr>
              <a:t>所有组合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str.startswith(prefix[, start[, end]])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</a:t>
            </a:r>
            <a:r>
              <a:rPr lang="zh-CN" altLang="en-US" dirty="0"/>
              <a:t>如果字符串以指定的 </a:t>
            </a:r>
            <a:r>
              <a:rPr lang="en-US" altLang="zh-CN" dirty="0"/>
              <a:t>prefix </a:t>
            </a:r>
            <a:r>
              <a:rPr lang="zh-CN" altLang="en-US" dirty="0"/>
              <a:t>开始则返回 </a:t>
            </a:r>
            <a:r>
              <a:rPr lang="en-US" altLang="zh-CN" dirty="0"/>
              <a:t>True</a:t>
            </a:r>
            <a:r>
              <a:rPr lang="zh-CN" altLang="en-US" dirty="0"/>
              <a:t>，否则返回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str.replace(old, new[, count])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- </a:t>
            </a:r>
            <a:r>
              <a:rPr lang="zh-CN" altLang="en-US" dirty="0"/>
              <a:t>返回该字符串的副本，其中所有出现的子字符串</a:t>
            </a:r>
            <a:r>
              <a:rPr lang="en-US" altLang="zh-CN" dirty="0"/>
              <a:t>old</a:t>
            </a:r>
            <a:r>
              <a:rPr lang="zh-CN" altLang="en-US" dirty="0"/>
              <a:t>都被</a:t>
            </a:r>
            <a:r>
              <a:rPr lang="en-US" altLang="zh-CN" dirty="0"/>
              <a:t>new</a:t>
            </a:r>
            <a:r>
              <a:rPr lang="zh-CN" altLang="en-US" dirty="0"/>
              <a:t>替换。</a:t>
            </a:r>
          </a:p>
        </p:txBody>
      </p:sp>
    </p:spTree>
    <p:extLst>
      <p:ext uri="{BB962C8B-B14F-4D97-AF65-F5344CB8AC3E}">
        <p14:creationId xmlns:p14="http://schemas.microsoft.com/office/powerpoint/2010/main" val="41549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76455" cy="4116288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zh-CN" altLang="en-US" dirty="0"/>
              <a:t>元组是</a:t>
            </a:r>
            <a:r>
              <a:rPr lang="zh-CN" altLang="en-US" dirty="0">
                <a:solidFill>
                  <a:srgbClr val="FF0000"/>
                </a:solidFill>
              </a:rPr>
              <a:t>不可变</a:t>
            </a:r>
            <a:r>
              <a:rPr lang="zh-CN" altLang="en-US" dirty="0"/>
              <a:t>的，没有增加、删除和修改</a:t>
            </a:r>
            <a:endParaRPr lang="en-US" altLang="zh-CN" dirty="0"/>
          </a:p>
          <a:p>
            <a:pPr rtl="0">
              <a:lnSpc>
                <a:spcPct val="110000"/>
              </a:lnSpc>
            </a:pPr>
            <a:r>
              <a:rPr lang="zh-CN" altLang="en-US" dirty="0"/>
              <a:t>元组可以索引访问，元组</a:t>
            </a:r>
            <a:r>
              <a:rPr lang="en-US" altLang="zh-CN" dirty="0"/>
              <a:t>[index]</a:t>
            </a:r>
          </a:p>
          <a:p>
            <a:pPr algn="just" rtl="0">
              <a:lnSpc>
                <a:spcPct val="110000"/>
              </a:lnSpc>
            </a:pPr>
            <a:r>
              <a:rPr lang="zh-CN" altLang="en-US" dirty="0"/>
              <a:t>创建元组的方式：</a:t>
            </a:r>
            <a:endParaRPr lang="en-US" altLang="zh-CN" dirty="0"/>
          </a:p>
          <a:p>
            <a:pPr marL="918972" lvl="2" indent="-3429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使用一对圆括号来表示空元组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()</a:t>
            </a:r>
          </a:p>
          <a:p>
            <a:pPr marL="918972" lvl="2" indent="-3429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使用一个后缀的逗号来表示单元组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a,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(a,)</a:t>
            </a:r>
          </a:p>
          <a:p>
            <a:pPr marL="918972" lvl="2" indent="-3429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使用以逗号分隔的多个项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a, b, c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(a, b, c)</a:t>
            </a:r>
          </a:p>
          <a:p>
            <a:pPr marL="918972" lvl="2" indent="-34290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使用内置的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tuple(): tuple()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tuple(iterable)</a:t>
            </a:r>
            <a:endParaRPr lang="nb-NO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的容器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/>
              <a:t>Str:</a:t>
            </a:r>
            <a:r>
              <a:rPr lang="zh-CN" altLang="en-US" dirty="0"/>
              <a:t> 字符串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/>
              <a:t>Tuple: </a:t>
            </a:r>
            <a:r>
              <a:rPr lang="zh-CN" altLang="en-US" dirty="0"/>
              <a:t>元组</a:t>
            </a:r>
            <a:endParaRPr lang="en-US" altLang="zh-CN" dirty="0"/>
          </a:p>
          <a:p>
            <a:pPr rtl="0"/>
            <a:r>
              <a:rPr lang="en-US" altLang="zh-CN" dirty="0"/>
              <a:t>Set: </a:t>
            </a:r>
            <a:r>
              <a:rPr lang="zh-CN" altLang="en-US" dirty="0"/>
              <a:t>集合</a:t>
            </a:r>
            <a:endParaRPr lang="en-US" altLang="zh-CN" dirty="0"/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Dict: </a:t>
            </a:r>
            <a:r>
              <a:rPr lang="zh-CN" altLang="en-US" dirty="0"/>
              <a:t>字典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76455" cy="4116288"/>
          </a:xfrm>
        </p:spPr>
        <p:txBody>
          <a:bodyPr rtlCol="0">
            <a:normAutofit fontScale="85000" lnSpcReduction="100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请注意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决定生成元组的其实是逗号而不是圆括号。 圆括号只是可选的，生成空元组或需要避免语法歧义的情况除外。 例如，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f(a, b, c)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是在调用函数时附带三个参数，而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f((a, b, c))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则是在调用函数时附带一个三元组。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输出时，元组都要由圆括号标注，这样才能正确地解释嵌套元组。输入时，圆括号可有可无，不过经常是必须的（如果元组是更大的表达式的一部分）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总结：建议给元组带上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04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元组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tuple</a:t>
            </a:r>
            <a:r>
              <a:rPr lang="zh-CN" altLang="en-US" dirty="0"/>
              <a:t>支持的操作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76455" cy="37187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以下是序列的通用操作：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71A69-8771-3A5E-CE75-C4123B22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2360222"/>
            <a:ext cx="4392488" cy="42464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E3FC6B-BF83-51CD-25A2-00323A73417E}"/>
              </a:ext>
            </a:extLst>
          </p:cNvPr>
          <p:cNvSpPr txBox="1"/>
          <p:nvPr/>
        </p:nvSpPr>
        <p:spPr>
          <a:xfrm>
            <a:off x="6814492" y="3231501"/>
            <a:ext cx="494228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元组是不可变的，所以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不能添加、修改和删除元素</a:t>
            </a:r>
          </a:p>
        </p:txBody>
      </p:sp>
    </p:spTree>
    <p:extLst>
      <p:ext uri="{BB962C8B-B14F-4D97-AF65-F5344CB8AC3E}">
        <p14:creationId xmlns:p14="http://schemas.microsoft.com/office/powerpoint/2010/main" val="31850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切片操作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005AB8-4913-96D6-D45D-B7360356A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468543" cy="42672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序列可以通过索引访问也可以使用切片。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str</a:t>
            </a:r>
            <a:r>
              <a:rPr lang="zh-CN" altLang="en-US" dirty="0"/>
              <a:t>、</a:t>
            </a:r>
            <a:r>
              <a:rPr lang="en-US" altLang="zh-CN" dirty="0"/>
              <a:t>tuple</a:t>
            </a:r>
            <a:r>
              <a:rPr lang="zh-CN" altLang="en-US" dirty="0"/>
              <a:t>都可以使用切片</a:t>
            </a:r>
            <a:endParaRPr lang="en-US" altLang="zh-CN" dirty="0"/>
          </a:p>
          <a:p>
            <a:r>
              <a:rPr lang="zh-CN" altLang="en-US" dirty="0"/>
              <a:t>索引是定位</a:t>
            </a:r>
            <a:r>
              <a:rPr lang="zh-CN" altLang="en-US" dirty="0">
                <a:solidFill>
                  <a:srgbClr val="FF0000"/>
                </a:solidFill>
              </a:rPr>
              <a:t>单个元素</a:t>
            </a:r>
            <a:r>
              <a:rPr lang="zh-CN" altLang="en-US" dirty="0"/>
              <a:t>，切片是定位</a:t>
            </a:r>
            <a:r>
              <a:rPr lang="zh-CN" altLang="en-US" dirty="0">
                <a:solidFill>
                  <a:srgbClr val="FF0000"/>
                </a:solidFill>
              </a:rPr>
              <a:t>一个区间（范围）的元素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/>
              <a:t>序列</a:t>
            </a:r>
            <a:r>
              <a:rPr lang="en-US" altLang="zh-CN" dirty="0"/>
              <a:t>[start:stop]</a:t>
            </a: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/>
              <a:t>序列</a:t>
            </a:r>
            <a:r>
              <a:rPr lang="en-US" altLang="zh-CN" dirty="0"/>
              <a:t>[start:stop:step]</a:t>
            </a:r>
          </a:p>
          <a:p>
            <a:pPr marL="0" indent="0">
              <a:buNone/>
            </a:pPr>
            <a:r>
              <a:rPr lang="en-US" altLang="zh-CN" dirty="0"/>
              <a:t>Start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时可以省略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Stop</a:t>
            </a:r>
            <a:r>
              <a:rPr lang="zh-CN" altLang="en-US" dirty="0"/>
              <a:t>为末尾时可以省略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Step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时可以省略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1844825"/>
            <a:ext cx="8964488" cy="432737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Set</a:t>
            </a:r>
            <a:r>
              <a:rPr lang="zh-CN" altLang="en-US" dirty="0"/>
              <a:t>是哈希表</a:t>
            </a:r>
            <a:endParaRPr lang="en-US" altLang="zh-CN" dirty="0"/>
          </a:p>
          <a:p>
            <a:pPr rtl="0"/>
            <a:r>
              <a:rPr lang="en-US" altLang="zh-CN" dirty="0"/>
              <a:t>Set</a:t>
            </a:r>
            <a:r>
              <a:rPr lang="zh-CN" altLang="en-US" dirty="0"/>
              <a:t>集合是</a:t>
            </a:r>
            <a:r>
              <a:rPr lang="zh-CN" altLang="en-US" dirty="0">
                <a:solidFill>
                  <a:srgbClr val="FF0000"/>
                </a:solidFill>
              </a:rPr>
              <a:t>可变的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无序的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不重复</a:t>
            </a:r>
            <a:r>
              <a:rPr lang="zh-CN" altLang="en-US" dirty="0"/>
              <a:t>的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集合的方式：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/>
              <a:t>空集合：</a:t>
            </a:r>
            <a:r>
              <a:rPr lang="en-US" altLang="zh-CN" dirty="0"/>
              <a:t>set()</a:t>
            </a: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/>
              <a:t>非空集合：</a:t>
            </a:r>
            <a:r>
              <a:rPr lang="en-US" altLang="zh-CN" dirty="0"/>
              <a:t>set(iterable) </a:t>
            </a:r>
            <a:r>
              <a:rPr lang="zh-CN" altLang="en-US" dirty="0"/>
              <a:t>或者 </a:t>
            </a:r>
            <a:r>
              <a:rPr lang="en-US" altLang="zh-CN" dirty="0"/>
              <a:t>{</a:t>
            </a:r>
            <a:r>
              <a:rPr lang="zh-CN" altLang="en-US" dirty="0"/>
              <a:t>元素</a:t>
            </a:r>
            <a:r>
              <a:rPr lang="en-US" altLang="zh-CN" dirty="0"/>
              <a:t>1</a:t>
            </a:r>
            <a:r>
              <a:rPr lang="zh-CN" altLang="en-US" dirty="0"/>
              <a:t>， 元素</a:t>
            </a:r>
            <a:r>
              <a:rPr lang="en-US" altLang="zh-CN" dirty="0"/>
              <a:t>n}</a:t>
            </a: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/>
              <a:t>使用集合推导式</a:t>
            </a:r>
            <a:r>
              <a:rPr lang="en-US" altLang="zh-CN" dirty="0"/>
              <a:t>: {c for c in 'abracadabra' if c not in 'abc'}</a:t>
            </a:r>
          </a:p>
          <a:p>
            <a:pPr marL="274320" lvl="2" indent="-274320">
              <a:spcBef>
                <a:spcPts val="18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注意： 集合的元素必须为 </a:t>
            </a:r>
            <a:r>
              <a:rPr lang="en-US" altLang="zh-CN" sz="2400" dirty="0">
                <a:solidFill>
                  <a:srgbClr val="FF0000"/>
                </a:solidFill>
              </a:rPr>
              <a:t>hashable</a:t>
            </a:r>
            <a:r>
              <a:rPr lang="zh-CN" altLang="en-US" sz="2400" dirty="0">
                <a:solidFill>
                  <a:srgbClr val="FF0000"/>
                </a:solidFill>
              </a:rPr>
              <a:t>（可哈希的）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274320" lvl="2" indent="-274320">
              <a:spcBef>
                <a:spcPts val="1800"/>
              </a:spcBef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lvl="2" indent="0">
              <a:spcBef>
                <a:spcPts val="1800"/>
              </a:spcBef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中哪些类型的数据是可哈希的呢？？？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可哈希的数据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1844825"/>
            <a:ext cx="8964488" cy="43273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sz="1800" dirty="0"/>
              <a:t>数值型</a:t>
            </a:r>
            <a:r>
              <a:rPr lang="en-US" altLang="zh-CN" sz="1800" dirty="0"/>
              <a:t>: int, float,complex</a:t>
            </a:r>
          </a:p>
          <a:p>
            <a:pPr rtl="0"/>
            <a:r>
              <a:rPr lang="zh-CN" altLang="en-US" sz="1800" dirty="0"/>
              <a:t>布尔型</a:t>
            </a:r>
            <a:r>
              <a:rPr lang="en-US" altLang="zh-CN" sz="1800" dirty="0"/>
              <a:t>: True,False</a:t>
            </a:r>
          </a:p>
          <a:p>
            <a:pPr rtl="0"/>
            <a:r>
              <a:rPr lang="zh-CN" altLang="en-US" sz="1800" dirty="0"/>
              <a:t>字符串：</a:t>
            </a:r>
            <a:r>
              <a:rPr lang="en-US" altLang="zh-CN" sz="1800" dirty="0"/>
              <a:t>str</a:t>
            </a:r>
          </a:p>
          <a:p>
            <a:pPr rtl="0"/>
            <a:r>
              <a:rPr lang="zh-CN" altLang="en-US" sz="1800" dirty="0"/>
              <a:t>字节序列：</a:t>
            </a:r>
            <a:r>
              <a:rPr lang="en-US" altLang="zh-CN" sz="1800" dirty="0"/>
              <a:t>bytes</a:t>
            </a:r>
          </a:p>
          <a:p>
            <a:pPr rtl="0"/>
            <a:r>
              <a:rPr lang="zh-CN" altLang="en-US" sz="1800" dirty="0"/>
              <a:t>元组： </a:t>
            </a:r>
            <a:r>
              <a:rPr lang="en-US" altLang="zh-CN" sz="1800" dirty="0"/>
              <a:t>tuple</a:t>
            </a:r>
          </a:p>
          <a:p>
            <a:pPr rtl="0"/>
            <a:r>
              <a:rPr lang="zh-CN" altLang="en-US" sz="1800" dirty="0"/>
              <a:t>空值： </a:t>
            </a:r>
            <a:r>
              <a:rPr lang="en-US" altLang="zh-CN" sz="1800" dirty="0"/>
              <a:t>None</a:t>
            </a:r>
          </a:p>
          <a:p>
            <a:pPr rtl="0"/>
            <a:r>
              <a:rPr lang="en-US" altLang="zh-CN" sz="1800" dirty="0"/>
              <a:t>range</a:t>
            </a:r>
            <a:r>
              <a:rPr lang="zh-CN" altLang="en-US" sz="1800" dirty="0"/>
              <a:t>对象</a:t>
            </a:r>
            <a:endParaRPr lang="en-US" altLang="zh-CN" sz="1800" dirty="0"/>
          </a:p>
          <a:p>
            <a:pPr rtl="0"/>
            <a:r>
              <a:rPr lang="zh-CN" altLang="en-US" sz="1800" dirty="0"/>
              <a:t>自定义实现满足要求的对象</a:t>
            </a:r>
            <a:endParaRPr lang="en-US" altLang="zh-CN" sz="1800" dirty="0"/>
          </a:p>
          <a:p>
            <a:pPr marL="0" indent="0" rtl="0">
              <a:buNone/>
            </a:pPr>
            <a:r>
              <a:rPr lang="zh-CN" altLang="en-US" sz="1800" dirty="0"/>
              <a:t>以上的都是</a:t>
            </a:r>
            <a:r>
              <a:rPr lang="zh-CN" altLang="en-US" sz="1800" dirty="0">
                <a:solidFill>
                  <a:srgbClr val="FF0000"/>
                </a:solidFill>
              </a:rPr>
              <a:t>不可变类型</a:t>
            </a:r>
            <a:r>
              <a:rPr lang="zh-CN" altLang="en-US" sz="1800" dirty="0"/>
              <a:t>，都是可以哈希的类型。</a:t>
            </a:r>
            <a:endParaRPr lang="en-US" altLang="zh-CN" sz="1800" dirty="0"/>
          </a:p>
          <a:p>
            <a:pPr marL="0" indent="0" rtl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目前学过的不可</a:t>
            </a:r>
            <a:r>
              <a:rPr lang="en-US" altLang="zh-CN" sz="1800" dirty="0">
                <a:solidFill>
                  <a:srgbClr val="FF0000"/>
                </a:solidFill>
              </a:rPr>
              <a:t>hash</a:t>
            </a:r>
            <a:r>
              <a:rPr lang="zh-CN" altLang="en-US" sz="1800" dirty="0">
                <a:solidFill>
                  <a:srgbClr val="FF0000"/>
                </a:solidFill>
              </a:rPr>
              <a:t>类型：</a:t>
            </a:r>
            <a:r>
              <a:rPr lang="en-US" altLang="zh-CN" sz="1800" dirty="0">
                <a:solidFill>
                  <a:srgbClr val="FF0000"/>
                </a:solidFill>
              </a:rPr>
              <a:t>list,  set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dict</a:t>
            </a:r>
          </a:p>
        </p:txBody>
      </p:sp>
    </p:spTree>
    <p:extLst>
      <p:ext uri="{BB962C8B-B14F-4D97-AF65-F5344CB8AC3E}">
        <p14:creationId xmlns:p14="http://schemas.microsoft.com/office/powerpoint/2010/main" val="360656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1844825"/>
            <a:ext cx="8964488" cy="432737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set </a:t>
            </a:r>
            <a:r>
              <a:rPr lang="zh-CN" altLang="en-US" dirty="0"/>
              <a:t>对象是由具有</a:t>
            </a:r>
            <a:r>
              <a:rPr lang="zh-CN" altLang="en-US" dirty="0">
                <a:solidFill>
                  <a:srgbClr val="FF0000"/>
                </a:solidFill>
              </a:rPr>
              <a:t>唯一性</a:t>
            </a:r>
            <a:r>
              <a:rPr lang="zh-CN" altLang="en-US" dirty="0"/>
              <a:t>的 </a:t>
            </a:r>
            <a:r>
              <a:rPr lang="en-US" altLang="zh-CN" dirty="0"/>
              <a:t>hashable </a:t>
            </a:r>
            <a:r>
              <a:rPr lang="zh-CN" altLang="en-US" dirty="0"/>
              <a:t>对象所组成的</a:t>
            </a:r>
            <a:r>
              <a:rPr lang="zh-CN" altLang="en-US" dirty="0">
                <a:solidFill>
                  <a:srgbClr val="FF0000"/>
                </a:solidFill>
              </a:rPr>
              <a:t>无序</a:t>
            </a:r>
            <a:r>
              <a:rPr lang="zh-CN" altLang="en-US" dirty="0"/>
              <a:t>多项集。 常见的用途包括成员检测、从序列中去除重复项以及数学中的集合类计算，例如交集、并集、差集与对称差集等等。</a:t>
            </a:r>
            <a:endParaRPr lang="en-US" altLang="zh-CN" dirty="0"/>
          </a:p>
          <a:p>
            <a:pPr rtl="0"/>
            <a:r>
              <a:rPr lang="zh-CN" altLang="en-US" sz="2400" dirty="0"/>
              <a:t>集合也支持 </a:t>
            </a:r>
            <a:r>
              <a:rPr lang="en-US" altLang="zh-CN" sz="2400" dirty="0">
                <a:solidFill>
                  <a:srgbClr val="FF0000"/>
                </a:solidFill>
              </a:rPr>
              <a:t>x in set, len(set) </a:t>
            </a:r>
            <a:r>
              <a:rPr lang="zh-CN" altLang="en-US" sz="2400" dirty="0">
                <a:solidFill>
                  <a:srgbClr val="FF0000"/>
                </a:solidFill>
              </a:rPr>
              <a:t>和 </a:t>
            </a:r>
            <a:r>
              <a:rPr lang="en-US" altLang="zh-CN" sz="2400" dirty="0">
                <a:solidFill>
                  <a:srgbClr val="FF0000"/>
                </a:solidFill>
              </a:rPr>
              <a:t>for x in set</a:t>
            </a:r>
            <a:r>
              <a:rPr lang="zh-CN" altLang="en-US" sz="2400" dirty="0"/>
              <a:t>。 作为一种无序的多项集，集合并不记录元素位置或插入顺序。 相应地，</a:t>
            </a:r>
            <a:r>
              <a:rPr lang="zh-CN" altLang="en-US" sz="2400" dirty="0">
                <a:solidFill>
                  <a:srgbClr val="FF0000"/>
                </a:solidFill>
              </a:rPr>
              <a:t>集合不支持索引、切片或其他序列类的操作。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rtl="0"/>
            <a:r>
              <a:rPr lang="en-US" altLang="zh-CN" sz="2400" dirty="0"/>
              <a:t>set </a:t>
            </a:r>
            <a:r>
              <a:rPr lang="zh-CN" altLang="en-US" sz="2400" dirty="0"/>
              <a:t>类型是</a:t>
            </a:r>
            <a:r>
              <a:rPr lang="zh-CN" altLang="en-US" sz="2400" dirty="0">
                <a:solidFill>
                  <a:srgbClr val="FF0000"/>
                </a:solidFill>
              </a:rPr>
              <a:t>可变</a:t>
            </a:r>
            <a:r>
              <a:rPr lang="zh-CN" altLang="en-US" sz="2400" dirty="0"/>
              <a:t>的 </a:t>
            </a:r>
            <a:r>
              <a:rPr lang="en-US" altLang="zh-CN" sz="2400" dirty="0"/>
              <a:t>--- </a:t>
            </a:r>
            <a:r>
              <a:rPr lang="zh-CN" altLang="en-US" sz="2400" dirty="0"/>
              <a:t>其内容可以使用 </a:t>
            </a:r>
            <a:r>
              <a:rPr lang="en-US" altLang="zh-CN" sz="2400" dirty="0"/>
              <a:t>add() </a:t>
            </a:r>
            <a:r>
              <a:rPr lang="zh-CN" altLang="en-US" sz="2400" dirty="0"/>
              <a:t>和 </a:t>
            </a:r>
            <a:r>
              <a:rPr lang="en-US" altLang="zh-CN" sz="2400" dirty="0"/>
              <a:t>remove() </a:t>
            </a:r>
            <a:r>
              <a:rPr lang="zh-CN" altLang="en-US" sz="2400" dirty="0"/>
              <a:t>这样的方法来改变。 由于是可变类型，它没有哈希值，且</a:t>
            </a:r>
            <a:r>
              <a:rPr lang="zh-CN" altLang="en-US" sz="2400" dirty="0">
                <a:solidFill>
                  <a:srgbClr val="FF0000"/>
                </a:solidFill>
              </a:rPr>
              <a:t>不能</a:t>
            </a:r>
            <a:r>
              <a:rPr lang="zh-CN" altLang="en-US" sz="2400" dirty="0"/>
              <a:t>被用作字典的键或其他集合的元素。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974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集合的方法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添加元素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1600" dirty="0"/>
              <a:t>- </a:t>
            </a:r>
            <a:r>
              <a:rPr lang="en-US" altLang="zh-CN" sz="1600" dirty="0" err="1"/>
              <a:t>set.add</a:t>
            </a:r>
            <a:r>
              <a:rPr lang="en-US" altLang="zh-CN" sz="1600" dirty="0"/>
              <a:t>(elem)</a:t>
            </a:r>
            <a:r>
              <a:rPr lang="zh-CN" altLang="en-US" sz="1600" dirty="0"/>
              <a:t>：将元素 </a:t>
            </a:r>
            <a:r>
              <a:rPr lang="en-US" altLang="zh-CN" sz="1600" dirty="0"/>
              <a:t>elem </a:t>
            </a:r>
            <a:r>
              <a:rPr lang="zh-CN" altLang="en-US" sz="1600" dirty="0"/>
              <a:t>添加到集合中。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- </a:t>
            </a:r>
            <a:r>
              <a:rPr lang="en-US" altLang="zh-CN" sz="1600" dirty="0" err="1"/>
              <a:t>set.update</a:t>
            </a:r>
            <a:r>
              <a:rPr lang="en-US" altLang="zh-CN" sz="1600" dirty="0"/>
              <a:t>(others)</a:t>
            </a:r>
            <a:r>
              <a:rPr lang="zh-CN" altLang="en-US" sz="1600" dirty="0"/>
              <a:t>：添加来自 </a:t>
            </a:r>
            <a:r>
              <a:rPr lang="en-US" altLang="zh-CN" sz="1600" dirty="0"/>
              <a:t>others(</a:t>
            </a:r>
            <a:r>
              <a:rPr lang="zh-CN" altLang="en-US" sz="1600" dirty="0"/>
              <a:t>可迭代对象</a:t>
            </a:r>
            <a:r>
              <a:rPr lang="en-US" altLang="zh-CN" sz="1600" dirty="0"/>
              <a:t>) </a:t>
            </a:r>
            <a:r>
              <a:rPr lang="zh-CN" altLang="en-US" sz="1600" dirty="0"/>
              <a:t>中的所有元素。</a:t>
            </a:r>
            <a:endParaRPr lang="en-US" altLang="zh-CN" sz="1600" dirty="0"/>
          </a:p>
          <a:p>
            <a:r>
              <a:rPr lang="zh-CN" altLang="en-US" dirty="0"/>
              <a:t>删除元素：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      - </a:t>
            </a:r>
            <a:r>
              <a:rPr lang="en-US" altLang="zh-CN" sz="1600" dirty="0" err="1"/>
              <a:t>set.remove</a:t>
            </a:r>
            <a:r>
              <a:rPr lang="en-US" altLang="zh-CN" sz="1600" dirty="0"/>
              <a:t>(elem)</a:t>
            </a:r>
            <a:r>
              <a:rPr lang="zh-CN" altLang="en-US" sz="1600" dirty="0"/>
              <a:t>：从集合中移除元素 </a:t>
            </a:r>
            <a:r>
              <a:rPr lang="en-US" altLang="zh-CN" sz="1600" dirty="0"/>
              <a:t>elem</a:t>
            </a:r>
            <a:r>
              <a:rPr lang="zh-CN" altLang="en-US" sz="1600" dirty="0"/>
              <a:t>。 如果 </a:t>
            </a:r>
            <a:r>
              <a:rPr lang="en-US" altLang="zh-CN" sz="1600" dirty="0"/>
              <a:t>elem </a:t>
            </a:r>
            <a:r>
              <a:rPr lang="zh-CN" altLang="en-US" sz="1600" dirty="0"/>
              <a:t>不存在于集合中则会引发 </a:t>
            </a:r>
            <a:r>
              <a:rPr lang="en-US" altLang="zh-CN" sz="1600" dirty="0"/>
              <a:t>KeyError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- </a:t>
            </a:r>
            <a:r>
              <a:rPr lang="en-US" altLang="zh-CN" sz="1600" dirty="0" err="1"/>
              <a:t>set.discard</a:t>
            </a:r>
            <a:r>
              <a:rPr lang="en-US" altLang="zh-CN" sz="1600" dirty="0"/>
              <a:t>(elem)</a:t>
            </a:r>
            <a:r>
              <a:rPr lang="zh-CN" altLang="en-US" sz="1600" dirty="0"/>
              <a:t>：如果元素 </a:t>
            </a:r>
            <a:r>
              <a:rPr lang="en-US" altLang="zh-CN" sz="1600" dirty="0"/>
              <a:t>elem </a:t>
            </a:r>
            <a:r>
              <a:rPr lang="zh-CN" altLang="en-US" sz="1600" dirty="0"/>
              <a:t>存在于集合中则将其移除。没有也不会报错。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- </a:t>
            </a:r>
            <a:r>
              <a:rPr lang="en-US" altLang="zh-CN" sz="1600" dirty="0" err="1"/>
              <a:t>set.pop</a:t>
            </a:r>
            <a:r>
              <a:rPr lang="en-US" altLang="zh-CN" sz="1600" dirty="0"/>
              <a:t>(): </a:t>
            </a:r>
            <a:r>
              <a:rPr lang="zh-CN" altLang="en-US" sz="1600" dirty="0"/>
              <a:t>从集合中移除并返回任意一个元素。 如果集合为空则会引发 </a:t>
            </a:r>
            <a:r>
              <a:rPr lang="en-US" altLang="zh-CN" sz="1600" dirty="0"/>
              <a:t>KeyError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- </a:t>
            </a:r>
            <a:r>
              <a:rPr lang="en-US" altLang="zh-CN" sz="1600" dirty="0" err="1"/>
              <a:t>set.clear</a:t>
            </a:r>
            <a:r>
              <a:rPr lang="en-US" altLang="zh-CN" sz="1600" dirty="0"/>
              <a:t>(): </a:t>
            </a:r>
            <a:r>
              <a:rPr lang="zh-CN" altLang="en-US" sz="1600" dirty="0"/>
              <a:t>从集合中移除所有元素。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注意：</a:t>
            </a:r>
            <a:r>
              <a:rPr lang="en-US" altLang="zh-CN" sz="1600" dirty="0">
                <a:solidFill>
                  <a:srgbClr val="FF0000"/>
                </a:solidFill>
              </a:rPr>
              <a:t>1. </a:t>
            </a:r>
            <a:r>
              <a:rPr lang="zh-CN" altLang="en-US" sz="1600" dirty="0">
                <a:solidFill>
                  <a:srgbClr val="FF0000"/>
                </a:solidFill>
              </a:rPr>
              <a:t>集合没有修改，元素是唯一的，修改就是删除一个元素，添加一个元素。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          </a:t>
            </a:r>
            <a:r>
              <a:rPr lang="en-US" altLang="zh-CN" sz="1600" dirty="0">
                <a:solidFill>
                  <a:srgbClr val="FF0000"/>
                </a:solidFill>
              </a:rPr>
              <a:t>2. </a:t>
            </a:r>
            <a:r>
              <a:rPr lang="zh-CN" altLang="en-US" sz="1600" dirty="0">
                <a:solidFill>
                  <a:srgbClr val="FF0000"/>
                </a:solidFill>
              </a:rPr>
              <a:t>集合也不能索引。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zh-CN" altLang="en-US" dirty="0"/>
              <a:t>运算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全集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1600" dirty="0"/>
              <a:t>- </a:t>
            </a:r>
            <a:r>
              <a:rPr lang="zh-CN" altLang="en-US" sz="1600" dirty="0"/>
              <a:t>所有元素的集合。比如所有实数组成的实数集就是全集。</a:t>
            </a:r>
            <a:endParaRPr lang="en-US" altLang="zh-CN" sz="1600" dirty="0"/>
          </a:p>
          <a:p>
            <a:r>
              <a:rPr lang="zh-CN" altLang="en-US" dirty="0"/>
              <a:t>子集</a:t>
            </a:r>
            <a:r>
              <a:rPr lang="en-US" altLang="zh-CN" dirty="0"/>
              <a:t>subset</a:t>
            </a:r>
            <a:r>
              <a:rPr lang="zh-CN" altLang="en-US" dirty="0"/>
              <a:t>和超集</a:t>
            </a:r>
            <a:r>
              <a:rPr lang="en-US" altLang="zh-CN" dirty="0"/>
              <a:t>superset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      - </a:t>
            </a:r>
            <a:r>
              <a:rPr lang="zh-CN" altLang="en-US" sz="1600" dirty="0"/>
              <a:t>一个集合</a:t>
            </a:r>
            <a:r>
              <a:rPr lang="en-US" altLang="zh-CN" sz="1600" dirty="0"/>
              <a:t>A</a:t>
            </a:r>
            <a:r>
              <a:rPr lang="zh-CN" altLang="en-US" sz="1600" dirty="0"/>
              <a:t>所有的元素都是另一个集合</a:t>
            </a:r>
            <a:r>
              <a:rPr lang="en-US" altLang="zh-CN" sz="1600" dirty="0"/>
              <a:t>B</a:t>
            </a:r>
            <a:r>
              <a:rPr lang="zh-CN" altLang="en-US" sz="1600" dirty="0"/>
              <a:t>内，</a:t>
            </a:r>
            <a:r>
              <a:rPr lang="en-US" altLang="zh-CN" sz="1600" dirty="0"/>
              <a:t>A</a:t>
            </a:r>
            <a:r>
              <a:rPr lang="zh-CN" altLang="en-US" sz="1600" dirty="0"/>
              <a:t>是</a:t>
            </a:r>
            <a:r>
              <a:rPr lang="en-US" altLang="zh-CN" sz="1600" dirty="0"/>
              <a:t>B</a:t>
            </a:r>
            <a:r>
              <a:rPr lang="zh-CN" altLang="en-US" sz="1600" dirty="0"/>
              <a:t>的子集，</a:t>
            </a:r>
            <a:r>
              <a:rPr lang="en-US" altLang="zh-CN" sz="1600" dirty="0"/>
              <a:t>B</a:t>
            </a:r>
            <a:r>
              <a:rPr lang="zh-CN" altLang="en-US" sz="1600" dirty="0"/>
              <a:t>是</a:t>
            </a:r>
            <a:r>
              <a:rPr lang="en-US" altLang="zh-CN" sz="1600" dirty="0"/>
              <a:t>A</a:t>
            </a:r>
            <a:r>
              <a:rPr lang="zh-CN" altLang="en-US" sz="1600" dirty="0"/>
              <a:t>的超集。</a:t>
            </a:r>
            <a:endParaRPr lang="en-US" altLang="zh-CN" sz="1600" dirty="0"/>
          </a:p>
          <a:p>
            <a:r>
              <a:rPr lang="zh-CN" altLang="en-US" dirty="0"/>
              <a:t>真子集和真超集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sz="1600" dirty="0"/>
              <a:t>- A</a:t>
            </a:r>
            <a:r>
              <a:rPr lang="zh-CN" altLang="en-US" sz="1600" dirty="0"/>
              <a:t>是</a:t>
            </a:r>
            <a:r>
              <a:rPr lang="en-US" altLang="zh-CN" sz="1600" dirty="0"/>
              <a:t>B</a:t>
            </a:r>
            <a:r>
              <a:rPr lang="zh-CN" altLang="en-US" sz="1600" dirty="0"/>
              <a:t>的子集，且</a:t>
            </a:r>
            <a:r>
              <a:rPr lang="en-US" altLang="zh-CN" sz="1600" dirty="0"/>
              <a:t>A</a:t>
            </a:r>
            <a:r>
              <a:rPr lang="zh-CN" altLang="en-US" sz="1600" dirty="0"/>
              <a:t>≠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A</a:t>
            </a:r>
            <a:r>
              <a:rPr lang="zh-CN" altLang="en-US" sz="1600" dirty="0"/>
              <a:t>就是</a:t>
            </a:r>
            <a:r>
              <a:rPr lang="en-US" altLang="zh-CN" sz="1600" dirty="0"/>
              <a:t>B</a:t>
            </a:r>
            <a:r>
              <a:rPr lang="zh-CN" altLang="en-US" sz="1600" dirty="0"/>
              <a:t>的真子集，</a:t>
            </a:r>
            <a:r>
              <a:rPr lang="en-US" altLang="zh-CN" sz="1600" dirty="0"/>
              <a:t>B</a:t>
            </a:r>
            <a:r>
              <a:rPr lang="zh-CN" altLang="en-US" sz="1600" dirty="0"/>
              <a:t>是</a:t>
            </a:r>
            <a:r>
              <a:rPr lang="en-US" altLang="zh-CN" sz="1600" dirty="0"/>
              <a:t>A</a:t>
            </a:r>
            <a:r>
              <a:rPr lang="zh-CN" altLang="en-US" sz="1600" dirty="0"/>
              <a:t>的真超集。</a:t>
            </a:r>
            <a:endParaRPr lang="en-US" altLang="zh-CN" sz="1600" dirty="0"/>
          </a:p>
          <a:p>
            <a:r>
              <a:rPr lang="zh-CN" altLang="en-US" dirty="0"/>
              <a:t>并集：多个集合合并的结果</a:t>
            </a:r>
            <a:endParaRPr lang="en-US" altLang="zh-CN" dirty="0"/>
          </a:p>
          <a:p>
            <a:r>
              <a:rPr lang="zh-CN" altLang="en-US" dirty="0"/>
              <a:t>交集：多个集合的公共部分</a:t>
            </a:r>
            <a:endParaRPr lang="en-US" altLang="zh-CN" dirty="0"/>
          </a:p>
          <a:p>
            <a:r>
              <a:rPr lang="zh-CN" altLang="en-US" dirty="0"/>
              <a:t>差集：集合中除去和其他集合公共的部分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42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zh-CN" altLang="en-US" dirty="0"/>
              <a:t>运算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并集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union(*others): </a:t>
            </a:r>
            <a:r>
              <a:rPr lang="zh-CN" altLang="en-US" dirty="0">
                <a:solidFill>
                  <a:srgbClr val="FF0000"/>
                </a:solidFill>
              </a:rPr>
              <a:t>返回一个新集合</a:t>
            </a:r>
            <a:r>
              <a:rPr lang="zh-CN" altLang="en-US" dirty="0"/>
              <a:t>，其中包含来自原集合以及 </a:t>
            </a:r>
            <a:r>
              <a:rPr lang="en-US" altLang="zh-CN" dirty="0"/>
              <a:t>others </a:t>
            </a:r>
            <a:r>
              <a:rPr lang="zh-CN" altLang="en-US" dirty="0"/>
              <a:t>指定的所有集合中的元素。</a:t>
            </a:r>
            <a:endParaRPr lang="en-US" altLang="zh-CN" dirty="0"/>
          </a:p>
          <a:p>
            <a:r>
              <a:rPr lang="en-US" altLang="zh-CN" dirty="0"/>
              <a:t> | </a:t>
            </a:r>
            <a:r>
              <a:rPr lang="zh-CN" altLang="en-US" dirty="0"/>
              <a:t>运算符在集合中等同于</a:t>
            </a:r>
            <a:r>
              <a:rPr lang="en-US" altLang="zh-CN" dirty="0"/>
              <a:t>union</a:t>
            </a:r>
          </a:p>
          <a:p>
            <a:r>
              <a:rPr lang="en-US" altLang="zh-CN" dirty="0"/>
              <a:t>update(*others)</a:t>
            </a:r>
            <a:r>
              <a:rPr lang="zh-CN" altLang="en-US" dirty="0"/>
              <a:t>：更新集合，添加来自 </a:t>
            </a:r>
            <a:r>
              <a:rPr lang="en-US" altLang="zh-CN" dirty="0"/>
              <a:t>others </a:t>
            </a:r>
            <a:r>
              <a:rPr lang="zh-CN" altLang="en-US" dirty="0"/>
              <a:t>中的所有元素。</a:t>
            </a:r>
            <a:r>
              <a:rPr lang="zh-CN" altLang="en-US" dirty="0">
                <a:solidFill>
                  <a:srgbClr val="FF0000"/>
                </a:solidFill>
              </a:rPr>
              <a:t>就地修改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|= </a:t>
            </a:r>
            <a:r>
              <a:rPr lang="zh-CN" altLang="en-US" dirty="0"/>
              <a:t>等用于</a:t>
            </a:r>
            <a:r>
              <a:rPr lang="en-US" altLang="zh-CN" dirty="0"/>
              <a:t>update</a:t>
            </a:r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3DEA195-D6D0-1FBC-E5B9-E1588F88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092" y="2196892"/>
            <a:ext cx="3592380" cy="20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0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zh-CN" altLang="en-US" dirty="0"/>
              <a:t>运算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交集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intersection(*others)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返回一个新集合</a:t>
            </a:r>
            <a:r>
              <a:rPr lang="zh-CN" altLang="en-US" dirty="0"/>
              <a:t>，其中包含原集合以及 </a:t>
            </a:r>
            <a:r>
              <a:rPr lang="en-US" altLang="zh-CN" dirty="0"/>
              <a:t>others </a:t>
            </a:r>
            <a:r>
              <a:rPr lang="zh-CN" altLang="en-US" dirty="0"/>
              <a:t>指定的所有集合中共有的元素。</a:t>
            </a:r>
            <a:endParaRPr lang="en-US" altLang="zh-CN" dirty="0"/>
          </a:p>
          <a:p>
            <a:r>
              <a:rPr lang="en-US" altLang="zh-CN" dirty="0"/>
              <a:t>&amp; </a:t>
            </a:r>
            <a:r>
              <a:rPr lang="zh-CN" altLang="en-US" dirty="0"/>
              <a:t>运算符在集合中等同于</a:t>
            </a:r>
            <a:r>
              <a:rPr lang="en-US" altLang="zh-CN" dirty="0"/>
              <a:t>intersection</a:t>
            </a:r>
          </a:p>
          <a:p>
            <a:r>
              <a:rPr lang="en-US" altLang="zh-CN" dirty="0"/>
              <a:t>intersection_update(*others)</a:t>
            </a:r>
            <a:r>
              <a:rPr lang="zh-CN" altLang="en-US" dirty="0"/>
              <a:t>：更新集合，只保留其中在所有 </a:t>
            </a:r>
            <a:r>
              <a:rPr lang="en-US" altLang="zh-CN" dirty="0"/>
              <a:t>others </a:t>
            </a:r>
            <a:r>
              <a:rPr lang="zh-CN" altLang="en-US" dirty="0"/>
              <a:t>中也存在的元素。</a:t>
            </a:r>
            <a:r>
              <a:rPr lang="zh-CN" altLang="en-US" dirty="0">
                <a:solidFill>
                  <a:srgbClr val="FF0000"/>
                </a:solidFill>
              </a:rPr>
              <a:t>就地修改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&amp;= </a:t>
            </a:r>
            <a:r>
              <a:rPr lang="zh-CN" altLang="en-US" dirty="0"/>
              <a:t>等用于</a:t>
            </a:r>
            <a:r>
              <a:rPr lang="en-US" altLang="zh-CN" dirty="0"/>
              <a:t>intersection_update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00B5DD-824A-40AA-DD2E-1D2126C5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64" y="2132856"/>
            <a:ext cx="3282129" cy="17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序列</a:t>
            </a:r>
            <a:r>
              <a:rPr lang="zh-CN" altLang="en-US" dirty="0"/>
              <a:t>的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</a:t>
            </a:r>
            <a:r>
              <a:rPr lang="zh-CN" altLang="en-US" dirty="0"/>
              <a:t>操作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676455" cy="37187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可变和不可变的序列都支持以下的操作：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71A69-8771-3A5E-CE75-C4123B226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2" y="2360222"/>
            <a:ext cx="4392488" cy="4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zh-CN" altLang="en-US" dirty="0"/>
              <a:t>运算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差集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difference(*others)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返回一个新集合</a:t>
            </a:r>
            <a:r>
              <a:rPr lang="zh-CN" altLang="en-US" dirty="0"/>
              <a:t>，其中包含原集合中在 </a:t>
            </a:r>
            <a:r>
              <a:rPr lang="en-US" altLang="zh-CN" dirty="0"/>
              <a:t>others </a:t>
            </a:r>
            <a:r>
              <a:rPr lang="zh-CN" altLang="en-US" dirty="0"/>
              <a:t>指定的其他集合中不存在的元素。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运算符在集合中等同于</a:t>
            </a:r>
            <a:r>
              <a:rPr lang="en-US" altLang="zh-CN" dirty="0"/>
              <a:t>difference</a:t>
            </a:r>
          </a:p>
          <a:p>
            <a:r>
              <a:rPr lang="en-US" altLang="zh-CN" dirty="0"/>
              <a:t>difference_update(*others)</a:t>
            </a:r>
            <a:r>
              <a:rPr lang="zh-CN" altLang="en-US" dirty="0"/>
              <a:t>：更新集合，移除其中也存在于 </a:t>
            </a:r>
            <a:r>
              <a:rPr lang="en-US" altLang="zh-CN" dirty="0"/>
              <a:t>others </a:t>
            </a:r>
            <a:r>
              <a:rPr lang="zh-CN" altLang="en-US" dirty="0"/>
              <a:t>中的元素。</a:t>
            </a:r>
            <a:r>
              <a:rPr lang="zh-CN" altLang="en-US" dirty="0">
                <a:solidFill>
                  <a:srgbClr val="FF0000"/>
                </a:solidFill>
              </a:rPr>
              <a:t>就地修改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-= </a:t>
            </a:r>
            <a:r>
              <a:rPr lang="zh-CN" altLang="en-US" dirty="0"/>
              <a:t>等用于</a:t>
            </a:r>
            <a:r>
              <a:rPr lang="en-US" altLang="zh-CN" dirty="0"/>
              <a:t>difference_update</a:t>
            </a: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8EBBFB-7256-825D-308E-8F430DE9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204" y="2204864"/>
            <a:ext cx="3445419" cy="169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zh-CN" altLang="en-US" dirty="0"/>
              <a:t>运算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对称差集： 由所有不属于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的交集组成的集合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symmetric_difference(other)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返回一个新集合</a:t>
            </a:r>
            <a:r>
              <a:rPr lang="zh-CN" altLang="en-US" dirty="0"/>
              <a:t>，其中的元素或属于原集合或属于 </a:t>
            </a:r>
            <a:r>
              <a:rPr lang="en-US" altLang="zh-CN" dirty="0"/>
              <a:t>other </a:t>
            </a:r>
            <a:r>
              <a:rPr lang="zh-CN" altLang="en-US" dirty="0"/>
              <a:t>指定的其他集合，但不能同时属于两者。</a:t>
            </a:r>
            <a:endParaRPr lang="en-US" altLang="zh-CN" dirty="0"/>
          </a:p>
          <a:p>
            <a:r>
              <a:rPr lang="en-US" altLang="zh-CN" dirty="0"/>
              <a:t>^ </a:t>
            </a:r>
            <a:r>
              <a:rPr lang="zh-CN" altLang="en-US" dirty="0"/>
              <a:t>运算符在集合中等同于</a:t>
            </a:r>
            <a:r>
              <a:rPr lang="en-US" altLang="zh-CN" dirty="0"/>
              <a:t>symmetric_difference</a:t>
            </a:r>
          </a:p>
          <a:p>
            <a:r>
              <a:rPr lang="en-US" altLang="zh-CN" dirty="0"/>
              <a:t>symmetric_difference_update(other)</a:t>
            </a:r>
            <a:r>
              <a:rPr lang="zh-CN" altLang="en-US" dirty="0"/>
              <a:t>：更新集合，只保留存在于集合的一方而非共同存在的元素。</a:t>
            </a:r>
            <a:r>
              <a:rPr lang="zh-CN" altLang="en-US" dirty="0">
                <a:solidFill>
                  <a:srgbClr val="FF0000"/>
                </a:solidFill>
              </a:rPr>
              <a:t>就地修改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^= </a:t>
            </a:r>
            <a:r>
              <a:rPr lang="zh-CN" altLang="en-US" dirty="0"/>
              <a:t>等用于</a:t>
            </a:r>
            <a:r>
              <a:rPr lang="en-US" altLang="zh-CN" dirty="0"/>
              <a:t>symmetric_difference_update</a:t>
            </a:r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281929-BED0-AC60-37A1-368F9A4D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228" y="2204864"/>
            <a:ext cx="3374660" cy="167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</a:t>
            </a:r>
            <a:r>
              <a:rPr lang="zh-CN" altLang="en-US" dirty="0"/>
              <a:t>运算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issubset(other) / set &lt;= other</a:t>
            </a:r>
            <a:r>
              <a:rPr lang="zh-CN" altLang="en-US" dirty="0"/>
              <a:t>：检测是否集合中的每个元素都在 </a:t>
            </a:r>
            <a:r>
              <a:rPr lang="en-US" altLang="zh-CN" dirty="0"/>
              <a:t>other </a:t>
            </a:r>
            <a:r>
              <a:rPr lang="zh-CN" altLang="en-US" dirty="0"/>
              <a:t>之中。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子集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set &lt; other: </a:t>
            </a:r>
            <a:r>
              <a:rPr lang="zh-CN" altLang="en-US" dirty="0"/>
              <a:t>检测集合是否为 </a:t>
            </a:r>
            <a:r>
              <a:rPr lang="en-US" altLang="zh-CN" dirty="0"/>
              <a:t>other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真子集</a:t>
            </a:r>
            <a:r>
              <a:rPr lang="zh-CN" altLang="en-US" dirty="0"/>
              <a:t>，即 </a:t>
            </a:r>
            <a:r>
              <a:rPr lang="en-US" altLang="zh-CN" dirty="0"/>
              <a:t>set &lt;= other and set != other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issuperset(other) / set &gt;= other: </a:t>
            </a:r>
            <a:r>
              <a:rPr lang="zh-CN" altLang="en-US" dirty="0"/>
              <a:t>检测是否 </a:t>
            </a:r>
            <a:r>
              <a:rPr lang="en-US" altLang="zh-CN" dirty="0"/>
              <a:t>other </a:t>
            </a:r>
            <a:r>
              <a:rPr lang="zh-CN" altLang="en-US" dirty="0"/>
              <a:t>中的每个元素都在集合之中。</a:t>
            </a:r>
            <a:r>
              <a:rPr lang="zh-CN" altLang="en-US" dirty="0">
                <a:solidFill>
                  <a:srgbClr val="FF0000"/>
                </a:solidFill>
              </a:rPr>
              <a:t>（超集）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set &gt; other: </a:t>
            </a:r>
            <a:r>
              <a:rPr lang="zh-CN" altLang="en-US" dirty="0"/>
              <a:t>检测集合是否为 </a:t>
            </a:r>
            <a:r>
              <a:rPr lang="en-US" altLang="zh-CN" dirty="0"/>
              <a:t>other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真超集</a:t>
            </a:r>
            <a:r>
              <a:rPr lang="zh-CN" altLang="en-US" dirty="0"/>
              <a:t>，即 </a:t>
            </a:r>
            <a:r>
              <a:rPr lang="en-US" altLang="zh-CN" dirty="0"/>
              <a:t>set &gt;= other and set != other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isdisjoint(other): </a:t>
            </a:r>
            <a:r>
              <a:rPr lang="zh-CN" altLang="en-US" dirty="0"/>
              <a:t>如果集合中没有与 </a:t>
            </a:r>
            <a:r>
              <a:rPr lang="en-US" altLang="zh-CN" dirty="0"/>
              <a:t>other </a:t>
            </a:r>
            <a:r>
              <a:rPr lang="zh-CN" altLang="en-US" dirty="0"/>
              <a:t>共有的元素则返回 </a:t>
            </a:r>
            <a:r>
              <a:rPr lang="en-US" altLang="zh-CN" dirty="0"/>
              <a:t>True</a:t>
            </a:r>
            <a:r>
              <a:rPr lang="zh-CN" altLang="en-US" dirty="0"/>
              <a:t>。 当且仅当两个集合的交集为空集合时，两者为不相交集合。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5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dict</a:t>
            </a:r>
            <a:r>
              <a:rPr lang="zh-CN" altLang="en-US" dirty="0"/>
              <a:t>字典是一种映射类型。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字典的特点：可变的，无序的，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不重复的（</a:t>
            </a:r>
            <a:r>
              <a:rPr lang="zh-CN" altLang="en-US" dirty="0"/>
              <a:t>在 </a:t>
            </a:r>
            <a:r>
              <a:rPr lang="en-US" altLang="zh-CN" dirty="0"/>
              <a:t>3.7 </a:t>
            </a:r>
            <a:r>
              <a:rPr lang="zh-CN" altLang="en-US" dirty="0"/>
              <a:t>版本发生变更</a:t>
            </a:r>
            <a:r>
              <a:rPr lang="en-US" altLang="zh-CN" dirty="0"/>
              <a:t>: </a:t>
            </a:r>
            <a:r>
              <a:rPr lang="zh-CN" altLang="en-US" dirty="0"/>
              <a:t>字典顺序会确保为插入顺序。）</a:t>
            </a:r>
            <a:endParaRPr lang="en-US" altLang="zh-CN" dirty="0"/>
          </a:p>
          <a:p>
            <a:r>
              <a:rPr lang="zh-CN" altLang="en-US" dirty="0"/>
              <a:t>映射类型的元素是</a:t>
            </a:r>
            <a:r>
              <a:rPr lang="en-US" altLang="zh-CN" dirty="0" err="1"/>
              <a:t>kv</a:t>
            </a:r>
            <a:r>
              <a:rPr lang="zh-CN" altLang="en-US" dirty="0"/>
              <a:t>键值对，也就是</a:t>
            </a:r>
            <a:r>
              <a:rPr lang="en-US" altLang="zh-CN" dirty="0"/>
              <a:t>key</a:t>
            </a:r>
            <a:r>
              <a:rPr lang="zh-CN" altLang="en-US" dirty="0"/>
              <a:t>映射到</a:t>
            </a:r>
            <a:r>
              <a:rPr lang="en-US" altLang="zh-CN" dirty="0"/>
              <a:t>value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键必须是可哈希的值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字典可用多种方式来创建</a:t>
            </a:r>
            <a:r>
              <a:rPr lang="en-US" altLang="zh-CN" dirty="0"/>
              <a:t>:</a:t>
            </a: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使用花括号内以逗号分隔 键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值 对的方式</a:t>
            </a:r>
            <a:r>
              <a:rPr lang="en-US" altLang="zh-CN" dirty="0"/>
              <a:t>: {'jack': 4098, 'sjoerd': 4127} or {4098: 'jack', 4127: 'sjoerd'}</a:t>
            </a: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使用字典推导式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/>
              <a:t>{}, {x: x ** 2 for x in range(10)}</a:t>
            </a:r>
          </a:p>
          <a:p>
            <a:pPr marL="987552" lvl="2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使用类型构造器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/>
              <a:t>dict(),</a:t>
            </a:r>
            <a:r>
              <a:rPr lang="zh-CN" altLang="en-US" dirty="0"/>
              <a:t>，</a:t>
            </a:r>
            <a:r>
              <a:rPr lang="en-US" altLang="zh-CN" b="1" dirty="0">
                <a:effectLst/>
              </a:rPr>
              <a:t>dict</a:t>
            </a:r>
            <a:r>
              <a:rPr lang="en-US" altLang="zh-CN" dirty="0">
                <a:effectLst/>
              </a:rPr>
              <a:t>(</a:t>
            </a:r>
            <a:r>
              <a:rPr lang="en-US" altLang="zh-CN" i="1" dirty="0">
                <a:effectLst/>
                <a:latin typeface="Menlo"/>
              </a:rPr>
              <a:t>iterable</a:t>
            </a:r>
            <a:r>
              <a:rPr lang="en-US" altLang="zh-CN" dirty="0"/>
              <a:t>, </a:t>
            </a:r>
            <a:r>
              <a:rPr lang="en-US" altLang="zh-CN" i="1" dirty="0">
                <a:effectLst/>
                <a:latin typeface="Menlo"/>
              </a:rPr>
              <a:t>**kwargs</a:t>
            </a:r>
            <a:r>
              <a:rPr lang="en-US" altLang="zh-CN" dirty="0">
                <a:effectLst/>
              </a:rPr>
              <a:t>)  </a:t>
            </a:r>
            <a:r>
              <a:rPr lang="zh-CN" altLang="en-US" dirty="0">
                <a:effectLst/>
              </a:rPr>
              <a:t>可迭代对象的元素必须是一个二元结构。</a:t>
            </a:r>
            <a:r>
              <a:rPr lang="en-US" altLang="zh-CN" dirty="0"/>
              <a:t> dict([(‘foo’, 100), (‘bar’, 200)]), dict(foo=100, bar=200)</a:t>
            </a:r>
          </a:p>
        </p:txBody>
      </p:sp>
    </p:spTree>
    <p:extLst>
      <p:ext uri="{BB962C8B-B14F-4D97-AF65-F5344CB8AC3E}">
        <p14:creationId xmlns:p14="http://schemas.microsoft.com/office/powerpoint/2010/main" val="236191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字典常用方法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dict</a:t>
            </a:r>
            <a:r>
              <a:rPr lang="en-US" altLang="zh-CN" dirty="0"/>
              <a:t>.fromkeys(iterable, value=None)</a:t>
            </a:r>
            <a:r>
              <a:rPr lang="zh-CN" altLang="en-US" dirty="0"/>
              <a:t>：是一个返回新字典的</a:t>
            </a:r>
            <a:r>
              <a:rPr lang="zh-CN" altLang="en-US" dirty="0">
                <a:solidFill>
                  <a:srgbClr val="FF0000"/>
                </a:solidFill>
              </a:rPr>
              <a:t>类方法</a:t>
            </a:r>
            <a:r>
              <a:rPr lang="zh-CN" altLang="en-US" dirty="0"/>
              <a:t>，使用来自 </a:t>
            </a:r>
            <a:r>
              <a:rPr lang="en-US" altLang="zh-CN" dirty="0"/>
              <a:t>iterable </a:t>
            </a:r>
            <a:r>
              <a:rPr lang="zh-CN" altLang="en-US" dirty="0"/>
              <a:t>的键创建一个新字典，并将键值设为 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d[key]:  </a:t>
            </a:r>
            <a:r>
              <a:rPr lang="zh-CN" altLang="en-US" dirty="0"/>
              <a:t>返回 </a:t>
            </a:r>
            <a:r>
              <a:rPr lang="en-US" altLang="zh-CN" dirty="0"/>
              <a:t>d </a:t>
            </a:r>
            <a:r>
              <a:rPr lang="zh-CN" altLang="en-US" dirty="0"/>
              <a:t>中以 </a:t>
            </a:r>
            <a:r>
              <a:rPr lang="en-US" altLang="zh-CN" dirty="0"/>
              <a:t>key </a:t>
            </a:r>
            <a:r>
              <a:rPr lang="zh-CN" altLang="en-US" dirty="0"/>
              <a:t>为键的项。 如果映射中不存在 </a:t>
            </a:r>
            <a:r>
              <a:rPr lang="en-US" altLang="zh-CN" dirty="0"/>
              <a:t>key </a:t>
            </a:r>
            <a:r>
              <a:rPr lang="zh-CN" altLang="en-US" dirty="0"/>
              <a:t>则会引发 </a:t>
            </a:r>
            <a:r>
              <a:rPr lang="en-US" altLang="zh-CN" dirty="0"/>
              <a:t>KeyError</a:t>
            </a:r>
            <a:r>
              <a:rPr lang="zh-CN" altLang="en-US" dirty="0"/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d[key] = value</a:t>
            </a:r>
            <a:r>
              <a:rPr lang="zh-CN" altLang="en-US" dirty="0"/>
              <a:t>： 将 </a:t>
            </a:r>
            <a:r>
              <a:rPr lang="en-US" altLang="zh-CN" dirty="0"/>
              <a:t>d[key] </a:t>
            </a:r>
            <a:r>
              <a:rPr lang="zh-CN" altLang="en-US" dirty="0"/>
              <a:t>设为 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d.get</a:t>
            </a:r>
            <a:r>
              <a:rPr lang="en-US" altLang="zh-CN" dirty="0"/>
              <a:t>(key, default=None)</a:t>
            </a:r>
            <a:r>
              <a:rPr lang="zh-CN" altLang="en-US" dirty="0"/>
              <a:t>：如果 </a:t>
            </a:r>
            <a:r>
              <a:rPr lang="en-US" altLang="zh-CN" dirty="0"/>
              <a:t>key </a:t>
            </a:r>
            <a:r>
              <a:rPr lang="zh-CN" altLang="en-US" dirty="0"/>
              <a:t>存在于字典中则返回 </a:t>
            </a:r>
            <a:r>
              <a:rPr lang="en-US" altLang="zh-CN" dirty="0"/>
              <a:t>key </a:t>
            </a:r>
            <a:r>
              <a:rPr lang="zh-CN" altLang="en-US" dirty="0"/>
              <a:t>的值，否则返回 </a:t>
            </a:r>
            <a:r>
              <a:rPr lang="en-US" altLang="zh-CN" dirty="0"/>
              <a:t>default</a:t>
            </a:r>
            <a:r>
              <a:rPr lang="zh-CN" altLang="en-US" dirty="0"/>
              <a:t>。 如果 </a:t>
            </a:r>
            <a:r>
              <a:rPr lang="en-US" altLang="zh-CN" dirty="0"/>
              <a:t>default </a:t>
            </a:r>
            <a:r>
              <a:rPr lang="zh-CN" altLang="en-US" dirty="0"/>
              <a:t>未给出则默认为 </a:t>
            </a:r>
            <a:r>
              <a:rPr lang="en-US" altLang="zh-CN" dirty="0"/>
              <a:t>None</a:t>
            </a:r>
            <a:r>
              <a:rPr lang="zh-CN" altLang="en-US" dirty="0"/>
              <a:t>，因而此方法绝不会引发 </a:t>
            </a:r>
            <a:r>
              <a:rPr lang="en-US" altLang="zh-CN" dirty="0"/>
              <a:t>KeyError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del d[key]</a:t>
            </a:r>
            <a:r>
              <a:rPr lang="zh-CN" altLang="en-US" dirty="0"/>
              <a:t>：将 </a:t>
            </a:r>
            <a:r>
              <a:rPr lang="en-US" altLang="zh-CN" dirty="0"/>
              <a:t>d[key] </a:t>
            </a:r>
            <a:r>
              <a:rPr lang="zh-CN" altLang="en-US" dirty="0"/>
              <a:t>从 </a:t>
            </a:r>
            <a:r>
              <a:rPr lang="en-US" altLang="zh-CN" dirty="0"/>
              <a:t>d </a:t>
            </a:r>
            <a:r>
              <a:rPr lang="zh-CN" altLang="en-US" dirty="0"/>
              <a:t>中移除。 如果映射中不存在 </a:t>
            </a:r>
            <a:r>
              <a:rPr lang="en-US" altLang="zh-CN" dirty="0"/>
              <a:t>key </a:t>
            </a:r>
            <a:r>
              <a:rPr lang="zh-CN" altLang="en-US" dirty="0"/>
              <a:t>则会引发 </a:t>
            </a:r>
            <a:r>
              <a:rPr lang="en-US" altLang="zh-CN" dirty="0"/>
              <a:t>KeyError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d.clear</a:t>
            </a:r>
            <a:r>
              <a:rPr lang="en-US" altLang="zh-CN" dirty="0"/>
              <a:t>()</a:t>
            </a:r>
            <a:r>
              <a:rPr lang="zh-CN" altLang="en-US" dirty="0"/>
              <a:t>：移除字典中的所有元素。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52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字典常用方法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d.items()</a:t>
            </a:r>
            <a:r>
              <a:rPr lang="zh-CN" altLang="en-US" dirty="0"/>
              <a:t>：返回所有的字典项 </a:t>
            </a:r>
            <a:r>
              <a:rPr lang="en-US" altLang="zh-CN" dirty="0"/>
              <a:t>((</a:t>
            </a:r>
            <a:r>
              <a:rPr lang="zh-CN" altLang="en-US" dirty="0"/>
              <a:t>键</a:t>
            </a:r>
            <a:r>
              <a:rPr lang="en-US" altLang="zh-CN" dirty="0"/>
              <a:t>, </a:t>
            </a:r>
            <a:r>
              <a:rPr lang="zh-CN" altLang="en-US" dirty="0"/>
              <a:t>值</a:t>
            </a:r>
            <a:r>
              <a:rPr lang="en-US" altLang="zh-CN" dirty="0"/>
              <a:t>) </a:t>
            </a:r>
            <a:r>
              <a:rPr lang="zh-CN" altLang="en-US" dirty="0"/>
              <a:t>对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d.keys</a:t>
            </a:r>
            <a:r>
              <a:rPr lang="en-US" altLang="zh-CN" dirty="0"/>
              <a:t>()</a:t>
            </a:r>
            <a:r>
              <a:rPr lang="zh-CN" altLang="en-US" dirty="0"/>
              <a:t>：返回字典所有的键。</a:t>
            </a:r>
            <a:endParaRPr lang="en-US" altLang="zh-CN" dirty="0"/>
          </a:p>
          <a:p>
            <a:r>
              <a:rPr lang="en-US" altLang="zh-CN" dirty="0"/>
              <a:t>d. pop(key[, default])</a:t>
            </a:r>
            <a:r>
              <a:rPr lang="zh-CN" altLang="en-US" dirty="0"/>
              <a:t>：如果 </a:t>
            </a:r>
            <a:r>
              <a:rPr lang="en-US" altLang="zh-CN" dirty="0"/>
              <a:t>key </a:t>
            </a:r>
            <a:r>
              <a:rPr lang="zh-CN" altLang="en-US" dirty="0"/>
              <a:t>存在于字典中则将其移除并返回其值，否则返回 </a:t>
            </a:r>
            <a:r>
              <a:rPr lang="en-US" altLang="zh-CN" dirty="0"/>
              <a:t>default</a:t>
            </a:r>
            <a:r>
              <a:rPr lang="zh-CN" altLang="en-US" dirty="0"/>
              <a:t>。 如果 </a:t>
            </a:r>
            <a:r>
              <a:rPr lang="en-US" altLang="zh-CN" dirty="0"/>
              <a:t>default </a:t>
            </a:r>
            <a:r>
              <a:rPr lang="zh-CN" altLang="en-US" dirty="0"/>
              <a:t>未给出且 </a:t>
            </a:r>
            <a:r>
              <a:rPr lang="en-US" altLang="zh-CN" dirty="0"/>
              <a:t>key </a:t>
            </a:r>
            <a:r>
              <a:rPr lang="zh-CN" altLang="en-US" dirty="0"/>
              <a:t>不存在于字典中，则会引发 </a:t>
            </a:r>
            <a:r>
              <a:rPr lang="en-US" altLang="zh-CN" dirty="0"/>
              <a:t>KeyError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d. popitem()</a:t>
            </a:r>
            <a:r>
              <a:rPr lang="zh-CN" altLang="en-US" dirty="0"/>
              <a:t>： 从字典中移除并返回一个 </a:t>
            </a:r>
            <a:r>
              <a:rPr lang="en-US" altLang="zh-CN" dirty="0"/>
              <a:t>(</a:t>
            </a:r>
            <a:r>
              <a:rPr lang="zh-CN" altLang="en-US" dirty="0"/>
              <a:t>键</a:t>
            </a:r>
            <a:r>
              <a:rPr lang="en-US" altLang="zh-CN" dirty="0"/>
              <a:t>, </a:t>
            </a:r>
            <a:r>
              <a:rPr lang="zh-CN" altLang="en-US" dirty="0"/>
              <a:t>值</a:t>
            </a:r>
            <a:r>
              <a:rPr lang="en-US" altLang="zh-CN" dirty="0"/>
              <a:t>) </a:t>
            </a:r>
            <a:r>
              <a:rPr lang="zh-CN" altLang="en-US" dirty="0"/>
              <a:t>对。 键值对会按 </a:t>
            </a:r>
            <a:r>
              <a:rPr lang="en-US" altLang="zh-CN" dirty="0"/>
              <a:t>LIFO </a:t>
            </a:r>
            <a:r>
              <a:rPr lang="zh-CN" altLang="en-US" dirty="0"/>
              <a:t>的顺序被返回。</a:t>
            </a:r>
            <a:endParaRPr lang="en-US" altLang="zh-CN" dirty="0"/>
          </a:p>
          <a:p>
            <a:r>
              <a:rPr lang="en-US" altLang="zh-CN" dirty="0"/>
              <a:t>d. values()</a:t>
            </a:r>
            <a:r>
              <a:rPr lang="zh-CN" altLang="en-US" dirty="0"/>
              <a:t>：返回字典所有的值。</a:t>
            </a:r>
            <a:endParaRPr lang="en-US" altLang="zh-CN" dirty="0"/>
          </a:p>
          <a:p>
            <a:r>
              <a:rPr lang="en-US" altLang="zh-CN" dirty="0"/>
              <a:t>update([other])</a:t>
            </a:r>
            <a:r>
              <a:rPr lang="zh-CN" altLang="en-US" dirty="0"/>
              <a:t>：使用来自 </a:t>
            </a:r>
            <a:r>
              <a:rPr lang="en-US" altLang="zh-CN" dirty="0"/>
              <a:t>other </a:t>
            </a:r>
            <a:r>
              <a:rPr lang="zh-CN" altLang="en-US" dirty="0"/>
              <a:t>的键</a:t>
            </a:r>
            <a:r>
              <a:rPr lang="en-US" altLang="zh-CN" dirty="0"/>
              <a:t>/</a:t>
            </a:r>
            <a:r>
              <a:rPr lang="zh-CN" altLang="en-US" dirty="0"/>
              <a:t>值对更新字典，覆盖原有的键。 返回 </a:t>
            </a:r>
            <a:r>
              <a:rPr lang="en-US" altLang="zh-CN" dirty="0"/>
              <a:t>None</a:t>
            </a:r>
            <a:r>
              <a:rPr lang="zh-CN" altLang="en-US" dirty="0"/>
              <a:t>。 </a:t>
            </a:r>
            <a:r>
              <a:rPr lang="en-US" altLang="zh-CN" dirty="0"/>
              <a:t>Key</a:t>
            </a:r>
            <a:r>
              <a:rPr lang="zh-CN" altLang="en-US" dirty="0"/>
              <a:t>存在就是修改，</a:t>
            </a:r>
            <a:r>
              <a:rPr lang="en-US" altLang="zh-CN" dirty="0"/>
              <a:t>key</a:t>
            </a:r>
            <a:r>
              <a:rPr lang="zh-CN" altLang="en-US" dirty="0"/>
              <a:t>不存在就是增加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98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字典常用方法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 | other</a:t>
            </a:r>
            <a:r>
              <a:rPr lang="zh-CN" altLang="en-US" dirty="0"/>
              <a:t>：合并 </a:t>
            </a:r>
            <a:r>
              <a:rPr lang="en-US" altLang="zh-CN" dirty="0"/>
              <a:t>d </a:t>
            </a:r>
            <a:r>
              <a:rPr lang="zh-CN" altLang="en-US" dirty="0"/>
              <a:t>和 </a:t>
            </a:r>
            <a:r>
              <a:rPr lang="en-US" altLang="zh-CN" dirty="0"/>
              <a:t>other </a:t>
            </a:r>
            <a:r>
              <a:rPr lang="zh-CN" altLang="en-US" dirty="0"/>
              <a:t>中的键和值来创建一个</a:t>
            </a:r>
            <a:r>
              <a:rPr lang="zh-CN" altLang="en-US" dirty="0">
                <a:solidFill>
                  <a:srgbClr val="FF0000"/>
                </a:solidFill>
              </a:rPr>
              <a:t>新的字典</a:t>
            </a:r>
            <a:r>
              <a:rPr lang="zh-CN" altLang="en-US" dirty="0"/>
              <a:t>，两者必须都是字典。当 </a:t>
            </a:r>
            <a:r>
              <a:rPr lang="en-US" altLang="zh-CN" dirty="0"/>
              <a:t>d </a:t>
            </a:r>
            <a:r>
              <a:rPr lang="zh-CN" altLang="en-US" dirty="0"/>
              <a:t>和 </a:t>
            </a:r>
            <a:r>
              <a:rPr lang="en-US" altLang="zh-CN" dirty="0"/>
              <a:t>other </a:t>
            </a:r>
            <a:r>
              <a:rPr lang="zh-CN" altLang="en-US" dirty="0"/>
              <a:t>有相同键时， </a:t>
            </a:r>
            <a:r>
              <a:rPr lang="en-US" altLang="zh-CN" dirty="0"/>
              <a:t>other </a:t>
            </a:r>
            <a:r>
              <a:rPr lang="zh-CN" altLang="en-US" dirty="0"/>
              <a:t>的值优先。（</a:t>
            </a:r>
            <a:r>
              <a:rPr lang="en-US" altLang="zh-CN" dirty="0"/>
              <a:t>Added in version 3.9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 |= other</a:t>
            </a:r>
            <a:r>
              <a:rPr lang="zh-CN" altLang="en-US" dirty="0"/>
              <a:t>：用 </a:t>
            </a:r>
            <a:r>
              <a:rPr lang="en-US" altLang="zh-CN" dirty="0"/>
              <a:t>other </a:t>
            </a:r>
            <a:r>
              <a:rPr lang="zh-CN" altLang="en-US" dirty="0"/>
              <a:t>的键和值更新字典 </a:t>
            </a:r>
            <a:r>
              <a:rPr lang="en-US" altLang="zh-CN" dirty="0"/>
              <a:t>d </a:t>
            </a:r>
            <a:r>
              <a:rPr lang="zh-CN" altLang="en-US" dirty="0"/>
              <a:t>。当 </a:t>
            </a:r>
            <a:r>
              <a:rPr lang="en-US" altLang="zh-CN" dirty="0"/>
              <a:t>d </a:t>
            </a:r>
            <a:r>
              <a:rPr lang="zh-CN" altLang="en-US" dirty="0"/>
              <a:t>和 </a:t>
            </a:r>
            <a:r>
              <a:rPr lang="en-US" altLang="zh-CN" dirty="0"/>
              <a:t>other </a:t>
            </a:r>
            <a:r>
              <a:rPr lang="zh-CN" altLang="en-US" dirty="0"/>
              <a:t>有相同键时， </a:t>
            </a:r>
            <a:r>
              <a:rPr lang="en-US" altLang="zh-CN" dirty="0"/>
              <a:t>other </a:t>
            </a:r>
            <a:r>
              <a:rPr lang="zh-CN" altLang="en-US" dirty="0"/>
              <a:t>的值优先。</a:t>
            </a:r>
            <a:r>
              <a:rPr lang="zh-CN" altLang="en-US" dirty="0">
                <a:solidFill>
                  <a:srgbClr val="FF0000"/>
                </a:solidFill>
              </a:rPr>
              <a:t>就地修改</a:t>
            </a:r>
            <a:r>
              <a:rPr lang="zh-CN" altLang="en-US" dirty="0"/>
              <a:t>（</a:t>
            </a:r>
            <a:r>
              <a:rPr lang="en-US" altLang="zh-CN" dirty="0"/>
              <a:t>Added in version 3.9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461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封装和解构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中等式的右边出现逗号分隔多个值的时候，就会将这几个值封装到</a:t>
            </a:r>
            <a:r>
              <a:rPr lang="zh-CN" altLang="en-US" dirty="0">
                <a:solidFill>
                  <a:srgbClr val="FF0000"/>
                </a:solidFill>
              </a:rPr>
              <a:t>元组</a:t>
            </a:r>
            <a:r>
              <a:rPr lang="zh-CN" altLang="en-US" dirty="0"/>
              <a:t>中，这种叫做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  <a:r>
              <a:rPr lang="en-US" altLang="zh-CN" dirty="0">
                <a:solidFill>
                  <a:srgbClr val="FF0000"/>
                </a:solidFill>
              </a:rPr>
              <a:t>(packing)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比如： </a:t>
            </a:r>
            <a:r>
              <a:rPr lang="en-US" altLang="zh-CN" dirty="0"/>
              <a:t>t = 1, 2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中等式的右边是一个容器类型，左边是逗号分隔的多个变量，将右侧的数据一个一个的和左边的变量一一对应，这种操作叫做</a:t>
            </a:r>
            <a:r>
              <a:rPr lang="zh-CN" altLang="en-US" dirty="0">
                <a:solidFill>
                  <a:srgbClr val="FF0000"/>
                </a:solidFill>
              </a:rPr>
              <a:t>解构（</a:t>
            </a:r>
            <a:r>
              <a:rPr lang="en-US" altLang="zh-CN" dirty="0">
                <a:solidFill>
                  <a:srgbClr val="FF0000"/>
                </a:solidFill>
              </a:rPr>
              <a:t>unpacking</a:t>
            </a:r>
            <a:r>
              <a:rPr lang="zh-CN" altLang="en-US" dirty="0">
                <a:solidFill>
                  <a:srgbClr val="FF0000"/>
                </a:solidFill>
              </a:rPr>
              <a:t>）。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比如：之前的交换两个数 </a:t>
            </a:r>
            <a:r>
              <a:rPr lang="en-US" altLang="zh-CN" dirty="0"/>
              <a:t>a, b = b, a</a:t>
            </a:r>
          </a:p>
          <a:p>
            <a:pPr marL="0" indent="0">
              <a:buNone/>
            </a:pPr>
            <a:r>
              <a:rPr lang="en-US" altLang="zh-CN" dirty="0"/>
              <a:t>   a, b = [11, 12]</a:t>
            </a:r>
          </a:p>
          <a:p>
            <a:r>
              <a:rPr lang="zh-CN" altLang="en-US" dirty="0"/>
              <a:t>解构中 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FF0000"/>
                </a:solidFill>
              </a:rPr>
              <a:t>标识符 </a:t>
            </a:r>
            <a:r>
              <a:rPr lang="zh-CN" altLang="en-US" dirty="0"/>
              <a:t>表示将剩余数据赋值给该标识符</a:t>
            </a:r>
            <a:endParaRPr lang="en-US" altLang="zh-CN" dirty="0"/>
          </a:p>
          <a:p>
            <a:r>
              <a:rPr lang="zh-CN" altLang="en-US" dirty="0"/>
              <a:t>解构中如果某个值是不需要的，可以使用</a:t>
            </a:r>
            <a:r>
              <a:rPr lang="zh-CN" altLang="en-US" dirty="0">
                <a:solidFill>
                  <a:srgbClr val="FF0000"/>
                </a:solidFill>
              </a:rPr>
              <a:t>下划线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zh-CN" altLang="en-US" dirty="0"/>
              <a:t>接收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5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列表推导式</a:t>
            </a:r>
            <a:r>
              <a:rPr lang="en-US" altLang="zh-CN" dirty="0"/>
              <a:t>(</a:t>
            </a:r>
            <a:r>
              <a:rPr lang="zh-CN" altLang="en-US" dirty="0"/>
              <a:t>解析式</a:t>
            </a:r>
            <a:r>
              <a:rPr lang="en-US" altLang="zh-CN" dirty="0"/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列表推导式创建列表的方式更简洁。常见的用法为，对序列或可迭代对象中的每个元素应用某种操作，用生成的结果创建新的列表；或用满足特定条件的元素创建子序列。</a:t>
            </a:r>
            <a:endParaRPr lang="en-US" altLang="zh-CN" dirty="0"/>
          </a:p>
          <a:p>
            <a:r>
              <a:rPr lang="zh-CN" altLang="en-US" dirty="0"/>
              <a:t>语法格式：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列表变量 </a:t>
            </a:r>
            <a:r>
              <a:rPr lang="en-US" altLang="zh-CN" dirty="0">
                <a:solidFill>
                  <a:srgbClr val="FF0000"/>
                </a:solidFill>
              </a:rPr>
              <a:t>= [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的表达式</a:t>
            </a:r>
            <a:r>
              <a:rPr lang="en-US" altLang="zh-CN" dirty="0">
                <a:solidFill>
                  <a:srgbClr val="FF0000"/>
                </a:solidFill>
              </a:rPr>
              <a:t>  for  x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  </a:t>
            </a:r>
            <a:r>
              <a:rPr lang="zh-CN" altLang="en-US" dirty="0">
                <a:solidFill>
                  <a:srgbClr val="FF0000"/>
                </a:solidFill>
              </a:rPr>
              <a:t>可迭代对象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BB140C-60D0-1907-78EF-B0B6DF7FD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80" y="4437112"/>
            <a:ext cx="6330208" cy="15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列表推导式</a:t>
            </a:r>
            <a:r>
              <a:rPr lang="en-US" altLang="zh-CN" dirty="0"/>
              <a:t>(</a:t>
            </a:r>
            <a:r>
              <a:rPr lang="zh-CN" altLang="en-US" dirty="0"/>
              <a:t>解析式</a:t>
            </a:r>
            <a:r>
              <a:rPr lang="en-US" altLang="zh-CN" dirty="0"/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列表推导式的方括号内包含以下内容：</a:t>
            </a:r>
            <a:r>
              <a:rPr lang="zh-CN" altLang="en-US" dirty="0">
                <a:solidFill>
                  <a:srgbClr val="FF0000"/>
                </a:solidFill>
              </a:rPr>
              <a:t>一个表达式，后面为一个 </a:t>
            </a: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zh-CN" altLang="en-US" dirty="0">
                <a:solidFill>
                  <a:srgbClr val="FF0000"/>
                </a:solidFill>
              </a:rPr>
              <a:t>子句，然后，是零个或多个 </a:t>
            </a: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zh-CN" altLang="en-US" dirty="0">
                <a:solidFill>
                  <a:srgbClr val="FF0000"/>
                </a:solidFill>
              </a:rPr>
              <a:t>或 </a:t>
            </a:r>
            <a:r>
              <a:rPr lang="en-US" altLang="zh-CN" dirty="0">
                <a:solidFill>
                  <a:srgbClr val="FF0000"/>
                </a:solidFill>
              </a:rPr>
              <a:t>if </a:t>
            </a:r>
            <a:r>
              <a:rPr lang="zh-CN" altLang="en-US" dirty="0">
                <a:solidFill>
                  <a:srgbClr val="FF0000"/>
                </a:solidFill>
              </a:rPr>
              <a:t>子句。结果是由表达式依据 </a:t>
            </a: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if </a:t>
            </a:r>
            <a:r>
              <a:rPr lang="zh-CN" altLang="en-US" dirty="0">
                <a:solidFill>
                  <a:srgbClr val="FF0000"/>
                </a:solidFill>
              </a:rPr>
              <a:t>子句求值计算而得出一个新列表。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举例来说，以下列表推导式将两个列表中不相等的元素组合起来：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50218F-DB78-A4F7-646A-28BE7E10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645024"/>
            <a:ext cx="8562888" cy="792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C87717-108A-3669-E839-BA9857F04E4C}"/>
              </a:ext>
            </a:extLst>
          </p:cNvPr>
          <p:cNvSpPr txBox="1"/>
          <p:nvPr/>
        </p:nvSpPr>
        <p:spPr>
          <a:xfrm>
            <a:off x="1760294" y="5229200"/>
            <a:ext cx="100811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注意： 列表推导式是立即返回一个列表对象</a:t>
            </a:r>
          </a:p>
        </p:txBody>
      </p:sp>
    </p:spTree>
    <p:extLst>
      <p:ext uri="{BB962C8B-B14F-4D97-AF65-F5344CB8AC3E}">
        <p14:creationId xmlns:p14="http://schemas.microsoft.com/office/powerpoint/2010/main" val="216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列表是</a:t>
            </a:r>
            <a:r>
              <a:rPr lang="zh-CN" altLang="en-US" dirty="0">
                <a:solidFill>
                  <a:srgbClr val="FF0000"/>
                </a:solidFill>
              </a:rPr>
              <a:t>可变序列</a:t>
            </a:r>
            <a:r>
              <a:rPr lang="zh-CN" altLang="en-US" dirty="0"/>
              <a:t>，通常用于存放同类数据的容器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可以用多种方式构建列表：</a:t>
            </a:r>
            <a:endParaRPr lang="en-US" altLang="zh-CN" dirty="0"/>
          </a:p>
          <a:p>
            <a:pPr marL="96012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使用一对方括号来表示空列表</a:t>
            </a:r>
            <a:r>
              <a:rPr lang="en-US" altLang="zh-CN" dirty="0"/>
              <a:t>: []</a:t>
            </a:r>
          </a:p>
          <a:p>
            <a:pPr marL="96012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使用方括号，其中的项以逗号分隔</a:t>
            </a:r>
            <a:r>
              <a:rPr lang="en-US" altLang="zh-CN" dirty="0"/>
              <a:t>: [a], [a, b, c]</a:t>
            </a:r>
          </a:p>
          <a:p>
            <a:pPr marL="96012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使用类型的构造器</a:t>
            </a:r>
            <a:r>
              <a:rPr lang="en-US" altLang="zh-CN" dirty="0"/>
              <a:t>: list() </a:t>
            </a:r>
            <a:r>
              <a:rPr lang="zh-CN" altLang="en-US" dirty="0"/>
              <a:t>或 </a:t>
            </a:r>
            <a:r>
              <a:rPr lang="en-US" altLang="zh-CN" dirty="0"/>
              <a:t>list(iterable)</a:t>
            </a:r>
          </a:p>
          <a:p>
            <a:pPr marL="960120" lvl="2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使用列表推导式</a:t>
            </a:r>
            <a:r>
              <a:rPr lang="en-US" altLang="zh-CN" dirty="0"/>
              <a:t>: [x for x in iterable]</a:t>
            </a:r>
          </a:p>
          <a:p>
            <a:pPr marL="502920" lvl="2" indent="0">
              <a:buNone/>
            </a:pPr>
            <a:endParaRPr lang="en-US" altLang="zh-CN" dirty="0"/>
          </a:p>
          <a:p>
            <a:pPr marL="50292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集合和字典推导式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集合推导式语法：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就是将列表推导式中的中括号换成大括号</a:t>
            </a:r>
            <a:r>
              <a:rPr lang="en-US" altLang="zh-CN" dirty="0"/>
              <a:t>{}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zh-CN" altLang="en-US" dirty="0"/>
              <a:t>操作</a:t>
            </a:r>
            <a:r>
              <a:rPr lang="en-US" altLang="zh-CN" dirty="0"/>
              <a:t>x</a:t>
            </a:r>
            <a:r>
              <a:rPr lang="zh-CN" altLang="en-US" dirty="0"/>
              <a:t>的表达式</a:t>
            </a:r>
            <a:r>
              <a:rPr lang="en-US" altLang="zh-CN" dirty="0"/>
              <a:t>  for  x </a:t>
            </a:r>
            <a:r>
              <a:rPr lang="zh-CN" altLang="en-US" dirty="0"/>
              <a:t> </a:t>
            </a:r>
            <a:r>
              <a:rPr lang="en-US" altLang="zh-CN" dirty="0"/>
              <a:t>in  </a:t>
            </a:r>
            <a:r>
              <a:rPr lang="zh-CN" altLang="en-US" dirty="0"/>
              <a:t>可迭代对象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dirty="0"/>
              <a:t>字典推导式语法：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就是将列表推导式中的中括号换成大括号</a:t>
            </a:r>
            <a:r>
              <a:rPr lang="en-US" altLang="zh-CN" dirty="0"/>
              <a:t>{}</a:t>
            </a:r>
            <a:r>
              <a:rPr lang="zh-CN" altLang="en-US" dirty="0"/>
              <a:t>，元素的构造使用</a:t>
            </a:r>
            <a:r>
              <a:rPr lang="en-US" altLang="zh-CN" dirty="0" err="1"/>
              <a:t>key:value</a:t>
            </a:r>
            <a:r>
              <a:rPr lang="zh-CN" altLang="en-US" dirty="0"/>
              <a:t>的形式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key:value  for  x </a:t>
            </a:r>
            <a:r>
              <a:rPr lang="zh-CN" altLang="en-US" dirty="0"/>
              <a:t> </a:t>
            </a:r>
            <a:r>
              <a:rPr lang="en-US" altLang="zh-CN" dirty="0"/>
              <a:t>in  </a:t>
            </a:r>
            <a:r>
              <a:rPr lang="zh-CN" altLang="en-US" dirty="0"/>
              <a:t>可迭代对象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1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生成器表达式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CC1A4FD0-618F-AA24-A70B-E48829D2855D}"/>
              </a:ext>
            </a:extLst>
          </p:cNvPr>
          <p:cNvSpPr txBox="1">
            <a:spLocks/>
          </p:cNvSpPr>
          <p:nvPr/>
        </p:nvSpPr>
        <p:spPr>
          <a:xfrm>
            <a:off x="1522414" y="1772816"/>
            <a:ext cx="8964488" cy="4896543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语法：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就是将列表推导式中的中括号换成小括号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zh-CN" altLang="en-US" dirty="0"/>
              <a:t>操作</a:t>
            </a:r>
            <a:r>
              <a:rPr lang="en-US" altLang="zh-CN" dirty="0"/>
              <a:t>x</a:t>
            </a:r>
            <a:r>
              <a:rPr lang="zh-CN" altLang="en-US" dirty="0"/>
              <a:t>的表达式</a:t>
            </a:r>
            <a:r>
              <a:rPr lang="en-US" altLang="zh-CN" dirty="0"/>
              <a:t>  for  x </a:t>
            </a:r>
            <a:r>
              <a:rPr lang="zh-CN" altLang="en-US" dirty="0"/>
              <a:t> </a:t>
            </a:r>
            <a:r>
              <a:rPr lang="en-US" altLang="zh-CN" dirty="0"/>
              <a:t>in  </a:t>
            </a:r>
            <a:r>
              <a:rPr lang="zh-CN" altLang="en-US" dirty="0"/>
              <a:t>可迭代对象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注意：返回的是一个生成器对象（惰性对象）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生成器对象：是一个可迭代对象，也是一个迭代器，只能循环迭代一次。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迭代器可以使用</a:t>
            </a:r>
            <a:r>
              <a:rPr lang="en-US" altLang="zh-CN" dirty="0"/>
              <a:t>next()</a:t>
            </a:r>
            <a:r>
              <a:rPr lang="zh-CN" altLang="en-US" dirty="0"/>
              <a:t>方法进行迭代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注意：如果函数或方法中只有一个</a:t>
            </a:r>
            <a:r>
              <a:rPr lang="en-US" altLang="zh-CN" dirty="0">
                <a:solidFill>
                  <a:srgbClr val="FF0000"/>
                </a:solidFill>
              </a:rPr>
              <a:t>iterable</a:t>
            </a:r>
            <a:r>
              <a:rPr lang="zh-CN" altLang="en-US" dirty="0">
                <a:solidFill>
                  <a:srgbClr val="FF0000"/>
                </a:solidFill>
              </a:rPr>
              <a:t>参数，此时传入的生成器表达式的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可以省略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比如： 字符串的</a:t>
            </a:r>
            <a:r>
              <a:rPr lang="en-US" altLang="zh-CN" dirty="0">
                <a:solidFill>
                  <a:srgbClr val="FF0000"/>
                </a:solidFill>
              </a:rPr>
              <a:t>join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39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dirty="0"/>
              <a:t>列表的数据结构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列表使用的线性表中的</a:t>
            </a:r>
            <a:r>
              <a:rPr lang="zh-CN" altLang="en-US" dirty="0">
                <a:solidFill>
                  <a:srgbClr val="FF0000"/>
                </a:solidFill>
              </a:rPr>
              <a:t>顺序表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zh-CN" altLang="en-US" dirty="0"/>
              <a:t>列表是</a:t>
            </a:r>
            <a:r>
              <a:rPr lang="zh-CN" altLang="en-US" dirty="0">
                <a:solidFill>
                  <a:srgbClr val="FF0000"/>
                </a:solidFill>
              </a:rPr>
              <a:t>有索引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格式： </a:t>
            </a:r>
            <a:r>
              <a:rPr lang="zh-CN" altLang="en-US" dirty="0">
                <a:solidFill>
                  <a:srgbClr val="FF0000"/>
                </a:solidFill>
              </a:rPr>
              <a:t>列表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zh-CN" altLang="en-US" dirty="0">
                <a:solidFill>
                  <a:srgbClr val="FF0000"/>
                </a:solidFill>
              </a:rPr>
              <a:t>索引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dirty="0"/>
              <a:t>列表查询元素的方法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list[</a:t>
            </a:r>
            <a:r>
              <a:rPr lang="zh-CN" altLang="en-US" dirty="0"/>
              <a:t>索引</a:t>
            </a:r>
            <a:r>
              <a:rPr lang="en-US" altLang="zh-CN" dirty="0"/>
              <a:t>]</a:t>
            </a:r>
          </a:p>
          <a:p>
            <a:pPr>
              <a:lnSpc>
                <a:spcPct val="160000"/>
              </a:lnSpc>
            </a:pPr>
            <a:r>
              <a:rPr lang="en-US" altLang="zh-CN" dirty="0"/>
              <a:t>list.index(x[, start[, end]])</a:t>
            </a:r>
            <a:r>
              <a:rPr lang="zh-CN" altLang="en-US" dirty="0"/>
              <a:t>：返回列表中第一个值为 </a:t>
            </a:r>
            <a:r>
              <a:rPr lang="en-US" altLang="zh-CN" dirty="0"/>
              <a:t>x </a:t>
            </a:r>
            <a:r>
              <a:rPr lang="zh-CN" altLang="en-US" dirty="0"/>
              <a:t>的元素的零基索引。未找到指定元素时，触发 </a:t>
            </a:r>
            <a:r>
              <a:rPr lang="en-US" altLang="zh-CN" dirty="0"/>
              <a:t>ValueError </a:t>
            </a:r>
            <a:r>
              <a:rPr lang="zh-CN" altLang="en-US" dirty="0"/>
              <a:t>异常。即使指定了</a:t>
            </a:r>
            <a:r>
              <a:rPr lang="en-US" altLang="zh-CN" dirty="0"/>
              <a:t>start</a:t>
            </a:r>
            <a:r>
              <a:rPr lang="zh-CN" altLang="en-US" dirty="0"/>
              <a:t>返回的索引还是相对于整个序列的开始计算的，而不是 </a:t>
            </a:r>
            <a:r>
              <a:rPr lang="en-US" altLang="zh-CN" dirty="0"/>
              <a:t>start </a:t>
            </a:r>
            <a:r>
              <a:rPr lang="zh-CN" altLang="en-US" dirty="0"/>
              <a:t>参数。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 err="1"/>
              <a:t>list.count</a:t>
            </a:r>
            <a:r>
              <a:rPr lang="en-US" altLang="zh-CN" dirty="0"/>
              <a:t>(x)</a:t>
            </a:r>
            <a:r>
              <a:rPr lang="zh-CN" altLang="en-US" dirty="0"/>
              <a:t>：返回列表中元素 </a:t>
            </a:r>
            <a:r>
              <a:rPr lang="en-US" altLang="zh-CN" dirty="0"/>
              <a:t>x </a:t>
            </a:r>
            <a:r>
              <a:rPr lang="zh-CN" altLang="en-US" dirty="0"/>
              <a:t>出现的次数。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en-US" altLang="zh-CN" dirty="0"/>
              <a:t>len: </a:t>
            </a:r>
            <a:r>
              <a:rPr lang="zh-CN" altLang="en-US" dirty="0"/>
              <a:t>返回对象的长度（元素个数）。实参可以是序列（如 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bytes</a:t>
            </a:r>
            <a:r>
              <a:rPr lang="zh-CN" altLang="en-US" dirty="0"/>
              <a:t>、</a:t>
            </a:r>
            <a:r>
              <a:rPr lang="en-US" altLang="zh-CN" dirty="0"/>
              <a:t>tuple</a:t>
            </a:r>
            <a:r>
              <a:rPr lang="zh-CN" altLang="en-US" dirty="0"/>
              <a:t>、</a:t>
            </a:r>
            <a:r>
              <a:rPr lang="en-US" altLang="zh-CN" dirty="0"/>
              <a:t>list </a:t>
            </a:r>
            <a:r>
              <a:rPr lang="zh-CN" altLang="en-US" dirty="0"/>
              <a:t>或 </a:t>
            </a:r>
            <a:r>
              <a:rPr lang="en-US" altLang="zh-CN" dirty="0"/>
              <a:t>range </a:t>
            </a:r>
            <a:r>
              <a:rPr lang="zh-CN" altLang="en-US" dirty="0"/>
              <a:t>等）或集合（如 </a:t>
            </a:r>
            <a:r>
              <a:rPr lang="en-US" altLang="zh-CN" dirty="0"/>
              <a:t>dictionary</a:t>
            </a:r>
            <a:r>
              <a:rPr lang="zh-CN" altLang="en-US" dirty="0"/>
              <a:t>、</a:t>
            </a:r>
            <a:r>
              <a:rPr lang="en-US" altLang="zh-CN" dirty="0"/>
              <a:t>set </a:t>
            </a:r>
            <a:r>
              <a:rPr lang="zh-CN" altLang="en-US" dirty="0"/>
              <a:t>或 </a:t>
            </a:r>
            <a:r>
              <a:rPr lang="en-US" altLang="zh-CN" dirty="0"/>
              <a:t>frozen set </a:t>
            </a:r>
            <a:r>
              <a:rPr lang="zh-CN" altLang="en-US" dirty="0"/>
              <a:t>等）。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>
                <a:solidFill>
                  <a:srgbClr val="FF0000"/>
                </a:solidFill>
              </a:rPr>
              <a:t>len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内置的函数。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5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dirty="0"/>
              <a:t>列表添加元素的方法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00808"/>
            <a:ext cx="9144000" cy="4680520"/>
          </a:xfrm>
        </p:spPr>
        <p:txBody>
          <a:bodyPr>
            <a:normAutofit/>
          </a:bodyPr>
          <a:lstStyle/>
          <a:p>
            <a:r>
              <a:rPr lang="en-US" altLang="zh-CN" dirty="0"/>
              <a:t>list.append(x)</a:t>
            </a:r>
            <a:r>
              <a:rPr lang="zh-CN" altLang="en-US" dirty="0"/>
              <a:t>：在列表末尾添加一个元素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list.insert(i, x):  </a:t>
            </a:r>
            <a:r>
              <a:rPr lang="zh-CN" altLang="en-US" dirty="0"/>
              <a:t>在指定位置插入元素。第一个参数是插入元素的索引，因此，</a:t>
            </a:r>
            <a:r>
              <a:rPr lang="en-US" altLang="zh-CN" dirty="0"/>
              <a:t>a.insert(0, x) </a:t>
            </a:r>
            <a:r>
              <a:rPr lang="zh-CN" altLang="en-US" dirty="0"/>
              <a:t>在列表开头插入元素， </a:t>
            </a:r>
            <a:r>
              <a:rPr lang="en-US" altLang="zh-CN" dirty="0"/>
              <a:t>a.insert(len(a), x) </a:t>
            </a:r>
            <a:r>
              <a:rPr lang="zh-CN" altLang="en-US" dirty="0"/>
              <a:t>等同于 </a:t>
            </a:r>
            <a:r>
              <a:rPr lang="en-US" altLang="zh-CN" dirty="0"/>
              <a:t>a.append(x)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- </a:t>
            </a:r>
            <a:r>
              <a:rPr lang="zh-CN" altLang="en-US" dirty="0"/>
              <a:t>插入：是在指定索引前面添加元素。相当于生活中的插队。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- </a:t>
            </a:r>
            <a:r>
              <a:rPr lang="zh-CN" altLang="en-US" dirty="0"/>
              <a:t>正数索引越界，相当于是</a:t>
            </a:r>
            <a:r>
              <a:rPr lang="en-US" altLang="zh-CN" dirty="0"/>
              <a:t>append</a:t>
            </a:r>
            <a:r>
              <a:rPr lang="zh-CN" altLang="en-US" dirty="0"/>
              <a:t>，添加到尾部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- </a:t>
            </a:r>
            <a:r>
              <a:rPr lang="zh-CN" altLang="en-US" dirty="0"/>
              <a:t>负数索引越界，是添加到列表最前面</a:t>
            </a:r>
            <a:endParaRPr lang="en-US" altLang="zh-CN" dirty="0"/>
          </a:p>
          <a:p>
            <a:r>
              <a:rPr lang="en-US" altLang="zh-CN" dirty="0"/>
              <a:t>list.extend(iterable): </a:t>
            </a:r>
            <a:r>
              <a:rPr lang="zh-CN" altLang="en-US" dirty="0"/>
              <a:t>用可迭代对象的元素扩展列表。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 </a:t>
            </a:r>
            <a:r>
              <a:rPr lang="zh-CN" altLang="en-US" dirty="0"/>
              <a:t>列表是可变的，所以添加元素是</a:t>
            </a:r>
            <a:r>
              <a:rPr lang="zh-CN" altLang="en-US" dirty="0">
                <a:solidFill>
                  <a:srgbClr val="FF0000"/>
                </a:solidFill>
              </a:rPr>
              <a:t>就地操作</a:t>
            </a:r>
          </a:p>
        </p:txBody>
      </p:sp>
    </p:spTree>
    <p:extLst>
      <p:ext uri="{BB962C8B-B14F-4D97-AF65-F5344CB8AC3E}">
        <p14:creationId xmlns:p14="http://schemas.microsoft.com/office/powerpoint/2010/main" val="364320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dirty="0"/>
              <a:t>列表的</a:t>
            </a:r>
            <a:r>
              <a:rPr lang="en-US" altLang="zh-CN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*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+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将两个或多个列表拼接在一起，返回一个新的列表</a:t>
            </a:r>
            <a:endParaRPr lang="en-US" altLang="zh-CN" dirty="0"/>
          </a:p>
          <a:p>
            <a:r>
              <a:rPr lang="en-US" altLang="zh-CN" dirty="0"/>
              <a:t>*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 将列表中的元素重复</a:t>
            </a:r>
            <a:r>
              <a:rPr lang="en-US" altLang="zh-CN" dirty="0"/>
              <a:t>n</a:t>
            </a:r>
            <a:r>
              <a:rPr lang="zh-CN" altLang="en-US" dirty="0"/>
              <a:t>次，得到一个新的列表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[1] * 3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[[1]] * 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List</a:t>
            </a:r>
            <a:r>
              <a:rPr lang="zh-CN" altLang="en-US" dirty="0"/>
              <a:t>列表的</a:t>
            </a:r>
            <a:r>
              <a:rPr lang="en-US" altLang="zh-CN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*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3701A-81E3-7BDF-7553-B9F4C2E8F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24" y="1916832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 = [[1]]</a:t>
            </a:r>
          </a:p>
          <a:p>
            <a:pPr marL="0" indent="0">
              <a:buNone/>
            </a:pPr>
            <a:r>
              <a:rPr lang="en-US" altLang="zh-CN" dirty="0"/>
              <a:t>b = a * 3</a:t>
            </a:r>
          </a:p>
          <a:p>
            <a:pPr marL="0" indent="0">
              <a:buNone/>
            </a:pPr>
            <a:r>
              <a:rPr lang="en-US" altLang="zh-CN" dirty="0"/>
              <a:t>b[1][0] = 100</a:t>
            </a:r>
          </a:p>
          <a:p>
            <a:pPr marL="0" indent="0">
              <a:buNone/>
            </a:pPr>
            <a:r>
              <a:rPr lang="en-US" altLang="zh-CN" dirty="0"/>
              <a:t>print(b)  ??? </a:t>
            </a:r>
            <a:r>
              <a:rPr lang="zh-CN" altLang="en-US" dirty="0"/>
              <a:t>内容是什么呢？？</a:t>
            </a:r>
          </a:p>
        </p:txBody>
      </p:sp>
    </p:spTree>
    <p:extLst>
      <p:ext uri="{BB962C8B-B14F-4D97-AF65-F5344CB8AC3E}">
        <p14:creationId xmlns:p14="http://schemas.microsoft.com/office/powerpoint/2010/main" val="160717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2715</TotalTime>
  <Words>4413</Words>
  <Application>Microsoft Office PowerPoint</Application>
  <PresentationFormat>自定义</PresentationFormat>
  <Paragraphs>360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6" baseType="lpstr">
      <vt:lpstr>Menlo</vt:lpstr>
      <vt:lpstr>Microsoft YaHei UI</vt:lpstr>
      <vt:lpstr>Arial</vt:lpstr>
      <vt:lpstr>Consolas</vt:lpstr>
      <vt:lpstr>黑板 16 x 9</vt:lpstr>
      <vt:lpstr>Python的容器</vt:lpstr>
      <vt:lpstr>Python的容器</vt:lpstr>
      <vt:lpstr>序列的通用操作</vt:lpstr>
      <vt:lpstr>List列表</vt:lpstr>
      <vt:lpstr>List列表的数据结构</vt:lpstr>
      <vt:lpstr>List列表查询元素的方法</vt:lpstr>
      <vt:lpstr>List列表添加元素的方法</vt:lpstr>
      <vt:lpstr>List列表的+和*</vt:lpstr>
      <vt:lpstr>List列表的+和*</vt:lpstr>
      <vt:lpstr>List列表删除元素的方法</vt:lpstr>
      <vt:lpstr>List列表反转和排序的方法</vt:lpstr>
      <vt:lpstr>List列表copy方法</vt:lpstr>
      <vt:lpstr>浅拷贝和深拷贝</vt:lpstr>
      <vt:lpstr>字符串</vt:lpstr>
      <vt:lpstr>字符串支持的操作</vt:lpstr>
      <vt:lpstr>字符串的其他方法</vt:lpstr>
      <vt:lpstr>字符串的其他方法</vt:lpstr>
      <vt:lpstr>字符串的其他方法</vt:lpstr>
      <vt:lpstr>元组tuple</vt:lpstr>
      <vt:lpstr>元组tuple</vt:lpstr>
      <vt:lpstr>元组tuple支持的操作</vt:lpstr>
      <vt:lpstr>切片操作</vt:lpstr>
      <vt:lpstr>Set集合</vt:lpstr>
      <vt:lpstr>可哈希的数据</vt:lpstr>
      <vt:lpstr>Set集合</vt:lpstr>
      <vt:lpstr>Set集合的方法</vt:lpstr>
      <vt:lpstr>Set集合运算</vt:lpstr>
      <vt:lpstr>Set集合运算</vt:lpstr>
      <vt:lpstr>Set集合运算</vt:lpstr>
      <vt:lpstr>Set集合运算</vt:lpstr>
      <vt:lpstr>Set集合运算</vt:lpstr>
      <vt:lpstr>Set集合运算</vt:lpstr>
      <vt:lpstr>dict字典</vt:lpstr>
      <vt:lpstr>dict字典常用方法</vt:lpstr>
      <vt:lpstr>dict字典常用方法</vt:lpstr>
      <vt:lpstr>dict字典常用方法</vt:lpstr>
      <vt:lpstr>封装和解构</vt:lpstr>
      <vt:lpstr>列表推导式(解析式)</vt:lpstr>
      <vt:lpstr>列表推导式(解析式)</vt:lpstr>
      <vt:lpstr>集合和字典推导式</vt:lpstr>
      <vt:lpstr>生成器表达式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Mr</dc:creator>
  <cp:lastModifiedBy>Lee Mr</cp:lastModifiedBy>
  <cp:revision>565</cp:revision>
  <dcterms:created xsi:type="dcterms:W3CDTF">2024-05-23T15:10:07Z</dcterms:created>
  <dcterms:modified xsi:type="dcterms:W3CDTF">2024-12-30T09:09:56Z</dcterms:modified>
</cp:coreProperties>
</file>