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7" r:id="rId4"/>
    <p:sldId id="270" r:id="rId5"/>
    <p:sldId id="271" r:id="rId6"/>
    <p:sldId id="272" r:id="rId7"/>
    <p:sldId id="268" r:id="rId8"/>
    <p:sldId id="273" r:id="rId9"/>
    <p:sldId id="286" r:id="rId10"/>
    <p:sldId id="274" r:id="rId11"/>
    <p:sldId id="275" r:id="rId12"/>
    <p:sldId id="276" r:id="rId13"/>
    <p:sldId id="293" r:id="rId14"/>
    <p:sldId id="277" r:id="rId15"/>
    <p:sldId id="278" r:id="rId16"/>
    <p:sldId id="279" r:id="rId17"/>
    <p:sldId id="281" r:id="rId18"/>
    <p:sldId id="282" r:id="rId19"/>
    <p:sldId id="289" r:id="rId20"/>
    <p:sldId id="284" r:id="rId21"/>
    <p:sldId id="285" r:id="rId22"/>
    <p:sldId id="288" r:id="rId23"/>
    <p:sldId id="292" r:id="rId24"/>
    <p:sldId id="290" r:id="rId25"/>
    <p:sldId id="291" r:id="rId26"/>
    <p:sldId id="294" r:id="rId27"/>
    <p:sldId id="295" r:id="rId28"/>
    <p:sldId id="296" r:id="rId29"/>
    <p:sldId id="298" r:id="rId30"/>
    <p:sldId id="29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308" r:id="rId42"/>
    <p:sldId id="310" r:id="rId4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4" autoAdjust="0"/>
  </p:normalViewPr>
  <p:slideViewPr>
    <p:cSldViewPr>
      <p:cViewPr varScale="1">
        <p:scale>
          <a:sx n="91" d="100"/>
          <a:sy n="91" d="100"/>
        </p:scale>
        <p:origin x="665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2024-12-31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2024-12-31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0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64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68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85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401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21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30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540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9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461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736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329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53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237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53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7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40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https://docs.python.org/zh-cn/3/library/functions.html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04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11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936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165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518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8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799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611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13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68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621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https://docs.python.org/zh-cn/3/tutorial/controlflow.html#match-statements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48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258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https://docs.python.org/zh-cn/3/tutorial/controlflow.html#match-statements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092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https://docs.python.org/zh-cn/3/tutorial/controlflow.html#match-statements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04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https://docs.python.org/zh-cn/3/tutorial/controlflow.html#match-statements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676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601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22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76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2024-12-31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2024-12-31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2024-12-31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真术</a:t>
            </a:r>
            <a:r>
              <a:rPr lang="en-US" altLang="zh-CN" dirty="0"/>
              <a:t>_</a:t>
            </a:r>
            <a:r>
              <a:rPr lang="zh-CN" altLang="en-US" dirty="0"/>
              <a:t>李刚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可变形参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可变位置参数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在形参前面使用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表示该形参是可变位置参数</a:t>
            </a:r>
            <a:r>
              <a:rPr lang="en-US" altLang="zh-CN" dirty="0"/>
              <a:t>,</a:t>
            </a:r>
            <a:r>
              <a:rPr lang="zh-CN" altLang="en-US" dirty="0"/>
              <a:t>可以接收多个实参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可变位置参数将接收到的实参存储在一个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2" indent="-274320">
              <a:spcBef>
                <a:spcPts val="1800"/>
              </a:spcBef>
            </a:pPr>
            <a:r>
              <a:rPr lang="zh-CN" altLang="en-US" sz="2400" dirty="0"/>
              <a:t>可变关键字参数</a:t>
            </a:r>
            <a:endParaRPr lang="en-US" altLang="zh-CN" sz="2400" dirty="0"/>
          </a:p>
          <a:p>
            <a:pPr marL="914400" lvl="4" indent="-457200">
              <a:spcBef>
                <a:spcPts val="1800"/>
              </a:spcBef>
              <a:buFont typeface="+mj-ea"/>
              <a:buAutoNum type="circleNumDbPlain"/>
            </a:pPr>
            <a:r>
              <a:rPr lang="zh-CN" altLang="en-US" sz="1800" dirty="0"/>
              <a:t>在形参的前面使用 </a:t>
            </a:r>
            <a:r>
              <a:rPr lang="en-US" altLang="zh-CN" sz="1800" dirty="0">
                <a:solidFill>
                  <a:srgbClr val="FF0000"/>
                </a:solidFill>
              </a:rPr>
              <a:t>**</a:t>
            </a:r>
            <a:r>
              <a:rPr lang="en-US" altLang="zh-CN" sz="1800" dirty="0"/>
              <a:t> </a:t>
            </a:r>
            <a:r>
              <a:rPr lang="zh-CN" altLang="en-US" sz="1800" dirty="0"/>
              <a:t>表示该形参是可变关键字参数</a:t>
            </a:r>
            <a:r>
              <a:rPr lang="en-US" altLang="zh-CN" sz="1800" dirty="0"/>
              <a:t>,</a:t>
            </a:r>
            <a:r>
              <a:rPr lang="zh-CN" altLang="en-US" sz="1800" dirty="0"/>
              <a:t>可以接收多个关键字参数</a:t>
            </a:r>
            <a:endParaRPr lang="en-US" altLang="zh-CN" sz="1800" dirty="0"/>
          </a:p>
          <a:p>
            <a:pPr marL="914400" lvl="4" indent="-457200">
              <a:spcBef>
                <a:spcPts val="1800"/>
              </a:spcBef>
              <a:buFont typeface="+mj-ea"/>
              <a:buAutoNum type="circleNumDbPlain"/>
            </a:pPr>
            <a:r>
              <a:rPr lang="zh-CN" altLang="en-US" sz="1800" dirty="0"/>
              <a:t>可变关键字形参将接收的实参的</a:t>
            </a:r>
            <a:r>
              <a:rPr lang="en-US" altLang="zh-CN" sz="1800" dirty="0"/>
              <a:t>key</a:t>
            </a:r>
            <a:r>
              <a:rPr lang="zh-CN" altLang="en-US" sz="1800" dirty="0"/>
              <a:t>和</a:t>
            </a:r>
            <a:r>
              <a:rPr lang="en-US" altLang="zh-CN" sz="1800" dirty="0"/>
              <a:t>value</a:t>
            </a:r>
            <a:r>
              <a:rPr lang="zh-CN" altLang="en-US" sz="1800" dirty="0"/>
              <a:t>存储在一个</a:t>
            </a:r>
            <a:r>
              <a:rPr lang="en-US" altLang="zh-CN" sz="1800" dirty="0" err="1">
                <a:solidFill>
                  <a:srgbClr val="FF0000"/>
                </a:solidFill>
              </a:rPr>
              <a:t>dict</a:t>
            </a:r>
            <a:r>
              <a:rPr lang="zh-CN" altLang="en-US" sz="1800" dirty="0"/>
              <a:t>字典中</a:t>
            </a:r>
            <a:endParaRPr lang="en-US" altLang="zh-CN" sz="1800" dirty="0"/>
          </a:p>
          <a:p>
            <a:pPr marL="457200" lvl="4" indent="0">
              <a:spcBef>
                <a:spcPts val="1800"/>
              </a:spcBef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239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可变形参注意事项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可变形参注意点</a:t>
            </a:r>
            <a:r>
              <a:rPr lang="en-US" altLang="zh-CN" dirty="0"/>
              <a:t>:</a:t>
            </a: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可变关键字参数</a:t>
            </a:r>
            <a:r>
              <a:rPr lang="zh-CN" altLang="en-US" dirty="0"/>
              <a:t>必须定义在普通参数之后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可变位置参数可以在普通参数</a:t>
            </a:r>
            <a:r>
              <a:rPr lang="en-US" altLang="zh-CN" dirty="0"/>
              <a:t>(keyword-only)</a:t>
            </a:r>
            <a:r>
              <a:rPr lang="zh-CN" altLang="en-US" dirty="0"/>
              <a:t>之前或之后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可变位置参数和可变关键字参数同时存在是</a:t>
            </a:r>
            <a:r>
              <a:rPr lang="en-US" altLang="zh-CN" dirty="0"/>
              <a:t>,</a:t>
            </a:r>
            <a:r>
              <a:rPr lang="zh-CN" altLang="en-US" dirty="0"/>
              <a:t>可变位置参数必须在可变关键字参数之前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endParaRPr lang="en-US" altLang="zh-CN" dirty="0"/>
          </a:p>
          <a:p>
            <a:pPr marL="530352" lvl="2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记住：可变关键字参数就是最末端了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Keyword-only</a:t>
            </a:r>
            <a:r>
              <a:rPr lang="zh-CN" altLang="en-US" dirty="0"/>
              <a:t>参数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定义函数的时候 </a:t>
            </a:r>
            <a:r>
              <a:rPr lang="en-US" altLang="zh-CN" dirty="0">
                <a:solidFill>
                  <a:srgbClr val="FF0000"/>
                </a:solidFill>
              </a:rPr>
              <a:t>* </a:t>
            </a:r>
            <a:r>
              <a:rPr lang="zh-CN" altLang="en-US" dirty="0"/>
              <a:t>或者 </a:t>
            </a:r>
            <a:r>
              <a:rPr lang="zh-CN" altLang="en-US" dirty="0">
                <a:solidFill>
                  <a:srgbClr val="FF0000"/>
                </a:solidFill>
              </a:rPr>
              <a:t>可变位置参数</a:t>
            </a:r>
            <a:r>
              <a:rPr lang="zh-CN" altLang="en-US" dirty="0"/>
              <a:t>后面的普通参数叫做 </a:t>
            </a:r>
            <a:r>
              <a:rPr lang="en-US" altLang="zh-CN" dirty="0"/>
              <a:t>keyword-only</a:t>
            </a:r>
            <a:r>
              <a:rPr lang="zh-CN" altLang="en-US" dirty="0"/>
              <a:t>参数</a:t>
            </a:r>
            <a:endParaRPr lang="en-US" altLang="zh-CN" dirty="0"/>
          </a:p>
          <a:p>
            <a:pPr rtl="0"/>
            <a:r>
              <a:rPr lang="en-US" altLang="zh-CN" dirty="0"/>
              <a:t>Keyword-only</a:t>
            </a:r>
            <a:r>
              <a:rPr lang="zh-CN" altLang="en-US" dirty="0"/>
              <a:t>参数只能通过关键字传参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def show(*</a:t>
            </a:r>
            <a:r>
              <a:rPr lang="en-US" altLang="zh-CN" dirty="0" err="1"/>
              <a:t>args</a:t>
            </a:r>
            <a:r>
              <a:rPr lang="en-US" altLang="zh-CN" dirty="0"/>
              <a:t>, x, y): ….  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就是</a:t>
            </a:r>
            <a:r>
              <a:rPr lang="en-US" altLang="zh-CN" dirty="0"/>
              <a:t>keyword-only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def show(a,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args</a:t>
            </a:r>
            <a:r>
              <a:rPr lang="en-US" altLang="zh-CN" dirty="0"/>
              <a:t>, x, y): ….  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就是</a:t>
            </a:r>
            <a:r>
              <a:rPr lang="en-US" altLang="zh-CN" dirty="0"/>
              <a:t>keyword-only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def show(a,</a:t>
            </a:r>
            <a:r>
              <a:rPr lang="zh-CN" altLang="en-US" dirty="0"/>
              <a:t> </a:t>
            </a:r>
            <a:r>
              <a:rPr lang="en-US" altLang="zh-CN" dirty="0"/>
              <a:t>*, x, y): ….  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就是</a:t>
            </a:r>
            <a:r>
              <a:rPr lang="en-US" altLang="zh-CN" dirty="0"/>
              <a:t>keyword-only</a:t>
            </a:r>
            <a:r>
              <a:rPr lang="zh-CN" altLang="en-US" dirty="0"/>
              <a:t>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25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positional-only</a:t>
            </a:r>
            <a:r>
              <a:rPr lang="zh-CN" altLang="en-US" dirty="0"/>
              <a:t>参数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在定义形参的时候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 </a:t>
            </a:r>
            <a:r>
              <a:rPr lang="zh-CN" altLang="en-US" dirty="0"/>
              <a:t>前面的参数就是</a:t>
            </a:r>
            <a:r>
              <a:rPr lang="en-US" altLang="zh-CN" dirty="0"/>
              <a:t>positional-only</a:t>
            </a:r>
            <a:r>
              <a:rPr lang="zh-CN" altLang="en-US" dirty="0"/>
              <a:t>参数</a:t>
            </a:r>
            <a:endParaRPr lang="en-US" altLang="zh-CN" dirty="0"/>
          </a:p>
          <a:p>
            <a:pPr rtl="0"/>
            <a:r>
              <a:rPr lang="en-US" altLang="zh-CN" dirty="0"/>
              <a:t>positional-only</a:t>
            </a:r>
            <a:r>
              <a:rPr lang="zh-CN" altLang="en-US" dirty="0"/>
              <a:t>参数： 只能通过位置传参的方式传入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5DBA0-3E0C-070F-E658-040D6163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3212976"/>
            <a:ext cx="4261869" cy="11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参数解构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540551" cy="496855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调用方法时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实参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可迭代对象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前面</a:t>
            </a:r>
            <a:r>
              <a:rPr lang="zh-CN" altLang="en-US" dirty="0"/>
              <a:t>添加 </a:t>
            </a:r>
            <a:r>
              <a:rPr lang="en-US" altLang="zh-CN" dirty="0"/>
              <a:t>* </a:t>
            </a:r>
            <a:r>
              <a:rPr lang="zh-CN" altLang="en-US" dirty="0"/>
              <a:t>表示参数解构</a:t>
            </a:r>
            <a:r>
              <a:rPr lang="en-US" altLang="zh-CN" dirty="0"/>
              <a:t>(</a:t>
            </a:r>
            <a:r>
              <a:rPr lang="zh-CN" altLang="en-US" dirty="0"/>
              <a:t>解构成位置传参</a:t>
            </a:r>
            <a:r>
              <a:rPr lang="en-US" altLang="zh-CN" dirty="0"/>
              <a:t>)</a:t>
            </a:r>
          </a:p>
          <a:p>
            <a:pPr rtl="0"/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实参是</a:t>
            </a:r>
            <a:r>
              <a:rPr lang="zh-CN" altLang="en-US" dirty="0">
                <a:solidFill>
                  <a:srgbClr val="FF0000"/>
                </a:solidFill>
              </a:rPr>
              <a:t>字典</a:t>
            </a:r>
            <a:r>
              <a:rPr lang="zh-CN" altLang="en-US" dirty="0"/>
              <a:t>的时候</a:t>
            </a:r>
            <a:r>
              <a:rPr lang="en-US" altLang="zh-CN" dirty="0"/>
              <a:t>, * </a:t>
            </a:r>
            <a:r>
              <a:rPr lang="zh-CN" altLang="en-US" dirty="0"/>
              <a:t>解构</a:t>
            </a:r>
            <a:r>
              <a:rPr lang="en-US" altLang="zh-CN" dirty="0"/>
              <a:t>key , **</a:t>
            </a:r>
            <a:r>
              <a:rPr lang="zh-CN" altLang="en-US" dirty="0"/>
              <a:t>解构出来</a:t>
            </a:r>
            <a:r>
              <a:rPr lang="en-US" altLang="zh-CN" dirty="0"/>
              <a:t>key-value(</a:t>
            </a:r>
            <a:r>
              <a:rPr lang="zh-CN" altLang="en-US" dirty="0"/>
              <a:t>解构成关键字传参</a:t>
            </a:r>
            <a:r>
              <a:rPr lang="en-US" altLang="zh-CN" dirty="0"/>
              <a:t>)</a:t>
            </a:r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B5DF7-3A7A-867A-706B-7D9392FA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131970"/>
            <a:ext cx="4392488" cy="1604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750861-1CB5-4264-67B3-85705951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164" y="4279629"/>
            <a:ext cx="4818298" cy="23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函数的返回值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函数使用</a:t>
            </a:r>
            <a:r>
              <a:rPr lang="en-US" altLang="zh-CN" dirty="0"/>
              <a:t>return</a:t>
            </a:r>
            <a:r>
              <a:rPr lang="zh-CN" altLang="en-US" dirty="0"/>
              <a:t>语句返回 返回值</a:t>
            </a:r>
            <a:endParaRPr lang="en-US" altLang="zh-CN" dirty="0"/>
          </a:p>
          <a:p>
            <a:pPr rtl="0"/>
            <a:r>
              <a:rPr lang="zh-CN" altLang="en-US" dirty="0"/>
              <a:t>返回值</a:t>
            </a:r>
            <a:r>
              <a:rPr lang="en-US" altLang="zh-CN" dirty="0"/>
              <a:t>:</a:t>
            </a:r>
            <a:r>
              <a:rPr lang="zh-CN" altLang="en-US" dirty="0"/>
              <a:t> 就是函数执行完成后返回的数据</a:t>
            </a:r>
            <a:endParaRPr lang="en-US" altLang="zh-CN" dirty="0"/>
          </a:p>
          <a:p>
            <a:pPr rtl="0"/>
            <a:r>
              <a:rPr lang="zh-CN" altLang="en-US" dirty="0"/>
              <a:t>所有函数都有返回值</a:t>
            </a:r>
            <a:r>
              <a:rPr lang="en-US" altLang="zh-CN" dirty="0"/>
              <a:t>,</a:t>
            </a:r>
            <a:r>
              <a:rPr lang="zh-CN" altLang="en-US" dirty="0"/>
              <a:t>如果没有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  <a:r>
              <a:rPr lang="zh-CN" altLang="en-US" dirty="0">
                <a:solidFill>
                  <a:srgbClr val="FF0000"/>
                </a:solidFill>
              </a:rPr>
              <a:t>返回值 </a:t>
            </a:r>
            <a:r>
              <a:rPr lang="zh-CN" altLang="en-US" dirty="0"/>
              <a:t>语句</a:t>
            </a:r>
            <a:r>
              <a:rPr lang="en-US" altLang="zh-CN" dirty="0"/>
              <a:t>,</a:t>
            </a:r>
            <a:r>
              <a:rPr lang="zh-CN" altLang="en-US" dirty="0"/>
              <a:t>隐式返回</a:t>
            </a:r>
            <a:r>
              <a:rPr lang="en-US" altLang="zh-CN" dirty="0"/>
              <a:t>None</a:t>
            </a:r>
          </a:p>
          <a:p>
            <a:pPr rtl="0"/>
            <a:r>
              <a:rPr lang="en-US" altLang="zh-CN" dirty="0"/>
              <a:t>return</a:t>
            </a:r>
            <a:r>
              <a:rPr lang="zh-CN" altLang="en-US" dirty="0"/>
              <a:t>语句不一定是函数体的最后一条语句</a:t>
            </a:r>
            <a:endParaRPr lang="en-US" altLang="zh-CN" dirty="0"/>
          </a:p>
          <a:p>
            <a:pPr rtl="0"/>
            <a:r>
              <a:rPr lang="en-US" altLang="zh-CN" dirty="0"/>
              <a:t>return</a:t>
            </a:r>
            <a:r>
              <a:rPr lang="zh-CN" altLang="en-US" dirty="0"/>
              <a:t>会结束方法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dirty="0"/>
              <a:t>return</a:t>
            </a:r>
            <a:r>
              <a:rPr lang="zh-CN" altLang="en-US" dirty="0"/>
              <a:t>后的语句不会执行</a:t>
            </a:r>
            <a:endParaRPr lang="en-US" altLang="zh-CN" dirty="0"/>
          </a:p>
          <a:p>
            <a:pPr rtl="0"/>
            <a:r>
              <a:rPr lang="en-US" altLang="zh-CN" dirty="0"/>
              <a:t>return </a:t>
            </a:r>
            <a:r>
              <a:rPr lang="zh-CN" altLang="en-US" dirty="0"/>
              <a:t>后面不跟返回值</a:t>
            </a:r>
            <a:r>
              <a:rPr lang="en-US" altLang="zh-CN" dirty="0"/>
              <a:t>, </a:t>
            </a:r>
            <a:r>
              <a:rPr lang="zh-CN" altLang="en-US" dirty="0"/>
              <a:t>目的是结束方法</a:t>
            </a:r>
            <a:r>
              <a:rPr lang="en-US" altLang="zh-CN" dirty="0"/>
              <a:t>, </a:t>
            </a:r>
            <a:r>
              <a:rPr lang="zh-CN" altLang="en-US" dirty="0"/>
              <a:t>但是会隐式返回</a:t>
            </a:r>
            <a:r>
              <a:rPr lang="en-US" altLang="zh-CN" dirty="0"/>
              <a:t>None</a:t>
            </a:r>
          </a:p>
          <a:p>
            <a:pPr rtl="0"/>
            <a:r>
              <a:rPr lang="zh-CN" altLang="en-US" dirty="0"/>
              <a:t>函数不能同时返回多个值， </a:t>
            </a:r>
            <a:r>
              <a:rPr lang="en-US" altLang="zh-CN" dirty="0"/>
              <a:t>return 1, 2, 3 </a:t>
            </a:r>
            <a:r>
              <a:rPr lang="zh-CN" altLang="en-US" dirty="0"/>
              <a:t>返回的</a:t>
            </a:r>
            <a:r>
              <a:rPr lang="zh-CN" altLang="en-US"/>
              <a:t>是元组，依然是一个值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8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全局变量和局部变量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全局变量</a:t>
            </a:r>
            <a:r>
              <a:rPr lang="en-US" altLang="zh-CN" dirty="0"/>
              <a:t>:</a:t>
            </a:r>
            <a:r>
              <a:rPr lang="zh-CN" altLang="en-US" dirty="0"/>
              <a:t> 就是在全局作用域中定义的变量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全局变量在整个程序运行环境中都可见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局部变量</a:t>
            </a:r>
            <a:r>
              <a:rPr lang="en-US" altLang="zh-CN" dirty="0"/>
              <a:t>(</a:t>
            </a:r>
            <a:r>
              <a:rPr lang="zh-CN" altLang="en-US" dirty="0"/>
              <a:t>本地变量</a:t>
            </a:r>
            <a:r>
              <a:rPr lang="en-US" altLang="zh-CN" dirty="0"/>
              <a:t>): </a:t>
            </a:r>
            <a:r>
              <a:rPr lang="zh-CN" altLang="en-US" dirty="0"/>
              <a:t>就是在函数内部定义的变量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每个函数都会开辟一个作用域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局部变量只能在函数作用域内部使用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rtl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rtl="0">
              <a:lnSpc>
                <a:spcPct val="160000"/>
              </a:lnSpc>
              <a:buNone/>
            </a:pPr>
            <a:r>
              <a:rPr lang="zh-CN" altLang="en-US" dirty="0"/>
              <a:t>当局部变量和全局变量同名的时候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就近原则</a:t>
            </a:r>
            <a:r>
              <a:rPr lang="en-US" altLang="zh-CN" dirty="0">
                <a:solidFill>
                  <a:srgbClr val="FF0000"/>
                </a:solidFill>
              </a:rPr>
              <a:t>   !!!</a:t>
            </a:r>
            <a:r>
              <a:rPr lang="zh-CN" altLang="en-US" dirty="0">
                <a:solidFill>
                  <a:srgbClr val="FF0000"/>
                </a:solidFill>
              </a:rPr>
              <a:t>但是局部的不会覆盖全局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彼此都是独立的一份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看代码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9B8407-2F05-0632-FF0C-0DDEF1FF8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61964" y="1844824"/>
            <a:ext cx="5127306" cy="21227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80CF5D-0453-2989-CA8B-D0E728DF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4437112"/>
            <a:ext cx="10662836" cy="13934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2D82ED-9F2A-0494-CD5B-E3366B221355}"/>
              </a:ext>
            </a:extLst>
          </p:cNvPr>
          <p:cNvSpPr txBox="1"/>
          <p:nvPr/>
        </p:nvSpPr>
        <p:spPr>
          <a:xfrm>
            <a:off x="1629916" y="6165304"/>
            <a:ext cx="82809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以上代码为什么报错</a:t>
            </a:r>
            <a:r>
              <a:rPr lang="en-US" altLang="zh-CN" sz="2400" b="1" dirty="0">
                <a:solidFill>
                  <a:srgbClr val="FF0000"/>
                </a:solidFill>
              </a:rPr>
              <a:t>???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9E35BA-93CE-BAA9-EE99-155013BCDFEF}"/>
              </a:ext>
            </a:extLst>
          </p:cNvPr>
          <p:cNvSpPr txBox="1"/>
          <p:nvPr/>
        </p:nvSpPr>
        <p:spPr>
          <a:xfrm>
            <a:off x="7858100" y="2463961"/>
            <a:ext cx="41409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函数中出现 </a:t>
            </a:r>
            <a:r>
              <a:rPr lang="zh-CN" altLang="en-US" sz="2400" dirty="0">
                <a:solidFill>
                  <a:srgbClr val="FF0000"/>
                </a:solidFill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</a:rPr>
              <a:t>=xxx </a:t>
            </a:r>
            <a:r>
              <a:rPr lang="zh-CN" altLang="en-US" sz="2400" dirty="0"/>
              <a:t>就表示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在函数内部定义了局部变量</a:t>
            </a:r>
          </a:p>
        </p:txBody>
      </p:sp>
    </p:spTree>
    <p:extLst>
      <p:ext uri="{BB962C8B-B14F-4D97-AF65-F5344CB8AC3E}">
        <p14:creationId xmlns:p14="http://schemas.microsoft.com/office/powerpoint/2010/main" val="3608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global:</a:t>
            </a:r>
            <a:r>
              <a:rPr lang="zh-CN" altLang="en-US" dirty="0"/>
              <a:t> 全局的意思</a:t>
            </a:r>
            <a:endParaRPr lang="en-US" altLang="zh-CN" dirty="0"/>
          </a:p>
          <a:p>
            <a:pPr rtl="0"/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将函数中的变量声明为全局变量</a:t>
            </a:r>
            <a:endParaRPr lang="en-US" altLang="zh-CN" dirty="0">
              <a:solidFill>
                <a:srgbClr val="FF0000"/>
              </a:solidFill>
            </a:endParaRPr>
          </a:p>
          <a:p>
            <a:pPr rtl="0"/>
            <a:r>
              <a:rPr lang="zh-CN" altLang="en-US" dirty="0"/>
              <a:t>建议</a:t>
            </a:r>
            <a:r>
              <a:rPr lang="en-US" altLang="zh-CN" dirty="0"/>
              <a:t>: </a:t>
            </a:r>
            <a:r>
              <a:rPr lang="zh-CN" altLang="en-US" dirty="0"/>
              <a:t>一般不使用</a:t>
            </a:r>
            <a:r>
              <a:rPr lang="en-US" altLang="zh-CN" dirty="0"/>
              <a:t>global, </a:t>
            </a:r>
            <a:r>
              <a:rPr lang="zh-CN" altLang="en-US" dirty="0"/>
              <a:t>会破坏函数的封装</a:t>
            </a:r>
            <a:r>
              <a:rPr lang="en-US" altLang="zh-CN" dirty="0"/>
              <a:t>, </a:t>
            </a:r>
            <a:r>
              <a:rPr lang="zh-CN" altLang="en-US" dirty="0"/>
              <a:t>如果要使用全局的变量</a:t>
            </a:r>
            <a:r>
              <a:rPr lang="en-US" altLang="zh-CN" dirty="0"/>
              <a:t>,</a:t>
            </a:r>
            <a:r>
              <a:rPr lang="zh-CN" altLang="en-US" dirty="0"/>
              <a:t>建议使用参数的方式传递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函数的销毁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定义一个函数就是生成一个函数对象，函数名指向这个函数对象</a:t>
            </a:r>
            <a:r>
              <a:rPr lang="en-US" altLang="zh-CN" dirty="0"/>
              <a:t>(</a:t>
            </a:r>
            <a:r>
              <a:rPr lang="zh-CN" altLang="en-US" dirty="0"/>
              <a:t>内存空间</a:t>
            </a:r>
            <a:r>
              <a:rPr lang="en-US" altLang="zh-CN" dirty="0"/>
              <a:t>)</a:t>
            </a:r>
          </a:p>
          <a:p>
            <a:pPr rtl="0">
              <a:lnSpc>
                <a:spcPct val="160000"/>
              </a:lnSpc>
            </a:pPr>
            <a:r>
              <a:rPr lang="zh-CN" altLang="en-US" dirty="0"/>
              <a:t>可以使用</a:t>
            </a:r>
            <a:r>
              <a:rPr lang="en-US" altLang="zh-CN" dirty="0"/>
              <a:t>del</a:t>
            </a:r>
            <a:r>
              <a:rPr lang="zh-CN" altLang="en-US" dirty="0"/>
              <a:t>语句删除函数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zh-CN" altLang="en-US" dirty="0"/>
              <a:t>函数执行完，没有被引用会被销毁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6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为什么需要函数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解决代码的复用性，减少冗余代码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代码更加简洁美观，可读性强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嵌套函数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 fontScale="92500"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嵌套函数（</a:t>
            </a:r>
            <a:r>
              <a:rPr lang="en-US" altLang="zh-CN" dirty="0"/>
              <a:t>nested function</a:t>
            </a:r>
            <a:r>
              <a:rPr lang="zh-CN" altLang="en-US" dirty="0"/>
              <a:t>），也称为内部函数，</a:t>
            </a:r>
            <a:r>
              <a:rPr lang="zh-CN" altLang="en-US" dirty="0">
                <a:solidFill>
                  <a:srgbClr val="FF0000"/>
                </a:solidFill>
              </a:rPr>
              <a:t>指在一个函数的定义内部又定义了另一个函数。</a:t>
            </a:r>
            <a:endParaRPr lang="en-US" altLang="zh-CN" dirty="0">
              <a:solidFill>
                <a:srgbClr val="FF0000"/>
              </a:solidFill>
            </a:endParaRPr>
          </a:p>
          <a:p>
            <a:pPr rtl="0"/>
            <a:r>
              <a:rPr lang="zh-CN" altLang="en-US" dirty="0"/>
              <a:t>嵌套函数的特点：</a:t>
            </a: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作用域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内部函数可以访问外部函数的局部变量和参数</a:t>
            </a:r>
            <a:r>
              <a:rPr lang="zh-CN" altLang="en-US" dirty="0"/>
              <a:t>。这意味着内部函数能够修改或使用外部函数中的数据，而无需将这些数据作为参数传递进去。</a:t>
            </a: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生命周期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内部函数的存在依赖于外部函数</a:t>
            </a:r>
            <a:r>
              <a:rPr lang="zh-CN" altLang="en-US" dirty="0"/>
              <a:t>。只有当外部函数被调用时，内部函数才会被定义。因此，内部函数通常不能在外部函数之外的地方被调用。</a:t>
            </a: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闭包</a:t>
            </a:r>
            <a:r>
              <a:rPr lang="en-US" altLang="zh-CN" dirty="0"/>
              <a:t>: </a:t>
            </a:r>
            <a:r>
              <a:rPr lang="zh-CN" altLang="en-US" dirty="0"/>
              <a:t>当内部函数引用了外部函数的变量，并且内部函数被返回给外部作用域时，就形成了一个闭包。闭包可以“记住”外部函数局部变量的状态，即使外部函数已经执行完毕。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3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nonlocal</a:t>
            </a:r>
            <a:r>
              <a:rPr lang="zh-CN" altLang="en-US" dirty="0"/>
              <a:t>关键字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nonlocal: </a:t>
            </a:r>
            <a:r>
              <a:rPr lang="zh-CN" altLang="en-US" dirty="0"/>
              <a:t>将变量标记为不是本地作用域定义的变量，而是在</a:t>
            </a:r>
            <a:r>
              <a:rPr lang="zh-CN" altLang="en-US" dirty="0">
                <a:solidFill>
                  <a:srgbClr val="FF0000"/>
                </a:solidFill>
              </a:rPr>
              <a:t>某一层外层的局部作用域中</a:t>
            </a:r>
            <a:r>
              <a:rPr lang="zh-CN" altLang="en-US" dirty="0"/>
              <a:t>定义，但</a:t>
            </a:r>
            <a:r>
              <a:rPr lang="zh-CN" altLang="en-US" dirty="0">
                <a:solidFill>
                  <a:srgbClr val="FF0000"/>
                </a:solidFill>
              </a:rPr>
              <a:t>不能是全局作用域</a:t>
            </a:r>
            <a:r>
              <a:rPr lang="zh-CN" altLang="en-US" dirty="0"/>
              <a:t>中定义</a:t>
            </a:r>
            <a:r>
              <a:rPr lang="en-US" altLang="zh-CN" dirty="0"/>
              <a:t>(</a:t>
            </a:r>
            <a:r>
              <a:rPr lang="zh-CN" altLang="en-US" dirty="0"/>
              <a:t>也就是不会查找到全局作用域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94514-F6D1-9232-BB2B-4D533EFD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3356992"/>
            <a:ext cx="4621107" cy="23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变量名解析原则：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LEGB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CE9BA-96FB-5D2C-8ECF-F5693944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988840"/>
            <a:ext cx="6546029" cy="38431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830D5C-4542-5780-262D-998B1CD7A182}"/>
              </a:ext>
            </a:extLst>
          </p:cNvPr>
          <p:cNvSpPr txBox="1"/>
          <p:nvPr/>
        </p:nvSpPr>
        <p:spPr>
          <a:xfrm>
            <a:off x="8038628" y="2204864"/>
            <a:ext cx="396044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函数在 执行 时使用函数局部变量符号表，所有函数变量赋值都存在局部符号表中；引用变量时，首先，在局部符号表里查找变量，然后，是外层函数局部符号表，再是全局符号表，最后是内置名称符号表。</a:t>
            </a:r>
          </a:p>
        </p:txBody>
      </p:sp>
    </p:spTree>
    <p:extLst>
      <p:ext uri="{BB962C8B-B14F-4D97-AF65-F5344CB8AC3E}">
        <p14:creationId xmlns:p14="http://schemas.microsoft.com/office/powerpoint/2010/main" val="32176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文档字符串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 fontScale="92500"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函数内的第一条语句是字符串时，该字符串就是文档字符串，也称为 </a:t>
            </a:r>
            <a:r>
              <a:rPr lang="en-US" altLang="zh-CN" dirty="0"/>
              <a:t>docstring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zh-CN" altLang="en-US" dirty="0"/>
              <a:t>第一行应为对象用途的简短摘要。为保持简洁，不要在这里显式说明对象名或类型。这一行应以大写字母开头，以句点结尾。</a:t>
            </a:r>
          </a:p>
          <a:p>
            <a:pPr rtl="0">
              <a:lnSpc>
                <a:spcPct val="160000"/>
              </a:lnSpc>
            </a:pPr>
            <a:r>
              <a:rPr lang="zh-CN" altLang="en-US" dirty="0"/>
              <a:t>文档字符串为多行时，第二行应为空白行，在视觉上将摘要与其余描述分开。后面的行可包含若干段落，描述对象的调用约定、副作用等。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29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匿名函数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匿名函数： 就是没有名字的函数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/>
              <a:t>lambda</a:t>
            </a:r>
            <a:r>
              <a:rPr lang="zh-CN" altLang="en-US" dirty="0"/>
              <a:t>表达式构建匿名函数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9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Lambda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666530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60000"/>
              </a:lnSpc>
            </a:pPr>
            <a:r>
              <a:rPr lang="en-US" altLang="zh-CN" sz="2000" dirty="0"/>
              <a:t>Lambda</a:t>
            </a:r>
            <a:r>
              <a:rPr lang="zh-CN" altLang="en-US" sz="2000" dirty="0"/>
              <a:t>表达式也叫做单行函数</a:t>
            </a:r>
            <a:endParaRPr lang="en-US" altLang="zh-CN" sz="2000" dirty="0"/>
          </a:p>
          <a:p>
            <a:pPr rtl="0">
              <a:lnSpc>
                <a:spcPct val="160000"/>
              </a:lnSpc>
            </a:pPr>
            <a:r>
              <a:rPr lang="zh-CN" altLang="en-US" sz="2100" dirty="0"/>
              <a:t>语法格式：</a:t>
            </a:r>
            <a:endParaRPr lang="en-US" altLang="zh-CN" sz="2100" dirty="0"/>
          </a:p>
          <a:p>
            <a:pPr marL="0" indent="0" rtl="0">
              <a:lnSpc>
                <a:spcPct val="16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lambda </a:t>
            </a:r>
            <a:r>
              <a:rPr lang="zh-CN" altLang="en-US" sz="1600" dirty="0">
                <a:solidFill>
                  <a:srgbClr val="FF0000"/>
                </a:solidFill>
              </a:rPr>
              <a:t>参数</a:t>
            </a:r>
            <a:r>
              <a:rPr lang="en-US" altLang="zh-CN" sz="1600" dirty="0">
                <a:solidFill>
                  <a:srgbClr val="FF0000"/>
                </a:solidFill>
              </a:rPr>
              <a:t> : </a:t>
            </a:r>
            <a:r>
              <a:rPr lang="zh-CN" altLang="en-US" sz="1600" dirty="0">
                <a:solidFill>
                  <a:srgbClr val="FF0000"/>
                </a:solidFill>
              </a:rPr>
              <a:t>函数体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 rtl="0">
              <a:lnSpc>
                <a:spcPct val="160000"/>
              </a:lnSpc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说明：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indent="-457200" rtl="0">
              <a:lnSpc>
                <a:spcPct val="160000"/>
              </a:lnSpc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参数不能带</a:t>
            </a:r>
            <a:r>
              <a:rPr lang="en-US" altLang="zh-CN" sz="1600" dirty="0">
                <a:solidFill>
                  <a:srgbClr val="FF0000"/>
                </a:solidFill>
              </a:rPr>
              <a:t>(),</a:t>
            </a:r>
            <a:r>
              <a:rPr lang="zh-CN" altLang="en-US" sz="1600" dirty="0">
                <a:solidFill>
                  <a:srgbClr val="FF0000"/>
                </a:solidFill>
              </a:rPr>
              <a:t>多个参数使用逗号分隔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indent="-457200" rtl="0">
              <a:lnSpc>
                <a:spcPct val="160000"/>
              </a:lnSpc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没有参数的时候，冒号前面就空着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indent="-457200" rtl="0">
              <a:lnSpc>
                <a:spcPct val="160000"/>
              </a:lnSpc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函数体中不能出现</a:t>
            </a:r>
            <a:r>
              <a:rPr lang="en-US" altLang="zh-CN" sz="1600" dirty="0">
                <a:solidFill>
                  <a:srgbClr val="FF0000"/>
                </a:solidFill>
              </a:rPr>
              <a:t>= </a:t>
            </a:r>
            <a:r>
              <a:rPr lang="zh-CN" altLang="en-US" sz="1600" dirty="0">
                <a:solidFill>
                  <a:srgbClr val="FF0000"/>
                </a:solidFill>
              </a:rPr>
              <a:t>和 </a:t>
            </a:r>
            <a:r>
              <a:rPr lang="en-US" altLang="zh-CN" sz="1600" dirty="0">
                <a:solidFill>
                  <a:srgbClr val="FF0000"/>
                </a:solidFill>
              </a:rPr>
              <a:t>return</a:t>
            </a:r>
          </a:p>
          <a:p>
            <a:pPr marL="457200" indent="-457200" rtl="0">
              <a:lnSpc>
                <a:spcPct val="160000"/>
              </a:lnSpc>
              <a:buAutoNum type="arabicPeriod"/>
            </a:pPr>
            <a:r>
              <a:rPr lang="en-US" altLang="zh-CN" sz="1600" dirty="0" err="1">
                <a:solidFill>
                  <a:srgbClr val="FF0000"/>
                </a:solidFill>
              </a:rPr>
              <a:t>Lamda</a:t>
            </a:r>
            <a:r>
              <a:rPr lang="zh-CN" altLang="en-US" sz="1600" dirty="0">
                <a:solidFill>
                  <a:srgbClr val="FF0000"/>
                </a:solidFill>
              </a:rPr>
              <a:t>表达式只能写在一行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208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生成器函数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666530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sz="1600" dirty="0"/>
              <a:t>生成器指的就是生成器对象，生成器对象是一个惰性对象，也是一个可迭代的对象，还是一个迭代器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zh-CN" altLang="en-US" sz="1600" dirty="0"/>
              <a:t>生成器对象可以由生成器表达式</a:t>
            </a:r>
            <a:r>
              <a:rPr lang="en-US" altLang="zh-CN" sz="1600" dirty="0"/>
              <a:t> </a:t>
            </a:r>
            <a:r>
              <a:rPr lang="zh-CN" altLang="en-US" sz="1600" dirty="0"/>
              <a:t>和生成器函数得到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zh-CN" altLang="en-US" sz="1600" dirty="0"/>
              <a:t>生成器函数：函数体中</a:t>
            </a:r>
            <a:r>
              <a:rPr lang="zh-CN" altLang="en-US" sz="1600" dirty="0">
                <a:solidFill>
                  <a:srgbClr val="FF0000"/>
                </a:solidFill>
              </a:rPr>
              <a:t>包含了</a:t>
            </a:r>
            <a:r>
              <a:rPr lang="en-US" altLang="zh-CN" sz="1600" dirty="0">
                <a:solidFill>
                  <a:srgbClr val="FF0000"/>
                </a:solidFill>
              </a:rPr>
              <a:t>yield</a:t>
            </a:r>
            <a:r>
              <a:rPr lang="zh-CN" altLang="en-US" sz="1600" dirty="0">
                <a:solidFill>
                  <a:srgbClr val="FF0000"/>
                </a:solidFill>
              </a:rPr>
              <a:t>语句的函数</a:t>
            </a:r>
            <a:r>
              <a:rPr lang="zh-CN" altLang="en-US" sz="1600" dirty="0"/>
              <a:t>就是生成器函数，调用该方法就会返回一个生成器对象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zh-CN" altLang="en-US" sz="1600" dirty="0"/>
              <a:t>生成器函数调用，并不会立即执行函数体，而是返回一个生成器对象，需要驱动生成器对象执行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zh-CN" altLang="en-US" sz="1600" dirty="0"/>
              <a:t>迭代器可以使用</a:t>
            </a:r>
            <a:r>
              <a:rPr lang="en-US" altLang="zh-CN" sz="1600" dirty="0"/>
              <a:t>next()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zh-CN" altLang="en-US" sz="1600" dirty="0"/>
              <a:t>生成器函数中可以由多次</a:t>
            </a:r>
            <a:r>
              <a:rPr lang="en-US" altLang="zh-CN" sz="1600" dirty="0"/>
              <a:t>yield</a:t>
            </a:r>
            <a:r>
              <a:rPr lang="zh-CN" altLang="en-US" sz="1600" dirty="0"/>
              <a:t>，每执行一次</a:t>
            </a:r>
            <a:r>
              <a:rPr lang="en-US" altLang="zh-CN" sz="1600" dirty="0"/>
              <a:t>yield</a:t>
            </a:r>
            <a:r>
              <a:rPr lang="zh-CN" altLang="en-US" sz="1600" dirty="0"/>
              <a:t>后就会暂停执行，把</a:t>
            </a:r>
            <a:r>
              <a:rPr lang="en-US" altLang="zh-CN" sz="1600" dirty="0"/>
              <a:t>yield</a:t>
            </a:r>
            <a:r>
              <a:rPr lang="zh-CN" altLang="en-US" sz="1600" dirty="0"/>
              <a:t>表达式的值返回，再次执行会执行到下一个</a:t>
            </a:r>
            <a:r>
              <a:rPr lang="en-US" altLang="zh-CN" sz="1600" dirty="0"/>
              <a:t>yield</a:t>
            </a:r>
            <a:r>
              <a:rPr lang="zh-CN" altLang="en-US" sz="1600" dirty="0"/>
              <a:t>语句又会暂停执行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0679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递归函数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666530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递归函数： 函数语句体中直接或间接调用了函数本身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zh-CN" altLang="en-US" dirty="0"/>
              <a:t>递归：</a:t>
            </a:r>
            <a:endParaRPr lang="en-US" altLang="zh-CN" dirty="0"/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zh-CN" altLang="en-US" sz="1800" dirty="0"/>
              <a:t>结束条件</a:t>
            </a:r>
            <a:endParaRPr lang="en-US" altLang="zh-CN" sz="1800" dirty="0"/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zh-CN" altLang="en-US" sz="1800" dirty="0"/>
              <a:t>规律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610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内置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666530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60000"/>
              </a:lnSpc>
            </a:pPr>
            <a:r>
              <a:rPr lang="en-US" altLang="zh-CN" sz="1600" dirty="0"/>
              <a:t>abs(x): </a:t>
            </a:r>
            <a:r>
              <a:rPr lang="zh-CN" altLang="en-US" sz="1600" dirty="0"/>
              <a:t>返回一个数的绝对值。 参数可以是整数、浮点数或任何实现了 </a:t>
            </a:r>
            <a:r>
              <a:rPr lang="en-US" altLang="zh-CN" sz="1600" dirty="0"/>
              <a:t>__abs__() </a:t>
            </a:r>
            <a:r>
              <a:rPr lang="zh-CN" altLang="en-US" sz="1600" dirty="0"/>
              <a:t>的对象。 如果参数是一个复数，则返回它的模。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en-US" altLang="zh-CN" sz="1600" dirty="0"/>
              <a:t>chr(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): </a:t>
            </a:r>
            <a:r>
              <a:rPr lang="zh-CN" altLang="en-US" sz="1600" dirty="0"/>
              <a:t>返回</a:t>
            </a:r>
            <a:r>
              <a:rPr lang="en-US" altLang="zh-CN" sz="1600" dirty="0" err="1"/>
              <a:t>unicode</a:t>
            </a:r>
            <a:r>
              <a:rPr lang="zh-CN" altLang="en-US" sz="1600" dirty="0"/>
              <a:t>码表中整数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对应的字符内容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en-US" altLang="zh-CN" sz="1600" dirty="0" err="1"/>
              <a:t>ord</a:t>
            </a:r>
            <a:r>
              <a:rPr lang="en-US" altLang="zh-CN" sz="1600" dirty="0"/>
              <a:t>(c): </a:t>
            </a:r>
            <a:r>
              <a:rPr lang="zh-CN" altLang="en-US" sz="1600" dirty="0"/>
              <a:t>返回字符串对应的</a:t>
            </a:r>
            <a:r>
              <a:rPr lang="en-US" altLang="zh-CN" sz="1600" dirty="0"/>
              <a:t>Unicode </a:t>
            </a:r>
            <a:r>
              <a:rPr lang="zh-CN" altLang="en-US" sz="1600" dirty="0"/>
              <a:t>码的整数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en-US" altLang="zh-CN" sz="1600" dirty="0" err="1"/>
              <a:t>divmod</a:t>
            </a:r>
            <a:r>
              <a:rPr lang="en-US" altLang="zh-CN" sz="1600" dirty="0"/>
              <a:t>(a, b):</a:t>
            </a:r>
            <a:r>
              <a:rPr lang="zh-CN" altLang="en-US" sz="1600" dirty="0"/>
              <a:t>以两个（非复数）数字为参数，在作整数除法时，返回商和余数。</a:t>
            </a:r>
            <a:endParaRPr lang="en-US" altLang="zh-CN" sz="1600" dirty="0"/>
          </a:p>
          <a:p>
            <a:pPr rtl="0">
              <a:lnSpc>
                <a:spcPct val="160000"/>
              </a:lnSpc>
            </a:pPr>
            <a:r>
              <a:rPr lang="en-US" altLang="zh-CN" sz="1600" dirty="0"/>
              <a:t>enumerate(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, start=0): </a:t>
            </a:r>
            <a:r>
              <a:rPr lang="zh-CN" altLang="en-US" sz="1600" dirty="0"/>
              <a:t>返回一个枚举对象</a:t>
            </a:r>
            <a:r>
              <a:rPr lang="en-US" altLang="zh-CN" sz="1600" dirty="0"/>
              <a:t>(</a:t>
            </a:r>
            <a:r>
              <a:rPr lang="zh-CN" altLang="en-US" sz="1600" dirty="0"/>
              <a:t>也是一个惰性对象</a:t>
            </a:r>
            <a:r>
              <a:rPr lang="en-US" altLang="zh-CN" sz="1600" dirty="0"/>
              <a:t>)</a:t>
            </a:r>
            <a:r>
              <a:rPr lang="zh-CN" altLang="en-US" sz="1600" dirty="0"/>
              <a:t>，还是一个迭代器，迭代后返会一个元组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计数值，迭代的元素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rtl="0">
              <a:lnSpc>
                <a:spcPct val="160000"/>
              </a:lnSpc>
            </a:pPr>
            <a:r>
              <a:rPr lang="en-US" altLang="zh-CN" sz="1600" dirty="0"/>
              <a:t>zip(*</a:t>
            </a:r>
            <a:r>
              <a:rPr lang="en-US" altLang="zh-CN" sz="1600" dirty="0" err="1"/>
              <a:t>iterables</a:t>
            </a:r>
            <a:r>
              <a:rPr lang="en-US" altLang="zh-CN" sz="1600" dirty="0"/>
              <a:t>, strict=False)</a:t>
            </a:r>
            <a:r>
              <a:rPr lang="zh-CN" altLang="en-US" sz="1600" dirty="0"/>
              <a:t>：在多个迭代器上并行迭代，从每个迭代器返回一个数据项组成元组。 </a:t>
            </a:r>
            <a:endParaRPr lang="en-US" altLang="zh-CN" sz="1600" dirty="0"/>
          </a:p>
          <a:p>
            <a:pPr marL="0" indent="0" rtl="0">
              <a:lnSpc>
                <a:spcPct val="160000"/>
              </a:lnSpc>
              <a:buNone/>
            </a:pPr>
            <a:r>
              <a:rPr lang="en-US" altLang="zh-CN" sz="1600" dirty="0"/>
              <a:t>     zip() </a:t>
            </a:r>
            <a:r>
              <a:rPr lang="zh-CN" altLang="en-US" sz="1600" dirty="0"/>
              <a:t>是延迟执行的：直至迭代时才会对元素进行处理 </a:t>
            </a:r>
            <a:r>
              <a:rPr lang="en-US" altLang="zh-CN" sz="1600" dirty="0"/>
              <a:t>– </a:t>
            </a:r>
            <a:r>
              <a:rPr lang="zh-CN" altLang="en-US" sz="1600" dirty="0"/>
              <a:t>惰性的                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20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冒泡排序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24AAA-C04E-1A24-8EA2-C39725F0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17" y="2132856"/>
            <a:ext cx="8216189" cy="36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函数的介绍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4E525-61B5-0673-70C6-257CDB34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什么是函数？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由若干语句组成的语句块，负责完成一定的功能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注意： 函数需要满足</a:t>
            </a:r>
            <a:r>
              <a:rPr lang="zh-CN" altLang="en-US" dirty="0">
                <a:solidFill>
                  <a:srgbClr val="FF0000"/>
                </a:solidFill>
              </a:rPr>
              <a:t>单一职责原则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函数的分类：</a:t>
            </a:r>
            <a:endParaRPr lang="en-US" altLang="zh-CN" dirty="0"/>
          </a:p>
          <a:p>
            <a:pPr marL="960120" lvl="2" indent="-457200">
              <a:buFont typeface="+mj-ea"/>
              <a:buAutoNum type="circleNumDbPlain"/>
            </a:pPr>
            <a:r>
              <a:rPr lang="zh-CN" altLang="en-US" dirty="0"/>
              <a:t>内置函数： </a:t>
            </a:r>
            <a:r>
              <a:rPr lang="en-US" altLang="zh-CN" dirty="0"/>
              <a:t>int(), bool(), str(), </a:t>
            </a:r>
            <a:r>
              <a:rPr lang="en-US" altLang="zh-CN" dirty="0" err="1"/>
              <a:t>len</a:t>
            </a:r>
            <a:r>
              <a:rPr lang="en-US" altLang="zh-CN" dirty="0"/>
              <a:t>()</a:t>
            </a:r>
          </a:p>
          <a:p>
            <a:pPr marL="960120" lvl="2" indent="-457200">
              <a:buFont typeface="+mj-ea"/>
              <a:buAutoNum type="circleNumDbPlain"/>
            </a:pPr>
            <a:r>
              <a:rPr lang="zh-CN" altLang="en-US" dirty="0"/>
              <a:t>库函数：</a:t>
            </a:r>
            <a:r>
              <a:rPr lang="en-US" altLang="zh-CN" dirty="0" err="1"/>
              <a:t>math.floor</a:t>
            </a:r>
            <a:r>
              <a:rPr lang="en-US" altLang="zh-CN" dirty="0"/>
              <a:t>()</a:t>
            </a:r>
          </a:p>
          <a:p>
            <a:pPr marL="960120" lvl="2" indent="-457200">
              <a:buFont typeface="+mj-ea"/>
              <a:buAutoNum type="circleNumDbPlain"/>
            </a:pPr>
            <a:r>
              <a:rPr lang="zh-CN" altLang="en-US" dirty="0"/>
              <a:t>自定义函数，就是自己定义的函数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类型注解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类型注解的作用是对变量、形参、返回值进行类型提示；但是类型提示是可选的而不是 </a:t>
            </a:r>
            <a:r>
              <a:rPr lang="en-US" altLang="zh-CN" dirty="0"/>
              <a:t>Python </a:t>
            </a:r>
            <a:r>
              <a:rPr lang="zh-CN" altLang="en-US" dirty="0"/>
              <a:t>的强制要求。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en-US" altLang="zh-CN" dirty="0"/>
              <a:t>i:int = 10</a:t>
            </a:r>
          </a:p>
          <a:p>
            <a:pPr rtl="0">
              <a:lnSpc>
                <a:spcPct val="160000"/>
              </a:lnSpc>
            </a:pPr>
            <a:r>
              <a:rPr lang="en-US" altLang="zh-CN" dirty="0"/>
              <a:t>def add(</a:t>
            </a:r>
            <a:r>
              <a:rPr lang="en-US" altLang="zh-CN" dirty="0" err="1"/>
              <a:t>a:int</a:t>
            </a:r>
            <a:r>
              <a:rPr lang="en-US" altLang="zh-CN" dirty="0"/>
              <a:t> ,</a:t>
            </a:r>
            <a:r>
              <a:rPr lang="en-US" altLang="zh-CN" dirty="0" err="1"/>
              <a:t>b:int</a:t>
            </a:r>
            <a:r>
              <a:rPr lang="en-US" altLang="zh-CN" dirty="0"/>
              <a:t>)-&gt;int:….</a:t>
            </a:r>
          </a:p>
          <a:p>
            <a:pPr rtl="0">
              <a:lnSpc>
                <a:spcPct val="160000"/>
              </a:lnSpc>
            </a:pPr>
            <a:r>
              <a:rPr lang="en-US" altLang="zh-CN" dirty="0" err="1"/>
              <a:t>i</a:t>
            </a:r>
            <a:r>
              <a:rPr lang="en-US" altLang="zh-CN" dirty="0"/>
              <a:t>=10 # </a:t>
            </a:r>
            <a:r>
              <a:rPr lang="en-US" altLang="zh-CN" dirty="0" err="1"/>
              <a:t>type:int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5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r>
              <a:rPr lang="en-US" altLang="zh-CN" dirty="0"/>
              <a:t>(python3.10)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en-US" altLang="zh-CN" dirty="0"/>
              <a:t>match </a:t>
            </a:r>
            <a:r>
              <a:rPr lang="zh-CN" altLang="en-US" dirty="0"/>
              <a:t>语句接受一个表达式并把它的值与一个或多个 </a:t>
            </a:r>
            <a:r>
              <a:rPr lang="en-US" altLang="zh-CN" dirty="0"/>
              <a:t>case </a:t>
            </a:r>
            <a:r>
              <a:rPr lang="zh-CN" altLang="en-US" dirty="0"/>
              <a:t>块给出的一系列模式进行比较。只有第一个匹配的模式会被执行，并且它还可以提取值的组成部分（序列的元素或对象的属性）赋给变量。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en-US" altLang="zh-CN" dirty="0"/>
              <a:t>match </a:t>
            </a:r>
            <a:r>
              <a:rPr lang="zh-CN" altLang="en-US" dirty="0"/>
              <a:t>和 </a:t>
            </a:r>
            <a:r>
              <a:rPr lang="en-US" altLang="zh-CN" dirty="0"/>
              <a:t>case </a:t>
            </a:r>
            <a:r>
              <a:rPr lang="zh-CN" altLang="en-US" dirty="0"/>
              <a:t>是 </a:t>
            </a:r>
            <a:r>
              <a:rPr lang="en-US" altLang="zh-CN" dirty="0"/>
              <a:t>soft keywords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28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540551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最简单的形式：字面值比较</a:t>
            </a:r>
            <a:endParaRPr lang="en-US" altLang="zh-CN" dirty="0"/>
          </a:p>
          <a:p>
            <a:pPr rtl="0">
              <a:lnSpc>
                <a:spcPct val="160000"/>
              </a:lnSpc>
            </a:pPr>
            <a:endParaRPr lang="en-US" altLang="zh-CN" dirty="0"/>
          </a:p>
          <a:p>
            <a:pPr rtl="0">
              <a:lnSpc>
                <a:spcPct val="160000"/>
              </a:lnSpc>
            </a:pPr>
            <a:endParaRPr lang="en-US" altLang="zh-CN" dirty="0"/>
          </a:p>
          <a:p>
            <a:pPr rtl="0">
              <a:lnSpc>
                <a:spcPct val="160000"/>
              </a:lnSpc>
            </a:pPr>
            <a:endParaRPr lang="en-US" altLang="zh-CN" dirty="0"/>
          </a:p>
          <a:p>
            <a:pPr rtl="0">
              <a:lnSpc>
                <a:spcPct val="160000"/>
              </a:lnSpc>
            </a:pPr>
            <a:endParaRPr lang="en-US" altLang="zh-CN" dirty="0"/>
          </a:p>
          <a:p>
            <a:pPr rtl="0">
              <a:lnSpc>
                <a:spcPct val="160000"/>
              </a:lnSpc>
            </a:pPr>
            <a:r>
              <a:rPr lang="zh-CN" altLang="en-US" dirty="0"/>
              <a:t>注意最后一个代码块：“变量名” </a:t>
            </a:r>
            <a:r>
              <a:rPr lang="en-US" altLang="zh-CN" dirty="0"/>
              <a:t>_ </a:t>
            </a:r>
            <a:r>
              <a:rPr lang="zh-CN" altLang="en-US" dirty="0"/>
              <a:t>被作为 通配符 并必定会匹配成功。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8E194-0844-3E85-D6B7-C5A3892D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276872"/>
            <a:ext cx="6879951" cy="31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9540551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60000"/>
              </a:lnSpc>
            </a:pPr>
            <a:r>
              <a:rPr lang="zh-CN" altLang="en-US" dirty="0"/>
              <a:t>你可以使用 </a:t>
            </a:r>
            <a:r>
              <a:rPr lang="en-US" altLang="zh-CN" dirty="0"/>
              <a:t>| </a:t>
            </a:r>
            <a:r>
              <a:rPr lang="zh-CN" altLang="en-US" dirty="0"/>
              <a:t>（“ </a:t>
            </a:r>
            <a:r>
              <a:rPr lang="en-US" altLang="zh-CN" dirty="0"/>
              <a:t>or ”</a:t>
            </a:r>
            <a:r>
              <a:rPr lang="zh-CN" altLang="en-US" dirty="0"/>
              <a:t>）在一个模式中组合几个字面值</a:t>
            </a:r>
            <a:r>
              <a:rPr lang="en-US" altLang="zh-CN" dirty="0"/>
              <a:t>:</a:t>
            </a:r>
          </a:p>
          <a:p>
            <a:pPr rtl="0">
              <a:lnSpc>
                <a:spcPct val="160000"/>
              </a:lnSpc>
            </a:pPr>
            <a:endParaRPr lang="en-US" altLang="zh-CN" dirty="0"/>
          </a:p>
          <a:p>
            <a:pPr marL="0" indent="0" rtl="0">
              <a:lnSpc>
                <a:spcPct val="160000"/>
              </a:lnSpc>
              <a:buNone/>
            </a:pP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132D05-8EAF-E8C9-45A2-6CEA962B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2589036"/>
            <a:ext cx="4746296" cy="15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/>
          <a:lstStyle/>
          <a:p>
            <a:r>
              <a:rPr lang="zh-CN" altLang="en-US" dirty="0"/>
              <a:t>形如解包赋值的模式可被用于绑定变量：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D8D5CC-02B2-5404-9FCF-E01F1A24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418140"/>
            <a:ext cx="5709706" cy="41530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0B9ABE-A2B2-D7BE-A0B4-B790C80721A1}"/>
              </a:ext>
            </a:extLst>
          </p:cNvPr>
          <p:cNvSpPr txBox="1"/>
          <p:nvPr/>
        </p:nvSpPr>
        <p:spPr>
          <a:xfrm>
            <a:off x="8167205" y="3364804"/>
            <a:ext cx="331236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注意：这种方式</a:t>
            </a:r>
            <a:r>
              <a:rPr lang="en-US" altLang="zh-CN" sz="2400" dirty="0">
                <a:solidFill>
                  <a:srgbClr val="FF0000"/>
                </a:solidFill>
              </a:rPr>
              <a:t>match case </a:t>
            </a:r>
            <a:r>
              <a:rPr lang="zh-CN" altLang="en-US" sz="2400" dirty="0">
                <a:solidFill>
                  <a:srgbClr val="FF0000"/>
                </a:solidFill>
              </a:rPr>
              <a:t>不会区分数据类型，</a:t>
            </a:r>
            <a:r>
              <a:rPr lang="en-US" altLang="zh-CN" sz="2400" dirty="0">
                <a:solidFill>
                  <a:srgbClr val="FF0000"/>
                </a:solidFill>
              </a:rPr>
              <a:t>(),[]</a:t>
            </a:r>
            <a:r>
              <a:rPr lang="zh-CN" altLang="en-US" sz="2400" dirty="0">
                <a:solidFill>
                  <a:srgbClr val="FF0000"/>
                </a:solidFill>
              </a:rPr>
              <a:t>都是一样的</a:t>
            </a:r>
          </a:p>
        </p:txBody>
      </p:sp>
    </p:spTree>
    <p:extLst>
      <p:ext uri="{BB962C8B-B14F-4D97-AF65-F5344CB8AC3E}">
        <p14:creationId xmlns:p14="http://schemas.microsoft.com/office/powerpoint/2010/main" val="57737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/>
          <a:lstStyle/>
          <a:p>
            <a:r>
              <a:rPr lang="zh-CN" altLang="en-US" dirty="0"/>
              <a:t>形如解包赋值的模式可被用于绑定变量：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5DD4BF-8127-C6AB-622A-5F77ED01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852936"/>
            <a:ext cx="6254006" cy="29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/>
          <a:lstStyle/>
          <a:p>
            <a:r>
              <a:rPr lang="zh-CN" altLang="en-US" dirty="0"/>
              <a:t>匹配类型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C66EDE-21A2-F9C2-0B5C-9A8042C6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2517627"/>
            <a:ext cx="5110977" cy="36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 </a:t>
            </a:r>
            <a:r>
              <a:rPr lang="en-US" altLang="zh-CN" dirty="0"/>
              <a:t>– </a:t>
            </a:r>
            <a:r>
              <a:rPr lang="zh-CN" altLang="en-US" dirty="0"/>
              <a:t>扩展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/>
          <a:lstStyle/>
          <a:p>
            <a:r>
              <a:rPr lang="zh-CN" altLang="en-US" dirty="0"/>
              <a:t>匹配自定义类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CC28C9-7580-10DA-D053-41E2A06F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1772816"/>
            <a:ext cx="4521682" cy="49717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0ACBB5-0FAB-EEC6-39CC-53681EBA435F}"/>
              </a:ext>
            </a:extLst>
          </p:cNvPr>
          <p:cNvSpPr txBox="1"/>
          <p:nvPr/>
        </p:nvSpPr>
        <p:spPr>
          <a:xfrm>
            <a:off x="8902724" y="3553069"/>
            <a:ext cx="324036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这里只能使用</a:t>
            </a:r>
            <a:r>
              <a:rPr lang="zh-CN" altLang="en-US" sz="2400" dirty="0">
                <a:solidFill>
                  <a:srgbClr val="FF0000"/>
                </a:solidFill>
              </a:rPr>
              <a:t>关键字参数，</a:t>
            </a:r>
            <a:r>
              <a:rPr lang="zh-CN" altLang="en-US" sz="2400" dirty="0"/>
              <a:t>你也可以通过在你的类中设置 </a:t>
            </a:r>
            <a:r>
              <a:rPr lang="en-US" altLang="zh-CN" sz="2400" dirty="0">
                <a:solidFill>
                  <a:srgbClr val="FF0000"/>
                </a:solidFill>
              </a:rPr>
              <a:t>__</a:t>
            </a:r>
            <a:r>
              <a:rPr lang="en-US" altLang="zh-CN" sz="2400" dirty="0" err="1">
                <a:solidFill>
                  <a:srgbClr val="FF0000"/>
                </a:solidFill>
              </a:rPr>
              <a:t>match_args</a:t>
            </a:r>
            <a:r>
              <a:rPr lang="en-US" altLang="zh-CN" sz="2400" dirty="0">
                <a:solidFill>
                  <a:srgbClr val="FF0000"/>
                </a:solidFill>
              </a:rPr>
              <a:t>__ </a:t>
            </a:r>
            <a:r>
              <a:rPr lang="zh-CN" altLang="en-US" sz="2400" dirty="0"/>
              <a:t>特殊属性来为模式中的属性定义一个专门的位置。 </a:t>
            </a:r>
          </a:p>
        </p:txBody>
      </p:sp>
    </p:spTree>
    <p:extLst>
      <p:ext uri="{BB962C8B-B14F-4D97-AF65-F5344CB8AC3E}">
        <p14:creationId xmlns:p14="http://schemas.microsoft.com/office/powerpoint/2010/main" val="2888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/>
          <a:lstStyle/>
          <a:p>
            <a:r>
              <a:rPr lang="zh-CN" altLang="en-US" dirty="0"/>
              <a:t>匹配自定义类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443EE-C0D1-4810-8E7B-50B31970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2" y="1905000"/>
            <a:ext cx="5399994" cy="46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模式匹配一些其它关键特性：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与解包赋值类似，元组和列表模式具有完全相同的含义并且实际上都能匹配任意序列，区别是它们不能匹配迭代器或字符串。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序列模式支持扩展解包：</a:t>
            </a:r>
            <a:r>
              <a:rPr lang="en-US" altLang="zh-CN" dirty="0"/>
              <a:t>[x, y, *rest] </a:t>
            </a:r>
            <a:r>
              <a:rPr lang="zh-CN" altLang="en-US" dirty="0"/>
              <a:t>和 </a:t>
            </a:r>
            <a:r>
              <a:rPr lang="en-US" altLang="zh-CN" dirty="0"/>
              <a:t>(x, y, *rest) </a:t>
            </a:r>
            <a:r>
              <a:rPr lang="zh-CN" altLang="en-US" dirty="0"/>
              <a:t>和相应的解包赋值做的事是一样的。接在 * 后的名称也可以为 </a:t>
            </a:r>
            <a:r>
              <a:rPr lang="en-US" altLang="zh-CN" dirty="0"/>
              <a:t>_</a:t>
            </a:r>
            <a:r>
              <a:rPr lang="zh-CN" altLang="en-US" dirty="0"/>
              <a:t>，所以 </a:t>
            </a:r>
            <a:r>
              <a:rPr lang="en-US" altLang="zh-CN" dirty="0"/>
              <a:t>(x, y, *_) </a:t>
            </a:r>
            <a:r>
              <a:rPr lang="zh-CN" altLang="en-US" dirty="0"/>
              <a:t>匹配含至少两项的序列，而不必绑定剩余的项。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映射模式：</a:t>
            </a:r>
            <a:r>
              <a:rPr lang="en-US" altLang="zh-CN" dirty="0"/>
              <a:t>{"bandwidth": b, "latency": l} </a:t>
            </a:r>
            <a:r>
              <a:rPr lang="zh-CN" altLang="en-US" dirty="0"/>
              <a:t>从字典中捕获 </a:t>
            </a:r>
            <a:r>
              <a:rPr lang="en-US" altLang="zh-CN" dirty="0"/>
              <a:t>"bandwidth" </a:t>
            </a:r>
            <a:r>
              <a:rPr lang="zh-CN" altLang="en-US" dirty="0"/>
              <a:t>和 </a:t>
            </a:r>
            <a:r>
              <a:rPr lang="en-US" altLang="zh-CN" dirty="0"/>
              <a:t>"latency" </a:t>
            </a:r>
            <a:r>
              <a:rPr lang="zh-CN" altLang="en-US" dirty="0"/>
              <a:t>的值。额外的键会被忽略，这一点与序列模式不同。**</a:t>
            </a:r>
            <a:r>
              <a:rPr lang="en-US" altLang="zh-CN" dirty="0"/>
              <a:t>rest </a:t>
            </a:r>
            <a:r>
              <a:rPr lang="zh-CN" altLang="en-US" dirty="0"/>
              <a:t>这样的解包也支持。（但 **</a:t>
            </a:r>
            <a:r>
              <a:rPr lang="en-US" altLang="zh-CN" dirty="0"/>
              <a:t>_ </a:t>
            </a:r>
            <a:r>
              <a:rPr lang="zh-CN" altLang="en-US" dirty="0"/>
              <a:t>将会是冗余的，故不允许使用。）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大多数字面值是按相等性比较的，但是单例对象 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 </a:t>
            </a:r>
            <a:r>
              <a:rPr lang="zh-CN" altLang="en-US" dirty="0"/>
              <a:t>和 </a:t>
            </a:r>
            <a:r>
              <a:rPr lang="en-US" altLang="zh-CN" dirty="0"/>
              <a:t>None </a:t>
            </a:r>
            <a:r>
              <a:rPr lang="zh-CN" altLang="en-US" dirty="0"/>
              <a:t>则是按 </a:t>
            </a:r>
            <a:r>
              <a:rPr lang="en-US" altLang="zh-CN" dirty="0"/>
              <a:t>id </a:t>
            </a:r>
            <a:r>
              <a:rPr lang="zh-CN" altLang="en-US" dirty="0"/>
              <a:t>比较的。</a:t>
            </a:r>
          </a:p>
        </p:txBody>
      </p:sp>
    </p:spTree>
    <p:extLst>
      <p:ext uri="{BB962C8B-B14F-4D97-AF65-F5344CB8AC3E}">
        <p14:creationId xmlns:p14="http://schemas.microsoft.com/office/powerpoint/2010/main" val="15117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函数的定义格式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4E525-61B5-0673-70C6-257CDB34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函数的格式：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def </a:t>
            </a:r>
            <a:r>
              <a:rPr lang="zh-CN" altLang="en-US" dirty="0">
                <a:solidFill>
                  <a:srgbClr val="FF0000"/>
                </a:solidFill>
              </a:rPr>
              <a:t>函数名</a:t>
            </a:r>
            <a:r>
              <a:rPr lang="en-US" altLang="zh-CN" dirty="0">
                <a:solidFill>
                  <a:srgbClr val="FF0000"/>
                </a:solidFill>
              </a:rPr>
              <a:t>([</a:t>
            </a:r>
            <a:r>
              <a:rPr lang="zh-CN" altLang="en-US" dirty="0">
                <a:solidFill>
                  <a:srgbClr val="FF0000"/>
                </a:solidFill>
              </a:rPr>
              <a:t>参数列表</a:t>
            </a:r>
            <a:r>
              <a:rPr lang="en-US" altLang="zh-CN" dirty="0">
                <a:solidFill>
                  <a:srgbClr val="FF0000"/>
                </a:solidFill>
              </a:rPr>
              <a:t>]):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[return </a:t>
            </a:r>
            <a:r>
              <a:rPr lang="zh-CN" altLang="en-US" dirty="0">
                <a:solidFill>
                  <a:srgbClr val="FF0000"/>
                </a:solidFill>
              </a:rPr>
              <a:t>返回值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zh-CN" altLang="en-US" dirty="0"/>
              <a:t>以上定义函数的代码只要被解释器解释运行就会在内存中产生一个</a:t>
            </a:r>
            <a:r>
              <a:rPr lang="zh-CN" altLang="en-US" dirty="0">
                <a:solidFill>
                  <a:srgbClr val="FF0000"/>
                </a:solidFill>
              </a:rPr>
              <a:t>函数对象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731520" lvl="1" indent="-457200">
              <a:buFont typeface="+mj-ea"/>
              <a:buAutoNum type="circleNumDbPlain"/>
            </a:pPr>
            <a:r>
              <a:rPr lang="zh-CN" altLang="en-US" dirty="0"/>
              <a:t>函数名就是标识符，需要满足标识符规范</a:t>
            </a:r>
            <a:endParaRPr lang="en-US" altLang="zh-CN" dirty="0"/>
          </a:p>
          <a:p>
            <a:pPr marL="731520" lvl="1" indent="-457200">
              <a:buFont typeface="+mj-ea"/>
              <a:buAutoNum type="circleNumDbPlain"/>
            </a:pPr>
            <a:r>
              <a:rPr lang="zh-CN" altLang="en-US" dirty="0"/>
              <a:t>参数列表叫做形式参数，可以有，也可以没有，简称形参</a:t>
            </a:r>
            <a:endParaRPr lang="en-US" altLang="zh-CN" dirty="0"/>
          </a:p>
          <a:p>
            <a:pPr marL="731520" lvl="1" indent="-457200">
              <a:buFont typeface="+mj-ea"/>
              <a:buAutoNum type="circleNumDbPlain"/>
            </a:pPr>
            <a:r>
              <a:rPr lang="zh-CN" altLang="en-US" dirty="0"/>
              <a:t>函数体必须缩进，如果没有</a:t>
            </a:r>
            <a:r>
              <a:rPr lang="en-US" altLang="zh-CN" dirty="0"/>
              <a:t>return </a:t>
            </a:r>
            <a:r>
              <a:rPr lang="zh-CN" altLang="en-US" dirty="0"/>
              <a:t>返回值，会隐式返回</a:t>
            </a:r>
            <a:r>
              <a:rPr lang="en-US" altLang="zh-CN" dirty="0"/>
              <a:t>None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8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模式匹配一些其它关键特性：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模式可以使用具名常量。它们必须作为带点号的名称出现，以防止它们被解释为用于捕获的变量：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4929C4-70BE-4449-0BF2-A62A9DC9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708920"/>
            <a:ext cx="6336704" cy="38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模式匹配一些其它关键特性：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模式可以使用具名常量。它们必须作为带点号的名称出现，以防止它们被解释为用于捕获的变量：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4929C4-70BE-4449-0BF2-A62A9DC9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708920"/>
            <a:ext cx="6336704" cy="38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模式匹配一些其它关键特性：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EAA40-8F88-6572-46ED-792AC734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子模式可使用 </a:t>
            </a:r>
            <a:r>
              <a:rPr lang="en-US" altLang="zh-CN" dirty="0"/>
              <a:t>as </a:t>
            </a:r>
            <a:r>
              <a:rPr lang="zh-CN" altLang="en-US" dirty="0"/>
              <a:t>关键字来捕获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case (Point(x1, y1), Point(x2, y2) as p2): ...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14F86-00CC-3E55-FD38-57D17CA8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2996952"/>
            <a:ext cx="3721671" cy="37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形式参数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4E525-61B5-0673-70C6-257CDB34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定义函数时候的参数列表叫做形式参数，简称形参</a:t>
            </a:r>
            <a:endParaRPr lang="en-US" altLang="zh-CN" dirty="0"/>
          </a:p>
          <a:p>
            <a:r>
              <a:rPr lang="zh-CN" altLang="en-US" dirty="0"/>
              <a:t>形式参数就是形式上的参数，</a:t>
            </a:r>
            <a:r>
              <a:rPr lang="zh-CN" altLang="en-US" dirty="0">
                <a:solidFill>
                  <a:srgbClr val="FF0000"/>
                </a:solidFill>
              </a:rPr>
              <a:t>只有“形”，没有“具体内容”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形式参数的内容需要调用方法的时候，通过实际参数传入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形式参数的作用：接收数据</a:t>
            </a:r>
            <a:r>
              <a:rPr lang="zh-CN" altLang="en-US" dirty="0"/>
              <a:t>（接收实际参数的数据）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03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函数的调用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4E525-61B5-0673-70C6-257CDB34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定义函数的时候，只是声明了一个函数，还没有被使用，所以不会执行， </a:t>
            </a:r>
            <a:r>
              <a:rPr lang="zh-CN" altLang="en-US" dirty="0">
                <a:solidFill>
                  <a:srgbClr val="FF0000"/>
                </a:solidFill>
              </a:rPr>
              <a:t>函数只有被调用才会执行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调用函数的方式：就是在</a:t>
            </a:r>
            <a:r>
              <a:rPr lang="zh-CN" altLang="en-US" dirty="0">
                <a:solidFill>
                  <a:srgbClr val="FF0000"/>
                </a:solidFill>
              </a:rPr>
              <a:t>函数名后面加上小括号，如有形参需要传入对应的数据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语法格式： 函数名</a:t>
            </a:r>
            <a:r>
              <a:rPr lang="en-US" altLang="zh-CN" dirty="0"/>
              <a:t>([</a:t>
            </a:r>
            <a:r>
              <a:rPr lang="zh-CN" altLang="en-US" dirty="0"/>
              <a:t>参数值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调用函数的是传入的值叫做实际参数，是实实在在的值，简称实参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实参的作用：是给形参赋值的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！！注意： 函数定义需要在函数调用前，也就是先定义后调用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0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实际参数的传参方式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540551" cy="42672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实际参数的传参方式：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5895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位置传参： 也就是实参的顺序按照形参的定义顺序依次传入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5895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关键字传参：使用形参的名字来传入对应的实参，和形参定义的顺序无关。想想字典</a:t>
            </a:r>
            <a:r>
              <a:rPr lang="en-US" altLang="zh-CN" dirty="0" err="1"/>
              <a:t>dict</a:t>
            </a:r>
            <a:r>
              <a:rPr lang="en-US" altLang="zh-CN" dirty="0"/>
              <a:t>(a=10, b=12)</a:t>
            </a:r>
          </a:p>
          <a:p>
            <a:pPr marL="301752" lvl="1" indent="0">
              <a:lnSpc>
                <a:spcPct val="15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以上两种方式可以混合使用，但是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位置传参必须在关键字传参的前面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形参的缺省值（</a:t>
            </a:r>
            <a:r>
              <a:rPr lang="zh-CN" altLang="en-US" dirty="0"/>
              <a:t>默认值参数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形式参数的缺省值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默认值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60000"/>
              </a:lnSpc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可以在定义函数的时候，给形式参数添加一个缺省值。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缺省值参数必须在普通参数之后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	def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  <a:r>
              <a:rPr lang="en-US" altLang="zh-CN" dirty="0"/>
              <a:t>): ….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作用：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形参的默认值可以在没有传入实参时候，给形参赋值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形参比较多的时候，不需要用户每次都输入所有的参数值，简化函数的调用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ef xx(x=1,y=2)   xx(10)  xx(y=12)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形参的缺省值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40551" cy="4267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分析以下代码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D0557-FD9E-9124-FFB6-6307CB84D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1973141"/>
            <a:ext cx="5644391" cy="46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2681</TotalTime>
  <Words>2560</Words>
  <Application>Microsoft Office PowerPoint</Application>
  <PresentationFormat>自定义</PresentationFormat>
  <Paragraphs>248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Microsoft YaHei UI</vt:lpstr>
      <vt:lpstr>Arial</vt:lpstr>
      <vt:lpstr>Consolas</vt:lpstr>
      <vt:lpstr>黑板 16 x 9</vt:lpstr>
      <vt:lpstr>Python的函数</vt:lpstr>
      <vt:lpstr>为什么需要函数</vt:lpstr>
      <vt:lpstr>函数的介绍</vt:lpstr>
      <vt:lpstr>函数的定义格式</vt:lpstr>
      <vt:lpstr>形式参数</vt:lpstr>
      <vt:lpstr>函数的调用</vt:lpstr>
      <vt:lpstr>实际参数的传参方式</vt:lpstr>
      <vt:lpstr>形参的缺省值（默认值参数）</vt:lpstr>
      <vt:lpstr>形参的缺省值</vt:lpstr>
      <vt:lpstr>可变形参</vt:lpstr>
      <vt:lpstr>可变形参注意事项</vt:lpstr>
      <vt:lpstr>Keyword-only参数</vt:lpstr>
      <vt:lpstr>positional-only参数</vt:lpstr>
      <vt:lpstr>参数解构</vt:lpstr>
      <vt:lpstr>函数的返回值</vt:lpstr>
      <vt:lpstr>全局变量和局部变量</vt:lpstr>
      <vt:lpstr>看代码</vt:lpstr>
      <vt:lpstr>global关键字</vt:lpstr>
      <vt:lpstr>函数的销毁</vt:lpstr>
      <vt:lpstr>嵌套函数</vt:lpstr>
      <vt:lpstr>nonlocal关键字</vt:lpstr>
      <vt:lpstr>变量名解析原则：LEGB</vt:lpstr>
      <vt:lpstr>文档字符串</vt:lpstr>
      <vt:lpstr>匿名函数</vt:lpstr>
      <vt:lpstr>Lambda表达式</vt:lpstr>
      <vt:lpstr>生成器函数</vt:lpstr>
      <vt:lpstr>递归函数</vt:lpstr>
      <vt:lpstr>内置函数</vt:lpstr>
      <vt:lpstr>冒泡排序</vt:lpstr>
      <vt:lpstr>类型注解</vt:lpstr>
      <vt:lpstr>模式匹配(python3.10)</vt:lpstr>
      <vt:lpstr>模式匹配</vt:lpstr>
      <vt:lpstr>模式匹配</vt:lpstr>
      <vt:lpstr>模式匹配</vt:lpstr>
      <vt:lpstr>模式匹配</vt:lpstr>
      <vt:lpstr>模式匹配</vt:lpstr>
      <vt:lpstr>模式匹配 – 扩展</vt:lpstr>
      <vt:lpstr>模式匹配</vt:lpstr>
      <vt:lpstr>模式匹配一些其它关键特性：</vt:lpstr>
      <vt:lpstr>模式匹配一些其它关键特性：</vt:lpstr>
      <vt:lpstr>模式匹配一些其它关键特性：</vt:lpstr>
      <vt:lpstr>模式匹配一些其它关键特性：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394</cp:revision>
  <dcterms:created xsi:type="dcterms:W3CDTF">2024-05-28T12:38:43Z</dcterms:created>
  <dcterms:modified xsi:type="dcterms:W3CDTF">2024-12-31T07:36:18Z</dcterms:modified>
</cp:coreProperties>
</file>