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67" r:id="rId4"/>
    <p:sldId id="270" r:id="rId5"/>
    <p:sldId id="271" r:id="rId6"/>
    <p:sldId id="272" r:id="rId7"/>
    <p:sldId id="273" r:id="rId8"/>
    <p:sldId id="274" r:id="rId9"/>
    <p:sldId id="275" r:id="rId10"/>
    <p:sldId id="276" r:id="rId11"/>
    <p:sldId id="277" r:id="rId12"/>
    <p:sldId id="278" r:id="rId13"/>
    <p:sldId id="279" r:id="rId14"/>
    <p:sldId id="291" r:id="rId15"/>
    <p:sldId id="283" r:id="rId16"/>
    <p:sldId id="289" r:id="rId17"/>
    <p:sldId id="284" r:id="rId18"/>
    <p:sldId id="285" r:id="rId19"/>
    <p:sldId id="286" r:id="rId20"/>
    <p:sldId id="287" r:id="rId21"/>
    <p:sldId id="288" r:id="rId22"/>
    <p:sldId id="290" r:id="rId23"/>
    <p:sldId id="280" r:id="rId24"/>
    <p:sldId id="281" r:id="rId25"/>
    <p:sldId id="282" r:id="rId26"/>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404" autoAdjust="0"/>
  </p:normalViewPr>
  <p:slideViewPr>
    <p:cSldViewPr>
      <p:cViewPr varScale="1">
        <p:scale>
          <a:sx n="105" d="100"/>
          <a:sy n="105" d="100"/>
        </p:scale>
        <p:origin x="117" y="55"/>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2024-10-21</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2024-10-21</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10</a:t>
            </a:fld>
            <a:endParaRPr lang="en-US" altLang="zh-CN" dirty="0"/>
          </a:p>
        </p:txBody>
      </p:sp>
    </p:spTree>
    <p:extLst>
      <p:ext uri="{BB962C8B-B14F-4D97-AF65-F5344CB8AC3E}">
        <p14:creationId xmlns:p14="http://schemas.microsoft.com/office/powerpoint/2010/main" val="1531627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11</a:t>
            </a:fld>
            <a:endParaRPr lang="en-US" altLang="zh-CN" dirty="0"/>
          </a:p>
        </p:txBody>
      </p:sp>
    </p:spTree>
    <p:extLst>
      <p:ext uri="{BB962C8B-B14F-4D97-AF65-F5344CB8AC3E}">
        <p14:creationId xmlns:p14="http://schemas.microsoft.com/office/powerpoint/2010/main" val="2304390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12</a:t>
            </a:fld>
            <a:endParaRPr lang="en-US" altLang="zh-CN" dirty="0"/>
          </a:p>
        </p:txBody>
      </p:sp>
    </p:spTree>
    <p:extLst>
      <p:ext uri="{BB962C8B-B14F-4D97-AF65-F5344CB8AC3E}">
        <p14:creationId xmlns:p14="http://schemas.microsoft.com/office/powerpoint/2010/main" val="3189956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13</a:t>
            </a:fld>
            <a:endParaRPr lang="en-US" altLang="zh-CN" dirty="0"/>
          </a:p>
        </p:txBody>
      </p:sp>
    </p:spTree>
    <p:extLst>
      <p:ext uri="{BB962C8B-B14F-4D97-AF65-F5344CB8AC3E}">
        <p14:creationId xmlns:p14="http://schemas.microsoft.com/office/powerpoint/2010/main" val="2105866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14</a:t>
            </a:fld>
            <a:endParaRPr lang="en-US" altLang="zh-CN" dirty="0"/>
          </a:p>
        </p:txBody>
      </p:sp>
    </p:spTree>
    <p:extLst>
      <p:ext uri="{BB962C8B-B14F-4D97-AF65-F5344CB8AC3E}">
        <p14:creationId xmlns:p14="http://schemas.microsoft.com/office/powerpoint/2010/main" val="1852855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15</a:t>
            </a:fld>
            <a:endParaRPr lang="en-US" altLang="zh-CN" dirty="0"/>
          </a:p>
        </p:txBody>
      </p:sp>
    </p:spTree>
    <p:extLst>
      <p:ext uri="{BB962C8B-B14F-4D97-AF65-F5344CB8AC3E}">
        <p14:creationId xmlns:p14="http://schemas.microsoft.com/office/powerpoint/2010/main" val="1154428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16</a:t>
            </a:fld>
            <a:endParaRPr lang="en-US" altLang="zh-CN" dirty="0"/>
          </a:p>
        </p:txBody>
      </p:sp>
    </p:spTree>
    <p:extLst>
      <p:ext uri="{BB962C8B-B14F-4D97-AF65-F5344CB8AC3E}">
        <p14:creationId xmlns:p14="http://schemas.microsoft.com/office/powerpoint/2010/main" val="373826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17</a:t>
            </a:fld>
            <a:endParaRPr lang="en-US" altLang="zh-CN" dirty="0"/>
          </a:p>
        </p:txBody>
      </p:sp>
    </p:spTree>
    <p:extLst>
      <p:ext uri="{BB962C8B-B14F-4D97-AF65-F5344CB8AC3E}">
        <p14:creationId xmlns:p14="http://schemas.microsoft.com/office/powerpoint/2010/main" val="3627623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18</a:t>
            </a:fld>
            <a:endParaRPr lang="en-US" altLang="zh-CN" dirty="0"/>
          </a:p>
        </p:txBody>
      </p:sp>
    </p:spTree>
    <p:extLst>
      <p:ext uri="{BB962C8B-B14F-4D97-AF65-F5344CB8AC3E}">
        <p14:creationId xmlns:p14="http://schemas.microsoft.com/office/powerpoint/2010/main" val="2114688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19</a:t>
            </a:fld>
            <a:endParaRPr lang="en-US" altLang="zh-CN" dirty="0"/>
          </a:p>
        </p:txBody>
      </p:sp>
    </p:spTree>
    <p:extLst>
      <p:ext uri="{BB962C8B-B14F-4D97-AF65-F5344CB8AC3E}">
        <p14:creationId xmlns:p14="http://schemas.microsoft.com/office/powerpoint/2010/main" val="307050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https://docs.python.org/zh-cn/3/tutorial/modules.html</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a:t>
            </a:fld>
            <a:endParaRPr lang="en-US" altLang="zh-CN" dirty="0"/>
          </a:p>
        </p:txBody>
      </p:sp>
    </p:spTree>
    <p:extLst>
      <p:ext uri="{BB962C8B-B14F-4D97-AF65-F5344CB8AC3E}">
        <p14:creationId xmlns:p14="http://schemas.microsoft.com/office/powerpoint/2010/main" val="2042032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https://docs.python.org/zh-cn/3/library/time.html#time.strftime</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20</a:t>
            </a:fld>
            <a:endParaRPr lang="en-US" altLang="zh-CN" dirty="0"/>
          </a:p>
        </p:txBody>
      </p:sp>
    </p:spTree>
    <p:extLst>
      <p:ext uri="{BB962C8B-B14F-4D97-AF65-F5344CB8AC3E}">
        <p14:creationId xmlns:p14="http://schemas.microsoft.com/office/powerpoint/2010/main" val="115148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https://docs.python.org/zh-cn/3/library/time.html#time.strftime</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21</a:t>
            </a:fld>
            <a:endParaRPr lang="en-US" altLang="zh-CN" dirty="0"/>
          </a:p>
        </p:txBody>
      </p:sp>
    </p:spTree>
    <p:extLst>
      <p:ext uri="{BB962C8B-B14F-4D97-AF65-F5344CB8AC3E}">
        <p14:creationId xmlns:p14="http://schemas.microsoft.com/office/powerpoint/2010/main" val="2567061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https://docs.python.org/zh-cn/3/library/time.html#time.strftime</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22</a:t>
            </a:fld>
            <a:endParaRPr lang="en-US" altLang="zh-CN" dirty="0"/>
          </a:p>
        </p:txBody>
      </p:sp>
    </p:spTree>
    <p:extLst>
      <p:ext uri="{BB962C8B-B14F-4D97-AF65-F5344CB8AC3E}">
        <p14:creationId xmlns:p14="http://schemas.microsoft.com/office/powerpoint/2010/main" val="2589533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23</a:t>
            </a:fld>
            <a:endParaRPr lang="en-US" altLang="zh-CN" dirty="0"/>
          </a:p>
        </p:txBody>
      </p:sp>
    </p:spTree>
    <p:extLst>
      <p:ext uri="{BB962C8B-B14F-4D97-AF65-F5344CB8AC3E}">
        <p14:creationId xmlns:p14="http://schemas.microsoft.com/office/powerpoint/2010/main" val="4244897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24</a:t>
            </a:fld>
            <a:endParaRPr lang="en-US" altLang="zh-CN" dirty="0"/>
          </a:p>
        </p:txBody>
      </p:sp>
    </p:spTree>
    <p:extLst>
      <p:ext uri="{BB962C8B-B14F-4D97-AF65-F5344CB8AC3E}">
        <p14:creationId xmlns:p14="http://schemas.microsoft.com/office/powerpoint/2010/main" val="2098261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25</a:t>
            </a:fld>
            <a:endParaRPr lang="en-US" altLang="zh-CN" dirty="0"/>
          </a:p>
        </p:txBody>
      </p:sp>
    </p:spTree>
    <p:extLst>
      <p:ext uri="{BB962C8B-B14F-4D97-AF65-F5344CB8AC3E}">
        <p14:creationId xmlns:p14="http://schemas.microsoft.com/office/powerpoint/2010/main" val="122832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dirty="0"/>
          </a:p>
        </p:txBody>
      </p:sp>
    </p:spTree>
    <p:extLst>
      <p:ext uri="{BB962C8B-B14F-4D97-AF65-F5344CB8AC3E}">
        <p14:creationId xmlns:p14="http://schemas.microsoft.com/office/powerpoint/2010/main" val="3220921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a:t>
            </a:fld>
            <a:endParaRPr lang="en-US" altLang="zh-CN" dirty="0"/>
          </a:p>
        </p:txBody>
      </p:sp>
    </p:spTree>
    <p:extLst>
      <p:ext uri="{BB962C8B-B14F-4D97-AF65-F5344CB8AC3E}">
        <p14:creationId xmlns:p14="http://schemas.microsoft.com/office/powerpoint/2010/main" val="178696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a:t>
            </a:fld>
            <a:endParaRPr lang="en-US" altLang="zh-CN" dirty="0"/>
          </a:p>
        </p:txBody>
      </p:sp>
    </p:spTree>
    <p:extLst>
      <p:ext uri="{BB962C8B-B14F-4D97-AF65-F5344CB8AC3E}">
        <p14:creationId xmlns:p14="http://schemas.microsoft.com/office/powerpoint/2010/main" val="326135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a:t>
            </a:fld>
            <a:endParaRPr lang="en-US" altLang="zh-CN" dirty="0"/>
          </a:p>
        </p:txBody>
      </p:sp>
    </p:spTree>
    <p:extLst>
      <p:ext uri="{BB962C8B-B14F-4D97-AF65-F5344CB8AC3E}">
        <p14:creationId xmlns:p14="http://schemas.microsoft.com/office/powerpoint/2010/main" val="2988683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7</a:t>
            </a:fld>
            <a:endParaRPr lang="en-US" altLang="zh-CN" dirty="0"/>
          </a:p>
        </p:txBody>
      </p:sp>
    </p:spTree>
    <p:extLst>
      <p:ext uri="{BB962C8B-B14F-4D97-AF65-F5344CB8AC3E}">
        <p14:creationId xmlns:p14="http://schemas.microsoft.com/office/powerpoint/2010/main" val="261884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8</a:t>
            </a:fld>
            <a:endParaRPr lang="en-US" altLang="zh-CN" dirty="0"/>
          </a:p>
        </p:txBody>
      </p:sp>
    </p:spTree>
    <p:extLst>
      <p:ext uri="{BB962C8B-B14F-4D97-AF65-F5344CB8AC3E}">
        <p14:creationId xmlns:p14="http://schemas.microsoft.com/office/powerpoint/2010/main" val="3592643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9</a:t>
            </a:fld>
            <a:endParaRPr lang="en-US" altLang="zh-CN" dirty="0"/>
          </a:p>
        </p:txBody>
      </p:sp>
    </p:spTree>
    <p:extLst>
      <p:ext uri="{BB962C8B-B14F-4D97-AF65-F5344CB8AC3E}">
        <p14:creationId xmlns:p14="http://schemas.microsoft.com/office/powerpoint/2010/main" val="3423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2024-10-21</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2024-10-21</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2024-10-21</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2024-10-21</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2024-10-21</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2024-10-21</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2024-10-21</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2024-10-21</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2024-10-21</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2024-10-21</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2024-10-21</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Python</a:t>
            </a:r>
            <a:r>
              <a:rPr lang="zh-CN" altLang="en-US" dirty="0">
                <a:latin typeface="Microsoft YaHei UI" panose="020B0503020204020204" pitchFamily="34" charset="-122"/>
                <a:ea typeface="Microsoft YaHei UI" panose="020B0503020204020204" pitchFamily="34" charset="-122"/>
              </a:rPr>
              <a:t>模块和包</a:t>
            </a:r>
          </a:p>
        </p:txBody>
      </p:sp>
      <p:sp>
        <p:nvSpPr>
          <p:cNvPr id="3" name="副标题 2"/>
          <p:cNvSpPr>
            <a:spLocks noGrp="1"/>
          </p:cNvSpPr>
          <p:nvPr>
            <p:ph type="subTitle" idx="1"/>
          </p:nvPr>
        </p:nvSpPr>
        <p:spPr/>
        <p:txBody>
          <a:bodyPr rtlCol="0"/>
          <a:lstStyle/>
          <a:p>
            <a:pPr rtl="0"/>
            <a:r>
              <a:rPr lang="zh-CN" altLang="en-US" dirty="0"/>
              <a:t>真术</a:t>
            </a:r>
            <a:r>
              <a:rPr lang="en-US" altLang="zh-CN" dirty="0"/>
              <a:t>-</a:t>
            </a:r>
            <a:r>
              <a:rPr lang="zh-CN" altLang="en-US" dirty="0"/>
              <a:t>李刚</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a:t>
            </a:r>
            <a:r>
              <a:rPr lang="en-US" altLang="zh-CN" dirty="0">
                <a:latin typeface="Microsoft YaHei UI" panose="020B0503020204020204" pitchFamily="34" charset="-122"/>
                <a:ea typeface="Microsoft YaHei UI" panose="020B0503020204020204" pitchFamily="34" charset="-122"/>
              </a:rPr>
              <a:t>(package)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a:bodyPr>
          <a:lstStyle/>
          <a:p>
            <a:pPr>
              <a:lnSpc>
                <a:spcPct val="170000"/>
              </a:lnSpc>
            </a:pPr>
            <a:r>
              <a:rPr lang="zh-CN" altLang="en-US" dirty="0"/>
              <a:t>导入包时，</a:t>
            </a:r>
            <a:r>
              <a:rPr lang="en-US" altLang="zh-CN" dirty="0"/>
              <a:t>Python </a:t>
            </a:r>
            <a:r>
              <a:rPr lang="zh-CN" altLang="en-US" dirty="0"/>
              <a:t>搜索 </a:t>
            </a:r>
            <a:r>
              <a:rPr lang="en-US" altLang="zh-CN" dirty="0"/>
              <a:t>sys.path </a:t>
            </a:r>
            <a:r>
              <a:rPr lang="zh-CN" altLang="en-US" dirty="0"/>
              <a:t>里的目录，查找包的子目录。</a:t>
            </a:r>
            <a:endParaRPr lang="en-US" altLang="zh-CN" dirty="0"/>
          </a:p>
          <a:p>
            <a:pPr>
              <a:lnSpc>
                <a:spcPct val="170000"/>
              </a:lnSpc>
            </a:pPr>
            <a:r>
              <a:rPr lang="zh-CN" altLang="en-US" dirty="0"/>
              <a:t>从包中导入单个模块，例如：</a:t>
            </a:r>
            <a:r>
              <a:rPr lang="en-US" altLang="zh-CN" dirty="0"/>
              <a:t>import sound.effects.echo</a:t>
            </a:r>
          </a:p>
          <a:p>
            <a:pPr>
              <a:lnSpc>
                <a:spcPct val="170000"/>
              </a:lnSpc>
            </a:pPr>
            <a:r>
              <a:rPr lang="zh-CN" altLang="en-US" dirty="0"/>
              <a:t>这将加载子模块 </a:t>
            </a:r>
            <a:r>
              <a:rPr lang="en-US" altLang="zh-CN" dirty="0"/>
              <a:t>sound.effects.echo</a:t>
            </a:r>
            <a:r>
              <a:rPr lang="zh-CN" altLang="en-US" dirty="0"/>
              <a:t>。 它必须通过其全名来引用。</a:t>
            </a:r>
            <a:r>
              <a:rPr lang="en-US" altLang="zh-CN" dirty="0"/>
              <a:t>sound.effects.echo.echofilter(input, output, delay=0.7, atten=4)</a:t>
            </a:r>
          </a:p>
        </p:txBody>
      </p:sp>
    </p:spTree>
    <p:extLst>
      <p:ext uri="{BB962C8B-B14F-4D97-AF65-F5344CB8AC3E}">
        <p14:creationId xmlns:p14="http://schemas.microsoft.com/office/powerpoint/2010/main" val="220744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a:t>
            </a:r>
            <a:r>
              <a:rPr lang="en-US" altLang="zh-CN" dirty="0">
                <a:latin typeface="Microsoft YaHei UI" panose="020B0503020204020204" pitchFamily="34" charset="-122"/>
                <a:ea typeface="Microsoft YaHei UI" panose="020B0503020204020204" pitchFamily="34" charset="-122"/>
              </a:rPr>
              <a:t>(package)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fontScale="92500" lnSpcReduction="20000"/>
          </a:bodyPr>
          <a:lstStyle/>
          <a:p>
            <a:pPr>
              <a:lnSpc>
                <a:spcPct val="170000"/>
              </a:lnSpc>
            </a:pPr>
            <a:r>
              <a:rPr lang="zh-CN" altLang="en-US" dirty="0"/>
              <a:t>另一种导入子模块的方法是 ：</a:t>
            </a:r>
            <a:r>
              <a:rPr lang="en-US" altLang="zh-CN" dirty="0"/>
              <a:t>from sound.effects import echo</a:t>
            </a:r>
          </a:p>
          <a:p>
            <a:pPr>
              <a:lnSpc>
                <a:spcPct val="170000"/>
              </a:lnSpc>
            </a:pPr>
            <a:r>
              <a:rPr lang="zh-CN" altLang="en-US" dirty="0"/>
              <a:t>这也会加载子模块 </a:t>
            </a:r>
            <a:r>
              <a:rPr lang="en-US" altLang="zh-CN" dirty="0"/>
              <a:t>echo</a:t>
            </a:r>
            <a:r>
              <a:rPr lang="zh-CN" altLang="en-US" dirty="0"/>
              <a:t>，并使其不必加包前缀，因此可按如下方式使用</a:t>
            </a:r>
            <a:r>
              <a:rPr lang="en-US" altLang="zh-CN" dirty="0"/>
              <a:t>:  echo.echofilter(input, output, delay=0.7, atten=4)</a:t>
            </a:r>
          </a:p>
          <a:p>
            <a:pPr>
              <a:lnSpc>
                <a:spcPct val="170000"/>
              </a:lnSpc>
            </a:pPr>
            <a:r>
              <a:rPr lang="en-US" altLang="zh-CN" dirty="0"/>
              <a:t>Import </a:t>
            </a:r>
            <a:r>
              <a:rPr lang="zh-CN" altLang="en-US" dirty="0"/>
              <a:t>语句的另一种变体是直接导入所需的函数或变量：</a:t>
            </a:r>
            <a:r>
              <a:rPr lang="en-US" altLang="zh-CN" dirty="0"/>
              <a:t>from sound.effects.echo import echofilter</a:t>
            </a:r>
          </a:p>
          <a:p>
            <a:pPr>
              <a:lnSpc>
                <a:spcPct val="170000"/>
              </a:lnSpc>
            </a:pPr>
            <a:r>
              <a:rPr lang="zh-CN" altLang="en-US" dirty="0"/>
              <a:t>同样，这将加载子模块 </a:t>
            </a:r>
            <a:r>
              <a:rPr lang="en-US" altLang="zh-CN" dirty="0"/>
              <a:t>echo</a:t>
            </a:r>
            <a:r>
              <a:rPr lang="zh-CN" altLang="en-US" dirty="0"/>
              <a:t>，但这使其函数 </a:t>
            </a:r>
            <a:r>
              <a:rPr lang="en-US" altLang="zh-CN" dirty="0"/>
              <a:t>echofilter() </a:t>
            </a:r>
            <a:r>
              <a:rPr lang="zh-CN" altLang="en-US" dirty="0"/>
              <a:t>直接可用</a:t>
            </a:r>
            <a:r>
              <a:rPr lang="en-US" altLang="zh-CN" dirty="0"/>
              <a:t>: echofilter(input, output, delay=0.7, atten=4)</a:t>
            </a:r>
          </a:p>
        </p:txBody>
      </p:sp>
    </p:spTree>
    <p:extLst>
      <p:ext uri="{BB962C8B-B14F-4D97-AF65-F5344CB8AC3E}">
        <p14:creationId xmlns:p14="http://schemas.microsoft.com/office/powerpoint/2010/main" val="127280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a:t>
            </a:r>
            <a:r>
              <a:rPr lang="en-US" altLang="zh-CN" dirty="0">
                <a:latin typeface="Microsoft YaHei UI" panose="020B0503020204020204" pitchFamily="34" charset="-122"/>
                <a:ea typeface="Microsoft YaHei UI" panose="020B0503020204020204" pitchFamily="34" charset="-122"/>
              </a:rPr>
              <a:t>(package)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a:bodyPr>
          <a:lstStyle/>
          <a:p>
            <a:pPr>
              <a:lnSpc>
                <a:spcPct val="170000"/>
              </a:lnSpc>
            </a:pPr>
            <a:r>
              <a:rPr lang="zh-CN" altLang="en-US" dirty="0"/>
              <a:t>注意，使用 </a:t>
            </a:r>
            <a:r>
              <a:rPr lang="en-US" altLang="zh-CN" dirty="0"/>
              <a:t>from package import item </a:t>
            </a:r>
            <a:r>
              <a:rPr lang="zh-CN" altLang="en-US" dirty="0"/>
              <a:t>时，</a:t>
            </a:r>
            <a:r>
              <a:rPr lang="en-US" altLang="zh-CN" dirty="0">
                <a:solidFill>
                  <a:srgbClr val="FF0000"/>
                </a:solidFill>
              </a:rPr>
              <a:t>item </a:t>
            </a:r>
            <a:r>
              <a:rPr lang="zh-CN" altLang="en-US" dirty="0">
                <a:solidFill>
                  <a:srgbClr val="FF0000"/>
                </a:solidFill>
              </a:rPr>
              <a:t>可以是包的子模块（或子包），也可以是包中定义的函数、类或变量等其他名称。</a:t>
            </a:r>
            <a:r>
              <a:rPr lang="en-US" altLang="zh-CN" dirty="0"/>
              <a:t>import </a:t>
            </a:r>
            <a:r>
              <a:rPr lang="zh-CN" altLang="en-US" dirty="0"/>
              <a:t>语句首先测试包中是否定义了 </a:t>
            </a:r>
            <a:r>
              <a:rPr lang="en-US" altLang="zh-CN" dirty="0"/>
              <a:t>item</a:t>
            </a:r>
            <a:r>
              <a:rPr lang="zh-CN" altLang="en-US" dirty="0"/>
              <a:t>；如果未在包中定义，则假定 </a:t>
            </a:r>
            <a:r>
              <a:rPr lang="en-US" altLang="zh-CN" dirty="0"/>
              <a:t>item </a:t>
            </a:r>
            <a:r>
              <a:rPr lang="zh-CN" altLang="en-US" dirty="0"/>
              <a:t>是模块，并尝试加载。如果找不到 </a:t>
            </a:r>
            <a:r>
              <a:rPr lang="en-US" altLang="zh-CN" dirty="0"/>
              <a:t>item</a:t>
            </a:r>
            <a:r>
              <a:rPr lang="zh-CN" altLang="en-US" dirty="0"/>
              <a:t>，则触发 </a:t>
            </a:r>
            <a:r>
              <a:rPr lang="en-US" altLang="zh-CN" dirty="0"/>
              <a:t>ImportError </a:t>
            </a:r>
            <a:r>
              <a:rPr lang="zh-CN" altLang="en-US" dirty="0"/>
              <a:t>异常。</a:t>
            </a:r>
            <a:endParaRPr lang="en-US" altLang="zh-CN" dirty="0"/>
          </a:p>
        </p:txBody>
      </p:sp>
    </p:spTree>
    <p:extLst>
      <p:ext uri="{BB962C8B-B14F-4D97-AF65-F5344CB8AC3E}">
        <p14:creationId xmlns:p14="http://schemas.microsoft.com/office/powerpoint/2010/main" val="399029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a:t>
            </a:r>
            <a:r>
              <a:rPr lang="en-US" altLang="zh-CN" dirty="0">
                <a:latin typeface="Microsoft YaHei UI" panose="020B0503020204020204" pitchFamily="34" charset="-122"/>
                <a:ea typeface="Microsoft YaHei UI" panose="020B0503020204020204" pitchFamily="34" charset="-122"/>
              </a:rPr>
              <a:t>(package)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fontScale="77500" lnSpcReduction="20000"/>
          </a:bodyPr>
          <a:lstStyle/>
          <a:p>
            <a:pPr>
              <a:lnSpc>
                <a:spcPct val="170000"/>
              </a:lnSpc>
            </a:pPr>
            <a:r>
              <a:rPr lang="zh-CN" altLang="en-US" dirty="0"/>
              <a:t>使用 </a:t>
            </a:r>
            <a:r>
              <a:rPr lang="en-US" altLang="zh-CN" dirty="0"/>
              <a:t>from sound.effects import * </a:t>
            </a:r>
            <a:r>
              <a:rPr lang="zh-CN" altLang="en-US" dirty="0"/>
              <a:t>时会发生什么？你可能希望它会查找并导入包的所有子模块，但事实并非如此。因为这将花费很长的时间，并且可能会产生你不想要的副作用，如果这种副作用被你设计为只有在导入某个特定的子模块时才应该发生。</a:t>
            </a:r>
          </a:p>
          <a:p>
            <a:pPr>
              <a:lnSpc>
                <a:spcPct val="170000"/>
              </a:lnSpc>
            </a:pPr>
            <a:r>
              <a:rPr lang="zh-CN" altLang="en-US" dirty="0"/>
              <a:t>唯一的解决办法是提供包的显式索引。</a:t>
            </a:r>
            <a:r>
              <a:rPr lang="en-US" altLang="zh-CN" dirty="0"/>
              <a:t>import </a:t>
            </a:r>
            <a:r>
              <a:rPr lang="zh-CN" altLang="en-US" dirty="0"/>
              <a:t>语句使用如下惯例：如果包的 </a:t>
            </a:r>
            <a:r>
              <a:rPr lang="en-US" altLang="zh-CN" dirty="0"/>
              <a:t>__init__.py </a:t>
            </a:r>
            <a:r>
              <a:rPr lang="zh-CN" altLang="en-US" dirty="0"/>
              <a:t>代码定义了列表 </a:t>
            </a:r>
            <a:r>
              <a:rPr lang="en-US" altLang="zh-CN" dirty="0"/>
              <a:t>__all__</a:t>
            </a:r>
            <a:r>
              <a:rPr lang="zh-CN" altLang="en-US" dirty="0"/>
              <a:t>，运行 </a:t>
            </a:r>
            <a:r>
              <a:rPr lang="en-US" altLang="zh-CN" dirty="0"/>
              <a:t>from package import * </a:t>
            </a:r>
            <a:r>
              <a:rPr lang="zh-CN" altLang="en-US" dirty="0"/>
              <a:t>时，它就是被导入的模块名列表。</a:t>
            </a:r>
            <a:endParaRPr lang="en-US" altLang="zh-CN" dirty="0"/>
          </a:p>
          <a:p>
            <a:pPr marL="0" indent="0">
              <a:lnSpc>
                <a:spcPct val="170000"/>
              </a:lnSpc>
              <a:buNone/>
            </a:pPr>
            <a:r>
              <a:rPr lang="zh-CN" altLang="en-US" sz="3600" dirty="0">
                <a:solidFill>
                  <a:srgbClr val="FF0000"/>
                </a:solidFill>
              </a:rPr>
              <a:t>不推荐使用</a:t>
            </a:r>
            <a:endParaRPr lang="en-US" altLang="zh-CN" sz="3600" dirty="0">
              <a:solidFill>
                <a:srgbClr val="FF0000"/>
              </a:solidFill>
            </a:endParaRPr>
          </a:p>
        </p:txBody>
      </p:sp>
    </p:spTree>
    <p:extLst>
      <p:ext uri="{BB962C8B-B14F-4D97-AF65-F5344CB8AC3E}">
        <p14:creationId xmlns:p14="http://schemas.microsoft.com/office/powerpoint/2010/main" val="87293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__main__</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fontScale="70000" lnSpcReduction="20000"/>
          </a:bodyPr>
          <a:lstStyle/>
          <a:p>
            <a:pPr>
              <a:lnSpc>
                <a:spcPct val="170000"/>
              </a:lnSpc>
            </a:pPr>
            <a:r>
              <a:rPr lang="zh-CN" altLang="en-US" dirty="0"/>
              <a:t>在</a:t>
            </a:r>
            <a:r>
              <a:rPr lang="en-US" altLang="zh-CN" dirty="0"/>
              <a:t>Python</a:t>
            </a:r>
            <a:r>
              <a:rPr lang="zh-CN" altLang="en-US" dirty="0"/>
              <a:t>中，</a:t>
            </a:r>
            <a:r>
              <a:rPr lang="en-US" altLang="zh-CN" dirty="0"/>
              <a:t>__main__ </a:t>
            </a:r>
            <a:r>
              <a:rPr lang="zh-CN" altLang="en-US" dirty="0"/>
              <a:t>是一个特殊的</a:t>
            </a:r>
            <a:r>
              <a:rPr lang="zh-CN" altLang="en-US" dirty="0">
                <a:solidFill>
                  <a:srgbClr val="FF0000"/>
                </a:solidFill>
              </a:rPr>
              <a:t>预定义名称</a:t>
            </a:r>
            <a:r>
              <a:rPr lang="zh-CN" altLang="en-US" dirty="0"/>
              <a:t>，它标识着一个模块是否作为程序的入口点被直接执行。每个</a:t>
            </a:r>
            <a:r>
              <a:rPr lang="en-US" altLang="zh-CN" dirty="0"/>
              <a:t>Python</a:t>
            </a:r>
            <a:r>
              <a:rPr lang="zh-CN" altLang="en-US" dirty="0"/>
              <a:t>文件都可以被视为一个模块，当一个</a:t>
            </a:r>
            <a:r>
              <a:rPr lang="en-US" altLang="zh-CN" dirty="0"/>
              <a:t>Python</a:t>
            </a:r>
            <a:r>
              <a:rPr lang="zh-CN" altLang="en-US" dirty="0"/>
              <a:t>文件被直接运行时（例如通过命令行执行 </a:t>
            </a:r>
            <a:r>
              <a:rPr lang="en-US" altLang="zh-CN" dirty="0"/>
              <a:t>python my_script.py</a:t>
            </a:r>
            <a:r>
              <a:rPr lang="zh-CN" altLang="en-US" dirty="0"/>
              <a:t>），该文件中的 </a:t>
            </a:r>
            <a:r>
              <a:rPr lang="en-US" altLang="zh-CN" dirty="0"/>
              <a:t>__name__ </a:t>
            </a:r>
            <a:r>
              <a:rPr lang="zh-CN" altLang="en-US" dirty="0"/>
              <a:t>变量会被自动设置为 </a:t>
            </a:r>
            <a:r>
              <a:rPr lang="en-US" altLang="zh-CN" dirty="0"/>
              <a:t>__main__</a:t>
            </a:r>
            <a:r>
              <a:rPr lang="zh-CN" altLang="en-US" dirty="0"/>
              <a:t>。这允许程序员在模块中放置一些代码，这些代码只有在模块作为主程序运行时才会执行，而如果模块是被其他模块导入的，则这些代码不会运行。</a:t>
            </a:r>
            <a:endParaRPr lang="en-US" altLang="zh-CN" dirty="0"/>
          </a:p>
          <a:p>
            <a:pPr>
              <a:lnSpc>
                <a:spcPct val="170000"/>
              </a:lnSpc>
            </a:pPr>
            <a:r>
              <a:rPr lang="zh-CN" altLang="en-US" dirty="0"/>
              <a:t>这样的设计非常有用，因为它使得模块既可以作为独立的脚本执行，又可以作为其他模块的一部分被导入使用，而不会导致其中的某些初始化代码被执行两次。</a:t>
            </a:r>
            <a:endParaRPr lang="en-US" altLang="zh-CN" dirty="0"/>
          </a:p>
          <a:p>
            <a:pPr>
              <a:lnSpc>
                <a:spcPct val="170000"/>
              </a:lnSpc>
            </a:pPr>
            <a:r>
              <a:rPr lang="zh-CN" altLang="en-US" dirty="0"/>
              <a:t>这样做的好处是，你可以把一些测试代码、或者是程序的入口点放在这个条件语句下，确保当模块被导入时，这些代码不会干扰到导入它的模块。</a:t>
            </a:r>
            <a:endParaRPr lang="en-US" altLang="zh-CN" dirty="0"/>
          </a:p>
        </p:txBody>
      </p:sp>
    </p:spTree>
    <p:extLst>
      <p:ext uri="{BB962C8B-B14F-4D97-AF65-F5344CB8AC3E}">
        <p14:creationId xmlns:p14="http://schemas.microsoft.com/office/powerpoint/2010/main" val="363176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内置模块</a:t>
            </a: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22414" y="1905000"/>
            <a:ext cx="9143998" cy="4260304"/>
          </a:xfrm>
        </p:spPr>
        <p:txBody>
          <a:bodyPr>
            <a:normAutofit/>
          </a:bodyPr>
          <a:lstStyle/>
          <a:p>
            <a:pPr>
              <a:lnSpc>
                <a:spcPct val="170000"/>
              </a:lnSpc>
            </a:pPr>
            <a:r>
              <a:rPr lang="en-US" altLang="zh-CN" sz="2000" dirty="0"/>
              <a:t>Python </a:t>
            </a:r>
            <a:r>
              <a:rPr lang="zh-CN" altLang="en-US" sz="2000" dirty="0"/>
              <a:t>自带一个标准模块的库（标准库）。</a:t>
            </a:r>
            <a:endParaRPr lang="en-US" altLang="zh-CN" sz="2000" dirty="0"/>
          </a:p>
          <a:p>
            <a:pPr>
              <a:lnSpc>
                <a:spcPct val="170000"/>
              </a:lnSpc>
            </a:pPr>
            <a:r>
              <a:rPr lang="en-US" altLang="zh-CN" sz="2000" dirty="0"/>
              <a:t>dir() </a:t>
            </a:r>
            <a:r>
              <a:rPr lang="zh-CN" altLang="en-US" sz="2000" dirty="0"/>
              <a:t>函数：内置函数 </a:t>
            </a:r>
            <a:r>
              <a:rPr lang="en-US" altLang="zh-CN" sz="2000" dirty="0"/>
              <a:t>dir() </a:t>
            </a:r>
            <a:r>
              <a:rPr lang="zh-CN" altLang="en-US" sz="2000" dirty="0"/>
              <a:t>用于查找模块定义的名称。返回结果是经过排序的字符串列表。</a:t>
            </a:r>
            <a:endParaRPr lang="en-US" altLang="zh-CN" sz="2000" dirty="0"/>
          </a:p>
          <a:p>
            <a:pPr lvl="1">
              <a:lnSpc>
                <a:spcPct val="170000"/>
              </a:lnSpc>
            </a:pPr>
            <a:r>
              <a:rPr lang="zh-CN" altLang="en-US" sz="1600" dirty="0"/>
              <a:t>没有参数时，</a:t>
            </a:r>
            <a:r>
              <a:rPr lang="en-US" altLang="zh-CN" sz="1600" dirty="0"/>
              <a:t>dir() </a:t>
            </a:r>
            <a:r>
              <a:rPr lang="zh-CN" altLang="en-US" sz="1600" dirty="0"/>
              <a:t>列出当前已定义的名称。</a:t>
            </a:r>
            <a:endParaRPr lang="en-US" altLang="zh-CN" sz="1600" dirty="0"/>
          </a:p>
          <a:p>
            <a:pPr lvl="1">
              <a:lnSpc>
                <a:spcPct val="170000"/>
              </a:lnSpc>
            </a:pPr>
            <a:r>
              <a:rPr lang="zh-CN" altLang="en-US" sz="1600" dirty="0"/>
              <a:t>注意它列出所有类型的名称：变量，模块，函数，</a:t>
            </a:r>
            <a:r>
              <a:rPr lang="en-US" altLang="zh-CN" sz="1600" dirty="0"/>
              <a:t>……</a:t>
            </a:r>
            <a:r>
              <a:rPr lang="zh-CN" altLang="en-US" sz="1600" dirty="0"/>
              <a:t>。</a:t>
            </a:r>
          </a:p>
          <a:p>
            <a:pPr lvl="1">
              <a:lnSpc>
                <a:spcPct val="170000"/>
              </a:lnSpc>
            </a:pPr>
            <a:r>
              <a:rPr lang="en-US" altLang="zh-CN" sz="1600" dirty="0"/>
              <a:t>dir() </a:t>
            </a:r>
            <a:r>
              <a:rPr lang="zh-CN" altLang="en-US" sz="1600" dirty="0"/>
              <a:t>不会列出内置函数和变量的名称。这些内容的定义在标准模块 </a:t>
            </a:r>
            <a:r>
              <a:rPr lang="en-US" altLang="zh-CN" sz="1600" dirty="0"/>
              <a:t>builtins </a:t>
            </a:r>
            <a:r>
              <a:rPr lang="zh-CN" altLang="en-US" sz="1600" dirty="0"/>
              <a:t>中。</a:t>
            </a:r>
            <a:endParaRPr lang="en-US" altLang="zh-CN" sz="1600" dirty="0"/>
          </a:p>
        </p:txBody>
      </p:sp>
    </p:spTree>
    <p:extLst>
      <p:ext uri="{BB962C8B-B14F-4D97-AF65-F5344CB8AC3E}">
        <p14:creationId xmlns:p14="http://schemas.microsoft.com/office/powerpoint/2010/main" val="2210708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内置模块</a:t>
            </a:r>
            <a:r>
              <a:rPr lang="en-US" altLang="zh-CN" dirty="0">
                <a:latin typeface="Microsoft YaHei UI" panose="020B0503020204020204" pitchFamily="34" charset="-122"/>
                <a:ea typeface="Microsoft YaHei UI" panose="020B0503020204020204" pitchFamily="34" charset="-122"/>
              </a:rPr>
              <a:t>-random</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22414" y="1905000"/>
            <a:ext cx="9143998" cy="4260304"/>
          </a:xfrm>
        </p:spPr>
        <p:txBody>
          <a:bodyPr>
            <a:normAutofit/>
          </a:bodyPr>
          <a:lstStyle/>
          <a:p>
            <a:pPr>
              <a:lnSpc>
                <a:spcPct val="170000"/>
              </a:lnSpc>
            </a:pPr>
            <a:r>
              <a:rPr lang="zh-CN" altLang="en-US" sz="2000" dirty="0"/>
              <a:t>该模块用于生成伪随机数。</a:t>
            </a:r>
            <a:endParaRPr lang="en-US" altLang="zh-CN" sz="2000" dirty="0"/>
          </a:p>
          <a:p>
            <a:pPr>
              <a:lnSpc>
                <a:spcPct val="170000"/>
              </a:lnSpc>
            </a:pPr>
            <a:r>
              <a:rPr lang="en-US" altLang="zh-CN" sz="2000" dirty="0"/>
              <a:t>random.randint(a, b)</a:t>
            </a:r>
            <a:r>
              <a:rPr lang="zh-CN" altLang="en-US" sz="2000" dirty="0"/>
              <a:t>：返回随机整数 </a:t>
            </a:r>
            <a:r>
              <a:rPr lang="en-US" altLang="zh-CN" sz="2000" dirty="0"/>
              <a:t>N</a:t>
            </a:r>
            <a:r>
              <a:rPr lang="zh-CN" altLang="en-US" sz="2000" dirty="0"/>
              <a:t>。</a:t>
            </a:r>
            <a:r>
              <a:rPr lang="en-US" altLang="zh-CN" sz="2000" dirty="0"/>
              <a:t> </a:t>
            </a:r>
            <a:r>
              <a:rPr lang="zh-CN" altLang="en-US" sz="2000" dirty="0"/>
              <a:t>满足 </a:t>
            </a:r>
            <a:r>
              <a:rPr lang="en-US" altLang="zh-CN" sz="2000" dirty="0"/>
              <a:t>a &lt;= N &lt;= b</a:t>
            </a:r>
            <a:r>
              <a:rPr lang="zh-CN" altLang="en-US" sz="2000" dirty="0"/>
              <a:t>。相当于 </a:t>
            </a:r>
            <a:r>
              <a:rPr lang="en-US" altLang="zh-CN" sz="2000" dirty="0"/>
              <a:t>randrange(a, b+1)</a:t>
            </a:r>
          </a:p>
          <a:p>
            <a:pPr>
              <a:lnSpc>
                <a:spcPct val="170000"/>
              </a:lnSpc>
            </a:pPr>
            <a:r>
              <a:rPr lang="en-US" altLang="zh-CN" sz="2000" dirty="0"/>
              <a:t>random.randrange(stop)</a:t>
            </a:r>
          </a:p>
          <a:p>
            <a:pPr>
              <a:lnSpc>
                <a:spcPct val="170000"/>
              </a:lnSpc>
            </a:pPr>
            <a:r>
              <a:rPr lang="en-US" altLang="zh-CN" sz="2000" dirty="0"/>
              <a:t>random.randrange(start, stop[, step])</a:t>
            </a:r>
            <a:r>
              <a:rPr lang="zh-CN" altLang="en-US" sz="2000" dirty="0"/>
              <a:t>：返回从 </a:t>
            </a:r>
            <a:r>
              <a:rPr lang="en-US" altLang="zh-CN" sz="2000" dirty="0"/>
              <a:t>range(start, stop, step) </a:t>
            </a:r>
            <a:r>
              <a:rPr lang="zh-CN" altLang="en-US" sz="2000" dirty="0"/>
              <a:t>随机选择的一个元素。</a:t>
            </a:r>
            <a:endParaRPr lang="en-US" altLang="zh-CN" sz="2000" dirty="0"/>
          </a:p>
        </p:txBody>
      </p:sp>
    </p:spTree>
    <p:extLst>
      <p:ext uri="{BB962C8B-B14F-4D97-AF65-F5344CB8AC3E}">
        <p14:creationId xmlns:p14="http://schemas.microsoft.com/office/powerpoint/2010/main" val="240457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内置模块</a:t>
            </a:r>
            <a:r>
              <a:rPr lang="en-US" altLang="zh-CN" dirty="0">
                <a:latin typeface="Microsoft YaHei UI" panose="020B0503020204020204" pitchFamily="34" charset="-122"/>
                <a:ea typeface="Microsoft YaHei UI" panose="020B0503020204020204" pitchFamily="34" charset="-122"/>
              </a:rPr>
              <a:t>-random</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13702" y="1759870"/>
            <a:ext cx="9540550" cy="4836368"/>
          </a:xfrm>
        </p:spPr>
        <p:txBody>
          <a:bodyPr>
            <a:normAutofit/>
          </a:bodyPr>
          <a:lstStyle/>
          <a:p>
            <a:pPr>
              <a:lnSpc>
                <a:spcPct val="170000"/>
              </a:lnSpc>
            </a:pPr>
            <a:r>
              <a:rPr lang="en-US" altLang="zh-CN" sz="1600" dirty="0"/>
              <a:t>random.random()</a:t>
            </a:r>
            <a:r>
              <a:rPr lang="zh-CN" altLang="en-US" sz="1600" dirty="0"/>
              <a:t>：返回 </a:t>
            </a:r>
            <a:r>
              <a:rPr lang="en-US" altLang="zh-CN" sz="1600" dirty="0"/>
              <a:t>0.0 &lt;= X &lt; 1.0 </a:t>
            </a:r>
            <a:r>
              <a:rPr lang="zh-CN" altLang="en-US" sz="1600" dirty="0"/>
              <a:t>范围内的下一个随机浮点数。</a:t>
            </a:r>
            <a:endParaRPr lang="en-US" altLang="zh-CN" sz="1600" dirty="0"/>
          </a:p>
          <a:p>
            <a:pPr>
              <a:lnSpc>
                <a:spcPct val="170000"/>
              </a:lnSpc>
            </a:pPr>
            <a:r>
              <a:rPr lang="en-US" altLang="zh-CN" sz="1600" dirty="0"/>
              <a:t>random.uniform(a, b)</a:t>
            </a:r>
            <a:r>
              <a:rPr lang="zh-CN" altLang="en-US" sz="1600" dirty="0"/>
              <a:t>：返回一个随机浮点数 </a:t>
            </a:r>
            <a:r>
              <a:rPr lang="en-US" altLang="zh-CN" sz="1600" dirty="0"/>
              <a:t>N </a:t>
            </a:r>
            <a:r>
              <a:rPr lang="zh-CN" altLang="en-US" sz="1600" dirty="0"/>
              <a:t>，当 </a:t>
            </a:r>
            <a:r>
              <a:rPr lang="en-US" altLang="zh-CN" sz="1600" dirty="0"/>
              <a:t>a &lt;= b </a:t>
            </a:r>
            <a:r>
              <a:rPr lang="zh-CN" altLang="en-US" sz="1600" dirty="0"/>
              <a:t>时 </a:t>
            </a:r>
            <a:r>
              <a:rPr lang="en-US" altLang="zh-CN" sz="1600" dirty="0"/>
              <a:t>a &lt;= N &lt;= b </a:t>
            </a:r>
            <a:r>
              <a:rPr lang="zh-CN" altLang="en-US" sz="1600" dirty="0"/>
              <a:t>，当 </a:t>
            </a:r>
            <a:r>
              <a:rPr lang="en-US" altLang="zh-CN" sz="1600" dirty="0"/>
              <a:t>b &lt; a </a:t>
            </a:r>
            <a:r>
              <a:rPr lang="zh-CN" altLang="en-US" sz="1600" dirty="0"/>
              <a:t>时 </a:t>
            </a:r>
            <a:r>
              <a:rPr lang="en-US" altLang="zh-CN" sz="1600" dirty="0"/>
              <a:t>b &lt;= N &lt;= a </a:t>
            </a:r>
            <a:r>
              <a:rPr lang="zh-CN" altLang="en-US" sz="1600" dirty="0"/>
              <a:t>。终点值 </a:t>
            </a:r>
            <a:r>
              <a:rPr lang="en-US" altLang="zh-CN" sz="1600" dirty="0"/>
              <a:t>b </a:t>
            </a:r>
            <a:r>
              <a:rPr lang="zh-CN" altLang="en-US" sz="1600" dirty="0"/>
              <a:t>可能包括或不包括在该范围内，具体取决于表达式 </a:t>
            </a:r>
            <a:r>
              <a:rPr lang="en-US" altLang="zh-CN" sz="1600" dirty="0"/>
              <a:t>a + (b-a) * random() </a:t>
            </a:r>
            <a:r>
              <a:rPr lang="zh-CN" altLang="en-US" sz="1600" dirty="0"/>
              <a:t>的浮点舍入结果。</a:t>
            </a:r>
            <a:endParaRPr lang="en-US" altLang="zh-CN" sz="1600" dirty="0"/>
          </a:p>
          <a:p>
            <a:pPr>
              <a:lnSpc>
                <a:spcPct val="170000"/>
              </a:lnSpc>
            </a:pPr>
            <a:r>
              <a:rPr lang="en-US" altLang="zh-CN" sz="1600" dirty="0"/>
              <a:t>random.choice(seq)</a:t>
            </a:r>
            <a:r>
              <a:rPr lang="zh-CN" altLang="en-US" sz="1600" dirty="0"/>
              <a:t>：从非空序列 </a:t>
            </a:r>
            <a:r>
              <a:rPr lang="en-US" altLang="zh-CN" sz="1600" dirty="0"/>
              <a:t>seq </a:t>
            </a:r>
            <a:r>
              <a:rPr lang="zh-CN" altLang="en-US" sz="1600" dirty="0"/>
              <a:t>返回一个随机元素。 如果 </a:t>
            </a:r>
            <a:r>
              <a:rPr lang="en-US" altLang="zh-CN" sz="1600" dirty="0"/>
              <a:t>seq </a:t>
            </a:r>
            <a:r>
              <a:rPr lang="zh-CN" altLang="en-US" sz="1600" dirty="0"/>
              <a:t>为空，则引发 </a:t>
            </a:r>
            <a:r>
              <a:rPr lang="en-US" altLang="zh-CN" sz="1600" dirty="0"/>
              <a:t>IndexError</a:t>
            </a:r>
            <a:r>
              <a:rPr lang="zh-CN" altLang="en-US" sz="1600" dirty="0"/>
              <a:t>。</a:t>
            </a:r>
            <a:endParaRPr lang="en-US" altLang="zh-CN" sz="1600" dirty="0"/>
          </a:p>
          <a:p>
            <a:pPr>
              <a:lnSpc>
                <a:spcPct val="170000"/>
              </a:lnSpc>
            </a:pPr>
            <a:r>
              <a:rPr lang="en-US" altLang="zh-CN" sz="1600" dirty="0"/>
              <a:t>random.shuffle(x)</a:t>
            </a:r>
            <a:r>
              <a:rPr lang="zh-CN" altLang="en-US" sz="1600" dirty="0"/>
              <a:t>：就地将序列 </a:t>
            </a:r>
            <a:r>
              <a:rPr lang="en-US" altLang="zh-CN" sz="1600" dirty="0"/>
              <a:t>x </a:t>
            </a:r>
            <a:r>
              <a:rPr lang="zh-CN" altLang="en-US" sz="1600" dirty="0"/>
              <a:t>随机打乱位置。要改变一个不可变的序列并返回一个新的打乱列表，请使用 </a:t>
            </a:r>
            <a:r>
              <a:rPr lang="en-US" altLang="zh-CN" sz="1600" dirty="0"/>
              <a:t>sample(x, k=len(x))</a:t>
            </a:r>
            <a:r>
              <a:rPr lang="zh-CN" altLang="en-US" sz="1600" dirty="0"/>
              <a:t>。</a:t>
            </a:r>
            <a:endParaRPr lang="en-US" altLang="zh-CN" sz="1600" dirty="0"/>
          </a:p>
          <a:p>
            <a:pPr>
              <a:lnSpc>
                <a:spcPct val="170000"/>
              </a:lnSpc>
            </a:pPr>
            <a:r>
              <a:rPr lang="en-US" altLang="zh-CN" sz="1600" dirty="0"/>
              <a:t>random.sample(population, k, *, counts=None)</a:t>
            </a:r>
            <a:r>
              <a:rPr lang="zh-CN" altLang="en-US" sz="1600" dirty="0"/>
              <a:t>：返回从总体序列中选取的唯一元素的长度为 </a:t>
            </a:r>
            <a:r>
              <a:rPr lang="en-US" altLang="zh-CN" sz="1600" dirty="0"/>
              <a:t>k </a:t>
            </a:r>
            <a:r>
              <a:rPr lang="zh-CN" altLang="en-US" sz="1600" dirty="0"/>
              <a:t>的列表。 用于无重复的随机抽样。</a:t>
            </a:r>
            <a:endParaRPr lang="en-US" altLang="zh-CN" sz="1600" dirty="0"/>
          </a:p>
        </p:txBody>
      </p:sp>
    </p:spTree>
    <p:extLst>
      <p:ext uri="{BB962C8B-B14F-4D97-AF65-F5344CB8AC3E}">
        <p14:creationId xmlns:p14="http://schemas.microsoft.com/office/powerpoint/2010/main" val="2788192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内置模块</a:t>
            </a:r>
            <a:r>
              <a:rPr lang="en-US" altLang="zh-CN" dirty="0">
                <a:latin typeface="Microsoft YaHei UI" panose="020B0503020204020204" pitchFamily="34" charset="-122"/>
                <a:ea typeface="Microsoft YaHei UI" panose="020B0503020204020204" pitchFamily="34" charset="-122"/>
              </a:rPr>
              <a:t>-math</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13702" y="1759870"/>
            <a:ext cx="9540550" cy="4836368"/>
          </a:xfrm>
        </p:spPr>
        <p:txBody>
          <a:bodyPr>
            <a:normAutofit fontScale="92500" lnSpcReduction="10000"/>
          </a:bodyPr>
          <a:lstStyle/>
          <a:p>
            <a:pPr>
              <a:lnSpc>
                <a:spcPct val="170000"/>
              </a:lnSpc>
            </a:pPr>
            <a:r>
              <a:rPr lang="zh-CN" altLang="en-US" dirty="0"/>
              <a:t>该模块提供了对</a:t>
            </a:r>
            <a:r>
              <a:rPr lang="en-US" altLang="zh-CN" dirty="0"/>
              <a:t>C</a:t>
            </a:r>
            <a:r>
              <a:rPr lang="zh-CN" altLang="en-US" dirty="0"/>
              <a:t>标准定义的数学函数的访问。</a:t>
            </a:r>
            <a:endParaRPr lang="en-US" altLang="zh-CN" dirty="0"/>
          </a:p>
          <a:p>
            <a:pPr>
              <a:lnSpc>
                <a:spcPct val="170000"/>
              </a:lnSpc>
            </a:pPr>
            <a:r>
              <a:rPr lang="en-US" altLang="zh-CN" dirty="0"/>
              <a:t>math.ceil(x)</a:t>
            </a:r>
            <a:r>
              <a:rPr lang="zh-CN" altLang="en-US" dirty="0"/>
              <a:t>：返回 </a:t>
            </a:r>
            <a:r>
              <a:rPr lang="en-US" altLang="zh-CN" dirty="0"/>
              <a:t>x </a:t>
            </a:r>
            <a:r>
              <a:rPr lang="zh-CN" altLang="en-US" dirty="0"/>
              <a:t>的向上取整，即大于或等于 </a:t>
            </a:r>
            <a:r>
              <a:rPr lang="en-US" altLang="zh-CN" dirty="0"/>
              <a:t>x </a:t>
            </a:r>
            <a:r>
              <a:rPr lang="zh-CN" altLang="en-US" dirty="0"/>
              <a:t>的最小的整数。</a:t>
            </a:r>
            <a:endParaRPr lang="en-US" altLang="zh-CN" dirty="0"/>
          </a:p>
          <a:p>
            <a:pPr>
              <a:lnSpc>
                <a:spcPct val="170000"/>
              </a:lnSpc>
            </a:pPr>
            <a:r>
              <a:rPr lang="en-US" altLang="zh-CN" dirty="0"/>
              <a:t>math.floor(x)</a:t>
            </a:r>
            <a:r>
              <a:rPr lang="zh-CN" altLang="en-US" dirty="0"/>
              <a:t>：返回 </a:t>
            </a:r>
            <a:r>
              <a:rPr lang="en-US" altLang="zh-CN" dirty="0"/>
              <a:t>x </a:t>
            </a:r>
            <a:r>
              <a:rPr lang="zh-CN" altLang="en-US" dirty="0"/>
              <a:t>的向下取整，小于或等于 </a:t>
            </a:r>
            <a:r>
              <a:rPr lang="en-US" altLang="zh-CN" dirty="0"/>
              <a:t>x </a:t>
            </a:r>
            <a:r>
              <a:rPr lang="zh-CN" altLang="en-US" dirty="0"/>
              <a:t>的最大整数。</a:t>
            </a:r>
            <a:endParaRPr lang="en-US" altLang="zh-CN" dirty="0"/>
          </a:p>
          <a:p>
            <a:pPr>
              <a:lnSpc>
                <a:spcPct val="170000"/>
              </a:lnSpc>
            </a:pPr>
            <a:r>
              <a:rPr lang="en-US" altLang="zh-CN" dirty="0"/>
              <a:t>math.fabs(x)</a:t>
            </a:r>
            <a:r>
              <a:rPr lang="zh-CN" altLang="en-US" dirty="0"/>
              <a:t>：返回 </a:t>
            </a:r>
            <a:r>
              <a:rPr lang="en-US" altLang="zh-CN" dirty="0"/>
              <a:t>x </a:t>
            </a:r>
            <a:r>
              <a:rPr lang="zh-CN" altLang="en-US" dirty="0"/>
              <a:t>的绝对值。</a:t>
            </a:r>
            <a:endParaRPr lang="en-US" altLang="zh-CN" dirty="0"/>
          </a:p>
          <a:p>
            <a:pPr>
              <a:lnSpc>
                <a:spcPct val="170000"/>
              </a:lnSpc>
            </a:pPr>
            <a:r>
              <a:rPr lang="en-US" altLang="zh-CN" dirty="0"/>
              <a:t>math.pow(x, y)</a:t>
            </a:r>
            <a:r>
              <a:rPr lang="zh-CN" altLang="en-US" dirty="0"/>
              <a:t>：返回 </a:t>
            </a:r>
            <a:r>
              <a:rPr lang="en-US" altLang="zh-CN" dirty="0"/>
              <a:t>x </a:t>
            </a:r>
            <a:r>
              <a:rPr lang="zh-CN" altLang="en-US" dirty="0"/>
              <a:t>的 </a:t>
            </a:r>
            <a:r>
              <a:rPr lang="en-US" altLang="zh-CN" dirty="0"/>
              <a:t>y </a:t>
            </a:r>
            <a:r>
              <a:rPr lang="zh-CN" altLang="en-US" dirty="0"/>
              <a:t>次幂。与内置的 ** 运算符不同， </a:t>
            </a:r>
            <a:r>
              <a:rPr lang="en-US" altLang="zh-CN" dirty="0"/>
              <a:t>math.pow() </a:t>
            </a:r>
            <a:r>
              <a:rPr lang="zh-CN" altLang="en-US" dirty="0"/>
              <a:t>将其参数转换为 </a:t>
            </a:r>
            <a:r>
              <a:rPr lang="en-US" altLang="zh-CN" dirty="0"/>
              <a:t>float </a:t>
            </a:r>
            <a:r>
              <a:rPr lang="zh-CN" altLang="en-US" dirty="0"/>
              <a:t>类型。使用 ** 或内置的 </a:t>
            </a:r>
            <a:r>
              <a:rPr lang="en-US" altLang="zh-CN" dirty="0"/>
              <a:t>pow() </a:t>
            </a:r>
            <a:r>
              <a:rPr lang="zh-CN" altLang="en-US" dirty="0"/>
              <a:t>函数来计算精确的整数幂。</a:t>
            </a:r>
            <a:endParaRPr lang="en-US" altLang="zh-CN" dirty="0"/>
          </a:p>
        </p:txBody>
      </p:sp>
    </p:spTree>
    <p:extLst>
      <p:ext uri="{BB962C8B-B14F-4D97-AF65-F5344CB8AC3E}">
        <p14:creationId xmlns:p14="http://schemas.microsoft.com/office/powerpoint/2010/main" val="15100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内置模块</a:t>
            </a:r>
            <a:r>
              <a:rPr lang="en-US" altLang="zh-CN" dirty="0">
                <a:latin typeface="Microsoft YaHei UI" panose="020B0503020204020204" pitchFamily="34" charset="-122"/>
                <a:ea typeface="Microsoft YaHei UI" panose="020B0503020204020204" pitchFamily="34" charset="-122"/>
              </a:rPr>
              <a:t>-time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13702" y="1759870"/>
            <a:ext cx="9540550" cy="4836368"/>
          </a:xfrm>
        </p:spPr>
        <p:txBody>
          <a:bodyPr>
            <a:normAutofit fontScale="92500" lnSpcReduction="10000"/>
          </a:bodyPr>
          <a:lstStyle/>
          <a:p>
            <a:pPr>
              <a:lnSpc>
                <a:spcPct val="170000"/>
              </a:lnSpc>
            </a:pPr>
            <a:r>
              <a:rPr lang="zh-CN" altLang="en-US" dirty="0"/>
              <a:t>该模块提供了时间的访问和转换。</a:t>
            </a:r>
            <a:endParaRPr lang="en-US" altLang="zh-CN" dirty="0"/>
          </a:p>
          <a:p>
            <a:pPr>
              <a:lnSpc>
                <a:spcPct val="170000"/>
              </a:lnSpc>
            </a:pPr>
            <a:r>
              <a:rPr lang="en-US" altLang="zh-CN" dirty="0"/>
              <a:t>time.time() : </a:t>
            </a:r>
            <a:r>
              <a:rPr lang="zh-CN" altLang="en-US" dirty="0"/>
              <a:t>返回以浮点数表示的从 </a:t>
            </a:r>
            <a:r>
              <a:rPr lang="en-US" altLang="zh-CN" dirty="0"/>
              <a:t>epoch </a:t>
            </a:r>
            <a:r>
              <a:rPr lang="zh-CN" altLang="en-US" dirty="0"/>
              <a:t>开始的秒数形式的时间。</a:t>
            </a:r>
            <a:endParaRPr lang="en-US" altLang="zh-CN" dirty="0"/>
          </a:p>
          <a:p>
            <a:pPr>
              <a:lnSpc>
                <a:spcPct val="170000"/>
              </a:lnSpc>
            </a:pPr>
            <a:r>
              <a:rPr lang="en-US" altLang="zh-CN" dirty="0"/>
              <a:t>time.gmtime([secs]): </a:t>
            </a:r>
            <a:r>
              <a:rPr lang="zh-CN" altLang="en-US" dirty="0"/>
              <a:t>将以自 </a:t>
            </a:r>
            <a:r>
              <a:rPr lang="en-US" altLang="zh-CN" dirty="0"/>
              <a:t>epoch </a:t>
            </a:r>
            <a:r>
              <a:rPr lang="zh-CN" altLang="en-US" dirty="0"/>
              <a:t>开始的秒数表示的时间转换为 </a:t>
            </a:r>
            <a:r>
              <a:rPr lang="en-US" altLang="zh-CN" dirty="0"/>
              <a:t>UTC </a:t>
            </a:r>
            <a:r>
              <a:rPr lang="zh-CN" altLang="en-US" dirty="0"/>
              <a:t>的 </a:t>
            </a:r>
            <a:r>
              <a:rPr lang="en-US" altLang="zh-CN" dirty="0"/>
              <a:t>struct_time</a:t>
            </a:r>
          </a:p>
          <a:p>
            <a:pPr>
              <a:lnSpc>
                <a:spcPct val="170000"/>
              </a:lnSpc>
            </a:pPr>
            <a:r>
              <a:rPr lang="en-US" altLang="zh-CN" dirty="0"/>
              <a:t>time.localtime([secs]): </a:t>
            </a:r>
            <a:r>
              <a:rPr lang="zh-CN" altLang="en-US" dirty="0"/>
              <a:t>与 </a:t>
            </a:r>
            <a:r>
              <a:rPr lang="en-US" altLang="zh-CN" dirty="0"/>
              <a:t>gmtime() </a:t>
            </a:r>
            <a:r>
              <a:rPr lang="zh-CN" altLang="en-US" dirty="0"/>
              <a:t>相似转换为当地时间。</a:t>
            </a:r>
            <a:endParaRPr lang="en-US" altLang="zh-CN" dirty="0"/>
          </a:p>
          <a:p>
            <a:pPr>
              <a:lnSpc>
                <a:spcPct val="170000"/>
              </a:lnSpc>
            </a:pPr>
            <a:r>
              <a:rPr lang="en-US" altLang="zh-CN" dirty="0"/>
              <a:t>time.sleep(secs): </a:t>
            </a:r>
            <a:r>
              <a:rPr lang="zh-CN" altLang="en-US" dirty="0"/>
              <a:t>调用方线程暂停执行给定的秒数。 该参数可以为浮点数以指定一个更精确的休眠时间。</a:t>
            </a:r>
            <a:endParaRPr lang="en-US" altLang="zh-CN" dirty="0"/>
          </a:p>
          <a:p>
            <a:pPr>
              <a:lnSpc>
                <a:spcPct val="170000"/>
              </a:lnSpc>
            </a:pPr>
            <a:endParaRPr lang="en-US" altLang="zh-CN" dirty="0"/>
          </a:p>
        </p:txBody>
      </p:sp>
    </p:spTree>
    <p:extLst>
      <p:ext uri="{BB962C8B-B14F-4D97-AF65-F5344CB8AC3E}">
        <p14:creationId xmlns:p14="http://schemas.microsoft.com/office/powerpoint/2010/main" val="350373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 模块</a:t>
            </a:r>
            <a:r>
              <a:rPr lang="en-US" altLang="zh-CN" dirty="0">
                <a:latin typeface="Microsoft YaHei UI" panose="020B0503020204020204" pitchFamily="34" charset="-122"/>
                <a:ea typeface="Microsoft YaHei UI" panose="020B0503020204020204" pitchFamily="34" charset="-122"/>
              </a:rPr>
              <a:t>(module)</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rtlCol="0"/>
          <a:lstStyle/>
          <a:p>
            <a:pPr rtl="0"/>
            <a:r>
              <a:rPr lang="zh-CN" altLang="en-US" dirty="0">
                <a:solidFill>
                  <a:srgbClr val="FF0000"/>
                </a:solidFill>
                <a:latin typeface="Microsoft YaHei UI" panose="020B0503020204020204" pitchFamily="34" charset="-122"/>
                <a:ea typeface="Microsoft YaHei UI" panose="020B0503020204020204" pitchFamily="34" charset="-122"/>
              </a:rPr>
              <a:t>模块是</a:t>
            </a:r>
            <a:r>
              <a:rPr lang="zh-CN" altLang="en-US" dirty="0">
                <a:latin typeface="Microsoft YaHei UI" panose="020B0503020204020204" pitchFamily="34" charset="-122"/>
                <a:ea typeface="Microsoft YaHei UI" panose="020B0503020204020204" pitchFamily="34" charset="-122"/>
              </a:rPr>
              <a:t>包含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定义和语句的</a:t>
            </a:r>
            <a:r>
              <a:rPr lang="zh-CN" altLang="en-US" dirty="0">
                <a:solidFill>
                  <a:srgbClr val="FF0000"/>
                </a:solidFill>
                <a:latin typeface="Microsoft YaHei UI" panose="020B0503020204020204" pitchFamily="34" charset="-122"/>
                <a:ea typeface="Microsoft YaHei UI" panose="020B0503020204020204" pitchFamily="34" charset="-122"/>
              </a:rPr>
              <a:t>文件</a:t>
            </a:r>
            <a:r>
              <a:rPr lang="en-US" altLang="zh-CN" dirty="0">
                <a:solidFill>
                  <a:srgbClr val="FF0000"/>
                </a:solidFill>
                <a:latin typeface="Microsoft YaHei UI" panose="020B0503020204020204" pitchFamily="34" charset="-122"/>
                <a:ea typeface="Microsoft YaHei UI" panose="020B0503020204020204" pitchFamily="34" charset="-122"/>
              </a:rPr>
              <a:t>(.</a:t>
            </a:r>
            <a:r>
              <a:rPr lang="en-US" altLang="zh-CN" dirty="0" err="1">
                <a:solidFill>
                  <a:srgbClr val="FF0000"/>
                </a:solidFill>
                <a:latin typeface="Microsoft YaHei UI" panose="020B0503020204020204" pitchFamily="34" charset="-122"/>
                <a:ea typeface="Microsoft YaHei UI" panose="020B0503020204020204" pitchFamily="34" charset="-122"/>
              </a:rPr>
              <a:t>py</a:t>
            </a:r>
            <a:r>
              <a:rPr lang="zh-CN" altLang="en-US" dirty="0">
                <a:solidFill>
                  <a:srgbClr val="FF0000"/>
                </a:solidFill>
                <a:latin typeface="Microsoft YaHei UI" panose="020B0503020204020204" pitchFamily="34" charset="-122"/>
                <a:ea typeface="Microsoft YaHei UI" panose="020B0503020204020204" pitchFamily="34" charset="-122"/>
              </a:rPr>
              <a:t>文件</a:t>
            </a:r>
            <a:r>
              <a:rPr lang="en-US" altLang="zh-CN" dirty="0">
                <a:solidFill>
                  <a:srgbClr val="FF0000"/>
                </a:solidFill>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latin typeface="Microsoft YaHei UI" panose="020B0503020204020204" pitchFamily="34" charset="-122"/>
                <a:ea typeface="Microsoft YaHei UI" panose="020B0503020204020204" pitchFamily="34" charset="-122"/>
              </a:rPr>
              <a:t>其文件名是模块名。在模块内部，通过全局变量 </a:t>
            </a:r>
            <a:r>
              <a:rPr lang="en-US" altLang="zh-CN" dirty="0">
                <a:latin typeface="Microsoft YaHei UI" panose="020B0503020204020204" pitchFamily="34" charset="-122"/>
                <a:ea typeface="Microsoft YaHei UI" panose="020B0503020204020204" pitchFamily="34" charset="-122"/>
              </a:rPr>
              <a:t>__name__ </a:t>
            </a:r>
            <a:r>
              <a:rPr lang="zh-CN" altLang="en-US" dirty="0">
                <a:latin typeface="Microsoft YaHei UI" panose="020B0503020204020204" pitchFamily="34" charset="-122"/>
                <a:ea typeface="Microsoft YaHei UI" panose="020B0503020204020204" pitchFamily="34" charset="-122"/>
              </a:rPr>
              <a:t>可以获取模块名（即字符串）</a:t>
            </a:r>
            <a:r>
              <a:rPr lang="zh-CN" altLang="en-US" dirty="0"/>
              <a:t>。</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使用模块可以实现代码的复用</a:t>
            </a:r>
            <a:endParaRPr lang="en-US" altLang="zh-CN" dirty="0"/>
          </a:p>
          <a:p>
            <a:pPr rtl="0"/>
            <a:r>
              <a:rPr lang="zh-CN" altLang="en-US" dirty="0"/>
              <a:t>使用模块可以让不同模块的作者不必担心彼此的全局变量名一样</a:t>
            </a:r>
            <a:endParaRPr lang="en-US" altLang="zh-CN" dirty="0"/>
          </a:p>
          <a:p>
            <a:pPr rtl="0"/>
            <a:r>
              <a:rPr lang="zh-CN" altLang="en-US" dirty="0"/>
              <a:t>模块名：就是文件名，要符合标识符的命名规范，通常全部小写，使用下划线连接（数字不能开头）</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内置模块</a:t>
            </a:r>
            <a:r>
              <a:rPr lang="en-US" altLang="zh-CN" dirty="0">
                <a:latin typeface="Microsoft YaHei UI" panose="020B0503020204020204" pitchFamily="34" charset="-122"/>
                <a:ea typeface="Microsoft YaHei UI" panose="020B0503020204020204" pitchFamily="34" charset="-122"/>
              </a:rPr>
              <a:t>-time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13702" y="1759870"/>
            <a:ext cx="9540550" cy="4836368"/>
          </a:xfrm>
        </p:spPr>
        <p:txBody>
          <a:bodyPr>
            <a:normAutofit/>
          </a:bodyPr>
          <a:lstStyle/>
          <a:p>
            <a:pPr>
              <a:lnSpc>
                <a:spcPct val="170000"/>
              </a:lnSpc>
            </a:pPr>
            <a:r>
              <a:rPr lang="en-US" altLang="zh-CN" dirty="0"/>
              <a:t>time.strftime(format[, t]): </a:t>
            </a:r>
            <a:r>
              <a:rPr lang="zh-CN" altLang="en-US" dirty="0"/>
              <a:t>转换一个元组或 </a:t>
            </a:r>
            <a:r>
              <a:rPr lang="en-US" altLang="zh-CN" dirty="0" err="1"/>
              <a:t>struct_time</a:t>
            </a:r>
            <a:r>
              <a:rPr lang="en-US" altLang="zh-CN" dirty="0"/>
              <a:t> </a:t>
            </a:r>
            <a:r>
              <a:rPr lang="zh-CN" altLang="en-US" dirty="0"/>
              <a:t>由</a:t>
            </a:r>
            <a:r>
              <a:rPr lang="en-US" altLang="zh-CN" dirty="0"/>
              <a:t>format</a:t>
            </a:r>
            <a:r>
              <a:rPr lang="zh-CN" altLang="en-US" dirty="0"/>
              <a:t>格式指定的字符串。如果未提供 </a:t>
            </a:r>
            <a:r>
              <a:rPr lang="en-US" altLang="zh-CN" dirty="0"/>
              <a:t>t </a:t>
            </a:r>
            <a:r>
              <a:rPr lang="zh-CN" altLang="en-US" dirty="0"/>
              <a:t>，则使用由 </a:t>
            </a:r>
            <a:r>
              <a:rPr lang="en-US" altLang="zh-CN" dirty="0"/>
              <a:t>localtime() </a:t>
            </a:r>
            <a:r>
              <a:rPr lang="zh-CN" altLang="en-US" dirty="0"/>
              <a:t>返回的当前时间。 </a:t>
            </a:r>
            <a:r>
              <a:rPr lang="en-US" altLang="zh-CN" dirty="0"/>
              <a:t>format </a:t>
            </a:r>
            <a:r>
              <a:rPr lang="zh-CN" altLang="en-US" dirty="0"/>
              <a:t>必须是一个字符串。</a:t>
            </a:r>
            <a:endParaRPr lang="en-US" altLang="zh-CN" dirty="0"/>
          </a:p>
        </p:txBody>
      </p:sp>
    </p:spTree>
    <p:extLst>
      <p:ext uri="{BB962C8B-B14F-4D97-AF65-F5344CB8AC3E}">
        <p14:creationId xmlns:p14="http://schemas.microsoft.com/office/powerpoint/2010/main" val="174551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内置模块</a:t>
            </a:r>
            <a:r>
              <a:rPr lang="en-US" altLang="zh-CN" dirty="0">
                <a:latin typeface="Microsoft YaHei UI" panose="020B0503020204020204" pitchFamily="34" charset="-122"/>
                <a:ea typeface="Microsoft YaHei UI" panose="020B0503020204020204" pitchFamily="34" charset="-122"/>
              </a:rPr>
              <a:t>-datetime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13702" y="1759870"/>
            <a:ext cx="9540550" cy="4836368"/>
          </a:xfrm>
        </p:spPr>
        <p:txBody>
          <a:bodyPr>
            <a:normAutofit/>
          </a:bodyPr>
          <a:lstStyle/>
          <a:p>
            <a:pPr>
              <a:lnSpc>
                <a:spcPct val="170000"/>
              </a:lnSpc>
            </a:pPr>
            <a:r>
              <a:rPr lang="en-US" altLang="zh-CN" dirty="0"/>
              <a:t>datetime </a:t>
            </a:r>
            <a:r>
              <a:rPr lang="zh-CN" altLang="en-US" dirty="0"/>
              <a:t>模块提供了用于操作日期和时间的类。</a:t>
            </a:r>
            <a:endParaRPr lang="en-US" altLang="zh-CN" dirty="0"/>
          </a:p>
          <a:p>
            <a:pPr>
              <a:lnSpc>
                <a:spcPct val="170000"/>
              </a:lnSpc>
            </a:pPr>
            <a:r>
              <a:rPr lang="en-US" altLang="zh-CN" dirty="0"/>
              <a:t>datetime.date.today(): </a:t>
            </a:r>
            <a:r>
              <a:rPr lang="zh-CN" altLang="en-US" dirty="0"/>
              <a:t>返回当前的本地日期。</a:t>
            </a:r>
            <a:endParaRPr lang="en-US" altLang="zh-CN" dirty="0"/>
          </a:p>
        </p:txBody>
      </p:sp>
    </p:spTree>
    <p:extLst>
      <p:ext uri="{BB962C8B-B14F-4D97-AF65-F5344CB8AC3E}">
        <p14:creationId xmlns:p14="http://schemas.microsoft.com/office/powerpoint/2010/main" val="165597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内置模块</a:t>
            </a:r>
            <a:r>
              <a:rPr lang="en-US" altLang="zh-CN" dirty="0">
                <a:latin typeface="Microsoft YaHei UI" panose="020B0503020204020204" pitchFamily="34" charset="-122"/>
                <a:ea typeface="Microsoft YaHei UI" panose="020B0503020204020204" pitchFamily="34" charset="-122"/>
              </a:rPr>
              <a:t>-re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13702" y="1759870"/>
            <a:ext cx="9540550" cy="4836368"/>
          </a:xfrm>
        </p:spPr>
        <p:txBody>
          <a:bodyPr>
            <a:normAutofit lnSpcReduction="10000"/>
          </a:bodyPr>
          <a:lstStyle/>
          <a:p>
            <a:pPr>
              <a:lnSpc>
                <a:spcPct val="170000"/>
              </a:lnSpc>
            </a:pPr>
            <a:r>
              <a:rPr lang="zh-CN" altLang="en-US" dirty="0"/>
              <a:t>正则表达式模块</a:t>
            </a:r>
            <a:endParaRPr lang="en-US" altLang="zh-CN" dirty="0"/>
          </a:p>
          <a:p>
            <a:pPr>
              <a:lnSpc>
                <a:spcPct val="170000"/>
              </a:lnSpc>
            </a:pPr>
            <a:r>
              <a:rPr lang="zh-CN" altLang="en-US" dirty="0"/>
              <a:t>正则：正确的规则</a:t>
            </a:r>
            <a:endParaRPr lang="en-US" altLang="zh-CN" dirty="0"/>
          </a:p>
          <a:p>
            <a:pPr>
              <a:lnSpc>
                <a:spcPct val="170000"/>
              </a:lnSpc>
            </a:pPr>
            <a:r>
              <a:rPr lang="zh-CN" altLang="en-US" dirty="0"/>
              <a:t>正则表达式：由正确的规则组成的式子</a:t>
            </a:r>
            <a:endParaRPr lang="en-US" altLang="zh-CN" dirty="0"/>
          </a:p>
          <a:p>
            <a:pPr>
              <a:lnSpc>
                <a:spcPct val="170000"/>
              </a:lnSpc>
            </a:pPr>
            <a:r>
              <a:rPr lang="zh-CN" altLang="en-US" dirty="0"/>
              <a:t>哪些规则才是规则？？？？</a:t>
            </a:r>
            <a:endParaRPr lang="en-US" altLang="zh-CN" dirty="0"/>
          </a:p>
          <a:p>
            <a:pPr>
              <a:lnSpc>
                <a:spcPct val="170000"/>
              </a:lnSpc>
            </a:pPr>
            <a:r>
              <a:rPr lang="zh-CN" altLang="en-US" dirty="0"/>
              <a:t>正则表达式是一门独立的语言。</a:t>
            </a:r>
            <a:endParaRPr lang="en-US" altLang="zh-CN" dirty="0"/>
          </a:p>
          <a:p>
            <a:pPr>
              <a:lnSpc>
                <a:spcPct val="170000"/>
              </a:lnSpc>
            </a:pPr>
            <a:r>
              <a:rPr lang="zh-CN" altLang="en-US" dirty="0"/>
              <a:t>作用：简化对字符串的相关操作（匹配， 查找、替换</a:t>
            </a:r>
            <a:r>
              <a:rPr lang="zh-CN" altLang="en-US"/>
              <a:t>， 分割）</a:t>
            </a:r>
            <a:endParaRPr lang="en-US" altLang="zh-CN" dirty="0"/>
          </a:p>
        </p:txBody>
      </p:sp>
    </p:spTree>
    <p:extLst>
      <p:ext uri="{BB962C8B-B14F-4D97-AF65-F5344CB8AC3E}">
        <p14:creationId xmlns:p14="http://schemas.microsoft.com/office/powerpoint/2010/main" val="187178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第三方库</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26947" y="1772816"/>
            <a:ext cx="9612558" cy="4692352"/>
          </a:xfrm>
        </p:spPr>
        <p:txBody>
          <a:bodyPr>
            <a:normAutofit fontScale="77500" lnSpcReduction="20000"/>
          </a:bodyPr>
          <a:lstStyle/>
          <a:p>
            <a:pPr>
              <a:lnSpc>
                <a:spcPct val="170000"/>
              </a:lnSpc>
            </a:pPr>
            <a:r>
              <a:rPr lang="zh-CN" altLang="en-US" dirty="0"/>
              <a:t>安装包：</a:t>
            </a:r>
            <a:r>
              <a:rPr lang="en-US" altLang="zh-CN" dirty="0"/>
              <a:t>pip install package_name</a:t>
            </a:r>
          </a:p>
          <a:p>
            <a:pPr>
              <a:lnSpc>
                <a:spcPct val="170000"/>
              </a:lnSpc>
            </a:pPr>
            <a:r>
              <a:rPr lang="zh-CN" altLang="en-US" dirty="0"/>
              <a:t>安装指定版本的包：</a:t>
            </a:r>
            <a:r>
              <a:rPr lang="en-US" altLang="zh-CN" dirty="0"/>
              <a:t>pip install package_name==1.1.2</a:t>
            </a:r>
            <a:r>
              <a:rPr lang="zh-CN" altLang="en-US" dirty="0"/>
              <a:t>会安装特定版本的包</a:t>
            </a:r>
            <a:endParaRPr lang="en-US" altLang="zh-CN" dirty="0"/>
          </a:p>
          <a:p>
            <a:pPr>
              <a:lnSpc>
                <a:spcPct val="170000"/>
              </a:lnSpc>
            </a:pPr>
            <a:r>
              <a:rPr lang="zh-CN" altLang="en-US" dirty="0"/>
              <a:t>更换</a:t>
            </a:r>
            <a:r>
              <a:rPr lang="en-US" altLang="zh-CN" dirty="0"/>
              <a:t>pip</a:t>
            </a:r>
            <a:r>
              <a:rPr lang="zh-CN" altLang="en-US" dirty="0"/>
              <a:t>源：可以通过指定镜像源来加快安装速度，例如使用</a:t>
            </a:r>
            <a:r>
              <a:rPr lang="en-US" altLang="zh-CN" dirty="0"/>
              <a:t>pip install -i mirror_source package_name</a:t>
            </a:r>
            <a:r>
              <a:rPr lang="zh-CN" altLang="en-US" dirty="0"/>
              <a:t>来从指定的镜像源安装包。</a:t>
            </a:r>
            <a:endParaRPr lang="en-US" altLang="zh-CN" dirty="0"/>
          </a:p>
          <a:p>
            <a:pPr>
              <a:lnSpc>
                <a:spcPct val="170000"/>
              </a:lnSpc>
            </a:pPr>
            <a:r>
              <a:rPr lang="zh-CN" altLang="en-US" dirty="0"/>
              <a:t>更新包：使用</a:t>
            </a:r>
            <a:r>
              <a:rPr lang="en-US" altLang="zh-CN" dirty="0"/>
              <a:t>pip install --upgrade package_name</a:t>
            </a:r>
            <a:r>
              <a:rPr lang="zh-CN" altLang="en-US" dirty="0"/>
              <a:t>来更新指定的包到最新版本。可以使用</a:t>
            </a:r>
            <a:r>
              <a:rPr lang="en-US" altLang="zh-CN" dirty="0"/>
              <a:t>pip install -U package_name</a:t>
            </a:r>
            <a:r>
              <a:rPr lang="zh-CN" altLang="en-US" dirty="0"/>
              <a:t>来更新包。</a:t>
            </a:r>
            <a:endParaRPr lang="en-US" altLang="zh-CN" dirty="0"/>
          </a:p>
          <a:p>
            <a:pPr>
              <a:lnSpc>
                <a:spcPct val="170000"/>
              </a:lnSpc>
            </a:pPr>
            <a:r>
              <a:rPr lang="zh-CN" altLang="en-US" dirty="0"/>
              <a:t>卸载包：</a:t>
            </a:r>
            <a:r>
              <a:rPr lang="en-US" altLang="zh-CN" dirty="0"/>
              <a:t>pip uninstall package_name </a:t>
            </a:r>
            <a:r>
              <a:rPr lang="zh-CN" altLang="en-US" dirty="0"/>
              <a:t>会卸载指定的包。</a:t>
            </a:r>
            <a:endParaRPr lang="en-US" altLang="zh-CN" dirty="0"/>
          </a:p>
          <a:p>
            <a:pPr>
              <a:lnSpc>
                <a:spcPct val="170000"/>
              </a:lnSpc>
            </a:pPr>
            <a:r>
              <a:rPr lang="zh-CN" altLang="en-US" dirty="0"/>
              <a:t>查看包：</a:t>
            </a:r>
            <a:r>
              <a:rPr lang="en-US" altLang="zh-CN" dirty="0"/>
              <a:t>pip show package_name</a:t>
            </a:r>
            <a:r>
              <a:rPr lang="zh-CN" altLang="en-US" dirty="0"/>
              <a:t>会显示指定包的详细信息。</a:t>
            </a:r>
            <a:endParaRPr lang="en-US" altLang="zh-CN" dirty="0"/>
          </a:p>
        </p:txBody>
      </p:sp>
    </p:spTree>
    <p:extLst>
      <p:ext uri="{BB962C8B-B14F-4D97-AF65-F5344CB8AC3E}">
        <p14:creationId xmlns:p14="http://schemas.microsoft.com/office/powerpoint/2010/main" val="26685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第三方库</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22414" y="1844824"/>
            <a:ext cx="9396534" cy="4548336"/>
          </a:xfrm>
        </p:spPr>
        <p:txBody>
          <a:bodyPr>
            <a:normAutofit fontScale="77500" lnSpcReduction="20000"/>
          </a:bodyPr>
          <a:lstStyle/>
          <a:p>
            <a:pPr>
              <a:lnSpc>
                <a:spcPct val="170000"/>
              </a:lnSpc>
            </a:pPr>
            <a:r>
              <a:rPr lang="zh-CN" altLang="en-US" dirty="0"/>
              <a:t>列出已安装的包：使用</a:t>
            </a:r>
            <a:r>
              <a:rPr lang="en-US" altLang="zh-CN" dirty="0"/>
              <a:t>pip list</a:t>
            </a:r>
            <a:r>
              <a:rPr lang="zh-CN" altLang="en-US" dirty="0"/>
              <a:t>命令来列出所有已安装的包及其版本号。</a:t>
            </a:r>
            <a:endParaRPr lang="en-US" altLang="zh-CN" dirty="0"/>
          </a:p>
          <a:p>
            <a:pPr>
              <a:lnSpc>
                <a:spcPct val="170000"/>
              </a:lnSpc>
            </a:pPr>
            <a:r>
              <a:rPr lang="zh-CN" altLang="en-US" dirty="0"/>
              <a:t>列出已安装的包：使用</a:t>
            </a:r>
            <a:r>
              <a:rPr lang="en-US" altLang="zh-CN" dirty="0"/>
              <a:t>pip list</a:t>
            </a:r>
            <a:r>
              <a:rPr lang="zh-CN" altLang="en-US" dirty="0"/>
              <a:t>命令的参数来过滤显示的信息，如</a:t>
            </a:r>
            <a:r>
              <a:rPr lang="en-US" altLang="zh-CN" dirty="0"/>
              <a:t>-o</a:t>
            </a:r>
            <a:r>
              <a:rPr lang="zh-CN" altLang="en-US" dirty="0"/>
              <a:t>列出所有过时的包，</a:t>
            </a:r>
            <a:r>
              <a:rPr lang="en-US" altLang="zh-CN" dirty="0"/>
              <a:t>-u</a:t>
            </a:r>
            <a:r>
              <a:rPr lang="zh-CN" altLang="en-US" dirty="0"/>
              <a:t>列出所有最新的包等。</a:t>
            </a:r>
            <a:endParaRPr lang="en-US" altLang="zh-CN" dirty="0"/>
          </a:p>
          <a:p>
            <a:pPr>
              <a:lnSpc>
                <a:spcPct val="170000"/>
              </a:lnSpc>
            </a:pPr>
            <a:r>
              <a:rPr lang="zh-CN" altLang="en-US" dirty="0"/>
              <a:t>解决兼容性问题：使用</a:t>
            </a:r>
            <a:r>
              <a:rPr lang="en-US" altLang="zh-CN" dirty="0"/>
              <a:t>pip check package_name</a:t>
            </a:r>
            <a:r>
              <a:rPr lang="zh-CN" altLang="en-US" dirty="0"/>
              <a:t>来检查已安装的包是否有兼容的依赖问题。</a:t>
            </a:r>
            <a:endParaRPr lang="en-US" altLang="zh-CN" dirty="0"/>
          </a:p>
          <a:p>
            <a:pPr>
              <a:lnSpc>
                <a:spcPct val="170000"/>
              </a:lnSpc>
            </a:pPr>
            <a:r>
              <a:rPr lang="zh-CN" altLang="en-US" dirty="0"/>
              <a:t>使用</a:t>
            </a:r>
            <a:r>
              <a:rPr lang="en-US" altLang="zh-CN" dirty="0"/>
              <a:t>wheel</a:t>
            </a:r>
            <a:r>
              <a:rPr lang="zh-CN" altLang="en-US" dirty="0"/>
              <a:t>文件安装库：下载</a:t>
            </a:r>
            <a:r>
              <a:rPr lang="en-US" altLang="zh-CN" dirty="0"/>
              <a:t>.whl</a:t>
            </a:r>
            <a:r>
              <a:rPr lang="zh-CN" altLang="en-US" dirty="0"/>
              <a:t>文件后，在文件所在的文件夹内，使用</a:t>
            </a:r>
            <a:r>
              <a:rPr lang="en-US" altLang="zh-CN" dirty="0"/>
              <a:t>pip install xx.whl</a:t>
            </a:r>
            <a:r>
              <a:rPr lang="zh-CN" altLang="en-US" dirty="0"/>
              <a:t>命令来安装</a:t>
            </a:r>
            <a:r>
              <a:rPr lang="en-US" altLang="zh-CN" dirty="0"/>
              <a:t>wheel</a:t>
            </a:r>
            <a:r>
              <a:rPr lang="zh-CN" altLang="en-US" dirty="0"/>
              <a:t>文件中的库。</a:t>
            </a:r>
            <a:endParaRPr lang="en-US" altLang="zh-CN" dirty="0"/>
          </a:p>
          <a:p>
            <a:pPr>
              <a:lnSpc>
                <a:spcPct val="170000"/>
              </a:lnSpc>
            </a:pPr>
            <a:r>
              <a:rPr lang="zh-CN" altLang="en-US" dirty="0"/>
              <a:t>查看</a:t>
            </a:r>
            <a:r>
              <a:rPr lang="en-US" altLang="zh-CN" dirty="0"/>
              <a:t>pip</a:t>
            </a:r>
            <a:r>
              <a:rPr lang="zh-CN" altLang="en-US" dirty="0"/>
              <a:t>版本：使用</a:t>
            </a:r>
            <a:r>
              <a:rPr lang="en-US" altLang="zh-CN" dirty="0"/>
              <a:t>pip --version</a:t>
            </a:r>
            <a:r>
              <a:rPr lang="zh-CN" altLang="en-US" dirty="0"/>
              <a:t>或</a:t>
            </a:r>
            <a:r>
              <a:rPr lang="en-US" altLang="zh-CN" dirty="0"/>
              <a:t>pip help</a:t>
            </a:r>
            <a:r>
              <a:rPr lang="zh-CN" altLang="en-US" dirty="0"/>
              <a:t>来查看</a:t>
            </a:r>
            <a:r>
              <a:rPr lang="en-US" altLang="zh-CN" dirty="0"/>
              <a:t>pip</a:t>
            </a:r>
            <a:r>
              <a:rPr lang="zh-CN" altLang="en-US" dirty="0"/>
              <a:t>的版本信息和可用命令。</a:t>
            </a:r>
            <a:endParaRPr lang="en-US" altLang="zh-CN" dirty="0"/>
          </a:p>
        </p:txBody>
      </p:sp>
    </p:spTree>
    <p:extLst>
      <p:ext uri="{BB962C8B-B14F-4D97-AF65-F5344CB8AC3E}">
        <p14:creationId xmlns:p14="http://schemas.microsoft.com/office/powerpoint/2010/main" val="145694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常用的</a:t>
            </a:r>
            <a:r>
              <a:rPr lang="en-US" altLang="zh-CN" dirty="0"/>
              <a:t>pip</a:t>
            </a:r>
            <a:r>
              <a:rPr lang="zh-CN" altLang="en-US" dirty="0"/>
              <a:t>镜像源</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fontScale="92500" lnSpcReduction="20000"/>
          </a:bodyPr>
          <a:lstStyle/>
          <a:p>
            <a:pPr>
              <a:lnSpc>
                <a:spcPct val="170000"/>
              </a:lnSpc>
            </a:pPr>
            <a:r>
              <a:rPr lang="zh-CN" altLang="en-US" dirty="0"/>
              <a:t>阿里云：</a:t>
            </a:r>
            <a:r>
              <a:rPr lang="en-US" altLang="zh-CN" dirty="0"/>
              <a:t>https://mirrors.aliyun.com/pypi/simple/</a:t>
            </a:r>
          </a:p>
          <a:p>
            <a:pPr>
              <a:lnSpc>
                <a:spcPct val="170000"/>
              </a:lnSpc>
            </a:pPr>
            <a:r>
              <a:rPr lang="zh-CN" altLang="en-US" dirty="0"/>
              <a:t>华为：</a:t>
            </a:r>
            <a:r>
              <a:rPr lang="en-US" altLang="zh-CN" dirty="0"/>
              <a:t>https://mirrors.huaweicloud.com/repository/pypi/simple/</a:t>
            </a:r>
          </a:p>
          <a:p>
            <a:pPr>
              <a:lnSpc>
                <a:spcPct val="170000"/>
              </a:lnSpc>
            </a:pPr>
            <a:r>
              <a:rPr lang="zh-CN" altLang="en-US" dirty="0"/>
              <a:t>中国科技大学：</a:t>
            </a:r>
            <a:r>
              <a:rPr lang="en-US" altLang="zh-CN" dirty="0"/>
              <a:t>https://pypi.mirrors.ustc.edu.cn/simple/</a:t>
            </a:r>
          </a:p>
          <a:p>
            <a:pPr>
              <a:lnSpc>
                <a:spcPct val="170000"/>
              </a:lnSpc>
            </a:pPr>
            <a:r>
              <a:rPr lang="zh-CN" altLang="en-US" dirty="0"/>
              <a:t>豆瓣</a:t>
            </a:r>
            <a:r>
              <a:rPr lang="en-US" altLang="zh-CN" dirty="0"/>
              <a:t>(douban)</a:t>
            </a:r>
            <a:r>
              <a:rPr lang="zh-CN" altLang="en-US" dirty="0"/>
              <a:t>：</a:t>
            </a:r>
            <a:r>
              <a:rPr lang="en-US" altLang="zh-CN" dirty="0"/>
              <a:t>http://pypi.douban.com/simple/</a:t>
            </a:r>
          </a:p>
          <a:p>
            <a:pPr>
              <a:lnSpc>
                <a:spcPct val="170000"/>
              </a:lnSpc>
            </a:pPr>
            <a:r>
              <a:rPr lang="zh-CN" altLang="en-US" dirty="0"/>
              <a:t>清华大学：</a:t>
            </a:r>
            <a:r>
              <a:rPr lang="en-US" altLang="zh-CN" dirty="0"/>
              <a:t>https://pypi.tuna.tsinghua.edu.cn/simple/</a:t>
            </a:r>
          </a:p>
          <a:p>
            <a:pPr>
              <a:lnSpc>
                <a:spcPct val="170000"/>
              </a:lnSpc>
            </a:pPr>
            <a:r>
              <a:rPr lang="zh-CN" altLang="en-US" dirty="0"/>
              <a:t>中国科学技术大学：</a:t>
            </a:r>
            <a:r>
              <a:rPr lang="en-US" altLang="zh-CN" dirty="0"/>
              <a:t>https://pypi.mirrors.ustc.edu.cn/simple/</a:t>
            </a:r>
          </a:p>
        </p:txBody>
      </p:sp>
    </p:spTree>
    <p:extLst>
      <p:ext uri="{BB962C8B-B14F-4D97-AF65-F5344CB8AC3E}">
        <p14:creationId xmlns:p14="http://schemas.microsoft.com/office/powerpoint/2010/main" val="235772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导入模块</a:t>
            </a: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a:xfrm>
            <a:off x="1522414" y="1628800"/>
            <a:ext cx="9828582" cy="5112568"/>
          </a:xfrm>
        </p:spPr>
        <p:txBody>
          <a:bodyPr>
            <a:normAutofit fontScale="85000" lnSpcReduction="20000"/>
          </a:bodyPr>
          <a:lstStyle/>
          <a:p>
            <a:pPr>
              <a:lnSpc>
                <a:spcPct val="160000"/>
              </a:lnSpc>
            </a:pPr>
            <a:r>
              <a:rPr lang="zh-CN" altLang="en-US" dirty="0"/>
              <a:t>完全导入语句：</a:t>
            </a:r>
            <a:endParaRPr lang="en-US" altLang="zh-CN" dirty="0"/>
          </a:p>
          <a:p>
            <a:pPr lvl="1">
              <a:lnSpc>
                <a:spcPct val="160000"/>
              </a:lnSpc>
            </a:pPr>
            <a:r>
              <a:rPr lang="zh-CN" altLang="en-US" dirty="0"/>
              <a:t>完全导入：</a:t>
            </a:r>
            <a:r>
              <a:rPr lang="en-US" altLang="zh-CN" dirty="0"/>
              <a:t>Import </a:t>
            </a:r>
            <a:r>
              <a:rPr lang="zh-CN" altLang="en-US" dirty="0">
                <a:solidFill>
                  <a:srgbClr val="FF0000"/>
                </a:solidFill>
              </a:rPr>
              <a:t>模块</a:t>
            </a:r>
            <a:r>
              <a:rPr lang="en-US" altLang="zh-CN" dirty="0"/>
              <a:t>1,</a:t>
            </a:r>
            <a:r>
              <a:rPr lang="zh-CN" altLang="en-US" dirty="0">
                <a:solidFill>
                  <a:srgbClr val="FF0000"/>
                </a:solidFill>
              </a:rPr>
              <a:t>模块</a:t>
            </a:r>
            <a:r>
              <a:rPr lang="en-US" altLang="zh-CN" dirty="0"/>
              <a:t>n</a:t>
            </a:r>
          </a:p>
          <a:p>
            <a:pPr lvl="1">
              <a:lnSpc>
                <a:spcPct val="160000"/>
              </a:lnSpc>
            </a:pPr>
            <a:r>
              <a:rPr lang="zh-CN" altLang="en-US" dirty="0"/>
              <a:t>模块设置别名：</a:t>
            </a:r>
            <a:r>
              <a:rPr lang="en-US" altLang="zh-CN" dirty="0"/>
              <a:t>Import </a:t>
            </a:r>
            <a:r>
              <a:rPr lang="zh-CN" altLang="en-US" dirty="0">
                <a:solidFill>
                  <a:srgbClr val="FF0000"/>
                </a:solidFill>
              </a:rPr>
              <a:t>模块</a:t>
            </a:r>
            <a:r>
              <a:rPr lang="zh-CN" altLang="en-US" dirty="0"/>
              <a:t> </a:t>
            </a:r>
            <a:r>
              <a:rPr lang="en-US" altLang="zh-CN" dirty="0"/>
              <a:t>as </a:t>
            </a:r>
            <a:r>
              <a:rPr lang="zh-CN" altLang="en-US" dirty="0"/>
              <a:t>别名</a:t>
            </a:r>
            <a:endParaRPr lang="en-US" altLang="zh-CN" dirty="0"/>
          </a:p>
          <a:p>
            <a:pPr>
              <a:lnSpc>
                <a:spcPct val="160000"/>
              </a:lnSpc>
            </a:pPr>
            <a:r>
              <a:rPr lang="en-US" altLang="zh-CN" dirty="0"/>
              <a:t>import</a:t>
            </a:r>
            <a:r>
              <a:rPr lang="zh-CN" altLang="en-US" dirty="0"/>
              <a:t>语句会找到指定的模块，加载模块生成模块对象</a:t>
            </a:r>
            <a:endParaRPr lang="en-US" altLang="zh-CN" dirty="0"/>
          </a:p>
          <a:p>
            <a:pPr>
              <a:lnSpc>
                <a:spcPct val="160000"/>
              </a:lnSpc>
            </a:pPr>
            <a:r>
              <a:rPr lang="zh-CN" altLang="en-US" dirty="0"/>
              <a:t>将</a:t>
            </a:r>
            <a:r>
              <a:rPr lang="zh-CN" altLang="en-US" dirty="0">
                <a:solidFill>
                  <a:srgbClr val="FF0000"/>
                </a:solidFill>
              </a:rPr>
              <a:t>模块名称添加到命名空间</a:t>
            </a:r>
            <a:r>
              <a:rPr lang="zh-CN" altLang="en-US" dirty="0"/>
              <a:t>中，模块名称指向模块对象</a:t>
            </a:r>
            <a:endParaRPr lang="en-US" altLang="zh-CN" dirty="0"/>
          </a:p>
          <a:p>
            <a:pPr>
              <a:lnSpc>
                <a:spcPct val="160000"/>
              </a:lnSpc>
            </a:pPr>
            <a:r>
              <a:rPr lang="zh-CN" altLang="en-US" dirty="0"/>
              <a:t>如果使用了</a:t>
            </a:r>
            <a:r>
              <a:rPr lang="en-US" altLang="zh-CN" dirty="0"/>
              <a:t>as</a:t>
            </a:r>
            <a:r>
              <a:rPr lang="zh-CN" altLang="en-US" dirty="0"/>
              <a:t>别名，将</a:t>
            </a:r>
            <a:r>
              <a:rPr lang="en-US" altLang="zh-CN" dirty="0"/>
              <a:t>as</a:t>
            </a:r>
            <a:r>
              <a:rPr lang="zh-CN" altLang="en-US" dirty="0"/>
              <a:t>的别名添加到命名空间，指向模块对象</a:t>
            </a:r>
            <a:endParaRPr lang="en-US" altLang="zh-CN" dirty="0"/>
          </a:p>
          <a:p>
            <a:pPr>
              <a:lnSpc>
                <a:spcPct val="160000"/>
              </a:lnSpc>
            </a:pPr>
            <a:r>
              <a:rPr lang="zh-CN" altLang="en-US" dirty="0"/>
              <a:t>不会将模块中的类、函数、全局变量加载到命名空间中，</a:t>
            </a:r>
            <a:r>
              <a:rPr lang="zh-CN" altLang="en-US" dirty="0">
                <a:solidFill>
                  <a:srgbClr val="FF0000"/>
                </a:solidFill>
              </a:rPr>
              <a:t>需要模块名称才能访问这些内容</a:t>
            </a:r>
            <a:endParaRPr lang="en-US" altLang="zh-CN" dirty="0">
              <a:solidFill>
                <a:srgbClr val="FF0000"/>
              </a:solidFill>
            </a:endParaRPr>
          </a:p>
          <a:p>
            <a:pPr>
              <a:lnSpc>
                <a:spcPct val="160000"/>
              </a:lnSpc>
            </a:pPr>
            <a:r>
              <a:rPr lang="zh-CN" altLang="en-US" dirty="0"/>
              <a:t>命名空间是存放变量的场所。命名空间有局部、全局和内置的。</a:t>
            </a:r>
            <a:endParaRPr lang="en-US" altLang="zh-CN" dirty="0"/>
          </a:p>
          <a:p>
            <a:pPr marL="274320" lvl="1" indent="0">
              <a:buNone/>
            </a:pPr>
            <a:endParaRPr lang="en-US" altLang="zh-CN"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导入模块</a:t>
            </a: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a:bodyPr>
          <a:lstStyle/>
          <a:p>
            <a:r>
              <a:rPr lang="zh-CN" altLang="en-US" dirty="0"/>
              <a:t>部分导入语句：</a:t>
            </a:r>
            <a:endParaRPr lang="en-US" altLang="zh-CN" dirty="0"/>
          </a:p>
          <a:p>
            <a:pPr lvl="1"/>
            <a:r>
              <a:rPr lang="zh-CN" altLang="en-US" dirty="0"/>
              <a:t>部分导入：</a:t>
            </a:r>
            <a:r>
              <a:rPr lang="en-US" altLang="zh-CN" dirty="0"/>
              <a:t>from </a:t>
            </a:r>
            <a:r>
              <a:rPr lang="zh-CN" altLang="en-US" dirty="0">
                <a:solidFill>
                  <a:srgbClr val="FF0000"/>
                </a:solidFill>
              </a:rPr>
              <a:t>模块</a:t>
            </a:r>
            <a:r>
              <a:rPr lang="zh-CN" altLang="en-US" dirty="0"/>
              <a:t> </a:t>
            </a:r>
            <a:r>
              <a:rPr lang="en-US" altLang="zh-CN" dirty="0"/>
              <a:t>import … </a:t>
            </a:r>
          </a:p>
          <a:p>
            <a:pPr lvl="1"/>
            <a:r>
              <a:rPr lang="zh-CN" altLang="en-US" dirty="0"/>
              <a:t>设置别名：</a:t>
            </a:r>
            <a:r>
              <a:rPr lang="en-US" altLang="zh-CN" dirty="0"/>
              <a:t>from </a:t>
            </a:r>
            <a:r>
              <a:rPr lang="zh-CN" altLang="en-US" dirty="0">
                <a:solidFill>
                  <a:srgbClr val="FF0000"/>
                </a:solidFill>
              </a:rPr>
              <a:t>模块</a:t>
            </a:r>
            <a:r>
              <a:rPr lang="zh-CN" altLang="en-US" dirty="0"/>
              <a:t> </a:t>
            </a:r>
            <a:r>
              <a:rPr lang="en-US" altLang="zh-CN" dirty="0"/>
              <a:t>import … as…</a:t>
            </a:r>
          </a:p>
          <a:p>
            <a:r>
              <a:rPr lang="zh-CN" altLang="en-US" dirty="0"/>
              <a:t>这条语句</a:t>
            </a:r>
            <a:r>
              <a:rPr lang="zh-CN" altLang="en-US" dirty="0">
                <a:solidFill>
                  <a:srgbClr val="FF0000"/>
                </a:solidFill>
              </a:rPr>
              <a:t>不会将所导入的模块的名称</a:t>
            </a:r>
            <a:r>
              <a:rPr lang="zh-CN" altLang="en-US" dirty="0"/>
              <a:t>引入到局部命名空间中。</a:t>
            </a:r>
            <a:endParaRPr lang="en-US" altLang="zh-CN" dirty="0"/>
          </a:p>
          <a:p>
            <a:r>
              <a:rPr lang="zh-CN" altLang="en-US" dirty="0"/>
              <a:t>找到</a:t>
            </a:r>
            <a:r>
              <a:rPr lang="en-US" altLang="zh-CN" dirty="0"/>
              <a:t>from</a:t>
            </a:r>
            <a:r>
              <a:rPr lang="zh-CN" altLang="en-US" dirty="0"/>
              <a:t>子句中指定的模块，加载并初始化（</a:t>
            </a:r>
            <a:r>
              <a:rPr lang="zh-CN" altLang="en-US" dirty="0">
                <a:solidFill>
                  <a:srgbClr val="FF0000"/>
                </a:solidFill>
              </a:rPr>
              <a:t>不是导入</a:t>
            </a:r>
            <a:r>
              <a:rPr lang="zh-CN" altLang="en-US" dirty="0"/>
              <a:t>）</a:t>
            </a:r>
            <a:endParaRPr lang="en-US" altLang="zh-CN" dirty="0"/>
          </a:p>
          <a:p>
            <a:r>
              <a:rPr lang="en-US" altLang="zh-CN" dirty="0">
                <a:solidFill>
                  <a:srgbClr val="FF0000"/>
                </a:solidFill>
              </a:rPr>
              <a:t>Import</a:t>
            </a:r>
            <a:r>
              <a:rPr lang="zh-CN" altLang="en-US" dirty="0">
                <a:solidFill>
                  <a:srgbClr val="FF0000"/>
                </a:solidFill>
              </a:rPr>
              <a:t>子句后的名称会保存到命名空间</a:t>
            </a:r>
            <a:r>
              <a:rPr lang="zh-CN" altLang="en-US" dirty="0"/>
              <a:t>中，如果</a:t>
            </a:r>
            <a:r>
              <a:rPr lang="zh-CN" altLang="en-US" dirty="0">
                <a:solidFill>
                  <a:srgbClr val="FF0000"/>
                </a:solidFill>
              </a:rPr>
              <a:t>有</a:t>
            </a:r>
            <a:r>
              <a:rPr lang="en-US" altLang="zh-CN" dirty="0">
                <a:solidFill>
                  <a:srgbClr val="FF0000"/>
                </a:solidFill>
              </a:rPr>
              <a:t>as </a:t>
            </a:r>
            <a:r>
              <a:rPr lang="zh-CN" altLang="en-US" dirty="0">
                <a:solidFill>
                  <a:srgbClr val="FF0000"/>
                </a:solidFill>
              </a:rPr>
              <a:t>就使用别名保存到命名空间中</a:t>
            </a:r>
            <a:endParaRPr lang="en-US" altLang="zh-CN" dirty="0">
              <a:solidFill>
                <a:srgbClr val="FF0000"/>
              </a:solidFill>
            </a:endParaRPr>
          </a:p>
          <a:p>
            <a:r>
              <a:rPr lang="zh-CN" altLang="en-US" dirty="0"/>
              <a:t>查找顺序：先在</a:t>
            </a:r>
            <a:r>
              <a:rPr lang="en-US" altLang="zh-CN" dirty="0"/>
              <a:t>from</a:t>
            </a:r>
            <a:r>
              <a:rPr lang="zh-CN" altLang="en-US" dirty="0"/>
              <a:t>导入模块中查找，没有就到子模块中查找</a:t>
            </a:r>
            <a:endParaRPr lang="en-US" altLang="zh-CN" dirty="0"/>
          </a:p>
          <a:p>
            <a:pPr marL="274320" lvl="1" indent="0">
              <a:buNone/>
            </a:pPr>
            <a:endParaRPr lang="en-US" altLang="zh-CN" dirty="0"/>
          </a:p>
        </p:txBody>
      </p:sp>
    </p:spTree>
    <p:extLst>
      <p:ext uri="{BB962C8B-B14F-4D97-AF65-F5344CB8AC3E}">
        <p14:creationId xmlns:p14="http://schemas.microsoft.com/office/powerpoint/2010/main" val="161099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导入模块</a:t>
            </a: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a:bodyPr>
          <a:lstStyle/>
          <a:p>
            <a:r>
              <a:rPr lang="zh-CN" altLang="en-US" dirty="0"/>
              <a:t>导入语句：</a:t>
            </a:r>
            <a:endParaRPr lang="en-US" altLang="zh-CN" dirty="0"/>
          </a:p>
          <a:p>
            <a:pPr lvl="1"/>
            <a:r>
              <a:rPr lang="en-US" altLang="zh-CN" dirty="0"/>
              <a:t>from </a:t>
            </a:r>
            <a:r>
              <a:rPr lang="zh-CN" altLang="en-US" dirty="0">
                <a:solidFill>
                  <a:srgbClr val="FF0000"/>
                </a:solidFill>
              </a:rPr>
              <a:t>模块</a:t>
            </a:r>
            <a:r>
              <a:rPr lang="zh-CN" altLang="en-US" dirty="0"/>
              <a:t> </a:t>
            </a:r>
            <a:r>
              <a:rPr lang="en-US" altLang="zh-CN" dirty="0"/>
              <a:t>import *</a:t>
            </a:r>
          </a:p>
          <a:p>
            <a:pPr>
              <a:lnSpc>
                <a:spcPct val="150000"/>
              </a:lnSpc>
            </a:pPr>
            <a:r>
              <a:rPr lang="zh-CN" altLang="en-US" dirty="0"/>
              <a:t>如果没有</a:t>
            </a:r>
            <a:r>
              <a:rPr lang="en-US" altLang="zh-CN" dirty="0"/>
              <a:t>__all__</a:t>
            </a:r>
            <a:r>
              <a:rPr lang="zh-CN" altLang="en-US" dirty="0"/>
              <a:t>，这种方式会导入所有不以下划线（</a:t>
            </a:r>
            <a:r>
              <a:rPr lang="en-US" altLang="zh-CN" dirty="0"/>
              <a:t>_</a:t>
            </a:r>
            <a:r>
              <a:rPr lang="zh-CN" altLang="en-US" dirty="0"/>
              <a:t>）开头的名称。大多数情况下，不要用这个功能，这种方式向解释器导入了一批未知的名称，可能会覆盖已经定义的名称。</a:t>
            </a:r>
            <a:endParaRPr lang="en-US" altLang="zh-CN" dirty="0"/>
          </a:p>
          <a:p>
            <a:pPr>
              <a:lnSpc>
                <a:spcPct val="150000"/>
              </a:lnSpc>
            </a:pPr>
            <a:r>
              <a:rPr lang="zh-CN" altLang="en-US" dirty="0"/>
              <a:t>注意，一般情况下，</a:t>
            </a:r>
            <a:r>
              <a:rPr lang="zh-CN" altLang="en-US" dirty="0">
                <a:solidFill>
                  <a:srgbClr val="FF0000"/>
                </a:solidFill>
              </a:rPr>
              <a:t>不建议从模块或包内导入 *</a:t>
            </a:r>
            <a:r>
              <a:rPr lang="zh-CN" altLang="en-US" dirty="0"/>
              <a:t>，因为，这项操作经常让代码变得难以理解。</a:t>
            </a:r>
            <a:endParaRPr lang="en-US" altLang="zh-CN" dirty="0"/>
          </a:p>
        </p:txBody>
      </p:sp>
    </p:spTree>
    <p:extLst>
      <p:ext uri="{BB962C8B-B14F-4D97-AF65-F5344CB8AC3E}">
        <p14:creationId xmlns:p14="http://schemas.microsoft.com/office/powerpoint/2010/main" val="347277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__all__</a:t>
            </a: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a:bodyPr>
          <a:lstStyle/>
          <a:p>
            <a:pPr>
              <a:lnSpc>
                <a:spcPct val="150000"/>
              </a:lnSpc>
            </a:pPr>
            <a:r>
              <a:rPr lang="zh-CN" altLang="en-US" dirty="0"/>
              <a:t>如果模块中没有</a:t>
            </a:r>
            <a:r>
              <a:rPr lang="en-US" altLang="zh-CN" dirty="0"/>
              <a:t>__all__, </a:t>
            </a:r>
            <a:r>
              <a:rPr lang="en-US" altLang="zh-CN" dirty="0">
                <a:solidFill>
                  <a:srgbClr val="FF0000"/>
                </a:solidFill>
              </a:rPr>
              <a:t>from…import</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zh-CN" altLang="en-US" dirty="0"/>
              <a:t>只能导入模块中非下划线开头的变量。如果是包，子模块也不会导入</a:t>
            </a:r>
            <a:endParaRPr lang="en-US" altLang="zh-CN" dirty="0"/>
          </a:p>
          <a:p>
            <a:pPr>
              <a:lnSpc>
                <a:spcPct val="150000"/>
              </a:lnSpc>
            </a:pPr>
            <a:r>
              <a:rPr lang="zh-CN" altLang="en-US" dirty="0"/>
              <a:t>如果模块中有</a:t>
            </a:r>
            <a:r>
              <a:rPr lang="en-US" altLang="zh-CN" dirty="0"/>
              <a:t>__all__, </a:t>
            </a:r>
            <a:r>
              <a:rPr lang="en-US" altLang="zh-CN" dirty="0">
                <a:solidFill>
                  <a:srgbClr val="FF0000"/>
                </a:solidFill>
              </a:rPr>
              <a:t>from…import</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zh-CN" altLang="en-US" dirty="0"/>
              <a:t>只能导入</a:t>
            </a:r>
            <a:r>
              <a:rPr lang="en-US" altLang="zh-CN" dirty="0"/>
              <a:t>__all__</a:t>
            </a:r>
            <a:r>
              <a:rPr lang="zh-CN" altLang="en-US" dirty="0">
                <a:solidFill>
                  <a:srgbClr val="FF0000"/>
                </a:solidFill>
              </a:rPr>
              <a:t>列表</a:t>
            </a:r>
            <a:r>
              <a:rPr lang="zh-CN" altLang="en-US" dirty="0"/>
              <a:t>中指定的名称，即使是下划线开头的或者子模块</a:t>
            </a:r>
            <a:endParaRPr lang="en-US" altLang="zh-CN" dirty="0"/>
          </a:p>
        </p:txBody>
      </p:sp>
    </p:spTree>
    <p:extLst>
      <p:ext uri="{BB962C8B-B14F-4D97-AF65-F5344CB8AC3E}">
        <p14:creationId xmlns:p14="http://schemas.microsoft.com/office/powerpoint/2010/main" val="214067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模块搜索顺序</a:t>
            </a: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fontScale="92500" lnSpcReduction="10000"/>
          </a:bodyPr>
          <a:lstStyle/>
          <a:p>
            <a:pPr>
              <a:lnSpc>
                <a:spcPct val="170000"/>
              </a:lnSpc>
            </a:pPr>
            <a:r>
              <a:rPr lang="zh-CN" altLang="en-US" dirty="0"/>
              <a:t>当导入一个名为 </a:t>
            </a:r>
            <a:r>
              <a:rPr lang="en-US" altLang="zh-CN" dirty="0"/>
              <a:t>spam </a:t>
            </a:r>
            <a:r>
              <a:rPr lang="zh-CN" altLang="en-US" dirty="0"/>
              <a:t>的模块时，解释器首先会搜索具有该名称的内置模块。 这些模块的名称在 </a:t>
            </a:r>
            <a:r>
              <a:rPr lang="en-US" altLang="zh-CN" dirty="0">
                <a:solidFill>
                  <a:srgbClr val="FF0000"/>
                </a:solidFill>
              </a:rPr>
              <a:t>sys.builtin_module_names </a:t>
            </a:r>
            <a:r>
              <a:rPr lang="zh-CN" altLang="en-US" dirty="0"/>
              <a:t>中列出。 如果未找到，它将在变量 </a:t>
            </a:r>
            <a:r>
              <a:rPr lang="en-US" altLang="zh-CN" dirty="0"/>
              <a:t>sys.path </a:t>
            </a:r>
            <a:r>
              <a:rPr lang="zh-CN" altLang="en-US" dirty="0"/>
              <a:t>所给出的目录列表中搜索名为 </a:t>
            </a:r>
            <a:r>
              <a:rPr lang="en-US" altLang="zh-CN" dirty="0"/>
              <a:t>spam.py </a:t>
            </a:r>
            <a:r>
              <a:rPr lang="zh-CN" altLang="en-US" dirty="0"/>
              <a:t>的文件。 </a:t>
            </a:r>
            <a:r>
              <a:rPr lang="en-US" altLang="zh-CN" dirty="0">
                <a:solidFill>
                  <a:srgbClr val="FF0000"/>
                </a:solidFill>
              </a:rPr>
              <a:t>sys.path </a:t>
            </a:r>
            <a:r>
              <a:rPr lang="zh-CN" altLang="en-US" dirty="0"/>
              <a:t>是从这些位置初始化的</a:t>
            </a:r>
            <a:r>
              <a:rPr lang="en-US" altLang="zh-CN" dirty="0"/>
              <a:t>:</a:t>
            </a:r>
          </a:p>
          <a:p>
            <a:pPr lvl="1">
              <a:lnSpc>
                <a:spcPct val="170000"/>
              </a:lnSpc>
            </a:pPr>
            <a:r>
              <a:rPr lang="zh-CN" altLang="en-US" dirty="0"/>
              <a:t>被命令行直接运行的脚本所在的目录（或未指定文件时的当前目录）。</a:t>
            </a:r>
          </a:p>
          <a:p>
            <a:pPr lvl="1">
              <a:lnSpc>
                <a:spcPct val="170000"/>
              </a:lnSpc>
            </a:pPr>
            <a:r>
              <a:rPr lang="en-US" altLang="zh-CN" dirty="0"/>
              <a:t>PYTHONPATH </a:t>
            </a:r>
            <a:r>
              <a:rPr lang="zh-CN" altLang="en-US" dirty="0"/>
              <a:t>（目录列表，与 </a:t>
            </a:r>
            <a:r>
              <a:rPr lang="en-US" altLang="zh-CN" dirty="0"/>
              <a:t>shell </a:t>
            </a:r>
            <a:r>
              <a:rPr lang="zh-CN" altLang="en-US" dirty="0"/>
              <a:t>变量 </a:t>
            </a:r>
            <a:r>
              <a:rPr lang="en-US" altLang="zh-CN" dirty="0"/>
              <a:t>PATH </a:t>
            </a:r>
            <a:r>
              <a:rPr lang="zh-CN" altLang="en-US" dirty="0"/>
              <a:t>的语法一样）。</a:t>
            </a:r>
          </a:p>
          <a:p>
            <a:pPr lvl="1">
              <a:lnSpc>
                <a:spcPct val="170000"/>
              </a:lnSpc>
            </a:pPr>
            <a:r>
              <a:rPr lang="zh-CN" altLang="en-US" dirty="0"/>
              <a:t>依赖于安装的默认值（按照惯例包括一个 </a:t>
            </a:r>
            <a:r>
              <a:rPr lang="en-US" altLang="zh-CN" dirty="0"/>
              <a:t>site-packages </a:t>
            </a:r>
            <a:r>
              <a:rPr lang="zh-CN" altLang="en-US" dirty="0"/>
              <a:t>目录，由 </a:t>
            </a:r>
            <a:r>
              <a:rPr lang="en-US" altLang="zh-CN" dirty="0"/>
              <a:t>site </a:t>
            </a:r>
            <a:r>
              <a:rPr lang="zh-CN" altLang="en-US" dirty="0"/>
              <a:t>模块处理）。</a:t>
            </a:r>
            <a:endParaRPr lang="en-US" altLang="zh-CN" dirty="0"/>
          </a:p>
        </p:txBody>
      </p:sp>
    </p:spTree>
    <p:extLst>
      <p:ext uri="{BB962C8B-B14F-4D97-AF65-F5344CB8AC3E}">
        <p14:creationId xmlns:p14="http://schemas.microsoft.com/office/powerpoint/2010/main" val="398632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a:t>
            </a:r>
            <a:r>
              <a:rPr lang="en-US" altLang="zh-CN" dirty="0">
                <a:latin typeface="Microsoft YaHei UI" panose="020B0503020204020204" pitchFamily="34" charset="-122"/>
                <a:ea typeface="Microsoft YaHei UI" panose="020B0503020204020204" pitchFamily="34" charset="-122"/>
              </a:rPr>
              <a:t>(package)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F031F633-EC37-EFB3-469A-53550D1C96F1}"/>
              </a:ext>
            </a:extLst>
          </p:cNvPr>
          <p:cNvSpPr>
            <a:spLocks noGrp="1"/>
          </p:cNvSpPr>
          <p:nvPr>
            <p:ph idx="1"/>
          </p:nvPr>
        </p:nvSpPr>
        <p:spPr/>
        <p:txBody>
          <a:bodyPr>
            <a:normAutofit fontScale="85000" lnSpcReduction="10000"/>
          </a:bodyPr>
          <a:lstStyle/>
          <a:p>
            <a:pPr>
              <a:lnSpc>
                <a:spcPct val="170000"/>
              </a:lnSpc>
            </a:pPr>
            <a:r>
              <a:rPr lang="zh-CN" altLang="en-US" dirty="0"/>
              <a:t>包是通过使用“带点号模块名”来构造 </a:t>
            </a:r>
            <a:r>
              <a:rPr lang="en-US" altLang="zh-CN" dirty="0"/>
              <a:t>Python </a:t>
            </a:r>
            <a:r>
              <a:rPr lang="zh-CN" altLang="en-US" dirty="0"/>
              <a:t>模块命名空间的一种方式。 例如，模块名 </a:t>
            </a:r>
            <a:r>
              <a:rPr lang="en-US" altLang="zh-CN" dirty="0"/>
              <a:t>A.B </a:t>
            </a:r>
            <a:r>
              <a:rPr lang="zh-CN" altLang="en-US" dirty="0"/>
              <a:t>表示名为 </a:t>
            </a:r>
            <a:r>
              <a:rPr lang="en-US" altLang="zh-CN" dirty="0"/>
              <a:t>A </a:t>
            </a:r>
            <a:r>
              <a:rPr lang="zh-CN" altLang="en-US" dirty="0"/>
              <a:t>的包中名为 </a:t>
            </a:r>
            <a:r>
              <a:rPr lang="en-US" altLang="zh-CN" dirty="0"/>
              <a:t>B </a:t>
            </a:r>
            <a:r>
              <a:rPr lang="zh-CN" altLang="en-US" dirty="0"/>
              <a:t>的子模块。 就像使用模块可以让不同模块的作者不必担心彼此的全局变量名一样，使用带点号模块名也可以让 </a:t>
            </a:r>
            <a:r>
              <a:rPr lang="en-US" altLang="zh-CN" dirty="0"/>
              <a:t>NumPy </a:t>
            </a:r>
            <a:r>
              <a:rPr lang="zh-CN" altLang="en-US" dirty="0"/>
              <a:t>或 </a:t>
            </a:r>
            <a:r>
              <a:rPr lang="en-US" altLang="zh-CN" dirty="0"/>
              <a:t>Pillow </a:t>
            </a:r>
            <a:r>
              <a:rPr lang="zh-CN" altLang="en-US" dirty="0"/>
              <a:t>等多模块包的作者也不必担心彼此的模块名冲突。</a:t>
            </a:r>
            <a:endParaRPr lang="en-US" altLang="zh-CN" dirty="0"/>
          </a:p>
          <a:p>
            <a:pPr>
              <a:lnSpc>
                <a:spcPct val="170000"/>
              </a:lnSpc>
            </a:pPr>
            <a:r>
              <a:rPr lang="zh-CN" altLang="en-US" dirty="0"/>
              <a:t>需要有 </a:t>
            </a:r>
            <a:r>
              <a:rPr lang="en-US" altLang="zh-CN" dirty="0"/>
              <a:t>__init__.py </a:t>
            </a:r>
            <a:r>
              <a:rPr lang="zh-CN" altLang="en-US" dirty="0"/>
              <a:t>文件才能让 </a:t>
            </a:r>
            <a:r>
              <a:rPr lang="en-US" altLang="zh-CN" dirty="0"/>
              <a:t>Python </a:t>
            </a:r>
            <a:r>
              <a:rPr lang="zh-CN" altLang="en-US" dirty="0"/>
              <a:t>将包含该文件的目录当作包来处理</a:t>
            </a:r>
            <a:endParaRPr lang="en-US" altLang="zh-CN" dirty="0"/>
          </a:p>
          <a:p>
            <a:pPr>
              <a:lnSpc>
                <a:spcPct val="170000"/>
              </a:lnSpc>
            </a:pPr>
            <a:r>
              <a:rPr lang="zh-CN" altLang="en-US" dirty="0"/>
              <a:t>在最简单的情况下，</a:t>
            </a:r>
            <a:r>
              <a:rPr lang="en-US" altLang="zh-CN" dirty="0"/>
              <a:t>__init__.py </a:t>
            </a:r>
            <a:r>
              <a:rPr lang="zh-CN" altLang="en-US" dirty="0"/>
              <a:t>可以只是一个空文件，但它也可以执行包的初始化代码或设置 </a:t>
            </a:r>
            <a:r>
              <a:rPr lang="en-US" altLang="zh-CN" dirty="0"/>
              <a:t>__all__ </a:t>
            </a:r>
            <a:r>
              <a:rPr lang="zh-CN" altLang="en-US" dirty="0"/>
              <a:t>变量</a:t>
            </a:r>
            <a:endParaRPr lang="en-US" altLang="zh-CN" dirty="0"/>
          </a:p>
        </p:txBody>
      </p:sp>
    </p:spTree>
    <p:extLst>
      <p:ext uri="{BB962C8B-B14F-4D97-AF65-F5344CB8AC3E}">
        <p14:creationId xmlns:p14="http://schemas.microsoft.com/office/powerpoint/2010/main" val="268665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包</a:t>
            </a:r>
            <a:r>
              <a:rPr lang="en-US" altLang="zh-CN" dirty="0">
                <a:latin typeface="Microsoft YaHei UI" panose="020B0503020204020204" pitchFamily="34" charset="-122"/>
                <a:ea typeface="Microsoft YaHei UI" panose="020B0503020204020204" pitchFamily="34" charset="-122"/>
              </a:rPr>
              <a:t>(package)</a:t>
            </a:r>
            <a:endParaRPr lang="zh-CN" altLang="en-US" dirty="0">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D91DA1E4-5639-8121-0E25-36C90DF857B8}"/>
              </a:ext>
            </a:extLst>
          </p:cNvPr>
          <p:cNvPicPr>
            <a:picLocks noChangeAspect="1"/>
          </p:cNvPicPr>
          <p:nvPr/>
        </p:nvPicPr>
        <p:blipFill>
          <a:blip r:embed="rId3"/>
          <a:stretch>
            <a:fillRect/>
          </a:stretch>
        </p:blipFill>
        <p:spPr>
          <a:xfrm>
            <a:off x="1773932" y="1916832"/>
            <a:ext cx="7424251" cy="4044149"/>
          </a:xfrm>
          <a:prstGeom prst="rect">
            <a:avLst/>
          </a:prstGeom>
        </p:spPr>
      </p:pic>
    </p:spTree>
    <p:extLst>
      <p:ext uri="{BB962C8B-B14F-4D97-AF65-F5344CB8AC3E}">
        <p14:creationId xmlns:p14="http://schemas.microsoft.com/office/powerpoint/2010/main" val="1475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黑板教育演示文稿（宽屏）</Template>
  <TotalTime>963</TotalTime>
  <Words>2559</Words>
  <Application>Microsoft Office PowerPoint</Application>
  <PresentationFormat>自定义</PresentationFormat>
  <Paragraphs>152</Paragraphs>
  <Slides>25</Slides>
  <Notes>25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Microsoft YaHei UI</vt:lpstr>
      <vt:lpstr>Arial</vt:lpstr>
      <vt:lpstr>Consolas</vt:lpstr>
      <vt:lpstr>黑板 16 x 9</vt:lpstr>
      <vt:lpstr>Python模块和包</vt:lpstr>
      <vt:lpstr> 模块(module)</vt:lpstr>
      <vt:lpstr>导入模块</vt:lpstr>
      <vt:lpstr>导入模块</vt:lpstr>
      <vt:lpstr>导入模块</vt:lpstr>
      <vt:lpstr>__all__</vt:lpstr>
      <vt:lpstr>模块搜索顺序</vt:lpstr>
      <vt:lpstr>包(package)</vt:lpstr>
      <vt:lpstr>包(package)</vt:lpstr>
      <vt:lpstr>包(package)</vt:lpstr>
      <vt:lpstr>包(package)</vt:lpstr>
      <vt:lpstr>包(package)</vt:lpstr>
      <vt:lpstr>包(package)</vt:lpstr>
      <vt:lpstr>__main__</vt:lpstr>
      <vt:lpstr>内置模块</vt:lpstr>
      <vt:lpstr>内置模块-random</vt:lpstr>
      <vt:lpstr>内置模块-random</vt:lpstr>
      <vt:lpstr>内置模块-math</vt:lpstr>
      <vt:lpstr>内置模块-time</vt:lpstr>
      <vt:lpstr>内置模块-time</vt:lpstr>
      <vt:lpstr>内置模块-datetime</vt:lpstr>
      <vt:lpstr>内置模块-re</vt:lpstr>
      <vt:lpstr>第三方库</vt:lpstr>
      <vt:lpstr>第三方库</vt:lpstr>
      <vt:lpstr>常用的pip镜像源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 Mr</dc:creator>
  <cp:lastModifiedBy>Lee Mr</cp:lastModifiedBy>
  <cp:revision>204</cp:revision>
  <dcterms:created xsi:type="dcterms:W3CDTF">2024-06-03T14:24:02Z</dcterms:created>
  <dcterms:modified xsi:type="dcterms:W3CDTF">2024-10-21T06:34:18Z</dcterms:modified>
</cp:coreProperties>
</file>