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8"/>
  </p:notesMasterIdLst>
  <p:handoutMasterIdLst>
    <p:handoutMasterId r:id="rId69"/>
  </p:handoutMasterIdLst>
  <p:sldIdLst>
    <p:sldId id="256" r:id="rId2"/>
    <p:sldId id="257" r:id="rId3"/>
    <p:sldId id="270" r:id="rId4"/>
    <p:sldId id="272" r:id="rId5"/>
    <p:sldId id="273" r:id="rId6"/>
    <p:sldId id="274" r:id="rId7"/>
    <p:sldId id="275" r:id="rId8"/>
    <p:sldId id="276" r:id="rId9"/>
    <p:sldId id="267" r:id="rId10"/>
    <p:sldId id="268" r:id="rId11"/>
    <p:sldId id="277" r:id="rId12"/>
    <p:sldId id="278" r:id="rId13"/>
    <p:sldId id="279" r:id="rId14"/>
    <p:sldId id="286" r:id="rId15"/>
    <p:sldId id="287" r:id="rId16"/>
    <p:sldId id="280" r:id="rId17"/>
    <p:sldId id="283" r:id="rId18"/>
    <p:sldId id="284" r:id="rId19"/>
    <p:sldId id="281" r:id="rId20"/>
    <p:sldId id="282" r:id="rId21"/>
    <p:sldId id="285" r:id="rId22"/>
    <p:sldId id="333" r:id="rId23"/>
    <p:sldId id="328" r:id="rId24"/>
    <p:sldId id="288" r:id="rId25"/>
    <p:sldId id="329" r:id="rId26"/>
    <p:sldId id="289" r:id="rId27"/>
    <p:sldId id="330" r:id="rId28"/>
    <p:sldId id="290" r:id="rId29"/>
    <p:sldId id="321" r:id="rId30"/>
    <p:sldId id="293" r:id="rId31"/>
    <p:sldId id="294" r:id="rId32"/>
    <p:sldId id="295" r:id="rId33"/>
    <p:sldId id="322" r:id="rId34"/>
    <p:sldId id="296" r:id="rId35"/>
    <p:sldId id="297" r:id="rId36"/>
    <p:sldId id="291" r:id="rId37"/>
    <p:sldId id="301" r:id="rId38"/>
    <p:sldId id="302" r:id="rId39"/>
    <p:sldId id="298" r:id="rId40"/>
    <p:sldId id="299" r:id="rId41"/>
    <p:sldId id="300" r:id="rId42"/>
    <p:sldId id="303" r:id="rId43"/>
    <p:sldId id="304" r:id="rId44"/>
    <p:sldId id="305" r:id="rId45"/>
    <p:sldId id="292" r:id="rId46"/>
    <p:sldId id="306" r:id="rId47"/>
    <p:sldId id="307" r:id="rId48"/>
    <p:sldId id="308" r:id="rId49"/>
    <p:sldId id="309" r:id="rId50"/>
    <p:sldId id="311" r:id="rId51"/>
    <p:sldId id="310" r:id="rId52"/>
    <p:sldId id="318" r:id="rId53"/>
    <p:sldId id="320" r:id="rId54"/>
    <p:sldId id="326" r:id="rId55"/>
    <p:sldId id="313" r:id="rId56"/>
    <p:sldId id="314" r:id="rId57"/>
    <p:sldId id="315" r:id="rId58"/>
    <p:sldId id="316" r:id="rId59"/>
    <p:sldId id="317" r:id="rId60"/>
    <p:sldId id="331" r:id="rId61"/>
    <p:sldId id="323" r:id="rId62"/>
    <p:sldId id="319" r:id="rId63"/>
    <p:sldId id="324" r:id="rId64"/>
    <p:sldId id="325" r:id="rId65"/>
    <p:sldId id="327" r:id="rId66"/>
    <p:sldId id="332" r:id="rId67"/>
  </p:sldIdLst>
  <p:sldSz cx="12188825"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5404" autoAdjust="0"/>
  </p:normalViewPr>
  <p:slideViewPr>
    <p:cSldViewPr>
      <p:cViewPr varScale="1">
        <p:scale>
          <a:sx n="91" d="100"/>
          <a:sy n="91" d="100"/>
        </p:scale>
        <p:origin x="665" y="62"/>
      </p:cViewPr>
      <p:guideLst>
        <p:guide pos="3839"/>
        <p:guide orient="horz" pos="2160"/>
      </p:guideLst>
    </p:cSldViewPr>
  </p:slideViewPr>
  <p:notesTextViewPr>
    <p:cViewPr>
      <p:scale>
        <a:sx n="1" d="1"/>
        <a:sy n="1" d="1"/>
      </p:scale>
      <p:origin x="0" y="0"/>
    </p:cViewPr>
  </p:notesTextViewPr>
  <p:notesViewPr>
    <p:cSldViewPr showGuides="1">
      <p:cViewPr varScale="1">
        <p:scale>
          <a:sx n="87" d="100"/>
          <a:sy n="87" d="100"/>
        </p:scale>
        <p:origin x="384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EF20B349-F2EE-40B7-9A96-7F76E2326DFA}" type="datetime1">
              <a:rPr lang="zh-CN" altLang="en-US" smtClean="0">
                <a:latin typeface="Microsoft YaHei UI" panose="020B0503020204020204" pitchFamily="34" charset="-122"/>
                <a:ea typeface="Microsoft YaHei UI" panose="020B0503020204020204" pitchFamily="34" charset="-122"/>
              </a:rPr>
              <a:t>2025-01-15</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A850423A-8BCE-448E-A97B-03A88B2B12C1}" type="slidenum">
              <a:rPr lang="en-US" altLang="zh-CN" smtClean="0">
                <a:latin typeface="Microsoft YaHei UI" panose="020B0503020204020204" pitchFamily="34" charset="-122"/>
                <a:ea typeface="Microsoft YaHei UI" panose="020B0503020204020204" pitchFamily="34" charset="-122"/>
              </a:rPr>
              <a:t>‹#›</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E79AF599-AE6F-4E1C-94D1-C707F302C5B5}" type="datetime1">
              <a:rPr lang="zh-CN" altLang="en-US" smtClean="0"/>
              <a:pPr/>
              <a:t>2025-01-15</a:t>
            </a:fld>
            <a:endParaRPr lang="zh-CN" altLang="en-US" dirty="0"/>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dirty="0"/>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01F2A70B-78F2-4DCF-B53B-C990D2FAFB8A}" type="slidenum">
              <a:rPr lang="en-US" altLang="zh-CN" smtClean="0"/>
              <a:pPr/>
              <a:t>‹#›</a:t>
            </a:fld>
            <a:endParaRPr lang="zh-CN" altLang="en-US" dirty="0"/>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1</a:t>
            </a:fld>
            <a:endParaRPr lang="zh-CN" altLang="en-US" dirty="0"/>
          </a:p>
        </p:txBody>
      </p:sp>
    </p:spTree>
    <p:extLst>
      <p:ext uri="{BB962C8B-B14F-4D97-AF65-F5344CB8AC3E}">
        <p14:creationId xmlns:p14="http://schemas.microsoft.com/office/powerpoint/2010/main" val="913883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10</a:t>
            </a:fld>
            <a:endParaRPr lang="en-US" altLang="zh-CN" dirty="0"/>
          </a:p>
        </p:txBody>
      </p:sp>
    </p:spTree>
    <p:extLst>
      <p:ext uri="{BB962C8B-B14F-4D97-AF65-F5344CB8AC3E}">
        <p14:creationId xmlns:p14="http://schemas.microsoft.com/office/powerpoint/2010/main" val="8389567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11</a:t>
            </a:fld>
            <a:endParaRPr lang="en-US" altLang="zh-CN" dirty="0"/>
          </a:p>
        </p:txBody>
      </p:sp>
    </p:spTree>
    <p:extLst>
      <p:ext uri="{BB962C8B-B14F-4D97-AF65-F5344CB8AC3E}">
        <p14:creationId xmlns:p14="http://schemas.microsoft.com/office/powerpoint/2010/main" val="39991708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b="0" i="0" dirty="0">
              <a:solidFill>
                <a:srgbClr val="2C2C36"/>
              </a:solidFill>
              <a:effectLst/>
              <a:highlight>
                <a:srgbClr val="FFFFFF"/>
              </a:highlight>
              <a:latin typeface="-apple-system"/>
            </a:endParaRPr>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12</a:t>
            </a:fld>
            <a:endParaRPr lang="en-US" altLang="zh-CN" dirty="0"/>
          </a:p>
        </p:txBody>
      </p:sp>
    </p:spTree>
    <p:extLst>
      <p:ext uri="{BB962C8B-B14F-4D97-AF65-F5344CB8AC3E}">
        <p14:creationId xmlns:p14="http://schemas.microsoft.com/office/powerpoint/2010/main" val="5002476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b="0" i="0" dirty="0">
              <a:solidFill>
                <a:srgbClr val="2C2C36"/>
              </a:solidFill>
              <a:effectLst/>
              <a:highlight>
                <a:srgbClr val="FFFFFF"/>
              </a:highlight>
              <a:latin typeface="-apple-system"/>
            </a:endParaRPr>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13</a:t>
            </a:fld>
            <a:endParaRPr lang="en-US" altLang="zh-CN" dirty="0"/>
          </a:p>
        </p:txBody>
      </p:sp>
    </p:spTree>
    <p:extLst>
      <p:ext uri="{BB962C8B-B14F-4D97-AF65-F5344CB8AC3E}">
        <p14:creationId xmlns:p14="http://schemas.microsoft.com/office/powerpoint/2010/main" val="15350823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b="0" i="0" dirty="0">
              <a:solidFill>
                <a:srgbClr val="2C2C36"/>
              </a:solidFill>
              <a:effectLst/>
              <a:highlight>
                <a:srgbClr val="FFFFFF"/>
              </a:highlight>
              <a:latin typeface="-apple-system"/>
            </a:endParaRPr>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14</a:t>
            </a:fld>
            <a:endParaRPr lang="en-US" altLang="zh-CN" dirty="0"/>
          </a:p>
        </p:txBody>
      </p:sp>
    </p:spTree>
    <p:extLst>
      <p:ext uri="{BB962C8B-B14F-4D97-AF65-F5344CB8AC3E}">
        <p14:creationId xmlns:p14="http://schemas.microsoft.com/office/powerpoint/2010/main" val="26914537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b="0" i="0" dirty="0">
              <a:solidFill>
                <a:srgbClr val="2C2C36"/>
              </a:solidFill>
              <a:effectLst/>
              <a:highlight>
                <a:srgbClr val="FFFFFF"/>
              </a:highlight>
              <a:latin typeface="-apple-system"/>
            </a:endParaRPr>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15</a:t>
            </a:fld>
            <a:endParaRPr lang="en-US" altLang="zh-CN" dirty="0"/>
          </a:p>
        </p:txBody>
      </p:sp>
    </p:spTree>
    <p:extLst>
      <p:ext uri="{BB962C8B-B14F-4D97-AF65-F5344CB8AC3E}">
        <p14:creationId xmlns:p14="http://schemas.microsoft.com/office/powerpoint/2010/main" val="13135755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b="0" i="0" dirty="0">
              <a:solidFill>
                <a:srgbClr val="2C2C36"/>
              </a:solidFill>
              <a:effectLst/>
              <a:highlight>
                <a:srgbClr val="FFFFFF"/>
              </a:highlight>
              <a:latin typeface="-apple-system"/>
            </a:endParaRPr>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16</a:t>
            </a:fld>
            <a:endParaRPr lang="en-US" altLang="zh-CN" dirty="0"/>
          </a:p>
        </p:txBody>
      </p:sp>
    </p:spTree>
    <p:extLst>
      <p:ext uri="{BB962C8B-B14F-4D97-AF65-F5344CB8AC3E}">
        <p14:creationId xmlns:p14="http://schemas.microsoft.com/office/powerpoint/2010/main" val="3808403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b="0" i="0" dirty="0">
              <a:solidFill>
                <a:srgbClr val="2C2C36"/>
              </a:solidFill>
              <a:effectLst/>
              <a:highlight>
                <a:srgbClr val="FFFFFF"/>
              </a:highlight>
              <a:latin typeface="-apple-system"/>
            </a:endParaRPr>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17</a:t>
            </a:fld>
            <a:endParaRPr lang="en-US" altLang="zh-CN" dirty="0"/>
          </a:p>
        </p:txBody>
      </p:sp>
    </p:spTree>
    <p:extLst>
      <p:ext uri="{BB962C8B-B14F-4D97-AF65-F5344CB8AC3E}">
        <p14:creationId xmlns:p14="http://schemas.microsoft.com/office/powerpoint/2010/main" val="5161373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b="0" i="0" dirty="0">
              <a:solidFill>
                <a:srgbClr val="2C2C36"/>
              </a:solidFill>
              <a:effectLst/>
              <a:highlight>
                <a:srgbClr val="FFFFFF"/>
              </a:highlight>
              <a:latin typeface="-apple-system"/>
            </a:endParaRPr>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18</a:t>
            </a:fld>
            <a:endParaRPr lang="en-US" altLang="zh-CN" dirty="0"/>
          </a:p>
        </p:txBody>
      </p:sp>
    </p:spTree>
    <p:extLst>
      <p:ext uri="{BB962C8B-B14F-4D97-AF65-F5344CB8AC3E}">
        <p14:creationId xmlns:p14="http://schemas.microsoft.com/office/powerpoint/2010/main" val="30505900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b="0" i="0" dirty="0">
              <a:solidFill>
                <a:srgbClr val="2C2C36"/>
              </a:solidFill>
              <a:effectLst/>
              <a:highlight>
                <a:srgbClr val="FFFFFF"/>
              </a:highlight>
              <a:latin typeface="-apple-system"/>
            </a:endParaRPr>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19</a:t>
            </a:fld>
            <a:endParaRPr lang="en-US" altLang="zh-CN" dirty="0"/>
          </a:p>
        </p:txBody>
      </p:sp>
    </p:spTree>
    <p:extLst>
      <p:ext uri="{BB962C8B-B14F-4D97-AF65-F5344CB8AC3E}">
        <p14:creationId xmlns:p14="http://schemas.microsoft.com/office/powerpoint/2010/main" val="3704843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2</a:t>
            </a:fld>
            <a:endParaRPr lang="en-US" altLang="zh-CN" dirty="0"/>
          </a:p>
        </p:txBody>
      </p:sp>
    </p:spTree>
    <p:extLst>
      <p:ext uri="{BB962C8B-B14F-4D97-AF65-F5344CB8AC3E}">
        <p14:creationId xmlns:p14="http://schemas.microsoft.com/office/powerpoint/2010/main" val="20420326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b="0" i="0" dirty="0">
              <a:solidFill>
                <a:srgbClr val="2C2C36"/>
              </a:solidFill>
              <a:effectLst/>
              <a:highlight>
                <a:srgbClr val="FFFFFF"/>
              </a:highlight>
              <a:latin typeface="-apple-system"/>
            </a:endParaRPr>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20</a:t>
            </a:fld>
            <a:endParaRPr lang="en-US" altLang="zh-CN" dirty="0"/>
          </a:p>
        </p:txBody>
      </p:sp>
    </p:spTree>
    <p:extLst>
      <p:ext uri="{BB962C8B-B14F-4D97-AF65-F5344CB8AC3E}">
        <p14:creationId xmlns:p14="http://schemas.microsoft.com/office/powerpoint/2010/main" val="15187670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b="0" i="0" dirty="0">
              <a:solidFill>
                <a:srgbClr val="2C2C36"/>
              </a:solidFill>
              <a:effectLst/>
              <a:highlight>
                <a:srgbClr val="FFFFFF"/>
              </a:highlight>
              <a:latin typeface="-apple-system"/>
            </a:endParaRPr>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21</a:t>
            </a:fld>
            <a:endParaRPr lang="en-US" altLang="zh-CN" dirty="0"/>
          </a:p>
        </p:txBody>
      </p:sp>
    </p:spTree>
    <p:extLst>
      <p:ext uri="{BB962C8B-B14F-4D97-AF65-F5344CB8AC3E}">
        <p14:creationId xmlns:p14="http://schemas.microsoft.com/office/powerpoint/2010/main" val="13740145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b="0" i="0" dirty="0">
              <a:solidFill>
                <a:srgbClr val="2C2C36"/>
              </a:solidFill>
              <a:effectLst/>
              <a:highlight>
                <a:srgbClr val="FFFFFF"/>
              </a:highlight>
              <a:latin typeface="-apple-system"/>
            </a:endParaRPr>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22</a:t>
            </a:fld>
            <a:endParaRPr lang="en-US" altLang="zh-CN" dirty="0"/>
          </a:p>
        </p:txBody>
      </p:sp>
    </p:spTree>
    <p:extLst>
      <p:ext uri="{BB962C8B-B14F-4D97-AF65-F5344CB8AC3E}">
        <p14:creationId xmlns:p14="http://schemas.microsoft.com/office/powerpoint/2010/main" val="38347703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b="0" i="0" dirty="0">
              <a:solidFill>
                <a:srgbClr val="2C2C36"/>
              </a:solidFill>
              <a:effectLst/>
              <a:highlight>
                <a:srgbClr val="FFFFFF"/>
              </a:highlight>
              <a:latin typeface="-apple-system"/>
            </a:endParaRPr>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23</a:t>
            </a:fld>
            <a:endParaRPr lang="en-US" altLang="zh-CN" dirty="0"/>
          </a:p>
        </p:txBody>
      </p:sp>
    </p:spTree>
    <p:extLst>
      <p:ext uri="{BB962C8B-B14F-4D97-AF65-F5344CB8AC3E}">
        <p14:creationId xmlns:p14="http://schemas.microsoft.com/office/powerpoint/2010/main" val="25066553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b="0" i="0" dirty="0">
              <a:solidFill>
                <a:srgbClr val="2C2C36"/>
              </a:solidFill>
              <a:effectLst/>
              <a:highlight>
                <a:srgbClr val="FFFFFF"/>
              </a:highlight>
              <a:latin typeface="-apple-system"/>
            </a:endParaRPr>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24</a:t>
            </a:fld>
            <a:endParaRPr lang="en-US" altLang="zh-CN" dirty="0"/>
          </a:p>
        </p:txBody>
      </p:sp>
    </p:spTree>
    <p:extLst>
      <p:ext uri="{BB962C8B-B14F-4D97-AF65-F5344CB8AC3E}">
        <p14:creationId xmlns:p14="http://schemas.microsoft.com/office/powerpoint/2010/main" val="29300881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b="0" i="0" dirty="0">
              <a:solidFill>
                <a:srgbClr val="2C2C36"/>
              </a:solidFill>
              <a:effectLst/>
              <a:highlight>
                <a:srgbClr val="FFFFFF"/>
              </a:highlight>
              <a:latin typeface="-apple-system"/>
            </a:endParaRPr>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25</a:t>
            </a:fld>
            <a:endParaRPr lang="en-US" altLang="zh-CN" dirty="0"/>
          </a:p>
        </p:txBody>
      </p:sp>
    </p:spTree>
    <p:extLst>
      <p:ext uri="{BB962C8B-B14F-4D97-AF65-F5344CB8AC3E}">
        <p14:creationId xmlns:p14="http://schemas.microsoft.com/office/powerpoint/2010/main" val="952048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b="0" i="0" dirty="0">
              <a:solidFill>
                <a:srgbClr val="2C2C36"/>
              </a:solidFill>
              <a:effectLst/>
              <a:highlight>
                <a:srgbClr val="FFFFFF"/>
              </a:highlight>
              <a:latin typeface="-apple-system"/>
            </a:endParaRPr>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26</a:t>
            </a:fld>
            <a:endParaRPr lang="en-US" altLang="zh-CN" dirty="0"/>
          </a:p>
        </p:txBody>
      </p:sp>
    </p:spTree>
    <p:extLst>
      <p:ext uri="{BB962C8B-B14F-4D97-AF65-F5344CB8AC3E}">
        <p14:creationId xmlns:p14="http://schemas.microsoft.com/office/powerpoint/2010/main" val="11857208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b="0" i="0" dirty="0">
              <a:solidFill>
                <a:srgbClr val="2C2C36"/>
              </a:solidFill>
              <a:effectLst/>
              <a:highlight>
                <a:srgbClr val="FFFFFF"/>
              </a:highlight>
              <a:latin typeface="-apple-system"/>
            </a:endParaRPr>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27</a:t>
            </a:fld>
            <a:endParaRPr lang="en-US" altLang="zh-CN" dirty="0"/>
          </a:p>
        </p:txBody>
      </p:sp>
    </p:spTree>
    <p:extLst>
      <p:ext uri="{BB962C8B-B14F-4D97-AF65-F5344CB8AC3E}">
        <p14:creationId xmlns:p14="http://schemas.microsoft.com/office/powerpoint/2010/main" val="1338084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b="0" i="0" dirty="0">
              <a:solidFill>
                <a:srgbClr val="2C2C36"/>
              </a:solidFill>
              <a:effectLst/>
              <a:highlight>
                <a:srgbClr val="FFFFFF"/>
              </a:highlight>
              <a:latin typeface="-apple-system"/>
            </a:endParaRPr>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28</a:t>
            </a:fld>
            <a:endParaRPr lang="en-US" altLang="zh-CN" dirty="0"/>
          </a:p>
        </p:txBody>
      </p:sp>
    </p:spTree>
    <p:extLst>
      <p:ext uri="{BB962C8B-B14F-4D97-AF65-F5344CB8AC3E}">
        <p14:creationId xmlns:p14="http://schemas.microsoft.com/office/powerpoint/2010/main" val="26688910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b="0" i="0" dirty="0">
              <a:solidFill>
                <a:srgbClr val="2C2C36"/>
              </a:solidFill>
              <a:effectLst/>
              <a:highlight>
                <a:srgbClr val="FFFFFF"/>
              </a:highlight>
              <a:latin typeface="-apple-system"/>
            </a:endParaRPr>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29</a:t>
            </a:fld>
            <a:endParaRPr lang="en-US" altLang="zh-CN" dirty="0"/>
          </a:p>
        </p:txBody>
      </p:sp>
    </p:spTree>
    <p:extLst>
      <p:ext uri="{BB962C8B-B14F-4D97-AF65-F5344CB8AC3E}">
        <p14:creationId xmlns:p14="http://schemas.microsoft.com/office/powerpoint/2010/main" val="591612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https://numpy.github.net.cn/doc/stable/user/whatisnumpy.html#whatisnumpy</a:t>
            </a:r>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3</a:t>
            </a:fld>
            <a:endParaRPr lang="en-US" altLang="zh-CN" dirty="0"/>
          </a:p>
        </p:txBody>
      </p:sp>
    </p:spTree>
    <p:extLst>
      <p:ext uri="{BB962C8B-B14F-4D97-AF65-F5344CB8AC3E}">
        <p14:creationId xmlns:p14="http://schemas.microsoft.com/office/powerpoint/2010/main" val="32327102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b="0" i="0" dirty="0">
              <a:solidFill>
                <a:srgbClr val="2C2C36"/>
              </a:solidFill>
              <a:effectLst/>
              <a:highlight>
                <a:srgbClr val="FFFFFF"/>
              </a:highlight>
              <a:latin typeface="-apple-system"/>
            </a:endParaRPr>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30</a:t>
            </a:fld>
            <a:endParaRPr lang="en-US" altLang="zh-CN" dirty="0"/>
          </a:p>
        </p:txBody>
      </p:sp>
    </p:spTree>
    <p:extLst>
      <p:ext uri="{BB962C8B-B14F-4D97-AF65-F5344CB8AC3E}">
        <p14:creationId xmlns:p14="http://schemas.microsoft.com/office/powerpoint/2010/main" val="23207238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b="0" i="0" dirty="0">
              <a:solidFill>
                <a:srgbClr val="2C2C36"/>
              </a:solidFill>
              <a:effectLst/>
              <a:highlight>
                <a:srgbClr val="FFFFFF"/>
              </a:highlight>
              <a:latin typeface="-apple-system"/>
            </a:endParaRPr>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31</a:t>
            </a:fld>
            <a:endParaRPr lang="en-US" altLang="zh-CN" dirty="0"/>
          </a:p>
        </p:txBody>
      </p:sp>
    </p:spTree>
    <p:extLst>
      <p:ext uri="{BB962C8B-B14F-4D97-AF65-F5344CB8AC3E}">
        <p14:creationId xmlns:p14="http://schemas.microsoft.com/office/powerpoint/2010/main" val="16883353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b="0" i="0" dirty="0">
              <a:solidFill>
                <a:srgbClr val="2C2C36"/>
              </a:solidFill>
              <a:effectLst/>
              <a:highlight>
                <a:srgbClr val="FFFFFF"/>
              </a:highlight>
              <a:latin typeface="-apple-system"/>
            </a:endParaRPr>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32</a:t>
            </a:fld>
            <a:endParaRPr lang="en-US" altLang="zh-CN" dirty="0"/>
          </a:p>
        </p:txBody>
      </p:sp>
    </p:spTree>
    <p:extLst>
      <p:ext uri="{BB962C8B-B14F-4D97-AF65-F5344CB8AC3E}">
        <p14:creationId xmlns:p14="http://schemas.microsoft.com/office/powerpoint/2010/main" val="15669636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b="0" i="0" dirty="0">
              <a:solidFill>
                <a:srgbClr val="2C2C36"/>
              </a:solidFill>
              <a:effectLst/>
              <a:highlight>
                <a:srgbClr val="FFFFFF"/>
              </a:highlight>
              <a:latin typeface="-apple-system"/>
            </a:endParaRPr>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33</a:t>
            </a:fld>
            <a:endParaRPr lang="en-US" altLang="zh-CN" dirty="0"/>
          </a:p>
        </p:txBody>
      </p:sp>
    </p:spTree>
    <p:extLst>
      <p:ext uri="{BB962C8B-B14F-4D97-AF65-F5344CB8AC3E}">
        <p14:creationId xmlns:p14="http://schemas.microsoft.com/office/powerpoint/2010/main" val="22385422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b="0" i="0" dirty="0">
              <a:solidFill>
                <a:srgbClr val="2C2C36"/>
              </a:solidFill>
              <a:effectLst/>
              <a:highlight>
                <a:srgbClr val="FFFFFF"/>
              </a:highlight>
              <a:latin typeface="-apple-system"/>
            </a:endParaRPr>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34</a:t>
            </a:fld>
            <a:endParaRPr lang="en-US" altLang="zh-CN" dirty="0"/>
          </a:p>
        </p:txBody>
      </p:sp>
    </p:spTree>
    <p:extLst>
      <p:ext uri="{BB962C8B-B14F-4D97-AF65-F5344CB8AC3E}">
        <p14:creationId xmlns:p14="http://schemas.microsoft.com/office/powerpoint/2010/main" val="5686906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b="0" i="0" dirty="0">
              <a:solidFill>
                <a:srgbClr val="2C2C36"/>
              </a:solidFill>
              <a:effectLst/>
              <a:highlight>
                <a:srgbClr val="FFFFFF"/>
              </a:highlight>
              <a:latin typeface="-apple-system"/>
            </a:endParaRPr>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35</a:t>
            </a:fld>
            <a:endParaRPr lang="en-US" altLang="zh-CN" dirty="0"/>
          </a:p>
        </p:txBody>
      </p:sp>
    </p:spTree>
    <p:extLst>
      <p:ext uri="{BB962C8B-B14F-4D97-AF65-F5344CB8AC3E}">
        <p14:creationId xmlns:p14="http://schemas.microsoft.com/office/powerpoint/2010/main" val="2457376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b="0" i="0" dirty="0">
              <a:solidFill>
                <a:srgbClr val="2C2C36"/>
              </a:solidFill>
              <a:effectLst/>
              <a:highlight>
                <a:srgbClr val="FFFFFF"/>
              </a:highlight>
              <a:latin typeface="-apple-system"/>
            </a:endParaRPr>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36</a:t>
            </a:fld>
            <a:endParaRPr lang="en-US" altLang="zh-CN" dirty="0"/>
          </a:p>
        </p:txBody>
      </p:sp>
    </p:spTree>
    <p:extLst>
      <p:ext uri="{BB962C8B-B14F-4D97-AF65-F5344CB8AC3E}">
        <p14:creationId xmlns:p14="http://schemas.microsoft.com/office/powerpoint/2010/main" val="33982748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b="0" i="0" dirty="0">
              <a:solidFill>
                <a:srgbClr val="2C2C36"/>
              </a:solidFill>
              <a:effectLst/>
              <a:highlight>
                <a:srgbClr val="FFFFFF"/>
              </a:highlight>
              <a:latin typeface="-apple-system"/>
            </a:endParaRPr>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37</a:t>
            </a:fld>
            <a:endParaRPr lang="en-US" altLang="zh-CN" dirty="0"/>
          </a:p>
        </p:txBody>
      </p:sp>
    </p:spTree>
    <p:extLst>
      <p:ext uri="{BB962C8B-B14F-4D97-AF65-F5344CB8AC3E}">
        <p14:creationId xmlns:p14="http://schemas.microsoft.com/office/powerpoint/2010/main" val="19353869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b="0" i="0" dirty="0">
              <a:solidFill>
                <a:srgbClr val="2C2C36"/>
              </a:solidFill>
              <a:effectLst/>
              <a:highlight>
                <a:srgbClr val="FFFFFF"/>
              </a:highlight>
              <a:latin typeface="-apple-system"/>
            </a:endParaRPr>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38</a:t>
            </a:fld>
            <a:endParaRPr lang="en-US" altLang="zh-CN" dirty="0"/>
          </a:p>
        </p:txBody>
      </p:sp>
    </p:spTree>
    <p:extLst>
      <p:ext uri="{BB962C8B-B14F-4D97-AF65-F5344CB8AC3E}">
        <p14:creationId xmlns:p14="http://schemas.microsoft.com/office/powerpoint/2010/main" val="41826553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b="0" i="0" dirty="0">
              <a:solidFill>
                <a:srgbClr val="2C2C36"/>
              </a:solidFill>
              <a:effectLst/>
              <a:highlight>
                <a:srgbClr val="FFFFFF"/>
              </a:highlight>
              <a:latin typeface="-apple-system"/>
            </a:endParaRPr>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39</a:t>
            </a:fld>
            <a:endParaRPr lang="en-US" altLang="zh-CN" dirty="0"/>
          </a:p>
        </p:txBody>
      </p:sp>
    </p:spTree>
    <p:extLst>
      <p:ext uri="{BB962C8B-B14F-4D97-AF65-F5344CB8AC3E}">
        <p14:creationId xmlns:p14="http://schemas.microsoft.com/office/powerpoint/2010/main" val="95291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https://numpy.github.net.cn/doc/stable/user/whatisnumpy.html#whatisnumpy</a:t>
            </a:r>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4</a:t>
            </a:fld>
            <a:endParaRPr lang="en-US" altLang="zh-CN" dirty="0"/>
          </a:p>
        </p:txBody>
      </p:sp>
    </p:spTree>
    <p:extLst>
      <p:ext uri="{BB962C8B-B14F-4D97-AF65-F5344CB8AC3E}">
        <p14:creationId xmlns:p14="http://schemas.microsoft.com/office/powerpoint/2010/main" val="13454421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b="0" i="0" dirty="0">
              <a:solidFill>
                <a:srgbClr val="2C2C36"/>
              </a:solidFill>
              <a:effectLst/>
              <a:highlight>
                <a:srgbClr val="FFFFFF"/>
              </a:highlight>
              <a:latin typeface="-apple-system"/>
            </a:endParaRPr>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40</a:t>
            </a:fld>
            <a:endParaRPr lang="en-US" altLang="zh-CN" dirty="0"/>
          </a:p>
        </p:txBody>
      </p:sp>
    </p:spTree>
    <p:extLst>
      <p:ext uri="{BB962C8B-B14F-4D97-AF65-F5344CB8AC3E}">
        <p14:creationId xmlns:p14="http://schemas.microsoft.com/office/powerpoint/2010/main" val="31839310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b="0" i="0" dirty="0">
              <a:solidFill>
                <a:srgbClr val="2C2C36"/>
              </a:solidFill>
              <a:effectLst/>
              <a:highlight>
                <a:srgbClr val="FFFFFF"/>
              </a:highlight>
              <a:latin typeface="-apple-system"/>
            </a:endParaRPr>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41</a:t>
            </a:fld>
            <a:endParaRPr lang="en-US" altLang="zh-CN" dirty="0"/>
          </a:p>
        </p:txBody>
      </p:sp>
    </p:spTree>
    <p:extLst>
      <p:ext uri="{BB962C8B-B14F-4D97-AF65-F5344CB8AC3E}">
        <p14:creationId xmlns:p14="http://schemas.microsoft.com/office/powerpoint/2010/main" val="35616086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b="0" i="0" dirty="0">
              <a:solidFill>
                <a:srgbClr val="2C2C36"/>
              </a:solidFill>
              <a:effectLst/>
              <a:highlight>
                <a:srgbClr val="FFFFFF"/>
              </a:highlight>
              <a:latin typeface="-apple-system"/>
            </a:endParaRPr>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42</a:t>
            </a:fld>
            <a:endParaRPr lang="en-US" altLang="zh-CN" dirty="0"/>
          </a:p>
        </p:txBody>
      </p:sp>
    </p:spTree>
    <p:extLst>
      <p:ext uri="{BB962C8B-B14F-4D97-AF65-F5344CB8AC3E}">
        <p14:creationId xmlns:p14="http://schemas.microsoft.com/office/powerpoint/2010/main" val="277794695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b="0" i="0" dirty="0">
              <a:solidFill>
                <a:srgbClr val="2C2C36"/>
              </a:solidFill>
              <a:effectLst/>
              <a:highlight>
                <a:srgbClr val="FFFFFF"/>
              </a:highlight>
              <a:latin typeface="-apple-system"/>
            </a:endParaRPr>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43</a:t>
            </a:fld>
            <a:endParaRPr lang="en-US" altLang="zh-CN" dirty="0"/>
          </a:p>
        </p:txBody>
      </p:sp>
    </p:spTree>
    <p:extLst>
      <p:ext uri="{BB962C8B-B14F-4D97-AF65-F5344CB8AC3E}">
        <p14:creationId xmlns:p14="http://schemas.microsoft.com/office/powerpoint/2010/main" val="182570904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b="0" i="0" dirty="0">
              <a:solidFill>
                <a:srgbClr val="2C2C36"/>
              </a:solidFill>
              <a:effectLst/>
              <a:highlight>
                <a:srgbClr val="FFFFFF"/>
              </a:highlight>
              <a:latin typeface="-apple-system"/>
            </a:endParaRPr>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44</a:t>
            </a:fld>
            <a:endParaRPr lang="en-US" altLang="zh-CN" dirty="0"/>
          </a:p>
        </p:txBody>
      </p:sp>
    </p:spTree>
    <p:extLst>
      <p:ext uri="{BB962C8B-B14F-4D97-AF65-F5344CB8AC3E}">
        <p14:creationId xmlns:p14="http://schemas.microsoft.com/office/powerpoint/2010/main" val="34184376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b="0" i="0" dirty="0">
              <a:solidFill>
                <a:srgbClr val="2C2C36"/>
              </a:solidFill>
              <a:effectLst/>
              <a:highlight>
                <a:srgbClr val="FFFFFF"/>
              </a:highlight>
              <a:latin typeface="-apple-system"/>
            </a:endParaRPr>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45</a:t>
            </a:fld>
            <a:endParaRPr lang="en-US" altLang="zh-CN" dirty="0"/>
          </a:p>
        </p:txBody>
      </p:sp>
    </p:spTree>
    <p:extLst>
      <p:ext uri="{BB962C8B-B14F-4D97-AF65-F5344CB8AC3E}">
        <p14:creationId xmlns:p14="http://schemas.microsoft.com/office/powerpoint/2010/main" val="78513246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b="0" i="0" dirty="0">
              <a:solidFill>
                <a:srgbClr val="2C2C36"/>
              </a:solidFill>
              <a:effectLst/>
              <a:highlight>
                <a:srgbClr val="FFFFFF"/>
              </a:highlight>
              <a:latin typeface="-apple-system"/>
            </a:endParaRPr>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46</a:t>
            </a:fld>
            <a:endParaRPr lang="en-US" altLang="zh-CN" dirty="0"/>
          </a:p>
        </p:txBody>
      </p:sp>
    </p:spTree>
    <p:extLst>
      <p:ext uri="{BB962C8B-B14F-4D97-AF65-F5344CB8AC3E}">
        <p14:creationId xmlns:p14="http://schemas.microsoft.com/office/powerpoint/2010/main" val="104548219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b="0" i="0" dirty="0">
              <a:solidFill>
                <a:srgbClr val="2C2C36"/>
              </a:solidFill>
              <a:effectLst/>
              <a:highlight>
                <a:srgbClr val="FFFFFF"/>
              </a:highlight>
              <a:latin typeface="-apple-system"/>
            </a:endParaRPr>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47</a:t>
            </a:fld>
            <a:endParaRPr lang="en-US" altLang="zh-CN" dirty="0"/>
          </a:p>
        </p:txBody>
      </p:sp>
    </p:spTree>
    <p:extLst>
      <p:ext uri="{BB962C8B-B14F-4D97-AF65-F5344CB8AC3E}">
        <p14:creationId xmlns:p14="http://schemas.microsoft.com/office/powerpoint/2010/main" val="168024630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b="0" i="0" dirty="0">
              <a:solidFill>
                <a:srgbClr val="2C2C36"/>
              </a:solidFill>
              <a:effectLst/>
              <a:highlight>
                <a:srgbClr val="FFFFFF"/>
              </a:highlight>
              <a:latin typeface="-apple-system"/>
            </a:endParaRPr>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48</a:t>
            </a:fld>
            <a:endParaRPr lang="en-US" altLang="zh-CN" dirty="0"/>
          </a:p>
        </p:txBody>
      </p:sp>
    </p:spTree>
    <p:extLst>
      <p:ext uri="{BB962C8B-B14F-4D97-AF65-F5344CB8AC3E}">
        <p14:creationId xmlns:p14="http://schemas.microsoft.com/office/powerpoint/2010/main" val="407367154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b="0" i="0" dirty="0">
              <a:solidFill>
                <a:srgbClr val="2C2C36"/>
              </a:solidFill>
              <a:effectLst/>
              <a:highlight>
                <a:srgbClr val="FFFFFF"/>
              </a:highlight>
              <a:latin typeface="-apple-system"/>
            </a:endParaRPr>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49</a:t>
            </a:fld>
            <a:endParaRPr lang="en-US" altLang="zh-CN" dirty="0"/>
          </a:p>
        </p:txBody>
      </p:sp>
    </p:spTree>
    <p:extLst>
      <p:ext uri="{BB962C8B-B14F-4D97-AF65-F5344CB8AC3E}">
        <p14:creationId xmlns:p14="http://schemas.microsoft.com/office/powerpoint/2010/main" val="2338209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https://numpy.github.net.cn/doc/stable/user/whatisnumpy.html#whatisnumpy</a:t>
            </a:r>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5</a:t>
            </a:fld>
            <a:endParaRPr lang="en-US" altLang="zh-CN" dirty="0"/>
          </a:p>
        </p:txBody>
      </p:sp>
    </p:spTree>
    <p:extLst>
      <p:ext uri="{BB962C8B-B14F-4D97-AF65-F5344CB8AC3E}">
        <p14:creationId xmlns:p14="http://schemas.microsoft.com/office/powerpoint/2010/main" val="28649091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b="0" i="0" dirty="0">
              <a:solidFill>
                <a:srgbClr val="2C2C36"/>
              </a:solidFill>
              <a:effectLst/>
              <a:highlight>
                <a:srgbClr val="FFFFFF"/>
              </a:highlight>
              <a:latin typeface="-apple-system"/>
            </a:endParaRPr>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50</a:t>
            </a:fld>
            <a:endParaRPr lang="en-US" altLang="zh-CN" dirty="0"/>
          </a:p>
        </p:txBody>
      </p:sp>
    </p:spTree>
    <p:extLst>
      <p:ext uri="{BB962C8B-B14F-4D97-AF65-F5344CB8AC3E}">
        <p14:creationId xmlns:p14="http://schemas.microsoft.com/office/powerpoint/2010/main" val="378602453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b="0" i="0" dirty="0">
              <a:solidFill>
                <a:srgbClr val="2C2C36"/>
              </a:solidFill>
              <a:effectLst/>
              <a:highlight>
                <a:srgbClr val="FFFFFF"/>
              </a:highlight>
              <a:latin typeface="-apple-system"/>
            </a:endParaRPr>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51</a:t>
            </a:fld>
            <a:endParaRPr lang="en-US" altLang="zh-CN" dirty="0"/>
          </a:p>
        </p:txBody>
      </p:sp>
    </p:spTree>
    <p:extLst>
      <p:ext uri="{BB962C8B-B14F-4D97-AF65-F5344CB8AC3E}">
        <p14:creationId xmlns:p14="http://schemas.microsoft.com/office/powerpoint/2010/main" val="176587990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b="0" i="0" dirty="0">
              <a:solidFill>
                <a:srgbClr val="2C2C36"/>
              </a:solidFill>
              <a:effectLst/>
              <a:highlight>
                <a:srgbClr val="FFFFFF"/>
              </a:highlight>
              <a:latin typeface="-apple-system"/>
            </a:endParaRPr>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52</a:t>
            </a:fld>
            <a:endParaRPr lang="en-US" altLang="zh-CN" dirty="0"/>
          </a:p>
        </p:txBody>
      </p:sp>
    </p:spTree>
    <p:extLst>
      <p:ext uri="{BB962C8B-B14F-4D97-AF65-F5344CB8AC3E}">
        <p14:creationId xmlns:p14="http://schemas.microsoft.com/office/powerpoint/2010/main" val="361829856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b="0" i="0" dirty="0">
              <a:solidFill>
                <a:srgbClr val="2C2C36"/>
              </a:solidFill>
              <a:effectLst/>
              <a:highlight>
                <a:srgbClr val="FFFFFF"/>
              </a:highlight>
              <a:latin typeface="-apple-system"/>
            </a:endParaRPr>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53</a:t>
            </a:fld>
            <a:endParaRPr lang="en-US" altLang="zh-CN" dirty="0"/>
          </a:p>
        </p:txBody>
      </p:sp>
    </p:spTree>
    <p:extLst>
      <p:ext uri="{BB962C8B-B14F-4D97-AF65-F5344CB8AC3E}">
        <p14:creationId xmlns:p14="http://schemas.microsoft.com/office/powerpoint/2010/main" val="78880677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b="0" i="0" dirty="0">
              <a:solidFill>
                <a:srgbClr val="2C2C36"/>
              </a:solidFill>
              <a:effectLst/>
              <a:highlight>
                <a:srgbClr val="FFFFFF"/>
              </a:highlight>
              <a:latin typeface="-apple-system"/>
            </a:endParaRPr>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54</a:t>
            </a:fld>
            <a:endParaRPr lang="en-US" altLang="zh-CN" dirty="0"/>
          </a:p>
        </p:txBody>
      </p:sp>
    </p:spTree>
    <p:extLst>
      <p:ext uri="{BB962C8B-B14F-4D97-AF65-F5344CB8AC3E}">
        <p14:creationId xmlns:p14="http://schemas.microsoft.com/office/powerpoint/2010/main" val="6046387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b="0" i="0" dirty="0">
              <a:solidFill>
                <a:srgbClr val="2C2C36"/>
              </a:solidFill>
              <a:effectLst/>
              <a:highlight>
                <a:srgbClr val="FFFFFF"/>
              </a:highlight>
              <a:latin typeface="-apple-system"/>
            </a:endParaRPr>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55</a:t>
            </a:fld>
            <a:endParaRPr lang="en-US" altLang="zh-CN" dirty="0"/>
          </a:p>
        </p:txBody>
      </p:sp>
    </p:spTree>
    <p:extLst>
      <p:ext uri="{BB962C8B-B14F-4D97-AF65-F5344CB8AC3E}">
        <p14:creationId xmlns:p14="http://schemas.microsoft.com/office/powerpoint/2010/main" val="390352417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b="0" i="0" dirty="0">
              <a:solidFill>
                <a:srgbClr val="2C2C36"/>
              </a:solidFill>
              <a:effectLst/>
              <a:highlight>
                <a:srgbClr val="FFFFFF"/>
              </a:highlight>
              <a:latin typeface="-apple-system"/>
            </a:endParaRPr>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56</a:t>
            </a:fld>
            <a:endParaRPr lang="en-US" altLang="zh-CN" dirty="0"/>
          </a:p>
        </p:txBody>
      </p:sp>
    </p:spTree>
    <p:extLst>
      <p:ext uri="{BB962C8B-B14F-4D97-AF65-F5344CB8AC3E}">
        <p14:creationId xmlns:p14="http://schemas.microsoft.com/office/powerpoint/2010/main" val="248346690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b="0" i="0" dirty="0">
              <a:solidFill>
                <a:srgbClr val="2C2C36"/>
              </a:solidFill>
              <a:effectLst/>
              <a:highlight>
                <a:srgbClr val="FFFFFF"/>
              </a:highlight>
              <a:latin typeface="-apple-system"/>
            </a:endParaRPr>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57</a:t>
            </a:fld>
            <a:endParaRPr lang="en-US" altLang="zh-CN" dirty="0"/>
          </a:p>
        </p:txBody>
      </p:sp>
    </p:spTree>
    <p:extLst>
      <p:ext uri="{BB962C8B-B14F-4D97-AF65-F5344CB8AC3E}">
        <p14:creationId xmlns:p14="http://schemas.microsoft.com/office/powerpoint/2010/main" val="154847628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b="0" i="0" dirty="0">
              <a:solidFill>
                <a:srgbClr val="2C2C36"/>
              </a:solidFill>
              <a:effectLst/>
              <a:highlight>
                <a:srgbClr val="FFFFFF"/>
              </a:highlight>
              <a:latin typeface="-apple-system"/>
            </a:endParaRPr>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58</a:t>
            </a:fld>
            <a:endParaRPr lang="en-US" altLang="zh-CN" dirty="0"/>
          </a:p>
        </p:txBody>
      </p:sp>
    </p:spTree>
    <p:extLst>
      <p:ext uri="{BB962C8B-B14F-4D97-AF65-F5344CB8AC3E}">
        <p14:creationId xmlns:p14="http://schemas.microsoft.com/office/powerpoint/2010/main" val="115755355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b="0" i="0" dirty="0">
              <a:solidFill>
                <a:srgbClr val="2C2C36"/>
              </a:solidFill>
              <a:effectLst/>
              <a:highlight>
                <a:srgbClr val="FFFFFF"/>
              </a:highlight>
              <a:latin typeface="-apple-system"/>
            </a:endParaRPr>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59</a:t>
            </a:fld>
            <a:endParaRPr lang="en-US" altLang="zh-CN" dirty="0"/>
          </a:p>
        </p:txBody>
      </p:sp>
    </p:spTree>
    <p:extLst>
      <p:ext uri="{BB962C8B-B14F-4D97-AF65-F5344CB8AC3E}">
        <p14:creationId xmlns:p14="http://schemas.microsoft.com/office/powerpoint/2010/main" val="3603381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https://numpy.github.net.cn/doc/stable/user/whatisnumpy.html#whatisnumpy</a:t>
            </a:r>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6</a:t>
            </a:fld>
            <a:endParaRPr lang="en-US" altLang="zh-CN" dirty="0"/>
          </a:p>
        </p:txBody>
      </p:sp>
    </p:spTree>
    <p:extLst>
      <p:ext uri="{BB962C8B-B14F-4D97-AF65-F5344CB8AC3E}">
        <p14:creationId xmlns:p14="http://schemas.microsoft.com/office/powerpoint/2010/main" val="158380009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b="0" i="0" dirty="0">
              <a:solidFill>
                <a:srgbClr val="2C2C36"/>
              </a:solidFill>
              <a:effectLst/>
              <a:highlight>
                <a:srgbClr val="FFFFFF"/>
              </a:highlight>
              <a:latin typeface="-apple-system"/>
            </a:endParaRPr>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60</a:t>
            </a:fld>
            <a:endParaRPr lang="en-US" altLang="zh-CN" dirty="0"/>
          </a:p>
        </p:txBody>
      </p:sp>
    </p:spTree>
    <p:extLst>
      <p:ext uri="{BB962C8B-B14F-4D97-AF65-F5344CB8AC3E}">
        <p14:creationId xmlns:p14="http://schemas.microsoft.com/office/powerpoint/2010/main" val="21032226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b="0" i="0" dirty="0">
              <a:solidFill>
                <a:srgbClr val="2C2C36"/>
              </a:solidFill>
              <a:effectLst/>
              <a:highlight>
                <a:srgbClr val="FFFFFF"/>
              </a:highlight>
              <a:latin typeface="-apple-system"/>
            </a:endParaRPr>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61</a:t>
            </a:fld>
            <a:endParaRPr lang="en-US" altLang="zh-CN" dirty="0"/>
          </a:p>
        </p:txBody>
      </p:sp>
    </p:spTree>
    <p:extLst>
      <p:ext uri="{BB962C8B-B14F-4D97-AF65-F5344CB8AC3E}">
        <p14:creationId xmlns:p14="http://schemas.microsoft.com/office/powerpoint/2010/main" val="394630882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b="0" i="0" dirty="0">
              <a:solidFill>
                <a:srgbClr val="2C2C36"/>
              </a:solidFill>
              <a:effectLst/>
              <a:highlight>
                <a:srgbClr val="FFFFFF"/>
              </a:highlight>
              <a:latin typeface="-apple-system"/>
            </a:endParaRPr>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62</a:t>
            </a:fld>
            <a:endParaRPr lang="en-US" altLang="zh-CN" dirty="0"/>
          </a:p>
        </p:txBody>
      </p:sp>
    </p:spTree>
    <p:extLst>
      <p:ext uri="{BB962C8B-B14F-4D97-AF65-F5344CB8AC3E}">
        <p14:creationId xmlns:p14="http://schemas.microsoft.com/office/powerpoint/2010/main" val="335438355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b="0" i="0" dirty="0">
              <a:solidFill>
                <a:srgbClr val="2C2C36"/>
              </a:solidFill>
              <a:effectLst/>
              <a:highlight>
                <a:srgbClr val="FFFFFF"/>
              </a:highlight>
              <a:latin typeface="-apple-system"/>
            </a:endParaRPr>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63</a:t>
            </a:fld>
            <a:endParaRPr lang="en-US" altLang="zh-CN" dirty="0"/>
          </a:p>
        </p:txBody>
      </p:sp>
    </p:spTree>
    <p:extLst>
      <p:ext uri="{BB962C8B-B14F-4D97-AF65-F5344CB8AC3E}">
        <p14:creationId xmlns:p14="http://schemas.microsoft.com/office/powerpoint/2010/main" val="193009096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b="0" i="0" dirty="0">
              <a:solidFill>
                <a:srgbClr val="2C2C36"/>
              </a:solidFill>
              <a:effectLst/>
              <a:highlight>
                <a:srgbClr val="FFFFFF"/>
              </a:highlight>
              <a:latin typeface="-apple-system"/>
            </a:endParaRPr>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64</a:t>
            </a:fld>
            <a:endParaRPr lang="en-US" altLang="zh-CN" dirty="0"/>
          </a:p>
        </p:txBody>
      </p:sp>
    </p:spTree>
    <p:extLst>
      <p:ext uri="{BB962C8B-B14F-4D97-AF65-F5344CB8AC3E}">
        <p14:creationId xmlns:p14="http://schemas.microsoft.com/office/powerpoint/2010/main" val="231435530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b="0" i="0" dirty="0">
              <a:solidFill>
                <a:srgbClr val="2C2C36"/>
              </a:solidFill>
              <a:effectLst/>
              <a:highlight>
                <a:srgbClr val="FFFFFF"/>
              </a:highlight>
              <a:latin typeface="-apple-system"/>
            </a:endParaRPr>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65</a:t>
            </a:fld>
            <a:endParaRPr lang="en-US" altLang="zh-CN" dirty="0"/>
          </a:p>
        </p:txBody>
      </p:sp>
    </p:spTree>
    <p:extLst>
      <p:ext uri="{BB962C8B-B14F-4D97-AF65-F5344CB8AC3E}">
        <p14:creationId xmlns:p14="http://schemas.microsoft.com/office/powerpoint/2010/main" val="361530995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b="0" i="0" dirty="0">
              <a:solidFill>
                <a:srgbClr val="2C2C36"/>
              </a:solidFill>
              <a:effectLst/>
              <a:highlight>
                <a:srgbClr val="FFFFFF"/>
              </a:highlight>
              <a:latin typeface="-apple-system"/>
            </a:endParaRPr>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66</a:t>
            </a:fld>
            <a:endParaRPr lang="en-US" altLang="zh-CN" dirty="0"/>
          </a:p>
        </p:txBody>
      </p:sp>
    </p:spTree>
    <p:extLst>
      <p:ext uri="{BB962C8B-B14F-4D97-AF65-F5344CB8AC3E}">
        <p14:creationId xmlns:p14="http://schemas.microsoft.com/office/powerpoint/2010/main" val="24554229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b="0" i="0" dirty="0">
              <a:solidFill>
                <a:srgbClr val="2C2C36"/>
              </a:solidFill>
              <a:effectLst/>
              <a:highlight>
                <a:srgbClr val="FFFFFF"/>
              </a:highlight>
              <a:latin typeface="-apple-system"/>
            </a:endParaRPr>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7</a:t>
            </a:fld>
            <a:endParaRPr lang="en-US" altLang="zh-CN" dirty="0"/>
          </a:p>
        </p:txBody>
      </p:sp>
    </p:spTree>
    <p:extLst>
      <p:ext uri="{BB962C8B-B14F-4D97-AF65-F5344CB8AC3E}">
        <p14:creationId xmlns:p14="http://schemas.microsoft.com/office/powerpoint/2010/main" val="533209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b="0" i="0" dirty="0">
              <a:solidFill>
                <a:srgbClr val="2C2C36"/>
              </a:solidFill>
              <a:effectLst/>
              <a:highlight>
                <a:srgbClr val="FFFFFF"/>
              </a:highlight>
              <a:latin typeface="-apple-system"/>
            </a:endParaRPr>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8</a:t>
            </a:fld>
            <a:endParaRPr lang="en-US" altLang="zh-CN" dirty="0"/>
          </a:p>
        </p:txBody>
      </p:sp>
    </p:spTree>
    <p:extLst>
      <p:ext uri="{BB962C8B-B14F-4D97-AF65-F5344CB8AC3E}">
        <p14:creationId xmlns:p14="http://schemas.microsoft.com/office/powerpoint/2010/main" val="2555285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9</a:t>
            </a:fld>
            <a:endParaRPr lang="en-US" altLang="zh-CN" dirty="0"/>
          </a:p>
        </p:txBody>
      </p:sp>
    </p:spTree>
    <p:extLst>
      <p:ext uri="{BB962C8B-B14F-4D97-AF65-F5344CB8AC3E}">
        <p14:creationId xmlns:p14="http://schemas.microsoft.com/office/powerpoint/2010/main" val="3220921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2413" y="1905000"/>
            <a:ext cx="9144000" cy="2667000"/>
          </a:xfrm>
        </p:spPr>
        <p:txBody>
          <a:bodyPr rtlCol="0">
            <a:noAutofit/>
          </a:bodyPr>
          <a:lstStyle>
            <a:lvl1pPr>
              <a:defRPr sz="54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grpSp>
        <p:nvGrpSpPr>
          <p:cNvPr id="256" name="线条" descr="线条图形"/>
          <p:cNvGrpSpPr/>
          <p:nvPr/>
        </p:nvGrpSpPr>
        <p:grpSpPr bwMode="invGray">
          <a:xfrm>
            <a:off x="1584896" y="4724400"/>
            <a:ext cx="8631936" cy="64008"/>
            <a:chOff x="-4110038" y="2703513"/>
            <a:chExt cx="17394239" cy="160336"/>
          </a:xfrm>
          <a:solidFill>
            <a:schemeClr val="accent1"/>
          </a:solidFill>
        </p:grpSpPr>
        <p:sp>
          <p:nvSpPr>
            <p:cNvPr id="257" name="任意多边形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58" name="任意多边形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59" name="任意多边形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0" name="任意多边形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1" name="任意多边形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2" name="任意多边形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3" name="任意多边形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4" name="任意多边形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5" name="任意多边形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6" name="任意多边形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7" name="任意多边形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8" name="任意多边形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9" name="任意多边形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0" name="任意多边形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1" name="任意多边形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2" name="任意多边形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3" name="任意多边形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4" name="任意多边形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5" name="任意多边形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6" name="任意多边形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7" name="任意多边形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8" name="任意多边形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9" name="任意多边形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0" name="任意多边形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1" name="任意多边形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2" name="任意多边形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3" name="任意多边形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4" name="任意多边形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5" name="任意多边形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6" name="任意多边形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7" name="任意多边形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8" name="任意多边形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9" name="任意多边形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0" name="任意多边形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1" name="任意多边形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2" name="任意多边形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3" name="任意多边形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4" name="任意多边形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5" name="任意多边形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6" name="任意多边形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7" name="任意多边形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8" name="任意多边形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9" name="任意多边形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0" name="任意多边形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1" name="任意多边形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2" name="任意多边形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3" name="任意多边形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4" name="任意多边形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5" name="任意多边形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6" name="任意多边形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7" name="任意多边形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8" name="任意多边形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9" name="任意多边形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0" name="任意多边形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1" name="任意多边形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2" name="任意多边形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3" name="任意多边形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4" name="任意多边形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5" name="任意多边形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6" name="任意多边形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7" name="任意多边形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8" name="任意多边形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9" name="任意多边形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0" name="任意多边形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1" name="任意多边形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2" name="任意多边形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3" name="任意多边形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4" name="任意多边形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5" name="任意多边形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6" name="任意多边形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7" name="任意多边形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8" name="任意多边形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9" name="任意多边形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0" name="任意多边形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1" name="任意多边形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2" name="任意多边形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3" name="任意多边形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4" name="任意多边形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5" name="任意多边形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6" name="任意多边形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7" name="任意多边形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8" name="任意多边形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9" name="任意多边形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0" name="任意多边形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1" name="任意多边形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2" name="任意多边形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3" name="任意多边形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4" name="任意多边形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5" name="任意多边形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6" name="任意多边形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7" name="任意多边形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8" name="任意多边形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9" name="任意多边形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0" name="任意多边形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1" name="任意多边形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2" name="任意多边形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3" name="任意多边形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4" name="任意多边形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5" name="任意多边形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6" name="任意多边形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7" name="任意多边形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8" name="任意多边形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9" name="任意多边形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0" name="任意多边形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1" name="任意多边形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2" name="任意多边形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3" name="任意多边形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4" name="任意多边形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5" name="任意多边形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6" name="任意多边形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7" name="任意多边形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8" name="任意多边形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9" name="任意多边形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0" name="任意多边形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1" name="任意多边形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2" name="任意多边形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3" name="任意多边形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4" name="任意多边形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5" name="任意多边形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6" name="任意多边形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7" name="任意多边形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8" name="任意多边形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9" name="任意多边形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grpSp>
      <p:sp>
        <p:nvSpPr>
          <p:cNvPr id="3" name="副标题 2"/>
          <p:cNvSpPr>
            <a:spLocks noGrp="1"/>
          </p:cNvSpPr>
          <p:nvPr>
            <p:ph type="subTitle" idx="1"/>
          </p:nvPr>
        </p:nvSpPr>
        <p:spPr>
          <a:xfrm>
            <a:off x="1522413" y="5105400"/>
            <a:ext cx="9143999" cy="1066800"/>
          </a:xfrm>
        </p:spPr>
        <p:txBody>
          <a:bodyPr rtlCol="0"/>
          <a:lstStyle>
            <a:lvl1pPr marL="0" indent="0" algn="l">
              <a:spcBef>
                <a:spcPts val="0"/>
              </a:spcBef>
              <a:buNone/>
              <a:defRPr>
                <a:solidFill>
                  <a:schemeClr val="tx1">
                    <a:tint val="75000"/>
                  </a:schemeClr>
                </a:solidFill>
                <a:latin typeface="Microsoft YaHei UI" panose="020B0503020204020204" pitchFamily="34" charset="-122"/>
                <a:ea typeface="Microsoft YaHei UI"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noProof="0"/>
              <a:t>单击此处编辑母版副标题样式</a:t>
            </a:r>
            <a:endParaRPr lang="zh-CN" altLang="en-US" noProof="0" dirty="0"/>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grpSp>
        <p:nvGrpSpPr>
          <p:cNvPr id="7" name="线条" descr="线条图形"/>
          <p:cNvGrpSpPr/>
          <p:nvPr/>
        </p:nvGrpSpPr>
        <p:grpSpPr bwMode="invGray">
          <a:xfrm>
            <a:off x="1522413" y="1514475"/>
            <a:ext cx="10569575" cy="64008"/>
            <a:chOff x="1522413" y="1514475"/>
            <a:chExt cx="10569575" cy="64008"/>
          </a:xfrm>
        </p:grpSpPr>
        <p:sp>
          <p:nvSpPr>
            <p:cNvPr id="8" name="任意多边形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 name="任意多边形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0" name="任意多边形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1"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2"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3"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4"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5"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4"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5"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6"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7"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8"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9"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0"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1"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2"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3"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4"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5"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6"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7"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8"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9"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0"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1"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2"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3"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4"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5"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6"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7"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8"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9"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0"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1"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2"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3"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4"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5"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6"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7"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8"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9"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0"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1"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sp>
        <p:nvSpPr>
          <p:cNvPr id="3" name="竖排文字占位符 2"/>
          <p:cNvSpPr>
            <a:spLocks noGrp="1"/>
          </p:cNvSpPr>
          <p:nvPr>
            <p:ph type="body" orient="vert" idx="1"/>
          </p:nvPr>
        </p:nvSpPr>
        <p:spPr/>
        <p:txBody>
          <a:bodyPr vert="vert"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vl6pPr marL="1956816">
              <a:defRPr/>
            </a:lvl6pPr>
            <a:lvl7pPr marL="1956816">
              <a:defRPr/>
            </a:lvl7pPr>
            <a:lvl8pPr marL="1956816">
              <a:defRPr/>
            </a:lvl8pPr>
            <a:lvl9pPr marL="1956816">
              <a:defRPr/>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6FACF6A5-CA30-4724-8A74-55B65EA2DB8E}" type="datetime1">
              <a:rPr lang="zh-CN" altLang="en-US" smtClean="0"/>
              <a:t>2025-01-15</a:t>
            </a:fld>
            <a:endParaRPr lang="zh-CN" altLang="en-US" dirty="0"/>
          </a:p>
        </p:txBody>
      </p:sp>
      <p:sp>
        <p:nvSpPr>
          <p:cNvPr id="6" name="幻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pPr/>
              <a:t>‹#›</a:t>
            </a:fld>
            <a:endParaRPr lang="zh-CN" altLang="en-US" dirty="0"/>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10361612" y="274639"/>
            <a:ext cx="1371600" cy="5901747"/>
          </a:xfrm>
        </p:spPr>
        <p:txBody>
          <a:bodyPr vert="vert"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grpSp>
        <p:nvGrpSpPr>
          <p:cNvPr id="7" name="线条" descr="线条图形"/>
          <p:cNvGrpSpPr/>
          <p:nvPr/>
        </p:nvGrpSpPr>
        <p:grpSpPr bwMode="invGray">
          <a:xfrm rot="5400000">
            <a:off x="6864412" y="3472598"/>
            <a:ext cx="6492240" cy="64008"/>
            <a:chOff x="1522413" y="1514475"/>
            <a:chExt cx="10569575" cy="64008"/>
          </a:xfrm>
        </p:grpSpPr>
        <p:sp>
          <p:nvSpPr>
            <p:cNvPr id="8" name="任意多边形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 name="任意多边形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0" name="任意多边形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1"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2"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3"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4"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5"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4"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5"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6"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7"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8"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9"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0"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1"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2"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3"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4"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5"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6"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7"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8"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9"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0"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1"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2"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3"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4"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5"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6"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7"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8"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9"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0"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1"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2"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3"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4"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5"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6"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7"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8"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9"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0"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1"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sp>
        <p:nvSpPr>
          <p:cNvPr id="3" name="竖排文字占位符 2"/>
          <p:cNvSpPr>
            <a:spLocks noGrp="1"/>
          </p:cNvSpPr>
          <p:nvPr>
            <p:ph type="body" orient="vert" idx="1" hasCustomPrompt="1"/>
          </p:nvPr>
        </p:nvSpPr>
        <p:spPr>
          <a:xfrm>
            <a:off x="608012" y="277813"/>
            <a:ext cx="9144001" cy="5898573"/>
          </a:xfrm>
        </p:spPr>
        <p:txBody>
          <a:bodyPr vert="vert"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vl6pPr marL="1261872" indent="0">
              <a:buNone/>
              <a:defRPr/>
            </a:lvl6pPr>
            <a:lvl7pPr>
              <a:defRPr/>
            </a:lvl7pPr>
            <a:lvl8pPr>
              <a:defRPr baseline="0"/>
            </a:lvl8pPr>
            <a:lvl9pPr>
              <a:defRPr baseline="0"/>
            </a:lvl9p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D9B0CA52-F532-4FDA-A3F9-4BF9C8E5C82E}" type="datetime1">
              <a:rPr lang="zh-CN" altLang="en-US" smtClean="0"/>
              <a:t>2025-01-15</a:t>
            </a:fld>
            <a:endParaRPr lang="zh-CN" altLang="en-US" dirty="0"/>
          </a:p>
        </p:txBody>
      </p:sp>
      <p:sp>
        <p:nvSpPr>
          <p:cNvPr id="6" name="幻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pPr/>
              <a:t>‹#›</a:t>
            </a:fld>
            <a:endParaRPr lang="zh-CN" altLang="en-US" dirty="0"/>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22414" y="274638"/>
            <a:ext cx="9143998" cy="1020762"/>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grpSp>
        <p:nvGrpSpPr>
          <p:cNvPr id="167" name="线条" descr="线条图形"/>
          <p:cNvGrpSpPr/>
          <p:nvPr/>
        </p:nvGrpSpPr>
        <p:grpSpPr bwMode="invGray">
          <a:xfrm>
            <a:off x="1522413" y="1514475"/>
            <a:ext cx="10569575" cy="64008"/>
            <a:chOff x="1522413" y="1514475"/>
            <a:chExt cx="10569575" cy="64008"/>
          </a:xfrm>
        </p:grpSpPr>
        <p:sp>
          <p:nvSpPr>
            <p:cNvPr id="168" name="任意多边形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9" name="任意多边形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0" name="任意多边形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1"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2"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3"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4"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5"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6"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7"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8"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9"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0"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1"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2"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3"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4"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5"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6"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7"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8"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9"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0"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1"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2"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3"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4"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5"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6"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7"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8"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9"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0"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1"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2"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3"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4"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5"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6"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7"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8"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9"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0"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1"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2"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3"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4"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5"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6"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7"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8"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9"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0"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1"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2"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3"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4"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5"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6"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7"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8"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9"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0"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1"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2"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3"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4"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5"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6"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7"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8"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9"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40"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41"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sp>
        <p:nvSpPr>
          <p:cNvPr id="3" name="内容占位符 2"/>
          <p:cNvSpPr>
            <a:spLocks noGrp="1"/>
          </p:cNvSpPr>
          <p:nvPr>
            <p:ph idx="1"/>
          </p:nvPr>
        </p:nvSpPr>
        <p:spPr/>
        <p:txBody>
          <a:bodyPr rtlCol="0"/>
          <a:lstStyle>
            <a:lvl1pPr>
              <a:defRPr>
                <a:latin typeface="Microsoft YaHei UI" panose="020B0503020204020204" pitchFamily="34" charset="-122"/>
                <a:ea typeface="Microsoft YaHei UI" panose="020B0503020204020204" pitchFamily="34" charset="-122"/>
              </a:defRPr>
            </a:lvl1pPr>
            <a:lvl2pPr marL="548640">
              <a:defRPr>
                <a:latin typeface="Microsoft YaHei UI" panose="020B0503020204020204" pitchFamily="34" charset="-122"/>
                <a:ea typeface="Microsoft YaHei UI" panose="020B0503020204020204" pitchFamily="34" charset="-122"/>
              </a:defRPr>
            </a:lvl2pPr>
            <a:lvl3pPr marL="777240">
              <a:defRPr>
                <a:latin typeface="Microsoft YaHei UI" panose="020B0503020204020204" pitchFamily="34" charset="-122"/>
                <a:ea typeface="Microsoft YaHei UI" panose="020B0503020204020204" pitchFamily="34" charset="-122"/>
              </a:defRPr>
            </a:lvl3pPr>
            <a:lvl4pPr marL="1005840">
              <a:defRPr>
                <a:latin typeface="Microsoft YaHei UI" panose="020B0503020204020204" pitchFamily="34" charset="-122"/>
                <a:ea typeface="Microsoft YaHei UI" panose="020B0503020204020204" pitchFamily="34" charset="-122"/>
              </a:defRPr>
            </a:lvl4pPr>
            <a:lvl5pPr marL="1234440">
              <a:defRPr>
                <a:latin typeface="Microsoft YaHei UI" panose="020B0503020204020204" pitchFamily="34" charset="-122"/>
                <a:ea typeface="Microsoft YaHei UI" panose="020B0503020204020204" pitchFamily="34" charset="-122"/>
              </a:defRPr>
            </a:lvl5pPr>
            <a:lvl6pPr marL="1463040">
              <a:defRPr baseline="0"/>
            </a:lvl6pPr>
            <a:lvl7pPr marL="1691640">
              <a:defRPr baseline="0"/>
            </a:lvl7pPr>
            <a:lvl8pPr marL="1920240">
              <a:defRPr baseline="0"/>
            </a:lvl8pPr>
            <a:lvl9pPr marL="2148840">
              <a:defRPr baseline="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CAAE51B8-C16C-4D58-B4E7-426249342FB6}" type="datetime1">
              <a:rPr lang="zh-CN" altLang="en-US" smtClean="0"/>
              <a:t>2025-01-15</a:t>
            </a:fld>
            <a:endParaRPr lang="zh-CN" altLang="en-US" dirty="0"/>
          </a:p>
        </p:txBody>
      </p:sp>
      <p:sp>
        <p:nvSpPr>
          <p:cNvPr id="6" name="幻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pPr/>
              <a:t>‹#›</a:t>
            </a:fld>
            <a:endParaRPr lang="zh-CN" altLang="en-US"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522413" y="1905000"/>
            <a:ext cx="9144000" cy="2667000"/>
          </a:xfrm>
        </p:spPr>
        <p:txBody>
          <a:bodyPr rtlCol="0" anchor="b">
            <a:noAutofit/>
          </a:bodyPr>
          <a:lstStyle>
            <a:lvl1pPr algn="l">
              <a:defRPr sz="4400" b="0" cap="none" baseline="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grpSp>
        <p:nvGrpSpPr>
          <p:cNvPr id="255" name="线条" descr="线条图形"/>
          <p:cNvGrpSpPr/>
          <p:nvPr/>
        </p:nvGrpSpPr>
        <p:grpSpPr bwMode="invGray">
          <a:xfrm>
            <a:off x="1584896" y="4724400"/>
            <a:ext cx="8631936" cy="64008"/>
            <a:chOff x="-4110038" y="2703513"/>
            <a:chExt cx="17394239" cy="160336"/>
          </a:xfrm>
          <a:solidFill>
            <a:schemeClr val="accent1"/>
          </a:solidFill>
        </p:grpSpPr>
        <p:sp>
          <p:nvSpPr>
            <p:cNvPr id="256" name="任意多边形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57" name="任意多边形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58" name="任意多边形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59" name="任意多边形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0" name="任意多边形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1" name="任意多边形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2" name="任意多边形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3" name="任意多边形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4" name="任意多边形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5" name="任意多边形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6" name="任意多边形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7" name="任意多边形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8" name="任意多边形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9" name="任意多边形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0" name="任意多边形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1" name="任意多边形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2" name="任意多边形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3" name="任意多边形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4" name="任意多边形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5" name="任意多边形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6" name="任意多边形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7" name="任意多边形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8" name="任意多边形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9" name="任意多边形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0" name="任意多边形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1" name="任意多边形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2" name="任意多边形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3" name="任意多边形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4" name="任意多边形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5" name="任意多边形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6" name="任意多边形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7" name="任意多边形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8" name="任意多边形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9" name="任意多边形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0" name="任意多边形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1" name="任意多边形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2" name="任意多边形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3" name="任意多边形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4" name="任意多边形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5" name="任意多边形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6" name="任意多边形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7" name="任意多边形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8" name="任意多边形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9" name="任意多边形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0" name="任意多边形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1" name="任意多边形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2" name="任意多边形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3" name="任意多边形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4" name="任意多边形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5" name="任意多边形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6" name="任意多边形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7" name="任意多边形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8" name="任意多边形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9" name="任意多边形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0" name="任意多边形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1" name="任意多边形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2" name="任意多边形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3" name="任意多边形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4" name="任意多边形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5" name="任意多边形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6" name="任意多边形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7" name="任意多边形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8" name="任意多边形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9" name="任意多边形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0" name="任意多边形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1" name="任意多边形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2" name="任意多边形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3" name="任意多边形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4" name="任意多边形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5" name="任意多边形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6" name="任意多边形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7" name="任意多边形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8" name="任意多边形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9" name="任意多边形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0" name="任意多边形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1" name="任意多边形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2" name="任意多边形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3" name="任意多边形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4" name="任意多边形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5" name="任意多边形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6" name="任意多边形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7" name="任意多边形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8" name="任意多边形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9" name="任意多边形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0" name="任意多边形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1" name="任意多边形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2" name="任意多边形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3" name="任意多边形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4" name="任意多边形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5" name="任意多边形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6" name="任意多边形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7" name="任意多边形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8" name="任意多边形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9" name="任意多边形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0" name="任意多边形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1" name="任意多边形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2" name="任意多边形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3" name="任意多边形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4" name="任意多边形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5" name="任意多边形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6" name="任意多边形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7" name="任意多边形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8" name="任意多边形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9" name="任意多边形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0" name="任意多边形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1" name="任意多边形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2" name="任意多边形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3" name="任意多边形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4" name="任意多边形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5" name="任意多边形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6" name="任意多边形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7" name="任意多边形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8" name="任意多边形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9" name="任意多边形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0" name="任意多边形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1" name="任意多边形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2" name="任意多边形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3" name="任意多边形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4" name="任意多边形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5" name="任意多边形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6" name="任意多边形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7" name="任意多边形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8" name="任意多边形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grpSp>
      <p:sp>
        <p:nvSpPr>
          <p:cNvPr id="3" name="文本占位符 2"/>
          <p:cNvSpPr>
            <a:spLocks noGrp="1"/>
          </p:cNvSpPr>
          <p:nvPr>
            <p:ph type="body" idx="1"/>
          </p:nvPr>
        </p:nvSpPr>
        <p:spPr>
          <a:xfrm>
            <a:off x="1522413" y="5102525"/>
            <a:ext cx="9143999" cy="1069675"/>
          </a:xfrm>
        </p:spPr>
        <p:txBody>
          <a:bodyPr rtlCol="0" anchor="t">
            <a:normAutofit/>
          </a:bodyPr>
          <a:lstStyle>
            <a:lvl1pPr marL="0" indent="0">
              <a:spcBef>
                <a:spcPts val="0"/>
              </a:spcBef>
              <a:buNone/>
              <a:defRPr sz="2400">
                <a:solidFill>
                  <a:schemeClr val="tx1">
                    <a:tint val="75000"/>
                  </a:schemeClr>
                </a:solidFill>
                <a:latin typeface="Microsoft YaHei UI" panose="020B0503020204020204" pitchFamily="34" charset="-122"/>
                <a:ea typeface="Microsoft YaHei UI"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1E642744-2BC1-482F-8D65-D67812FCF761}" type="datetime1">
              <a:rPr lang="zh-CN" altLang="en-US" smtClean="0"/>
              <a:t>2025-01-15</a:t>
            </a:fld>
            <a:endParaRPr lang="zh-CN" altLang="en-US" dirty="0"/>
          </a:p>
        </p:txBody>
      </p:sp>
      <p:sp>
        <p:nvSpPr>
          <p:cNvPr id="6" name="幻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pPr/>
              <a:t>‹#›</a:t>
            </a:fld>
            <a:endParaRPr lang="zh-CN" altLang="en-US" dirty="0"/>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522414" y="274638"/>
            <a:ext cx="9143998" cy="1020762"/>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grpSp>
        <p:nvGrpSpPr>
          <p:cNvPr id="158" name="线条" descr="线条图形"/>
          <p:cNvGrpSpPr/>
          <p:nvPr/>
        </p:nvGrpSpPr>
        <p:grpSpPr bwMode="invGray">
          <a:xfrm>
            <a:off x="1522413" y="1514475"/>
            <a:ext cx="10569575" cy="64008"/>
            <a:chOff x="1522413" y="1514475"/>
            <a:chExt cx="10569575" cy="64008"/>
          </a:xfrm>
        </p:grpSpPr>
        <p:sp>
          <p:nvSpPr>
            <p:cNvPr id="159" name="任意多边形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0" name="任意多边形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1" name="任意多边形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2"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3"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4"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5"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6"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7"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8"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9"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0"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1"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2"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3"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4"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5"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6"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7"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8"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9"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0"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1"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2"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3"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4"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5"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6"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7"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8"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9"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0"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1"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2"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3"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4"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5"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6"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7"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8"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9"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0"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1"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2"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3"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4"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5"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6"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7"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8"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9"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0"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1"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2"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3"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4"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5"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6"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7"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8"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9"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0"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1"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2"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3"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4"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5"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6"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7"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8"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9"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0"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1"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2"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sp>
        <p:nvSpPr>
          <p:cNvPr id="3" name="内容占位符 2"/>
          <p:cNvSpPr>
            <a:spLocks noGrp="1"/>
          </p:cNvSpPr>
          <p:nvPr>
            <p:ph sz="half" idx="1"/>
          </p:nvPr>
        </p:nvSpPr>
        <p:spPr>
          <a:xfrm>
            <a:off x="1522413" y="1905000"/>
            <a:ext cx="4419599" cy="4267200"/>
          </a:xfrm>
        </p:spPr>
        <p:txBody>
          <a:bodyPr rtlCol="0">
            <a:normAutofit/>
          </a:bodyPr>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vl6pPr marL="1956816">
              <a:defRPr sz="1600"/>
            </a:lvl6pPr>
            <a:lvl7pPr marL="1956816">
              <a:defRPr sz="1600" baseline="0"/>
            </a:lvl7pPr>
            <a:lvl8pPr marL="1956816">
              <a:defRPr sz="1600" baseline="0"/>
            </a:lvl8pPr>
            <a:lvl9pPr marL="1956816">
              <a:defRPr sz="1600" baseline="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内容占位符 3"/>
          <p:cNvSpPr>
            <a:spLocks noGrp="1"/>
          </p:cNvSpPr>
          <p:nvPr>
            <p:ph sz="half" idx="2"/>
          </p:nvPr>
        </p:nvSpPr>
        <p:spPr>
          <a:xfrm>
            <a:off x="6246815" y="1905000"/>
            <a:ext cx="4419598" cy="4267200"/>
          </a:xfrm>
        </p:spPr>
        <p:txBody>
          <a:bodyPr rtlCol="0">
            <a:normAutofit/>
          </a:bodyPr>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vl6pPr marL="1956816">
              <a:defRPr sz="1600"/>
            </a:lvl6pPr>
            <a:lvl7pPr marL="1956816">
              <a:defRPr sz="1600"/>
            </a:lvl7pPr>
            <a:lvl8pPr marL="1956816">
              <a:defRPr sz="1600" baseline="0"/>
            </a:lvl8pPr>
            <a:lvl9pPr marL="1956816">
              <a:defRPr sz="1600" baseline="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957C6E4D-621D-4515-8831-14D98E9F728C}" type="datetime1">
              <a:rPr lang="zh-CN" altLang="en-US" smtClean="0"/>
              <a:t>2025-01-15</a:t>
            </a:fld>
            <a:endParaRPr lang="zh-CN" altLang="en-US" dirty="0"/>
          </a:p>
        </p:txBody>
      </p:sp>
      <p:sp>
        <p:nvSpPr>
          <p:cNvPr id="7" name="幻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pPr/>
              <a:t>‹#›</a:t>
            </a:fld>
            <a:endParaRPr lang="zh-CN" altLang="en-US" dirty="0"/>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522414" y="274638"/>
            <a:ext cx="9143998" cy="1020762"/>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grpSp>
        <p:nvGrpSpPr>
          <p:cNvPr id="160" name="线条" descr="线条图形"/>
          <p:cNvGrpSpPr/>
          <p:nvPr/>
        </p:nvGrpSpPr>
        <p:grpSpPr bwMode="invGray">
          <a:xfrm>
            <a:off x="1522413" y="1514475"/>
            <a:ext cx="10569575" cy="64008"/>
            <a:chOff x="1522413" y="1514475"/>
            <a:chExt cx="10569575" cy="64008"/>
          </a:xfrm>
        </p:grpSpPr>
        <p:sp>
          <p:nvSpPr>
            <p:cNvPr id="161" name="任意多边形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2" name="任意多边形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3" name="任意多边形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4"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5"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6"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7"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8"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9"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0"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1"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2"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3"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4"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5"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6"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7"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8"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9"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0"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1"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2"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3"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4"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5"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6"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7"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8"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9"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0"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1"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2"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3"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4"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5"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6"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7"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8"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9"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0"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1"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2"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3"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4"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5"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6"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7"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8"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9"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0"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1"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2"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3"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4"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5"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6"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7"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8"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9"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0"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1"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2"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3"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4"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5"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6"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7"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8"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9"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0"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1"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2"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3"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4"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sp>
        <p:nvSpPr>
          <p:cNvPr id="3" name="文本占位符 2"/>
          <p:cNvSpPr>
            <a:spLocks noGrp="1"/>
          </p:cNvSpPr>
          <p:nvPr>
            <p:ph type="body" idx="1"/>
          </p:nvPr>
        </p:nvSpPr>
        <p:spPr>
          <a:xfrm>
            <a:off x="1522413" y="1905000"/>
            <a:ext cx="4416552" cy="762000"/>
          </a:xfrm>
        </p:spPr>
        <p:txBody>
          <a:bodyPr rtlCol="0" anchor="ctr"/>
          <a:lstStyle>
            <a:lvl1pPr marL="0" indent="0">
              <a:spcBef>
                <a:spcPts val="0"/>
              </a:spcBef>
              <a:buNone/>
              <a:defRPr sz="2400" b="0">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4" name="内容占位符 3"/>
          <p:cNvSpPr>
            <a:spLocks noGrp="1"/>
          </p:cNvSpPr>
          <p:nvPr>
            <p:ph sz="half" idx="2"/>
          </p:nvPr>
        </p:nvSpPr>
        <p:spPr>
          <a:xfrm>
            <a:off x="1522413" y="2819399"/>
            <a:ext cx="4416552" cy="3352801"/>
          </a:xfrm>
        </p:spPr>
        <p:txBody>
          <a:bodyPr rtlCol="0"/>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vl6pPr marL="1956816">
              <a:defRPr sz="1600"/>
            </a:lvl6pPr>
            <a:lvl7pPr marL="1956816">
              <a:defRPr sz="1600" baseline="0"/>
            </a:lvl7pPr>
            <a:lvl8pPr marL="1956816">
              <a:defRPr sz="1600" baseline="0"/>
            </a:lvl8pPr>
            <a:lvl9pPr marL="1956816">
              <a:defRPr sz="1600" baseline="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文本占位符 4"/>
          <p:cNvSpPr>
            <a:spLocks noGrp="1"/>
          </p:cNvSpPr>
          <p:nvPr>
            <p:ph type="body" sz="quarter" idx="3"/>
          </p:nvPr>
        </p:nvSpPr>
        <p:spPr>
          <a:xfrm>
            <a:off x="6249860" y="1905000"/>
            <a:ext cx="4416552" cy="762000"/>
          </a:xfrm>
        </p:spPr>
        <p:txBody>
          <a:bodyPr rtlCol="0" anchor="ctr"/>
          <a:lstStyle>
            <a:lvl1pPr marL="0" indent="0">
              <a:spcBef>
                <a:spcPts val="0"/>
              </a:spcBef>
              <a:buNone/>
              <a:defRPr sz="2400" b="0">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6" name="内容占位符 5"/>
          <p:cNvSpPr>
            <a:spLocks noGrp="1"/>
          </p:cNvSpPr>
          <p:nvPr>
            <p:ph sz="quarter" idx="4"/>
          </p:nvPr>
        </p:nvSpPr>
        <p:spPr>
          <a:xfrm>
            <a:off x="6249860" y="2819399"/>
            <a:ext cx="4416552" cy="3352801"/>
          </a:xfrm>
        </p:spPr>
        <p:txBody>
          <a:bodyPr rtlCol="0"/>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marL="1263600">
              <a:defRPr sz="1600">
                <a:latin typeface="Microsoft YaHei UI" panose="020B0503020204020204" pitchFamily="34" charset="-122"/>
                <a:ea typeface="Microsoft YaHei UI" panose="020B0503020204020204" pitchFamily="34" charset="-122"/>
              </a:defRPr>
            </a:lvl5pPr>
            <a:lvl6pPr marL="1956816">
              <a:defRPr sz="1600"/>
            </a:lvl6pPr>
            <a:lvl7pPr marL="1956816">
              <a:defRPr sz="1600"/>
            </a:lvl7pPr>
            <a:lvl8pPr marL="1956816">
              <a:defRPr sz="1600"/>
            </a:lvl8pPr>
            <a:lvl9pPr marL="1956816">
              <a:defRPr sz="16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8" name="页脚占位符 7"/>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7" name="日期占位符 6"/>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F0157F41-EA24-4D6C-B76B-51104A4FF3D3}" type="datetime1">
              <a:rPr lang="zh-CN" altLang="en-US" smtClean="0"/>
              <a:t>2025-01-15</a:t>
            </a:fld>
            <a:endParaRPr lang="zh-CN" altLang="en-US" dirty="0"/>
          </a:p>
        </p:txBody>
      </p:sp>
      <p:sp>
        <p:nvSpPr>
          <p:cNvPr id="9" name="幻灯片编号占位符 8"/>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pPr/>
              <a:t>‹#›</a:t>
            </a:fld>
            <a:endParaRPr lang="zh-CN" altLang="en-US" dirty="0"/>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grpSp>
        <p:nvGrpSpPr>
          <p:cNvPr id="156" name="线条" descr="线条图形"/>
          <p:cNvGrpSpPr/>
          <p:nvPr/>
        </p:nvGrpSpPr>
        <p:grpSpPr bwMode="invGray">
          <a:xfrm>
            <a:off x="1522413" y="1514475"/>
            <a:ext cx="10569575" cy="64008"/>
            <a:chOff x="1522413" y="1514475"/>
            <a:chExt cx="10569575" cy="64008"/>
          </a:xfrm>
        </p:grpSpPr>
        <p:sp>
          <p:nvSpPr>
            <p:cNvPr id="157" name="任意多边形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58" name="任意多边形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59" name="任意多边形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0"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1"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2"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3"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4"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5"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6"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7"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8"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9"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0"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1"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2"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3"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4"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5"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6"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7"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8"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9"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0"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1"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2"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3"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4"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5"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6"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7"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8"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9"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0"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1"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2"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3"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4"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5"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6"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7"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8"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9"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0"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1"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2"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3"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4"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5"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6"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7"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8"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9"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0"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1"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2"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3"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4"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5"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6"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7"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8"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9"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0"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1"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2"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3"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4"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5"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6"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7"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8"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9"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30"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grpSp>
      <p:sp>
        <p:nvSpPr>
          <p:cNvPr id="4" name="页脚占位符 3"/>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3" name="日期占位符 2"/>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641E27CD-26C5-4927-9077-9E87DDF8ECF7}" type="datetime1">
              <a:rPr lang="zh-CN" altLang="en-US" smtClean="0"/>
              <a:t>2025-01-15</a:t>
            </a:fld>
            <a:endParaRPr lang="zh-CN" altLang="en-US" dirty="0"/>
          </a:p>
        </p:txBody>
      </p:sp>
      <p:sp>
        <p:nvSpPr>
          <p:cNvPr id="5" name="幻灯片编号占位符 4"/>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pPr/>
              <a:t>‹#›</a:t>
            </a:fld>
            <a:endParaRPr lang="zh-CN" altLang="en-US" dirty="0"/>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rtlCol="0"/>
          <a:lstStyle/>
          <a:p>
            <a:pPr rtl="0"/>
            <a:endParaRPr lang="zh-CN" altLang="en-US" noProof="0" dirty="0"/>
          </a:p>
        </p:txBody>
      </p:sp>
      <p:sp>
        <p:nvSpPr>
          <p:cNvPr id="2" name="日期占位符 1"/>
          <p:cNvSpPr>
            <a:spLocks noGrp="1"/>
          </p:cNvSpPr>
          <p:nvPr>
            <p:ph type="dt" sz="half" idx="10"/>
          </p:nvPr>
        </p:nvSpPr>
        <p:spPr/>
        <p:txBody>
          <a:bodyPr rtlCol="0"/>
          <a:lstStyle/>
          <a:p>
            <a:pPr rtl="0"/>
            <a:fld id="{6DE0B1C2-D5D7-4DF1-B631-6247EDFA3201}" type="datetime1">
              <a:rPr lang="zh-CN" altLang="en-US" noProof="0" smtClean="0"/>
              <a:t>2025-01-15</a:t>
            </a:fld>
            <a:endParaRPr lang="zh-CN" altLang="en-US" noProof="0" dirty="0"/>
          </a:p>
        </p:txBody>
      </p:sp>
      <p:sp>
        <p:nvSpPr>
          <p:cNvPr id="4" name="幻灯片编号占位符 3"/>
          <p:cNvSpPr>
            <a:spLocks noGrp="1"/>
          </p:cNvSpPr>
          <p:nvPr>
            <p:ph type="sldNum" sz="quarter" idx="12"/>
          </p:nvPr>
        </p:nvSpPr>
        <p:spPr/>
        <p:txBody>
          <a:bodyPr rtlCol="0"/>
          <a:lstStyle/>
          <a:p>
            <a:pPr rtl="0"/>
            <a:fld id="{25BA54BD-C84D-46CE-8B72-31BFB26ABA43}" type="slidenum">
              <a:rPr lang="en-US" altLang="zh-CN" noProof="0" smtClean="0"/>
              <a:t>‹#›</a:t>
            </a:fld>
            <a:endParaRPr lang="zh-CN" altLang="en-US" noProof="0" dirty="0"/>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题注的内容">
    <p:spTree>
      <p:nvGrpSpPr>
        <p:cNvPr id="1" name=""/>
        <p:cNvGrpSpPr/>
        <p:nvPr/>
      </p:nvGrpSpPr>
      <p:grpSpPr>
        <a:xfrm>
          <a:off x="0" y="0"/>
          <a:ext cx="0" cy="0"/>
          <a:chOff x="0" y="0"/>
          <a:chExt cx="0" cy="0"/>
        </a:xfrm>
      </p:grpSpPr>
      <p:sp>
        <p:nvSpPr>
          <p:cNvPr id="2" name="标题 1"/>
          <p:cNvSpPr>
            <a:spLocks noGrp="1"/>
          </p:cNvSpPr>
          <p:nvPr>
            <p:ph type="title"/>
          </p:nvPr>
        </p:nvSpPr>
        <p:spPr>
          <a:xfrm>
            <a:off x="1522414" y="274638"/>
            <a:ext cx="9143998" cy="1020762"/>
          </a:xfrm>
        </p:spPr>
        <p:txBody>
          <a:bodyPr rtlCol="0" anchor="b">
            <a:noAutofit/>
          </a:bodyPr>
          <a:lstStyle>
            <a:lvl1pPr algn="l">
              <a:defRPr sz="3200" b="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sp>
        <p:nvSpPr>
          <p:cNvPr id="4" name="文本占位符 3"/>
          <p:cNvSpPr>
            <a:spLocks noGrp="1"/>
          </p:cNvSpPr>
          <p:nvPr>
            <p:ph type="body" sz="half" idx="2"/>
          </p:nvPr>
        </p:nvSpPr>
        <p:spPr>
          <a:xfrm>
            <a:off x="1522413" y="3429000"/>
            <a:ext cx="2743200" cy="2743200"/>
          </a:xfrm>
        </p:spPr>
        <p:txBody>
          <a:bodyPr rtlCol="0" anchor="b">
            <a:normAutofit/>
          </a:bodyPr>
          <a:lstStyle>
            <a:lvl1pPr marL="0" indent="0">
              <a:spcBef>
                <a:spcPts val="1200"/>
              </a:spcBef>
              <a:buNone/>
              <a:defRPr sz="16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3" name="内容占位符 2"/>
          <p:cNvSpPr>
            <a:spLocks noGrp="1"/>
          </p:cNvSpPr>
          <p:nvPr>
            <p:ph idx="1"/>
          </p:nvPr>
        </p:nvSpPr>
        <p:spPr>
          <a:xfrm>
            <a:off x="4710022" y="1905000"/>
            <a:ext cx="5669280" cy="4038600"/>
          </a:xfrm>
        </p:spPr>
        <p:txBody>
          <a:bodyPr rtlCol="0">
            <a:normAutofit/>
          </a:bodyPr>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vl6pPr>
              <a:defRPr sz="1600"/>
            </a:lvl6pPr>
            <a:lvl7pPr>
              <a:defRPr sz="1600" baseline="0"/>
            </a:lvl7pPr>
            <a:lvl8pPr>
              <a:defRPr sz="1600" baseline="0"/>
            </a:lvl8pPr>
            <a:lvl9pPr>
              <a:defRPr sz="1600" baseline="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grpSp>
        <p:nvGrpSpPr>
          <p:cNvPr id="615" name="框架" descr="方框图形"/>
          <p:cNvGrpSpPr/>
          <p:nvPr/>
        </p:nvGrpSpPr>
        <p:grpSpPr bwMode="invGray">
          <a:xfrm>
            <a:off x="4417839" y="1630821"/>
            <a:ext cx="6291028" cy="4575885"/>
            <a:chOff x="4417839" y="1630821"/>
            <a:chExt cx="6291028" cy="4575885"/>
          </a:xfrm>
        </p:grpSpPr>
        <p:grpSp>
          <p:nvGrpSpPr>
            <p:cNvPr id="616" name="组 615"/>
            <p:cNvGrpSpPr/>
            <p:nvPr/>
          </p:nvGrpSpPr>
          <p:grpSpPr bwMode="invGray">
            <a:xfrm>
              <a:off x="5414491" y="1630821"/>
              <a:ext cx="5294376" cy="4114800"/>
              <a:chOff x="3310555" y="716546"/>
              <a:chExt cx="5294376" cy="4114800"/>
            </a:xfrm>
          </p:grpSpPr>
          <p:grpSp>
            <p:nvGrpSpPr>
              <p:cNvPr id="768" name="组 767"/>
              <p:cNvGrpSpPr/>
              <p:nvPr/>
            </p:nvGrpSpPr>
            <p:grpSpPr bwMode="invGray">
              <a:xfrm flipH="1">
                <a:off x="3310555" y="737968"/>
                <a:ext cx="5294376" cy="54864"/>
                <a:chOff x="1522413" y="1514475"/>
                <a:chExt cx="10569575" cy="64008"/>
              </a:xfrm>
              <a:solidFill>
                <a:schemeClr val="accent1"/>
              </a:solidFill>
            </p:grpSpPr>
            <p:sp>
              <p:nvSpPr>
                <p:cNvPr id="844" name="任意多边形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5" name="任意多边形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6" name="任意多边形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7"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8"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9"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0"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1"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2"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3"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4"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5"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6"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7"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8"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9"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0"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1"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2"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3"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4"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5"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6"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7"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8"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9"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0"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1"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2"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3"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4"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5"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6"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7"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8"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9"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0"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1"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2"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3"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4"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5"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6"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7"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8"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9"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0"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1"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2"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3"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4"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5"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6"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7"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8"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9"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0"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1"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2"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3"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4"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5"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6"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7"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8"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9"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0"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1"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2"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3"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4"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5"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6"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7"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grpSp>
            <p:nvGrpSpPr>
              <p:cNvPr id="769" name="组 768"/>
              <p:cNvGrpSpPr/>
              <p:nvPr/>
            </p:nvGrpSpPr>
            <p:grpSpPr bwMode="invGray">
              <a:xfrm rot="16200000" flipH="1">
                <a:off x="6492229" y="2755658"/>
                <a:ext cx="4114800" cy="36576"/>
                <a:chOff x="1522413" y="1514475"/>
                <a:chExt cx="10569575" cy="64008"/>
              </a:xfrm>
              <a:solidFill>
                <a:schemeClr val="accent1"/>
              </a:solidFill>
            </p:grpSpPr>
            <p:sp>
              <p:nvSpPr>
                <p:cNvPr id="770" name="任意多边形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1" name="任意多边形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2" name="任意多边形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3"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4"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5"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6"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7"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8"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9"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0"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1"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2"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3"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4"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5"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6"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7"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8"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9"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0"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1"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2"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3"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4"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5"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6"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7"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8"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9"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0"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1"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2"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3"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4"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5"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6"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7"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8"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9"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0"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1"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2"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3"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4"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5"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6"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7"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8"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9"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0"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1"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2"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3"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4"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5"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6"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7"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8"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9"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0"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1"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2"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3"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4"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5"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6"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7"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8"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9"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0"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1"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2"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3"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grpSp>
        <p:grpSp>
          <p:nvGrpSpPr>
            <p:cNvPr id="617" name="组 616"/>
            <p:cNvGrpSpPr/>
            <p:nvPr/>
          </p:nvGrpSpPr>
          <p:grpSpPr bwMode="invGray">
            <a:xfrm rot="10800000">
              <a:off x="4417839" y="2091906"/>
              <a:ext cx="5294376" cy="4114800"/>
              <a:chOff x="3310555" y="716546"/>
              <a:chExt cx="5294376" cy="4114800"/>
            </a:xfrm>
          </p:grpSpPr>
          <p:grpSp>
            <p:nvGrpSpPr>
              <p:cNvPr id="618" name="组 617"/>
              <p:cNvGrpSpPr/>
              <p:nvPr/>
            </p:nvGrpSpPr>
            <p:grpSpPr bwMode="invGray">
              <a:xfrm flipH="1">
                <a:off x="3310555" y="737968"/>
                <a:ext cx="5294376" cy="54864"/>
                <a:chOff x="1522413" y="1514475"/>
                <a:chExt cx="10569575" cy="64008"/>
              </a:xfrm>
              <a:solidFill>
                <a:schemeClr val="accent1"/>
              </a:solidFill>
            </p:grpSpPr>
            <p:sp>
              <p:nvSpPr>
                <p:cNvPr id="694" name="任意多边形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5" name="任意多边形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6" name="任意多边形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7"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8"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9"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0"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1"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2"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3"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4"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5"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6"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7"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8"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9"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0"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1"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2"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3"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4"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5"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6"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7"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8"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9"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0"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1"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2"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3"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4"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5"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6"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7"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8"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9"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0"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1"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2"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3"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4"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5"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6"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7"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8"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9"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0"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1"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2"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3"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4"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5"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6"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7"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8"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9"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0"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1"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2"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3"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4"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5"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6"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7"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8"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9"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0"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1"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2"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3"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4"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5"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6"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7"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grpSp>
            <p:nvGrpSpPr>
              <p:cNvPr id="619" name="组 618"/>
              <p:cNvGrpSpPr/>
              <p:nvPr/>
            </p:nvGrpSpPr>
            <p:grpSpPr bwMode="invGray">
              <a:xfrm rot="16200000" flipH="1">
                <a:off x="6492229" y="2755658"/>
                <a:ext cx="4114800" cy="36576"/>
                <a:chOff x="1522413" y="1514475"/>
                <a:chExt cx="10569575" cy="64008"/>
              </a:xfrm>
              <a:solidFill>
                <a:schemeClr val="accent1"/>
              </a:solidFill>
            </p:grpSpPr>
            <p:sp>
              <p:nvSpPr>
                <p:cNvPr id="620" name="任意多边形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1" name="任意多边形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2" name="任意多边形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3"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4"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5"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6"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7"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8"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9"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0"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1"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2"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3"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4"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5"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6"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7"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8"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9"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0"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1"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2"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3"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4"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5"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6"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7"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8"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9"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0"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1"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2"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3"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4"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5"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6"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7"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8"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9"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0"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1"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2"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3"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4"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5"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6"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7"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8"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9"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0"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1"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2"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3"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4"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5"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6"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7"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8"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9"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0"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1"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2"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3"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4"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5"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6"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7"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8"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9"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0"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1"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2"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3"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grpSp>
      </p:gr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6F6D0992-68C0-47A5-BA2C-3DDCADB492E0}" type="datetime1">
              <a:rPr lang="zh-CN" altLang="en-US" smtClean="0"/>
              <a:t>2025-01-15</a:t>
            </a:fld>
            <a:endParaRPr lang="zh-CN" altLang="en-US" dirty="0"/>
          </a:p>
        </p:txBody>
      </p:sp>
      <p:sp>
        <p:nvSpPr>
          <p:cNvPr id="7" name="幻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pPr/>
              <a:t>‹#›</a:t>
            </a:fld>
            <a:endParaRPr lang="zh-CN" altLang="en-US" dirty="0"/>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a:xfrm>
            <a:off x="1522414" y="274638"/>
            <a:ext cx="9143998" cy="1020762"/>
          </a:xfrm>
        </p:spPr>
        <p:txBody>
          <a:bodyPr rtlCol="0" anchor="b">
            <a:noAutofit/>
          </a:bodyPr>
          <a:lstStyle>
            <a:lvl1pPr algn="l">
              <a:defRPr sz="3200" b="0">
                <a:latin typeface="Microsoft YaHei UI" panose="020B0503020204020204" pitchFamily="34" charset="-122"/>
                <a:ea typeface="Microsoft YaHei UI" panose="020B0503020204020204" pitchFamily="34" charset="-122"/>
              </a:defRPr>
            </a:lvl1pPr>
          </a:lstStyle>
          <a:p>
            <a:pPr rtl="0"/>
            <a:r>
              <a:rPr lang="zh-CN" altLang="en-US" noProof="1"/>
              <a:t>单击此处编辑母版标题样式</a:t>
            </a:r>
          </a:p>
        </p:txBody>
      </p:sp>
      <p:sp>
        <p:nvSpPr>
          <p:cNvPr id="3" name="图片占位符 2" descr="为添加图像预留的空占位符。单击占位符，选择要添加的图像。"/>
          <p:cNvSpPr>
            <a:spLocks noGrp="1"/>
          </p:cNvSpPr>
          <p:nvPr>
            <p:ph type="pic" idx="1"/>
          </p:nvPr>
        </p:nvSpPr>
        <p:spPr>
          <a:xfrm>
            <a:off x="1745838" y="1884311"/>
            <a:ext cx="5669280" cy="4041648"/>
          </a:xfrm>
          <a:solidFill>
            <a:schemeClr val="bg1"/>
          </a:solidFill>
        </p:spPr>
        <p:txBody>
          <a:bodyPr tIns="914400" rtlCol="0">
            <a:normAutofit/>
          </a:bodyPr>
          <a:lstStyle>
            <a:lvl1pPr marL="0" indent="0" algn="ctr">
              <a:buNone/>
              <a:defRPr sz="2400">
                <a:latin typeface="Microsoft YaHei UI" panose="020B0503020204020204" pitchFamily="34" charset="-122"/>
                <a:ea typeface="Microsoft YaHei UI"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endParaRPr lang="zh-CN" altLang="en-US" noProof="0" dirty="0"/>
          </a:p>
        </p:txBody>
      </p:sp>
      <p:grpSp>
        <p:nvGrpSpPr>
          <p:cNvPr id="614" name="框架" descr="方框图形"/>
          <p:cNvGrpSpPr/>
          <p:nvPr/>
        </p:nvGrpSpPr>
        <p:grpSpPr bwMode="invGray">
          <a:xfrm flipH="1">
            <a:off x="1447500" y="1630821"/>
            <a:ext cx="6291028" cy="4575885"/>
            <a:chOff x="4417839" y="1630821"/>
            <a:chExt cx="6291028" cy="4575885"/>
          </a:xfrm>
        </p:grpSpPr>
        <p:grpSp>
          <p:nvGrpSpPr>
            <p:cNvPr id="615" name="组 614"/>
            <p:cNvGrpSpPr/>
            <p:nvPr/>
          </p:nvGrpSpPr>
          <p:grpSpPr bwMode="invGray">
            <a:xfrm>
              <a:off x="5414491" y="1630821"/>
              <a:ext cx="5294376" cy="4114800"/>
              <a:chOff x="3310555" y="716546"/>
              <a:chExt cx="5294376" cy="4114800"/>
            </a:xfrm>
          </p:grpSpPr>
          <p:grpSp>
            <p:nvGrpSpPr>
              <p:cNvPr id="767" name="组 766"/>
              <p:cNvGrpSpPr/>
              <p:nvPr/>
            </p:nvGrpSpPr>
            <p:grpSpPr bwMode="invGray">
              <a:xfrm flipH="1">
                <a:off x="3310555" y="737968"/>
                <a:ext cx="5294376" cy="54864"/>
                <a:chOff x="1522413" y="1514475"/>
                <a:chExt cx="10569575" cy="64008"/>
              </a:xfrm>
              <a:solidFill>
                <a:schemeClr val="accent1"/>
              </a:solidFill>
            </p:grpSpPr>
            <p:sp>
              <p:nvSpPr>
                <p:cNvPr id="843" name="任意多边形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4" name="任意多边形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5" name="任意多边形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6"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7"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8"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9"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0"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1"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2"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3"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4"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5"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6"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7"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8"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9"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0"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1"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2"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3"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4"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5"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6"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7"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8"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9"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0"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1"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2"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3"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4"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5"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6"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7"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8"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9"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0"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1"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2"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3"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4"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5"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6"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7"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8"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9"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0"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1"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2"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3"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4"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5"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6"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7"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8"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9"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0"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1"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2"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3"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4"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5"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6"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7"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8"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9"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0"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1"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2"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3"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4"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5"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6"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grpSp>
          <p:grpSp>
            <p:nvGrpSpPr>
              <p:cNvPr id="768" name="组 767"/>
              <p:cNvGrpSpPr/>
              <p:nvPr/>
            </p:nvGrpSpPr>
            <p:grpSpPr bwMode="invGray">
              <a:xfrm rot="16200000" flipH="1">
                <a:off x="6492229" y="2755658"/>
                <a:ext cx="4114800" cy="36576"/>
                <a:chOff x="1522413" y="1514475"/>
                <a:chExt cx="10569575" cy="64008"/>
              </a:xfrm>
              <a:solidFill>
                <a:schemeClr val="accent1"/>
              </a:solidFill>
            </p:grpSpPr>
            <p:sp>
              <p:nvSpPr>
                <p:cNvPr id="769" name="任意多边形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0" name="任意多边形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1" name="任意多边形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2"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3"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4"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5"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6"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7"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8"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9"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0"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1"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2"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3"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4"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5"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6"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7"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8"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9"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0"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1"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2"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3"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4"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5"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6"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7"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8"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9"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0"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1"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2"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3"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4"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5"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6"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7"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8"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9"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0"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1"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2"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3"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4"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5"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6"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7"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8"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9"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0"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1"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2"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3"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4"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5"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6"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7"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8"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9"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0"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1"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2"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3"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4"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5"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6"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7"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8"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9"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0"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1"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2"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grpSp>
        </p:grpSp>
        <p:grpSp>
          <p:nvGrpSpPr>
            <p:cNvPr id="616" name="组 615"/>
            <p:cNvGrpSpPr/>
            <p:nvPr/>
          </p:nvGrpSpPr>
          <p:grpSpPr bwMode="invGray">
            <a:xfrm rot="10800000">
              <a:off x="4417839" y="2091906"/>
              <a:ext cx="5294376" cy="4114800"/>
              <a:chOff x="3310555" y="716546"/>
              <a:chExt cx="5294376" cy="4114800"/>
            </a:xfrm>
          </p:grpSpPr>
          <p:grpSp>
            <p:nvGrpSpPr>
              <p:cNvPr id="617" name="组 616"/>
              <p:cNvGrpSpPr/>
              <p:nvPr/>
            </p:nvGrpSpPr>
            <p:grpSpPr bwMode="invGray">
              <a:xfrm flipH="1">
                <a:off x="3310555" y="737968"/>
                <a:ext cx="5294376" cy="54864"/>
                <a:chOff x="1522413" y="1514475"/>
                <a:chExt cx="10569575" cy="64008"/>
              </a:xfrm>
              <a:solidFill>
                <a:schemeClr val="accent1"/>
              </a:solidFill>
            </p:grpSpPr>
            <p:sp>
              <p:nvSpPr>
                <p:cNvPr id="693" name="任意多边形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4" name="任意多边形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5" name="任意多边形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6"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7"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8"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9"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0"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1"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2"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3"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4"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5"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6"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7"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8"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9"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0"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1"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2"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3"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4"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5"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6"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7"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8"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9"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0"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1"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2"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3"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4"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5"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6"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7"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8"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9"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0"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1"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2"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3"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4"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5"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6"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7"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8"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9"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0"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1"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2"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3"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4"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5"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6"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7"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8"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9"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0"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1"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2"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3"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4"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5"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6"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7"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8"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9"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0"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1"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2"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3"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4"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5"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6"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grpSp>
          <p:grpSp>
            <p:nvGrpSpPr>
              <p:cNvPr id="618" name="组 617"/>
              <p:cNvGrpSpPr/>
              <p:nvPr/>
            </p:nvGrpSpPr>
            <p:grpSpPr bwMode="invGray">
              <a:xfrm rot="16200000" flipH="1">
                <a:off x="6492229" y="2755658"/>
                <a:ext cx="4114800" cy="36576"/>
                <a:chOff x="1522413" y="1514475"/>
                <a:chExt cx="10569575" cy="64008"/>
              </a:xfrm>
              <a:solidFill>
                <a:schemeClr val="accent1"/>
              </a:solidFill>
            </p:grpSpPr>
            <p:sp>
              <p:nvSpPr>
                <p:cNvPr id="619" name="任意多边形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0" name="任意多边形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1" name="任意多边形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2" name="任意多边形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3" name="任意多边形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4" name="任意多边形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5" name="任意多边形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6" name="任意多边形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7" name="任意多边形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8" name="任意多边形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9" name="任意多边形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0" name="任意多边形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1" name="任意多边形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2" name="任意多边形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3" name="任意多边形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4" name="任意多边形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5" name="任意多边形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6" name="任意多边形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7" name="任意多边形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8" name="任意多边形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9" name="任意多边形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0" name="任意多边形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1" name="任意多边形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2" name="任意多边形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3" name="任意多边形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4" name="任意多边形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5" name="任意多边形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6" name="任意多边形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7" name="任意多边形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8" name="任意多边形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9" name="任意多边形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0" name="任意多边形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1" name="任意多边形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2" name="任意多边形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3" name="任意多边形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4" name="任意多边形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5" name="任意多边形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6" name="任意多边形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7" name="任意多边形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8" name="任意多边形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9" name="任意多边形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0" name="任意多边形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1" name="任意多边形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2" name="任意多边形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3" name="任意多边形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4" name="任意多边形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5" name="任意多边形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6" name="任意多边形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7" name="任意多边形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8" name="任意多边形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9" name="任意多边形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0" name="任意多边形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1" name="任意多边形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2" name="任意多边形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3" name="任意多边形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4" name="任意多边形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5" name="任意多边形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6" name="任意多边形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7" name="任意多边形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8" name="任意多边形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9" name="任意多边形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0" name="任意多边形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1" name="任意多边形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2" name="任意多边形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3" name="任意多边形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4" name="任意多边形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5" name="任意多边形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6" name="任意多边形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7" name="任意多边形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8" name="任意多边形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9" name="任意多边形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0" name="任意多边形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1" name="任意多边形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2" name="任意多边形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grpSp>
        </p:grpSp>
      </p:grpSp>
      <p:sp>
        <p:nvSpPr>
          <p:cNvPr id="4" name="文本占位符 3"/>
          <p:cNvSpPr>
            <a:spLocks noGrp="1"/>
          </p:cNvSpPr>
          <p:nvPr>
            <p:ph type="body" sz="half" idx="2"/>
          </p:nvPr>
        </p:nvSpPr>
        <p:spPr>
          <a:xfrm>
            <a:off x="7905959" y="3411748"/>
            <a:ext cx="2743200" cy="2743200"/>
          </a:xfrm>
        </p:spPr>
        <p:txBody>
          <a:bodyPr rtlCol="0" anchor="b">
            <a:normAutofit/>
          </a:bodyPr>
          <a:lstStyle>
            <a:lvl1pPr marL="0" indent="0">
              <a:spcBef>
                <a:spcPts val="1200"/>
              </a:spcBef>
              <a:buNone/>
              <a:defRPr sz="16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1"/>
              <a:t>单击此处编辑母版文本样式</a:t>
            </a:r>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159FDE26-7774-42D9-B09F-897A3804FF77}" type="datetime1">
              <a:rPr lang="zh-CN" altLang="en-US" smtClean="0"/>
              <a:t>2025-01-15</a:t>
            </a:fld>
            <a:endParaRPr lang="zh-CN" altLang="en-US" dirty="0"/>
          </a:p>
        </p:txBody>
      </p:sp>
      <p:sp>
        <p:nvSpPr>
          <p:cNvPr id="7" name="幻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pPr/>
              <a:t>‹#›</a:t>
            </a:fld>
            <a:endParaRPr lang="zh-CN" altLang="en-US" dirty="0"/>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5" name="页脚占位符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4" name="日期占位符 3"/>
          <p:cNvSpPr>
            <a:spLocks noGrp="1"/>
          </p:cNvSpPr>
          <p:nvPr>
            <p:ph type="dt" sz="half" idx="2"/>
          </p:nvPr>
        </p:nvSpPr>
        <p:spPr>
          <a:xfrm>
            <a:off x="7923212" y="6400801"/>
            <a:ext cx="1396259" cy="276226"/>
          </a:xfrm>
          <a:prstGeom prst="rect">
            <a:avLst/>
          </a:prstGeom>
        </p:spPr>
        <p:txBody>
          <a:bodyPr vert="horz" lIns="91440" tIns="45720" rIns="91440" bIns="45720" rtlCol="0" anchor="ctr"/>
          <a:lstStyle>
            <a:lvl1pPr algn="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2F03606D-7858-4AA2-9E18-693315C12F6C}" type="datetime1">
              <a:rPr lang="zh-CN" altLang="en-US" noProof="0" smtClean="0"/>
              <a:t>2025-01-15</a:t>
            </a:fld>
            <a:endParaRPr lang="zh-CN" altLang="en-US" noProof="0" dirty="0"/>
          </a:p>
        </p:txBody>
      </p:sp>
      <p:sp>
        <p:nvSpPr>
          <p:cNvPr id="6" name="幻灯片编号占位符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25BA54BD-C84D-46CE-8B72-31BFB26ABA43}" type="slidenum">
              <a:rPr lang="en-US" altLang="zh-CN" noProof="0" smtClean="0"/>
              <a:pPr/>
              <a:t>‹#›</a:t>
            </a:fld>
            <a:endParaRPr lang="zh-CN" altLang="en-US" noProof="0" dirty="0"/>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numpy.github.net.cn/doc/stable/user/whatisnumpy.html#whatisnumpy"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4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5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6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lstStyle/>
          <a:p>
            <a:pPr rtl="0"/>
            <a:r>
              <a:rPr lang="en-US" altLang="zh-CN" dirty="0">
                <a:latin typeface="Microsoft YaHei UI" panose="020B0503020204020204" pitchFamily="34" charset="-122"/>
                <a:ea typeface="Microsoft YaHei UI" panose="020B0503020204020204" pitchFamily="34" charset="-122"/>
              </a:rPr>
              <a:t>NumPy</a:t>
            </a:r>
            <a:endParaRPr lang="zh-CN" altLang="en-US" dirty="0">
              <a:latin typeface="Microsoft YaHei UI" panose="020B0503020204020204" pitchFamily="34" charset="-122"/>
              <a:ea typeface="Microsoft YaHei UI" panose="020B0503020204020204" pitchFamily="34" charset="-122"/>
            </a:endParaRPr>
          </a:p>
        </p:txBody>
      </p:sp>
      <p:sp>
        <p:nvSpPr>
          <p:cNvPr id="3" name="副标题 2"/>
          <p:cNvSpPr>
            <a:spLocks noGrp="1"/>
          </p:cNvSpPr>
          <p:nvPr>
            <p:ph type="subTitle" idx="1"/>
          </p:nvPr>
        </p:nvSpPr>
        <p:spPr/>
        <p:txBody>
          <a:bodyPr rtlCol="0"/>
          <a:lstStyle/>
          <a:p>
            <a:pPr rtl="0"/>
            <a:r>
              <a:rPr lang="zh-CN" altLang="en-US" dirty="0"/>
              <a:t>真术</a:t>
            </a:r>
            <a:r>
              <a:rPr lang="en-US" altLang="zh-CN" dirty="0"/>
              <a:t>_</a:t>
            </a:r>
            <a:r>
              <a:rPr lang="zh-CN" altLang="en-US" dirty="0"/>
              <a:t>李刚</a:t>
            </a:r>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altLang="zh-CN" dirty="0">
                <a:latin typeface="Microsoft YaHei UI" panose="020B0503020204020204" pitchFamily="34" charset="-122"/>
                <a:ea typeface="Microsoft YaHei UI" panose="020B0503020204020204" pitchFamily="34" charset="-122"/>
              </a:rPr>
              <a:t>NumPy</a:t>
            </a:r>
            <a:r>
              <a:rPr lang="zh-CN" altLang="en-US" dirty="0">
                <a:latin typeface="Microsoft YaHei UI" panose="020B0503020204020204" pitchFamily="34" charset="-122"/>
                <a:ea typeface="Microsoft YaHei UI" panose="020B0503020204020204" pitchFamily="34" charset="-122"/>
              </a:rPr>
              <a:t>安装</a:t>
            </a:r>
          </a:p>
        </p:txBody>
      </p:sp>
      <p:sp>
        <p:nvSpPr>
          <p:cNvPr id="5" name="内容占位符 4"/>
          <p:cNvSpPr>
            <a:spLocks noGrp="1"/>
          </p:cNvSpPr>
          <p:nvPr>
            <p:ph sz="half" idx="1"/>
          </p:nvPr>
        </p:nvSpPr>
        <p:spPr>
          <a:xfrm>
            <a:off x="1522413" y="1905000"/>
            <a:ext cx="9612559" cy="4267200"/>
          </a:xfrm>
        </p:spPr>
        <p:txBody>
          <a:bodyPr rtlCol="0"/>
          <a:lstStyle/>
          <a:p>
            <a:pPr rtl="0"/>
            <a:r>
              <a:rPr lang="zh-CN" altLang="en-US" dirty="0">
                <a:latin typeface="Microsoft YaHei UI" panose="020B0503020204020204" pitchFamily="34" charset="-122"/>
                <a:ea typeface="Microsoft YaHei UI" panose="020B0503020204020204" pitchFamily="34" charset="-122"/>
              </a:rPr>
              <a:t>安装 </a:t>
            </a:r>
            <a:r>
              <a:rPr lang="en-US" altLang="zh-CN" dirty="0">
                <a:latin typeface="Microsoft YaHei UI" panose="020B0503020204020204" pitchFamily="34" charset="-122"/>
                <a:ea typeface="Microsoft YaHei UI" panose="020B0503020204020204" pitchFamily="34" charset="-122"/>
              </a:rPr>
              <a:t>NumPy </a:t>
            </a:r>
            <a:r>
              <a:rPr lang="zh-CN" altLang="en-US" dirty="0">
                <a:latin typeface="Microsoft YaHei UI" panose="020B0503020204020204" pitchFamily="34" charset="-122"/>
                <a:ea typeface="Microsoft YaHei UI" panose="020B0503020204020204" pitchFamily="34" charset="-122"/>
              </a:rPr>
              <a:t>的</a:t>
            </a:r>
            <a:r>
              <a:rPr lang="zh-CN" altLang="en-US" dirty="0">
                <a:solidFill>
                  <a:srgbClr val="FF0000"/>
                </a:solidFill>
                <a:latin typeface="Microsoft YaHei UI" panose="020B0503020204020204" pitchFamily="34" charset="-122"/>
                <a:ea typeface="Microsoft YaHei UI" panose="020B0503020204020204" pitchFamily="34" charset="-122"/>
              </a:rPr>
              <a:t>唯一先决条件</a:t>
            </a:r>
            <a:r>
              <a:rPr lang="zh-CN" altLang="en-US" dirty="0">
                <a:latin typeface="Microsoft YaHei UI" panose="020B0503020204020204" pitchFamily="34" charset="-122"/>
                <a:ea typeface="Microsoft YaHei UI" panose="020B0503020204020204" pitchFamily="34" charset="-122"/>
              </a:rPr>
              <a:t>是 </a:t>
            </a:r>
            <a:r>
              <a:rPr lang="en-US" altLang="zh-CN" dirty="0">
                <a:latin typeface="Microsoft YaHei UI" panose="020B0503020204020204" pitchFamily="34" charset="-122"/>
                <a:ea typeface="Microsoft YaHei UI" panose="020B0503020204020204" pitchFamily="34" charset="-122"/>
              </a:rPr>
              <a:t>Python </a:t>
            </a:r>
            <a:r>
              <a:rPr lang="zh-CN" altLang="en-US" dirty="0">
                <a:latin typeface="Microsoft YaHei UI" panose="020B0503020204020204" pitchFamily="34" charset="-122"/>
                <a:ea typeface="Microsoft YaHei UI" panose="020B0503020204020204" pitchFamily="34" charset="-122"/>
              </a:rPr>
              <a:t>本身。</a:t>
            </a:r>
            <a:endParaRPr lang="en-US" altLang="zh-CN" dirty="0">
              <a:latin typeface="Microsoft YaHei UI" panose="020B0503020204020204" pitchFamily="34" charset="-122"/>
              <a:ea typeface="Microsoft YaHei UI" panose="020B0503020204020204" pitchFamily="34" charset="-122"/>
            </a:endParaRPr>
          </a:p>
          <a:p>
            <a:pPr rtl="0"/>
            <a:r>
              <a:rPr lang="en-US" altLang="zh-CN" dirty="0">
                <a:latin typeface="Microsoft YaHei UI" panose="020B0503020204020204" pitchFamily="34" charset="-122"/>
                <a:ea typeface="Microsoft YaHei UI" panose="020B0503020204020204" pitchFamily="34" charset="-122"/>
              </a:rPr>
              <a:t>NumPy </a:t>
            </a:r>
            <a:r>
              <a:rPr lang="zh-CN" altLang="en-US" dirty="0">
                <a:latin typeface="Microsoft YaHei UI" panose="020B0503020204020204" pitchFamily="34" charset="-122"/>
                <a:ea typeface="Microsoft YaHei UI" panose="020B0503020204020204" pitchFamily="34" charset="-122"/>
              </a:rPr>
              <a:t>可以使用</a:t>
            </a:r>
            <a:r>
              <a:rPr lang="en-US" altLang="zh-CN" dirty="0">
                <a:latin typeface="Microsoft YaHei UI" panose="020B0503020204020204" pitchFamily="34" charset="-122"/>
                <a:ea typeface="Microsoft YaHei UI" panose="020B0503020204020204" pitchFamily="34" charset="-122"/>
              </a:rPr>
              <a:t>conda</a:t>
            </a:r>
            <a:r>
              <a:rPr lang="zh-CN" altLang="en-US" dirty="0">
                <a:latin typeface="Microsoft YaHei UI" panose="020B0503020204020204" pitchFamily="34" charset="-122"/>
                <a:ea typeface="Microsoft YaHei UI" panose="020B0503020204020204" pitchFamily="34" charset="-122"/>
              </a:rPr>
              <a:t>、</a:t>
            </a:r>
            <a:r>
              <a:rPr lang="en-US" altLang="zh-CN" dirty="0">
                <a:latin typeface="Microsoft YaHei UI" panose="020B0503020204020204" pitchFamily="34" charset="-122"/>
                <a:ea typeface="Microsoft YaHei UI" panose="020B0503020204020204" pitchFamily="34" charset="-122"/>
              </a:rPr>
              <a:t>pip</a:t>
            </a:r>
            <a:r>
              <a:rPr lang="zh-CN" altLang="en-US" dirty="0">
                <a:latin typeface="Microsoft YaHei UI" panose="020B0503020204020204" pitchFamily="34" charset="-122"/>
                <a:ea typeface="Microsoft YaHei UI" panose="020B0503020204020204" pitchFamily="34" charset="-122"/>
              </a:rPr>
              <a:t>、 </a:t>
            </a:r>
            <a:r>
              <a:rPr lang="en-US" altLang="zh-CN" dirty="0">
                <a:latin typeface="Microsoft YaHei UI" panose="020B0503020204020204" pitchFamily="34" charset="-122"/>
                <a:ea typeface="Microsoft YaHei UI" panose="020B0503020204020204" pitchFamily="34" charset="-122"/>
              </a:rPr>
              <a:t>macOS </a:t>
            </a:r>
            <a:r>
              <a:rPr lang="zh-CN" altLang="en-US" dirty="0">
                <a:latin typeface="Microsoft YaHei UI" panose="020B0503020204020204" pitchFamily="34" charset="-122"/>
                <a:ea typeface="Microsoft YaHei UI" panose="020B0503020204020204" pitchFamily="34" charset="-122"/>
              </a:rPr>
              <a:t>和 </a:t>
            </a:r>
            <a:r>
              <a:rPr lang="en-US" altLang="zh-CN" dirty="0">
                <a:latin typeface="Microsoft YaHei UI" panose="020B0503020204020204" pitchFamily="34" charset="-122"/>
                <a:ea typeface="Microsoft YaHei UI" panose="020B0503020204020204" pitchFamily="34" charset="-122"/>
              </a:rPr>
              <a:t>Linux </a:t>
            </a:r>
            <a:r>
              <a:rPr lang="zh-CN" altLang="en-US" dirty="0">
                <a:latin typeface="Microsoft YaHei UI" panose="020B0503020204020204" pitchFamily="34" charset="-122"/>
                <a:ea typeface="Microsoft YaHei UI" panose="020B0503020204020204" pitchFamily="34" charset="-122"/>
              </a:rPr>
              <a:t>上的包管理器安装，或者从源安装。</a:t>
            </a:r>
            <a:endParaRPr lang="en-US" altLang="zh-CN" dirty="0"/>
          </a:p>
          <a:p>
            <a:pPr rtl="0"/>
            <a:r>
              <a:rPr lang="zh-CN" altLang="en-US" dirty="0">
                <a:latin typeface="Microsoft YaHei UI" panose="020B0503020204020204" pitchFamily="34" charset="-122"/>
                <a:ea typeface="Microsoft YaHei UI" panose="020B0503020204020204" pitchFamily="34" charset="-122"/>
              </a:rPr>
              <a:t>可以使用以下命令安装 </a:t>
            </a:r>
            <a:r>
              <a:rPr lang="en-US" altLang="zh-CN" dirty="0">
                <a:latin typeface="Microsoft YaHei UI" panose="020B0503020204020204" pitchFamily="34" charset="-122"/>
                <a:ea typeface="Microsoft YaHei UI" panose="020B0503020204020204" pitchFamily="34" charset="-122"/>
              </a:rPr>
              <a:t>NumPy</a:t>
            </a:r>
            <a:r>
              <a:rPr lang="zh-CN" altLang="en-US" dirty="0">
                <a:latin typeface="Microsoft YaHei UI" panose="020B0503020204020204" pitchFamily="34" charset="-122"/>
                <a:ea typeface="Microsoft YaHei UI" panose="020B0503020204020204" pitchFamily="34" charset="-122"/>
              </a:rPr>
              <a:t>：</a:t>
            </a:r>
            <a:endParaRPr lang="en-US" altLang="zh-CN" dirty="0">
              <a:latin typeface="Microsoft YaHei UI" panose="020B0503020204020204" pitchFamily="34" charset="-122"/>
              <a:ea typeface="Microsoft YaHei UI" panose="020B0503020204020204" pitchFamily="34" charset="-122"/>
            </a:endParaRPr>
          </a:p>
          <a:p>
            <a:pPr marL="0" indent="0" rtl="0">
              <a:buNone/>
            </a:pPr>
            <a:r>
              <a:rPr lang="en-US" altLang="zh-CN" dirty="0">
                <a:solidFill>
                  <a:srgbClr val="FF0000"/>
                </a:solidFill>
                <a:latin typeface="Microsoft YaHei UI" panose="020B0503020204020204" pitchFamily="34" charset="-122"/>
                <a:ea typeface="Microsoft YaHei UI" panose="020B0503020204020204" pitchFamily="34" charset="-122"/>
              </a:rPr>
              <a:t>	conda install numpy</a:t>
            </a:r>
          </a:p>
          <a:p>
            <a:pPr marL="0" indent="0" rtl="0">
              <a:buNone/>
            </a:pPr>
            <a:r>
              <a:rPr lang="zh-CN" altLang="en-US" dirty="0">
                <a:solidFill>
                  <a:srgbClr val="FF0000"/>
                </a:solidFill>
              </a:rPr>
              <a:t>或者：</a:t>
            </a:r>
            <a:endParaRPr lang="en-US" altLang="zh-CN" dirty="0">
              <a:solidFill>
                <a:srgbClr val="FF0000"/>
              </a:solidFill>
            </a:endParaRPr>
          </a:p>
          <a:p>
            <a:pPr marL="0" indent="0" rtl="0">
              <a:buNone/>
            </a:pPr>
            <a:r>
              <a:rPr lang="en-US" altLang="zh-CN" dirty="0">
                <a:solidFill>
                  <a:srgbClr val="FF0000"/>
                </a:solidFill>
                <a:latin typeface="Microsoft YaHei UI" panose="020B0503020204020204" pitchFamily="34" charset="-122"/>
                <a:ea typeface="Microsoft YaHei UI" panose="020B0503020204020204" pitchFamily="34" charset="-122"/>
              </a:rPr>
              <a:t>	pip install </a:t>
            </a:r>
            <a:r>
              <a:rPr lang="en-US" altLang="zh-CN" dirty="0" err="1">
                <a:solidFill>
                  <a:srgbClr val="FF0000"/>
                </a:solidFill>
                <a:latin typeface="Microsoft YaHei UI" panose="020B0503020204020204" pitchFamily="34" charset="-122"/>
                <a:ea typeface="Microsoft YaHei UI" panose="020B0503020204020204" pitchFamily="34" charset="-122"/>
              </a:rPr>
              <a:t>numpy</a:t>
            </a:r>
            <a:r>
              <a:rPr lang="en-US" altLang="zh-CN" dirty="0">
                <a:solidFill>
                  <a:srgbClr val="FF0000"/>
                </a:solidFill>
                <a:latin typeface="Microsoft YaHei UI" panose="020B0503020204020204" pitchFamily="34" charset="-122"/>
                <a:ea typeface="Microsoft YaHei UI" panose="020B0503020204020204" pitchFamily="34" charset="-122"/>
              </a:rPr>
              <a:t> –</a:t>
            </a:r>
            <a:r>
              <a:rPr lang="en-US" altLang="zh-CN" dirty="0" err="1">
                <a:solidFill>
                  <a:srgbClr val="FF0000"/>
                </a:solidFill>
                <a:latin typeface="Microsoft YaHei UI" panose="020B0503020204020204" pitchFamily="34" charset="-122"/>
                <a:ea typeface="Microsoft YaHei UI" panose="020B0503020204020204" pitchFamily="34" charset="-122"/>
              </a:rPr>
              <a:t>i</a:t>
            </a:r>
            <a:r>
              <a:rPr lang="en-US" altLang="zh-CN" dirty="0">
                <a:solidFill>
                  <a:srgbClr val="FF0000"/>
                </a:solidFill>
                <a:latin typeface="Microsoft YaHei UI" panose="020B0503020204020204" pitchFamily="34" charset="-122"/>
                <a:ea typeface="Microsoft YaHei UI" panose="020B0503020204020204" pitchFamily="34" charset="-122"/>
              </a:rPr>
              <a:t> </a:t>
            </a:r>
            <a:r>
              <a:rPr lang="zh-CN" altLang="en-US" dirty="0">
                <a:solidFill>
                  <a:srgbClr val="FF0000"/>
                </a:solidFill>
              </a:rPr>
              <a:t>清华源</a:t>
            </a:r>
            <a:endParaRPr lang="zh-CN" altLang="en-US" dirty="0">
              <a:solidFill>
                <a:srgbClr val="FF0000"/>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2373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如何导入 </a:t>
            </a:r>
            <a:r>
              <a:rPr lang="en-US" altLang="zh-CN" dirty="0">
                <a:latin typeface="Microsoft YaHei UI" panose="020B0503020204020204" pitchFamily="34" charset="-122"/>
                <a:ea typeface="Microsoft YaHei UI" panose="020B0503020204020204" pitchFamily="34" charset="-122"/>
              </a:rPr>
              <a:t>NumPy</a:t>
            </a:r>
            <a:endParaRPr lang="zh-CN" altLang="en-US" dirty="0">
              <a:latin typeface="Microsoft YaHei UI" panose="020B0503020204020204" pitchFamily="34" charset="-122"/>
              <a:ea typeface="Microsoft YaHei UI" panose="020B0503020204020204" pitchFamily="34" charset="-122"/>
            </a:endParaRPr>
          </a:p>
        </p:txBody>
      </p:sp>
      <p:sp>
        <p:nvSpPr>
          <p:cNvPr id="5" name="内容占位符 4"/>
          <p:cNvSpPr>
            <a:spLocks noGrp="1"/>
          </p:cNvSpPr>
          <p:nvPr>
            <p:ph sz="half" idx="1"/>
          </p:nvPr>
        </p:nvSpPr>
        <p:spPr>
          <a:xfrm>
            <a:off x="1522413" y="1905000"/>
            <a:ext cx="9612559" cy="4267200"/>
          </a:xfrm>
        </p:spPr>
        <p:txBody>
          <a:bodyPr rtlCol="0"/>
          <a:lstStyle/>
          <a:p>
            <a:pPr rtl="0">
              <a:lnSpc>
                <a:spcPct val="150000"/>
              </a:lnSpc>
            </a:pPr>
            <a:r>
              <a:rPr lang="zh-CN" altLang="en-US" dirty="0">
                <a:latin typeface="Microsoft YaHei UI" panose="020B0503020204020204" pitchFamily="34" charset="-122"/>
                <a:ea typeface="Microsoft YaHei UI" panose="020B0503020204020204" pitchFamily="34" charset="-122"/>
              </a:rPr>
              <a:t>要访问 </a:t>
            </a:r>
            <a:r>
              <a:rPr lang="en-US" altLang="zh-CN" dirty="0">
                <a:latin typeface="Microsoft YaHei UI" panose="020B0503020204020204" pitchFamily="34" charset="-122"/>
                <a:ea typeface="Microsoft YaHei UI" panose="020B0503020204020204" pitchFamily="34" charset="-122"/>
              </a:rPr>
              <a:t>NumPy </a:t>
            </a:r>
            <a:r>
              <a:rPr lang="zh-CN" altLang="en-US" dirty="0">
                <a:latin typeface="Microsoft YaHei UI" panose="020B0503020204020204" pitchFamily="34" charset="-122"/>
                <a:ea typeface="Microsoft YaHei UI" panose="020B0503020204020204" pitchFamily="34" charset="-122"/>
              </a:rPr>
              <a:t>及其函数，请将其导入到您的 </a:t>
            </a:r>
            <a:r>
              <a:rPr lang="en-US" altLang="zh-CN" dirty="0">
                <a:latin typeface="Microsoft YaHei UI" panose="020B0503020204020204" pitchFamily="34" charset="-122"/>
                <a:ea typeface="Microsoft YaHei UI" panose="020B0503020204020204" pitchFamily="34" charset="-122"/>
              </a:rPr>
              <a:t>Python </a:t>
            </a:r>
            <a:r>
              <a:rPr lang="zh-CN" altLang="en-US" dirty="0">
                <a:latin typeface="Microsoft YaHei UI" panose="020B0503020204020204" pitchFamily="34" charset="-122"/>
                <a:ea typeface="Microsoft YaHei UI" panose="020B0503020204020204" pitchFamily="34" charset="-122"/>
              </a:rPr>
              <a:t>代码中，如下所示：</a:t>
            </a:r>
          </a:p>
          <a:p>
            <a:pPr marL="0" indent="0" rtl="0">
              <a:lnSpc>
                <a:spcPct val="150000"/>
              </a:lnSpc>
              <a:buNone/>
            </a:pPr>
            <a:r>
              <a:rPr lang="en-US" altLang="zh-CN" dirty="0">
                <a:solidFill>
                  <a:srgbClr val="FF0000"/>
                </a:solidFill>
                <a:latin typeface="Microsoft YaHei UI" panose="020B0503020204020204" pitchFamily="34" charset="-122"/>
                <a:ea typeface="Microsoft YaHei UI" panose="020B0503020204020204" pitchFamily="34" charset="-122"/>
              </a:rPr>
              <a:t>	import numpy as np</a:t>
            </a:r>
          </a:p>
          <a:p>
            <a:pPr rtl="0">
              <a:lnSpc>
                <a:spcPct val="150000"/>
              </a:lnSpc>
            </a:pPr>
            <a:r>
              <a:rPr lang="zh-CN" altLang="en-US" dirty="0">
                <a:latin typeface="Microsoft YaHei UI" panose="020B0503020204020204" pitchFamily="34" charset="-122"/>
                <a:ea typeface="Microsoft YaHei UI" panose="020B0503020204020204" pitchFamily="34" charset="-122"/>
              </a:rPr>
              <a:t>我们使用 </a:t>
            </a:r>
            <a:r>
              <a:rPr lang="en-US" altLang="zh-CN" dirty="0">
                <a:latin typeface="Microsoft YaHei UI" panose="020B0503020204020204" pitchFamily="34" charset="-122"/>
                <a:ea typeface="Microsoft YaHei UI" panose="020B0503020204020204" pitchFamily="34" charset="-122"/>
              </a:rPr>
              <a:t>NumPy </a:t>
            </a:r>
            <a:r>
              <a:rPr lang="zh-CN" altLang="en-US" dirty="0">
                <a:latin typeface="Microsoft YaHei UI" panose="020B0503020204020204" pitchFamily="34" charset="-122"/>
                <a:ea typeface="Microsoft YaHei UI" panose="020B0503020204020204" pitchFamily="34" charset="-122"/>
              </a:rPr>
              <a:t>缩短导入的名称，以</a:t>
            </a:r>
            <a:r>
              <a:rPr lang="en-US" altLang="zh-CN" dirty="0">
                <a:latin typeface="Microsoft YaHei UI" panose="020B0503020204020204" pitchFamily="34" charset="-122"/>
                <a:ea typeface="Microsoft YaHei UI" panose="020B0503020204020204" pitchFamily="34" charset="-122"/>
              </a:rPr>
              <a:t>np</a:t>
            </a:r>
            <a:r>
              <a:rPr lang="zh-CN" altLang="en-US" dirty="0">
                <a:latin typeface="Microsoft YaHei UI" panose="020B0503020204020204" pitchFamily="34" charset="-122"/>
                <a:ea typeface="Microsoft YaHei UI" panose="020B0503020204020204" pitchFamily="34" charset="-122"/>
              </a:rPr>
              <a:t>提高代码的可读性。这是一种广泛采用的约定，可以使您的代码对于每个使用它的人都更具可读性。我们建议始终使用 </a:t>
            </a:r>
            <a:r>
              <a:rPr lang="en-US" altLang="zh-CN" dirty="0">
                <a:latin typeface="Microsoft YaHei UI" panose="020B0503020204020204" pitchFamily="34" charset="-122"/>
                <a:ea typeface="Microsoft YaHei UI" panose="020B0503020204020204" pitchFamily="34" charset="-122"/>
              </a:rPr>
              <a:t>import numpy as np</a:t>
            </a:r>
            <a:r>
              <a:rPr lang="zh-CN" altLang="en-US" dirty="0">
                <a:latin typeface="Microsoft YaHei UI" panose="020B0503020204020204" pitchFamily="34" charset="-122"/>
                <a:ea typeface="Microsoft YaHei UI" panose="020B0503020204020204" pitchFamily="34" charset="-122"/>
              </a:rPr>
              <a:t>。</a:t>
            </a:r>
            <a:endParaRPr lang="zh-CN" altLang="en-US" dirty="0">
              <a:solidFill>
                <a:srgbClr val="FF0000"/>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007395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数组</a:t>
            </a:r>
            <a:r>
              <a:rPr lang="en-US" altLang="zh-CN" dirty="0">
                <a:latin typeface="Microsoft YaHei UI" panose="020B0503020204020204" pitchFamily="34" charset="-122"/>
                <a:ea typeface="Microsoft YaHei UI" panose="020B0503020204020204" pitchFamily="34" charset="-122"/>
              </a:rPr>
              <a:t>ndarray</a:t>
            </a:r>
            <a:endParaRPr lang="zh-CN" altLang="en-US" dirty="0">
              <a:latin typeface="Microsoft YaHei UI" panose="020B0503020204020204" pitchFamily="34" charset="-122"/>
              <a:ea typeface="Microsoft YaHei UI" panose="020B0503020204020204" pitchFamily="34" charset="-122"/>
            </a:endParaRPr>
          </a:p>
        </p:txBody>
      </p:sp>
      <p:sp>
        <p:nvSpPr>
          <p:cNvPr id="14" name="内容占位符 13"/>
          <p:cNvSpPr>
            <a:spLocks noGrp="1"/>
          </p:cNvSpPr>
          <p:nvPr>
            <p:ph idx="1"/>
          </p:nvPr>
        </p:nvSpPr>
        <p:spPr>
          <a:xfrm>
            <a:off x="1517428" y="1772816"/>
            <a:ext cx="9768282" cy="4994374"/>
          </a:xfrm>
        </p:spPr>
        <p:txBody>
          <a:bodyPr rtlCol="0">
            <a:normAutofit lnSpcReduction="10000"/>
          </a:bodyPr>
          <a:lstStyle/>
          <a:p>
            <a:pPr>
              <a:lnSpc>
                <a:spcPct val="150000"/>
              </a:lnSpc>
            </a:pPr>
            <a:r>
              <a:rPr lang="zh-CN" altLang="en-US" dirty="0">
                <a:latin typeface="Microsoft YaHei UI" panose="020B0503020204020204" pitchFamily="34" charset="-122"/>
                <a:ea typeface="Microsoft YaHei UI" panose="020B0503020204020204" pitchFamily="34" charset="-122"/>
              </a:rPr>
              <a:t>数组是 </a:t>
            </a:r>
            <a:r>
              <a:rPr lang="en-US" altLang="zh-CN" dirty="0">
                <a:latin typeface="Microsoft YaHei UI" panose="020B0503020204020204" pitchFamily="34" charset="-122"/>
                <a:ea typeface="Microsoft YaHei UI" panose="020B0503020204020204" pitchFamily="34" charset="-122"/>
              </a:rPr>
              <a:t>NumPy </a:t>
            </a:r>
            <a:r>
              <a:rPr lang="zh-CN" altLang="en-US" dirty="0">
                <a:latin typeface="Microsoft YaHei UI" panose="020B0503020204020204" pitchFamily="34" charset="-122"/>
                <a:ea typeface="Microsoft YaHei UI" panose="020B0503020204020204" pitchFamily="34" charset="-122"/>
              </a:rPr>
              <a:t>库的核心数据结构。</a:t>
            </a:r>
            <a:endParaRPr lang="en-US" altLang="zh-CN" dirty="0">
              <a:latin typeface="Microsoft YaHei UI" panose="020B0503020204020204" pitchFamily="34" charset="-122"/>
              <a:ea typeface="Microsoft YaHei UI" panose="020B0503020204020204" pitchFamily="34" charset="-122"/>
            </a:endParaRPr>
          </a:p>
          <a:p>
            <a:pPr>
              <a:lnSpc>
                <a:spcPct val="150000"/>
              </a:lnSpc>
            </a:pPr>
            <a:r>
              <a:rPr lang="zh-CN" altLang="en-US" dirty="0"/>
              <a:t>所以</a:t>
            </a:r>
            <a:r>
              <a:rPr lang="en-US" altLang="zh-CN" dirty="0">
                <a:latin typeface="Microsoft YaHei UI" panose="020B0503020204020204" pitchFamily="34" charset="-122"/>
                <a:ea typeface="Microsoft YaHei UI" panose="020B0503020204020204" pitchFamily="34" charset="-122"/>
              </a:rPr>
              <a:t>NumPy </a:t>
            </a:r>
            <a:r>
              <a:rPr lang="zh-CN" altLang="en-US" dirty="0">
                <a:latin typeface="Microsoft YaHei UI" panose="020B0503020204020204" pitchFamily="34" charset="-122"/>
                <a:ea typeface="Microsoft YaHei UI" panose="020B0503020204020204" pitchFamily="34" charset="-122"/>
              </a:rPr>
              <a:t>的主要对象是齐次多维数组。它是一个元素表（通常是数字），</a:t>
            </a:r>
            <a:r>
              <a:rPr lang="zh-CN" altLang="en-US" dirty="0">
                <a:solidFill>
                  <a:srgbClr val="FF0000"/>
                </a:solidFill>
                <a:latin typeface="Microsoft YaHei UI" panose="020B0503020204020204" pitchFamily="34" charset="-122"/>
                <a:ea typeface="Microsoft YaHei UI" panose="020B0503020204020204" pitchFamily="34" charset="-122"/>
              </a:rPr>
              <a:t>所有元素都具有相同的类型</a:t>
            </a:r>
            <a:r>
              <a:rPr lang="zh-CN" altLang="en-US" dirty="0">
                <a:latin typeface="Microsoft YaHei UI" panose="020B0503020204020204" pitchFamily="34" charset="-122"/>
                <a:ea typeface="Microsoft YaHei UI" panose="020B0503020204020204" pitchFamily="34" charset="-122"/>
              </a:rPr>
              <a:t>，在 </a:t>
            </a:r>
            <a:r>
              <a:rPr lang="en-US" altLang="zh-CN" dirty="0">
                <a:latin typeface="Microsoft YaHei UI" panose="020B0503020204020204" pitchFamily="34" charset="-122"/>
                <a:ea typeface="Microsoft YaHei UI" panose="020B0503020204020204" pitchFamily="34" charset="-122"/>
              </a:rPr>
              <a:t>NumPy </a:t>
            </a:r>
            <a:r>
              <a:rPr lang="zh-CN" altLang="en-US" dirty="0">
                <a:latin typeface="Microsoft YaHei UI" panose="020B0503020204020204" pitchFamily="34" charset="-122"/>
                <a:ea typeface="Microsoft YaHei UI" panose="020B0503020204020204" pitchFamily="34" charset="-122"/>
              </a:rPr>
              <a:t>中，维度称为轴。</a:t>
            </a:r>
            <a:endParaRPr lang="en-US" altLang="zh-CN" dirty="0">
              <a:latin typeface="Microsoft YaHei UI" panose="020B0503020204020204" pitchFamily="34" charset="-122"/>
              <a:ea typeface="Microsoft YaHei UI" panose="020B0503020204020204" pitchFamily="34" charset="-122"/>
            </a:endParaRPr>
          </a:p>
          <a:p>
            <a:pPr>
              <a:lnSpc>
                <a:spcPct val="150000"/>
              </a:lnSpc>
            </a:pPr>
            <a:r>
              <a:rPr lang="en-US" altLang="zh-CN" dirty="0">
                <a:latin typeface="Microsoft YaHei UI" panose="020B0503020204020204" pitchFamily="34" charset="-122"/>
                <a:ea typeface="Microsoft YaHei UI" panose="020B0503020204020204" pitchFamily="34" charset="-122"/>
              </a:rPr>
              <a:t>NumPy </a:t>
            </a:r>
            <a:r>
              <a:rPr lang="zh-CN" altLang="en-US" dirty="0">
                <a:latin typeface="Microsoft YaHei UI" panose="020B0503020204020204" pitchFamily="34" charset="-122"/>
                <a:ea typeface="Microsoft YaHei UI" panose="020B0503020204020204" pitchFamily="34" charset="-122"/>
              </a:rPr>
              <a:t>的</a:t>
            </a:r>
            <a:r>
              <a:rPr lang="zh-CN" altLang="en-US" dirty="0">
                <a:solidFill>
                  <a:srgbClr val="FF0000"/>
                </a:solidFill>
                <a:latin typeface="Microsoft YaHei UI" panose="020B0503020204020204" pitchFamily="34" charset="-122"/>
                <a:ea typeface="Microsoft YaHei UI" panose="020B0503020204020204" pitchFamily="34" charset="-122"/>
              </a:rPr>
              <a:t>数组类</a:t>
            </a:r>
            <a:r>
              <a:rPr lang="zh-CN" altLang="en-US" dirty="0">
                <a:latin typeface="Microsoft YaHei UI" panose="020B0503020204020204" pitchFamily="34" charset="-122"/>
                <a:ea typeface="Microsoft YaHei UI" panose="020B0503020204020204" pitchFamily="34" charset="-122"/>
              </a:rPr>
              <a:t>称为</a:t>
            </a:r>
            <a:r>
              <a:rPr lang="en-US" altLang="zh-CN" dirty="0">
                <a:solidFill>
                  <a:srgbClr val="FF0000"/>
                </a:solidFill>
                <a:latin typeface="Microsoft YaHei UI" panose="020B0503020204020204" pitchFamily="34" charset="-122"/>
                <a:ea typeface="Microsoft YaHei UI" panose="020B0503020204020204" pitchFamily="34" charset="-122"/>
              </a:rPr>
              <a:t>ndarray</a:t>
            </a:r>
            <a:r>
              <a:rPr lang="zh-CN" altLang="en-US" dirty="0">
                <a:latin typeface="Microsoft YaHei UI" panose="020B0503020204020204" pitchFamily="34" charset="-122"/>
                <a:ea typeface="Microsoft YaHei UI" panose="020B0503020204020204" pitchFamily="34" charset="-122"/>
              </a:rPr>
              <a:t>，它是“</a:t>
            </a:r>
            <a:r>
              <a:rPr lang="en-US" altLang="zh-CN" dirty="0">
                <a:latin typeface="Microsoft YaHei UI" panose="020B0503020204020204" pitchFamily="34" charset="-122"/>
                <a:ea typeface="Microsoft YaHei UI" panose="020B0503020204020204" pitchFamily="34" charset="-122"/>
              </a:rPr>
              <a:t>N </a:t>
            </a:r>
            <a:r>
              <a:rPr lang="zh-CN" altLang="en-US" dirty="0">
                <a:latin typeface="Microsoft YaHei UI" panose="020B0503020204020204" pitchFamily="34" charset="-122"/>
                <a:ea typeface="Microsoft YaHei UI" panose="020B0503020204020204" pitchFamily="34" charset="-122"/>
              </a:rPr>
              <a:t>维数组”的简写。 </a:t>
            </a:r>
            <a:r>
              <a:rPr lang="en-US" altLang="zh-CN" dirty="0">
                <a:latin typeface="Microsoft YaHei UI" panose="020B0503020204020204" pitchFamily="34" charset="-122"/>
                <a:ea typeface="Microsoft YaHei UI" panose="020B0503020204020204" pitchFamily="34" charset="-122"/>
              </a:rPr>
              <a:t>N </a:t>
            </a:r>
            <a:r>
              <a:rPr lang="zh-CN" altLang="en-US" dirty="0">
                <a:latin typeface="Microsoft YaHei UI" panose="020B0503020204020204" pitchFamily="34" charset="-122"/>
                <a:ea typeface="Microsoft YaHei UI" panose="020B0503020204020204" pitchFamily="34" charset="-122"/>
              </a:rPr>
              <a:t>维数组就是具有任意维数的数组。它也被称为别名 </a:t>
            </a:r>
            <a:r>
              <a:rPr lang="en-US" altLang="zh-CN" dirty="0">
                <a:latin typeface="Microsoft YaHei UI" panose="020B0503020204020204" pitchFamily="34" charset="-122"/>
                <a:ea typeface="Microsoft YaHei UI" panose="020B0503020204020204" pitchFamily="34" charset="-122"/>
              </a:rPr>
              <a:t>array</a:t>
            </a:r>
            <a:r>
              <a:rPr lang="zh-CN" altLang="en-US" dirty="0">
                <a:latin typeface="Microsoft YaHei UI" panose="020B0503020204020204" pitchFamily="34" charset="-122"/>
                <a:ea typeface="Microsoft YaHei UI" panose="020B0503020204020204" pitchFamily="34" charset="-122"/>
              </a:rPr>
              <a:t>。</a:t>
            </a:r>
            <a:endParaRPr lang="en-US" altLang="zh-CN" dirty="0">
              <a:latin typeface="Microsoft YaHei UI" panose="020B0503020204020204" pitchFamily="34" charset="-122"/>
              <a:ea typeface="Microsoft YaHei UI" panose="020B0503020204020204" pitchFamily="34" charset="-122"/>
            </a:endParaRPr>
          </a:p>
          <a:p>
            <a:pPr>
              <a:lnSpc>
                <a:spcPct val="150000"/>
              </a:lnSpc>
            </a:pPr>
            <a:r>
              <a:rPr lang="zh-CN" altLang="en-US" dirty="0">
                <a:latin typeface="Microsoft YaHei UI" panose="020B0503020204020204" pitchFamily="34" charset="-122"/>
                <a:ea typeface="Microsoft YaHei UI" panose="020B0503020204020204" pitchFamily="34" charset="-122"/>
              </a:rPr>
              <a:t>数组通常是</a:t>
            </a:r>
            <a:r>
              <a:rPr lang="zh-CN" altLang="en-US" dirty="0">
                <a:solidFill>
                  <a:srgbClr val="FF0000"/>
                </a:solidFill>
                <a:latin typeface="Microsoft YaHei UI" panose="020B0503020204020204" pitchFamily="34" charset="-122"/>
                <a:ea typeface="Microsoft YaHei UI" panose="020B0503020204020204" pitchFamily="34" charset="-122"/>
              </a:rPr>
              <a:t>相同类型和大小元素的固定大小容器</a:t>
            </a:r>
            <a:r>
              <a:rPr lang="zh-CN" altLang="en-US" dirty="0">
                <a:latin typeface="Microsoft YaHei UI" panose="020B0503020204020204" pitchFamily="34" charset="-122"/>
                <a:ea typeface="Microsoft YaHei UI" panose="020B0503020204020204" pitchFamily="34" charset="-122"/>
              </a:rPr>
              <a:t>。数组中的维数和</a:t>
            </a:r>
            <a:r>
              <a:rPr lang="zh-CN" altLang="en-US" dirty="0"/>
              <a:t>元素个数</a:t>
            </a:r>
            <a:r>
              <a:rPr lang="zh-CN" altLang="en-US" dirty="0">
                <a:latin typeface="Microsoft YaHei UI" panose="020B0503020204020204" pitchFamily="34" charset="-122"/>
                <a:ea typeface="Microsoft YaHei UI" panose="020B0503020204020204" pitchFamily="34" charset="-122"/>
              </a:rPr>
              <a:t>由其形状定义。数组的形状是指定每个维度大小的非负整数元组。</a:t>
            </a:r>
            <a:endParaRPr lang="en-US" altLang="zh-CN" dirty="0">
              <a:latin typeface="Microsoft YaHei UI" panose="020B0503020204020204" pitchFamily="34" charset="-122"/>
              <a:ea typeface="Microsoft YaHei UI" panose="020B0503020204020204" pitchFamily="34" charset="-122"/>
            </a:endParaRPr>
          </a:p>
          <a:p>
            <a:pPr marL="0" indent="0">
              <a:lnSpc>
                <a:spcPct val="150000"/>
              </a:lnSpc>
              <a:buNone/>
            </a:pPr>
            <a:endParaRPr lang="en-US" altLang="zh-CN" sz="16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206061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创建数组的方式</a:t>
            </a:r>
          </a:p>
        </p:txBody>
      </p:sp>
      <p:sp>
        <p:nvSpPr>
          <p:cNvPr id="14" name="内容占位符 13"/>
          <p:cNvSpPr>
            <a:spLocks noGrp="1"/>
          </p:cNvSpPr>
          <p:nvPr>
            <p:ph idx="1"/>
          </p:nvPr>
        </p:nvSpPr>
        <p:spPr>
          <a:xfrm>
            <a:off x="1517428" y="1772816"/>
            <a:ext cx="9768282" cy="4994374"/>
          </a:xfrm>
        </p:spPr>
        <p:txBody>
          <a:bodyPr rtlCol="0">
            <a:normAutofit/>
          </a:bodyPr>
          <a:lstStyle/>
          <a:p>
            <a:pPr>
              <a:lnSpc>
                <a:spcPct val="150000"/>
              </a:lnSpc>
            </a:pPr>
            <a:r>
              <a:rPr lang="zh-CN" altLang="en-US" dirty="0">
                <a:latin typeface="Microsoft YaHei UI" panose="020B0503020204020204" pitchFamily="34" charset="-122"/>
                <a:ea typeface="Microsoft YaHei UI" panose="020B0503020204020204" pitchFamily="34" charset="-122"/>
              </a:rPr>
              <a:t>其他 </a:t>
            </a:r>
            <a:r>
              <a:rPr lang="en-US" altLang="zh-CN" dirty="0">
                <a:latin typeface="Microsoft YaHei UI" panose="020B0503020204020204" pitchFamily="34" charset="-122"/>
                <a:ea typeface="Microsoft YaHei UI" panose="020B0503020204020204" pitchFamily="34" charset="-122"/>
              </a:rPr>
              <a:t>Python </a:t>
            </a:r>
            <a:r>
              <a:rPr lang="zh-CN" altLang="en-US" dirty="0">
                <a:latin typeface="Microsoft YaHei UI" panose="020B0503020204020204" pitchFamily="34" charset="-122"/>
                <a:ea typeface="Microsoft YaHei UI" panose="020B0503020204020204" pitchFamily="34" charset="-122"/>
              </a:rPr>
              <a:t>结构（即列表和元组）的转换</a:t>
            </a:r>
            <a:endParaRPr lang="en-US" altLang="zh-CN" dirty="0">
              <a:latin typeface="Microsoft YaHei UI" panose="020B0503020204020204" pitchFamily="34" charset="-122"/>
              <a:ea typeface="Microsoft YaHei UI" panose="020B0503020204020204" pitchFamily="34" charset="-122"/>
            </a:endParaRPr>
          </a:p>
          <a:p>
            <a:pPr lvl="1">
              <a:lnSpc>
                <a:spcPct val="150000"/>
              </a:lnSpc>
            </a:pPr>
            <a:r>
              <a:rPr lang="zh-CN" altLang="en-US" dirty="0">
                <a:latin typeface="Microsoft YaHei UI" panose="020B0503020204020204" pitchFamily="34" charset="-122"/>
                <a:ea typeface="Microsoft YaHei UI" panose="020B0503020204020204" pitchFamily="34" charset="-122"/>
              </a:rPr>
              <a:t>将 </a:t>
            </a:r>
            <a:r>
              <a:rPr lang="en-US" altLang="zh-CN" dirty="0">
                <a:latin typeface="Microsoft YaHei UI" panose="020B0503020204020204" pitchFamily="34" charset="-122"/>
                <a:ea typeface="Microsoft YaHei UI" panose="020B0503020204020204" pitchFamily="34" charset="-122"/>
              </a:rPr>
              <a:t>Python</a:t>
            </a:r>
            <a:r>
              <a:rPr lang="zh-CN" altLang="en-US" dirty="0">
                <a:latin typeface="Microsoft YaHei UI" panose="020B0503020204020204" pitchFamily="34" charset="-122"/>
                <a:ea typeface="Microsoft YaHei UI" panose="020B0503020204020204" pitchFamily="34" charset="-122"/>
              </a:rPr>
              <a:t>的列表和元组转换为 </a:t>
            </a:r>
            <a:r>
              <a:rPr lang="en-US" altLang="zh-CN" dirty="0">
                <a:latin typeface="Microsoft YaHei UI" panose="020B0503020204020204" pitchFamily="34" charset="-122"/>
                <a:ea typeface="Microsoft YaHei UI" panose="020B0503020204020204" pitchFamily="34" charset="-122"/>
              </a:rPr>
              <a:t>NumPy </a:t>
            </a:r>
            <a:r>
              <a:rPr lang="zh-CN" altLang="en-US" dirty="0">
                <a:latin typeface="Microsoft YaHei UI" panose="020B0503020204020204" pitchFamily="34" charset="-122"/>
                <a:ea typeface="Microsoft YaHei UI" panose="020B0503020204020204" pitchFamily="34" charset="-122"/>
              </a:rPr>
              <a:t>数组</a:t>
            </a:r>
          </a:p>
          <a:p>
            <a:pPr>
              <a:lnSpc>
                <a:spcPct val="150000"/>
              </a:lnSpc>
            </a:pPr>
            <a:r>
              <a:rPr lang="zh-CN" altLang="en-US" dirty="0">
                <a:latin typeface="Microsoft YaHei UI" panose="020B0503020204020204" pitchFamily="34" charset="-122"/>
                <a:ea typeface="Microsoft YaHei UI" panose="020B0503020204020204" pitchFamily="34" charset="-122"/>
              </a:rPr>
              <a:t>内在的 </a:t>
            </a:r>
            <a:r>
              <a:rPr lang="en-US" altLang="zh-CN" dirty="0">
                <a:latin typeface="Microsoft YaHei UI" panose="020B0503020204020204" pitchFamily="34" charset="-122"/>
                <a:ea typeface="Microsoft YaHei UI" panose="020B0503020204020204" pitchFamily="34" charset="-122"/>
              </a:rPr>
              <a:t>NumPy </a:t>
            </a:r>
            <a:r>
              <a:rPr lang="zh-CN" altLang="en-US" dirty="0">
                <a:latin typeface="Microsoft YaHei UI" panose="020B0503020204020204" pitchFamily="34" charset="-122"/>
                <a:ea typeface="Microsoft YaHei UI" panose="020B0503020204020204" pitchFamily="34" charset="-122"/>
              </a:rPr>
              <a:t>数组创建函数（例如 </a:t>
            </a:r>
            <a:r>
              <a:rPr lang="en-US" altLang="zh-CN" dirty="0">
                <a:latin typeface="Microsoft YaHei UI" panose="020B0503020204020204" pitchFamily="34" charset="-122"/>
                <a:ea typeface="Microsoft YaHei UI" panose="020B0503020204020204" pitchFamily="34" charset="-122"/>
              </a:rPr>
              <a:t>arange</a:t>
            </a:r>
            <a:r>
              <a:rPr lang="zh-CN" altLang="en-US" dirty="0">
                <a:latin typeface="Microsoft YaHei UI" panose="020B0503020204020204" pitchFamily="34" charset="-122"/>
                <a:ea typeface="Microsoft YaHei UI" panose="020B0503020204020204" pitchFamily="34" charset="-122"/>
              </a:rPr>
              <a:t>、</a:t>
            </a:r>
            <a:r>
              <a:rPr lang="en-US" altLang="zh-CN" dirty="0">
                <a:latin typeface="Microsoft YaHei UI" panose="020B0503020204020204" pitchFamily="34" charset="-122"/>
                <a:ea typeface="Microsoft YaHei UI" panose="020B0503020204020204" pitchFamily="34" charset="-122"/>
              </a:rPr>
              <a:t>ones</a:t>
            </a:r>
            <a:r>
              <a:rPr lang="zh-CN" altLang="en-US" dirty="0">
                <a:latin typeface="Microsoft YaHei UI" panose="020B0503020204020204" pitchFamily="34" charset="-122"/>
                <a:ea typeface="Microsoft YaHei UI" panose="020B0503020204020204" pitchFamily="34" charset="-122"/>
              </a:rPr>
              <a:t>、</a:t>
            </a:r>
            <a:r>
              <a:rPr lang="en-US" altLang="zh-CN" dirty="0">
                <a:latin typeface="Microsoft YaHei UI" panose="020B0503020204020204" pitchFamily="34" charset="-122"/>
                <a:ea typeface="Microsoft YaHei UI" panose="020B0503020204020204" pitchFamily="34" charset="-122"/>
              </a:rPr>
              <a:t>zeros </a:t>
            </a:r>
            <a:r>
              <a:rPr lang="zh-CN" altLang="en-US" dirty="0">
                <a:latin typeface="Microsoft YaHei UI" panose="020B0503020204020204" pitchFamily="34" charset="-122"/>
                <a:ea typeface="Microsoft YaHei UI" panose="020B0503020204020204" pitchFamily="34" charset="-122"/>
              </a:rPr>
              <a:t>等）</a:t>
            </a:r>
            <a:endParaRPr lang="en-US" altLang="zh-CN" dirty="0">
              <a:latin typeface="Microsoft YaHei UI" panose="020B0503020204020204" pitchFamily="34" charset="-122"/>
              <a:ea typeface="Microsoft YaHei UI" panose="020B0503020204020204" pitchFamily="34" charset="-122"/>
            </a:endParaRPr>
          </a:p>
          <a:p>
            <a:pPr lvl="1">
              <a:lnSpc>
                <a:spcPct val="150000"/>
              </a:lnSpc>
            </a:pPr>
            <a:r>
              <a:rPr lang="en-US" altLang="zh-CN" dirty="0">
                <a:latin typeface="Microsoft YaHei UI" panose="020B0503020204020204" pitchFamily="34" charset="-122"/>
                <a:ea typeface="Microsoft YaHei UI" panose="020B0503020204020204" pitchFamily="34" charset="-122"/>
              </a:rPr>
              <a:t>NumPy </a:t>
            </a:r>
            <a:r>
              <a:rPr lang="zh-CN" altLang="en-US" dirty="0">
                <a:latin typeface="Microsoft YaHei UI" panose="020B0503020204020204" pitchFamily="34" charset="-122"/>
                <a:ea typeface="Microsoft YaHei UI" panose="020B0503020204020204" pitchFamily="34" charset="-122"/>
              </a:rPr>
              <a:t>有 </a:t>
            </a:r>
            <a:r>
              <a:rPr lang="en-US" altLang="zh-CN" dirty="0">
                <a:latin typeface="Microsoft YaHei UI" panose="020B0503020204020204" pitchFamily="34" charset="-122"/>
                <a:ea typeface="Microsoft YaHei UI" panose="020B0503020204020204" pitchFamily="34" charset="-122"/>
              </a:rPr>
              <a:t>40 </a:t>
            </a:r>
            <a:r>
              <a:rPr lang="zh-CN" altLang="en-US" dirty="0">
                <a:latin typeface="Microsoft YaHei UI" panose="020B0503020204020204" pitchFamily="34" charset="-122"/>
                <a:ea typeface="Microsoft YaHei UI" panose="020B0503020204020204" pitchFamily="34" charset="-122"/>
              </a:rPr>
              <a:t>多个用于创建数组的内置函数，根据它们创建的数组的维度，这些函数可以大致分为三类：</a:t>
            </a:r>
          </a:p>
          <a:p>
            <a:pPr lvl="2">
              <a:lnSpc>
                <a:spcPct val="150000"/>
              </a:lnSpc>
            </a:pPr>
            <a:r>
              <a:rPr lang="zh-CN" altLang="en-US" dirty="0">
                <a:latin typeface="Microsoft YaHei UI" panose="020B0503020204020204" pitchFamily="34" charset="-122"/>
                <a:ea typeface="Microsoft YaHei UI" panose="020B0503020204020204" pitchFamily="34" charset="-122"/>
              </a:rPr>
              <a:t>一维数组</a:t>
            </a:r>
          </a:p>
          <a:p>
            <a:pPr lvl="2">
              <a:lnSpc>
                <a:spcPct val="150000"/>
              </a:lnSpc>
            </a:pPr>
            <a:r>
              <a:rPr lang="zh-CN" altLang="en-US" dirty="0">
                <a:latin typeface="Microsoft YaHei UI" panose="020B0503020204020204" pitchFamily="34" charset="-122"/>
                <a:ea typeface="Microsoft YaHei UI" panose="020B0503020204020204" pitchFamily="34" charset="-122"/>
              </a:rPr>
              <a:t>二维数组</a:t>
            </a:r>
          </a:p>
          <a:p>
            <a:pPr lvl="2">
              <a:lnSpc>
                <a:spcPct val="150000"/>
              </a:lnSpc>
            </a:pPr>
            <a:r>
              <a:rPr lang="en-US" altLang="zh-CN" dirty="0">
                <a:latin typeface="Microsoft YaHei UI" panose="020B0503020204020204" pitchFamily="34" charset="-122"/>
                <a:ea typeface="Microsoft YaHei UI" panose="020B0503020204020204" pitchFamily="34" charset="-122"/>
              </a:rPr>
              <a:t>ndarrays</a:t>
            </a:r>
          </a:p>
        </p:txBody>
      </p:sp>
    </p:spTree>
    <p:extLst>
      <p:ext uri="{BB962C8B-B14F-4D97-AF65-F5344CB8AC3E}">
        <p14:creationId xmlns:p14="http://schemas.microsoft.com/office/powerpoint/2010/main" val="3184536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将</a:t>
            </a:r>
            <a:r>
              <a:rPr lang="en-US" altLang="zh-CN" dirty="0">
                <a:latin typeface="Microsoft YaHei UI" panose="020B0503020204020204" pitchFamily="34" charset="-122"/>
                <a:ea typeface="Microsoft YaHei UI" panose="020B0503020204020204" pitchFamily="34" charset="-122"/>
              </a:rPr>
              <a:t>Python</a:t>
            </a:r>
            <a:r>
              <a:rPr lang="zh-CN" altLang="en-US" dirty="0">
                <a:latin typeface="Microsoft YaHei UI" panose="020B0503020204020204" pitchFamily="34" charset="-122"/>
                <a:ea typeface="Microsoft YaHei UI" panose="020B0503020204020204" pitchFamily="34" charset="-122"/>
              </a:rPr>
              <a:t>序列转换为</a:t>
            </a:r>
            <a:r>
              <a:rPr lang="en-US" altLang="zh-CN" dirty="0">
                <a:latin typeface="Microsoft YaHei UI" panose="020B0503020204020204" pitchFamily="34" charset="-122"/>
                <a:ea typeface="Microsoft YaHei UI" panose="020B0503020204020204" pitchFamily="34" charset="-122"/>
              </a:rPr>
              <a:t>NumPy</a:t>
            </a:r>
            <a:r>
              <a:rPr lang="zh-CN" altLang="en-US" dirty="0">
                <a:latin typeface="Microsoft YaHei UI" panose="020B0503020204020204" pitchFamily="34" charset="-122"/>
                <a:ea typeface="Microsoft YaHei UI" panose="020B0503020204020204" pitchFamily="34" charset="-122"/>
              </a:rPr>
              <a:t>数组</a:t>
            </a:r>
          </a:p>
        </p:txBody>
      </p:sp>
      <p:sp>
        <p:nvSpPr>
          <p:cNvPr id="14" name="内容占位符 13"/>
          <p:cNvSpPr>
            <a:spLocks noGrp="1"/>
          </p:cNvSpPr>
          <p:nvPr>
            <p:ph idx="1"/>
          </p:nvPr>
        </p:nvSpPr>
        <p:spPr>
          <a:xfrm>
            <a:off x="1517428" y="1772816"/>
            <a:ext cx="9768282" cy="4994374"/>
          </a:xfrm>
        </p:spPr>
        <p:txBody>
          <a:bodyPr rtlCol="0">
            <a:normAutofit/>
          </a:bodyPr>
          <a:lstStyle/>
          <a:p>
            <a:pPr>
              <a:lnSpc>
                <a:spcPct val="150000"/>
              </a:lnSpc>
            </a:pPr>
            <a:r>
              <a:rPr lang="zh-CN" altLang="en-US" dirty="0">
                <a:latin typeface="Microsoft YaHei UI" panose="020B0503020204020204" pitchFamily="34" charset="-122"/>
                <a:ea typeface="Microsoft YaHei UI" panose="020B0503020204020204" pitchFamily="34" charset="-122"/>
              </a:rPr>
              <a:t>要将 </a:t>
            </a:r>
            <a:r>
              <a:rPr lang="en-US" altLang="zh-CN" dirty="0">
                <a:latin typeface="Microsoft YaHei UI" panose="020B0503020204020204" pitchFamily="34" charset="-122"/>
                <a:ea typeface="Microsoft YaHei UI" panose="020B0503020204020204" pitchFamily="34" charset="-122"/>
              </a:rPr>
              <a:t>Python </a:t>
            </a:r>
            <a:r>
              <a:rPr lang="zh-CN" altLang="en-US" dirty="0">
                <a:latin typeface="Microsoft YaHei UI" panose="020B0503020204020204" pitchFamily="34" charset="-122"/>
                <a:ea typeface="Microsoft YaHei UI" panose="020B0503020204020204" pitchFamily="34" charset="-122"/>
              </a:rPr>
              <a:t>序列转换为 </a:t>
            </a:r>
            <a:r>
              <a:rPr lang="en-US" altLang="zh-CN" dirty="0">
                <a:latin typeface="Microsoft YaHei UI" panose="020B0503020204020204" pitchFamily="34" charset="-122"/>
                <a:ea typeface="Microsoft YaHei UI" panose="020B0503020204020204" pitchFamily="34" charset="-122"/>
              </a:rPr>
              <a:t>NumPy </a:t>
            </a:r>
            <a:r>
              <a:rPr lang="zh-CN" altLang="en-US" dirty="0">
                <a:latin typeface="Microsoft YaHei UI" panose="020B0503020204020204" pitchFamily="34" charset="-122"/>
                <a:ea typeface="Microsoft YaHei UI" panose="020B0503020204020204" pitchFamily="34" charset="-122"/>
              </a:rPr>
              <a:t>数组，您可以使用函数</a:t>
            </a:r>
            <a:r>
              <a:rPr lang="en-US" altLang="zh-CN" dirty="0">
                <a:latin typeface="Microsoft YaHei UI" panose="020B0503020204020204" pitchFamily="34" charset="-122"/>
                <a:ea typeface="Microsoft YaHei UI" panose="020B0503020204020204" pitchFamily="34" charset="-122"/>
              </a:rPr>
              <a:t>np.array()</a:t>
            </a:r>
            <a:r>
              <a:rPr lang="zh-CN" altLang="en-US" dirty="0">
                <a:latin typeface="Microsoft YaHei UI" panose="020B0503020204020204" pitchFamily="34" charset="-122"/>
                <a:ea typeface="Microsoft YaHei UI" panose="020B0503020204020204" pitchFamily="34" charset="-122"/>
              </a:rPr>
              <a:t>。</a:t>
            </a:r>
            <a:endParaRPr lang="en-US" altLang="zh-CN" dirty="0">
              <a:latin typeface="Microsoft YaHei UI" panose="020B0503020204020204" pitchFamily="34" charset="-122"/>
              <a:ea typeface="Microsoft YaHei UI" panose="020B0503020204020204" pitchFamily="34" charset="-122"/>
            </a:endParaRPr>
          </a:p>
          <a:p>
            <a:pPr>
              <a:lnSpc>
                <a:spcPct val="150000"/>
              </a:lnSpc>
            </a:pPr>
            <a:r>
              <a:rPr lang="en-US" altLang="zh-CN" dirty="0">
                <a:latin typeface="Microsoft YaHei UI" panose="020B0503020204020204" pitchFamily="34" charset="-122"/>
                <a:ea typeface="Microsoft YaHei UI" panose="020B0503020204020204" pitchFamily="34" charset="-122"/>
              </a:rPr>
              <a:t>array(object, dtype=None, *, copy=True, order='K', subok=False, ndmin=0, like=None)</a:t>
            </a:r>
          </a:p>
          <a:p>
            <a:pPr lvl="1">
              <a:lnSpc>
                <a:spcPct val="150000"/>
              </a:lnSpc>
            </a:pPr>
            <a:r>
              <a:rPr lang="zh-CN" altLang="en-US" sz="1400" dirty="0">
                <a:latin typeface="Microsoft YaHei UI" panose="020B0503020204020204" pitchFamily="34" charset="-122"/>
                <a:ea typeface="Microsoft YaHei UI" panose="020B0503020204020204" pitchFamily="34" charset="-122"/>
              </a:rPr>
              <a:t>参数</a:t>
            </a:r>
            <a:r>
              <a:rPr lang="en-US" altLang="zh-CN" sz="1400" dirty="0">
                <a:latin typeface="Microsoft YaHei UI" panose="020B0503020204020204" pitchFamily="34" charset="-122"/>
                <a:ea typeface="Microsoft YaHei UI" panose="020B0503020204020204" pitchFamily="34" charset="-122"/>
              </a:rPr>
              <a:t>object</a:t>
            </a:r>
            <a:r>
              <a:rPr lang="zh-CN" altLang="en-US" sz="1400" dirty="0">
                <a:latin typeface="Microsoft YaHei UI" panose="020B0503020204020204" pitchFamily="34" charset="-122"/>
                <a:ea typeface="Microsoft YaHei UI" panose="020B0503020204020204" pitchFamily="34" charset="-122"/>
              </a:rPr>
              <a:t>：类似数组的对象，数组、公开数组接口的任何对象、其 </a:t>
            </a:r>
            <a:r>
              <a:rPr lang="en-US" altLang="zh-CN" sz="1400" dirty="0">
                <a:latin typeface="Microsoft YaHei UI" panose="020B0503020204020204" pitchFamily="34" charset="-122"/>
                <a:ea typeface="Microsoft YaHei UI" panose="020B0503020204020204" pitchFamily="34" charset="-122"/>
              </a:rPr>
              <a:t>__array__</a:t>
            </a:r>
            <a:r>
              <a:rPr lang="zh-CN" altLang="en-US" sz="1400" dirty="0">
                <a:latin typeface="Microsoft YaHei UI" panose="020B0503020204020204" pitchFamily="34" charset="-122"/>
                <a:ea typeface="Microsoft YaHei UI" panose="020B0503020204020204" pitchFamily="34" charset="-122"/>
              </a:rPr>
              <a:t>方法返回数组的对象或任何（嵌套）序列。如果 </a:t>
            </a:r>
            <a:r>
              <a:rPr lang="en-US" altLang="zh-CN" sz="1400" dirty="0">
                <a:latin typeface="Microsoft YaHei UI" panose="020B0503020204020204" pitchFamily="34" charset="-122"/>
                <a:ea typeface="Microsoft YaHei UI" panose="020B0503020204020204" pitchFamily="34" charset="-122"/>
              </a:rPr>
              <a:t>object </a:t>
            </a:r>
            <a:r>
              <a:rPr lang="zh-CN" altLang="en-US" sz="1400" dirty="0">
                <a:latin typeface="Microsoft YaHei UI" panose="020B0503020204020204" pitchFamily="34" charset="-122"/>
                <a:ea typeface="Microsoft YaHei UI" panose="020B0503020204020204" pitchFamily="34" charset="-122"/>
              </a:rPr>
              <a:t>是标量，则返回包含 </a:t>
            </a:r>
            <a:r>
              <a:rPr lang="en-US" altLang="zh-CN" sz="1400" dirty="0">
                <a:latin typeface="Microsoft YaHei UI" panose="020B0503020204020204" pitchFamily="34" charset="-122"/>
                <a:ea typeface="Microsoft YaHei UI" panose="020B0503020204020204" pitchFamily="34" charset="-122"/>
              </a:rPr>
              <a:t>object </a:t>
            </a:r>
            <a:r>
              <a:rPr lang="zh-CN" altLang="en-US" sz="1400" dirty="0">
                <a:latin typeface="Microsoft YaHei UI" panose="020B0503020204020204" pitchFamily="34" charset="-122"/>
                <a:ea typeface="Microsoft YaHei UI" panose="020B0503020204020204" pitchFamily="34" charset="-122"/>
              </a:rPr>
              <a:t>的 </a:t>
            </a:r>
            <a:r>
              <a:rPr lang="en-US" altLang="zh-CN" sz="1400" dirty="0">
                <a:latin typeface="Microsoft YaHei UI" panose="020B0503020204020204" pitchFamily="34" charset="-122"/>
                <a:ea typeface="Microsoft YaHei UI" panose="020B0503020204020204" pitchFamily="34" charset="-122"/>
              </a:rPr>
              <a:t>0 </a:t>
            </a:r>
            <a:r>
              <a:rPr lang="zh-CN" altLang="en-US" sz="1400" dirty="0">
                <a:latin typeface="Microsoft YaHei UI" panose="020B0503020204020204" pitchFamily="34" charset="-122"/>
                <a:ea typeface="Microsoft YaHei UI" panose="020B0503020204020204" pitchFamily="34" charset="-122"/>
              </a:rPr>
              <a:t>维数组。</a:t>
            </a:r>
            <a:endParaRPr lang="en-US" altLang="zh-CN" sz="1400" dirty="0">
              <a:latin typeface="Microsoft YaHei UI" panose="020B0503020204020204" pitchFamily="34" charset="-122"/>
              <a:ea typeface="Microsoft YaHei UI" panose="020B0503020204020204" pitchFamily="34" charset="-122"/>
            </a:endParaRPr>
          </a:p>
          <a:p>
            <a:pPr lvl="2">
              <a:lnSpc>
                <a:spcPct val="150000"/>
              </a:lnSpc>
            </a:pPr>
            <a:r>
              <a:rPr lang="zh-CN" altLang="en-US" sz="1200" dirty="0">
                <a:solidFill>
                  <a:srgbClr val="FF0000"/>
                </a:solidFill>
              </a:rPr>
              <a:t>可以接收</a:t>
            </a:r>
            <a:r>
              <a:rPr lang="en-US" altLang="zh-CN" sz="1200" dirty="0">
                <a:solidFill>
                  <a:srgbClr val="FF0000"/>
                </a:solidFill>
              </a:rPr>
              <a:t>python</a:t>
            </a:r>
            <a:r>
              <a:rPr lang="zh-CN" altLang="en-US" sz="1200" dirty="0">
                <a:solidFill>
                  <a:srgbClr val="FF0000"/>
                </a:solidFill>
              </a:rPr>
              <a:t>中的列表和元组</a:t>
            </a:r>
            <a:endParaRPr lang="en-US" altLang="zh-CN" sz="1200" dirty="0">
              <a:solidFill>
                <a:srgbClr val="FF0000"/>
              </a:solidFill>
            </a:endParaRPr>
          </a:p>
          <a:p>
            <a:pPr lvl="2">
              <a:lnSpc>
                <a:spcPct val="150000"/>
              </a:lnSpc>
            </a:pPr>
            <a:r>
              <a:rPr lang="zh-CN" altLang="en-US" sz="1200" dirty="0">
                <a:solidFill>
                  <a:srgbClr val="FF0000"/>
                </a:solidFill>
                <a:latin typeface="Microsoft YaHei UI" panose="020B0503020204020204" pitchFamily="34" charset="-122"/>
                <a:ea typeface="Microsoft YaHei UI" panose="020B0503020204020204" pitchFamily="34" charset="-122"/>
              </a:rPr>
              <a:t>数字列表将创建一个一维数组，</a:t>
            </a:r>
          </a:p>
          <a:p>
            <a:pPr lvl="2">
              <a:lnSpc>
                <a:spcPct val="150000"/>
              </a:lnSpc>
            </a:pPr>
            <a:r>
              <a:rPr lang="zh-CN" altLang="en-US" sz="1200" dirty="0">
                <a:solidFill>
                  <a:srgbClr val="FF0000"/>
                </a:solidFill>
                <a:latin typeface="Microsoft YaHei UI" panose="020B0503020204020204" pitchFamily="34" charset="-122"/>
                <a:ea typeface="Microsoft YaHei UI" panose="020B0503020204020204" pitchFamily="34" charset="-122"/>
              </a:rPr>
              <a:t>列表列表将创建一个二维数组，</a:t>
            </a:r>
          </a:p>
          <a:p>
            <a:pPr lvl="2">
              <a:lnSpc>
                <a:spcPct val="150000"/>
              </a:lnSpc>
            </a:pPr>
            <a:r>
              <a:rPr lang="zh-CN" altLang="en-US" sz="1200" dirty="0">
                <a:solidFill>
                  <a:srgbClr val="FF0000"/>
                </a:solidFill>
                <a:latin typeface="Microsoft YaHei UI" panose="020B0503020204020204" pitchFamily="34" charset="-122"/>
                <a:ea typeface="Microsoft YaHei UI" panose="020B0503020204020204" pitchFamily="34" charset="-122"/>
              </a:rPr>
              <a:t>进一步的嵌套列表将创建更高维的数组。一般来说，任何数组对象在 </a:t>
            </a:r>
            <a:r>
              <a:rPr lang="en-US" altLang="zh-CN" sz="1200" dirty="0">
                <a:solidFill>
                  <a:srgbClr val="FF0000"/>
                </a:solidFill>
                <a:latin typeface="Microsoft YaHei UI" panose="020B0503020204020204" pitchFamily="34" charset="-122"/>
                <a:ea typeface="Microsoft YaHei UI" panose="020B0503020204020204" pitchFamily="34" charset="-122"/>
              </a:rPr>
              <a:t>NumPy </a:t>
            </a:r>
            <a:r>
              <a:rPr lang="zh-CN" altLang="en-US" sz="1200" dirty="0">
                <a:solidFill>
                  <a:srgbClr val="FF0000"/>
                </a:solidFill>
                <a:latin typeface="Microsoft YaHei UI" panose="020B0503020204020204" pitchFamily="34" charset="-122"/>
                <a:ea typeface="Microsoft YaHei UI" panose="020B0503020204020204" pitchFamily="34" charset="-122"/>
              </a:rPr>
              <a:t>中都称为</a:t>
            </a:r>
            <a:r>
              <a:rPr lang="en-US" altLang="zh-CN" sz="1200" dirty="0">
                <a:solidFill>
                  <a:srgbClr val="FF0000"/>
                </a:solidFill>
                <a:latin typeface="Microsoft YaHei UI" panose="020B0503020204020204" pitchFamily="34" charset="-122"/>
                <a:ea typeface="Microsoft YaHei UI" panose="020B0503020204020204" pitchFamily="34" charset="-122"/>
              </a:rPr>
              <a:t>ndarray </a:t>
            </a:r>
            <a:r>
              <a:rPr lang="zh-CN" altLang="en-US" sz="1200" dirty="0">
                <a:solidFill>
                  <a:srgbClr val="FF0000"/>
                </a:solidFill>
                <a:latin typeface="Microsoft YaHei UI" panose="020B0503020204020204" pitchFamily="34" charset="-122"/>
                <a:ea typeface="Microsoft YaHei UI" panose="020B0503020204020204" pitchFamily="34" charset="-122"/>
              </a:rPr>
              <a:t>。</a:t>
            </a:r>
            <a:endParaRPr lang="en-US" altLang="zh-CN" sz="1200" dirty="0">
              <a:solidFill>
                <a:srgbClr val="FF0000"/>
              </a:solidFill>
              <a:latin typeface="Microsoft YaHei UI" panose="020B0503020204020204" pitchFamily="34" charset="-122"/>
              <a:ea typeface="Microsoft YaHei UI" panose="020B0503020204020204" pitchFamily="34" charset="-122"/>
            </a:endParaRPr>
          </a:p>
          <a:p>
            <a:pPr lvl="1">
              <a:lnSpc>
                <a:spcPct val="150000"/>
              </a:lnSpc>
            </a:pPr>
            <a:r>
              <a:rPr lang="en-US" altLang="zh-CN" sz="1400" dirty="0">
                <a:latin typeface="Microsoft YaHei UI" panose="020B0503020204020204" pitchFamily="34" charset="-122"/>
                <a:ea typeface="Microsoft YaHei UI" panose="020B0503020204020204" pitchFamily="34" charset="-122"/>
              </a:rPr>
              <a:t>dtype</a:t>
            </a:r>
            <a:r>
              <a:rPr lang="zh-CN" altLang="en-US" sz="1400" dirty="0">
                <a:latin typeface="Microsoft YaHei UI" panose="020B0503020204020204" pitchFamily="34" charset="-122"/>
                <a:ea typeface="Microsoft YaHei UI" panose="020B0503020204020204" pitchFamily="34" charset="-122"/>
              </a:rPr>
              <a:t>数据类型，可选。数组所需的数据类型。如果未给出，</a:t>
            </a:r>
            <a:r>
              <a:rPr lang="en-US" altLang="zh-CN" sz="1400" dirty="0">
                <a:latin typeface="Microsoft YaHei UI" panose="020B0503020204020204" pitchFamily="34" charset="-122"/>
                <a:ea typeface="Microsoft YaHei UI" panose="020B0503020204020204" pitchFamily="34" charset="-122"/>
              </a:rPr>
              <a:t>NumPy </a:t>
            </a:r>
            <a:r>
              <a:rPr lang="zh-CN" altLang="en-US" sz="1400" dirty="0">
                <a:latin typeface="Microsoft YaHei UI" panose="020B0503020204020204" pitchFamily="34" charset="-122"/>
                <a:ea typeface="Microsoft YaHei UI" panose="020B0503020204020204" pitchFamily="34" charset="-122"/>
              </a:rPr>
              <a:t>将尝试使用</a:t>
            </a:r>
            <a:r>
              <a:rPr lang="en-US" altLang="zh-CN" sz="1400" dirty="0">
                <a:latin typeface="Microsoft YaHei UI" panose="020B0503020204020204" pitchFamily="34" charset="-122"/>
                <a:ea typeface="Microsoft YaHei UI" panose="020B0503020204020204" pitchFamily="34" charset="-122"/>
              </a:rPr>
              <a:t>dtype</a:t>
            </a:r>
            <a:r>
              <a:rPr lang="zh-CN" altLang="en-US" sz="1400" dirty="0">
                <a:latin typeface="Microsoft YaHei UI" panose="020B0503020204020204" pitchFamily="34" charset="-122"/>
                <a:ea typeface="Microsoft YaHei UI" panose="020B0503020204020204" pitchFamily="34" charset="-122"/>
              </a:rPr>
              <a:t>可以表示值的默认值（通过在必要时应用提升规则）。</a:t>
            </a:r>
            <a:endParaRPr lang="en-US" altLang="zh-CN" sz="14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637278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创建一维数组的方式</a:t>
            </a:r>
          </a:p>
        </p:txBody>
      </p:sp>
      <p:sp>
        <p:nvSpPr>
          <p:cNvPr id="14" name="内容占位符 13"/>
          <p:cNvSpPr>
            <a:spLocks noGrp="1"/>
          </p:cNvSpPr>
          <p:nvPr>
            <p:ph idx="1"/>
          </p:nvPr>
        </p:nvSpPr>
        <p:spPr>
          <a:xfrm>
            <a:off x="1517428" y="1772816"/>
            <a:ext cx="9768282" cy="4994374"/>
          </a:xfrm>
        </p:spPr>
        <p:txBody>
          <a:bodyPr rtlCol="0">
            <a:normAutofit/>
          </a:bodyPr>
          <a:lstStyle/>
          <a:p>
            <a:pPr>
              <a:lnSpc>
                <a:spcPct val="150000"/>
              </a:lnSpc>
            </a:pPr>
            <a:r>
              <a:rPr lang="en-US" altLang="zh-CN" sz="1800" dirty="0" err="1">
                <a:latin typeface="Microsoft YaHei UI" panose="020B0503020204020204" pitchFamily="34" charset="-122"/>
                <a:ea typeface="Microsoft YaHei UI" panose="020B0503020204020204" pitchFamily="34" charset="-122"/>
              </a:rPr>
              <a:t>numpy.array</a:t>
            </a:r>
            <a:r>
              <a:rPr lang="en-US" altLang="zh-CN" sz="1800" dirty="0"/>
              <a:t>()</a:t>
            </a:r>
          </a:p>
          <a:p>
            <a:pPr>
              <a:lnSpc>
                <a:spcPct val="150000"/>
              </a:lnSpc>
            </a:pPr>
            <a:r>
              <a:rPr lang="en-US" altLang="zh-CN" sz="1800" dirty="0">
                <a:latin typeface="Microsoft YaHei UI" panose="020B0503020204020204" pitchFamily="34" charset="-122"/>
                <a:ea typeface="Microsoft YaHei UI" panose="020B0503020204020204" pitchFamily="34" charset="-122"/>
              </a:rPr>
              <a:t>numpy.arange()</a:t>
            </a:r>
          </a:p>
          <a:p>
            <a:pPr>
              <a:lnSpc>
                <a:spcPct val="150000"/>
              </a:lnSpc>
            </a:pPr>
            <a:r>
              <a:rPr lang="en-US" altLang="zh-CN" sz="1800" dirty="0">
                <a:latin typeface="Microsoft YaHei UI" panose="020B0503020204020204" pitchFamily="34" charset="-122"/>
                <a:ea typeface="Microsoft YaHei UI" panose="020B0503020204020204" pitchFamily="34" charset="-122"/>
              </a:rPr>
              <a:t>numpy.linspace</a:t>
            </a:r>
            <a:r>
              <a:rPr lang="en-US" altLang="zh-CN" sz="1800" dirty="0"/>
              <a:t>()</a:t>
            </a:r>
          </a:p>
          <a:p>
            <a:pPr>
              <a:lnSpc>
                <a:spcPct val="150000"/>
              </a:lnSpc>
            </a:pPr>
            <a:r>
              <a:rPr lang="en-US" altLang="zh-CN" sz="1800" dirty="0">
                <a:latin typeface="Microsoft YaHei UI" panose="020B0503020204020204" pitchFamily="34" charset="-122"/>
                <a:ea typeface="Microsoft YaHei UI" panose="020B0503020204020204" pitchFamily="34" charset="-122"/>
              </a:rPr>
              <a:t>numpy.logspace()</a:t>
            </a:r>
          </a:p>
        </p:txBody>
      </p:sp>
    </p:spTree>
    <p:extLst>
      <p:ext uri="{BB962C8B-B14F-4D97-AF65-F5344CB8AC3E}">
        <p14:creationId xmlns:p14="http://schemas.microsoft.com/office/powerpoint/2010/main" val="2457886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创建一维数组</a:t>
            </a:r>
          </a:p>
        </p:txBody>
      </p:sp>
      <p:sp>
        <p:nvSpPr>
          <p:cNvPr id="14" name="内容占位符 13"/>
          <p:cNvSpPr>
            <a:spLocks noGrp="1"/>
          </p:cNvSpPr>
          <p:nvPr>
            <p:ph idx="1"/>
          </p:nvPr>
        </p:nvSpPr>
        <p:spPr>
          <a:xfrm>
            <a:off x="1517428" y="1772816"/>
            <a:ext cx="9768282" cy="4994374"/>
          </a:xfrm>
        </p:spPr>
        <p:txBody>
          <a:bodyPr rtlCol="0">
            <a:normAutofit/>
          </a:bodyPr>
          <a:lstStyle/>
          <a:p>
            <a:pPr>
              <a:lnSpc>
                <a:spcPct val="150000"/>
              </a:lnSpc>
            </a:pPr>
            <a:r>
              <a:rPr lang="zh-CN" altLang="en-US" sz="1800" dirty="0">
                <a:latin typeface="Microsoft YaHei UI" panose="020B0503020204020204" pitchFamily="34" charset="-122"/>
                <a:ea typeface="Microsoft YaHei UI" panose="020B0503020204020204" pitchFamily="34" charset="-122"/>
              </a:rPr>
              <a:t>一维数组：只有一个维度的数组</a:t>
            </a:r>
            <a:endParaRPr lang="en-US" altLang="zh-CN" sz="1800" dirty="0">
              <a:latin typeface="Microsoft YaHei UI" panose="020B0503020204020204" pitchFamily="34" charset="-122"/>
              <a:ea typeface="Microsoft YaHei UI" panose="020B0503020204020204" pitchFamily="34" charset="-122"/>
            </a:endParaRPr>
          </a:p>
          <a:p>
            <a:pPr>
              <a:lnSpc>
                <a:spcPct val="150000"/>
              </a:lnSpc>
            </a:pPr>
            <a:endParaRPr lang="en-US" altLang="zh-CN" sz="1800" dirty="0"/>
          </a:p>
          <a:p>
            <a:pPr>
              <a:lnSpc>
                <a:spcPct val="150000"/>
              </a:lnSpc>
            </a:pPr>
            <a:endParaRPr lang="en-US" altLang="zh-CN" sz="1800" dirty="0">
              <a:latin typeface="Microsoft YaHei UI" panose="020B0503020204020204" pitchFamily="34" charset="-122"/>
              <a:ea typeface="Microsoft YaHei UI" panose="020B0503020204020204" pitchFamily="34" charset="-122"/>
            </a:endParaRPr>
          </a:p>
          <a:p>
            <a:pPr>
              <a:lnSpc>
                <a:spcPct val="150000"/>
              </a:lnSpc>
            </a:pPr>
            <a:endParaRPr lang="en-US" altLang="zh-CN" sz="1800" dirty="0"/>
          </a:p>
          <a:p>
            <a:pPr>
              <a:lnSpc>
                <a:spcPct val="150000"/>
              </a:lnSpc>
            </a:pPr>
            <a:r>
              <a:rPr lang="zh-CN" altLang="en-US" sz="1800" dirty="0"/>
              <a:t>数组中的元素具有相同的数据类型，如果类型不同，</a:t>
            </a:r>
            <a:r>
              <a:rPr lang="en-US" altLang="zh-CN" sz="1800" dirty="0"/>
              <a:t>numpy</a:t>
            </a:r>
            <a:r>
              <a:rPr lang="zh-CN" altLang="en-US" sz="1800" dirty="0"/>
              <a:t>也会</a:t>
            </a:r>
            <a:r>
              <a:rPr lang="zh-CN" altLang="en-US" sz="1800" dirty="0">
                <a:latin typeface="Microsoft YaHei UI" panose="020B0503020204020204" pitchFamily="34" charset="-122"/>
                <a:ea typeface="Microsoft YaHei UI" panose="020B0503020204020204" pitchFamily="34" charset="-122"/>
              </a:rPr>
              <a:t>应用提升规则</a:t>
            </a:r>
            <a:endParaRPr lang="en-US" altLang="zh-CN" sz="1800" dirty="0">
              <a:latin typeface="Microsoft YaHei UI" panose="020B0503020204020204" pitchFamily="34" charset="-122"/>
              <a:ea typeface="Microsoft YaHei UI" panose="020B0503020204020204" pitchFamily="34" charset="-122"/>
            </a:endParaRPr>
          </a:p>
        </p:txBody>
      </p:sp>
      <p:pic>
        <p:nvPicPr>
          <p:cNvPr id="3" name="图片 2">
            <a:extLst>
              <a:ext uri="{FF2B5EF4-FFF2-40B4-BE49-F238E27FC236}">
                <a16:creationId xmlns:a16="http://schemas.microsoft.com/office/drawing/2014/main" id="{E66895D7-C837-9103-1D3D-5D10AAB34182}"/>
              </a:ext>
            </a:extLst>
          </p:cNvPr>
          <p:cNvPicPr>
            <a:picLocks noChangeAspect="1"/>
          </p:cNvPicPr>
          <p:nvPr/>
        </p:nvPicPr>
        <p:blipFill>
          <a:blip r:embed="rId3"/>
          <a:stretch>
            <a:fillRect/>
          </a:stretch>
        </p:blipFill>
        <p:spPr>
          <a:xfrm>
            <a:off x="1773932" y="2420888"/>
            <a:ext cx="4207439" cy="1611128"/>
          </a:xfrm>
          <a:prstGeom prst="rect">
            <a:avLst/>
          </a:prstGeom>
        </p:spPr>
      </p:pic>
    </p:spTree>
    <p:extLst>
      <p:ext uri="{BB962C8B-B14F-4D97-AF65-F5344CB8AC3E}">
        <p14:creationId xmlns:p14="http://schemas.microsoft.com/office/powerpoint/2010/main" val="1463527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a:t>创建一维数组的其他方式</a:t>
            </a:r>
            <a:endParaRPr lang="zh-CN" altLang="en-US" dirty="0">
              <a:latin typeface="Microsoft YaHei UI" panose="020B0503020204020204" pitchFamily="34" charset="-122"/>
              <a:ea typeface="Microsoft YaHei UI" panose="020B0503020204020204" pitchFamily="34" charset="-122"/>
            </a:endParaRPr>
          </a:p>
        </p:txBody>
      </p:sp>
      <p:sp>
        <p:nvSpPr>
          <p:cNvPr id="14" name="内容占位符 13"/>
          <p:cNvSpPr>
            <a:spLocks noGrp="1"/>
          </p:cNvSpPr>
          <p:nvPr>
            <p:ph idx="1"/>
          </p:nvPr>
        </p:nvSpPr>
        <p:spPr>
          <a:xfrm>
            <a:off x="1517428" y="1772816"/>
            <a:ext cx="9768282" cy="4994374"/>
          </a:xfrm>
        </p:spPr>
        <p:txBody>
          <a:bodyPr rtlCol="0">
            <a:normAutofit/>
          </a:bodyPr>
          <a:lstStyle/>
          <a:p>
            <a:pPr>
              <a:lnSpc>
                <a:spcPct val="150000"/>
              </a:lnSpc>
            </a:pPr>
            <a:r>
              <a:rPr lang="en-US" altLang="zh-CN" dirty="0">
                <a:latin typeface="Microsoft YaHei UI" panose="020B0503020204020204" pitchFamily="34" charset="-122"/>
                <a:ea typeface="Microsoft YaHei UI" panose="020B0503020204020204" pitchFamily="34" charset="-122"/>
              </a:rPr>
              <a:t>arange</a:t>
            </a:r>
            <a:r>
              <a:rPr lang="zh-CN" altLang="en-US" dirty="0">
                <a:latin typeface="Microsoft YaHei UI" panose="020B0503020204020204" pitchFamily="34" charset="-122"/>
                <a:ea typeface="Microsoft YaHei UI" panose="020B0503020204020204" pitchFamily="34" charset="-122"/>
              </a:rPr>
              <a:t>可以使用不同数量的位置参数来调用：</a:t>
            </a:r>
          </a:p>
          <a:p>
            <a:pPr lvl="1">
              <a:lnSpc>
                <a:spcPct val="150000"/>
              </a:lnSpc>
            </a:pPr>
            <a:r>
              <a:rPr lang="en-US" altLang="zh-CN" dirty="0">
                <a:latin typeface="Microsoft YaHei UI" panose="020B0503020204020204" pitchFamily="34" charset="-122"/>
                <a:ea typeface="Microsoft YaHei UI" panose="020B0503020204020204" pitchFamily="34" charset="-122"/>
              </a:rPr>
              <a:t>arange(stop)</a:t>
            </a:r>
            <a:r>
              <a:rPr lang="zh-CN" altLang="en-US" dirty="0">
                <a:latin typeface="Microsoft YaHei UI" panose="020B0503020204020204" pitchFamily="34" charset="-122"/>
                <a:ea typeface="Microsoft YaHei UI" panose="020B0503020204020204" pitchFamily="34" charset="-122"/>
              </a:rPr>
              <a:t>：在半开区间 （即包含</a:t>
            </a:r>
            <a:r>
              <a:rPr lang="en-US" altLang="zh-CN" dirty="0">
                <a:latin typeface="Microsoft YaHei UI" panose="020B0503020204020204" pitchFamily="34" charset="-122"/>
                <a:ea typeface="Microsoft YaHei UI" panose="020B0503020204020204" pitchFamily="34" charset="-122"/>
              </a:rPr>
              <a:t>start</a:t>
            </a:r>
            <a:r>
              <a:rPr lang="zh-CN" altLang="en-US" dirty="0">
                <a:latin typeface="Microsoft YaHei UI" panose="020B0503020204020204" pitchFamily="34" charset="-122"/>
                <a:ea typeface="Microsoft YaHei UI" panose="020B0503020204020204" pitchFamily="34" charset="-122"/>
              </a:rPr>
              <a:t>但不包含</a:t>
            </a:r>
            <a:r>
              <a:rPr lang="en-US" altLang="zh-CN" dirty="0">
                <a:latin typeface="Microsoft YaHei UI" panose="020B0503020204020204" pitchFamily="34" charset="-122"/>
                <a:ea typeface="Microsoft YaHei UI" panose="020B0503020204020204" pitchFamily="34" charset="-122"/>
              </a:rPr>
              <a:t>stop </a:t>
            </a:r>
            <a:r>
              <a:rPr lang="zh-CN" altLang="en-US" dirty="0">
                <a:latin typeface="Microsoft YaHei UI" panose="020B0503020204020204" pitchFamily="34" charset="-122"/>
                <a:ea typeface="Microsoft YaHei UI" panose="020B0503020204020204" pitchFamily="34" charset="-122"/>
              </a:rPr>
              <a:t>的区间）内生成值。</a:t>
            </a:r>
            <a:r>
              <a:rPr lang="en-US" altLang="zh-CN" dirty="0">
                <a:latin typeface="Microsoft YaHei UI" panose="020B0503020204020204" pitchFamily="34" charset="-122"/>
                <a:ea typeface="Microsoft YaHei UI" panose="020B0503020204020204" pitchFamily="34" charset="-122"/>
              </a:rPr>
              <a:t>[0, stop)</a:t>
            </a:r>
          </a:p>
          <a:p>
            <a:pPr lvl="1">
              <a:lnSpc>
                <a:spcPct val="150000"/>
              </a:lnSpc>
            </a:pPr>
            <a:r>
              <a:rPr lang="en-US" altLang="zh-CN" dirty="0">
                <a:latin typeface="Microsoft YaHei UI" panose="020B0503020204020204" pitchFamily="34" charset="-122"/>
                <a:ea typeface="Microsoft YaHei UI" panose="020B0503020204020204" pitchFamily="34" charset="-122"/>
              </a:rPr>
              <a:t>arange(start, stop)</a:t>
            </a:r>
            <a:r>
              <a:rPr lang="zh-CN" altLang="en-US" dirty="0">
                <a:latin typeface="Microsoft YaHei UI" panose="020B0503020204020204" pitchFamily="34" charset="-122"/>
                <a:ea typeface="Microsoft YaHei UI" panose="020B0503020204020204" pitchFamily="34" charset="-122"/>
              </a:rPr>
              <a:t>：在半开区间内生成值。</a:t>
            </a:r>
            <a:r>
              <a:rPr lang="en-US" altLang="zh-CN" dirty="0">
                <a:latin typeface="Microsoft YaHei UI" panose="020B0503020204020204" pitchFamily="34" charset="-122"/>
                <a:ea typeface="Microsoft YaHei UI" panose="020B0503020204020204" pitchFamily="34" charset="-122"/>
              </a:rPr>
              <a:t>[start, stop)</a:t>
            </a:r>
          </a:p>
          <a:p>
            <a:pPr lvl="1">
              <a:lnSpc>
                <a:spcPct val="150000"/>
              </a:lnSpc>
            </a:pPr>
            <a:r>
              <a:rPr lang="en-US" altLang="zh-CN" dirty="0">
                <a:latin typeface="Microsoft YaHei UI" panose="020B0503020204020204" pitchFamily="34" charset="-122"/>
                <a:ea typeface="Microsoft YaHei UI" panose="020B0503020204020204" pitchFamily="34" charset="-122"/>
              </a:rPr>
              <a:t>arange(start, stop, step)</a:t>
            </a:r>
            <a:r>
              <a:rPr lang="zh-CN" altLang="en-US" dirty="0">
                <a:latin typeface="Microsoft YaHei UI" panose="020B0503020204020204" pitchFamily="34" charset="-122"/>
                <a:ea typeface="Microsoft YaHei UI" panose="020B0503020204020204" pitchFamily="34" charset="-122"/>
              </a:rPr>
              <a:t>值在半开区间 内生成，值之间的间距由</a:t>
            </a:r>
            <a:r>
              <a:rPr lang="en-US" altLang="zh-CN" dirty="0">
                <a:latin typeface="Microsoft YaHei UI" panose="020B0503020204020204" pitchFamily="34" charset="-122"/>
                <a:ea typeface="Microsoft YaHei UI" panose="020B0503020204020204" pitchFamily="34" charset="-122"/>
              </a:rPr>
              <a:t>step</a:t>
            </a:r>
            <a:r>
              <a:rPr lang="zh-CN" altLang="en-US" dirty="0">
                <a:latin typeface="Microsoft YaHei UI" panose="020B0503020204020204" pitchFamily="34" charset="-122"/>
                <a:ea typeface="Microsoft YaHei UI" panose="020B0503020204020204" pitchFamily="34" charset="-122"/>
              </a:rPr>
              <a:t>给定 。</a:t>
            </a:r>
            <a:r>
              <a:rPr lang="en-US" altLang="zh-CN" dirty="0">
                <a:latin typeface="Microsoft YaHei UI" panose="020B0503020204020204" pitchFamily="34" charset="-122"/>
                <a:ea typeface="Microsoft YaHei UI" panose="020B0503020204020204" pitchFamily="34" charset="-122"/>
              </a:rPr>
              <a:t>[start, stop)step</a:t>
            </a:r>
          </a:p>
        </p:txBody>
      </p:sp>
    </p:spTree>
    <p:extLst>
      <p:ext uri="{BB962C8B-B14F-4D97-AF65-F5344CB8AC3E}">
        <p14:creationId xmlns:p14="http://schemas.microsoft.com/office/powerpoint/2010/main" val="1389927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a:t>创建一维数组的其他方式</a:t>
            </a:r>
            <a:endParaRPr lang="zh-CN" altLang="en-US" dirty="0">
              <a:latin typeface="Microsoft YaHei UI" panose="020B0503020204020204" pitchFamily="34" charset="-122"/>
              <a:ea typeface="Microsoft YaHei UI" panose="020B0503020204020204" pitchFamily="34" charset="-122"/>
            </a:endParaRPr>
          </a:p>
        </p:txBody>
      </p:sp>
      <p:sp>
        <p:nvSpPr>
          <p:cNvPr id="14" name="内容占位符 13"/>
          <p:cNvSpPr>
            <a:spLocks noGrp="1"/>
          </p:cNvSpPr>
          <p:nvPr>
            <p:ph idx="1"/>
          </p:nvPr>
        </p:nvSpPr>
        <p:spPr>
          <a:xfrm>
            <a:off x="1517428" y="1772816"/>
            <a:ext cx="9768282" cy="4994374"/>
          </a:xfrm>
        </p:spPr>
        <p:txBody>
          <a:bodyPr rtlCol="0">
            <a:normAutofit/>
          </a:bodyPr>
          <a:lstStyle/>
          <a:p>
            <a:pPr>
              <a:lnSpc>
                <a:spcPct val="150000"/>
              </a:lnSpc>
            </a:pPr>
            <a:r>
              <a:rPr lang="en-US" altLang="zh-CN" dirty="0">
                <a:latin typeface="Microsoft YaHei UI" panose="020B0503020204020204" pitchFamily="34" charset="-122"/>
                <a:ea typeface="Microsoft YaHei UI" panose="020B0503020204020204" pitchFamily="34" charset="-122"/>
              </a:rPr>
              <a:t>np.linspace(start, stop, num=50, endpoint=True, retstep=False, dtype=None, axis=0) : </a:t>
            </a:r>
            <a:r>
              <a:rPr lang="zh-CN" altLang="en-US" dirty="0">
                <a:latin typeface="Microsoft YaHei UI" panose="020B0503020204020204" pitchFamily="34" charset="-122"/>
                <a:ea typeface="Microsoft YaHei UI" panose="020B0503020204020204" pitchFamily="34" charset="-122"/>
              </a:rPr>
              <a:t>返回</a:t>
            </a:r>
            <a:r>
              <a:rPr lang="en-US" altLang="zh-CN" dirty="0">
                <a:latin typeface="Microsoft YaHei UI" panose="020B0503020204020204" pitchFamily="34" charset="-122"/>
                <a:ea typeface="Microsoft YaHei UI" panose="020B0503020204020204" pitchFamily="34" charset="-122"/>
              </a:rPr>
              <a:t>num </a:t>
            </a:r>
            <a:r>
              <a:rPr lang="zh-CN" altLang="en-US" dirty="0">
                <a:latin typeface="Microsoft YaHei UI" panose="020B0503020204020204" pitchFamily="34" charset="-122"/>
                <a:ea typeface="Microsoft YaHei UI" panose="020B0503020204020204" pitchFamily="34" charset="-122"/>
              </a:rPr>
              <a:t>个均匀间隔的样本，在间隔 </a:t>
            </a:r>
            <a:r>
              <a:rPr lang="en-US" altLang="zh-CN" dirty="0">
                <a:latin typeface="Microsoft YaHei UI" panose="020B0503020204020204" pitchFamily="34" charset="-122"/>
                <a:ea typeface="Microsoft YaHei UI" panose="020B0503020204020204" pitchFamily="34" charset="-122"/>
              </a:rPr>
              <a:t>[ start , stop ] </a:t>
            </a:r>
            <a:r>
              <a:rPr lang="zh-CN" altLang="en-US" dirty="0">
                <a:latin typeface="Microsoft YaHei UI" panose="020B0503020204020204" pitchFamily="34" charset="-122"/>
                <a:ea typeface="Microsoft YaHei UI" panose="020B0503020204020204" pitchFamily="34" charset="-122"/>
              </a:rPr>
              <a:t>上计算。</a:t>
            </a:r>
            <a:r>
              <a:rPr lang="zh-CN" altLang="en-US" dirty="0">
                <a:solidFill>
                  <a:srgbClr val="FF0000"/>
                </a:solidFill>
              </a:rPr>
              <a:t>等差数列</a:t>
            </a:r>
            <a:endParaRPr lang="en-US" altLang="zh-CN" dirty="0">
              <a:latin typeface="Microsoft YaHei UI" panose="020B0503020204020204" pitchFamily="34" charset="-122"/>
              <a:ea typeface="Microsoft YaHei UI" panose="020B0503020204020204" pitchFamily="34" charset="-122"/>
            </a:endParaRPr>
          </a:p>
          <a:p>
            <a:pPr>
              <a:lnSpc>
                <a:spcPct val="150000"/>
              </a:lnSpc>
            </a:pPr>
            <a:r>
              <a:rPr lang="en-US" altLang="zh-CN" dirty="0">
                <a:latin typeface="Microsoft YaHei UI" panose="020B0503020204020204" pitchFamily="34" charset="-122"/>
                <a:ea typeface="Microsoft YaHei UI" panose="020B0503020204020204" pitchFamily="34" charset="-122"/>
              </a:rPr>
              <a:t>np.logspace( start,stop,num=50,endpoint=True,base=10.0,dtype=None,axis=0)</a:t>
            </a:r>
            <a:r>
              <a:rPr lang="zh-CN" altLang="en-US" dirty="0"/>
              <a:t>： 等比数列，范围：</a:t>
            </a:r>
            <a:r>
              <a:rPr lang="en-US" altLang="zh-CN" dirty="0"/>
              <a:t>base ** start </a:t>
            </a:r>
            <a:r>
              <a:rPr lang="en-US" altLang="zh-CN" dirty="0">
                <a:sym typeface="Wingdings" panose="05000000000000000000" pitchFamily="2" charset="2"/>
              </a:rPr>
              <a:t> </a:t>
            </a:r>
            <a:r>
              <a:rPr lang="en-US" altLang="zh-CN" dirty="0"/>
              <a:t>base ** stop</a:t>
            </a:r>
            <a:endParaRPr lang="en-US" altLang="zh-CN" dirty="0">
              <a:solidFill>
                <a:srgbClr val="FF0000"/>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236987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数据类型</a:t>
            </a:r>
            <a:r>
              <a:rPr lang="en-US" altLang="zh-CN" dirty="0">
                <a:latin typeface="Microsoft YaHei UI" panose="020B0503020204020204" pitchFamily="34" charset="-122"/>
                <a:ea typeface="Microsoft YaHei UI" panose="020B0503020204020204" pitchFamily="34" charset="-122"/>
              </a:rPr>
              <a:t>dtype</a:t>
            </a:r>
            <a:endParaRPr lang="zh-CN" altLang="en-US" dirty="0">
              <a:latin typeface="Microsoft YaHei UI" panose="020B0503020204020204" pitchFamily="34" charset="-122"/>
              <a:ea typeface="Microsoft YaHei UI" panose="020B0503020204020204" pitchFamily="34" charset="-122"/>
            </a:endParaRPr>
          </a:p>
        </p:txBody>
      </p:sp>
      <p:sp>
        <p:nvSpPr>
          <p:cNvPr id="14" name="内容占位符 13"/>
          <p:cNvSpPr>
            <a:spLocks noGrp="1"/>
          </p:cNvSpPr>
          <p:nvPr>
            <p:ph idx="1"/>
          </p:nvPr>
        </p:nvSpPr>
        <p:spPr>
          <a:xfrm>
            <a:off x="1517428" y="1772816"/>
            <a:ext cx="4216944" cy="4994374"/>
          </a:xfrm>
        </p:spPr>
        <p:txBody>
          <a:bodyPr rtlCol="0">
            <a:normAutofit/>
          </a:bodyPr>
          <a:lstStyle/>
          <a:p>
            <a:pPr>
              <a:lnSpc>
                <a:spcPct val="150000"/>
              </a:lnSpc>
            </a:pPr>
            <a:r>
              <a:rPr lang="en-US" altLang="zh-CN" dirty="0">
                <a:latin typeface="Microsoft YaHei UI" panose="020B0503020204020204" pitchFamily="34" charset="-122"/>
                <a:ea typeface="Microsoft YaHei UI" panose="020B0503020204020204" pitchFamily="34" charset="-122"/>
              </a:rPr>
              <a:t>NumPy </a:t>
            </a:r>
            <a:r>
              <a:rPr lang="zh-CN" altLang="en-US" dirty="0">
                <a:latin typeface="Microsoft YaHei UI" panose="020B0503020204020204" pitchFamily="34" charset="-122"/>
                <a:ea typeface="Microsoft YaHei UI" panose="020B0503020204020204" pitchFamily="34" charset="-122"/>
              </a:rPr>
              <a:t>中的默认数据类型是</a:t>
            </a:r>
            <a:r>
              <a:rPr lang="en-US" altLang="zh-CN" dirty="0">
                <a:latin typeface="Microsoft YaHei UI" panose="020B0503020204020204" pitchFamily="34" charset="-122"/>
                <a:ea typeface="Microsoft YaHei UI" panose="020B0503020204020204" pitchFamily="34" charset="-122"/>
              </a:rPr>
              <a:t>float_ (float64</a:t>
            </a:r>
            <a:r>
              <a:rPr lang="zh-CN" altLang="en-US" dirty="0">
                <a:latin typeface="Microsoft YaHei UI" panose="020B0503020204020204" pitchFamily="34" charset="-122"/>
                <a:ea typeface="Microsoft YaHei UI" panose="020B0503020204020204" pitchFamily="34" charset="-122"/>
              </a:rPr>
              <a:t>类型的缩写</a:t>
            </a:r>
            <a:r>
              <a:rPr lang="en-US" altLang="zh-CN" dirty="0">
                <a:latin typeface="Microsoft YaHei UI" panose="020B0503020204020204" pitchFamily="34" charset="-122"/>
                <a:ea typeface="Microsoft YaHei UI" panose="020B0503020204020204" pitchFamily="34" charset="-122"/>
              </a:rPr>
              <a:t>)</a:t>
            </a:r>
          </a:p>
          <a:p>
            <a:pPr>
              <a:lnSpc>
                <a:spcPct val="150000"/>
              </a:lnSpc>
            </a:pPr>
            <a:r>
              <a:rPr lang="en-US" altLang="zh-CN" dirty="0"/>
              <a:t>int_ (int32</a:t>
            </a:r>
            <a:r>
              <a:rPr lang="zh-CN" altLang="en-US" dirty="0"/>
              <a:t>的缩写</a:t>
            </a:r>
            <a:r>
              <a:rPr lang="en-US" altLang="zh-CN" dirty="0"/>
              <a:t>)</a:t>
            </a:r>
          </a:p>
          <a:p>
            <a:pPr>
              <a:lnSpc>
                <a:spcPct val="150000"/>
              </a:lnSpc>
            </a:pPr>
            <a:r>
              <a:rPr lang="en-US" altLang="zh-CN" dirty="0"/>
              <a:t>bool_ (bool</a:t>
            </a:r>
            <a:r>
              <a:rPr lang="zh-CN" altLang="en-US" dirty="0"/>
              <a:t>类型</a:t>
            </a:r>
            <a:r>
              <a:rPr lang="en-US" altLang="zh-CN" dirty="0"/>
              <a:t>)</a:t>
            </a:r>
          </a:p>
          <a:p>
            <a:pPr>
              <a:lnSpc>
                <a:spcPct val="150000"/>
              </a:lnSpc>
            </a:pPr>
            <a:endParaRPr lang="en-US" altLang="zh-CN" dirty="0"/>
          </a:p>
        </p:txBody>
      </p:sp>
      <p:pic>
        <p:nvPicPr>
          <p:cNvPr id="5" name="图片 4">
            <a:extLst>
              <a:ext uri="{FF2B5EF4-FFF2-40B4-BE49-F238E27FC236}">
                <a16:creationId xmlns:a16="http://schemas.microsoft.com/office/drawing/2014/main" id="{D30F06C1-A983-68BA-74DD-E8E670C17490}"/>
              </a:ext>
            </a:extLst>
          </p:cNvPr>
          <p:cNvPicPr>
            <a:picLocks noChangeAspect="1"/>
          </p:cNvPicPr>
          <p:nvPr/>
        </p:nvPicPr>
        <p:blipFill>
          <a:blip r:embed="rId3"/>
          <a:stretch>
            <a:fillRect/>
          </a:stretch>
        </p:blipFill>
        <p:spPr>
          <a:xfrm>
            <a:off x="5518348" y="2001751"/>
            <a:ext cx="6490527" cy="4536504"/>
          </a:xfrm>
          <a:prstGeom prst="rect">
            <a:avLst/>
          </a:prstGeom>
        </p:spPr>
      </p:pic>
      <p:pic>
        <p:nvPicPr>
          <p:cNvPr id="6" name="图片 5">
            <a:extLst>
              <a:ext uri="{FF2B5EF4-FFF2-40B4-BE49-F238E27FC236}">
                <a16:creationId xmlns:a16="http://schemas.microsoft.com/office/drawing/2014/main" id="{1C14CDF5-F8A5-BC44-41FC-4D12C91CC225}"/>
              </a:ext>
            </a:extLst>
          </p:cNvPr>
          <p:cNvPicPr>
            <a:picLocks noChangeAspect="1"/>
          </p:cNvPicPr>
          <p:nvPr/>
        </p:nvPicPr>
        <p:blipFill>
          <a:blip r:embed="rId4"/>
          <a:stretch>
            <a:fillRect/>
          </a:stretch>
        </p:blipFill>
        <p:spPr>
          <a:xfrm>
            <a:off x="405780" y="5589240"/>
            <a:ext cx="4882371" cy="598730"/>
          </a:xfrm>
          <a:prstGeom prst="rect">
            <a:avLst/>
          </a:prstGeom>
        </p:spPr>
      </p:pic>
    </p:spTree>
    <p:extLst>
      <p:ext uri="{BB962C8B-B14F-4D97-AF65-F5344CB8AC3E}">
        <p14:creationId xmlns:p14="http://schemas.microsoft.com/office/powerpoint/2010/main" val="1669099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latin typeface="Microsoft YaHei UI" panose="020B0503020204020204" pitchFamily="34" charset="-122"/>
                <a:ea typeface="Microsoft YaHei UI" panose="020B0503020204020204" pitchFamily="34" charset="-122"/>
              </a:rPr>
              <a:t>NumPy</a:t>
            </a:r>
            <a:r>
              <a:rPr lang="zh-CN" altLang="en-US" dirty="0">
                <a:latin typeface="Microsoft YaHei UI" panose="020B0503020204020204" pitchFamily="34" charset="-122"/>
                <a:ea typeface="Microsoft YaHei UI" panose="020B0503020204020204" pitchFamily="34" charset="-122"/>
              </a:rPr>
              <a:t>是什么？</a:t>
            </a:r>
          </a:p>
        </p:txBody>
      </p:sp>
      <p:sp>
        <p:nvSpPr>
          <p:cNvPr id="14" name="内容占位符 13"/>
          <p:cNvSpPr>
            <a:spLocks noGrp="1"/>
          </p:cNvSpPr>
          <p:nvPr>
            <p:ph idx="1"/>
          </p:nvPr>
        </p:nvSpPr>
        <p:spPr/>
        <p:txBody>
          <a:bodyPr rtlCol="0"/>
          <a:lstStyle/>
          <a:p>
            <a:pPr>
              <a:lnSpc>
                <a:spcPct val="150000"/>
              </a:lnSpc>
            </a:pPr>
            <a:r>
              <a:rPr lang="en-US" altLang="zh-CN" dirty="0">
                <a:latin typeface="Microsoft YaHei UI" panose="020B0503020204020204" pitchFamily="34" charset="-122"/>
                <a:ea typeface="Microsoft YaHei UI" panose="020B0503020204020204" pitchFamily="34" charset="-122"/>
              </a:rPr>
              <a:t>NumPy </a:t>
            </a:r>
            <a:r>
              <a:rPr lang="en-US" altLang="zh-CN" dirty="0">
                <a:solidFill>
                  <a:srgbClr val="FF0000"/>
                </a:solidFill>
                <a:latin typeface="Microsoft YaHei UI" panose="020B0503020204020204" pitchFamily="34" charset="-122"/>
                <a:ea typeface="Microsoft YaHei UI" panose="020B0503020204020204" pitchFamily="34" charset="-122"/>
              </a:rPr>
              <a:t>(Numerical Python)</a:t>
            </a:r>
            <a:r>
              <a:rPr lang="zh-CN" altLang="en-US" dirty="0">
                <a:latin typeface="Microsoft YaHei UI" panose="020B0503020204020204" pitchFamily="34" charset="-122"/>
                <a:ea typeface="Microsoft YaHei UI" panose="020B0503020204020204" pitchFamily="34" charset="-122"/>
              </a:rPr>
              <a:t>是一个开源</a:t>
            </a:r>
            <a:r>
              <a:rPr lang="en-US" altLang="zh-CN" dirty="0">
                <a:latin typeface="Microsoft YaHei UI" panose="020B0503020204020204" pitchFamily="34" charset="-122"/>
                <a:ea typeface="Microsoft YaHei UI" panose="020B0503020204020204" pitchFamily="34" charset="-122"/>
              </a:rPr>
              <a:t>Python</a:t>
            </a:r>
            <a:r>
              <a:rPr lang="zh-CN" altLang="en-US" dirty="0">
                <a:latin typeface="Microsoft YaHei UI" panose="020B0503020204020204" pitchFamily="34" charset="-122"/>
                <a:ea typeface="Microsoft YaHei UI" panose="020B0503020204020204" pitchFamily="34" charset="-122"/>
              </a:rPr>
              <a:t>库，是 </a:t>
            </a:r>
            <a:r>
              <a:rPr lang="en-US" altLang="zh-CN" dirty="0">
                <a:latin typeface="Microsoft YaHei UI" panose="020B0503020204020204" pitchFamily="34" charset="-122"/>
                <a:ea typeface="Microsoft YaHei UI" panose="020B0503020204020204" pitchFamily="34" charset="-122"/>
              </a:rPr>
              <a:t>Python </a:t>
            </a:r>
            <a:r>
              <a:rPr lang="zh-CN" altLang="en-US" dirty="0">
                <a:latin typeface="Microsoft YaHei UI" panose="020B0503020204020204" pitchFamily="34" charset="-122"/>
                <a:ea typeface="Microsoft YaHei UI" panose="020B0503020204020204" pitchFamily="34" charset="-122"/>
              </a:rPr>
              <a:t>中科学计算的基础包。提供多维数组对象</a:t>
            </a:r>
            <a:r>
              <a:rPr lang="en-US" altLang="zh-CN" dirty="0">
                <a:latin typeface="Microsoft YaHei UI" panose="020B0503020204020204" pitchFamily="34" charset="-122"/>
                <a:ea typeface="Microsoft YaHei UI" panose="020B0503020204020204" pitchFamily="34" charset="-122"/>
              </a:rPr>
              <a:t>(ndarray)</a:t>
            </a:r>
            <a:r>
              <a:rPr lang="zh-CN" altLang="en-US" dirty="0">
                <a:latin typeface="Microsoft YaHei UI" panose="020B0503020204020204" pitchFamily="34" charset="-122"/>
                <a:ea typeface="Microsoft YaHei UI" panose="020B0503020204020204" pitchFamily="34" charset="-122"/>
              </a:rPr>
              <a:t>、各种派生对象（例如掩码数组和矩阵）以及各种用于快速数组操作的</a:t>
            </a:r>
            <a:r>
              <a:rPr lang="zh-CN" altLang="en-US" dirty="0"/>
              <a:t>常规操作</a:t>
            </a:r>
            <a:r>
              <a:rPr lang="zh-CN" altLang="en-US" dirty="0">
                <a:latin typeface="Microsoft YaHei UI" panose="020B0503020204020204" pitchFamily="34" charset="-122"/>
                <a:ea typeface="Microsoft YaHei UI" panose="020B0503020204020204" pitchFamily="34" charset="-122"/>
              </a:rPr>
              <a:t>，包括数学、逻辑、形状操作、排序、选择、</a:t>
            </a:r>
            <a:r>
              <a:rPr lang="en-US" altLang="zh-CN" dirty="0">
                <a:latin typeface="Microsoft YaHei UI" panose="020B0503020204020204" pitchFamily="34" charset="-122"/>
                <a:ea typeface="Microsoft YaHei UI" panose="020B0503020204020204" pitchFamily="34" charset="-122"/>
              </a:rPr>
              <a:t>I/O </a:t>
            </a:r>
            <a:r>
              <a:rPr lang="zh-CN" altLang="en-US" dirty="0">
                <a:latin typeface="Microsoft YaHei UI" panose="020B0503020204020204" pitchFamily="34" charset="-122"/>
                <a:ea typeface="Microsoft YaHei UI" panose="020B0503020204020204" pitchFamily="34" charset="-122"/>
              </a:rPr>
              <a:t>、离散傅里叶变换、基本线性代数、基本统计运算、随机模拟等等。</a:t>
            </a: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a:t>类型转换</a:t>
            </a:r>
            <a:endParaRPr lang="zh-CN" altLang="en-US" dirty="0">
              <a:latin typeface="Microsoft YaHei UI" panose="020B0503020204020204" pitchFamily="34" charset="-122"/>
              <a:ea typeface="Microsoft YaHei UI" panose="020B0503020204020204" pitchFamily="34" charset="-122"/>
            </a:endParaRPr>
          </a:p>
        </p:txBody>
      </p:sp>
      <p:sp>
        <p:nvSpPr>
          <p:cNvPr id="14" name="内容占位符 13"/>
          <p:cNvSpPr>
            <a:spLocks noGrp="1"/>
          </p:cNvSpPr>
          <p:nvPr>
            <p:ph idx="1"/>
          </p:nvPr>
        </p:nvSpPr>
        <p:spPr>
          <a:xfrm>
            <a:off x="1517428" y="1772816"/>
            <a:ext cx="9768282" cy="4994374"/>
          </a:xfrm>
        </p:spPr>
        <p:txBody>
          <a:bodyPr rtlCol="0">
            <a:normAutofit/>
          </a:bodyPr>
          <a:lstStyle/>
          <a:p>
            <a:pPr>
              <a:lnSpc>
                <a:spcPct val="150000"/>
              </a:lnSpc>
            </a:pPr>
            <a:r>
              <a:rPr lang="zh-CN" altLang="en-US" dirty="0">
                <a:latin typeface="Microsoft YaHei UI" panose="020B0503020204020204" pitchFamily="34" charset="-122"/>
                <a:ea typeface="Microsoft YaHei UI" panose="020B0503020204020204" pitchFamily="34" charset="-122"/>
              </a:rPr>
              <a:t>类型转换方法：</a:t>
            </a:r>
            <a:endParaRPr lang="en-US" altLang="zh-CN" dirty="0">
              <a:latin typeface="Microsoft YaHei UI" panose="020B0503020204020204" pitchFamily="34" charset="-122"/>
              <a:ea typeface="Microsoft YaHei UI" panose="020B0503020204020204" pitchFamily="34" charset="-122"/>
            </a:endParaRPr>
          </a:p>
          <a:p>
            <a:pPr lvl="1">
              <a:lnSpc>
                <a:spcPct val="150000"/>
              </a:lnSpc>
            </a:pPr>
            <a:r>
              <a:rPr lang="en-US" altLang="zh-CN" sz="1600" dirty="0">
                <a:latin typeface="Microsoft YaHei UI" panose="020B0503020204020204" pitchFamily="34" charset="-122"/>
                <a:ea typeface="Microsoft YaHei UI" panose="020B0503020204020204" pitchFamily="34" charset="-122"/>
              </a:rPr>
              <a:t>ndarray</a:t>
            </a:r>
            <a:r>
              <a:rPr lang="en-US" altLang="zh-CN" sz="1600" dirty="0"/>
              <a:t>.</a:t>
            </a:r>
            <a:r>
              <a:rPr lang="en-US" altLang="zh-CN" sz="1600" dirty="0">
                <a:latin typeface="Microsoft YaHei UI" panose="020B0503020204020204" pitchFamily="34" charset="-122"/>
                <a:ea typeface="Microsoft YaHei UI" panose="020B0503020204020204" pitchFamily="34" charset="-122"/>
              </a:rPr>
              <a:t>astype ( dtype , order = 'K' , casting = 'unsafe' , subok = True , copy = True ) : </a:t>
            </a:r>
            <a:r>
              <a:rPr lang="zh-CN" altLang="en-US" sz="1600" dirty="0">
                <a:latin typeface="Microsoft YaHei UI" panose="020B0503020204020204" pitchFamily="34" charset="-122"/>
                <a:ea typeface="Microsoft YaHei UI" panose="020B0503020204020204" pitchFamily="34" charset="-122"/>
              </a:rPr>
              <a:t>数组的副本，转换为指定类型。</a:t>
            </a:r>
            <a:endParaRPr lang="en-US" altLang="zh-CN" sz="1600" dirty="0">
              <a:latin typeface="Microsoft YaHei UI" panose="020B0503020204020204" pitchFamily="34" charset="-122"/>
              <a:ea typeface="Microsoft YaHei UI" panose="020B0503020204020204" pitchFamily="34" charset="-122"/>
            </a:endParaRPr>
          </a:p>
          <a:p>
            <a:pPr lvl="1">
              <a:lnSpc>
                <a:spcPct val="150000"/>
              </a:lnSpc>
            </a:pPr>
            <a:r>
              <a:rPr lang="zh-CN" altLang="en-US" sz="1600" dirty="0">
                <a:latin typeface="Microsoft YaHei UI" panose="020B0503020204020204" pitchFamily="34" charset="-122"/>
                <a:ea typeface="Microsoft YaHei UI" panose="020B0503020204020204" pitchFamily="34" charset="-122"/>
              </a:rPr>
              <a:t>参数</a:t>
            </a:r>
            <a:r>
              <a:rPr lang="en-US" altLang="zh-CN" sz="1600" dirty="0">
                <a:latin typeface="Microsoft YaHei UI" panose="020B0503020204020204" pitchFamily="34" charset="-122"/>
                <a:ea typeface="Microsoft YaHei UI" panose="020B0503020204020204" pitchFamily="34" charset="-122"/>
              </a:rPr>
              <a:t>dtype</a:t>
            </a:r>
            <a:r>
              <a:rPr lang="zh-CN" altLang="en-US" sz="1600" dirty="0">
                <a:latin typeface="Microsoft YaHei UI" panose="020B0503020204020204" pitchFamily="34" charset="-122"/>
                <a:ea typeface="Microsoft YaHei UI" panose="020B0503020204020204" pitchFamily="34" charset="-122"/>
              </a:rPr>
              <a:t>：</a:t>
            </a:r>
            <a:r>
              <a:rPr lang="en-US" altLang="zh-CN" sz="1600" dirty="0">
                <a:latin typeface="Microsoft YaHei UI" panose="020B0503020204020204" pitchFamily="34" charset="-122"/>
                <a:ea typeface="Microsoft YaHei UI" panose="020B0503020204020204" pitchFamily="34" charset="-122"/>
              </a:rPr>
              <a:t> str </a:t>
            </a:r>
            <a:r>
              <a:rPr lang="zh-CN" altLang="en-US" sz="1600" dirty="0">
                <a:latin typeface="Microsoft YaHei UI" panose="020B0503020204020204" pitchFamily="34" charset="-122"/>
                <a:ea typeface="Microsoft YaHei UI" panose="020B0503020204020204" pitchFamily="34" charset="-122"/>
              </a:rPr>
              <a:t>或 </a:t>
            </a:r>
            <a:r>
              <a:rPr lang="en-US" altLang="zh-CN" sz="1600" dirty="0">
                <a:latin typeface="Microsoft YaHei UI" panose="020B0503020204020204" pitchFamily="34" charset="-122"/>
                <a:ea typeface="Microsoft YaHei UI" panose="020B0503020204020204" pitchFamily="34" charset="-122"/>
              </a:rPr>
              <a:t>dtype</a:t>
            </a:r>
            <a:r>
              <a:rPr lang="en-US" altLang="zh-CN" sz="1600" dirty="0"/>
              <a:t>  </a:t>
            </a:r>
            <a:r>
              <a:rPr lang="zh-CN" altLang="en-US" sz="1600" dirty="0">
                <a:latin typeface="Microsoft YaHei UI" panose="020B0503020204020204" pitchFamily="34" charset="-122"/>
                <a:ea typeface="Microsoft YaHei UI" panose="020B0503020204020204" pitchFamily="34" charset="-122"/>
              </a:rPr>
              <a:t>数组转换为的类型代码或数据类型。</a:t>
            </a:r>
            <a:endParaRPr lang="en-US" altLang="zh-CN" sz="1600" dirty="0">
              <a:latin typeface="Microsoft YaHei UI" panose="020B0503020204020204" pitchFamily="34" charset="-122"/>
              <a:ea typeface="Microsoft YaHei UI" panose="020B0503020204020204" pitchFamily="34" charset="-122"/>
            </a:endParaRPr>
          </a:p>
          <a:p>
            <a:pPr lvl="1">
              <a:lnSpc>
                <a:spcPct val="150000"/>
              </a:lnSpc>
            </a:pPr>
            <a:endParaRPr lang="en-US" altLang="zh-CN" sz="1600" dirty="0"/>
          </a:p>
          <a:p>
            <a:pPr marL="274320" lvl="1" indent="0">
              <a:lnSpc>
                <a:spcPct val="150000"/>
              </a:lnSpc>
              <a:buNone/>
            </a:pPr>
            <a:r>
              <a:rPr lang="zh-CN" altLang="en-US" sz="2400" dirty="0">
                <a:solidFill>
                  <a:srgbClr val="FF0000"/>
                </a:solidFill>
                <a:latin typeface="Microsoft YaHei UI" panose="020B0503020204020204" pitchFamily="34" charset="-122"/>
                <a:ea typeface="Microsoft YaHei UI" panose="020B0503020204020204" pitchFamily="34" charset="-122"/>
              </a:rPr>
              <a:t>借助 </a:t>
            </a:r>
            <a:r>
              <a:rPr lang="en-US" altLang="zh-CN" sz="2400" dirty="0">
                <a:solidFill>
                  <a:srgbClr val="FF0000"/>
                </a:solidFill>
                <a:latin typeface="Microsoft YaHei UI" panose="020B0503020204020204" pitchFamily="34" charset="-122"/>
                <a:ea typeface="Microsoft YaHei UI" panose="020B0503020204020204" pitchFamily="34" charset="-122"/>
              </a:rPr>
              <a:t>ipython </a:t>
            </a:r>
            <a:r>
              <a:rPr lang="zh-CN" altLang="en-US" sz="2400" dirty="0">
                <a:solidFill>
                  <a:srgbClr val="FF0000"/>
                </a:solidFill>
                <a:latin typeface="Microsoft YaHei UI" panose="020B0503020204020204" pitchFamily="34" charset="-122"/>
                <a:ea typeface="Microsoft YaHei UI" panose="020B0503020204020204" pitchFamily="34" charset="-122"/>
              </a:rPr>
              <a:t>可以查看方法的详细信息</a:t>
            </a:r>
            <a:endParaRPr lang="en-US" altLang="zh-CN" sz="2400" dirty="0">
              <a:solidFill>
                <a:srgbClr val="FF0000"/>
              </a:solidFill>
              <a:latin typeface="Microsoft YaHei UI" panose="020B0503020204020204" pitchFamily="34" charset="-122"/>
              <a:ea typeface="Microsoft YaHei UI" panose="020B0503020204020204" pitchFamily="34" charset="-122"/>
            </a:endParaRPr>
          </a:p>
          <a:p>
            <a:pPr marL="274320" lvl="1" indent="0">
              <a:lnSpc>
                <a:spcPct val="150000"/>
              </a:lnSpc>
              <a:buNone/>
            </a:pPr>
            <a:endParaRPr lang="en-US" altLang="zh-CN" sz="2400" dirty="0">
              <a:solidFill>
                <a:srgbClr val="FF0000"/>
              </a:solidFill>
              <a:latin typeface="Microsoft YaHei UI" panose="020B0503020204020204" pitchFamily="34" charset="-122"/>
              <a:ea typeface="Microsoft YaHei UI" panose="020B0503020204020204" pitchFamily="34" charset="-122"/>
            </a:endParaRPr>
          </a:p>
        </p:txBody>
      </p:sp>
      <p:sp>
        <p:nvSpPr>
          <p:cNvPr id="3" name="Rectangle 2">
            <a:extLst>
              <a:ext uri="{FF2B5EF4-FFF2-40B4-BE49-F238E27FC236}">
                <a16:creationId xmlns:a16="http://schemas.microsoft.com/office/drawing/2014/main" id="{A0ACDE12-CB04-9483-953B-BC3C4439E0DC}"/>
              </a:ext>
            </a:extLst>
          </p:cNvPr>
          <p:cNvSpPr>
            <a:spLocks noChangeArrowheads="1"/>
          </p:cNvSpPr>
          <p:nvPr/>
        </p:nvSpPr>
        <p:spPr bwMode="auto">
          <a:xfrm>
            <a:off x="1917948" y="5013176"/>
            <a:ext cx="6192688" cy="107721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DE8B34"/>
                </a:solidFill>
                <a:effectLst/>
                <a:latin typeface="Arial Unicode MS"/>
                <a:ea typeface="JetBrains Mono"/>
              </a:rPr>
              <a:t># </a:t>
            </a:r>
            <a:r>
              <a:rPr kumimoji="0" lang="zh-CN" altLang="zh-CN" sz="1600" b="0" i="0" u="none" strike="noStrike" cap="none" normalizeH="0" baseline="0" dirty="0">
                <a:ln>
                  <a:noFill/>
                </a:ln>
                <a:solidFill>
                  <a:srgbClr val="DE8B34"/>
                </a:solidFill>
                <a:effectLst/>
                <a:latin typeface="宋体" panose="02010600030101010101" pitchFamily="2" charset="-122"/>
                <a:ea typeface="宋体" panose="02010600030101010101" pitchFamily="2" charset="-122"/>
              </a:rPr>
              <a:t>查看</a:t>
            </a:r>
            <a:r>
              <a:rPr kumimoji="0" lang="zh-CN" altLang="zh-CN" sz="1600" b="0" i="0" u="none" strike="noStrike" cap="none" normalizeH="0" baseline="0" dirty="0">
                <a:ln>
                  <a:noFill/>
                </a:ln>
                <a:solidFill>
                  <a:srgbClr val="DE8B34"/>
                </a:solidFill>
                <a:effectLst/>
                <a:latin typeface="Arial Unicode MS"/>
                <a:ea typeface="JetBrains Mono"/>
              </a:rPr>
              <a:t> api</a:t>
            </a:r>
            <a:r>
              <a:rPr kumimoji="0" lang="zh-CN" altLang="zh-CN" sz="1600" b="0" i="0" u="none" strike="noStrike" cap="none" normalizeH="0" baseline="0" dirty="0">
                <a:ln>
                  <a:noFill/>
                </a:ln>
                <a:solidFill>
                  <a:srgbClr val="DE8B34"/>
                </a:solidFill>
                <a:effectLst/>
                <a:latin typeface="宋体" panose="02010600030101010101" pitchFamily="2" charset="-122"/>
                <a:ea typeface="宋体" panose="02010600030101010101" pitchFamily="2" charset="-122"/>
              </a:rPr>
              <a:t>的详细信息</a:t>
            </a:r>
            <a:br>
              <a:rPr kumimoji="0" lang="zh-CN" altLang="zh-CN" sz="1600" b="0" i="0" u="none" strike="noStrike" cap="none" normalizeH="0" baseline="0" dirty="0">
                <a:ln>
                  <a:noFill/>
                </a:ln>
                <a:solidFill>
                  <a:srgbClr val="DE8B34"/>
                </a:solidFill>
                <a:effectLst/>
                <a:latin typeface="宋体" panose="02010600030101010101" pitchFamily="2" charset="-122"/>
                <a:ea typeface="宋体" panose="02010600030101010101" pitchFamily="2" charset="-122"/>
              </a:rPr>
            </a:br>
            <a:r>
              <a:rPr kumimoji="0" lang="zh-CN" altLang="zh-CN" sz="1600" b="0" i="0" u="none" strike="noStrike" cap="none" normalizeH="0" baseline="0" dirty="0">
                <a:ln>
                  <a:noFill/>
                </a:ln>
                <a:solidFill>
                  <a:srgbClr val="DE8B34"/>
                </a:solidFill>
                <a:effectLst/>
                <a:latin typeface="Arial Unicode MS"/>
                <a:ea typeface="JetBrains Mono"/>
              </a:rPr>
              <a:t># help(np.array)</a:t>
            </a:r>
            <a:br>
              <a:rPr kumimoji="0" lang="zh-CN" altLang="zh-CN" sz="1600" b="0" i="0" u="none" strike="noStrike" cap="none" normalizeH="0" baseline="0" dirty="0">
                <a:ln>
                  <a:noFill/>
                </a:ln>
                <a:solidFill>
                  <a:srgbClr val="DE8B34"/>
                </a:solidFill>
                <a:effectLst/>
                <a:latin typeface="Arial Unicode MS"/>
                <a:ea typeface="JetBrains Mono"/>
              </a:rPr>
            </a:br>
            <a:r>
              <a:rPr kumimoji="0" lang="zh-CN" altLang="zh-CN" sz="1600" b="0" i="0" u="none" strike="noStrike" cap="none" normalizeH="0" baseline="0" dirty="0">
                <a:ln>
                  <a:noFill/>
                </a:ln>
                <a:solidFill>
                  <a:srgbClr val="DE8B34"/>
                </a:solidFill>
                <a:effectLst/>
                <a:latin typeface="Arial Unicode MS"/>
                <a:ea typeface="JetBrains Mono"/>
              </a:rPr>
              <a:t># np.info(np.array)</a:t>
            </a:r>
            <a:br>
              <a:rPr kumimoji="0" lang="zh-CN" altLang="zh-CN" sz="1600" b="0" i="0" u="none" strike="noStrike" cap="none" normalizeH="0" baseline="0" dirty="0">
                <a:ln>
                  <a:noFill/>
                </a:ln>
                <a:solidFill>
                  <a:srgbClr val="DE8B34"/>
                </a:solidFill>
                <a:effectLst/>
                <a:latin typeface="Arial Unicode MS"/>
                <a:ea typeface="JetBrains Mono"/>
              </a:rPr>
            </a:br>
            <a:r>
              <a:rPr kumimoji="0" lang="zh-CN" altLang="zh-CN" sz="1600" b="0" i="0" u="none" strike="noStrike" cap="none" normalizeH="0" baseline="0" dirty="0">
                <a:ln>
                  <a:noFill/>
                </a:ln>
                <a:solidFill>
                  <a:srgbClr val="A9B7C6"/>
                </a:solidFill>
                <a:effectLst/>
                <a:latin typeface="Arial Unicode MS"/>
                <a:ea typeface="JetBrains Mono"/>
              </a:rPr>
              <a:t>np.info(arr.astype)</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54140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a:t>创建二维数组的方式</a:t>
            </a:r>
            <a:endParaRPr lang="zh-CN" altLang="en-US" dirty="0">
              <a:latin typeface="Microsoft YaHei UI" panose="020B0503020204020204" pitchFamily="34" charset="-122"/>
              <a:ea typeface="Microsoft YaHei UI" panose="020B0503020204020204" pitchFamily="34" charset="-122"/>
            </a:endParaRPr>
          </a:p>
        </p:txBody>
      </p:sp>
      <p:sp>
        <p:nvSpPr>
          <p:cNvPr id="14" name="内容占位符 13"/>
          <p:cNvSpPr>
            <a:spLocks noGrp="1"/>
          </p:cNvSpPr>
          <p:nvPr>
            <p:ph idx="1"/>
          </p:nvPr>
        </p:nvSpPr>
        <p:spPr>
          <a:xfrm>
            <a:off x="1517428" y="1772816"/>
            <a:ext cx="9768282" cy="4994374"/>
          </a:xfrm>
        </p:spPr>
        <p:txBody>
          <a:bodyPr rtlCol="0">
            <a:normAutofit/>
          </a:bodyPr>
          <a:lstStyle/>
          <a:p>
            <a:pPr>
              <a:lnSpc>
                <a:spcPct val="150000"/>
              </a:lnSpc>
            </a:pPr>
            <a:r>
              <a:rPr lang="en-US" altLang="zh-CN" dirty="0"/>
              <a:t>numpy.a</a:t>
            </a:r>
            <a:r>
              <a:rPr lang="en-US" altLang="zh-CN" dirty="0">
                <a:latin typeface="Microsoft YaHei UI" panose="020B0503020204020204" pitchFamily="34" charset="-122"/>
                <a:ea typeface="Microsoft YaHei UI" panose="020B0503020204020204" pitchFamily="34" charset="-122"/>
              </a:rPr>
              <a:t>rray()</a:t>
            </a:r>
          </a:p>
          <a:p>
            <a:pPr>
              <a:lnSpc>
                <a:spcPct val="150000"/>
              </a:lnSpc>
            </a:pPr>
            <a:r>
              <a:rPr lang="en-US" altLang="zh-CN" dirty="0"/>
              <a:t>numpy.identity(): </a:t>
            </a:r>
            <a:r>
              <a:rPr lang="zh-CN" altLang="en-US" dirty="0"/>
              <a:t>单位矩阵，是一个在主对角线上有</a:t>
            </a:r>
            <a:r>
              <a:rPr lang="en-US" altLang="zh-CN" dirty="0"/>
              <a:t>1</a:t>
            </a:r>
            <a:r>
              <a:rPr lang="zh-CN" altLang="en-US" dirty="0"/>
              <a:t>，其他元素为</a:t>
            </a:r>
            <a:r>
              <a:rPr lang="en-US" altLang="zh-CN" dirty="0"/>
              <a:t>0</a:t>
            </a:r>
            <a:r>
              <a:rPr lang="zh-CN" altLang="en-US" dirty="0"/>
              <a:t>的正方形数组。</a:t>
            </a:r>
            <a:endParaRPr lang="en-US" altLang="zh-CN" dirty="0">
              <a:latin typeface="Microsoft YaHei UI" panose="020B0503020204020204" pitchFamily="34" charset="-122"/>
              <a:ea typeface="Microsoft YaHei UI" panose="020B0503020204020204" pitchFamily="34" charset="-122"/>
            </a:endParaRPr>
          </a:p>
          <a:p>
            <a:pPr>
              <a:lnSpc>
                <a:spcPct val="150000"/>
              </a:lnSpc>
            </a:pPr>
            <a:r>
              <a:rPr lang="en-US" altLang="zh-CN" dirty="0">
                <a:latin typeface="Microsoft YaHei UI" panose="020B0503020204020204" pitchFamily="34" charset="-122"/>
                <a:ea typeface="Microsoft YaHei UI" panose="020B0503020204020204" pitchFamily="34" charset="-122"/>
              </a:rPr>
              <a:t>numpy.eye(n, m)</a:t>
            </a:r>
            <a:r>
              <a:rPr lang="zh-CN" altLang="en-US" dirty="0">
                <a:latin typeface="Microsoft YaHei UI" panose="020B0503020204020204" pitchFamily="34" charset="-122"/>
                <a:ea typeface="Microsoft YaHei UI" panose="020B0503020204020204" pitchFamily="34" charset="-122"/>
              </a:rPr>
              <a:t>：定义二维矩阵。 对角线的元素为 </a:t>
            </a:r>
            <a:r>
              <a:rPr lang="en-US" altLang="zh-CN" dirty="0">
                <a:latin typeface="Microsoft YaHei UI" panose="020B0503020204020204" pitchFamily="34" charset="-122"/>
                <a:ea typeface="Microsoft YaHei UI" panose="020B0503020204020204" pitchFamily="34" charset="-122"/>
              </a:rPr>
              <a:t>1</a:t>
            </a:r>
            <a:r>
              <a:rPr lang="zh-CN" altLang="en-US" dirty="0">
                <a:latin typeface="Microsoft YaHei UI" panose="020B0503020204020204" pitchFamily="34" charset="-122"/>
                <a:ea typeface="Microsoft YaHei UI" panose="020B0503020204020204" pitchFamily="34" charset="-122"/>
              </a:rPr>
              <a:t>，其余为 </a:t>
            </a:r>
            <a:r>
              <a:rPr lang="en-US" altLang="zh-CN" dirty="0">
                <a:latin typeface="Microsoft YaHei UI" panose="020B0503020204020204" pitchFamily="34" charset="-122"/>
                <a:ea typeface="Microsoft YaHei UI" panose="020B0503020204020204" pitchFamily="34" charset="-122"/>
              </a:rPr>
              <a:t>0</a:t>
            </a:r>
          </a:p>
          <a:p>
            <a:pPr>
              <a:lnSpc>
                <a:spcPct val="150000"/>
              </a:lnSpc>
            </a:pPr>
            <a:r>
              <a:rPr lang="en-US" altLang="zh-CN" dirty="0">
                <a:latin typeface="Microsoft YaHei UI" panose="020B0503020204020204" pitchFamily="34" charset="-122"/>
                <a:ea typeface="Microsoft YaHei UI" panose="020B0503020204020204" pitchFamily="34" charset="-122"/>
              </a:rPr>
              <a:t>numpy.diag</a:t>
            </a:r>
            <a:r>
              <a:rPr lang="en-US" altLang="zh-CN" dirty="0"/>
              <a:t>()</a:t>
            </a:r>
            <a:r>
              <a:rPr lang="zh-CN" altLang="en-US" dirty="0"/>
              <a:t>：</a:t>
            </a:r>
            <a:r>
              <a:rPr lang="zh-CN" altLang="en-US" dirty="0">
                <a:latin typeface="Microsoft YaHei UI" panose="020B0503020204020204" pitchFamily="34" charset="-122"/>
                <a:ea typeface="Microsoft YaHei UI" panose="020B0503020204020204" pitchFamily="34" charset="-122"/>
              </a:rPr>
              <a:t>可以定义一个沿对角线具有给定值的二维方形数组，或者如果给定一个二维数组，则返回一个仅包含对角线元素的一维数组。</a:t>
            </a:r>
            <a:endParaRPr lang="en-US" altLang="zh-CN" dirty="0">
              <a:latin typeface="Microsoft YaHei UI" panose="020B0503020204020204" pitchFamily="34" charset="-122"/>
              <a:ea typeface="Microsoft YaHei UI" panose="020B0503020204020204" pitchFamily="34" charset="-122"/>
            </a:endParaRPr>
          </a:p>
          <a:p>
            <a:pPr>
              <a:lnSpc>
                <a:spcPct val="150000"/>
              </a:lnSpc>
            </a:pPr>
            <a:endParaRPr lang="en-US" altLang="zh-CN" dirty="0">
              <a:solidFill>
                <a:srgbClr val="FF0000"/>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752829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a:t>创建数组的其他方式</a:t>
            </a:r>
            <a:endParaRPr lang="zh-CN" altLang="en-US" dirty="0">
              <a:latin typeface="Microsoft YaHei UI" panose="020B0503020204020204" pitchFamily="34" charset="-122"/>
              <a:ea typeface="Microsoft YaHei UI" panose="020B0503020204020204" pitchFamily="34" charset="-122"/>
            </a:endParaRPr>
          </a:p>
        </p:txBody>
      </p:sp>
      <p:sp>
        <p:nvSpPr>
          <p:cNvPr id="14" name="内容占位符 13"/>
          <p:cNvSpPr>
            <a:spLocks noGrp="1"/>
          </p:cNvSpPr>
          <p:nvPr>
            <p:ph idx="1"/>
          </p:nvPr>
        </p:nvSpPr>
        <p:spPr>
          <a:xfrm>
            <a:off x="1517428" y="1772816"/>
            <a:ext cx="9768282" cy="4994374"/>
          </a:xfrm>
        </p:spPr>
        <p:txBody>
          <a:bodyPr rtlCol="0">
            <a:normAutofit/>
          </a:bodyPr>
          <a:lstStyle/>
          <a:p>
            <a:pPr>
              <a:lnSpc>
                <a:spcPct val="150000"/>
              </a:lnSpc>
            </a:pPr>
            <a:r>
              <a:rPr lang="en-US" altLang="zh-CN" dirty="0"/>
              <a:t>np.zeros(shape</a:t>
            </a:r>
            <a:r>
              <a:rPr lang="zh-CN" altLang="en-US" dirty="0"/>
              <a:t>，</a:t>
            </a:r>
            <a:r>
              <a:rPr lang="en-US" altLang="zh-CN" dirty="0"/>
              <a:t>dtype): </a:t>
            </a:r>
            <a:r>
              <a:rPr lang="zh-CN" altLang="en-US" dirty="0"/>
              <a:t>返回一个给定形状和类型，元素全部是</a:t>
            </a:r>
            <a:r>
              <a:rPr lang="en-US" altLang="zh-CN" dirty="0"/>
              <a:t>0</a:t>
            </a:r>
            <a:r>
              <a:rPr lang="zh-CN" altLang="en-US" dirty="0"/>
              <a:t>的新数组</a:t>
            </a:r>
            <a:endParaRPr lang="en-US" altLang="zh-CN" dirty="0"/>
          </a:p>
          <a:p>
            <a:pPr>
              <a:lnSpc>
                <a:spcPct val="150000"/>
              </a:lnSpc>
            </a:pPr>
            <a:r>
              <a:rPr lang="en-US" altLang="zh-CN" dirty="0"/>
              <a:t>np.ones(shape</a:t>
            </a:r>
            <a:r>
              <a:rPr lang="zh-CN" altLang="en-US" dirty="0"/>
              <a:t>，</a:t>
            </a:r>
            <a:r>
              <a:rPr lang="en-US" altLang="zh-CN" dirty="0"/>
              <a:t>dtype): </a:t>
            </a:r>
            <a:r>
              <a:rPr lang="zh-CN" altLang="en-US" dirty="0"/>
              <a:t>返回一个给定形状和类型，元素全部是</a:t>
            </a:r>
            <a:r>
              <a:rPr lang="en-US" altLang="zh-CN" dirty="0"/>
              <a:t>1</a:t>
            </a:r>
            <a:r>
              <a:rPr lang="zh-CN" altLang="en-US" dirty="0"/>
              <a:t>的新数组</a:t>
            </a:r>
            <a:endParaRPr lang="en-US" altLang="zh-CN" dirty="0"/>
          </a:p>
          <a:p>
            <a:pPr>
              <a:lnSpc>
                <a:spcPct val="150000"/>
              </a:lnSpc>
            </a:pPr>
            <a:r>
              <a:rPr lang="en-US" altLang="zh-CN" dirty="0">
                <a:latin typeface="Microsoft YaHei UI" panose="020B0503020204020204" pitchFamily="34" charset="-122"/>
                <a:ea typeface="Microsoft YaHei UI" panose="020B0503020204020204" pitchFamily="34" charset="-122"/>
              </a:rPr>
              <a:t>np.full(shape, fill_value, dtype): </a:t>
            </a:r>
            <a:r>
              <a:rPr lang="zh-CN" altLang="en-US" dirty="0">
                <a:latin typeface="Microsoft YaHei UI" panose="020B0503020204020204" pitchFamily="34" charset="-122"/>
                <a:ea typeface="Microsoft YaHei UI" panose="020B0503020204020204" pitchFamily="34" charset="-122"/>
              </a:rPr>
              <a:t>返回一个给定形状和类型，元素用</a:t>
            </a:r>
            <a:r>
              <a:rPr lang="en-US" altLang="zh-CN" dirty="0">
                <a:latin typeface="Microsoft YaHei UI" panose="020B0503020204020204" pitchFamily="34" charset="-122"/>
                <a:ea typeface="Microsoft YaHei UI" panose="020B0503020204020204" pitchFamily="34" charset="-122"/>
              </a:rPr>
              <a:t>' fill_value '</a:t>
            </a:r>
            <a:r>
              <a:rPr lang="zh-CN" altLang="en-US" dirty="0">
                <a:latin typeface="Microsoft YaHei UI" panose="020B0503020204020204" pitchFamily="34" charset="-122"/>
                <a:ea typeface="Microsoft YaHei UI" panose="020B0503020204020204" pitchFamily="34" charset="-122"/>
              </a:rPr>
              <a:t>填充的新数组</a:t>
            </a:r>
            <a:endParaRPr lang="en-US" altLang="zh-CN" dirty="0">
              <a:latin typeface="Microsoft YaHei UI" panose="020B0503020204020204" pitchFamily="34" charset="-122"/>
              <a:ea typeface="Microsoft YaHei UI" panose="020B0503020204020204" pitchFamily="34" charset="-122"/>
            </a:endParaRPr>
          </a:p>
          <a:p>
            <a:pPr>
              <a:lnSpc>
                <a:spcPct val="150000"/>
              </a:lnSpc>
            </a:pPr>
            <a:r>
              <a:rPr lang="en-US" altLang="zh-CN" dirty="0" err="1">
                <a:latin typeface="Microsoft YaHei UI" panose="020B0503020204020204" pitchFamily="34" charset="-122"/>
                <a:ea typeface="Microsoft YaHei UI" panose="020B0503020204020204" pitchFamily="34" charset="-122"/>
              </a:rPr>
              <a:t>np.empty</a:t>
            </a:r>
            <a:r>
              <a:rPr lang="en-US" altLang="zh-CN" dirty="0">
                <a:latin typeface="Microsoft YaHei UI" panose="020B0503020204020204" pitchFamily="34" charset="-122"/>
                <a:ea typeface="Microsoft YaHei UI" panose="020B0503020204020204" pitchFamily="34" charset="-122"/>
              </a:rPr>
              <a:t>()   </a:t>
            </a:r>
            <a:r>
              <a:rPr lang="en-US" altLang="zh-CN" dirty="0" err="1">
                <a:latin typeface="Microsoft YaHei UI" panose="020B0503020204020204" pitchFamily="34" charset="-122"/>
                <a:ea typeface="Microsoft YaHei UI" panose="020B0503020204020204" pitchFamily="34" charset="-122"/>
              </a:rPr>
              <a:t>np.ones_like</a:t>
            </a:r>
            <a:r>
              <a:rPr lang="en-US" altLang="zh-CN" dirty="0">
                <a:latin typeface="Microsoft YaHei UI" panose="020B0503020204020204" pitchFamily="34" charset="-122"/>
                <a:ea typeface="Microsoft YaHei UI" panose="020B0503020204020204" pitchFamily="34" charset="-122"/>
              </a:rPr>
              <a:t>()   np.float32()</a:t>
            </a:r>
          </a:p>
        </p:txBody>
      </p:sp>
    </p:spTree>
    <p:extLst>
      <p:ext uri="{BB962C8B-B14F-4D97-AF65-F5344CB8AC3E}">
        <p14:creationId xmlns:p14="http://schemas.microsoft.com/office/powerpoint/2010/main" val="1314516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t>a</a:t>
            </a:r>
            <a:r>
              <a:rPr lang="en-US" altLang="zh-CN" dirty="0">
                <a:latin typeface="Microsoft YaHei UI" panose="020B0503020204020204" pitchFamily="34" charset="-122"/>
                <a:ea typeface="Microsoft YaHei UI" panose="020B0503020204020204" pitchFamily="34" charset="-122"/>
              </a:rPr>
              <a:t>rray</a:t>
            </a:r>
            <a:r>
              <a:rPr lang="zh-CN" altLang="en-US" dirty="0">
                <a:latin typeface="Microsoft YaHei UI" panose="020B0503020204020204" pitchFamily="34" charset="-122"/>
                <a:ea typeface="Microsoft YaHei UI" panose="020B0503020204020204" pitchFamily="34" charset="-122"/>
              </a:rPr>
              <a:t>和</a:t>
            </a:r>
            <a:r>
              <a:rPr lang="en-US" altLang="zh-CN" dirty="0">
                <a:latin typeface="Microsoft YaHei UI" panose="020B0503020204020204" pitchFamily="34" charset="-122"/>
                <a:ea typeface="Microsoft YaHei UI" panose="020B0503020204020204" pitchFamily="34" charset="-122"/>
              </a:rPr>
              <a:t>asarray</a:t>
            </a:r>
            <a:r>
              <a:rPr lang="zh-CN" altLang="en-US" dirty="0">
                <a:latin typeface="Microsoft YaHei UI" panose="020B0503020204020204" pitchFamily="34" charset="-122"/>
                <a:ea typeface="Microsoft YaHei UI" panose="020B0503020204020204" pitchFamily="34" charset="-122"/>
              </a:rPr>
              <a:t>的区别</a:t>
            </a:r>
          </a:p>
        </p:txBody>
      </p:sp>
      <p:sp>
        <p:nvSpPr>
          <p:cNvPr id="14" name="内容占位符 13"/>
          <p:cNvSpPr>
            <a:spLocks noGrp="1"/>
          </p:cNvSpPr>
          <p:nvPr>
            <p:ph idx="1"/>
          </p:nvPr>
        </p:nvSpPr>
        <p:spPr>
          <a:xfrm>
            <a:off x="1522414" y="1628800"/>
            <a:ext cx="9900590" cy="5184576"/>
          </a:xfrm>
        </p:spPr>
        <p:txBody>
          <a:bodyPr rtlCol="0">
            <a:normAutofit fontScale="55000" lnSpcReduction="20000"/>
          </a:bodyPr>
          <a:lstStyle/>
          <a:p>
            <a:pPr>
              <a:lnSpc>
                <a:spcPct val="150000"/>
              </a:lnSpc>
            </a:pPr>
            <a:r>
              <a:rPr lang="en-US" altLang="zh-CN" dirty="0"/>
              <a:t>np.array </a:t>
            </a:r>
            <a:r>
              <a:rPr lang="zh-CN" altLang="en-US" dirty="0"/>
              <a:t>和 </a:t>
            </a:r>
            <a:r>
              <a:rPr lang="en-US" altLang="zh-CN" dirty="0"/>
              <a:t>np.asarray </a:t>
            </a:r>
            <a:r>
              <a:rPr lang="zh-CN" altLang="en-US" dirty="0"/>
              <a:t>都是 </a:t>
            </a:r>
            <a:r>
              <a:rPr lang="en-US" altLang="zh-CN" dirty="0"/>
              <a:t>NumPy </a:t>
            </a:r>
            <a:r>
              <a:rPr lang="zh-CN" altLang="en-US" dirty="0"/>
              <a:t>库中用于创建数组的函数，但它们在处理已有数据时的行为有所不同：</a:t>
            </a:r>
          </a:p>
          <a:p>
            <a:pPr>
              <a:lnSpc>
                <a:spcPct val="150000"/>
              </a:lnSpc>
            </a:pPr>
            <a:r>
              <a:rPr lang="zh-CN" altLang="en-US" dirty="0"/>
              <a:t>复制行为：</a:t>
            </a:r>
          </a:p>
          <a:p>
            <a:pPr lvl="1">
              <a:lnSpc>
                <a:spcPct val="150000"/>
              </a:lnSpc>
            </a:pPr>
            <a:r>
              <a:rPr lang="en-US" altLang="zh-CN" dirty="0"/>
              <a:t>np.array</a:t>
            </a:r>
            <a:r>
              <a:rPr lang="zh-CN" altLang="en-US" dirty="0"/>
              <a:t>：当输入是列表、元组等非 </a:t>
            </a:r>
            <a:r>
              <a:rPr lang="en-US" altLang="zh-CN" dirty="0"/>
              <a:t>ndarray </a:t>
            </a:r>
            <a:r>
              <a:rPr lang="zh-CN" altLang="en-US" dirty="0"/>
              <a:t>对象时，无论输入数据类型如何，</a:t>
            </a:r>
            <a:r>
              <a:rPr lang="en-US" altLang="zh-CN" dirty="0"/>
              <a:t>np.array </a:t>
            </a:r>
            <a:r>
              <a:rPr lang="zh-CN" altLang="en-US" dirty="0"/>
              <a:t>总是会创建数据的一个副本，即使输入已经是 </a:t>
            </a:r>
            <a:r>
              <a:rPr lang="en-US" altLang="zh-CN" dirty="0"/>
              <a:t>ndarray </a:t>
            </a:r>
            <a:r>
              <a:rPr lang="zh-CN" altLang="en-US" dirty="0"/>
              <a:t>类型，它也会复制数据到一个新的数组中，这意味原始数据的更改不会影响通过 </a:t>
            </a:r>
            <a:r>
              <a:rPr lang="en-US" altLang="zh-CN" dirty="0"/>
              <a:t>np.array </a:t>
            </a:r>
            <a:r>
              <a:rPr lang="zh-CN" altLang="en-US" dirty="0"/>
              <a:t>创建的新数组。</a:t>
            </a:r>
          </a:p>
          <a:p>
            <a:pPr lvl="1">
              <a:lnSpc>
                <a:spcPct val="150000"/>
              </a:lnSpc>
            </a:pPr>
            <a:r>
              <a:rPr lang="en-US" altLang="zh-CN" dirty="0"/>
              <a:t>np.asarray</a:t>
            </a:r>
            <a:r>
              <a:rPr lang="zh-CN" altLang="en-US" dirty="0"/>
              <a:t>：如果输入已经是 </a:t>
            </a:r>
            <a:r>
              <a:rPr lang="en-US" altLang="zh-CN" dirty="0"/>
              <a:t>ndarray </a:t>
            </a:r>
            <a:r>
              <a:rPr lang="zh-CN" altLang="en-US" dirty="0"/>
              <a:t>类型，并且满足所需数组的</a:t>
            </a:r>
            <a:r>
              <a:rPr lang="en-US" altLang="zh-CN" dirty="0"/>
              <a:t>dtype</a:t>
            </a:r>
            <a:r>
              <a:rPr lang="zh-CN" altLang="en-US" dirty="0"/>
              <a:t>和其他条件，</a:t>
            </a:r>
            <a:r>
              <a:rPr lang="en-US" altLang="zh-CN" dirty="0"/>
              <a:t>np.asarray </a:t>
            </a:r>
            <a:r>
              <a:rPr lang="zh-CN" altLang="en-US" dirty="0"/>
              <a:t>会直接使用这个输入，而不会进行复制，即它会尝试避免不必要的数据复制以节省时间和空间。如果输入是非 </a:t>
            </a:r>
            <a:r>
              <a:rPr lang="en-US" altLang="zh-CN" dirty="0"/>
              <a:t>ndarray </a:t>
            </a:r>
            <a:r>
              <a:rPr lang="zh-CN" altLang="en-US" dirty="0"/>
              <a:t>类型，比如列表，则同样会创建数据的副本。</a:t>
            </a:r>
          </a:p>
          <a:p>
            <a:pPr>
              <a:lnSpc>
                <a:spcPct val="150000"/>
              </a:lnSpc>
            </a:pPr>
            <a:r>
              <a:rPr lang="zh-CN" altLang="en-US" dirty="0"/>
              <a:t>效率：</a:t>
            </a:r>
          </a:p>
          <a:p>
            <a:pPr lvl="1">
              <a:lnSpc>
                <a:spcPct val="150000"/>
              </a:lnSpc>
            </a:pPr>
            <a:r>
              <a:rPr lang="zh-CN" altLang="en-US" dirty="0"/>
              <a:t>因为 </a:t>
            </a:r>
            <a:r>
              <a:rPr lang="en-US" altLang="zh-CN" dirty="0"/>
              <a:t>np.asarray </a:t>
            </a:r>
            <a:r>
              <a:rPr lang="zh-CN" altLang="en-US" dirty="0"/>
              <a:t>在可能的情况下避免了数据复制，所以在处理已经为 </a:t>
            </a:r>
            <a:r>
              <a:rPr lang="en-US" altLang="zh-CN" dirty="0"/>
              <a:t>ndarray </a:t>
            </a:r>
            <a:r>
              <a:rPr lang="zh-CN" altLang="en-US" dirty="0"/>
              <a:t>类型的数据时，它通常比 </a:t>
            </a:r>
            <a:r>
              <a:rPr lang="en-US" altLang="zh-CN" dirty="0"/>
              <a:t>np.array </a:t>
            </a:r>
            <a:r>
              <a:rPr lang="zh-CN" altLang="en-US" dirty="0"/>
              <a:t>更高效。</a:t>
            </a:r>
          </a:p>
          <a:p>
            <a:pPr>
              <a:lnSpc>
                <a:spcPct val="150000"/>
              </a:lnSpc>
            </a:pPr>
            <a:r>
              <a:rPr lang="zh-CN" altLang="en-US" dirty="0"/>
              <a:t>用途：</a:t>
            </a:r>
          </a:p>
          <a:p>
            <a:pPr lvl="1">
              <a:lnSpc>
                <a:spcPct val="150000"/>
              </a:lnSpc>
            </a:pPr>
            <a:r>
              <a:rPr lang="zh-CN" altLang="en-US" dirty="0"/>
              <a:t>当你希望确保得到一个新的、独立于原始数据的数组副本时，应使用 </a:t>
            </a:r>
            <a:r>
              <a:rPr lang="en-US" altLang="zh-CN" dirty="0"/>
              <a:t>np.array</a:t>
            </a:r>
            <a:r>
              <a:rPr lang="zh-CN" altLang="en-US" dirty="0"/>
              <a:t>。</a:t>
            </a:r>
          </a:p>
          <a:p>
            <a:pPr lvl="1">
              <a:lnSpc>
                <a:spcPct val="150000"/>
              </a:lnSpc>
            </a:pPr>
            <a:r>
              <a:rPr lang="zh-CN" altLang="en-US" dirty="0"/>
              <a:t>当你希望在不改变原始数据的情况下，仅当需要转换数据类型或调整数组属性时才进行复制，应使用 </a:t>
            </a:r>
            <a:r>
              <a:rPr lang="en-US" altLang="zh-CN" dirty="0"/>
              <a:t>np.asarray</a:t>
            </a:r>
            <a:r>
              <a:rPr lang="zh-CN" altLang="en-US" dirty="0"/>
              <a:t>。</a:t>
            </a:r>
          </a:p>
          <a:p>
            <a:pPr>
              <a:lnSpc>
                <a:spcPct val="150000"/>
              </a:lnSpc>
            </a:pPr>
            <a:r>
              <a:rPr lang="zh-CN" altLang="en-US" dirty="0"/>
              <a:t>综上所述，两者的主要区别在于对待已有 </a:t>
            </a:r>
            <a:r>
              <a:rPr lang="en-US" altLang="zh-CN" dirty="0"/>
              <a:t>ndarray </a:t>
            </a:r>
            <a:r>
              <a:rPr lang="zh-CN" altLang="en-US" dirty="0"/>
              <a:t>数据的处理方式上，</a:t>
            </a:r>
            <a:r>
              <a:rPr lang="en-US" altLang="zh-CN" dirty="0"/>
              <a:t>np.asarray </a:t>
            </a:r>
            <a:r>
              <a:rPr lang="zh-CN" altLang="en-US" dirty="0"/>
              <a:t>提供了一种更高效的方式来创建或查看数据，尤其是当数据源已经是 </a:t>
            </a:r>
            <a:r>
              <a:rPr lang="en-US" altLang="zh-CN" dirty="0"/>
              <a:t>ndarray </a:t>
            </a:r>
            <a:r>
              <a:rPr lang="zh-CN" altLang="en-US" dirty="0"/>
              <a:t>类型且不需要额外复制时。</a:t>
            </a:r>
            <a:endParaRPr lang="en-US" altLang="zh-CN" dirty="0">
              <a:solidFill>
                <a:srgbClr val="FF0000"/>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004229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数组的属性</a:t>
            </a:r>
          </a:p>
        </p:txBody>
      </p:sp>
      <p:sp>
        <p:nvSpPr>
          <p:cNvPr id="14" name="内容占位符 13"/>
          <p:cNvSpPr>
            <a:spLocks noGrp="1"/>
          </p:cNvSpPr>
          <p:nvPr>
            <p:ph idx="1"/>
          </p:nvPr>
        </p:nvSpPr>
        <p:spPr>
          <a:xfrm>
            <a:off x="1517428" y="1772816"/>
            <a:ext cx="9768282" cy="4994374"/>
          </a:xfrm>
        </p:spPr>
        <p:txBody>
          <a:bodyPr rtlCol="0">
            <a:normAutofit fontScale="85000" lnSpcReduction="20000"/>
          </a:bodyPr>
          <a:lstStyle/>
          <a:p>
            <a:pPr>
              <a:lnSpc>
                <a:spcPct val="150000"/>
              </a:lnSpc>
            </a:pPr>
            <a:r>
              <a:rPr lang="en-US" altLang="zh-CN" dirty="0">
                <a:latin typeface="Microsoft YaHei UI" panose="020B0503020204020204" pitchFamily="34" charset="-122"/>
                <a:ea typeface="Microsoft YaHei UI" panose="020B0503020204020204" pitchFamily="34" charset="-122"/>
              </a:rPr>
              <a:t>ndarray.ndim</a:t>
            </a:r>
            <a:r>
              <a:rPr lang="zh-CN" altLang="en-US" dirty="0">
                <a:latin typeface="Microsoft YaHei UI" panose="020B0503020204020204" pitchFamily="34" charset="-122"/>
                <a:ea typeface="Microsoft YaHei UI" panose="020B0503020204020204" pitchFamily="34" charset="-122"/>
              </a:rPr>
              <a:t>：数组的轴数（维度）。</a:t>
            </a:r>
          </a:p>
          <a:p>
            <a:pPr>
              <a:lnSpc>
                <a:spcPct val="150000"/>
              </a:lnSpc>
            </a:pPr>
            <a:r>
              <a:rPr lang="en-US" altLang="zh-CN" dirty="0">
                <a:latin typeface="Microsoft YaHei UI" panose="020B0503020204020204" pitchFamily="34" charset="-122"/>
                <a:ea typeface="Microsoft YaHei UI" panose="020B0503020204020204" pitchFamily="34" charset="-122"/>
              </a:rPr>
              <a:t>ndarray.shape</a:t>
            </a:r>
            <a:r>
              <a:rPr lang="zh-CN" altLang="en-US" dirty="0">
                <a:latin typeface="Microsoft YaHei UI" panose="020B0503020204020204" pitchFamily="34" charset="-122"/>
                <a:ea typeface="Microsoft YaHei UI" panose="020B0503020204020204" pitchFamily="34" charset="-122"/>
              </a:rPr>
              <a:t>：数组的</a:t>
            </a:r>
            <a:r>
              <a:rPr lang="zh-CN" altLang="en-US" dirty="0"/>
              <a:t>形状</a:t>
            </a:r>
            <a:r>
              <a:rPr lang="zh-CN" altLang="en-US" dirty="0">
                <a:latin typeface="Microsoft YaHei UI" panose="020B0503020204020204" pitchFamily="34" charset="-122"/>
                <a:ea typeface="Microsoft YaHei UI" panose="020B0503020204020204" pitchFamily="34" charset="-122"/>
              </a:rPr>
              <a:t>。这是一个整数元组，指示数组每个维度的大小。对于</a:t>
            </a:r>
            <a:r>
              <a:rPr lang="en-US" altLang="zh-CN" dirty="0">
                <a:latin typeface="Microsoft YaHei UI" panose="020B0503020204020204" pitchFamily="34" charset="-122"/>
                <a:ea typeface="Microsoft YaHei UI" panose="020B0503020204020204" pitchFamily="34" charset="-122"/>
              </a:rPr>
              <a:t>n</a:t>
            </a:r>
            <a:r>
              <a:rPr lang="zh-CN" altLang="en-US" dirty="0">
                <a:latin typeface="Microsoft YaHei UI" panose="020B0503020204020204" pitchFamily="34" charset="-122"/>
                <a:ea typeface="Microsoft YaHei UI" panose="020B0503020204020204" pitchFamily="34" charset="-122"/>
              </a:rPr>
              <a:t>行</a:t>
            </a:r>
            <a:r>
              <a:rPr lang="en-US" altLang="zh-CN" dirty="0">
                <a:latin typeface="Microsoft YaHei UI" panose="020B0503020204020204" pitchFamily="34" charset="-122"/>
                <a:ea typeface="Microsoft YaHei UI" panose="020B0503020204020204" pitchFamily="34" charset="-122"/>
              </a:rPr>
              <a:t>m</a:t>
            </a:r>
            <a:r>
              <a:rPr lang="zh-CN" altLang="en-US" dirty="0">
                <a:latin typeface="Microsoft YaHei UI" panose="020B0503020204020204" pitchFamily="34" charset="-122"/>
                <a:ea typeface="Microsoft YaHei UI" panose="020B0503020204020204" pitchFamily="34" charset="-122"/>
              </a:rPr>
              <a:t>列的矩阵，</a:t>
            </a:r>
            <a:r>
              <a:rPr lang="en-US" altLang="zh-CN" dirty="0">
                <a:latin typeface="Microsoft YaHei UI" panose="020B0503020204020204" pitchFamily="34" charset="-122"/>
                <a:ea typeface="Microsoft YaHei UI" panose="020B0503020204020204" pitchFamily="34" charset="-122"/>
              </a:rPr>
              <a:t>shape</a:t>
            </a:r>
            <a:r>
              <a:rPr lang="zh-CN" altLang="en-US" dirty="0">
                <a:latin typeface="Microsoft YaHei UI" panose="020B0503020204020204" pitchFamily="34" charset="-122"/>
                <a:ea typeface="Microsoft YaHei UI" panose="020B0503020204020204" pitchFamily="34" charset="-122"/>
              </a:rPr>
              <a:t>将为</a:t>
            </a:r>
            <a:r>
              <a:rPr lang="en-US" altLang="zh-CN" dirty="0">
                <a:latin typeface="Microsoft YaHei UI" panose="020B0503020204020204" pitchFamily="34" charset="-122"/>
                <a:ea typeface="Microsoft YaHei UI" panose="020B0503020204020204" pitchFamily="34" charset="-122"/>
              </a:rPr>
              <a:t>(n,m)</a:t>
            </a:r>
            <a:r>
              <a:rPr lang="zh-CN" altLang="en-US" dirty="0">
                <a:latin typeface="Microsoft YaHei UI" panose="020B0503020204020204" pitchFamily="34" charset="-122"/>
                <a:ea typeface="Microsoft YaHei UI" panose="020B0503020204020204" pitchFamily="34" charset="-122"/>
              </a:rPr>
              <a:t>。因此，元组的长度 </a:t>
            </a:r>
            <a:r>
              <a:rPr lang="en-US" altLang="zh-CN" dirty="0">
                <a:latin typeface="Microsoft YaHei UI" panose="020B0503020204020204" pitchFamily="34" charset="-122"/>
                <a:ea typeface="Microsoft YaHei UI" panose="020B0503020204020204" pitchFamily="34" charset="-122"/>
              </a:rPr>
              <a:t>shape</a:t>
            </a:r>
            <a:r>
              <a:rPr lang="zh-CN" altLang="en-US" dirty="0">
                <a:latin typeface="Microsoft YaHei UI" panose="020B0503020204020204" pitchFamily="34" charset="-122"/>
                <a:ea typeface="Microsoft YaHei UI" panose="020B0503020204020204" pitchFamily="34" charset="-122"/>
              </a:rPr>
              <a:t>就是轴的数量</a:t>
            </a:r>
            <a:r>
              <a:rPr lang="en-US" altLang="zh-CN" dirty="0">
                <a:latin typeface="Microsoft YaHei UI" panose="020B0503020204020204" pitchFamily="34" charset="-122"/>
                <a:ea typeface="Microsoft YaHei UI" panose="020B0503020204020204" pitchFamily="34" charset="-122"/>
              </a:rPr>
              <a:t>ndim</a:t>
            </a:r>
            <a:r>
              <a:rPr lang="zh-CN" altLang="en-US" dirty="0">
                <a:latin typeface="Microsoft YaHei UI" panose="020B0503020204020204" pitchFamily="34" charset="-122"/>
                <a:ea typeface="Microsoft YaHei UI" panose="020B0503020204020204" pitchFamily="34" charset="-122"/>
              </a:rPr>
              <a:t>。</a:t>
            </a:r>
          </a:p>
          <a:p>
            <a:pPr>
              <a:lnSpc>
                <a:spcPct val="150000"/>
              </a:lnSpc>
            </a:pPr>
            <a:r>
              <a:rPr lang="en-US" altLang="zh-CN" dirty="0">
                <a:latin typeface="Microsoft YaHei UI" panose="020B0503020204020204" pitchFamily="34" charset="-122"/>
                <a:ea typeface="Microsoft YaHei UI" panose="020B0503020204020204" pitchFamily="34" charset="-122"/>
              </a:rPr>
              <a:t>ndarray.size</a:t>
            </a:r>
            <a:r>
              <a:rPr lang="zh-CN" altLang="en-US" dirty="0">
                <a:latin typeface="Microsoft YaHei UI" panose="020B0503020204020204" pitchFamily="34" charset="-122"/>
                <a:ea typeface="Microsoft YaHei UI" panose="020B0503020204020204" pitchFamily="34" charset="-122"/>
              </a:rPr>
              <a:t>：数组元素的总数。这等于 </a:t>
            </a:r>
            <a:r>
              <a:rPr lang="en-US" altLang="zh-CN" dirty="0">
                <a:latin typeface="Microsoft YaHei UI" panose="020B0503020204020204" pitchFamily="34" charset="-122"/>
                <a:ea typeface="Microsoft YaHei UI" panose="020B0503020204020204" pitchFamily="34" charset="-122"/>
              </a:rPr>
              <a:t>shape</a:t>
            </a:r>
            <a:r>
              <a:rPr lang="zh-CN" altLang="en-US" dirty="0">
                <a:latin typeface="Microsoft YaHei UI" panose="020B0503020204020204" pitchFamily="34" charset="-122"/>
                <a:ea typeface="Microsoft YaHei UI" panose="020B0503020204020204" pitchFamily="34" charset="-122"/>
              </a:rPr>
              <a:t>的元素的乘积。</a:t>
            </a:r>
          </a:p>
          <a:p>
            <a:pPr>
              <a:lnSpc>
                <a:spcPct val="150000"/>
              </a:lnSpc>
            </a:pPr>
            <a:r>
              <a:rPr lang="en-US" altLang="zh-CN" dirty="0" err="1">
                <a:latin typeface="Microsoft YaHei UI" panose="020B0503020204020204" pitchFamily="34" charset="-122"/>
                <a:ea typeface="Microsoft YaHei UI" panose="020B0503020204020204" pitchFamily="34" charset="-122"/>
              </a:rPr>
              <a:t>ndarray.dtype</a:t>
            </a:r>
            <a:r>
              <a:rPr lang="zh-CN" altLang="en-US" dirty="0">
                <a:latin typeface="Microsoft YaHei UI" panose="020B0503020204020204" pitchFamily="34" charset="-122"/>
                <a:ea typeface="Microsoft YaHei UI" panose="020B0503020204020204" pitchFamily="34" charset="-122"/>
              </a:rPr>
              <a:t>：描述数组中元素类型的对象。可以使用标准 </a:t>
            </a:r>
            <a:r>
              <a:rPr lang="en-US" altLang="zh-CN" dirty="0">
                <a:latin typeface="Microsoft YaHei UI" panose="020B0503020204020204" pitchFamily="34" charset="-122"/>
                <a:ea typeface="Microsoft YaHei UI" panose="020B0503020204020204" pitchFamily="34" charset="-122"/>
              </a:rPr>
              <a:t>Python </a:t>
            </a:r>
            <a:r>
              <a:rPr lang="zh-CN" altLang="en-US" dirty="0">
                <a:latin typeface="Microsoft YaHei UI" panose="020B0503020204020204" pitchFamily="34" charset="-122"/>
                <a:ea typeface="Microsoft YaHei UI" panose="020B0503020204020204" pitchFamily="34" charset="-122"/>
              </a:rPr>
              <a:t>类型创建或指定数据类型。此外，</a:t>
            </a:r>
            <a:r>
              <a:rPr lang="en-US" altLang="zh-CN" dirty="0">
                <a:latin typeface="Microsoft YaHei UI" panose="020B0503020204020204" pitchFamily="34" charset="-122"/>
                <a:ea typeface="Microsoft YaHei UI" panose="020B0503020204020204" pitchFamily="34" charset="-122"/>
              </a:rPr>
              <a:t>NumPy </a:t>
            </a:r>
            <a:r>
              <a:rPr lang="zh-CN" altLang="en-US" dirty="0">
                <a:latin typeface="Microsoft YaHei UI" panose="020B0503020204020204" pitchFamily="34" charset="-122"/>
                <a:ea typeface="Microsoft YaHei UI" panose="020B0503020204020204" pitchFamily="34" charset="-122"/>
              </a:rPr>
              <a:t>还提供了自己的类型。 </a:t>
            </a:r>
            <a:r>
              <a:rPr lang="en-US" altLang="zh-CN" dirty="0">
                <a:latin typeface="Microsoft YaHei UI" panose="020B0503020204020204" pitchFamily="34" charset="-122"/>
                <a:ea typeface="Microsoft YaHei UI" panose="020B0503020204020204" pitchFamily="34" charset="-122"/>
              </a:rPr>
              <a:t>numpy.int32</a:t>
            </a:r>
            <a:r>
              <a:rPr lang="zh-CN" altLang="en-US" dirty="0">
                <a:latin typeface="Microsoft YaHei UI" panose="020B0503020204020204" pitchFamily="34" charset="-122"/>
                <a:ea typeface="Microsoft YaHei UI" panose="020B0503020204020204" pitchFamily="34" charset="-122"/>
              </a:rPr>
              <a:t>、</a:t>
            </a:r>
            <a:r>
              <a:rPr lang="en-US" altLang="zh-CN" dirty="0">
                <a:latin typeface="Microsoft YaHei UI" panose="020B0503020204020204" pitchFamily="34" charset="-122"/>
                <a:ea typeface="Microsoft YaHei UI" panose="020B0503020204020204" pitchFamily="34" charset="-122"/>
              </a:rPr>
              <a:t>numpy.int16 </a:t>
            </a:r>
            <a:r>
              <a:rPr lang="zh-CN" altLang="en-US" dirty="0">
                <a:latin typeface="Microsoft YaHei UI" panose="020B0503020204020204" pitchFamily="34" charset="-122"/>
                <a:ea typeface="Microsoft YaHei UI" panose="020B0503020204020204" pitchFamily="34" charset="-122"/>
              </a:rPr>
              <a:t>和 </a:t>
            </a:r>
            <a:r>
              <a:rPr lang="en-US" altLang="zh-CN" dirty="0">
                <a:latin typeface="Microsoft YaHei UI" panose="020B0503020204020204" pitchFamily="34" charset="-122"/>
                <a:ea typeface="Microsoft YaHei UI" panose="020B0503020204020204" pitchFamily="34" charset="-122"/>
              </a:rPr>
              <a:t>numpy.float64 </a:t>
            </a:r>
            <a:r>
              <a:rPr lang="zh-CN" altLang="en-US" dirty="0">
                <a:latin typeface="Microsoft YaHei UI" panose="020B0503020204020204" pitchFamily="34" charset="-122"/>
                <a:ea typeface="Microsoft YaHei UI" panose="020B0503020204020204" pitchFamily="34" charset="-122"/>
              </a:rPr>
              <a:t>是一些示例。</a:t>
            </a:r>
          </a:p>
          <a:p>
            <a:pPr>
              <a:lnSpc>
                <a:spcPct val="150000"/>
              </a:lnSpc>
            </a:pPr>
            <a:r>
              <a:rPr lang="en-US" altLang="zh-CN" dirty="0">
                <a:latin typeface="Microsoft YaHei UI" panose="020B0503020204020204" pitchFamily="34" charset="-122"/>
                <a:ea typeface="Microsoft YaHei UI" panose="020B0503020204020204" pitchFamily="34" charset="-122"/>
              </a:rPr>
              <a:t>ndarray.itemsize</a:t>
            </a:r>
            <a:r>
              <a:rPr lang="zh-CN" altLang="en-US" dirty="0">
                <a:latin typeface="Microsoft YaHei UI" panose="020B0503020204020204" pitchFamily="34" charset="-122"/>
                <a:ea typeface="Microsoft YaHei UI" panose="020B0503020204020204" pitchFamily="34" charset="-122"/>
              </a:rPr>
              <a:t>：数组中每个元素的大小（以字节为单位）。</a:t>
            </a:r>
          </a:p>
          <a:p>
            <a:pPr>
              <a:lnSpc>
                <a:spcPct val="150000"/>
              </a:lnSpc>
            </a:pPr>
            <a:r>
              <a:rPr lang="en-US" altLang="zh-CN" dirty="0">
                <a:latin typeface="Microsoft YaHei UI" panose="020B0503020204020204" pitchFamily="34" charset="-122"/>
                <a:ea typeface="Microsoft YaHei UI" panose="020B0503020204020204" pitchFamily="34" charset="-122"/>
              </a:rPr>
              <a:t>ndarray.nbytes: </a:t>
            </a:r>
            <a:r>
              <a:rPr lang="zh-CN" altLang="en-US" dirty="0">
                <a:latin typeface="Microsoft YaHei UI" panose="020B0503020204020204" pitchFamily="34" charset="-122"/>
                <a:ea typeface="Microsoft YaHei UI" panose="020B0503020204020204" pitchFamily="34" charset="-122"/>
              </a:rPr>
              <a:t>数组总字节大小（以字节为单位）。等于 </a:t>
            </a:r>
            <a:r>
              <a:rPr lang="en-US" altLang="zh-CN" dirty="0">
                <a:latin typeface="Microsoft YaHei UI" panose="020B0503020204020204" pitchFamily="34" charset="-122"/>
                <a:ea typeface="Microsoft YaHei UI" panose="020B0503020204020204" pitchFamily="34" charset="-122"/>
              </a:rPr>
              <a:t>size * itemsize</a:t>
            </a:r>
          </a:p>
          <a:p>
            <a:pPr>
              <a:lnSpc>
                <a:spcPct val="150000"/>
              </a:lnSpc>
            </a:pPr>
            <a:endParaRPr lang="en-US" altLang="zh-CN" dirty="0">
              <a:latin typeface="Microsoft YaHei UI" panose="020B0503020204020204" pitchFamily="34" charset="-122"/>
              <a:ea typeface="Microsoft YaHei UI" panose="020B0503020204020204" pitchFamily="34" charset="-122"/>
            </a:endParaRPr>
          </a:p>
          <a:p>
            <a:pPr>
              <a:lnSpc>
                <a:spcPct val="150000"/>
              </a:lnSpc>
            </a:pPr>
            <a:endParaRPr lang="en-US" alt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24971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数组的轴</a:t>
            </a:r>
          </a:p>
        </p:txBody>
      </p:sp>
      <p:sp>
        <p:nvSpPr>
          <p:cNvPr id="14" name="内容占位符 13"/>
          <p:cNvSpPr>
            <a:spLocks noGrp="1"/>
          </p:cNvSpPr>
          <p:nvPr>
            <p:ph idx="1"/>
          </p:nvPr>
        </p:nvSpPr>
        <p:spPr>
          <a:xfrm>
            <a:off x="1517428" y="1772816"/>
            <a:ext cx="9257504" cy="4994374"/>
          </a:xfrm>
        </p:spPr>
        <p:txBody>
          <a:bodyPr rtlCol="0">
            <a:normAutofit/>
          </a:bodyPr>
          <a:lstStyle/>
          <a:p>
            <a:pPr>
              <a:lnSpc>
                <a:spcPct val="150000"/>
              </a:lnSpc>
            </a:pPr>
            <a:r>
              <a:rPr lang="zh-CN" altLang="en-US" sz="1800" dirty="0">
                <a:latin typeface="Microsoft YaHei UI" panose="020B0503020204020204" pitchFamily="34" charset="-122"/>
                <a:ea typeface="Microsoft YaHei UI" panose="020B0503020204020204" pitchFamily="34" charset="-122"/>
              </a:rPr>
              <a:t>数组的轴（维度）</a:t>
            </a:r>
            <a:endParaRPr lang="en-US" altLang="zh-CN" sz="1800" dirty="0">
              <a:latin typeface="Microsoft YaHei UI" panose="020B0503020204020204" pitchFamily="34" charset="-122"/>
              <a:ea typeface="Microsoft YaHei UI" panose="020B0503020204020204" pitchFamily="34" charset="-122"/>
            </a:endParaRPr>
          </a:p>
          <a:p>
            <a:pPr>
              <a:lnSpc>
                <a:spcPct val="150000"/>
              </a:lnSpc>
            </a:pPr>
            <a:r>
              <a:rPr lang="zh-CN" altLang="en-US" sz="1800" dirty="0">
                <a:latin typeface="Microsoft YaHei UI" panose="020B0503020204020204" pitchFamily="34" charset="-122"/>
                <a:ea typeface="Microsoft YaHei UI" panose="020B0503020204020204" pitchFamily="34" charset="-122"/>
              </a:rPr>
              <a:t>一维数组只有一个轴： </a:t>
            </a:r>
            <a:r>
              <a:rPr lang="en-US" altLang="zh-CN" sz="1800" dirty="0">
                <a:latin typeface="Microsoft YaHei UI" panose="020B0503020204020204" pitchFamily="34" charset="-122"/>
                <a:ea typeface="Microsoft YaHei UI" panose="020B0503020204020204" pitchFamily="34" charset="-122"/>
              </a:rPr>
              <a:t>0</a:t>
            </a:r>
            <a:r>
              <a:rPr lang="zh-CN" altLang="en-US" sz="1800" dirty="0">
                <a:latin typeface="Microsoft YaHei UI" panose="020B0503020204020204" pitchFamily="34" charset="-122"/>
                <a:ea typeface="Microsoft YaHei UI" panose="020B0503020204020204" pitchFamily="34" charset="-122"/>
              </a:rPr>
              <a:t>轴</a:t>
            </a:r>
            <a:endParaRPr lang="en-US" altLang="zh-CN" sz="1800" dirty="0">
              <a:latin typeface="Microsoft YaHei UI" panose="020B0503020204020204" pitchFamily="34" charset="-122"/>
              <a:ea typeface="Microsoft YaHei UI" panose="020B0503020204020204" pitchFamily="34" charset="-122"/>
            </a:endParaRPr>
          </a:p>
          <a:p>
            <a:pPr>
              <a:lnSpc>
                <a:spcPct val="150000"/>
              </a:lnSpc>
            </a:pPr>
            <a:r>
              <a:rPr lang="zh-CN" altLang="en-US" sz="1800" dirty="0">
                <a:latin typeface="Microsoft YaHei UI" panose="020B0503020204020204" pitchFamily="34" charset="-122"/>
                <a:ea typeface="Microsoft YaHei UI" panose="020B0503020204020204" pitchFamily="34" charset="-122"/>
              </a:rPr>
              <a:t>二维数组有两个轴：行（</a:t>
            </a:r>
            <a:r>
              <a:rPr lang="en-US" altLang="zh-CN" sz="1800" dirty="0">
                <a:latin typeface="Microsoft YaHei UI" panose="020B0503020204020204" pitchFamily="34" charset="-122"/>
                <a:ea typeface="Microsoft YaHei UI" panose="020B0503020204020204" pitchFamily="34" charset="-122"/>
              </a:rPr>
              <a:t>0</a:t>
            </a:r>
            <a:r>
              <a:rPr lang="zh-CN" altLang="en-US" sz="1800" dirty="0">
                <a:latin typeface="Microsoft YaHei UI" panose="020B0503020204020204" pitchFamily="34" charset="-122"/>
                <a:ea typeface="Microsoft YaHei UI" panose="020B0503020204020204" pitchFamily="34" charset="-122"/>
              </a:rPr>
              <a:t>轴）列（</a:t>
            </a:r>
            <a:r>
              <a:rPr lang="en-US" altLang="zh-CN" sz="1800" dirty="0">
                <a:latin typeface="Microsoft YaHei UI" panose="020B0503020204020204" pitchFamily="34" charset="-122"/>
                <a:ea typeface="Microsoft YaHei UI" panose="020B0503020204020204" pitchFamily="34" charset="-122"/>
              </a:rPr>
              <a:t>1</a:t>
            </a:r>
            <a:r>
              <a:rPr lang="zh-CN" altLang="en-US" sz="1800" dirty="0">
                <a:latin typeface="Microsoft YaHei UI" panose="020B0503020204020204" pitchFamily="34" charset="-122"/>
                <a:ea typeface="Microsoft YaHei UI" panose="020B0503020204020204" pitchFamily="34" charset="-122"/>
              </a:rPr>
              <a:t>轴）</a:t>
            </a:r>
            <a:endParaRPr lang="en-US" altLang="zh-CN" sz="1800" dirty="0">
              <a:latin typeface="Microsoft YaHei UI" panose="020B0503020204020204" pitchFamily="34" charset="-122"/>
              <a:ea typeface="Microsoft YaHei UI" panose="020B0503020204020204" pitchFamily="34" charset="-122"/>
            </a:endParaRPr>
          </a:p>
          <a:p>
            <a:pPr>
              <a:lnSpc>
                <a:spcPct val="150000"/>
              </a:lnSpc>
            </a:pPr>
            <a:r>
              <a:rPr lang="zh-CN" altLang="en-US" sz="1800" dirty="0"/>
              <a:t>三维数组有三个轴：深度（</a:t>
            </a:r>
            <a:r>
              <a:rPr lang="en-US" altLang="zh-CN" sz="1800" dirty="0"/>
              <a:t>0</a:t>
            </a:r>
            <a:r>
              <a:rPr lang="zh-CN" altLang="en-US" sz="1800" dirty="0"/>
              <a:t>轴） 行（</a:t>
            </a:r>
            <a:r>
              <a:rPr lang="en-US" altLang="zh-CN" sz="1800" dirty="0"/>
              <a:t>1</a:t>
            </a:r>
            <a:r>
              <a:rPr lang="zh-CN" altLang="en-US" sz="1800" dirty="0"/>
              <a:t>轴）列（</a:t>
            </a:r>
            <a:r>
              <a:rPr lang="en-US" altLang="zh-CN" sz="1800" dirty="0"/>
              <a:t>2</a:t>
            </a:r>
            <a:r>
              <a:rPr lang="zh-CN" altLang="en-US" sz="1800" dirty="0"/>
              <a:t>轴）</a:t>
            </a:r>
            <a:endParaRPr lang="zh-CN" altLang="en-US" sz="1800" dirty="0">
              <a:latin typeface="Microsoft YaHei UI" panose="020B0503020204020204" pitchFamily="34" charset="-122"/>
              <a:ea typeface="Microsoft YaHei UI" panose="020B0503020204020204" pitchFamily="34" charset="-122"/>
            </a:endParaRPr>
          </a:p>
          <a:p>
            <a:pPr>
              <a:lnSpc>
                <a:spcPct val="150000"/>
              </a:lnSpc>
            </a:pPr>
            <a:endParaRPr lang="en-US" altLang="zh-CN" dirty="0">
              <a:latin typeface="Microsoft YaHei UI" panose="020B0503020204020204" pitchFamily="34" charset="-122"/>
              <a:ea typeface="Microsoft YaHei UI" panose="020B0503020204020204" pitchFamily="34" charset="-122"/>
            </a:endParaRPr>
          </a:p>
          <a:p>
            <a:pPr>
              <a:lnSpc>
                <a:spcPct val="150000"/>
              </a:lnSpc>
            </a:pPr>
            <a:endParaRPr lang="en-US" alt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194455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二维数组的轴</a:t>
            </a:r>
          </a:p>
        </p:txBody>
      </p:sp>
      <p:sp>
        <p:nvSpPr>
          <p:cNvPr id="14" name="内容占位符 13"/>
          <p:cNvSpPr>
            <a:spLocks noGrp="1"/>
          </p:cNvSpPr>
          <p:nvPr>
            <p:ph idx="1"/>
          </p:nvPr>
        </p:nvSpPr>
        <p:spPr>
          <a:xfrm>
            <a:off x="1517428" y="1772816"/>
            <a:ext cx="4937024" cy="4994374"/>
          </a:xfrm>
        </p:spPr>
        <p:txBody>
          <a:bodyPr rtlCol="0">
            <a:normAutofit/>
          </a:bodyPr>
          <a:lstStyle/>
          <a:p>
            <a:pPr>
              <a:lnSpc>
                <a:spcPct val="150000"/>
              </a:lnSpc>
            </a:pPr>
            <a:r>
              <a:rPr lang="zh-CN" altLang="en-US" sz="1800" dirty="0">
                <a:latin typeface="Microsoft YaHei UI" panose="020B0503020204020204" pitchFamily="34" charset="-122"/>
                <a:ea typeface="Microsoft YaHei UI" panose="020B0503020204020204" pitchFamily="34" charset="-122"/>
              </a:rPr>
              <a:t>二维数组有两个轴：行（</a:t>
            </a:r>
            <a:r>
              <a:rPr lang="en-US" altLang="zh-CN" sz="1800" dirty="0">
                <a:latin typeface="Microsoft YaHei UI" panose="020B0503020204020204" pitchFamily="34" charset="-122"/>
                <a:ea typeface="Microsoft YaHei UI" panose="020B0503020204020204" pitchFamily="34" charset="-122"/>
              </a:rPr>
              <a:t>0</a:t>
            </a:r>
            <a:r>
              <a:rPr lang="zh-CN" altLang="en-US" sz="1800" dirty="0">
                <a:latin typeface="Microsoft YaHei UI" panose="020B0503020204020204" pitchFamily="34" charset="-122"/>
                <a:ea typeface="Microsoft YaHei UI" panose="020B0503020204020204" pitchFamily="34" charset="-122"/>
              </a:rPr>
              <a:t>轴）列（</a:t>
            </a:r>
            <a:r>
              <a:rPr lang="en-US" altLang="zh-CN" sz="1800" dirty="0">
                <a:latin typeface="Microsoft YaHei UI" panose="020B0503020204020204" pitchFamily="34" charset="-122"/>
                <a:ea typeface="Microsoft YaHei UI" panose="020B0503020204020204" pitchFamily="34" charset="-122"/>
              </a:rPr>
              <a:t>1</a:t>
            </a:r>
            <a:r>
              <a:rPr lang="zh-CN" altLang="en-US" sz="1800" dirty="0">
                <a:latin typeface="Microsoft YaHei UI" panose="020B0503020204020204" pitchFamily="34" charset="-122"/>
                <a:ea typeface="Microsoft YaHei UI" panose="020B0503020204020204" pitchFamily="34" charset="-122"/>
              </a:rPr>
              <a:t>轴）</a:t>
            </a:r>
            <a:endParaRPr lang="en-US" altLang="zh-CN" sz="1800" dirty="0">
              <a:latin typeface="Microsoft YaHei UI" panose="020B0503020204020204" pitchFamily="34" charset="-122"/>
              <a:ea typeface="Microsoft YaHei UI" panose="020B0503020204020204" pitchFamily="34" charset="-122"/>
            </a:endParaRPr>
          </a:p>
          <a:p>
            <a:pPr>
              <a:lnSpc>
                <a:spcPct val="150000"/>
              </a:lnSpc>
            </a:pPr>
            <a:endParaRPr lang="en-US" altLang="zh-CN" dirty="0">
              <a:latin typeface="Microsoft YaHei UI" panose="020B0503020204020204" pitchFamily="34" charset="-122"/>
              <a:ea typeface="Microsoft YaHei UI" panose="020B0503020204020204" pitchFamily="34" charset="-122"/>
            </a:endParaRPr>
          </a:p>
          <a:p>
            <a:pPr>
              <a:lnSpc>
                <a:spcPct val="150000"/>
              </a:lnSpc>
            </a:pPr>
            <a:endParaRPr lang="en-US" altLang="zh-CN" dirty="0">
              <a:latin typeface="Microsoft YaHei UI" panose="020B0503020204020204" pitchFamily="34" charset="-122"/>
              <a:ea typeface="Microsoft YaHei UI" panose="020B0503020204020204" pitchFamily="34" charset="-122"/>
            </a:endParaRPr>
          </a:p>
        </p:txBody>
      </p:sp>
      <p:pic>
        <p:nvPicPr>
          <p:cNvPr id="3" name="图片 2">
            <a:extLst>
              <a:ext uri="{FF2B5EF4-FFF2-40B4-BE49-F238E27FC236}">
                <a16:creationId xmlns:a16="http://schemas.microsoft.com/office/drawing/2014/main" id="{C7E2C1E7-D04D-5900-C9B3-75C983F9BCF2}"/>
              </a:ext>
            </a:extLst>
          </p:cNvPr>
          <p:cNvPicPr>
            <a:picLocks noChangeAspect="1"/>
          </p:cNvPicPr>
          <p:nvPr/>
        </p:nvPicPr>
        <p:blipFill>
          <a:blip r:embed="rId3"/>
          <a:stretch>
            <a:fillRect/>
          </a:stretch>
        </p:blipFill>
        <p:spPr>
          <a:xfrm>
            <a:off x="1773932" y="2708920"/>
            <a:ext cx="5249194" cy="3262745"/>
          </a:xfrm>
          <a:prstGeom prst="rect">
            <a:avLst/>
          </a:prstGeom>
        </p:spPr>
      </p:pic>
    </p:spTree>
    <p:extLst>
      <p:ext uri="{BB962C8B-B14F-4D97-AF65-F5344CB8AC3E}">
        <p14:creationId xmlns:p14="http://schemas.microsoft.com/office/powerpoint/2010/main" val="3087540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a:t>三</a:t>
            </a:r>
            <a:r>
              <a:rPr lang="zh-CN" altLang="en-US" dirty="0">
                <a:latin typeface="Microsoft YaHei UI" panose="020B0503020204020204" pitchFamily="34" charset="-122"/>
                <a:ea typeface="Microsoft YaHei UI" panose="020B0503020204020204" pitchFamily="34" charset="-122"/>
              </a:rPr>
              <a:t>维数组的轴</a:t>
            </a:r>
          </a:p>
        </p:txBody>
      </p:sp>
      <p:sp>
        <p:nvSpPr>
          <p:cNvPr id="14" name="内容占位符 13"/>
          <p:cNvSpPr>
            <a:spLocks noGrp="1"/>
          </p:cNvSpPr>
          <p:nvPr>
            <p:ph idx="1"/>
          </p:nvPr>
        </p:nvSpPr>
        <p:spPr>
          <a:xfrm>
            <a:off x="1517428" y="1772816"/>
            <a:ext cx="8321400" cy="4994374"/>
          </a:xfrm>
        </p:spPr>
        <p:txBody>
          <a:bodyPr rtlCol="0">
            <a:normAutofit/>
          </a:bodyPr>
          <a:lstStyle/>
          <a:p>
            <a:pPr>
              <a:lnSpc>
                <a:spcPct val="150000"/>
              </a:lnSpc>
            </a:pPr>
            <a:r>
              <a:rPr lang="zh-CN" altLang="en-US" sz="1800" dirty="0"/>
              <a:t>三维数组有三个轴：深度（</a:t>
            </a:r>
            <a:r>
              <a:rPr lang="en-US" altLang="zh-CN" sz="1800" dirty="0"/>
              <a:t>0</a:t>
            </a:r>
            <a:r>
              <a:rPr lang="zh-CN" altLang="en-US" sz="1800" dirty="0"/>
              <a:t>轴） 行（</a:t>
            </a:r>
            <a:r>
              <a:rPr lang="en-US" altLang="zh-CN" sz="1800" dirty="0"/>
              <a:t>1</a:t>
            </a:r>
            <a:r>
              <a:rPr lang="zh-CN" altLang="en-US" sz="1800" dirty="0"/>
              <a:t>轴）列（</a:t>
            </a:r>
            <a:r>
              <a:rPr lang="en-US" altLang="zh-CN" sz="1800" dirty="0"/>
              <a:t>2</a:t>
            </a:r>
            <a:r>
              <a:rPr lang="zh-CN" altLang="en-US" sz="1800" dirty="0"/>
              <a:t>轴）</a:t>
            </a:r>
            <a:endParaRPr lang="zh-CN" altLang="en-US" sz="1800" dirty="0">
              <a:latin typeface="Microsoft YaHei UI" panose="020B0503020204020204" pitchFamily="34" charset="-122"/>
              <a:ea typeface="Microsoft YaHei UI" panose="020B0503020204020204" pitchFamily="34" charset="-122"/>
            </a:endParaRPr>
          </a:p>
          <a:p>
            <a:pPr>
              <a:lnSpc>
                <a:spcPct val="150000"/>
              </a:lnSpc>
            </a:pPr>
            <a:endParaRPr lang="en-US" altLang="zh-CN" dirty="0">
              <a:latin typeface="Microsoft YaHei UI" panose="020B0503020204020204" pitchFamily="34" charset="-122"/>
              <a:ea typeface="Microsoft YaHei UI" panose="020B0503020204020204" pitchFamily="34" charset="-122"/>
            </a:endParaRPr>
          </a:p>
          <a:p>
            <a:pPr>
              <a:lnSpc>
                <a:spcPct val="150000"/>
              </a:lnSpc>
            </a:pPr>
            <a:endParaRPr lang="en-US" altLang="zh-CN" dirty="0">
              <a:latin typeface="Microsoft YaHei UI" panose="020B0503020204020204" pitchFamily="34" charset="-122"/>
              <a:ea typeface="Microsoft YaHei UI" panose="020B0503020204020204" pitchFamily="34" charset="-122"/>
            </a:endParaRPr>
          </a:p>
        </p:txBody>
      </p:sp>
      <p:sp>
        <p:nvSpPr>
          <p:cNvPr id="2" name="立方体 1">
            <a:extLst>
              <a:ext uri="{FF2B5EF4-FFF2-40B4-BE49-F238E27FC236}">
                <a16:creationId xmlns:a16="http://schemas.microsoft.com/office/drawing/2014/main" id="{AA28BAD6-783D-5CC2-7B50-0077C439EBC3}"/>
              </a:ext>
            </a:extLst>
          </p:cNvPr>
          <p:cNvSpPr/>
          <p:nvPr/>
        </p:nvSpPr>
        <p:spPr>
          <a:xfrm>
            <a:off x="2727228" y="2852936"/>
            <a:ext cx="4032448" cy="3240360"/>
          </a:xfrm>
          <a:prstGeom prst="cube">
            <a:avLst/>
          </a:prstGeom>
          <a:ln/>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cxnSp>
        <p:nvCxnSpPr>
          <p:cNvPr id="5" name="直接箭头连接符 4">
            <a:extLst>
              <a:ext uri="{FF2B5EF4-FFF2-40B4-BE49-F238E27FC236}">
                <a16:creationId xmlns:a16="http://schemas.microsoft.com/office/drawing/2014/main" id="{C1ED90DE-F5A7-DA41-D244-93454B50ABFE}"/>
              </a:ext>
            </a:extLst>
          </p:cNvPr>
          <p:cNvCxnSpPr/>
          <p:nvPr/>
        </p:nvCxnSpPr>
        <p:spPr>
          <a:xfrm flipV="1">
            <a:off x="3467548" y="5221460"/>
            <a:ext cx="3960440" cy="72008"/>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7" name="直接箭头连接符 6">
            <a:extLst>
              <a:ext uri="{FF2B5EF4-FFF2-40B4-BE49-F238E27FC236}">
                <a16:creationId xmlns:a16="http://schemas.microsoft.com/office/drawing/2014/main" id="{58E28650-A210-6753-E390-920C5D471BF9}"/>
              </a:ext>
            </a:extLst>
          </p:cNvPr>
          <p:cNvCxnSpPr>
            <a:cxnSpLocks/>
          </p:cNvCxnSpPr>
          <p:nvPr/>
        </p:nvCxnSpPr>
        <p:spPr>
          <a:xfrm flipV="1">
            <a:off x="3481884" y="2251050"/>
            <a:ext cx="72008" cy="3042418"/>
          </a:xfrm>
          <a:prstGeom prst="straightConnector1">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2F45CA02-0F33-DE3D-2FE7-6DCAB63AB57E}"/>
              </a:ext>
            </a:extLst>
          </p:cNvPr>
          <p:cNvCxnSpPr/>
          <p:nvPr/>
        </p:nvCxnSpPr>
        <p:spPr>
          <a:xfrm flipH="1">
            <a:off x="2205980" y="5293468"/>
            <a:ext cx="1275904" cy="128989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5" name="文本框 14">
            <a:extLst>
              <a:ext uri="{FF2B5EF4-FFF2-40B4-BE49-F238E27FC236}">
                <a16:creationId xmlns:a16="http://schemas.microsoft.com/office/drawing/2014/main" id="{6C002B26-5085-642B-C97C-17439ADD6B4C}"/>
              </a:ext>
            </a:extLst>
          </p:cNvPr>
          <p:cNvSpPr txBox="1"/>
          <p:nvPr/>
        </p:nvSpPr>
        <p:spPr>
          <a:xfrm>
            <a:off x="3553892" y="2189496"/>
            <a:ext cx="1728192" cy="424732"/>
          </a:xfrm>
          <a:prstGeom prst="rect">
            <a:avLst/>
          </a:prstGeom>
          <a:noFill/>
        </p:spPr>
        <p:txBody>
          <a:bodyPr wrap="square" rtlCol="0">
            <a:spAutoFit/>
          </a:bodyPr>
          <a:lstStyle/>
          <a:p>
            <a:pPr>
              <a:lnSpc>
                <a:spcPct val="90000"/>
              </a:lnSpc>
            </a:pPr>
            <a:r>
              <a:rPr lang="en-US" altLang="zh-CN" sz="2400" dirty="0"/>
              <a:t>0</a:t>
            </a:r>
            <a:r>
              <a:rPr lang="zh-CN" altLang="en-US" sz="2400" dirty="0"/>
              <a:t>轴</a:t>
            </a:r>
          </a:p>
        </p:txBody>
      </p:sp>
      <p:sp>
        <p:nvSpPr>
          <p:cNvPr id="17" name="文本框 16">
            <a:extLst>
              <a:ext uri="{FF2B5EF4-FFF2-40B4-BE49-F238E27FC236}">
                <a16:creationId xmlns:a16="http://schemas.microsoft.com/office/drawing/2014/main" id="{D52F6C33-6C56-8BB3-B888-ECACD771ECAF}"/>
              </a:ext>
            </a:extLst>
          </p:cNvPr>
          <p:cNvSpPr txBox="1"/>
          <p:nvPr/>
        </p:nvSpPr>
        <p:spPr>
          <a:xfrm>
            <a:off x="1719696" y="6222006"/>
            <a:ext cx="630301" cy="424732"/>
          </a:xfrm>
          <a:prstGeom prst="rect">
            <a:avLst/>
          </a:prstGeom>
          <a:noFill/>
        </p:spPr>
        <p:txBody>
          <a:bodyPr wrap="none" rtlCol="0">
            <a:spAutoFit/>
          </a:bodyPr>
          <a:lstStyle/>
          <a:p>
            <a:pPr>
              <a:lnSpc>
                <a:spcPct val="90000"/>
              </a:lnSpc>
            </a:pPr>
            <a:r>
              <a:rPr lang="en-US" altLang="zh-CN" sz="2400" dirty="0"/>
              <a:t>1</a:t>
            </a:r>
            <a:r>
              <a:rPr lang="zh-CN" altLang="en-US" sz="2400" dirty="0"/>
              <a:t>轴</a:t>
            </a:r>
          </a:p>
        </p:txBody>
      </p:sp>
      <p:sp>
        <p:nvSpPr>
          <p:cNvPr id="18" name="文本框 17">
            <a:extLst>
              <a:ext uri="{FF2B5EF4-FFF2-40B4-BE49-F238E27FC236}">
                <a16:creationId xmlns:a16="http://schemas.microsoft.com/office/drawing/2014/main" id="{F9A3E2F5-DCD6-423E-3A4A-0945C6F16120}"/>
              </a:ext>
            </a:extLst>
          </p:cNvPr>
          <p:cNvSpPr txBox="1"/>
          <p:nvPr/>
        </p:nvSpPr>
        <p:spPr>
          <a:xfrm>
            <a:off x="7534572" y="5013176"/>
            <a:ext cx="936104" cy="424732"/>
          </a:xfrm>
          <a:prstGeom prst="rect">
            <a:avLst/>
          </a:prstGeom>
          <a:noFill/>
        </p:spPr>
        <p:txBody>
          <a:bodyPr wrap="square" rtlCol="0">
            <a:spAutoFit/>
          </a:bodyPr>
          <a:lstStyle/>
          <a:p>
            <a:pPr>
              <a:lnSpc>
                <a:spcPct val="90000"/>
              </a:lnSpc>
            </a:pPr>
            <a:r>
              <a:rPr lang="en-US" altLang="zh-CN" sz="2400" dirty="0"/>
              <a:t>2</a:t>
            </a:r>
            <a:r>
              <a:rPr lang="zh-CN" altLang="en-US" sz="2400" dirty="0"/>
              <a:t>轴</a:t>
            </a:r>
          </a:p>
        </p:txBody>
      </p:sp>
    </p:spTree>
    <p:extLst>
      <p:ext uri="{BB962C8B-B14F-4D97-AF65-F5344CB8AC3E}">
        <p14:creationId xmlns:p14="http://schemas.microsoft.com/office/powerpoint/2010/main" val="2400667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数组的转置</a:t>
            </a:r>
          </a:p>
        </p:txBody>
      </p:sp>
      <p:sp>
        <p:nvSpPr>
          <p:cNvPr id="14" name="内容占位符 13"/>
          <p:cNvSpPr>
            <a:spLocks noGrp="1"/>
          </p:cNvSpPr>
          <p:nvPr>
            <p:ph idx="1"/>
          </p:nvPr>
        </p:nvSpPr>
        <p:spPr>
          <a:xfrm>
            <a:off x="1517428" y="1772816"/>
            <a:ext cx="9768282" cy="4994374"/>
          </a:xfrm>
        </p:spPr>
        <p:txBody>
          <a:bodyPr rtlCol="0">
            <a:normAutofit/>
          </a:bodyPr>
          <a:lstStyle/>
          <a:p>
            <a:pPr>
              <a:lnSpc>
                <a:spcPct val="150000"/>
              </a:lnSpc>
            </a:pPr>
            <a:r>
              <a:rPr lang="zh-CN" altLang="en-US" dirty="0">
                <a:latin typeface="Microsoft YaHei UI" panose="020B0503020204020204" pitchFamily="34" charset="-122"/>
                <a:ea typeface="Microsoft YaHei UI" panose="020B0503020204020204" pitchFamily="34" charset="-122"/>
              </a:rPr>
              <a:t>数组的转置需要使用： 数组的</a:t>
            </a:r>
            <a:r>
              <a:rPr lang="en-US" altLang="zh-CN" dirty="0">
                <a:latin typeface="Microsoft YaHei UI" panose="020B0503020204020204" pitchFamily="34" charset="-122"/>
                <a:ea typeface="Microsoft YaHei UI" panose="020B0503020204020204" pitchFamily="34" charset="-122"/>
              </a:rPr>
              <a:t>T</a:t>
            </a:r>
            <a:r>
              <a:rPr lang="zh-CN" altLang="en-US" dirty="0">
                <a:latin typeface="Microsoft YaHei UI" panose="020B0503020204020204" pitchFamily="34" charset="-122"/>
                <a:ea typeface="Microsoft YaHei UI" panose="020B0503020204020204" pitchFamily="34" charset="-122"/>
              </a:rPr>
              <a:t>属性</a:t>
            </a:r>
            <a:endParaRPr lang="en-US" altLang="zh-CN" dirty="0">
              <a:latin typeface="Microsoft YaHei UI" panose="020B0503020204020204" pitchFamily="34" charset="-122"/>
              <a:ea typeface="Microsoft YaHei UI" panose="020B0503020204020204" pitchFamily="34" charset="-122"/>
            </a:endParaRPr>
          </a:p>
          <a:p>
            <a:pPr>
              <a:lnSpc>
                <a:spcPct val="150000"/>
              </a:lnSpc>
            </a:pPr>
            <a:r>
              <a:rPr lang="zh-CN" altLang="en-US" dirty="0"/>
              <a:t>数组转置就是将数组的索引倒置</a:t>
            </a:r>
            <a:endParaRPr lang="en-US" altLang="zh-CN" dirty="0"/>
          </a:p>
          <a:p>
            <a:pPr>
              <a:lnSpc>
                <a:spcPct val="150000"/>
              </a:lnSpc>
            </a:pPr>
            <a:r>
              <a:rPr lang="zh-CN" altLang="en-US" dirty="0">
                <a:latin typeface="Microsoft YaHei UI" panose="020B0503020204020204" pitchFamily="34" charset="-122"/>
                <a:ea typeface="Microsoft YaHei UI" panose="020B0503020204020204" pitchFamily="34" charset="-122"/>
              </a:rPr>
              <a:t>一</a:t>
            </a:r>
            <a:r>
              <a:rPr lang="zh-CN" altLang="en-US" dirty="0"/>
              <a:t>维数组不能转置</a:t>
            </a:r>
            <a:endParaRPr lang="en-US" altLang="zh-CN" dirty="0"/>
          </a:p>
          <a:p>
            <a:pPr>
              <a:lnSpc>
                <a:spcPct val="150000"/>
              </a:lnSpc>
            </a:pPr>
            <a:r>
              <a:rPr lang="zh-CN" altLang="en-US" dirty="0">
                <a:latin typeface="Microsoft YaHei UI" panose="020B0503020204020204" pitchFamily="34" charset="-122"/>
                <a:ea typeface="Microsoft YaHei UI" panose="020B0503020204020204" pitchFamily="34" charset="-122"/>
              </a:rPr>
              <a:t>二维数组形状</a:t>
            </a:r>
            <a:r>
              <a:rPr lang="zh-CN" altLang="en-US" dirty="0"/>
              <a:t>（</a:t>
            </a:r>
            <a:r>
              <a:rPr lang="en-US" altLang="zh-CN" dirty="0"/>
              <a:t>n, m</a:t>
            </a:r>
            <a:r>
              <a:rPr lang="zh-CN" altLang="en-US" dirty="0"/>
              <a:t>）转置后形状是 </a:t>
            </a:r>
            <a:r>
              <a:rPr lang="en-US" altLang="zh-CN" dirty="0"/>
              <a:t>(m</a:t>
            </a:r>
            <a:r>
              <a:rPr lang="zh-CN" altLang="en-US" dirty="0"/>
              <a:t>， </a:t>
            </a:r>
            <a:r>
              <a:rPr lang="en-US" altLang="zh-CN" dirty="0"/>
              <a:t>n)</a:t>
            </a:r>
          </a:p>
          <a:p>
            <a:pPr>
              <a:lnSpc>
                <a:spcPct val="150000"/>
              </a:lnSpc>
            </a:pPr>
            <a:r>
              <a:rPr lang="zh-CN" altLang="en-US" dirty="0">
                <a:latin typeface="Microsoft YaHei UI" panose="020B0503020204020204" pitchFamily="34" charset="-122"/>
                <a:ea typeface="Microsoft YaHei UI" panose="020B0503020204020204" pitchFamily="34" charset="-122"/>
              </a:rPr>
              <a:t>多维数组形状（</a:t>
            </a:r>
            <a:r>
              <a:rPr lang="en-US" altLang="zh-CN" dirty="0">
                <a:latin typeface="Microsoft YaHei UI" panose="020B0503020204020204" pitchFamily="34" charset="-122"/>
                <a:ea typeface="Microsoft YaHei UI" panose="020B0503020204020204" pitchFamily="34" charset="-122"/>
              </a:rPr>
              <a:t>a0, a1,…an-1, an</a:t>
            </a:r>
            <a:r>
              <a:rPr lang="zh-CN" altLang="en-US" dirty="0">
                <a:latin typeface="Microsoft YaHei UI" panose="020B0503020204020204" pitchFamily="34" charset="-122"/>
                <a:ea typeface="Microsoft YaHei UI" panose="020B0503020204020204" pitchFamily="34" charset="-122"/>
              </a:rPr>
              <a:t>）转置后</a:t>
            </a:r>
            <a:r>
              <a:rPr lang="zh-CN" altLang="en-US" dirty="0"/>
              <a:t>形状是（</a:t>
            </a:r>
            <a:r>
              <a:rPr lang="en-US" altLang="zh-CN" dirty="0">
                <a:latin typeface="Microsoft YaHei UI" panose="020B0503020204020204" pitchFamily="34" charset="-122"/>
                <a:ea typeface="Microsoft YaHei UI" panose="020B0503020204020204" pitchFamily="34" charset="-122"/>
              </a:rPr>
              <a:t> an, an-1,…a1, a0</a:t>
            </a:r>
            <a:r>
              <a:rPr lang="zh-CN" altLang="en-US" dirty="0"/>
              <a:t>）</a:t>
            </a:r>
            <a:endParaRPr lang="en-US" altLang="zh-CN" dirty="0">
              <a:latin typeface="Microsoft YaHei UI" panose="020B0503020204020204" pitchFamily="34" charset="-122"/>
              <a:ea typeface="Microsoft YaHei UI" panose="020B0503020204020204" pitchFamily="34" charset="-122"/>
            </a:endParaRPr>
          </a:p>
          <a:p>
            <a:pPr>
              <a:lnSpc>
                <a:spcPct val="150000"/>
              </a:lnSpc>
            </a:pPr>
            <a:endParaRPr lang="en-US" alt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5386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a:t>数组转置</a:t>
            </a:r>
            <a:endParaRPr lang="zh-CN" altLang="en-US" dirty="0">
              <a:latin typeface="Microsoft YaHei UI" panose="020B0503020204020204" pitchFamily="34" charset="-122"/>
              <a:ea typeface="Microsoft YaHei UI" panose="020B0503020204020204" pitchFamily="34" charset="-122"/>
            </a:endParaRPr>
          </a:p>
        </p:txBody>
      </p:sp>
      <p:sp>
        <p:nvSpPr>
          <p:cNvPr id="14" name="内容占位符 13"/>
          <p:cNvSpPr>
            <a:spLocks noGrp="1"/>
          </p:cNvSpPr>
          <p:nvPr>
            <p:ph idx="1"/>
          </p:nvPr>
        </p:nvSpPr>
        <p:spPr>
          <a:xfrm>
            <a:off x="1341884" y="1621944"/>
            <a:ext cx="10657184" cy="5258822"/>
          </a:xfrm>
        </p:spPr>
        <p:txBody>
          <a:bodyPr rtlCol="0">
            <a:normAutofit/>
          </a:bodyPr>
          <a:lstStyle/>
          <a:p>
            <a:pPr>
              <a:lnSpc>
                <a:spcPct val="150000"/>
              </a:lnSpc>
            </a:pPr>
            <a:r>
              <a:rPr lang="en-US" altLang="zh-CN" dirty="0">
                <a:latin typeface="Microsoft YaHei UI" panose="020B0503020204020204" pitchFamily="34" charset="-122"/>
                <a:ea typeface="Microsoft YaHei UI" panose="020B0503020204020204" pitchFamily="34" charset="-122"/>
              </a:rPr>
              <a:t>arr.transpose()</a:t>
            </a:r>
          </a:p>
          <a:p>
            <a:pPr>
              <a:lnSpc>
                <a:spcPct val="150000"/>
              </a:lnSpc>
            </a:pPr>
            <a:r>
              <a:rPr lang="en-US" altLang="zh-CN" dirty="0">
                <a:latin typeface="Microsoft YaHei UI" panose="020B0503020204020204" pitchFamily="34" charset="-122"/>
                <a:ea typeface="Microsoft YaHei UI" panose="020B0503020204020204" pitchFamily="34" charset="-122"/>
              </a:rPr>
              <a:t>arr.T</a:t>
            </a:r>
          </a:p>
        </p:txBody>
      </p:sp>
      <p:pic>
        <p:nvPicPr>
          <p:cNvPr id="5" name="图片 4">
            <a:extLst>
              <a:ext uri="{FF2B5EF4-FFF2-40B4-BE49-F238E27FC236}">
                <a16:creationId xmlns:a16="http://schemas.microsoft.com/office/drawing/2014/main" id="{6BB9141A-CCB4-C437-D786-05A47B005E05}"/>
              </a:ext>
            </a:extLst>
          </p:cNvPr>
          <p:cNvPicPr>
            <a:picLocks noChangeAspect="1"/>
          </p:cNvPicPr>
          <p:nvPr/>
        </p:nvPicPr>
        <p:blipFill>
          <a:blip r:embed="rId3"/>
          <a:stretch>
            <a:fillRect/>
          </a:stretch>
        </p:blipFill>
        <p:spPr>
          <a:xfrm>
            <a:off x="1701924" y="3212976"/>
            <a:ext cx="5105534" cy="1496825"/>
          </a:xfrm>
          <a:prstGeom prst="rect">
            <a:avLst/>
          </a:prstGeom>
        </p:spPr>
      </p:pic>
    </p:spTree>
    <p:extLst>
      <p:ext uri="{BB962C8B-B14F-4D97-AF65-F5344CB8AC3E}">
        <p14:creationId xmlns:p14="http://schemas.microsoft.com/office/powerpoint/2010/main" val="2289047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latin typeface="Microsoft YaHei UI" panose="020B0503020204020204" pitchFamily="34" charset="-122"/>
                <a:ea typeface="Microsoft YaHei UI" panose="020B0503020204020204" pitchFamily="34" charset="-122"/>
              </a:rPr>
              <a:t>NumPy</a:t>
            </a:r>
            <a:r>
              <a:rPr lang="zh-CN" altLang="en-US" dirty="0">
                <a:latin typeface="Microsoft YaHei UI" panose="020B0503020204020204" pitchFamily="34" charset="-122"/>
                <a:ea typeface="Microsoft YaHei UI" panose="020B0503020204020204" pitchFamily="34" charset="-122"/>
              </a:rPr>
              <a:t>是什么？</a:t>
            </a:r>
          </a:p>
        </p:txBody>
      </p:sp>
      <p:sp>
        <p:nvSpPr>
          <p:cNvPr id="14" name="内容占位符 13"/>
          <p:cNvSpPr>
            <a:spLocks noGrp="1"/>
          </p:cNvSpPr>
          <p:nvPr>
            <p:ph idx="1"/>
          </p:nvPr>
        </p:nvSpPr>
        <p:spPr>
          <a:xfrm>
            <a:off x="1517428" y="1772816"/>
            <a:ext cx="9768282" cy="4994374"/>
          </a:xfrm>
        </p:spPr>
        <p:txBody>
          <a:bodyPr rtlCol="0">
            <a:normAutofit fontScale="85000" lnSpcReduction="20000"/>
          </a:bodyPr>
          <a:lstStyle/>
          <a:p>
            <a:pPr>
              <a:lnSpc>
                <a:spcPct val="150000"/>
              </a:lnSpc>
            </a:pPr>
            <a:r>
              <a:rPr lang="en-US" altLang="zh-CN" dirty="0">
                <a:latin typeface="Microsoft YaHei UI" panose="020B0503020204020204" pitchFamily="34" charset="-122"/>
                <a:ea typeface="Microsoft YaHei UI" panose="020B0503020204020204" pitchFamily="34" charset="-122"/>
              </a:rPr>
              <a:t>NumPy </a:t>
            </a:r>
            <a:r>
              <a:rPr lang="zh-CN" altLang="en-US" dirty="0">
                <a:latin typeface="Microsoft YaHei UI" panose="020B0503020204020204" pitchFamily="34" charset="-122"/>
                <a:ea typeface="Microsoft YaHei UI" panose="020B0503020204020204" pitchFamily="34" charset="-122"/>
              </a:rPr>
              <a:t>包的核心是</a:t>
            </a:r>
            <a:r>
              <a:rPr lang="en-US" altLang="zh-CN" dirty="0">
                <a:solidFill>
                  <a:srgbClr val="FF0000"/>
                </a:solidFill>
                <a:latin typeface="Microsoft YaHei UI" panose="020B0503020204020204" pitchFamily="34" charset="-122"/>
                <a:ea typeface="Microsoft YaHei UI" panose="020B0503020204020204" pitchFamily="34" charset="-122"/>
              </a:rPr>
              <a:t>ndarray</a:t>
            </a:r>
            <a:r>
              <a:rPr lang="zh-CN" altLang="en-US" dirty="0">
                <a:solidFill>
                  <a:srgbClr val="FF0000"/>
                </a:solidFill>
                <a:latin typeface="Microsoft YaHei UI" panose="020B0503020204020204" pitchFamily="34" charset="-122"/>
                <a:ea typeface="Microsoft YaHei UI" panose="020B0503020204020204" pitchFamily="34" charset="-122"/>
              </a:rPr>
              <a:t>对象</a:t>
            </a:r>
            <a:r>
              <a:rPr lang="zh-CN" altLang="en-US" dirty="0">
                <a:latin typeface="Microsoft YaHei UI" panose="020B0503020204020204" pitchFamily="34" charset="-122"/>
                <a:ea typeface="Microsoft YaHei UI" panose="020B0503020204020204" pitchFamily="34" charset="-122"/>
              </a:rPr>
              <a:t>。这封装了</a:t>
            </a:r>
            <a:r>
              <a:rPr lang="zh-CN" altLang="en-US" dirty="0">
                <a:solidFill>
                  <a:srgbClr val="FF0000"/>
                </a:solidFill>
                <a:latin typeface="Microsoft YaHei UI" panose="020B0503020204020204" pitchFamily="34" charset="-122"/>
                <a:ea typeface="Microsoft YaHei UI" panose="020B0503020204020204" pitchFamily="34" charset="-122"/>
              </a:rPr>
              <a:t>相同数据类型</a:t>
            </a:r>
            <a:r>
              <a:rPr lang="zh-CN" altLang="en-US" dirty="0">
                <a:latin typeface="Microsoft YaHei UI" panose="020B0503020204020204" pitchFamily="34" charset="-122"/>
                <a:ea typeface="Microsoft YaHei UI" panose="020B0503020204020204" pitchFamily="34" charset="-122"/>
              </a:rPr>
              <a:t>的</a:t>
            </a:r>
            <a:r>
              <a:rPr lang="en-US" altLang="zh-CN" dirty="0">
                <a:latin typeface="Microsoft YaHei UI" panose="020B0503020204020204" pitchFamily="34" charset="-122"/>
                <a:ea typeface="Microsoft YaHei UI" panose="020B0503020204020204" pitchFamily="34" charset="-122"/>
              </a:rPr>
              <a:t>n</a:t>
            </a:r>
            <a:r>
              <a:rPr lang="zh-CN" altLang="en-US" dirty="0">
                <a:latin typeface="Microsoft YaHei UI" panose="020B0503020204020204" pitchFamily="34" charset="-122"/>
                <a:ea typeface="Microsoft YaHei UI" panose="020B0503020204020204" pitchFamily="34" charset="-122"/>
              </a:rPr>
              <a:t>维数组，许多操作在编译代码中执行以提高性能。 </a:t>
            </a:r>
            <a:r>
              <a:rPr lang="en-US" altLang="zh-CN" dirty="0">
                <a:latin typeface="Microsoft YaHei UI" panose="020B0503020204020204" pitchFamily="34" charset="-122"/>
                <a:ea typeface="Microsoft YaHei UI" panose="020B0503020204020204" pitchFamily="34" charset="-122"/>
              </a:rPr>
              <a:t>NumPy </a:t>
            </a:r>
            <a:r>
              <a:rPr lang="zh-CN" altLang="en-US" dirty="0">
                <a:latin typeface="Microsoft YaHei UI" panose="020B0503020204020204" pitchFamily="34" charset="-122"/>
                <a:ea typeface="Microsoft YaHei UI" panose="020B0503020204020204" pitchFamily="34" charset="-122"/>
              </a:rPr>
              <a:t>数组和标准 </a:t>
            </a:r>
            <a:r>
              <a:rPr lang="en-US" altLang="zh-CN" dirty="0">
                <a:latin typeface="Microsoft YaHei UI" panose="020B0503020204020204" pitchFamily="34" charset="-122"/>
                <a:ea typeface="Microsoft YaHei UI" panose="020B0503020204020204" pitchFamily="34" charset="-122"/>
              </a:rPr>
              <a:t>Python </a:t>
            </a:r>
            <a:r>
              <a:rPr lang="zh-CN" altLang="en-US" dirty="0">
                <a:latin typeface="Microsoft YaHei UI" panose="020B0503020204020204" pitchFamily="34" charset="-122"/>
                <a:ea typeface="Microsoft YaHei UI" panose="020B0503020204020204" pitchFamily="34" charset="-122"/>
              </a:rPr>
              <a:t>序列之间有几个重要的区别：</a:t>
            </a:r>
          </a:p>
          <a:p>
            <a:pPr lvl="1">
              <a:lnSpc>
                <a:spcPct val="150000"/>
              </a:lnSpc>
            </a:pPr>
            <a:r>
              <a:rPr lang="zh-CN" altLang="en-US" dirty="0">
                <a:latin typeface="Microsoft YaHei UI" panose="020B0503020204020204" pitchFamily="34" charset="-122"/>
                <a:ea typeface="Microsoft YaHei UI" panose="020B0503020204020204" pitchFamily="34" charset="-122"/>
              </a:rPr>
              <a:t>与 </a:t>
            </a:r>
            <a:r>
              <a:rPr lang="en-US" altLang="zh-CN" dirty="0">
                <a:latin typeface="Microsoft YaHei UI" panose="020B0503020204020204" pitchFamily="34" charset="-122"/>
                <a:ea typeface="Microsoft YaHei UI" panose="020B0503020204020204" pitchFamily="34" charset="-122"/>
              </a:rPr>
              <a:t>Python </a:t>
            </a:r>
            <a:r>
              <a:rPr lang="zh-CN" altLang="en-US" dirty="0">
                <a:latin typeface="Microsoft YaHei UI" panose="020B0503020204020204" pitchFamily="34" charset="-122"/>
                <a:ea typeface="Microsoft YaHei UI" panose="020B0503020204020204" pitchFamily="34" charset="-122"/>
              </a:rPr>
              <a:t>列表（可以动态增长）不同，</a:t>
            </a:r>
            <a:r>
              <a:rPr lang="en-US" altLang="zh-CN" dirty="0">
                <a:solidFill>
                  <a:srgbClr val="FF0000"/>
                </a:solidFill>
                <a:latin typeface="Microsoft YaHei UI" panose="020B0503020204020204" pitchFamily="34" charset="-122"/>
                <a:ea typeface="Microsoft YaHei UI" panose="020B0503020204020204" pitchFamily="34" charset="-122"/>
              </a:rPr>
              <a:t>NumPy </a:t>
            </a:r>
            <a:r>
              <a:rPr lang="zh-CN" altLang="en-US" dirty="0">
                <a:solidFill>
                  <a:srgbClr val="FF0000"/>
                </a:solidFill>
                <a:latin typeface="Microsoft YaHei UI" panose="020B0503020204020204" pitchFamily="34" charset="-122"/>
                <a:ea typeface="Microsoft YaHei UI" panose="020B0503020204020204" pitchFamily="34" charset="-122"/>
              </a:rPr>
              <a:t>数组在创建时具有固定大小</a:t>
            </a:r>
            <a:r>
              <a:rPr lang="zh-CN" altLang="en-US" dirty="0">
                <a:latin typeface="Microsoft YaHei UI" panose="020B0503020204020204" pitchFamily="34" charset="-122"/>
                <a:ea typeface="Microsoft YaHei UI" panose="020B0503020204020204" pitchFamily="34" charset="-122"/>
              </a:rPr>
              <a:t>。更改</a:t>
            </a:r>
            <a:r>
              <a:rPr lang="en-US" altLang="zh-CN" dirty="0">
                <a:latin typeface="Microsoft YaHei UI" panose="020B0503020204020204" pitchFamily="34" charset="-122"/>
                <a:ea typeface="Microsoft YaHei UI" panose="020B0503020204020204" pitchFamily="34" charset="-122"/>
              </a:rPr>
              <a:t>ndarray</a:t>
            </a:r>
            <a:r>
              <a:rPr lang="zh-CN" altLang="en-US" dirty="0">
                <a:latin typeface="Microsoft YaHei UI" panose="020B0503020204020204" pitchFamily="34" charset="-122"/>
                <a:ea typeface="Microsoft YaHei UI" panose="020B0503020204020204" pitchFamily="34" charset="-122"/>
              </a:rPr>
              <a:t>的大小将创建一个新数组并删除原始数组。</a:t>
            </a:r>
          </a:p>
          <a:p>
            <a:pPr lvl="1">
              <a:lnSpc>
                <a:spcPct val="150000"/>
              </a:lnSpc>
            </a:pPr>
            <a:r>
              <a:rPr lang="en-US" altLang="zh-CN" dirty="0">
                <a:latin typeface="Microsoft YaHei UI" panose="020B0503020204020204" pitchFamily="34" charset="-122"/>
                <a:ea typeface="Microsoft YaHei UI" panose="020B0503020204020204" pitchFamily="34" charset="-122"/>
              </a:rPr>
              <a:t>NumPy </a:t>
            </a:r>
            <a:r>
              <a:rPr lang="zh-CN" altLang="en-US" dirty="0">
                <a:latin typeface="Microsoft YaHei UI" panose="020B0503020204020204" pitchFamily="34" charset="-122"/>
                <a:ea typeface="Microsoft YaHei UI" panose="020B0503020204020204" pitchFamily="34" charset="-122"/>
              </a:rPr>
              <a:t>数组中的元素都必须</a:t>
            </a:r>
            <a:r>
              <a:rPr lang="zh-CN" altLang="en-US" dirty="0">
                <a:solidFill>
                  <a:srgbClr val="FF0000"/>
                </a:solidFill>
                <a:latin typeface="Microsoft YaHei UI" panose="020B0503020204020204" pitchFamily="34" charset="-122"/>
                <a:ea typeface="Microsoft YaHei UI" panose="020B0503020204020204" pitchFamily="34" charset="-122"/>
              </a:rPr>
              <a:t>具有相同的数据类型</a:t>
            </a:r>
            <a:r>
              <a:rPr lang="zh-CN" altLang="en-US" dirty="0">
                <a:latin typeface="Microsoft YaHei UI" panose="020B0503020204020204" pitchFamily="34" charset="-122"/>
                <a:ea typeface="Microsoft YaHei UI" panose="020B0503020204020204" pitchFamily="34" charset="-122"/>
              </a:rPr>
              <a:t>，因此在内存中的大小也相同。例外：可以拥有（</a:t>
            </a:r>
            <a:r>
              <a:rPr lang="en-US" altLang="zh-CN" dirty="0">
                <a:latin typeface="Microsoft YaHei UI" panose="020B0503020204020204" pitchFamily="34" charset="-122"/>
                <a:ea typeface="Microsoft YaHei UI" panose="020B0503020204020204" pitchFamily="34" charset="-122"/>
              </a:rPr>
              <a:t>Python</a:t>
            </a:r>
            <a:r>
              <a:rPr lang="zh-CN" altLang="en-US" dirty="0">
                <a:latin typeface="Microsoft YaHei UI" panose="020B0503020204020204" pitchFamily="34" charset="-122"/>
                <a:ea typeface="Microsoft YaHei UI" panose="020B0503020204020204" pitchFamily="34" charset="-122"/>
              </a:rPr>
              <a:t>，包括 </a:t>
            </a:r>
            <a:r>
              <a:rPr lang="en-US" altLang="zh-CN" dirty="0">
                <a:latin typeface="Microsoft YaHei UI" panose="020B0503020204020204" pitchFamily="34" charset="-122"/>
                <a:ea typeface="Microsoft YaHei UI" panose="020B0503020204020204" pitchFamily="34" charset="-122"/>
              </a:rPr>
              <a:t>NumPy</a:t>
            </a:r>
            <a:r>
              <a:rPr lang="zh-CN" altLang="en-US" dirty="0">
                <a:latin typeface="Microsoft YaHei UI" panose="020B0503020204020204" pitchFamily="34" charset="-122"/>
                <a:ea typeface="Microsoft YaHei UI" panose="020B0503020204020204" pitchFamily="34" charset="-122"/>
              </a:rPr>
              <a:t>）对象的数组，从而允许不同大小元素的数组。</a:t>
            </a:r>
          </a:p>
          <a:p>
            <a:pPr lvl="1">
              <a:lnSpc>
                <a:spcPct val="150000"/>
              </a:lnSpc>
            </a:pPr>
            <a:r>
              <a:rPr lang="en-US" altLang="zh-CN" dirty="0">
                <a:latin typeface="Microsoft YaHei UI" panose="020B0503020204020204" pitchFamily="34" charset="-122"/>
                <a:ea typeface="Microsoft YaHei UI" panose="020B0503020204020204" pitchFamily="34" charset="-122"/>
              </a:rPr>
              <a:t>NumPy </a:t>
            </a:r>
            <a:r>
              <a:rPr lang="zh-CN" altLang="en-US" dirty="0">
                <a:latin typeface="Microsoft YaHei UI" panose="020B0503020204020204" pitchFamily="34" charset="-122"/>
                <a:ea typeface="Microsoft YaHei UI" panose="020B0503020204020204" pitchFamily="34" charset="-122"/>
              </a:rPr>
              <a:t>数组有助于对大量数据进行高级数学和其他类型的运算。通常，与使用 </a:t>
            </a:r>
            <a:r>
              <a:rPr lang="en-US" altLang="zh-CN" dirty="0">
                <a:latin typeface="Microsoft YaHei UI" panose="020B0503020204020204" pitchFamily="34" charset="-122"/>
                <a:ea typeface="Microsoft YaHei UI" panose="020B0503020204020204" pitchFamily="34" charset="-122"/>
              </a:rPr>
              <a:t>Python </a:t>
            </a:r>
            <a:r>
              <a:rPr lang="zh-CN" altLang="en-US" dirty="0">
                <a:latin typeface="Microsoft YaHei UI" panose="020B0503020204020204" pitchFamily="34" charset="-122"/>
                <a:ea typeface="Microsoft YaHei UI" panose="020B0503020204020204" pitchFamily="34" charset="-122"/>
              </a:rPr>
              <a:t>的内置序列相比，此类操作的</a:t>
            </a:r>
            <a:r>
              <a:rPr lang="zh-CN" altLang="en-US" dirty="0">
                <a:solidFill>
                  <a:srgbClr val="FF0000"/>
                </a:solidFill>
                <a:latin typeface="Microsoft YaHei UI" panose="020B0503020204020204" pitchFamily="34" charset="-122"/>
                <a:ea typeface="Microsoft YaHei UI" panose="020B0503020204020204" pitchFamily="34" charset="-122"/>
              </a:rPr>
              <a:t>执行效率更高，并且代码更少。</a:t>
            </a:r>
          </a:p>
          <a:p>
            <a:pPr lvl="1">
              <a:lnSpc>
                <a:spcPct val="150000"/>
              </a:lnSpc>
            </a:pPr>
            <a:r>
              <a:rPr lang="zh-CN" altLang="en-US" dirty="0">
                <a:latin typeface="Microsoft YaHei UI" panose="020B0503020204020204" pitchFamily="34" charset="-122"/>
                <a:ea typeface="Microsoft YaHei UI" panose="020B0503020204020204" pitchFamily="34" charset="-122"/>
              </a:rPr>
              <a:t>越来越多的基于 </a:t>
            </a:r>
            <a:r>
              <a:rPr lang="en-US" altLang="zh-CN" dirty="0">
                <a:latin typeface="Microsoft YaHei UI" panose="020B0503020204020204" pitchFamily="34" charset="-122"/>
                <a:ea typeface="Microsoft YaHei UI" panose="020B0503020204020204" pitchFamily="34" charset="-122"/>
              </a:rPr>
              <a:t>Python </a:t>
            </a:r>
            <a:r>
              <a:rPr lang="zh-CN" altLang="en-US" dirty="0">
                <a:latin typeface="Microsoft YaHei UI" panose="020B0503020204020204" pitchFamily="34" charset="-122"/>
                <a:ea typeface="Microsoft YaHei UI" panose="020B0503020204020204" pitchFamily="34" charset="-122"/>
              </a:rPr>
              <a:t>的科学和数学包正在使用 </a:t>
            </a:r>
            <a:r>
              <a:rPr lang="en-US" altLang="zh-CN" dirty="0">
                <a:latin typeface="Microsoft YaHei UI" panose="020B0503020204020204" pitchFamily="34" charset="-122"/>
                <a:ea typeface="Microsoft YaHei UI" panose="020B0503020204020204" pitchFamily="34" charset="-122"/>
              </a:rPr>
              <a:t>NumPy </a:t>
            </a:r>
            <a:r>
              <a:rPr lang="zh-CN" altLang="en-US" dirty="0">
                <a:latin typeface="Microsoft YaHei UI" panose="020B0503020204020204" pitchFamily="34" charset="-122"/>
                <a:ea typeface="Microsoft YaHei UI" panose="020B0503020204020204" pitchFamily="34" charset="-122"/>
              </a:rPr>
              <a:t>数组；尽管这些通常支持 </a:t>
            </a:r>
            <a:r>
              <a:rPr lang="en-US" altLang="zh-CN" dirty="0">
                <a:latin typeface="Microsoft YaHei UI" panose="020B0503020204020204" pitchFamily="34" charset="-122"/>
                <a:ea typeface="Microsoft YaHei UI" panose="020B0503020204020204" pitchFamily="34" charset="-122"/>
              </a:rPr>
              <a:t>Python </a:t>
            </a:r>
            <a:r>
              <a:rPr lang="zh-CN" altLang="en-US" dirty="0">
                <a:latin typeface="Microsoft YaHei UI" panose="020B0503020204020204" pitchFamily="34" charset="-122"/>
                <a:ea typeface="Microsoft YaHei UI" panose="020B0503020204020204" pitchFamily="34" charset="-122"/>
              </a:rPr>
              <a:t>序列输入，但它们在处理之前将此类输入转换为 </a:t>
            </a:r>
            <a:r>
              <a:rPr lang="en-US" altLang="zh-CN" dirty="0">
                <a:latin typeface="Microsoft YaHei UI" panose="020B0503020204020204" pitchFamily="34" charset="-122"/>
                <a:ea typeface="Microsoft YaHei UI" panose="020B0503020204020204" pitchFamily="34" charset="-122"/>
              </a:rPr>
              <a:t>NumPy </a:t>
            </a:r>
            <a:r>
              <a:rPr lang="zh-CN" altLang="en-US" dirty="0">
                <a:latin typeface="Microsoft YaHei UI" panose="020B0503020204020204" pitchFamily="34" charset="-122"/>
                <a:ea typeface="Microsoft YaHei UI" panose="020B0503020204020204" pitchFamily="34" charset="-122"/>
              </a:rPr>
              <a:t>数组，并且通常输出 </a:t>
            </a:r>
            <a:r>
              <a:rPr lang="en-US" altLang="zh-CN" dirty="0">
                <a:latin typeface="Microsoft YaHei UI" panose="020B0503020204020204" pitchFamily="34" charset="-122"/>
                <a:ea typeface="Microsoft YaHei UI" panose="020B0503020204020204" pitchFamily="34" charset="-122"/>
              </a:rPr>
              <a:t>NumPy </a:t>
            </a:r>
            <a:r>
              <a:rPr lang="zh-CN" altLang="en-US" dirty="0">
                <a:latin typeface="Microsoft YaHei UI" panose="020B0503020204020204" pitchFamily="34" charset="-122"/>
                <a:ea typeface="Microsoft YaHei UI" panose="020B0503020204020204" pitchFamily="34" charset="-122"/>
              </a:rPr>
              <a:t>数组。换句话说，为了有效地使用当今大部分（甚至是大多数）基于 </a:t>
            </a:r>
            <a:r>
              <a:rPr lang="en-US" altLang="zh-CN" dirty="0">
                <a:latin typeface="Microsoft YaHei UI" panose="020B0503020204020204" pitchFamily="34" charset="-122"/>
                <a:ea typeface="Microsoft YaHei UI" panose="020B0503020204020204" pitchFamily="34" charset="-122"/>
              </a:rPr>
              <a:t>Python </a:t>
            </a:r>
            <a:r>
              <a:rPr lang="zh-CN" altLang="en-US" dirty="0">
                <a:latin typeface="Microsoft YaHei UI" panose="020B0503020204020204" pitchFamily="34" charset="-122"/>
                <a:ea typeface="Microsoft YaHei UI" panose="020B0503020204020204" pitchFamily="34" charset="-122"/>
              </a:rPr>
              <a:t>的科学</a:t>
            </a:r>
            <a:r>
              <a:rPr lang="en-US" altLang="zh-CN" dirty="0">
                <a:latin typeface="Microsoft YaHei UI" panose="020B0503020204020204" pitchFamily="34" charset="-122"/>
                <a:ea typeface="Microsoft YaHei UI" panose="020B0503020204020204" pitchFamily="34" charset="-122"/>
              </a:rPr>
              <a:t>/</a:t>
            </a:r>
            <a:r>
              <a:rPr lang="zh-CN" altLang="en-US" dirty="0">
                <a:latin typeface="Microsoft YaHei UI" panose="020B0503020204020204" pitchFamily="34" charset="-122"/>
                <a:ea typeface="Microsoft YaHei UI" panose="020B0503020204020204" pitchFamily="34" charset="-122"/>
              </a:rPr>
              <a:t>数学软件，仅仅知道如何使用 </a:t>
            </a:r>
            <a:r>
              <a:rPr lang="en-US" altLang="zh-CN" dirty="0">
                <a:latin typeface="Microsoft YaHei UI" panose="020B0503020204020204" pitchFamily="34" charset="-122"/>
                <a:ea typeface="Microsoft YaHei UI" panose="020B0503020204020204" pitchFamily="34" charset="-122"/>
              </a:rPr>
              <a:t>Python </a:t>
            </a:r>
            <a:r>
              <a:rPr lang="zh-CN" altLang="en-US" dirty="0">
                <a:latin typeface="Microsoft YaHei UI" panose="020B0503020204020204" pitchFamily="34" charset="-122"/>
                <a:ea typeface="Microsoft YaHei UI" panose="020B0503020204020204" pitchFamily="34" charset="-122"/>
              </a:rPr>
              <a:t>的内置序列类型是不够的 </a:t>
            </a:r>
            <a:r>
              <a:rPr lang="en-US" altLang="zh-CN" dirty="0">
                <a:latin typeface="Microsoft YaHei UI" panose="020B0503020204020204" pitchFamily="34" charset="-122"/>
                <a:ea typeface="Microsoft YaHei UI" panose="020B0503020204020204" pitchFamily="34" charset="-122"/>
              </a:rPr>
              <a:t>- </a:t>
            </a:r>
            <a:r>
              <a:rPr lang="zh-CN" altLang="en-US" dirty="0">
                <a:latin typeface="Microsoft YaHei UI" panose="020B0503020204020204" pitchFamily="34" charset="-122"/>
                <a:ea typeface="Microsoft YaHei UI" panose="020B0503020204020204" pitchFamily="34" charset="-122"/>
              </a:rPr>
              <a:t>还需要知道如何使用 </a:t>
            </a:r>
            <a:r>
              <a:rPr lang="en-US" altLang="zh-CN" dirty="0">
                <a:latin typeface="Microsoft YaHei UI" panose="020B0503020204020204" pitchFamily="34" charset="-122"/>
                <a:ea typeface="Microsoft YaHei UI" panose="020B0503020204020204" pitchFamily="34" charset="-122"/>
              </a:rPr>
              <a:t>NumPy </a:t>
            </a:r>
            <a:r>
              <a:rPr lang="zh-CN" altLang="en-US" dirty="0">
                <a:latin typeface="Microsoft YaHei UI" panose="020B0503020204020204" pitchFamily="34" charset="-122"/>
                <a:ea typeface="Microsoft YaHei UI" panose="020B0503020204020204" pitchFamily="34" charset="-122"/>
              </a:rPr>
              <a:t>数组。</a:t>
            </a:r>
          </a:p>
        </p:txBody>
      </p:sp>
    </p:spTree>
    <p:extLst>
      <p:ext uri="{BB962C8B-B14F-4D97-AF65-F5344CB8AC3E}">
        <p14:creationId xmlns:p14="http://schemas.microsoft.com/office/powerpoint/2010/main" val="3234004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修改数组的形状</a:t>
            </a:r>
          </a:p>
        </p:txBody>
      </p:sp>
      <p:sp>
        <p:nvSpPr>
          <p:cNvPr id="14" name="内容占位符 13"/>
          <p:cNvSpPr>
            <a:spLocks noGrp="1"/>
          </p:cNvSpPr>
          <p:nvPr>
            <p:ph idx="1"/>
          </p:nvPr>
        </p:nvSpPr>
        <p:spPr>
          <a:xfrm>
            <a:off x="1517428" y="1772816"/>
            <a:ext cx="10193608" cy="4994374"/>
          </a:xfrm>
        </p:spPr>
        <p:txBody>
          <a:bodyPr rtlCol="0">
            <a:noAutofit/>
          </a:bodyPr>
          <a:lstStyle/>
          <a:p>
            <a:pPr>
              <a:lnSpc>
                <a:spcPct val="150000"/>
              </a:lnSpc>
            </a:pPr>
            <a:r>
              <a:rPr lang="zh-CN" altLang="en-US" sz="2200" dirty="0">
                <a:latin typeface="Microsoft YaHei UI" panose="020B0503020204020204" pitchFamily="34" charset="-122"/>
                <a:ea typeface="Microsoft YaHei UI" panose="020B0503020204020204" pitchFamily="34" charset="-122"/>
              </a:rPr>
              <a:t>使用</a:t>
            </a:r>
            <a:r>
              <a:rPr lang="en-US" altLang="zh-CN" sz="2200" dirty="0">
                <a:solidFill>
                  <a:srgbClr val="FF0000"/>
                </a:solidFill>
                <a:latin typeface="Microsoft YaHei UI" panose="020B0503020204020204" pitchFamily="34" charset="-122"/>
                <a:ea typeface="Microsoft YaHei UI" panose="020B0503020204020204" pitchFamily="34" charset="-122"/>
              </a:rPr>
              <a:t>arr.reshape()</a:t>
            </a:r>
            <a:r>
              <a:rPr lang="zh-CN" altLang="en-US" sz="2200" dirty="0">
                <a:latin typeface="Microsoft YaHei UI" panose="020B0503020204020204" pitchFamily="34" charset="-122"/>
                <a:ea typeface="Microsoft YaHei UI" panose="020B0503020204020204" pitchFamily="34" charset="-122"/>
              </a:rPr>
              <a:t>将为数组提供新的形状而不更改数据。</a:t>
            </a:r>
            <a:endParaRPr lang="en-US" altLang="zh-CN" sz="2200" dirty="0">
              <a:latin typeface="Microsoft YaHei UI" panose="020B0503020204020204" pitchFamily="34" charset="-122"/>
              <a:ea typeface="Microsoft YaHei UI" panose="020B0503020204020204" pitchFamily="34" charset="-122"/>
            </a:endParaRPr>
          </a:p>
          <a:p>
            <a:pPr>
              <a:lnSpc>
                <a:spcPct val="150000"/>
              </a:lnSpc>
            </a:pPr>
            <a:r>
              <a:rPr lang="zh-CN" altLang="en-US" sz="2200" dirty="0">
                <a:latin typeface="Microsoft YaHei UI" panose="020B0503020204020204" pitchFamily="34" charset="-122"/>
                <a:ea typeface="Microsoft YaHei UI" panose="020B0503020204020204" pitchFamily="34" charset="-122"/>
              </a:rPr>
              <a:t>要更改数组的维度，您可以使用</a:t>
            </a:r>
            <a:r>
              <a:rPr lang="en-US" altLang="zh-CN" sz="2200" dirty="0">
                <a:latin typeface="Microsoft YaHei UI" panose="020B0503020204020204" pitchFamily="34" charset="-122"/>
                <a:ea typeface="Microsoft YaHei UI" panose="020B0503020204020204" pitchFamily="34" charset="-122"/>
              </a:rPr>
              <a:t>-1</a:t>
            </a:r>
            <a:r>
              <a:rPr lang="zh-CN" altLang="en-US" sz="2200" dirty="0">
                <a:latin typeface="Microsoft YaHei UI" panose="020B0503020204020204" pitchFamily="34" charset="-122"/>
                <a:ea typeface="Microsoft YaHei UI" panose="020B0503020204020204" pitchFamily="34" charset="-122"/>
              </a:rPr>
              <a:t>代替其中一个大小，然后将自动推导该大小。</a:t>
            </a:r>
            <a:endParaRPr lang="en-US" altLang="zh-CN" sz="2200" dirty="0">
              <a:latin typeface="Microsoft YaHei UI" panose="020B0503020204020204" pitchFamily="34" charset="-122"/>
              <a:ea typeface="Microsoft YaHei UI" panose="020B0503020204020204" pitchFamily="34" charset="-122"/>
            </a:endParaRPr>
          </a:p>
          <a:p>
            <a:pPr>
              <a:lnSpc>
                <a:spcPct val="150000"/>
              </a:lnSpc>
            </a:pPr>
            <a:r>
              <a:rPr lang="zh-CN" altLang="en-US" sz="2200" dirty="0">
                <a:latin typeface="Microsoft YaHei UI" panose="020B0503020204020204" pitchFamily="34" charset="-122"/>
                <a:ea typeface="Microsoft YaHei UI" panose="020B0503020204020204" pitchFamily="34" charset="-122"/>
              </a:rPr>
              <a:t>请记住，当您使用 </a:t>
            </a:r>
            <a:r>
              <a:rPr lang="en-US" altLang="zh-CN" sz="2200" dirty="0">
                <a:latin typeface="Microsoft YaHei UI" panose="020B0503020204020204" pitchFamily="34" charset="-122"/>
                <a:ea typeface="Microsoft YaHei UI" panose="020B0503020204020204" pitchFamily="34" charset="-122"/>
              </a:rPr>
              <a:t>reshape </a:t>
            </a:r>
            <a:r>
              <a:rPr lang="zh-CN" altLang="en-US" sz="2200" dirty="0">
                <a:latin typeface="Microsoft YaHei UI" panose="020B0503020204020204" pitchFamily="34" charset="-122"/>
                <a:ea typeface="Microsoft YaHei UI" panose="020B0503020204020204" pitchFamily="34" charset="-122"/>
              </a:rPr>
              <a:t>方法时，要生成的数组需要与原始数组具有</a:t>
            </a:r>
            <a:r>
              <a:rPr lang="zh-CN" altLang="en-US" sz="2200" dirty="0">
                <a:solidFill>
                  <a:srgbClr val="FF0000"/>
                </a:solidFill>
                <a:latin typeface="Microsoft YaHei UI" panose="020B0503020204020204" pitchFamily="34" charset="-122"/>
                <a:ea typeface="Microsoft YaHei UI" panose="020B0503020204020204" pitchFamily="34" charset="-122"/>
              </a:rPr>
              <a:t>相同数量</a:t>
            </a:r>
            <a:r>
              <a:rPr lang="zh-CN" altLang="en-US" sz="2200" dirty="0">
                <a:latin typeface="Microsoft YaHei UI" panose="020B0503020204020204" pitchFamily="34" charset="-122"/>
                <a:ea typeface="Microsoft YaHei UI" panose="020B0503020204020204" pitchFamily="34" charset="-122"/>
              </a:rPr>
              <a:t>的元素。如果您从包含 </a:t>
            </a:r>
            <a:r>
              <a:rPr lang="en-US" altLang="zh-CN" sz="2200" dirty="0">
                <a:latin typeface="Microsoft YaHei UI" panose="020B0503020204020204" pitchFamily="34" charset="-122"/>
                <a:ea typeface="Microsoft YaHei UI" panose="020B0503020204020204" pitchFamily="34" charset="-122"/>
              </a:rPr>
              <a:t>12 </a:t>
            </a:r>
            <a:r>
              <a:rPr lang="zh-CN" altLang="en-US" sz="2200" dirty="0">
                <a:latin typeface="Microsoft YaHei UI" panose="020B0503020204020204" pitchFamily="34" charset="-122"/>
                <a:ea typeface="Microsoft YaHei UI" panose="020B0503020204020204" pitchFamily="34" charset="-122"/>
              </a:rPr>
              <a:t>个元素的数组开始，则需要确保新数组也总共包含 </a:t>
            </a:r>
            <a:r>
              <a:rPr lang="en-US" altLang="zh-CN" sz="2200" dirty="0">
                <a:latin typeface="Microsoft YaHei UI" panose="020B0503020204020204" pitchFamily="34" charset="-122"/>
                <a:ea typeface="Microsoft YaHei UI" panose="020B0503020204020204" pitchFamily="34" charset="-122"/>
              </a:rPr>
              <a:t>12 </a:t>
            </a:r>
            <a:r>
              <a:rPr lang="zh-CN" altLang="en-US" sz="2200" dirty="0">
                <a:latin typeface="Microsoft YaHei UI" panose="020B0503020204020204" pitchFamily="34" charset="-122"/>
                <a:ea typeface="Microsoft YaHei UI" panose="020B0503020204020204" pitchFamily="34" charset="-122"/>
              </a:rPr>
              <a:t>个元素。</a:t>
            </a:r>
            <a:endParaRPr lang="en-US" altLang="zh-CN" sz="2200" dirty="0">
              <a:latin typeface="Microsoft YaHei UI" panose="020B0503020204020204" pitchFamily="34" charset="-122"/>
              <a:ea typeface="Microsoft YaHei UI" panose="020B0503020204020204" pitchFamily="34" charset="-122"/>
            </a:endParaRPr>
          </a:p>
        </p:txBody>
      </p:sp>
      <p:pic>
        <p:nvPicPr>
          <p:cNvPr id="4" name="图片 3">
            <a:extLst>
              <a:ext uri="{FF2B5EF4-FFF2-40B4-BE49-F238E27FC236}">
                <a16:creationId xmlns:a16="http://schemas.microsoft.com/office/drawing/2014/main" id="{4A62B13C-0081-CAEE-B323-A18079D81449}"/>
              </a:ext>
            </a:extLst>
          </p:cNvPr>
          <p:cNvPicPr>
            <a:picLocks noChangeAspect="1"/>
          </p:cNvPicPr>
          <p:nvPr/>
        </p:nvPicPr>
        <p:blipFill>
          <a:blip r:embed="rId3"/>
          <a:stretch>
            <a:fillRect/>
          </a:stretch>
        </p:blipFill>
        <p:spPr>
          <a:xfrm>
            <a:off x="1989956" y="5013176"/>
            <a:ext cx="5192622" cy="1192017"/>
          </a:xfrm>
          <a:prstGeom prst="rect">
            <a:avLst/>
          </a:prstGeom>
        </p:spPr>
      </p:pic>
    </p:spTree>
    <p:extLst>
      <p:ext uri="{BB962C8B-B14F-4D97-AF65-F5344CB8AC3E}">
        <p14:creationId xmlns:p14="http://schemas.microsoft.com/office/powerpoint/2010/main" val="3877239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修改数组的形状</a:t>
            </a:r>
          </a:p>
        </p:txBody>
      </p:sp>
      <p:sp>
        <p:nvSpPr>
          <p:cNvPr id="14" name="内容占位符 13"/>
          <p:cNvSpPr>
            <a:spLocks noGrp="1"/>
          </p:cNvSpPr>
          <p:nvPr>
            <p:ph idx="1"/>
          </p:nvPr>
        </p:nvSpPr>
        <p:spPr>
          <a:xfrm>
            <a:off x="1517428" y="1772816"/>
            <a:ext cx="9768282" cy="4994374"/>
          </a:xfrm>
        </p:spPr>
        <p:txBody>
          <a:bodyPr rtlCol="0">
            <a:normAutofit/>
          </a:bodyPr>
          <a:lstStyle/>
          <a:p>
            <a:pPr>
              <a:lnSpc>
                <a:spcPct val="150000"/>
              </a:lnSpc>
            </a:pPr>
            <a:r>
              <a:rPr lang="zh-CN" altLang="en-US" dirty="0">
                <a:latin typeface="Microsoft YaHei UI" panose="020B0503020204020204" pitchFamily="34" charset="-122"/>
                <a:ea typeface="Microsoft YaHei UI" panose="020B0503020204020204" pitchFamily="34" charset="-122"/>
              </a:rPr>
              <a:t>使用</a:t>
            </a:r>
            <a:r>
              <a:rPr lang="en-US" altLang="zh-CN" dirty="0">
                <a:solidFill>
                  <a:srgbClr val="FF0000"/>
                </a:solidFill>
                <a:latin typeface="Microsoft YaHei UI" panose="020B0503020204020204" pitchFamily="34" charset="-122"/>
                <a:ea typeface="Microsoft YaHei UI" panose="020B0503020204020204" pitchFamily="34" charset="-122"/>
              </a:rPr>
              <a:t>np.reshape</a:t>
            </a:r>
            <a:r>
              <a:rPr lang="zh-CN" altLang="en-US" dirty="0">
                <a:latin typeface="Microsoft YaHei UI" panose="020B0503020204020204" pitchFamily="34" charset="-122"/>
                <a:ea typeface="Microsoft YaHei UI" panose="020B0503020204020204" pitchFamily="34" charset="-122"/>
              </a:rPr>
              <a:t>，您可以指定一些可选参数：</a:t>
            </a:r>
            <a:endParaRPr lang="en-US" altLang="zh-CN" dirty="0">
              <a:latin typeface="Microsoft YaHei UI" panose="020B0503020204020204" pitchFamily="34" charset="-122"/>
              <a:ea typeface="Microsoft YaHei UI" panose="020B0503020204020204" pitchFamily="34" charset="-122"/>
            </a:endParaRPr>
          </a:p>
          <a:p>
            <a:pPr>
              <a:lnSpc>
                <a:spcPct val="150000"/>
              </a:lnSpc>
            </a:pPr>
            <a:r>
              <a:rPr lang="en-US" altLang="zh-CN" dirty="0">
                <a:latin typeface="Microsoft YaHei UI" panose="020B0503020204020204" pitchFamily="34" charset="-122"/>
                <a:ea typeface="Microsoft YaHei UI" panose="020B0503020204020204" pitchFamily="34" charset="-122"/>
              </a:rPr>
              <a:t>np.reshape(a, newshape, order='C’)</a:t>
            </a:r>
            <a:endParaRPr lang="en-US" altLang="zh-CN" dirty="0"/>
          </a:p>
          <a:p>
            <a:pPr lvl="1">
              <a:lnSpc>
                <a:spcPct val="150000"/>
              </a:lnSpc>
            </a:pPr>
            <a:r>
              <a:rPr lang="en-US" altLang="zh-CN" dirty="0">
                <a:latin typeface="Microsoft YaHei UI" panose="020B0503020204020204" pitchFamily="34" charset="-122"/>
                <a:ea typeface="Microsoft YaHei UI" panose="020B0503020204020204" pitchFamily="34" charset="-122"/>
              </a:rPr>
              <a:t>a</a:t>
            </a:r>
            <a:r>
              <a:rPr lang="zh-CN" altLang="en-US" dirty="0">
                <a:latin typeface="Microsoft YaHei UI" panose="020B0503020204020204" pitchFamily="34" charset="-122"/>
                <a:ea typeface="Microsoft YaHei UI" panose="020B0503020204020204" pitchFamily="34" charset="-122"/>
              </a:rPr>
              <a:t>是要重塑的数组。</a:t>
            </a:r>
          </a:p>
          <a:p>
            <a:pPr lvl="1">
              <a:lnSpc>
                <a:spcPct val="150000"/>
              </a:lnSpc>
            </a:pPr>
            <a:r>
              <a:rPr lang="en-US" altLang="zh-CN" dirty="0">
                <a:latin typeface="Microsoft YaHei UI" panose="020B0503020204020204" pitchFamily="34" charset="-122"/>
                <a:ea typeface="Microsoft YaHei UI" panose="020B0503020204020204" pitchFamily="34" charset="-122"/>
              </a:rPr>
              <a:t>newshape</a:t>
            </a:r>
            <a:r>
              <a:rPr lang="zh-CN" altLang="en-US" dirty="0">
                <a:latin typeface="Microsoft YaHei UI" panose="020B0503020204020204" pitchFamily="34" charset="-122"/>
                <a:ea typeface="Microsoft YaHei UI" panose="020B0503020204020204" pitchFamily="34" charset="-122"/>
              </a:rPr>
              <a:t>是你想要的新形状。您可以指定一个整数或整数元组。如果指定一个整数，结果将是该长度的数组。形状应与原始形状兼容。</a:t>
            </a:r>
          </a:p>
          <a:p>
            <a:pPr lvl="1">
              <a:lnSpc>
                <a:spcPct val="150000"/>
              </a:lnSpc>
            </a:pPr>
            <a:r>
              <a:rPr lang="en-US" altLang="zh-CN" dirty="0">
                <a:latin typeface="Microsoft YaHei UI" panose="020B0503020204020204" pitchFamily="34" charset="-122"/>
                <a:ea typeface="Microsoft YaHei UI" panose="020B0503020204020204" pitchFamily="34" charset="-122"/>
              </a:rPr>
              <a:t>order: C</a:t>
            </a:r>
            <a:r>
              <a:rPr lang="zh-CN" altLang="en-US" dirty="0">
                <a:latin typeface="Microsoft YaHei UI" panose="020B0503020204020204" pitchFamily="34" charset="-122"/>
                <a:ea typeface="Microsoft YaHei UI" panose="020B0503020204020204" pitchFamily="34" charset="-122"/>
              </a:rPr>
              <a:t>表示使用类 </a:t>
            </a:r>
            <a:r>
              <a:rPr lang="en-US" altLang="zh-CN" dirty="0">
                <a:latin typeface="Microsoft YaHei UI" panose="020B0503020204020204" pitchFamily="34" charset="-122"/>
                <a:ea typeface="Microsoft YaHei UI" panose="020B0503020204020204" pitchFamily="34" charset="-122"/>
              </a:rPr>
              <a:t>C </a:t>
            </a:r>
            <a:r>
              <a:rPr lang="zh-CN" altLang="en-US" dirty="0">
                <a:latin typeface="Microsoft YaHei UI" panose="020B0503020204020204" pitchFamily="34" charset="-122"/>
                <a:ea typeface="Microsoft YaHei UI" panose="020B0503020204020204" pitchFamily="34" charset="-122"/>
              </a:rPr>
              <a:t>索引顺序读</a:t>
            </a:r>
            <a:r>
              <a:rPr lang="en-US" altLang="zh-CN" dirty="0">
                <a:latin typeface="Microsoft YaHei UI" panose="020B0503020204020204" pitchFamily="34" charset="-122"/>
                <a:ea typeface="Microsoft YaHei UI" panose="020B0503020204020204" pitchFamily="34" charset="-122"/>
              </a:rPr>
              <a:t>/</a:t>
            </a:r>
            <a:r>
              <a:rPr lang="zh-CN" altLang="en-US" dirty="0">
                <a:latin typeface="Microsoft YaHei UI" panose="020B0503020204020204" pitchFamily="34" charset="-122"/>
                <a:ea typeface="Microsoft YaHei UI" panose="020B0503020204020204" pitchFamily="34" charset="-122"/>
              </a:rPr>
              <a:t>写元素， </a:t>
            </a:r>
            <a:r>
              <a:rPr lang="en-US" altLang="zh-CN" dirty="0">
                <a:latin typeface="Microsoft YaHei UI" panose="020B0503020204020204" pitchFamily="34" charset="-122"/>
                <a:ea typeface="Microsoft YaHei UI" panose="020B0503020204020204" pitchFamily="34" charset="-122"/>
              </a:rPr>
              <a:t>F</a:t>
            </a:r>
            <a:r>
              <a:rPr lang="zh-CN" altLang="en-US" dirty="0">
                <a:latin typeface="Microsoft YaHei UI" panose="020B0503020204020204" pitchFamily="34" charset="-122"/>
                <a:ea typeface="Microsoft YaHei UI" panose="020B0503020204020204" pitchFamily="34" charset="-122"/>
              </a:rPr>
              <a:t>表示使用类 </a:t>
            </a:r>
            <a:r>
              <a:rPr lang="en-US" altLang="zh-CN" dirty="0">
                <a:latin typeface="Microsoft YaHei UI" panose="020B0503020204020204" pitchFamily="34" charset="-122"/>
                <a:ea typeface="Microsoft YaHei UI" panose="020B0503020204020204" pitchFamily="34" charset="-122"/>
              </a:rPr>
              <a:t>Fortran </a:t>
            </a:r>
            <a:r>
              <a:rPr lang="zh-CN" altLang="en-US" dirty="0">
                <a:latin typeface="Microsoft YaHei UI" panose="020B0503020204020204" pitchFamily="34" charset="-122"/>
                <a:ea typeface="Microsoft YaHei UI" panose="020B0503020204020204" pitchFamily="34" charset="-122"/>
              </a:rPr>
              <a:t>索引顺序读</a:t>
            </a:r>
            <a:r>
              <a:rPr lang="en-US" altLang="zh-CN" dirty="0">
                <a:latin typeface="Microsoft YaHei UI" panose="020B0503020204020204" pitchFamily="34" charset="-122"/>
                <a:ea typeface="Microsoft YaHei UI" panose="020B0503020204020204" pitchFamily="34" charset="-122"/>
              </a:rPr>
              <a:t>/</a:t>
            </a:r>
            <a:r>
              <a:rPr lang="zh-CN" altLang="en-US" dirty="0">
                <a:latin typeface="Microsoft YaHei UI" panose="020B0503020204020204" pitchFamily="34" charset="-122"/>
                <a:ea typeface="Microsoft YaHei UI" panose="020B0503020204020204" pitchFamily="34" charset="-122"/>
              </a:rPr>
              <a:t>写元素，</a:t>
            </a:r>
            <a:r>
              <a:rPr lang="en-US" altLang="zh-CN" dirty="0">
                <a:latin typeface="Microsoft YaHei UI" panose="020B0503020204020204" pitchFamily="34" charset="-122"/>
                <a:ea typeface="Microsoft YaHei UI" panose="020B0503020204020204" pitchFamily="34" charset="-122"/>
              </a:rPr>
              <a:t>A </a:t>
            </a:r>
            <a:r>
              <a:rPr lang="zh-CN" altLang="en-US" dirty="0">
                <a:latin typeface="Microsoft YaHei UI" panose="020B0503020204020204" pitchFamily="34" charset="-122"/>
                <a:ea typeface="Microsoft YaHei UI" panose="020B0503020204020204" pitchFamily="34" charset="-122"/>
              </a:rPr>
              <a:t>表示如果 </a:t>
            </a:r>
            <a:r>
              <a:rPr lang="en-US" altLang="zh-CN" dirty="0">
                <a:latin typeface="Microsoft YaHei UI" panose="020B0503020204020204" pitchFamily="34" charset="-122"/>
                <a:ea typeface="Microsoft YaHei UI" panose="020B0503020204020204" pitchFamily="34" charset="-122"/>
              </a:rPr>
              <a:t>a </a:t>
            </a:r>
            <a:r>
              <a:rPr lang="zh-CN" altLang="en-US" dirty="0">
                <a:latin typeface="Microsoft YaHei UI" panose="020B0503020204020204" pitchFamily="34" charset="-122"/>
                <a:ea typeface="Microsoft YaHei UI" panose="020B0503020204020204" pitchFamily="34" charset="-122"/>
              </a:rPr>
              <a:t>在内存中是 </a:t>
            </a:r>
            <a:r>
              <a:rPr lang="en-US" altLang="zh-CN" dirty="0">
                <a:latin typeface="Microsoft YaHei UI" panose="020B0503020204020204" pitchFamily="34" charset="-122"/>
                <a:ea typeface="Microsoft YaHei UI" panose="020B0503020204020204" pitchFamily="34" charset="-122"/>
              </a:rPr>
              <a:t>Fortran </a:t>
            </a:r>
            <a:r>
              <a:rPr lang="zh-CN" altLang="en-US" dirty="0">
                <a:latin typeface="Microsoft YaHei UI" panose="020B0503020204020204" pitchFamily="34" charset="-122"/>
                <a:ea typeface="Microsoft YaHei UI" panose="020B0503020204020204" pitchFamily="34" charset="-122"/>
              </a:rPr>
              <a:t>连续的，则表示按类 </a:t>
            </a:r>
            <a:r>
              <a:rPr lang="en-US" altLang="zh-CN" dirty="0">
                <a:latin typeface="Microsoft YaHei UI" panose="020B0503020204020204" pitchFamily="34" charset="-122"/>
                <a:ea typeface="Microsoft YaHei UI" panose="020B0503020204020204" pitchFamily="34" charset="-122"/>
              </a:rPr>
              <a:t>Fortran </a:t>
            </a:r>
            <a:r>
              <a:rPr lang="zh-CN" altLang="en-US" dirty="0">
                <a:latin typeface="Microsoft YaHei UI" panose="020B0503020204020204" pitchFamily="34" charset="-122"/>
                <a:ea typeface="Microsoft YaHei UI" panose="020B0503020204020204" pitchFamily="34" charset="-122"/>
              </a:rPr>
              <a:t>索引顺序读</a:t>
            </a:r>
            <a:r>
              <a:rPr lang="en-US" altLang="zh-CN" dirty="0">
                <a:latin typeface="Microsoft YaHei UI" panose="020B0503020204020204" pitchFamily="34" charset="-122"/>
                <a:ea typeface="Microsoft YaHei UI" panose="020B0503020204020204" pitchFamily="34" charset="-122"/>
              </a:rPr>
              <a:t>/</a:t>
            </a:r>
            <a:r>
              <a:rPr lang="zh-CN" altLang="en-US" dirty="0">
                <a:latin typeface="Microsoft YaHei UI" panose="020B0503020204020204" pitchFamily="34" charset="-122"/>
                <a:ea typeface="Microsoft YaHei UI" panose="020B0503020204020204" pitchFamily="34" charset="-122"/>
              </a:rPr>
              <a:t>写元素。</a:t>
            </a:r>
            <a:endParaRPr lang="en-US" alt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400875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latin typeface="Microsoft YaHei UI" panose="020B0503020204020204" pitchFamily="34" charset="-122"/>
                <a:ea typeface="Microsoft YaHei UI" panose="020B0503020204020204" pitchFamily="34" charset="-122"/>
              </a:rPr>
              <a:t>Order</a:t>
            </a:r>
            <a:r>
              <a:rPr lang="zh-CN" altLang="en-US" dirty="0">
                <a:latin typeface="Microsoft YaHei UI" panose="020B0503020204020204" pitchFamily="34" charset="-122"/>
                <a:ea typeface="Microsoft YaHei UI" panose="020B0503020204020204" pitchFamily="34" charset="-122"/>
              </a:rPr>
              <a:t>参数</a:t>
            </a:r>
          </a:p>
        </p:txBody>
      </p:sp>
      <p:sp>
        <p:nvSpPr>
          <p:cNvPr id="14" name="内容占位符 13"/>
          <p:cNvSpPr>
            <a:spLocks noGrp="1"/>
          </p:cNvSpPr>
          <p:nvPr>
            <p:ph idx="1"/>
          </p:nvPr>
        </p:nvSpPr>
        <p:spPr>
          <a:xfrm>
            <a:off x="1341884" y="1621944"/>
            <a:ext cx="10657184" cy="5258822"/>
          </a:xfrm>
        </p:spPr>
        <p:txBody>
          <a:bodyPr rtlCol="0">
            <a:normAutofit lnSpcReduction="10000"/>
          </a:bodyPr>
          <a:lstStyle/>
          <a:p>
            <a:pPr>
              <a:lnSpc>
                <a:spcPct val="150000"/>
              </a:lnSpc>
            </a:pPr>
            <a:r>
              <a:rPr lang="zh-CN" altLang="en-US" sz="1400" dirty="0">
                <a:latin typeface="Microsoft YaHei UI" panose="020B0503020204020204" pitchFamily="34" charset="-122"/>
                <a:ea typeface="Microsoft YaHei UI" panose="020B0503020204020204" pitchFamily="34" charset="-122"/>
              </a:rPr>
              <a:t>在</a:t>
            </a:r>
            <a:r>
              <a:rPr lang="en-US" altLang="zh-CN" sz="1400" dirty="0">
                <a:latin typeface="Microsoft YaHei UI" panose="020B0503020204020204" pitchFamily="34" charset="-122"/>
                <a:ea typeface="Microsoft YaHei UI" panose="020B0503020204020204" pitchFamily="34" charset="-122"/>
              </a:rPr>
              <a:t>NumPy</a:t>
            </a:r>
            <a:r>
              <a:rPr lang="zh-CN" altLang="en-US" sz="1400" dirty="0">
                <a:latin typeface="Microsoft YaHei UI" panose="020B0503020204020204" pitchFamily="34" charset="-122"/>
                <a:ea typeface="Microsoft YaHei UI" panose="020B0503020204020204" pitchFamily="34" charset="-122"/>
              </a:rPr>
              <a:t>中，</a:t>
            </a:r>
            <a:r>
              <a:rPr lang="en-US" altLang="zh-CN" sz="1400" dirty="0">
                <a:latin typeface="Microsoft YaHei UI" panose="020B0503020204020204" pitchFamily="34" charset="-122"/>
                <a:ea typeface="Microsoft YaHei UI" panose="020B0503020204020204" pitchFamily="34" charset="-122"/>
              </a:rPr>
              <a:t>C, F, A, </a:t>
            </a:r>
            <a:r>
              <a:rPr lang="zh-CN" altLang="en-US" sz="1400" dirty="0">
                <a:latin typeface="Microsoft YaHei UI" panose="020B0503020204020204" pitchFamily="34" charset="-122"/>
                <a:ea typeface="Microsoft YaHei UI" panose="020B0503020204020204" pitchFamily="34" charset="-122"/>
              </a:rPr>
              <a:t>和 </a:t>
            </a:r>
            <a:r>
              <a:rPr lang="en-US" altLang="zh-CN" sz="1400" dirty="0">
                <a:latin typeface="Microsoft YaHei UI" panose="020B0503020204020204" pitchFamily="34" charset="-122"/>
                <a:ea typeface="Microsoft YaHei UI" panose="020B0503020204020204" pitchFamily="34" charset="-122"/>
              </a:rPr>
              <a:t>K </a:t>
            </a:r>
            <a:r>
              <a:rPr lang="zh-CN" altLang="en-US" sz="1400" dirty="0">
                <a:latin typeface="Microsoft YaHei UI" panose="020B0503020204020204" pitchFamily="34" charset="-122"/>
                <a:ea typeface="Microsoft YaHei UI" panose="020B0503020204020204" pitchFamily="34" charset="-122"/>
              </a:rPr>
              <a:t>这四个字符常用于指定数组的内存布局或排序方式，特别是在数组的重塑、拷贝和排序等操作中。这些字符代表了不同的数组存储顺序，具体如下：</a:t>
            </a:r>
          </a:p>
          <a:p>
            <a:pPr>
              <a:lnSpc>
                <a:spcPct val="150000"/>
              </a:lnSpc>
            </a:pPr>
            <a:r>
              <a:rPr lang="en-US" altLang="zh-CN" sz="1400" dirty="0">
                <a:latin typeface="Microsoft YaHei UI" panose="020B0503020204020204" pitchFamily="34" charset="-122"/>
                <a:ea typeface="Microsoft YaHei UI" panose="020B0503020204020204" pitchFamily="34" charset="-122"/>
              </a:rPr>
              <a:t>‘C’ - C-order (Row-major order)</a:t>
            </a:r>
            <a:r>
              <a:rPr lang="zh-CN" altLang="en-US" sz="1400" dirty="0">
                <a:latin typeface="Microsoft YaHei UI" panose="020B0503020204020204" pitchFamily="34" charset="-122"/>
                <a:ea typeface="Microsoft YaHei UI" panose="020B0503020204020204" pitchFamily="34" charset="-122"/>
              </a:rPr>
              <a:t>：这表示数组按照行优先的方式存储。在</a:t>
            </a:r>
            <a:r>
              <a:rPr lang="en-US" altLang="zh-CN" sz="1400" dirty="0">
                <a:latin typeface="Microsoft YaHei UI" panose="020B0503020204020204" pitchFamily="34" charset="-122"/>
                <a:ea typeface="Microsoft YaHei UI" panose="020B0503020204020204" pitchFamily="34" charset="-122"/>
              </a:rPr>
              <a:t>C</a:t>
            </a:r>
            <a:r>
              <a:rPr lang="zh-CN" altLang="en-US" sz="1400" dirty="0">
                <a:latin typeface="Microsoft YaHei UI" panose="020B0503020204020204" pitchFamily="34" charset="-122"/>
                <a:ea typeface="Microsoft YaHei UI" panose="020B0503020204020204" pitchFamily="34" charset="-122"/>
              </a:rPr>
              <a:t>语言和许多基于</a:t>
            </a:r>
            <a:r>
              <a:rPr lang="en-US" altLang="zh-CN" sz="1400" dirty="0">
                <a:latin typeface="Microsoft YaHei UI" panose="020B0503020204020204" pitchFamily="34" charset="-122"/>
                <a:ea typeface="Microsoft YaHei UI" panose="020B0503020204020204" pitchFamily="34" charset="-122"/>
              </a:rPr>
              <a:t>C</a:t>
            </a:r>
            <a:r>
              <a:rPr lang="zh-CN" altLang="en-US" sz="1400" dirty="0">
                <a:latin typeface="Microsoft YaHei UI" panose="020B0503020204020204" pitchFamily="34" charset="-122"/>
                <a:ea typeface="Microsoft YaHei UI" panose="020B0503020204020204" pitchFamily="34" charset="-122"/>
              </a:rPr>
              <a:t>的语言（包括</a:t>
            </a:r>
            <a:r>
              <a:rPr lang="en-US" altLang="zh-CN" sz="1400" dirty="0">
                <a:latin typeface="Microsoft YaHei UI" panose="020B0503020204020204" pitchFamily="34" charset="-122"/>
                <a:ea typeface="Microsoft YaHei UI" panose="020B0503020204020204" pitchFamily="34" charset="-122"/>
              </a:rPr>
              <a:t>Python</a:t>
            </a:r>
            <a:r>
              <a:rPr lang="zh-CN" altLang="en-US" sz="1400" dirty="0">
                <a:latin typeface="Microsoft YaHei UI" panose="020B0503020204020204" pitchFamily="34" charset="-122"/>
                <a:ea typeface="Microsoft YaHei UI" panose="020B0503020204020204" pitchFamily="34" charset="-122"/>
              </a:rPr>
              <a:t>）中，多维数组通常以行为主序存储。也就是说，连续的内存位置首先存储同一行中的元素，然后再移动到下一行。例如，一个二维数组的元素将按照行的顺序排列。</a:t>
            </a:r>
          </a:p>
          <a:p>
            <a:pPr>
              <a:lnSpc>
                <a:spcPct val="150000"/>
              </a:lnSpc>
            </a:pPr>
            <a:r>
              <a:rPr lang="en-US" altLang="zh-CN" sz="1400" dirty="0">
                <a:latin typeface="Microsoft YaHei UI" panose="020B0503020204020204" pitchFamily="34" charset="-122"/>
                <a:ea typeface="Microsoft YaHei UI" panose="020B0503020204020204" pitchFamily="34" charset="-122"/>
              </a:rPr>
              <a:t>‘F’ - Fortran-order (Column-major order)</a:t>
            </a:r>
            <a:r>
              <a:rPr lang="zh-CN" altLang="en-US" sz="1400" dirty="0">
                <a:latin typeface="Microsoft YaHei UI" panose="020B0503020204020204" pitchFamily="34" charset="-122"/>
                <a:ea typeface="Microsoft YaHei UI" panose="020B0503020204020204" pitchFamily="34" charset="-122"/>
              </a:rPr>
              <a:t>：与</a:t>
            </a:r>
            <a:r>
              <a:rPr lang="en-US" altLang="zh-CN" sz="1400" dirty="0">
                <a:latin typeface="Microsoft YaHei UI" panose="020B0503020204020204" pitchFamily="34" charset="-122"/>
                <a:ea typeface="Microsoft YaHei UI" panose="020B0503020204020204" pitchFamily="34" charset="-122"/>
              </a:rPr>
              <a:t>C-order</a:t>
            </a:r>
            <a:r>
              <a:rPr lang="zh-CN" altLang="en-US" sz="1400" dirty="0">
                <a:latin typeface="Microsoft YaHei UI" panose="020B0503020204020204" pitchFamily="34" charset="-122"/>
                <a:ea typeface="Microsoft YaHei UI" panose="020B0503020204020204" pitchFamily="34" charset="-122"/>
              </a:rPr>
              <a:t>相反，</a:t>
            </a:r>
            <a:r>
              <a:rPr lang="en-US" altLang="zh-CN" sz="1400" dirty="0">
                <a:latin typeface="Microsoft YaHei UI" panose="020B0503020204020204" pitchFamily="34" charset="-122"/>
                <a:ea typeface="Microsoft YaHei UI" panose="020B0503020204020204" pitchFamily="34" charset="-122"/>
              </a:rPr>
              <a:t>Fortran-order</a:t>
            </a:r>
            <a:r>
              <a:rPr lang="zh-CN" altLang="en-US" sz="1400" dirty="0">
                <a:latin typeface="Microsoft YaHei UI" panose="020B0503020204020204" pitchFamily="34" charset="-122"/>
                <a:ea typeface="Microsoft YaHei UI" panose="020B0503020204020204" pitchFamily="34" charset="-122"/>
              </a:rPr>
              <a:t>表示数组按照列优先的方式存储。这是</a:t>
            </a:r>
            <a:r>
              <a:rPr lang="en-US" altLang="zh-CN" sz="1400" dirty="0">
                <a:latin typeface="Microsoft YaHei UI" panose="020B0503020204020204" pitchFamily="34" charset="-122"/>
                <a:ea typeface="Microsoft YaHei UI" panose="020B0503020204020204" pitchFamily="34" charset="-122"/>
              </a:rPr>
              <a:t>Fortran</a:t>
            </a:r>
            <a:r>
              <a:rPr lang="zh-CN" altLang="en-US" sz="1400" dirty="0">
                <a:latin typeface="Microsoft YaHei UI" panose="020B0503020204020204" pitchFamily="34" charset="-122"/>
                <a:ea typeface="Microsoft YaHei UI" panose="020B0503020204020204" pitchFamily="34" charset="-122"/>
              </a:rPr>
              <a:t>语言以及一些数学软件（如</a:t>
            </a:r>
            <a:r>
              <a:rPr lang="en-US" altLang="zh-CN" sz="1400" dirty="0">
                <a:latin typeface="Microsoft YaHei UI" panose="020B0503020204020204" pitchFamily="34" charset="-122"/>
                <a:ea typeface="Microsoft YaHei UI" panose="020B0503020204020204" pitchFamily="34" charset="-122"/>
              </a:rPr>
              <a:t>MATLAB</a:t>
            </a:r>
            <a:r>
              <a:rPr lang="zh-CN" altLang="en-US" sz="1400" dirty="0">
                <a:latin typeface="Microsoft YaHei UI" panose="020B0503020204020204" pitchFamily="34" charset="-122"/>
                <a:ea typeface="Microsoft YaHei UI" panose="020B0503020204020204" pitchFamily="34" charset="-122"/>
              </a:rPr>
              <a:t>）中常用的数组存储方式。在这样的布局中，连续的内存位置会先存储一列的元素，然后再移动到下一列。对于二维数组，这意味着所有第一列的元素连续存储，然后是所有第二列的元素，依此类推。</a:t>
            </a:r>
          </a:p>
          <a:p>
            <a:pPr>
              <a:lnSpc>
                <a:spcPct val="150000"/>
              </a:lnSpc>
            </a:pPr>
            <a:r>
              <a:rPr lang="en-US" altLang="zh-CN" sz="1400" dirty="0">
                <a:latin typeface="Microsoft YaHei UI" panose="020B0503020204020204" pitchFamily="34" charset="-122"/>
                <a:ea typeface="Microsoft YaHei UI" panose="020B0503020204020204" pitchFamily="34" charset="-122"/>
              </a:rPr>
              <a:t>'A' - Any, or ‘F’ if the array is Fortran contiguous, otherwise ‘C’  </a:t>
            </a:r>
            <a:r>
              <a:rPr lang="zh-CN" altLang="en-US" sz="1400" dirty="0">
                <a:latin typeface="Microsoft YaHei UI" panose="020B0503020204020204" pitchFamily="34" charset="-122"/>
                <a:ea typeface="Microsoft YaHei UI" panose="020B0503020204020204" pitchFamily="34" charset="-122"/>
              </a:rPr>
              <a:t>当选择</a:t>
            </a:r>
            <a:r>
              <a:rPr lang="en-US" altLang="zh-CN" sz="1400" dirty="0">
                <a:latin typeface="Microsoft YaHei UI" panose="020B0503020204020204" pitchFamily="34" charset="-122"/>
                <a:ea typeface="Microsoft YaHei UI" panose="020B0503020204020204" pitchFamily="34" charset="-122"/>
              </a:rPr>
              <a:t>A</a:t>
            </a:r>
            <a:r>
              <a:rPr lang="zh-CN" altLang="en-US" sz="1400" dirty="0">
                <a:latin typeface="Microsoft YaHei UI" panose="020B0503020204020204" pitchFamily="34" charset="-122"/>
                <a:ea typeface="Microsoft YaHei UI" panose="020B0503020204020204" pitchFamily="34" charset="-122"/>
              </a:rPr>
              <a:t>作为排序方式时，</a:t>
            </a:r>
            <a:r>
              <a:rPr lang="en-US" altLang="zh-CN" sz="1400" dirty="0">
                <a:latin typeface="Microsoft YaHei UI" panose="020B0503020204020204" pitchFamily="34" charset="-122"/>
                <a:ea typeface="Microsoft YaHei UI" panose="020B0503020204020204" pitchFamily="34" charset="-122"/>
              </a:rPr>
              <a:t>NumPy</a:t>
            </a:r>
            <a:r>
              <a:rPr lang="zh-CN" altLang="en-US" sz="1400" dirty="0">
                <a:latin typeface="Microsoft YaHei UI" panose="020B0503020204020204" pitchFamily="34" charset="-122"/>
                <a:ea typeface="Microsoft YaHei UI" panose="020B0503020204020204" pitchFamily="34" charset="-122"/>
              </a:rPr>
              <a:t>会尝试保持现有数组的内存布局不变。如果数组已经是</a:t>
            </a:r>
            <a:r>
              <a:rPr lang="en-US" altLang="zh-CN" sz="1400" dirty="0">
                <a:latin typeface="Microsoft YaHei UI" panose="020B0503020204020204" pitchFamily="34" charset="-122"/>
                <a:ea typeface="Microsoft YaHei UI" panose="020B0503020204020204" pitchFamily="34" charset="-122"/>
              </a:rPr>
              <a:t>Fortran</a:t>
            </a:r>
            <a:r>
              <a:rPr lang="zh-CN" altLang="en-US" sz="1400" dirty="0">
                <a:latin typeface="Microsoft YaHei UI" panose="020B0503020204020204" pitchFamily="34" charset="-122"/>
                <a:ea typeface="Microsoft YaHei UI" panose="020B0503020204020204" pitchFamily="34" charset="-122"/>
              </a:rPr>
              <a:t>连续的（即列优先），那么就按照列优先处理；如果不是，就按照行优先处理。这种方式尽量避免数据复制，提高效率。</a:t>
            </a:r>
          </a:p>
          <a:p>
            <a:pPr>
              <a:lnSpc>
                <a:spcPct val="150000"/>
              </a:lnSpc>
            </a:pPr>
            <a:r>
              <a:rPr lang="en-US" altLang="zh-CN" sz="1400" dirty="0">
                <a:latin typeface="Microsoft YaHei UI" panose="020B0503020204020204" pitchFamily="34" charset="-122"/>
                <a:ea typeface="Microsoft YaHei UI" panose="020B0503020204020204" pitchFamily="34" charset="-122"/>
              </a:rPr>
              <a:t>'K' - Keep, or ‘F’ if the array is Fortran contiguous, ‘C’ otherwise   </a:t>
            </a:r>
            <a:r>
              <a:rPr lang="zh-CN" altLang="en-US" sz="1400" dirty="0">
                <a:latin typeface="Microsoft YaHei UI" panose="020B0503020204020204" pitchFamily="34" charset="-122"/>
                <a:ea typeface="Microsoft YaHei UI" panose="020B0503020204020204" pitchFamily="34" charset="-122"/>
              </a:rPr>
              <a:t>类似于</a:t>
            </a:r>
            <a:r>
              <a:rPr lang="en-US" altLang="zh-CN" sz="1400" dirty="0">
                <a:latin typeface="Microsoft YaHei UI" panose="020B0503020204020204" pitchFamily="34" charset="-122"/>
                <a:ea typeface="Microsoft YaHei UI" panose="020B0503020204020204" pitchFamily="34" charset="-122"/>
              </a:rPr>
              <a:t>A</a:t>
            </a:r>
            <a:r>
              <a:rPr lang="zh-CN" altLang="en-US" sz="1400" dirty="0">
                <a:latin typeface="Microsoft YaHei UI" panose="020B0503020204020204" pitchFamily="34" charset="-122"/>
                <a:ea typeface="Microsoft YaHei UI" panose="020B0503020204020204" pitchFamily="34" charset="-122"/>
              </a:rPr>
              <a:t>，但有一点不同：如果原数组既不是</a:t>
            </a:r>
            <a:r>
              <a:rPr lang="en-US" altLang="zh-CN" sz="1400" dirty="0">
                <a:latin typeface="Microsoft YaHei UI" panose="020B0503020204020204" pitchFamily="34" charset="-122"/>
                <a:ea typeface="Microsoft YaHei UI" panose="020B0503020204020204" pitchFamily="34" charset="-122"/>
              </a:rPr>
              <a:t>C</a:t>
            </a:r>
            <a:r>
              <a:rPr lang="zh-CN" altLang="en-US" sz="1400" dirty="0">
                <a:latin typeface="Microsoft YaHei UI" panose="020B0503020204020204" pitchFamily="34" charset="-122"/>
                <a:ea typeface="Microsoft YaHei UI" panose="020B0503020204020204" pitchFamily="34" charset="-122"/>
              </a:rPr>
              <a:t>连续也不是</a:t>
            </a:r>
            <a:r>
              <a:rPr lang="en-US" altLang="zh-CN" sz="1400" dirty="0">
                <a:latin typeface="Microsoft YaHei UI" panose="020B0503020204020204" pitchFamily="34" charset="-122"/>
                <a:ea typeface="Microsoft YaHei UI" panose="020B0503020204020204" pitchFamily="34" charset="-122"/>
              </a:rPr>
              <a:t>F</a:t>
            </a:r>
            <a:r>
              <a:rPr lang="zh-CN" altLang="en-US" sz="1400" dirty="0">
                <a:latin typeface="Microsoft YaHei UI" panose="020B0503020204020204" pitchFamily="34" charset="-122"/>
                <a:ea typeface="Microsoft YaHei UI" panose="020B0503020204020204" pitchFamily="34" charset="-122"/>
              </a:rPr>
              <a:t>连续（比如，它是一个非规则形状的数组或视图），那么</a:t>
            </a:r>
            <a:r>
              <a:rPr lang="en-US" altLang="zh-CN" sz="1400" dirty="0">
                <a:latin typeface="Microsoft YaHei UI" panose="020B0503020204020204" pitchFamily="34" charset="-122"/>
                <a:ea typeface="Microsoft YaHei UI" panose="020B0503020204020204" pitchFamily="34" charset="-122"/>
              </a:rPr>
              <a:t>K</a:t>
            </a:r>
            <a:r>
              <a:rPr lang="zh-CN" altLang="en-US" sz="1400" dirty="0">
                <a:latin typeface="Microsoft YaHei UI" panose="020B0503020204020204" pitchFamily="34" charset="-122"/>
                <a:ea typeface="Microsoft YaHei UI" panose="020B0503020204020204" pitchFamily="34" charset="-122"/>
              </a:rPr>
              <a:t>会引发错误，而</a:t>
            </a:r>
            <a:r>
              <a:rPr lang="en-US" altLang="zh-CN" sz="1400" dirty="0">
                <a:latin typeface="Microsoft YaHei UI" panose="020B0503020204020204" pitchFamily="34" charset="-122"/>
                <a:ea typeface="Microsoft YaHei UI" panose="020B0503020204020204" pitchFamily="34" charset="-122"/>
              </a:rPr>
              <a:t>A</a:t>
            </a:r>
            <a:r>
              <a:rPr lang="zh-CN" altLang="en-US" sz="1400" dirty="0">
                <a:latin typeface="Microsoft YaHei UI" panose="020B0503020204020204" pitchFamily="34" charset="-122"/>
                <a:ea typeface="Microsoft YaHei UI" panose="020B0503020204020204" pitchFamily="34" charset="-122"/>
              </a:rPr>
              <a:t>会尝试找到一个连续性并相应地处理。简而言之，</a:t>
            </a:r>
            <a:r>
              <a:rPr lang="en-US" altLang="zh-CN" sz="1400" dirty="0">
                <a:latin typeface="Microsoft YaHei UI" panose="020B0503020204020204" pitchFamily="34" charset="-122"/>
                <a:ea typeface="Microsoft YaHei UI" panose="020B0503020204020204" pitchFamily="34" charset="-122"/>
              </a:rPr>
              <a:t>K</a:t>
            </a:r>
            <a:r>
              <a:rPr lang="zh-CN" altLang="en-US" sz="1400" dirty="0">
                <a:latin typeface="Microsoft YaHei UI" panose="020B0503020204020204" pitchFamily="34" charset="-122"/>
                <a:ea typeface="Microsoft YaHei UI" panose="020B0503020204020204" pitchFamily="34" charset="-122"/>
              </a:rPr>
              <a:t>要求原数组必须有明确的连续性，并且保持这种连续性。</a:t>
            </a:r>
            <a:endParaRPr lang="en-US" altLang="zh-CN" sz="14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940276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a:t>数组反转</a:t>
            </a:r>
            <a:endParaRPr lang="zh-CN" altLang="en-US" dirty="0">
              <a:latin typeface="Microsoft YaHei UI" panose="020B0503020204020204" pitchFamily="34" charset="-122"/>
              <a:ea typeface="Microsoft YaHei UI" panose="020B0503020204020204" pitchFamily="34" charset="-122"/>
            </a:endParaRPr>
          </a:p>
        </p:txBody>
      </p:sp>
      <p:sp>
        <p:nvSpPr>
          <p:cNvPr id="14" name="内容占位符 13"/>
          <p:cNvSpPr>
            <a:spLocks noGrp="1"/>
          </p:cNvSpPr>
          <p:nvPr>
            <p:ph idx="1"/>
          </p:nvPr>
        </p:nvSpPr>
        <p:spPr>
          <a:xfrm>
            <a:off x="1341884" y="1621944"/>
            <a:ext cx="10657184" cy="5258822"/>
          </a:xfrm>
        </p:spPr>
        <p:txBody>
          <a:bodyPr rtlCol="0">
            <a:normAutofit/>
          </a:bodyPr>
          <a:lstStyle/>
          <a:p>
            <a:pPr>
              <a:lnSpc>
                <a:spcPct val="150000"/>
              </a:lnSpc>
            </a:pPr>
            <a:r>
              <a:rPr lang="en-US" altLang="zh-CN" dirty="0">
                <a:latin typeface="Microsoft YaHei UI" panose="020B0503020204020204" pitchFamily="34" charset="-122"/>
                <a:ea typeface="Microsoft YaHei UI" panose="020B0503020204020204" pitchFamily="34" charset="-122"/>
              </a:rPr>
              <a:t>NumPy </a:t>
            </a:r>
            <a:r>
              <a:rPr lang="zh-CN" altLang="en-US" dirty="0">
                <a:latin typeface="Microsoft YaHei UI" panose="020B0503020204020204" pitchFamily="34" charset="-122"/>
                <a:ea typeface="Microsoft YaHei UI" panose="020B0503020204020204" pitchFamily="34" charset="-122"/>
              </a:rPr>
              <a:t>的</a:t>
            </a:r>
            <a:r>
              <a:rPr lang="en-US" altLang="zh-CN" dirty="0">
                <a:latin typeface="Microsoft YaHei UI" panose="020B0503020204020204" pitchFamily="34" charset="-122"/>
                <a:ea typeface="Microsoft YaHei UI" panose="020B0503020204020204" pitchFamily="34" charset="-122"/>
              </a:rPr>
              <a:t>np.flip()</a:t>
            </a:r>
            <a:r>
              <a:rPr lang="zh-CN" altLang="en-US" dirty="0">
                <a:latin typeface="Microsoft YaHei UI" panose="020B0503020204020204" pitchFamily="34" charset="-122"/>
                <a:ea typeface="Microsoft YaHei UI" panose="020B0503020204020204" pitchFamily="34" charset="-122"/>
              </a:rPr>
              <a:t>函数允许您沿轴翻转或反转数组的内容。使用 时</a:t>
            </a:r>
            <a:r>
              <a:rPr lang="en-US" altLang="zh-CN" dirty="0">
                <a:latin typeface="Microsoft YaHei UI" panose="020B0503020204020204" pitchFamily="34" charset="-122"/>
                <a:ea typeface="Microsoft YaHei UI" panose="020B0503020204020204" pitchFamily="34" charset="-122"/>
              </a:rPr>
              <a:t>np.flip()</a:t>
            </a:r>
            <a:r>
              <a:rPr lang="zh-CN" altLang="en-US" dirty="0">
                <a:latin typeface="Microsoft YaHei UI" panose="020B0503020204020204" pitchFamily="34" charset="-122"/>
                <a:ea typeface="Microsoft YaHei UI" panose="020B0503020204020204" pitchFamily="34" charset="-122"/>
              </a:rPr>
              <a:t>，指定要反转的数组和轴。如果您不指定轴，</a:t>
            </a:r>
            <a:r>
              <a:rPr lang="en-US" altLang="zh-CN" dirty="0">
                <a:latin typeface="Microsoft YaHei UI" panose="020B0503020204020204" pitchFamily="34" charset="-122"/>
                <a:ea typeface="Microsoft YaHei UI" panose="020B0503020204020204" pitchFamily="34" charset="-122"/>
              </a:rPr>
              <a:t>NumPy </a:t>
            </a:r>
            <a:r>
              <a:rPr lang="zh-CN" altLang="en-US" dirty="0">
                <a:latin typeface="Microsoft YaHei UI" panose="020B0503020204020204" pitchFamily="34" charset="-122"/>
                <a:ea typeface="Microsoft YaHei UI" panose="020B0503020204020204" pitchFamily="34" charset="-122"/>
              </a:rPr>
              <a:t>将沿输入数组的所有轴反转内容。</a:t>
            </a:r>
            <a:endParaRPr lang="en-US" altLang="zh-CN" dirty="0">
              <a:latin typeface="Microsoft YaHei UI" panose="020B0503020204020204" pitchFamily="34" charset="-122"/>
              <a:ea typeface="Microsoft YaHei UI" panose="020B0503020204020204" pitchFamily="34" charset="-122"/>
            </a:endParaRPr>
          </a:p>
          <a:p>
            <a:pPr marL="0" indent="0">
              <a:lnSpc>
                <a:spcPct val="150000"/>
              </a:lnSpc>
              <a:buNone/>
            </a:pPr>
            <a:endParaRPr lang="en-US" altLang="zh-CN" dirty="0">
              <a:latin typeface="Microsoft YaHei UI" panose="020B0503020204020204" pitchFamily="34" charset="-122"/>
              <a:ea typeface="Microsoft YaHei UI" panose="020B0503020204020204" pitchFamily="34" charset="-122"/>
            </a:endParaRPr>
          </a:p>
        </p:txBody>
      </p:sp>
      <p:pic>
        <p:nvPicPr>
          <p:cNvPr id="3" name="图片 2">
            <a:extLst>
              <a:ext uri="{FF2B5EF4-FFF2-40B4-BE49-F238E27FC236}">
                <a16:creationId xmlns:a16="http://schemas.microsoft.com/office/drawing/2014/main" id="{A789539E-D39D-37AF-0CAC-E5D8584E4F94}"/>
              </a:ext>
            </a:extLst>
          </p:cNvPr>
          <p:cNvPicPr>
            <a:picLocks noChangeAspect="1"/>
          </p:cNvPicPr>
          <p:nvPr/>
        </p:nvPicPr>
        <p:blipFill>
          <a:blip r:embed="rId3"/>
          <a:stretch>
            <a:fillRect/>
          </a:stretch>
        </p:blipFill>
        <p:spPr>
          <a:xfrm>
            <a:off x="1773932" y="3717032"/>
            <a:ext cx="7500453" cy="968854"/>
          </a:xfrm>
          <a:prstGeom prst="rect">
            <a:avLst/>
          </a:prstGeom>
        </p:spPr>
      </p:pic>
    </p:spTree>
    <p:extLst>
      <p:ext uri="{BB962C8B-B14F-4D97-AF65-F5344CB8AC3E}">
        <p14:creationId xmlns:p14="http://schemas.microsoft.com/office/powerpoint/2010/main" val="288572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如何一维数组转二维数组（</a:t>
            </a:r>
            <a:r>
              <a:rPr lang="zh-CN" altLang="en-US" dirty="0"/>
              <a:t>数组的升维</a:t>
            </a:r>
            <a:r>
              <a:rPr lang="zh-CN" altLang="en-US" dirty="0">
                <a:latin typeface="Microsoft YaHei UI" panose="020B0503020204020204" pitchFamily="34" charset="-122"/>
                <a:ea typeface="Microsoft YaHei UI" panose="020B0503020204020204" pitchFamily="34" charset="-122"/>
              </a:rPr>
              <a:t>）</a:t>
            </a:r>
          </a:p>
        </p:txBody>
      </p:sp>
      <p:sp>
        <p:nvSpPr>
          <p:cNvPr id="14" name="内容占位符 13"/>
          <p:cNvSpPr>
            <a:spLocks noGrp="1"/>
          </p:cNvSpPr>
          <p:nvPr>
            <p:ph idx="1"/>
          </p:nvPr>
        </p:nvSpPr>
        <p:spPr>
          <a:xfrm>
            <a:off x="1341884" y="1621944"/>
            <a:ext cx="10657184" cy="5258822"/>
          </a:xfrm>
        </p:spPr>
        <p:txBody>
          <a:bodyPr rtlCol="0">
            <a:normAutofit/>
          </a:bodyPr>
          <a:lstStyle/>
          <a:p>
            <a:pPr>
              <a:lnSpc>
                <a:spcPct val="150000"/>
              </a:lnSpc>
            </a:pPr>
            <a:r>
              <a:rPr lang="zh-CN" altLang="en-US" sz="1800" dirty="0">
                <a:latin typeface="Microsoft YaHei UI" panose="020B0503020204020204" pitchFamily="34" charset="-122"/>
                <a:ea typeface="Microsoft YaHei UI" panose="020B0503020204020204" pitchFamily="34" charset="-122"/>
              </a:rPr>
              <a:t>如何将一维数组转换为二维数组（如何向数组添加新轴）：</a:t>
            </a:r>
            <a:endParaRPr lang="en-US" altLang="zh-CN" sz="1800" dirty="0">
              <a:latin typeface="Microsoft YaHei UI" panose="020B0503020204020204" pitchFamily="34" charset="-122"/>
              <a:ea typeface="Microsoft YaHei UI" panose="020B0503020204020204" pitchFamily="34" charset="-122"/>
            </a:endParaRPr>
          </a:p>
          <a:p>
            <a:pPr>
              <a:lnSpc>
                <a:spcPct val="150000"/>
              </a:lnSpc>
            </a:pPr>
            <a:r>
              <a:rPr lang="zh-CN" altLang="en-US" sz="1800" dirty="0">
                <a:latin typeface="Microsoft YaHei UI" panose="020B0503020204020204" pitchFamily="34" charset="-122"/>
                <a:ea typeface="Microsoft YaHei UI" panose="020B0503020204020204" pitchFamily="34" charset="-122"/>
              </a:rPr>
              <a:t>您可以使用</a:t>
            </a:r>
            <a:r>
              <a:rPr lang="en-US" altLang="zh-CN" sz="1800" dirty="0" err="1">
                <a:latin typeface="Microsoft YaHei UI" panose="020B0503020204020204" pitchFamily="34" charset="-122"/>
                <a:ea typeface="Microsoft YaHei UI" panose="020B0503020204020204" pitchFamily="34" charset="-122"/>
              </a:rPr>
              <a:t>np.newaxis</a:t>
            </a:r>
            <a:r>
              <a:rPr lang="en-US" altLang="zh-CN" sz="1800" dirty="0">
                <a:latin typeface="Microsoft YaHei UI" panose="020B0503020204020204" pitchFamily="34" charset="-122"/>
                <a:ea typeface="Microsoft YaHei UI" panose="020B0503020204020204" pitchFamily="34" charset="-122"/>
              </a:rPr>
              <a:t>/None</a:t>
            </a:r>
            <a:r>
              <a:rPr lang="zh-CN" altLang="en-US" sz="1800" dirty="0">
                <a:latin typeface="Microsoft YaHei UI" panose="020B0503020204020204" pitchFamily="34" charset="-122"/>
                <a:ea typeface="Microsoft YaHei UI" panose="020B0503020204020204" pitchFamily="34" charset="-122"/>
              </a:rPr>
              <a:t>和</a:t>
            </a:r>
            <a:r>
              <a:rPr lang="en-US" altLang="zh-CN" sz="1800" dirty="0">
                <a:latin typeface="Microsoft YaHei UI" panose="020B0503020204020204" pitchFamily="34" charset="-122"/>
                <a:ea typeface="Microsoft YaHei UI" panose="020B0503020204020204" pitchFamily="34" charset="-122"/>
              </a:rPr>
              <a:t>np.expand_dims</a:t>
            </a:r>
            <a:r>
              <a:rPr lang="zh-CN" altLang="en-US" sz="1800" dirty="0">
                <a:latin typeface="Microsoft YaHei UI" panose="020B0503020204020204" pitchFamily="34" charset="-122"/>
                <a:ea typeface="Microsoft YaHei UI" panose="020B0503020204020204" pitchFamily="34" charset="-122"/>
              </a:rPr>
              <a:t>来增加现有数组的维度。</a:t>
            </a:r>
            <a:endParaRPr lang="en-US" altLang="zh-CN" sz="1800" dirty="0">
              <a:latin typeface="Microsoft YaHei UI" panose="020B0503020204020204" pitchFamily="34" charset="-122"/>
              <a:ea typeface="Microsoft YaHei UI" panose="020B0503020204020204" pitchFamily="34" charset="-122"/>
            </a:endParaRPr>
          </a:p>
          <a:p>
            <a:pPr>
              <a:lnSpc>
                <a:spcPct val="150000"/>
              </a:lnSpc>
            </a:pPr>
            <a:r>
              <a:rPr lang="zh-CN" altLang="en-US" sz="1800" dirty="0">
                <a:latin typeface="Microsoft YaHei UI" panose="020B0503020204020204" pitchFamily="34" charset="-122"/>
                <a:ea typeface="Microsoft YaHei UI" panose="020B0503020204020204" pitchFamily="34" charset="-122"/>
              </a:rPr>
              <a:t>使用</a:t>
            </a:r>
            <a:r>
              <a:rPr lang="en-US" altLang="zh-CN" sz="1800" dirty="0" err="1">
                <a:latin typeface="Microsoft YaHei UI" panose="020B0503020204020204" pitchFamily="34" charset="-122"/>
                <a:ea typeface="Microsoft YaHei UI" panose="020B0503020204020204" pitchFamily="34" charset="-122"/>
              </a:rPr>
              <a:t>np.newaxis</a:t>
            </a:r>
            <a:r>
              <a:rPr lang="en-US" altLang="zh-CN" sz="1800" dirty="0">
                <a:latin typeface="Microsoft YaHei UI" panose="020B0503020204020204" pitchFamily="34" charset="-122"/>
                <a:ea typeface="Microsoft YaHei UI" panose="020B0503020204020204" pitchFamily="34" charset="-122"/>
              </a:rPr>
              <a:t>/None</a:t>
            </a:r>
            <a:r>
              <a:rPr lang="zh-CN" altLang="en-US" sz="1800" dirty="0">
                <a:latin typeface="Microsoft YaHei UI" panose="020B0503020204020204" pitchFamily="34" charset="-122"/>
                <a:ea typeface="Microsoft YaHei UI" panose="020B0503020204020204" pitchFamily="34" charset="-122"/>
              </a:rPr>
              <a:t>一次后，数组的维度就会增加一维。这意味着</a:t>
            </a:r>
            <a:r>
              <a:rPr lang="en-US" altLang="zh-CN" sz="1800" dirty="0">
                <a:latin typeface="Microsoft YaHei UI" panose="020B0503020204020204" pitchFamily="34" charset="-122"/>
                <a:ea typeface="Microsoft YaHei UI" panose="020B0503020204020204" pitchFamily="34" charset="-122"/>
              </a:rPr>
              <a:t>1D</a:t>
            </a:r>
            <a:r>
              <a:rPr lang="zh-CN" altLang="en-US" sz="1800" dirty="0">
                <a:latin typeface="Microsoft YaHei UI" panose="020B0503020204020204" pitchFamily="34" charset="-122"/>
                <a:ea typeface="Microsoft YaHei UI" panose="020B0503020204020204" pitchFamily="34" charset="-122"/>
              </a:rPr>
              <a:t>数组将变成</a:t>
            </a:r>
            <a:r>
              <a:rPr lang="en-US" altLang="zh-CN" sz="1800" dirty="0">
                <a:latin typeface="Microsoft YaHei UI" panose="020B0503020204020204" pitchFamily="34" charset="-122"/>
                <a:ea typeface="Microsoft YaHei UI" panose="020B0503020204020204" pitchFamily="34" charset="-122"/>
              </a:rPr>
              <a:t>2D</a:t>
            </a:r>
            <a:r>
              <a:rPr lang="zh-CN" altLang="en-US" sz="1800" dirty="0">
                <a:latin typeface="Microsoft YaHei UI" panose="020B0503020204020204" pitchFamily="34" charset="-122"/>
                <a:ea typeface="Microsoft YaHei UI" panose="020B0503020204020204" pitchFamily="34" charset="-122"/>
              </a:rPr>
              <a:t>数组， </a:t>
            </a:r>
            <a:r>
              <a:rPr lang="en-US" altLang="zh-CN" sz="1800" dirty="0">
                <a:latin typeface="Microsoft YaHei UI" panose="020B0503020204020204" pitchFamily="34" charset="-122"/>
                <a:ea typeface="Microsoft YaHei UI" panose="020B0503020204020204" pitchFamily="34" charset="-122"/>
              </a:rPr>
              <a:t>2D</a:t>
            </a:r>
            <a:r>
              <a:rPr lang="zh-CN" altLang="en-US" sz="1800" dirty="0">
                <a:latin typeface="Microsoft YaHei UI" panose="020B0503020204020204" pitchFamily="34" charset="-122"/>
                <a:ea typeface="Microsoft YaHei UI" panose="020B0503020204020204" pitchFamily="34" charset="-122"/>
              </a:rPr>
              <a:t>数组将变成</a:t>
            </a:r>
            <a:r>
              <a:rPr lang="en-US" altLang="zh-CN" sz="1800" dirty="0">
                <a:latin typeface="Microsoft YaHei UI" panose="020B0503020204020204" pitchFamily="34" charset="-122"/>
                <a:ea typeface="Microsoft YaHei UI" panose="020B0503020204020204" pitchFamily="34" charset="-122"/>
              </a:rPr>
              <a:t>3D</a:t>
            </a:r>
            <a:r>
              <a:rPr lang="zh-CN" altLang="en-US" sz="1800" dirty="0">
                <a:latin typeface="Microsoft YaHei UI" panose="020B0503020204020204" pitchFamily="34" charset="-122"/>
                <a:ea typeface="Microsoft YaHei UI" panose="020B0503020204020204" pitchFamily="34" charset="-122"/>
              </a:rPr>
              <a:t>数组，依此类推。</a:t>
            </a:r>
            <a:endParaRPr lang="en-US" altLang="zh-CN" sz="1800" dirty="0">
              <a:latin typeface="Microsoft YaHei UI" panose="020B0503020204020204" pitchFamily="34" charset="-122"/>
              <a:ea typeface="Microsoft YaHei UI" panose="020B0503020204020204" pitchFamily="34" charset="-122"/>
            </a:endParaRPr>
          </a:p>
        </p:txBody>
      </p:sp>
      <p:pic>
        <p:nvPicPr>
          <p:cNvPr id="3" name="图片 2">
            <a:extLst>
              <a:ext uri="{FF2B5EF4-FFF2-40B4-BE49-F238E27FC236}">
                <a16:creationId xmlns:a16="http://schemas.microsoft.com/office/drawing/2014/main" id="{818536D9-88A8-1DF1-07FF-8DDA1185C933}"/>
              </a:ext>
            </a:extLst>
          </p:cNvPr>
          <p:cNvPicPr>
            <a:picLocks noChangeAspect="1"/>
          </p:cNvPicPr>
          <p:nvPr/>
        </p:nvPicPr>
        <p:blipFill>
          <a:blip r:embed="rId3"/>
          <a:stretch>
            <a:fillRect/>
          </a:stretch>
        </p:blipFill>
        <p:spPr>
          <a:xfrm>
            <a:off x="1792112" y="4005064"/>
            <a:ext cx="4909586" cy="2117327"/>
          </a:xfrm>
          <a:prstGeom prst="rect">
            <a:avLst/>
          </a:prstGeom>
        </p:spPr>
      </p:pic>
    </p:spTree>
    <p:extLst>
      <p:ext uri="{BB962C8B-B14F-4D97-AF65-F5344CB8AC3E}">
        <p14:creationId xmlns:p14="http://schemas.microsoft.com/office/powerpoint/2010/main" val="417737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如何一维数组转二维数组</a:t>
            </a:r>
          </a:p>
        </p:txBody>
      </p:sp>
      <p:sp>
        <p:nvSpPr>
          <p:cNvPr id="14" name="内容占位符 13"/>
          <p:cNvSpPr>
            <a:spLocks noGrp="1"/>
          </p:cNvSpPr>
          <p:nvPr>
            <p:ph idx="1"/>
          </p:nvPr>
        </p:nvSpPr>
        <p:spPr>
          <a:xfrm>
            <a:off x="1341884" y="1621944"/>
            <a:ext cx="10657184" cy="5258822"/>
          </a:xfrm>
        </p:spPr>
        <p:txBody>
          <a:bodyPr rtlCol="0">
            <a:normAutofit/>
          </a:bodyPr>
          <a:lstStyle/>
          <a:p>
            <a:pPr>
              <a:lnSpc>
                <a:spcPct val="150000"/>
              </a:lnSpc>
            </a:pPr>
            <a:r>
              <a:rPr lang="zh-CN" altLang="en-US" sz="1800" dirty="0">
                <a:latin typeface="Microsoft YaHei UI" panose="020B0503020204020204" pitchFamily="34" charset="-122"/>
                <a:ea typeface="Microsoft YaHei UI" panose="020B0503020204020204" pitchFamily="34" charset="-122"/>
              </a:rPr>
              <a:t>可以通过在指定位置插入新轴来扩展数组</a:t>
            </a:r>
            <a:r>
              <a:rPr lang="en-US" altLang="zh-CN" sz="1800" dirty="0">
                <a:latin typeface="Microsoft YaHei UI" panose="020B0503020204020204" pitchFamily="34" charset="-122"/>
                <a:ea typeface="Microsoft YaHei UI" panose="020B0503020204020204" pitchFamily="34" charset="-122"/>
              </a:rPr>
              <a:t>np.expand_dims</a:t>
            </a:r>
            <a:r>
              <a:rPr lang="zh-CN" altLang="en-US" sz="1800" dirty="0">
                <a:latin typeface="Microsoft YaHei UI" panose="020B0503020204020204" pitchFamily="34" charset="-122"/>
                <a:ea typeface="Microsoft YaHei UI" panose="020B0503020204020204" pitchFamily="34" charset="-122"/>
              </a:rPr>
              <a:t>。</a:t>
            </a:r>
            <a:endParaRPr lang="en-US" altLang="zh-CN" sz="1800" dirty="0">
              <a:latin typeface="Microsoft YaHei UI" panose="020B0503020204020204" pitchFamily="34" charset="-122"/>
              <a:ea typeface="Microsoft YaHei UI" panose="020B0503020204020204" pitchFamily="34" charset="-122"/>
            </a:endParaRPr>
          </a:p>
        </p:txBody>
      </p:sp>
      <p:pic>
        <p:nvPicPr>
          <p:cNvPr id="6" name="图片 5">
            <a:extLst>
              <a:ext uri="{FF2B5EF4-FFF2-40B4-BE49-F238E27FC236}">
                <a16:creationId xmlns:a16="http://schemas.microsoft.com/office/drawing/2014/main" id="{FDC7E990-7F89-11A9-893B-15539DE9BD35}"/>
              </a:ext>
            </a:extLst>
          </p:cNvPr>
          <p:cNvPicPr>
            <a:picLocks noChangeAspect="1"/>
          </p:cNvPicPr>
          <p:nvPr/>
        </p:nvPicPr>
        <p:blipFill>
          <a:blip r:embed="rId3"/>
          <a:stretch>
            <a:fillRect/>
          </a:stretch>
        </p:blipFill>
        <p:spPr>
          <a:xfrm>
            <a:off x="1701924" y="2276872"/>
            <a:ext cx="5666163" cy="1469610"/>
          </a:xfrm>
          <a:prstGeom prst="rect">
            <a:avLst/>
          </a:prstGeom>
        </p:spPr>
      </p:pic>
    </p:spTree>
    <p:extLst>
      <p:ext uri="{BB962C8B-B14F-4D97-AF65-F5344CB8AC3E}">
        <p14:creationId xmlns:p14="http://schemas.microsoft.com/office/powerpoint/2010/main" val="1144595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a:t>索引和切片</a:t>
            </a:r>
            <a:endParaRPr lang="zh-CN" altLang="en-US" dirty="0">
              <a:latin typeface="Microsoft YaHei UI" panose="020B0503020204020204" pitchFamily="34" charset="-122"/>
              <a:ea typeface="Microsoft YaHei UI" panose="020B0503020204020204" pitchFamily="34" charset="-122"/>
            </a:endParaRPr>
          </a:p>
        </p:txBody>
      </p:sp>
      <p:sp>
        <p:nvSpPr>
          <p:cNvPr id="14" name="内容占位符 13"/>
          <p:cNvSpPr>
            <a:spLocks noGrp="1"/>
          </p:cNvSpPr>
          <p:nvPr>
            <p:ph idx="1"/>
          </p:nvPr>
        </p:nvSpPr>
        <p:spPr>
          <a:xfrm>
            <a:off x="1517428" y="1772816"/>
            <a:ext cx="9768282" cy="4994374"/>
          </a:xfrm>
        </p:spPr>
        <p:txBody>
          <a:bodyPr rtlCol="0">
            <a:normAutofit/>
          </a:bodyPr>
          <a:lstStyle/>
          <a:p>
            <a:pPr>
              <a:lnSpc>
                <a:spcPct val="150000"/>
              </a:lnSpc>
            </a:pPr>
            <a:r>
              <a:rPr lang="zh-CN" altLang="en-US" dirty="0">
                <a:latin typeface="Microsoft YaHei UI" panose="020B0503020204020204" pitchFamily="34" charset="-122"/>
                <a:ea typeface="Microsoft YaHei UI" panose="020B0503020204020204" pitchFamily="34" charset="-122"/>
              </a:rPr>
              <a:t>您可以像对 </a:t>
            </a:r>
            <a:r>
              <a:rPr lang="en-US" altLang="zh-CN" dirty="0">
                <a:latin typeface="Microsoft YaHei UI" panose="020B0503020204020204" pitchFamily="34" charset="-122"/>
                <a:ea typeface="Microsoft YaHei UI" panose="020B0503020204020204" pitchFamily="34" charset="-122"/>
              </a:rPr>
              <a:t>Python </a:t>
            </a:r>
            <a:r>
              <a:rPr lang="zh-CN" altLang="en-US" dirty="0">
                <a:latin typeface="Microsoft YaHei UI" panose="020B0503020204020204" pitchFamily="34" charset="-122"/>
                <a:ea typeface="Microsoft YaHei UI" panose="020B0503020204020204" pitchFamily="34" charset="-122"/>
              </a:rPr>
              <a:t>列表进行切片一样对 </a:t>
            </a:r>
            <a:r>
              <a:rPr lang="en-US" altLang="zh-CN" dirty="0">
                <a:latin typeface="Microsoft YaHei UI" panose="020B0503020204020204" pitchFamily="34" charset="-122"/>
                <a:ea typeface="Microsoft YaHei UI" panose="020B0503020204020204" pitchFamily="34" charset="-122"/>
              </a:rPr>
              <a:t>NumPy </a:t>
            </a:r>
            <a:r>
              <a:rPr lang="zh-CN" altLang="en-US" dirty="0">
                <a:latin typeface="Microsoft YaHei UI" panose="020B0503020204020204" pitchFamily="34" charset="-122"/>
                <a:ea typeface="Microsoft YaHei UI" panose="020B0503020204020204" pitchFamily="34" charset="-122"/>
              </a:rPr>
              <a:t>数组进行索引和切片。</a:t>
            </a:r>
            <a:endParaRPr lang="en-US" altLang="zh-CN" dirty="0">
              <a:latin typeface="Microsoft YaHei UI" panose="020B0503020204020204" pitchFamily="34" charset="-122"/>
              <a:ea typeface="Microsoft YaHei UI" panose="020B0503020204020204" pitchFamily="34" charset="-122"/>
            </a:endParaRPr>
          </a:p>
          <a:p>
            <a:pPr>
              <a:lnSpc>
                <a:spcPct val="150000"/>
              </a:lnSpc>
            </a:pPr>
            <a:r>
              <a:rPr lang="zh-CN" altLang="en-US" dirty="0"/>
              <a:t>索引访问：</a:t>
            </a:r>
            <a:endParaRPr lang="en-US" altLang="zh-CN" dirty="0"/>
          </a:p>
          <a:p>
            <a:pPr lvl="1">
              <a:lnSpc>
                <a:spcPct val="150000"/>
              </a:lnSpc>
            </a:pPr>
            <a:r>
              <a:rPr lang="zh-CN" altLang="en-US" dirty="0">
                <a:latin typeface="Microsoft YaHei UI" panose="020B0503020204020204" pitchFamily="34" charset="-122"/>
                <a:ea typeface="Microsoft YaHei UI" panose="020B0503020204020204" pitchFamily="34" charset="-122"/>
              </a:rPr>
              <a:t>一维数组可以被索引、切片和迭代</a:t>
            </a:r>
            <a:r>
              <a:rPr lang="zh-CN" altLang="en-US" dirty="0"/>
              <a:t>： 数组</a:t>
            </a:r>
            <a:r>
              <a:rPr lang="en-US" altLang="zh-CN" dirty="0"/>
              <a:t>[</a:t>
            </a:r>
            <a:r>
              <a:rPr lang="zh-CN" altLang="en-US" dirty="0"/>
              <a:t>索引</a:t>
            </a:r>
            <a:r>
              <a:rPr lang="en-US" altLang="zh-CN" dirty="0"/>
              <a:t>]</a:t>
            </a:r>
          </a:p>
          <a:p>
            <a:pPr lvl="1">
              <a:lnSpc>
                <a:spcPct val="150000"/>
              </a:lnSpc>
            </a:pPr>
            <a:r>
              <a:rPr lang="zh-CN" altLang="en-US" dirty="0">
                <a:latin typeface="Microsoft YaHei UI" panose="020B0503020204020204" pitchFamily="34" charset="-122"/>
                <a:ea typeface="Microsoft YaHei UI" panose="020B0503020204020204" pitchFamily="34" charset="-122"/>
              </a:rPr>
              <a:t>多维数组的每个轴可以有一个索引： </a:t>
            </a:r>
            <a:r>
              <a:rPr lang="zh-CN" altLang="en-US" dirty="0">
                <a:solidFill>
                  <a:srgbClr val="FF0000"/>
                </a:solidFill>
                <a:latin typeface="Microsoft YaHei UI" panose="020B0503020204020204" pitchFamily="34" charset="-122"/>
                <a:ea typeface="Microsoft YaHei UI" panose="020B0503020204020204" pitchFamily="34" charset="-122"/>
              </a:rPr>
              <a:t>数组</a:t>
            </a:r>
            <a:r>
              <a:rPr lang="en-US" altLang="zh-CN" dirty="0">
                <a:solidFill>
                  <a:srgbClr val="FF0000"/>
                </a:solidFill>
                <a:latin typeface="Microsoft YaHei UI" panose="020B0503020204020204" pitchFamily="34" charset="-122"/>
                <a:ea typeface="Microsoft YaHei UI" panose="020B0503020204020204" pitchFamily="34" charset="-122"/>
              </a:rPr>
              <a:t>[0</a:t>
            </a:r>
            <a:r>
              <a:rPr lang="zh-CN" altLang="en-US" dirty="0">
                <a:solidFill>
                  <a:srgbClr val="FF0000"/>
                </a:solidFill>
                <a:latin typeface="Microsoft YaHei UI" panose="020B0503020204020204" pitchFamily="34" charset="-122"/>
                <a:ea typeface="Microsoft YaHei UI" panose="020B0503020204020204" pitchFamily="34" charset="-122"/>
              </a:rPr>
              <a:t>轴索引</a:t>
            </a:r>
            <a:r>
              <a:rPr lang="en-US" altLang="zh-CN" dirty="0">
                <a:solidFill>
                  <a:srgbClr val="FF0000"/>
                </a:solidFill>
                <a:latin typeface="Microsoft YaHei UI" panose="020B0503020204020204" pitchFamily="34" charset="-122"/>
                <a:ea typeface="Microsoft YaHei UI" panose="020B0503020204020204" pitchFamily="34" charset="-122"/>
              </a:rPr>
              <a:t>][1</a:t>
            </a:r>
            <a:r>
              <a:rPr lang="zh-CN" altLang="en-US" dirty="0">
                <a:solidFill>
                  <a:srgbClr val="FF0000"/>
                </a:solidFill>
                <a:latin typeface="Microsoft YaHei UI" panose="020B0503020204020204" pitchFamily="34" charset="-122"/>
                <a:ea typeface="Microsoft YaHei UI" panose="020B0503020204020204" pitchFamily="34" charset="-122"/>
              </a:rPr>
              <a:t>轴索引</a:t>
            </a:r>
            <a:r>
              <a:rPr lang="en-US" altLang="zh-CN" dirty="0">
                <a:solidFill>
                  <a:srgbClr val="FF0000"/>
                </a:solidFill>
                <a:latin typeface="Microsoft YaHei UI" panose="020B0503020204020204" pitchFamily="34" charset="-122"/>
                <a:ea typeface="Microsoft YaHei UI" panose="020B0503020204020204" pitchFamily="34" charset="-122"/>
              </a:rPr>
              <a:t>] </a:t>
            </a:r>
            <a:r>
              <a:rPr lang="zh-CN" altLang="en-US" dirty="0">
                <a:latin typeface="Microsoft YaHei UI" panose="020B0503020204020204" pitchFamily="34" charset="-122"/>
                <a:ea typeface="Microsoft YaHei UI" panose="020B0503020204020204" pitchFamily="34" charset="-122"/>
              </a:rPr>
              <a:t>或者 </a:t>
            </a:r>
            <a:r>
              <a:rPr lang="zh-CN" altLang="en-US" dirty="0">
                <a:solidFill>
                  <a:srgbClr val="FF0000"/>
                </a:solidFill>
                <a:latin typeface="Microsoft YaHei UI" panose="020B0503020204020204" pitchFamily="34" charset="-122"/>
                <a:ea typeface="Microsoft YaHei UI" panose="020B0503020204020204" pitchFamily="34" charset="-122"/>
              </a:rPr>
              <a:t>数组</a:t>
            </a:r>
            <a:r>
              <a:rPr lang="en-US" altLang="zh-CN" dirty="0">
                <a:solidFill>
                  <a:srgbClr val="FF0000"/>
                </a:solidFill>
              </a:rPr>
              <a:t>[0</a:t>
            </a:r>
            <a:r>
              <a:rPr lang="zh-CN" altLang="en-US" dirty="0">
                <a:solidFill>
                  <a:srgbClr val="FF0000"/>
                </a:solidFill>
              </a:rPr>
              <a:t>轴索引，</a:t>
            </a:r>
            <a:r>
              <a:rPr lang="en-US" altLang="zh-CN" dirty="0">
                <a:solidFill>
                  <a:srgbClr val="FF0000"/>
                </a:solidFill>
              </a:rPr>
              <a:t>1</a:t>
            </a:r>
            <a:r>
              <a:rPr lang="zh-CN" altLang="en-US" dirty="0">
                <a:solidFill>
                  <a:srgbClr val="FF0000"/>
                </a:solidFill>
              </a:rPr>
              <a:t>轴索引</a:t>
            </a:r>
            <a:r>
              <a:rPr lang="en-US" altLang="zh-CN" dirty="0">
                <a:solidFill>
                  <a:srgbClr val="FF0000"/>
                </a:solidFill>
              </a:rPr>
              <a:t>]</a:t>
            </a:r>
          </a:p>
          <a:p>
            <a:pPr lvl="2">
              <a:lnSpc>
                <a:spcPct val="150000"/>
              </a:lnSpc>
            </a:pPr>
            <a:r>
              <a:rPr lang="zh-CN" altLang="en-US" dirty="0">
                <a:solidFill>
                  <a:srgbClr val="FF0000"/>
                </a:solidFill>
              </a:rPr>
              <a:t>当提供的索引少于轴的数量时，缺少的索引被视为完整的切片</a:t>
            </a:r>
            <a:endParaRPr lang="en-US" altLang="zh-CN" dirty="0">
              <a:solidFill>
                <a:srgbClr val="FF0000"/>
              </a:solidFill>
            </a:endParaRPr>
          </a:p>
        </p:txBody>
      </p:sp>
      <p:pic>
        <p:nvPicPr>
          <p:cNvPr id="3" name="图片 2">
            <a:extLst>
              <a:ext uri="{FF2B5EF4-FFF2-40B4-BE49-F238E27FC236}">
                <a16:creationId xmlns:a16="http://schemas.microsoft.com/office/drawing/2014/main" id="{89F49F84-1F9D-3F12-5EA3-D430A1AE1918}"/>
              </a:ext>
            </a:extLst>
          </p:cNvPr>
          <p:cNvPicPr>
            <a:picLocks noChangeAspect="1"/>
          </p:cNvPicPr>
          <p:nvPr/>
        </p:nvPicPr>
        <p:blipFill>
          <a:blip r:embed="rId3"/>
          <a:stretch>
            <a:fillRect/>
          </a:stretch>
        </p:blipFill>
        <p:spPr>
          <a:xfrm>
            <a:off x="1989956" y="5733256"/>
            <a:ext cx="8485636" cy="881766"/>
          </a:xfrm>
          <a:prstGeom prst="rect">
            <a:avLst/>
          </a:prstGeom>
        </p:spPr>
      </p:pic>
    </p:spTree>
    <p:extLst>
      <p:ext uri="{BB962C8B-B14F-4D97-AF65-F5344CB8AC3E}">
        <p14:creationId xmlns:p14="http://schemas.microsoft.com/office/powerpoint/2010/main" val="2595750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a:t>索引和切片</a:t>
            </a:r>
            <a:endParaRPr lang="zh-CN" altLang="en-US" dirty="0">
              <a:latin typeface="Microsoft YaHei UI" panose="020B0503020204020204" pitchFamily="34" charset="-122"/>
              <a:ea typeface="Microsoft YaHei UI" panose="020B0503020204020204" pitchFamily="34" charset="-122"/>
            </a:endParaRPr>
          </a:p>
        </p:txBody>
      </p:sp>
      <p:sp>
        <p:nvSpPr>
          <p:cNvPr id="14" name="内容占位符 13"/>
          <p:cNvSpPr>
            <a:spLocks noGrp="1"/>
          </p:cNvSpPr>
          <p:nvPr>
            <p:ph idx="1"/>
          </p:nvPr>
        </p:nvSpPr>
        <p:spPr>
          <a:xfrm>
            <a:off x="1517428" y="1772816"/>
            <a:ext cx="9768282" cy="4994374"/>
          </a:xfrm>
        </p:spPr>
        <p:txBody>
          <a:bodyPr rtlCol="0">
            <a:normAutofit/>
          </a:bodyPr>
          <a:lstStyle/>
          <a:p>
            <a:pPr>
              <a:lnSpc>
                <a:spcPct val="150000"/>
              </a:lnSpc>
            </a:pPr>
            <a:r>
              <a:rPr lang="zh-CN" altLang="en-US" dirty="0"/>
              <a:t>切片语法：</a:t>
            </a:r>
            <a:endParaRPr lang="en-US" altLang="zh-CN" dirty="0"/>
          </a:p>
          <a:p>
            <a:pPr lvl="1">
              <a:lnSpc>
                <a:spcPct val="150000"/>
              </a:lnSpc>
            </a:pPr>
            <a:r>
              <a:rPr lang="en-US" altLang="zh-CN" dirty="0">
                <a:latin typeface="Microsoft YaHei UI" panose="020B0503020204020204" pitchFamily="34" charset="-122"/>
                <a:ea typeface="Microsoft YaHei UI" panose="020B0503020204020204" pitchFamily="34" charset="-122"/>
              </a:rPr>
              <a:t>[start:stop] </a:t>
            </a:r>
            <a:r>
              <a:rPr lang="zh-CN" altLang="en-US" dirty="0">
                <a:latin typeface="Microsoft YaHei UI" panose="020B0503020204020204" pitchFamily="34" charset="-122"/>
                <a:ea typeface="Microsoft YaHei UI" panose="020B0503020204020204" pitchFamily="34" charset="-122"/>
              </a:rPr>
              <a:t>或者 </a:t>
            </a:r>
            <a:r>
              <a:rPr lang="en-US" altLang="zh-CN" dirty="0">
                <a:latin typeface="Microsoft YaHei UI" panose="020B0503020204020204" pitchFamily="34" charset="-122"/>
                <a:ea typeface="Microsoft YaHei UI" panose="020B0503020204020204" pitchFamily="34" charset="-122"/>
              </a:rPr>
              <a:t>[start:stop:step]</a:t>
            </a:r>
            <a:endParaRPr lang="en-US" altLang="zh-CN" dirty="0"/>
          </a:p>
          <a:p>
            <a:pPr marL="274320" lvl="1" indent="0">
              <a:lnSpc>
                <a:spcPct val="150000"/>
              </a:lnSpc>
              <a:buNone/>
            </a:pPr>
            <a:r>
              <a:rPr lang="en-US" altLang="zh-CN" dirty="0"/>
              <a:t>	</a:t>
            </a:r>
            <a:endParaRPr lang="en-US" altLang="zh-CN" dirty="0">
              <a:latin typeface="Microsoft YaHei UI" panose="020B0503020204020204" pitchFamily="34" charset="-122"/>
              <a:ea typeface="Microsoft YaHei UI" panose="020B0503020204020204" pitchFamily="34" charset="-122"/>
            </a:endParaRPr>
          </a:p>
        </p:txBody>
      </p:sp>
      <p:pic>
        <p:nvPicPr>
          <p:cNvPr id="4" name="内容占位符 2">
            <a:extLst>
              <a:ext uri="{FF2B5EF4-FFF2-40B4-BE49-F238E27FC236}">
                <a16:creationId xmlns:a16="http://schemas.microsoft.com/office/drawing/2014/main" id="{8402288A-9B0C-E359-B671-5347FB07789C}"/>
              </a:ext>
            </a:extLst>
          </p:cNvPr>
          <p:cNvPicPr>
            <a:picLocks noChangeAspect="1"/>
          </p:cNvPicPr>
          <p:nvPr/>
        </p:nvPicPr>
        <p:blipFill>
          <a:blip r:embed="rId3"/>
          <a:stretch>
            <a:fillRect/>
          </a:stretch>
        </p:blipFill>
        <p:spPr>
          <a:xfrm>
            <a:off x="1989956" y="3091593"/>
            <a:ext cx="5491987" cy="2356819"/>
          </a:xfrm>
          <a:prstGeom prst="rect">
            <a:avLst/>
          </a:prstGeom>
        </p:spPr>
      </p:pic>
      <p:pic>
        <p:nvPicPr>
          <p:cNvPr id="7" name="图片 6">
            <a:extLst>
              <a:ext uri="{FF2B5EF4-FFF2-40B4-BE49-F238E27FC236}">
                <a16:creationId xmlns:a16="http://schemas.microsoft.com/office/drawing/2014/main" id="{04ECAD90-62F1-D358-FD7D-A29F76B53D5F}"/>
              </a:ext>
            </a:extLst>
          </p:cNvPr>
          <p:cNvPicPr>
            <a:picLocks noChangeAspect="1"/>
          </p:cNvPicPr>
          <p:nvPr/>
        </p:nvPicPr>
        <p:blipFill>
          <a:blip r:embed="rId4"/>
          <a:stretch>
            <a:fillRect/>
          </a:stretch>
        </p:blipFill>
        <p:spPr>
          <a:xfrm>
            <a:off x="5734372" y="4460103"/>
            <a:ext cx="5911097" cy="1964923"/>
          </a:xfrm>
          <a:prstGeom prst="rect">
            <a:avLst/>
          </a:prstGeom>
        </p:spPr>
      </p:pic>
      <p:sp>
        <p:nvSpPr>
          <p:cNvPr id="5" name="文本框 4">
            <a:extLst>
              <a:ext uri="{FF2B5EF4-FFF2-40B4-BE49-F238E27FC236}">
                <a16:creationId xmlns:a16="http://schemas.microsoft.com/office/drawing/2014/main" id="{C2CF7C0D-9C51-9192-5E03-B19A43A58A7E}"/>
              </a:ext>
            </a:extLst>
          </p:cNvPr>
          <p:cNvSpPr txBox="1"/>
          <p:nvPr/>
        </p:nvSpPr>
        <p:spPr>
          <a:xfrm>
            <a:off x="7750596" y="2132856"/>
            <a:ext cx="7488832" cy="424732"/>
          </a:xfrm>
          <a:prstGeom prst="rect">
            <a:avLst/>
          </a:prstGeom>
          <a:noFill/>
        </p:spPr>
        <p:txBody>
          <a:bodyPr wrap="square" rtlCol="0">
            <a:spAutoFit/>
          </a:bodyPr>
          <a:lstStyle/>
          <a:p>
            <a:pPr>
              <a:lnSpc>
                <a:spcPct val="90000"/>
              </a:lnSpc>
            </a:pPr>
            <a:r>
              <a:rPr lang="zh-CN" altLang="en-US" sz="2400" dirty="0">
                <a:solidFill>
                  <a:srgbClr val="FF0000"/>
                </a:solidFill>
              </a:rPr>
              <a:t>变量也可以用来索引</a:t>
            </a:r>
          </a:p>
        </p:txBody>
      </p:sp>
    </p:spTree>
    <p:extLst>
      <p:ext uri="{BB962C8B-B14F-4D97-AF65-F5344CB8AC3E}">
        <p14:creationId xmlns:p14="http://schemas.microsoft.com/office/powerpoint/2010/main" val="3978612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a:t>索引和切片</a:t>
            </a:r>
            <a:endParaRPr lang="zh-CN" altLang="en-US" dirty="0">
              <a:latin typeface="Microsoft YaHei UI" panose="020B0503020204020204" pitchFamily="34" charset="-122"/>
              <a:ea typeface="Microsoft YaHei UI" panose="020B0503020204020204" pitchFamily="34" charset="-122"/>
            </a:endParaRPr>
          </a:p>
        </p:txBody>
      </p:sp>
      <p:sp>
        <p:nvSpPr>
          <p:cNvPr id="14" name="内容占位符 13"/>
          <p:cNvSpPr>
            <a:spLocks noGrp="1"/>
          </p:cNvSpPr>
          <p:nvPr>
            <p:ph idx="1"/>
          </p:nvPr>
        </p:nvSpPr>
        <p:spPr>
          <a:xfrm>
            <a:off x="1517428" y="1772816"/>
            <a:ext cx="9768282" cy="4994374"/>
          </a:xfrm>
        </p:spPr>
        <p:txBody>
          <a:bodyPr rtlCol="0">
            <a:normAutofit lnSpcReduction="10000"/>
          </a:bodyPr>
          <a:lstStyle/>
          <a:p>
            <a:pPr>
              <a:lnSpc>
                <a:spcPct val="150000"/>
              </a:lnSpc>
            </a:pPr>
            <a:r>
              <a:rPr lang="zh-CN" altLang="en-US" dirty="0"/>
              <a:t>省略号</a:t>
            </a:r>
            <a:r>
              <a:rPr lang="en-US" altLang="zh-CN" dirty="0"/>
              <a:t>…</a:t>
            </a:r>
          </a:p>
          <a:p>
            <a:pPr>
              <a:lnSpc>
                <a:spcPct val="150000"/>
              </a:lnSpc>
            </a:pPr>
            <a:endParaRPr lang="en-US" altLang="zh-CN" dirty="0"/>
          </a:p>
          <a:p>
            <a:pPr>
              <a:lnSpc>
                <a:spcPct val="150000"/>
              </a:lnSpc>
            </a:pPr>
            <a:endParaRPr lang="en-US" altLang="zh-CN" dirty="0"/>
          </a:p>
          <a:p>
            <a:pPr>
              <a:lnSpc>
                <a:spcPct val="150000"/>
              </a:lnSpc>
            </a:pPr>
            <a:r>
              <a:rPr lang="zh-CN" altLang="en-US" dirty="0"/>
              <a:t>例如，如果</a:t>
            </a:r>
            <a:r>
              <a:rPr lang="en-US" altLang="zh-CN" dirty="0"/>
              <a:t>x</a:t>
            </a:r>
            <a:r>
              <a:rPr lang="zh-CN" altLang="en-US" dirty="0"/>
              <a:t>是一个有 </a:t>
            </a:r>
            <a:r>
              <a:rPr lang="en-US" altLang="zh-CN" dirty="0"/>
              <a:t>5 </a:t>
            </a:r>
            <a:r>
              <a:rPr lang="zh-CN" altLang="en-US" dirty="0"/>
              <a:t>个轴的数组，那么</a:t>
            </a:r>
            <a:r>
              <a:rPr lang="en-US" altLang="zh-CN" dirty="0"/>
              <a:t>:</a:t>
            </a:r>
          </a:p>
          <a:p>
            <a:pPr marL="0" indent="0">
              <a:lnSpc>
                <a:spcPct val="150000"/>
              </a:lnSpc>
              <a:buNone/>
            </a:pPr>
            <a:endParaRPr lang="en-US" altLang="zh-CN" dirty="0"/>
          </a:p>
          <a:p>
            <a:pPr marL="0" indent="0">
              <a:lnSpc>
                <a:spcPct val="150000"/>
              </a:lnSpc>
              <a:buNone/>
            </a:pPr>
            <a:endParaRPr lang="en-US" altLang="zh-CN" dirty="0"/>
          </a:p>
          <a:p>
            <a:pPr>
              <a:lnSpc>
                <a:spcPct val="150000"/>
              </a:lnSpc>
            </a:pPr>
            <a:r>
              <a:rPr lang="zh-CN" altLang="en-US" dirty="0">
                <a:solidFill>
                  <a:srgbClr val="FF0000"/>
                </a:solidFill>
              </a:rPr>
              <a:t>注意： </a:t>
            </a:r>
            <a:r>
              <a:rPr lang="en-US" altLang="zh-CN" dirty="0">
                <a:solidFill>
                  <a:srgbClr val="FF0000"/>
                </a:solidFill>
              </a:rPr>
              <a:t>… </a:t>
            </a:r>
            <a:r>
              <a:rPr lang="zh-CN" altLang="en-US" dirty="0">
                <a:solidFill>
                  <a:srgbClr val="FF0000"/>
                </a:solidFill>
              </a:rPr>
              <a:t>只能出现一次</a:t>
            </a:r>
            <a:endParaRPr lang="en-US" altLang="zh-CN" dirty="0">
              <a:solidFill>
                <a:srgbClr val="FF0000"/>
              </a:solidFill>
            </a:endParaRPr>
          </a:p>
        </p:txBody>
      </p:sp>
      <p:pic>
        <p:nvPicPr>
          <p:cNvPr id="5" name="图片 4">
            <a:extLst>
              <a:ext uri="{FF2B5EF4-FFF2-40B4-BE49-F238E27FC236}">
                <a16:creationId xmlns:a16="http://schemas.microsoft.com/office/drawing/2014/main" id="{AD8B6D60-D727-9826-4176-D6FF72C89B4A}"/>
              </a:ext>
            </a:extLst>
          </p:cNvPr>
          <p:cNvPicPr>
            <a:picLocks noChangeAspect="1"/>
          </p:cNvPicPr>
          <p:nvPr/>
        </p:nvPicPr>
        <p:blipFill>
          <a:blip r:embed="rId3"/>
          <a:stretch>
            <a:fillRect/>
          </a:stretch>
        </p:blipFill>
        <p:spPr>
          <a:xfrm>
            <a:off x="1866886" y="4644914"/>
            <a:ext cx="5663311" cy="1224136"/>
          </a:xfrm>
          <a:prstGeom prst="rect">
            <a:avLst/>
          </a:prstGeom>
        </p:spPr>
      </p:pic>
      <p:pic>
        <p:nvPicPr>
          <p:cNvPr id="6" name="图片 5">
            <a:extLst>
              <a:ext uri="{FF2B5EF4-FFF2-40B4-BE49-F238E27FC236}">
                <a16:creationId xmlns:a16="http://schemas.microsoft.com/office/drawing/2014/main" id="{3CAADB36-2492-D0FB-A57B-163A2A1218B9}"/>
              </a:ext>
            </a:extLst>
          </p:cNvPr>
          <p:cNvPicPr>
            <a:picLocks noChangeAspect="1"/>
          </p:cNvPicPr>
          <p:nvPr/>
        </p:nvPicPr>
        <p:blipFill>
          <a:blip r:embed="rId4"/>
          <a:stretch>
            <a:fillRect/>
          </a:stretch>
        </p:blipFill>
        <p:spPr>
          <a:xfrm>
            <a:off x="1866886" y="2420888"/>
            <a:ext cx="8403991" cy="1605685"/>
          </a:xfrm>
          <a:prstGeom prst="rect">
            <a:avLst/>
          </a:prstGeom>
        </p:spPr>
      </p:pic>
    </p:spTree>
    <p:extLst>
      <p:ext uri="{BB962C8B-B14F-4D97-AF65-F5344CB8AC3E}">
        <p14:creationId xmlns:p14="http://schemas.microsoft.com/office/powerpoint/2010/main" val="3447251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a:t>索引和切片</a:t>
            </a:r>
            <a:endParaRPr lang="zh-CN" altLang="en-US" dirty="0">
              <a:latin typeface="Microsoft YaHei UI" panose="020B0503020204020204" pitchFamily="34" charset="-122"/>
              <a:ea typeface="Microsoft YaHei UI" panose="020B0503020204020204" pitchFamily="34" charset="-122"/>
            </a:endParaRPr>
          </a:p>
        </p:txBody>
      </p:sp>
      <p:sp>
        <p:nvSpPr>
          <p:cNvPr id="9" name="内容占位符 8">
            <a:extLst>
              <a:ext uri="{FF2B5EF4-FFF2-40B4-BE49-F238E27FC236}">
                <a16:creationId xmlns:a16="http://schemas.microsoft.com/office/drawing/2014/main" id="{AFBFDE6E-C52B-2C05-1366-7AB619C5C4F5}"/>
              </a:ext>
            </a:extLst>
          </p:cNvPr>
          <p:cNvSpPr>
            <a:spLocks noGrp="1"/>
          </p:cNvSpPr>
          <p:nvPr>
            <p:ph idx="1"/>
          </p:nvPr>
        </p:nvSpPr>
        <p:spPr>
          <a:xfrm>
            <a:off x="1522414" y="1772816"/>
            <a:ext cx="9144000" cy="4267200"/>
          </a:xfrm>
        </p:spPr>
        <p:txBody>
          <a:bodyPr/>
          <a:lstStyle/>
          <a:p>
            <a:pPr>
              <a:lnSpc>
                <a:spcPct val="150000"/>
              </a:lnSpc>
            </a:pPr>
            <a:r>
              <a:rPr lang="zh-CN" altLang="en-US" dirty="0"/>
              <a:t>切片中的每个</a:t>
            </a:r>
            <a:r>
              <a:rPr lang="en-US" altLang="zh-CN" dirty="0"/>
              <a:t>newaxis</a:t>
            </a:r>
            <a:r>
              <a:rPr lang="zh-CN" altLang="en-US" dirty="0"/>
              <a:t>对象用于将结果选择的维度扩展一个单位长度的维度。添加的维度是</a:t>
            </a:r>
            <a:r>
              <a:rPr lang="en-US" altLang="zh-CN" dirty="0"/>
              <a:t>newaxis</a:t>
            </a:r>
            <a:r>
              <a:rPr lang="zh-CN" altLang="en-US" dirty="0"/>
              <a:t>对象在选择元组中的位置。</a:t>
            </a:r>
            <a:r>
              <a:rPr lang="en-US" altLang="zh-CN" dirty="0"/>
              <a:t>newaxis</a:t>
            </a:r>
            <a:r>
              <a:rPr lang="zh-CN" altLang="en-US" dirty="0"/>
              <a:t>是</a:t>
            </a:r>
            <a:r>
              <a:rPr lang="en-US" altLang="zh-CN" dirty="0"/>
              <a:t>None</a:t>
            </a:r>
            <a:r>
              <a:rPr lang="zh-CN" altLang="en-US" dirty="0"/>
              <a:t>的别名，可以用</a:t>
            </a:r>
            <a:r>
              <a:rPr lang="en-US" altLang="zh-CN" dirty="0"/>
              <a:t>None</a:t>
            </a:r>
            <a:r>
              <a:rPr lang="zh-CN" altLang="en-US" dirty="0"/>
              <a:t>代替它，得到相同的结果。</a:t>
            </a:r>
          </a:p>
        </p:txBody>
      </p:sp>
      <p:pic>
        <p:nvPicPr>
          <p:cNvPr id="11" name="图片 10">
            <a:extLst>
              <a:ext uri="{FF2B5EF4-FFF2-40B4-BE49-F238E27FC236}">
                <a16:creationId xmlns:a16="http://schemas.microsoft.com/office/drawing/2014/main" id="{BC42FF63-2CDA-348F-C535-9D66AE376D8D}"/>
              </a:ext>
            </a:extLst>
          </p:cNvPr>
          <p:cNvPicPr>
            <a:picLocks noChangeAspect="1"/>
          </p:cNvPicPr>
          <p:nvPr/>
        </p:nvPicPr>
        <p:blipFill>
          <a:blip r:embed="rId3"/>
          <a:stretch>
            <a:fillRect/>
          </a:stretch>
        </p:blipFill>
        <p:spPr>
          <a:xfrm>
            <a:off x="1845940" y="3789040"/>
            <a:ext cx="7522225" cy="1583913"/>
          </a:xfrm>
          <a:prstGeom prst="rect">
            <a:avLst/>
          </a:prstGeom>
        </p:spPr>
      </p:pic>
    </p:spTree>
    <p:extLst>
      <p:ext uri="{BB962C8B-B14F-4D97-AF65-F5344CB8AC3E}">
        <p14:creationId xmlns:p14="http://schemas.microsoft.com/office/powerpoint/2010/main" val="2997813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latin typeface="Microsoft YaHei UI" panose="020B0503020204020204" pitchFamily="34" charset="-122"/>
                <a:ea typeface="Microsoft YaHei UI" panose="020B0503020204020204" pitchFamily="34" charset="-122"/>
              </a:rPr>
              <a:t>NumPy</a:t>
            </a:r>
            <a:r>
              <a:rPr lang="zh-CN" altLang="en-US" dirty="0">
                <a:latin typeface="Microsoft YaHei UI" panose="020B0503020204020204" pitchFamily="34" charset="-122"/>
                <a:ea typeface="Microsoft YaHei UI" panose="020B0503020204020204" pitchFamily="34" charset="-122"/>
              </a:rPr>
              <a:t>和</a:t>
            </a:r>
            <a:r>
              <a:rPr lang="en-US" altLang="zh-CN" dirty="0">
                <a:latin typeface="Microsoft YaHei UI" panose="020B0503020204020204" pitchFamily="34" charset="-122"/>
                <a:ea typeface="Microsoft YaHei UI" panose="020B0503020204020204" pitchFamily="34" charset="-122"/>
              </a:rPr>
              <a:t>python</a:t>
            </a:r>
            <a:r>
              <a:rPr lang="zh-CN" altLang="en-US" dirty="0">
                <a:latin typeface="Microsoft YaHei UI" panose="020B0503020204020204" pitchFamily="34" charset="-122"/>
                <a:ea typeface="Microsoft YaHei UI" panose="020B0503020204020204" pitchFamily="34" charset="-122"/>
              </a:rPr>
              <a:t>列表代码对比</a:t>
            </a:r>
          </a:p>
        </p:txBody>
      </p:sp>
      <p:sp>
        <p:nvSpPr>
          <p:cNvPr id="14" name="内容占位符 13"/>
          <p:cNvSpPr>
            <a:spLocks noGrp="1"/>
          </p:cNvSpPr>
          <p:nvPr>
            <p:ph idx="1"/>
          </p:nvPr>
        </p:nvSpPr>
        <p:spPr>
          <a:xfrm>
            <a:off x="1517428" y="1772816"/>
            <a:ext cx="9768282" cy="4994374"/>
          </a:xfrm>
        </p:spPr>
        <p:txBody>
          <a:bodyPr rtlCol="0">
            <a:normAutofit/>
          </a:bodyPr>
          <a:lstStyle/>
          <a:p>
            <a:pPr>
              <a:lnSpc>
                <a:spcPct val="150000"/>
              </a:lnSpc>
            </a:pPr>
            <a:r>
              <a:rPr lang="en-US" altLang="zh-CN" sz="1600" dirty="0">
                <a:latin typeface="Microsoft YaHei UI" panose="020B0503020204020204" pitchFamily="34" charset="-122"/>
                <a:ea typeface="Microsoft YaHei UI" panose="020B0503020204020204" pitchFamily="34" charset="-122"/>
                <a:hlinkClick r:id="rId3"/>
              </a:rPr>
              <a:t>https://numpy.github.net.cn/doc/stable/user/whatisnumpy.html#whatisnumpy</a:t>
            </a:r>
            <a:endParaRPr lang="en-US" altLang="zh-CN" sz="1600" dirty="0">
              <a:latin typeface="Microsoft YaHei UI" panose="020B0503020204020204" pitchFamily="34" charset="-122"/>
              <a:ea typeface="Microsoft YaHei UI" panose="020B0503020204020204" pitchFamily="34" charset="-122"/>
            </a:endParaRPr>
          </a:p>
          <a:p>
            <a:pPr>
              <a:lnSpc>
                <a:spcPct val="150000"/>
              </a:lnSpc>
            </a:pPr>
            <a:r>
              <a:rPr lang="zh-CN" altLang="en-US" sz="1600" dirty="0">
                <a:latin typeface="Microsoft YaHei UI" panose="020B0503020204020204" pitchFamily="34" charset="-122"/>
                <a:ea typeface="Microsoft YaHei UI" panose="020B0503020204020204" pitchFamily="34" charset="-122"/>
              </a:rPr>
              <a:t>关于序列大小和速度的问题在科学计算中尤为重要。如：考虑将一维序列中的每个元素与相同长度的另一个序列中的相应元素相乘的情况。如果数据存储在两个 </a:t>
            </a:r>
            <a:r>
              <a:rPr lang="en-US" altLang="zh-CN" sz="1600" dirty="0">
                <a:latin typeface="Microsoft YaHei UI" panose="020B0503020204020204" pitchFamily="34" charset="-122"/>
                <a:ea typeface="Microsoft YaHei UI" panose="020B0503020204020204" pitchFamily="34" charset="-122"/>
              </a:rPr>
              <a:t>Python </a:t>
            </a:r>
            <a:r>
              <a:rPr lang="zh-CN" altLang="en-US" sz="1600" dirty="0">
                <a:latin typeface="Microsoft YaHei UI" panose="020B0503020204020204" pitchFamily="34" charset="-122"/>
                <a:ea typeface="Microsoft YaHei UI" panose="020B0503020204020204" pitchFamily="34" charset="-122"/>
              </a:rPr>
              <a:t>列表</a:t>
            </a:r>
            <a:r>
              <a:rPr lang="en-US" altLang="zh-CN" sz="1600" dirty="0">
                <a:latin typeface="Microsoft YaHei UI" panose="020B0503020204020204" pitchFamily="34" charset="-122"/>
                <a:ea typeface="Microsoft YaHei UI" panose="020B0503020204020204" pitchFamily="34" charset="-122"/>
              </a:rPr>
              <a:t>a</a:t>
            </a:r>
            <a:r>
              <a:rPr lang="zh-CN" altLang="en-US" sz="1600" dirty="0">
                <a:latin typeface="Microsoft YaHei UI" panose="020B0503020204020204" pitchFamily="34" charset="-122"/>
                <a:ea typeface="Microsoft YaHei UI" panose="020B0503020204020204" pitchFamily="34" charset="-122"/>
              </a:rPr>
              <a:t>和中</a:t>
            </a:r>
            <a:r>
              <a:rPr lang="en-US" altLang="zh-CN" sz="1600" dirty="0">
                <a:latin typeface="Microsoft YaHei UI" panose="020B0503020204020204" pitchFamily="34" charset="-122"/>
                <a:ea typeface="Microsoft YaHei UI" panose="020B0503020204020204" pitchFamily="34" charset="-122"/>
              </a:rPr>
              <a:t>b</a:t>
            </a:r>
            <a:r>
              <a:rPr lang="zh-CN" altLang="en-US" sz="1600" dirty="0">
                <a:latin typeface="Microsoft YaHei UI" panose="020B0503020204020204" pitchFamily="34" charset="-122"/>
                <a:ea typeface="Microsoft YaHei UI" panose="020B0503020204020204" pitchFamily="34" charset="-122"/>
              </a:rPr>
              <a:t>，我们可以迭代每个元素：</a:t>
            </a:r>
            <a:endParaRPr lang="en-US" altLang="zh-CN" sz="1600" dirty="0">
              <a:latin typeface="Microsoft YaHei UI" panose="020B0503020204020204" pitchFamily="34" charset="-122"/>
              <a:ea typeface="Microsoft YaHei UI" panose="020B0503020204020204" pitchFamily="34" charset="-122"/>
            </a:endParaRPr>
          </a:p>
          <a:p>
            <a:pPr>
              <a:lnSpc>
                <a:spcPct val="150000"/>
              </a:lnSpc>
            </a:pPr>
            <a:endParaRPr lang="en-US" altLang="zh-CN" sz="1600" dirty="0"/>
          </a:p>
          <a:p>
            <a:pPr>
              <a:lnSpc>
                <a:spcPct val="150000"/>
              </a:lnSpc>
            </a:pPr>
            <a:endParaRPr lang="en-US" altLang="zh-CN" sz="1600" dirty="0">
              <a:latin typeface="Microsoft YaHei UI" panose="020B0503020204020204" pitchFamily="34" charset="-122"/>
              <a:ea typeface="Microsoft YaHei UI" panose="020B0503020204020204" pitchFamily="34" charset="-122"/>
            </a:endParaRPr>
          </a:p>
          <a:p>
            <a:pPr>
              <a:lnSpc>
                <a:spcPct val="150000"/>
              </a:lnSpc>
            </a:pPr>
            <a:endParaRPr lang="en-US" altLang="zh-CN" sz="1600" dirty="0"/>
          </a:p>
          <a:p>
            <a:pPr>
              <a:lnSpc>
                <a:spcPct val="150000"/>
              </a:lnSpc>
            </a:pPr>
            <a:r>
              <a:rPr lang="zh-CN" altLang="en-US" sz="1600" dirty="0">
                <a:latin typeface="Microsoft YaHei UI" panose="020B0503020204020204" pitchFamily="34" charset="-122"/>
                <a:ea typeface="Microsoft YaHei UI" panose="020B0503020204020204" pitchFamily="34" charset="-122"/>
              </a:rPr>
              <a:t>这会产生正确的答案，但如果</a:t>
            </a:r>
            <a:r>
              <a:rPr lang="en-US" altLang="zh-CN" sz="1600" dirty="0">
                <a:latin typeface="Microsoft YaHei UI" panose="020B0503020204020204" pitchFamily="34" charset="-122"/>
                <a:ea typeface="Microsoft YaHei UI" panose="020B0503020204020204" pitchFamily="34" charset="-122"/>
              </a:rPr>
              <a:t>a</a:t>
            </a:r>
            <a:r>
              <a:rPr lang="zh-CN" altLang="en-US" sz="1600" dirty="0">
                <a:latin typeface="Microsoft YaHei UI" panose="020B0503020204020204" pitchFamily="34" charset="-122"/>
                <a:ea typeface="Microsoft YaHei UI" panose="020B0503020204020204" pitchFamily="34" charset="-122"/>
              </a:rPr>
              <a:t>和</a:t>
            </a:r>
            <a:r>
              <a:rPr lang="en-US" altLang="zh-CN" sz="1600" dirty="0">
                <a:latin typeface="Microsoft YaHei UI" panose="020B0503020204020204" pitchFamily="34" charset="-122"/>
                <a:ea typeface="Microsoft YaHei UI" panose="020B0503020204020204" pitchFamily="34" charset="-122"/>
              </a:rPr>
              <a:t>b</a:t>
            </a:r>
            <a:r>
              <a:rPr lang="zh-CN" altLang="en-US" sz="1600" dirty="0">
                <a:latin typeface="Microsoft YaHei UI" panose="020B0503020204020204" pitchFamily="34" charset="-122"/>
                <a:ea typeface="Microsoft YaHei UI" panose="020B0503020204020204" pitchFamily="34" charset="-122"/>
              </a:rPr>
              <a:t>每个都包含数百万个数字，我们将为 </a:t>
            </a:r>
            <a:r>
              <a:rPr lang="en-US" altLang="zh-CN" sz="1600" dirty="0">
                <a:latin typeface="Microsoft YaHei UI" panose="020B0503020204020204" pitchFamily="34" charset="-122"/>
                <a:ea typeface="Microsoft YaHei UI" panose="020B0503020204020204" pitchFamily="34" charset="-122"/>
              </a:rPr>
              <a:t>Python </a:t>
            </a:r>
            <a:r>
              <a:rPr lang="zh-CN" altLang="en-US" sz="1600" dirty="0">
                <a:latin typeface="Microsoft YaHei UI" panose="020B0503020204020204" pitchFamily="34" charset="-122"/>
                <a:ea typeface="Microsoft YaHei UI" panose="020B0503020204020204" pitchFamily="34" charset="-122"/>
              </a:rPr>
              <a:t>中的循环效率低下付出代价。我们可以通过编写 </a:t>
            </a:r>
            <a:r>
              <a:rPr lang="en-US" altLang="zh-CN" sz="1600" dirty="0">
                <a:latin typeface="Microsoft YaHei UI" panose="020B0503020204020204" pitchFamily="34" charset="-122"/>
                <a:ea typeface="Microsoft YaHei UI" panose="020B0503020204020204" pitchFamily="34" charset="-122"/>
              </a:rPr>
              <a:t>C </a:t>
            </a:r>
            <a:r>
              <a:rPr lang="zh-CN" altLang="en-US" sz="1600" dirty="0">
                <a:latin typeface="Microsoft YaHei UI" panose="020B0503020204020204" pitchFamily="34" charset="-122"/>
                <a:ea typeface="Microsoft YaHei UI" panose="020B0503020204020204" pitchFamily="34" charset="-122"/>
              </a:rPr>
              <a:t>语言更快地完成相同的任务（为了清楚起见，我们忽略了变量声明和初始化、内存分配等）</a:t>
            </a:r>
            <a:endParaRPr lang="en-US" altLang="zh-CN" sz="1600" dirty="0">
              <a:latin typeface="Microsoft YaHei UI" panose="020B0503020204020204" pitchFamily="34" charset="-122"/>
              <a:ea typeface="Microsoft YaHei UI" panose="020B0503020204020204" pitchFamily="34" charset="-122"/>
            </a:endParaRPr>
          </a:p>
          <a:p>
            <a:pPr marL="0" indent="0">
              <a:lnSpc>
                <a:spcPct val="150000"/>
              </a:lnSpc>
              <a:buNone/>
            </a:pPr>
            <a:endParaRPr lang="zh-CN" altLang="en-US" dirty="0">
              <a:latin typeface="Microsoft YaHei UI" panose="020B0503020204020204" pitchFamily="34" charset="-122"/>
              <a:ea typeface="Microsoft YaHei UI" panose="020B0503020204020204" pitchFamily="34" charset="-122"/>
            </a:endParaRPr>
          </a:p>
        </p:txBody>
      </p:sp>
      <p:pic>
        <p:nvPicPr>
          <p:cNvPr id="4" name="图片 3">
            <a:extLst>
              <a:ext uri="{FF2B5EF4-FFF2-40B4-BE49-F238E27FC236}">
                <a16:creationId xmlns:a16="http://schemas.microsoft.com/office/drawing/2014/main" id="{E0D61857-A02B-C0BC-3DDF-E2A893E61B4A}"/>
              </a:ext>
            </a:extLst>
          </p:cNvPr>
          <p:cNvPicPr>
            <a:picLocks noChangeAspect="1"/>
          </p:cNvPicPr>
          <p:nvPr/>
        </p:nvPicPr>
        <p:blipFill>
          <a:blip r:embed="rId4"/>
          <a:stretch>
            <a:fillRect/>
          </a:stretch>
        </p:blipFill>
        <p:spPr>
          <a:xfrm>
            <a:off x="1845940" y="3212976"/>
            <a:ext cx="4860599" cy="1877835"/>
          </a:xfrm>
          <a:prstGeom prst="rect">
            <a:avLst/>
          </a:prstGeom>
        </p:spPr>
      </p:pic>
    </p:spTree>
    <p:extLst>
      <p:ext uri="{BB962C8B-B14F-4D97-AF65-F5344CB8AC3E}">
        <p14:creationId xmlns:p14="http://schemas.microsoft.com/office/powerpoint/2010/main" val="105754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a:t>索引和切片</a:t>
            </a:r>
            <a:endParaRPr lang="zh-CN" altLang="en-US" dirty="0">
              <a:latin typeface="Microsoft YaHei UI" panose="020B0503020204020204" pitchFamily="34" charset="-122"/>
              <a:ea typeface="Microsoft YaHei UI" panose="020B0503020204020204" pitchFamily="34" charset="-122"/>
            </a:endParaRPr>
          </a:p>
        </p:txBody>
      </p:sp>
      <p:sp>
        <p:nvSpPr>
          <p:cNvPr id="14" name="内容占位符 13"/>
          <p:cNvSpPr>
            <a:spLocks noGrp="1"/>
          </p:cNvSpPr>
          <p:nvPr>
            <p:ph idx="1"/>
          </p:nvPr>
        </p:nvSpPr>
        <p:spPr>
          <a:xfrm>
            <a:off x="1517428" y="1772816"/>
            <a:ext cx="9768282" cy="4994374"/>
          </a:xfrm>
        </p:spPr>
        <p:txBody>
          <a:bodyPr rtlCol="0">
            <a:normAutofit/>
          </a:bodyPr>
          <a:lstStyle/>
          <a:p>
            <a:pPr>
              <a:lnSpc>
                <a:spcPct val="150000"/>
              </a:lnSpc>
            </a:pPr>
            <a:r>
              <a:rPr lang="zh-CN" altLang="en-US" dirty="0">
                <a:latin typeface="Microsoft YaHei UI" panose="020B0503020204020204" pitchFamily="34" charset="-122"/>
                <a:ea typeface="Microsoft YaHei UI" panose="020B0503020204020204" pitchFamily="34" charset="-122"/>
              </a:rPr>
              <a:t>如果您想从数组中选择满足特定条件的值，使用 </a:t>
            </a:r>
            <a:r>
              <a:rPr lang="en-US" altLang="zh-CN" dirty="0">
                <a:latin typeface="Microsoft YaHei UI" panose="020B0503020204020204" pitchFamily="34" charset="-122"/>
                <a:ea typeface="Microsoft YaHei UI" panose="020B0503020204020204" pitchFamily="34" charset="-122"/>
              </a:rPr>
              <a:t>NumPy </a:t>
            </a:r>
            <a:r>
              <a:rPr lang="zh-CN" altLang="en-US" dirty="0">
                <a:latin typeface="Microsoft YaHei UI" panose="020B0503020204020204" pitchFamily="34" charset="-122"/>
                <a:ea typeface="Microsoft YaHei UI" panose="020B0503020204020204" pitchFamily="34" charset="-122"/>
              </a:rPr>
              <a:t>就很简单。</a:t>
            </a:r>
            <a:endParaRPr lang="en-US" altLang="zh-CN" dirty="0">
              <a:latin typeface="Microsoft YaHei UI" panose="020B0503020204020204" pitchFamily="34" charset="-122"/>
              <a:ea typeface="Microsoft YaHei UI" panose="020B0503020204020204" pitchFamily="34" charset="-122"/>
            </a:endParaRPr>
          </a:p>
          <a:p>
            <a:pPr>
              <a:lnSpc>
                <a:spcPct val="150000"/>
              </a:lnSpc>
            </a:pPr>
            <a:endParaRPr lang="en-US" altLang="zh-CN" dirty="0"/>
          </a:p>
          <a:p>
            <a:pPr>
              <a:lnSpc>
                <a:spcPct val="150000"/>
              </a:lnSpc>
            </a:pPr>
            <a:endParaRPr lang="en-US" altLang="zh-CN" dirty="0">
              <a:latin typeface="Microsoft YaHei UI" panose="020B0503020204020204" pitchFamily="34" charset="-122"/>
              <a:ea typeface="Microsoft YaHei UI" panose="020B0503020204020204" pitchFamily="34" charset="-122"/>
            </a:endParaRPr>
          </a:p>
          <a:p>
            <a:pPr>
              <a:lnSpc>
                <a:spcPct val="150000"/>
              </a:lnSpc>
            </a:pPr>
            <a:endParaRPr lang="en-US" altLang="zh-CN" dirty="0"/>
          </a:p>
          <a:p>
            <a:pPr>
              <a:lnSpc>
                <a:spcPct val="150000"/>
              </a:lnSpc>
            </a:pPr>
            <a:r>
              <a:rPr lang="zh-CN" altLang="en-US" dirty="0">
                <a:latin typeface="Microsoft YaHei UI" panose="020B0503020204020204" pitchFamily="34" charset="-122"/>
                <a:ea typeface="Microsoft YaHei UI" panose="020B0503020204020204" pitchFamily="34" charset="-122"/>
              </a:rPr>
              <a:t>条件可以使用 </a:t>
            </a:r>
            <a:r>
              <a:rPr lang="en-US" altLang="zh-CN" dirty="0">
                <a:latin typeface="Microsoft YaHei UI" panose="020B0503020204020204" pitchFamily="34" charset="-122"/>
                <a:ea typeface="Microsoft YaHei UI" panose="020B0503020204020204" pitchFamily="34" charset="-122"/>
              </a:rPr>
              <a:t>&amp; </a:t>
            </a:r>
            <a:r>
              <a:rPr lang="zh-CN" altLang="en-US" dirty="0">
                <a:latin typeface="Microsoft YaHei UI" panose="020B0503020204020204" pitchFamily="34" charset="-122"/>
                <a:ea typeface="Microsoft YaHei UI" panose="020B0503020204020204" pitchFamily="34" charset="-122"/>
              </a:rPr>
              <a:t>和 </a:t>
            </a:r>
            <a:r>
              <a:rPr lang="en-US" altLang="zh-CN" dirty="0">
                <a:latin typeface="Microsoft YaHei UI" panose="020B0503020204020204" pitchFamily="34" charset="-122"/>
                <a:ea typeface="Microsoft YaHei UI" panose="020B0503020204020204" pitchFamily="34" charset="-122"/>
              </a:rPr>
              <a:t>| </a:t>
            </a:r>
            <a:r>
              <a:rPr lang="zh-CN" altLang="en-US" dirty="0">
                <a:latin typeface="Microsoft YaHei UI" panose="020B0503020204020204" pitchFamily="34" charset="-122"/>
                <a:ea typeface="Microsoft YaHei UI" panose="020B0503020204020204" pitchFamily="34" charset="-122"/>
              </a:rPr>
              <a:t>符号</a:t>
            </a:r>
            <a:endParaRPr lang="en-US" altLang="zh-CN" dirty="0">
              <a:latin typeface="Microsoft YaHei UI" panose="020B0503020204020204" pitchFamily="34" charset="-122"/>
              <a:ea typeface="Microsoft YaHei UI" panose="020B0503020204020204" pitchFamily="34" charset="-122"/>
            </a:endParaRPr>
          </a:p>
          <a:p>
            <a:pPr lvl="1">
              <a:lnSpc>
                <a:spcPct val="150000"/>
              </a:lnSpc>
            </a:pPr>
            <a:r>
              <a:rPr lang="en-US" altLang="zh-CN" dirty="0">
                <a:latin typeface="Microsoft YaHei UI" panose="020B0503020204020204" pitchFamily="34" charset="-122"/>
                <a:ea typeface="Microsoft YaHei UI" panose="020B0503020204020204" pitchFamily="34" charset="-122"/>
              </a:rPr>
              <a:t>five_up = (a &gt; 5) | (a == 5)</a:t>
            </a:r>
          </a:p>
        </p:txBody>
      </p:sp>
      <p:pic>
        <p:nvPicPr>
          <p:cNvPr id="5" name="图片 4">
            <a:extLst>
              <a:ext uri="{FF2B5EF4-FFF2-40B4-BE49-F238E27FC236}">
                <a16:creationId xmlns:a16="http://schemas.microsoft.com/office/drawing/2014/main" id="{FE42E299-3E6B-F59A-1693-0AEA691634E9}"/>
              </a:ext>
            </a:extLst>
          </p:cNvPr>
          <p:cNvPicPr>
            <a:picLocks noChangeAspect="1"/>
          </p:cNvPicPr>
          <p:nvPr/>
        </p:nvPicPr>
        <p:blipFill>
          <a:blip r:embed="rId3"/>
          <a:stretch>
            <a:fillRect/>
          </a:stretch>
        </p:blipFill>
        <p:spPr>
          <a:xfrm>
            <a:off x="1701924" y="2636912"/>
            <a:ext cx="6988811" cy="1839734"/>
          </a:xfrm>
          <a:prstGeom prst="rect">
            <a:avLst/>
          </a:prstGeom>
        </p:spPr>
      </p:pic>
    </p:spTree>
    <p:extLst>
      <p:ext uri="{BB962C8B-B14F-4D97-AF65-F5344CB8AC3E}">
        <p14:creationId xmlns:p14="http://schemas.microsoft.com/office/powerpoint/2010/main" val="1758879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a:t>高级索引</a:t>
            </a:r>
            <a:endParaRPr lang="zh-CN" altLang="en-US" dirty="0">
              <a:latin typeface="Microsoft YaHei UI" panose="020B0503020204020204" pitchFamily="34" charset="-122"/>
              <a:ea typeface="Microsoft YaHei UI" panose="020B0503020204020204" pitchFamily="34" charset="-122"/>
            </a:endParaRPr>
          </a:p>
        </p:txBody>
      </p:sp>
      <p:sp>
        <p:nvSpPr>
          <p:cNvPr id="14" name="内容占位符 13"/>
          <p:cNvSpPr>
            <a:spLocks noGrp="1"/>
          </p:cNvSpPr>
          <p:nvPr>
            <p:ph idx="1"/>
          </p:nvPr>
        </p:nvSpPr>
        <p:spPr>
          <a:xfrm>
            <a:off x="1517428" y="1772816"/>
            <a:ext cx="9768282" cy="4994374"/>
          </a:xfrm>
        </p:spPr>
        <p:txBody>
          <a:bodyPr rtlCol="0">
            <a:normAutofit/>
          </a:bodyPr>
          <a:lstStyle/>
          <a:p>
            <a:pPr>
              <a:lnSpc>
                <a:spcPct val="150000"/>
              </a:lnSpc>
            </a:pPr>
            <a:r>
              <a:rPr lang="zh-CN" altLang="en-US" dirty="0"/>
              <a:t>布尔索引</a:t>
            </a:r>
            <a:endParaRPr lang="en-US" altLang="zh-CN" dirty="0"/>
          </a:p>
          <a:p>
            <a:pPr lvl="1">
              <a:lnSpc>
                <a:spcPct val="150000"/>
              </a:lnSpc>
            </a:pPr>
            <a:r>
              <a:rPr lang="en-US" altLang="zh-CN" dirty="0"/>
              <a:t> </a:t>
            </a:r>
            <a:r>
              <a:rPr lang="zh-CN" altLang="en-US" dirty="0"/>
              <a:t>过滤数组中满足条件的元素，可以使用布尔索引</a:t>
            </a:r>
            <a:endParaRPr lang="en-US" altLang="zh-CN" dirty="0"/>
          </a:p>
          <a:p>
            <a:pPr lvl="1">
              <a:lnSpc>
                <a:spcPct val="150000"/>
              </a:lnSpc>
            </a:pPr>
            <a:r>
              <a:rPr lang="zh-CN" altLang="en-US" dirty="0"/>
              <a:t> 布尔索引也是一个数组，形状和要索引的数组形状必须相同</a:t>
            </a:r>
            <a:endParaRPr lang="en-US" altLang="zh-CN" dirty="0"/>
          </a:p>
          <a:p>
            <a:pPr lvl="1">
              <a:lnSpc>
                <a:spcPct val="150000"/>
              </a:lnSpc>
            </a:pPr>
            <a:r>
              <a:rPr lang="en-US" altLang="zh-CN" dirty="0"/>
              <a:t> </a:t>
            </a:r>
            <a:r>
              <a:rPr lang="zh-CN" altLang="en-US" dirty="0"/>
              <a:t>布尔索引返回的是原数组的副本，</a:t>
            </a:r>
            <a:r>
              <a:rPr lang="zh-CN" altLang="en-US" dirty="0">
                <a:solidFill>
                  <a:srgbClr val="FF0000"/>
                </a:solidFill>
              </a:rPr>
              <a:t>属于深拷贝</a:t>
            </a:r>
            <a:endParaRPr lang="en-US" altLang="zh-CN" dirty="0">
              <a:solidFill>
                <a:srgbClr val="FF0000"/>
              </a:solidFill>
            </a:endParaRPr>
          </a:p>
        </p:txBody>
      </p:sp>
      <p:pic>
        <p:nvPicPr>
          <p:cNvPr id="3" name="图片 2">
            <a:extLst>
              <a:ext uri="{FF2B5EF4-FFF2-40B4-BE49-F238E27FC236}">
                <a16:creationId xmlns:a16="http://schemas.microsoft.com/office/drawing/2014/main" id="{15F7EDE3-AD19-AA66-62B1-B25C94749F25}"/>
              </a:ext>
            </a:extLst>
          </p:cNvPr>
          <p:cNvPicPr>
            <a:picLocks noChangeAspect="1"/>
          </p:cNvPicPr>
          <p:nvPr/>
        </p:nvPicPr>
        <p:blipFill>
          <a:blip r:embed="rId3"/>
          <a:stretch>
            <a:fillRect/>
          </a:stretch>
        </p:blipFill>
        <p:spPr>
          <a:xfrm>
            <a:off x="2061964" y="4365104"/>
            <a:ext cx="5677048" cy="996069"/>
          </a:xfrm>
          <a:prstGeom prst="rect">
            <a:avLst/>
          </a:prstGeom>
        </p:spPr>
      </p:pic>
    </p:spTree>
    <p:extLst>
      <p:ext uri="{BB962C8B-B14F-4D97-AF65-F5344CB8AC3E}">
        <p14:creationId xmlns:p14="http://schemas.microsoft.com/office/powerpoint/2010/main" val="31056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a:t>高级索引</a:t>
            </a:r>
            <a:endParaRPr lang="zh-CN" altLang="en-US" dirty="0">
              <a:latin typeface="Microsoft YaHei UI" panose="020B0503020204020204" pitchFamily="34" charset="-122"/>
              <a:ea typeface="Microsoft YaHei UI" panose="020B0503020204020204" pitchFamily="34" charset="-122"/>
            </a:endParaRPr>
          </a:p>
        </p:txBody>
      </p:sp>
      <p:sp>
        <p:nvSpPr>
          <p:cNvPr id="14" name="内容占位符 13"/>
          <p:cNvSpPr>
            <a:spLocks noGrp="1"/>
          </p:cNvSpPr>
          <p:nvPr>
            <p:ph idx="1"/>
          </p:nvPr>
        </p:nvSpPr>
        <p:spPr>
          <a:xfrm>
            <a:off x="1517428" y="1772816"/>
            <a:ext cx="9768282" cy="4994374"/>
          </a:xfrm>
        </p:spPr>
        <p:txBody>
          <a:bodyPr rtlCol="0">
            <a:normAutofit/>
          </a:bodyPr>
          <a:lstStyle/>
          <a:p>
            <a:pPr>
              <a:lnSpc>
                <a:spcPct val="150000"/>
              </a:lnSpc>
            </a:pPr>
            <a:r>
              <a:rPr lang="zh-CN" altLang="en-US" dirty="0"/>
              <a:t>花式索引：使用索引数组建立索引。索引数组可以是</a:t>
            </a:r>
            <a:r>
              <a:rPr lang="en-US" altLang="zh-CN" dirty="0"/>
              <a:t>python</a:t>
            </a:r>
            <a:r>
              <a:rPr lang="zh-CN" altLang="en-US" dirty="0"/>
              <a:t>列表或者</a:t>
            </a:r>
            <a:r>
              <a:rPr lang="en-US" altLang="zh-CN" dirty="0"/>
              <a:t>ndarray</a:t>
            </a:r>
          </a:p>
          <a:p>
            <a:pPr>
              <a:lnSpc>
                <a:spcPct val="150000"/>
              </a:lnSpc>
            </a:pPr>
            <a:endParaRPr lang="en-US" altLang="zh-CN" dirty="0"/>
          </a:p>
          <a:p>
            <a:pPr>
              <a:lnSpc>
                <a:spcPct val="150000"/>
              </a:lnSpc>
            </a:pPr>
            <a:r>
              <a:rPr lang="zh-CN" altLang="en-US" dirty="0"/>
              <a:t>二维数组花式索引</a:t>
            </a:r>
            <a:endParaRPr lang="en-US" altLang="zh-CN" dirty="0"/>
          </a:p>
          <a:p>
            <a:pPr marL="0" indent="0">
              <a:lnSpc>
                <a:spcPct val="150000"/>
              </a:lnSpc>
              <a:buNone/>
            </a:pPr>
            <a:endParaRPr lang="en-US" altLang="zh-CN" dirty="0"/>
          </a:p>
        </p:txBody>
      </p:sp>
      <p:pic>
        <p:nvPicPr>
          <p:cNvPr id="4" name="图片 3">
            <a:extLst>
              <a:ext uri="{FF2B5EF4-FFF2-40B4-BE49-F238E27FC236}">
                <a16:creationId xmlns:a16="http://schemas.microsoft.com/office/drawing/2014/main" id="{BDFAF916-35F2-4744-FD8E-E6FF8E707BFB}"/>
              </a:ext>
            </a:extLst>
          </p:cNvPr>
          <p:cNvPicPr>
            <a:picLocks noChangeAspect="1"/>
          </p:cNvPicPr>
          <p:nvPr/>
        </p:nvPicPr>
        <p:blipFill>
          <a:blip r:embed="rId3"/>
          <a:stretch>
            <a:fillRect/>
          </a:stretch>
        </p:blipFill>
        <p:spPr>
          <a:xfrm>
            <a:off x="1917948" y="2979952"/>
            <a:ext cx="4016934" cy="898095"/>
          </a:xfrm>
          <a:prstGeom prst="rect">
            <a:avLst/>
          </a:prstGeom>
        </p:spPr>
      </p:pic>
      <p:pic>
        <p:nvPicPr>
          <p:cNvPr id="8" name="图片 7">
            <a:extLst>
              <a:ext uri="{FF2B5EF4-FFF2-40B4-BE49-F238E27FC236}">
                <a16:creationId xmlns:a16="http://schemas.microsoft.com/office/drawing/2014/main" id="{43F5B4B7-89D8-200F-1C08-E495C5081471}"/>
              </a:ext>
            </a:extLst>
          </p:cNvPr>
          <p:cNvPicPr>
            <a:picLocks noChangeAspect="1"/>
          </p:cNvPicPr>
          <p:nvPr/>
        </p:nvPicPr>
        <p:blipFill>
          <a:blip r:embed="rId4"/>
          <a:stretch>
            <a:fillRect/>
          </a:stretch>
        </p:blipFill>
        <p:spPr>
          <a:xfrm>
            <a:off x="1845940" y="4510376"/>
            <a:ext cx="7488832" cy="2248787"/>
          </a:xfrm>
          <a:prstGeom prst="rect">
            <a:avLst/>
          </a:prstGeom>
        </p:spPr>
      </p:pic>
    </p:spTree>
    <p:extLst>
      <p:ext uri="{BB962C8B-B14F-4D97-AF65-F5344CB8AC3E}">
        <p14:creationId xmlns:p14="http://schemas.microsoft.com/office/powerpoint/2010/main" val="191734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a:t>数组迭代</a:t>
            </a:r>
            <a:endParaRPr lang="zh-CN" altLang="en-US" dirty="0">
              <a:latin typeface="Microsoft YaHei UI" panose="020B0503020204020204" pitchFamily="34" charset="-122"/>
              <a:ea typeface="Microsoft YaHei UI" panose="020B0503020204020204" pitchFamily="34" charset="-122"/>
            </a:endParaRPr>
          </a:p>
        </p:txBody>
      </p:sp>
      <p:sp>
        <p:nvSpPr>
          <p:cNvPr id="14" name="内容占位符 13"/>
          <p:cNvSpPr>
            <a:spLocks noGrp="1"/>
          </p:cNvSpPr>
          <p:nvPr>
            <p:ph idx="1"/>
          </p:nvPr>
        </p:nvSpPr>
        <p:spPr>
          <a:xfrm>
            <a:off x="1517428" y="1772816"/>
            <a:ext cx="9768282" cy="4994374"/>
          </a:xfrm>
        </p:spPr>
        <p:txBody>
          <a:bodyPr rtlCol="0">
            <a:normAutofit/>
          </a:bodyPr>
          <a:lstStyle/>
          <a:p>
            <a:pPr>
              <a:lnSpc>
                <a:spcPct val="150000"/>
              </a:lnSpc>
            </a:pPr>
            <a:r>
              <a:rPr lang="zh-CN" altLang="en-US" dirty="0"/>
              <a:t>多维数组的迭代是相对于第一个轴完成的。</a:t>
            </a:r>
            <a:endParaRPr lang="en-US" altLang="zh-CN" dirty="0"/>
          </a:p>
        </p:txBody>
      </p:sp>
      <p:pic>
        <p:nvPicPr>
          <p:cNvPr id="3" name="图片 2">
            <a:extLst>
              <a:ext uri="{FF2B5EF4-FFF2-40B4-BE49-F238E27FC236}">
                <a16:creationId xmlns:a16="http://schemas.microsoft.com/office/drawing/2014/main" id="{A926CCB3-0B43-F012-10FC-A6B28D403DE9}"/>
              </a:ext>
            </a:extLst>
          </p:cNvPr>
          <p:cNvPicPr>
            <a:picLocks noChangeAspect="1"/>
          </p:cNvPicPr>
          <p:nvPr/>
        </p:nvPicPr>
        <p:blipFill>
          <a:blip r:embed="rId3"/>
          <a:stretch>
            <a:fillRect/>
          </a:stretch>
        </p:blipFill>
        <p:spPr>
          <a:xfrm>
            <a:off x="1917948" y="2492896"/>
            <a:ext cx="5595404" cy="2852132"/>
          </a:xfrm>
          <a:prstGeom prst="rect">
            <a:avLst/>
          </a:prstGeom>
        </p:spPr>
      </p:pic>
    </p:spTree>
    <p:extLst>
      <p:ext uri="{BB962C8B-B14F-4D97-AF65-F5344CB8AC3E}">
        <p14:creationId xmlns:p14="http://schemas.microsoft.com/office/powerpoint/2010/main" val="201417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a:t>数组迭代</a:t>
            </a:r>
            <a:endParaRPr lang="zh-CN" altLang="en-US" dirty="0">
              <a:latin typeface="Microsoft YaHei UI" panose="020B0503020204020204" pitchFamily="34" charset="-122"/>
              <a:ea typeface="Microsoft YaHei UI" panose="020B0503020204020204" pitchFamily="34" charset="-122"/>
            </a:endParaRPr>
          </a:p>
        </p:txBody>
      </p:sp>
      <p:sp>
        <p:nvSpPr>
          <p:cNvPr id="14" name="内容占位符 13"/>
          <p:cNvSpPr>
            <a:spLocks noGrp="1"/>
          </p:cNvSpPr>
          <p:nvPr>
            <p:ph idx="1"/>
          </p:nvPr>
        </p:nvSpPr>
        <p:spPr>
          <a:xfrm>
            <a:off x="1517428" y="1772816"/>
            <a:ext cx="9768282" cy="4994374"/>
          </a:xfrm>
        </p:spPr>
        <p:txBody>
          <a:bodyPr rtlCol="0">
            <a:normAutofit/>
          </a:bodyPr>
          <a:lstStyle/>
          <a:p>
            <a:pPr>
              <a:lnSpc>
                <a:spcPct val="150000"/>
              </a:lnSpc>
            </a:pPr>
            <a:r>
              <a:rPr lang="zh-CN" altLang="en-US" dirty="0"/>
              <a:t>如果想要对数组中的每个元素执行操作，可以使用迭代器：</a:t>
            </a:r>
            <a:endParaRPr lang="en-US" altLang="zh-CN" dirty="0"/>
          </a:p>
        </p:txBody>
      </p:sp>
      <p:pic>
        <p:nvPicPr>
          <p:cNvPr id="4" name="图片 3">
            <a:extLst>
              <a:ext uri="{FF2B5EF4-FFF2-40B4-BE49-F238E27FC236}">
                <a16:creationId xmlns:a16="http://schemas.microsoft.com/office/drawing/2014/main" id="{0776A212-0F55-BDF4-992A-00E2490E30E4}"/>
              </a:ext>
            </a:extLst>
          </p:cNvPr>
          <p:cNvPicPr>
            <a:picLocks noChangeAspect="1"/>
          </p:cNvPicPr>
          <p:nvPr/>
        </p:nvPicPr>
        <p:blipFill>
          <a:blip r:embed="rId3"/>
          <a:stretch>
            <a:fillRect/>
          </a:stretch>
        </p:blipFill>
        <p:spPr>
          <a:xfrm>
            <a:off x="1845940" y="2708920"/>
            <a:ext cx="5214394" cy="2209858"/>
          </a:xfrm>
          <a:prstGeom prst="rect">
            <a:avLst/>
          </a:prstGeom>
        </p:spPr>
      </p:pic>
    </p:spTree>
    <p:extLst>
      <p:ext uri="{BB962C8B-B14F-4D97-AF65-F5344CB8AC3E}">
        <p14:creationId xmlns:p14="http://schemas.microsoft.com/office/powerpoint/2010/main" val="4249655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数组连接</a:t>
            </a:r>
          </a:p>
        </p:txBody>
      </p:sp>
      <p:sp>
        <p:nvSpPr>
          <p:cNvPr id="14" name="内容占位符 13"/>
          <p:cNvSpPr>
            <a:spLocks noGrp="1"/>
          </p:cNvSpPr>
          <p:nvPr>
            <p:ph idx="1"/>
          </p:nvPr>
        </p:nvSpPr>
        <p:spPr>
          <a:xfrm>
            <a:off x="1517428" y="1772816"/>
            <a:ext cx="9768282" cy="4994374"/>
          </a:xfrm>
        </p:spPr>
        <p:txBody>
          <a:bodyPr rtlCol="0">
            <a:normAutofit/>
          </a:bodyPr>
          <a:lstStyle/>
          <a:p>
            <a:pPr>
              <a:lnSpc>
                <a:spcPct val="150000"/>
              </a:lnSpc>
            </a:pPr>
            <a:r>
              <a:rPr lang="zh-CN" altLang="en-US" dirty="0">
                <a:latin typeface="Microsoft YaHei UI" panose="020B0503020204020204" pitchFamily="34" charset="-122"/>
                <a:ea typeface="Microsoft YaHei UI" panose="020B0503020204020204" pitchFamily="34" charset="-122"/>
              </a:rPr>
              <a:t>连接数组使用</a:t>
            </a:r>
            <a:r>
              <a:rPr lang="en-US" altLang="zh-CN" dirty="0">
                <a:latin typeface="Microsoft YaHei UI" panose="020B0503020204020204" pitchFamily="34" charset="-122"/>
                <a:ea typeface="Microsoft YaHei UI" panose="020B0503020204020204" pitchFamily="34" charset="-122"/>
              </a:rPr>
              <a:t>np.concatenate()</a:t>
            </a:r>
            <a:r>
              <a:rPr lang="zh-CN" altLang="en-US" dirty="0"/>
              <a:t>：</a:t>
            </a:r>
            <a:endParaRPr lang="en-US" altLang="zh-CN" dirty="0"/>
          </a:p>
          <a:p>
            <a:pPr>
              <a:lnSpc>
                <a:spcPct val="150000"/>
              </a:lnSpc>
            </a:pPr>
            <a:r>
              <a:rPr lang="en-US" altLang="zh-CN" dirty="0">
                <a:latin typeface="Microsoft YaHei UI" panose="020B0503020204020204" pitchFamily="34" charset="-122"/>
                <a:ea typeface="Microsoft YaHei UI" panose="020B0503020204020204" pitchFamily="34" charset="-122"/>
              </a:rPr>
              <a:t>concatenate((a1, a2, ...), axis=0)</a:t>
            </a:r>
          </a:p>
        </p:txBody>
      </p:sp>
      <p:pic>
        <p:nvPicPr>
          <p:cNvPr id="3" name="图片 2">
            <a:extLst>
              <a:ext uri="{FF2B5EF4-FFF2-40B4-BE49-F238E27FC236}">
                <a16:creationId xmlns:a16="http://schemas.microsoft.com/office/drawing/2014/main" id="{2EB5D83F-503D-DF0D-3921-C5C7944FFF3C}"/>
              </a:ext>
            </a:extLst>
          </p:cNvPr>
          <p:cNvPicPr>
            <a:picLocks noChangeAspect="1"/>
          </p:cNvPicPr>
          <p:nvPr/>
        </p:nvPicPr>
        <p:blipFill>
          <a:blip r:embed="rId3"/>
          <a:stretch>
            <a:fillRect/>
          </a:stretch>
        </p:blipFill>
        <p:spPr>
          <a:xfrm>
            <a:off x="1917948" y="3645024"/>
            <a:ext cx="6537042" cy="1812519"/>
          </a:xfrm>
          <a:prstGeom prst="rect">
            <a:avLst/>
          </a:prstGeom>
        </p:spPr>
      </p:pic>
    </p:spTree>
    <p:extLst>
      <p:ext uri="{BB962C8B-B14F-4D97-AF65-F5344CB8AC3E}">
        <p14:creationId xmlns:p14="http://schemas.microsoft.com/office/powerpoint/2010/main" val="3177596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数组</a:t>
            </a:r>
            <a:r>
              <a:rPr lang="zh-CN" altLang="en-US" dirty="0"/>
              <a:t>水平垂直</a:t>
            </a:r>
            <a:r>
              <a:rPr lang="zh-CN" altLang="en-US" dirty="0">
                <a:latin typeface="Microsoft YaHei UI" panose="020B0503020204020204" pitchFamily="34" charset="-122"/>
                <a:ea typeface="Microsoft YaHei UI" panose="020B0503020204020204" pitchFamily="34" charset="-122"/>
              </a:rPr>
              <a:t>堆叠</a:t>
            </a:r>
          </a:p>
        </p:txBody>
      </p:sp>
      <p:sp>
        <p:nvSpPr>
          <p:cNvPr id="14" name="内容占位符 13"/>
          <p:cNvSpPr>
            <a:spLocks noGrp="1"/>
          </p:cNvSpPr>
          <p:nvPr>
            <p:ph idx="1"/>
          </p:nvPr>
        </p:nvSpPr>
        <p:spPr>
          <a:xfrm>
            <a:off x="1517428" y="1772816"/>
            <a:ext cx="9768282" cy="4994374"/>
          </a:xfrm>
        </p:spPr>
        <p:txBody>
          <a:bodyPr rtlCol="0">
            <a:normAutofit/>
          </a:bodyPr>
          <a:lstStyle/>
          <a:p>
            <a:pPr>
              <a:lnSpc>
                <a:spcPct val="150000"/>
              </a:lnSpc>
            </a:pPr>
            <a:r>
              <a:rPr lang="zh-CN" altLang="en-US" dirty="0">
                <a:latin typeface="Microsoft YaHei UI" panose="020B0503020204020204" pitchFamily="34" charset="-122"/>
                <a:ea typeface="Microsoft YaHei UI" panose="020B0503020204020204" pitchFamily="34" charset="-122"/>
              </a:rPr>
              <a:t>水平堆叠使用</a:t>
            </a:r>
            <a:r>
              <a:rPr lang="en-US" altLang="zh-CN" dirty="0">
                <a:latin typeface="Microsoft YaHei UI" panose="020B0503020204020204" pitchFamily="34" charset="-122"/>
                <a:ea typeface="Microsoft YaHei UI" panose="020B0503020204020204" pitchFamily="34" charset="-122"/>
              </a:rPr>
              <a:t>hstack</a:t>
            </a:r>
            <a:r>
              <a:rPr lang="zh-CN" altLang="en-US" dirty="0"/>
              <a:t>， 相当于</a:t>
            </a:r>
            <a:r>
              <a:rPr lang="en-US" altLang="zh-CN" dirty="0"/>
              <a:t>concatenate</a:t>
            </a:r>
            <a:r>
              <a:rPr lang="zh-CN" altLang="en-US" dirty="0"/>
              <a:t>函数 </a:t>
            </a:r>
            <a:r>
              <a:rPr lang="en-US" altLang="zh-CN" dirty="0"/>
              <a:t>axis=1</a:t>
            </a:r>
          </a:p>
          <a:p>
            <a:pPr>
              <a:lnSpc>
                <a:spcPct val="150000"/>
              </a:lnSpc>
            </a:pPr>
            <a:endParaRPr lang="en-US" altLang="zh-CN" dirty="0">
              <a:latin typeface="Microsoft YaHei UI" panose="020B0503020204020204" pitchFamily="34" charset="-122"/>
              <a:ea typeface="Microsoft YaHei UI" panose="020B0503020204020204" pitchFamily="34" charset="-122"/>
            </a:endParaRPr>
          </a:p>
          <a:p>
            <a:pPr>
              <a:lnSpc>
                <a:spcPct val="150000"/>
              </a:lnSpc>
            </a:pPr>
            <a:endParaRPr lang="en-US" altLang="zh-CN" dirty="0"/>
          </a:p>
          <a:p>
            <a:pPr>
              <a:lnSpc>
                <a:spcPct val="150000"/>
              </a:lnSpc>
            </a:pPr>
            <a:r>
              <a:rPr lang="zh-CN" altLang="en-US" dirty="0">
                <a:latin typeface="Microsoft YaHei UI" panose="020B0503020204020204" pitchFamily="34" charset="-122"/>
                <a:ea typeface="Microsoft YaHei UI" panose="020B0503020204020204" pitchFamily="34" charset="-122"/>
              </a:rPr>
              <a:t>垂直堆叠使用</a:t>
            </a:r>
            <a:r>
              <a:rPr lang="en-US" altLang="zh-CN" dirty="0"/>
              <a:t>v</a:t>
            </a:r>
            <a:r>
              <a:rPr lang="en-US" altLang="zh-CN" dirty="0">
                <a:latin typeface="Microsoft YaHei UI" panose="020B0503020204020204" pitchFamily="34" charset="-122"/>
                <a:ea typeface="Microsoft YaHei UI" panose="020B0503020204020204" pitchFamily="34" charset="-122"/>
              </a:rPr>
              <a:t>stack</a:t>
            </a:r>
            <a:r>
              <a:rPr lang="zh-CN" altLang="en-US" dirty="0"/>
              <a:t>， 相当于</a:t>
            </a:r>
            <a:r>
              <a:rPr lang="en-US" altLang="zh-CN" dirty="0"/>
              <a:t>concatenate</a:t>
            </a:r>
            <a:r>
              <a:rPr lang="zh-CN" altLang="en-US" dirty="0"/>
              <a:t>函数 </a:t>
            </a:r>
            <a:r>
              <a:rPr lang="en-US" altLang="zh-CN" dirty="0"/>
              <a:t>axis=0</a:t>
            </a:r>
            <a:endParaRPr lang="en-US" altLang="zh-CN" dirty="0">
              <a:latin typeface="Microsoft YaHei UI" panose="020B0503020204020204" pitchFamily="34" charset="-122"/>
              <a:ea typeface="Microsoft YaHei UI" panose="020B0503020204020204" pitchFamily="34" charset="-122"/>
            </a:endParaRPr>
          </a:p>
          <a:p>
            <a:pPr>
              <a:lnSpc>
                <a:spcPct val="150000"/>
              </a:lnSpc>
            </a:pPr>
            <a:endParaRPr lang="en-US" altLang="zh-CN" dirty="0">
              <a:latin typeface="Microsoft YaHei UI" panose="020B0503020204020204" pitchFamily="34" charset="-122"/>
              <a:ea typeface="Microsoft YaHei UI" panose="020B0503020204020204" pitchFamily="34" charset="-122"/>
            </a:endParaRPr>
          </a:p>
        </p:txBody>
      </p:sp>
      <p:pic>
        <p:nvPicPr>
          <p:cNvPr id="6" name="图片 5">
            <a:extLst>
              <a:ext uri="{FF2B5EF4-FFF2-40B4-BE49-F238E27FC236}">
                <a16:creationId xmlns:a16="http://schemas.microsoft.com/office/drawing/2014/main" id="{515F2B25-505E-91E9-00B2-0C3C038BB3A7}"/>
              </a:ext>
            </a:extLst>
          </p:cNvPr>
          <p:cNvPicPr>
            <a:picLocks noChangeAspect="1"/>
          </p:cNvPicPr>
          <p:nvPr/>
        </p:nvPicPr>
        <p:blipFill>
          <a:blip r:embed="rId3"/>
          <a:stretch>
            <a:fillRect/>
          </a:stretch>
        </p:blipFill>
        <p:spPr>
          <a:xfrm>
            <a:off x="1917948" y="2484699"/>
            <a:ext cx="3600400" cy="1721474"/>
          </a:xfrm>
          <a:prstGeom prst="rect">
            <a:avLst/>
          </a:prstGeom>
        </p:spPr>
      </p:pic>
      <p:pic>
        <p:nvPicPr>
          <p:cNvPr id="8" name="图片 7">
            <a:extLst>
              <a:ext uri="{FF2B5EF4-FFF2-40B4-BE49-F238E27FC236}">
                <a16:creationId xmlns:a16="http://schemas.microsoft.com/office/drawing/2014/main" id="{FDFDC05D-649E-56D3-E321-67049C2B6AED}"/>
              </a:ext>
            </a:extLst>
          </p:cNvPr>
          <p:cNvPicPr>
            <a:picLocks noChangeAspect="1"/>
          </p:cNvPicPr>
          <p:nvPr/>
        </p:nvPicPr>
        <p:blipFill>
          <a:blip r:embed="rId4"/>
          <a:stretch>
            <a:fillRect/>
          </a:stretch>
        </p:blipFill>
        <p:spPr>
          <a:xfrm>
            <a:off x="1845940" y="4732742"/>
            <a:ext cx="5127306" cy="1850620"/>
          </a:xfrm>
          <a:prstGeom prst="rect">
            <a:avLst/>
          </a:prstGeom>
        </p:spPr>
      </p:pic>
    </p:spTree>
    <p:extLst>
      <p:ext uri="{BB962C8B-B14F-4D97-AF65-F5344CB8AC3E}">
        <p14:creationId xmlns:p14="http://schemas.microsoft.com/office/powerpoint/2010/main" val="3500909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数组</a:t>
            </a:r>
            <a:r>
              <a:rPr lang="zh-CN" altLang="en-US" dirty="0"/>
              <a:t>拆分</a:t>
            </a:r>
            <a:endParaRPr lang="zh-CN" altLang="en-US" dirty="0">
              <a:latin typeface="Microsoft YaHei UI" panose="020B0503020204020204" pitchFamily="34" charset="-122"/>
              <a:ea typeface="Microsoft YaHei UI" panose="020B0503020204020204" pitchFamily="34" charset="-122"/>
            </a:endParaRPr>
          </a:p>
        </p:txBody>
      </p:sp>
      <p:sp>
        <p:nvSpPr>
          <p:cNvPr id="14" name="内容占位符 13"/>
          <p:cNvSpPr>
            <a:spLocks noGrp="1"/>
          </p:cNvSpPr>
          <p:nvPr>
            <p:ph idx="1"/>
          </p:nvPr>
        </p:nvSpPr>
        <p:spPr>
          <a:xfrm>
            <a:off x="1517428" y="1772816"/>
            <a:ext cx="9768282" cy="4994374"/>
          </a:xfrm>
        </p:spPr>
        <p:txBody>
          <a:bodyPr rtlCol="0">
            <a:normAutofit/>
          </a:bodyPr>
          <a:lstStyle/>
          <a:p>
            <a:pPr>
              <a:lnSpc>
                <a:spcPct val="150000"/>
              </a:lnSpc>
            </a:pPr>
            <a:r>
              <a:rPr lang="en-US" altLang="zh-CN" dirty="0">
                <a:latin typeface="Microsoft YaHei UI" panose="020B0503020204020204" pitchFamily="34" charset="-122"/>
                <a:ea typeface="Microsoft YaHei UI" panose="020B0503020204020204" pitchFamily="34" charset="-122"/>
              </a:rPr>
              <a:t>np.split(ary, indices_or_sections, axis=0)</a:t>
            </a:r>
          </a:p>
          <a:p>
            <a:pPr>
              <a:lnSpc>
                <a:spcPct val="150000"/>
              </a:lnSpc>
            </a:pPr>
            <a:r>
              <a:rPr lang="en-US" altLang="zh-CN" dirty="0">
                <a:latin typeface="Microsoft YaHei UI" panose="020B0503020204020204" pitchFamily="34" charset="-122"/>
                <a:ea typeface="Microsoft YaHei UI" panose="020B0503020204020204" pitchFamily="34" charset="-122"/>
              </a:rPr>
              <a:t>np.hsplit(ary, indices_or_sections)</a:t>
            </a:r>
            <a:endParaRPr lang="en-US" altLang="zh-CN" dirty="0"/>
          </a:p>
          <a:p>
            <a:pPr>
              <a:lnSpc>
                <a:spcPct val="150000"/>
              </a:lnSpc>
            </a:pPr>
            <a:r>
              <a:rPr lang="en-US" altLang="zh-CN" dirty="0">
                <a:latin typeface="Microsoft YaHei UI" panose="020B0503020204020204" pitchFamily="34" charset="-122"/>
                <a:ea typeface="Microsoft YaHei UI" panose="020B0503020204020204" pitchFamily="34" charset="-122"/>
              </a:rPr>
              <a:t>np.vsplit(ary, indices_or_sections)</a:t>
            </a:r>
          </a:p>
        </p:txBody>
      </p:sp>
    </p:spTree>
    <p:extLst>
      <p:ext uri="{BB962C8B-B14F-4D97-AF65-F5344CB8AC3E}">
        <p14:creationId xmlns:p14="http://schemas.microsoft.com/office/powerpoint/2010/main" val="2202479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数组基本操作</a:t>
            </a:r>
          </a:p>
        </p:txBody>
      </p:sp>
      <p:sp>
        <p:nvSpPr>
          <p:cNvPr id="14" name="内容占位符 13"/>
          <p:cNvSpPr>
            <a:spLocks noGrp="1"/>
          </p:cNvSpPr>
          <p:nvPr>
            <p:ph idx="1"/>
          </p:nvPr>
        </p:nvSpPr>
        <p:spPr>
          <a:xfrm>
            <a:off x="1517428" y="1772816"/>
            <a:ext cx="9768282" cy="4994374"/>
          </a:xfrm>
        </p:spPr>
        <p:txBody>
          <a:bodyPr rtlCol="0">
            <a:normAutofit/>
          </a:bodyPr>
          <a:lstStyle/>
          <a:p>
            <a:pPr>
              <a:lnSpc>
                <a:spcPct val="150000"/>
              </a:lnSpc>
            </a:pPr>
            <a:r>
              <a:rPr lang="zh-CN" altLang="en-US" dirty="0">
                <a:latin typeface="Microsoft YaHei UI" panose="020B0503020204020204" pitchFamily="34" charset="-122"/>
                <a:ea typeface="Microsoft YaHei UI" panose="020B0503020204020204" pitchFamily="34" charset="-122"/>
              </a:rPr>
              <a:t>加法、减法、乘法、除法  </a:t>
            </a:r>
            <a:r>
              <a:rPr lang="zh-CN" altLang="en-US" dirty="0">
                <a:solidFill>
                  <a:srgbClr val="FF0000"/>
                </a:solidFill>
                <a:latin typeface="Microsoft YaHei UI" panose="020B0503020204020204" pitchFamily="34" charset="-122"/>
                <a:ea typeface="Microsoft YaHei UI" panose="020B0503020204020204" pitchFamily="34" charset="-122"/>
              </a:rPr>
              <a:t>（</a:t>
            </a:r>
            <a:r>
              <a:rPr lang="zh-CN" altLang="en-US" dirty="0">
                <a:solidFill>
                  <a:srgbClr val="FF0000"/>
                </a:solidFill>
              </a:rPr>
              <a:t>都是元素进行运算</a:t>
            </a:r>
            <a:r>
              <a:rPr lang="zh-CN" altLang="en-US" dirty="0">
                <a:solidFill>
                  <a:srgbClr val="FF0000"/>
                </a:solidFill>
                <a:latin typeface="Microsoft YaHei UI" panose="020B0503020204020204" pitchFamily="34" charset="-122"/>
                <a:ea typeface="Microsoft YaHei UI" panose="020B0503020204020204" pitchFamily="34" charset="-122"/>
              </a:rPr>
              <a:t>）</a:t>
            </a:r>
            <a:endParaRPr lang="en-US" altLang="zh-CN" dirty="0">
              <a:solidFill>
                <a:srgbClr val="FF0000"/>
              </a:solidFill>
              <a:latin typeface="Microsoft YaHei UI" panose="020B0503020204020204" pitchFamily="34" charset="-122"/>
              <a:ea typeface="Microsoft YaHei UI" panose="020B0503020204020204" pitchFamily="34" charset="-122"/>
            </a:endParaRPr>
          </a:p>
          <a:p>
            <a:pPr>
              <a:lnSpc>
                <a:spcPct val="150000"/>
              </a:lnSpc>
            </a:pPr>
            <a:r>
              <a:rPr lang="zh-CN" altLang="en-US" dirty="0">
                <a:latin typeface="Microsoft YaHei UI" panose="020B0503020204020204" pitchFamily="34" charset="-122"/>
                <a:ea typeface="Microsoft YaHei UI" panose="020B0503020204020204" pitchFamily="34" charset="-122"/>
              </a:rPr>
              <a:t>例如，假设您创建了两个数组，一个称为“</a:t>
            </a:r>
            <a:r>
              <a:rPr lang="en-US" altLang="zh-CN" dirty="0">
                <a:latin typeface="Microsoft YaHei UI" panose="020B0503020204020204" pitchFamily="34" charset="-122"/>
                <a:ea typeface="Microsoft YaHei UI" panose="020B0503020204020204" pitchFamily="34" charset="-122"/>
              </a:rPr>
              <a:t>data”</a:t>
            </a:r>
            <a:r>
              <a:rPr lang="zh-CN" altLang="en-US" dirty="0">
                <a:latin typeface="Microsoft YaHei UI" panose="020B0503020204020204" pitchFamily="34" charset="-122"/>
                <a:ea typeface="Microsoft YaHei UI" panose="020B0503020204020204" pitchFamily="34" charset="-122"/>
              </a:rPr>
              <a:t>，另一个称为“</a:t>
            </a:r>
            <a:r>
              <a:rPr lang="en-US" altLang="zh-CN" dirty="0">
                <a:latin typeface="Microsoft YaHei UI" panose="020B0503020204020204" pitchFamily="34" charset="-122"/>
                <a:ea typeface="Microsoft YaHei UI" panose="020B0503020204020204" pitchFamily="34" charset="-122"/>
              </a:rPr>
              <a:t>ones”</a:t>
            </a:r>
          </a:p>
        </p:txBody>
      </p:sp>
      <p:pic>
        <p:nvPicPr>
          <p:cNvPr id="3" name="图片 2">
            <a:extLst>
              <a:ext uri="{FF2B5EF4-FFF2-40B4-BE49-F238E27FC236}">
                <a16:creationId xmlns:a16="http://schemas.microsoft.com/office/drawing/2014/main" id="{B82CF226-DF91-1B17-FC64-E24AE9BB104C}"/>
              </a:ext>
            </a:extLst>
          </p:cNvPr>
          <p:cNvPicPr>
            <a:picLocks noChangeAspect="1"/>
          </p:cNvPicPr>
          <p:nvPr/>
        </p:nvPicPr>
        <p:blipFill>
          <a:blip r:embed="rId3"/>
          <a:stretch>
            <a:fillRect/>
          </a:stretch>
        </p:blipFill>
        <p:spPr>
          <a:xfrm>
            <a:off x="1989956" y="3212976"/>
            <a:ext cx="5143635" cy="925310"/>
          </a:xfrm>
          <a:prstGeom prst="rect">
            <a:avLst/>
          </a:prstGeom>
        </p:spPr>
      </p:pic>
      <p:pic>
        <p:nvPicPr>
          <p:cNvPr id="5" name="图片 4">
            <a:extLst>
              <a:ext uri="{FF2B5EF4-FFF2-40B4-BE49-F238E27FC236}">
                <a16:creationId xmlns:a16="http://schemas.microsoft.com/office/drawing/2014/main" id="{FDB478FC-17AE-08A5-24A8-BED2CD04E2DF}"/>
              </a:ext>
            </a:extLst>
          </p:cNvPr>
          <p:cNvPicPr>
            <a:picLocks noChangeAspect="1"/>
          </p:cNvPicPr>
          <p:nvPr/>
        </p:nvPicPr>
        <p:blipFill>
          <a:blip r:embed="rId4"/>
          <a:stretch>
            <a:fillRect/>
          </a:stretch>
        </p:blipFill>
        <p:spPr>
          <a:xfrm>
            <a:off x="1880116" y="4424894"/>
            <a:ext cx="4065921" cy="865437"/>
          </a:xfrm>
          <a:prstGeom prst="rect">
            <a:avLst/>
          </a:prstGeom>
        </p:spPr>
      </p:pic>
      <p:pic>
        <p:nvPicPr>
          <p:cNvPr id="7" name="图片 6">
            <a:extLst>
              <a:ext uri="{FF2B5EF4-FFF2-40B4-BE49-F238E27FC236}">
                <a16:creationId xmlns:a16="http://schemas.microsoft.com/office/drawing/2014/main" id="{73ADC513-75B3-B26E-C894-05221A49743D}"/>
              </a:ext>
            </a:extLst>
          </p:cNvPr>
          <p:cNvPicPr>
            <a:picLocks noChangeAspect="1"/>
          </p:cNvPicPr>
          <p:nvPr/>
        </p:nvPicPr>
        <p:blipFill>
          <a:blip r:embed="rId5"/>
          <a:stretch>
            <a:fillRect/>
          </a:stretch>
        </p:blipFill>
        <p:spPr>
          <a:xfrm>
            <a:off x="6242789" y="4356457"/>
            <a:ext cx="2226187" cy="1066828"/>
          </a:xfrm>
          <a:prstGeom prst="rect">
            <a:avLst/>
          </a:prstGeom>
        </p:spPr>
      </p:pic>
      <p:pic>
        <p:nvPicPr>
          <p:cNvPr id="9" name="图片 8">
            <a:extLst>
              <a:ext uri="{FF2B5EF4-FFF2-40B4-BE49-F238E27FC236}">
                <a16:creationId xmlns:a16="http://schemas.microsoft.com/office/drawing/2014/main" id="{12A1AC97-7949-9336-E0B0-E9FD568FC111}"/>
              </a:ext>
            </a:extLst>
          </p:cNvPr>
          <p:cNvPicPr>
            <a:picLocks noChangeAspect="1"/>
          </p:cNvPicPr>
          <p:nvPr/>
        </p:nvPicPr>
        <p:blipFill>
          <a:blip r:embed="rId6"/>
          <a:stretch>
            <a:fillRect/>
          </a:stretch>
        </p:blipFill>
        <p:spPr>
          <a:xfrm>
            <a:off x="4007021" y="5556239"/>
            <a:ext cx="4174781" cy="1181131"/>
          </a:xfrm>
          <a:prstGeom prst="rect">
            <a:avLst/>
          </a:prstGeom>
        </p:spPr>
      </p:pic>
      <p:sp>
        <p:nvSpPr>
          <p:cNvPr id="10" name="文本框 9">
            <a:extLst>
              <a:ext uri="{FF2B5EF4-FFF2-40B4-BE49-F238E27FC236}">
                <a16:creationId xmlns:a16="http://schemas.microsoft.com/office/drawing/2014/main" id="{269924DA-D80B-1477-9B80-74E525A95B1B}"/>
              </a:ext>
            </a:extLst>
          </p:cNvPr>
          <p:cNvSpPr txBox="1"/>
          <p:nvPr/>
        </p:nvSpPr>
        <p:spPr>
          <a:xfrm>
            <a:off x="8616521" y="3744983"/>
            <a:ext cx="3384376" cy="2419124"/>
          </a:xfrm>
          <a:prstGeom prst="rect">
            <a:avLst/>
          </a:prstGeom>
          <a:noFill/>
        </p:spPr>
        <p:txBody>
          <a:bodyPr wrap="square" rtlCol="0">
            <a:spAutoFit/>
          </a:bodyPr>
          <a:lstStyle/>
          <a:p>
            <a:pPr>
              <a:lnSpc>
                <a:spcPct val="90000"/>
              </a:lnSpc>
            </a:pPr>
            <a:r>
              <a:rPr lang="zh-CN" altLang="en-US" sz="2400" dirty="0">
                <a:solidFill>
                  <a:srgbClr val="FF0000"/>
                </a:solidFill>
              </a:rPr>
              <a:t>乘积运算*符在 </a:t>
            </a:r>
            <a:r>
              <a:rPr lang="en-US" altLang="zh-CN" sz="2400" dirty="0">
                <a:solidFill>
                  <a:srgbClr val="FF0000"/>
                </a:solidFill>
              </a:rPr>
              <a:t>NumPy </a:t>
            </a:r>
            <a:r>
              <a:rPr lang="zh-CN" altLang="en-US" sz="2400" dirty="0">
                <a:solidFill>
                  <a:srgbClr val="FF0000"/>
                </a:solidFill>
              </a:rPr>
              <a:t>数组中按元素进行运算，不是矩阵乘法！！</a:t>
            </a:r>
            <a:endParaRPr lang="en-US" altLang="zh-CN" sz="2400" dirty="0">
              <a:solidFill>
                <a:srgbClr val="FF0000"/>
              </a:solidFill>
            </a:endParaRPr>
          </a:p>
          <a:p>
            <a:pPr>
              <a:lnSpc>
                <a:spcPct val="90000"/>
              </a:lnSpc>
            </a:pPr>
            <a:endParaRPr lang="en-US" altLang="zh-CN" sz="2400" dirty="0">
              <a:solidFill>
                <a:srgbClr val="FF0000"/>
              </a:solidFill>
            </a:endParaRPr>
          </a:p>
          <a:p>
            <a:pPr>
              <a:lnSpc>
                <a:spcPct val="90000"/>
              </a:lnSpc>
            </a:pPr>
            <a:r>
              <a:rPr lang="zh-CN" altLang="en-US" sz="2400" dirty="0">
                <a:solidFill>
                  <a:srgbClr val="FF0000"/>
                </a:solidFill>
              </a:rPr>
              <a:t>某些操作（例如</a:t>
            </a:r>
            <a:r>
              <a:rPr lang="en-US" altLang="zh-CN" sz="2400" dirty="0">
                <a:solidFill>
                  <a:srgbClr val="FF0000"/>
                </a:solidFill>
              </a:rPr>
              <a:t>+=</a:t>
            </a:r>
            <a:r>
              <a:rPr lang="zh-CN" altLang="en-US" sz="2400" dirty="0">
                <a:solidFill>
                  <a:srgbClr val="FF0000"/>
                </a:solidFill>
              </a:rPr>
              <a:t>和*</a:t>
            </a:r>
            <a:r>
              <a:rPr lang="en-US" altLang="zh-CN" sz="2400" dirty="0">
                <a:solidFill>
                  <a:srgbClr val="FF0000"/>
                </a:solidFill>
              </a:rPr>
              <a:t>=</a:t>
            </a:r>
            <a:r>
              <a:rPr lang="zh-CN" altLang="en-US" sz="2400" dirty="0">
                <a:solidFill>
                  <a:srgbClr val="FF0000"/>
                </a:solidFill>
              </a:rPr>
              <a:t>）会</a:t>
            </a:r>
            <a:r>
              <a:rPr lang="zh-CN" altLang="en-US" sz="2400" dirty="0">
                <a:solidFill>
                  <a:srgbClr val="00B050"/>
                </a:solidFill>
              </a:rPr>
              <a:t>就地修改</a:t>
            </a:r>
            <a:r>
              <a:rPr lang="zh-CN" altLang="en-US" sz="2400" dirty="0">
                <a:solidFill>
                  <a:srgbClr val="FF0000"/>
                </a:solidFill>
              </a:rPr>
              <a:t>现有数组，而不是创建新数组。</a:t>
            </a:r>
          </a:p>
        </p:txBody>
      </p:sp>
    </p:spTree>
    <p:extLst>
      <p:ext uri="{BB962C8B-B14F-4D97-AF65-F5344CB8AC3E}">
        <p14:creationId xmlns:p14="http://schemas.microsoft.com/office/powerpoint/2010/main" val="915669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数组基本操作</a:t>
            </a:r>
          </a:p>
        </p:txBody>
      </p:sp>
      <p:sp>
        <p:nvSpPr>
          <p:cNvPr id="14" name="内容占位符 13"/>
          <p:cNvSpPr>
            <a:spLocks noGrp="1"/>
          </p:cNvSpPr>
          <p:nvPr>
            <p:ph idx="1"/>
          </p:nvPr>
        </p:nvSpPr>
        <p:spPr>
          <a:xfrm>
            <a:off x="1517428" y="1772816"/>
            <a:ext cx="9768282" cy="4994374"/>
          </a:xfrm>
        </p:spPr>
        <p:txBody>
          <a:bodyPr rtlCol="0">
            <a:normAutofit/>
          </a:bodyPr>
          <a:lstStyle/>
          <a:p>
            <a:pPr>
              <a:lnSpc>
                <a:spcPct val="150000"/>
              </a:lnSpc>
            </a:pPr>
            <a:r>
              <a:rPr lang="zh-CN" altLang="en-US" dirty="0">
                <a:latin typeface="Microsoft YaHei UI" panose="020B0503020204020204" pitchFamily="34" charset="-122"/>
                <a:ea typeface="Microsoft YaHei UI" panose="020B0503020204020204" pitchFamily="34" charset="-122"/>
              </a:rPr>
              <a:t>算术运算函数</a:t>
            </a:r>
            <a:endParaRPr lang="en-US" altLang="zh-CN" dirty="0">
              <a:solidFill>
                <a:srgbClr val="FF0000"/>
              </a:solidFill>
              <a:latin typeface="Microsoft YaHei UI" panose="020B0503020204020204" pitchFamily="34" charset="-122"/>
              <a:ea typeface="Microsoft YaHei UI" panose="020B0503020204020204" pitchFamily="34" charset="-122"/>
            </a:endParaRPr>
          </a:p>
        </p:txBody>
      </p:sp>
      <p:pic>
        <p:nvPicPr>
          <p:cNvPr id="4" name="图片 3">
            <a:extLst>
              <a:ext uri="{FF2B5EF4-FFF2-40B4-BE49-F238E27FC236}">
                <a16:creationId xmlns:a16="http://schemas.microsoft.com/office/drawing/2014/main" id="{9C09F631-B337-C720-8C77-E0E81C4A5006}"/>
              </a:ext>
            </a:extLst>
          </p:cNvPr>
          <p:cNvPicPr>
            <a:picLocks noChangeAspect="1"/>
          </p:cNvPicPr>
          <p:nvPr/>
        </p:nvPicPr>
        <p:blipFill>
          <a:blip r:embed="rId3"/>
          <a:stretch>
            <a:fillRect/>
          </a:stretch>
        </p:blipFill>
        <p:spPr>
          <a:xfrm>
            <a:off x="2061964" y="2492896"/>
            <a:ext cx="7097671" cy="3260357"/>
          </a:xfrm>
          <a:prstGeom prst="rect">
            <a:avLst/>
          </a:prstGeom>
        </p:spPr>
      </p:pic>
    </p:spTree>
    <p:extLst>
      <p:ext uri="{BB962C8B-B14F-4D97-AF65-F5344CB8AC3E}">
        <p14:creationId xmlns:p14="http://schemas.microsoft.com/office/powerpoint/2010/main" val="193230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latin typeface="Microsoft YaHei UI" panose="020B0503020204020204" pitchFamily="34" charset="-122"/>
                <a:ea typeface="Microsoft YaHei UI" panose="020B0503020204020204" pitchFamily="34" charset="-122"/>
              </a:rPr>
              <a:t>NumPy</a:t>
            </a:r>
            <a:r>
              <a:rPr lang="zh-CN" altLang="en-US" dirty="0">
                <a:latin typeface="Microsoft YaHei UI" panose="020B0503020204020204" pitchFamily="34" charset="-122"/>
                <a:ea typeface="Microsoft YaHei UI" panose="020B0503020204020204" pitchFamily="34" charset="-122"/>
              </a:rPr>
              <a:t>和</a:t>
            </a:r>
            <a:r>
              <a:rPr lang="en-US" altLang="zh-CN" dirty="0">
                <a:latin typeface="Microsoft YaHei UI" panose="020B0503020204020204" pitchFamily="34" charset="-122"/>
                <a:ea typeface="Microsoft YaHei UI" panose="020B0503020204020204" pitchFamily="34" charset="-122"/>
              </a:rPr>
              <a:t>python</a:t>
            </a:r>
            <a:r>
              <a:rPr lang="zh-CN" altLang="en-US" dirty="0">
                <a:latin typeface="Microsoft YaHei UI" panose="020B0503020204020204" pitchFamily="34" charset="-122"/>
                <a:ea typeface="Microsoft YaHei UI" panose="020B0503020204020204" pitchFamily="34" charset="-122"/>
              </a:rPr>
              <a:t>列表代码对比</a:t>
            </a:r>
          </a:p>
        </p:txBody>
      </p:sp>
      <p:sp>
        <p:nvSpPr>
          <p:cNvPr id="14" name="内容占位符 13"/>
          <p:cNvSpPr>
            <a:spLocks noGrp="1"/>
          </p:cNvSpPr>
          <p:nvPr>
            <p:ph idx="1"/>
          </p:nvPr>
        </p:nvSpPr>
        <p:spPr>
          <a:xfrm>
            <a:off x="1517428" y="1772816"/>
            <a:ext cx="9768282" cy="4994374"/>
          </a:xfrm>
        </p:spPr>
        <p:txBody>
          <a:bodyPr rtlCol="0">
            <a:normAutofit/>
          </a:bodyPr>
          <a:lstStyle/>
          <a:p>
            <a:pPr>
              <a:lnSpc>
                <a:spcPct val="150000"/>
              </a:lnSpc>
            </a:pPr>
            <a:endParaRPr lang="en-US" altLang="zh-CN" sz="1600" dirty="0">
              <a:latin typeface="Microsoft YaHei UI" panose="020B0503020204020204" pitchFamily="34" charset="-122"/>
              <a:ea typeface="Microsoft YaHei UI" panose="020B0503020204020204" pitchFamily="34" charset="-122"/>
            </a:endParaRPr>
          </a:p>
          <a:p>
            <a:pPr marL="0" indent="0">
              <a:lnSpc>
                <a:spcPct val="150000"/>
              </a:lnSpc>
              <a:buNone/>
            </a:pPr>
            <a:endParaRPr lang="en-US" altLang="zh-CN" sz="1600" dirty="0"/>
          </a:p>
          <a:p>
            <a:pPr>
              <a:lnSpc>
                <a:spcPct val="150000"/>
              </a:lnSpc>
            </a:pPr>
            <a:r>
              <a:rPr lang="zh-CN" altLang="en-US" sz="1600" dirty="0">
                <a:latin typeface="Microsoft YaHei UI" panose="020B0503020204020204" pitchFamily="34" charset="-122"/>
                <a:ea typeface="Microsoft YaHei UI" panose="020B0503020204020204" pitchFamily="34" charset="-122"/>
              </a:rPr>
              <a:t>这节省了解释 </a:t>
            </a:r>
            <a:r>
              <a:rPr lang="en-US" altLang="zh-CN" sz="1600" dirty="0">
                <a:latin typeface="Microsoft YaHei UI" panose="020B0503020204020204" pitchFamily="34" charset="-122"/>
                <a:ea typeface="Microsoft YaHei UI" panose="020B0503020204020204" pitchFamily="34" charset="-122"/>
              </a:rPr>
              <a:t>Python </a:t>
            </a:r>
            <a:r>
              <a:rPr lang="zh-CN" altLang="en-US" sz="1600" dirty="0">
                <a:latin typeface="Microsoft YaHei UI" panose="020B0503020204020204" pitchFamily="34" charset="-122"/>
                <a:ea typeface="Microsoft YaHei UI" panose="020B0503020204020204" pitchFamily="34" charset="-122"/>
              </a:rPr>
              <a:t>代码和操作 </a:t>
            </a:r>
            <a:r>
              <a:rPr lang="en-US" altLang="zh-CN" sz="1600" dirty="0">
                <a:latin typeface="Microsoft YaHei UI" panose="020B0503020204020204" pitchFamily="34" charset="-122"/>
                <a:ea typeface="Microsoft YaHei UI" panose="020B0503020204020204" pitchFamily="34" charset="-122"/>
              </a:rPr>
              <a:t>Python </a:t>
            </a:r>
            <a:r>
              <a:rPr lang="zh-CN" altLang="en-US" sz="1600" dirty="0">
                <a:latin typeface="Microsoft YaHei UI" panose="020B0503020204020204" pitchFamily="34" charset="-122"/>
                <a:ea typeface="Microsoft YaHei UI" panose="020B0503020204020204" pitchFamily="34" charset="-122"/>
              </a:rPr>
              <a:t>对象所涉及的所有开销，但代价是牺牲了从 </a:t>
            </a:r>
            <a:r>
              <a:rPr lang="en-US" altLang="zh-CN" sz="1600" dirty="0">
                <a:latin typeface="Microsoft YaHei UI" panose="020B0503020204020204" pitchFamily="34" charset="-122"/>
                <a:ea typeface="Microsoft YaHei UI" panose="020B0503020204020204" pitchFamily="34" charset="-122"/>
              </a:rPr>
              <a:t>Python </a:t>
            </a:r>
            <a:r>
              <a:rPr lang="zh-CN" altLang="en-US" sz="1600" dirty="0">
                <a:latin typeface="Microsoft YaHei UI" panose="020B0503020204020204" pitchFamily="34" charset="-122"/>
                <a:ea typeface="Microsoft YaHei UI" panose="020B0503020204020204" pitchFamily="34" charset="-122"/>
              </a:rPr>
              <a:t>编码中获得的好处。此外，所需的编码工作随着数据维度的增加而增加。例如，在二维数组的情况下，</a:t>
            </a:r>
            <a:r>
              <a:rPr lang="en-US" altLang="zh-CN" sz="1600" dirty="0">
                <a:latin typeface="Microsoft YaHei UI" panose="020B0503020204020204" pitchFamily="34" charset="-122"/>
                <a:ea typeface="Microsoft YaHei UI" panose="020B0503020204020204" pitchFamily="34" charset="-122"/>
              </a:rPr>
              <a:t>C </a:t>
            </a:r>
            <a:r>
              <a:rPr lang="zh-CN" altLang="en-US" sz="1600" dirty="0">
                <a:latin typeface="Microsoft YaHei UI" panose="020B0503020204020204" pitchFamily="34" charset="-122"/>
                <a:ea typeface="Microsoft YaHei UI" panose="020B0503020204020204" pitchFamily="34" charset="-122"/>
              </a:rPr>
              <a:t>代码（如前所述）扩展为：</a:t>
            </a:r>
            <a:endParaRPr lang="en-US" altLang="zh-CN" sz="1600" dirty="0">
              <a:latin typeface="Microsoft YaHei UI" panose="020B0503020204020204" pitchFamily="34" charset="-122"/>
              <a:ea typeface="Microsoft YaHei UI" panose="020B0503020204020204" pitchFamily="34" charset="-122"/>
            </a:endParaRPr>
          </a:p>
          <a:p>
            <a:pPr>
              <a:lnSpc>
                <a:spcPct val="150000"/>
              </a:lnSpc>
            </a:pPr>
            <a:endParaRPr lang="en-US" altLang="zh-CN" sz="1600" dirty="0"/>
          </a:p>
          <a:p>
            <a:pPr>
              <a:lnSpc>
                <a:spcPct val="150000"/>
              </a:lnSpc>
            </a:pPr>
            <a:endParaRPr lang="en-US" altLang="zh-CN" sz="1600" dirty="0">
              <a:latin typeface="Microsoft YaHei UI" panose="020B0503020204020204" pitchFamily="34" charset="-122"/>
              <a:ea typeface="Microsoft YaHei UI" panose="020B0503020204020204" pitchFamily="34" charset="-122"/>
            </a:endParaRPr>
          </a:p>
          <a:p>
            <a:pPr>
              <a:lnSpc>
                <a:spcPct val="150000"/>
              </a:lnSpc>
            </a:pPr>
            <a:r>
              <a:rPr lang="en-US" altLang="zh-CN" sz="1600" dirty="0">
                <a:latin typeface="Microsoft YaHei UI" panose="020B0503020204020204" pitchFamily="34" charset="-122"/>
                <a:ea typeface="Microsoft YaHei UI" panose="020B0503020204020204" pitchFamily="34" charset="-122"/>
              </a:rPr>
              <a:t>NumPy </a:t>
            </a:r>
            <a:r>
              <a:rPr lang="zh-CN" altLang="en-US" sz="1600" dirty="0">
                <a:latin typeface="Microsoft YaHei UI" panose="020B0503020204020204" pitchFamily="34" charset="-122"/>
                <a:ea typeface="Microsoft YaHei UI" panose="020B0503020204020204" pitchFamily="34" charset="-122"/>
              </a:rPr>
              <a:t>为我们提供了两全其美的功能：当涉及</a:t>
            </a:r>
            <a:r>
              <a:rPr lang="en-US" altLang="zh-CN" sz="1600" dirty="0">
                <a:latin typeface="Microsoft YaHei UI" panose="020B0503020204020204" pitchFamily="34" charset="-122"/>
                <a:ea typeface="Microsoft YaHei UI" panose="020B0503020204020204" pitchFamily="34" charset="-122"/>
              </a:rPr>
              <a:t>ndarray</a:t>
            </a:r>
            <a:r>
              <a:rPr lang="zh-CN" altLang="en-US" sz="1600" dirty="0">
                <a:latin typeface="Microsoft YaHei UI" panose="020B0503020204020204" pitchFamily="34" charset="-122"/>
                <a:ea typeface="Microsoft YaHei UI" panose="020B0503020204020204" pitchFamily="34" charset="-122"/>
              </a:rPr>
              <a:t>时，</a:t>
            </a:r>
            <a:r>
              <a:rPr lang="zh-CN" altLang="en-US" sz="1600" dirty="0">
                <a:solidFill>
                  <a:srgbClr val="FF0000"/>
                </a:solidFill>
                <a:latin typeface="Microsoft YaHei UI" panose="020B0503020204020204" pitchFamily="34" charset="-122"/>
                <a:ea typeface="Microsoft YaHei UI" panose="020B0503020204020204" pitchFamily="34" charset="-122"/>
              </a:rPr>
              <a:t>逐元素操作是“默认模式” </a:t>
            </a:r>
            <a:r>
              <a:rPr lang="zh-CN" altLang="en-US" sz="1600" dirty="0">
                <a:latin typeface="Microsoft YaHei UI" panose="020B0503020204020204" pitchFamily="34" charset="-122"/>
                <a:ea typeface="Microsoft YaHei UI" panose="020B0503020204020204" pitchFamily="34" charset="-122"/>
              </a:rPr>
              <a:t>，但逐元素操作可以通过预编译的 </a:t>
            </a:r>
            <a:r>
              <a:rPr lang="en-US" altLang="zh-CN" sz="1600" dirty="0">
                <a:latin typeface="Microsoft YaHei UI" panose="020B0503020204020204" pitchFamily="34" charset="-122"/>
                <a:ea typeface="Microsoft YaHei UI" panose="020B0503020204020204" pitchFamily="34" charset="-122"/>
              </a:rPr>
              <a:t>C </a:t>
            </a:r>
            <a:r>
              <a:rPr lang="zh-CN" altLang="en-US" sz="1600" dirty="0">
                <a:latin typeface="Microsoft YaHei UI" panose="020B0503020204020204" pitchFamily="34" charset="-122"/>
                <a:ea typeface="Microsoft YaHei UI" panose="020B0503020204020204" pitchFamily="34" charset="-122"/>
              </a:rPr>
              <a:t>代码快速执行。在 </a:t>
            </a:r>
            <a:r>
              <a:rPr lang="en-US" altLang="zh-CN" sz="1600" dirty="0">
                <a:latin typeface="Microsoft YaHei UI" panose="020B0503020204020204" pitchFamily="34" charset="-122"/>
                <a:ea typeface="Microsoft YaHei UI" panose="020B0503020204020204" pitchFamily="34" charset="-122"/>
              </a:rPr>
              <a:t>NumPy </a:t>
            </a:r>
            <a:r>
              <a:rPr lang="zh-CN" altLang="en-US" sz="1600" dirty="0">
                <a:latin typeface="Microsoft YaHei UI" panose="020B0503020204020204" pitchFamily="34" charset="-122"/>
                <a:ea typeface="Microsoft YaHei UI" panose="020B0503020204020204" pitchFamily="34" charset="-122"/>
              </a:rPr>
              <a:t>中</a:t>
            </a:r>
            <a:r>
              <a:rPr lang="zh-CN" altLang="en-US" sz="1600" dirty="0"/>
              <a:t>：</a:t>
            </a:r>
            <a:endParaRPr lang="en-US" altLang="zh-CN" sz="1600" dirty="0">
              <a:latin typeface="Microsoft YaHei UI" panose="020B0503020204020204" pitchFamily="34" charset="-122"/>
              <a:ea typeface="Microsoft YaHei UI" panose="020B0503020204020204" pitchFamily="34" charset="-122"/>
            </a:endParaRPr>
          </a:p>
          <a:p>
            <a:pPr marL="0" indent="0">
              <a:lnSpc>
                <a:spcPct val="150000"/>
              </a:lnSpc>
              <a:buNone/>
            </a:pPr>
            <a:endParaRPr lang="zh-CN" altLang="en-US" dirty="0">
              <a:latin typeface="Microsoft YaHei UI" panose="020B0503020204020204" pitchFamily="34" charset="-122"/>
              <a:ea typeface="Microsoft YaHei UI" panose="020B0503020204020204" pitchFamily="34" charset="-122"/>
            </a:endParaRPr>
          </a:p>
        </p:txBody>
      </p:sp>
      <p:pic>
        <p:nvPicPr>
          <p:cNvPr id="3" name="图片 2">
            <a:extLst>
              <a:ext uri="{FF2B5EF4-FFF2-40B4-BE49-F238E27FC236}">
                <a16:creationId xmlns:a16="http://schemas.microsoft.com/office/drawing/2014/main" id="{723E1B5D-2BC9-CD0C-CC01-221FE0B90E84}"/>
              </a:ext>
            </a:extLst>
          </p:cNvPr>
          <p:cNvPicPr>
            <a:picLocks noChangeAspect="1"/>
          </p:cNvPicPr>
          <p:nvPr/>
        </p:nvPicPr>
        <p:blipFill>
          <a:blip r:embed="rId3"/>
          <a:stretch>
            <a:fillRect/>
          </a:stretch>
        </p:blipFill>
        <p:spPr>
          <a:xfrm>
            <a:off x="1701924" y="1700808"/>
            <a:ext cx="4608512" cy="963475"/>
          </a:xfrm>
          <a:prstGeom prst="rect">
            <a:avLst/>
          </a:prstGeom>
        </p:spPr>
      </p:pic>
      <p:pic>
        <p:nvPicPr>
          <p:cNvPr id="6" name="图片 5">
            <a:extLst>
              <a:ext uri="{FF2B5EF4-FFF2-40B4-BE49-F238E27FC236}">
                <a16:creationId xmlns:a16="http://schemas.microsoft.com/office/drawing/2014/main" id="{D6D7475D-CEE2-F4AE-2AE5-BE1AA63EA972}"/>
              </a:ext>
            </a:extLst>
          </p:cNvPr>
          <p:cNvPicPr>
            <a:picLocks noChangeAspect="1"/>
          </p:cNvPicPr>
          <p:nvPr/>
        </p:nvPicPr>
        <p:blipFill>
          <a:blip r:embed="rId4"/>
          <a:stretch>
            <a:fillRect/>
          </a:stretch>
        </p:blipFill>
        <p:spPr>
          <a:xfrm>
            <a:off x="1845940" y="4193718"/>
            <a:ext cx="4387058" cy="1268219"/>
          </a:xfrm>
          <a:prstGeom prst="rect">
            <a:avLst/>
          </a:prstGeom>
        </p:spPr>
      </p:pic>
    </p:spTree>
    <p:extLst>
      <p:ext uri="{BB962C8B-B14F-4D97-AF65-F5344CB8AC3E}">
        <p14:creationId xmlns:p14="http://schemas.microsoft.com/office/powerpoint/2010/main" val="1039294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数组基本操作</a:t>
            </a:r>
          </a:p>
        </p:txBody>
      </p:sp>
      <p:sp>
        <p:nvSpPr>
          <p:cNvPr id="14" name="内容占位符 13"/>
          <p:cNvSpPr>
            <a:spLocks noGrp="1"/>
          </p:cNvSpPr>
          <p:nvPr>
            <p:ph idx="1"/>
          </p:nvPr>
        </p:nvSpPr>
        <p:spPr>
          <a:xfrm>
            <a:off x="1517428" y="1772816"/>
            <a:ext cx="9768282" cy="4994374"/>
          </a:xfrm>
        </p:spPr>
        <p:txBody>
          <a:bodyPr rtlCol="0">
            <a:normAutofit/>
          </a:bodyPr>
          <a:lstStyle/>
          <a:p>
            <a:pPr>
              <a:lnSpc>
                <a:spcPct val="150000"/>
              </a:lnSpc>
            </a:pPr>
            <a:r>
              <a:rPr lang="zh-CN" altLang="en-US" dirty="0">
                <a:latin typeface="Microsoft YaHei UI" panose="020B0503020204020204" pitchFamily="34" charset="-122"/>
                <a:ea typeface="Microsoft YaHei UI" panose="020B0503020204020204" pitchFamily="34" charset="-122"/>
              </a:rPr>
              <a:t>比较运算符</a:t>
            </a:r>
            <a:r>
              <a:rPr lang="zh-CN" altLang="en-US" dirty="0">
                <a:solidFill>
                  <a:srgbClr val="FF0000"/>
                </a:solidFill>
                <a:latin typeface="Microsoft YaHei UI" panose="020B0503020204020204" pitchFamily="34" charset="-122"/>
                <a:ea typeface="Microsoft YaHei UI" panose="020B0503020204020204" pitchFamily="34" charset="-122"/>
              </a:rPr>
              <a:t>（</a:t>
            </a:r>
            <a:r>
              <a:rPr lang="zh-CN" altLang="en-US" dirty="0">
                <a:solidFill>
                  <a:srgbClr val="FF0000"/>
                </a:solidFill>
              </a:rPr>
              <a:t>都是元素进行运算</a:t>
            </a:r>
            <a:r>
              <a:rPr lang="zh-CN" altLang="en-US" dirty="0">
                <a:solidFill>
                  <a:srgbClr val="FF0000"/>
                </a:solidFill>
                <a:latin typeface="Microsoft YaHei UI" panose="020B0503020204020204" pitchFamily="34" charset="-122"/>
                <a:ea typeface="Microsoft YaHei UI" panose="020B0503020204020204" pitchFamily="34" charset="-122"/>
              </a:rPr>
              <a:t>）</a:t>
            </a:r>
            <a:endParaRPr lang="en-US" altLang="zh-CN" dirty="0">
              <a:solidFill>
                <a:srgbClr val="FF0000"/>
              </a:solidFill>
              <a:latin typeface="Microsoft YaHei UI" panose="020B0503020204020204" pitchFamily="34" charset="-122"/>
              <a:ea typeface="Microsoft YaHei UI" panose="020B0503020204020204" pitchFamily="34" charset="-122"/>
            </a:endParaRPr>
          </a:p>
        </p:txBody>
      </p:sp>
      <p:pic>
        <p:nvPicPr>
          <p:cNvPr id="4" name="图片 3">
            <a:extLst>
              <a:ext uri="{FF2B5EF4-FFF2-40B4-BE49-F238E27FC236}">
                <a16:creationId xmlns:a16="http://schemas.microsoft.com/office/drawing/2014/main" id="{B53081B1-F58F-390C-DEF5-CDD2B1E4B032}"/>
              </a:ext>
            </a:extLst>
          </p:cNvPr>
          <p:cNvPicPr>
            <a:picLocks noChangeAspect="1"/>
          </p:cNvPicPr>
          <p:nvPr/>
        </p:nvPicPr>
        <p:blipFill>
          <a:blip r:embed="rId3"/>
          <a:stretch>
            <a:fillRect/>
          </a:stretch>
        </p:blipFill>
        <p:spPr>
          <a:xfrm>
            <a:off x="1917948" y="2636912"/>
            <a:ext cx="5198065" cy="3026308"/>
          </a:xfrm>
          <a:prstGeom prst="rect">
            <a:avLst/>
          </a:prstGeom>
        </p:spPr>
      </p:pic>
    </p:spTree>
    <p:extLst>
      <p:ext uri="{BB962C8B-B14F-4D97-AF65-F5344CB8AC3E}">
        <p14:creationId xmlns:p14="http://schemas.microsoft.com/office/powerpoint/2010/main" val="4117981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数组基本操作</a:t>
            </a:r>
          </a:p>
        </p:txBody>
      </p:sp>
      <p:sp>
        <p:nvSpPr>
          <p:cNvPr id="14" name="内容占位符 13"/>
          <p:cNvSpPr>
            <a:spLocks noGrp="1"/>
          </p:cNvSpPr>
          <p:nvPr>
            <p:ph idx="1"/>
          </p:nvPr>
        </p:nvSpPr>
        <p:spPr>
          <a:xfrm>
            <a:off x="1517428" y="1772816"/>
            <a:ext cx="9768282" cy="4994374"/>
          </a:xfrm>
        </p:spPr>
        <p:txBody>
          <a:bodyPr rtlCol="0">
            <a:normAutofit/>
          </a:bodyPr>
          <a:lstStyle/>
          <a:p>
            <a:pPr>
              <a:lnSpc>
                <a:spcPct val="150000"/>
              </a:lnSpc>
            </a:pPr>
            <a:r>
              <a:rPr lang="zh-CN" altLang="en-US" dirty="0"/>
              <a:t>比较</a:t>
            </a:r>
            <a:r>
              <a:rPr lang="zh-CN" altLang="en-US" dirty="0">
                <a:latin typeface="Microsoft YaHei UI" panose="020B0503020204020204" pitchFamily="34" charset="-122"/>
                <a:ea typeface="Microsoft YaHei UI" panose="020B0503020204020204" pitchFamily="34" charset="-122"/>
              </a:rPr>
              <a:t>运算函数</a:t>
            </a:r>
            <a:endParaRPr lang="en-US" altLang="zh-CN" dirty="0">
              <a:latin typeface="Microsoft YaHei UI" panose="020B0503020204020204" pitchFamily="34" charset="-122"/>
              <a:ea typeface="Microsoft YaHei UI" panose="020B0503020204020204" pitchFamily="34" charset="-122"/>
            </a:endParaRPr>
          </a:p>
          <a:p>
            <a:pPr>
              <a:lnSpc>
                <a:spcPct val="150000"/>
              </a:lnSpc>
            </a:pPr>
            <a:endParaRPr lang="en-US" altLang="zh-CN" dirty="0">
              <a:solidFill>
                <a:srgbClr val="FF0000"/>
              </a:solidFill>
              <a:latin typeface="Microsoft YaHei UI" panose="020B0503020204020204" pitchFamily="34" charset="-122"/>
              <a:ea typeface="Microsoft YaHei UI" panose="020B0503020204020204" pitchFamily="34" charset="-122"/>
            </a:endParaRPr>
          </a:p>
        </p:txBody>
      </p:sp>
      <p:pic>
        <p:nvPicPr>
          <p:cNvPr id="3" name="图片 2">
            <a:extLst>
              <a:ext uri="{FF2B5EF4-FFF2-40B4-BE49-F238E27FC236}">
                <a16:creationId xmlns:a16="http://schemas.microsoft.com/office/drawing/2014/main" id="{4D060E5C-D613-97A4-61CF-10213B173B1B}"/>
              </a:ext>
            </a:extLst>
          </p:cNvPr>
          <p:cNvPicPr>
            <a:picLocks noChangeAspect="1"/>
          </p:cNvPicPr>
          <p:nvPr/>
        </p:nvPicPr>
        <p:blipFill>
          <a:blip r:embed="rId3"/>
          <a:stretch>
            <a:fillRect/>
          </a:stretch>
        </p:blipFill>
        <p:spPr>
          <a:xfrm>
            <a:off x="1845940" y="2564904"/>
            <a:ext cx="7092228" cy="3048080"/>
          </a:xfrm>
          <a:prstGeom prst="rect">
            <a:avLst/>
          </a:prstGeom>
        </p:spPr>
      </p:pic>
    </p:spTree>
    <p:extLst>
      <p:ext uri="{BB962C8B-B14F-4D97-AF65-F5344CB8AC3E}">
        <p14:creationId xmlns:p14="http://schemas.microsoft.com/office/powerpoint/2010/main" val="2078491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广播</a:t>
            </a:r>
          </a:p>
        </p:txBody>
      </p:sp>
      <p:sp>
        <p:nvSpPr>
          <p:cNvPr id="14" name="内容占位符 13"/>
          <p:cNvSpPr>
            <a:spLocks noGrp="1"/>
          </p:cNvSpPr>
          <p:nvPr>
            <p:ph idx="1"/>
          </p:nvPr>
        </p:nvSpPr>
        <p:spPr>
          <a:xfrm>
            <a:off x="1517428" y="1772816"/>
            <a:ext cx="9768282" cy="4994374"/>
          </a:xfrm>
        </p:spPr>
        <p:txBody>
          <a:bodyPr rtlCol="0">
            <a:normAutofit/>
          </a:bodyPr>
          <a:lstStyle/>
          <a:p>
            <a:pPr>
              <a:lnSpc>
                <a:spcPct val="150000"/>
              </a:lnSpc>
            </a:pPr>
            <a:r>
              <a:rPr lang="zh-CN" altLang="en-US" dirty="0">
                <a:latin typeface="Microsoft YaHei UI" panose="020B0503020204020204" pitchFamily="34" charset="-122"/>
                <a:ea typeface="Microsoft YaHei UI" panose="020B0503020204020204" pitchFamily="34" charset="-122"/>
              </a:rPr>
              <a:t>数组和标量， 或者不同形状的数组进行运算时就会发生广播。</a:t>
            </a:r>
            <a:endParaRPr lang="en-US" altLang="zh-CN" dirty="0">
              <a:latin typeface="Microsoft YaHei UI" panose="020B0503020204020204" pitchFamily="34" charset="-122"/>
              <a:ea typeface="Microsoft YaHei UI" panose="020B0503020204020204" pitchFamily="34" charset="-122"/>
            </a:endParaRPr>
          </a:p>
          <a:p>
            <a:pPr>
              <a:lnSpc>
                <a:spcPct val="150000"/>
              </a:lnSpc>
            </a:pPr>
            <a:r>
              <a:rPr lang="zh-CN" altLang="en-US" dirty="0"/>
              <a:t>广播规则：</a:t>
            </a:r>
            <a:endParaRPr lang="en-US" altLang="zh-CN" dirty="0"/>
          </a:p>
          <a:p>
            <a:pPr lvl="1">
              <a:lnSpc>
                <a:spcPct val="150000"/>
              </a:lnSpc>
            </a:pPr>
            <a:r>
              <a:rPr lang="zh-CN" altLang="en-US" dirty="0">
                <a:latin typeface="Microsoft YaHei UI" panose="020B0503020204020204" pitchFamily="34" charset="-122"/>
                <a:ea typeface="Microsoft YaHei UI" panose="020B0503020204020204" pitchFamily="34" charset="-122"/>
              </a:rPr>
              <a:t>广播的第一条规则是，如果所有输入数组的维数不同，则将在较小数组的形状前面重复添加“</a:t>
            </a:r>
            <a:r>
              <a:rPr lang="en-US" altLang="zh-CN" dirty="0">
                <a:latin typeface="Microsoft YaHei UI" panose="020B0503020204020204" pitchFamily="34" charset="-122"/>
                <a:ea typeface="Microsoft YaHei UI" panose="020B0503020204020204" pitchFamily="34" charset="-122"/>
              </a:rPr>
              <a:t>1”</a:t>
            </a:r>
            <a:r>
              <a:rPr lang="zh-CN" altLang="en-US" dirty="0">
                <a:latin typeface="Microsoft YaHei UI" panose="020B0503020204020204" pitchFamily="34" charset="-122"/>
                <a:ea typeface="Microsoft YaHei UI" panose="020B0503020204020204" pitchFamily="34" charset="-122"/>
              </a:rPr>
              <a:t>，直到所有数组具有相同的维数。</a:t>
            </a:r>
          </a:p>
          <a:p>
            <a:pPr lvl="1">
              <a:lnSpc>
                <a:spcPct val="150000"/>
              </a:lnSpc>
            </a:pPr>
            <a:r>
              <a:rPr lang="zh-CN" altLang="en-US" dirty="0">
                <a:latin typeface="Microsoft YaHei UI" panose="020B0503020204020204" pitchFamily="34" charset="-122"/>
                <a:ea typeface="Microsoft YaHei UI" panose="020B0503020204020204" pitchFamily="34" charset="-122"/>
              </a:rPr>
              <a:t>广播的第二条规则是，如果两个数组的维度相同时，要么对应轴的长度相同，要么对应轴其中一个长度为</a:t>
            </a:r>
            <a:r>
              <a:rPr lang="en-US" altLang="zh-CN" dirty="0">
                <a:latin typeface="Microsoft YaHei UI" panose="020B0503020204020204" pitchFamily="34" charset="-122"/>
                <a:ea typeface="Microsoft YaHei UI" panose="020B0503020204020204" pitchFamily="34" charset="-122"/>
              </a:rPr>
              <a:t>1</a:t>
            </a:r>
            <a:r>
              <a:rPr lang="zh-CN" altLang="en-US" dirty="0">
                <a:latin typeface="Microsoft YaHei UI" panose="020B0503020204020204" pitchFamily="34" charset="-122"/>
                <a:ea typeface="Microsoft YaHei UI" panose="020B0503020204020204" pitchFamily="34" charset="-122"/>
              </a:rPr>
              <a:t>， 则是兼容数组可以广播。长度为</a:t>
            </a:r>
            <a:r>
              <a:rPr lang="en-US" altLang="zh-CN" dirty="0">
                <a:latin typeface="Microsoft YaHei UI" panose="020B0503020204020204" pitchFamily="34" charset="-122"/>
                <a:ea typeface="Microsoft YaHei UI" panose="020B0503020204020204" pitchFamily="34" charset="-122"/>
              </a:rPr>
              <a:t>1</a:t>
            </a:r>
            <a:r>
              <a:rPr lang="zh-CN" altLang="en-US" dirty="0">
                <a:latin typeface="Microsoft YaHei UI" panose="020B0503020204020204" pitchFamily="34" charset="-122"/>
                <a:ea typeface="Microsoft YaHei UI" panose="020B0503020204020204" pitchFamily="34" charset="-122"/>
              </a:rPr>
              <a:t>的轴会被扩展。</a:t>
            </a:r>
            <a:endParaRPr lang="en-US" altLang="zh-CN" dirty="0">
              <a:latin typeface="Microsoft YaHei UI" panose="020B0503020204020204" pitchFamily="34" charset="-122"/>
              <a:ea typeface="Microsoft YaHei UI" panose="020B0503020204020204" pitchFamily="34" charset="-122"/>
            </a:endParaRPr>
          </a:p>
          <a:p>
            <a:pPr marL="274320" lvl="1" indent="0">
              <a:lnSpc>
                <a:spcPct val="150000"/>
              </a:lnSpc>
              <a:buNone/>
            </a:pPr>
            <a:endParaRPr lang="en-US" altLang="zh-CN" dirty="0">
              <a:latin typeface="Microsoft YaHei UI" panose="020B0503020204020204" pitchFamily="34" charset="-122"/>
              <a:ea typeface="Microsoft YaHei UI" panose="020B0503020204020204" pitchFamily="34" charset="-122"/>
            </a:endParaRPr>
          </a:p>
          <a:p>
            <a:pPr marL="274320" lvl="1" indent="0">
              <a:lnSpc>
                <a:spcPct val="150000"/>
              </a:lnSpc>
              <a:buNone/>
            </a:pPr>
            <a:r>
              <a:rPr lang="zh-CN" altLang="en-US" dirty="0">
                <a:latin typeface="Microsoft YaHei UI" panose="020B0503020204020204" pitchFamily="34" charset="-122"/>
                <a:ea typeface="Microsoft YaHei UI" panose="020B0503020204020204" pitchFamily="34" charset="-122"/>
              </a:rPr>
              <a:t>应用广播规则后，所有数组的大小必须匹配。</a:t>
            </a:r>
            <a:endParaRPr lang="en-US" alt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317755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广播</a:t>
            </a:r>
          </a:p>
        </p:txBody>
      </p:sp>
      <p:pic>
        <p:nvPicPr>
          <p:cNvPr id="3" name="内容占位符 2">
            <a:extLst>
              <a:ext uri="{FF2B5EF4-FFF2-40B4-BE49-F238E27FC236}">
                <a16:creationId xmlns:a16="http://schemas.microsoft.com/office/drawing/2014/main" id="{444FD0DD-AC4E-D968-ECA8-62BFAFF274BC}"/>
              </a:ext>
            </a:extLst>
          </p:cNvPr>
          <p:cNvPicPr>
            <a:picLocks noGrp="1" noChangeAspect="1"/>
          </p:cNvPicPr>
          <p:nvPr>
            <p:ph idx="1"/>
          </p:nvPr>
        </p:nvPicPr>
        <p:blipFill>
          <a:blip r:embed="rId3"/>
          <a:stretch>
            <a:fillRect/>
          </a:stretch>
        </p:blipFill>
        <p:spPr>
          <a:xfrm>
            <a:off x="1557909" y="1700808"/>
            <a:ext cx="6624736" cy="2161546"/>
          </a:xfrm>
        </p:spPr>
      </p:pic>
      <p:pic>
        <p:nvPicPr>
          <p:cNvPr id="5" name="图片 4">
            <a:extLst>
              <a:ext uri="{FF2B5EF4-FFF2-40B4-BE49-F238E27FC236}">
                <a16:creationId xmlns:a16="http://schemas.microsoft.com/office/drawing/2014/main" id="{E1991EF5-E9CC-E95A-4562-891375161E6D}"/>
              </a:ext>
            </a:extLst>
          </p:cNvPr>
          <p:cNvPicPr>
            <a:picLocks noChangeAspect="1"/>
          </p:cNvPicPr>
          <p:nvPr/>
        </p:nvPicPr>
        <p:blipFill>
          <a:blip r:embed="rId4"/>
          <a:stretch>
            <a:fillRect/>
          </a:stretch>
        </p:blipFill>
        <p:spPr>
          <a:xfrm>
            <a:off x="1525359" y="4007160"/>
            <a:ext cx="6977925" cy="2819474"/>
          </a:xfrm>
          <a:prstGeom prst="rect">
            <a:avLst/>
          </a:prstGeom>
        </p:spPr>
      </p:pic>
    </p:spTree>
    <p:extLst>
      <p:ext uri="{BB962C8B-B14F-4D97-AF65-F5344CB8AC3E}">
        <p14:creationId xmlns:p14="http://schemas.microsoft.com/office/powerpoint/2010/main" val="2165963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广播</a:t>
            </a:r>
          </a:p>
        </p:txBody>
      </p:sp>
      <p:sp>
        <p:nvSpPr>
          <p:cNvPr id="14" name="内容占位符 13"/>
          <p:cNvSpPr>
            <a:spLocks noGrp="1"/>
          </p:cNvSpPr>
          <p:nvPr>
            <p:ph idx="1"/>
          </p:nvPr>
        </p:nvSpPr>
        <p:spPr>
          <a:xfrm>
            <a:off x="1517428" y="1772816"/>
            <a:ext cx="9768282" cy="4994374"/>
          </a:xfrm>
        </p:spPr>
        <p:txBody>
          <a:bodyPr rtlCol="0">
            <a:normAutofit/>
          </a:bodyPr>
          <a:lstStyle/>
          <a:p>
            <a:pPr>
              <a:lnSpc>
                <a:spcPct val="150000"/>
              </a:lnSpc>
            </a:pPr>
            <a:r>
              <a:rPr lang="en-US" altLang="zh-CN" dirty="0">
                <a:latin typeface="Microsoft YaHei UI" panose="020B0503020204020204" pitchFamily="34" charset="-122"/>
                <a:ea typeface="Microsoft YaHei UI" panose="020B0503020204020204" pitchFamily="34" charset="-122"/>
              </a:rPr>
              <a:t>NumPy</a:t>
            </a:r>
            <a:r>
              <a:rPr lang="zh-CN" altLang="en-US" dirty="0">
                <a:latin typeface="Microsoft YaHei UI" panose="020B0503020204020204" pitchFamily="34" charset="-122"/>
                <a:ea typeface="Microsoft YaHei UI" panose="020B0503020204020204" pitchFamily="34" charset="-122"/>
              </a:rPr>
              <a:t>数组的索引操作也会使用广播规则，在</a:t>
            </a:r>
            <a:r>
              <a:rPr lang="en-US" altLang="zh-CN" dirty="0">
                <a:latin typeface="Microsoft YaHei UI" panose="020B0503020204020204" pitchFamily="34" charset="-122"/>
                <a:ea typeface="Microsoft YaHei UI" panose="020B0503020204020204" pitchFamily="34" charset="-122"/>
              </a:rPr>
              <a:t>NumPy</a:t>
            </a:r>
            <a:r>
              <a:rPr lang="zh-CN" altLang="en-US" dirty="0">
                <a:latin typeface="Microsoft YaHei UI" panose="020B0503020204020204" pitchFamily="34" charset="-122"/>
                <a:ea typeface="Microsoft YaHei UI" panose="020B0503020204020204" pitchFamily="34" charset="-122"/>
              </a:rPr>
              <a:t>中，当你用一个标量（如</a:t>
            </a:r>
            <a:r>
              <a:rPr lang="en-US" altLang="zh-CN" dirty="0">
                <a:latin typeface="Microsoft YaHei UI" panose="020B0503020204020204" pitchFamily="34" charset="-122"/>
                <a:ea typeface="Microsoft YaHei UI" panose="020B0503020204020204" pitchFamily="34" charset="-122"/>
              </a:rPr>
              <a:t>99</a:t>
            </a:r>
            <a:r>
              <a:rPr lang="zh-CN" altLang="en-US" dirty="0">
                <a:latin typeface="Microsoft YaHei UI" panose="020B0503020204020204" pitchFamily="34" charset="-122"/>
                <a:ea typeface="Microsoft YaHei UI" panose="020B0503020204020204" pitchFamily="34" charset="-122"/>
              </a:rPr>
              <a:t>）替换一个多维数组的一部分时，这个标量会被广播（</a:t>
            </a:r>
            <a:r>
              <a:rPr lang="en-US" altLang="zh-CN" dirty="0">
                <a:latin typeface="Microsoft YaHei UI" panose="020B0503020204020204" pitchFamily="34" charset="-122"/>
                <a:ea typeface="Microsoft YaHei UI" panose="020B0503020204020204" pitchFamily="34" charset="-122"/>
              </a:rPr>
              <a:t>broadcast</a:t>
            </a:r>
            <a:r>
              <a:rPr lang="zh-CN" altLang="en-US" dirty="0">
                <a:latin typeface="Microsoft YaHei UI" panose="020B0503020204020204" pitchFamily="34" charset="-122"/>
                <a:ea typeface="Microsoft YaHei UI" panose="020B0503020204020204" pitchFamily="34" charset="-122"/>
              </a:rPr>
              <a:t>）到目标区域的所有元素中。因为</a:t>
            </a:r>
            <a:r>
              <a:rPr lang="en-US" altLang="zh-CN" dirty="0">
                <a:solidFill>
                  <a:srgbClr val="FF0000"/>
                </a:solidFill>
                <a:latin typeface="Microsoft YaHei UI" panose="020B0503020204020204" pitchFamily="34" charset="-122"/>
                <a:ea typeface="Microsoft YaHei UI" panose="020B0503020204020204" pitchFamily="34" charset="-122"/>
              </a:rPr>
              <a:t>NumPy</a:t>
            </a:r>
            <a:r>
              <a:rPr lang="zh-CN" altLang="en-US" dirty="0">
                <a:solidFill>
                  <a:srgbClr val="FF0000"/>
                </a:solidFill>
                <a:latin typeface="Microsoft YaHei UI" panose="020B0503020204020204" pitchFamily="34" charset="-122"/>
                <a:ea typeface="Microsoft YaHei UI" panose="020B0503020204020204" pitchFamily="34" charset="-122"/>
              </a:rPr>
              <a:t>数组要求所有元素具有相同的维度</a:t>
            </a:r>
            <a:r>
              <a:rPr lang="zh-CN" altLang="en-US" dirty="0">
                <a:latin typeface="Microsoft YaHei UI" panose="020B0503020204020204" pitchFamily="34" charset="-122"/>
                <a:ea typeface="Microsoft YaHei UI" panose="020B0503020204020204" pitchFamily="34" charset="-122"/>
              </a:rPr>
              <a:t>。</a:t>
            </a:r>
            <a:endParaRPr lang="en-US" altLang="zh-CN" dirty="0">
              <a:latin typeface="Microsoft YaHei UI" panose="020B0503020204020204" pitchFamily="34" charset="-122"/>
              <a:ea typeface="Microsoft YaHei UI" panose="020B0503020204020204" pitchFamily="34" charset="-122"/>
            </a:endParaRPr>
          </a:p>
        </p:txBody>
      </p:sp>
      <p:pic>
        <p:nvPicPr>
          <p:cNvPr id="3" name="图片 2">
            <a:extLst>
              <a:ext uri="{FF2B5EF4-FFF2-40B4-BE49-F238E27FC236}">
                <a16:creationId xmlns:a16="http://schemas.microsoft.com/office/drawing/2014/main" id="{B8A53DA1-720D-AC9A-F791-DF6B62D4B4E7}"/>
              </a:ext>
            </a:extLst>
          </p:cNvPr>
          <p:cNvPicPr>
            <a:picLocks noChangeAspect="1"/>
          </p:cNvPicPr>
          <p:nvPr/>
        </p:nvPicPr>
        <p:blipFill>
          <a:blip r:embed="rId3"/>
          <a:stretch>
            <a:fillRect/>
          </a:stretch>
        </p:blipFill>
        <p:spPr>
          <a:xfrm>
            <a:off x="1917948" y="4302447"/>
            <a:ext cx="4817055" cy="919867"/>
          </a:xfrm>
          <a:prstGeom prst="rect">
            <a:avLst/>
          </a:prstGeom>
        </p:spPr>
      </p:pic>
    </p:spTree>
    <p:extLst>
      <p:ext uri="{BB962C8B-B14F-4D97-AF65-F5344CB8AC3E}">
        <p14:creationId xmlns:p14="http://schemas.microsoft.com/office/powerpoint/2010/main" val="939679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随机数</a:t>
            </a:r>
          </a:p>
        </p:txBody>
      </p:sp>
      <p:sp>
        <p:nvSpPr>
          <p:cNvPr id="14" name="内容占位符 13"/>
          <p:cNvSpPr>
            <a:spLocks noGrp="1"/>
          </p:cNvSpPr>
          <p:nvPr>
            <p:ph idx="1"/>
          </p:nvPr>
        </p:nvSpPr>
        <p:spPr>
          <a:xfrm>
            <a:off x="1517428" y="1772816"/>
            <a:ext cx="9768282" cy="4994374"/>
          </a:xfrm>
        </p:spPr>
        <p:txBody>
          <a:bodyPr rtlCol="0">
            <a:normAutofit/>
          </a:bodyPr>
          <a:lstStyle/>
          <a:p>
            <a:pPr>
              <a:lnSpc>
                <a:spcPct val="150000"/>
              </a:lnSpc>
            </a:pPr>
            <a:r>
              <a:rPr lang="en-US" altLang="zh-CN" dirty="0"/>
              <a:t>np.random.rand (d0, d1, ..., dn)</a:t>
            </a:r>
            <a:r>
              <a:rPr lang="zh-CN" altLang="en-US" dirty="0"/>
              <a:t>。返回一个给定形状的随机数组。随机数的范围：</a:t>
            </a:r>
            <a:r>
              <a:rPr lang="en-US" altLang="zh-CN" dirty="0"/>
              <a:t>[0.0, 1.0)</a:t>
            </a:r>
          </a:p>
          <a:p>
            <a:pPr lvl="1">
              <a:lnSpc>
                <a:spcPct val="150000"/>
              </a:lnSpc>
            </a:pPr>
            <a:r>
              <a:rPr lang="en-US" altLang="zh-CN" dirty="0">
                <a:solidFill>
                  <a:srgbClr val="FF0000"/>
                </a:solidFill>
              </a:rPr>
              <a:t>d0, d1, ..., dn </a:t>
            </a:r>
            <a:r>
              <a:rPr lang="zh-CN" altLang="en-US" dirty="0">
                <a:solidFill>
                  <a:srgbClr val="FF0000"/>
                </a:solidFill>
              </a:rPr>
              <a:t>表示形状</a:t>
            </a:r>
            <a:endParaRPr lang="en-US" altLang="zh-CN" dirty="0">
              <a:solidFill>
                <a:srgbClr val="FF0000"/>
              </a:solidFill>
            </a:endParaRPr>
          </a:p>
          <a:p>
            <a:pPr>
              <a:lnSpc>
                <a:spcPct val="150000"/>
              </a:lnSpc>
            </a:pPr>
            <a:r>
              <a:rPr lang="en-US" altLang="zh-CN" dirty="0">
                <a:latin typeface="Microsoft YaHei UI" panose="020B0503020204020204" pitchFamily="34" charset="-122"/>
                <a:ea typeface="Microsoft YaHei UI" panose="020B0503020204020204" pitchFamily="34" charset="-122"/>
              </a:rPr>
              <a:t>np.random.randint(low, high=None, size=None, dtype=int) </a:t>
            </a:r>
            <a:r>
              <a:rPr lang="zh-CN" altLang="en-US" dirty="0">
                <a:latin typeface="Microsoft YaHei UI" panose="020B0503020204020204" pitchFamily="34" charset="-122"/>
                <a:ea typeface="Microsoft YaHei UI" panose="020B0503020204020204" pitchFamily="34" charset="-122"/>
              </a:rPr>
              <a:t>返回</a:t>
            </a:r>
            <a:r>
              <a:rPr lang="en-US" altLang="zh-CN" dirty="0">
                <a:latin typeface="Microsoft YaHei UI" panose="020B0503020204020204" pitchFamily="34" charset="-122"/>
                <a:ea typeface="Microsoft YaHei UI" panose="020B0503020204020204" pitchFamily="34" charset="-122"/>
              </a:rPr>
              <a:t>[low, high)</a:t>
            </a:r>
            <a:r>
              <a:rPr lang="zh-CN" altLang="en-US" dirty="0">
                <a:latin typeface="Microsoft YaHei UI" panose="020B0503020204020204" pitchFamily="34" charset="-122"/>
                <a:ea typeface="Microsoft YaHei UI" panose="020B0503020204020204" pitchFamily="34" charset="-122"/>
              </a:rPr>
              <a:t>范围的随机整数， 如果</a:t>
            </a:r>
            <a:r>
              <a:rPr lang="en-US" altLang="zh-CN" dirty="0">
                <a:latin typeface="Microsoft YaHei UI" panose="020B0503020204020204" pitchFamily="34" charset="-122"/>
                <a:ea typeface="Microsoft YaHei UI" panose="020B0503020204020204" pitchFamily="34" charset="-122"/>
              </a:rPr>
              <a:t>hign=None, </a:t>
            </a:r>
            <a:r>
              <a:rPr lang="zh-CN" altLang="en-US" dirty="0">
                <a:latin typeface="Microsoft YaHei UI" panose="020B0503020204020204" pitchFamily="34" charset="-122"/>
                <a:ea typeface="Microsoft YaHei UI" panose="020B0503020204020204" pitchFamily="34" charset="-122"/>
              </a:rPr>
              <a:t>则返回</a:t>
            </a:r>
            <a:r>
              <a:rPr lang="en-US" altLang="zh-CN" dirty="0"/>
              <a:t>[0, low)</a:t>
            </a:r>
            <a:r>
              <a:rPr lang="zh-CN" altLang="en-US" dirty="0"/>
              <a:t>的随机整数</a:t>
            </a:r>
            <a:endParaRPr lang="en-US" alt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9585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正态随机数</a:t>
            </a:r>
          </a:p>
        </p:txBody>
      </p:sp>
      <p:sp>
        <p:nvSpPr>
          <p:cNvPr id="14" name="内容占位符 13"/>
          <p:cNvSpPr>
            <a:spLocks noGrp="1"/>
          </p:cNvSpPr>
          <p:nvPr>
            <p:ph idx="1"/>
          </p:nvPr>
        </p:nvSpPr>
        <p:spPr>
          <a:xfrm>
            <a:off x="1517428" y="1772816"/>
            <a:ext cx="9768282" cy="4994374"/>
          </a:xfrm>
        </p:spPr>
        <p:txBody>
          <a:bodyPr rtlCol="0">
            <a:normAutofit/>
          </a:bodyPr>
          <a:lstStyle/>
          <a:p>
            <a:pPr>
              <a:lnSpc>
                <a:spcPct val="150000"/>
              </a:lnSpc>
            </a:pPr>
            <a:r>
              <a:rPr lang="en-US" altLang="zh-CN" dirty="0"/>
              <a:t>np.random.randn (d0, d1, ..., dn)</a:t>
            </a:r>
            <a:r>
              <a:rPr lang="zh-CN" altLang="en-US" dirty="0"/>
              <a:t>。返回标准正态分布随机数。</a:t>
            </a:r>
            <a:endParaRPr lang="en-US" altLang="zh-CN" dirty="0"/>
          </a:p>
          <a:p>
            <a:pPr lvl="1">
              <a:lnSpc>
                <a:spcPct val="150000"/>
              </a:lnSpc>
            </a:pPr>
            <a:r>
              <a:rPr lang="en-US" altLang="zh-CN" dirty="0">
                <a:solidFill>
                  <a:srgbClr val="FF0000"/>
                </a:solidFill>
              </a:rPr>
              <a:t>d0, d1, ..., dn </a:t>
            </a:r>
            <a:r>
              <a:rPr lang="zh-CN" altLang="en-US" dirty="0">
                <a:solidFill>
                  <a:srgbClr val="FF0000"/>
                </a:solidFill>
              </a:rPr>
              <a:t>表示形状</a:t>
            </a:r>
            <a:endParaRPr lang="en-US" altLang="zh-CN" dirty="0">
              <a:solidFill>
                <a:srgbClr val="FF0000"/>
              </a:solidFill>
            </a:endParaRPr>
          </a:p>
          <a:p>
            <a:pPr>
              <a:lnSpc>
                <a:spcPct val="150000"/>
              </a:lnSpc>
            </a:pPr>
            <a:r>
              <a:rPr lang="en-US" altLang="zh-CN" dirty="0">
                <a:latin typeface="Microsoft YaHei UI" panose="020B0503020204020204" pitchFamily="34" charset="-122"/>
                <a:ea typeface="Microsoft YaHei UI" panose="020B0503020204020204" pitchFamily="34" charset="-122"/>
              </a:rPr>
              <a:t>np.random.normal (loc=0.0, scale=1.0, size=None): </a:t>
            </a:r>
            <a:r>
              <a:rPr lang="zh-CN" altLang="en-US" dirty="0">
                <a:latin typeface="Microsoft YaHei UI" panose="020B0503020204020204" pitchFamily="34" charset="-122"/>
                <a:ea typeface="Microsoft YaHei UI" panose="020B0503020204020204" pitchFamily="34" charset="-122"/>
              </a:rPr>
              <a:t>返回正态分布随机数。</a:t>
            </a:r>
            <a:endParaRPr lang="en-US" altLang="zh-CN" dirty="0">
              <a:latin typeface="Microsoft YaHei UI" panose="020B0503020204020204" pitchFamily="34" charset="-122"/>
              <a:ea typeface="Microsoft YaHei UI" panose="020B0503020204020204" pitchFamily="34" charset="-122"/>
            </a:endParaRPr>
          </a:p>
          <a:p>
            <a:pPr lvl="1">
              <a:lnSpc>
                <a:spcPct val="150000"/>
              </a:lnSpc>
            </a:pPr>
            <a:r>
              <a:rPr lang="en-US" altLang="zh-CN" dirty="0"/>
              <a:t>loc </a:t>
            </a:r>
            <a:r>
              <a:rPr lang="zh-CN" altLang="en-US" dirty="0"/>
              <a:t>平均值</a:t>
            </a:r>
            <a:endParaRPr lang="en-US" altLang="zh-CN" dirty="0"/>
          </a:p>
          <a:p>
            <a:pPr lvl="1">
              <a:lnSpc>
                <a:spcPct val="150000"/>
              </a:lnSpc>
            </a:pPr>
            <a:r>
              <a:rPr lang="en-US" altLang="zh-CN" dirty="0"/>
              <a:t>s</a:t>
            </a:r>
            <a:r>
              <a:rPr lang="en-US" altLang="zh-CN" dirty="0">
                <a:latin typeface="Microsoft YaHei UI" panose="020B0503020204020204" pitchFamily="34" charset="-122"/>
                <a:ea typeface="Microsoft YaHei UI" panose="020B0503020204020204" pitchFamily="34" charset="-122"/>
              </a:rPr>
              <a:t>cale </a:t>
            </a:r>
            <a:r>
              <a:rPr lang="zh-CN" altLang="en-US" dirty="0">
                <a:latin typeface="Microsoft YaHei UI" panose="020B0503020204020204" pitchFamily="34" charset="-122"/>
                <a:ea typeface="Microsoft YaHei UI" panose="020B0503020204020204" pitchFamily="34" charset="-122"/>
              </a:rPr>
              <a:t>标准差</a:t>
            </a:r>
            <a:endParaRPr lang="en-US" alt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040816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数组排序</a:t>
            </a:r>
          </a:p>
        </p:txBody>
      </p:sp>
      <p:sp>
        <p:nvSpPr>
          <p:cNvPr id="14" name="内容占位符 13"/>
          <p:cNvSpPr>
            <a:spLocks noGrp="1"/>
          </p:cNvSpPr>
          <p:nvPr>
            <p:ph idx="1"/>
          </p:nvPr>
        </p:nvSpPr>
        <p:spPr>
          <a:xfrm>
            <a:off x="1517428" y="1772816"/>
            <a:ext cx="9768282" cy="4994374"/>
          </a:xfrm>
        </p:spPr>
        <p:txBody>
          <a:bodyPr rtlCol="0">
            <a:normAutofit/>
          </a:bodyPr>
          <a:lstStyle/>
          <a:p>
            <a:pPr>
              <a:lnSpc>
                <a:spcPct val="150000"/>
              </a:lnSpc>
            </a:pPr>
            <a:r>
              <a:rPr lang="en-US" altLang="zh-CN" dirty="0">
                <a:latin typeface="Microsoft YaHei UI" panose="020B0503020204020204" pitchFamily="34" charset="-122"/>
                <a:ea typeface="Microsoft YaHei UI" panose="020B0503020204020204" pitchFamily="34" charset="-122"/>
              </a:rPr>
              <a:t>np.sort(arr, axis=-1, kind=None, order=None)</a:t>
            </a:r>
          </a:p>
          <a:p>
            <a:pPr lvl="1">
              <a:lnSpc>
                <a:spcPct val="150000"/>
              </a:lnSpc>
            </a:pPr>
            <a:r>
              <a:rPr lang="en-US" altLang="zh-CN" dirty="0"/>
              <a:t>k</a:t>
            </a:r>
            <a:r>
              <a:rPr lang="en-US" altLang="zh-CN" dirty="0">
                <a:latin typeface="Microsoft YaHei UI" panose="020B0503020204020204" pitchFamily="34" charset="-122"/>
                <a:ea typeface="Microsoft YaHei UI" panose="020B0503020204020204" pitchFamily="34" charset="-122"/>
              </a:rPr>
              <a:t>ind</a:t>
            </a:r>
            <a:r>
              <a:rPr lang="zh-CN" altLang="en-US" dirty="0">
                <a:latin typeface="Microsoft YaHei UI" panose="020B0503020204020204" pitchFamily="34" charset="-122"/>
                <a:ea typeface="Microsoft YaHei UI" panose="020B0503020204020204" pitchFamily="34" charset="-122"/>
              </a:rPr>
              <a:t>排序类型 </a:t>
            </a:r>
            <a:r>
              <a:rPr lang="en-US" altLang="zh-CN" dirty="0">
                <a:latin typeface="Microsoft YaHei UI" panose="020B0503020204020204" pitchFamily="34" charset="-122"/>
                <a:ea typeface="Microsoft YaHei UI" panose="020B0503020204020204" pitchFamily="34" charset="-122"/>
              </a:rPr>
              <a:t>{‘quicksort’, ‘mergesort’, ‘heapsort’, ‘stable’}</a:t>
            </a:r>
            <a:r>
              <a:rPr lang="zh-CN" altLang="en-US" dirty="0">
                <a:latin typeface="Microsoft YaHei UI" panose="020B0503020204020204" pitchFamily="34" charset="-122"/>
                <a:ea typeface="Microsoft YaHei UI" panose="020B0503020204020204" pitchFamily="34" charset="-122"/>
              </a:rPr>
              <a:t>，</a:t>
            </a:r>
            <a:r>
              <a:rPr lang="zh-CN" altLang="en-US" dirty="0"/>
              <a:t>默认是</a:t>
            </a:r>
            <a:r>
              <a:rPr lang="en-US" altLang="zh-CN" dirty="0">
                <a:latin typeface="Microsoft YaHei UI" panose="020B0503020204020204" pitchFamily="34" charset="-122"/>
                <a:ea typeface="Microsoft YaHei UI" panose="020B0503020204020204" pitchFamily="34" charset="-122"/>
              </a:rPr>
              <a:t>'quicksort</a:t>
            </a:r>
          </a:p>
          <a:p>
            <a:pPr lvl="1">
              <a:lnSpc>
                <a:spcPct val="150000"/>
              </a:lnSpc>
            </a:pPr>
            <a:r>
              <a:rPr lang="en-US" altLang="zh-CN" dirty="0"/>
              <a:t>order </a:t>
            </a:r>
            <a:r>
              <a:rPr lang="zh-CN" altLang="en-US" dirty="0"/>
              <a:t>排序字段</a:t>
            </a:r>
            <a:endParaRPr lang="en-US" altLang="zh-CN" dirty="0"/>
          </a:p>
          <a:p>
            <a:pPr lvl="1">
              <a:lnSpc>
                <a:spcPct val="150000"/>
              </a:lnSpc>
            </a:pPr>
            <a:endParaRPr lang="en-US" altLang="zh-CN" dirty="0">
              <a:latin typeface="Microsoft YaHei UI" panose="020B0503020204020204" pitchFamily="34" charset="-122"/>
              <a:ea typeface="Microsoft YaHei UI" panose="020B0503020204020204" pitchFamily="34" charset="-122"/>
            </a:endParaRPr>
          </a:p>
          <a:p>
            <a:pPr lvl="1">
              <a:lnSpc>
                <a:spcPct val="150000"/>
              </a:lnSpc>
            </a:pPr>
            <a:endParaRPr lang="en-US" altLang="zh-CN" dirty="0"/>
          </a:p>
          <a:p>
            <a:pPr lvl="1">
              <a:lnSpc>
                <a:spcPct val="150000"/>
              </a:lnSpc>
            </a:pPr>
            <a:endParaRPr lang="en-US" altLang="zh-CN" dirty="0">
              <a:latin typeface="Microsoft YaHei UI" panose="020B0503020204020204" pitchFamily="34" charset="-122"/>
              <a:ea typeface="Microsoft YaHei UI" panose="020B0503020204020204" pitchFamily="34" charset="-122"/>
            </a:endParaRPr>
          </a:p>
          <a:p>
            <a:pPr>
              <a:lnSpc>
                <a:spcPct val="150000"/>
              </a:lnSpc>
            </a:pPr>
            <a:r>
              <a:rPr lang="en-US" altLang="zh-CN" dirty="0"/>
              <a:t>np.argsort(a, axis=-1, kind=None, order=None): </a:t>
            </a:r>
            <a:r>
              <a:rPr lang="zh-CN" altLang="en-US" dirty="0"/>
              <a:t>返回对数组进行排序的索引。</a:t>
            </a:r>
            <a:endParaRPr lang="en-US" altLang="zh-CN" dirty="0">
              <a:latin typeface="Microsoft YaHei UI" panose="020B0503020204020204" pitchFamily="34" charset="-122"/>
              <a:ea typeface="Microsoft YaHei UI" panose="020B0503020204020204" pitchFamily="34" charset="-122"/>
            </a:endParaRPr>
          </a:p>
        </p:txBody>
      </p:sp>
      <p:pic>
        <p:nvPicPr>
          <p:cNvPr id="3" name="图片 2">
            <a:extLst>
              <a:ext uri="{FF2B5EF4-FFF2-40B4-BE49-F238E27FC236}">
                <a16:creationId xmlns:a16="http://schemas.microsoft.com/office/drawing/2014/main" id="{AED9B0DC-D52C-8EBF-7D71-8759A83303D3}"/>
              </a:ext>
            </a:extLst>
          </p:cNvPr>
          <p:cNvPicPr>
            <a:picLocks noChangeAspect="1"/>
          </p:cNvPicPr>
          <p:nvPr/>
        </p:nvPicPr>
        <p:blipFill>
          <a:blip r:embed="rId3"/>
          <a:stretch>
            <a:fillRect/>
          </a:stretch>
        </p:blipFill>
        <p:spPr>
          <a:xfrm>
            <a:off x="2061964" y="3717032"/>
            <a:ext cx="4833384" cy="1377079"/>
          </a:xfrm>
          <a:prstGeom prst="rect">
            <a:avLst/>
          </a:prstGeom>
        </p:spPr>
      </p:pic>
    </p:spTree>
    <p:extLst>
      <p:ext uri="{BB962C8B-B14F-4D97-AF65-F5344CB8AC3E}">
        <p14:creationId xmlns:p14="http://schemas.microsoft.com/office/powerpoint/2010/main" val="1419328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a:t>聚合函数</a:t>
            </a:r>
            <a:endParaRPr lang="zh-CN" altLang="en-US" dirty="0">
              <a:latin typeface="Microsoft YaHei UI" panose="020B0503020204020204" pitchFamily="34" charset="-122"/>
              <a:ea typeface="Microsoft YaHei UI" panose="020B0503020204020204" pitchFamily="34" charset="-122"/>
            </a:endParaRPr>
          </a:p>
        </p:txBody>
      </p:sp>
      <p:sp>
        <p:nvSpPr>
          <p:cNvPr id="14" name="内容占位符 13"/>
          <p:cNvSpPr>
            <a:spLocks noGrp="1"/>
          </p:cNvSpPr>
          <p:nvPr>
            <p:ph idx="1"/>
          </p:nvPr>
        </p:nvSpPr>
        <p:spPr>
          <a:xfrm>
            <a:off x="1517428" y="1772816"/>
            <a:ext cx="9768282" cy="4994374"/>
          </a:xfrm>
        </p:spPr>
        <p:txBody>
          <a:bodyPr rtlCol="0">
            <a:normAutofit/>
          </a:bodyPr>
          <a:lstStyle/>
          <a:p>
            <a:pPr>
              <a:lnSpc>
                <a:spcPct val="150000"/>
              </a:lnSpc>
            </a:pPr>
            <a:r>
              <a:rPr lang="en-US" altLang="zh-CN" dirty="0">
                <a:latin typeface="Microsoft YaHei UI" panose="020B0503020204020204" pitchFamily="34" charset="-122"/>
                <a:ea typeface="Microsoft YaHei UI" panose="020B0503020204020204" pitchFamily="34" charset="-122"/>
              </a:rPr>
              <a:t>np.sum() </a:t>
            </a:r>
            <a:r>
              <a:rPr lang="zh-CN" altLang="en-US" dirty="0">
                <a:latin typeface="Microsoft YaHei UI" panose="020B0503020204020204" pitchFamily="34" charset="-122"/>
                <a:ea typeface="Microsoft YaHei UI" panose="020B0503020204020204" pitchFamily="34" charset="-122"/>
              </a:rPr>
              <a:t>求和</a:t>
            </a:r>
            <a:endParaRPr lang="en-US" altLang="zh-CN" dirty="0">
              <a:latin typeface="Microsoft YaHei UI" panose="020B0503020204020204" pitchFamily="34" charset="-122"/>
              <a:ea typeface="Microsoft YaHei UI" panose="020B0503020204020204" pitchFamily="34" charset="-122"/>
            </a:endParaRPr>
          </a:p>
          <a:p>
            <a:pPr>
              <a:lnSpc>
                <a:spcPct val="150000"/>
              </a:lnSpc>
            </a:pPr>
            <a:r>
              <a:rPr lang="en-US" altLang="zh-CN" dirty="0">
                <a:latin typeface="Microsoft YaHei UI" panose="020B0503020204020204" pitchFamily="34" charset="-122"/>
                <a:ea typeface="Microsoft YaHei UI" panose="020B0503020204020204" pitchFamily="34" charset="-122"/>
              </a:rPr>
              <a:t>np. </a:t>
            </a:r>
            <a:r>
              <a:rPr lang="en-US" altLang="zh-CN" dirty="0"/>
              <a:t>amax() </a:t>
            </a:r>
            <a:r>
              <a:rPr lang="zh-CN" altLang="en-US" dirty="0"/>
              <a:t>最大值</a:t>
            </a:r>
            <a:endParaRPr lang="en-US" altLang="zh-CN" dirty="0"/>
          </a:p>
          <a:p>
            <a:pPr>
              <a:lnSpc>
                <a:spcPct val="150000"/>
              </a:lnSpc>
            </a:pPr>
            <a:r>
              <a:rPr lang="en-US" altLang="zh-CN" dirty="0">
                <a:latin typeface="Microsoft YaHei UI" panose="020B0503020204020204" pitchFamily="34" charset="-122"/>
                <a:ea typeface="Microsoft YaHei UI" panose="020B0503020204020204" pitchFamily="34" charset="-122"/>
              </a:rPr>
              <a:t>np. amin() </a:t>
            </a:r>
            <a:r>
              <a:rPr lang="zh-CN" altLang="en-US" dirty="0">
                <a:latin typeface="Microsoft YaHei UI" panose="020B0503020204020204" pitchFamily="34" charset="-122"/>
                <a:ea typeface="Microsoft YaHei UI" panose="020B0503020204020204" pitchFamily="34" charset="-122"/>
              </a:rPr>
              <a:t>最小值</a:t>
            </a:r>
            <a:endParaRPr lang="en-US" altLang="zh-CN" dirty="0"/>
          </a:p>
          <a:p>
            <a:pPr>
              <a:lnSpc>
                <a:spcPct val="150000"/>
              </a:lnSpc>
            </a:pPr>
            <a:r>
              <a:rPr lang="en-US" altLang="zh-CN" dirty="0">
                <a:latin typeface="Microsoft YaHei UI" panose="020B0503020204020204" pitchFamily="34" charset="-122"/>
                <a:ea typeface="Microsoft YaHei UI" panose="020B0503020204020204" pitchFamily="34" charset="-122"/>
              </a:rPr>
              <a:t>np. mean() </a:t>
            </a:r>
            <a:r>
              <a:rPr lang="zh-CN" altLang="en-US" dirty="0">
                <a:latin typeface="Microsoft YaHei UI" panose="020B0503020204020204" pitchFamily="34" charset="-122"/>
                <a:ea typeface="Microsoft YaHei UI" panose="020B0503020204020204" pitchFamily="34" charset="-122"/>
              </a:rPr>
              <a:t>平均值</a:t>
            </a:r>
            <a:endParaRPr lang="en-US" altLang="zh-CN" dirty="0">
              <a:latin typeface="Microsoft YaHei UI" panose="020B0503020204020204" pitchFamily="34" charset="-122"/>
              <a:ea typeface="Microsoft YaHei UI" panose="020B0503020204020204" pitchFamily="34" charset="-122"/>
            </a:endParaRPr>
          </a:p>
          <a:p>
            <a:pPr>
              <a:lnSpc>
                <a:spcPct val="150000"/>
              </a:lnSpc>
            </a:pPr>
            <a:r>
              <a:rPr lang="en-US" altLang="zh-CN" dirty="0">
                <a:latin typeface="Microsoft YaHei UI" panose="020B0503020204020204" pitchFamily="34" charset="-122"/>
                <a:ea typeface="Microsoft YaHei UI" panose="020B0503020204020204" pitchFamily="34" charset="-122"/>
              </a:rPr>
              <a:t>np. </a:t>
            </a:r>
            <a:r>
              <a:rPr lang="en-US" altLang="zh-CN" dirty="0"/>
              <a:t>average()</a:t>
            </a:r>
            <a:r>
              <a:rPr lang="zh-CN" altLang="en-US" dirty="0"/>
              <a:t> 加权平均值</a:t>
            </a:r>
            <a:endParaRPr lang="en-US" altLang="zh-CN" dirty="0"/>
          </a:p>
          <a:p>
            <a:pPr>
              <a:lnSpc>
                <a:spcPct val="150000"/>
              </a:lnSpc>
            </a:pPr>
            <a:r>
              <a:rPr lang="en-US" altLang="zh-CN" dirty="0">
                <a:latin typeface="Microsoft YaHei UI" panose="020B0503020204020204" pitchFamily="34" charset="-122"/>
                <a:ea typeface="Microsoft YaHei UI" panose="020B0503020204020204" pitchFamily="34" charset="-122"/>
              </a:rPr>
              <a:t>np. </a:t>
            </a:r>
            <a:r>
              <a:rPr lang="en-US" altLang="zh-CN" dirty="0"/>
              <a:t>a</a:t>
            </a:r>
            <a:r>
              <a:rPr lang="en-US" altLang="zh-CN" dirty="0">
                <a:latin typeface="Microsoft YaHei UI" panose="020B0503020204020204" pitchFamily="34" charset="-122"/>
                <a:ea typeface="Microsoft YaHei UI" panose="020B0503020204020204" pitchFamily="34" charset="-122"/>
              </a:rPr>
              <a:t>rgmax()</a:t>
            </a:r>
            <a:r>
              <a:rPr lang="en-US" altLang="zh-CN" dirty="0"/>
              <a:t> </a:t>
            </a:r>
            <a:r>
              <a:rPr lang="zh-CN" altLang="en-US" dirty="0"/>
              <a:t> 最大值索引</a:t>
            </a:r>
            <a:endParaRPr lang="en-US" alt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435908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其他函数</a:t>
            </a:r>
          </a:p>
        </p:txBody>
      </p:sp>
      <p:sp>
        <p:nvSpPr>
          <p:cNvPr id="14" name="内容占位符 13"/>
          <p:cNvSpPr>
            <a:spLocks noGrp="1"/>
          </p:cNvSpPr>
          <p:nvPr>
            <p:ph idx="1"/>
          </p:nvPr>
        </p:nvSpPr>
        <p:spPr>
          <a:xfrm>
            <a:off x="1517428" y="1772816"/>
            <a:ext cx="9768282" cy="4994374"/>
          </a:xfrm>
        </p:spPr>
        <p:txBody>
          <a:bodyPr rtlCol="0">
            <a:normAutofit/>
          </a:bodyPr>
          <a:lstStyle/>
          <a:p>
            <a:pPr>
              <a:lnSpc>
                <a:spcPct val="150000"/>
              </a:lnSpc>
            </a:pPr>
            <a:r>
              <a:rPr lang="en-US" altLang="zh-CN" dirty="0"/>
              <a:t>n</a:t>
            </a:r>
            <a:r>
              <a:rPr lang="en-US" altLang="zh-CN" dirty="0">
                <a:latin typeface="Microsoft YaHei UI" panose="020B0503020204020204" pitchFamily="34" charset="-122"/>
                <a:ea typeface="Microsoft YaHei UI" panose="020B0503020204020204" pitchFamily="34" charset="-122"/>
              </a:rPr>
              <a:t>p.</a:t>
            </a:r>
            <a:r>
              <a:rPr lang="en-US" altLang="zh-CN" dirty="0"/>
              <a:t>append() </a:t>
            </a:r>
            <a:r>
              <a:rPr lang="zh-CN" altLang="en-US" dirty="0"/>
              <a:t>追加</a:t>
            </a:r>
            <a:endParaRPr lang="en-US" altLang="zh-CN" dirty="0"/>
          </a:p>
          <a:p>
            <a:pPr>
              <a:lnSpc>
                <a:spcPct val="150000"/>
              </a:lnSpc>
            </a:pPr>
            <a:r>
              <a:rPr lang="en-US" altLang="zh-CN" dirty="0">
                <a:latin typeface="Microsoft YaHei UI" panose="020B0503020204020204" pitchFamily="34" charset="-122"/>
                <a:ea typeface="Microsoft YaHei UI" panose="020B0503020204020204" pitchFamily="34" charset="-122"/>
              </a:rPr>
              <a:t>np.delete() </a:t>
            </a:r>
            <a:r>
              <a:rPr lang="zh-CN" altLang="en-US" dirty="0">
                <a:latin typeface="Microsoft YaHei UI" panose="020B0503020204020204" pitchFamily="34" charset="-122"/>
                <a:ea typeface="Microsoft YaHei UI" panose="020B0503020204020204" pitchFamily="34" charset="-122"/>
              </a:rPr>
              <a:t>删除</a:t>
            </a:r>
            <a:endParaRPr lang="en-US" altLang="zh-CN" dirty="0">
              <a:latin typeface="Microsoft YaHei UI" panose="020B0503020204020204" pitchFamily="34" charset="-122"/>
              <a:ea typeface="Microsoft YaHei UI" panose="020B0503020204020204" pitchFamily="34" charset="-122"/>
            </a:endParaRPr>
          </a:p>
          <a:p>
            <a:pPr>
              <a:lnSpc>
                <a:spcPct val="150000"/>
              </a:lnSpc>
            </a:pPr>
            <a:r>
              <a:rPr lang="en-US" altLang="zh-CN" dirty="0">
                <a:latin typeface="Microsoft YaHei UI" panose="020B0503020204020204" pitchFamily="34" charset="-122"/>
                <a:ea typeface="Microsoft YaHei UI" panose="020B0503020204020204" pitchFamily="34" charset="-122"/>
              </a:rPr>
              <a:t>np.squeeze(a, axis=None)</a:t>
            </a:r>
            <a:r>
              <a:rPr lang="zh-CN" altLang="en-US" dirty="0">
                <a:latin typeface="Microsoft YaHei UI" panose="020B0503020204020204" pitchFamily="34" charset="-122"/>
                <a:ea typeface="Microsoft YaHei UI" panose="020B0503020204020204" pitchFamily="34" charset="-122"/>
              </a:rPr>
              <a:t>：从</a:t>
            </a:r>
            <a:r>
              <a:rPr lang="en-US" altLang="zh-CN" dirty="0">
                <a:latin typeface="Microsoft YaHei UI" panose="020B0503020204020204" pitchFamily="34" charset="-122"/>
                <a:ea typeface="Microsoft YaHei UI" panose="020B0503020204020204" pitchFamily="34" charset="-122"/>
              </a:rPr>
              <a:t>' a '</a:t>
            </a:r>
            <a:r>
              <a:rPr lang="zh-CN" altLang="en-US" dirty="0">
                <a:latin typeface="Microsoft YaHei UI" panose="020B0503020204020204" pitchFamily="34" charset="-122"/>
                <a:ea typeface="Microsoft YaHei UI" panose="020B0503020204020204" pitchFamily="34" charset="-122"/>
              </a:rPr>
              <a:t>移除长度为</a:t>
            </a:r>
            <a:r>
              <a:rPr lang="en-US" altLang="zh-CN" dirty="0">
                <a:latin typeface="Microsoft YaHei UI" panose="020B0503020204020204" pitchFamily="34" charset="-122"/>
                <a:ea typeface="Microsoft YaHei UI" panose="020B0503020204020204" pitchFamily="34" charset="-122"/>
              </a:rPr>
              <a:t>1</a:t>
            </a:r>
            <a:r>
              <a:rPr lang="zh-CN" altLang="en-US" dirty="0">
                <a:latin typeface="Microsoft YaHei UI" panose="020B0503020204020204" pitchFamily="34" charset="-122"/>
                <a:ea typeface="Microsoft YaHei UI" panose="020B0503020204020204" pitchFamily="34" charset="-122"/>
              </a:rPr>
              <a:t>的轴。</a:t>
            </a:r>
            <a:endParaRPr lang="en-US" altLang="zh-CN" dirty="0">
              <a:latin typeface="Microsoft YaHei UI" panose="020B0503020204020204" pitchFamily="34" charset="-122"/>
              <a:ea typeface="Microsoft YaHei UI" panose="020B0503020204020204" pitchFamily="34" charset="-122"/>
            </a:endParaRPr>
          </a:p>
          <a:p>
            <a:pPr>
              <a:lnSpc>
                <a:spcPct val="150000"/>
              </a:lnSpc>
            </a:pPr>
            <a:r>
              <a:rPr lang="en-US" altLang="zh-CN" dirty="0"/>
              <a:t>np.unique() </a:t>
            </a:r>
            <a:r>
              <a:rPr lang="zh-CN" altLang="en-US" dirty="0"/>
              <a:t>去重， 并按照从小到大的顺序排序</a:t>
            </a:r>
            <a:endParaRPr lang="en-US" altLang="zh-CN" dirty="0"/>
          </a:p>
          <a:p>
            <a:pPr>
              <a:lnSpc>
                <a:spcPct val="150000"/>
              </a:lnSpc>
            </a:pPr>
            <a:r>
              <a:rPr lang="en-US" altLang="zh-CN" dirty="0"/>
              <a:t>n</a:t>
            </a:r>
            <a:r>
              <a:rPr lang="en-US" altLang="zh-CN" dirty="0">
                <a:latin typeface="Microsoft YaHei UI" panose="020B0503020204020204" pitchFamily="34" charset="-122"/>
                <a:ea typeface="Microsoft YaHei UI" panose="020B0503020204020204" pitchFamily="34" charset="-122"/>
              </a:rPr>
              <a:t>p.where() </a:t>
            </a:r>
            <a:r>
              <a:rPr lang="zh-CN" altLang="en-US" dirty="0"/>
              <a:t>相当于三目运算符</a:t>
            </a:r>
            <a:endParaRPr lang="en-US" alt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75631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latin typeface="Microsoft YaHei UI" panose="020B0503020204020204" pitchFamily="34" charset="-122"/>
                <a:ea typeface="Microsoft YaHei UI" panose="020B0503020204020204" pitchFamily="34" charset="-122"/>
              </a:rPr>
              <a:t>NumPy</a:t>
            </a:r>
            <a:r>
              <a:rPr lang="zh-CN" altLang="en-US" dirty="0">
                <a:latin typeface="Microsoft YaHei UI" panose="020B0503020204020204" pitchFamily="34" charset="-122"/>
                <a:ea typeface="Microsoft YaHei UI" panose="020B0503020204020204" pitchFamily="34" charset="-122"/>
              </a:rPr>
              <a:t>和</a:t>
            </a:r>
            <a:r>
              <a:rPr lang="en-US" altLang="zh-CN" dirty="0">
                <a:latin typeface="Microsoft YaHei UI" panose="020B0503020204020204" pitchFamily="34" charset="-122"/>
                <a:ea typeface="Microsoft YaHei UI" panose="020B0503020204020204" pitchFamily="34" charset="-122"/>
              </a:rPr>
              <a:t>python</a:t>
            </a:r>
            <a:r>
              <a:rPr lang="zh-CN" altLang="en-US" dirty="0">
                <a:latin typeface="Microsoft YaHei UI" panose="020B0503020204020204" pitchFamily="34" charset="-122"/>
                <a:ea typeface="Microsoft YaHei UI" panose="020B0503020204020204" pitchFamily="34" charset="-122"/>
              </a:rPr>
              <a:t>列表代码对比</a:t>
            </a:r>
          </a:p>
        </p:txBody>
      </p:sp>
      <p:sp>
        <p:nvSpPr>
          <p:cNvPr id="14" name="内容占位符 13"/>
          <p:cNvSpPr>
            <a:spLocks noGrp="1"/>
          </p:cNvSpPr>
          <p:nvPr>
            <p:ph idx="1"/>
          </p:nvPr>
        </p:nvSpPr>
        <p:spPr>
          <a:xfrm>
            <a:off x="1517428" y="1772816"/>
            <a:ext cx="9768282" cy="4994374"/>
          </a:xfrm>
        </p:spPr>
        <p:txBody>
          <a:bodyPr rtlCol="0">
            <a:normAutofit/>
          </a:bodyPr>
          <a:lstStyle/>
          <a:p>
            <a:pPr>
              <a:lnSpc>
                <a:spcPct val="150000"/>
              </a:lnSpc>
            </a:pPr>
            <a:r>
              <a:rPr lang="zh-CN" altLang="en-US" sz="1600" dirty="0"/>
              <a:t>在</a:t>
            </a:r>
            <a:r>
              <a:rPr lang="en-US" altLang="zh-CN" sz="1600" dirty="0"/>
              <a:t>Numpy</a:t>
            </a:r>
            <a:r>
              <a:rPr lang="zh-CN" altLang="en-US" sz="1600" dirty="0"/>
              <a:t>中：</a:t>
            </a:r>
            <a:endParaRPr lang="en-US" altLang="zh-CN" sz="1600" dirty="0"/>
          </a:p>
          <a:p>
            <a:pPr>
              <a:lnSpc>
                <a:spcPct val="150000"/>
              </a:lnSpc>
            </a:pPr>
            <a:endParaRPr lang="en-US" altLang="zh-CN" sz="1600" dirty="0"/>
          </a:p>
          <a:p>
            <a:pPr>
              <a:lnSpc>
                <a:spcPct val="150000"/>
              </a:lnSpc>
            </a:pPr>
            <a:endParaRPr lang="en-US" altLang="zh-CN" sz="1600" dirty="0"/>
          </a:p>
          <a:p>
            <a:pPr>
              <a:lnSpc>
                <a:spcPct val="150000"/>
              </a:lnSpc>
            </a:pPr>
            <a:endParaRPr lang="en-US" altLang="zh-CN" sz="1600" dirty="0">
              <a:latin typeface="Microsoft YaHei UI" panose="020B0503020204020204" pitchFamily="34" charset="-122"/>
              <a:ea typeface="Microsoft YaHei UI" panose="020B0503020204020204" pitchFamily="34" charset="-122"/>
            </a:endParaRPr>
          </a:p>
          <a:p>
            <a:pPr marL="0" indent="0">
              <a:lnSpc>
                <a:spcPct val="150000"/>
              </a:lnSpc>
              <a:buNone/>
            </a:pPr>
            <a:endParaRPr lang="en-US" altLang="zh-CN" sz="1600" dirty="0">
              <a:latin typeface="Microsoft YaHei UI" panose="020B0503020204020204" pitchFamily="34" charset="-122"/>
              <a:ea typeface="Microsoft YaHei UI" panose="020B0503020204020204" pitchFamily="34" charset="-122"/>
            </a:endParaRPr>
          </a:p>
          <a:p>
            <a:pPr>
              <a:lnSpc>
                <a:spcPct val="150000"/>
              </a:lnSpc>
            </a:pPr>
            <a:r>
              <a:rPr lang="zh-CN" altLang="en-US" sz="1600" dirty="0">
                <a:latin typeface="Microsoft YaHei UI" panose="020B0503020204020204" pitchFamily="34" charset="-122"/>
                <a:ea typeface="Microsoft YaHei UI" panose="020B0503020204020204" pitchFamily="34" charset="-122"/>
              </a:rPr>
              <a:t>执行前面示例的操作，速度接近 </a:t>
            </a:r>
            <a:r>
              <a:rPr lang="en-US" altLang="zh-CN" sz="1600" dirty="0">
                <a:latin typeface="Microsoft YaHei UI" panose="020B0503020204020204" pitchFamily="34" charset="-122"/>
                <a:ea typeface="Microsoft YaHei UI" panose="020B0503020204020204" pitchFamily="34" charset="-122"/>
              </a:rPr>
              <a:t>C</a:t>
            </a:r>
            <a:r>
              <a:rPr lang="zh-CN" altLang="en-US" sz="1600" dirty="0">
                <a:latin typeface="Microsoft YaHei UI" panose="020B0503020204020204" pitchFamily="34" charset="-122"/>
                <a:ea typeface="Microsoft YaHei UI" panose="020B0503020204020204" pitchFamily="34" charset="-122"/>
              </a:rPr>
              <a:t>，但代码简单，符合我们对基于 </a:t>
            </a:r>
            <a:r>
              <a:rPr lang="en-US" altLang="zh-CN" sz="1600" dirty="0">
                <a:latin typeface="Microsoft YaHei UI" panose="020B0503020204020204" pitchFamily="34" charset="-122"/>
                <a:ea typeface="Microsoft YaHei UI" panose="020B0503020204020204" pitchFamily="34" charset="-122"/>
              </a:rPr>
              <a:t>Python </a:t>
            </a:r>
            <a:r>
              <a:rPr lang="zh-CN" altLang="en-US" sz="1600" dirty="0">
                <a:latin typeface="Microsoft YaHei UI" panose="020B0503020204020204" pitchFamily="34" charset="-122"/>
                <a:ea typeface="Microsoft YaHei UI" panose="020B0503020204020204" pitchFamily="34" charset="-122"/>
              </a:rPr>
              <a:t>的期望。事实上，</a:t>
            </a:r>
            <a:r>
              <a:rPr lang="en-US" altLang="zh-CN" sz="1600" dirty="0">
                <a:latin typeface="Microsoft YaHei UI" panose="020B0503020204020204" pitchFamily="34" charset="-122"/>
                <a:ea typeface="Microsoft YaHei UI" panose="020B0503020204020204" pitchFamily="34" charset="-122"/>
              </a:rPr>
              <a:t>NumPy </a:t>
            </a:r>
            <a:r>
              <a:rPr lang="zh-CN" altLang="en-US" sz="1600" dirty="0">
                <a:latin typeface="Microsoft YaHei UI" panose="020B0503020204020204" pitchFamily="34" charset="-122"/>
                <a:ea typeface="Microsoft YaHei UI" panose="020B0503020204020204" pitchFamily="34" charset="-122"/>
              </a:rPr>
              <a:t>习惯更简单！最后一个示例说明了 </a:t>
            </a:r>
            <a:r>
              <a:rPr lang="en-US" altLang="zh-CN" sz="1600" dirty="0">
                <a:solidFill>
                  <a:srgbClr val="FF0000"/>
                </a:solidFill>
                <a:latin typeface="Microsoft YaHei UI" panose="020B0503020204020204" pitchFamily="34" charset="-122"/>
                <a:ea typeface="Microsoft YaHei UI" panose="020B0503020204020204" pitchFamily="34" charset="-122"/>
              </a:rPr>
              <a:t>NumPy </a:t>
            </a:r>
            <a:r>
              <a:rPr lang="zh-CN" altLang="en-US" sz="1600" dirty="0">
                <a:solidFill>
                  <a:srgbClr val="FF0000"/>
                </a:solidFill>
                <a:latin typeface="Microsoft YaHei UI" panose="020B0503020204020204" pitchFamily="34" charset="-122"/>
                <a:ea typeface="Microsoft YaHei UI" panose="020B0503020204020204" pitchFamily="34" charset="-122"/>
              </a:rPr>
              <a:t>的两个功能</a:t>
            </a:r>
            <a:r>
              <a:rPr lang="zh-CN" altLang="en-US" sz="1600" dirty="0">
                <a:latin typeface="Microsoft YaHei UI" panose="020B0503020204020204" pitchFamily="34" charset="-122"/>
                <a:ea typeface="Microsoft YaHei UI" panose="020B0503020204020204" pitchFamily="34" charset="-122"/>
              </a:rPr>
              <a:t>，它们是其大部分功能的基础：</a:t>
            </a:r>
            <a:r>
              <a:rPr lang="zh-CN" altLang="en-US" sz="1600" dirty="0">
                <a:solidFill>
                  <a:srgbClr val="FF0000"/>
                </a:solidFill>
                <a:latin typeface="Microsoft YaHei UI" panose="020B0503020204020204" pitchFamily="34" charset="-122"/>
                <a:ea typeface="Microsoft YaHei UI" panose="020B0503020204020204" pitchFamily="34" charset="-122"/>
              </a:rPr>
              <a:t>矢</a:t>
            </a:r>
            <a:r>
              <a:rPr lang="en-US" altLang="zh-CN" sz="1600" dirty="0">
                <a:solidFill>
                  <a:srgbClr val="FF0000"/>
                </a:solidFill>
              </a:rPr>
              <a:t>(</a:t>
            </a:r>
            <a:r>
              <a:rPr lang="zh-CN" altLang="en-US" sz="1600" dirty="0">
                <a:solidFill>
                  <a:srgbClr val="FF0000"/>
                </a:solidFill>
              </a:rPr>
              <a:t>向</a:t>
            </a:r>
            <a:r>
              <a:rPr lang="en-US" altLang="zh-CN" sz="1600" dirty="0">
                <a:solidFill>
                  <a:srgbClr val="FF0000"/>
                </a:solidFill>
              </a:rPr>
              <a:t>)</a:t>
            </a:r>
            <a:r>
              <a:rPr lang="zh-CN" altLang="en-US" sz="1600" dirty="0">
                <a:solidFill>
                  <a:srgbClr val="FF0000"/>
                </a:solidFill>
                <a:latin typeface="Microsoft YaHei UI" panose="020B0503020204020204" pitchFamily="34" charset="-122"/>
                <a:ea typeface="Microsoft YaHei UI" panose="020B0503020204020204" pitchFamily="34" charset="-122"/>
              </a:rPr>
              <a:t>量化和广播。</a:t>
            </a:r>
            <a:endParaRPr lang="zh-CN" altLang="en-US" dirty="0">
              <a:solidFill>
                <a:srgbClr val="FF0000"/>
              </a:solidFill>
              <a:latin typeface="Microsoft YaHei UI" panose="020B0503020204020204" pitchFamily="34" charset="-122"/>
              <a:ea typeface="Microsoft YaHei UI" panose="020B0503020204020204" pitchFamily="34" charset="-122"/>
            </a:endParaRPr>
          </a:p>
        </p:txBody>
      </p:sp>
      <p:pic>
        <p:nvPicPr>
          <p:cNvPr id="7" name="图片 6">
            <a:extLst>
              <a:ext uri="{FF2B5EF4-FFF2-40B4-BE49-F238E27FC236}">
                <a16:creationId xmlns:a16="http://schemas.microsoft.com/office/drawing/2014/main" id="{02A0E770-6932-1AC4-A8C2-65EF814F4160}"/>
              </a:ext>
            </a:extLst>
          </p:cNvPr>
          <p:cNvPicPr>
            <a:picLocks noChangeAspect="1"/>
          </p:cNvPicPr>
          <p:nvPr/>
        </p:nvPicPr>
        <p:blipFill>
          <a:blip r:embed="rId3"/>
          <a:stretch>
            <a:fillRect/>
          </a:stretch>
        </p:blipFill>
        <p:spPr>
          <a:xfrm>
            <a:off x="2133972" y="2514576"/>
            <a:ext cx="4327185" cy="1828848"/>
          </a:xfrm>
          <a:prstGeom prst="rect">
            <a:avLst/>
          </a:prstGeom>
        </p:spPr>
      </p:pic>
    </p:spTree>
    <p:extLst>
      <p:ext uri="{BB962C8B-B14F-4D97-AF65-F5344CB8AC3E}">
        <p14:creationId xmlns:p14="http://schemas.microsoft.com/office/powerpoint/2010/main" val="277441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其他函数</a:t>
            </a:r>
          </a:p>
        </p:txBody>
      </p:sp>
      <p:sp>
        <p:nvSpPr>
          <p:cNvPr id="14" name="内容占位符 13"/>
          <p:cNvSpPr>
            <a:spLocks noGrp="1"/>
          </p:cNvSpPr>
          <p:nvPr>
            <p:ph idx="1"/>
          </p:nvPr>
        </p:nvSpPr>
        <p:spPr>
          <a:xfrm>
            <a:off x="1522414" y="1700808"/>
            <a:ext cx="9768282" cy="4994374"/>
          </a:xfrm>
        </p:spPr>
        <p:txBody>
          <a:bodyPr rtlCol="0">
            <a:normAutofit lnSpcReduction="10000"/>
          </a:bodyPr>
          <a:lstStyle/>
          <a:p>
            <a:pPr>
              <a:lnSpc>
                <a:spcPct val="150000"/>
              </a:lnSpc>
            </a:pPr>
            <a:r>
              <a:rPr lang="en-US" altLang="zh-CN" dirty="0">
                <a:latin typeface="Microsoft YaHei UI" panose="020B0503020204020204" pitchFamily="34" charset="-122"/>
                <a:ea typeface="Microsoft YaHei UI" panose="020B0503020204020204" pitchFamily="34" charset="-122"/>
              </a:rPr>
              <a:t>np.add.accumulate(): </a:t>
            </a:r>
            <a:r>
              <a:rPr lang="zh-CN" altLang="en-US" dirty="0">
                <a:latin typeface="Microsoft YaHei UI" panose="020B0503020204020204" pitchFamily="34" charset="-122"/>
                <a:ea typeface="Microsoft YaHei UI" panose="020B0503020204020204" pitchFamily="34" charset="-122"/>
              </a:rPr>
              <a:t>累计求和</a:t>
            </a:r>
            <a:endParaRPr lang="en-US" altLang="zh-CN" dirty="0">
              <a:latin typeface="Microsoft YaHei UI" panose="020B0503020204020204" pitchFamily="34" charset="-122"/>
              <a:ea typeface="Microsoft YaHei UI" panose="020B0503020204020204" pitchFamily="34" charset="-122"/>
            </a:endParaRPr>
          </a:p>
          <a:p>
            <a:pPr>
              <a:lnSpc>
                <a:spcPct val="150000"/>
              </a:lnSpc>
            </a:pPr>
            <a:r>
              <a:rPr lang="en-US" altLang="zh-CN" dirty="0">
                <a:latin typeface="Microsoft YaHei UI" panose="020B0503020204020204" pitchFamily="34" charset="-122"/>
                <a:ea typeface="Microsoft YaHei UI" panose="020B0503020204020204" pitchFamily="34" charset="-122"/>
              </a:rPr>
              <a:t>np.subtract.accumulate</a:t>
            </a:r>
            <a:r>
              <a:rPr lang="en-US" altLang="zh-CN" dirty="0"/>
              <a:t>():</a:t>
            </a:r>
            <a:r>
              <a:rPr lang="zh-CN" altLang="en-US" dirty="0"/>
              <a:t> 累计求差</a:t>
            </a:r>
            <a:endParaRPr lang="en-US" altLang="zh-CN" dirty="0">
              <a:latin typeface="Microsoft YaHei UI" panose="020B0503020204020204" pitchFamily="34" charset="-122"/>
              <a:ea typeface="Microsoft YaHei UI" panose="020B0503020204020204" pitchFamily="34" charset="-122"/>
            </a:endParaRPr>
          </a:p>
          <a:p>
            <a:pPr>
              <a:lnSpc>
                <a:spcPct val="150000"/>
              </a:lnSpc>
            </a:pPr>
            <a:r>
              <a:rPr lang="en-US" altLang="zh-CN" dirty="0">
                <a:latin typeface="Microsoft YaHei UI" panose="020B0503020204020204" pitchFamily="34" charset="-122"/>
                <a:ea typeface="Microsoft YaHei UI" panose="020B0503020204020204" pitchFamily="34" charset="-122"/>
              </a:rPr>
              <a:t>np.multiply.accumulate()</a:t>
            </a:r>
            <a:r>
              <a:rPr lang="zh-CN" altLang="en-US" dirty="0">
                <a:latin typeface="Microsoft YaHei UI" panose="020B0503020204020204" pitchFamily="34" charset="-122"/>
                <a:ea typeface="Microsoft YaHei UI" panose="020B0503020204020204" pitchFamily="34" charset="-122"/>
              </a:rPr>
              <a:t>： 累计求乘</a:t>
            </a:r>
            <a:endParaRPr lang="en-US" altLang="zh-CN" dirty="0">
              <a:latin typeface="Microsoft YaHei UI" panose="020B0503020204020204" pitchFamily="34" charset="-122"/>
              <a:ea typeface="Microsoft YaHei UI" panose="020B0503020204020204" pitchFamily="34" charset="-122"/>
            </a:endParaRPr>
          </a:p>
          <a:p>
            <a:pPr>
              <a:lnSpc>
                <a:spcPct val="150000"/>
              </a:lnSpc>
            </a:pPr>
            <a:r>
              <a:rPr lang="en-US" altLang="zh-CN" dirty="0">
                <a:latin typeface="Microsoft YaHei UI" panose="020B0503020204020204" pitchFamily="34" charset="-122"/>
                <a:ea typeface="Microsoft YaHei UI" panose="020B0503020204020204" pitchFamily="34" charset="-122"/>
              </a:rPr>
              <a:t>np.divide.accumulate()</a:t>
            </a:r>
            <a:r>
              <a:rPr lang="zh-CN" altLang="en-US" dirty="0">
                <a:latin typeface="Microsoft YaHei UI" panose="020B0503020204020204" pitchFamily="34" charset="-122"/>
                <a:ea typeface="Microsoft YaHei UI" panose="020B0503020204020204" pitchFamily="34" charset="-122"/>
              </a:rPr>
              <a:t>：</a:t>
            </a:r>
            <a:r>
              <a:rPr lang="zh-CN" altLang="en-US" dirty="0"/>
              <a:t>累计求除</a:t>
            </a:r>
            <a:endParaRPr lang="en-US" altLang="zh-CN" dirty="0">
              <a:latin typeface="Microsoft YaHei UI" panose="020B0503020204020204" pitchFamily="34" charset="-122"/>
              <a:ea typeface="Microsoft YaHei UI" panose="020B0503020204020204" pitchFamily="34" charset="-122"/>
            </a:endParaRPr>
          </a:p>
          <a:p>
            <a:pPr>
              <a:lnSpc>
                <a:spcPct val="150000"/>
              </a:lnSpc>
            </a:pPr>
            <a:r>
              <a:rPr lang="en-US" altLang="zh-CN" dirty="0">
                <a:latin typeface="Microsoft YaHei UI" panose="020B0503020204020204" pitchFamily="34" charset="-122"/>
                <a:ea typeface="Microsoft YaHei UI" panose="020B0503020204020204" pitchFamily="34" charset="-122"/>
              </a:rPr>
              <a:t>np.mod.accumulate()</a:t>
            </a:r>
            <a:r>
              <a:rPr lang="zh-CN" altLang="en-US" dirty="0">
                <a:latin typeface="Microsoft YaHei UI" panose="020B0503020204020204" pitchFamily="34" charset="-122"/>
                <a:ea typeface="Microsoft YaHei UI" panose="020B0503020204020204" pitchFamily="34" charset="-122"/>
              </a:rPr>
              <a:t>：累计求模</a:t>
            </a:r>
            <a:endParaRPr lang="en-US" altLang="zh-CN" dirty="0">
              <a:latin typeface="Microsoft YaHei UI" panose="020B0503020204020204" pitchFamily="34" charset="-122"/>
              <a:ea typeface="Microsoft YaHei UI" panose="020B0503020204020204" pitchFamily="34" charset="-122"/>
            </a:endParaRPr>
          </a:p>
          <a:p>
            <a:pPr>
              <a:lnSpc>
                <a:spcPct val="150000"/>
              </a:lnSpc>
            </a:pPr>
            <a:r>
              <a:rPr lang="en-US" altLang="zh-CN" dirty="0">
                <a:latin typeface="Microsoft YaHei UI" panose="020B0503020204020204" pitchFamily="34" charset="-122"/>
                <a:ea typeface="Microsoft YaHei UI" panose="020B0503020204020204" pitchFamily="34" charset="-122"/>
              </a:rPr>
              <a:t>np.minimum.accumulate()</a:t>
            </a:r>
            <a:r>
              <a:rPr lang="zh-CN" altLang="en-US" dirty="0">
                <a:latin typeface="Microsoft YaHei UI" panose="020B0503020204020204" pitchFamily="34" charset="-122"/>
                <a:ea typeface="Microsoft YaHei UI" panose="020B0503020204020204" pitchFamily="34" charset="-122"/>
              </a:rPr>
              <a:t>： </a:t>
            </a:r>
            <a:r>
              <a:rPr lang="zh-CN" altLang="en-US" dirty="0"/>
              <a:t>累计计算最小值</a:t>
            </a:r>
            <a:endParaRPr lang="en-US" altLang="zh-CN" dirty="0">
              <a:latin typeface="Microsoft YaHei UI" panose="020B0503020204020204" pitchFamily="34" charset="-122"/>
              <a:ea typeface="Microsoft YaHei UI" panose="020B0503020204020204" pitchFamily="34" charset="-122"/>
            </a:endParaRPr>
          </a:p>
          <a:p>
            <a:pPr>
              <a:lnSpc>
                <a:spcPct val="150000"/>
              </a:lnSpc>
            </a:pPr>
            <a:r>
              <a:rPr lang="en-US" altLang="zh-CN" dirty="0">
                <a:latin typeface="Microsoft YaHei UI" panose="020B0503020204020204" pitchFamily="34" charset="-122"/>
                <a:ea typeface="Microsoft YaHei UI" panose="020B0503020204020204" pitchFamily="34" charset="-122"/>
              </a:rPr>
              <a:t>np.maximum.accumulate()</a:t>
            </a:r>
            <a:r>
              <a:rPr lang="zh-CN" altLang="en-US" dirty="0">
                <a:latin typeface="Microsoft YaHei UI" panose="020B0503020204020204" pitchFamily="34" charset="-122"/>
                <a:ea typeface="Microsoft YaHei UI" panose="020B0503020204020204" pitchFamily="34" charset="-122"/>
              </a:rPr>
              <a:t>： 累计计算最大值</a:t>
            </a:r>
            <a:endParaRPr lang="en-US" alt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015686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矩阵点乘</a:t>
            </a:r>
          </a:p>
        </p:txBody>
      </p:sp>
      <p:sp>
        <p:nvSpPr>
          <p:cNvPr id="14" name="内容占位符 13"/>
          <p:cNvSpPr>
            <a:spLocks noGrp="1"/>
          </p:cNvSpPr>
          <p:nvPr>
            <p:ph idx="1"/>
          </p:nvPr>
        </p:nvSpPr>
        <p:spPr>
          <a:xfrm>
            <a:off x="1517428" y="1772816"/>
            <a:ext cx="9768282" cy="4994374"/>
          </a:xfrm>
        </p:spPr>
        <p:txBody>
          <a:bodyPr rtlCol="0">
            <a:normAutofit/>
          </a:bodyPr>
          <a:lstStyle/>
          <a:p>
            <a:pPr>
              <a:lnSpc>
                <a:spcPct val="150000"/>
              </a:lnSpc>
            </a:pPr>
            <a:r>
              <a:rPr lang="zh-CN" altLang="en-US" dirty="0">
                <a:latin typeface="Microsoft YaHei UI" panose="020B0503020204020204" pitchFamily="34" charset="-122"/>
                <a:ea typeface="Microsoft YaHei UI" panose="020B0503020204020204" pitchFamily="34" charset="-122"/>
              </a:rPr>
              <a:t>乘积运算*符在 </a:t>
            </a:r>
            <a:r>
              <a:rPr lang="en-US" altLang="zh-CN" dirty="0">
                <a:latin typeface="Microsoft YaHei UI" panose="020B0503020204020204" pitchFamily="34" charset="-122"/>
                <a:ea typeface="Microsoft YaHei UI" panose="020B0503020204020204" pitchFamily="34" charset="-122"/>
              </a:rPr>
              <a:t>NumPy </a:t>
            </a:r>
            <a:r>
              <a:rPr lang="zh-CN" altLang="en-US" dirty="0">
                <a:latin typeface="Microsoft YaHei UI" panose="020B0503020204020204" pitchFamily="34" charset="-122"/>
                <a:ea typeface="Microsoft YaHei UI" panose="020B0503020204020204" pitchFamily="34" charset="-122"/>
              </a:rPr>
              <a:t>数组中</a:t>
            </a:r>
            <a:r>
              <a:rPr lang="zh-CN" altLang="en-US" dirty="0">
                <a:solidFill>
                  <a:srgbClr val="FF0000"/>
                </a:solidFill>
                <a:latin typeface="Microsoft YaHei UI" panose="020B0503020204020204" pitchFamily="34" charset="-122"/>
                <a:ea typeface="Microsoft YaHei UI" panose="020B0503020204020204" pitchFamily="34" charset="-122"/>
              </a:rPr>
              <a:t>按元素</a:t>
            </a:r>
            <a:r>
              <a:rPr lang="zh-CN" altLang="en-US" dirty="0">
                <a:latin typeface="Microsoft YaHei UI" panose="020B0503020204020204" pitchFamily="34" charset="-122"/>
                <a:ea typeface="Microsoft YaHei UI" panose="020B0503020204020204" pitchFamily="34" charset="-122"/>
              </a:rPr>
              <a:t>进行运算。</a:t>
            </a:r>
            <a:endParaRPr lang="en-US" altLang="zh-CN" dirty="0">
              <a:latin typeface="Microsoft YaHei UI" panose="020B0503020204020204" pitchFamily="34" charset="-122"/>
              <a:ea typeface="Microsoft YaHei UI" panose="020B0503020204020204" pitchFamily="34" charset="-122"/>
            </a:endParaRPr>
          </a:p>
          <a:p>
            <a:pPr>
              <a:lnSpc>
                <a:spcPct val="150000"/>
              </a:lnSpc>
            </a:pPr>
            <a:r>
              <a:rPr lang="zh-CN" altLang="en-US" dirty="0">
                <a:latin typeface="Microsoft YaHei UI" panose="020B0503020204020204" pitchFamily="34" charset="-122"/>
                <a:ea typeface="Microsoft YaHei UI" panose="020B0503020204020204" pitchFamily="34" charset="-122"/>
              </a:rPr>
              <a:t>矩阵乘积可以使用</a:t>
            </a:r>
            <a:r>
              <a:rPr lang="en-US" altLang="zh-CN" dirty="0">
                <a:latin typeface="Microsoft YaHei UI" panose="020B0503020204020204" pitchFamily="34" charset="-122"/>
                <a:ea typeface="Microsoft YaHei UI" panose="020B0503020204020204" pitchFamily="34" charset="-122"/>
              </a:rPr>
              <a:t>@</a:t>
            </a:r>
            <a:r>
              <a:rPr lang="zh-CN" altLang="en-US" dirty="0">
                <a:latin typeface="Microsoft YaHei UI" panose="020B0503020204020204" pitchFamily="34" charset="-122"/>
                <a:ea typeface="Microsoft YaHei UI" panose="020B0503020204020204" pitchFamily="34" charset="-122"/>
              </a:rPr>
              <a:t>运算符（在 </a:t>
            </a:r>
            <a:r>
              <a:rPr lang="en-US" altLang="zh-CN" dirty="0">
                <a:latin typeface="Microsoft YaHei UI" panose="020B0503020204020204" pitchFamily="34" charset="-122"/>
                <a:ea typeface="Microsoft YaHei UI" panose="020B0503020204020204" pitchFamily="34" charset="-122"/>
              </a:rPr>
              <a:t>python &gt;=3.5 </a:t>
            </a:r>
            <a:r>
              <a:rPr lang="zh-CN" altLang="en-US" dirty="0">
                <a:latin typeface="Microsoft YaHei UI" panose="020B0503020204020204" pitchFamily="34" charset="-122"/>
                <a:ea typeface="Microsoft YaHei UI" panose="020B0503020204020204" pitchFamily="34" charset="-122"/>
              </a:rPr>
              <a:t>中）或</a:t>
            </a:r>
            <a:r>
              <a:rPr lang="en-US" altLang="zh-CN" dirty="0">
                <a:latin typeface="Microsoft YaHei UI" panose="020B0503020204020204" pitchFamily="34" charset="-122"/>
                <a:ea typeface="Microsoft YaHei UI" panose="020B0503020204020204" pitchFamily="34" charset="-122"/>
              </a:rPr>
              <a:t>dot</a:t>
            </a:r>
            <a:r>
              <a:rPr lang="zh-CN" altLang="en-US" dirty="0">
                <a:latin typeface="Microsoft YaHei UI" panose="020B0503020204020204" pitchFamily="34" charset="-122"/>
                <a:ea typeface="Microsoft YaHei UI" panose="020B0503020204020204" pitchFamily="34" charset="-122"/>
              </a:rPr>
              <a:t>函数或方法来执行。</a:t>
            </a:r>
            <a:endParaRPr lang="en-US" altLang="zh-CN" dirty="0">
              <a:latin typeface="Microsoft YaHei UI" panose="020B0503020204020204" pitchFamily="34" charset="-122"/>
              <a:ea typeface="Microsoft YaHei UI" panose="020B0503020204020204" pitchFamily="34" charset="-122"/>
            </a:endParaRPr>
          </a:p>
          <a:p>
            <a:pPr>
              <a:lnSpc>
                <a:spcPct val="150000"/>
              </a:lnSpc>
            </a:pPr>
            <a:endParaRPr lang="en-US" altLang="zh-CN" dirty="0"/>
          </a:p>
          <a:p>
            <a:pPr>
              <a:lnSpc>
                <a:spcPct val="150000"/>
              </a:lnSpc>
            </a:pPr>
            <a:endParaRPr lang="en-US" altLang="zh-CN" dirty="0">
              <a:latin typeface="Microsoft YaHei UI" panose="020B0503020204020204" pitchFamily="34" charset="-122"/>
              <a:ea typeface="Microsoft YaHei UI" panose="020B0503020204020204" pitchFamily="34" charset="-122"/>
            </a:endParaRPr>
          </a:p>
          <a:p>
            <a:pPr>
              <a:lnSpc>
                <a:spcPct val="150000"/>
              </a:lnSpc>
            </a:pPr>
            <a:r>
              <a:rPr lang="zh-CN" altLang="en-US" dirty="0"/>
              <a:t>矩阵乘法需要满足 （</a:t>
            </a:r>
            <a:r>
              <a:rPr lang="en-US" altLang="zh-CN" dirty="0"/>
              <a:t>n</a:t>
            </a:r>
            <a:r>
              <a:rPr lang="zh-CN" altLang="en-US" dirty="0"/>
              <a:t>，</a:t>
            </a:r>
            <a:r>
              <a:rPr lang="en-US" altLang="zh-CN" dirty="0"/>
              <a:t>m</a:t>
            </a:r>
            <a:r>
              <a:rPr lang="zh-CN" altLang="en-US" dirty="0"/>
              <a:t>）</a:t>
            </a:r>
            <a:r>
              <a:rPr lang="en-US" altLang="zh-CN" dirty="0"/>
              <a:t>@ (m</a:t>
            </a:r>
            <a:r>
              <a:rPr lang="zh-CN" altLang="en-US" dirty="0"/>
              <a:t>，</a:t>
            </a:r>
            <a:r>
              <a:rPr lang="en-US" altLang="zh-CN" dirty="0"/>
              <a:t>k)  </a:t>
            </a:r>
            <a:r>
              <a:rPr lang="zh-CN" altLang="en-US" dirty="0"/>
              <a:t> </a:t>
            </a:r>
            <a:r>
              <a:rPr lang="en-US" altLang="zh-CN" dirty="0"/>
              <a:t>m</a:t>
            </a:r>
            <a:r>
              <a:rPr lang="zh-CN" altLang="en-US" dirty="0"/>
              <a:t>值必须一样</a:t>
            </a:r>
            <a:endParaRPr lang="en-US" altLang="zh-CN" dirty="0">
              <a:latin typeface="Microsoft YaHei UI" panose="020B0503020204020204" pitchFamily="34" charset="-122"/>
              <a:ea typeface="Microsoft YaHei UI" panose="020B0503020204020204" pitchFamily="34" charset="-122"/>
            </a:endParaRPr>
          </a:p>
        </p:txBody>
      </p:sp>
      <p:pic>
        <p:nvPicPr>
          <p:cNvPr id="4" name="图片 3">
            <a:extLst>
              <a:ext uri="{FF2B5EF4-FFF2-40B4-BE49-F238E27FC236}">
                <a16:creationId xmlns:a16="http://schemas.microsoft.com/office/drawing/2014/main" id="{79E12716-4FF1-397E-5D39-FA09D861DDA1}"/>
              </a:ext>
            </a:extLst>
          </p:cNvPr>
          <p:cNvPicPr>
            <a:picLocks noChangeAspect="1"/>
          </p:cNvPicPr>
          <p:nvPr/>
        </p:nvPicPr>
        <p:blipFill>
          <a:blip r:embed="rId3"/>
          <a:stretch>
            <a:fillRect/>
          </a:stretch>
        </p:blipFill>
        <p:spPr>
          <a:xfrm>
            <a:off x="1845940" y="3789040"/>
            <a:ext cx="4844270" cy="1556698"/>
          </a:xfrm>
          <a:prstGeom prst="rect">
            <a:avLst/>
          </a:prstGeom>
        </p:spPr>
      </p:pic>
    </p:spTree>
    <p:extLst>
      <p:ext uri="{BB962C8B-B14F-4D97-AF65-F5344CB8AC3E}">
        <p14:creationId xmlns:p14="http://schemas.microsoft.com/office/powerpoint/2010/main" val="3700990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矩阵点乘</a:t>
            </a:r>
          </a:p>
        </p:txBody>
      </p:sp>
      <p:sp>
        <p:nvSpPr>
          <p:cNvPr id="14" name="内容占位符 13"/>
          <p:cNvSpPr>
            <a:spLocks noGrp="1"/>
          </p:cNvSpPr>
          <p:nvPr>
            <p:ph idx="1"/>
          </p:nvPr>
        </p:nvSpPr>
        <p:spPr>
          <a:xfrm>
            <a:off x="1517428" y="1772816"/>
            <a:ext cx="9768282" cy="4994374"/>
          </a:xfrm>
        </p:spPr>
        <p:txBody>
          <a:bodyPr rtlCol="0">
            <a:normAutofit/>
          </a:bodyPr>
          <a:lstStyle/>
          <a:p>
            <a:pPr>
              <a:lnSpc>
                <a:spcPct val="150000"/>
              </a:lnSpc>
            </a:pPr>
            <a:r>
              <a:rPr lang="zh-CN" altLang="en-US" dirty="0">
                <a:latin typeface="Microsoft YaHei UI" panose="020B0503020204020204" pitchFamily="34" charset="-122"/>
                <a:ea typeface="Microsoft YaHei UI" panose="020B0503020204020204" pitchFamily="34" charset="-122"/>
              </a:rPr>
              <a:t>两个矩阵（二维数组）可以进行矩阵点乘</a:t>
            </a:r>
            <a:endParaRPr lang="en-US" altLang="zh-CN" dirty="0">
              <a:latin typeface="Microsoft YaHei UI" panose="020B0503020204020204" pitchFamily="34" charset="-122"/>
              <a:ea typeface="Microsoft YaHei UI" panose="020B0503020204020204" pitchFamily="34" charset="-122"/>
            </a:endParaRPr>
          </a:p>
          <a:p>
            <a:pPr>
              <a:lnSpc>
                <a:spcPct val="150000"/>
              </a:lnSpc>
            </a:pPr>
            <a:endParaRPr lang="en-US" altLang="zh-CN" dirty="0"/>
          </a:p>
          <a:p>
            <a:pPr>
              <a:lnSpc>
                <a:spcPct val="150000"/>
              </a:lnSpc>
            </a:pPr>
            <a:endParaRPr lang="en-US" altLang="zh-CN" dirty="0">
              <a:latin typeface="Microsoft YaHei UI" panose="020B0503020204020204" pitchFamily="34" charset="-122"/>
              <a:ea typeface="Microsoft YaHei UI" panose="020B0503020204020204" pitchFamily="34" charset="-122"/>
            </a:endParaRPr>
          </a:p>
          <a:p>
            <a:pPr>
              <a:lnSpc>
                <a:spcPct val="150000"/>
              </a:lnSpc>
            </a:pPr>
            <a:endParaRPr lang="en-US" altLang="zh-CN" dirty="0"/>
          </a:p>
          <a:p>
            <a:pPr>
              <a:lnSpc>
                <a:spcPct val="150000"/>
              </a:lnSpc>
            </a:pPr>
            <a:r>
              <a:rPr lang="en-US" altLang="zh-CN" dirty="0">
                <a:latin typeface="Microsoft YaHei UI" panose="020B0503020204020204" pitchFamily="34" charset="-122"/>
                <a:ea typeface="Microsoft YaHei UI" panose="020B0503020204020204" pitchFamily="34" charset="-122"/>
              </a:rPr>
              <a:t>np.dot(a, b</a:t>
            </a:r>
            <a:r>
              <a:rPr lang="en-US" altLang="zh-CN" dirty="0"/>
              <a:t>, out=None</a:t>
            </a:r>
            <a:r>
              <a:rPr lang="en-US" altLang="zh-CN" dirty="0">
                <a:latin typeface="Microsoft YaHei UI" panose="020B0503020204020204" pitchFamily="34" charset="-122"/>
                <a:ea typeface="Microsoft YaHei UI" panose="020B0503020204020204" pitchFamily="34" charset="-122"/>
              </a:rPr>
              <a:t>)</a:t>
            </a:r>
          </a:p>
          <a:p>
            <a:pPr>
              <a:lnSpc>
                <a:spcPct val="150000"/>
              </a:lnSpc>
            </a:pPr>
            <a:r>
              <a:rPr lang="en-US" altLang="zh-CN" dirty="0"/>
              <a:t>ndarray.dot(b, out=None)</a:t>
            </a:r>
            <a:endParaRPr lang="en-US" altLang="zh-CN" dirty="0">
              <a:latin typeface="Microsoft YaHei UI" panose="020B0503020204020204" pitchFamily="34" charset="-122"/>
              <a:ea typeface="Microsoft YaHei UI" panose="020B0503020204020204" pitchFamily="34" charset="-122"/>
            </a:endParaRPr>
          </a:p>
        </p:txBody>
      </p:sp>
      <p:pic>
        <p:nvPicPr>
          <p:cNvPr id="3" name="图片 2">
            <a:extLst>
              <a:ext uri="{FF2B5EF4-FFF2-40B4-BE49-F238E27FC236}">
                <a16:creationId xmlns:a16="http://schemas.microsoft.com/office/drawing/2014/main" id="{BE731D5B-5170-28AA-2EDC-B3ABA4206F67}"/>
              </a:ext>
            </a:extLst>
          </p:cNvPr>
          <p:cNvPicPr>
            <a:picLocks noChangeAspect="1"/>
          </p:cNvPicPr>
          <p:nvPr/>
        </p:nvPicPr>
        <p:blipFill>
          <a:blip r:embed="rId3"/>
          <a:stretch>
            <a:fillRect/>
          </a:stretch>
        </p:blipFill>
        <p:spPr>
          <a:xfrm>
            <a:off x="1917948" y="2492896"/>
            <a:ext cx="3434533" cy="2193529"/>
          </a:xfrm>
          <a:prstGeom prst="rect">
            <a:avLst/>
          </a:prstGeom>
        </p:spPr>
      </p:pic>
    </p:spTree>
    <p:extLst>
      <p:ext uri="{BB962C8B-B14F-4D97-AF65-F5344CB8AC3E}">
        <p14:creationId xmlns:p14="http://schemas.microsoft.com/office/powerpoint/2010/main" val="3567603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a:t>复制和视图</a:t>
            </a:r>
            <a:endParaRPr lang="zh-CN" altLang="en-US" dirty="0">
              <a:latin typeface="Microsoft YaHei UI" panose="020B0503020204020204" pitchFamily="34" charset="-122"/>
              <a:ea typeface="Microsoft YaHei UI" panose="020B0503020204020204" pitchFamily="34" charset="-122"/>
            </a:endParaRPr>
          </a:p>
        </p:txBody>
      </p:sp>
      <p:sp>
        <p:nvSpPr>
          <p:cNvPr id="14" name="内容占位符 13"/>
          <p:cNvSpPr>
            <a:spLocks noGrp="1"/>
          </p:cNvSpPr>
          <p:nvPr>
            <p:ph idx="1"/>
          </p:nvPr>
        </p:nvSpPr>
        <p:spPr>
          <a:xfrm>
            <a:off x="1517428" y="1772816"/>
            <a:ext cx="9768282" cy="4994374"/>
          </a:xfrm>
        </p:spPr>
        <p:txBody>
          <a:bodyPr rtlCol="0">
            <a:normAutofit/>
          </a:bodyPr>
          <a:lstStyle/>
          <a:p>
            <a:pPr>
              <a:lnSpc>
                <a:spcPct val="150000"/>
              </a:lnSpc>
            </a:pPr>
            <a:r>
              <a:rPr lang="zh-CN" altLang="en-US" dirty="0">
                <a:latin typeface="Microsoft YaHei UI" panose="020B0503020204020204" pitchFamily="34" charset="-122"/>
                <a:ea typeface="Microsoft YaHei UI" panose="020B0503020204020204" pitchFamily="34" charset="-122"/>
              </a:rPr>
              <a:t>简单的赋值不会复制对象或其数据。</a:t>
            </a:r>
            <a:endParaRPr lang="en-US" altLang="zh-CN" dirty="0">
              <a:latin typeface="Microsoft YaHei UI" panose="020B0503020204020204" pitchFamily="34" charset="-122"/>
              <a:ea typeface="Microsoft YaHei UI" panose="020B0503020204020204" pitchFamily="34" charset="-122"/>
            </a:endParaRPr>
          </a:p>
          <a:p>
            <a:pPr>
              <a:lnSpc>
                <a:spcPct val="150000"/>
              </a:lnSpc>
            </a:pPr>
            <a:endParaRPr lang="en-US" altLang="zh-CN" dirty="0"/>
          </a:p>
          <a:p>
            <a:pPr>
              <a:lnSpc>
                <a:spcPct val="150000"/>
              </a:lnSpc>
            </a:pPr>
            <a:endParaRPr lang="en-US" altLang="zh-CN" dirty="0">
              <a:latin typeface="Microsoft YaHei UI" panose="020B0503020204020204" pitchFamily="34" charset="-122"/>
              <a:ea typeface="Microsoft YaHei UI" panose="020B0503020204020204" pitchFamily="34" charset="-122"/>
            </a:endParaRPr>
          </a:p>
          <a:p>
            <a:pPr>
              <a:lnSpc>
                <a:spcPct val="150000"/>
              </a:lnSpc>
            </a:pPr>
            <a:r>
              <a:rPr lang="zh-CN" altLang="en-US" dirty="0">
                <a:solidFill>
                  <a:srgbClr val="FF0000"/>
                </a:solidFill>
                <a:latin typeface="Microsoft YaHei UI" panose="020B0503020204020204" pitchFamily="34" charset="-122"/>
                <a:ea typeface="Microsoft YaHei UI" panose="020B0503020204020204" pitchFamily="34" charset="-122"/>
              </a:rPr>
              <a:t>不同的数组对象</a:t>
            </a:r>
            <a:r>
              <a:rPr lang="zh-CN" altLang="en-US" dirty="0">
                <a:latin typeface="Microsoft YaHei UI" panose="020B0503020204020204" pitchFamily="34" charset="-122"/>
                <a:ea typeface="Microsoft YaHei UI" panose="020B0503020204020204" pitchFamily="34" charset="-122"/>
              </a:rPr>
              <a:t>可以共享相同的数据。</a:t>
            </a:r>
            <a:r>
              <a:rPr lang="en-US" altLang="zh-CN" dirty="0">
                <a:latin typeface="Microsoft YaHei UI" panose="020B0503020204020204" pitchFamily="34" charset="-122"/>
                <a:ea typeface="Microsoft YaHei UI" panose="020B0503020204020204" pitchFamily="34" charset="-122"/>
              </a:rPr>
              <a:t>view</a:t>
            </a:r>
            <a:r>
              <a:rPr lang="zh-CN" altLang="en-US" dirty="0">
                <a:latin typeface="Microsoft YaHei UI" panose="020B0503020204020204" pitchFamily="34" charset="-122"/>
                <a:ea typeface="Microsoft YaHei UI" panose="020B0503020204020204" pitchFamily="34" charset="-122"/>
              </a:rPr>
              <a:t>方法创建一个查看相同数据的新数组对象。</a:t>
            </a:r>
            <a:endParaRPr lang="en-US" altLang="zh-CN" dirty="0">
              <a:latin typeface="Microsoft YaHei UI" panose="020B0503020204020204" pitchFamily="34" charset="-122"/>
              <a:ea typeface="Microsoft YaHei UI" panose="020B0503020204020204" pitchFamily="34" charset="-122"/>
            </a:endParaRPr>
          </a:p>
          <a:p>
            <a:pPr>
              <a:lnSpc>
                <a:spcPct val="150000"/>
              </a:lnSpc>
            </a:pPr>
            <a:endParaRPr lang="en-US" altLang="zh-CN" dirty="0">
              <a:latin typeface="Microsoft YaHei UI" panose="020B0503020204020204" pitchFamily="34" charset="-122"/>
              <a:ea typeface="Microsoft YaHei UI" panose="020B0503020204020204" pitchFamily="34" charset="-122"/>
            </a:endParaRPr>
          </a:p>
        </p:txBody>
      </p:sp>
      <p:pic>
        <p:nvPicPr>
          <p:cNvPr id="4" name="图片 3">
            <a:extLst>
              <a:ext uri="{FF2B5EF4-FFF2-40B4-BE49-F238E27FC236}">
                <a16:creationId xmlns:a16="http://schemas.microsoft.com/office/drawing/2014/main" id="{7B29267E-A2C9-C1D4-75C1-8770BEDADB28}"/>
              </a:ext>
            </a:extLst>
          </p:cNvPr>
          <p:cNvPicPr>
            <a:picLocks noChangeAspect="1"/>
          </p:cNvPicPr>
          <p:nvPr/>
        </p:nvPicPr>
        <p:blipFill>
          <a:blip r:embed="rId3"/>
          <a:stretch>
            <a:fillRect/>
          </a:stretch>
        </p:blipFill>
        <p:spPr>
          <a:xfrm>
            <a:off x="1845940" y="2492896"/>
            <a:ext cx="4403387" cy="1551255"/>
          </a:xfrm>
          <a:prstGeom prst="rect">
            <a:avLst/>
          </a:prstGeom>
        </p:spPr>
      </p:pic>
      <p:pic>
        <p:nvPicPr>
          <p:cNvPr id="6" name="图片 5">
            <a:extLst>
              <a:ext uri="{FF2B5EF4-FFF2-40B4-BE49-F238E27FC236}">
                <a16:creationId xmlns:a16="http://schemas.microsoft.com/office/drawing/2014/main" id="{496D526A-2148-6E9F-1F21-40548F0C8F7F}"/>
              </a:ext>
            </a:extLst>
          </p:cNvPr>
          <p:cNvPicPr>
            <a:picLocks noChangeAspect="1"/>
          </p:cNvPicPr>
          <p:nvPr/>
        </p:nvPicPr>
        <p:blipFill>
          <a:blip r:embed="rId4"/>
          <a:stretch>
            <a:fillRect/>
          </a:stretch>
        </p:blipFill>
        <p:spPr>
          <a:xfrm>
            <a:off x="1701924" y="5232264"/>
            <a:ext cx="5181736" cy="1534926"/>
          </a:xfrm>
          <a:prstGeom prst="rect">
            <a:avLst/>
          </a:prstGeom>
        </p:spPr>
      </p:pic>
    </p:spTree>
    <p:extLst>
      <p:ext uri="{BB962C8B-B14F-4D97-AF65-F5344CB8AC3E}">
        <p14:creationId xmlns:p14="http://schemas.microsoft.com/office/powerpoint/2010/main" val="3538256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a:t>复制和视图</a:t>
            </a:r>
            <a:endParaRPr lang="zh-CN" altLang="en-US" dirty="0">
              <a:latin typeface="Microsoft YaHei UI" panose="020B0503020204020204" pitchFamily="34" charset="-122"/>
              <a:ea typeface="Microsoft YaHei UI" panose="020B0503020204020204" pitchFamily="34" charset="-122"/>
            </a:endParaRPr>
          </a:p>
        </p:txBody>
      </p:sp>
      <p:sp>
        <p:nvSpPr>
          <p:cNvPr id="14" name="内容占位符 13"/>
          <p:cNvSpPr>
            <a:spLocks noGrp="1"/>
          </p:cNvSpPr>
          <p:nvPr>
            <p:ph idx="1"/>
          </p:nvPr>
        </p:nvSpPr>
        <p:spPr>
          <a:xfrm>
            <a:off x="1517428" y="1772816"/>
            <a:ext cx="9768282" cy="4994374"/>
          </a:xfrm>
        </p:spPr>
        <p:txBody>
          <a:bodyPr rtlCol="0">
            <a:normAutofit/>
          </a:bodyPr>
          <a:lstStyle/>
          <a:p>
            <a:pPr>
              <a:lnSpc>
                <a:spcPct val="150000"/>
              </a:lnSpc>
            </a:pPr>
            <a:r>
              <a:rPr lang="zh-CN" altLang="en-US" dirty="0">
                <a:latin typeface="Microsoft YaHei UI" panose="020B0503020204020204" pitchFamily="34" charset="-122"/>
                <a:ea typeface="Microsoft YaHei UI" panose="020B0503020204020204" pitchFamily="34" charset="-122"/>
              </a:rPr>
              <a:t>该</a:t>
            </a:r>
            <a:r>
              <a:rPr lang="en-US" altLang="zh-CN" dirty="0">
                <a:latin typeface="Microsoft YaHei UI" panose="020B0503020204020204" pitchFamily="34" charset="-122"/>
                <a:ea typeface="Microsoft YaHei UI" panose="020B0503020204020204" pitchFamily="34" charset="-122"/>
              </a:rPr>
              <a:t>copy</a:t>
            </a:r>
            <a:r>
              <a:rPr lang="zh-CN" altLang="en-US" dirty="0">
                <a:latin typeface="Microsoft YaHei UI" panose="020B0503020204020204" pitchFamily="34" charset="-122"/>
                <a:ea typeface="Microsoft YaHei UI" panose="020B0503020204020204" pitchFamily="34" charset="-122"/>
              </a:rPr>
              <a:t>方法制作数组及其数据的完整副本。</a:t>
            </a:r>
            <a:r>
              <a:rPr lang="zh-CN" altLang="en-US" dirty="0">
                <a:solidFill>
                  <a:srgbClr val="FF0000"/>
                </a:solidFill>
                <a:latin typeface="Microsoft YaHei UI" panose="020B0503020204020204" pitchFamily="34" charset="-122"/>
                <a:ea typeface="Microsoft YaHei UI" panose="020B0503020204020204" pitchFamily="34" charset="-122"/>
              </a:rPr>
              <a:t>深拷贝</a:t>
            </a:r>
            <a:endParaRPr lang="en-US" altLang="zh-CN" dirty="0">
              <a:solidFill>
                <a:srgbClr val="FF0000"/>
              </a:solidFill>
              <a:latin typeface="Microsoft YaHei UI" panose="020B0503020204020204" pitchFamily="34" charset="-122"/>
              <a:ea typeface="Microsoft YaHei UI" panose="020B0503020204020204" pitchFamily="34" charset="-122"/>
            </a:endParaRPr>
          </a:p>
        </p:txBody>
      </p:sp>
      <p:pic>
        <p:nvPicPr>
          <p:cNvPr id="3" name="图片 2">
            <a:extLst>
              <a:ext uri="{FF2B5EF4-FFF2-40B4-BE49-F238E27FC236}">
                <a16:creationId xmlns:a16="http://schemas.microsoft.com/office/drawing/2014/main" id="{84E6E2B1-14C1-5B42-307B-EA1AD0094FF4}"/>
              </a:ext>
            </a:extLst>
          </p:cNvPr>
          <p:cNvPicPr>
            <a:picLocks noChangeAspect="1"/>
          </p:cNvPicPr>
          <p:nvPr/>
        </p:nvPicPr>
        <p:blipFill>
          <a:blip r:embed="rId3"/>
          <a:stretch>
            <a:fillRect/>
          </a:stretch>
        </p:blipFill>
        <p:spPr>
          <a:xfrm>
            <a:off x="1845940" y="2564904"/>
            <a:ext cx="5138192" cy="1573027"/>
          </a:xfrm>
          <a:prstGeom prst="rect">
            <a:avLst/>
          </a:prstGeom>
        </p:spPr>
      </p:pic>
    </p:spTree>
    <p:extLst>
      <p:ext uri="{BB962C8B-B14F-4D97-AF65-F5344CB8AC3E}">
        <p14:creationId xmlns:p14="http://schemas.microsoft.com/office/powerpoint/2010/main" val="3598394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a:t>范数</a:t>
            </a:r>
            <a:endParaRPr lang="zh-CN" altLang="en-US" dirty="0">
              <a:latin typeface="Microsoft YaHei UI" panose="020B0503020204020204" pitchFamily="34" charset="-122"/>
              <a:ea typeface="Microsoft YaHei UI" panose="020B0503020204020204" pitchFamily="34" charset="-122"/>
            </a:endParaRPr>
          </a:p>
        </p:txBody>
      </p:sp>
      <p:sp>
        <p:nvSpPr>
          <p:cNvPr id="14" name="内容占位符 13"/>
          <p:cNvSpPr>
            <a:spLocks noGrp="1"/>
          </p:cNvSpPr>
          <p:nvPr>
            <p:ph idx="1"/>
          </p:nvPr>
        </p:nvSpPr>
        <p:spPr>
          <a:xfrm>
            <a:off x="1517428" y="1772816"/>
            <a:ext cx="9768282" cy="4994374"/>
          </a:xfrm>
        </p:spPr>
        <p:txBody>
          <a:bodyPr rtlCol="0">
            <a:normAutofit/>
          </a:bodyPr>
          <a:lstStyle/>
          <a:p>
            <a:pPr>
              <a:lnSpc>
                <a:spcPct val="150000"/>
              </a:lnSpc>
            </a:pPr>
            <a:r>
              <a:rPr lang="en-US" altLang="zh-CN" dirty="0">
                <a:latin typeface="Microsoft YaHei UI" panose="020B0503020204020204" pitchFamily="34" charset="-122"/>
                <a:ea typeface="Microsoft YaHei UI" panose="020B0503020204020204" pitchFamily="34" charset="-122"/>
              </a:rPr>
              <a:t>"</a:t>
            </a:r>
            <a:r>
              <a:rPr lang="zh-CN" altLang="en-US" dirty="0">
                <a:latin typeface="Microsoft YaHei UI" panose="020B0503020204020204" pitchFamily="34" charset="-122"/>
                <a:ea typeface="Microsoft YaHei UI" panose="020B0503020204020204" pitchFamily="34" charset="-122"/>
              </a:rPr>
              <a:t>范数</a:t>
            </a:r>
            <a:r>
              <a:rPr lang="en-US" altLang="zh-CN" dirty="0">
                <a:latin typeface="Microsoft YaHei UI" panose="020B0503020204020204" pitchFamily="34" charset="-122"/>
                <a:ea typeface="Microsoft YaHei UI" panose="020B0503020204020204" pitchFamily="34" charset="-122"/>
              </a:rPr>
              <a:t>"</a:t>
            </a:r>
            <a:r>
              <a:rPr lang="zh-CN" altLang="en-US" dirty="0">
                <a:latin typeface="Microsoft YaHei UI" panose="020B0503020204020204" pitchFamily="34" charset="-122"/>
                <a:ea typeface="Microsoft YaHei UI" panose="020B0503020204020204" pitchFamily="34" charset="-122"/>
              </a:rPr>
              <a:t>（</a:t>
            </a:r>
            <a:r>
              <a:rPr lang="en-US" altLang="zh-CN" dirty="0">
                <a:latin typeface="Microsoft YaHei UI" panose="020B0503020204020204" pitchFamily="34" charset="-122"/>
                <a:ea typeface="Microsoft YaHei UI" panose="020B0503020204020204" pitchFamily="34" charset="-122"/>
              </a:rPr>
              <a:t>Norm</a:t>
            </a:r>
            <a:r>
              <a:rPr lang="zh-CN" altLang="en-US" dirty="0">
                <a:latin typeface="Microsoft YaHei UI" panose="020B0503020204020204" pitchFamily="34" charset="-122"/>
                <a:ea typeface="Microsoft YaHei UI" panose="020B0503020204020204" pitchFamily="34" charset="-122"/>
              </a:rPr>
              <a:t>）这个术语源自拉丁语中的 </a:t>
            </a:r>
            <a:r>
              <a:rPr lang="en-US" altLang="zh-CN" dirty="0">
                <a:latin typeface="Microsoft YaHei UI" panose="020B0503020204020204" pitchFamily="34" charset="-122"/>
                <a:ea typeface="Microsoft YaHei UI" panose="020B0503020204020204" pitchFamily="34" charset="-122"/>
              </a:rPr>
              <a:t>"norma"</a:t>
            </a:r>
            <a:r>
              <a:rPr lang="zh-CN" altLang="en-US" dirty="0">
                <a:latin typeface="Microsoft YaHei UI" panose="020B0503020204020204" pitchFamily="34" charset="-122"/>
                <a:ea typeface="Microsoft YaHei UI" panose="020B0503020204020204" pitchFamily="34" charset="-122"/>
              </a:rPr>
              <a:t>，意为</a:t>
            </a:r>
            <a:r>
              <a:rPr lang="en-US" altLang="zh-CN" dirty="0">
                <a:latin typeface="Microsoft YaHei UI" panose="020B0503020204020204" pitchFamily="34" charset="-122"/>
                <a:ea typeface="Microsoft YaHei UI" panose="020B0503020204020204" pitchFamily="34" charset="-122"/>
              </a:rPr>
              <a:t>"</a:t>
            </a:r>
            <a:r>
              <a:rPr lang="zh-CN" altLang="en-US" dirty="0">
                <a:latin typeface="Microsoft YaHei UI" panose="020B0503020204020204" pitchFamily="34" charset="-122"/>
                <a:ea typeface="Microsoft YaHei UI" panose="020B0503020204020204" pitchFamily="34" charset="-122"/>
              </a:rPr>
              <a:t>规则</a:t>
            </a:r>
            <a:r>
              <a:rPr lang="en-US" altLang="zh-CN" dirty="0">
                <a:latin typeface="Microsoft YaHei UI" panose="020B0503020204020204" pitchFamily="34" charset="-122"/>
                <a:ea typeface="Microsoft YaHei UI" panose="020B0503020204020204" pitchFamily="34" charset="-122"/>
              </a:rPr>
              <a:t>"</a:t>
            </a:r>
            <a:r>
              <a:rPr lang="zh-CN" altLang="en-US" dirty="0">
                <a:latin typeface="Microsoft YaHei UI" panose="020B0503020204020204" pitchFamily="34" charset="-122"/>
                <a:ea typeface="Microsoft YaHei UI" panose="020B0503020204020204" pitchFamily="34" charset="-122"/>
              </a:rPr>
              <a:t>、</a:t>
            </a:r>
            <a:r>
              <a:rPr lang="en-US" altLang="zh-CN" dirty="0">
                <a:latin typeface="Microsoft YaHei UI" panose="020B0503020204020204" pitchFamily="34" charset="-122"/>
                <a:ea typeface="Microsoft YaHei UI" panose="020B0503020204020204" pitchFamily="34" charset="-122"/>
              </a:rPr>
              <a:t>"</a:t>
            </a:r>
            <a:r>
              <a:rPr lang="zh-CN" altLang="en-US" dirty="0">
                <a:latin typeface="Microsoft YaHei UI" panose="020B0503020204020204" pitchFamily="34" charset="-122"/>
                <a:ea typeface="Microsoft YaHei UI" panose="020B0503020204020204" pitchFamily="34" charset="-122"/>
              </a:rPr>
              <a:t>模式</a:t>
            </a:r>
            <a:r>
              <a:rPr lang="en-US" altLang="zh-CN" dirty="0">
                <a:latin typeface="Microsoft YaHei UI" panose="020B0503020204020204" pitchFamily="34" charset="-122"/>
                <a:ea typeface="Microsoft YaHei UI" panose="020B0503020204020204" pitchFamily="34" charset="-122"/>
              </a:rPr>
              <a:t>"</a:t>
            </a:r>
            <a:r>
              <a:rPr lang="zh-CN" altLang="en-US" dirty="0">
                <a:latin typeface="Microsoft YaHei UI" panose="020B0503020204020204" pitchFamily="34" charset="-122"/>
                <a:ea typeface="Microsoft YaHei UI" panose="020B0503020204020204" pitchFamily="34" charset="-122"/>
              </a:rPr>
              <a:t>或</a:t>
            </a:r>
            <a:r>
              <a:rPr lang="en-US" altLang="zh-CN" dirty="0">
                <a:latin typeface="Microsoft YaHei UI" panose="020B0503020204020204" pitchFamily="34" charset="-122"/>
                <a:ea typeface="Microsoft YaHei UI" panose="020B0503020204020204" pitchFamily="34" charset="-122"/>
              </a:rPr>
              <a:t>"</a:t>
            </a:r>
            <a:r>
              <a:rPr lang="zh-CN" altLang="en-US" dirty="0">
                <a:latin typeface="Microsoft YaHei UI" panose="020B0503020204020204" pitchFamily="34" charset="-122"/>
                <a:ea typeface="Microsoft YaHei UI" panose="020B0503020204020204" pitchFamily="34" charset="-122"/>
              </a:rPr>
              <a:t>标准</a:t>
            </a:r>
            <a:r>
              <a:rPr lang="en-US" altLang="zh-CN" dirty="0">
                <a:latin typeface="Microsoft YaHei UI" panose="020B0503020204020204" pitchFamily="34" charset="-122"/>
                <a:ea typeface="Microsoft YaHei UI" panose="020B0503020204020204" pitchFamily="34" charset="-122"/>
              </a:rPr>
              <a:t>"</a:t>
            </a:r>
            <a:r>
              <a:rPr lang="zh-CN" altLang="en-US" dirty="0">
                <a:latin typeface="Microsoft YaHei UI" panose="020B0503020204020204" pitchFamily="34" charset="-122"/>
                <a:ea typeface="Microsoft YaHei UI" panose="020B0503020204020204" pitchFamily="34" charset="-122"/>
              </a:rPr>
              <a:t>。在数学中，范数是一种用来度量向量或矩阵大小的标准或规则。它提供了一种衡量向量或矩阵的长度、大小或距离的方法。</a:t>
            </a:r>
            <a:endParaRPr lang="en-US" altLang="zh-CN" dirty="0">
              <a:latin typeface="Microsoft YaHei UI" panose="020B0503020204020204" pitchFamily="34" charset="-122"/>
              <a:ea typeface="Microsoft YaHei UI" panose="020B0503020204020204" pitchFamily="34" charset="-122"/>
            </a:endParaRPr>
          </a:p>
        </p:txBody>
      </p:sp>
      <p:pic>
        <p:nvPicPr>
          <p:cNvPr id="4" name="图片 3">
            <a:extLst>
              <a:ext uri="{FF2B5EF4-FFF2-40B4-BE49-F238E27FC236}">
                <a16:creationId xmlns:a16="http://schemas.microsoft.com/office/drawing/2014/main" id="{FAC1B305-A812-445B-507B-E941EFD72865}"/>
              </a:ext>
            </a:extLst>
          </p:cNvPr>
          <p:cNvPicPr>
            <a:picLocks noChangeAspect="1"/>
          </p:cNvPicPr>
          <p:nvPr/>
        </p:nvPicPr>
        <p:blipFill>
          <a:blip r:embed="rId3"/>
          <a:stretch>
            <a:fillRect/>
          </a:stretch>
        </p:blipFill>
        <p:spPr>
          <a:xfrm>
            <a:off x="1773932" y="3789040"/>
            <a:ext cx="6515270" cy="2541881"/>
          </a:xfrm>
          <a:prstGeom prst="rect">
            <a:avLst/>
          </a:prstGeom>
        </p:spPr>
      </p:pic>
    </p:spTree>
    <p:extLst>
      <p:ext uri="{BB962C8B-B14F-4D97-AF65-F5344CB8AC3E}">
        <p14:creationId xmlns:p14="http://schemas.microsoft.com/office/powerpoint/2010/main" val="2631038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a:t>范数</a:t>
            </a:r>
            <a:endParaRPr lang="zh-CN" altLang="en-US" dirty="0">
              <a:latin typeface="Microsoft YaHei UI" panose="020B0503020204020204" pitchFamily="34" charset="-122"/>
              <a:ea typeface="Microsoft YaHei UI" panose="020B0503020204020204" pitchFamily="34" charset="-122"/>
            </a:endParaRPr>
          </a:p>
        </p:txBody>
      </p:sp>
      <p:pic>
        <p:nvPicPr>
          <p:cNvPr id="3" name="图片 2">
            <a:extLst>
              <a:ext uri="{FF2B5EF4-FFF2-40B4-BE49-F238E27FC236}">
                <a16:creationId xmlns:a16="http://schemas.microsoft.com/office/drawing/2014/main" id="{0E51F79B-6F1F-A8C5-4379-32FE696903A4}"/>
              </a:ext>
            </a:extLst>
          </p:cNvPr>
          <p:cNvPicPr>
            <a:picLocks noChangeAspect="1"/>
          </p:cNvPicPr>
          <p:nvPr/>
        </p:nvPicPr>
        <p:blipFill>
          <a:blip r:embed="rId3"/>
          <a:stretch>
            <a:fillRect/>
          </a:stretch>
        </p:blipFill>
        <p:spPr>
          <a:xfrm>
            <a:off x="1629916" y="2132856"/>
            <a:ext cx="5840338" cy="2743272"/>
          </a:xfrm>
          <a:prstGeom prst="rect">
            <a:avLst/>
          </a:prstGeom>
        </p:spPr>
      </p:pic>
    </p:spTree>
    <p:extLst>
      <p:ext uri="{BB962C8B-B14F-4D97-AF65-F5344CB8AC3E}">
        <p14:creationId xmlns:p14="http://schemas.microsoft.com/office/powerpoint/2010/main" val="1189828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latin typeface="Microsoft YaHei UI" panose="020B0503020204020204" pitchFamily="34" charset="-122"/>
                <a:ea typeface="Microsoft YaHei UI" panose="020B0503020204020204" pitchFamily="34" charset="-122"/>
              </a:rPr>
              <a:t>NumPy</a:t>
            </a:r>
            <a:r>
              <a:rPr lang="zh-CN" altLang="en-US" dirty="0">
                <a:latin typeface="Microsoft YaHei UI" panose="020B0503020204020204" pitchFamily="34" charset="-122"/>
                <a:ea typeface="Microsoft YaHei UI" panose="020B0503020204020204" pitchFamily="34" charset="-122"/>
              </a:rPr>
              <a:t>的矢量化操作</a:t>
            </a:r>
          </a:p>
        </p:txBody>
      </p:sp>
      <p:sp>
        <p:nvSpPr>
          <p:cNvPr id="14" name="内容占位符 13"/>
          <p:cNvSpPr>
            <a:spLocks noGrp="1"/>
          </p:cNvSpPr>
          <p:nvPr>
            <p:ph idx="1"/>
          </p:nvPr>
        </p:nvSpPr>
        <p:spPr>
          <a:xfrm>
            <a:off x="1517428" y="1772816"/>
            <a:ext cx="9768282" cy="4994374"/>
          </a:xfrm>
        </p:spPr>
        <p:txBody>
          <a:bodyPr rtlCol="0">
            <a:normAutofit/>
          </a:bodyPr>
          <a:lstStyle/>
          <a:p>
            <a:pPr>
              <a:lnSpc>
                <a:spcPct val="150000"/>
              </a:lnSpc>
            </a:pPr>
            <a:r>
              <a:rPr lang="en-US" altLang="zh-CN" sz="1600" dirty="0"/>
              <a:t>NumPy </a:t>
            </a:r>
            <a:r>
              <a:rPr lang="zh-CN" altLang="en-US" sz="1600" dirty="0"/>
              <a:t>中的“矢量化”是指使用</a:t>
            </a:r>
            <a:r>
              <a:rPr lang="zh-CN" altLang="en-US" sz="1600" dirty="0">
                <a:solidFill>
                  <a:srgbClr val="FF0000"/>
                </a:solidFill>
              </a:rPr>
              <a:t>向量（一维数组）级别</a:t>
            </a:r>
            <a:r>
              <a:rPr lang="zh-CN" altLang="en-US" sz="1600" dirty="0"/>
              <a:t>的操作来执行计算，而不是使用传统的标量（单个值）循环。这意味着您可以直接在数组上执行数学运算，而无需显式地遍历数组中的每个元素并对其应用操作。这种方法不仅代码更简洁、易于阅读，而且由于</a:t>
            </a:r>
            <a:r>
              <a:rPr lang="en-US" altLang="zh-CN" sz="1600" dirty="0"/>
              <a:t>NumPy</a:t>
            </a:r>
            <a:r>
              <a:rPr lang="zh-CN" altLang="en-US" sz="1600" dirty="0"/>
              <a:t>库内部使用了低级优化（如</a:t>
            </a:r>
            <a:r>
              <a:rPr lang="en-US" altLang="zh-CN" sz="1600" dirty="0"/>
              <a:t>C</a:t>
            </a:r>
            <a:r>
              <a:rPr lang="zh-CN" altLang="en-US" sz="1600" dirty="0"/>
              <a:t>语言实现的底层代码），所以计算速度通常比纯</a:t>
            </a:r>
            <a:r>
              <a:rPr lang="en-US" altLang="zh-CN" sz="1600" dirty="0"/>
              <a:t>Python</a:t>
            </a:r>
            <a:r>
              <a:rPr lang="zh-CN" altLang="en-US" sz="1600" dirty="0"/>
              <a:t>代码快很多。</a:t>
            </a:r>
            <a:endParaRPr lang="en-US" altLang="zh-CN" sz="1600" dirty="0"/>
          </a:p>
          <a:p>
            <a:pPr>
              <a:lnSpc>
                <a:spcPct val="150000"/>
              </a:lnSpc>
            </a:pPr>
            <a:r>
              <a:rPr lang="zh-CN" altLang="en-US" sz="1600" dirty="0"/>
              <a:t>例如，如果我们有两个</a:t>
            </a:r>
            <a:r>
              <a:rPr lang="en-US" altLang="zh-CN" sz="1600" dirty="0"/>
              <a:t>NumPy</a:t>
            </a:r>
            <a:r>
              <a:rPr lang="zh-CN" altLang="en-US" sz="1600" dirty="0"/>
              <a:t>数组 </a:t>
            </a:r>
            <a:r>
              <a:rPr lang="en-US" altLang="zh-CN" sz="1600" dirty="0"/>
              <a:t>a </a:t>
            </a:r>
            <a:r>
              <a:rPr lang="zh-CN" altLang="en-US" sz="1600" dirty="0"/>
              <a:t>和 </a:t>
            </a:r>
            <a:r>
              <a:rPr lang="en-US" altLang="zh-CN" sz="1600" dirty="0"/>
              <a:t>b</a:t>
            </a:r>
            <a:r>
              <a:rPr lang="zh-CN" altLang="en-US" sz="1600" dirty="0"/>
              <a:t>，分别代表两个向量，矢量化允许我们直接做如下操作来进行</a:t>
            </a:r>
            <a:r>
              <a:rPr lang="zh-CN" altLang="en-US" sz="1600" dirty="0">
                <a:solidFill>
                  <a:srgbClr val="FF0000"/>
                </a:solidFill>
              </a:rPr>
              <a:t>元素</a:t>
            </a:r>
            <a:r>
              <a:rPr lang="en-US" altLang="zh-CN" sz="1600" dirty="0">
                <a:solidFill>
                  <a:srgbClr val="FF0000"/>
                </a:solidFill>
              </a:rPr>
              <a:t>-wise</a:t>
            </a:r>
            <a:r>
              <a:rPr lang="zh-CN" altLang="en-US" sz="1600" dirty="0"/>
              <a:t>的加法：</a:t>
            </a:r>
            <a:endParaRPr lang="en-US" altLang="zh-CN" sz="1600" dirty="0"/>
          </a:p>
          <a:p>
            <a:pPr>
              <a:lnSpc>
                <a:spcPct val="150000"/>
              </a:lnSpc>
            </a:pPr>
            <a:endParaRPr lang="en-US" altLang="zh-CN" sz="1600" dirty="0"/>
          </a:p>
          <a:p>
            <a:pPr>
              <a:lnSpc>
                <a:spcPct val="150000"/>
              </a:lnSpc>
            </a:pPr>
            <a:endParaRPr lang="en-US" altLang="zh-CN" sz="1600" dirty="0"/>
          </a:p>
          <a:p>
            <a:pPr>
              <a:lnSpc>
                <a:spcPct val="150000"/>
              </a:lnSpc>
            </a:pPr>
            <a:r>
              <a:rPr lang="zh-CN" altLang="en-US" sz="1600" dirty="0"/>
              <a:t>在这个例子中，</a:t>
            </a:r>
            <a:r>
              <a:rPr lang="en-US" altLang="zh-CN" sz="1600" dirty="0"/>
              <a:t>c </a:t>
            </a:r>
            <a:r>
              <a:rPr lang="zh-CN" altLang="en-US" sz="1600" dirty="0"/>
              <a:t>将会是一个新的数组 </a:t>
            </a:r>
            <a:r>
              <a:rPr lang="en-US" altLang="zh-CN" sz="1600" dirty="0"/>
              <a:t>[5, 7, 9]</a:t>
            </a:r>
            <a:r>
              <a:rPr lang="zh-CN" altLang="en-US" sz="1600" dirty="0"/>
              <a:t>，这是通过直接在向量级别上执行加法而得到的，而不需要写任何循环结构。</a:t>
            </a:r>
            <a:r>
              <a:rPr lang="zh-CN" altLang="en-US" sz="1600" dirty="0">
                <a:solidFill>
                  <a:srgbClr val="FF0000"/>
                </a:solidFill>
              </a:rPr>
              <a:t>矢量化是</a:t>
            </a:r>
            <a:r>
              <a:rPr lang="en-US" altLang="zh-CN" sz="1600" dirty="0">
                <a:solidFill>
                  <a:srgbClr val="FF0000"/>
                </a:solidFill>
              </a:rPr>
              <a:t>NumPy</a:t>
            </a:r>
            <a:r>
              <a:rPr lang="zh-CN" altLang="en-US" sz="1600" dirty="0">
                <a:solidFill>
                  <a:srgbClr val="FF0000"/>
                </a:solidFill>
              </a:rPr>
              <a:t>高效处理大规模数据和执行复杂数学运算的关键特性之一</a:t>
            </a:r>
            <a:r>
              <a:rPr lang="zh-CN" altLang="en-US" sz="1600" dirty="0"/>
              <a:t>。</a:t>
            </a:r>
            <a:endParaRPr lang="en-US" altLang="zh-CN" sz="1600" dirty="0"/>
          </a:p>
          <a:p>
            <a:pPr>
              <a:lnSpc>
                <a:spcPct val="150000"/>
              </a:lnSpc>
            </a:pPr>
            <a:endParaRPr lang="en-US" altLang="zh-CN" sz="1600" dirty="0">
              <a:latin typeface="Microsoft YaHei UI" panose="020B0503020204020204" pitchFamily="34" charset="-122"/>
              <a:ea typeface="Microsoft YaHei UI" panose="020B0503020204020204" pitchFamily="34" charset="-122"/>
            </a:endParaRPr>
          </a:p>
          <a:p>
            <a:pPr marL="0" indent="0">
              <a:lnSpc>
                <a:spcPct val="150000"/>
              </a:lnSpc>
              <a:buNone/>
            </a:pPr>
            <a:endParaRPr lang="en-US" altLang="zh-CN" sz="1600" dirty="0">
              <a:latin typeface="Microsoft YaHei UI" panose="020B0503020204020204" pitchFamily="34" charset="-122"/>
              <a:ea typeface="Microsoft YaHei UI" panose="020B0503020204020204" pitchFamily="34" charset="-122"/>
            </a:endParaRPr>
          </a:p>
        </p:txBody>
      </p:sp>
      <p:pic>
        <p:nvPicPr>
          <p:cNvPr id="3" name="图片 2">
            <a:extLst>
              <a:ext uri="{FF2B5EF4-FFF2-40B4-BE49-F238E27FC236}">
                <a16:creationId xmlns:a16="http://schemas.microsoft.com/office/drawing/2014/main" id="{BCDFE842-EDD9-72A1-EBA9-024E95EF183F}"/>
              </a:ext>
            </a:extLst>
          </p:cNvPr>
          <p:cNvPicPr>
            <a:picLocks noChangeAspect="1"/>
          </p:cNvPicPr>
          <p:nvPr/>
        </p:nvPicPr>
        <p:blipFill>
          <a:blip r:embed="rId3"/>
          <a:stretch>
            <a:fillRect/>
          </a:stretch>
        </p:blipFill>
        <p:spPr>
          <a:xfrm>
            <a:off x="2133972" y="4293096"/>
            <a:ext cx="6961596" cy="1192017"/>
          </a:xfrm>
          <a:prstGeom prst="rect">
            <a:avLst/>
          </a:prstGeom>
        </p:spPr>
      </p:pic>
    </p:spTree>
    <p:extLst>
      <p:ext uri="{BB962C8B-B14F-4D97-AF65-F5344CB8AC3E}">
        <p14:creationId xmlns:p14="http://schemas.microsoft.com/office/powerpoint/2010/main" val="4117893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latin typeface="Microsoft YaHei UI" panose="020B0503020204020204" pitchFamily="34" charset="-122"/>
                <a:ea typeface="Microsoft YaHei UI" panose="020B0503020204020204" pitchFamily="34" charset="-122"/>
              </a:rPr>
              <a:t>-wise</a:t>
            </a:r>
            <a:endParaRPr lang="zh-CN" altLang="en-US" dirty="0">
              <a:latin typeface="Microsoft YaHei UI" panose="020B0503020204020204" pitchFamily="34" charset="-122"/>
              <a:ea typeface="Microsoft YaHei UI" panose="020B0503020204020204" pitchFamily="34" charset="-122"/>
            </a:endParaRPr>
          </a:p>
        </p:txBody>
      </p:sp>
      <p:sp>
        <p:nvSpPr>
          <p:cNvPr id="14" name="内容占位符 13"/>
          <p:cNvSpPr>
            <a:spLocks noGrp="1"/>
          </p:cNvSpPr>
          <p:nvPr>
            <p:ph idx="1"/>
          </p:nvPr>
        </p:nvSpPr>
        <p:spPr>
          <a:xfrm>
            <a:off x="1517428" y="1772816"/>
            <a:ext cx="9768282" cy="4994374"/>
          </a:xfrm>
        </p:spPr>
        <p:txBody>
          <a:bodyPr rtlCol="0">
            <a:normAutofit/>
          </a:bodyPr>
          <a:lstStyle/>
          <a:p>
            <a:pPr>
              <a:lnSpc>
                <a:spcPct val="150000"/>
              </a:lnSpc>
            </a:pPr>
            <a:r>
              <a:rPr lang="en-US" altLang="zh-CN" sz="2000" dirty="0">
                <a:latin typeface="Microsoft YaHei UI" panose="020B0503020204020204" pitchFamily="34" charset="-122"/>
                <a:ea typeface="Microsoft YaHei UI" panose="020B0503020204020204" pitchFamily="34" charset="-122"/>
              </a:rPr>
              <a:t>"-wise" </a:t>
            </a:r>
            <a:r>
              <a:rPr lang="zh-CN" altLang="en-US" sz="2000" dirty="0">
                <a:latin typeface="Microsoft YaHei UI" panose="020B0503020204020204" pitchFamily="34" charset="-122"/>
                <a:ea typeface="Microsoft YaHei UI" panose="020B0503020204020204" pitchFamily="34" charset="-122"/>
              </a:rPr>
              <a:t>是一个英文后缀，用于表示“以</a:t>
            </a:r>
            <a:r>
              <a:rPr lang="en-US" altLang="zh-CN" sz="2000" dirty="0">
                <a:latin typeface="Microsoft YaHei UI" panose="020B0503020204020204" pitchFamily="34" charset="-122"/>
                <a:ea typeface="Microsoft YaHei UI" panose="020B0503020204020204" pitchFamily="34" charset="-122"/>
              </a:rPr>
              <a:t>...</a:t>
            </a:r>
            <a:r>
              <a:rPr lang="zh-CN" altLang="en-US" sz="2000" dirty="0">
                <a:latin typeface="Microsoft YaHei UI" panose="020B0503020204020204" pitchFamily="34" charset="-122"/>
                <a:ea typeface="Microsoft YaHei UI" panose="020B0503020204020204" pitchFamily="34" charset="-122"/>
              </a:rPr>
              <a:t>方式”或“就</a:t>
            </a:r>
            <a:r>
              <a:rPr lang="en-US" altLang="zh-CN" sz="2000" dirty="0">
                <a:latin typeface="Microsoft YaHei UI" panose="020B0503020204020204" pitchFamily="34" charset="-122"/>
                <a:ea typeface="Microsoft YaHei UI" panose="020B0503020204020204" pitchFamily="34" charset="-122"/>
              </a:rPr>
              <a:t>...</a:t>
            </a:r>
            <a:r>
              <a:rPr lang="zh-CN" altLang="en-US" sz="2000" dirty="0">
                <a:latin typeface="Microsoft YaHei UI" panose="020B0503020204020204" pitchFamily="34" charset="-122"/>
                <a:ea typeface="Microsoft YaHei UI" panose="020B0503020204020204" pitchFamily="34" charset="-122"/>
              </a:rPr>
              <a:t>而言”。在编程和数学上下文中，当我们将它与另一个词组合时，通常表示针对那个词所指单位的每一部分进行操作。例如，在“元素</a:t>
            </a:r>
            <a:r>
              <a:rPr lang="en-US" altLang="zh-CN" sz="2000" dirty="0">
                <a:latin typeface="Microsoft YaHei UI" panose="020B0503020204020204" pitchFamily="34" charset="-122"/>
                <a:ea typeface="Microsoft YaHei UI" panose="020B0503020204020204" pitchFamily="34" charset="-122"/>
              </a:rPr>
              <a:t>-wise</a:t>
            </a:r>
            <a:r>
              <a:rPr lang="zh-CN" altLang="en-US" sz="2000" dirty="0">
                <a:latin typeface="Microsoft YaHei UI" panose="020B0503020204020204" pitchFamily="34" charset="-122"/>
                <a:ea typeface="Microsoft YaHei UI" panose="020B0503020204020204" pitchFamily="34" charset="-122"/>
              </a:rPr>
              <a:t>的加法”中，“元素</a:t>
            </a:r>
            <a:r>
              <a:rPr lang="en-US" altLang="zh-CN" sz="2000" dirty="0">
                <a:latin typeface="Microsoft YaHei UI" panose="020B0503020204020204" pitchFamily="34" charset="-122"/>
                <a:ea typeface="Microsoft YaHei UI" panose="020B0503020204020204" pitchFamily="34" charset="-122"/>
              </a:rPr>
              <a:t>-wise”</a:t>
            </a:r>
            <a:r>
              <a:rPr lang="zh-CN" altLang="en-US" sz="2000" dirty="0">
                <a:latin typeface="Microsoft YaHei UI" panose="020B0503020204020204" pitchFamily="34" charset="-122"/>
                <a:ea typeface="Microsoft YaHei UI" panose="020B0503020204020204" pitchFamily="34" charset="-122"/>
              </a:rPr>
              <a:t>意味着我们是对两个数组或列表中的相应元素逐一进行加法操作，而不是将整个数组或列表视为一个整体进行操作。</a:t>
            </a:r>
          </a:p>
          <a:p>
            <a:pPr>
              <a:lnSpc>
                <a:spcPct val="150000"/>
              </a:lnSpc>
            </a:pPr>
            <a:r>
              <a:rPr lang="zh-CN" altLang="en-US" sz="2000" dirty="0">
                <a:latin typeface="Microsoft YaHei UI" panose="020B0503020204020204" pitchFamily="34" charset="-122"/>
                <a:ea typeface="Microsoft YaHei UI" panose="020B0503020204020204" pitchFamily="34" charset="-122"/>
              </a:rPr>
              <a:t>因此，</a:t>
            </a:r>
            <a:r>
              <a:rPr lang="en-US" altLang="zh-CN" sz="2000" dirty="0">
                <a:latin typeface="Microsoft YaHei UI" panose="020B0503020204020204" pitchFamily="34" charset="-122"/>
                <a:ea typeface="Microsoft YaHei UI" panose="020B0503020204020204" pitchFamily="34" charset="-122"/>
              </a:rPr>
              <a:t>"</a:t>
            </a:r>
            <a:r>
              <a:rPr lang="zh-CN" altLang="en-US" sz="2000" dirty="0">
                <a:latin typeface="Microsoft YaHei UI" panose="020B0503020204020204" pitchFamily="34" charset="-122"/>
                <a:ea typeface="Microsoft YaHei UI" panose="020B0503020204020204" pitchFamily="34" charset="-122"/>
              </a:rPr>
              <a:t>元素</a:t>
            </a:r>
            <a:r>
              <a:rPr lang="en-US" altLang="zh-CN" sz="2000" dirty="0">
                <a:latin typeface="Microsoft YaHei UI" panose="020B0503020204020204" pitchFamily="34" charset="-122"/>
                <a:ea typeface="Microsoft YaHei UI" panose="020B0503020204020204" pitchFamily="34" charset="-122"/>
              </a:rPr>
              <a:t>-wise</a:t>
            </a:r>
            <a:r>
              <a:rPr lang="zh-CN" altLang="en-US" sz="2000" dirty="0">
                <a:latin typeface="Microsoft YaHei UI" panose="020B0503020204020204" pitchFamily="34" charset="-122"/>
                <a:ea typeface="Microsoft YaHei UI" panose="020B0503020204020204" pitchFamily="34" charset="-122"/>
              </a:rPr>
              <a:t>的加法</a:t>
            </a:r>
            <a:r>
              <a:rPr lang="en-US" altLang="zh-CN" sz="2000" dirty="0">
                <a:latin typeface="Microsoft YaHei UI" panose="020B0503020204020204" pitchFamily="34" charset="-122"/>
                <a:ea typeface="Microsoft YaHei UI" panose="020B0503020204020204" pitchFamily="34" charset="-122"/>
              </a:rPr>
              <a:t>"</a:t>
            </a:r>
            <a:r>
              <a:rPr lang="zh-CN" altLang="en-US" sz="2000" dirty="0">
                <a:latin typeface="Microsoft YaHei UI" panose="020B0503020204020204" pitchFamily="34" charset="-122"/>
                <a:ea typeface="Microsoft YaHei UI" panose="020B0503020204020204" pitchFamily="34" charset="-122"/>
              </a:rPr>
              <a:t>指的是对于两个数组，将相同位置（索引）的元素相加。这与矩阵运算中的加法是一致的，即两个形状相同的矩阵或数组，每一个位置上的元素独立相加。这种操作在</a:t>
            </a:r>
            <a:r>
              <a:rPr lang="en-US" altLang="zh-CN" sz="2000" dirty="0">
                <a:latin typeface="Microsoft YaHei UI" panose="020B0503020204020204" pitchFamily="34" charset="-122"/>
                <a:ea typeface="Microsoft YaHei UI" panose="020B0503020204020204" pitchFamily="34" charset="-122"/>
              </a:rPr>
              <a:t>NumPy</a:t>
            </a:r>
            <a:r>
              <a:rPr lang="zh-CN" altLang="en-US" sz="2000" dirty="0">
                <a:latin typeface="Microsoft YaHei UI" panose="020B0503020204020204" pitchFamily="34" charset="-122"/>
                <a:ea typeface="Microsoft YaHei UI" panose="020B0503020204020204" pitchFamily="34" charset="-122"/>
              </a:rPr>
              <a:t>等库中是非常直观且高效的，因为它直接支持向量化计算。</a:t>
            </a:r>
          </a:p>
          <a:p>
            <a:pPr>
              <a:lnSpc>
                <a:spcPct val="150000"/>
              </a:lnSpc>
            </a:pPr>
            <a:endParaRPr lang="en-US" altLang="zh-CN" sz="1600" dirty="0">
              <a:latin typeface="Microsoft YaHei UI" panose="020B0503020204020204" pitchFamily="34" charset="-122"/>
              <a:ea typeface="Microsoft YaHei UI" panose="020B0503020204020204" pitchFamily="34" charset="-122"/>
            </a:endParaRPr>
          </a:p>
          <a:p>
            <a:pPr marL="0" indent="0">
              <a:lnSpc>
                <a:spcPct val="150000"/>
              </a:lnSpc>
              <a:buNone/>
            </a:pPr>
            <a:endParaRPr lang="en-US" altLang="zh-CN" sz="16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547036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为什么 </a:t>
            </a:r>
            <a:r>
              <a:rPr lang="en-US" altLang="zh-CN" dirty="0">
                <a:latin typeface="Microsoft YaHei UI" panose="020B0503020204020204" pitchFamily="34" charset="-122"/>
                <a:ea typeface="Microsoft YaHei UI" panose="020B0503020204020204" pitchFamily="34" charset="-122"/>
              </a:rPr>
              <a:t>NumPy </a:t>
            </a:r>
            <a:r>
              <a:rPr lang="zh-CN" altLang="en-US" dirty="0">
                <a:latin typeface="Microsoft YaHei UI" panose="020B0503020204020204" pitchFamily="34" charset="-122"/>
                <a:ea typeface="Microsoft YaHei UI" panose="020B0503020204020204" pitchFamily="34" charset="-122"/>
              </a:rPr>
              <a:t>很快？</a:t>
            </a:r>
          </a:p>
        </p:txBody>
      </p:sp>
      <p:sp>
        <p:nvSpPr>
          <p:cNvPr id="4" name="内容占位符 3">
            <a:extLst>
              <a:ext uri="{FF2B5EF4-FFF2-40B4-BE49-F238E27FC236}">
                <a16:creationId xmlns:a16="http://schemas.microsoft.com/office/drawing/2014/main" id="{D974EA78-FE6A-8A0B-1267-7C4159F5B89A}"/>
              </a:ext>
            </a:extLst>
          </p:cNvPr>
          <p:cNvSpPr>
            <a:spLocks noGrp="1"/>
          </p:cNvSpPr>
          <p:nvPr>
            <p:ph idx="1"/>
          </p:nvPr>
        </p:nvSpPr>
        <p:spPr/>
        <p:txBody>
          <a:bodyPr>
            <a:normAutofit lnSpcReduction="10000"/>
          </a:bodyPr>
          <a:lstStyle/>
          <a:p>
            <a:pPr>
              <a:lnSpc>
                <a:spcPct val="150000"/>
              </a:lnSpc>
            </a:pPr>
            <a:r>
              <a:rPr lang="zh-CN" altLang="en-US" sz="2000" dirty="0"/>
              <a:t>矢量化描述了代码中没有任何显式循环、索引等。</a:t>
            </a:r>
            <a:r>
              <a:rPr lang="en-US" altLang="zh-CN" sz="2000" dirty="0"/>
              <a:t> </a:t>
            </a:r>
            <a:r>
              <a:rPr lang="zh-CN" altLang="en-US" sz="2000" dirty="0"/>
              <a:t>当然，这些事情只是在优化的预编译 </a:t>
            </a:r>
            <a:r>
              <a:rPr lang="en-US" altLang="zh-CN" sz="2000" dirty="0"/>
              <a:t>C </a:t>
            </a:r>
            <a:r>
              <a:rPr lang="zh-CN" altLang="en-US" sz="2000" dirty="0"/>
              <a:t>代码中“在幕后”发生。矢量化代码具有许多优点，其中包括：</a:t>
            </a:r>
          </a:p>
          <a:p>
            <a:pPr lvl="1">
              <a:lnSpc>
                <a:spcPct val="150000"/>
              </a:lnSpc>
            </a:pPr>
            <a:r>
              <a:rPr lang="zh-CN" altLang="en-US" sz="1800" dirty="0"/>
              <a:t>矢量化代码更简洁，更容易阅读</a:t>
            </a:r>
          </a:p>
          <a:p>
            <a:pPr lvl="1">
              <a:lnSpc>
                <a:spcPct val="150000"/>
              </a:lnSpc>
            </a:pPr>
            <a:r>
              <a:rPr lang="zh-CN" altLang="en-US" sz="1800" dirty="0"/>
              <a:t>更少的代码行通常意味着更少的错误</a:t>
            </a:r>
          </a:p>
          <a:p>
            <a:pPr lvl="1">
              <a:lnSpc>
                <a:spcPct val="150000"/>
              </a:lnSpc>
            </a:pPr>
            <a:r>
              <a:rPr lang="zh-CN" altLang="en-US" sz="1800" dirty="0"/>
              <a:t>代码更类似于标准数学符号（通常更容易正确编码数学结构）</a:t>
            </a:r>
          </a:p>
          <a:p>
            <a:pPr lvl="1">
              <a:lnSpc>
                <a:spcPct val="150000"/>
              </a:lnSpc>
            </a:pPr>
            <a:r>
              <a:rPr lang="zh-CN" altLang="en-US" sz="1800" dirty="0"/>
              <a:t>矢量化会产生更多“</a:t>
            </a:r>
            <a:r>
              <a:rPr lang="en-US" altLang="zh-CN" sz="1800" dirty="0"/>
              <a:t>Pythonic”</a:t>
            </a:r>
            <a:r>
              <a:rPr lang="zh-CN" altLang="en-US" sz="1800" dirty="0"/>
              <a:t>代码。如果没有矢量化，我们的代码将充满低效且难以阅读的</a:t>
            </a:r>
            <a:r>
              <a:rPr lang="en-US" altLang="zh-CN" sz="1800" dirty="0"/>
              <a:t>for</a:t>
            </a:r>
            <a:r>
              <a:rPr lang="zh-CN" altLang="en-US" sz="1800" dirty="0"/>
              <a:t>循环。</a:t>
            </a:r>
            <a:endParaRPr lang="en-US" altLang="zh-CN" sz="1800" dirty="0"/>
          </a:p>
          <a:p>
            <a:pPr marL="274320" lvl="1" indent="0">
              <a:lnSpc>
                <a:spcPct val="150000"/>
              </a:lnSpc>
              <a:buNone/>
            </a:pPr>
            <a:r>
              <a:rPr lang="zh-CN" altLang="en-US" sz="2400" dirty="0">
                <a:solidFill>
                  <a:srgbClr val="FF0000"/>
                </a:solidFill>
              </a:rPr>
              <a:t>所以，</a:t>
            </a:r>
            <a:r>
              <a:rPr lang="en-US" altLang="zh-CN" sz="2400" dirty="0">
                <a:solidFill>
                  <a:srgbClr val="FF0000"/>
                </a:solidFill>
              </a:rPr>
              <a:t>NumPy</a:t>
            </a:r>
            <a:r>
              <a:rPr lang="zh-CN" altLang="en-US" sz="2400" dirty="0">
                <a:solidFill>
                  <a:srgbClr val="FF0000"/>
                </a:solidFill>
              </a:rPr>
              <a:t>的快不是单一的指执行效率快，还有编码效率方面的快。</a:t>
            </a:r>
            <a:endParaRPr lang="en-US" altLang="zh-CN" sz="2400" dirty="0">
              <a:solidFill>
                <a:srgbClr val="FF0000"/>
              </a:solidFill>
            </a:endParaRPr>
          </a:p>
        </p:txBody>
      </p:sp>
    </p:spTree>
    <p:extLst>
      <p:ext uri="{BB962C8B-B14F-4D97-AF65-F5344CB8AC3E}">
        <p14:creationId xmlns:p14="http://schemas.microsoft.com/office/powerpoint/2010/main" val="396580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黑板 16 x 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Office_9529465_TF02804846_TF02804846" id="{118C6178-8627-4F1A-8ADE-4D23F9B5C89B}" vid="{47D4BC64-CC5E-41E6-96A6-68E3DA472C92}"/>
    </a:ext>
  </a:extLst>
</a:theme>
</file>

<file path=ppt/theme/theme2.xml><?xml version="1.0" encoding="utf-8"?>
<a:theme xmlns:a="http://schemas.openxmlformats.org/drawingml/2006/main" name="办公室主题">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黑板教育演示文稿（宽屏）</Template>
  <TotalTime>3704</TotalTime>
  <Words>5140</Words>
  <Application>Microsoft Office PowerPoint</Application>
  <PresentationFormat>自定义</PresentationFormat>
  <Paragraphs>390</Paragraphs>
  <Slides>66</Slides>
  <Notes>66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66</vt:i4>
      </vt:variant>
    </vt:vector>
  </HeadingPairs>
  <TitlesOfParts>
    <vt:vector size="74" baseType="lpstr">
      <vt:lpstr>-apple-system</vt:lpstr>
      <vt:lpstr>Arial Unicode MS</vt:lpstr>
      <vt:lpstr>Microsoft YaHei UI</vt:lpstr>
      <vt:lpstr>宋体</vt:lpstr>
      <vt:lpstr>Arial</vt:lpstr>
      <vt:lpstr>Consolas</vt:lpstr>
      <vt:lpstr>Wingdings</vt:lpstr>
      <vt:lpstr>黑板 16 x 9</vt:lpstr>
      <vt:lpstr>NumPy</vt:lpstr>
      <vt:lpstr>NumPy是什么？</vt:lpstr>
      <vt:lpstr>NumPy是什么？</vt:lpstr>
      <vt:lpstr>NumPy和python列表代码对比</vt:lpstr>
      <vt:lpstr>NumPy和python列表代码对比</vt:lpstr>
      <vt:lpstr>NumPy和python列表代码对比</vt:lpstr>
      <vt:lpstr>NumPy的矢量化操作</vt:lpstr>
      <vt:lpstr>-wise</vt:lpstr>
      <vt:lpstr>为什么 NumPy 很快？</vt:lpstr>
      <vt:lpstr>NumPy安装</vt:lpstr>
      <vt:lpstr>如何导入 NumPy</vt:lpstr>
      <vt:lpstr>数组ndarray</vt:lpstr>
      <vt:lpstr>创建数组的方式</vt:lpstr>
      <vt:lpstr>将Python序列转换为NumPy数组</vt:lpstr>
      <vt:lpstr>创建一维数组的方式</vt:lpstr>
      <vt:lpstr>创建一维数组</vt:lpstr>
      <vt:lpstr>创建一维数组的其他方式</vt:lpstr>
      <vt:lpstr>创建一维数组的其他方式</vt:lpstr>
      <vt:lpstr>数据类型dtype</vt:lpstr>
      <vt:lpstr>类型转换</vt:lpstr>
      <vt:lpstr>创建二维数组的方式</vt:lpstr>
      <vt:lpstr>创建数组的其他方式</vt:lpstr>
      <vt:lpstr>array和asarray的区别</vt:lpstr>
      <vt:lpstr>数组的属性</vt:lpstr>
      <vt:lpstr>数组的轴</vt:lpstr>
      <vt:lpstr>二维数组的轴</vt:lpstr>
      <vt:lpstr>三维数组的轴</vt:lpstr>
      <vt:lpstr>数组的转置</vt:lpstr>
      <vt:lpstr>数组转置</vt:lpstr>
      <vt:lpstr>修改数组的形状</vt:lpstr>
      <vt:lpstr>修改数组的形状</vt:lpstr>
      <vt:lpstr>Order参数</vt:lpstr>
      <vt:lpstr>数组反转</vt:lpstr>
      <vt:lpstr>如何一维数组转二维数组（数组的升维）</vt:lpstr>
      <vt:lpstr>如何一维数组转二维数组</vt:lpstr>
      <vt:lpstr>索引和切片</vt:lpstr>
      <vt:lpstr>索引和切片</vt:lpstr>
      <vt:lpstr>索引和切片</vt:lpstr>
      <vt:lpstr>索引和切片</vt:lpstr>
      <vt:lpstr>索引和切片</vt:lpstr>
      <vt:lpstr>高级索引</vt:lpstr>
      <vt:lpstr>高级索引</vt:lpstr>
      <vt:lpstr>数组迭代</vt:lpstr>
      <vt:lpstr>数组迭代</vt:lpstr>
      <vt:lpstr>数组连接</vt:lpstr>
      <vt:lpstr>数组水平垂直堆叠</vt:lpstr>
      <vt:lpstr>数组拆分</vt:lpstr>
      <vt:lpstr>数组基本操作</vt:lpstr>
      <vt:lpstr>数组基本操作</vt:lpstr>
      <vt:lpstr>数组基本操作</vt:lpstr>
      <vt:lpstr>数组基本操作</vt:lpstr>
      <vt:lpstr>广播</vt:lpstr>
      <vt:lpstr>广播</vt:lpstr>
      <vt:lpstr>广播</vt:lpstr>
      <vt:lpstr>随机数</vt:lpstr>
      <vt:lpstr>正态随机数</vt:lpstr>
      <vt:lpstr>数组排序</vt:lpstr>
      <vt:lpstr>聚合函数</vt:lpstr>
      <vt:lpstr>其他函数</vt:lpstr>
      <vt:lpstr>其他函数</vt:lpstr>
      <vt:lpstr>矩阵点乘</vt:lpstr>
      <vt:lpstr>矩阵点乘</vt:lpstr>
      <vt:lpstr>复制和视图</vt:lpstr>
      <vt:lpstr>复制和视图</vt:lpstr>
      <vt:lpstr>范数</vt:lpstr>
      <vt:lpstr>范数</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Lee Mr</dc:creator>
  <cp:lastModifiedBy>Lee Mr</cp:lastModifiedBy>
  <cp:revision>470</cp:revision>
  <dcterms:created xsi:type="dcterms:W3CDTF">2024-05-10T01:36:00Z</dcterms:created>
  <dcterms:modified xsi:type="dcterms:W3CDTF">2025-01-15T08:50:38Z</dcterms:modified>
</cp:coreProperties>
</file>