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92" r:id="rId4"/>
    <p:sldId id="293" r:id="rId5"/>
    <p:sldId id="267" r:id="rId6"/>
    <p:sldId id="270" r:id="rId7"/>
    <p:sldId id="271" r:id="rId8"/>
    <p:sldId id="268" r:id="rId9"/>
    <p:sldId id="272" r:id="rId10"/>
    <p:sldId id="273" r:id="rId11"/>
    <p:sldId id="274" r:id="rId12"/>
    <p:sldId id="275" r:id="rId13"/>
    <p:sldId id="269" r:id="rId14"/>
    <p:sldId id="276" r:id="rId15"/>
    <p:sldId id="277" r:id="rId16"/>
    <p:sldId id="278" r:id="rId17"/>
    <p:sldId id="279" r:id="rId18"/>
    <p:sldId id="281" r:id="rId19"/>
    <p:sldId id="280" r:id="rId20"/>
    <p:sldId id="282" r:id="rId21"/>
    <p:sldId id="301" r:id="rId22"/>
    <p:sldId id="283" r:id="rId23"/>
    <p:sldId id="294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5" r:id="rId33"/>
    <p:sldId id="296" r:id="rId34"/>
    <p:sldId id="297" r:id="rId35"/>
    <p:sldId id="298" r:id="rId36"/>
    <p:sldId id="299" r:id="rId37"/>
    <p:sldId id="300" r:id="rId3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5404" autoAdjust="0"/>
  </p:normalViewPr>
  <p:slideViewPr>
    <p:cSldViewPr>
      <p:cViewPr varScale="1">
        <p:scale>
          <a:sx n="87" d="100"/>
          <a:sy n="87" d="100"/>
        </p:scale>
        <p:origin x="802" y="4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2025-02-07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2025-02-07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5B36D-338A-4EBC-3C9A-56EE4D56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1B2D01-CEAB-8B62-3B8C-2793C6BFC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2B0DA9-B5ED-F52C-2BFC-E6BD655EA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21200-EDC8-1CCA-D02E-A32237EEA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896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D0572-ECA7-03B4-D85D-527FB0EA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17B7C-966C-2782-96E8-724943C3A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33C778-3705-FB7A-3F19-1E7AEEF35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B9A71-C61C-FA4D-9132-3873F64ACD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4072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B1ABE-75DE-27FE-158F-6598F0B8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4445F3-B583-9F57-373E-21C64CAFD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CF591C-6BF6-6E7F-7BD8-2E4C68B4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0E1B69-CC1A-92D9-AB95-245A2803E4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429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DFB09-50F0-5AB2-2050-C1ECCAF5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337763-BAA7-6E7B-9FEA-E44D0DD46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E8DE0A-F3EC-3CF3-4FC7-97B15EC3A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659FF-6DE2-E0F1-BA6A-4BADA9F6F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723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F8CB-ABD2-FAB9-A846-678B14CFC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ED22AE-BF7A-A684-40B4-011B4CBD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3F918F-7869-4FCB-4471-8059A5787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1FC49-BBD3-5378-64FF-B90C11443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6905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34B2-B498-A5ED-75F6-AC89CA5D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6592AC-653E-3D5B-E18E-26A1EFAE4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6D2EB4-97CC-B6E3-D4B6-C5E1621B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91957-1431-8DAA-D1FA-E48468C8C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601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339AB-06E9-E497-F128-42FA88D9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0C0484-2852-7D6F-7A52-DCD3EB474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1FBFF4-B333-8E45-90A1-E015EBE5E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9DE5A-DBBF-E402-0EB7-484E76DC6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9295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9070E-4F3C-D6EB-9BD3-94A81AEA8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4D717E-536A-4929-1778-239D96683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28BF8D-2903-248C-A01C-BD66B0DA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EF63E-7421-75A9-2533-01EB240F7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7985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501E-403A-5F96-6746-C146380F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9E3ACC-145C-71AF-FB26-BEACDDA33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F80A83-49E1-2AA6-6398-E176BCD0F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18545C-B03F-DAC1-8C45-546F24DF7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01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3D058-30C9-13C2-18B6-400780070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9A6A01-7710-6F04-B6FD-056AF93F8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0CA95A-4D20-05C7-06C2-C0123A501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8DFDE2-C2E9-3DA5-DFC7-F8199ED63B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473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E6C1B-1C50-5E68-EB24-E33052B1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D96BA4-FF22-7228-C7DB-998FB7B73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D249EB-9664-9BC2-3187-F771E6B5A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7D06B5-6103-430C-4EE4-669A3E1948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5217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042-9E7B-B357-0AC0-A03C74500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78A03C-A7F0-72D6-935D-5ECD0E65B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E2991A-7DA1-1515-7DF5-A8612E96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7309E-CCE4-2979-737C-CEF7AF0BC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09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3278-4E4B-1C9F-3F7C-1C033E62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6C0233-8B45-D176-0A6F-ED5F105B5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76A055-B3F6-81D2-13DF-9AB4C685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A7F7FB-F4E9-7F1A-EBE2-E76D4E4BF7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74196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D416-6D84-A40D-626C-43247C46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8AE3-E63A-A817-DE75-9A5EFE29D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9BA36C-C680-68B5-406C-B0D31493B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E01E9-F75F-4458-28F3-E3F0E6B04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5470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E3DE9-F500-CE2C-41FB-56D1DD07B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03A07B-30A1-56E7-BD4C-61930987A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597C48-CACD-D1AF-FCD6-454064698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00DDE-1F8B-85BA-B5C5-4ED57362A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8996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12F4B-CBCB-C431-1954-9BB18113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2DA362-3A0C-F4A4-E91B-1C6595BB5D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038C1EF-FC0E-1503-24B2-1EDD91C5C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85F6C-C587-DC6A-7FE9-5AF03D889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9863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F6E15-1584-5B52-D963-BF93C38B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FC3994-B405-2760-DB37-9F7F97AC6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47B2D5-DD4C-16D3-0302-F51A7AC8E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53D4F-54C3-0D93-39CE-A7E9E16DE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388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62AC-8EDA-7DB5-E424-D4EA9FA5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265CB8-8326-3A3D-78DE-085357B32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020C10-1676-5380-B78F-9B707C90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62DF2-037B-F1E4-5AEA-1A5492E4E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36713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7BA5-A48B-5E31-F5FF-558FEF3F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22C5B8-735B-6E0D-F015-AFA0557B0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B02AB9-2660-57DF-1CC1-8A69397C7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5CF4EF-6E6F-3F41-169A-37632454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132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5BEB3-AC77-2CC7-A1B3-2A7DE205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FFF639-0CF0-D963-E5D0-FAC42DEF0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603899-3B90-3992-026F-DD2B1CDB1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3227E1-3AC4-BF0C-179E-21328F5C92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9952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C27BF-318E-3D36-4C09-F58BA6B6C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CE2F21-9E7B-96EF-8902-5A3499C04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C15950-778B-650F-41FD-26164C1D4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F7EE4-68B4-D33D-D45F-4C35F1D38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3371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03CA6-00AB-6E44-E784-B0138AB0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E18C5E-849B-9BB6-7B4A-BB6C8CC17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7611A2-45E6-FC66-8892-8EC5F4619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7E17A2-F676-79D5-F80A-721F8BD4A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16356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6982-90C2-2ABD-BACE-E60D75E7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06E699-700B-2A52-D993-D71E8129F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CC7651-05FC-748A-9466-F35923049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BD4AB-BA3F-A891-C59A-7FD2D2C06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4813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D0A9F-F5CB-87FD-05E6-FFDE82C6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9A1FA79-0CBC-A546-29ED-34761BE78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286CC2-6393-3670-6B0A-80B0E3A08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01F35-AAE9-F788-A758-BE03CB1A8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945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4604-09FC-7205-830D-94FC98C24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6C56FD-C61B-7125-F473-E7FCE00BB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A8C652-A64D-1D9F-360D-3F10594C6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EB6FDA-DA5D-6B75-D7F4-28367D1B9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6114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A3E65-1295-6A0E-92BF-07BBB3F73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98277F-82D7-B23B-9356-AE478CFE1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97F3CE-16DD-1D6B-4C84-3042997D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0B3845-9DE2-13B5-D5F1-7D8494A591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306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72090-7C31-7397-77EA-EDC804A59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5176BC-8BBE-F444-585D-72B9ADB2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0BAFFC-1061-0539-75E8-14D9683E6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4BCB20-437C-78FB-140C-5EC91307E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8214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69E5-B010-1B28-A50E-EED7DDC4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9F3605-44FC-05BD-B156-A2F6FCE24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207B78-62BA-9DCA-C07B-6DBA04D97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96B41-8959-85D9-927B-0734BC591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612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7A13-9284-A998-F097-9A5A513A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74012F-0FD3-F72A-CC0E-35F0C4E4A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7DD678-414A-ACDB-0098-D1F891A12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610840-D0A7-66FC-E318-23E25F780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123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AAAA-2660-DCFE-4833-7EEA44B0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BF8264-D9FA-ED4B-ED9D-A6B9700B5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7FB2D8-33EC-F1AE-25D4-676F7409F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05E3A-C350-AFC1-EF0B-6D6912D72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951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9467-28C9-D2DD-CAE3-7B581E68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A78345-0F45-BEF3-4404-E0B4FFE12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3F6D7-88C5-4449-5F31-C12861F28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304EB-8D9E-68E4-CB96-93767C9C4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14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40E5-5F5F-5D67-D6E4-ED03753F8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1E1AA5-F02B-AF74-BCAA-31389FB41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072F09-5050-34B7-936B-4B5A0198D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7B0F0-E6A9-77E8-2F7F-5C1E8311B7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981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2025-02-07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2025-02-07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2025-02-07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李刚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9A620-EF0E-5857-DB64-6BEEDF7A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B216A-BF75-3A6F-7C1E-56CCF3D0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/>
              <a:t>Series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D5E23B-A0F8-9B00-C70C-F44D6A70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方式二：使用元组创建</a:t>
            </a:r>
            <a:r>
              <a:rPr lang="en-US" altLang="zh-CN" dirty="0"/>
              <a:t>Series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3A504-BB2F-34F7-ECF4-D5823FD16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2636912"/>
            <a:ext cx="6411853" cy="24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7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439ED-45CA-9E89-AD37-60254192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D322A-2EC5-62A0-A897-1BE467FE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/>
              <a:t>Series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5F9AB-D88E-5E1C-8DBA-05C014A1E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方式三：使用</a:t>
            </a:r>
            <a:r>
              <a:rPr lang="en-US" altLang="zh-CN" dirty="0"/>
              <a:t>ndarray</a:t>
            </a:r>
            <a:r>
              <a:rPr lang="zh-CN" altLang="en-US" dirty="0"/>
              <a:t>创建</a:t>
            </a:r>
            <a:r>
              <a:rPr lang="en-US" altLang="zh-CN" dirty="0"/>
              <a:t>Series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A164B1-051C-2CBE-53D2-236CF505C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2564904"/>
            <a:ext cx="6215905" cy="26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9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2FE07-E4EE-9893-BE5B-52AE0D34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5B15E-6EDB-AB17-1F55-688968B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/>
              <a:t>Series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A8FF4-3215-DA9F-A224-800F7E3C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方式四：使用字典创建</a:t>
            </a:r>
            <a:r>
              <a:rPr lang="en-US" altLang="zh-CN" dirty="0"/>
              <a:t>Series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E81FDA-8859-52DB-2BB1-9889642A8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2348880"/>
            <a:ext cx="6776534" cy="408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7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8BB07F-095C-FBDE-CA1F-C4A305A06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964487" cy="4267200"/>
          </a:xfrm>
        </p:spPr>
        <p:txBody>
          <a:bodyPr/>
          <a:lstStyle/>
          <a:p>
            <a:r>
              <a:rPr lang="zh-CN" altLang="en-US" dirty="0"/>
              <a:t>想要查看索引或者其值时，可以使用</a:t>
            </a:r>
            <a:r>
              <a:rPr lang="en-US" altLang="zh-CN" dirty="0"/>
              <a:t>index</a:t>
            </a:r>
            <a:r>
              <a:rPr lang="zh-CN" altLang="en-US" dirty="0"/>
              <a:t>和</a:t>
            </a:r>
            <a:r>
              <a:rPr lang="en-US" altLang="zh-CN" dirty="0"/>
              <a:t>values</a:t>
            </a:r>
            <a:r>
              <a:rPr lang="zh-CN" altLang="en-US" dirty="0"/>
              <a:t>属性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A3AA5D-19CD-CCB9-C864-DC296B46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636912"/>
            <a:ext cx="7086785" cy="237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7949-7F4D-A353-F23C-6ED7505C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3078-0379-0010-20A7-310375F8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F27928-E205-2BA1-8A32-3A4A9CC83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964487" cy="4267200"/>
          </a:xfrm>
        </p:spPr>
        <p:txBody>
          <a:bodyPr/>
          <a:lstStyle/>
          <a:p>
            <a:r>
              <a:rPr lang="en-US" altLang="zh-CN" dirty="0"/>
              <a:t>isnull</a:t>
            </a:r>
            <a:r>
              <a:rPr lang="zh-CN" altLang="en-US" dirty="0"/>
              <a:t>和</a:t>
            </a:r>
            <a:r>
              <a:rPr lang="en-US" altLang="zh-CN" dirty="0"/>
              <a:t>notnull </a:t>
            </a:r>
            <a:r>
              <a:rPr lang="zh-CN" altLang="en-US" dirty="0"/>
              <a:t>检查缺失值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B4058-9A0C-F0E8-10B0-461B24921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2370956"/>
            <a:ext cx="5328592" cy="4125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C9273BA-5014-6E7E-8D6B-02A59E14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484" y="2348880"/>
            <a:ext cx="5256504" cy="41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14A1C-CC1C-FC02-9F69-CD61EF62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00EAD-6A03-5E20-F2D3-E5CFB4C6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F812B0A-0463-7ADA-1A02-DAFC09ECD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8964487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通过索引获取数据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位置索引： </a:t>
            </a:r>
            <a:r>
              <a:rPr lang="en-US" altLang="zh-CN" dirty="0"/>
              <a:t>series[</a:t>
            </a:r>
            <a:r>
              <a:rPr lang="zh-CN" altLang="en-US" dirty="0"/>
              <a:t>数字</a:t>
            </a:r>
            <a:r>
              <a:rPr lang="en-US" altLang="zh-CN" dirty="0"/>
              <a:t>] </a:t>
            </a:r>
            <a:r>
              <a:rPr lang="zh-CN" altLang="en-US" dirty="0"/>
              <a:t>或者 </a:t>
            </a:r>
            <a:r>
              <a:rPr lang="en-US" altLang="zh-CN" dirty="0"/>
              <a:t>series[[</a:t>
            </a:r>
            <a:r>
              <a:rPr lang="zh-CN" altLang="en-US" dirty="0"/>
              <a:t>数字</a:t>
            </a:r>
            <a:r>
              <a:rPr lang="en-US" altLang="zh-CN" dirty="0"/>
              <a:t>1</a:t>
            </a:r>
            <a:r>
              <a:rPr lang="zh-CN" altLang="en-US" dirty="0"/>
              <a:t>， 数字</a:t>
            </a:r>
            <a:r>
              <a:rPr lang="en-US" altLang="zh-CN" dirty="0"/>
              <a:t>n]]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标签索引： </a:t>
            </a:r>
            <a:r>
              <a:rPr lang="en-US" altLang="zh-CN" dirty="0"/>
              <a:t>series[</a:t>
            </a:r>
            <a:r>
              <a:rPr lang="zh-CN" altLang="en-US" dirty="0"/>
              <a:t>标签名</a:t>
            </a:r>
            <a:r>
              <a:rPr lang="en-US" altLang="zh-CN" dirty="0"/>
              <a:t>] </a:t>
            </a:r>
            <a:r>
              <a:rPr lang="zh-CN" altLang="en-US" dirty="0"/>
              <a:t>或者 </a:t>
            </a:r>
            <a:r>
              <a:rPr lang="en-US" altLang="zh-CN" dirty="0"/>
              <a:t>series[[</a:t>
            </a:r>
            <a:r>
              <a:rPr lang="zh-CN" altLang="en-US" dirty="0"/>
              <a:t>标签名</a:t>
            </a:r>
            <a:r>
              <a:rPr lang="en-US" altLang="zh-CN" dirty="0"/>
              <a:t>1, </a:t>
            </a:r>
            <a:r>
              <a:rPr lang="zh-CN" altLang="en-US" dirty="0"/>
              <a:t>标签名</a:t>
            </a:r>
            <a:r>
              <a:rPr lang="en-US" altLang="zh-CN" dirty="0"/>
              <a:t>n]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注意：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series[[</a:t>
            </a:r>
            <a:r>
              <a:rPr lang="zh-CN" altLang="en-US" dirty="0"/>
              <a:t>数字</a:t>
            </a:r>
            <a:r>
              <a:rPr lang="en-US" altLang="zh-CN" dirty="0"/>
              <a:t>1</a:t>
            </a:r>
            <a:r>
              <a:rPr lang="zh-CN" altLang="en-US" dirty="0"/>
              <a:t>， 数字</a:t>
            </a:r>
            <a:r>
              <a:rPr lang="en-US" altLang="zh-CN" dirty="0"/>
              <a:t>n]] </a:t>
            </a:r>
            <a:r>
              <a:rPr lang="zh-CN" altLang="en-US" dirty="0"/>
              <a:t>或 </a:t>
            </a:r>
            <a:r>
              <a:rPr lang="en-US" altLang="zh-CN" dirty="0"/>
              <a:t>series[[</a:t>
            </a:r>
            <a:r>
              <a:rPr lang="zh-CN" altLang="en-US" dirty="0"/>
              <a:t>标签名</a:t>
            </a:r>
            <a:r>
              <a:rPr lang="en-US" altLang="zh-CN" dirty="0"/>
              <a:t>1, </a:t>
            </a:r>
            <a:r>
              <a:rPr lang="zh-CN" altLang="en-US" dirty="0"/>
              <a:t>标签名</a:t>
            </a:r>
            <a:r>
              <a:rPr lang="en-US" altLang="zh-CN" dirty="0"/>
              <a:t>n] </a:t>
            </a:r>
            <a:r>
              <a:rPr lang="zh-CN" altLang="en-US" dirty="0">
                <a:solidFill>
                  <a:srgbClr val="FF0000"/>
                </a:solidFill>
              </a:rPr>
              <a:t>得到的还是一个</a:t>
            </a:r>
            <a:r>
              <a:rPr lang="en-US" altLang="zh-CN" dirty="0">
                <a:solidFill>
                  <a:srgbClr val="FF0000"/>
                </a:solidFill>
              </a:rPr>
              <a:t>Series</a:t>
            </a:r>
          </a:p>
          <a:p>
            <a:pPr marL="301752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90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171C-5B14-8D9D-3D52-479988544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866C4B-1E34-E502-CB82-0CAFB60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739196E-1BF4-6A98-F59E-22B4C4868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通过切片获取数据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位置切片：前闭后开</a:t>
            </a:r>
            <a:endParaRPr lang="en-US" altLang="zh-CN" dirty="0"/>
          </a:p>
          <a:p>
            <a:pPr marL="301752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01752" lvl="1" indent="0">
              <a:lnSpc>
                <a:spcPct val="150000"/>
              </a:lnSpc>
              <a:buNone/>
            </a:pPr>
            <a:endParaRPr lang="en-US" altLang="zh-CN" dirty="0"/>
          </a:p>
          <a:p>
            <a:pPr marL="301752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标签切片： 前闭后闭</a:t>
            </a:r>
            <a:endParaRPr lang="en-US" altLang="zh-CN" dirty="0"/>
          </a:p>
          <a:p>
            <a:pPr marL="301752" lvl="1" indent="0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213692-B1B6-9143-0606-FD8ECD63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292" y="1772816"/>
            <a:ext cx="2520280" cy="24509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0B74A8-E4A2-4EEF-A664-D382FBE0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4941168"/>
            <a:ext cx="2656184" cy="10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46A0-B6E1-BB1D-15B0-004E3083D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5C18A-BE8F-24EE-57E5-60B39D4A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CE3D96C-32CC-4F17-518D-63D607E0B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布尔索引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name</a:t>
            </a:r>
            <a:r>
              <a:rPr lang="zh-CN" altLang="en-US" dirty="0"/>
              <a:t>属性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s.name  Series</a:t>
            </a:r>
            <a:r>
              <a:rPr lang="zh-CN" altLang="en-US" dirty="0"/>
              <a:t>对象的名字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s.index.name  </a:t>
            </a:r>
            <a:r>
              <a:rPr lang="zh-CN" altLang="en-US" dirty="0"/>
              <a:t>索引的名字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6EAC774-83CE-9856-322E-6713CA47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2348880"/>
            <a:ext cx="3390989" cy="145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BCC7A-FAE1-6D1F-D20B-D700E2A1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6C4C-5C4C-BE24-C7B7-D98E7206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E8C7AFA-B9A6-37A8-9257-081B5EDCB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s.loc(</a:t>
            </a:r>
            <a:r>
              <a:rPr lang="zh-CN" altLang="en-US" dirty="0"/>
              <a:t>标签索引 </a:t>
            </a:r>
            <a:r>
              <a:rPr lang="en-US" altLang="zh-CN" dirty="0"/>
              <a:t>/ </a:t>
            </a:r>
            <a:r>
              <a:rPr lang="zh-CN" altLang="en-US" dirty="0"/>
              <a:t>切片 </a:t>
            </a:r>
            <a:r>
              <a:rPr lang="en-US" altLang="zh-CN" dirty="0"/>
              <a:t>/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s.iloc(</a:t>
            </a:r>
            <a:r>
              <a:rPr lang="zh-CN" altLang="en-US" dirty="0"/>
              <a:t>位置索引 </a:t>
            </a:r>
            <a:r>
              <a:rPr lang="en-US" altLang="zh-CN" dirty="0"/>
              <a:t>/ </a:t>
            </a:r>
            <a:r>
              <a:rPr lang="zh-CN" altLang="en-US" dirty="0"/>
              <a:t>切片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3B28EC-76BA-2181-BE1E-E31BB9092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2278828"/>
            <a:ext cx="4608512" cy="425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1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6EED5-F9EC-9BAE-00CF-CE83CE3D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06CA1-2B9F-24F0-F228-E00DAB11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72B1B6-C0E0-FDA6-8E21-E5DF108C2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s.head(): </a:t>
            </a:r>
            <a:r>
              <a:rPr lang="zh-CN" altLang="en-US" dirty="0"/>
              <a:t>默认获取前</a:t>
            </a:r>
            <a:r>
              <a:rPr lang="en-US" altLang="zh-CN" dirty="0"/>
              <a:t>5</a:t>
            </a:r>
            <a:r>
              <a:rPr lang="zh-CN" altLang="en-US" dirty="0"/>
              <a:t>行数据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s.tail(): </a:t>
            </a:r>
            <a:r>
              <a:rPr lang="zh-CN" altLang="en-US" dirty="0"/>
              <a:t>默认获取最后</a:t>
            </a:r>
            <a:r>
              <a:rPr lang="en-US" altLang="zh-CN" dirty="0"/>
              <a:t>5</a:t>
            </a:r>
            <a:r>
              <a:rPr lang="zh-CN" altLang="en-US" dirty="0"/>
              <a:t>行数据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85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是什么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的名称来自面板数据（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panel data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/>
              <a:t>Pandas</a:t>
            </a:r>
            <a:r>
              <a:rPr lang="zh-CN" altLang="en-US" dirty="0"/>
              <a:t>是一个强大的分析</a:t>
            </a:r>
            <a:r>
              <a:rPr lang="zh-CN" altLang="en-US" dirty="0">
                <a:solidFill>
                  <a:srgbClr val="FF0000"/>
                </a:solidFill>
              </a:rPr>
              <a:t>结构化数据</a:t>
            </a:r>
            <a:r>
              <a:rPr lang="zh-CN" altLang="en-US" dirty="0"/>
              <a:t>的工具集，基于</a:t>
            </a:r>
            <a:r>
              <a:rPr lang="en-US" altLang="zh-CN" dirty="0"/>
              <a:t>Numpy</a:t>
            </a:r>
            <a:r>
              <a:rPr lang="zh-CN" altLang="en-US" dirty="0"/>
              <a:t>进行构建，提供了</a:t>
            </a:r>
            <a:r>
              <a:rPr lang="zh-CN" altLang="en-US" dirty="0">
                <a:solidFill>
                  <a:srgbClr val="FF0000"/>
                </a:solidFill>
              </a:rPr>
              <a:t>高级数据结构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数据操作工具</a:t>
            </a:r>
            <a:r>
              <a:rPr lang="zh-CN" altLang="en-US" dirty="0"/>
              <a:t>。还基于</a:t>
            </a:r>
            <a:r>
              <a:rPr lang="en-US" altLang="zh-CN" dirty="0"/>
              <a:t>matplotlib</a:t>
            </a:r>
            <a:r>
              <a:rPr lang="zh-CN" altLang="en-US" dirty="0"/>
              <a:t>进行画图。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1EAE-5E4F-7B06-42CB-FEF0BD56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FBD5-D852-F87D-DA97-3F52D54A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670ABF-C700-991C-3092-5D070FF15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DataFrame</a:t>
            </a:r>
            <a:r>
              <a:rPr lang="zh-CN" altLang="en-US" dirty="0"/>
              <a:t>：二维的表格型数据结构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DataFrame</a:t>
            </a:r>
            <a:r>
              <a:rPr lang="zh-CN" altLang="en-US" dirty="0"/>
              <a:t>既有行索引，又有列索引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行索引，表明不同行，横向索引，叫</a:t>
            </a:r>
            <a:r>
              <a:rPr lang="en-US" altLang="zh-CN" dirty="0"/>
              <a:t>index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列索引，表名不同列，纵向索引，叫</a:t>
            </a:r>
            <a:r>
              <a:rPr lang="en-US" altLang="zh-CN" dirty="0"/>
              <a:t>columns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137855-A410-4122-21B0-672961E6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564" y="2420888"/>
            <a:ext cx="4460893" cy="34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E14CE-9AFC-0BFF-E302-FC4BAFF6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E7CEC-00E8-7985-A507-0EE929EB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Series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5E2D132-E580-4564-6F69-820B4C11E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pd.DataFrame(series,columns=…)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series.to_frame(name=…)</a:t>
            </a:r>
          </a:p>
        </p:txBody>
      </p:sp>
    </p:spTree>
    <p:extLst>
      <p:ext uri="{BB962C8B-B14F-4D97-AF65-F5344CB8AC3E}">
        <p14:creationId xmlns:p14="http://schemas.microsoft.com/office/powerpoint/2010/main" val="170608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239D-9716-DE83-12B5-B6E4B492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6D700-587C-D6CF-20AC-4F11204B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6B19A7-67FA-EDD0-9960-14CF7026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字典构造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数组、列表、元组构成的字典构造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Series</a:t>
            </a:r>
            <a:r>
              <a:rPr lang="zh-CN" altLang="en-US" dirty="0"/>
              <a:t>构成的字典构造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字典构成的字典构造</a:t>
            </a:r>
            <a:r>
              <a:rPr lang="en-US" altLang="zh-CN" dirty="0"/>
              <a:t>DataFrame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列表构造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二维</a:t>
            </a:r>
            <a:r>
              <a:rPr lang="en-US" altLang="zh-CN" dirty="0"/>
              <a:t>ndarray</a:t>
            </a:r>
            <a:r>
              <a:rPr lang="zh-CN" altLang="en-US" dirty="0"/>
              <a:t>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字典构成的列表构造</a:t>
            </a:r>
            <a:r>
              <a:rPr lang="en-US" altLang="zh-CN" dirty="0"/>
              <a:t>DataFrame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Series</a:t>
            </a:r>
            <a:r>
              <a:rPr lang="zh-CN" altLang="en-US" dirty="0"/>
              <a:t>构成的列表构造</a:t>
            </a:r>
            <a:r>
              <a:rPr lang="en-US" altLang="zh-CN" dirty="0"/>
              <a:t>DataFrame</a:t>
            </a:r>
          </a:p>
        </p:txBody>
      </p:sp>
    </p:spTree>
    <p:extLst>
      <p:ext uri="{BB962C8B-B14F-4D97-AF65-F5344CB8AC3E}">
        <p14:creationId xmlns:p14="http://schemas.microsoft.com/office/powerpoint/2010/main" val="269395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39B2-2EC1-A035-D515-B963DFE4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CEFC4-6753-40C7-CF10-C47CD323D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DataFrame</a:t>
            </a:r>
            <a:r>
              <a:rPr lang="zh-CN" altLang="en-US" dirty="0"/>
              <a:t>索引操作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1F7487-9071-E2F1-6D9A-367E444D6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/>
              <a:t>df</a:t>
            </a:r>
            <a:r>
              <a:rPr lang="en-US" altLang="zh-CN" dirty="0"/>
              <a:t>[“</a:t>
            </a:r>
            <a:r>
              <a:rPr lang="zh-CN" altLang="en-US" dirty="0"/>
              <a:t>列标签</a:t>
            </a:r>
            <a:r>
              <a:rPr lang="en-US" altLang="zh-CN" dirty="0"/>
              <a:t>”] – </a:t>
            </a:r>
            <a:r>
              <a:rPr lang="zh-CN" altLang="en-US" dirty="0"/>
              <a:t>按照列索引获取数据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loc - </a:t>
            </a:r>
            <a:r>
              <a:rPr lang="zh-CN" altLang="en-US" dirty="0"/>
              <a:t>先行后列，需要通过标签索引进行获取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iloc - </a:t>
            </a:r>
            <a:r>
              <a:rPr lang="zh-CN" altLang="en-US" dirty="0"/>
              <a:t>先行后列，通过位置索引进行获取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502CC-47E2-9078-AB58-3F264A2E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3D16C-C74A-28DF-10C2-63277931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DataFrame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基本用法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ADB725-D820-55EA-0161-459A7BFD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zh-CN" altLang="en-US" dirty="0"/>
              <a:t>转置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通过列索引获取列数据（</a:t>
            </a:r>
            <a:r>
              <a:rPr lang="en-US" altLang="zh-CN" dirty="0"/>
              <a:t>Series</a:t>
            </a:r>
            <a:r>
              <a:rPr lang="zh-CN" altLang="en-US" dirty="0"/>
              <a:t>类型）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增加列数据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删除列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96202-CDE1-8B2A-04DE-4D2E06F5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268" y="3212976"/>
            <a:ext cx="5962385" cy="31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2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32E0F-6D18-D98C-75FC-C3BBBB49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817F3-59BD-1021-0306-FA545627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索引对象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Index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CE9BAAB-0B67-13D2-1710-2EB37C498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Series</a:t>
            </a:r>
            <a:r>
              <a:rPr lang="zh-CN" altLang="en-US" dirty="0"/>
              <a:t>和</a:t>
            </a:r>
            <a:r>
              <a:rPr lang="en-US" altLang="zh-CN" dirty="0"/>
              <a:t>DataFrame</a:t>
            </a:r>
            <a:r>
              <a:rPr lang="zh-CN" altLang="en-US" dirty="0"/>
              <a:t>的索引都是</a:t>
            </a:r>
            <a:r>
              <a:rPr lang="en-US" altLang="zh-CN" dirty="0"/>
              <a:t>Index</a:t>
            </a:r>
            <a:r>
              <a:rPr lang="zh-CN" altLang="en-US" dirty="0"/>
              <a:t>对象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索引对象是不可变的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常见的</a:t>
            </a:r>
            <a:r>
              <a:rPr lang="en-US" altLang="zh-CN" dirty="0"/>
              <a:t>Index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Index </a:t>
            </a:r>
            <a:r>
              <a:rPr lang="zh-CN" altLang="en-US" dirty="0"/>
              <a:t>索引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Int64Index </a:t>
            </a:r>
            <a:r>
              <a:rPr lang="zh-CN" altLang="en-US" dirty="0"/>
              <a:t>整数索引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Pandas2.0</a:t>
            </a:r>
            <a:r>
              <a:rPr lang="zh-CN" altLang="en-US" dirty="0"/>
              <a:t>移除了）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MultiIndex </a:t>
            </a:r>
            <a:r>
              <a:rPr lang="zh-CN" altLang="en-US" dirty="0"/>
              <a:t>层级索引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DatetimeIndex </a:t>
            </a:r>
            <a:r>
              <a:rPr lang="zh-CN" altLang="en-US" dirty="0"/>
              <a:t>时间戳类型索引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7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E8A1D-F9F4-D963-6F65-7B201F0CA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18355-7870-8C82-D474-FE0E4C9D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基本操作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23EB1AD-CADB-249D-0DFB-CB19EC668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重新索引：会返回一个新的对象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Series</a:t>
            </a:r>
            <a:r>
              <a:rPr lang="zh-CN" altLang="en-US" dirty="0"/>
              <a:t>对象</a:t>
            </a:r>
            <a:r>
              <a:rPr lang="en-US" altLang="zh-CN" dirty="0"/>
              <a:t>.reindex()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DataFrame</a:t>
            </a:r>
            <a:r>
              <a:rPr lang="zh-CN" altLang="en-US" dirty="0"/>
              <a:t>对象</a:t>
            </a:r>
            <a:r>
              <a:rPr lang="en-US" altLang="zh-CN" dirty="0"/>
              <a:t>.reindex()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DataFrame</a:t>
            </a:r>
            <a:r>
              <a:rPr lang="zh-CN" altLang="en-US" dirty="0"/>
              <a:t>对象</a:t>
            </a:r>
            <a:r>
              <a:rPr lang="en-US" altLang="zh-CN" dirty="0"/>
              <a:t>.reindex(columns=…)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_append()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insert()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drop()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27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29B2-819A-4D74-8373-B2530E7E4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84D91-2270-D879-BB7F-CC6C8C2C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算术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8EF3F0A-2396-0918-8DFE-60C5B3FFD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算术运算 </a:t>
            </a:r>
            <a:r>
              <a:rPr lang="en-US" altLang="zh-CN" dirty="0"/>
              <a:t>– </a:t>
            </a:r>
            <a:r>
              <a:rPr lang="zh-CN" altLang="en-US" dirty="0"/>
              <a:t>对齐运算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D62BC-0EA8-401A-3467-E1F030035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268764"/>
            <a:ext cx="8284245" cy="299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8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3FE1-2B06-A6E0-BDD6-DC276BCE6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DD8EB-EC27-198B-BB9B-13451DDE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/>
              <a:t>的函数应用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30A2A35-3305-DAD1-E650-937F082C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可以直接使用</a:t>
            </a:r>
            <a:r>
              <a:rPr lang="en-US" altLang="zh-CN" dirty="0"/>
              <a:t>numpy</a:t>
            </a:r>
            <a:r>
              <a:rPr lang="zh-CN" altLang="en-US" dirty="0"/>
              <a:t>的函数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应用函数：</a:t>
            </a:r>
            <a:r>
              <a:rPr lang="en-US" altLang="zh-CN" dirty="0"/>
              <a:t>apply()</a:t>
            </a:r>
            <a:r>
              <a:rPr lang="zh-CN" altLang="en-US" dirty="0"/>
              <a:t>和</a:t>
            </a:r>
            <a:r>
              <a:rPr lang="en-US" altLang="zh-CN" dirty="0"/>
              <a:t>applymap()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排序：</a:t>
            </a:r>
            <a:r>
              <a:rPr lang="en-US" altLang="zh-CN" dirty="0"/>
              <a:t>sort_index() </a:t>
            </a:r>
            <a:r>
              <a:rPr lang="zh-CN" altLang="en-US" dirty="0"/>
              <a:t>和 </a:t>
            </a:r>
            <a:r>
              <a:rPr lang="en-US" altLang="zh-CN" dirty="0"/>
              <a:t>sort_values()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唯一值：</a:t>
            </a:r>
            <a:r>
              <a:rPr lang="en-US" altLang="zh-CN" dirty="0"/>
              <a:t>series.unique()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统计值出现的次数： </a:t>
            </a:r>
            <a:r>
              <a:rPr lang="en-US" altLang="zh-CN" dirty="0"/>
              <a:t>value_counts()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判断值是否存在： </a:t>
            </a:r>
            <a:r>
              <a:rPr lang="en-US" altLang="zh-CN" dirty="0"/>
              <a:t>isin()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289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647D1-5DC4-A75F-D4FA-83642A05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6382-EE84-0885-996B-EC267A08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/>
              <a:t>的函数应用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A7EA27-405F-8381-CA21-9133129C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判断是否存在缺失值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isnull()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丢弃缺失值： </a:t>
            </a:r>
            <a:r>
              <a:rPr lang="en-US" altLang="zh-CN" dirty="0"/>
              <a:t>dropna()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填充缺失数据：</a:t>
            </a:r>
            <a:r>
              <a:rPr lang="en-US" altLang="zh-CN" dirty="0"/>
              <a:t>fillna()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删除行重复数据：</a:t>
            </a:r>
            <a:r>
              <a:rPr lang="en-US" altLang="zh-CN" dirty="0"/>
              <a:t>df.drop_duplicates()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318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D298-E70D-D72D-39F3-8B72EE4EF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5A357F21-F9F9-39C1-4575-510EA0348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结构化数据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C8E6056F-BA9A-5E33-449C-444DFE94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结构化数据： 比如： 表格数据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半结构化数据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/>
              <a:t>非结构化数据：图片数据  视频数据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9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3114-81E1-B04A-F974-6AD559EF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8B5FA-656C-7302-C0FB-DD600F6D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统计计算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8ABEDA9-CEB6-961C-2F1B-357C394E0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sum(): </a:t>
            </a:r>
            <a:r>
              <a:rPr lang="zh-CN" altLang="en-US" dirty="0"/>
              <a:t>总和。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cumsum(): </a:t>
            </a:r>
            <a:r>
              <a:rPr lang="zh-CN" altLang="en-US" dirty="0"/>
              <a:t>累计总和。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mean(): </a:t>
            </a:r>
            <a:r>
              <a:rPr lang="zh-CN" altLang="en-US" dirty="0"/>
              <a:t>平均值。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max() </a:t>
            </a:r>
            <a:r>
              <a:rPr lang="zh-CN" altLang="en-US" dirty="0"/>
              <a:t>和 </a:t>
            </a:r>
            <a:r>
              <a:rPr lang="en-US" altLang="zh-CN" dirty="0"/>
              <a:t>idxmax(): </a:t>
            </a:r>
            <a:r>
              <a:rPr lang="zh-CN" altLang="en-US" dirty="0"/>
              <a:t>分别找出最大值及其索引位置。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min() </a:t>
            </a:r>
            <a:r>
              <a:rPr lang="zh-CN" altLang="en-US" dirty="0"/>
              <a:t>和 </a:t>
            </a:r>
            <a:r>
              <a:rPr lang="en-US" altLang="zh-CN" dirty="0"/>
              <a:t>idxmin(): </a:t>
            </a:r>
            <a:r>
              <a:rPr lang="zh-CN" altLang="en-US" dirty="0"/>
              <a:t>分别找出最小值及其索引位置。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describe(): </a:t>
            </a:r>
            <a:r>
              <a:rPr lang="zh-CN" altLang="en-US" dirty="0"/>
              <a:t>提供一个包含计数、平均值、标准差、最小值、四分位数和最大值的统计摘要。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70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3827-3A2F-E496-6160-E2C21D16A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F441-6BC4-F84D-F44E-37A743EE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读写数据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4FD0727-A235-7C55-933C-B62D1C71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595586"/>
            <a:ext cx="9143998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read_csv()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csv</a:t>
            </a:r>
            <a:r>
              <a:rPr lang="zh-CN" altLang="en-US" dirty="0"/>
              <a:t>： </a:t>
            </a:r>
            <a:r>
              <a:rPr lang="en-US" altLang="zh-CN" dirty="0"/>
              <a:t>comma seperator value  </a:t>
            </a:r>
            <a:r>
              <a:rPr lang="zh-CN" altLang="en-US" dirty="0"/>
              <a:t>逗号分隔值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read_table(): </a:t>
            </a:r>
            <a:r>
              <a:rPr lang="zh-CN" altLang="en-US" dirty="0"/>
              <a:t>按照制表符分隔的数据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read_excel()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to_csv()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注意： 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操作本地文件系统的时候需要安装</a:t>
            </a:r>
            <a:r>
              <a:rPr lang="en-US" altLang="zh-CN" dirty="0">
                <a:solidFill>
                  <a:srgbClr val="FF0000"/>
                </a:solidFill>
              </a:rPr>
              <a:t>conda install fsspec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读写</a:t>
            </a:r>
            <a:r>
              <a:rPr lang="en-US" altLang="zh-CN" dirty="0">
                <a:solidFill>
                  <a:srgbClr val="FF0000"/>
                </a:solidFill>
              </a:rPr>
              <a:t>excel</a:t>
            </a:r>
            <a:r>
              <a:rPr lang="zh-CN" altLang="en-US" dirty="0">
                <a:solidFill>
                  <a:srgbClr val="FF0000"/>
                </a:solidFill>
              </a:rPr>
              <a:t>需要安装</a:t>
            </a:r>
            <a:r>
              <a:rPr lang="en-US" altLang="zh-CN" dirty="0">
                <a:solidFill>
                  <a:srgbClr val="FF0000"/>
                </a:solidFill>
              </a:rPr>
              <a:t>conda install openpyxl</a:t>
            </a:r>
          </a:p>
        </p:txBody>
      </p:sp>
    </p:spTree>
    <p:extLst>
      <p:ext uri="{BB962C8B-B14F-4D97-AF65-F5344CB8AC3E}">
        <p14:creationId xmlns:p14="http://schemas.microsoft.com/office/powerpoint/2010/main" val="48404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E996-B49D-A897-FA3C-EC857921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25F1-2E85-17A8-78F8-9A423EFE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6D6DC7C-569B-9B4E-ABBB-B87D426EC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468543" cy="4497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pd.read_csv(filename)				</a:t>
            </a:r>
            <a:r>
              <a:rPr lang="zh-CN" altLang="en-US" sz="1800" dirty="0"/>
              <a:t>读取 </a:t>
            </a:r>
            <a:r>
              <a:rPr lang="en-US" altLang="zh-CN" sz="1800" dirty="0"/>
              <a:t>CSV </a:t>
            </a:r>
            <a:r>
              <a:rPr lang="zh-CN" altLang="en-US" sz="1800" dirty="0"/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pd.read_excel(filename)			</a:t>
            </a:r>
            <a:r>
              <a:rPr lang="zh-CN" altLang="en-US" sz="1800" dirty="0"/>
              <a:t>读取 </a:t>
            </a:r>
            <a:r>
              <a:rPr lang="en-US" altLang="zh-CN" sz="1800" dirty="0"/>
              <a:t>Excel </a:t>
            </a:r>
            <a:r>
              <a:rPr lang="zh-CN" altLang="en-US" sz="1800" dirty="0"/>
              <a:t>文件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pd.read_sql(query, connection_object)		</a:t>
            </a:r>
            <a:r>
              <a:rPr lang="zh-CN" altLang="en-US" sz="1800" dirty="0"/>
              <a:t>从 </a:t>
            </a:r>
            <a:r>
              <a:rPr lang="en-US" altLang="zh-CN" sz="1800" dirty="0"/>
              <a:t>SQL </a:t>
            </a:r>
            <a:r>
              <a:rPr lang="zh-CN" altLang="en-US" sz="1800" dirty="0"/>
              <a:t>数据库读取数据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pd.read_json(json_string)			</a:t>
            </a:r>
            <a:r>
              <a:rPr lang="zh-CN" altLang="en-US" sz="1800" dirty="0"/>
              <a:t>从 </a:t>
            </a:r>
            <a:r>
              <a:rPr lang="en-US" altLang="zh-CN" sz="1800" dirty="0"/>
              <a:t>JSON </a:t>
            </a:r>
            <a:r>
              <a:rPr lang="zh-CN" altLang="en-US" sz="1800" dirty="0"/>
              <a:t>字符串中读取数据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pd.read_html(url)				</a:t>
            </a:r>
            <a:r>
              <a:rPr lang="zh-CN" altLang="en-US" sz="1800" dirty="0"/>
              <a:t>从 </a:t>
            </a:r>
            <a:r>
              <a:rPr lang="en-US" altLang="zh-CN" sz="1800" dirty="0"/>
              <a:t>HTML </a:t>
            </a:r>
            <a:r>
              <a:rPr lang="zh-CN" altLang="en-US" sz="1800" dirty="0"/>
              <a:t>页面中读取数据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df.head(n)					</a:t>
            </a:r>
            <a:r>
              <a:rPr lang="zh-CN" altLang="en-US" sz="1800" dirty="0"/>
              <a:t>显示前 </a:t>
            </a:r>
            <a:r>
              <a:rPr lang="en-US" altLang="zh-CN" sz="1800" dirty="0"/>
              <a:t>n </a:t>
            </a:r>
            <a:r>
              <a:rPr lang="zh-CN" altLang="en-US" sz="1800" dirty="0"/>
              <a:t>行数据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df.tail(n)					</a:t>
            </a:r>
            <a:r>
              <a:rPr lang="zh-CN" altLang="en-US" sz="1800" dirty="0"/>
              <a:t>显示后 </a:t>
            </a:r>
            <a:r>
              <a:rPr lang="en-US" altLang="zh-CN" sz="1800" dirty="0"/>
              <a:t>n </a:t>
            </a:r>
            <a:r>
              <a:rPr lang="zh-CN" altLang="en-US" sz="1800" dirty="0"/>
              <a:t>行数据</a:t>
            </a:r>
          </a:p>
        </p:txBody>
      </p:sp>
    </p:spTree>
    <p:extLst>
      <p:ext uri="{BB962C8B-B14F-4D97-AF65-F5344CB8AC3E}">
        <p14:creationId xmlns:p14="http://schemas.microsoft.com/office/powerpoint/2010/main" val="26479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2474D-D20C-874A-17A4-4A956E9B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C5D7-2B08-03D1-9001-07AD9C73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B68F4E-E9AF-FCBB-AC9C-5E1401F3A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900592" cy="514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df.info()				</a:t>
            </a:r>
            <a:r>
              <a:rPr lang="zh-CN" altLang="en-US" sz="1800" dirty="0"/>
              <a:t>显示数据的信息，包括列名、数据类型、缺失值等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df.describe()				</a:t>
            </a:r>
            <a:r>
              <a:rPr lang="zh-CN" altLang="en-US" sz="1800" dirty="0"/>
              <a:t>显示数据的基本统计信息，包括均值、方差、最大值、最小值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df.shape				</a:t>
            </a:r>
            <a:r>
              <a:rPr lang="zh-CN" altLang="en-US" sz="1800" dirty="0"/>
              <a:t>显示数据的行数和列数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df.dropna()				</a:t>
            </a:r>
            <a:r>
              <a:rPr lang="zh-CN" altLang="en-US" sz="1800" dirty="0"/>
              <a:t>删除包含缺失值的行或列</a:t>
            </a:r>
          </a:p>
          <a:p>
            <a:pPr>
              <a:lnSpc>
                <a:spcPct val="150000"/>
              </a:lnSpc>
            </a:pPr>
            <a:r>
              <a:rPr lang="en-US" altLang="zh-CN" sz="1800" dirty="0" err="1"/>
              <a:t>df.fillna</a:t>
            </a:r>
            <a:r>
              <a:rPr lang="en-US" altLang="zh-CN" sz="1800" dirty="0"/>
              <a:t>(value)				</a:t>
            </a:r>
            <a:r>
              <a:rPr lang="zh-CN" altLang="en-US" sz="1800" dirty="0"/>
              <a:t>将缺失值替换为指定的值</a:t>
            </a:r>
          </a:p>
        </p:txBody>
      </p:sp>
    </p:spTree>
    <p:extLst>
      <p:ext uri="{BB962C8B-B14F-4D97-AF65-F5344CB8AC3E}">
        <p14:creationId xmlns:p14="http://schemas.microsoft.com/office/powerpoint/2010/main" val="163606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12C6A-49DB-DF07-0BB6-C0255A1D6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E34CB-0BD8-EB4B-81FB-35D9FE30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9C30342-C0B1-EB3D-EA77-CE45D88FD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900592" cy="514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df.replace(old_value, new_value)			</a:t>
            </a:r>
            <a:r>
              <a:rPr lang="zh-CN" altLang="en-US" sz="1800" dirty="0"/>
              <a:t>将指定值替换为新值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df.duplicated()					</a:t>
            </a:r>
            <a:r>
              <a:rPr lang="zh-CN" altLang="en-US" sz="1800" dirty="0"/>
              <a:t>检查是否有重复的数据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df.drop_duplicates()					</a:t>
            </a:r>
            <a:r>
              <a:rPr lang="zh-CN" altLang="en-US" sz="1800" dirty="0"/>
              <a:t>删除重复的数据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df[column_name]					</a:t>
            </a:r>
            <a:r>
              <a:rPr lang="zh-CN" altLang="en-US" sz="1800" dirty="0"/>
              <a:t>选择指定的列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df.loc[row_index, column_name]			</a:t>
            </a:r>
            <a:r>
              <a:rPr lang="zh-CN" altLang="en-US" sz="1800" dirty="0"/>
              <a:t>通过标签选择数据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df.iloc[row_index, column_index]			</a:t>
            </a:r>
            <a:r>
              <a:rPr lang="zh-CN" altLang="en-US" sz="1800" dirty="0"/>
              <a:t>通过位置选择数据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df.ix[row_index, column_name]				</a:t>
            </a:r>
            <a:r>
              <a:rPr lang="zh-CN" altLang="en-US" sz="1800" dirty="0"/>
              <a:t>通过标签或位置选择数据</a:t>
            </a:r>
          </a:p>
        </p:txBody>
      </p:sp>
    </p:spTree>
    <p:extLst>
      <p:ext uri="{BB962C8B-B14F-4D97-AF65-F5344CB8AC3E}">
        <p14:creationId xmlns:p14="http://schemas.microsoft.com/office/powerpoint/2010/main" val="3930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97153-A9D6-A7A6-47F3-B575E41A2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9B9FB-79AB-DC32-E29A-E134D99A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8AF946-5793-3C3F-6DBB-9F1C45A3E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900592" cy="514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df.filter(items=[column_name1, column_name2])	</a:t>
            </a:r>
            <a:r>
              <a:rPr lang="zh-CN" altLang="en-US" sz="1800" dirty="0"/>
              <a:t>选择指定的列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df.filter(regex='regex')					</a:t>
            </a:r>
            <a:r>
              <a:rPr lang="zh-CN" altLang="en-US" sz="1800" dirty="0"/>
              <a:t>选择列名匹配正则表达式的列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df.sample(n)						</a:t>
            </a:r>
            <a:r>
              <a:rPr lang="zh-CN" altLang="en-US" sz="1800" dirty="0"/>
              <a:t>随机选择 </a:t>
            </a:r>
            <a:r>
              <a:rPr lang="en-US" altLang="zh-CN" sz="1800" dirty="0"/>
              <a:t>n </a:t>
            </a:r>
            <a:r>
              <a:rPr lang="zh-CN" altLang="en-US" sz="1800" dirty="0"/>
              <a:t>行数据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df.sort_values(column_name)				</a:t>
            </a:r>
            <a:r>
              <a:rPr lang="zh-CN" altLang="en-US" sz="1800" dirty="0"/>
              <a:t>按照指定列的值排序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df.sort_values([column_name1, column_name2], ascending=[True, False])	</a:t>
            </a:r>
            <a:r>
              <a:rPr lang="zh-CN" altLang="en-US" sz="1800" dirty="0"/>
              <a:t>按照多个列的值排序；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df.sort_index()						</a:t>
            </a:r>
            <a:r>
              <a:rPr lang="zh-CN" altLang="en-US" sz="1800" dirty="0"/>
              <a:t>按照索引排序</a:t>
            </a:r>
          </a:p>
        </p:txBody>
      </p:sp>
    </p:spTree>
    <p:extLst>
      <p:ext uri="{BB962C8B-B14F-4D97-AF65-F5344CB8AC3E}">
        <p14:creationId xmlns:p14="http://schemas.microsoft.com/office/powerpoint/2010/main" val="59284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6B6F-7CA9-1CD5-8731-2015F923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6A84-351B-CA25-9C68-AE98ABAC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E74E142-740E-8CE1-226C-ED263F934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900592" cy="514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df.groupby(column_name)				</a:t>
            </a:r>
            <a:r>
              <a:rPr lang="zh-CN" altLang="en-US" sz="1800" dirty="0"/>
              <a:t>按照指定列进行分组</a:t>
            </a:r>
            <a:r>
              <a:rPr lang="en-US" altLang="zh-CN" sz="1800" dirty="0"/>
              <a:t>df.aggregate(function_name)				</a:t>
            </a:r>
            <a:r>
              <a:rPr lang="zh-CN" altLang="en-US" sz="1800" dirty="0"/>
              <a:t>对分组后的数据进行聚合操作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df.pivot_table(values, index, columns, aggfunc)		</a:t>
            </a:r>
            <a:r>
              <a:rPr lang="zh-CN" altLang="en-US" sz="1800" dirty="0"/>
              <a:t>生成透视表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pd.concat([df1, df2])					</a:t>
            </a:r>
            <a:r>
              <a:rPr lang="zh-CN" altLang="en-US" sz="1800" dirty="0"/>
              <a:t>将多个数据框按照行或列进行合并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pd.merge(df1, df2, on=column_name)			</a:t>
            </a:r>
            <a:r>
              <a:rPr lang="zh-CN" altLang="en-US" sz="1800" dirty="0"/>
              <a:t>按照指定列将两个数据框进行合并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df.loc[row_indexer, column_indexer]			</a:t>
            </a:r>
            <a:r>
              <a:rPr lang="zh-CN" altLang="en-US" sz="1800" dirty="0"/>
              <a:t>按标签选择行和列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df.iloc[row_indexer, column_indexer]			</a:t>
            </a:r>
            <a:r>
              <a:rPr lang="zh-CN" altLang="en-US" sz="1800" dirty="0"/>
              <a:t>按位置选择行和列</a:t>
            </a:r>
          </a:p>
        </p:txBody>
      </p:sp>
    </p:spTree>
    <p:extLst>
      <p:ext uri="{BB962C8B-B14F-4D97-AF65-F5344CB8AC3E}">
        <p14:creationId xmlns:p14="http://schemas.microsoft.com/office/powerpoint/2010/main" val="151915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EF5EE-B93C-061E-C039-6BA06B139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B7B8-EAFC-2E23-C599-B11EED63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API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0E520B-AC8F-84B3-9BD0-3AFB7E8B6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2" y="1595586"/>
            <a:ext cx="9900592" cy="51457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df[df['column_name'] &gt; value]		</a:t>
            </a:r>
            <a:r>
              <a:rPr lang="zh-CN" altLang="en-US" sz="1800" dirty="0"/>
              <a:t>选择列中满足条件的行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df.query('column_name &gt; value')	</a:t>
            </a:r>
            <a:r>
              <a:rPr lang="zh-CN" altLang="en-US" sz="1800" dirty="0"/>
              <a:t>使用字符串表达式选择列中满足条件的行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df.describe()				</a:t>
            </a:r>
            <a:r>
              <a:rPr lang="zh-CN" altLang="en-US" sz="1800" dirty="0"/>
              <a:t>计算基本统计信息，如均值、标准差、最小值、最大值等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df.mean()				</a:t>
            </a:r>
            <a:r>
              <a:rPr lang="zh-CN" altLang="en-US" sz="1800" dirty="0"/>
              <a:t>计算每列的平均值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df.median()				</a:t>
            </a:r>
            <a:r>
              <a:rPr lang="zh-CN" altLang="en-US" sz="1800" dirty="0"/>
              <a:t>计算每列的中位数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df.mode()				</a:t>
            </a:r>
            <a:r>
              <a:rPr lang="zh-CN" altLang="en-US" sz="1800" dirty="0"/>
              <a:t>计算每列的众数</a:t>
            </a:r>
          </a:p>
          <a:p>
            <a:pPr>
              <a:lnSpc>
                <a:spcPct val="150000"/>
              </a:lnSpc>
            </a:pPr>
            <a:r>
              <a:rPr lang="en-US" altLang="zh-CN" sz="1800" dirty="0"/>
              <a:t>df.count()				</a:t>
            </a:r>
            <a:r>
              <a:rPr lang="zh-CN" altLang="en-US" sz="1800" dirty="0"/>
              <a:t>计算每列非缺失值的数量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632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5991-B01B-A980-7236-7C1926ED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8EA045AF-A268-9688-E5C6-97D81340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为什么需要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pandas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20027D84-03B6-BC55-39B7-D2D6D3ED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前面学习了</a:t>
            </a:r>
            <a:r>
              <a:rPr lang="en-US" altLang="zh-CN" dirty="0"/>
              <a:t>numpy</a:t>
            </a:r>
            <a:r>
              <a:rPr lang="zh-CN" altLang="en-US" dirty="0"/>
              <a:t>， 为什么还需要</a:t>
            </a:r>
            <a:r>
              <a:rPr lang="en-US" altLang="zh-CN" dirty="0"/>
              <a:t>pandas</a:t>
            </a:r>
            <a:r>
              <a:rPr lang="zh-CN" altLang="en-US" dirty="0"/>
              <a:t>呢？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：提供了强大的数组功能和强大的数值计算功能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/>
              <a:t>Pandas: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标签化数据，使数据更加符合现实世界中的数据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更加复杂的数据结构： 比如可以使用层级索引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3. </a:t>
            </a:r>
            <a:r>
              <a:rPr lang="zh-CN" altLang="en-US" dirty="0"/>
              <a:t>数据清洗： 提供了数据清洗和预处理的工具， 比如删除重复行，填充缺失值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数据分析： 提供了数据分析功能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/>
              <a:t>5. </a:t>
            </a:r>
            <a:r>
              <a:rPr lang="zh-CN" altLang="en-US" dirty="0"/>
              <a:t>支持时间序列类型的数据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6.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可以读取和写入多种格式的文件， 比如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csv, excel, json, sql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32073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Pandas</a:t>
            </a:r>
            <a:r>
              <a:rPr lang="zh-CN" altLang="en-US" dirty="0"/>
              <a:t>优点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4082D-BC5D-CF1F-7AB6-05A3A3BA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增加图表可读性，将数组显示为表格，使得图表更加直观</a:t>
            </a:r>
          </a:p>
          <a:p>
            <a:r>
              <a:rPr lang="zh-CN" altLang="en-US" dirty="0"/>
              <a:t>更加方便的数据处理</a:t>
            </a:r>
          </a:p>
          <a:p>
            <a:r>
              <a:rPr lang="zh-CN" altLang="en-US" dirty="0"/>
              <a:t>读取文件更加方便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matplotlib</a:t>
            </a:r>
            <a:r>
              <a:rPr lang="zh-CN" altLang="en-US" dirty="0"/>
              <a:t>和</a:t>
            </a:r>
            <a:r>
              <a:rPr lang="en-US" altLang="zh-CN" dirty="0"/>
              <a:t>numpy</a:t>
            </a:r>
            <a:r>
              <a:rPr lang="zh-CN" altLang="en-US" dirty="0"/>
              <a:t>进行封装</a:t>
            </a: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6BD3-9AEA-3EB0-DCFC-F90969B9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CD3FB-E331-DF92-EC22-C595EB96C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Pandas</a:t>
            </a:r>
            <a:r>
              <a:rPr lang="zh-CN" altLang="en-US" dirty="0"/>
              <a:t>安装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E97077-624D-5DD3-E575-912F5D9B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官网地址：</a:t>
            </a:r>
            <a:r>
              <a:rPr lang="en-US" altLang="zh-CN" dirty="0"/>
              <a:t>http://pandas.pydata.org/</a:t>
            </a:r>
          </a:p>
          <a:p>
            <a:r>
              <a:rPr lang="en-US" altLang="zh-CN" dirty="0"/>
              <a:t>conda install pandas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D34DD1-D29B-5787-FC91-3F747BDB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212976"/>
            <a:ext cx="40394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725A-A751-E7CB-4A90-97A01FF9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E24E-BE72-1BB1-5911-34F31C7D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Pandas</a:t>
            </a:r>
            <a:r>
              <a:rPr lang="zh-CN" altLang="en-US" dirty="0"/>
              <a:t>的数据结构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21DE8-7CB6-3B19-86B5-0156A2FE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Series</a:t>
            </a:r>
            <a:r>
              <a:rPr lang="zh-CN" altLang="en-US" dirty="0"/>
              <a:t>：一维数据结构</a:t>
            </a:r>
          </a:p>
          <a:p>
            <a:r>
              <a:rPr lang="en-US" altLang="zh-CN" dirty="0"/>
              <a:t>DataFrame</a:t>
            </a:r>
            <a:r>
              <a:rPr lang="zh-CN" altLang="en-US" dirty="0"/>
              <a:t>：二维的表格型数据结构</a:t>
            </a:r>
          </a:p>
        </p:txBody>
      </p:sp>
    </p:spTree>
    <p:extLst>
      <p:ext uri="{BB962C8B-B14F-4D97-AF65-F5344CB8AC3E}">
        <p14:creationId xmlns:p14="http://schemas.microsoft.com/office/powerpoint/2010/main" val="22363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Series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5508103" cy="4267200"/>
          </a:xfrm>
        </p:spPr>
        <p:txBody>
          <a:bodyPr rtlCol="0"/>
          <a:lstStyle/>
          <a:p>
            <a:pPr rtl="0"/>
            <a:r>
              <a:rPr lang="en-US" altLang="zh-CN" dirty="0"/>
              <a:t>Series</a:t>
            </a:r>
            <a:r>
              <a:rPr lang="zh-CN" altLang="en-US" dirty="0"/>
              <a:t>是一维的数组型对象，能够保存任何数据类型</a:t>
            </a:r>
            <a:r>
              <a:rPr lang="en-US" altLang="zh-CN" dirty="0"/>
              <a:t>(int</a:t>
            </a:r>
            <a:r>
              <a:rPr lang="zh-CN" altLang="en-US" dirty="0"/>
              <a:t>，</a:t>
            </a:r>
            <a:r>
              <a:rPr lang="en-US" altLang="zh-CN" dirty="0"/>
              <a:t>str, float</a:t>
            </a:r>
            <a:r>
              <a:rPr lang="zh-CN" altLang="en-US" dirty="0"/>
              <a:t>，</a:t>
            </a:r>
            <a:r>
              <a:rPr lang="en-US" altLang="zh-CN" dirty="0"/>
              <a:t>python object)</a:t>
            </a:r>
            <a:r>
              <a:rPr lang="zh-CN" altLang="en-US" dirty="0"/>
              <a:t>， 包含了数据标签，称为索引</a:t>
            </a:r>
            <a:endParaRPr lang="en-US" altLang="zh-CN" dirty="0"/>
          </a:p>
          <a:p>
            <a:pPr rtl="0"/>
            <a:r>
              <a:rPr lang="en-US" altLang="zh-CN" dirty="0"/>
              <a:t>Series</a:t>
            </a:r>
            <a:r>
              <a:rPr lang="zh-CN" altLang="en-US" dirty="0"/>
              <a:t>由数据和索引组成</a:t>
            </a:r>
            <a:endParaRPr lang="en-US" altLang="zh-CN" dirty="0"/>
          </a:p>
          <a:p>
            <a:pPr lvl="1"/>
            <a:r>
              <a:rPr lang="zh-CN" altLang="en-US" dirty="0"/>
              <a:t>索引</a:t>
            </a:r>
            <a:r>
              <a:rPr lang="en-US" altLang="zh-CN" dirty="0"/>
              <a:t>(index)</a:t>
            </a:r>
            <a:r>
              <a:rPr lang="zh-CN" altLang="en-US" dirty="0"/>
              <a:t>在左， 数据</a:t>
            </a:r>
            <a:r>
              <a:rPr lang="en-US" altLang="zh-CN" dirty="0"/>
              <a:t>(values)</a:t>
            </a:r>
            <a:r>
              <a:rPr lang="zh-CN" altLang="en-US" dirty="0"/>
              <a:t>在右</a:t>
            </a:r>
            <a:endParaRPr lang="en-US" altLang="zh-CN" dirty="0"/>
          </a:p>
          <a:p>
            <a:pPr lvl="1"/>
            <a:r>
              <a:rPr lang="zh-CN" altLang="en-US" dirty="0"/>
              <a:t>索引是自动创建的</a:t>
            </a:r>
            <a:endParaRPr lang="en-US" altLang="zh-CN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1493397"/>
              </p:ext>
            </p:extLst>
          </p:nvPr>
        </p:nvGraphicFramePr>
        <p:xfrm>
          <a:off x="7894612" y="2492896"/>
          <a:ext cx="29464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values</a:t>
                      </a:r>
                      <a:endParaRPr lang="zh-CN" altLang="en-US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张三</a:t>
                      </a:r>
                      <a:endParaRPr lang="en-US" altLang="zh-CN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94CFE-BD72-B76D-D6C1-5757D386B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F3C4F-70CF-034B-C47E-3C1C6BC5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</a:t>
            </a:r>
            <a:r>
              <a:rPr lang="en-US" altLang="zh-CN" dirty="0"/>
              <a:t>Series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D6F350-BFEC-5858-3043-F57A8DF1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方式一：使用列表创建</a:t>
            </a:r>
            <a:r>
              <a:rPr lang="en-US" altLang="zh-CN" dirty="0"/>
              <a:t>Series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010B82-8429-D3B8-B05F-E80F5BA9A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2420888"/>
            <a:ext cx="6743876" cy="27051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073CB8-D7FA-239A-E882-D93581753310}"/>
              </a:ext>
            </a:extLst>
          </p:cNvPr>
          <p:cNvSpPr txBox="1"/>
          <p:nvPr/>
        </p:nvSpPr>
        <p:spPr>
          <a:xfrm>
            <a:off x="1772914" y="5369024"/>
            <a:ext cx="921702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data</a:t>
            </a:r>
            <a:r>
              <a:rPr lang="zh-CN" altLang="en-US" dirty="0">
                <a:latin typeface="+mn-ea"/>
              </a:rPr>
              <a:t>：传入的数据，可以是</a:t>
            </a:r>
            <a:r>
              <a:rPr lang="en-US" altLang="zh-CN" dirty="0">
                <a:latin typeface="+mn-ea"/>
              </a:rPr>
              <a:t>ndarray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list</a:t>
            </a:r>
            <a:r>
              <a:rPr lang="zh-CN" altLang="en-US" dirty="0">
                <a:latin typeface="+mn-ea"/>
              </a:rPr>
              <a:t>等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index</a:t>
            </a:r>
            <a:r>
              <a:rPr lang="zh-CN" altLang="en-US" dirty="0">
                <a:latin typeface="+mn-ea"/>
              </a:rPr>
              <a:t>：索引，数据的长度相等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字典创建的可以不相等，但是会得到</a:t>
            </a:r>
            <a:r>
              <a:rPr lang="en-US" altLang="zh-CN" dirty="0">
                <a:latin typeface="+mn-ea"/>
              </a:rPr>
              <a:t>NaN)</a:t>
            </a:r>
            <a:r>
              <a:rPr lang="zh-CN" altLang="en-US" dirty="0">
                <a:latin typeface="+mn-ea"/>
              </a:rPr>
              <a:t>。如果没有传入索引参数，则默认会自动创建一个从</a:t>
            </a:r>
            <a:r>
              <a:rPr lang="en-US" altLang="zh-CN" dirty="0">
                <a:latin typeface="+mn-ea"/>
              </a:rPr>
              <a:t>0-N</a:t>
            </a:r>
            <a:r>
              <a:rPr lang="zh-CN" altLang="en-US" dirty="0">
                <a:latin typeface="+mn-ea"/>
              </a:rPr>
              <a:t>的整数索引。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dtype</a:t>
            </a:r>
            <a:r>
              <a:rPr lang="zh-CN" altLang="en-US" dirty="0">
                <a:latin typeface="+mn-ea"/>
              </a:rPr>
              <a:t>：数据的类型</a:t>
            </a:r>
          </a:p>
        </p:txBody>
      </p:sp>
    </p:spTree>
    <p:extLst>
      <p:ext uri="{BB962C8B-B14F-4D97-AF65-F5344CB8AC3E}">
        <p14:creationId xmlns:p14="http://schemas.microsoft.com/office/powerpoint/2010/main" val="8840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975</TotalTime>
  <Words>1830</Words>
  <Application>Microsoft Office PowerPoint</Application>
  <PresentationFormat>自定义</PresentationFormat>
  <Paragraphs>237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Microsoft YaHei UI</vt:lpstr>
      <vt:lpstr>Arial</vt:lpstr>
      <vt:lpstr>Consolas</vt:lpstr>
      <vt:lpstr>黑板 16 x 9</vt:lpstr>
      <vt:lpstr>Pandas</vt:lpstr>
      <vt:lpstr>Pandas是什么</vt:lpstr>
      <vt:lpstr>结构化数据</vt:lpstr>
      <vt:lpstr>为什么需要pandas</vt:lpstr>
      <vt:lpstr>Pandas优点</vt:lpstr>
      <vt:lpstr>Pandas安装</vt:lpstr>
      <vt:lpstr>Pandas的数据结构</vt:lpstr>
      <vt:lpstr>Series</vt:lpstr>
      <vt:lpstr>创建Series</vt:lpstr>
      <vt:lpstr>创建Series</vt:lpstr>
      <vt:lpstr>创建Series</vt:lpstr>
      <vt:lpstr>创建Series</vt:lpstr>
      <vt:lpstr>index和values属性</vt:lpstr>
      <vt:lpstr>Series基本用法</vt:lpstr>
      <vt:lpstr>Series基本用法</vt:lpstr>
      <vt:lpstr>Series基本用法</vt:lpstr>
      <vt:lpstr>Series基本用法</vt:lpstr>
      <vt:lpstr>Series基本用法</vt:lpstr>
      <vt:lpstr>Series基本用法</vt:lpstr>
      <vt:lpstr>DataFrame</vt:lpstr>
      <vt:lpstr>Series转DataFrame</vt:lpstr>
      <vt:lpstr>创建DataFrame</vt:lpstr>
      <vt:lpstr>DataFrame索引操作</vt:lpstr>
      <vt:lpstr>DataFrame基本用法</vt:lpstr>
      <vt:lpstr>索引对象Index</vt:lpstr>
      <vt:lpstr>Pandas基本操作</vt:lpstr>
      <vt:lpstr>算术运算</vt:lpstr>
      <vt:lpstr>Pandas的函数应用</vt:lpstr>
      <vt:lpstr>Pandas的函数应用</vt:lpstr>
      <vt:lpstr>Pandas统计计算</vt:lpstr>
      <vt:lpstr>Pandas读写数据</vt:lpstr>
      <vt:lpstr>Pandas常用API</vt:lpstr>
      <vt:lpstr>Pandas常用API</vt:lpstr>
      <vt:lpstr>Pandas常用API</vt:lpstr>
      <vt:lpstr>Pandas常用API</vt:lpstr>
      <vt:lpstr>Pandas常用API</vt:lpstr>
      <vt:lpstr>Pandas常用API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227</cp:revision>
  <dcterms:created xsi:type="dcterms:W3CDTF">2024-09-02T07:38:57Z</dcterms:created>
  <dcterms:modified xsi:type="dcterms:W3CDTF">2025-02-07T10:08:11Z</dcterms:modified>
</cp:coreProperties>
</file>