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9" r:id="rId20"/>
    <p:sldId id="284" r:id="rId21"/>
    <p:sldId id="274" r:id="rId22"/>
    <p:sldId id="275" r:id="rId23"/>
    <p:sldId id="276" r:id="rId24"/>
    <p:sldId id="277" r:id="rId25"/>
    <p:sldId id="278" r:id="rId26"/>
    <p:sldId id="280" r:id="rId27"/>
    <p:sldId id="282" r:id="rId28"/>
    <p:sldId id="283" r:id="rId29"/>
    <p:sldId id="285" r:id="rId30"/>
    <p:sldId id="286" r:id="rId31"/>
    <p:sldId id="281" r:id="rId32"/>
    <p:sldId id="287" r:id="rId33"/>
    <p:sldId id="288" r:id="rId34"/>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404" autoAdjust="0"/>
  </p:normalViewPr>
  <p:slideViewPr>
    <p:cSldViewPr>
      <p:cViewPr varScale="1">
        <p:scale>
          <a:sx n="105" d="100"/>
          <a:sy n="105" d="100"/>
        </p:scale>
        <p:origin x="117" y="55"/>
      </p:cViewPr>
      <p:guideLst>
        <p:guide pos="3839"/>
        <p:guide orient="horz" pos="2160"/>
      </p:guideLst>
    </p:cSldViewPr>
  </p:slideViewPr>
  <p:notesTextViewPr>
    <p:cViewPr>
      <p:scale>
        <a:sx n="1" d="1"/>
        <a:sy n="1" d="1"/>
      </p:scale>
      <p:origin x="0" y="0"/>
    </p:cViewPr>
  </p:notesTextViewPr>
  <p:notesViewPr>
    <p:cSldViewPr showGuides="1">
      <p:cViewPr varScale="1">
        <p:scale>
          <a:sx n="87" d="100"/>
          <a:sy n="87" d="100"/>
        </p:scale>
        <p:origin x="38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EF20B349-F2EE-40B7-9A96-7F76E2326DFA}" type="datetime1">
              <a:rPr lang="zh-CN" altLang="en-US" smtClean="0">
                <a:latin typeface="Microsoft YaHei UI" panose="020B0503020204020204" pitchFamily="34" charset="-122"/>
                <a:ea typeface="Microsoft YaHei UI" panose="020B0503020204020204" pitchFamily="34" charset="-122"/>
              </a:rPr>
              <a:t>2024-11-04</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E79AF599-AE6F-4E1C-94D1-C707F302C5B5}" type="datetime1">
              <a:rPr lang="zh-CN" altLang="en-US" smtClean="0"/>
              <a:pPr/>
              <a:t>2024-11-04</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1F2A70B-78F2-4DCF-B53B-C990D2FAFB8A}" type="slidenum">
              <a:rPr lang="en-US" altLang="zh-CN" smtClean="0"/>
              <a:pPr/>
              <a:t>‹#›</a:t>
            </a:fld>
            <a:endParaRPr lang="zh-CN" altLang="en-US"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a:t>
            </a:fld>
            <a:endParaRPr lang="zh-CN" altLang="en-US" dirty="0"/>
          </a:p>
        </p:txBody>
      </p:sp>
    </p:spTree>
    <p:extLst>
      <p:ext uri="{BB962C8B-B14F-4D97-AF65-F5344CB8AC3E}">
        <p14:creationId xmlns:p14="http://schemas.microsoft.com/office/powerpoint/2010/main" val="91388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10</a:t>
            </a:fld>
            <a:endParaRPr lang="en-US" altLang="zh-CN" dirty="0"/>
          </a:p>
        </p:txBody>
      </p:sp>
    </p:spTree>
    <p:extLst>
      <p:ext uri="{BB962C8B-B14F-4D97-AF65-F5344CB8AC3E}">
        <p14:creationId xmlns:p14="http://schemas.microsoft.com/office/powerpoint/2010/main" val="306227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11</a:t>
            </a:fld>
            <a:endParaRPr lang="en-US" altLang="zh-CN" dirty="0"/>
          </a:p>
        </p:txBody>
      </p:sp>
    </p:spTree>
    <p:extLst>
      <p:ext uri="{BB962C8B-B14F-4D97-AF65-F5344CB8AC3E}">
        <p14:creationId xmlns:p14="http://schemas.microsoft.com/office/powerpoint/2010/main" val="405426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12</a:t>
            </a:fld>
            <a:endParaRPr lang="en-US" altLang="zh-CN" dirty="0"/>
          </a:p>
        </p:txBody>
      </p:sp>
    </p:spTree>
    <p:extLst>
      <p:ext uri="{BB962C8B-B14F-4D97-AF65-F5344CB8AC3E}">
        <p14:creationId xmlns:p14="http://schemas.microsoft.com/office/powerpoint/2010/main" val="323197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13</a:t>
            </a:fld>
            <a:endParaRPr lang="en-US" altLang="zh-CN" dirty="0"/>
          </a:p>
        </p:txBody>
      </p:sp>
    </p:spTree>
    <p:extLst>
      <p:ext uri="{BB962C8B-B14F-4D97-AF65-F5344CB8AC3E}">
        <p14:creationId xmlns:p14="http://schemas.microsoft.com/office/powerpoint/2010/main" val="23962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14</a:t>
            </a:fld>
            <a:endParaRPr lang="en-US" altLang="zh-CN" dirty="0"/>
          </a:p>
        </p:txBody>
      </p:sp>
    </p:spTree>
    <p:extLst>
      <p:ext uri="{BB962C8B-B14F-4D97-AF65-F5344CB8AC3E}">
        <p14:creationId xmlns:p14="http://schemas.microsoft.com/office/powerpoint/2010/main" val="17473817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15</a:t>
            </a:fld>
            <a:endParaRPr lang="en-US" altLang="zh-CN" dirty="0"/>
          </a:p>
        </p:txBody>
      </p:sp>
    </p:spTree>
    <p:extLst>
      <p:ext uri="{BB962C8B-B14F-4D97-AF65-F5344CB8AC3E}">
        <p14:creationId xmlns:p14="http://schemas.microsoft.com/office/powerpoint/2010/main" val="291243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16</a:t>
            </a:fld>
            <a:endParaRPr lang="en-US" altLang="zh-CN" dirty="0"/>
          </a:p>
        </p:txBody>
      </p:sp>
    </p:spTree>
    <p:extLst>
      <p:ext uri="{BB962C8B-B14F-4D97-AF65-F5344CB8AC3E}">
        <p14:creationId xmlns:p14="http://schemas.microsoft.com/office/powerpoint/2010/main" val="3638915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17</a:t>
            </a:fld>
            <a:endParaRPr lang="en-US" altLang="zh-CN" dirty="0"/>
          </a:p>
        </p:txBody>
      </p:sp>
    </p:spTree>
    <p:extLst>
      <p:ext uri="{BB962C8B-B14F-4D97-AF65-F5344CB8AC3E}">
        <p14:creationId xmlns:p14="http://schemas.microsoft.com/office/powerpoint/2010/main" val="822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18</a:t>
            </a:fld>
            <a:endParaRPr lang="en-US" altLang="zh-CN" dirty="0"/>
          </a:p>
        </p:txBody>
      </p:sp>
    </p:spTree>
    <p:extLst>
      <p:ext uri="{BB962C8B-B14F-4D97-AF65-F5344CB8AC3E}">
        <p14:creationId xmlns:p14="http://schemas.microsoft.com/office/powerpoint/2010/main" val="2555217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19</a:t>
            </a:fld>
            <a:endParaRPr lang="en-US" altLang="zh-CN" dirty="0"/>
          </a:p>
        </p:txBody>
      </p:sp>
    </p:spTree>
    <p:extLst>
      <p:ext uri="{BB962C8B-B14F-4D97-AF65-F5344CB8AC3E}">
        <p14:creationId xmlns:p14="http://schemas.microsoft.com/office/powerpoint/2010/main" val="1314256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a:t>
            </a:fld>
            <a:endParaRPr lang="en-US" altLang="zh-CN" dirty="0"/>
          </a:p>
        </p:txBody>
      </p:sp>
    </p:spTree>
    <p:extLst>
      <p:ext uri="{BB962C8B-B14F-4D97-AF65-F5344CB8AC3E}">
        <p14:creationId xmlns:p14="http://schemas.microsoft.com/office/powerpoint/2010/main" val="204203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20</a:t>
            </a:fld>
            <a:endParaRPr lang="en-US" altLang="zh-CN" dirty="0"/>
          </a:p>
        </p:txBody>
      </p:sp>
    </p:spTree>
    <p:extLst>
      <p:ext uri="{BB962C8B-B14F-4D97-AF65-F5344CB8AC3E}">
        <p14:creationId xmlns:p14="http://schemas.microsoft.com/office/powerpoint/2010/main" val="4065762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21</a:t>
            </a:fld>
            <a:endParaRPr lang="en-US" altLang="zh-CN" dirty="0"/>
          </a:p>
        </p:txBody>
      </p:sp>
    </p:spTree>
    <p:extLst>
      <p:ext uri="{BB962C8B-B14F-4D97-AF65-F5344CB8AC3E}">
        <p14:creationId xmlns:p14="http://schemas.microsoft.com/office/powerpoint/2010/main" val="137621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22</a:t>
            </a:fld>
            <a:endParaRPr lang="en-US" altLang="zh-CN" dirty="0"/>
          </a:p>
        </p:txBody>
      </p:sp>
    </p:spTree>
    <p:extLst>
      <p:ext uri="{BB962C8B-B14F-4D97-AF65-F5344CB8AC3E}">
        <p14:creationId xmlns:p14="http://schemas.microsoft.com/office/powerpoint/2010/main" val="4120563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23</a:t>
            </a:fld>
            <a:endParaRPr lang="en-US" altLang="zh-CN" dirty="0"/>
          </a:p>
        </p:txBody>
      </p:sp>
    </p:spTree>
    <p:extLst>
      <p:ext uri="{BB962C8B-B14F-4D97-AF65-F5344CB8AC3E}">
        <p14:creationId xmlns:p14="http://schemas.microsoft.com/office/powerpoint/2010/main" val="1665735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24</a:t>
            </a:fld>
            <a:endParaRPr lang="en-US" altLang="zh-CN" dirty="0"/>
          </a:p>
        </p:txBody>
      </p:sp>
    </p:spTree>
    <p:extLst>
      <p:ext uri="{BB962C8B-B14F-4D97-AF65-F5344CB8AC3E}">
        <p14:creationId xmlns:p14="http://schemas.microsoft.com/office/powerpoint/2010/main" val="3397849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25</a:t>
            </a:fld>
            <a:endParaRPr lang="en-US" altLang="zh-CN" dirty="0"/>
          </a:p>
        </p:txBody>
      </p:sp>
    </p:spTree>
    <p:extLst>
      <p:ext uri="{BB962C8B-B14F-4D97-AF65-F5344CB8AC3E}">
        <p14:creationId xmlns:p14="http://schemas.microsoft.com/office/powerpoint/2010/main" val="712223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26</a:t>
            </a:fld>
            <a:endParaRPr lang="en-US" altLang="zh-CN" dirty="0"/>
          </a:p>
        </p:txBody>
      </p:sp>
    </p:spTree>
    <p:extLst>
      <p:ext uri="{BB962C8B-B14F-4D97-AF65-F5344CB8AC3E}">
        <p14:creationId xmlns:p14="http://schemas.microsoft.com/office/powerpoint/2010/main" val="4117817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27</a:t>
            </a:fld>
            <a:endParaRPr lang="en-US" altLang="zh-CN" dirty="0"/>
          </a:p>
        </p:txBody>
      </p:sp>
    </p:spTree>
    <p:extLst>
      <p:ext uri="{BB962C8B-B14F-4D97-AF65-F5344CB8AC3E}">
        <p14:creationId xmlns:p14="http://schemas.microsoft.com/office/powerpoint/2010/main" val="1587771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28</a:t>
            </a:fld>
            <a:endParaRPr lang="en-US" altLang="zh-CN" dirty="0"/>
          </a:p>
        </p:txBody>
      </p:sp>
    </p:spTree>
    <p:extLst>
      <p:ext uri="{BB962C8B-B14F-4D97-AF65-F5344CB8AC3E}">
        <p14:creationId xmlns:p14="http://schemas.microsoft.com/office/powerpoint/2010/main" val="2118463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29</a:t>
            </a:fld>
            <a:endParaRPr lang="en-US" altLang="zh-CN" dirty="0"/>
          </a:p>
        </p:txBody>
      </p:sp>
    </p:spTree>
    <p:extLst>
      <p:ext uri="{BB962C8B-B14F-4D97-AF65-F5344CB8AC3E}">
        <p14:creationId xmlns:p14="http://schemas.microsoft.com/office/powerpoint/2010/main" val="243564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a:t>
            </a:fld>
            <a:endParaRPr lang="en-US" altLang="zh-CN" dirty="0"/>
          </a:p>
        </p:txBody>
      </p:sp>
    </p:spTree>
    <p:extLst>
      <p:ext uri="{BB962C8B-B14F-4D97-AF65-F5344CB8AC3E}">
        <p14:creationId xmlns:p14="http://schemas.microsoft.com/office/powerpoint/2010/main" val="1398258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30</a:t>
            </a:fld>
            <a:endParaRPr lang="en-US" altLang="zh-CN" dirty="0"/>
          </a:p>
        </p:txBody>
      </p:sp>
    </p:spTree>
    <p:extLst>
      <p:ext uri="{BB962C8B-B14F-4D97-AF65-F5344CB8AC3E}">
        <p14:creationId xmlns:p14="http://schemas.microsoft.com/office/powerpoint/2010/main" val="1533980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31</a:t>
            </a:fld>
            <a:endParaRPr lang="en-US" altLang="zh-CN" dirty="0"/>
          </a:p>
        </p:txBody>
      </p:sp>
    </p:spTree>
    <p:extLst>
      <p:ext uri="{BB962C8B-B14F-4D97-AF65-F5344CB8AC3E}">
        <p14:creationId xmlns:p14="http://schemas.microsoft.com/office/powerpoint/2010/main" val="3375793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https://matplotlib.org/stable/tutorials/images.html#sphx-glr-tutorials-images-py</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32</a:t>
            </a:fld>
            <a:endParaRPr lang="en-US" altLang="zh-CN" dirty="0"/>
          </a:p>
        </p:txBody>
      </p:sp>
    </p:spTree>
    <p:extLst>
      <p:ext uri="{BB962C8B-B14F-4D97-AF65-F5344CB8AC3E}">
        <p14:creationId xmlns:p14="http://schemas.microsoft.com/office/powerpoint/2010/main" val="1273128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https://matplotlib.org/stable/tutorials/images.html#sphx-glr-tutorials-images-py</a:t>
            </a:r>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33</a:t>
            </a:fld>
            <a:endParaRPr lang="en-US" altLang="zh-CN" dirty="0"/>
          </a:p>
        </p:txBody>
      </p:sp>
    </p:spTree>
    <p:extLst>
      <p:ext uri="{BB962C8B-B14F-4D97-AF65-F5344CB8AC3E}">
        <p14:creationId xmlns:p14="http://schemas.microsoft.com/office/powerpoint/2010/main" val="2791695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4</a:t>
            </a:fld>
            <a:endParaRPr lang="en-US" altLang="zh-CN" dirty="0"/>
          </a:p>
        </p:txBody>
      </p:sp>
    </p:spTree>
    <p:extLst>
      <p:ext uri="{BB962C8B-B14F-4D97-AF65-F5344CB8AC3E}">
        <p14:creationId xmlns:p14="http://schemas.microsoft.com/office/powerpoint/2010/main" val="2894684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5</a:t>
            </a:fld>
            <a:endParaRPr lang="en-US" altLang="zh-CN" dirty="0"/>
          </a:p>
        </p:txBody>
      </p:sp>
    </p:spTree>
    <p:extLst>
      <p:ext uri="{BB962C8B-B14F-4D97-AF65-F5344CB8AC3E}">
        <p14:creationId xmlns:p14="http://schemas.microsoft.com/office/powerpoint/2010/main" val="268837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6</a:t>
            </a:fld>
            <a:endParaRPr lang="en-US" altLang="zh-CN" dirty="0"/>
          </a:p>
        </p:txBody>
      </p:sp>
    </p:spTree>
    <p:extLst>
      <p:ext uri="{BB962C8B-B14F-4D97-AF65-F5344CB8AC3E}">
        <p14:creationId xmlns:p14="http://schemas.microsoft.com/office/powerpoint/2010/main" val="2362193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7</a:t>
            </a:fld>
            <a:endParaRPr lang="en-US" altLang="zh-CN" dirty="0"/>
          </a:p>
        </p:txBody>
      </p:sp>
    </p:spTree>
    <p:extLst>
      <p:ext uri="{BB962C8B-B14F-4D97-AF65-F5344CB8AC3E}">
        <p14:creationId xmlns:p14="http://schemas.microsoft.com/office/powerpoint/2010/main" val="230817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8</a:t>
            </a:fld>
            <a:endParaRPr lang="en-US" altLang="zh-CN" dirty="0"/>
          </a:p>
        </p:txBody>
      </p:sp>
    </p:spTree>
    <p:extLst>
      <p:ext uri="{BB962C8B-B14F-4D97-AF65-F5344CB8AC3E}">
        <p14:creationId xmlns:p14="http://schemas.microsoft.com/office/powerpoint/2010/main" val="3301858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1F2A70B-78F2-4DCF-B53B-C990D2FAFB8A}" type="slidenum">
              <a:rPr lang="en-US" altLang="zh-CN" smtClean="0"/>
              <a:pPr/>
              <a:t>9</a:t>
            </a:fld>
            <a:endParaRPr lang="en-US" altLang="zh-CN" dirty="0"/>
          </a:p>
        </p:txBody>
      </p:sp>
    </p:spTree>
    <p:extLst>
      <p:ext uri="{BB962C8B-B14F-4D97-AF65-F5344CB8AC3E}">
        <p14:creationId xmlns:p14="http://schemas.microsoft.com/office/powerpoint/2010/main" val="477316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905000"/>
            <a:ext cx="9144000" cy="2667000"/>
          </a:xfrm>
        </p:spPr>
        <p:txBody>
          <a:bodyPr rtlCol="0">
            <a:noAutofit/>
          </a:bodyPr>
          <a:lstStyle>
            <a:lvl1pPr>
              <a:defRPr sz="5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6" name="线条" descr="线条图形"/>
          <p:cNvGrpSpPr/>
          <p:nvPr/>
        </p:nvGrpSpPr>
        <p:grpSpPr bwMode="invGray">
          <a:xfrm>
            <a:off x="1584896" y="4724400"/>
            <a:ext cx="8631936" cy="64008"/>
            <a:chOff x="-4110038" y="2703513"/>
            <a:chExt cx="17394239" cy="160336"/>
          </a:xfrm>
          <a:solidFill>
            <a:schemeClr val="accent1"/>
          </a:solidFill>
        </p:grpSpPr>
        <p:sp>
          <p:nvSpPr>
            <p:cNvPr id="257"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9"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副标题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a:off x="1522413" y="1514475"/>
            <a:ext cx="10569575" cy="64008"/>
            <a:chOff x="1522413" y="1514475"/>
            <a:chExt cx="10569575" cy="64008"/>
          </a:xfrm>
        </p:grpSpPr>
        <p:sp>
          <p:nvSpPr>
            <p:cNvPr id="8" name="任意多边形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p:nvPr>
        </p:nvSpPr>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956816">
              <a:defRPr/>
            </a:lvl6pPr>
            <a:lvl7pPr marL="1956816">
              <a:defRPr/>
            </a:lvl7pPr>
            <a:lvl8pPr marL="1956816">
              <a:defRPr/>
            </a:lvl8pPr>
            <a:lvl9pPr marL="1956816">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ACF6A5-CA30-4724-8A74-55B65EA2DB8E}" type="datetime1">
              <a:rPr lang="zh-CN" altLang="en-US" smtClean="0"/>
              <a:t>2024-11-04</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10361612" y="274639"/>
            <a:ext cx="1371600" cy="5901747"/>
          </a:xfrm>
        </p:spPr>
        <p:txBody>
          <a:bodyPr vert="vert"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7" name="线条" descr="线条图形"/>
          <p:cNvGrpSpPr/>
          <p:nvPr/>
        </p:nvGrpSpPr>
        <p:grpSpPr bwMode="invGray">
          <a:xfrm rot="5400000">
            <a:off x="6864412" y="3472598"/>
            <a:ext cx="6492240" cy="64008"/>
            <a:chOff x="1522413" y="1514475"/>
            <a:chExt cx="10569575" cy="64008"/>
          </a:xfrm>
        </p:grpSpPr>
        <p:sp>
          <p:nvSpPr>
            <p:cNvPr id="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3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4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5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竖排文字占位符 2"/>
          <p:cNvSpPr>
            <a:spLocks noGrp="1"/>
          </p:cNvSpPr>
          <p:nvPr>
            <p:ph type="body" orient="vert" idx="1" hasCustomPrompt="1"/>
          </p:nvPr>
        </p:nvSpPr>
        <p:spPr>
          <a:xfrm>
            <a:off x="608012" y="277813"/>
            <a:ext cx="9144001" cy="5898573"/>
          </a:xfrm>
        </p:spPr>
        <p:txBody>
          <a:bodyPr vert="vert"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vl6pPr marL="1261872" indent="0">
              <a:buNone/>
              <a:defRPr/>
            </a:lvl6pPr>
            <a:lvl7pPr>
              <a:defRPr/>
            </a:lvl7pPr>
            <a:lvl8pPr>
              <a:defRPr baseline="0"/>
            </a:lvl8pPr>
            <a:lvl9pPr>
              <a:defRPr baseline="0"/>
            </a:lvl9p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9B0CA52-F532-4FDA-A3F9-4BF9C8E5C82E}" type="datetime1">
              <a:rPr lang="zh-CN" altLang="en-US" smtClean="0"/>
              <a:t>2024-11-04</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7" name="线条" descr="线条图形"/>
          <p:cNvGrpSpPr/>
          <p:nvPr/>
        </p:nvGrpSpPr>
        <p:grpSpPr bwMode="invGray">
          <a:xfrm>
            <a:off x="1522413" y="1514475"/>
            <a:ext cx="10569575" cy="64008"/>
            <a:chOff x="1522413" y="1514475"/>
            <a:chExt cx="10569575" cy="64008"/>
          </a:xfrm>
        </p:grpSpPr>
        <p:sp>
          <p:nvSpPr>
            <p:cNvPr id="168"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5"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6"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7"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8"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9"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0"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41"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marL="548640">
              <a:defRPr>
                <a:latin typeface="Microsoft YaHei UI" panose="020B0503020204020204" pitchFamily="34" charset="-122"/>
                <a:ea typeface="Microsoft YaHei UI" panose="020B0503020204020204" pitchFamily="34" charset="-122"/>
              </a:defRPr>
            </a:lvl2pPr>
            <a:lvl3pPr marL="777240">
              <a:defRPr>
                <a:latin typeface="Microsoft YaHei UI" panose="020B0503020204020204" pitchFamily="34" charset="-122"/>
                <a:ea typeface="Microsoft YaHei UI" panose="020B0503020204020204" pitchFamily="34" charset="-122"/>
              </a:defRPr>
            </a:lvl3pPr>
            <a:lvl4pPr marL="1005840">
              <a:defRPr>
                <a:latin typeface="Microsoft YaHei UI" panose="020B0503020204020204" pitchFamily="34" charset="-122"/>
                <a:ea typeface="Microsoft YaHei UI" panose="020B0503020204020204" pitchFamily="34" charset="-122"/>
              </a:defRPr>
            </a:lvl4pPr>
            <a:lvl5pPr marL="1234440">
              <a:defRPr>
                <a:latin typeface="Microsoft YaHei UI" panose="020B0503020204020204" pitchFamily="34" charset="-122"/>
                <a:ea typeface="Microsoft YaHei UI" panose="020B0503020204020204" pitchFamily="34" charset="-122"/>
              </a:defRPr>
            </a:lvl5pPr>
            <a:lvl6pPr marL="1463040">
              <a:defRPr baseline="0"/>
            </a:lvl6pPr>
            <a:lvl7pPr marL="1691640">
              <a:defRPr baseline="0"/>
            </a:lvl7pPr>
            <a:lvl8pPr marL="1920240">
              <a:defRPr baseline="0"/>
            </a:lvl8pPr>
            <a:lvl9pPr marL="2148840">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AAE51B8-C16C-4D58-B4E7-426249342FB6}" type="datetime1">
              <a:rPr lang="zh-CN" altLang="en-US" smtClean="0"/>
              <a:t>2024-11-04</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3" y="1905000"/>
            <a:ext cx="9144000" cy="2667000"/>
          </a:xfrm>
        </p:spPr>
        <p:txBody>
          <a:bodyPr rtlCol="0" anchor="b">
            <a:noAutofit/>
          </a:bodyPr>
          <a:lstStyle>
            <a:lvl1pPr algn="l">
              <a:defRPr sz="4400" b="0" cap="none"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255" name="线条" descr="线条图形"/>
          <p:cNvGrpSpPr/>
          <p:nvPr/>
        </p:nvGrpSpPr>
        <p:grpSpPr bwMode="invGray">
          <a:xfrm>
            <a:off x="1584896" y="4724400"/>
            <a:ext cx="8631936" cy="64008"/>
            <a:chOff x="-4110038" y="2703513"/>
            <a:chExt cx="17394239" cy="160336"/>
          </a:xfrm>
          <a:solidFill>
            <a:schemeClr val="accent1"/>
          </a:solidFill>
        </p:grpSpPr>
        <p:sp>
          <p:nvSpPr>
            <p:cNvPr id="256" name="任意多边形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7" name="任意多边形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8" name="任意多边形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9" name="任意多边形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0" name="任意多边形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1" name="任意多边形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2" name="任意多边形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3" name="任意多边形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4" name="任意多边形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5" name="任意多边形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6" name="任意多边形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7" name="任意多边形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8" name="任意多边形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9" name="任意多边形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0" name="任意多边形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1" name="任意多边形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2" name="任意多边形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3" name="任意多边形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4" name="任意多边形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5" name="任意多边形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6" name="任意多边形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7" name="任意多边形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8" name="任意多边形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9" name="任意多边形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0" name="任意多边形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1" name="任意多边形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2" name="任意多边形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3" name="任意多边形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4" name="任意多边形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5" name="任意多边形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6" name="任意多边形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7" name="任意多边形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8" name="任意多边形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89" name="任意多边形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0" name="任意多边形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1" name="任意多边形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2" name="任意多边形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3" name="任意多边形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4" name="任意多边形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5" name="任意多边形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6" name="任意多边形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7" name="任意多边形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8" name="任意多边形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9" name="任意多边形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0" name="任意多边形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1" name="任意多边形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2" name="任意多边形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3" name="任意多边形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4" name="任意多边形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5" name="任意多边形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6" name="任意多边形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7" name="任意多边形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8" name="任意多边形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9" name="任意多边形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0" name="任意多边形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1" name="任意多边形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2" name="任意多边形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3" name="任意多边形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4" name="任意多边形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5" name="任意多边形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6" name="任意多边形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7" name="任意多边形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8" name="任意多边形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9" name="任意多边形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0" name="任意多边形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1" name="任意多边形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2" name="任意多边形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3" name="任意多边形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4" name="任意多边形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5" name="任意多边形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6" name="任意多边形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7" name="任意多边形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8" name="任意多边形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9" name="任意多边形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0" name="任意多边形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1" name="任意多边形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2" name="任意多边形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3" name="任意多边形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4" name="任意多边形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5" name="任意多边形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6" name="任意多边形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7" name="任意多边形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8" name="任意多边形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9" name="任意多边形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0" name="任意多边形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1" name="任意多边形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2" name="任意多边形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3" name="任意多边形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4" name="任意多边形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5" name="任意多边形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6" name="任意多边形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7" name="任意多边形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8" name="任意多边形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49" name="任意多边形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0" name="任意多边形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1" name="任意多边形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2" name="任意多边形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3" name="任意多边形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4" name="任意多边形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5" name="任意多边形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6" name="任意多边形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7" name="任意多边形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8" name="任意多边形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59" name="任意多边形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0" name="任意多边形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1" name="任意多边形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2" name="任意多边形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3" name="任意多边形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4" name="任意多边形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5" name="任意多边形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6" name="任意多边形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7" name="任意多边形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8" name="任意多边形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9" name="任意多边形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0" name="任意多边形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1" name="任意多边形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2" name="任意多边形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3" name="任意多边形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4" name="任意多边形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5" name="任意多边形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6" name="任意多边形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7" name="任意多边形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78" name="任意多边形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E642744-2BC1-482F-8D65-D67812FCF761}" type="datetime1">
              <a:rPr lang="zh-CN" altLang="en-US" smtClean="0"/>
              <a:t>2024-11-04</a:t>
            </a:fld>
            <a:endParaRPr lang="zh-CN" altLang="en-US" dirty="0"/>
          </a:p>
        </p:txBody>
      </p:sp>
      <p:sp>
        <p:nvSpPr>
          <p:cNvPr id="6" name="幻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8" name="线条" descr="线条图形"/>
          <p:cNvGrpSpPr/>
          <p:nvPr/>
        </p:nvGrpSpPr>
        <p:grpSpPr bwMode="invGray">
          <a:xfrm>
            <a:off x="1522413" y="1514475"/>
            <a:ext cx="10569575" cy="64008"/>
            <a:chOff x="1522413" y="1514475"/>
            <a:chExt cx="10569575" cy="64008"/>
          </a:xfrm>
        </p:grpSpPr>
        <p:sp>
          <p:nvSpPr>
            <p:cNvPr id="159"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0"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1"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内容占位符 2"/>
          <p:cNvSpPr>
            <a:spLocks noGrp="1"/>
          </p:cNvSpPr>
          <p:nvPr>
            <p:ph sz="half" idx="1"/>
          </p:nvPr>
        </p:nvSpPr>
        <p:spPr>
          <a:xfrm>
            <a:off x="1522413" y="1905000"/>
            <a:ext cx="4419599"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246815" y="1905000"/>
            <a:ext cx="4419598" cy="42672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957C6E4D-621D-4515-8831-14D98E9F728C}" type="datetime1">
              <a:rPr lang="zh-CN" altLang="en-US" smtClean="0"/>
              <a:t>2024-11-04</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60" name="线条" descr="线条图形"/>
          <p:cNvGrpSpPr/>
          <p:nvPr/>
        </p:nvGrpSpPr>
        <p:grpSpPr bwMode="invGray">
          <a:xfrm>
            <a:off x="1522413" y="1514475"/>
            <a:ext cx="10569575" cy="64008"/>
            <a:chOff x="1522413" y="1514475"/>
            <a:chExt cx="10569575" cy="64008"/>
          </a:xfrm>
        </p:grpSpPr>
        <p:sp>
          <p:nvSpPr>
            <p:cNvPr id="161" name="任意多边形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2" name="任意多边形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3" name="任意多边形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4"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5"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6"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7"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8"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69"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0"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1"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2"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3"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4"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5"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6"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7"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8"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79"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0"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1"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2"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3"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4"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5"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6"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7"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8"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89"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0"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1"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2"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3"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4"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5"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6"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7"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8"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199"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0"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1"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2"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3"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4"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5"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6"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7"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8"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09"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0"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1"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2"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3"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4"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5"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6"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7"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8"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19"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0"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1"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2"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3"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4"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5"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6"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7"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8"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29"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0"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1"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2"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3"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234"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sp>
        <p:nvSpPr>
          <p:cNvPr id="3" name="文本占位符 2"/>
          <p:cNvSpPr>
            <a:spLocks noGrp="1"/>
          </p:cNvSpPr>
          <p:nvPr>
            <p:ph type="body" idx="1"/>
          </p:nvPr>
        </p:nvSpPr>
        <p:spPr>
          <a:xfrm>
            <a:off x="1522413"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522413"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baseline="0"/>
            </a:lvl7pPr>
            <a:lvl8pPr marL="1956816">
              <a:defRPr sz="1600" baseline="0"/>
            </a:lvl8pPr>
            <a:lvl9pPr marL="1956816">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49860" y="2819399"/>
            <a:ext cx="4416552" cy="3352801"/>
          </a:xfrm>
        </p:spPr>
        <p:txBody>
          <a:bodyPr rtlCol="0"/>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marL="1263600">
              <a:defRPr sz="1600">
                <a:latin typeface="Microsoft YaHei UI" panose="020B0503020204020204" pitchFamily="34" charset="-122"/>
                <a:ea typeface="Microsoft YaHei UI" panose="020B0503020204020204" pitchFamily="34" charset="-122"/>
              </a:defRPr>
            </a:lvl5pPr>
            <a:lvl6pPr marL="1956816">
              <a:defRPr sz="1600"/>
            </a:lvl6pPr>
            <a:lvl7pPr marL="1956816">
              <a:defRPr sz="1600"/>
            </a:lvl7pPr>
            <a:lvl8pPr marL="1956816">
              <a:defRPr sz="1600"/>
            </a:lvl8pPr>
            <a:lvl9pPr marL="1956816">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157F41-EA24-4D6C-B76B-51104A4FF3D3}" type="datetime1">
              <a:rPr lang="zh-CN" altLang="en-US" smtClean="0"/>
              <a:t>2024-11-04</a:t>
            </a:fld>
            <a:endParaRPr lang="zh-CN" altLang="en-US" dirty="0"/>
          </a:p>
        </p:txBody>
      </p:sp>
      <p:sp>
        <p:nvSpPr>
          <p:cNvPr id="9" name="幻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156" name="线条" descr="线条图形"/>
          <p:cNvGrpSpPr/>
          <p:nvPr/>
        </p:nvGrpSpPr>
        <p:grpSpPr bwMode="invGray">
          <a:xfrm>
            <a:off x="1522413" y="1514475"/>
            <a:ext cx="10569575" cy="64008"/>
            <a:chOff x="1522413" y="1514475"/>
            <a:chExt cx="10569575" cy="64008"/>
          </a:xfrm>
        </p:grpSpPr>
        <p:sp>
          <p:nvSpPr>
            <p:cNvPr id="157" name="任意多边形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8" name="任意多边形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59" name="任意多边形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0"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1"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2"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3"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4"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5"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6"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7"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8"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69"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0"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1"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2"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3"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4"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5"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6"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7"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8"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79"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0"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1"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2"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3"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4"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5"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6"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7"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8"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89"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0"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1"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2"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3"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4"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5"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6"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7"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8"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199"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0"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1"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2"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3"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4"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5"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6"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7"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8"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09"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0"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1"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2"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3"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4"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5"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6"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7"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8"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19"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0"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1"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2"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3"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4"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5"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6"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7"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8"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29"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230"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41E27CD-26C5-4927-9077-9E87DDF8ECF7}" type="datetime1">
              <a:rPr lang="zh-CN" altLang="en-US" smtClean="0"/>
              <a:t>2024-11-04</a:t>
            </a:fld>
            <a:endParaRPr lang="zh-CN" altLang="en-US" dirty="0"/>
          </a:p>
        </p:txBody>
      </p:sp>
      <p:sp>
        <p:nvSpPr>
          <p:cNvPr id="5" name="幻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endParaRPr lang="zh-CN" altLang="en-US" noProof="0" dirty="0"/>
          </a:p>
        </p:txBody>
      </p:sp>
      <p:sp>
        <p:nvSpPr>
          <p:cNvPr id="2" name="日期占位符 1"/>
          <p:cNvSpPr>
            <a:spLocks noGrp="1"/>
          </p:cNvSpPr>
          <p:nvPr>
            <p:ph type="dt" sz="half" idx="10"/>
          </p:nvPr>
        </p:nvSpPr>
        <p:spPr/>
        <p:txBody>
          <a:bodyPr rtlCol="0"/>
          <a:lstStyle/>
          <a:p>
            <a:pPr rtl="0"/>
            <a:fld id="{6DE0B1C2-D5D7-4DF1-B631-6247EDFA3201}" type="datetime1">
              <a:rPr lang="zh-CN" altLang="en-US" noProof="0" smtClean="0"/>
              <a:t>2024-11-04</a:t>
            </a:fld>
            <a:endParaRPr lang="zh-CN" altLang="en-US" noProof="0" dirty="0"/>
          </a:p>
        </p:txBody>
      </p:sp>
      <p:sp>
        <p:nvSpPr>
          <p:cNvPr id="4" name="幻灯片编号占位符 3"/>
          <p:cNvSpPr>
            <a:spLocks noGrp="1"/>
          </p:cNvSpPr>
          <p:nvPr>
            <p:ph type="sldNum" sz="quarter" idx="12"/>
          </p:nvPr>
        </p:nvSpPr>
        <p:spPr/>
        <p:txBody>
          <a:bodyPr rtlCol="0"/>
          <a:lstStyle/>
          <a:p>
            <a:pPr rtl="0"/>
            <a:fld id="{25BA54BD-C84D-46CE-8B72-31BFB26ABA43}" type="slidenum">
              <a:rPr lang="en-US" altLang="zh-CN" noProof="0" smtClean="0"/>
              <a:t>‹#›</a:t>
            </a:fld>
            <a:endParaRPr lang="zh-CN" altLang="en-U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3" name="内容占位符 2"/>
          <p:cNvSpPr>
            <a:spLocks noGrp="1"/>
          </p:cNvSpPr>
          <p:nvPr>
            <p:ph idx="1"/>
          </p:nvPr>
        </p:nvSpPr>
        <p:spPr>
          <a:xfrm>
            <a:off x="4710022" y="1905000"/>
            <a:ext cx="5669280" cy="40386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grpSp>
        <p:nvGrpSpPr>
          <p:cNvPr id="615" name="框架" descr="方框图形"/>
          <p:cNvGrpSpPr/>
          <p:nvPr/>
        </p:nvGrpSpPr>
        <p:grpSpPr bwMode="invGray">
          <a:xfrm>
            <a:off x="4417839" y="1630821"/>
            <a:ext cx="6291028" cy="4575885"/>
            <a:chOff x="4417839" y="1630821"/>
            <a:chExt cx="6291028" cy="4575885"/>
          </a:xfrm>
        </p:grpSpPr>
        <p:grpSp>
          <p:nvGrpSpPr>
            <p:cNvPr id="616" name="组 615"/>
            <p:cNvGrpSpPr/>
            <p:nvPr/>
          </p:nvGrpSpPr>
          <p:grpSpPr bwMode="invGray">
            <a:xfrm>
              <a:off x="5414491" y="1630821"/>
              <a:ext cx="5294376" cy="4114800"/>
              <a:chOff x="3310555" y="716546"/>
              <a:chExt cx="5294376" cy="4114800"/>
            </a:xfrm>
          </p:grpSpPr>
          <p:grpSp>
            <p:nvGrpSpPr>
              <p:cNvPr id="768" name="组 767"/>
              <p:cNvGrpSpPr/>
              <p:nvPr/>
            </p:nvGrpSpPr>
            <p:grpSpPr bwMode="invGray">
              <a:xfrm flipH="1">
                <a:off x="3310555" y="737968"/>
                <a:ext cx="5294376" cy="54864"/>
                <a:chOff x="1522413" y="1514475"/>
                <a:chExt cx="10569575" cy="64008"/>
              </a:xfrm>
              <a:solidFill>
                <a:schemeClr val="accent1"/>
              </a:solidFill>
            </p:grpSpPr>
            <p:sp>
              <p:nvSpPr>
                <p:cNvPr id="844" name="任意多边形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6" name="任意多边形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5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6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7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8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9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0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91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769" name="组 768"/>
              <p:cNvGrpSpPr/>
              <p:nvPr/>
            </p:nvGrpSpPr>
            <p:grpSpPr bwMode="invGray">
              <a:xfrm rot="16200000" flipH="1">
                <a:off x="6492229" y="2755658"/>
                <a:ext cx="4114800" cy="36576"/>
                <a:chOff x="1522413" y="1514475"/>
                <a:chExt cx="10569575" cy="64008"/>
              </a:xfrm>
              <a:solidFill>
                <a:schemeClr val="accent1"/>
              </a:solidFill>
            </p:grpSpPr>
            <p:sp>
              <p:nvSpPr>
                <p:cNvPr id="770" name="任意多边形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2" name="任意多边形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7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8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9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0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1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2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3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84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nvGrpSpPr>
            <p:cNvPr id="617" name="组 616"/>
            <p:cNvGrpSpPr/>
            <p:nvPr/>
          </p:nvGrpSpPr>
          <p:grpSpPr bwMode="invGray">
            <a:xfrm rot="10800000">
              <a:off x="4417839" y="2091906"/>
              <a:ext cx="5294376" cy="4114800"/>
              <a:chOff x="3310555" y="716546"/>
              <a:chExt cx="5294376" cy="4114800"/>
            </a:xfrm>
          </p:grpSpPr>
          <p:grpSp>
            <p:nvGrpSpPr>
              <p:cNvPr id="618" name="组 617"/>
              <p:cNvGrpSpPr/>
              <p:nvPr/>
            </p:nvGrpSpPr>
            <p:grpSpPr bwMode="invGray">
              <a:xfrm flipH="1">
                <a:off x="3310555" y="737968"/>
                <a:ext cx="5294376" cy="54864"/>
                <a:chOff x="1522413" y="1514475"/>
                <a:chExt cx="10569575" cy="64008"/>
              </a:xfrm>
              <a:solidFill>
                <a:schemeClr val="accent1"/>
              </a:solidFill>
            </p:grpSpPr>
            <p:sp>
              <p:nvSpPr>
                <p:cNvPr id="694" name="任意多边形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6" name="任意多边形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7"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8"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9"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0"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1"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2"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3"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4"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5"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6"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7"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8"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09"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0"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1"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2"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3"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4"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5"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6"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7"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8"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19"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0"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1"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2"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3"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4"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5"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6"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7"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8"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29"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0"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1"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2"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3"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4"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5"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6"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7"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8"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39"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0"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1"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2"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3"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4"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5"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6"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7"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8"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49"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0"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1"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2"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3"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4"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5"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6"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7"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8"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59"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0"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1"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2"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3"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4"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5"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6"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767"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nvGrpSpPr>
              <p:cNvPr id="619" name="组 618"/>
              <p:cNvGrpSpPr/>
              <p:nvPr/>
            </p:nvGrpSpPr>
            <p:grpSpPr bwMode="invGray">
              <a:xfrm rot="16200000" flipH="1">
                <a:off x="6492229" y="2755658"/>
                <a:ext cx="4114800" cy="36576"/>
                <a:chOff x="1522413" y="1514475"/>
                <a:chExt cx="10569575" cy="64008"/>
              </a:xfrm>
              <a:solidFill>
                <a:schemeClr val="accent1"/>
              </a:solidFill>
            </p:grpSpPr>
            <p:sp>
              <p:nvSpPr>
                <p:cNvPr id="620" name="任意多边形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3"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4"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5"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6"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7"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8"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29"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0"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1"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2"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3"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4"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5"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6"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7"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8"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39"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0"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1"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2"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3"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4"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5"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6"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7"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8"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49"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0"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1"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2"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3"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4"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5"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6"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7"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8"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59"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0"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1"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2"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3"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4"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5"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6"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7"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8"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69"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0"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1"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2"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3"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4"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5"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6"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7"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8"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79"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0"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1"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2"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3"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4"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5"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6"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7"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8"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89"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0"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1"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2"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sp>
              <p:nvSpPr>
                <p:cNvPr id="693"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noProof="0" dirty="0">
                    <a:ln>
                      <a:noFill/>
                    </a:ln>
                    <a:latin typeface="Microsoft YaHei UI" panose="020B0503020204020204" pitchFamily="34" charset="-122"/>
                    <a:ea typeface="Microsoft YaHei UI" panose="020B0503020204020204" pitchFamily="34" charset="-122"/>
                  </a:endParaRPr>
                </a:p>
              </p:txBody>
            </p:sp>
          </p:grpSp>
        </p:grpSp>
      </p:gr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6F6D0992-68C0-47A5-BA2C-3DDCADB492E0}" type="datetime1">
              <a:rPr lang="zh-CN" altLang="en-US" smtClean="0"/>
              <a:t>2024-11-04</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522414" y="274638"/>
            <a:ext cx="9143998" cy="1020762"/>
          </a:xfrm>
        </p:spPr>
        <p:txBody>
          <a:bodyPr rtlCol="0" anchor="b">
            <a:no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1"/>
              <a:t>单击此处编辑母版标题样式</a:t>
            </a:r>
          </a:p>
        </p:txBody>
      </p:sp>
      <p:sp>
        <p:nvSpPr>
          <p:cNvPr id="3" name="图片占位符 2" descr="为添加图像预留的空占位符。单击占位符，选择要添加的图像。"/>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grpSp>
        <p:nvGrpSpPr>
          <p:cNvPr id="614" name="框架" descr="方框图形"/>
          <p:cNvGrpSpPr/>
          <p:nvPr/>
        </p:nvGrpSpPr>
        <p:grpSpPr bwMode="invGray">
          <a:xfrm flipH="1">
            <a:off x="1447500" y="1630821"/>
            <a:ext cx="6291028" cy="4575885"/>
            <a:chOff x="4417839" y="1630821"/>
            <a:chExt cx="6291028" cy="4575885"/>
          </a:xfrm>
        </p:grpSpPr>
        <p:grpSp>
          <p:nvGrpSpPr>
            <p:cNvPr id="615" name="组 614"/>
            <p:cNvGrpSpPr/>
            <p:nvPr/>
          </p:nvGrpSpPr>
          <p:grpSpPr bwMode="invGray">
            <a:xfrm>
              <a:off x="5414491" y="1630821"/>
              <a:ext cx="5294376" cy="4114800"/>
              <a:chOff x="3310555" y="716546"/>
              <a:chExt cx="5294376" cy="4114800"/>
            </a:xfrm>
          </p:grpSpPr>
          <p:grpSp>
            <p:nvGrpSpPr>
              <p:cNvPr id="767" name="组 766"/>
              <p:cNvGrpSpPr/>
              <p:nvPr/>
            </p:nvGrpSpPr>
            <p:grpSpPr bwMode="invGray">
              <a:xfrm flipH="1">
                <a:off x="3310555" y="737968"/>
                <a:ext cx="5294376" cy="54864"/>
                <a:chOff x="1522413" y="1514475"/>
                <a:chExt cx="10569575" cy="64008"/>
              </a:xfrm>
              <a:solidFill>
                <a:schemeClr val="accent1"/>
              </a:solidFill>
            </p:grpSpPr>
            <p:sp>
              <p:nvSpPr>
                <p:cNvPr id="843" name="任意多边形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4" name="任意多边形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5" name="任意多边形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5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6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7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8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9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0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91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768" name="组 767"/>
              <p:cNvGrpSpPr/>
              <p:nvPr/>
            </p:nvGrpSpPr>
            <p:grpSpPr bwMode="invGray">
              <a:xfrm rot="16200000" flipH="1">
                <a:off x="6492229" y="2755658"/>
                <a:ext cx="4114800" cy="36576"/>
                <a:chOff x="1522413" y="1514475"/>
                <a:chExt cx="10569575" cy="64008"/>
              </a:xfrm>
              <a:solidFill>
                <a:schemeClr val="accent1"/>
              </a:solidFill>
            </p:grpSpPr>
            <p:sp>
              <p:nvSpPr>
                <p:cNvPr id="769" name="任意多边形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0" name="任意多边形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1" name="任意多边形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2"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3"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4"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5"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6"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7"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8"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79"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0"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1"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2"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3"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4"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5"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6"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7"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8"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89"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0"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1"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2"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3"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4"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5"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6"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7"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8"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99"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0"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1"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2"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3"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4"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5"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6"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7"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8"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09"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0"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1"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2"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3"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4"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5"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6"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7"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8"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19"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0"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1"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2"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3"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4"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5"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6"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7"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8"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29"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0"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1"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2"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3"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4"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5"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6"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7"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8"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39"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0"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1"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842"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nvGrpSpPr>
            <p:cNvPr id="616" name="组 615"/>
            <p:cNvGrpSpPr/>
            <p:nvPr/>
          </p:nvGrpSpPr>
          <p:grpSpPr bwMode="invGray">
            <a:xfrm rot="10800000">
              <a:off x="4417839" y="2091906"/>
              <a:ext cx="5294376" cy="4114800"/>
              <a:chOff x="3310555" y="716546"/>
              <a:chExt cx="5294376" cy="4114800"/>
            </a:xfrm>
          </p:grpSpPr>
          <p:grpSp>
            <p:nvGrpSpPr>
              <p:cNvPr id="617" name="组 616"/>
              <p:cNvGrpSpPr/>
              <p:nvPr/>
            </p:nvGrpSpPr>
            <p:grpSpPr bwMode="invGray">
              <a:xfrm flipH="1">
                <a:off x="3310555" y="737968"/>
                <a:ext cx="5294376" cy="54864"/>
                <a:chOff x="1522413" y="1514475"/>
                <a:chExt cx="10569575" cy="64008"/>
              </a:xfrm>
              <a:solidFill>
                <a:schemeClr val="accent1"/>
              </a:solidFill>
            </p:grpSpPr>
            <p:sp>
              <p:nvSpPr>
                <p:cNvPr id="693" name="任意多边形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4" name="任意多边形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5" name="任意多边形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6" name="任意多边形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7" name="任意多边形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8" name="任意多边形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9" name="任意多边形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0" name="任意多边形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1" name="任意多边形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2" name="任意多边形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3" name="任意多边形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4" name="任意多边形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5" name="任意多边形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6" name="任意多边形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7" name="任意多边形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8" name="任意多边形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09" name="任意多边形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0" name="任意多边形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1" name="任意多边形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2" name="任意多边形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3" name="任意多边形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4" name="任意多边形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5" name="任意多边形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6" name="任意多边形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7" name="任意多边形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8" name="任意多边形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19" name="任意多边形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0" name="任意多边形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1" name="任意多边形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2" name="任意多边形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3" name="任意多边形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4" name="任意多边形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5" name="任意多边形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6" name="任意多边形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7" name="任意多边形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8" name="任意多边形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29" name="任意多边形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0" name="任意多边形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1" name="任意多边形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2" name="任意多边形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3" name="任意多边形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4" name="任意多边形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5" name="任意多边形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6" name="任意多边形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7" name="任意多边形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8" name="任意多边形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39" name="任意多边形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0" name="任意多边形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1" name="任意多边形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2" name="任意多边形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3" name="任意多边形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4" name="任意多边形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5" name="任意多边形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6" name="任意多边形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7" name="任意多边形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8" name="任意多边形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49" name="任意多边形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0" name="任意多边形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1" name="任意多边形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2" name="任意多边形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3" name="任意多边形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4" name="任意多边形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5" name="任意多边形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6" name="任意多边形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7" name="任意多边形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8" name="任意多边形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59" name="任意多边形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0" name="任意多边形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1" name="任意多边形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2" name="任意多边形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3" name="任意多边形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4" name="任意多边形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5" name="任意多边形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766" name="任意多边形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nvGrpSpPr>
              <p:cNvPr id="618" name="组 617"/>
              <p:cNvGrpSpPr/>
              <p:nvPr/>
            </p:nvGrpSpPr>
            <p:grpSpPr bwMode="invGray">
              <a:xfrm rot="16200000" flipH="1">
                <a:off x="6492229" y="2755658"/>
                <a:ext cx="4114800" cy="36576"/>
                <a:chOff x="1522413" y="1514475"/>
                <a:chExt cx="10569575" cy="64008"/>
              </a:xfrm>
              <a:solidFill>
                <a:schemeClr val="accent1"/>
              </a:solidFill>
            </p:grpSpPr>
            <p:sp>
              <p:nvSpPr>
                <p:cNvPr id="619" name="任意多边形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0" name="任意多边形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1" name="任意多边形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2" name="任意多边形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3" name="任意多边形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4" name="任意多边形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5" name="任意多边形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6" name="任意多边形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7" name="任意多边形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8" name="任意多边形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29" name="任意多边形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0" name="任意多边形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1" name="任意多边形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2" name="任意多边形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3" name="任意多边形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4" name="任意多边形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5" name="任意多边形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6" name="任意多边形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7" name="任意多边形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8" name="任意多边形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39" name="任意多边形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0" name="任意多边形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1" name="任意多边形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2" name="任意多边形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3" name="任意多边形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4" name="任意多边形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5" name="任意多边形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6" name="任意多边形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7" name="任意多边形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8" name="任意多边形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49" name="任意多边形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0" name="任意多边形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1" name="任意多边形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2" name="任意多边形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3" name="任意多边形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4" name="任意多边形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5" name="任意多边形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6" name="任意多边形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7" name="任意多边形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8" name="任意多边形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59" name="任意多边形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0" name="任意多边形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1" name="任意多边形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2" name="任意多边形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3" name="任意多边形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4" name="任意多边形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5" name="任意多边形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6" name="任意多边形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7" name="任意多边形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8" name="任意多边形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69" name="任意多边形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0" name="任意多边形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1" name="任意多边形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2" name="任意多边形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3" name="任意多边形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4" name="任意多边形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5" name="任意多边形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6" name="任意多边形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7" name="任意多边形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8" name="任意多边形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79" name="任意多边形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0" name="任意多边形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1" name="任意多边形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2" name="任意多边形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3" name="任意多边形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4" name="任意多边形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5" name="任意多边形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6" name="任意多边形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7" name="任意多边形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8" name="任意多边形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89" name="任意多边形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0" name="任意多边形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1" name="任意多边形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sp>
              <p:nvSpPr>
                <p:cNvPr id="692" name="任意多边形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zh-CN" altLang="en-US" dirty="0">
                    <a:ln>
                      <a:noFill/>
                    </a:ln>
                    <a:latin typeface="Microsoft YaHei UI" panose="020B0503020204020204" pitchFamily="34" charset="-122"/>
                    <a:ea typeface="Microsoft YaHei UI" panose="020B0503020204020204" pitchFamily="34" charset="-122"/>
                  </a:endParaRPr>
                </a:p>
              </p:txBody>
            </p:sp>
          </p:grpSp>
        </p:grpSp>
      </p:grpSp>
      <p:sp>
        <p:nvSpPr>
          <p:cNvPr id="4" name="文本占位符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1"/>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dirty="0"/>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9FDE26-7774-42D9-B09F-897A3804FF77}" type="datetime1">
              <a:rPr lang="zh-CN" altLang="en-US" smtClean="0"/>
              <a:t>2024-11-04</a:t>
            </a:fld>
            <a:endParaRPr lang="zh-CN" altLang="en-US" dirty="0"/>
          </a:p>
        </p:txBody>
      </p:sp>
      <p:sp>
        <p:nvSpPr>
          <p:cNvPr id="7" name="幻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BA54BD-C84D-46CE-8B72-31BFB26ABA43}" type="slidenum">
              <a:rPr lang="en-US" altLang="zh-CN" smtClean="0"/>
              <a:pPr/>
              <a:t>‹#›</a:t>
            </a:fld>
            <a:endParaRPr lang="zh-CN" altLang="en-US"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日期占位符 3"/>
          <p:cNvSpPr>
            <a:spLocks noGrp="1"/>
          </p:cNvSpPr>
          <p:nvPr>
            <p:ph type="dt" sz="half" idx="2"/>
          </p:nvPr>
        </p:nvSpPr>
        <p:spPr>
          <a:xfrm>
            <a:off x="7923212" y="6400801"/>
            <a:ext cx="1396259"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F03606D-7858-4AA2-9E18-693315C12F6C}" type="datetime1">
              <a:rPr lang="zh-CN" altLang="en-US" noProof="0" smtClean="0"/>
              <a:t>2024-11-04</a:t>
            </a:fld>
            <a:endParaRPr lang="zh-CN" altLang="en-US" noProof="0" dirty="0"/>
          </a:p>
        </p:txBody>
      </p:sp>
      <p:sp>
        <p:nvSpPr>
          <p:cNvPr id="6" name="幻灯片编号占位符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25BA54BD-C84D-46CE-8B72-31BFB26ABA43}" type="slidenum">
              <a:rPr lang="en-US" altLang="zh-CN" noProof="0" smtClean="0"/>
              <a:pPr/>
              <a:t>‹#›</a:t>
            </a:fld>
            <a:endParaRPr lang="zh-CN" altLang="en-U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irrors.aliyun.com/pypi/simpl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illow.readthedocs.io/en/stable/reference/ImageChops.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PIL</a:t>
            </a:r>
            <a:endParaRPr lang="zh-CN" altLang="en-US" dirty="0">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真术</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李刚</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坐标系统</a:t>
            </a:r>
          </a:p>
        </p:txBody>
      </p:sp>
      <p:sp>
        <p:nvSpPr>
          <p:cNvPr id="14" name="内容占位符 13"/>
          <p:cNvSpPr>
            <a:spLocks noGrp="1"/>
          </p:cNvSpPr>
          <p:nvPr>
            <p:ph idx="1"/>
          </p:nvPr>
        </p:nvSpPr>
        <p:spPr/>
        <p:txBody>
          <a:bodyPr rtlCol="0"/>
          <a:lstStyle/>
          <a:p>
            <a:pPr rtl="0">
              <a:lnSpc>
                <a:spcPct val="150000"/>
              </a:lnSpc>
            </a:pPr>
            <a:r>
              <a:rPr lang="en-US" altLang="zh-CN" dirty="0">
                <a:latin typeface="Microsoft YaHei UI" panose="020B0503020204020204" pitchFamily="34" charset="-122"/>
                <a:ea typeface="Microsoft YaHei UI" panose="020B0503020204020204" pitchFamily="34" charset="-122"/>
              </a:rPr>
              <a:t>pillow</a:t>
            </a:r>
            <a:r>
              <a:rPr lang="zh-CN" altLang="en-US" dirty="0">
                <a:latin typeface="Microsoft YaHei UI" panose="020B0503020204020204" pitchFamily="34" charset="-122"/>
                <a:ea typeface="Microsoft YaHei UI" panose="020B0503020204020204" pitchFamily="34" charset="-122"/>
              </a:rPr>
              <a:t>使用的是笛卡尔像素坐标系统，其中</a:t>
            </a:r>
            <a:r>
              <a:rPr lang="en-US" altLang="zh-CN" dirty="0">
                <a:latin typeface="Microsoft YaHei UI" panose="020B0503020204020204" pitchFamily="34" charset="-122"/>
                <a:ea typeface="Microsoft YaHei UI" panose="020B0503020204020204" pitchFamily="34" charset="-122"/>
              </a:rPr>
              <a:t>(0,0)</a:t>
            </a:r>
            <a:r>
              <a:rPr lang="zh-CN" altLang="en-US" dirty="0">
                <a:latin typeface="Microsoft YaHei UI" panose="020B0503020204020204" pitchFamily="34" charset="-122"/>
                <a:ea typeface="Microsoft YaHei UI" panose="020B0503020204020204" pitchFamily="34" charset="-122"/>
              </a:rPr>
              <a:t>位于左上角。</a:t>
            </a:r>
            <a:endParaRPr lang="en-US" altLang="zh-CN" dirty="0">
              <a:latin typeface="Microsoft YaHei UI" panose="020B0503020204020204" pitchFamily="34" charset="-122"/>
              <a:ea typeface="Microsoft YaHei UI" panose="020B0503020204020204" pitchFamily="34" charset="-122"/>
            </a:endParaRPr>
          </a:p>
          <a:p>
            <a:pPr rtl="0">
              <a:lnSpc>
                <a:spcPct val="150000"/>
              </a:lnSpc>
            </a:pPr>
            <a:r>
              <a:rPr lang="zh-CN" altLang="en-US" dirty="0">
                <a:latin typeface="Microsoft YaHei UI" panose="020B0503020204020204" pitchFamily="34" charset="-122"/>
                <a:ea typeface="Microsoft YaHei UI" panose="020B0503020204020204" pitchFamily="34" charset="-122"/>
              </a:rPr>
              <a:t>坐标通常以</a:t>
            </a:r>
            <a:r>
              <a:rPr lang="en-US" altLang="zh-CN" dirty="0">
                <a:latin typeface="Microsoft YaHei UI" panose="020B0503020204020204" pitchFamily="34" charset="-122"/>
                <a:ea typeface="Microsoft YaHei UI" panose="020B0503020204020204" pitchFamily="34" charset="-122"/>
              </a:rPr>
              <a:t>2</a:t>
            </a:r>
            <a:r>
              <a:rPr lang="zh-CN" altLang="en-US" dirty="0">
                <a:latin typeface="Microsoft YaHei UI" panose="020B0503020204020204" pitchFamily="34" charset="-122"/>
                <a:ea typeface="Microsoft YaHei UI" panose="020B0503020204020204" pitchFamily="34" charset="-122"/>
              </a:rPr>
              <a:t>元组</a:t>
            </a:r>
            <a:r>
              <a:rPr lang="en-US" altLang="zh-CN" dirty="0">
                <a:latin typeface="Microsoft YaHei UI" panose="020B0503020204020204" pitchFamily="34" charset="-122"/>
                <a:ea typeface="Microsoft YaHei UI" panose="020B0503020204020204" pitchFamily="34" charset="-122"/>
              </a:rPr>
              <a:t>(x, y)</a:t>
            </a:r>
            <a:r>
              <a:rPr lang="zh-CN" altLang="en-US" dirty="0">
                <a:latin typeface="Microsoft YaHei UI" panose="020B0503020204020204" pitchFamily="34" charset="-122"/>
                <a:ea typeface="Microsoft YaHei UI" panose="020B0503020204020204" pitchFamily="34" charset="-122"/>
              </a:rPr>
              <a:t>的形式传递给库。矩形以</a:t>
            </a:r>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元组</a:t>
            </a:r>
            <a:r>
              <a:rPr lang="en-US" altLang="zh-CN" dirty="0">
                <a:latin typeface="Microsoft YaHei UI" panose="020B0503020204020204" pitchFamily="34" charset="-122"/>
                <a:ea typeface="Microsoft YaHei UI" panose="020B0503020204020204" pitchFamily="34" charset="-122"/>
              </a:rPr>
              <a:t>(x1, y1, x2, y2)</a:t>
            </a:r>
            <a:r>
              <a:rPr lang="zh-CN" altLang="en-US" dirty="0">
                <a:latin typeface="Microsoft YaHei UI" panose="020B0503020204020204" pitchFamily="34" charset="-122"/>
                <a:ea typeface="Microsoft YaHei UI" panose="020B0503020204020204" pitchFamily="34" charset="-122"/>
              </a:rPr>
              <a:t>的形式表示，首先给出左上角。</a:t>
            </a:r>
          </a:p>
        </p:txBody>
      </p:sp>
    </p:spTree>
    <p:extLst>
      <p:ext uri="{BB962C8B-B14F-4D97-AF65-F5344CB8AC3E}">
        <p14:creationId xmlns:p14="http://schemas.microsoft.com/office/powerpoint/2010/main" val="269727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Show</a:t>
            </a:r>
            <a:r>
              <a:rPr lang="zh-CN" altLang="en-US" dirty="0"/>
              <a:t>方法</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rtlCol="0"/>
          <a:lstStyle/>
          <a:p>
            <a:pPr rtl="0">
              <a:lnSpc>
                <a:spcPct val="150000"/>
              </a:lnSpc>
            </a:pPr>
            <a:r>
              <a:rPr lang="en-US" altLang="zh-CN" dirty="0">
                <a:latin typeface="Microsoft YaHei UI" panose="020B0503020204020204" pitchFamily="34" charset="-122"/>
                <a:ea typeface="Microsoft YaHei UI" panose="020B0503020204020204" pitchFamily="34" charset="-122"/>
              </a:rPr>
              <a:t>show()</a:t>
            </a:r>
            <a:r>
              <a:rPr lang="zh-CN" altLang="en-US" dirty="0">
                <a:latin typeface="Microsoft YaHei UI" panose="020B0503020204020204" pitchFamily="34" charset="-122"/>
                <a:ea typeface="Microsoft YaHei UI" panose="020B0503020204020204" pitchFamily="34" charset="-122"/>
              </a:rPr>
              <a:t>：将图像保存到一个临时文件中，并调用一个实用程序来显示图像。如果没有安装适当的实用程序，它甚至无法工作。当它工作时，它对调试和测试非常方便。</a:t>
            </a:r>
          </a:p>
        </p:txBody>
      </p:sp>
    </p:spTree>
    <p:extLst>
      <p:ext uri="{BB962C8B-B14F-4D97-AF65-F5344CB8AC3E}">
        <p14:creationId xmlns:p14="http://schemas.microsoft.com/office/powerpoint/2010/main" val="14693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方式二：从文件对象中加载图像</a:t>
            </a:r>
          </a:p>
        </p:txBody>
      </p:sp>
      <p:pic>
        <p:nvPicPr>
          <p:cNvPr id="7" name="图片 6">
            <a:extLst>
              <a:ext uri="{FF2B5EF4-FFF2-40B4-BE49-F238E27FC236}">
                <a16:creationId xmlns:a16="http://schemas.microsoft.com/office/drawing/2014/main" id="{D4638E36-E6B6-F315-5C30-04385758B936}"/>
              </a:ext>
            </a:extLst>
          </p:cNvPr>
          <p:cNvPicPr>
            <a:picLocks noChangeAspect="1"/>
          </p:cNvPicPr>
          <p:nvPr/>
        </p:nvPicPr>
        <p:blipFill>
          <a:blip r:embed="rId3"/>
          <a:stretch>
            <a:fillRect/>
          </a:stretch>
        </p:blipFill>
        <p:spPr>
          <a:xfrm>
            <a:off x="1701924" y="2060848"/>
            <a:ext cx="5268824" cy="1828848"/>
          </a:xfrm>
          <a:prstGeom prst="rect">
            <a:avLst/>
          </a:prstGeom>
        </p:spPr>
      </p:pic>
    </p:spTree>
    <p:extLst>
      <p:ext uri="{BB962C8B-B14F-4D97-AF65-F5344CB8AC3E}">
        <p14:creationId xmlns:p14="http://schemas.microsoft.com/office/powerpoint/2010/main" val="3929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方式三：从头创建图像</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p:txBody>
          <a:bodyPr/>
          <a:lstStyle/>
          <a:p>
            <a:pPr>
              <a:lnSpc>
                <a:spcPct val="150000"/>
              </a:lnSpc>
            </a:pPr>
            <a:r>
              <a:rPr lang="en-US" altLang="zh-CN" dirty="0"/>
              <a:t>Image.new(mode, size, color)</a:t>
            </a:r>
            <a:r>
              <a:rPr lang="zh-CN" altLang="en-US" dirty="0"/>
              <a:t>：创建具有给定模式和大小的新图像。</a:t>
            </a:r>
            <a:endParaRPr lang="en-US" altLang="zh-CN" dirty="0"/>
          </a:p>
          <a:p>
            <a:pPr>
              <a:lnSpc>
                <a:spcPct val="150000"/>
              </a:lnSpc>
            </a:pPr>
            <a:r>
              <a:rPr lang="en-US" altLang="zh-CN" dirty="0"/>
              <a:t>Image.fromarray(arr, mode=None)</a:t>
            </a:r>
            <a:r>
              <a:rPr lang="zh-CN" altLang="en-US" dirty="0"/>
              <a:t>：使用数组创建图像。</a:t>
            </a:r>
            <a:endParaRPr lang="en-US" altLang="zh-CN" dirty="0"/>
          </a:p>
          <a:p>
            <a:pPr lvl="1">
              <a:lnSpc>
                <a:spcPct val="150000"/>
              </a:lnSpc>
            </a:pPr>
            <a:r>
              <a:rPr lang="zh-CN" altLang="en-US" dirty="0"/>
              <a:t>在</a:t>
            </a:r>
            <a:r>
              <a:rPr lang="en-US" altLang="zh-CN" dirty="0"/>
              <a:t>NumPy</a:t>
            </a:r>
            <a:r>
              <a:rPr lang="zh-CN" altLang="en-US" dirty="0"/>
              <a:t>的情况下，请注意</a:t>
            </a:r>
            <a:r>
              <a:rPr lang="en-US" altLang="zh-CN" dirty="0"/>
              <a:t>Pillow</a:t>
            </a:r>
            <a:r>
              <a:rPr lang="zh-CN" altLang="en-US" dirty="0"/>
              <a:t>模式并不总是对应于</a:t>
            </a:r>
            <a:r>
              <a:rPr lang="en-US" altLang="zh-CN" dirty="0"/>
              <a:t>NumPy</a:t>
            </a:r>
            <a:r>
              <a:rPr lang="zh-CN" altLang="en-US" dirty="0"/>
              <a:t>的</a:t>
            </a:r>
            <a:r>
              <a:rPr lang="en-US" altLang="zh-CN" dirty="0"/>
              <a:t>dtypes</a:t>
            </a:r>
            <a:r>
              <a:rPr lang="zh-CN" altLang="en-US" dirty="0"/>
              <a:t>。</a:t>
            </a:r>
            <a:r>
              <a:rPr lang="en-US" altLang="zh-CN" dirty="0"/>
              <a:t>pillow</a:t>
            </a:r>
            <a:r>
              <a:rPr lang="zh-CN" altLang="en-US" dirty="0"/>
              <a:t>模式只提供</a:t>
            </a:r>
            <a:r>
              <a:rPr lang="en-US" altLang="zh-CN" dirty="0"/>
              <a:t>1</a:t>
            </a:r>
            <a:r>
              <a:rPr lang="zh-CN" altLang="en-US" dirty="0"/>
              <a:t>位像素、</a:t>
            </a:r>
            <a:r>
              <a:rPr lang="en-US" altLang="zh-CN" dirty="0"/>
              <a:t>8</a:t>
            </a:r>
            <a:r>
              <a:rPr lang="zh-CN" altLang="en-US" dirty="0"/>
              <a:t>位像素、</a:t>
            </a:r>
            <a:r>
              <a:rPr lang="en-US" altLang="zh-CN" dirty="0"/>
              <a:t>32</a:t>
            </a:r>
            <a:r>
              <a:rPr lang="zh-CN" altLang="en-US" dirty="0"/>
              <a:t>位有符号整数像素和</a:t>
            </a:r>
            <a:r>
              <a:rPr lang="en-US" altLang="zh-CN" dirty="0"/>
              <a:t>32</a:t>
            </a:r>
            <a:r>
              <a:rPr lang="zh-CN" altLang="en-US" dirty="0"/>
              <a:t>位浮点像素。</a:t>
            </a:r>
            <a:endParaRPr lang="en-US" altLang="zh-CN" dirty="0"/>
          </a:p>
          <a:p>
            <a:endParaRPr lang="zh-CN" altLang="en-US" dirty="0"/>
          </a:p>
        </p:txBody>
      </p:sp>
    </p:spTree>
    <p:extLst>
      <p:ext uri="{BB962C8B-B14F-4D97-AF65-F5344CB8AC3E}">
        <p14:creationId xmlns:p14="http://schemas.microsoft.com/office/powerpoint/2010/main" val="31517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p:txBody>
          <a:bodyPr>
            <a:normAutofit fontScale="85000" lnSpcReduction="10000"/>
          </a:bodyPr>
          <a:lstStyle/>
          <a:p>
            <a:pPr>
              <a:lnSpc>
                <a:spcPct val="150000"/>
              </a:lnSpc>
            </a:pPr>
            <a:r>
              <a:rPr lang="en-US" altLang="zh-CN" dirty="0"/>
              <a:t>Image.copy() → Image </a:t>
            </a:r>
            <a:r>
              <a:rPr lang="zh-CN" altLang="en-US" dirty="0"/>
              <a:t>复制此图像。如果您希望将内容粘贴到图像中，但仍保留原始图像，则使用此方法。</a:t>
            </a:r>
            <a:endParaRPr lang="en-US" altLang="zh-CN" dirty="0"/>
          </a:p>
          <a:p>
            <a:pPr>
              <a:lnSpc>
                <a:spcPct val="150000"/>
              </a:lnSpc>
            </a:pPr>
            <a:r>
              <a:rPr lang="en-US" altLang="zh-CN" dirty="0"/>
              <a:t>Image.paste(im, box=None, mask=None) → None:</a:t>
            </a:r>
            <a:r>
              <a:rPr lang="zh-CN" altLang="en-US" dirty="0"/>
              <a:t>将另一个图像粘贴到此图像中。</a:t>
            </a:r>
            <a:r>
              <a:rPr lang="en-US" altLang="zh-CN" dirty="0"/>
              <a:t>box</a:t>
            </a:r>
            <a:r>
              <a:rPr lang="zh-CN" altLang="en-US" dirty="0"/>
              <a:t>参数要么是一个给出左上角的</a:t>
            </a:r>
            <a:r>
              <a:rPr lang="en-US" altLang="zh-CN" dirty="0"/>
              <a:t>2</a:t>
            </a:r>
            <a:r>
              <a:rPr lang="zh-CN" altLang="en-US" dirty="0"/>
              <a:t>元组，要么是一个定义左、上、右和下像素坐标的</a:t>
            </a:r>
            <a:r>
              <a:rPr lang="en-US" altLang="zh-CN" dirty="0"/>
              <a:t>4</a:t>
            </a:r>
            <a:r>
              <a:rPr lang="zh-CN" altLang="en-US" dirty="0"/>
              <a:t>元组，要么是</a:t>
            </a:r>
            <a:r>
              <a:rPr lang="en-US" altLang="zh-CN" dirty="0"/>
              <a:t>None(</a:t>
            </a:r>
            <a:r>
              <a:rPr lang="zh-CN" altLang="en-US" dirty="0"/>
              <a:t>与</a:t>
            </a:r>
            <a:r>
              <a:rPr lang="en-US" altLang="zh-CN" dirty="0"/>
              <a:t>(0,0)</a:t>
            </a:r>
            <a:r>
              <a:rPr lang="zh-CN" altLang="en-US" dirty="0"/>
              <a:t>相同</a:t>
            </a:r>
            <a:r>
              <a:rPr lang="en-US" altLang="zh-CN" dirty="0"/>
              <a:t>)</a:t>
            </a:r>
            <a:r>
              <a:rPr lang="zh-CN" altLang="en-US" dirty="0"/>
              <a:t>。参见坐标系统。如果给出了一个</a:t>
            </a:r>
            <a:r>
              <a:rPr lang="en-US" altLang="zh-CN" dirty="0"/>
              <a:t>4</a:t>
            </a:r>
            <a:r>
              <a:rPr lang="zh-CN" altLang="en-US" dirty="0"/>
              <a:t>元组，</a:t>
            </a:r>
            <a:r>
              <a:rPr lang="zh-CN" altLang="en-US" dirty="0">
                <a:solidFill>
                  <a:srgbClr val="FF0000"/>
                </a:solidFill>
              </a:rPr>
              <a:t>则粘贴图像的大小必须与区域的大小匹配。</a:t>
            </a:r>
            <a:endParaRPr lang="en-US" altLang="zh-CN" dirty="0">
              <a:solidFill>
                <a:srgbClr val="FF0000"/>
              </a:solidFill>
            </a:endParaRPr>
          </a:p>
          <a:p>
            <a:pPr lvl="1">
              <a:lnSpc>
                <a:spcPct val="150000"/>
              </a:lnSpc>
            </a:pPr>
            <a:r>
              <a:rPr lang="zh-CN" altLang="en-US" dirty="0"/>
              <a:t>如果模式不匹配，则将粘贴的图像转换为该图像的模式</a:t>
            </a:r>
            <a:endParaRPr lang="en-US" altLang="zh-CN" dirty="0"/>
          </a:p>
          <a:p>
            <a:pPr lvl="1">
              <a:lnSpc>
                <a:spcPct val="150000"/>
              </a:lnSpc>
            </a:pPr>
            <a:r>
              <a:rPr lang="zh-CN" altLang="en-US" dirty="0"/>
              <a:t>源可以是包含像素值的整数或元组，而不是图像。然后该方法用给定的颜色填充该区域。</a:t>
            </a:r>
            <a:endParaRPr lang="en-US" altLang="zh-CN" dirty="0"/>
          </a:p>
        </p:txBody>
      </p:sp>
    </p:spTree>
    <p:extLst>
      <p:ext uri="{BB962C8B-B14F-4D97-AF65-F5344CB8AC3E}">
        <p14:creationId xmlns:p14="http://schemas.microsoft.com/office/powerpoint/2010/main" val="178597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p:txBody>
          <a:bodyPr>
            <a:normAutofit/>
          </a:bodyPr>
          <a:lstStyle/>
          <a:p>
            <a:pPr>
              <a:lnSpc>
                <a:spcPct val="150000"/>
              </a:lnSpc>
            </a:pPr>
            <a:r>
              <a:rPr lang="en-US" altLang="zh-CN" dirty="0"/>
              <a:t>Image.getbands(): </a:t>
            </a:r>
            <a:r>
              <a:rPr lang="zh-CN" altLang="en-US" dirty="0"/>
              <a:t>返回图像中每个通道名称的元组。例如，</a:t>
            </a:r>
            <a:r>
              <a:rPr lang="en-US" altLang="zh-CN" dirty="0"/>
              <a:t>RGB</a:t>
            </a:r>
            <a:r>
              <a:rPr lang="zh-CN" altLang="en-US" dirty="0"/>
              <a:t>图像上的</a:t>
            </a:r>
            <a:r>
              <a:rPr lang="en-US" altLang="zh-CN" dirty="0"/>
              <a:t>getbands</a:t>
            </a:r>
            <a:r>
              <a:rPr lang="zh-CN" altLang="en-US" dirty="0"/>
              <a:t>返回</a:t>
            </a:r>
            <a:r>
              <a:rPr lang="en-US" altLang="zh-CN" dirty="0"/>
              <a:t>(“R”</a:t>
            </a:r>
            <a:r>
              <a:rPr lang="zh-CN" altLang="en-US" dirty="0"/>
              <a:t>，“</a:t>
            </a:r>
            <a:r>
              <a:rPr lang="en-US" altLang="zh-CN" dirty="0"/>
              <a:t>G”</a:t>
            </a:r>
            <a:r>
              <a:rPr lang="zh-CN" altLang="en-US" dirty="0"/>
              <a:t>，“</a:t>
            </a:r>
            <a:r>
              <a:rPr lang="en-US" altLang="zh-CN" dirty="0"/>
              <a:t>B”)</a:t>
            </a:r>
            <a:r>
              <a:rPr lang="zh-CN" altLang="en-US" dirty="0"/>
              <a:t>。</a:t>
            </a:r>
            <a:endParaRPr lang="en-US" altLang="zh-CN" dirty="0"/>
          </a:p>
          <a:p>
            <a:pPr>
              <a:lnSpc>
                <a:spcPct val="150000"/>
              </a:lnSpc>
            </a:pPr>
            <a:r>
              <a:rPr lang="en-US" altLang="zh-CN" dirty="0"/>
              <a:t>image.getchannel(channel): </a:t>
            </a:r>
            <a:r>
              <a:rPr lang="zh-CN" altLang="en-US" dirty="0"/>
              <a:t>返回图像的单个通道的图像。</a:t>
            </a:r>
            <a:r>
              <a:rPr lang="en-US" altLang="zh-CN" dirty="0"/>
              <a:t>channel -</a:t>
            </a:r>
            <a:r>
              <a:rPr lang="zh-CN" altLang="en-US" dirty="0"/>
              <a:t>返回哪个通道。可以是索引</a:t>
            </a:r>
            <a:r>
              <a:rPr lang="en-US" altLang="zh-CN" dirty="0"/>
              <a:t>(“RGB”</a:t>
            </a:r>
            <a:r>
              <a:rPr lang="zh-CN" altLang="en-US" dirty="0"/>
              <a:t>的“</a:t>
            </a:r>
            <a:r>
              <a:rPr lang="en-US" altLang="zh-CN" dirty="0"/>
              <a:t>R”</a:t>
            </a:r>
            <a:r>
              <a:rPr lang="zh-CN" altLang="en-US" dirty="0"/>
              <a:t>通道为</a:t>
            </a:r>
            <a:r>
              <a:rPr lang="en-US" altLang="zh-CN" dirty="0"/>
              <a:t>0)</a:t>
            </a:r>
            <a:r>
              <a:rPr lang="zh-CN" altLang="en-US" dirty="0"/>
              <a:t>或通道名称</a:t>
            </a:r>
            <a:r>
              <a:rPr lang="en-US" altLang="zh-CN" dirty="0"/>
              <a:t>(“RGBA”</a:t>
            </a:r>
            <a:r>
              <a:rPr lang="zh-CN" altLang="en-US" dirty="0"/>
              <a:t>的</a:t>
            </a:r>
            <a:r>
              <a:rPr lang="en-US" altLang="zh-CN" dirty="0"/>
              <a:t>alpha</a:t>
            </a:r>
            <a:r>
              <a:rPr lang="zh-CN" altLang="en-US" dirty="0"/>
              <a:t>通道为“</a:t>
            </a:r>
            <a:r>
              <a:rPr lang="en-US" altLang="zh-CN" dirty="0"/>
              <a:t>A”)</a:t>
            </a:r>
            <a:r>
              <a:rPr lang="zh-CN" altLang="en-US" dirty="0"/>
              <a:t>。</a:t>
            </a:r>
          </a:p>
        </p:txBody>
      </p:sp>
    </p:spTree>
    <p:extLst>
      <p:ext uri="{BB962C8B-B14F-4D97-AF65-F5344CB8AC3E}">
        <p14:creationId xmlns:p14="http://schemas.microsoft.com/office/powerpoint/2010/main" val="103898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p:txBody>
          <a:bodyPr>
            <a:normAutofit/>
          </a:bodyPr>
          <a:lstStyle/>
          <a:p>
            <a:pPr>
              <a:lnSpc>
                <a:spcPct val="150000"/>
              </a:lnSpc>
            </a:pPr>
            <a:r>
              <a:rPr lang="en-US" altLang="zh-CN" dirty="0"/>
              <a:t>Image.convert(mode: str) → Image : </a:t>
            </a:r>
            <a:r>
              <a:rPr lang="zh-CN" altLang="en-US" dirty="0"/>
              <a:t>返回此图像的转换副本。</a:t>
            </a:r>
            <a:endParaRPr lang="en-US" altLang="zh-CN" dirty="0"/>
          </a:p>
          <a:p>
            <a:pPr>
              <a:lnSpc>
                <a:spcPct val="150000"/>
              </a:lnSpc>
            </a:pPr>
            <a:r>
              <a:rPr lang="en-US" altLang="zh-CN" dirty="0"/>
              <a:t>Image.crop(box: tuple[int, int, int, int]) → Image: </a:t>
            </a:r>
            <a:r>
              <a:rPr lang="zh-CN" altLang="en-US" dirty="0"/>
              <a:t>以矩形区域的方式对原图像进行裁剪。该框是一个</a:t>
            </a:r>
            <a:r>
              <a:rPr lang="en-US" altLang="zh-CN" dirty="0"/>
              <a:t>4</a:t>
            </a:r>
            <a:r>
              <a:rPr lang="zh-CN" altLang="en-US" dirty="0"/>
              <a:t>元组，定义了左、上、右和下像素坐标</a:t>
            </a:r>
            <a:r>
              <a:rPr lang="en-US" altLang="zh-CN" dirty="0"/>
              <a:t>(</a:t>
            </a:r>
            <a:r>
              <a:rPr lang="zh-CN" altLang="en-US" dirty="0"/>
              <a:t>参见坐标系统</a:t>
            </a:r>
            <a:r>
              <a:rPr lang="en-US" altLang="zh-CN" dirty="0"/>
              <a:t>)</a:t>
            </a:r>
            <a:r>
              <a:rPr lang="zh-CN" altLang="en-US" dirty="0"/>
              <a:t>。默认</a:t>
            </a:r>
            <a:r>
              <a:rPr lang="en-US" altLang="zh-CN" dirty="0"/>
              <a:t>box = None </a:t>
            </a:r>
            <a:r>
              <a:rPr lang="zh-CN" altLang="en-US" dirty="0"/>
              <a:t>表示拷贝原图像。</a:t>
            </a:r>
          </a:p>
        </p:txBody>
      </p:sp>
    </p:spTree>
    <p:extLst>
      <p:ext uri="{BB962C8B-B14F-4D97-AF65-F5344CB8AC3E}">
        <p14:creationId xmlns:p14="http://schemas.microsoft.com/office/powerpoint/2010/main" val="323630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p:txBody>
          <a:bodyPr>
            <a:normAutofit fontScale="85000" lnSpcReduction="10000"/>
          </a:bodyPr>
          <a:lstStyle/>
          <a:p>
            <a:pPr>
              <a:lnSpc>
                <a:spcPct val="150000"/>
              </a:lnSpc>
            </a:pPr>
            <a:r>
              <a:rPr lang="en-US" altLang="zh-CN" dirty="0"/>
              <a:t>Image.resize(size, resample=None, box=None) → Image</a:t>
            </a:r>
            <a:r>
              <a:rPr lang="zh-CN" altLang="en-US" dirty="0"/>
              <a:t>：返回此图像调整大小后的副本。</a:t>
            </a:r>
            <a:endParaRPr lang="en-US" altLang="zh-CN" dirty="0"/>
          </a:p>
          <a:p>
            <a:pPr lvl="1">
              <a:lnSpc>
                <a:spcPct val="150000"/>
              </a:lnSpc>
            </a:pPr>
            <a:r>
              <a:rPr lang="en-US" altLang="zh-CN" dirty="0"/>
              <a:t>Size: </a:t>
            </a:r>
            <a:r>
              <a:rPr lang="zh-CN" altLang="en-US" dirty="0"/>
              <a:t>以像素为单位的大小，作为一个</a:t>
            </a:r>
            <a:r>
              <a:rPr lang="en-US" altLang="zh-CN" dirty="0"/>
              <a:t>2</a:t>
            </a:r>
            <a:r>
              <a:rPr lang="zh-CN" altLang="en-US" dirty="0"/>
              <a:t>元组</a:t>
            </a:r>
            <a:r>
              <a:rPr lang="en-US" altLang="zh-CN" dirty="0"/>
              <a:t>:(width, height)</a:t>
            </a:r>
            <a:r>
              <a:rPr lang="zh-CN" altLang="en-US" dirty="0"/>
              <a:t>。</a:t>
            </a:r>
            <a:endParaRPr lang="en-US" altLang="zh-CN" dirty="0"/>
          </a:p>
          <a:p>
            <a:pPr lvl="1">
              <a:lnSpc>
                <a:spcPct val="150000"/>
              </a:lnSpc>
            </a:pPr>
            <a:r>
              <a:rPr lang="en-US" altLang="zh-CN" dirty="0"/>
              <a:t>Resample: </a:t>
            </a:r>
            <a:r>
              <a:rPr lang="zh-CN" altLang="en-US" dirty="0"/>
              <a:t>可选参数，指图像重采样滤波器，有四种过滤方式，分别是 </a:t>
            </a:r>
            <a:r>
              <a:rPr lang="en-US" altLang="zh-CN" dirty="0"/>
              <a:t>Image.BICUBIC</a:t>
            </a:r>
            <a:r>
              <a:rPr lang="zh-CN" altLang="en-US" dirty="0"/>
              <a:t>（双立方插值法）、  </a:t>
            </a:r>
            <a:r>
              <a:rPr lang="en-US" altLang="zh-CN" dirty="0"/>
              <a:t>PIL.Image.NEAREST</a:t>
            </a:r>
            <a:r>
              <a:rPr lang="zh-CN" altLang="en-US" dirty="0"/>
              <a:t>（最近邻插值法）、</a:t>
            </a:r>
            <a:r>
              <a:rPr lang="en-US" altLang="zh-CN" dirty="0"/>
              <a:t>PIL.Image.BILINEAR</a:t>
            </a:r>
            <a:r>
              <a:rPr lang="zh-CN" altLang="en-US" dirty="0"/>
              <a:t>（双线性插值法）、</a:t>
            </a:r>
            <a:r>
              <a:rPr lang="en-US" altLang="zh-CN" dirty="0"/>
              <a:t>PIL.Image.LANCZOS</a:t>
            </a:r>
            <a:r>
              <a:rPr lang="zh-CN" altLang="en-US" dirty="0"/>
              <a:t>（下采样过滤插值法），如果图像的模式为“</a:t>
            </a:r>
            <a:r>
              <a:rPr lang="en-US" altLang="zh-CN" dirty="0"/>
              <a:t>1”</a:t>
            </a:r>
            <a:r>
              <a:rPr lang="zh-CN" altLang="en-US" dirty="0"/>
              <a:t>或“</a:t>
            </a:r>
            <a:r>
              <a:rPr lang="en-US" altLang="zh-CN" dirty="0"/>
              <a:t>P”</a:t>
            </a:r>
            <a:r>
              <a:rPr lang="zh-CN" altLang="en-US" dirty="0"/>
              <a:t>，则始终设置为</a:t>
            </a:r>
            <a:r>
              <a:rPr lang="en-US" altLang="zh-CN" dirty="0"/>
              <a:t>Resampling.NEAREST</a:t>
            </a:r>
            <a:r>
              <a:rPr lang="zh-CN" altLang="en-US" dirty="0"/>
              <a:t>。默认为 </a:t>
            </a:r>
            <a:r>
              <a:rPr lang="en-US" altLang="zh-CN" dirty="0"/>
              <a:t>Image.BICUBIC</a:t>
            </a:r>
          </a:p>
          <a:p>
            <a:pPr lvl="1">
              <a:lnSpc>
                <a:spcPct val="150000"/>
              </a:lnSpc>
            </a:pPr>
            <a:r>
              <a:rPr lang="en-US" altLang="zh-CN" dirty="0"/>
              <a:t>Box: </a:t>
            </a:r>
            <a:r>
              <a:rPr lang="zh-CN" altLang="en-US" dirty="0"/>
              <a:t>对指定图片区域进行缩放，</a:t>
            </a:r>
            <a:r>
              <a:rPr lang="en-US" altLang="zh-CN" dirty="0"/>
              <a:t>box </a:t>
            </a:r>
            <a:r>
              <a:rPr lang="zh-CN" altLang="en-US" dirty="0"/>
              <a:t>的参数值是长度为 </a:t>
            </a:r>
            <a:r>
              <a:rPr lang="en-US" altLang="zh-CN" dirty="0"/>
              <a:t>4 </a:t>
            </a:r>
            <a:r>
              <a:rPr lang="zh-CN" altLang="en-US" dirty="0"/>
              <a:t>的像素坐标元组，即 </a:t>
            </a:r>
            <a:r>
              <a:rPr lang="en-US" altLang="zh-CN" dirty="0"/>
              <a:t>(</a:t>
            </a:r>
            <a:r>
              <a:rPr lang="zh-CN" altLang="en-US" dirty="0"/>
              <a:t>左</a:t>
            </a:r>
            <a:r>
              <a:rPr lang="en-US" altLang="zh-CN" dirty="0"/>
              <a:t>,</a:t>
            </a:r>
            <a:r>
              <a:rPr lang="zh-CN" altLang="en-US" dirty="0"/>
              <a:t>上</a:t>
            </a:r>
            <a:r>
              <a:rPr lang="en-US" altLang="zh-CN" dirty="0"/>
              <a:t>,</a:t>
            </a:r>
            <a:r>
              <a:rPr lang="zh-CN" altLang="en-US" dirty="0"/>
              <a:t>右</a:t>
            </a:r>
            <a:r>
              <a:rPr lang="en-US" altLang="zh-CN" dirty="0"/>
              <a:t>,</a:t>
            </a:r>
            <a:r>
              <a:rPr lang="zh-CN" altLang="en-US" dirty="0"/>
              <a:t>下</a:t>
            </a:r>
            <a:r>
              <a:rPr lang="en-US" altLang="zh-CN" dirty="0"/>
              <a:t>)</a:t>
            </a:r>
            <a:r>
              <a:rPr lang="zh-CN" altLang="en-US" dirty="0"/>
              <a:t>。</a:t>
            </a:r>
            <a:r>
              <a:rPr lang="zh-CN" altLang="en-US" dirty="0">
                <a:solidFill>
                  <a:srgbClr val="FF0000"/>
                </a:solidFill>
              </a:rPr>
              <a:t>注意，被指定的区域必须在原图的范围内，如果超出范围就会报错。当不传该参数时，默认对整个原图进行缩放；</a:t>
            </a:r>
          </a:p>
        </p:txBody>
      </p:sp>
    </p:spTree>
    <p:extLst>
      <p:ext uri="{BB962C8B-B14F-4D97-AF65-F5344CB8AC3E}">
        <p14:creationId xmlns:p14="http://schemas.microsoft.com/office/powerpoint/2010/main" val="20804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522414" y="1777876"/>
            <a:ext cx="9828582" cy="4836368"/>
          </a:xfrm>
        </p:spPr>
        <p:txBody>
          <a:bodyPr>
            <a:normAutofit fontScale="92500" lnSpcReduction="10000"/>
          </a:bodyPr>
          <a:lstStyle/>
          <a:p>
            <a:pPr>
              <a:lnSpc>
                <a:spcPct val="150000"/>
              </a:lnSpc>
            </a:pPr>
            <a:r>
              <a:rPr lang="en-US" altLang="zh-CN" sz="2000" dirty="0"/>
              <a:t>Image.split() → tuple[Image, ...]: </a:t>
            </a:r>
            <a:r>
              <a:rPr lang="zh-CN" altLang="en-US" sz="2000" dirty="0"/>
              <a:t>将这张图像分割成单独的通道。此方法返回图像中各个图像通道的元组。</a:t>
            </a:r>
            <a:endParaRPr lang="en-US" altLang="zh-CN" sz="2000" dirty="0"/>
          </a:p>
          <a:p>
            <a:pPr>
              <a:lnSpc>
                <a:spcPct val="150000"/>
              </a:lnSpc>
            </a:pPr>
            <a:r>
              <a:rPr lang="fr-FR" altLang="zh-CN" sz="2000" dirty="0"/>
              <a:t>Image.transpose(method: Transpose) → Image</a:t>
            </a:r>
            <a:r>
              <a:rPr lang="zh-CN" altLang="en-US" sz="2000" dirty="0"/>
              <a:t>：转置图像</a:t>
            </a:r>
            <a:r>
              <a:rPr lang="en-US" altLang="zh-CN" sz="2000" dirty="0"/>
              <a:t>(</a:t>
            </a:r>
            <a:r>
              <a:rPr lang="zh-CN" altLang="en-US" sz="2000" dirty="0"/>
              <a:t>以</a:t>
            </a:r>
            <a:r>
              <a:rPr lang="en-US" altLang="zh-CN" sz="2000" dirty="0"/>
              <a:t>90</a:t>
            </a:r>
            <a:r>
              <a:rPr lang="zh-CN" altLang="en-US" sz="2000" dirty="0"/>
              <a:t>度的步骤翻转或旋转</a:t>
            </a:r>
            <a:r>
              <a:rPr lang="en-US" altLang="zh-CN" sz="2000" dirty="0"/>
              <a:t>)</a:t>
            </a:r>
          </a:p>
          <a:p>
            <a:pPr lvl="1">
              <a:lnSpc>
                <a:spcPct val="150000"/>
              </a:lnSpc>
            </a:pPr>
            <a:r>
              <a:rPr lang="en-US" altLang="zh-CN" sz="1800" dirty="0"/>
              <a:t>method </a:t>
            </a:r>
            <a:r>
              <a:rPr lang="zh-CN" altLang="en-US" sz="1800" dirty="0"/>
              <a:t>参数决定了图片要如何翻转，参数值如下：</a:t>
            </a:r>
          </a:p>
          <a:p>
            <a:pPr lvl="2">
              <a:lnSpc>
                <a:spcPct val="150000"/>
              </a:lnSpc>
            </a:pPr>
            <a:r>
              <a:rPr lang="en-US" altLang="zh-CN" sz="1600" dirty="0"/>
              <a:t>Image.FLIP_LEFT_RIGHT</a:t>
            </a:r>
            <a:r>
              <a:rPr lang="zh-CN" altLang="en-US" sz="1600" dirty="0"/>
              <a:t>：左右水平翻转；</a:t>
            </a:r>
          </a:p>
          <a:p>
            <a:pPr lvl="2">
              <a:lnSpc>
                <a:spcPct val="150000"/>
              </a:lnSpc>
            </a:pPr>
            <a:r>
              <a:rPr lang="en-US" altLang="zh-CN" sz="1600" dirty="0"/>
              <a:t>Image.FLIP_TOP_BOTTOM</a:t>
            </a:r>
            <a:r>
              <a:rPr lang="zh-CN" altLang="en-US" sz="1600" dirty="0"/>
              <a:t>：上下垂直翻转；</a:t>
            </a:r>
          </a:p>
          <a:p>
            <a:pPr lvl="2">
              <a:lnSpc>
                <a:spcPct val="150000"/>
              </a:lnSpc>
            </a:pPr>
            <a:r>
              <a:rPr lang="en-US" altLang="zh-CN" sz="1600" dirty="0"/>
              <a:t>Image.ROTATE_90</a:t>
            </a:r>
            <a:r>
              <a:rPr lang="zh-CN" altLang="en-US" sz="1600" dirty="0"/>
              <a:t>：图像旋转 </a:t>
            </a:r>
            <a:r>
              <a:rPr lang="en-US" altLang="zh-CN" sz="1600" dirty="0"/>
              <a:t>90 </a:t>
            </a:r>
            <a:r>
              <a:rPr lang="zh-CN" altLang="en-US" sz="1600" dirty="0"/>
              <a:t>度；</a:t>
            </a:r>
          </a:p>
          <a:p>
            <a:pPr lvl="2">
              <a:lnSpc>
                <a:spcPct val="150000"/>
              </a:lnSpc>
            </a:pPr>
            <a:r>
              <a:rPr lang="en-US" altLang="zh-CN" sz="1600" dirty="0"/>
              <a:t>Image.ROTATE_180</a:t>
            </a:r>
            <a:r>
              <a:rPr lang="zh-CN" altLang="en-US" sz="1600" dirty="0"/>
              <a:t>：图像旋转 </a:t>
            </a:r>
            <a:r>
              <a:rPr lang="en-US" altLang="zh-CN" sz="1600" dirty="0"/>
              <a:t>180 </a:t>
            </a:r>
            <a:r>
              <a:rPr lang="zh-CN" altLang="en-US" sz="1600" dirty="0"/>
              <a:t>度；</a:t>
            </a:r>
          </a:p>
          <a:p>
            <a:pPr lvl="2">
              <a:lnSpc>
                <a:spcPct val="150000"/>
              </a:lnSpc>
            </a:pPr>
            <a:r>
              <a:rPr lang="en-US" altLang="zh-CN" sz="1600" dirty="0"/>
              <a:t>Image.ROTATE_270</a:t>
            </a:r>
            <a:r>
              <a:rPr lang="zh-CN" altLang="en-US" sz="1600" dirty="0"/>
              <a:t>：图像旋转 </a:t>
            </a:r>
            <a:r>
              <a:rPr lang="en-US" altLang="zh-CN" sz="1600" dirty="0"/>
              <a:t>270 </a:t>
            </a:r>
            <a:r>
              <a:rPr lang="zh-CN" altLang="en-US" sz="1600" dirty="0"/>
              <a:t>度；</a:t>
            </a:r>
          </a:p>
          <a:p>
            <a:pPr lvl="2">
              <a:lnSpc>
                <a:spcPct val="150000"/>
              </a:lnSpc>
            </a:pPr>
            <a:r>
              <a:rPr lang="en-US" altLang="zh-CN" sz="1600" dirty="0"/>
              <a:t>Image.TRANSPOSE</a:t>
            </a:r>
            <a:r>
              <a:rPr lang="zh-CN" altLang="en-US" sz="1600" dirty="0"/>
              <a:t>：图像转置；</a:t>
            </a:r>
          </a:p>
          <a:p>
            <a:pPr lvl="2">
              <a:lnSpc>
                <a:spcPct val="150000"/>
              </a:lnSpc>
            </a:pPr>
            <a:r>
              <a:rPr lang="en-US" altLang="zh-CN" sz="1600" dirty="0"/>
              <a:t>Image.TRANSVERSE</a:t>
            </a:r>
            <a:r>
              <a:rPr lang="zh-CN" altLang="en-US" sz="1600" dirty="0"/>
              <a:t>：图像横向翻转。</a:t>
            </a:r>
          </a:p>
        </p:txBody>
      </p:sp>
    </p:spTree>
    <p:extLst>
      <p:ext uri="{BB962C8B-B14F-4D97-AF65-F5344CB8AC3E}">
        <p14:creationId xmlns:p14="http://schemas.microsoft.com/office/powerpoint/2010/main" val="390839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522414" y="1777876"/>
            <a:ext cx="9828582" cy="4836368"/>
          </a:xfrm>
        </p:spPr>
        <p:txBody>
          <a:bodyPr>
            <a:normAutofit/>
          </a:bodyPr>
          <a:lstStyle/>
          <a:p>
            <a:pPr>
              <a:lnSpc>
                <a:spcPct val="150000"/>
              </a:lnSpc>
            </a:pPr>
            <a:r>
              <a:rPr lang="en-US" altLang="zh-CN" dirty="0"/>
              <a:t>Image.rotate(angle, resample=Resampling.NEAREST, expand=0, center=None, translate=None, fillcolor=None)</a:t>
            </a:r>
            <a:r>
              <a:rPr lang="zh-CN" altLang="en-US" dirty="0"/>
              <a:t>：返回此图像的旋转副本。此方法返回该图像的副本，并围绕其中心</a:t>
            </a:r>
            <a:r>
              <a:rPr lang="zh-CN" altLang="en-US" dirty="0">
                <a:solidFill>
                  <a:srgbClr val="FF0000"/>
                </a:solidFill>
              </a:rPr>
              <a:t>逆时针</a:t>
            </a:r>
            <a:r>
              <a:rPr lang="zh-CN" altLang="en-US" dirty="0"/>
              <a:t>旋转给定的度数。</a:t>
            </a:r>
            <a:endParaRPr lang="en-US" altLang="zh-CN" dirty="0"/>
          </a:p>
          <a:p>
            <a:pPr lvl="1">
              <a:lnSpc>
                <a:spcPct val="150000"/>
              </a:lnSpc>
            </a:pPr>
            <a:r>
              <a:rPr lang="en-US" altLang="zh-CN" sz="1400" dirty="0"/>
              <a:t>angle</a:t>
            </a:r>
            <a:r>
              <a:rPr lang="zh-CN" altLang="en-US" sz="1400" dirty="0"/>
              <a:t>：以逆时针方向为单位。</a:t>
            </a:r>
            <a:endParaRPr lang="en-US" altLang="zh-CN" sz="1400" dirty="0"/>
          </a:p>
          <a:p>
            <a:pPr lvl="1">
              <a:lnSpc>
                <a:spcPct val="150000"/>
              </a:lnSpc>
            </a:pPr>
            <a:r>
              <a:rPr lang="en-US" altLang="zh-CN" sz="1400" dirty="0"/>
              <a:t>expand</a:t>
            </a:r>
            <a:r>
              <a:rPr lang="zh-CN" altLang="en-US" sz="1400" dirty="0"/>
              <a:t>：可选的扩展标志。如果为</a:t>
            </a:r>
            <a:r>
              <a:rPr lang="en-US" altLang="zh-CN" sz="1400" dirty="0"/>
              <a:t>true</a:t>
            </a:r>
            <a:r>
              <a:rPr lang="zh-CN" altLang="en-US" sz="1400" dirty="0"/>
              <a:t>，则扩展输出图像，使其足够大以容纳整个旋转图像。如果为</a:t>
            </a:r>
            <a:r>
              <a:rPr lang="en-US" altLang="zh-CN" sz="1400" dirty="0"/>
              <a:t>false</a:t>
            </a:r>
            <a:r>
              <a:rPr lang="zh-CN" altLang="en-US" sz="1400" dirty="0"/>
              <a:t>或省略，则使输出图像与输入图像大小相同。注意，扩展标志假设围绕中心旋转，而不是平移。</a:t>
            </a:r>
            <a:endParaRPr lang="en-US" altLang="zh-CN" sz="1400" dirty="0"/>
          </a:p>
          <a:p>
            <a:pPr lvl="1">
              <a:lnSpc>
                <a:spcPct val="150000"/>
              </a:lnSpc>
            </a:pPr>
            <a:r>
              <a:rPr lang="en-US" altLang="zh-CN" sz="1400" dirty="0"/>
              <a:t>center: </a:t>
            </a:r>
            <a:r>
              <a:rPr lang="zh-CN" altLang="en-US" sz="1400" dirty="0"/>
              <a:t>可选的旋转中心</a:t>
            </a:r>
            <a:r>
              <a:rPr lang="en-US" altLang="zh-CN" sz="1400" dirty="0"/>
              <a:t>(</a:t>
            </a:r>
            <a:r>
              <a:rPr lang="zh-CN" altLang="en-US" sz="1400" dirty="0"/>
              <a:t>一个</a:t>
            </a:r>
            <a:r>
              <a:rPr lang="en-US" altLang="zh-CN" sz="1400" dirty="0"/>
              <a:t>2</a:t>
            </a:r>
            <a:r>
              <a:rPr lang="zh-CN" altLang="en-US" sz="1400" dirty="0"/>
              <a:t>元组</a:t>
            </a:r>
            <a:r>
              <a:rPr lang="en-US" altLang="zh-CN" sz="1400" dirty="0"/>
              <a:t>)</a:t>
            </a:r>
            <a:r>
              <a:rPr lang="zh-CN" altLang="en-US" sz="1400" dirty="0"/>
              <a:t>。原点在左上角。默认是图像的中心。</a:t>
            </a:r>
            <a:endParaRPr lang="en-US" altLang="zh-CN" sz="1400" dirty="0"/>
          </a:p>
          <a:p>
            <a:pPr lvl="1">
              <a:lnSpc>
                <a:spcPct val="150000"/>
              </a:lnSpc>
            </a:pPr>
            <a:r>
              <a:rPr lang="en-US" altLang="zh-CN" sz="1400" dirty="0"/>
              <a:t>translate: </a:t>
            </a:r>
            <a:r>
              <a:rPr lang="zh-CN" altLang="en-US" sz="1400" dirty="0"/>
              <a:t>可选的，表示旋转后平移</a:t>
            </a:r>
            <a:r>
              <a:rPr lang="en-US" altLang="zh-CN" sz="1400" dirty="0"/>
              <a:t>(</a:t>
            </a:r>
            <a:r>
              <a:rPr lang="zh-CN" altLang="en-US" sz="1400" dirty="0"/>
              <a:t>一个</a:t>
            </a:r>
            <a:r>
              <a:rPr lang="en-US" altLang="zh-CN" sz="1400" dirty="0"/>
              <a:t>2</a:t>
            </a:r>
            <a:r>
              <a:rPr lang="zh-CN" altLang="en-US" sz="1400" dirty="0"/>
              <a:t>元组</a:t>
            </a:r>
            <a:r>
              <a:rPr lang="en-US" altLang="zh-CN" sz="1400" dirty="0"/>
              <a:t>)</a:t>
            </a:r>
            <a:r>
              <a:rPr lang="zh-CN" altLang="en-US" sz="1400" dirty="0"/>
              <a:t>。</a:t>
            </a:r>
            <a:endParaRPr lang="en-US" altLang="zh-CN" sz="1400" dirty="0"/>
          </a:p>
          <a:p>
            <a:pPr lvl="1">
              <a:lnSpc>
                <a:spcPct val="150000"/>
              </a:lnSpc>
            </a:pPr>
            <a:r>
              <a:rPr lang="en-US" altLang="zh-CN" sz="1400" dirty="0"/>
              <a:t>fillcolor</a:t>
            </a:r>
            <a:r>
              <a:rPr lang="zh-CN" altLang="en-US" sz="1400" dirty="0"/>
              <a:t>：可选的，旋转图像外区域的填充颜色。</a:t>
            </a:r>
          </a:p>
        </p:txBody>
      </p:sp>
    </p:spTree>
    <p:extLst>
      <p:ext uri="{BB962C8B-B14F-4D97-AF65-F5344CB8AC3E}">
        <p14:creationId xmlns:p14="http://schemas.microsoft.com/office/powerpoint/2010/main" val="386284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PIL</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PIL: Python Imaging Library</a:t>
            </a:r>
          </a:p>
          <a:p>
            <a:pPr rtl="0"/>
            <a:r>
              <a:rPr lang="zh-CN" altLang="en-US" dirty="0">
                <a:latin typeface="Microsoft YaHei UI" panose="020B0503020204020204" pitchFamily="34" charset="-122"/>
                <a:ea typeface="Microsoft YaHei UI" panose="020B0503020204020204" pitchFamily="34" charset="-122"/>
              </a:rPr>
              <a:t>现在的名称叫做 </a:t>
            </a:r>
            <a:r>
              <a:rPr lang="en-US" altLang="zh-CN" dirty="0">
                <a:latin typeface="Microsoft YaHei UI" panose="020B0503020204020204" pitchFamily="34" charset="-122"/>
                <a:ea typeface="Microsoft YaHei UI" panose="020B0503020204020204" pitchFamily="34" charset="-122"/>
              </a:rPr>
              <a:t>pillow</a:t>
            </a:r>
          </a:p>
          <a:p>
            <a:pPr rtl="0"/>
            <a:r>
              <a:rPr lang="zh-CN" altLang="en-US" dirty="0">
                <a:latin typeface="Microsoft YaHei UI" panose="020B0503020204020204" pitchFamily="34" charset="-122"/>
                <a:ea typeface="Microsoft YaHei UI" panose="020B0503020204020204" pitchFamily="34" charset="-122"/>
              </a:rPr>
              <a:t>该库包含基本的图像处理功能，包括点操作，使用一组内置卷积核进行过滤，以及色彩空间转换。</a:t>
            </a:r>
            <a:endParaRPr lang="en-US" altLang="zh-CN" dirty="0"/>
          </a:p>
          <a:p>
            <a:pPr rtl="0"/>
            <a:r>
              <a:rPr lang="zh-CN" altLang="en-US" dirty="0">
                <a:latin typeface="Microsoft YaHei UI" panose="020B0503020204020204" pitchFamily="34" charset="-122"/>
                <a:ea typeface="Microsoft YaHei UI" panose="020B0503020204020204" pitchFamily="34" charset="-122"/>
              </a:rPr>
              <a:t>该库还支持图像调整大小，旋转和任意仿射变换。</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t>Image</a:t>
            </a:r>
            <a:r>
              <a:rPr lang="zh-CN" altLang="en-US" dirty="0"/>
              <a:t>对象</a:t>
            </a:r>
            <a:r>
              <a:rPr lang="zh-CN" altLang="en-US" dirty="0">
                <a:latin typeface="Microsoft YaHei UI" panose="020B0503020204020204" pitchFamily="34" charset="-122"/>
                <a:ea typeface="Microsoft YaHei UI" panose="020B0503020204020204" pitchFamily="34" charset="-122"/>
              </a:rPr>
              <a:t>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522414" y="1777876"/>
            <a:ext cx="9828582" cy="4836368"/>
          </a:xfrm>
        </p:spPr>
        <p:txBody>
          <a:bodyPr>
            <a:normAutofit/>
          </a:bodyPr>
          <a:lstStyle/>
          <a:p>
            <a:pPr>
              <a:lnSpc>
                <a:spcPct val="150000"/>
              </a:lnSpc>
            </a:pPr>
            <a:r>
              <a:rPr lang="en-US" altLang="zh-CN" dirty="0"/>
              <a:t>Image.save(fp, format=None) → None</a:t>
            </a:r>
            <a:r>
              <a:rPr lang="zh-CN" altLang="en-US" dirty="0"/>
              <a:t>：将此图像保存在给定的文件名下。如果没有指定格式，如果可能的话，将从文件名扩展名中确定要使用的格式。</a:t>
            </a:r>
            <a:endParaRPr lang="en-US" altLang="zh-CN" dirty="0"/>
          </a:p>
          <a:p>
            <a:pPr lvl="1">
              <a:lnSpc>
                <a:spcPct val="150000"/>
              </a:lnSpc>
            </a:pPr>
            <a:r>
              <a:rPr lang="en-US" altLang="zh-CN" dirty="0"/>
              <a:t>fp -</a:t>
            </a:r>
            <a:r>
              <a:rPr lang="zh-CN" altLang="en-US" dirty="0"/>
              <a:t>文件名</a:t>
            </a:r>
            <a:r>
              <a:rPr lang="en-US" altLang="zh-CN" dirty="0"/>
              <a:t>(</a:t>
            </a:r>
            <a:r>
              <a:rPr lang="zh-CN" altLang="en-US" dirty="0"/>
              <a:t>字符串</a:t>
            </a:r>
            <a:r>
              <a:rPr lang="en-US" altLang="zh-CN" dirty="0"/>
              <a:t>)</a:t>
            </a:r>
            <a:r>
              <a:rPr lang="zh-CN" altLang="en-US" dirty="0"/>
              <a:t> 或文件对象。使用文件对象情况下，必须始终指定格式。文件对象必须实现</a:t>
            </a:r>
            <a:r>
              <a:rPr lang="en-US" altLang="zh-CN" dirty="0"/>
              <a:t>seek</a:t>
            </a:r>
            <a:r>
              <a:rPr lang="zh-CN" altLang="en-US" dirty="0"/>
              <a:t>、</a:t>
            </a:r>
            <a:r>
              <a:rPr lang="en-US" altLang="zh-CN" dirty="0"/>
              <a:t>tell</a:t>
            </a:r>
            <a:r>
              <a:rPr lang="zh-CN" altLang="en-US" dirty="0"/>
              <a:t>和</a:t>
            </a:r>
            <a:r>
              <a:rPr lang="en-US" altLang="zh-CN" dirty="0"/>
              <a:t>write</a:t>
            </a:r>
            <a:r>
              <a:rPr lang="zh-CN" altLang="en-US" dirty="0"/>
              <a:t>方法，并以二进制模式打开。</a:t>
            </a:r>
            <a:endParaRPr lang="en-US" altLang="zh-CN" dirty="0"/>
          </a:p>
          <a:p>
            <a:pPr lvl="1">
              <a:lnSpc>
                <a:spcPct val="150000"/>
              </a:lnSpc>
            </a:pPr>
            <a:r>
              <a:rPr lang="en-US" altLang="zh-CN" dirty="0"/>
              <a:t>format -</a:t>
            </a:r>
            <a:r>
              <a:rPr lang="zh-CN" altLang="en-US"/>
              <a:t>可选的格式。</a:t>
            </a:r>
            <a:r>
              <a:rPr lang="zh-CN" altLang="en-US" dirty="0"/>
              <a:t>如果省略，则从文件扩展名中确定要使用的格式。如果使用文件对象而不是文件名，则应该始终使用此参数。</a:t>
            </a:r>
          </a:p>
        </p:txBody>
      </p:sp>
    </p:spTree>
    <p:extLst>
      <p:ext uri="{BB962C8B-B14F-4D97-AF65-F5344CB8AC3E}">
        <p14:creationId xmlns:p14="http://schemas.microsoft.com/office/powerpoint/2010/main" val="53883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图像处理方法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522414" y="1905000"/>
            <a:ext cx="9252518" cy="4476328"/>
          </a:xfrm>
        </p:spPr>
        <p:txBody>
          <a:bodyPr>
            <a:normAutofit/>
          </a:bodyPr>
          <a:lstStyle/>
          <a:p>
            <a:pPr>
              <a:lnSpc>
                <a:spcPct val="150000"/>
              </a:lnSpc>
            </a:pPr>
            <a:r>
              <a:rPr lang="de-DE" altLang="zh-CN" dirty="0"/>
              <a:t>PIL.Image.blend(im1: Image, im2: Image, alpha: float) → Image: </a:t>
            </a:r>
            <a:r>
              <a:rPr lang="zh-CN" altLang="en-US" dirty="0">
                <a:solidFill>
                  <a:srgbClr val="FF0000"/>
                </a:solidFill>
              </a:rPr>
              <a:t>图像混合</a:t>
            </a:r>
            <a:r>
              <a:rPr lang="zh-CN" altLang="en-US" dirty="0"/>
              <a:t>，通过在两个输入图像之间插值创建一个新图像，使用常数</a:t>
            </a:r>
            <a:r>
              <a:rPr lang="en-US" altLang="zh-CN" dirty="0"/>
              <a:t>alpha:   </a:t>
            </a:r>
          </a:p>
          <a:p>
            <a:pPr lvl="1">
              <a:lnSpc>
                <a:spcPct val="150000"/>
              </a:lnSpc>
            </a:pPr>
            <a:r>
              <a:rPr lang="en-US" altLang="zh-CN" dirty="0">
                <a:solidFill>
                  <a:srgbClr val="FF0000"/>
                </a:solidFill>
              </a:rPr>
              <a:t>out = image1 * (1.0 - alpha) + image2 * alpha</a:t>
            </a:r>
          </a:p>
          <a:p>
            <a:pPr lvl="1">
              <a:lnSpc>
                <a:spcPct val="150000"/>
              </a:lnSpc>
            </a:pPr>
            <a:r>
              <a:rPr lang="zh-CN" altLang="en-US" dirty="0">
                <a:solidFill>
                  <a:srgbClr val="FF0000"/>
                </a:solidFill>
              </a:rPr>
              <a:t>第二张图。必须具有与第一张图像相同的模式和大小。</a:t>
            </a:r>
            <a:endParaRPr lang="en-US" altLang="zh-CN" dirty="0">
              <a:solidFill>
                <a:srgbClr val="FF0000"/>
              </a:solidFill>
            </a:endParaRPr>
          </a:p>
          <a:p>
            <a:pPr lvl="1">
              <a:lnSpc>
                <a:spcPct val="150000"/>
              </a:lnSpc>
            </a:pPr>
            <a:r>
              <a:rPr lang="en-US" altLang="zh-CN" dirty="0"/>
              <a:t>alpha</a:t>
            </a:r>
            <a:r>
              <a:rPr lang="zh-CN" altLang="en-US" dirty="0"/>
              <a:t>插值因子。如果</a:t>
            </a:r>
            <a:r>
              <a:rPr lang="en-US" altLang="zh-CN" dirty="0"/>
              <a:t>alpha</a:t>
            </a:r>
            <a:r>
              <a:rPr lang="zh-CN" altLang="en-US" dirty="0"/>
              <a:t>为</a:t>
            </a:r>
            <a:r>
              <a:rPr lang="en-US" altLang="zh-CN" dirty="0"/>
              <a:t>0.0</a:t>
            </a:r>
            <a:r>
              <a:rPr lang="zh-CN" altLang="en-US" dirty="0"/>
              <a:t>，则返回第一张图像的副本。如果</a:t>
            </a:r>
            <a:r>
              <a:rPr lang="en-US" altLang="zh-CN" dirty="0"/>
              <a:t>alpha</a:t>
            </a:r>
            <a:r>
              <a:rPr lang="zh-CN" altLang="en-US" dirty="0"/>
              <a:t>为</a:t>
            </a:r>
            <a:r>
              <a:rPr lang="en-US" altLang="zh-CN" dirty="0"/>
              <a:t>1.0</a:t>
            </a:r>
            <a:r>
              <a:rPr lang="zh-CN" altLang="en-US" dirty="0"/>
              <a:t>，则返回第二个图像的副本。对</a:t>
            </a:r>
            <a:r>
              <a:rPr lang="en-US" altLang="zh-CN" dirty="0"/>
              <a:t>alpha</a:t>
            </a:r>
            <a:r>
              <a:rPr lang="zh-CN" altLang="en-US" dirty="0"/>
              <a:t>值没有限制。如果需要，结果将被裁剪以适应允许的输出范围。</a:t>
            </a:r>
          </a:p>
        </p:txBody>
      </p:sp>
    </p:spTree>
    <p:extLst>
      <p:ext uri="{BB962C8B-B14F-4D97-AF65-F5344CB8AC3E}">
        <p14:creationId xmlns:p14="http://schemas.microsoft.com/office/powerpoint/2010/main" val="111143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图像处理方法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522414" y="1905000"/>
            <a:ext cx="9252518" cy="4476328"/>
          </a:xfrm>
        </p:spPr>
        <p:txBody>
          <a:bodyPr>
            <a:normAutofit lnSpcReduction="10000"/>
          </a:bodyPr>
          <a:lstStyle/>
          <a:p>
            <a:pPr>
              <a:lnSpc>
                <a:spcPct val="150000"/>
              </a:lnSpc>
            </a:pPr>
            <a:r>
              <a:rPr lang="fr-FR" altLang="zh-CN" dirty="0"/>
              <a:t>PIL.Image.eval(image, fun) -</a:t>
            </a:r>
            <a:r>
              <a:rPr lang="en-US" altLang="zh-CN" dirty="0"/>
              <a:t>&gt; Image</a:t>
            </a:r>
            <a:r>
              <a:rPr lang="fr-FR" altLang="zh-CN" dirty="0"/>
              <a:t>:  </a:t>
            </a:r>
            <a:r>
              <a:rPr lang="zh-CN" altLang="en-US" dirty="0"/>
              <a:t>将函数</a:t>
            </a:r>
            <a:r>
              <a:rPr lang="en-US" altLang="zh-CN" dirty="0"/>
              <a:t>(</a:t>
            </a:r>
            <a:r>
              <a:rPr lang="zh-CN" altLang="en-US" dirty="0"/>
              <a:t>应该有一个参数</a:t>
            </a:r>
            <a:r>
              <a:rPr lang="en-US" altLang="zh-CN" dirty="0"/>
              <a:t>)</a:t>
            </a:r>
            <a:r>
              <a:rPr lang="zh-CN" altLang="en-US" dirty="0"/>
              <a:t>应用于给定图像中的每个像素。如果图像有多个通道，则对每个通道应用相同的函数。</a:t>
            </a:r>
            <a:r>
              <a:rPr lang="zh-CN" altLang="en-US" dirty="0">
                <a:solidFill>
                  <a:srgbClr val="FF0000"/>
                </a:solidFill>
              </a:rPr>
              <a:t>请注意</a:t>
            </a:r>
            <a:r>
              <a:rPr lang="zh-CN" altLang="en-US" dirty="0"/>
              <a:t>，该函数对每个可能的像素值求值一次，因此不能使用随机组件或其他生成器。</a:t>
            </a:r>
            <a:endParaRPr lang="en-US" altLang="zh-CN" dirty="0"/>
          </a:p>
          <a:p>
            <a:pPr>
              <a:lnSpc>
                <a:spcPct val="150000"/>
              </a:lnSpc>
            </a:pPr>
            <a:r>
              <a:rPr lang="fr-FR" altLang="zh-CN" dirty="0"/>
              <a:t>PIL.Image.merge(mode, bands)</a:t>
            </a:r>
            <a:r>
              <a:rPr lang="en-US" altLang="zh-CN" dirty="0"/>
              <a:t> -&gt;Image: </a:t>
            </a:r>
            <a:r>
              <a:rPr lang="zh-CN" altLang="en-US" dirty="0"/>
              <a:t>合并一组单通道图像到一个新的多通道图像。</a:t>
            </a:r>
            <a:endParaRPr lang="en-US" altLang="zh-CN" dirty="0"/>
          </a:p>
          <a:p>
            <a:pPr lvl="1">
              <a:lnSpc>
                <a:spcPct val="150000"/>
              </a:lnSpc>
            </a:pPr>
            <a:r>
              <a:rPr lang="en-US" altLang="zh-CN" dirty="0"/>
              <a:t>mode - </a:t>
            </a:r>
            <a:r>
              <a:rPr lang="zh-CN" altLang="en-US" dirty="0"/>
              <a:t>用于输出图像的模式</a:t>
            </a:r>
            <a:endParaRPr lang="en-US" altLang="zh-CN" dirty="0"/>
          </a:p>
          <a:p>
            <a:pPr lvl="1">
              <a:lnSpc>
                <a:spcPct val="150000"/>
              </a:lnSpc>
            </a:pPr>
            <a:r>
              <a:rPr lang="en-US" altLang="zh-CN" dirty="0"/>
              <a:t>Bands</a:t>
            </a:r>
            <a:r>
              <a:rPr lang="zh-CN" altLang="en-US" dirty="0"/>
              <a:t> </a:t>
            </a:r>
            <a:r>
              <a:rPr lang="en-US" altLang="zh-CN" dirty="0"/>
              <a:t>– </a:t>
            </a:r>
            <a:r>
              <a:rPr lang="zh-CN" altLang="en-US" dirty="0"/>
              <a:t>需要合并的单通道图像序列，所有图像必须具有相同的大小</a:t>
            </a:r>
          </a:p>
        </p:txBody>
      </p:sp>
    </p:spTree>
    <p:extLst>
      <p:ext uri="{BB962C8B-B14F-4D97-AF65-F5344CB8AC3E}">
        <p14:creationId xmlns:p14="http://schemas.microsoft.com/office/powerpoint/2010/main" val="32415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图像处理方法</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522414" y="1905000"/>
            <a:ext cx="9756574" cy="4476328"/>
          </a:xfrm>
        </p:spPr>
        <p:txBody>
          <a:bodyPr>
            <a:normAutofit/>
          </a:bodyPr>
          <a:lstStyle/>
          <a:p>
            <a:pPr>
              <a:lnSpc>
                <a:spcPct val="150000"/>
              </a:lnSpc>
            </a:pPr>
            <a:r>
              <a:rPr lang="fr-FR" altLang="zh-CN" dirty="0"/>
              <a:t>Image.thumbnail(size, resample=Resampling.BICUBIC) -&gt; None</a:t>
            </a:r>
            <a:r>
              <a:rPr lang="zh-CN" altLang="fr-FR" dirty="0"/>
              <a:t>： </a:t>
            </a:r>
            <a:r>
              <a:rPr lang="zh-CN" altLang="en-US" dirty="0"/>
              <a:t>生成指定大小的缩略图</a:t>
            </a:r>
            <a:endParaRPr lang="en-US" altLang="zh-CN" dirty="0"/>
          </a:p>
          <a:p>
            <a:pPr>
              <a:lnSpc>
                <a:spcPct val="150000"/>
              </a:lnSpc>
            </a:pPr>
            <a:endParaRPr lang="en-US" altLang="zh-CN" dirty="0"/>
          </a:p>
          <a:p>
            <a:pPr>
              <a:lnSpc>
                <a:spcPct val="150000"/>
              </a:lnSpc>
            </a:pPr>
            <a:r>
              <a:rPr lang="zh-CN" altLang="en-US" dirty="0"/>
              <a:t>注意和</a:t>
            </a:r>
            <a:r>
              <a:rPr lang="en-US" altLang="zh-CN" dirty="0"/>
              <a:t>resize</a:t>
            </a:r>
            <a:r>
              <a:rPr lang="zh-CN" altLang="en-US" dirty="0"/>
              <a:t>方法的区别</a:t>
            </a:r>
          </a:p>
        </p:txBody>
      </p:sp>
    </p:spTree>
    <p:extLst>
      <p:ext uri="{BB962C8B-B14F-4D97-AF65-F5344CB8AC3E}">
        <p14:creationId xmlns:p14="http://schemas.microsoft.com/office/powerpoint/2010/main" val="167617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sz="3200" dirty="0"/>
              <a:t>Image.thumbnail() </a:t>
            </a:r>
            <a:r>
              <a:rPr lang="zh-CN" altLang="en-US" sz="3200" dirty="0"/>
              <a:t>和 </a:t>
            </a:r>
            <a:r>
              <a:rPr lang="en-US" altLang="zh-CN" sz="3200" dirty="0"/>
              <a:t>Image.resize() </a:t>
            </a:r>
            <a:r>
              <a:rPr lang="zh-CN" altLang="en-US" sz="3200" dirty="0"/>
              <a:t>区别</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a:bodyPr>
          <a:lstStyle/>
          <a:p>
            <a:pPr>
              <a:lnSpc>
                <a:spcPct val="150000"/>
              </a:lnSpc>
            </a:pPr>
            <a:r>
              <a:rPr lang="zh-CN" altLang="en-US" sz="1200" dirty="0"/>
              <a:t>在</a:t>
            </a:r>
            <a:r>
              <a:rPr lang="en-US" altLang="zh-CN" sz="1200" dirty="0"/>
              <a:t>Python</a:t>
            </a:r>
            <a:r>
              <a:rPr lang="zh-CN" altLang="en-US" sz="1200" dirty="0"/>
              <a:t>的</a:t>
            </a:r>
            <a:r>
              <a:rPr lang="en-US" altLang="zh-CN" sz="1200" dirty="0"/>
              <a:t>PIL</a:t>
            </a:r>
            <a:r>
              <a:rPr lang="zh-CN" altLang="en-US" sz="1200" dirty="0"/>
              <a:t>（</a:t>
            </a:r>
            <a:r>
              <a:rPr lang="en-US" altLang="zh-CN" sz="1200" dirty="0"/>
              <a:t>Pillow</a:t>
            </a:r>
            <a:r>
              <a:rPr lang="zh-CN" altLang="en-US" sz="1200" dirty="0"/>
              <a:t>）库中，</a:t>
            </a:r>
            <a:r>
              <a:rPr lang="en-US" altLang="zh-CN" sz="1200" dirty="0"/>
              <a:t>Image.thumbnail() </a:t>
            </a:r>
            <a:r>
              <a:rPr lang="zh-CN" altLang="en-US" sz="1200" dirty="0"/>
              <a:t>和 </a:t>
            </a:r>
            <a:r>
              <a:rPr lang="en-US" altLang="zh-CN" sz="1200" dirty="0"/>
              <a:t>Image.resize() </a:t>
            </a:r>
            <a:r>
              <a:rPr lang="zh-CN" altLang="en-US" sz="1200" dirty="0"/>
              <a:t>方法都用于调整图像的尺寸，但它们之间存在一些关键差异：</a:t>
            </a:r>
          </a:p>
          <a:p>
            <a:pPr>
              <a:lnSpc>
                <a:spcPct val="150000"/>
              </a:lnSpc>
            </a:pPr>
            <a:r>
              <a:rPr lang="zh-CN" altLang="en-US" sz="1200" dirty="0"/>
              <a:t>返回值</a:t>
            </a:r>
            <a:r>
              <a:rPr lang="en-US" altLang="zh-CN" sz="1200" dirty="0"/>
              <a:t>:</a:t>
            </a:r>
          </a:p>
          <a:p>
            <a:pPr lvl="1">
              <a:lnSpc>
                <a:spcPct val="150000"/>
              </a:lnSpc>
            </a:pPr>
            <a:r>
              <a:rPr lang="en-US" altLang="zh-CN" sz="1100" dirty="0"/>
              <a:t>Image.resize(size, resample=...): </a:t>
            </a:r>
            <a:r>
              <a:rPr lang="zh-CN" altLang="en-US" sz="1100" dirty="0"/>
              <a:t>这个方法会根据指定的尺寸</a:t>
            </a:r>
            <a:r>
              <a:rPr lang="en-US" altLang="zh-CN" sz="1100" dirty="0"/>
              <a:t>(size)</a:t>
            </a:r>
            <a:r>
              <a:rPr lang="zh-CN" altLang="en-US" sz="1100" dirty="0"/>
              <a:t>返回一个新的调整大小后的</a:t>
            </a:r>
            <a:r>
              <a:rPr lang="en-US" altLang="zh-CN" sz="1100" dirty="0"/>
              <a:t>Image</a:t>
            </a:r>
            <a:r>
              <a:rPr lang="zh-CN" altLang="en-US" sz="1100" dirty="0"/>
              <a:t>对象。原始图像对象保持不变。如果你需要保留原始图像并使用调整后的新图像，这个方法非常适用。</a:t>
            </a:r>
          </a:p>
          <a:p>
            <a:pPr lvl="1">
              <a:lnSpc>
                <a:spcPct val="150000"/>
              </a:lnSpc>
            </a:pPr>
            <a:r>
              <a:rPr lang="en-US" altLang="zh-CN" sz="1100" dirty="0"/>
              <a:t>Image.thumbnail(size, resample=...): </a:t>
            </a:r>
            <a:r>
              <a:rPr lang="zh-CN" altLang="en-US" sz="1100" dirty="0"/>
              <a:t>此方法直接修改原图（</a:t>
            </a:r>
            <a:r>
              <a:rPr lang="zh-CN" altLang="en-US" sz="1100" dirty="0">
                <a:solidFill>
                  <a:srgbClr val="FF0000"/>
                </a:solidFill>
              </a:rPr>
              <a:t>即在内存中修改图像对象），</a:t>
            </a:r>
            <a:r>
              <a:rPr lang="zh-CN" altLang="en-US" sz="1100" dirty="0"/>
              <a:t>使其尺寸最大</a:t>
            </a:r>
            <a:r>
              <a:rPr lang="zh-CN" altLang="en-US" sz="1100" dirty="0">
                <a:solidFill>
                  <a:srgbClr val="FF0000"/>
                </a:solidFill>
              </a:rPr>
              <a:t>不超过</a:t>
            </a:r>
            <a:r>
              <a:rPr lang="zh-CN" altLang="en-US" sz="1100" dirty="0"/>
              <a:t>给定的尺寸</a:t>
            </a:r>
            <a:r>
              <a:rPr lang="en-US" altLang="zh-CN" sz="1100" dirty="0"/>
              <a:t>(size)</a:t>
            </a:r>
            <a:r>
              <a:rPr lang="zh-CN" altLang="en-US" sz="1100" dirty="0"/>
              <a:t>，并返回</a:t>
            </a:r>
            <a:r>
              <a:rPr lang="en-US" altLang="zh-CN" sz="1100" dirty="0"/>
              <a:t>None</a:t>
            </a:r>
            <a:r>
              <a:rPr lang="zh-CN" altLang="en-US" sz="1100" dirty="0"/>
              <a:t>。这意味着它是在原地修改图像尺寸，而不是生成一个新的图像对象。</a:t>
            </a:r>
          </a:p>
          <a:p>
            <a:pPr>
              <a:lnSpc>
                <a:spcPct val="150000"/>
              </a:lnSpc>
            </a:pPr>
            <a:r>
              <a:rPr lang="zh-CN" altLang="en-US" sz="1200" dirty="0"/>
              <a:t>尺寸设置方式</a:t>
            </a:r>
            <a:r>
              <a:rPr lang="en-US" altLang="zh-CN" sz="1200" dirty="0"/>
              <a:t>:</a:t>
            </a:r>
          </a:p>
          <a:p>
            <a:pPr lvl="1">
              <a:lnSpc>
                <a:spcPct val="150000"/>
              </a:lnSpc>
            </a:pPr>
            <a:r>
              <a:rPr lang="en-US" altLang="zh-CN" sz="1100" dirty="0"/>
              <a:t>resize() </a:t>
            </a:r>
            <a:r>
              <a:rPr lang="zh-CN" altLang="en-US" sz="1100" dirty="0"/>
              <a:t>允许你直接指定新的尺寸（宽度和高度），图像会被缩放到这个确切的尺寸，即使这可能导致图像的宽高比发生变化，从而可能引起图像变形（拉伸或压缩）。</a:t>
            </a:r>
          </a:p>
          <a:p>
            <a:pPr lvl="1">
              <a:lnSpc>
                <a:spcPct val="150000"/>
              </a:lnSpc>
            </a:pPr>
            <a:r>
              <a:rPr lang="en-US" altLang="zh-CN" sz="1100" dirty="0"/>
              <a:t>thumbnail() </a:t>
            </a:r>
            <a:r>
              <a:rPr lang="zh-CN" altLang="en-US" sz="1100" dirty="0"/>
              <a:t>方法接受一个尺寸作为参数，但这实际上是设定图像的最大尺寸边界。它会按比例缩小图像以确保图像的宽高都不超过指定的尺寸，因此原始图像的宽高比得以保留，图像不会被拉伸。</a:t>
            </a:r>
          </a:p>
          <a:p>
            <a:pPr>
              <a:lnSpc>
                <a:spcPct val="150000"/>
              </a:lnSpc>
            </a:pPr>
            <a:r>
              <a:rPr lang="zh-CN" altLang="en-US" sz="1200" dirty="0"/>
              <a:t>应用情况</a:t>
            </a:r>
            <a:r>
              <a:rPr lang="en-US" altLang="zh-CN" sz="1200" dirty="0"/>
              <a:t>:</a:t>
            </a:r>
          </a:p>
          <a:p>
            <a:pPr lvl="1">
              <a:lnSpc>
                <a:spcPct val="150000"/>
              </a:lnSpc>
            </a:pPr>
            <a:r>
              <a:rPr lang="zh-CN" altLang="en-US" sz="1100" dirty="0"/>
              <a:t>当你需要严格控制输出图像的确切尺寸，不介意可能改变图像的宽高比时，应使用 </a:t>
            </a:r>
            <a:r>
              <a:rPr lang="en-US" altLang="zh-CN" sz="1100" dirty="0"/>
              <a:t>resize()</a:t>
            </a:r>
            <a:r>
              <a:rPr lang="zh-CN" altLang="en-US" sz="1100" dirty="0"/>
              <a:t>。</a:t>
            </a:r>
          </a:p>
          <a:p>
            <a:pPr lvl="1">
              <a:lnSpc>
                <a:spcPct val="150000"/>
              </a:lnSpc>
            </a:pPr>
            <a:r>
              <a:rPr lang="zh-CN" altLang="en-US" sz="1100" dirty="0"/>
              <a:t>如果你希望生成一个保持原始图像宽高比的缩略图，并且其大小不超过某个最大限制，应该使用 </a:t>
            </a:r>
            <a:r>
              <a:rPr lang="en-US" altLang="zh-CN" sz="1100" dirty="0"/>
              <a:t>thumbnail()</a:t>
            </a:r>
            <a:r>
              <a:rPr lang="zh-CN" altLang="en-US" sz="1100" dirty="0"/>
              <a:t>。</a:t>
            </a:r>
          </a:p>
        </p:txBody>
      </p:sp>
    </p:spTree>
    <p:extLst>
      <p:ext uri="{BB962C8B-B14F-4D97-AF65-F5344CB8AC3E}">
        <p14:creationId xmlns:p14="http://schemas.microsoft.com/office/powerpoint/2010/main" val="321234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图像滤镜</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a:bodyPr>
          <a:lstStyle/>
          <a:p>
            <a:pPr>
              <a:lnSpc>
                <a:spcPct val="150000"/>
              </a:lnSpc>
            </a:pPr>
            <a:r>
              <a:rPr lang="en-US" altLang="zh-CN" dirty="0"/>
              <a:t>Image.filter(filter)</a:t>
            </a:r>
            <a:r>
              <a:rPr lang="zh-CN" altLang="en-US" dirty="0"/>
              <a:t>：使用给定的过滤器过滤此图像。</a:t>
            </a:r>
            <a:endParaRPr lang="en-US" altLang="zh-CN" dirty="0"/>
          </a:p>
          <a:p>
            <a:pPr>
              <a:lnSpc>
                <a:spcPct val="150000"/>
              </a:lnSpc>
            </a:pPr>
            <a:r>
              <a:rPr lang="zh-CN" altLang="en-US" dirty="0">
                <a:solidFill>
                  <a:srgbClr val="FF0000"/>
                </a:solidFill>
              </a:rPr>
              <a:t>图像滤镜需要使用</a:t>
            </a:r>
            <a:r>
              <a:rPr lang="en-US" altLang="zh-CN" dirty="0">
                <a:solidFill>
                  <a:srgbClr val="FF0000"/>
                </a:solidFill>
              </a:rPr>
              <a:t>ImageFilter</a:t>
            </a:r>
            <a:r>
              <a:rPr lang="zh-CN" altLang="en-US" dirty="0">
                <a:solidFill>
                  <a:srgbClr val="FF0000"/>
                </a:solidFill>
              </a:rPr>
              <a:t>模块。</a:t>
            </a:r>
            <a:endParaRPr lang="en-US" altLang="zh-CN" dirty="0">
              <a:solidFill>
                <a:srgbClr val="FF0000"/>
              </a:solidFill>
            </a:endParaRPr>
          </a:p>
          <a:p>
            <a:pPr>
              <a:lnSpc>
                <a:spcPct val="150000"/>
              </a:lnSpc>
            </a:pPr>
            <a:r>
              <a:rPr lang="en-US" altLang="zh-CN" dirty="0"/>
              <a:t>Pillow</a:t>
            </a:r>
            <a:r>
              <a:rPr lang="zh-CN" altLang="en-US" dirty="0"/>
              <a:t>提供了以下一组预定义的图像增强过滤器</a:t>
            </a:r>
            <a:r>
              <a:rPr lang="en-US" altLang="zh-CN" dirty="0"/>
              <a:t>:</a:t>
            </a:r>
            <a:endParaRPr lang="zh-CN" altLang="en-US" dirty="0"/>
          </a:p>
        </p:txBody>
      </p:sp>
    </p:spTree>
    <p:extLst>
      <p:ext uri="{BB962C8B-B14F-4D97-AF65-F5344CB8AC3E}">
        <p14:creationId xmlns:p14="http://schemas.microsoft.com/office/powerpoint/2010/main" val="128406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图像滤镜</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fontScale="62500" lnSpcReduction="20000"/>
          </a:bodyPr>
          <a:lstStyle/>
          <a:p>
            <a:pPr>
              <a:lnSpc>
                <a:spcPct val="150000"/>
              </a:lnSpc>
            </a:pPr>
            <a:r>
              <a:rPr lang="en-US" altLang="zh-CN" sz="2900" dirty="0"/>
              <a:t>Pillow</a:t>
            </a:r>
            <a:r>
              <a:rPr lang="zh-CN" altLang="en-US" sz="2900" dirty="0"/>
              <a:t>提供了以下一组预定义的图像增强过滤器</a:t>
            </a:r>
            <a:r>
              <a:rPr lang="en-US" altLang="zh-CN" sz="2900" dirty="0"/>
              <a:t>:</a:t>
            </a:r>
          </a:p>
          <a:p>
            <a:pPr lvl="1">
              <a:lnSpc>
                <a:spcPct val="150000"/>
              </a:lnSpc>
            </a:pPr>
            <a:r>
              <a:rPr lang="en-US" altLang="zh-CN" sz="2300" dirty="0"/>
              <a:t>BLUR</a:t>
            </a:r>
            <a:r>
              <a:rPr lang="zh-CN" altLang="en-US" sz="2300" dirty="0"/>
              <a:t>（模糊）</a:t>
            </a:r>
            <a:r>
              <a:rPr lang="en-US" altLang="zh-CN" sz="2300" dirty="0"/>
              <a:t>: </a:t>
            </a:r>
            <a:r>
              <a:rPr lang="zh-CN" altLang="en-US" sz="2300" dirty="0"/>
              <a:t>对图像应用模糊效果，降低细节清晰度，使图像看起来更柔和。</a:t>
            </a:r>
          </a:p>
          <a:p>
            <a:pPr lvl="1">
              <a:lnSpc>
                <a:spcPct val="150000"/>
              </a:lnSpc>
            </a:pPr>
            <a:r>
              <a:rPr lang="en-US" altLang="zh-CN" sz="2300" dirty="0"/>
              <a:t>CONTOUR</a:t>
            </a:r>
            <a:r>
              <a:rPr lang="zh-CN" altLang="en-US" sz="2300" dirty="0"/>
              <a:t>（轮廓）</a:t>
            </a:r>
            <a:r>
              <a:rPr lang="en-US" altLang="zh-CN" sz="2300" dirty="0"/>
              <a:t>: </a:t>
            </a:r>
            <a:r>
              <a:rPr lang="zh-CN" altLang="en-US" sz="2300" dirty="0"/>
              <a:t>强化图像中的轮廓效果，通过强调颜色和亮度变化的边缘来产生线条化的外观。</a:t>
            </a:r>
          </a:p>
          <a:p>
            <a:pPr lvl="1">
              <a:lnSpc>
                <a:spcPct val="150000"/>
              </a:lnSpc>
            </a:pPr>
            <a:r>
              <a:rPr lang="en-US" altLang="zh-CN" sz="2300" dirty="0"/>
              <a:t>DETAIL</a:t>
            </a:r>
            <a:r>
              <a:rPr lang="zh-CN" altLang="en-US" sz="2300" dirty="0"/>
              <a:t>（细节增强）</a:t>
            </a:r>
            <a:r>
              <a:rPr lang="en-US" altLang="zh-CN" sz="2300" dirty="0"/>
              <a:t>: </a:t>
            </a:r>
            <a:r>
              <a:rPr lang="zh-CN" altLang="en-US" sz="2300" dirty="0"/>
              <a:t>增强图像中的细节部分，使得细小的纹理和结构更加明显。</a:t>
            </a:r>
          </a:p>
          <a:p>
            <a:pPr lvl="1">
              <a:lnSpc>
                <a:spcPct val="150000"/>
              </a:lnSpc>
            </a:pPr>
            <a:r>
              <a:rPr lang="en-US" altLang="zh-CN" sz="2300" dirty="0"/>
              <a:t>EDGE_ENHANCE</a:t>
            </a:r>
            <a:r>
              <a:rPr lang="zh-CN" altLang="en-US" sz="2300" dirty="0"/>
              <a:t>（边缘增强）</a:t>
            </a:r>
            <a:r>
              <a:rPr lang="en-US" altLang="zh-CN" sz="2300" dirty="0"/>
              <a:t>: </a:t>
            </a:r>
            <a:r>
              <a:rPr lang="zh-CN" altLang="en-US" sz="2300" dirty="0"/>
              <a:t>加强图像中颜色或亮度急剧变化的边缘，使边缘更加突出。</a:t>
            </a:r>
          </a:p>
          <a:p>
            <a:pPr lvl="1">
              <a:lnSpc>
                <a:spcPct val="150000"/>
              </a:lnSpc>
            </a:pPr>
            <a:r>
              <a:rPr lang="en-US" altLang="zh-CN" sz="2300" dirty="0"/>
              <a:t>EDGE_ENHANCE_MORE</a:t>
            </a:r>
            <a:r>
              <a:rPr lang="zh-CN" altLang="en-US" sz="2300" dirty="0"/>
              <a:t>（更强的边缘增强）</a:t>
            </a:r>
            <a:r>
              <a:rPr lang="en-US" altLang="zh-CN" sz="2300" dirty="0"/>
              <a:t>: </a:t>
            </a:r>
            <a:r>
              <a:rPr lang="zh-CN" altLang="en-US" sz="2300" dirty="0"/>
              <a:t>比</a:t>
            </a:r>
            <a:r>
              <a:rPr lang="en-US" altLang="zh-CN" sz="2300" dirty="0"/>
              <a:t>EDGE_ENHANCE</a:t>
            </a:r>
            <a:r>
              <a:rPr lang="zh-CN" altLang="en-US" sz="2300" dirty="0"/>
              <a:t>更强烈地增强图像边缘，效果更为显著。</a:t>
            </a:r>
          </a:p>
          <a:p>
            <a:pPr lvl="1">
              <a:lnSpc>
                <a:spcPct val="150000"/>
              </a:lnSpc>
            </a:pPr>
            <a:r>
              <a:rPr lang="en-US" altLang="zh-CN" sz="2300" dirty="0"/>
              <a:t>EMBOSS</a:t>
            </a:r>
            <a:r>
              <a:rPr lang="zh-CN" altLang="en-US" sz="2300" dirty="0"/>
              <a:t>（浮雕）</a:t>
            </a:r>
            <a:r>
              <a:rPr lang="en-US" altLang="zh-CN" sz="2300" dirty="0"/>
              <a:t>: </a:t>
            </a:r>
            <a:r>
              <a:rPr lang="zh-CN" altLang="en-US" sz="2300" dirty="0"/>
              <a:t>应用一种效果，使图像看起来像浮雕一样，通过模拟光线从不同角度照射在物体表面上产生的阴影和高光来增加立体感。</a:t>
            </a:r>
          </a:p>
          <a:p>
            <a:pPr lvl="1">
              <a:lnSpc>
                <a:spcPct val="150000"/>
              </a:lnSpc>
            </a:pPr>
            <a:r>
              <a:rPr lang="en-US" altLang="zh-CN" sz="2300" dirty="0"/>
              <a:t>FIND_EDGES</a:t>
            </a:r>
            <a:r>
              <a:rPr lang="zh-CN" altLang="en-US" sz="2300" dirty="0"/>
              <a:t>（查找边缘）</a:t>
            </a:r>
            <a:r>
              <a:rPr lang="en-US" altLang="zh-CN" sz="2300" dirty="0"/>
              <a:t>: </a:t>
            </a:r>
            <a:r>
              <a:rPr lang="zh-CN" altLang="en-US" sz="2300" dirty="0"/>
              <a:t>识别并突出显示图像中的主要边缘，常用于边缘检测，结果通常是黑白的，仅显示边缘轮廓。</a:t>
            </a:r>
          </a:p>
          <a:p>
            <a:pPr lvl="1">
              <a:lnSpc>
                <a:spcPct val="150000"/>
              </a:lnSpc>
            </a:pPr>
            <a:r>
              <a:rPr lang="en-US" altLang="zh-CN" sz="2300" dirty="0"/>
              <a:t>SHARPEN</a:t>
            </a:r>
            <a:r>
              <a:rPr lang="zh-CN" altLang="en-US" sz="2300" dirty="0"/>
              <a:t>（锐化）</a:t>
            </a:r>
            <a:r>
              <a:rPr lang="en-US" altLang="zh-CN" sz="2300" dirty="0"/>
              <a:t>: </a:t>
            </a:r>
            <a:r>
              <a:rPr lang="zh-CN" altLang="en-US" sz="2300" dirty="0"/>
              <a:t>增强图像的对比度，特别是边缘和细节部分，让图像看起来更加清晰。</a:t>
            </a:r>
          </a:p>
          <a:p>
            <a:pPr lvl="1">
              <a:lnSpc>
                <a:spcPct val="150000"/>
              </a:lnSpc>
            </a:pPr>
            <a:r>
              <a:rPr lang="en-US" altLang="zh-CN" sz="2300" dirty="0"/>
              <a:t>SMOOTH</a:t>
            </a:r>
            <a:r>
              <a:rPr lang="zh-CN" altLang="en-US" sz="2300" dirty="0"/>
              <a:t>（平滑）</a:t>
            </a:r>
            <a:r>
              <a:rPr lang="en-US" altLang="zh-CN" sz="2300" dirty="0"/>
              <a:t>: </a:t>
            </a:r>
            <a:r>
              <a:rPr lang="zh-CN" altLang="en-US" sz="2300" dirty="0"/>
              <a:t>减少图像中的噪声和不规则性，通过平均相邻像素的颜色值来达到平滑效果。</a:t>
            </a:r>
          </a:p>
          <a:p>
            <a:pPr lvl="1">
              <a:lnSpc>
                <a:spcPct val="150000"/>
              </a:lnSpc>
            </a:pPr>
            <a:r>
              <a:rPr lang="en-US" altLang="zh-CN" sz="2300" dirty="0"/>
              <a:t>SMOOTH_MORE</a:t>
            </a:r>
            <a:r>
              <a:rPr lang="zh-CN" altLang="en-US" sz="2300" dirty="0"/>
              <a:t>（更强的平滑处理）</a:t>
            </a:r>
            <a:r>
              <a:rPr lang="en-US" altLang="zh-CN" sz="2300" dirty="0"/>
              <a:t>: </a:t>
            </a:r>
            <a:r>
              <a:rPr lang="zh-CN" altLang="en-US" sz="2300" dirty="0"/>
              <a:t>比</a:t>
            </a:r>
            <a:r>
              <a:rPr lang="en-US" altLang="zh-CN" sz="2300" dirty="0"/>
              <a:t>SMOOTH</a:t>
            </a:r>
            <a:r>
              <a:rPr lang="zh-CN" altLang="en-US" sz="2300" dirty="0"/>
              <a:t>更强烈地进行平滑处理，进一步减少图像中的细节和噪点，可能会导致更多的信息损失。</a:t>
            </a:r>
          </a:p>
        </p:txBody>
      </p:sp>
    </p:spTree>
    <p:extLst>
      <p:ext uri="{BB962C8B-B14F-4D97-AF65-F5344CB8AC3E}">
        <p14:creationId xmlns:p14="http://schemas.microsoft.com/office/powerpoint/2010/main" val="65098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图像增强</a:t>
            </a:r>
            <a:r>
              <a:rPr lang="en-US" altLang="zh-CN" dirty="0">
                <a:latin typeface="Microsoft YaHei UI" panose="020B0503020204020204" pitchFamily="34" charset="-122"/>
                <a:ea typeface="Microsoft YaHei UI" panose="020B0503020204020204" pitchFamily="34" charset="-122"/>
              </a:rPr>
              <a:t>ImageEnhance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fontScale="92500"/>
          </a:bodyPr>
          <a:lstStyle/>
          <a:p>
            <a:pPr>
              <a:lnSpc>
                <a:spcPct val="150000"/>
              </a:lnSpc>
            </a:pPr>
            <a:r>
              <a:rPr lang="en-US" altLang="zh-CN" sz="2300" dirty="0"/>
              <a:t>ImageEnhance</a:t>
            </a:r>
            <a:r>
              <a:rPr lang="zh-CN" altLang="en-US" sz="2300" dirty="0"/>
              <a:t>模块：包含许多可用于图像增强的类。</a:t>
            </a:r>
            <a:endParaRPr lang="en-US" altLang="zh-CN" sz="2300" dirty="0"/>
          </a:p>
          <a:p>
            <a:pPr>
              <a:lnSpc>
                <a:spcPct val="150000"/>
              </a:lnSpc>
            </a:pPr>
            <a:r>
              <a:rPr lang="en-US" altLang="zh-CN" sz="2300" dirty="0"/>
              <a:t>PIL.ImageEnhance.Color(image)</a:t>
            </a:r>
            <a:r>
              <a:rPr lang="zh-CN" altLang="en-US" sz="2300" dirty="0"/>
              <a:t>：这个类可以用来调整图像的色彩平衡，类似于彩色电视机上的控件。增强系数为</a:t>
            </a:r>
            <a:r>
              <a:rPr lang="en-US" altLang="zh-CN" sz="2300" dirty="0"/>
              <a:t>0.0</a:t>
            </a:r>
            <a:r>
              <a:rPr lang="zh-CN" altLang="en-US" sz="2300" dirty="0"/>
              <a:t>会得到黑白图像。系数为</a:t>
            </a:r>
            <a:r>
              <a:rPr lang="en-US" altLang="zh-CN" sz="2300" dirty="0"/>
              <a:t>1.0</a:t>
            </a:r>
            <a:r>
              <a:rPr lang="zh-CN" altLang="en-US" sz="2300" dirty="0"/>
              <a:t>的是原始图像。</a:t>
            </a:r>
            <a:endParaRPr lang="en-US" altLang="zh-CN" sz="2300" dirty="0"/>
          </a:p>
          <a:p>
            <a:pPr>
              <a:lnSpc>
                <a:spcPct val="150000"/>
              </a:lnSpc>
            </a:pPr>
            <a:r>
              <a:rPr lang="en-US" altLang="zh-CN" sz="2300" dirty="0"/>
              <a:t>PIL.ImageEnhance.Contrast(image)</a:t>
            </a:r>
            <a:r>
              <a:rPr lang="zh-CN" altLang="en-US" sz="2300" dirty="0"/>
              <a:t>：该类可用于控制图像的对比度，类似于电视机上的对比度控制。增强系数为</a:t>
            </a:r>
            <a:r>
              <a:rPr lang="en-US" altLang="zh-CN" sz="2300" dirty="0"/>
              <a:t>0.0</a:t>
            </a:r>
            <a:r>
              <a:rPr lang="zh-CN" altLang="en-US" sz="2300" dirty="0"/>
              <a:t>会得到纯灰色图像，系数为</a:t>
            </a:r>
            <a:r>
              <a:rPr lang="en-US" altLang="zh-CN" sz="2300" dirty="0"/>
              <a:t>1.0</a:t>
            </a:r>
            <a:r>
              <a:rPr lang="zh-CN" altLang="en-US" sz="2300" dirty="0"/>
              <a:t>会得到原始图像，更大的值会增加图像的对比度。</a:t>
            </a:r>
            <a:endParaRPr lang="en-US" altLang="zh-CN" sz="2300" dirty="0"/>
          </a:p>
          <a:p>
            <a:pPr>
              <a:lnSpc>
                <a:spcPct val="150000"/>
              </a:lnSpc>
            </a:pPr>
            <a:r>
              <a:rPr lang="en-US" altLang="zh-CN" sz="2300" dirty="0"/>
              <a:t>PIL.ImageEnhance.Brightness(image)</a:t>
            </a:r>
            <a:r>
              <a:rPr lang="zh-CN" altLang="en-US" sz="2300" dirty="0"/>
              <a:t>：这个类可以用来控制图像的亮度。增强系数为</a:t>
            </a:r>
            <a:r>
              <a:rPr lang="en-US" altLang="zh-CN" sz="2300" dirty="0"/>
              <a:t>0.0</a:t>
            </a:r>
            <a:r>
              <a:rPr lang="zh-CN" altLang="en-US" sz="2300" dirty="0"/>
              <a:t>的图像为黑色，系数为</a:t>
            </a:r>
            <a:r>
              <a:rPr lang="en-US" altLang="zh-CN" sz="2300" dirty="0"/>
              <a:t>1.0</a:t>
            </a:r>
            <a:r>
              <a:rPr lang="zh-CN" altLang="en-US" sz="2300" dirty="0"/>
              <a:t>的图像为原始图像，更大的值会增加图像的亮度。</a:t>
            </a:r>
          </a:p>
        </p:txBody>
      </p:sp>
    </p:spTree>
    <p:extLst>
      <p:ext uri="{BB962C8B-B14F-4D97-AF65-F5344CB8AC3E}">
        <p14:creationId xmlns:p14="http://schemas.microsoft.com/office/powerpoint/2010/main" val="417068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图像增强</a:t>
            </a:r>
            <a:r>
              <a:rPr lang="en-US" altLang="zh-CN" dirty="0">
                <a:latin typeface="Microsoft YaHei UI" panose="020B0503020204020204" pitchFamily="34" charset="-122"/>
                <a:ea typeface="Microsoft YaHei UI" panose="020B0503020204020204" pitchFamily="34" charset="-122"/>
              </a:rPr>
              <a:t>ImageEnhance</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a:bodyPr>
          <a:lstStyle/>
          <a:p>
            <a:pPr>
              <a:lnSpc>
                <a:spcPct val="150000"/>
              </a:lnSpc>
            </a:pPr>
            <a:r>
              <a:rPr lang="en-US" altLang="zh-CN" sz="2300" dirty="0"/>
              <a:t>PIL.ImageEnhance.Sharpness(image)</a:t>
            </a:r>
            <a:r>
              <a:rPr lang="zh-CN" altLang="en-US" sz="2300" dirty="0"/>
              <a:t>：此类可用于调整图像的清晰度。增强系数为</a:t>
            </a:r>
            <a:r>
              <a:rPr lang="en-US" altLang="zh-CN" sz="2300" dirty="0"/>
              <a:t>0.0</a:t>
            </a:r>
            <a:r>
              <a:rPr lang="zh-CN" altLang="en-US" sz="2300" dirty="0"/>
              <a:t>的图像是模糊的，系数为</a:t>
            </a:r>
            <a:r>
              <a:rPr lang="en-US" altLang="zh-CN" sz="2300" dirty="0"/>
              <a:t>1.0</a:t>
            </a:r>
            <a:r>
              <a:rPr lang="zh-CN" altLang="en-US" sz="2300" dirty="0"/>
              <a:t>的图像是原始图像，系数为</a:t>
            </a:r>
            <a:r>
              <a:rPr lang="en-US" altLang="zh-CN" sz="2300" dirty="0"/>
              <a:t>2.0</a:t>
            </a:r>
            <a:r>
              <a:rPr lang="zh-CN" altLang="en-US" sz="2300" dirty="0"/>
              <a:t>的图像是锐化的。</a:t>
            </a:r>
            <a:endParaRPr lang="en-US" altLang="zh-CN" sz="2300" dirty="0"/>
          </a:p>
          <a:p>
            <a:pPr>
              <a:lnSpc>
                <a:spcPct val="150000"/>
              </a:lnSpc>
            </a:pPr>
            <a:r>
              <a:rPr lang="zh-CN" altLang="en-US" sz="2300" dirty="0">
                <a:solidFill>
                  <a:srgbClr val="FF0000"/>
                </a:solidFill>
              </a:rPr>
              <a:t>以上增强类需要调用以下的增强方法：</a:t>
            </a:r>
            <a:endParaRPr lang="en-US" altLang="zh-CN" sz="2300" dirty="0">
              <a:solidFill>
                <a:srgbClr val="FF0000"/>
              </a:solidFill>
            </a:endParaRPr>
          </a:p>
          <a:p>
            <a:pPr lvl="1">
              <a:lnSpc>
                <a:spcPct val="150000"/>
              </a:lnSpc>
            </a:pPr>
            <a:r>
              <a:rPr lang="en-US" altLang="zh-CN" sz="1900" dirty="0"/>
              <a:t>enhance(factor)</a:t>
            </a:r>
            <a:r>
              <a:rPr lang="zh-CN" altLang="en-US" sz="1900" dirty="0"/>
              <a:t>：返回增强图像。</a:t>
            </a:r>
            <a:endParaRPr lang="en-US" altLang="zh-CN" sz="1900" dirty="0"/>
          </a:p>
          <a:p>
            <a:pPr lvl="2">
              <a:lnSpc>
                <a:spcPct val="150000"/>
              </a:lnSpc>
            </a:pPr>
            <a:r>
              <a:rPr lang="en-US" altLang="zh-CN" sz="1700" dirty="0"/>
              <a:t>factor -</a:t>
            </a:r>
            <a:r>
              <a:rPr lang="zh-CN" altLang="en-US" sz="1700" dirty="0"/>
              <a:t>控制增强的浮点值。因子</a:t>
            </a:r>
            <a:r>
              <a:rPr lang="en-US" altLang="zh-CN" sz="1700" dirty="0"/>
              <a:t>1.0</a:t>
            </a:r>
            <a:r>
              <a:rPr lang="zh-CN" altLang="en-US" sz="1700" dirty="0"/>
              <a:t>总是返回原始图像的副本，因子越低意味着颜色越少</a:t>
            </a:r>
            <a:r>
              <a:rPr lang="en-US" altLang="zh-CN" sz="1700" dirty="0"/>
              <a:t>(</a:t>
            </a:r>
            <a:r>
              <a:rPr lang="zh-CN" altLang="en-US" sz="1700" dirty="0"/>
              <a:t>亮度、对比度等</a:t>
            </a:r>
            <a:r>
              <a:rPr lang="en-US" altLang="zh-CN" sz="1700" dirty="0"/>
              <a:t>)</a:t>
            </a:r>
            <a:r>
              <a:rPr lang="zh-CN" altLang="en-US" sz="1700" dirty="0"/>
              <a:t>，而值越高则越多。这个值没有限制。</a:t>
            </a:r>
          </a:p>
        </p:txBody>
      </p:sp>
    </p:spTree>
    <p:extLst>
      <p:ext uri="{BB962C8B-B14F-4D97-AF65-F5344CB8AC3E}">
        <p14:creationId xmlns:p14="http://schemas.microsoft.com/office/powerpoint/2010/main" val="318021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图像文字</a:t>
            </a:r>
            <a:r>
              <a:rPr lang="en-US" altLang="zh-CN" dirty="0">
                <a:latin typeface="Microsoft YaHei UI" panose="020B0503020204020204" pitchFamily="34" charset="-122"/>
                <a:ea typeface="Microsoft YaHei UI" panose="020B0503020204020204" pitchFamily="34" charset="-122"/>
              </a:rPr>
              <a:t>ImageFont</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a:bodyPr>
          <a:lstStyle/>
          <a:p>
            <a:pPr>
              <a:lnSpc>
                <a:spcPct val="150000"/>
              </a:lnSpc>
            </a:pPr>
            <a:r>
              <a:rPr lang="en-US" altLang="zh-CN" sz="2300" dirty="0"/>
              <a:t>ImageFont</a:t>
            </a:r>
            <a:r>
              <a:rPr lang="zh-CN" altLang="en-US" sz="2300" dirty="0"/>
              <a:t>模块定义了一个同名的类。该类的实例存储位图字体，并与</a:t>
            </a:r>
            <a:r>
              <a:rPr lang="en-US" altLang="zh-CN" sz="2300" dirty="0"/>
              <a:t>PIL.ImageDraw.ImageDraw.text()</a:t>
            </a:r>
            <a:r>
              <a:rPr lang="zh-CN" altLang="en-US" sz="2300" dirty="0"/>
              <a:t>方法一起使用。</a:t>
            </a:r>
            <a:endParaRPr lang="en-US" altLang="zh-CN" sz="2300" dirty="0"/>
          </a:p>
          <a:p>
            <a:pPr>
              <a:lnSpc>
                <a:spcPct val="150000"/>
              </a:lnSpc>
            </a:pPr>
            <a:r>
              <a:rPr lang="en-US" altLang="zh-CN" sz="2300" dirty="0"/>
              <a:t>PIL</a:t>
            </a:r>
            <a:r>
              <a:rPr lang="zh-CN" altLang="en-US" sz="2300" dirty="0"/>
              <a:t>使用自己的字体文件格式来存储位图字体，限制为</a:t>
            </a:r>
            <a:r>
              <a:rPr lang="en-US" altLang="zh-CN" sz="2300" dirty="0"/>
              <a:t>256</a:t>
            </a:r>
            <a:r>
              <a:rPr lang="zh-CN" altLang="en-US" sz="2300" dirty="0"/>
              <a:t>个字符。从</a:t>
            </a:r>
            <a:r>
              <a:rPr lang="en-US" altLang="zh-CN" sz="2300" dirty="0"/>
              <a:t>1.1.4</a:t>
            </a:r>
            <a:r>
              <a:rPr lang="zh-CN" altLang="en-US" sz="2300" dirty="0"/>
              <a:t>版开始，</a:t>
            </a:r>
            <a:r>
              <a:rPr lang="en-US" altLang="zh-CN" sz="2300" dirty="0"/>
              <a:t>PIL</a:t>
            </a:r>
            <a:r>
              <a:rPr lang="zh-CN" altLang="en-US" sz="2300" dirty="0"/>
              <a:t>可以配置为支持</a:t>
            </a:r>
            <a:r>
              <a:rPr lang="en-US" altLang="zh-CN" sz="2300" dirty="0"/>
              <a:t>TrueType</a:t>
            </a:r>
            <a:r>
              <a:rPr lang="zh-CN" altLang="en-US" sz="2300" dirty="0"/>
              <a:t>和</a:t>
            </a:r>
            <a:r>
              <a:rPr lang="en-US" altLang="zh-CN" sz="2300" dirty="0"/>
              <a:t>OpenType</a:t>
            </a:r>
            <a:r>
              <a:rPr lang="zh-CN" altLang="en-US" sz="2300" dirty="0"/>
              <a:t>字体</a:t>
            </a:r>
            <a:r>
              <a:rPr lang="en-US" altLang="zh-CN" sz="2300" dirty="0"/>
              <a:t>(</a:t>
            </a:r>
            <a:r>
              <a:rPr lang="zh-CN" altLang="en-US" sz="2300" dirty="0"/>
              <a:t>以及</a:t>
            </a:r>
            <a:r>
              <a:rPr lang="en-US" altLang="zh-CN" sz="2300" dirty="0"/>
              <a:t>FreeType</a:t>
            </a:r>
            <a:r>
              <a:rPr lang="zh-CN" altLang="en-US" sz="2300" dirty="0"/>
              <a:t>库支持的其他字体格式</a:t>
            </a:r>
            <a:r>
              <a:rPr lang="en-US" altLang="zh-CN" sz="2300" dirty="0"/>
              <a:t>)</a:t>
            </a:r>
            <a:r>
              <a:rPr lang="zh-CN" altLang="en-US" sz="2300" dirty="0"/>
              <a:t>。</a:t>
            </a:r>
            <a:endParaRPr lang="en-US" altLang="zh-CN" sz="2300" dirty="0"/>
          </a:p>
        </p:txBody>
      </p:sp>
    </p:spTree>
    <p:extLst>
      <p:ext uri="{BB962C8B-B14F-4D97-AF65-F5344CB8AC3E}">
        <p14:creationId xmlns:p14="http://schemas.microsoft.com/office/powerpoint/2010/main" val="146623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PIL</a:t>
            </a:r>
            <a:r>
              <a:rPr lang="zh-CN" altLang="en-US" dirty="0">
                <a:latin typeface="Microsoft YaHei UI" panose="020B0503020204020204" pitchFamily="34" charset="-122"/>
                <a:ea typeface="Microsoft YaHei UI" panose="020B0503020204020204" pitchFamily="34" charset="-122"/>
              </a:rPr>
              <a:t>安装</a:t>
            </a:r>
          </a:p>
        </p:txBody>
      </p:sp>
      <p:sp>
        <p:nvSpPr>
          <p:cNvPr id="14" name="内容占位符 13"/>
          <p:cNvSpPr>
            <a:spLocks noGrp="1"/>
          </p:cNvSpPr>
          <p:nvPr>
            <p:ph idx="1"/>
          </p:nvPr>
        </p:nvSpPr>
        <p:spPr/>
        <p:txBody>
          <a:bodyPr rtlCol="0"/>
          <a:lstStyle/>
          <a:p>
            <a:pPr rtl="0"/>
            <a:r>
              <a:rPr lang="en-US" altLang="zh-CN" dirty="0"/>
              <a:t>p</a:t>
            </a:r>
            <a:r>
              <a:rPr lang="en-US" altLang="zh-CN" dirty="0">
                <a:latin typeface="Microsoft YaHei UI" panose="020B0503020204020204" pitchFamily="34" charset="-122"/>
                <a:ea typeface="Microsoft YaHei UI" panose="020B0503020204020204" pitchFamily="34" charset="-122"/>
              </a:rPr>
              <a:t>ip install pillow -</a:t>
            </a:r>
            <a:r>
              <a:rPr lang="en-US" altLang="zh-CN" dirty="0" err="1">
                <a:latin typeface="Microsoft YaHei UI" panose="020B0503020204020204" pitchFamily="34" charset="-122"/>
                <a:ea typeface="Microsoft YaHei UI" panose="020B0503020204020204" pitchFamily="34" charset="-122"/>
              </a:rPr>
              <a:t>i</a:t>
            </a:r>
            <a:r>
              <a:rPr lang="en-US" altLang="zh-CN" dirty="0">
                <a:latin typeface="Microsoft YaHei UI" panose="020B0503020204020204" pitchFamily="34" charset="-122"/>
                <a:ea typeface="Microsoft YaHei UI" panose="020B0503020204020204" pitchFamily="34" charset="-122"/>
              </a:rPr>
              <a:t> </a:t>
            </a:r>
            <a:r>
              <a:rPr lang="en-US" altLang="zh-CN" dirty="0">
                <a:latin typeface="Microsoft YaHei UI" panose="020B0503020204020204" pitchFamily="34" charset="-122"/>
                <a:ea typeface="Microsoft YaHei UI" panose="020B0503020204020204" pitchFamily="34" charset="-122"/>
                <a:hlinkClick r:id="rId3"/>
              </a:rPr>
              <a:t>https://mirrors.aliyun.com/pypi/simple/</a:t>
            </a:r>
            <a:endParaRPr lang="en-US" altLang="zh-CN" dirty="0">
              <a:latin typeface="Microsoft YaHei UI" panose="020B0503020204020204" pitchFamily="34" charset="-122"/>
              <a:ea typeface="Microsoft YaHei UI" panose="020B0503020204020204" pitchFamily="34" charset="-122"/>
            </a:endParaRPr>
          </a:p>
          <a:p>
            <a:pPr rtl="0"/>
            <a:endParaRPr lang="en-US" altLang="zh-CN" dirty="0"/>
          </a:p>
          <a:p>
            <a:pPr rtl="0"/>
            <a:r>
              <a:rPr lang="zh-CN" altLang="en-US" dirty="0">
                <a:latin typeface="Microsoft YaHei UI" panose="020B0503020204020204" pitchFamily="34" charset="-122"/>
                <a:ea typeface="Microsoft YaHei UI" panose="020B0503020204020204" pitchFamily="34" charset="-122"/>
              </a:rPr>
              <a:t>之前</a:t>
            </a:r>
            <a:r>
              <a:rPr lang="zh-CN" altLang="en-US" dirty="0"/>
              <a:t>安装过</a:t>
            </a:r>
            <a:r>
              <a:rPr lang="en-US" altLang="zh-CN" dirty="0"/>
              <a:t>matplotlib</a:t>
            </a:r>
            <a:r>
              <a:rPr lang="zh-CN" altLang="en-US" dirty="0"/>
              <a:t>， 就会附带安装</a:t>
            </a:r>
            <a:r>
              <a:rPr lang="en-US" altLang="zh-CN" dirty="0"/>
              <a:t>pillow</a:t>
            </a:r>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2770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zh-CN" altLang="en-US" dirty="0">
                <a:latin typeface="Microsoft YaHei UI" panose="020B0503020204020204" pitchFamily="34" charset="-122"/>
                <a:ea typeface="Microsoft YaHei UI" panose="020B0503020204020204" pitchFamily="34" charset="-122"/>
              </a:rPr>
              <a:t>图像文字</a:t>
            </a:r>
            <a:r>
              <a:rPr lang="en-US" altLang="zh-CN" dirty="0">
                <a:latin typeface="Microsoft YaHei UI" panose="020B0503020204020204" pitchFamily="34" charset="-122"/>
                <a:ea typeface="Microsoft YaHei UI" panose="020B0503020204020204" pitchFamily="34" charset="-122"/>
              </a:rPr>
              <a:t>ImageFont</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lnSpcReduction="10000"/>
          </a:bodyPr>
          <a:lstStyle/>
          <a:p>
            <a:pPr>
              <a:lnSpc>
                <a:spcPct val="150000"/>
              </a:lnSpc>
            </a:pPr>
            <a:r>
              <a:rPr lang="en-US" altLang="zh-CN" sz="2300" dirty="0"/>
              <a:t>PIL.ImageFont.truetype(font=None, size=10):</a:t>
            </a:r>
            <a:r>
              <a:rPr lang="zh-CN" altLang="en-US" sz="2300" dirty="0"/>
              <a:t>从文件或类文件对象中加载</a:t>
            </a:r>
            <a:r>
              <a:rPr lang="en-US" altLang="zh-CN" sz="2300" dirty="0"/>
              <a:t>TrueType</a:t>
            </a:r>
            <a:r>
              <a:rPr lang="zh-CN" altLang="en-US" sz="2300" dirty="0"/>
              <a:t>或</a:t>
            </a:r>
            <a:r>
              <a:rPr lang="en-US" altLang="zh-CN" sz="2300" dirty="0"/>
              <a:t>OpenType</a:t>
            </a:r>
            <a:r>
              <a:rPr lang="zh-CN" altLang="en-US" sz="2300" dirty="0"/>
              <a:t>字体，并创建一个字体对象。</a:t>
            </a:r>
            <a:endParaRPr lang="en-US" altLang="zh-CN" sz="2300" dirty="0"/>
          </a:p>
          <a:p>
            <a:pPr lvl="1">
              <a:lnSpc>
                <a:spcPct val="150000"/>
              </a:lnSpc>
            </a:pPr>
            <a:r>
              <a:rPr lang="en-US" altLang="zh-CN" sz="1900" dirty="0"/>
              <a:t>font</a:t>
            </a:r>
            <a:r>
              <a:rPr lang="zh-CN" altLang="en-US" sz="1900" dirty="0"/>
              <a:t>：一个包含</a:t>
            </a:r>
            <a:r>
              <a:rPr lang="en-US" altLang="zh-CN" sz="1900" dirty="0"/>
              <a:t>TrueType</a:t>
            </a:r>
            <a:r>
              <a:rPr lang="zh-CN" altLang="en-US" sz="1900" dirty="0"/>
              <a:t>字体的文件名或类文件对象。如果在这个文件名中找不到文件，加载器也可以在其他目录中搜索，例如</a:t>
            </a:r>
            <a:r>
              <a:rPr lang="en-US" altLang="zh-CN" sz="1900" dirty="0"/>
              <a:t>Windows</a:t>
            </a:r>
            <a:r>
              <a:rPr lang="zh-CN" altLang="en-US" sz="1900" dirty="0"/>
              <a:t>上的</a:t>
            </a:r>
            <a:r>
              <a:rPr lang="en-US" altLang="zh-CN" sz="1900" dirty="0"/>
              <a:t>fonts/</a:t>
            </a:r>
            <a:r>
              <a:rPr lang="zh-CN" altLang="en-US" sz="1900" dirty="0"/>
              <a:t>目录</a:t>
            </a:r>
            <a:endParaRPr lang="en-US" altLang="zh-CN" sz="1900" dirty="0"/>
          </a:p>
          <a:p>
            <a:pPr lvl="1">
              <a:lnSpc>
                <a:spcPct val="150000"/>
              </a:lnSpc>
            </a:pPr>
            <a:r>
              <a:rPr lang="en-US" altLang="zh-CN" sz="1900" dirty="0"/>
              <a:t>size – </a:t>
            </a:r>
            <a:r>
              <a:rPr lang="zh-CN" altLang="en-US" sz="1900" dirty="0"/>
              <a:t>字体的大小，以像素为单位。</a:t>
            </a:r>
            <a:endParaRPr lang="en-US" altLang="zh-CN" sz="1900" dirty="0"/>
          </a:p>
          <a:p>
            <a:pPr>
              <a:lnSpc>
                <a:spcPct val="150000"/>
              </a:lnSpc>
            </a:pPr>
            <a:r>
              <a:rPr lang="en-US" altLang="zh-CN" sz="2300" dirty="0"/>
              <a:t>ImageDraw.text(xy, text, fill=None, font=None):</a:t>
            </a:r>
            <a:r>
              <a:rPr lang="zh-CN" altLang="en-US" sz="2300" dirty="0"/>
              <a:t>在给定位置绘制字符串。</a:t>
            </a:r>
            <a:endParaRPr lang="en-US" altLang="zh-CN" sz="2300" dirty="0"/>
          </a:p>
          <a:p>
            <a:pPr lvl="1">
              <a:lnSpc>
                <a:spcPct val="150000"/>
              </a:lnSpc>
            </a:pPr>
            <a:r>
              <a:rPr lang="en-US" altLang="zh-CN" sz="1900" dirty="0"/>
              <a:t>xy -</a:t>
            </a:r>
            <a:r>
              <a:rPr lang="zh-CN" altLang="en-US" sz="1900" dirty="0"/>
              <a:t>文本的坐标。</a:t>
            </a:r>
            <a:endParaRPr lang="en-US" altLang="zh-CN" sz="1900" dirty="0"/>
          </a:p>
          <a:p>
            <a:pPr lvl="1">
              <a:lnSpc>
                <a:spcPct val="150000"/>
              </a:lnSpc>
            </a:pPr>
            <a:r>
              <a:rPr lang="en-US" altLang="zh-CN" sz="1900" dirty="0"/>
              <a:t>text -</a:t>
            </a:r>
            <a:r>
              <a:rPr lang="zh-CN" altLang="en-US" sz="1900" dirty="0"/>
              <a:t>要绘制的字符串。</a:t>
            </a:r>
            <a:endParaRPr lang="en-US" altLang="zh-CN" sz="1900" dirty="0"/>
          </a:p>
          <a:p>
            <a:pPr lvl="1">
              <a:lnSpc>
                <a:spcPct val="150000"/>
              </a:lnSpc>
            </a:pPr>
            <a:r>
              <a:rPr lang="en-US" altLang="zh-CN" sz="1900" dirty="0"/>
              <a:t>fill-</a:t>
            </a:r>
            <a:r>
              <a:rPr lang="zh-CN" altLang="en-US" sz="1900" dirty="0"/>
              <a:t>用于文本的颜色。</a:t>
            </a:r>
            <a:endParaRPr lang="en-US" altLang="zh-CN" sz="1900" dirty="0"/>
          </a:p>
          <a:p>
            <a:pPr lvl="1">
              <a:lnSpc>
                <a:spcPct val="150000"/>
              </a:lnSpc>
            </a:pPr>
            <a:r>
              <a:rPr lang="en-US" altLang="zh-CN" sz="1900" dirty="0"/>
              <a:t>font - </a:t>
            </a:r>
            <a:r>
              <a:rPr lang="zh-CN" altLang="en-US" sz="1900" dirty="0"/>
              <a:t>一个</a:t>
            </a:r>
            <a:r>
              <a:rPr lang="en-US" altLang="zh-CN" sz="1900" dirty="0"/>
              <a:t>ImageFont</a:t>
            </a:r>
            <a:r>
              <a:rPr lang="zh-CN" altLang="en-US" sz="1900" dirty="0"/>
              <a:t>实例。</a:t>
            </a:r>
          </a:p>
        </p:txBody>
      </p:sp>
    </p:spTree>
    <p:extLst>
      <p:ext uri="{BB962C8B-B14F-4D97-AF65-F5344CB8AC3E}">
        <p14:creationId xmlns:p14="http://schemas.microsoft.com/office/powerpoint/2010/main" val="100007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Microsoft YaHei UI" panose="020B0503020204020204" pitchFamily="34" charset="-122"/>
                <a:ea typeface="Microsoft YaHei UI" panose="020B0503020204020204" pitchFamily="34" charset="-122"/>
              </a:rPr>
              <a:t>ImageChops </a:t>
            </a:r>
            <a:endParaRPr lang="zh-CN" altLang="en-US" dirty="0">
              <a:latin typeface="Microsoft YaHei UI" panose="020B0503020204020204" pitchFamily="34" charset="-122"/>
              <a:ea typeface="Microsoft YaHei UI" panose="020B0503020204020204" pitchFamily="34" charset="-122"/>
            </a:endParaRP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a:bodyPr>
          <a:lstStyle/>
          <a:p>
            <a:pPr>
              <a:lnSpc>
                <a:spcPct val="150000"/>
              </a:lnSpc>
            </a:pPr>
            <a:r>
              <a:rPr lang="en-US" altLang="zh-CN" sz="2300" dirty="0">
                <a:hlinkClick r:id="rId3"/>
              </a:rPr>
              <a:t>https://pillow.readthedocs.io/en/stable/reference/ImageChops.html</a:t>
            </a:r>
            <a:endParaRPr lang="en-US" altLang="zh-CN" sz="2300" dirty="0"/>
          </a:p>
          <a:p>
            <a:pPr>
              <a:lnSpc>
                <a:spcPct val="150000"/>
              </a:lnSpc>
            </a:pPr>
            <a:r>
              <a:rPr lang="en-US" altLang="zh-CN" sz="2300" dirty="0"/>
              <a:t>ImageChops(Channel Operations)</a:t>
            </a:r>
            <a:r>
              <a:rPr lang="zh-CN" altLang="en-US" sz="2300" dirty="0"/>
              <a:t>模块包含许多算术图像操作，称为通道操作</a:t>
            </a:r>
            <a:r>
              <a:rPr lang="en-US" altLang="zh-CN" sz="2300" dirty="0"/>
              <a:t>(“chop”)</a:t>
            </a:r>
            <a:r>
              <a:rPr lang="zh-CN" altLang="en-US" sz="2300" dirty="0"/>
              <a:t>。这些可以用于各种目的，包括特殊效果、图像构图、算法绘画等等。</a:t>
            </a:r>
            <a:endParaRPr lang="en-US" altLang="zh-CN" sz="2300" dirty="0"/>
          </a:p>
          <a:p>
            <a:pPr>
              <a:lnSpc>
                <a:spcPct val="150000"/>
              </a:lnSpc>
            </a:pPr>
            <a:r>
              <a:rPr lang="zh-CN" altLang="en-US" dirty="0">
                <a:solidFill>
                  <a:srgbClr val="FF0000"/>
                </a:solidFill>
              </a:rPr>
              <a:t>此模块补充在这里供大家选学</a:t>
            </a:r>
          </a:p>
        </p:txBody>
      </p:sp>
    </p:spTree>
    <p:extLst>
      <p:ext uri="{BB962C8B-B14F-4D97-AF65-F5344CB8AC3E}">
        <p14:creationId xmlns:p14="http://schemas.microsoft.com/office/powerpoint/2010/main" val="339901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Microsoft YaHei UI" panose="020B0503020204020204" pitchFamily="34" charset="-122"/>
                <a:ea typeface="Microsoft YaHei UI" panose="020B0503020204020204" pitchFamily="34" charset="-122"/>
              </a:rPr>
              <a:t>Matplotlib</a:t>
            </a:r>
            <a:r>
              <a:rPr lang="zh-CN" altLang="en-US" dirty="0">
                <a:latin typeface="Microsoft YaHei UI" panose="020B0503020204020204" pitchFamily="34" charset="-122"/>
                <a:ea typeface="Microsoft YaHei UI" panose="020B0503020204020204" pitchFamily="34" charset="-122"/>
              </a:rPr>
              <a:t>的图像模块</a:t>
            </a:r>
          </a:p>
        </p:txBody>
      </p:sp>
      <p:sp>
        <p:nvSpPr>
          <p:cNvPr id="4" name="内容占位符 3">
            <a:extLst>
              <a:ext uri="{FF2B5EF4-FFF2-40B4-BE49-F238E27FC236}">
                <a16:creationId xmlns:a16="http://schemas.microsoft.com/office/drawing/2014/main" id="{DE3265FC-F2D7-0CF4-551D-11ACB3A86CCC}"/>
              </a:ext>
            </a:extLst>
          </p:cNvPr>
          <p:cNvSpPr>
            <a:spLocks noGrp="1"/>
          </p:cNvSpPr>
          <p:nvPr>
            <p:ph idx="1"/>
          </p:nvPr>
        </p:nvSpPr>
        <p:spPr>
          <a:xfrm>
            <a:off x="1413892" y="1628800"/>
            <a:ext cx="10081120" cy="5112568"/>
          </a:xfrm>
        </p:spPr>
        <p:txBody>
          <a:bodyPr>
            <a:normAutofit/>
          </a:bodyPr>
          <a:lstStyle/>
          <a:p>
            <a:pPr>
              <a:lnSpc>
                <a:spcPct val="150000"/>
              </a:lnSpc>
            </a:pPr>
            <a:r>
              <a:rPr lang="en-US" altLang="zh-CN" sz="1900" dirty="0"/>
              <a:t>matplotlib.image </a:t>
            </a:r>
            <a:r>
              <a:rPr lang="zh-CN" altLang="en-US" sz="1900" dirty="0"/>
              <a:t>图像模块支持基本的图像加载、缩放和显示操作。</a:t>
            </a:r>
            <a:endParaRPr lang="en-US" altLang="zh-CN" sz="1900" dirty="0"/>
          </a:p>
          <a:p>
            <a:pPr>
              <a:lnSpc>
                <a:spcPct val="150000"/>
              </a:lnSpc>
            </a:pPr>
            <a:r>
              <a:rPr lang="en-US" altLang="zh-CN" sz="1900" dirty="0"/>
              <a:t>Matplotlib</a:t>
            </a:r>
            <a:r>
              <a:rPr lang="zh-CN" altLang="en-US" sz="1900" dirty="0"/>
              <a:t>依赖于</a:t>
            </a:r>
            <a:r>
              <a:rPr lang="en-US" altLang="zh-CN" sz="1900" dirty="0"/>
              <a:t>Pillow</a:t>
            </a:r>
            <a:r>
              <a:rPr lang="zh-CN" altLang="en-US" sz="1900" dirty="0"/>
              <a:t>库加载图像数据。</a:t>
            </a:r>
            <a:endParaRPr lang="en-US" altLang="zh-CN" sz="1900" dirty="0"/>
          </a:p>
          <a:p>
            <a:pPr>
              <a:lnSpc>
                <a:spcPct val="150000"/>
              </a:lnSpc>
            </a:pPr>
            <a:r>
              <a:rPr lang="zh-CN" altLang="en-US" sz="1900" dirty="0"/>
              <a:t>对于</a:t>
            </a:r>
            <a:r>
              <a:rPr lang="en-US" altLang="zh-CN" sz="1900" dirty="0"/>
              <a:t>RGB</a:t>
            </a:r>
            <a:r>
              <a:rPr lang="zh-CN" altLang="en-US" sz="1900" dirty="0"/>
              <a:t>和</a:t>
            </a:r>
            <a:r>
              <a:rPr lang="en-US" altLang="zh-CN" sz="1900" dirty="0"/>
              <a:t>RGBA</a:t>
            </a:r>
            <a:r>
              <a:rPr lang="zh-CN" altLang="en-US" sz="1900" dirty="0"/>
              <a:t>图像，</a:t>
            </a:r>
            <a:r>
              <a:rPr lang="en-US" altLang="zh-CN" sz="1900" dirty="0"/>
              <a:t>Matplotlib</a:t>
            </a:r>
            <a:r>
              <a:rPr lang="zh-CN" altLang="en-US" sz="1900" dirty="0"/>
              <a:t>支持</a:t>
            </a:r>
            <a:r>
              <a:rPr lang="en-US" altLang="zh-CN" sz="1900" dirty="0"/>
              <a:t>float32</a:t>
            </a:r>
            <a:r>
              <a:rPr lang="zh-CN" altLang="en-US" sz="1900" dirty="0"/>
              <a:t>和</a:t>
            </a:r>
            <a:r>
              <a:rPr lang="en-US" altLang="zh-CN" sz="1900" dirty="0"/>
              <a:t>uint8</a:t>
            </a:r>
            <a:r>
              <a:rPr lang="zh-CN" altLang="en-US" sz="1900" dirty="0"/>
              <a:t>数据类型。对于灰度，</a:t>
            </a:r>
            <a:r>
              <a:rPr lang="en-US" altLang="zh-CN" sz="1900" dirty="0"/>
              <a:t>Matplotlib</a:t>
            </a:r>
            <a:r>
              <a:rPr lang="zh-CN" altLang="en-US" sz="1900" dirty="0"/>
              <a:t>只支持</a:t>
            </a:r>
            <a:r>
              <a:rPr lang="en-US" altLang="zh-CN" sz="1900" dirty="0"/>
              <a:t>float32</a:t>
            </a:r>
            <a:r>
              <a:rPr lang="zh-CN" altLang="en-US" sz="1900" dirty="0"/>
              <a:t>。</a:t>
            </a:r>
            <a:endParaRPr lang="en-US" altLang="zh-CN" sz="1900" dirty="0"/>
          </a:p>
          <a:p>
            <a:pPr>
              <a:lnSpc>
                <a:spcPct val="150000"/>
              </a:lnSpc>
            </a:pPr>
            <a:r>
              <a:rPr lang="en-US" altLang="zh-CN" sz="1900" dirty="0"/>
              <a:t>matplotlib.image.imread(fname, format=None)</a:t>
            </a:r>
            <a:r>
              <a:rPr lang="zh-CN" altLang="en-US" sz="1900" dirty="0"/>
              <a:t>：将图像从文件读入数组。</a:t>
            </a:r>
            <a:r>
              <a:rPr lang="zh-CN" altLang="en-US" sz="1900" dirty="0">
                <a:solidFill>
                  <a:srgbClr val="FF0000"/>
                </a:solidFill>
              </a:rPr>
              <a:t>该函数的存在是由于历史原因。建议使用</a:t>
            </a:r>
            <a:r>
              <a:rPr lang="en-US" altLang="zh-CN" sz="1900" dirty="0">
                <a:solidFill>
                  <a:srgbClr val="FF0000"/>
                </a:solidFill>
              </a:rPr>
              <a:t>PIL.Image.open</a:t>
            </a:r>
            <a:r>
              <a:rPr lang="zh-CN" altLang="en-US" sz="1900" dirty="0">
                <a:solidFill>
                  <a:srgbClr val="FF0000"/>
                </a:solidFill>
              </a:rPr>
              <a:t>来加载图像。</a:t>
            </a:r>
          </a:p>
        </p:txBody>
      </p:sp>
    </p:spTree>
    <p:extLst>
      <p:ext uri="{BB962C8B-B14F-4D97-AF65-F5344CB8AC3E}">
        <p14:creationId xmlns:p14="http://schemas.microsoft.com/office/powerpoint/2010/main" val="17526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r>
              <a:rPr lang="en-US" altLang="zh-CN" dirty="0">
                <a:latin typeface="Microsoft YaHei UI" panose="020B0503020204020204" pitchFamily="34" charset="-122"/>
                <a:ea typeface="Microsoft YaHei UI" panose="020B0503020204020204" pitchFamily="34" charset="-122"/>
              </a:rPr>
              <a:t>Matplotlib</a:t>
            </a:r>
            <a:r>
              <a:rPr lang="zh-CN" altLang="en-US" dirty="0">
                <a:latin typeface="Microsoft YaHei UI" panose="020B0503020204020204" pitchFamily="34" charset="-122"/>
                <a:ea typeface="Microsoft YaHei UI" panose="020B0503020204020204" pitchFamily="34" charset="-122"/>
              </a:rPr>
              <a:t>的图像模块</a:t>
            </a:r>
          </a:p>
        </p:txBody>
      </p:sp>
      <p:pic>
        <p:nvPicPr>
          <p:cNvPr id="3" name="内容占位符 2">
            <a:extLst>
              <a:ext uri="{FF2B5EF4-FFF2-40B4-BE49-F238E27FC236}">
                <a16:creationId xmlns:a16="http://schemas.microsoft.com/office/drawing/2014/main" id="{2008312A-C6A9-C23B-7D21-CDF626F600EC}"/>
              </a:ext>
            </a:extLst>
          </p:cNvPr>
          <p:cNvPicPr>
            <a:picLocks noGrp="1" noChangeAspect="1"/>
          </p:cNvPicPr>
          <p:nvPr>
            <p:ph idx="1"/>
          </p:nvPr>
        </p:nvPicPr>
        <p:blipFill>
          <a:blip r:embed="rId3"/>
          <a:stretch>
            <a:fillRect/>
          </a:stretch>
        </p:blipFill>
        <p:spPr>
          <a:xfrm>
            <a:off x="1522414" y="1700808"/>
            <a:ext cx="5785908" cy="2139099"/>
          </a:xfrm>
        </p:spPr>
      </p:pic>
      <p:pic>
        <p:nvPicPr>
          <p:cNvPr id="6" name="图片 5">
            <a:extLst>
              <a:ext uri="{FF2B5EF4-FFF2-40B4-BE49-F238E27FC236}">
                <a16:creationId xmlns:a16="http://schemas.microsoft.com/office/drawing/2014/main" id="{63EDFFB7-1AFD-284B-7C57-92AEF11AD559}"/>
              </a:ext>
            </a:extLst>
          </p:cNvPr>
          <p:cNvPicPr>
            <a:picLocks noChangeAspect="1"/>
          </p:cNvPicPr>
          <p:nvPr/>
        </p:nvPicPr>
        <p:blipFill>
          <a:blip r:embed="rId4"/>
          <a:stretch>
            <a:fillRect/>
          </a:stretch>
        </p:blipFill>
        <p:spPr>
          <a:xfrm>
            <a:off x="6886500" y="3057624"/>
            <a:ext cx="4704522" cy="3528392"/>
          </a:xfrm>
          <a:prstGeom prst="rect">
            <a:avLst/>
          </a:prstGeom>
        </p:spPr>
      </p:pic>
    </p:spTree>
    <p:extLst>
      <p:ext uri="{BB962C8B-B14F-4D97-AF65-F5344CB8AC3E}">
        <p14:creationId xmlns:p14="http://schemas.microsoft.com/office/powerpoint/2010/main" val="21747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图像</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a:xfrm>
            <a:off x="1522414" y="1628800"/>
            <a:ext cx="9144000" cy="4267200"/>
          </a:xfrm>
        </p:spPr>
        <p:txBody>
          <a:bodyPr rtlCol="0"/>
          <a:lstStyle/>
          <a:p>
            <a:pPr rtl="0"/>
            <a:r>
              <a:rPr lang="zh-CN" altLang="en-US" dirty="0">
                <a:latin typeface="Microsoft YaHei UI" panose="020B0503020204020204" pitchFamily="34" charset="-122"/>
                <a:ea typeface="Microsoft YaHei UI" panose="020B0503020204020204" pitchFamily="34" charset="-122"/>
              </a:rPr>
              <a:t>图像其实就是由通道和像素组成的数组</a:t>
            </a:r>
            <a:endParaRPr lang="en-US" altLang="zh-CN" dirty="0">
              <a:latin typeface="Microsoft YaHei UI" panose="020B0503020204020204" pitchFamily="34" charset="-122"/>
              <a:ea typeface="Microsoft YaHei UI" panose="020B0503020204020204" pitchFamily="34" charset="-122"/>
            </a:endParaRPr>
          </a:p>
          <a:p>
            <a:pPr rtl="0"/>
            <a:r>
              <a:rPr lang="zh-CN" altLang="en-US" dirty="0"/>
              <a:t>通道（</a:t>
            </a:r>
            <a:r>
              <a:rPr lang="en-US" altLang="zh-CN" dirty="0"/>
              <a:t>bands/channel</a:t>
            </a:r>
            <a:r>
              <a:rPr lang="zh-CN" altLang="en-US" dirty="0"/>
              <a:t>）：灰度图片由单通道构成，彩色图片由三通道（</a:t>
            </a:r>
            <a:r>
              <a:rPr lang="en-US" altLang="zh-CN" dirty="0"/>
              <a:t>RGB</a:t>
            </a:r>
            <a:r>
              <a:rPr lang="zh-CN" altLang="en-US" dirty="0"/>
              <a:t>）构成，真彩色图片由四通道（</a:t>
            </a:r>
            <a:r>
              <a:rPr lang="en-US" altLang="zh-CN" dirty="0"/>
              <a:t>RGBA A</a:t>
            </a:r>
            <a:r>
              <a:rPr lang="zh-CN" altLang="en-US" dirty="0"/>
              <a:t>：透明度）构成。</a:t>
            </a:r>
            <a:endParaRPr lang="zh-CN" altLang="en-US" dirty="0">
              <a:latin typeface="Microsoft YaHei UI" panose="020B0503020204020204" pitchFamily="34" charset="-122"/>
              <a:ea typeface="Microsoft YaHei UI" panose="020B0503020204020204" pitchFamily="34" charset="-122"/>
            </a:endParaRPr>
          </a:p>
        </p:txBody>
      </p:sp>
      <p:pic>
        <p:nvPicPr>
          <p:cNvPr id="4" name="图片 3">
            <a:extLst>
              <a:ext uri="{FF2B5EF4-FFF2-40B4-BE49-F238E27FC236}">
                <a16:creationId xmlns:a16="http://schemas.microsoft.com/office/drawing/2014/main" id="{3294BBCB-423C-0EC3-3E75-493F909488BB}"/>
              </a:ext>
            </a:extLst>
          </p:cNvPr>
          <p:cNvPicPr>
            <a:picLocks noChangeAspect="1"/>
          </p:cNvPicPr>
          <p:nvPr/>
        </p:nvPicPr>
        <p:blipFill>
          <a:blip r:embed="rId3"/>
          <a:stretch>
            <a:fillRect/>
          </a:stretch>
        </p:blipFill>
        <p:spPr>
          <a:xfrm>
            <a:off x="2926060" y="3140968"/>
            <a:ext cx="5832648" cy="3569946"/>
          </a:xfrm>
          <a:prstGeom prst="rect">
            <a:avLst/>
          </a:prstGeom>
        </p:spPr>
      </p:pic>
    </p:spTree>
    <p:extLst>
      <p:ext uri="{BB962C8B-B14F-4D97-AF65-F5344CB8AC3E}">
        <p14:creationId xmlns:p14="http://schemas.microsoft.com/office/powerpoint/2010/main" val="318431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t>Image</a:t>
            </a:r>
            <a:r>
              <a:rPr lang="zh-CN" altLang="en-US" dirty="0"/>
              <a:t>类</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rtlCol="0"/>
          <a:lstStyle/>
          <a:p>
            <a:pPr rtl="0">
              <a:lnSpc>
                <a:spcPct val="150000"/>
              </a:lnSpc>
            </a:pPr>
            <a:r>
              <a:rPr lang="en-US" altLang="zh-CN" dirty="0">
                <a:latin typeface="Microsoft YaHei UI" panose="020B0503020204020204" pitchFamily="34" charset="-122"/>
                <a:ea typeface="Microsoft YaHei UI" panose="020B0503020204020204" pitchFamily="34" charset="-122"/>
              </a:rPr>
              <a:t>Pillow</a:t>
            </a:r>
            <a:r>
              <a:rPr lang="zh-CN" altLang="en-US" dirty="0">
                <a:latin typeface="Microsoft YaHei UI" panose="020B0503020204020204" pitchFamily="34" charset="-122"/>
                <a:ea typeface="Microsoft YaHei UI" panose="020B0503020204020204" pitchFamily="34" charset="-122"/>
              </a:rPr>
              <a:t>中最重要的类是</a:t>
            </a:r>
            <a:r>
              <a:rPr lang="en-US" altLang="zh-CN" dirty="0">
                <a:solidFill>
                  <a:srgbClr val="FF0000"/>
                </a:solidFill>
                <a:latin typeface="Microsoft YaHei UI" panose="020B0503020204020204" pitchFamily="34" charset="-122"/>
                <a:ea typeface="Microsoft YaHei UI" panose="020B0503020204020204" pitchFamily="34" charset="-122"/>
              </a:rPr>
              <a:t>Image</a:t>
            </a:r>
            <a:r>
              <a:rPr lang="zh-CN" altLang="en-US" dirty="0">
                <a:solidFill>
                  <a:srgbClr val="FF0000"/>
                </a:solidFill>
                <a:latin typeface="Microsoft YaHei UI" panose="020B0503020204020204" pitchFamily="34" charset="-122"/>
                <a:ea typeface="Microsoft YaHei UI" panose="020B0503020204020204" pitchFamily="34" charset="-122"/>
              </a:rPr>
              <a:t>类</a:t>
            </a:r>
            <a:r>
              <a:rPr lang="zh-CN" altLang="en-US" dirty="0">
                <a:latin typeface="Microsoft YaHei UI" panose="020B0503020204020204" pitchFamily="34" charset="-122"/>
                <a:ea typeface="Microsoft YaHei UI" panose="020B0503020204020204" pitchFamily="34" charset="-122"/>
              </a:rPr>
              <a:t>，它在</a:t>
            </a:r>
            <a:r>
              <a:rPr lang="zh-CN" altLang="en-US" dirty="0">
                <a:solidFill>
                  <a:srgbClr val="FF0000"/>
                </a:solidFill>
                <a:latin typeface="Microsoft YaHei UI" panose="020B0503020204020204" pitchFamily="34" charset="-122"/>
                <a:ea typeface="Microsoft YaHei UI" panose="020B0503020204020204" pitchFamily="34" charset="-122"/>
              </a:rPr>
              <a:t>同名模块中定义</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rtl="0">
              <a:lnSpc>
                <a:spcPct val="150000"/>
              </a:lnSpc>
            </a:pPr>
            <a:r>
              <a:rPr lang="zh-CN" altLang="en-US" dirty="0">
                <a:latin typeface="Microsoft YaHei UI" panose="020B0503020204020204" pitchFamily="34" charset="-122"/>
                <a:ea typeface="Microsoft YaHei UI" panose="020B0503020204020204" pitchFamily="34" charset="-122"/>
              </a:rPr>
              <a:t>您可以通过以下方式创建该类的实例</a:t>
            </a:r>
            <a:r>
              <a:rPr lang="zh-CN" altLang="en-US" dirty="0"/>
              <a:t>：</a:t>
            </a:r>
            <a:endParaRPr lang="en-US" altLang="zh-CN" dirty="0"/>
          </a:p>
          <a:p>
            <a:pPr lvl="1">
              <a:lnSpc>
                <a:spcPct val="150000"/>
              </a:lnSpc>
            </a:pPr>
            <a:r>
              <a:rPr lang="zh-CN" altLang="en-US" dirty="0">
                <a:latin typeface="Microsoft YaHei UI" panose="020B0503020204020204" pitchFamily="34" charset="-122"/>
                <a:ea typeface="Microsoft YaHei UI" panose="020B0503020204020204" pitchFamily="34" charset="-122"/>
              </a:rPr>
              <a:t>从文件中加载图像</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zh-CN" altLang="en-US" dirty="0">
                <a:latin typeface="Microsoft YaHei UI" panose="020B0503020204020204" pitchFamily="34" charset="-122"/>
                <a:ea typeface="Microsoft YaHei UI" panose="020B0503020204020204" pitchFamily="34" charset="-122"/>
              </a:rPr>
              <a:t>从文件对象中加载图像</a:t>
            </a:r>
            <a:endParaRPr lang="en-US" altLang="zh-CN" dirty="0">
              <a:latin typeface="Microsoft YaHei UI" panose="020B0503020204020204" pitchFamily="34" charset="-122"/>
              <a:ea typeface="Microsoft YaHei UI" panose="020B0503020204020204" pitchFamily="34" charset="-122"/>
            </a:endParaRPr>
          </a:p>
          <a:p>
            <a:pPr lvl="1">
              <a:lnSpc>
                <a:spcPct val="150000"/>
              </a:lnSpc>
            </a:pPr>
            <a:r>
              <a:rPr lang="zh-CN" altLang="en-US" dirty="0">
                <a:latin typeface="Microsoft YaHei UI" panose="020B0503020204020204" pitchFamily="34" charset="-122"/>
                <a:ea typeface="Microsoft YaHei UI" panose="020B0503020204020204" pitchFamily="34" charset="-122"/>
              </a:rPr>
              <a:t>从头创建图像</a:t>
            </a:r>
          </a:p>
        </p:txBody>
      </p:sp>
    </p:spTree>
    <p:extLst>
      <p:ext uri="{BB962C8B-B14F-4D97-AF65-F5344CB8AC3E}">
        <p14:creationId xmlns:p14="http://schemas.microsoft.com/office/powerpoint/2010/main" val="69900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latin typeface="Microsoft YaHei UI" panose="020B0503020204020204" pitchFamily="34" charset="-122"/>
                <a:ea typeface="Microsoft YaHei UI" panose="020B0503020204020204" pitchFamily="34" charset="-122"/>
              </a:rPr>
              <a:t>方式一：从文件中加载图像</a:t>
            </a:r>
          </a:p>
        </p:txBody>
      </p:sp>
      <p:sp>
        <p:nvSpPr>
          <p:cNvPr id="14" name="内容占位符 13"/>
          <p:cNvSpPr>
            <a:spLocks noGrp="1"/>
          </p:cNvSpPr>
          <p:nvPr>
            <p:ph idx="1"/>
          </p:nvPr>
        </p:nvSpPr>
        <p:spPr/>
        <p:txBody>
          <a:bodyPr rtlCol="0"/>
          <a:lstStyle/>
          <a:p>
            <a:pPr rtl="0">
              <a:lnSpc>
                <a:spcPct val="150000"/>
              </a:lnSpc>
            </a:pPr>
            <a:r>
              <a:rPr lang="zh-CN" altLang="en-US" dirty="0">
                <a:latin typeface="Microsoft YaHei UI" panose="020B0503020204020204" pitchFamily="34" charset="-122"/>
                <a:ea typeface="Microsoft YaHei UI" panose="020B0503020204020204" pitchFamily="34" charset="-122"/>
              </a:rPr>
              <a:t>要从文件中加载图像，请使用</a:t>
            </a:r>
            <a:r>
              <a:rPr lang="en-US" altLang="zh-CN" dirty="0">
                <a:latin typeface="Microsoft YaHei UI" panose="020B0503020204020204" pitchFamily="34" charset="-122"/>
                <a:ea typeface="Microsoft YaHei UI" panose="020B0503020204020204" pitchFamily="34" charset="-122"/>
              </a:rPr>
              <a:t>image</a:t>
            </a:r>
            <a:r>
              <a:rPr lang="zh-CN" altLang="en-US" dirty="0">
                <a:latin typeface="Microsoft YaHei UI" panose="020B0503020204020204" pitchFamily="34" charset="-122"/>
                <a:ea typeface="Microsoft YaHei UI" panose="020B0503020204020204" pitchFamily="34" charset="-122"/>
              </a:rPr>
              <a:t>模块中的</a:t>
            </a:r>
            <a:r>
              <a:rPr lang="en-US" altLang="zh-CN" dirty="0">
                <a:latin typeface="Microsoft YaHei UI" panose="020B0503020204020204" pitchFamily="34" charset="-122"/>
                <a:ea typeface="Microsoft YaHei UI" panose="020B0503020204020204" pitchFamily="34" charset="-122"/>
              </a:rPr>
              <a:t>open()</a:t>
            </a:r>
            <a:r>
              <a:rPr lang="zh-CN" altLang="en-US" dirty="0">
                <a:latin typeface="Microsoft YaHei UI" panose="020B0503020204020204" pitchFamily="34" charset="-122"/>
                <a:ea typeface="Microsoft YaHei UI" panose="020B0503020204020204" pitchFamily="34" charset="-122"/>
              </a:rPr>
              <a:t>函数</a:t>
            </a:r>
            <a:r>
              <a:rPr lang="en-US" altLang="zh-CN" dirty="0">
                <a:latin typeface="Microsoft YaHei UI" panose="020B0503020204020204" pitchFamily="34" charset="-122"/>
                <a:ea typeface="Microsoft YaHei UI" panose="020B0503020204020204" pitchFamily="34" charset="-122"/>
              </a:rPr>
              <a:t>:</a:t>
            </a:r>
          </a:p>
          <a:p>
            <a:pPr rtl="0">
              <a:lnSpc>
                <a:spcPct val="150000"/>
              </a:lnSpc>
            </a:pPr>
            <a:endParaRPr lang="en-US" altLang="zh-CN" dirty="0"/>
          </a:p>
          <a:p>
            <a:pPr rtl="0">
              <a:lnSpc>
                <a:spcPct val="150000"/>
              </a:lnSpc>
            </a:pPr>
            <a:endParaRPr lang="en-US" altLang="zh-CN" dirty="0">
              <a:latin typeface="Microsoft YaHei UI" panose="020B0503020204020204" pitchFamily="34" charset="-122"/>
              <a:ea typeface="Microsoft YaHei UI" panose="020B0503020204020204" pitchFamily="34" charset="-122"/>
            </a:endParaRPr>
          </a:p>
          <a:p>
            <a:pPr rtl="0">
              <a:lnSpc>
                <a:spcPct val="150000"/>
              </a:lnSpc>
            </a:pPr>
            <a:r>
              <a:rPr lang="zh-CN" altLang="en-US" dirty="0">
                <a:latin typeface="Microsoft YaHei UI" panose="020B0503020204020204" pitchFamily="34" charset="-122"/>
                <a:ea typeface="Microsoft YaHei UI" panose="020B0503020204020204" pitchFamily="34" charset="-122"/>
              </a:rPr>
              <a:t>如果成功，这个函数返回一个</a:t>
            </a:r>
            <a:r>
              <a:rPr lang="en-US" altLang="zh-CN" dirty="0">
                <a:latin typeface="Microsoft YaHei UI" panose="020B0503020204020204" pitchFamily="34" charset="-122"/>
                <a:ea typeface="Microsoft YaHei UI" panose="020B0503020204020204" pitchFamily="34" charset="-122"/>
              </a:rPr>
              <a:t>Image</a:t>
            </a:r>
            <a:r>
              <a:rPr lang="zh-CN" altLang="en-US" dirty="0">
                <a:latin typeface="Microsoft YaHei UI" panose="020B0503020204020204" pitchFamily="34" charset="-122"/>
                <a:ea typeface="Microsoft YaHei UI" panose="020B0503020204020204" pitchFamily="34" charset="-122"/>
              </a:rPr>
              <a:t>对象。现在你可以使用实例属性来检查文件内容</a:t>
            </a:r>
            <a:r>
              <a:rPr lang="zh-CN" altLang="en-US" dirty="0"/>
              <a:t>。</a:t>
            </a:r>
            <a:endParaRPr lang="zh-CN" altLang="en-US"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D895C410-AA47-D54D-7C59-518CBB94D031}"/>
              </a:ext>
            </a:extLst>
          </p:cNvPr>
          <p:cNvPicPr>
            <a:picLocks noChangeAspect="1"/>
          </p:cNvPicPr>
          <p:nvPr/>
        </p:nvPicPr>
        <p:blipFill>
          <a:blip r:embed="rId3"/>
          <a:stretch>
            <a:fillRect/>
          </a:stretch>
        </p:blipFill>
        <p:spPr>
          <a:xfrm>
            <a:off x="1917948" y="2636912"/>
            <a:ext cx="4876928" cy="1507711"/>
          </a:xfrm>
          <a:prstGeom prst="rect">
            <a:avLst/>
          </a:prstGeom>
        </p:spPr>
      </p:pic>
    </p:spTree>
    <p:extLst>
      <p:ext uri="{BB962C8B-B14F-4D97-AF65-F5344CB8AC3E}">
        <p14:creationId xmlns:p14="http://schemas.microsoft.com/office/powerpoint/2010/main" val="223038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en-US" altLang="zh-CN" dirty="0">
                <a:latin typeface="Microsoft YaHei UI" panose="020B0503020204020204" pitchFamily="34" charset="-122"/>
                <a:ea typeface="Microsoft YaHei UI" panose="020B0503020204020204" pitchFamily="34" charset="-122"/>
              </a:rPr>
              <a:t>Image</a:t>
            </a:r>
            <a:r>
              <a:rPr lang="zh-CN" altLang="en-US" dirty="0">
                <a:latin typeface="Microsoft YaHei UI" panose="020B0503020204020204" pitchFamily="34" charset="-122"/>
                <a:ea typeface="Microsoft YaHei UI" panose="020B0503020204020204" pitchFamily="34" charset="-122"/>
              </a:rPr>
              <a:t>对象的属性</a:t>
            </a:r>
          </a:p>
        </p:txBody>
      </p:sp>
      <p:sp>
        <p:nvSpPr>
          <p:cNvPr id="14" name="内容占位符 13"/>
          <p:cNvSpPr>
            <a:spLocks noGrp="1"/>
          </p:cNvSpPr>
          <p:nvPr>
            <p:ph idx="1"/>
          </p:nvPr>
        </p:nvSpPr>
        <p:spPr/>
        <p:txBody>
          <a:bodyPr rtlCol="0"/>
          <a:lstStyle/>
          <a:p>
            <a:pPr rtl="0">
              <a:lnSpc>
                <a:spcPct val="150000"/>
              </a:lnSpc>
            </a:pPr>
            <a:r>
              <a:rPr lang="en-US" altLang="zh-CN" dirty="0">
                <a:latin typeface="Microsoft YaHei UI" panose="020B0503020204020204" pitchFamily="34" charset="-122"/>
                <a:ea typeface="Microsoft YaHei UI" panose="020B0503020204020204" pitchFamily="34" charset="-122"/>
              </a:rPr>
              <a:t>format</a:t>
            </a:r>
            <a:r>
              <a:rPr lang="zh-CN" altLang="en-US" dirty="0">
                <a:latin typeface="Microsoft YaHei UI" panose="020B0503020204020204" pitchFamily="34" charset="-122"/>
                <a:ea typeface="Microsoft YaHei UI" panose="020B0503020204020204" pitchFamily="34" charset="-122"/>
              </a:rPr>
              <a:t>属性：标识图像的格式。如果图像不是从文件中读取的，则将其设置为</a:t>
            </a:r>
            <a:r>
              <a:rPr lang="en-US" altLang="zh-CN" dirty="0">
                <a:latin typeface="Microsoft YaHei UI" panose="020B0503020204020204" pitchFamily="34" charset="-122"/>
                <a:ea typeface="Microsoft YaHei UI" panose="020B0503020204020204" pitchFamily="34" charset="-122"/>
              </a:rPr>
              <a:t>None</a:t>
            </a:r>
            <a:r>
              <a:rPr lang="zh-CN" altLang="en-US" dirty="0">
                <a:latin typeface="Microsoft YaHei UI" panose="020B0503020204020204" pitchFamily="34" charset="-122"/>
                <a:ea typeface="Microsoft YaHei UI" panose="020B0503020204020204" pitchFamily="34" charset="-122"/>
              </a:rPr>
              <a:t>。</a:t>
            </a:r>
            <a:endParaRPr lang="en-US" altLang="zh-CN" dirty="0">
              <a:latin typeface="Microsoft YaHei UI" panose="020B0503020204020204" pitchFamily="34" charset="-122"/>
              <a:ea typeface="Microsoft YaHei UI" panose="020B0503020204020204" pitchFamily="34" charset="-122"/>
            </a:endParaRPr>
          </a:p>
          <a:p>
            <a:pPr rtl="0">
              <a:lnSpc>
                <a:spcPct val="150000"/>
              </a:lnSpc>
            </a:pPr>
            <a:r>
              <a:rPr lang="en-US" altLang="zh-CN" dirty="0">
                <a:latin typeface="Microsoft YaHei UI" panose="020B0503020204020204" pitchFamily="34" charset="-122"/>
                <a:ea typeface="Microsoft YaHei UI" panose="020B0503020204020204" pitchFamily="34" charset="-122"/>
              </a:rPr>
              <a:t>size</a:t>
            </a:r>
            <a:r>
              <a:rPr lang="zh-CN" altLang="en-US" dirty="0">
                <a:latin typeface="Microsoft YaHei UI" panose="020B0503020204020204" pitchFamily="34" charset="-122"/>
                <a:ea typeface="Microsoft YaHei UI" panose="020B0503020204020204" pitchFamily="34" charset="-122"/>
              </a:rPr>
              <a:t>属性：是一个包含宽度和高度</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以像素为单位</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的二元组。</a:t>
            </a:r>
            <a:endParaRPr lang="en-US" altLang="zh-CN" dirty="0">
              <a:latin typeface="Microsoft YaHei UI" panose="020B0503020204020204" pitchFamily="34" charset="-122"/>
              <a:ea typeface="Microsoft YaHei UI" panose="020B0503020204020204" pitchFamily="34" charset="-122"/>
            </a:endParaRPr>
          </a:p>
          <a:p>
            <a:pPr rtl="0">
              <a:lnSpc>
                <a:spcPct val="150000"/>
              </a:lnSpc>
            </a:pPr>
            <a:r>
              <a:rPr lang="en-US" altLang="zh-CN" dirty="0">
                <a:latin typeface="Microsoft YaHei UI" panose="020B0503020204020204" pitchFamily="34" charset="-122"/>
                <a:ea typeface="Microsoft YaHei UI" panose="020B0503020204020204" pitchFamily="34" charset="-122"/>
              </a:rPr>
              <a:t>mode</a:t>
            </a:r>
            <a:r>
              <a:rPr lang="zh-CN" altLang="en-US" dirty="0">
                <a:latin typeface="Microsoft YaHei UI" panose="020B0503020204020204" pitchFamily="34" charset="-122"/>
                <a:ea typeface="Microsoft YaHei UI" panose="020B0503020204020204" pitchFamily="34" charset="-122"/>
              </a:rPr>
              <a:t>属性：定义图像中通道的数量和名称，以及像素类型和深度。常见的模式是灰度图像的“</a:t>
            </a:r>
            <a:r>
              <a:rPr lang="en-US" altLang="zh-CN" dirty="0">
                <a:latin typeface="Microsoft YaHei UI" panose="020B0503020204020204" pitchFamily="34" charset="-122"/>
                <a:ea typeface="Microsoft YaHei UI" panose="020B0503020204020204" pitchFamily="34" charset="-122"/>
              </a:rPr>
              <a:t>L”(</a:t>
            </a:r>
            <a:r>
              <a:rPr lang="zh-CN" altLang="en-US" dirty="0">
                <a:latin typeface="Microsoft YaHei UI" panose="020B0503020204020204" pitchFamily="34" charset="-122"/>
                <a:ea typeface="Microsoft YaHei UI" panose="020B0503020204020204" pitchFamily="34" charset="-122"/>
              </a:rPr>
              <a:t>亮度</a:t>
            </a:r>
            <a:r>
              <a:rPr lang="en-US" altLang="zh-CN" dirty="0">
                <a:latin typeface="Microsoft YaHei UI" panose="020B0503020204020204" pitchFamily="34" charset="-122"/>
                <a:ea typeface="Microsoft YaHei UI" panose="020B0503020204020204" pitchFamily="34" charset="-122"/>
              </a:rPr>
              <a:t>)</a:t>
            </a:r>
            <a:r>
              <a:rPr lang="zh-CN" altLang="en-US" dirty="0">
                <a:latin typeface="Microsoft YaHei UI" panose="020B0503020204020204" pitchFamily="34" charset="-122"/>
                <a:ea typeface="Microsoft YaHei UI" panose="020B0503020204020204" pitchFamily="34" charset="-122"/>
              </a:rPr>
              <a:t>，真彩色图像的“</a:t>
            </a:r>
            <a:r>
              <a:rPr lang="en-US" altLang="zh-CN" dirty="0">
                <a:latin typeface="Microsoft YaHei UI" panose="020B0503020204020204" pitchFamily="34" charset="-122"/>
                <a:ea typeface="Microsoft YaHei UI" panose="020B0503020204020204" pitchFamily="34" charset="-122"/>
              </a:rPr>
              <a:t>RGB”</a:t>
            </a:r>
            <a:r>
              <a:rPr lang="zh-CN" altLang="en-US" dirty="0">
                <a:latin typeface="Microsoft YaHei UI" panose="020B0503020204020204" pitchFamily="34" charset="-122"/>
                <a:ea typeface="Microsoft YaHei UI" panose="020B0503020204020204" pitchFamily="34" charset="-122"/>
              </a:rPr>
              <a:t>和印刷图像的“</a:t>
            </a:r>
            <a:r>
              <a:rPr lang="en-US" altLang="zh-CN" dirty="0">
                <a:latin typeface="Microsoft YaHei UI" panose="020B0503020204020204" pitchFamily="34" charset="-122"/>
                <a:ea typeface="Microsoft YaHei UI" panose="020B0503020204020204" pitchFamily="34" charset="-122"/>
              </a:rPr>
              <a:t>CMYK”</a:t>
            </a:r>
            <a:r>
              <a:rPr lang="zh-CN" altLang="en-US" dirty="0">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345446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图像的</a:t>
            </a:r>
            <a:r>
              <a:rPr lang="en-US" altLang="zh-CN" dirty="0"/>
              <a:t>mode</a:t>
            </a:r>
            <a:endParaRPr lang="zh-CN" altLang="en-US" dirty="0">
              <a:latin typeface="Microsoft YaHei UI" panose="020B0503020204020204" pitchFamily="34" charset="-122"/>
              <a:ea typeface="Microsoft YaHei UI" panose="020B0503020204020204" pitchFamily="34" charset="-122"/>
            </a:endParaRPr>
          </a:p>
        </p:txBody>
      </p:sp>
      <p:sp>
        <p:nvSpPr>
          <p:cNvPr id="14" name="内容占位符 13"/>
          <p:cNvSpPr>
            <a:spLocks noGrp="1"/>
          </p:cNvSpPr>
          <p:nvPr>
            <p:ph idx="1"/>
          </p:nvPr>
        </p:nvSpPr>
        <p:spPr/>
        <p:txBody>
          <a:bodyPr rtlCol="0"/>
          <a:lstStyle/>
          <a:p>
            <a:pPr rtl="0">
              <a:lnSpc>
                <a:spcPct val="150000"/>
              </a:lnSpc>
            </a:pPr>
            <a:r>
              <a:rPr lang="zh-CN" altLang="en-US" dirty="0">
                <a:latin typeface="Microsoft YaHei UI" panose="020B0503020204020204" pitchFamily="34" charset="-122"/>
                <a:ea typeface="Microsoft YaHei UI" panose="020B0503020204020204" pitchFamily="34" charset="-122"/>
              </a:rPr>
              <a:t>图像的模式</a:t>
            </a:r>
            <a:r>
              <a:rPr lang="en-US" altLang="zh-CN" dirty="0">
                <a:latin typeface="Microsoft YaHei UI" panose="020B0503020204020204" pitchFamily="34" charset="-122"/>
                <a:ea typeface="Microsoft YaHei UI" panose="020B0503020204020204" pitchFamily="34" charset="-122"/>
              </a:rPr>
              <a:t>(mode)</a:t>
            </a:r>
            <a:r>
              <a:rPr lang="zh-CN" altLang="en-US" dirty="0">
                <a:latin typeface="Microsoft YaHei UI" panose="020B0503020204020204" pitchFamily="34" charset="-122"/>
                <a:ea typeface="Microsoft YaHei UI" panose="020B0503020204020204" pitchFamily="34" charset="-122"/>
              </a:rPr>
              <a:t>是一个字符串，用于定义图像中像素的类型和深度。每个像素都利用了位深度的全范围。因此，</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位像素的范围是</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8</a:t>
            </a:r>
            <a:r>
              <a:rPr lang="zh-CN" altLang="en-US" dirty="0">
                <a:latin typeface="Microsoft YaHei UI" panose="020B0503020204020204" pitchFamily="34" charset="-122"/>
                <a:ea typeface="Microsoft YaHei UI" panose="020B0503020204020204" pitchFamily="34" charset="-122"/>
              </a:rPr>
              <a:t>位像素的范围是</a:t>
            </a:r>
            <a:r>
              <a:rPr lang="en-US" altLang="zh-CN" dirty="0">
                <a:latin typeface="Microsoft YaHei UI" panose="020B0503020204020204" pitchFamily="34" charset="-122"/>
                <a:ea typeface="Microsoft YaHei UI" panose="020B0503020204020204" pitchFamily="34" charset="-122"/>
              </a:rPr>
              <a:t>0-255</a:t>
            </a:r>
            <a:r>
              <a:rPr lang="zh-CN" altLang="en-US" dirty="0">
                <a:latin typeface="Microsoft YaHei UI" panose="020B0503020204020204" pitchFamily="34" charset="-122"/>
                <a:ea typeface="Microsoft YaHei UI" panose="020B0503020204020204" pitchFamily="34" charset="-122"/>
              </a:rPr>
              <a:t>，</a:t>
            </a:r>
            <a:r>
              <a:rPr lang="en-US" altLang="zh-CN" dirty="0">
                <a:latin typeface="Microsoft YaHei UI" panose="020B0503020204020204" pitchFamily="34" charset="-122"/>
                <a:ea typeface="Microsoft YaHei UI" panose="020B0503020204020204" pitchFamily="34" charset="-122"/>
              </a:rPr>
              <a:t>32</a:t>
            </a:r>
            <a:r>
              <a:rPr lang="zh-CN" altLang="en-US" dirty="0">
                <a:latin typeface="Microsoft YaHei UI" panose="020B0503020204020204" pitchFamily="34" charset="-122"/>
                <a:ea typeface="Microsoft YaHei UI" panose="020B0503020204020204" pitchFamily="34" charset="-122"/>
              </a:rPr>
              <a:t>位带符号整数像素的范围是</a:t>
            </a:r>
            <a:r>
              <a:rPr lang="en-US" altLang="zh-CN" dirty="0">
                <a:latin typeface="Microsoft YaHei UI" panose="020B0503020204020204" pitchFamily="34" charset="-122"/>
                <a:ea typeface="Microsoft YaHei UI" panose="020B0503020204020204" pitchFamily="34" charset="-122"/>
              </a:rPr>
              <a:t>INT32</a:t>
            </a:r>
            <a:r>
              <a:rPr lang="zh-CN" altLang="en-US" dirty="0">
                <a:latin typeface="Microsoft YaHei UI" panose="020B0503020204020204" pitchFamily="34" charset="-122"/>
                <a:ea typeface="Microsoft YaHei UI" panose="020B0503020204020204" pitchFamily="34" charset="-122"/>
              </a:rPr>
              <a:t>（即</a:t>
            </a:r>
            <a:r>
              <a:rPr lang="en-US" altLang="zh-CN" dirty="0">
                <a:latin typeface="Microsoft YaHei UI" panose="020B0503020204020204" pitchFamily="34" charset="-122"/>
                <a:ea typeface="Microsoft YaHei UI" panose="020B0503020204020204" pitchFamily="34" charset="-122"/>
              </a:rPr>
              <a:t>-2^31</a:t>
            </a:r>
            <a:r>
              <a:rPr lang="zh-CN" altLang="en-US" dirty="0">
                <a:latin typeface="Microsoft YaHei UI" panose="020B0503020204020204" pitchFamily="34" charset="-122"/>
                <a:ea typeface="Microsoft YaHei UI" panose="020B0503020204020204" pitchFamily="34" charset="-122"/>
              </a:rPr>
              <a:t>到</a:t>
            </a:r>
            <a:r>
              <a:rPr lang="en-US" altLang="zh-CN" dirty="0">
                <a:latin typeface="Microsoft YaHei UI" panose="020B0503020204020204" pitchFamily="34" charset="-122"/>
                <a:ea typeface="Microsoft YaHei UI" panose="020B0503020204020204" pitchFamily="34" charset="-122"/>
              </a:rPr>
              <a:t>2^31-1</a:t>
            </a:r>
            <a:r>
              <a:rPr lang="zh-CN" altLang="en-US" dirty="0">
                <a:latin typeface="Microsoft YaHei UI" panose="020B0503020204020204" pitchFamily="34" charset="-122"/>
                <a:ea typeface="Microsoft YaHei UI" panose="020B0503020204020204" pitchFamily="34" charset="-122"/>
              </a:rPr>
              <a:t>），而</a:t>
            </a:r>
            <a:r>
              <a:rPr lang="en-US" altLang="zh-CN" dirty="0">
                <a:latin typeface="Microsoft YaHei UI" panose="020B0503020204020204" pitchFamily="34" charset="-122"/>
                <a:ea typeface="Microsoft YaHei UI" panose="020B0503020204020204" pitchFamily="34" charset="-122"/>
              </a:rPr>
              <a:t>32</a:t>
            </a:r>
            <a:r>
              <a:rPr lang="zh-CN" altLang="en-US" dirty="0">
                <a:latin typeface="Microsoft YaHei UI" panose="020B0503020204020204" pitchFamily="34" charset="-122"/>
                <a:ea typeface="Microsoft YaHei UI" panose="020B0503020204020204" pitchFamily="34" charset="-122"/>
              </a:rPr>
              <a:t>位浮点像素的范围则是</a:t>
            </a:r>
            <a:r>
              <a:rPr lang="en-US" altLang="zh-CN" dirty="0">
                <a:latin typeface="Microsoft YaHei UI" panose="020B0503020204020204" pitchFamily="34" charset="-122"/>
                <a:ea typeface="Microsoft YaHei UI" panose="020B0503020204020204" pitchFamily="34" charset="-122"/>
              </a:rPr>
              <a:t>FLOAT32</a:t>
            </a:r>
            <a:r>
              <a:rPr lang="zh-CN" altLang="en-US" dirty="0">
                <a:latin typeface="Microsoft YaHei UI" panose="020B0503020204020204" pitchFamily="34" charset="-122"/>
                <a:ea typeface="Microsoft YaHei UI" panose="020B0503020204020204" pitchFamily="34" charset="-122"/>
              </a:rPr>
              <a:t>（即大约</a:t>
            </a:r>
            <a:r>
              <a:rPr lang="en-US" altLang="zh-CN" dirty="0">
                <a:latin typeface="Microsoft YaHei UI" panose="020B0503020204020204" pitchFamily="34" charset="-122"/>
                <a:ea typeface="Microsoft YaHei UI" panose="020B0503020204020204" pitchFamily="34" charset="-122"/>
              </a:rPr>
              <a:t>-3.4e+38</a:t>
            </a:r>
            <a:r>
              <a:rPr lang="zh-CN" altLang="en-US" dirty="0">
                <a:latin typeface="Microsoft YaHei UI" panose="020B0503020204020204" pitchFamily="34" charset="-122"/>
                <a:ea typeface="Microsoft YaHei UI" panose="020B0503020204020204" pitchFamily="34" charset="-122"/>
              </a:rPr>
              <a:t>到</a:t>
            </a:r>
            <a:r>
              <a:rPr lang="en-US" altLang="zh-CN" dirty="0">
                <a:latin typeface="Microsoft YaHei UI" panose="020B0503020204020204" pitchFamily="34" charset="-122"/>
                <a:ea typeface="Microsoft YaHei UI" panose="020B0503020204020204" pitchFamily="34" charset="-122"/>
              </a:rPr>
              <a:t>3.4e+38</a:t>
            </a:r>
            <a:r>
              <a:rPr lang="zh-CN" altLang="en-US" dirty="0">
                <a:latin typeface="Microsoft YaHei UI" panose="020B0503020204020204" pitchFamily="34" charset="-122"/>
                <a:ea typeface="Microsoft YaHei UI" panose="020B0503020204020204" pitchFamily="34" charset="-122"/>
              </a:rPr>
              <a:t>）。</a:t>
            </a:r>
          </a:p>
        </p:txBody>
      </p:sp>
    </p:spTree>
    <p:extLst>
      <p:ext uri="{BB962C8B-B14F-4D97-AF65-F5344CB8AC3E}">
        <p14:creationId xmlns:p14="http://schemas.microsoft.com/office/powerpoint/2010/main" val="1483314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rtlCol="0"/>
          <a:lstStyle/>
          <a:p>
            <a:pPr rtl="0"/>
            <a:r>
              <a:rPr lang="zh-CN" altLang="en-US" dirty="0"/>
              <a:t>图像的</a:t>
            </a:r>
            <a:r>
              <a:rPr lang="en-US" altLang="zh-CN" dirty="0"/>
              <a:t>mode</a:t>
            </a:r>
            <a:endParaRPr lang="zh-CN" altLang="en-US"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612FB1F2-FFAB-A140-7F56-4D26AF919396}"/>
              </a:ext>
            </a:extLst>
          </p:cNvPr>
          <p:cNvPicPr>
            <a:picLocks noChangeAspect="1"/>
          </p:cNvPicPr>
          <p:nvPr/>
        </p:nvPicPr>
        <p:blipFill>
          <a:blip r:embed="rId3"/>
          <a:stretch>
            <a:fillRect/>
          </a:stretch>
        </p:blipFill>
        <p:spPr>
          <a:xfrm>
            <a:off x="1701924" y="1700808"/>
            <a:ext cx="8496944" cy="4074293"/>
          </a:xfrm>
          <a:prstGeom prst="rect">
            <a:avLst/>
          </a:prstGeom>
        </p:spPr>
      </p:pic>
      <p:sp>
        <p:nvSpPr>
          <p:cNvPr id="4" name="文本框 3">
            <a:extLst>
              <a:ext uri="{FF2B5EF4-FFF2-40B4-BE49-F238E27FC236}">
                <a16:creationId xmlns:a16="http://schemas.microsoft.com/office/drawing/2014/main" id="{547B00A9-8D0C-1BDF-3399-4BDA3A1612A1}"/>
              </a:ext>
            </a:extLst>
          </p:cNvPr>
          <p:cNvSpPr txBox="1"/>
          <p:nvPr/>
        </p:nvSpPr>
        <p:spPr>
          <a:xfrm>
            <a:off x="1917948" y="6021288"/>
            <a:ext cx="9001000" cy="424732"/>
          </a:xfrm>
          <a:prstGeom prst="rect">
            <a:avLst/>
          </a:prstGeom>
          <a:noFill/>
        </p:spPr>
        <p:txBody>
          <a:bodyPr wrap="square" rtlCol="0">
            <a:spAutoFit/>
          </a:bodyPr>
          <a:lstStyle/>
          <a:p>
            <a:pPr>
              <a:lnSpc>
                <a:spcPct val="90000"/>
              </a:lnSpc>
            </a:pPr>
            <a:r>
              <a:rPr lang="en-US" altLang="zh-CN" sz="2400" b="1" dirty="0"/>
              <a:t>Pillow</a:t>
            </a:r>
            <a:r>
              <a:rPr lang="zh-CN" altLang="en-US" sz="2400" b="1" dirty="0">
                <a:solidFill>
                  <a:srgbClr val="FF0000"/>
                </a:solidFill>
              </a:rPr>
              <a:t>不支持</a:t>
            </a:r>
            <a:r>
              <a:rPr lang="zh-CN" altLang="en-US" sz="2400" b="1" dirty="0"/>
              <a:t>每通道深度</a:t>
            </a:r>
            <a:r>
              <a:rPr lang="zh-CN" altLang="en-US" sz="2400" b="1" dirty="0">
                <a:solidFill>
                  <a:srgbClr val="FF0000"/>
                </a:solidFill>
              </a:rPr>
              <a:t>超过</a:t>
            </a:r>
            <a:r>
              <a:rPr lang="en-US" altLang="zh-CN" sz="2400" b="1" dirty="0">
                <a:solidFill>
                  <a:srgbClr val="FF0000"/>
                </a:solidFill>
              </a:rPr>
              <a:t>8</a:t>
            </a:r>
            <a:r>
              <a:rPr lang="zh-CN" altLang="en-US" sz="2400" b="1" dirty="0">
                <a:solidFill>
                  <a:srgbClr val="FF0000"/>
                </a:solidFill>
              </a:rPr>
              <a:t>位</a:t>
            </a:r>
            <a:r>
              <a:rPr lang="zh-CN" altLang="en-US" sz="2400" b="1" dirty="0"/>
              <a:t>的</a:t>
            </a:r>
            <a:r>
              <a:rPr lang="zh-CN" altLang="en-US" sz="2400" b="1" dirty="0">
                <a:solidFill>
                  <a:srgbClr val="FF0000"/>
                </a:solidFill>
              </a:rPr>
              <a:t>多通道</a:t>
            </a:r>
            <a:r>
              <a:rPr lang="zh-CN" altLang="en-US" sz="2400" b="1" dirty="0"/>
              <a:t>图像。</a:t>
            </a:r>
          </a:p>
        </p:txBody>
      </p:sp>
    </p:spTree>
    <p:extLst>
      <p:ext uri="{BB962C8B-B14F-4D97-AF65-F5344CB8AC3E}">
        <p14:creationId xmlns:p14="http://schemas.microsoft.com/office/powerpoint/2010/main" val="248289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黑板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465_TF02804846_TF02804846" id="{118C6178-8627-4F1A-8ADE-4D23F9B5C89B}" vid="{47D4BC64-CC5E-41E6-96A6-68E3DA472C92}"/>
    </a:ext>
  </a:extLst>
</a:theme>
</file>

<file path=ppt/theme/theme2.xml><?xml version="1.0" encoding="utf-8"?>
<a:theme xmlns:a="http://schemas.openxmlformats.org/drawingml/2006/main" name="办公室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黑板教育演示文稿（宽屏）</Template>
  <TotalTime>678</TotalTime>
  <Words>3219</Words>
  <Application>Microsoft Office PowerPoint</Application>
  <PresentationFormat>自定义</PresentationFormat>
  <Paragraphs>189</Paragraphs>
  <Slides>33</Slides>
  <Notes>33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33</vt:i4>
      </vt:variant>
    </vt:vector>
  </HeadingPairs>
  <TitlesOfParts>
    <vt:vector size="37" baseType="lpstr">
      <vt:lpstr>Microsoft YaHei UI</vt:lpstr>
      <vt:lpstr>Arial</vt:lpstr>
      <vt:lpstr>Consolas</vt:lpstr>
      <vt:lpstr>黑板 16 x 9</vt:lpstr>
      <vt:lpstr>PIL</vt:lpstr>
      <vt:lpstr>PIL</vt:lpstr>
      <vt:lpstr>PIL安装</vt:lpstr>
      <vt:lpstr>图像</vt:lpstr>
      <vt:lpstr>Image类</vt:lpstr>
      <vt:lpstr>方式一：从文件中加载图像</vt:lpstr>
      <vt:lpstr>Image对象的属性</vt:lpstr>
      <vt:lpstr>图像的mode</vt:lpstr>
      <vt:lpstr>图像的mode</vt:lpstr>
      <vt:lpstr>坐标系统</vt:lpstr>
      <vt:lpstr>Show方法</vt:lpstr>
      <vt:lpstr>方式二：从文件对象中加载图像</vt:lpstr>
      <vt:lpstr>方式三：从头创建图像</vt:lpstr>
      <vt:lpstr>Image对象方法</vt:lpstr>
      <vt:lpstr>Image对象方法</vt:lpstr>
      <vt:lpstr>Image对象方法</vt:lpstr>
      <vt:lpstr>Image对象方法</vt:lpstr>
      <vt:lpstr>Image对象方法</vt:lpstr>
      <vt:lpstr>Image对象方法</vt:lpstr>
      <vt:lpstr>Image对象方法</vt:lpstr>
      <vt:lpstr>图像处理方法</vt:lpstr>
      <vt:lpstr>图像处理方法</vt:lpstr>
      <vt:lpstr>图像处理方法</vt:lpstr>
      <vt:lpstr>Image.thumbnail() 和 Image.resize() 区别</vt:lpstr>
      <vt:lpstr>图像滤镜</vt:lpstr>
      <vt:lpstr>图像滤镜</vt:lpstr>
      <vt:lpstr>图像增强ImageEnhance</vt:lpstr>
      <vt:lpstr>图像增强ImageEnhance</vt:lpstr>
      <vt:lpstr>图像文字ImageFont</vt:lpstr>
      <vt:lpstr>图像文字ImageFont</vt:lpstr>
      <vt:lpstr>ImageChops </vt:lpstr>
      <vt:lpstr>Matplotlib的图像模块</vt:lpstr>
      <vt:lpstr>Matplotlib的图像模块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Mr</dc:creator>
  <cp:lastModifiedBy>Lee Mr</cp:lastModifiedBy>
  <cp:revision>259</cp:revision>
  <dcterms:created xsi:type="dcterms:W3CDTF">2024-06-15T04:29:41Z</dcterms:created>
  <dcterms:modified xsi:type="dcterms:W3CDTF">2024-11-04T08:43:18Z</dcterms:modified>
</cp:coreProperties>
</file>