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57" r:id="rId3"/>
    <p:sldId id="270" r:id="rId4"/>
    <p:sldId id="274" r:id="rId5"/>
    <p:sldId id="272" r:id="rId6"/>
    <p:sldId id="273" r:id="rId7"/>
    <p:sldId id="275" r:id="rId8"/>
    <p:sldId id="276" r:id="rId9"/>
    <p:sldId id="277" r:id="rId10"/>
    <p:sldId id="295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91" r:id="rId22"/>
    <p:sldId id="288" r:id="rId23"/>
    <p:sldId id="289" r:id="rId24"/>
    <p:sldId id="290" r:id="rId25"/>
    <p:sldId id="292" r:id="rId26"/>
    <p:sldId id="293" r:id="rId27"/>
    <p:sldId id="299" r:id="rId28"/>
    <p:sldId id="294" r:id="rId29"/>
    <p:sldId id="296" r:id="rId30"/>
    <p:sldId id="297" r:id="rId31"/>
    <p:sldId id="298" r:id="rId32"/>
    <p:sldId id="300" r:id="rId33"/>
    <p:sldId id="301" r:id="rId34"/>
    <p:sldId id="307" r:id="rId35"/>
    <p:sldId id="302" r:id="rId36"/>
    <p:sldId id="303" r:id="rId37"/>
    <p:sldId id="304" r:id="rId38"/>
    <p:sldId id="305" r:id="rId39"/>
    <p:sldId id="306" r:id="rId40"/>
    <p:sldId id="308" r:id="rId41"/>
    <p:sldId id="309" r:id="rId42"/>
    <p:sldId id="311" r:id="rId43"/>
    <p:sldId id="310" r:id="rId44"/>
    <p:sldId id="312" r:id="rId45"/>
    <p:sldId id="313" r:id="rId46"/>
    <p:sldId id="314" r:id="rId47"/>
    <p:sldId id="315" r:id="rId4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91" d="100"/>
          <a:sy n="91" d="100"/>
        </p:scale>
        <p:origin x="665" y="6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2025-02-11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2025-02-11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378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526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4675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8394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224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997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2041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68547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56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5080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32446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330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553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1375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5493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9786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488253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60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303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089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9553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225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0764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1278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86209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5740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6751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4174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8833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0175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883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96090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05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4153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81886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13626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03387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373996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9099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350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594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712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946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13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683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2025-02-11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2025-02-11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2025-02-11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真术</a:t>
            </a:r>
            <a:r>
              <a:rPr lang="en-US" altLang="zh-CN" dirty="0"/>
              <a:t>_</a:t>
            </a:r>
            <a:r>
              <a:rPr lang="zh-CN" altLang="en-US" dirty="0"/>
              <a:t>李刚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BGR</a:t>
            </a:r>
            <a:r>
              <a:rPr lang="zh-CN" altLang="en-US" dirty="0"/>
              <a:t>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7190F0-06D9-DE2A-43DB-1345EBC05416}"/>
              </a:ext>
            </a:extLst>
          </p:cNvPr>
          <p:cNvSpPr/>
          <p:nvPr/>
        </p:nvSpPr>
        <p:spPr>
          <a:xfrm>
            <a:off x="5350605" y="2564904"/>
            <a:ext cx="1944216" cy="16561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1A53D7-D989-2352-3C30-24321F183623}"/>
              </a:ext>
            </a:extLst>
          </p:cNvPr>
          <p:cNvSpPr/>
          <p:nvPr/>
        </p:nvSpPr>
        <p:spPr>
          <a:xfrm>
            <a:off x="5062573" y="2924944"/>
            <a:ext cx="1944216" cy="16561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82FEE-736B-BF9A-FB07-FE53B76939A2}"/>
              </a:ext>
            </a:extLst>
          </p:cNvPr>
          <p:cNvSpPr/>
          <p:nvPr/>
        </p:nvSpPr>
        <p:spPr>
          <a:xfrm>
            <a:off x="4781461" y="3310632"/>
            <a:ext cx="1944216" cy="1656184"/>
          </a:xfrm>
          <a:prstGeom prst="rect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E7BF505-87F2-6FE2-2493-3FDDA7DAE495}"/>
              </a:ext>
            </a:extLst>
          </p:cNvPr>
          <p:cNvSpPr/>
          <p:nvPr/>
        </p:nvSpPr>
        <p:spPr>
          <a:xfrm>
            <a:off x="3737345" y="3486150"/>
            <a:ext cx="720080" cy="43204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0C50E55-4F53-F4F1-E0B5-A3604381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613440"/>
              </p:ext>
            </p:extLst>
          </p:nvPr>
        </p:nvGraphicFramePr>
        <p:xfrm>
          <a:off x="9384038" y="2245121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530471F-2B0B-D029-DBF3-AFE2340FA112}"/>
              </a:ext>
            </a:extLst>
          </p:cNvPr>
          <p:cNvGraphicFramePr>
            <a:graphicFrameLocks noGrp="1"/>
          </p:cNvGraphicFramePr>
          <p:nvPr/>
        </p:nvGraphicFramePr>
        <p:xfrm>
          <a:off x="8966989" y="2891035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D19874-2188-A360-497D-FB537AE9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77327"/>
              </p:ext>
            </p:extLst>
          </p:nvPr>
        </p:nvGraphicFramePr>
        <p:xfrm>
          <a:off x="8658251" y="3609082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09BB9872-2415-B255-7D1B-F3068F3D95C5}"/>
              </a:ext>
            </a:extLst>
          </p:cNvPr>
          <p:cNvSpPr/>
          <p:nvPr/>
        </p:nvSpPr>
        <p:spPr>
          <a:xfrm>
            <a:off x="7669333" y="3558158"/>
            <a:ext cx="707806" cy="40652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8E4A78-5337-A4B2-3268-3E4610C53BAB}"/>
              </a:ext>
            </a:extLst>
          </p:cNvPr>
          <p:cNvSpPr txBox="1"/>
          <p:nvPr/>
        </p:nvSpPr>
        <p:spPr>
          <a:xfrm>
            <a:off x="10555514" y="5663407"/>
            <a:ext cx="504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580EB0-B079-B167-D2E6-75FEB192A3E4}"/>
              </a:ext>
            </a:extLst>
          </p:cNvPr>
          <p:cNvSpPr txBox="1"/>
          <p:nvPr/>
        </p:nvSpPr>
        <p:spPr>
          <a:xfrm>
            <a:off x="11093038" y="5015965"/>
            <a:ext cx="389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G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E6AF7B-44B2-4B31-4459-82B28AD20CC5}"/>
              </a:ext>
            </a:extLst>
          </p:cNvPr>
          <p:cNvSpPr txBox="1"/>
          <p:nvPr/>
        </p:nvSpPr>
        <p:spPr>
          <a:xfrm>
            <a:off x="11429402" y="4410037"/>
            <a:ext cx="3674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213DF-94BA-C561-C09C-2DFCE665E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07" y="2477219"/>
            <a:ext cx="1944860" cy="193281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2603A22-C283-65AE-721D-31510C3F5CE3}"/>
              </a:ext>
            </a:extLst>
          </p:cNvPr>
          <p:cNvSpPr txBox="1"/>
          <p:nvPr/>
        </p:nvSpPr>
        <p:spPr>
          <a:xfrm>
            <a:off x="1701924" y="5531235"/>
            <a:ext cx="548437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OpenCV</a:t>
            </a:r>
            <a:r>
              <a:rPr lang="zh-CN" altLang="en-US" sz="2800" b="1" dirty="0">
                <a:solidFill>
                  <a:srgbClr val="FF0000"/>
                </a:solidFill>
              </a:rPr>
              <a:t>默认使用的是</a:t>
            </a:r>
            <a:r>
              <a:rPr lang="en-US" altLang="zh-CN" sz="2800" b="1" dirty="0">
                <a:solidFill>
                  <a:srgbClr val="FF0000"/>
                </a:solidFill>
              </a:rPr>
              <a:t>BGR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44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读取图像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v2. imread(filename[, flags]) -&gt; retval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第一个参数： 文件路径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第二个参数是一个标志，它指定了读取图像的方式。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cv2.IMREAD_COLOR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加载彩色图像。任何图像的透明度都会被忽视。它是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默认标志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cv2.IMREAD_GRAYSCALE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：以灰度模式加载图像</a:t>
            </a:r>
          </a:p>
          <a:p>
            <a:pPr lvl="2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cv2.IMREAD_UNCHANGED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：加载图像，包括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alpha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通道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 除了这三个标志，你可以分别简单地传递整数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返回：图像的</a:t>
            </a:r>
            <a:r>
              <a:rPr lang="en-US" altLang="zh-CN" dirty="0">
                <a:solidFill>
                  <a:srgbClr val="FF0000"/>
                </a:solidFill>
              </a:rPr>
              <a:t>ndarray</a:t>
            </a:r>
            <a:r>
              <a:rPr lang="zh-CN" altLang="en-US" dirty="0">
                <a:solidFill>
                  <a:srgbClr val="FF0000"/>
                </a:solidFill>
              </a:rPr>
              <a:t>数组</a:t>
            </a:r>
            <a:endParaRPr lang="zh-CN" altLang="en-US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24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显示图像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v2. imshow(winname, mat) -&gt; None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在指定窗口中显示图像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第一个参数是窗口名称，它是一个字符串。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第二个参数是我们的对象。你可以根据需要创建任意多个窗口，但可以使用不同的窗口名称。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注意：如果事先没有定义窗口，那么</a:t>
            </a:r>
            <a:r>
              <a:rPr lang="en-US" altLang="zh-CN" dirty="0"/>
              <a:t>imshow</a:t>
            </a:r>
            <a:r>
              <a:rPr lang="zh-CN" altLang="en-US" dirty="0"/>
              <a:t>会自动创建窗口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EAFF0-4750-D90F-96F9-236C6EFF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4725144"/>
            <a:ext cx="4261869" cy="178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显示图像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cv.waitKey()</a:t>
            </a:r>
            <a:r>
              <a:rPr lang="zh-CN" altLang="en-US" dirty="0"/>
              <a:t>：是一个键盘绑定函数。其参数是以</a:t>
            </a:r>
            <a:r>
              <a:rPr lang="zh-CN" altLang="en-US" dirty="0">
                <a:solidFill>
                  <a:srgbClr val="FF0000"/>
                </a:solidFill>
              </a:rPr>
              <a:t>毫秒</a:t>
            </a:r>
            <a:r>
              <a:rPr lang="zh-CN" altLang="en-US" dirty="0"/>
              <a:t>为单位的时间。该函数等待任何键盘事件指定的毫秒。如果您在这段时间内按下任何键，程序将继续运行。如果</a:t>
            </a:r>
            <a:r>
              <a:rPr lang="en-US" altLang="zh-CN" dirty="0"/>
              <a:t>0</a:t>
            </a:r>
            <a:r>
              <a:rPr lang="zh-CN" altLang="en-US" dirty="0"/>
              <a:t>被传递，它将无限期地等待一次敲击键。它也可以设置为检测特定的按键，例如，如果按下键 </a:t>
            </a:r>
            <a:r>
              <a:rPr lang="en-US" altLang="zh-CN" dirty="0"/>
              <a:t>a </a:t>
            </a:r>
            <a:r>
              <a:rPr lang="zh-CN" altLang="en-US" dirty="0"/>
              <a:t>等。</a:t>
            </a: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 除了键盘绑定事件外，此功能还处理许多其他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GUI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事件，因此你必须使用它来实际显示图像。</a:t>
            </a:r>
          </a:p>
        </p:txBody>
      </p:sp>
    </p:spTree>
    <p:extLst>
      <p:ext uri="{BB962C8B-B14F-4D97-AF65-F5344CB8AC3E}">
        <p14:creationId xmlns:p14="http://schemas.microsoft.com/office/powerpoint/2010/main" val="20192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销毁窗口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 rtlCol="0">
            <a:normAutofit fontScale="92500" lnSpcReduction="20000"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cv.destroyAllWindows()</a:t>
            </a:r>
            <a:r>
              <a:rPr lang="zh-CN" altLang="en-US" dirty="0"/>
              <a:t>：只会销毁我们创建的所有窗口。如果要销毁任何特定的窗口，请使用函数 </a:t>
            </a:r>
            <a:r>
              <a:rPr lang="en-US" altLang="zh-CN" dirty="0"/>
              <a:t>cv.destroyWindow()</a:t>
            </a:r>
            <a:r>
              <a:rPr lang="zh-CN" altLang="en-US" dirty="0"/>
              <a:t>在其中传递确切的窗口名称作为参数。</a:t>
            </a:r>
          </a:p>
          <a:p>
            <a:pPr rtl="0">
              <a:lnSpc>
                <a:spcPct val="150000"/>
              </a:lnSpc>
            </a:pPr>
            <a:r>
              <a:rPr lang="zh-CN" altLang="en-US" dirty="0"/>
              <a:t>注意 在特殊情况下，你可以创建一个空窗口，然后再将图像加载到该窗口。在这种情况下，你可以指定窗口是否可调整大小。这是通过功能</a:t>
            </a:r>
            <a:r>
              <a:rPr lang="en-US" altLang="zh-CN" dirty="0">
                <a:solidFill>
                  <a:srgbClr val="FF0000"/>
                </a:solidFill>
              </a:rPr>
              <a:t>cv2.namedWindow()</a:t>
            </a:r>
            <a:r>
              <a:rPr lang="zh-CN" altLang="en-US" dirty="0"/>
              <a:t>完成的。默认情况下，该标志为</a:t>
            </a:r>
            <a:r>
              <a:rPr lang="en-US" altLang="zh-CN" dirty="0"/>
              <a:t>cv2.WINDOW_AUTOSIZE</a:t>
            </a:r>
            <a:r>
              <a:rPr lang="zh-CN" altLang="en-US" dirty="0"/>
              <a:t>。但是，如果将标志指定为</a:t>
            </a:r>
            <a:r>
              <a:rPr lang="en-US" altLang="zh-CN" dirty="0"/>
              <a:t>cv2.WINDOW_NORMAL</a:t>
            </a:r>
            <a:r>
              <a:rPr lang="zh-CN" altLang="en-US" dirty="0"/>
              <a:t>，则可以调整窗口大小。当图像尺寸过大以及向窗口添加跟踪栏时，这将很有帮助。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37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写入图像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116614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/>
              <a:t>使用函数</a:t>
            </a:r>
            <a:r>
              <a:rPr lang="en-US" altLang="zh-CN" dirty="0"/>
              <a:t>cv2.imwrite()</a:t>
            </a:r>
            <a:r>
              <a:rPr lang="zh-CN" altLang="en-US" dirty="0"/>
              <a:t>保存图像。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第一个参数是文件名，第二个参数是要保存的图像。 </a:t>
            </a:r>
            <a:endParaRPr lang="en-US" altLang="zh-CN" dirty="0"/>
          </a:p>
          <a:p>
            <a:pPr marL="27432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cv2.imwrite('messigray.png'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img)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这会将图像以</a:t>
            </a:r>
            <a:r>
              <a:rPr lang="en-US" altLang="zh-CN" dirty="0"/>
              <a:t>PNG</a:t>
            </a:r>
            <a:r>
              <a:rPr lang="zh-CN" altLang="en-US" dirty="0"/>
              <a:t>格式保存在工作目录中。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45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从摄像头读取视频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10116614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要捕获视频，你需要创建一个 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VideoCapture 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对象。它的参数可以是设备索引或视频文件的名称。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设备索引就是指定哪个摄像头的数字。正常情况下，一个摄像头会被连接。所以可以简单地传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0(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-1)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。你可以通过传递</a:t>
            </a:r>
            <a:r>
              <a:rPr lang="en-US" altLang="zh-CN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来选择第二个相机，以此类推。在此之后，你可以逐帧捕获。但是在最后，</a:t>
            </a:r>
            <a:r>
              <a:rPr lang="zh-CN" altLang="en-US" sz="1800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不要忘记释放资源。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149C40-1C2A-4BFC-705F-170F13C48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364" y="3212976"/>
            <a:ext cx="42845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读取视频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cap.read()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返回布尔值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(True/ False)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。如果正确读取了帧，它将为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。因此，你可以通过检查此返回值来检查视频的结尾。</a:t>
            </a:r>
          </a:p>
          <a:p>
            <a:pPr rtl="0"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有时，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可能尚未初始化捕获。在这种情况下，此代码显示错误。你可以通过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cap.isOpened()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方法检查它是否已初始化。如果是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，那么确定。否则，使用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cap.open()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打开它。</a:t>
            </a:r>
          </a:p>
          <a:p>
            <a:pPr rtl="0"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你还可以使用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cap.get(propId)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方法访问该视频的某些功能，其中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propId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之间的一个数字。每个数字表示视频的属性（如果适用于该视频）。其中一些值可以使用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cap.set(propId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进行修改。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是你想要的新值。</a:t>
            </a:r>
          </a:p>
          <a:p>
            <a:pPr rtl="0">
              <a:lnSpc>
                <a:spcPct val="150000"/>
              </a:lnSpc>
            </a:pP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例如，我可以通过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cap.get(cv.CAP_PROP_FRAME_WIDTH)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cap.get(cv.CAP_PROP_FRAME_HEIGHT)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检查框架的宽度和高度。默认情况下，它的分辨率为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640x480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。但我想将其修改为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320x240</a:t>
            </a:r>
            <a:r>
              <a:rPr lang="zh-CN" altLang="en-US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。只需使用和即可。</a:t>
            </a:r>
            <a:r>
              <a:rPr lang="en-US" altLang="zh-CN" sz="1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ret = cap.set(cv.CAP_PROP_FRAME_WIDTH,320) and ret = cap.set(cv.CAP_PROP_FRAME_HEIGHT,240).</a:t>
            </a: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5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从文件读取视频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它与从相机捕获相同，只是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用视频文件名更改摄像机索引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。另外，在显示框架时，请使用适当的时间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cv.waitKey()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。如果太小，则视频将非常快，而如果太大，则视频将变得很慢（嗯，这就是显示慢动作的方式）。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正常情况下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毫秒就可以了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99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保存视频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我们捕捉一个视频，一帧一帧地处理，我们想要保存这个视频。对于图像，它非常简单，只需使用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cv.imwrite()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这次我们创建一个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VideoWriter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对象。我们应该指定输出文件名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例如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 output.avi)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。然后我们应该指定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FourCC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代码。然后传递帧率的数量和帧大小。最后一个是颜色标志。如果为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，编码器期望颜色帧，否则它与灰度帧一起工作。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FourCC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：是用于指定视频编解码器的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字节代码。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可用代码列表可在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fourcc.org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:http://www.fourcc.org/codecs.php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</a:t>
            </a:r>
          </a:p>
        </p:txBody>
      </p:sp>
    </p:spTree>
    <p:extLst>
      <p:ext uri="{BB962C8B-B14F-4D97-AF65-F5344CB8AC3E}">
        <p14:creationId xmlns:p14="http://schemas.microsoft.com/office/powerpoint/2010/main" val="20752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 is the world‘s biggest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computer vision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library.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（计算机视觉库）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It's open source, contains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over 2500 algorithms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 is operated by the non-profit Open Source Vision Foundation.</a:t>
            </a:r>
          </a:p>
          <a:p>
            <a:pPr marL="0" indent="0" rtl="0">
              <a:buNone/>
            </a:pPr>
            <a:r>
              <a:rPr lang="en-US" altLang="zh-CN" dirty="0"/>
              <a:t>  (</a:t>
            </a:r>
            <a:r>
              <a:rPr lang="zh-CN" altLang="en-US" dirty="0"/>
              <a:t>它是开源的，包含</a:t>
            </a:r>
            <a:r>
              <a:rPr lang="en-US" altLang="zh-CN" dirty="0"/>
              <a:t>2500</a:t>
            </a:r>
            <a:r>
              <a:rPr lang="zh-CN" altLang="en-US" dirty="0"/>
              <a:t>多个算法，由非营利的开源视觉基金会运营。</a:t>
            </a:r>
            <a:r>
              <a:rPr lang="en-US" altLang="zh-CN" dirty="0"/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保存视频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E610C1-30F0-DC16-6483-44209E121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700808"/>
            <a:ext cx="6552728" cy="500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6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OpenCV</a:t>
            </a:r>
            <a:r>
              <a:rPr lang="zh-CN" altLang="en-US" dirty="0"/>
              <a:t>绘图功能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绘图的常规参数：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：您要绘制形状的图像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color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：形状的颜色。对于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，将其作为元组传递，例如：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(255,0,0)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蓝色。对于灰度，只需传递标量值即可。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thickness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：线或圆等的粗细。如果对闭合图形（如圆）传递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-1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，它将填充形状（</a:t>
            </a:r>
            <a:r>
              <a:rPr lang="zh-CN" altLang="en-US" dirty="0"/>
              <a:t>多边形除外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）。默认厚度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 1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lineType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：线的类型，是否为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连接线，抗锯齿线等。默认情况下，为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连接线。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cv.LINE_AA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给出了抗锯齿的线条，看起来非常适合曲线。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81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OpenCV</a:t>
            </a:r>
            <a:r>
              <a:rPr lang="zh-CN" altLang="en-US" dirty="0"/>
              <a:t>绘图功能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cv2.line()</a:t>
            </a:r>
            <a:r>
              <a:rPr lang="en-US" altLang="zh-CN" dirty="0"/>
              <a:t>: </a:t>
            </a:r>
            <a:r>
              <a:rPr lang="zh-CN" altLang="en-US" dirty="0"/>
              <a:t>画线，需要传递线的开始和结束坐标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cv2.rectangle()</a:t>
            </a:r>
            <a:r>
              <a:rPr lang="zh-CN" altLang="en-US" dirty="0"/>
              <a:t>：画矩形，需要矩形的左上角和右下角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cv2.circle()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r>
              <a:rPr lang="zh-CN" altLang="en-US" dirty="0"/>
              <a:t>画圆，需要其中心坐标和半径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cv2.ellipse()</a:t>
            </a:r>
            <a:r>
              <a:rPr lang="zh-CN" altLang="en-US" dirty="0"/>
              <a:t>：画椭圆，需要传递几个参数。一个参数是中心位置（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）。下一个参数是轴长度（长轴长度，短轴长度）。</a:t>
            </a:r>
            <a:r>
              <a:rPr lang="en-US" altLang="zh-CN" dirty="0"/>
              <a:t>angle</a:t>
            </a:r>
            <a:r>
              <a:rPr lang="zh-CN" altLang="en-US" dirty="0"/>
              <a:t>是椭圆沿逆时针方向旋转的角度。</a:t>
            </a:r>
            <a:r>
              <a:rPr lang="en-US" altLang="zh-CN" dirty="0"/>
              <a:t>startAngle</a:t>
            </a:r>
            <a:r>
              <a:rPr lang="zh-CN" altLang="en-US" dirty="0"/>
              <a:t>和</a:t>
            </a:r>
            <a:r>
              <a:rPr lang="en-US" altLang="zh-CN" dirty="0"/>
              <a:t>endAngle</a:t>
            </a:r>
            <a:r>
              <a:rPr lang="zh-CN" altLang="en-US" dirty="0"/>
              <a:t>表示从主轴沿</a:t>
            </a:r>
            <a:r>
              <a:rPr lang="zh-CN" altLang="en-US" dirty="0">
                <a:solidFill>
                  <a:srgbClr val="FF0000"/>
                </a:solidFill>
              </a:rPr>
              <a:t>顺时针</a:t>
            </a:r>
            <a:r>
              <a:rPr lang="zh-CN" altLang="en-US" dirty="0"/>
              <a:t>方向测量的椭圆弧的开始和结束。即给出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360</a:t>
            </a:r>
            <a:r>
              <a:rPr lang="zh-CN" altLang="en-US" dirty="0"/>
              <a:t>给出完整的椭圆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71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OpenCV</a:t>
            </a:r>
            <a:r>
              <a:rPr lang="zh-CN" altLang="en-US" dirty="0"/>
              <a:t>绘图功能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cv2.polylines</a:t>
            </a:r>
            <a:r>
              <a:rPr lang="en-US" altLang="zh-CN" dirty="0"/>
              <a:t>():</a:t>
            </a:r>
            <a:r>
              <a:rPr lang="zh-CN" altLang="en-US" dirty="0"/>
              <a:t> 绘制多边形。首先需要顶点的坐标。将这些点组成形状为</a:t>
            </a:r>
            <a:r>
              <a:rPr lang="en-US" altLang="zh-CN" dirty="0">
                <a:solidFill>
                  <a:srgbClr val="FF0000"/>
                </a:solidFill>
              </a:rPr>
              <a:t>1xROWSx2</a:t>
            </a:r>
            <a:r>
              <a:rPr lang="zh-CN" altLang="en-US" dirty="0"/>
              <a:t>的数组，其中</a:t>
            </a:r>
            <a:r>
              <a:rPr lang="en-US" altLang="zh-CN" dirty="0"/>
              <a:t>ROWS</a:t>
            </a:r>
            <a:r>
              <a:rPr lang="zh-CN" altLang="en-US" dirty="0"/>
              <a:t>是顶点数，并且其</a:t>
            </a:r>
            <a:r>
              <a:rPr lang="zh-CN" altLang="en-US" dirty="0">
                <a:solidFill>
                  <a:srgbClr val="FF0000"/>
                </a:solidFill>
              </a:rPr>
              <a:t>类型应为</a:t>
            </a:r>
            <a:r>
              <a:rPr lang="en-US" altLang="zh-CN" dirty="0">
                <a:solidFill>
                  <a:srgbClr val="FF0000"/>
                </a:solidFill>
              </a:rPr>
              <a:t>int32</a:t>
            </a:r>
            <a:r>
              <a:rPr lang="zh-CN" altLang="en-US" dirty="0"/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49A9FF-67E8-8290-34DD-A23970EFD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3118814"/>
            <a:ext cx="9449047" cy="21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OpenCV</a:t>
            </a:r>
            <a:r>
              <a:rPr lang="zh-CN" altLang="en-US" dirty="0"/>
              <a:t>向图像添加文本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cv2.putText()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：要将文本放入图像中，需要指定以下内容。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您要写入的文字数据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您要放置它的位置坐标（即数据开始的左下角）。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字体类型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字体比例（指定字体大小） 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常规的内容，例如颜色，厚度，线条类型等。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为了获得更好的外观，建议使用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lineType = cv.LINE_AA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AD994D-A2F7-C973-8A5A-131B2A6DD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956" y="5733256"/>
            <a:ext cx="6980540" cy="57606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EA1C01-6641-1D2F-7156-0AB966878773}"/>
              </a:ext>
            </a:extLst>
          </p:cNvPr>
          <p:cNvSpPr txBox="1"/>
          <p:nvPr/>
        </p:nvSpPr>
        <p:spPr>
          <a:xfrm>
            <a:off x="8038628" y="3828702"/>
            <a:ext cx="4608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OpenCV</a:t>
            </a:r>
            <a:r>
              <a:rPr lang="zh-CN" altLang="en-US" sz="2400" b="1" dirty="0">
                <a:solidFill>
                  <a:srgbClr val="FF0000"/>
                </a:solidFill>
              </a:rPr>
              <a:t>不能绘制中文！！</a:t>
            </a:r>
          </a:p>
        </p:txBody>
      </p:sp>
    </p:spTree>
    <p:extLst>
      <p:ext uri="{BB962C8B-B14F-4D97-AF65-F5344CB8AC3E}">
        <p14:creationId xmlns:p14="http://schemas.microsoft.com/office/powerpoint/2010/main" val="19860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鼠标事件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v2. setMouseCallback(windowName, onMouse, param=None)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第一个参数： 窗口名称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第二个参数： 鼠标回调函数，该函数在发生鼠标事件时执行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第三个参数： 传递给回调函数的参数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回调函数：创建鼠标回调函数具有特定的格式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def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函数名</a:t>
            </a:r>
            <a:r>
              <a:rPr lang="fr-FR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(event,x,y,flags,param):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3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Trackbar</a:t>
            </a:r>
            <a:r>
              <a:rPr lang="zh-CN" altLang="en-US" dirty="0"/>
              <a:t>滑动条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createTrackbar(trackbarName, windowName, value, count, onChange) -&gt; None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创建滑动条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第一个参数是轨迹栏名称，第二个参数是它附加到的窗口名称，第三个参数是默认值，第四个参数是最大值，第五个是执行的回调函数每次跟踪栏值更改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回调函数始终具有默认参数，即轨迹栏位置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getTrackbarPos(trackbarname, winname) -&gt; retval</a:t>
            </a:r>
            <a:r>
              <a:rPr lang="en-US" altLang="zh-CN" dirty="0"/>
              <a:t>  </a:t>
            </a:r>
            <a:r>
              <a:rPr lang="zh-CN" altLang="en-US" dirty="0"/>
              <a:t>获取滑动条的值。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27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图像</a:t>
            </a:r>
            <a:r>
              <a:rPr lang="en-US" altLang="zh-CN" dirty="0"/>
              <a:t>ROI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Region of Interest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感兴趣区域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有时候，你不得不处理一些特定区域的图像。对于图像中的眼睛检测，首先对整个图像进行人脸检测。在获取人脸图像时，我们只选择人脸区域，搜索其中的眼睛，而不是搜索整个图像。它提高了准确性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因为眼睛总是在面部上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和性能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因为我们搜索的区域很小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索引获得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170667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拆分和合并图像通道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拆分：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b, g, r = cv.split(img)</a:t>
            </a: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拆分：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 = img [:, :, 0]</a:t>
            </a: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合并：</a:t>
            </a:r>
            <a:r>
              <a:rPr lang="pt-BR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cv2.merge((b,g,r))</a:t>
            </a:r>
          </a:p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假设你要将所有红色像素都设置为零，则无需先拆分通道。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索引更快：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img [:, :, 2] = 0</a:t>
            </a: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cv2.split()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是一项耗时的操作（就时间而言）。因此，仅在必要时才这样做。否则请进行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索引。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9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</a:t>
            </a:r>
            <a:r>
              <a:rPr lang="zh-CN" altLang="en-US" dirty="0"/>
              <a:t>运算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 fontScale="92500"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图像加法：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cv.add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或通过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res = img1 + img2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添加两个图像。两个图像应具有相同的深度和类型，或者第二个图像可以只是一个标量值。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加法和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加法之间有区别。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加法是饱和运算，而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加法是模运算。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当添加两个图像时，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功能将提供更好的结果。因此，最好使用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功能。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74320" lvl="1" indent="0">
              <a:lnSpc>
                <a:spcPct val="150000"/>
              </a:lnSpc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B43115-B9B7-571B-2A6B-7BE65399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996" y="4149080"/>
            <a:ext cx="5083762" cy="124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Gary Bradsky</a:t>
            </a:r>
            <a:r>
              <a:rPr lang="en-US" altLang="zh-CN" dirty="0"/>
              <a:t>(</a:t>
            </a:r>
            <a:r>
              <a:rPr lang="zh-CN" altLang="en-US" dirty="0"/>
              <a:t>加里</a:t>
            </a:r>
            <a:r>
              <a:rPr lang="en-US" altLang="zh-CN" dirty="0"/>
              <a:t>·</a:t>
            </a:r>
            <a:r>
              <a:rPr lang="zh-CN" altLang="en-US" dirty="0"/>
              <a:t>布拉德斯基</a:t>
            </a:r>
            <a:r>
              <a:rPr lang="en-US" altLang="zh-CN" dirty="0"/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1999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创立的，第一个版本于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年发布。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en-US" altLang="zh-CN" dirty="0"/>
              <a:t>OpenCV</a:t>
            </a:r>
            <a:r>
              <a:rPr lang="zh-CN" altLang="en-US" dirty="0"/>
              <a:t>现在支持大量与</a:t>
            </a:r>
            <a:r>
              <a:rPr lang="zh-CN" altLang="en-US" dirty="0">
                <a:solidFill>
                  <a:srgbClr val="FF0000"/>
                </a:solidFill>
              </a:rPr>
              <a:t>计算机视觉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机器学习相关的算法</a:t>
            </a:r>
            <a:r>
              <a:rPr lang="zh-CN" altLang="en-US" dirty="0"/>
              <a:t>，并且正在日益扩展。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OpenCV-Python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，结合了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 C++ API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语言的最佳特性。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OpenCV-Python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是原始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 C++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包装器。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OpenCV-Python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，所有的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数组结构都被转换成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数组。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这也使得它更容易与其他使用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的库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SciPy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集成。</a:t>
            </a:r>
          </a:p>
        </p:txBody>
      </p:sp>
    </p:spTree>
    <p:extLst>
      <p:ext uri="{BB962C8B-B14F-4D97-AF65-F5344CB8AC3E}">
        <p14:creationId xmlns:p14="http://schemas.microsoft.com/office/powerpoint/2010/main" val="58762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</a:t>
            </a:r>
            <a:r>
              <a:rPr lang="zh-CN" altLang="en-US" dirty="0"/>
              <a:t>运算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图像融合：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addWeighted(src1, alpha, src2, beta, gamma, dst=None, dtype=None)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：这也是图像加法，但是对图像赋予不同的权重，以使其具有融合或透明的感觉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gamma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的主要作用是调整输出图像的亮度。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gamma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的值大于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，输出图像会变亮；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gamma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的值小于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，输出图像会变暗；</a:t>
            </a:r>
          </a:p>
          <a:p>
            <a:pPr lvl="2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gamma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的值等于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，输出图像的亮度不变。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945F2F-615B-5C60-1B5C-4749B0DF8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180" y="3357932"/>
            <a:ext cx="2710614" cy="71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按位运算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包括按位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NOT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XOR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操作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46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改变颜色空间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两个最广泛使用的颜色空间转换：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BGR↔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灰色和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BGR↔HSV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v2.cvtColor(input_image, flag)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flag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决定转换的类型。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BGR→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灰度转换，我们使用标志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cv2.COLOR_BGR2GRAY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。对于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BGR→HSV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，我们使用标志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cv2.COLOR_BGR2HSV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2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中比在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BGR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颜色空间中更容易表示颜色。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8BFA10-724B-BF5D-6DBE-33FFF2835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367340"/>
            <a:ext cx="5564512" cy="40859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CFA543-1B73-FD94-6AE0-48FE16E7F996}"/>
              </a:ext>
            </a:extLst>
          </p:cNvPr>
          <p:cNvSpPr txBox="1"/>
          <p:nvPr/>
        </p:nvSpPr>
        <p:spPr>
          <a:xfrm>
            <a:off x="7194428" y="3356992"/>
            <a:ext cx="51845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HSV(</a:t>
            </a:r>
            <a:r>
              <a:rPr lang="zh-CN" altLang="en-US" sz="2400" dirty="0">
                <a:solidFill>
                  <a:srgbClr val="FF0000"/>
                </a:solidFill>
              </a:rPr>
              <a:t>也称为</a:t>
            </a:r>
            <a:r>
              <a:rPr lang="en-US" altLang="zh-CN" sz="2400" dirty="0">
                <a:solidFill>
                  <a:srgbClr val="FF0000"/>
                </a:solidFill>
              </a:rPr>
              <a:t>HSB)</a:t>
            </a:r>
            <a:r>
              <a:rPr lang="zh-CN" altLang="en-US" sz="2400" dirty="0">
                <a:solidFill>
                  <a:srgbClr val="FF0000"/>
                </a:solidFill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HSL(</a:t>
            </a:r>
            <a:r>
              <a:rPr lang="zh-CN" altLang="en-US" sz="2400" dirty="0">
                <a:solidFill>
                  <a:srgbClr val="FF0000"/>
                </a:solidFill>
              </a:rPr>
              <a:t>也称为</a:t>
            </a:r>
            <a:r>
              <a:rPr lang="en-US" altLang="zh-CN" sz="2400" dirty="0">
                <a:solidFill>
                  <a:srgbClr val="FF0000"/>
                </a:solidFill>
              </a:rPr>
              <a:t>HSI)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是人类色彩空间，人类更容易理解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7869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2171CC-6486-33D7-282D-6C5355BC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2492896"/>
            <a:ext cx="3331116" cy="22588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97EDE1D-DC1F-7F05-54C8-F406B5C4A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396" y="1916832"/>
            <a:ext cx="4539462" cy="455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Hue(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色相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是模型的颜色部分，用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360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度的数字表示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Red falls between 0 and 60 degrees.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Yellow falls between 61 and 120 degrees.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Green falls between 121 and 180 degrees.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Cyan falls between 181 and 240 degrees.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Blue falls between 241 and 300 degrees.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Magenta falls between 301 and 360 degrees.</a:t>
            </a:r>
          </a:p>
        </p:txBody>
      </p:sp>
    </p:spTree>
    <p:extLst>
      <p:ext uri="{BB962C8B-B14F-4D97-AF65-F5344CB8AC3E}">
        <p14:creationId xmlns:p14="http://schemas.microsoft.com/office/powerpoint/2010/main" val="381331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Saturation</a:t>
            </a:r>
            <a:r>
              <a:rPr lang="en-US" altLang="zh-CN" dirty="0"/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饱和度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描述了特定颜色的灰度值，从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100%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。将该分量减少到零会引入更多的灰色并产生褪色效果。有时，饱和度表现为从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的范围，其中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是灰色，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是原色。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 (OR Brightness):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亮度值与饱和度一起工作，描述颜色的亮度或强度，从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100%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，其中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是完全黑色的，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100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是最亮的，显示最多的颜色。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3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rtl="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注意：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 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的色相范围为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[0,179]</a:t>
            </a:r>
          </a:p>
          <a:p>
            <a:pPr rtl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饱和度范围为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[0,255]</a:t>
            </a:r>
          </a:p>
          <a:p>
            <a:pPr rtl="0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亮度值范围为</a:t>
            </a:r>
            <a:r>
              <a:rPr lang="en-US" altLang="zh-CN" b="1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[0,255]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54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获取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颜色范围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 marL="0" indent="0" rtl="0">
              <a:lnSpc>
                <a:spcPct val="150000"/>
              </a:lnSpc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endParaRPr lang="en-US" altLang="zh-CN" dirty="0"/>
          </a:p>
          <a:p>
            <a:pPr rtl="0"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50000"/>
              </a:lnSpc>
            </a:pPr>
            <a:endParaRPr lang="en-US" altLang="zh-CN" dirty="0"/>
          </a:p>
          <a:p>
            <a:pPr rtl="0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现在把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[H-10,100,100]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[H+10,255, 255]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分别作为下界和上界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C5251A-EC63-C903-A3EF-099B3440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132856"/>
            <a:ext cx="5747807" cy="217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40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inRange</a:t>
            </a:r>
            <a:r>
              <a:rPr lang="zh-CN" altLang="en-US" dirty="0"/>
              <a:t>函数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cv2.inRange(image, lower, upper)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image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：原始图像，通常是一个已经加载和处理过的图像数组，例如从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cv2.imread()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读取的图像。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lower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：一个数组，代表颜色的下限范围。每个元素对应图像颜色空间中的一个通道值（例如，在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HSV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空间中，分别是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Hue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Saturation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Value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的下限）。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upper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：一个数组，代表颜色的上限范围，结构与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lower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相同，定义了颜色通道值得上限。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作用：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当调用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cv2.inRange()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时，它会检查图像中每个像素的色彩值是否位于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lower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upper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定义的区间内。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如果像素值在这个范围内，那么在返回的掩码图像中，该像素会被赋予最大值（通常是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255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，表示白色或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True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），表示它属于目标颜色区域；否则，该像素值会被赋予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（表示黑色或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False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），表示它不属于目标颜色区域。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2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/>
              <a:t>安装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dirty="0"/>
              <a:t>p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ip install 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contrib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-python==4.6.0.66 -i</a:t>
            </a:r>
            <a:r>
              <a:rPr lang="en-US" altLang="zh-CN" dirty="0"/>
              <a:t>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https://pypi.tuna.tsinghua.edu.cn/simple/</a:t>
            </a:r>
          </a:p>
          <a:p>
            <a:pPr rtl="0">
              <a:lnSpc>
                <a:spcPct val="100000"/>
              </a:lnSpc>
            </a:pPr>
            <a:r>
              <a:rPr lang="en-US" altLang="zh-CN" dirty="0"/>
              <a:t>import cv2</a:t>
            </a:r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en-US" altLang="zh-CN" dirty="0" err="1"/>
              <a:t>Opencv</a:t>
            </a:r>
            <a:r>
              <a:rPr lang="en-US" altLang="zh-CN" dirty="0"/>
              <a:t>-python  </a:t>
            </a:r>
            <a:r>
              <a:rPr lang="zh-CN" altLang="en-US" dirty="0"/>
              <a:t>基础包</a:t>
            </a:r>
            <a:endParaRPr lang="en-US" altLang="zh-CN" dirty="0"/>
          </a:p>
          <a:p>
            <a:pPr rtl="0">
              <a:lnSpc>
                <a:spcPct val="100000"/>
              </a:lnSpc>
            </a:pP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-</a:t>
            </a:r>
            <a:r>
              <a:rPr lang="en-US" altLang="zh-CN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contrib</a:t>
            </a:r>
            <a:r>
              <a:rPr lang="en-US" altLang="zh-CN" dirty="0"/>
              <a:t>-python  </a:t>
            </a:r>
            <a:r>
              <a:rPr lang="zh-CN" altLang="en-US" dirty="0"/>
              <a:t>扩展包， 包含了基础包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1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案例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实现物体颜色追踪的案例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178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缩放：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cv2.resize()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缩放只是调整图像的大小。图像的大小可以手动指定，也可以指定缩放比例。也可使用不同的插值方法。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cv.INTER_AREA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区域插值，用于缩小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cv.INTER_CUBIC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（慢）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cv.INTER_LINEAR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线性插值，用于缩放。默认情况下，出于所有调整大小的目的，使用的插值方法。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395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旋转：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cv2.rotate()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Rotate by 90 degrees clockwise (rotateCode = ROTATE_90_CLOCKWISE).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Rotate by 180 degrees clockwise (rotateCode = ROTATE_180).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Rotate by 270 degrees clockwise (rotateCode = ROTATE_90_COUNTERCLOCKWISE).</a:t>
            </a:r>
          </a:p>
        </p:txBody>
      </p:sp>
    </p:spTree>
    <p:extLst>
      <p:ext uri="{BB962C8B-B14F-4D97-AF65-F5344CB8AC3E}">
        <p14:creationId xmlns:p14="http://schemas.microsoft.com/office/powerpoint/2010/main" val="314842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平移：平移是物体位置的移动。如果您知道在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(x,y)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方向上的位移，则将其设为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(tx,ty)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，你可以创建转换矩阵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，如下所示：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cv2.warpAffine()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函数的第三个参数是输出图像的大小，其形式应为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(width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height)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。记住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width =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列数，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height =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行数。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转换矩阵的元素类型必须是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float32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float64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66DE75E-B192-EB19-482A-700F0379B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50" y="2924944"/>
            <a:ext cx="1774418" cy="6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4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自由旋转：图像旋转角度为</a:t>
            </a:r>
            <a:r>
              <a:rPr lang="en-US" altLang="zh-CN" dirty="0"/>
              <a:t>θ</a:t>
            </a:r>
            <a:r>
              <a:rPr lang="zh-CN" altLang="en-US" dirty="0"/>
              <a:t>是通过以下形式的变换矩阵实现的：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但是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OpenCV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提供了可缩放的旋转以及可调整的旋转中心，因此您可以在自己喜欢的任何位置旋转。修改后的变换矩阵为：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C44718-8F19-03E2-781B-5537A7A62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65" y="2204864"/>
            <a:ext cx="1823405" cy="6368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0E5F59-1755-2282-B538-8ED34576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231" y="4437112"/>
            <a:ext cx="6172361" cy="180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8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9828582" cy="4824536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为了找到此转换矩阵，</a:t>
            </a:r>
            <a:r>
              <a:rPr lang="en-US" altLang="zh-CN" dirty="0"/>
              <a:t>OpenCV</a:t>
            </a:r>
            <a:r>
              <a:rPr lang="zh-CN" altLang="en-US" dirty="0"/>
              <a:t>提供了一个函数</a:t>
            </a:r>
            <a:r>
              <a:rPr lang="en-US" altLang="zh-CN" dirty="0"/>
              <a:t>cv2.getRotationMatrix2D(center, angle, scale)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6FB5FB-E6F6-2F1C-159D-32951913F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17" y="2996952"/>
            <a:ext cx="9062594" cy="307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60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4716014" cy="4824536"/>
          </a:xfrm>
        </p:spPr>
        <p:txBody>
          <a:bodyPr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仿射变换：在仿射变换中，原始图像中的所有平行线在输出图像中仍将平行。为了找到变换矩阵，我们需要输入图像中的</a:t>
            </a:r>
            <a:r>
              <a:rPr lang="zh-CN" altLang="en-US" dirty="0">
                <a:solidFill>
                  <a:srgbClr val="FF0000"/>
                </a:solidFill>
              </a:rPr>
              <a:t>三个点</a:t>
            </a:r>
            <a:r>
              <a:rPr lang="zh-CN" altLang="en-US" dirty="0"/>
              <a:t>及其在输出图像中的对应位置。然后</a:t>
            </a:r>
            <a:r>
              <a:rPr lang="en-US" altLang="zh-CN" dirty="0"/>
              <a:t>cv2.getAffineTransform</a:t>
            </a:r>
            <a:r>
              <a:rPr lang="zh-CN" altLang="en-US" dirty="0"/>
              <a:t>将创建一个</a:t>
            </a:r>
            <a:r>
              <a:rPr lang="en-US" altLang="zh-CN" dirty="0"/>
              <a:t>2x3</a:t>
            </a:r>
            <a:r>
              <a:rPr lang="zh-CN" altLang="en-US" dirty="0"/>
              <a:t>矩阵，该矩阵将传递给</a:t>
            </a:r>
            <a:r>
              <a:rPr lang="en-US" altLang="zh-CN" dirty="0"/>
              <a:t>cv2.warpAffine</a:t>
            </a:r>
            <a:r>
              <a:rPr lang="zh-CN" altLang="en-US" dirty="0"/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A40545-CB8A-9914-4B45-A587AD475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0" y="1708742"/>
            <a:ext cx="5306925" cy="466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5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图像几何变换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628800"/>
            <a:ext cx="4716014" cy="4824536"/>
          </a:xfrm>
        </p:spPr>
        <p:txBody>
          <a:bodyPr rtlCol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透视变换：对于透视变换，需要</a:t>
            </a:r>
            <a:r>
              <a:rPr lang="en-US" altLang="zh-CN" dirty="0"/>
              <a:t>3x3</a:t>
            </a:r>
            <a:r>
              <a:rPr lang="zh-CN" altLang="en-US" dirty="0"/>
              <a:t>变换矩阵。即使在转换后，直线也将保持直线。要找到此变换矩阵，您需要在输入图像上有</a:t>
            </a:r>
            <a:r>
              <a:rPr lang="en-US" altLang="zh-CN" dirty="0"/>
              <a:t>4</a:t>
            </a:r>
            <a:r>
              <a:rPr lang="zh-CN" altLang="en-US" dirty="0"/>
              <a:t>个点，在输出图像上需要相应的点。</a:t>
            </a:r>
            <a:r>
              <a:rPr lang="zh-CN" altLang="en-US" b="1" dirty="0">
                <a:solidFill>
                  <a:srgbClr val="FF0000"/>
                </a:solidFill>
              </a:rPr>
              <a:t>在这四个点中，其中三个不应共线。</a:t>
            </a:r>
            <a:r>
              <a:rPr lang="zh-CN" altLang="en-US" dirty="0"/>
              <a:t>然后可以通过函数</a:t>
            </a:r>
            <a:r>
              <a:rPr lang="en-US" altLang="zh-CN" dirty="0"/>
              <a:t>cv2.getPerspectiveTransform</a:t>
            </a:r>
            <a:r>
              <a:rPr lang="zh-CN" altLang="en-US" dirty="0"/>
              <a:t>找到变换矩阵。然后将</a:t>
            </a:r>
            <a:r>
              <a:rPr lang="en-US" altLang="zh-CN" dirty="0"/>
              <a:t>cv2.warpPerspective</a:t>
            </a:r>
            <a:r>
              <a:rPr lang="zh-CN" altLang="en-US" dirty="0"/>
              <a:t>应用于此</a:t>
            </a:r>
            <a:r>
              <a:rPr lang="en-US" altLang="zh-CN" dirty="0"/>
              <a:t>3x3</a:t>
            </a:r>
            <a:r>
              <a:rPr lang="zh-CN" altLang="en-US" dirty="0"/>
              <a:t>转换矩阵。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9ED9D1-D141-AB02-44B3-5AB82D7E1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84" y="1804746"/>
            <a:ext cx="4414273" cy="462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7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图像相关概念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像素：是分辨率的基本单位，是构成图像最基本的单元，每个像素都有自己的颜色。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/>
              <a:t>分辨率：就是单位英寸内的像素点数量。单位是</a:t>
            </a:r>
            <a:r>
              <a:rPr lang="en-US" altLang="zh-CN" dirty="0"/>
              <a:t>PPI(Pixels Per Inch)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6C9E17-F671-2380-222E-CD8E1435E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3429000"/>
            <a:ext cx="3312368" cy="3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图像分类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二值图像                     灰度图像                     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RGB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6590B1-4ED4-494A-B2B8-37B8B036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612533"/>
            <a:ext cx="1944216" cy="19820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35AA5C-9091-F9A9-AF6C-11F0F12F5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75" y="2612534"/>
            <a:ext cx="2013253" cy="19820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202B6B-6A9A-37FF-8B77-B7F8C9D35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385" y="2590762"/>
            <a:ext cx="2011579" cy="20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二值图像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6590B1-4ED4-494A-B2B8-37B8B036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612533"/>
            <a:ext cx="1944216" cy="1982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EBDEDA9-1F16-BF03-6B89-196DA9FEB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409" y="2899355"/>
            <a:ext cx="1894293" cy="1408396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A739D16D-3FF0-5281-DAC4-F3AA8721C927}"/>
              </a:ext>
            </a:extLst>
          </p:cNvPr>
          <p:cNvSpPr/>
          <p:nvPr/>
        </p:nvSpPr>
        <p:spPr>
          <a:xfrm>
            <a:off x="4654252" y="3233098"/>
            <a:ext cx="1152128" cy="504056"/>
          </a:xfrm>
          <a:prstGeom prst="rightArrow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灰度图像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35AA5C-9091-F9A9-AF6C-11F0F12F5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948" y="2708920"/>
            <a:ext cx="2013253" cy="19820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E6F3ABF-2D97-CCB7-B3AA-91300EB19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188" y="3212976"/>
            <a:ext cx="2477095" cy="941994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77722A19-3110-D256-0411-44FE53216785}"/>
              </a:ext>
            </a:extLst>
          </p:cNvPr>
          <p:cNvSpPr/>
          <p:nvPr/>
        </p:nvSpPr>
        <p:spPr>
          <a:xfrm>
            <a:off x="4582244" y="3429000"/>
            <a:ext cx="1008112" cy="504056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9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RGB</a:t>
            </a:r>
            <a:r>
              <a:rPr lang="zh-CN" altLang="en-US" dirty="0"/>
              <a:t>图像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522414" y="1905000"/>
            <a:ext cx="1026063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rtl="0">
              <a:lnSpc>
                <a:spcPct val="10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endParaRPr lang="en-US" altLang="zh-CN" dirty="0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202B6B-6A9A-37FF-8B77-B7F8C9D35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19" y="2677626"/>
            <a:ext cx="2011579" cy="200381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E7190F0-06D9-DE2A-43DB-1345EBC05416}"/>
              </a:ext>
            </a:extLst>
          </p:cNvPr>
          <p:cNvSpPr/>
          <p:nvPr/>
        </p:nvSpPr>
        <p:spPr>
          <a:xfrm>
            <a:off x="5350605" y="2564904"/>
            <a:ext cx="1944216" cy="1656184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1A53D7-D989-2352-3C30-24321F183623}"/>
              </a:ext>
            </a:extLst>
          </p:cNvPr>
          <p:cNvSpPr/>
          <p:nvPr/>
        </p:nvSpPr>
        <p:spPr>
          <a:xfrm>
            <a:off x="5062573" y="2924944"/>
            <a:ext cx="1944216" cy="16561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682FEE-736B-BF9A-FB07-FE53B76939A2}"/>
              </a:ext>
            </a:extLst>
          </p:cNvPr>
          <p:cNvSpPr/>
          <p:nvPr/>
        </p:nvSpPr>
        <p:spPr>
          <a:xfrm>
            <a:off x="4781461" y="3310632"/>
            <a:ext cx="1944216" cy="16561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E7BF505-87F2-6FE2-2493-3FDDA7DAE495}"/>
              </a:ext>
            </a:extLst>
          </p:cNvPr>
          <p:cNvSpPr/>
          <p:nvPr/>
        </p:nvSpPr>
        <p:spPr>
          <a:xfrm>
            <a:off x="3737345" y="3486150"/>
            <a:ext cx="720080" cy="432048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A0C50E55-4F53-F4F1-E0B5-A3604381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41947"/>
              </p:ext>
            </p:extLst>
          </p:nvPr>
        </p:nvGraphicFramePr>
        <p:xfrm>
          <a:off x="9384038" y="2245121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+mn-ea"/>
                          <a:ea typeface="+mn-ea"/>
                        </a:rPr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A530471F-2B0B-D029-DBF3-AFE2340FA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62786"/>
              </p:ext>
            </p:extLst>
          </p:nvPr>
        </p:nvGraphicFramePr>
        <p:xfrm>
          <a:off x="8966989" y="2891035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5FD19874-2188-A360-497D-FB537AE99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77112"/>
              </p:ext>
            </p:extLst>
          </p:nvPr>
        </p:nvGraphicFramePr>
        <p:xfrm>
          <a:off x="8658251" y="3609082"/>
          <a:ext cx="2348600" cy="20543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720">
                  <a:extLst>
                    <a:ext uri="{9D8B030D-6E8A-4147-A177-3AD203B41FA5}">
                      <a16:colId xmlns:a16="http://schemas.microsoft.com/office/drawing/2014/main" val="7426746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520696119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2675577142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366967008"/>
                    </a:ext>
                  </a:extLst>
                </a:gridCol>
                <a:gridCol w="469720">
                  <a:extLst>
                    <a:ext uri="{9D8B030D-6E8A-4147-A177-3AD203B41FA5}">
                      <a16:colId xmlns:a16="http://schemas.microsoft.com/office/drawing/2014/main" val="1067962394"/>
                    </a:ext>
                  </a:extLst>
                </a:gridCol>
              </a:tblGrid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666237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100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11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107296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23691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58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2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189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90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994612"/>
                  </a:ext>
                </a:extLst>
              </a:tr>
              <a:tr h="4108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34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77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56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89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/>
                        <a:t>80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883171"/>
                  </a:ext>
                </a:extLst>
              </a:tr>
            </a:tbl>
          </a:graphicData>
        </a:graphic>
      </p:graphicFrame>
      <p:sp>
        <p:nvSpPr>
          <p:cNvPr id="18" name="箭头: 右 17">
            <a:extLst>
              <a:ext uri="{FF2B5EF4-FFF2-40B4-BE49-F238E27FC236}">
                <a16:creationId xmlns:a16="http://schemas.microsoft.com/office/drawing/2014/main" id="{09BB9872-2415-B255-7D1B-F3068F3D95C5}"/>
              </a:ext>
            </a:extLst>
          </p:cNvPr>
          <p:cNvSpPr/>
          <p:nvPr/>
        </p:nvSpPr>
        <p:spPr>
          <a:xfrm>
            <a:off x="7669333" y="3558158"/>
            <a:ext cx="707806" cy="406524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38E4A78-5337-A4B2-3268-3E4610C53BAB}"/>
              </a:ext>
            </a:extLst>
          </p:cNvPr>
          <p:cNvSpPr txBox="1"/>
          <p:nvPr/>
        </p:nvSpPr>
        <p:spPr>
          <a:xfrm>
            <a:off x="10555514" y="5663407"/>
            <a:ext cx="50405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R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580EB0-B079-B167-D2E6-75FEB192A3E4}"/>
              </a:ext>
            </a:extLst>
          </p:cNvPr>
          <p:cNvSpPr txBox="1"/>
          <p:nvPr/>
        </p:nvSpPr>
        <p:spPr>
          <a:xfrm>
            <a:off x="11093038" y="5015965"/>
            <a:ext cx="38985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G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3E6AF7B-44B2-4B31-4459-82B28AD20CC5}"/>
              </a:ext>
            </a:extLst>
          </p:cNvPr>
          <p:cNvSpPr txBox="1"/>
          <p:nvPr/>
        </p:nvSpPr>
        <p:spPr>
          <a:xfrm>
            <a:off x="11429402" y="4410037"/>
            <a:ext cx="36740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909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3013</TotalTime>
  <Words>3447</Words>
  <Application>Microsoft Office PowerPoint</Application>
  <PresentationFormat>自定义</PresentationFormat>
  <Paragraphs>426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1" baseType="lpstr">
      <vt:lpstr>Microsoft YaHei UI</vt:lpstr>
      <vt:lpstr>Arial</vt:lpstr>
      <vt:lpstr>Consolas</vt:lpstr>
      <vt:lpstr>黑板 16 x 9</vt:lpstr>
      <vt:lpstr>OpenCV</vt:lpstr>
      <vt:lpstr>OpenCV介绍</vt:lpstr>
      <vt:lpstr>OpenCV介绍</vt:lpstr>
      <vt:lpstr>OpenCV安装</vt:lpstr>
      <vt:lpstr>图像相关概念</vt:lpstr>
      <vt:lpstr>图像分类</vt:lpstr>
      <vt:lpstr>二值图像</vt:lpstr>
      <vt:lpstr>灰度图像</vt:lpstr>
      <vt:lpstr>RGB图像</vt:lpstr>
      <vt:lpstr>BGR图像</vt:lpstr>
      <vt:lpstr>读取图像</vt:lpstr>
      <vt:lpstr>显示图像</vt:lpstr>
      <vt:lpstr>显示图像</vt:lpstr>
      <vt:lpstr>销毁窗口</vt:lpstr>
      <vt:lpstr>写入图像</vt:lpstr>
      <vt:lpstr>从摄像头读取视频</vt:lpstr>
      <vt:lpstr>读取视频</vt:lpstr>
      <vt:lpstr>从文件读取视频</vt:lpstr>
      <vt:lpstr>保存视频</vt:lpstr>
      <vt:lpstr>保存视频</vt:lpstr>
      <vt:lpstr>OpenCV绘图功能</vt:lpstr>
      <vt:lpstr>OpenCV绘图功能</vt:lpstr>
      <vt:lpstr>OpenCV绘图功能</vt:lpstr>
      <vt:lpstr>OpenCV向图像添加文本</vt:lpstr>
      <vt:lpstr>鼠标事件</vt:lpstr>
      <vt:lpstr>Trackbar滑动条</vt:lpstr>
      <vt:lpstr>图像ROI</vt:lpstr>
      <vt:lpstr>拆分和合并图像通道</vt:lpstr>
      <vt:lpstr>图像运算</vt:lpstr>
      <vt:lpstr>图像运算</vt:lpstr>
      <vt:lpstr>按位运算</vt:lpstr>
      <vt:lpstr>改变颜色空间</vt:lpstr>
      <vt:lpstr>HSV</vt:lpstr>
      <vt:lpstr>HSV</vt:lpstr>
      <vt:lpstr>HSV</vt:lpstr>
      <vt:lpstr>HSV</vt:lpstr>
      <vt:lpstr>HSV</vt:lpstr>
      <vt:lpstr>获取HSV颜色范围</vt:lpstr>
      <vt:lpstr>inRange函数</vt:lpstr>
      <vt:lpstr>案例</vt:lpstr>
      <vt:lpstr>图像几何变换</vt:lpstr>
      <vt:lpstr>图像几何变换</vt:lpstr>
      <vt:lpstr>图像几何变换</vt:lpstr>
      <vt:lpstr>图像几何变换</vt:lpstr>
      <vt:lpstr>图像几何变换</vt:lpstr>
      <vt:lpstr>图像几何变换</vt:lpstr>
      <vt:lpstr>图像几何变换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276</cp:revision>
  <dcterms:created xsi:type="dcterms:W3CDTF">2024-05-11T02:14:49Z</dcterms:created>
  <dcterms:modified xsi:type="dcterms:W3CDTF">2025-02-11T06:36:35Z</dcterms:modified>
</cp:coreProperties>
</file>