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61" r:id="rId2"/>
    <p:sldId id="333" r:id="rId3"/>
    <p:sldId id="335" r:id="rId4"/>
    <p:sldId id="336" r:id="rId5"/>
    <p:sldId id="394" r:id="rId6"/>
    <p:sldId id="337" r:id="rId7"/>
    <p:sldId id="338" r:id="rId8"/>
    <p:sldId id="339" r:id="rId9"/>
    <p:sldId id="414" r:id="rId10"/>
    <p:sldId id="415" r:id="rId11"/>
    <p:sldId id="340" r:id="rId12"/>
    <p:sldId id="416" r:id="rId13"/>
    <p:sldId id="423" r:id="rId14"/>
    <p:sldId id="417" r:id="rId15"/>
    <p:sldId id="421" r:id="rId16"/>
    <p:sldId id="341" r:id="rId17"/>
    <p:sldId id="342" r:id="rId18"/>
    <p:sldId id="343" r:id="rId19"/>
    <p:sldId id="345" r:id="rId20"/>
    <p:sldId id="422" r:id="rId21"/>
    <p:sldId id="367" r:id="rId22"/>
    <p:sldId id="368" r:id="rId23"/>
    <p:sldId id="369" r:id="rId24"/>
    <p:sldId id="476"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424" r:id="rId38"/>
    <p:sldId id="477" r:id="rId39"/>
    <p:sldId id="382" r:id="rId40"/>
    <p:sldId id="383" r:id="rId41"/>
    <p:sldId id="384" r:id="rId42"/>
    <p:sldId id="399" r:id="rId43"/>
    <p:sldId id="482" r:id="rId44"/>
    <p:sldId id="400" r:id="rId45"/>
    <p:sldId id="401" r:id="rId46"/>
    <p:sldId id="402" r:id="rId47"/>
    <p:sldId id="403" r:id="rId48"/>
    <p:sldId id="404" r:id="rId49"/>
    <p:sldId id="426" r:id="rId50"/>
    <p:sldId id="481" r:id="rId51"/>
    <p:sldId id="431" r:id="rId52"/>
    <p:sldId id="456" r:id="rId53"/>
    <p:sldId id="457" r:id="rId54"/>
    <p:sldId id="430" r:id="rId55"/>
    <p:sldId id="385" r:id="rId56"/>
    <p:sldId id="386" r:id="rId57"/>
    <p:sldId id="387" r:id="rId58"/>
    <p:sldId id="388" r:id="rId59"/>
    <p:sldId id="389" r:id="rId60"/>
    <p:sldId id="390" r:id="rId61"/>
    <p:sldId id="391" r:id="rId62"/>
    <p:sldId id="392" r:id="rId63"/>
    <p:sldId id="478" r:id="rId64"/>
    <p:sldId id="479" r:id="rId65"/>
    <p:sldId id="464" r:id="rId66"/>
    <p:sldId id="480" r:id="rId67"/>
    <p:sldId id="465" r:id="rId68"/>
    <p:sldId id="474" r:id="rId69"/>
    <p:sldId id="466" r:id="rId70"/>
    <p:sldId id="258" r:id="rId7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30" autoAdjust="0"/>
    <p:restoredTop sz="85304"/>
  </p:normalViewPr>
  <p:slideViewPr>
    <p:cSldViewPr>
      <p:cViewPr varScale="1">
        <p:scale>
          <a:sx n="75" d="100"/>
          <a:sy n="75" d="100"/>
        </p:scale>
        <p:origin x="998" y="43"/>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CA2BEC-1647-44DC-ACDE-DF3971B31096}" type="datetimeFigureOut">
              <a:rPr lang="en-IN" smtClean="0"/>
              <a:t>08-11-2021</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0DFA23-49F9-4A43-A030-63ACB3DFF599}" type="slidenum">
              <a:rPr lang="en-IN" smtClean="0"/>
              <a:t>‹#›</a:t>
            </a:fld>
            <a:endParaRPr lang="en-IN" dirty="0"/>
          </a:p>
        </p:txBody>
      </p:sp>
    </p:spTree>
    <p:extLst>
      <p:ext uri="{BB962C8B-B14F-4D97-AF65-F5344CB8AC3E}">
        <p14:creationId xmlns:p14="http://schemas.microsoft.com/office/powerpoint/2010/main" val="1837227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2B5BB-0F9A-E549-8495-6357A2006772}" type="datetimeFigureOut">
              <a:rPr lang="en-US" smtClean="0"/>
              <a:t>11/8/2021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DCE5A-7467-0847-A3D1-7B8A410CB727}" type="slidenum">
              <a:rPr lang="en-US" smtClean="0"/>
              <a:t>‹#›</a:t>
            </a:fld>
            <a:endParaRPr lang="en-US" dirty="0"/>
          </a:p>
        </p:txBody>
      </p:sp>
    </p:spTree>
    <p:extLst>
      <p:ext uri="{BB962C8B-B14F-4D97-AF65-F5344CB8AC3E}">
        <p14:creationId xmlns:p14="http://schemas.microsoft.com/office/powerpoint/2010/main" val="394926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6294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A8DCE5A-7467-0847-A3D1-7B8A410CB727}" type="slidenum">
              <a:rPr lang="en-US" smtClean="0"/>
              <a:t>70</a:t>
            </a:fld>
            <a:endParaRPr lang="en-US" dirty="0"/>
          </a:p>
        </p:txBody>
      </p:sp>
    </p:spTree>
    <p:extLst>
      <p:ext uri="{BB962C8B-B14F-4D97-AF65-F5344CB8AC3E}">
        <p14:creationId xmlns:p14="http://schemas.microsoft.com/office/powerpoint/2010/main" val="71329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A8DCE5A-7467-0847-A3D1-7B8A410CB727}" type="slidenum">
              <a:rPr lang="en-US" smtClean="0"/>
              <a:t>35</a:t>
            </a:fld>
            <a:endParaRPr lang="en-US" dirty="0"/>
          </a:p>
        </p:txBody>
      </p:sp>
    </p:spTree>
    <p:extLst>
      <p:ext uri="{BB962C8B-B14F-4D97-AF65-F5344CB8AC3E}">
        <p14:creationId xmlns:p14="http://schemas.microsoft.com/office/powerpoint/2010/main" val="369306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A8DCE5A-7467-0847-A3D1-7B8A410CB727}" type="slidenum">
              <a:rPr lang="en-US" smtClean="0"/>
              <a:t>40</a:t>
            </a:fld>
            <a:endParaRPr lang="en-US" dirty="0"/>
          </a:p>
        </p:txBody>
      </p:sp>
    </p:spTree>
    <p:extLst>
      <p:ext uri="{BB962C8B-B14F-4D97-AF65-F5344CB8AC3E}">
        <p14:creationId xmlns:p14="http://schemas.microsoft.com/office/powerpoint/2010/main" val="3857530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A8DCE5A-7467-0847-A3D1-7B8A410CB727}" type="slidenum">
              <a:rPr lang="en-US" smtClean="0"/>
              <a:t>54</a:t>
            </a:fld>
            <a:endParaRPr lang="en-US" dirty="0"/>
          </a:p>
        </p:txBody>
      </p:sp>
    </p:spTree>
    <p:extLst>
      <p:ext uri="{BB962C8B-B14F-4D97-AF65-F5344CB8AC3E}">
        <p14:creationId xmlns:p14="http://schemas.microsoft.com/office/powerpoint/2010/main" val="364709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A8DCE5A-7467-0847-A3D1-7B8A410CB727}" type="slidenum">
              <a:rPr lang="en-US" smtClean="0"/>
              <a:t>57</a:t>
            </a:fld>
            <a:endParaRPr lang="en-US" dirty="0"/>
          </a:p>
        </p:txBody>
      </p:sp>
    </p:spTree>
    <p:extLst>
      <p:ext uri="{BB962C8B-B14F-4D97-AF65-F5344CB8AC3E}">
        <p14:creationId xmlns:p14="http://schemas.microsoft.com/office/powerpoint/2010/main" val="26808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A8DCE5A-7467-0847-A3D1-7B8A410CB727}" type="slidenum">
              <a:rPr lang="en-US" smtClean="0"/>
              <a:t>58</a:t>
            </a:fld>
            <a:endParaRPr lang="en-US" dirty="0"/>
          </a:p>
        </p:txBody>
      </p:sp>
    </p:spTree>
    <p:extLst>
      <p:ext uri="{BB962C8B-B14F-4D97-AF65-F5344CB8AC3E}">
        <p14:creationId xmlns:p14="http://schemas.microsoft.com/office/powerpoint/2010/main" val="1755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A8DCE5A-7467-0847-A3D1-7B8A410CB727}" type="slidenum">
              <a:rPr lang="en-US" smtClean="0"/>
              <a:t>63</a:t>
            </a:fld>
            <a:endParaRPr lang="en-US" dirty="0"/>
          </a:p>
        </p:txBody>
      </p:sp>
    </p:spTree>
    <p:extLst>
      <p:ext uri="{BB962C8B-B14F-4D97-AF65-F5344CB8AC3E}">
        <p14:creationId xmlns:p14="http://schemas.microsoft.com/office/powerpoint/2010/main" val="388758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A8DCE5A-7467-0847-A3D1-7B8A410CB727}" type="slidenum">
              <a:rPr lang="en-US" smtClean="0"/>
              <a:t>68</a:t>
            </a:fld>
            <a:endParaRPr lang="en-US" dirty="0"/>
          </a:p>
        </p:txBody>
      </p:sp>
    </p:spTree>
    <p:extLst>
      <p:ext uri="{BB962C8B-B14F-4D97-AF65-F5344CB8AC3E}">
        <p14:creationId xmlns:p14="http://schemas.microsoft.com/office/powerpoint/2010/main" val="72377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A8DCE5A-7467-0847-A3D1-7B8A410CB727}" type="slidenum">
              <a:rPr lang="en-US" smtClean="0"/>
              <a:t>69</a:t>
            </a:fld>
            <a:endParaRPr lang="en-US" dirty="0"/>
          </a:p>
        </p:txBody>
      </p:sp>
    </p:spTree>
    <p:extLst>
      <p:ext uri="{BB962C8B-B14F-4D97-AF65-F5344CB8AC3E}">
        <p14:creationId xmlns:p14="http://schemas.microsoft.com/office/powerpoint/2010/main" val="2137995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descr="C:\Users\parth.patel\Desktop\Master 1-01.jpg"/>
          <p:cNvPicPr>
            <a:picLocks noChangeAspect="1" noChangeArrowheads="1"/>
          </p:cNvPicPr>
          <p:nvPr userDrawn="1"/>
        </p:nvPicPr>
        <p:blipFill>
          <a:blip r:embed="rId2" cstate="print"/>
          <a:srcRect/>
          <a:stretch>
            <a:fillRect/>
          </a:stretch>
        </p:blipFill>
        <p:spPr bwMode="auto">
          <a:xfrm>
            <a:off x="0" y="0"/>
            <a:ext cx="9144000" cy="5145088"/>
          </a:xfrm>
          <a:prstGeom prst="rect">
            <a:avLst/>
          </a:prstGeom>
          <a:noFill/>
        </p:spPr>
      </p:pic>
      <p:sp>
        <p:nvSpPr>
          <p:cNvPr id="6" name="TextBox 5"/>
          <p:cNvSpPr txBox="1"/>
          <p:nvPr userDrawn="1"/>
        </p:nvSpPr>
        <p:spPr>
          <a:xfrm>
            <a:off x="7623776" y="4809351"/>
            <a:ext cx="1520224" cy="276999"/>
          </a:xfrm>
          <a:prstGeom prst="rect">
            <a:avLst/>
          </a:prstGeom>
          <a:noFill/>
        </p:spPr>
        <p:txBody>
          <a:bodyPr wrap="none" rtlCol="0">
            <a:spAutoFit/>
          </a:bodyPr>
          <a:lstStyle/>
          <a:p>
            <a:r>
              <a:rPr lang="en-US" sz="1200" dirty="0">
                <a:latin typeface="Open Sans" pitchFamily="34" charset="0"/>
                <a:ea typeface="Open Sans" pitchFamily="34" charset="0"/>
                <a:cs typeface="Open Sans" pitchFamily="34" charset="0"/>
              </a:rPr>
              <a:t>www.cognixia.com</a:t>
            </a:r>
            <a:endParaRPr lang="en-IN" sz="1200" dirty="0">
              <a:latin typeface="Open Sans" pitchFamily="34" charset="0"/>
              <a:ea typeface="Open Sans" pitchFamily="34" charset="0"/>
              <a:cs typeface="Open Sans"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01318"/>
            <a:ext cx="3962034" cy="1386712"/>
          </a:xfrm>
          <a:prstGeom prst="rect">
            <a:avLst/>
          </a:prstGeom>
        </p:spPr>
      </p:pic>
      <p:sp>
        <p:nvSpPr>
          <p:cNvPr id="7" name="Subtitle 2">
            <a:extLst>
              <a:ext uri="{FF2B5EF4-FFF2-40B4-BE49-F238E27FC236}">
                <a16:creationId xmlns:a16="http://schemas.microsoft.com/office/drawing/2014/main" xmlns="" id="{B5C8EC5F-35CC-944B-9ADA-B3C428B84BA5}"/>
              </a:ext>
            </a:extLst>
          </p:cNvPr>
          <p:cNvSpPr txBox="1">
            <a:spLocks/>
          </p:cNvSpPr>
          <p:nvPr userDrawn="1"/>
        </p:nvSpPr>
        <p:spPr>
          <a:xfrm>
            <a:off x="0" y="2211710"/>
            <a:ext cx="6228184" cy="936617"/>
          </a:xfrm>
          <a:prstGeom prst="rect">
            <a:avLst/>
          </a:prstGeom>
        </p:spPr>
        <p:txBody>
          <a:bodyPr vert="horz" lIns="91440" tIns="45720" rIns="91440" bIns="45720" rtlCol="0" anchor="ctr">
            <a:noAutofit/>
          </a:bodyPr>
          <a:lstStyle/>
          <a:p>
            <a:pPr>
              <a:lnSpc>
                <a:spcPts val="2800"/>
              </a:lnSpc>
              <a:spcBef>
                <a:spcPct val="20000"/>
              </a:spcBef>
              <a:defRPr/>
            </a:pPr>
            <a:endParaRPr lang="en-US" sz="2800" b="1" dirty="0">
              <a:solidFill>
                <a:schemeClr val="bg1"/>
              </a:solidFill>
              <a:latin typeface="+mj-lt"/>
            </a:endParaRPr>
          </a:p>
        </p:txBody>
      </p:sp>
      <p:sp>
        <p:nvSpPr>
          <p:cNvPr id="8" name="Title 1">
            <a:extLst>
              <a:ext uri="{FF2B5EF4-FFF2-40B4-BE49-F238E27FC236}">
                <a16:creationId xmlns:a16="http://schemas.microsoft.com/office/drawing/2014/main" xmlns="" id="{1B61CF70-AD92-1849-B668-C4A897B82171}"/>
              </a:ext>
            </a:extLst>
          </p:cNvPr>
          <p:cNvSpPr>
            <a:spLocks noGrp="1"/>
          </p:cNvSpPr>
          <p:nvPr>
            <p:ph type="title"/>
          </p:nvPr>
        </p:nvSpPr>
        <p:spPr>
          <a:xfrm>
            <a:off x="0" y="2211709"/>
            <a:ext cx="5724128" cy="936617"/>
          </a:xfrm>
          <a:prstGeom prst="rect">
            <a:avLst/>
          </a:prstGeom>
        </p:spPr>
        <p:txBody>
          <a:bodyPr anchor="ctr"/>
          <a:lstStyle>
            <a:lvl1pPr algn="l">
              <a:defRPr lang="en-US" sz="4000" b="1" kern="1200" dirty="0">
                <a:solidFill>
                  <a:schemeClr val="bg1"/>
                </a:solidFill>
                <a:latin typeface="+mj-lt"/>
                <a:ea typeface="+mn-ea"/>
                <a:cs typeface="+mn-cs"/>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24225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87910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82404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986169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363184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260094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59587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278882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208672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66453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BFCDDC-6A96-2445-8E00-6E169274DEC2}"/>
              </a:ext>
            </a:extLst>
          </p:cNvPr>
          <p:cNvSpPr>
            <a:spLocks noGrp="1"/>
          </p:cNvSpPr>
          <p:nvPr>
            <p:ph type="title"/>
          </p:nvPr>
        </p:nvSpPr>
        <p:spPr>
          <a:xfrm>
            <a:off x="0" y="123478"/>
            <a:ext cx="5292080" cy="504056"/>
          </a:xfrm>
          <a:prstGeom prst="rect">
            <a:avLst/>
          </a:prstGeom>
        </p:spPr>
        <p:txBody>
          <a:bodyPr/>
          <a:lstStyle>
            <a:lvl1pPr algn="l">
              <a:defRPr lang="en-US" sz="2800" b="1" kern="1200" dirty="0">
                <a:solidFill>
                  <a:schemeClr val="bg1"/>
                </a:solidFill>
                <a:latin typeface="+mj-lt"/>
                <a:ea typeface="+mn-ea"/>
                <a:cs typeface="+mn-cs"/>
              </a:defRPr>
            </a:lvl1p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090539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73541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04440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880668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325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4005496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3798063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300815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624543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62690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26" name="Picture 2" descr="C:\Users\parth.patel\Desktop\Mast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51640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parth.patel\Desktop\Master-2-01.png"/>
          <p:cNvPicPr>
            <a:picLocks noChangeAspect="1" noChangeArrowheads="1"/>
          </p:cNvPicPr>
          <p:nvPr userDrawn="1"/>
        </p:nvPicPr>
        <p:blipFill>
          <a:blip r:embed="rId3" cstate="print"/>
          <a:srcRect/>
          <a:stretch>
            <a:fillRect/>
          </a:stretch>
        </p:blipFill>
        <p:spPr bwMode="auto">
          <a:xfrm>
            <a:off x="0" y="0"/>
            <a:ext cx="9144000" cy="5145088"/>
          </a:xfrm>
          <a:prstGeom prst="rect">
            <a:avLst/>
          </a:prstGeom>
          <a:noFill/>
        </p:spPr>
      </p:pic>
      <p:pic>
        <p:nvPicPr>
          <p:cNvPr id="4" name="Picture 3" descr="C:\Users\parth.patel\Desktop\Mast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51640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596441" y="1851670"/>
            <a:ext cx="2485232" cy="646331"/>
          </a:xfrm>
          <a:prstGeom prst="rect">
            <a:avLst/>
          </a:prstGeom>
          <a:noFill/>
        </p:spPr>
        <p:txBody>
          <a:bodyPr wrap="none" rtlCol="0">
            <a:spAutoFit/>
          </a:bodyPr>
          <a:lstStyle/>
          <a:p>
            <a:r>
              <a:rPr lang="en-GB" sz="3600" b="1" dirty="0">
                <a:solidFill>
                  <a:srgbClr val="00B0F0"/>
                </a:solidFill>
              </a:rPr>
              <a:t>THANK YOU</a:t>
            </a:r>
            <a:endParaRPr lang="en-IN" sz="3600" b="1" dirty="0">
              <a:solidFill>
                <a:srgbClr val="00B0F0"/>
              </a:solidFill>
            </a:endParaRP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504" y="8266"/>
            <a:ext cx="4032448" cy="1411356"/>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2013147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058209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378637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4998051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4136518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5920531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886931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4520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283981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30981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01CDD-04CA-124C-8189-628050299E11}" type="datetimeFigureOut">
              <a:rPr lang="en-US" smtClean="0"/>
              <a:pPr/>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31E1766-7457-4747-B845-37C57A64FC7A}" type="slidenum">
              <a:rPr lang="en-US" smtClean="0"/>
              <a:pPr/>
              <a:t>‹#›</a:t>
            </a:fld>
            <a:endParaRPr lang="en-US" dirty="0"/>
          </a:p>
        </p:txBody>
      </p:sp>
    </p:spTree>
    <p:extLst>
      <p:ext uri="{BB962C8B-B14F-4D97-AF65-F5344CB8AC3E}">
        <p14:creationId xmlns:p14="http://schemas.microsoft.com/office/powerpoint/2010/main" val="21886901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8624827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2640607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9599703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6490416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5434347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0803559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430800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6442891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416213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9329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1678"/>
            <a:ext cx="7772400" cy="76557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914400" y="1234678"/>
            <a:ext cx="6400800" cy="3394472"/>
          </a:xfrm>
        </p:spPr>
        <p:txBody>
          <a:bodyPr/>
          <a:lstStyle>
            <a:lvl1pPr marL="0" indent="0">
              <a:spcAft>
                <a:spcPts val="900"/>
              </a:spcAft>
              <a:buNone/>
              <a:defRPr sz="1650">
                <a:solidFill>
                  <a:schemeClr val="tx1"/>
                </a:solidFill>
              </a:defRPr>
            </a:lvl1pPr>
            <a:lvl2pPr marL="346472" indent="-3572">
              <a:spcAft>
                <a:spcPts val="900"/>
              </a:spcAft>
              <a:buNone/>
              <a:defRPr sz="1500">
                <a:solidFill>
                  <a:schemeClr val="tx1"/>
                </a:solidFill>
              </a:defRPr>
            </a:lvl2pPr>
            <a:lvl3pPr marL="685800" indent="0">
              <a:buNone/>
              <a:defRPr sz="1350">
                <a:solidFill>
                  <a:schemeClr val="tx1"/>
                </a:solidFill>
              </a:defRPr>
            </a:lvl3pPr>
            <a:lvl4pPr marL="1032272" indent="-3572">
              <a:buNone/>
              <a:defRPr sz="1200">
                <a:solidFill>
                  <a:schemeClr val="tx1"/>
                </a:solidFill>
              </a:defRPr>
            </a:lvl4pPr>
            <a:lvl5pPr marL="1371600" indent="0">
              <a:buNone/>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dirty="0"/>
          </a:p>
        </p:txBody>
      </p:sp>
      <p:sp>
        <p:nvSpPr>
          <p:cNvPr id="12" name="Content Placeholder 11"/>
          <p:cNvSpPr>
            <a:spLocks noGrp="1"/>
          </p:cNvSpPr>
          <p:nvPr>
            <p:ph sz="quarter" idx="13" hasCustomPrompt="1"/>
          </p:nvPr>
        </p:nvSpPr>
        <p:spPr>
          <a:xfrm>
            <a:off x="914400" y="628650"/>
            <a:ext cx="6400800" cy="228600"/>
          </a:xfrm>
        </p:spPr>
        <p:txBody>
          <a:bodyPr>
            <a:normAutofit/>
          </a:bodyPr>
          <a:lstStyle>
            <a:lvl1pPr>
              <a:buNone/>
              <a:defRPr sz="1125">
                <a:latin typeface="Rockwell" pitchFamily="18" charset="0"/>
              </a:defRPr>
            </a:lvl1pPr>
          </a:lstStyle>
          <a:p>
            <a:pPr lvl="0"/>
            <a:r>
              <a:rPr lang="en-US" dirty="0"/>
              <a:t>Enter subtitle</a:t>
            </a:r>
          </a:p>
        </p:txBody>
      </p:sp>
    </p:spTree>
    <p:extLst>
      <p:ext uri="{BB962C8B-B14F-4D97-AF65-F5344CB8AC3E}">
        <p14:creationId xmlns:p14="http://schemas.microsoft.com/office/powerpoint/2010/main" val="24074746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4875589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9051586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33929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032476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895276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916294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8638909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8262658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160295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64191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7904643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556232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124214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9961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60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5468835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1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467502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62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300554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63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6246468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64_Title and Content">
    <p:spTree>
      <p:nvGrpSpPr>
        <p:cNvPr id="1" name=""/>
        <p:cNvGrpSpPr/>
        <p:nvPr/>
      </p:nvGrpSpPr>
      <p:grpSpPr>
        <a:xfrm>
          <a:off x="0" y="0"/>
          <a:ext cx="0" cy="0"/>
          <a:chOff x="0" y="0"/>
          <a:chExt cx="0" cy="0"/>
        </a:xfrm>
      </p:grpSpPr>
      <p:pic>
        <p:nvPicPr>
          <p:cNvPr id="2050" name="Picture 2" descr="C:\Users\parth.patel\Desktop\Master-3-01.jpg"/>
          <p:cNvPicPr>
            <a:picLocks noChangeAspect="1" noChangeArrowheads="1"/>
          </p:cNvPicPr>
          <p:nvPr userDrawn="1"/>
        </p:nvPicPr>
        <p:blipFill>
          <a:blip r:embed="rId2" cstate="print"/>
          <a:srcRect/>
          <a:stretch>
            <a:fillRect/>
          </a:stretch>
        </p:blipFill>
        <p:spPr bwMode="auto">
          <a:xfrm>
            <a:off x="0" y="0"/>
            <a:ext cx="9144000" cy="5145088"/>
          </a:xfrm>
          <a:prstGeom prst="rect">
            <a:avLst/>
          </a:prstGeom>
          <a:noFill/>
        </p:spPr>
      </p:pic>
      <p:grpSp>
        <p:nvGrpSpPr>
          <p:cNvPr id="13" name="Group 12"/>
          <p:cNvGrpSpPr/>
          <p:nvPr userDrawn="1"/>
        </p:nvGrpSpPr>
        <p:grpSpPr>
          <a:xfrm>
            <a:off x="277530" y="4904750"/>
            <a:ext cx="4675470" cy="246221"/>
            <a:chOff x="277530" y="4904750"/>
            <a:chExt cx="4675470" cy="246221"/>
          </a:xfrm>
        </p:grpSpPr>
        <p:pic>
          <p:nvPicPr>
            <p:cNvPr id="9" name="Picture 8" descr="D:\IMAGES\usflag.jpg"/>
            <p:cNvPicPr>
              <a:picLocks noChangeAspect="1" noChangeArrowheads="1"/>
            </p:cNvPicPr>
            <p:nvPr userDrawn="1"/>
          </p:nvPicPr>
          <p:blipFill>
            <a:blip r:embed="rId3" cstate="print"/>
            <a:srcRect/>
            <a:stretch>
              <a:fillRect/>
            </a:stretch>
          </p:blipFill>
          <p:spPr bwMode="auto">
            <a:xfrm>
              <a:off x="2452405" y="5000578"/>
              <a:ext cx="165100" cy="90011"/>
            </a:xfrm>
            <a:prstGeom prst="rect">
              <a:avLst/>
            </a:prstGeom>
            <a:noFill/>
          </p:spPr>
        </p:pic>
        <p:pic>
          <p:nvPicPr>
            <p:cNvPr id="10" name="Picture 9" descr="D:\IMAGES\indiaflag.jpg"/>
            <p:cNvPicPr>
              <a:picLocks noChangeAspect="1" noChangeArrowheads="1"/>
            </p:cNvPicPr>
            <p:nvPr userDrawn="1"/>
          </p:nvPicPr>
          <p:blipFill>
            <a:blip r:embed="rId4" cstate="print"/>
            <a:srcRect/>
            <a:stretch>
              <a:fillRect/>
            </a:stretch>
          </p:blipFill>
          <p:spPr bwMode="auto">
            <a:xfrm>
              <a:off x="277530" y="4996006"/>
              <a:ext cx="161925" cy="98583"/>
            </a:xfrm>
            <a:prstGeom prst="rect">
              <a:avLst/>
            </a:prstGeom>
            <a:noFill/>
          </p:spPr>
        </p:pic>
        <p:pic>
          <p:nvPicPr>
            <p:cNvPr id="17" name="Picture 2" descr="C:\Users\janesh.joshi\Desktop\singapore-flag-222-p_1.jpg"/>
            <p:cNvPicPr>
              <a:picLocks noChangeAspect="1" noChangeArrowheads="1"/>
            </p:cNvPicPr>
            <p:nvPr userDrawn="1"/>
          </p:nvPicPr>
          <p:blipFill>
            <a:blip r:embed="rId5" cstate="print"/>
            <a:srcRect/>
            <a:stretch>
              <a:fillRect/>
            </a:stretch>
          </p:blipFill>
          <p:spPr bwMode="auto">
            <a:xfrm>
              <a:off x="1368143" y="4972705"/>
              <a:ext cx="195262" cy="107295"/>
            </a:xfrm>
            <a:prstGeom prst="rect">
              <a:avLst/>
            </a:prstGeom>
            <a:noFill/>
          </p:spPr>
        </p:pic>
        <p:sp>
          <p:nvSpPr>
            <p:cNvPr id="18" name="Rectangle 17"/>
            <p:cNvSpPr/>
            <p:nvPr userDrawn="1"/>
          </p:nvSpPr>
          <p:spPr>
            <a:xfrm>
              <a:off x="387350" y="4904750"/>
              <a:ext cx="4565650" cy="246221"/>
            </a:xfrm>
            <a:prstGeom prst="rect">
              <a:avLst/>
            </a:prstGeom>
          </p:spPr>
          <p:txBody>
            <a:bodyPr wrap="square">
              <a:spAutoFit/>
            </a:bodyPr>
            <a:lstStyle/>
            <a:p>
              <a:pPr algn="l"/>
              <a:r>
                <a:rPr lang="en-US" sz="1000" dirty="0">
                  <a:solidFill>
                    <a:schemeClr val="bg1"/>
                  </a:solidFill>
                </a:rPr>
                <a:t>18008338228              +65 31586636           +1(973) 598-3969           44 203-808-4216</a:t>
              </a:r>
            </a:p>
          </p:txBody>
        </p:sp>
        <p:pic>
          <p:nvPicPr>
            <p:cNvPr id="11" name="Picture 10" descr="D:\IMAGES\ukflag.jpg"/>
            <p:cNvPicPr>
              <a:picLocks noChangeAspect="1" noChangeArrowheads="1"/>
            </p:cNvPicPr>
            <p:nvPr userDrawn="1"/>
          </p:nvPicPr>
          <p:blipFill>
            <a:blip r:embed="rId6" cstate="print"/>
            <a:srcRect/>
            <a:stretch>
              <a:fillRect/>
            </a:stretch>
          </p:blipFill>
          <p:spPr bwMode="auto">
            <a:xfrm>
              <a:off x="3663950" y="4992007"/>
              <a:ext cx="165100" cy="87153"/>
            </a:xfrm>
            <a:prstGeom prst="rect">
              <a:avLst/>
            </a:prstGeom>
            <a:noFill/>
          </p:spPr>
        </p:pic>
      </p:grpSp>
      <p:sp>
        <p:nvSpPr>
          <p:cNvPr id="12" name="TextBox 11"/>
          <p:cNvSpPr txBox="1"/>
          <p:nvPr userDrawn="1"/>
        </p:nvSpPr>
        <p:spPr>
          <a:xfrm>
            <a:off x="5105400" y="4781550"/>
            <a:ext cx="4648200" cy="369332"/>
          </a:xfrm>
          <a:prstGeom prst="rect">
            <a:avLst/>
          </a:prstGeom>
          <a:noFill/>
        </p:spPr>
        <p:txBody>
          <a:bodyPr wrap="square" rtlCol="0">
            <a:spAutoFit/>
          </a:bodyPr>
          <a:lstStyle/>
          <a:p>
            <a:r>
              <a:rPr lang="en-US" dirty="0">
                <a:solidFill>
                  <a:schemeClr val="bg1"/>
                </a:solidFill>
              </a:rPr>
              <a:t>www.cognixia.com • bdg@cognixia.com</a:t>
            </a:r>
          </a:p>
        </p:txBody>
      </p:sp>
    </p:spTree>
    <p:extLst>
      <p:ext uri="{BB962C8B-B14F-4D97-AF65-F5344CB8AC3E}">
        <p14:creationId xmlns:p14="http://schemas.microsoft.com/office/powerpoint/2010/main" val="6070869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6F15528-21DE-4FAA-801E-634DDDAF4B2B}" type="slidenum">
              <a:rPr lang="en-US" smtClean="0"/>
              <a:pPr/>
              <a:t>‹#›</a:t>
            </a:fld>
            <a:endParaRPr lang="en-US" dirty="0"/>
          </a:p>
        </p:txBody>
      </p:sp>
      <p:pic>
        <p:nvPicPr>
          <p:cNvPr id="1028" name="Picture 4" descr="C:\Users\parth.patel\Desktop\Master 1-01.jpg"/>
          <p:cNvPicPr>
            <a:picLocks noChangeAspect="1" noChangeArrowheads="1"/>
          </p:cNvPicPr>
          <p:nvPr userDrawn="1"/>
        </p:nvPicPr>
        <p:blipFill>
          <a:blip r:embed="rId2" cstate="print"/>
          <a:srcRect/>
          <a:stretch>
            <a:fillRect/>
          </a:stretch>
        </p:blipFill>
        <p:spPr bwMode="auto">
          <a:xfrm>
            <a:off x="0" y="0"/>
            <a:ext cx="9144000" cy="5145088"/>
          </a:xfrm>
          <a:prstGeom prst="rect">
            <a:avLst/>
          </a:prstGeom>
          <a:noFill/>
        </p:spPr>
      </p:pic>
    </p:spTree>
    <p:extLst>
      <p:ext uri="{BB962C8B-B14F-4D97-AF65-F5344CB8AC3E}">
        <p14:creationId xmlns:p14="http://schemas.microsoft.com/office/powerpoint/2010/main" val="29769367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Quote" userDrawn="1">
  <p:cSld name="Quote">
    <p:spTree>
      <p:nvGrpSpPr>
        <p:cNvPr id="1" name="Shape 29"/>
        <p:cNvGrpSpPr/>
        <p:nvPr/>
      </p:nvGrpSpPr>
      <p:grpSpPr>
        <a:xfrm>
          <a:off x="0" y="0"/>
          <a:ext cx="0" cy="0"/>
          <a:chOff x="0" y="0"/>
          <a:chExt cx="0" cy="0"/>
        </a:xfrm>
      </p:grpSpPr>
      <p:sp>
        <p:nvSpPr>
          <p:cNvPr id="31" name="Google Shape;31;p6"/>
          <p:cNvSpPr/>
          <p:nvPr userDrawn="1"/>
        </p:nvSpPr>
        <p:spPr>
          <a:xfrm rot="10800000" flipH="1">
            <a:off x="0" y="-10440"/>
            <a:ext cx="9144000" cy="5164387"/>
          </a:xfrm>
          <a:custGeom>
            <a:avLst/>
            <a:gdLst>
              <a:gd name="connsiteX0" fmla="*/ 0 w 328450"/>
              <a:gd name="connsiteY0" fmla="*/ 0 h 206122"/>
              <a:gd name="connsiteX1" fmla="*/ 0 w 328450"/>
              <a:gd name="connsiteY1" fmla="*/ 206122 h 206122"/>
              <a:gd name="connsiteX2" fmla="*/ 328450 w 328450"/>
              <a:gd name="connsiteY2" fmla="*/ 206122 h 206122"/>
              <a:gd name="connsiteX3" fmla="*/ 273309 w 328450"/>
              <a:gd name="connsiteY3" fmla="*/ 331 h 206122"/>
              <a:gd name="connsiteX4" fmla="*/ 0 w 328450"/>
              <a:gd name="connsiteY4" fmla="*/ 0 h 206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450" h="206122" extrusionOk="0">
                <a:moveTo>
                  <a:pt x="0" y="0"/>
                </a:moveTo>
                <a:lnTo>
                  <a:pt x="0" y="206122"/>
                </a:lnTo>
                <a:lnTo>
                  <a:pt x="328450" y="206122"/>
                </a:lnTo>
                <a:cubicBezTo>
                  <a:pt x="310070" y="137525"/>
                  <a:pt x="337817" y="2109"/>
                  <a:pt x="273309" y="331"/>
                </a:cubicBezTo>
                <a:lnTo>
                  <a:pt x="0" y="0"/>
                </a:lnTo>
                <a:close/>
              </a:path>
            </a:pathLst>
          </a:custGeom>
          <a:solidFill>
            <a:srgbClr val="FFFFFF"/>
          </a:solidFill>
          <a:ln>
            <a:noFill/>
          </a:ln>
        </p:spPr>
      </p:sp>
      <p:sp>
        <p:nvSpPr>
          <p:cNvPr id="34" name="Google Shape;34;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dirty="0"/>
          </a:p>
        </p:txBody>
      </p:sp>
      <p:pic>
        <p:nvPicPr>
          <p:cNvPr id="7" name="Picture 6">
            <a:extLst>
              <a:ext uri="{FF2B5EF4-FFF2-40B4-BE49-F238E27FC236}">
                <a16:creationId xmlns:a16="http://schemas.microsoft.com/office/drawing/2014/main" xmlns="" id="{581800DC-7EC9-7042-B7C7-93B62B2D5D92}"/>
              </a:ext>
            </a:extLst>
          </p:cNvPr>
          <p:cNvPicPr>
            <a:picLocks noChangeAspect="1"/>
          </p:cNvPicPr>
          <p:nvPr userDrawn="1"/>
        </p:nvPicPr>
        <p:blipFill>
          <a:blip r:embed="rId2">
            <a:alphaModFix amt="85000"/>
          </a:blip>
          <a:stretch>
            <a:fillRect/>
          </a:stretch>
        </p:blipFill>
        <p:spPr>
          <a:xfrm>
            <a:off x="8727169" y="4107468"/>
            <a:ext cx="364758" cy="558661"/>
          </a:xfrm>
          <a:prstGeom prst="rect">
            <a:avLst/>
          </a:prstGeom>
        </p:spPr>
      </p:pic>
      <p:sp>
        <p:nvSpPr>
          <p:cNvPr id="8" name="Google Shape;38;p7">
            <a:extLst>
              <a:ext uri="{FF2B5EF4-FFF2-40B4-BE49-F238E27FC236}">
                <a16:creationId xmlns:a16="http://schemas.microsoft.com/office/drawing/2014/main" xmlns="" id="{11A4FF6C-3BF2-B54E-8414-552BB9D87648}"/>
              </a:ext>
            </a:extLst>
          </p:cNvPr>
          <p:cNvSpPr txBox="1">
            <a:spLocks noGrp="1"/>
          </p:cNvSpPr>
          <p:nvPr>
            <p:ph type="title"/>
          </p:nvPr>
        </p:nvSpPr>
        <p:spPr>
          <a:xfrm>
            <a:off x="253408" y="440519"/>
            <a:ext cx="8171174" cy="485700"/>
          </a:xfrm>
          <a:prstGeom prst="rect">
            <a:avLst/>
          </a:prstGeom>
        </p:spPr>
        <p:txBody>
          <a:bodyPr spcFirstLastPara="1" wrap="square" lIns="91425" tIns="91425" rIns="91425" bIns="91425" anchor="b" anchorCtr="0"/>
          <a:lstStyle>
            <a:lvl1pPr lvl="0">
              <a:spcBef>
                <a:spcPts val="0"/>
              </a:spcBef>
              <a:spcAft>
                <a:spcPts val="0"/>
              </a:spcAft>
              <a:buSzPts val="2400"/>
              <a:buNone/>
              <a:defRPr>
                <a:solidFill>
                  <a:schemeClr val="tx1">
                    <a:lumMod val="75000"/>
                    <a:lumOff val="25000"/>
                  </a:schemeClr>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dirty="0"/>
          </a:p>
        </p:txBody>
      </p:sp>
      <p:sp>
        <p:nvSpPr>
          <p:cNvPr id="9" name="Google Shape;39;p7">
            <a:extLst>
              <a:ext uri="{FF2B5EF4-FFF2-40B4-BE49-F238E27FC236}">
                <a16:creationId xmlns:a16="http://schemas.microsoft.com/office/drawing/2014/main" xmlns="" id="{2352EBA3-9EA3-CB4A-969F-79363B8C8143}"/>
              </a:ext>
            </a:extLst>
          </p:cNvPr>
          <p:cNvSpPr txBox="1">
            <a:spLocks noGrp="1"/>
          </p:cNvSpPr>
          <p:nvPr>
            <p:ph type="body" idx="1"/>
          </p:nvPr>
        </p:nvSpPr>
        <p:spPr>
          <a:xfrm>
            <a:off x="253408" y="1205237"/>
            <a:ext cx="8171174" cy="354461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solidFill>
                  <a:schemeClr val="tx1">
                    <a:lumMod val="75000"/>
                    <a:lumOff val="25000"/>
                  </a:schemeClr>
                </a:solidFill>
                <a:latin typeface="Calibri" panose="020F0502020204030204" pitchFamily="34" charset="0"/>
                <a:cs typeface="Calibri" panose="020F0502020204030204" pitchFamily="34" charset="0"/>
              </a:defRPr>
            </a:lvl1pPr>
            <a:lvl2pPr marL="914400" lvl="1" indent="-355600">
              <a:spcBef>
                <a:spcPts val="0"/>
              </a:spcBef>
              <a:spcAft>
                <a:spcPts val="0"/>
              </a:spcAft>
              <a:buSzPts val="2000"/>
              <a:buChar char="▹"/>
              <a:defRPr sz="1400">
                <a:latin typeface="Calibri" panose="020F0502020204030204" pitchFamily="34" charset="0"/>
                <a:cs typeface="Calibri" panose="020F0502020204030204" pitchFamily="34" charset="0"/>
              </a:defRPr>
            </a:lvl2pPr>
            <a:lvl3pPr marL="1371600" lvl="2" indent="-355600">
              <a:spcBef>
                <a:spcPts val="0"/>
              </a:spcBef>
              <a:spcAft>
                <a:spcPts val="0"/>
              </a:spcAft>
              <a:buSzPts val="2000"/>
              <a:buChar char="▹"/>
              <a:defRPr sz="1200">
                <a:latin typeface="Calibri" panose="020F0502020204030204" pitchFamily="34" charset="0"/>
                <a:cs typeface="Calibri" panose="020F0502020204030204" pitchFamily="34" charset="0"/>
              </a:defRPr>
            </a:lvl3pPr>
            <a:lvl4pPr marL="1828800" lvl="3" indent="-355600">
              <a:spcBef>
                <a:spcPts val="0"/>
              </a:spcBef>
              <a:spcAft>
                <a:spcPts val="0"/>
              </a:spcAft>
              <a:buSzPts val="2000"/>
              <a:buChar char="●"/>
              <a:defRPr sz="1200" b="0" i="0" baseline="0">
                <a:latin typeface="Calibri" panose="020F0502020204030204" pitchFamily="34" charset="0"/>
              </a:defRPr>
            </a:lvl4pPr>
            <a:lvl5pPr marL="2286000" lvl="4" indent="-355600">
              <a:spcBef>
                <a:spcPts val="0"/>
              </a:spcBef>
              <a:spcAft>
                <a:spcPts val="0"/>
              </a:spcAft>
              <a:buSzPts val="2000"/>
              <a:buChar char="○"/>
              <a:defRPr sz="1000">
                <a:latin typeface="Calibri" panose="020F0502020204030204" pitchFamily="34" charset="0"/>
                <a:cs typeface="Calibri" panose="020F0502020204030204" pitchFamily="34" charset="0"/>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dirty="0"/>
          </a:p>
        </p:txBody>
      </p:sp>
    </p:spTree>
    <p:extLst>
      <p:ext uri="{BB962C8B-B14F-4D97-AF65-F5344CB8AC3E}">
        <p14:creationId xmlns:p14="http://schemas.microsoft.com/office/powerpoint/2010/main" val="1737717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458882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0"/>
            <a:ext cx="8229600" cy="491729"/>
          </a:xfrm>
          <a:prstGeom prst="rect">
            <a:avLst/>
          </a:prstGeom>
        </p:spPr>
        <p:txBody>
          <a:bodyPr/>
          <a:lstStyle>
            <a:lvl1pPr>
              <a:defRPr sz="3000" baseline="0">
                <a:solidFill>
                  <a:srgbClr val="FF0000"/>
                </a:solidFill>
                <a:latin typeface="Montserrat Medium" panose="00000600000000000000"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919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1374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9" name="Rectangle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336042"/>
            <a:ext cx="5157839" cy="48006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5632712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jpe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userDrawn="1"/>
        </p:nvSpPr>
        <p:spPr>
          <a:xfrm>
            <a:off x="7176871" y="4777773"/>
            <a:ext cx="1948803"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www.cognixia.com</a:t>
            </a:r>
          </a:p>
        </p:txBody>
      </p:sp>
      <p:pic>
        <p:nvPicPr>
          <p:cNvPr id="2" name="Picture 1"/>
          <p:cNvPicPr>
            <a:picLocks noChangeAspect="1"/>
          </p:cNvPicPr>
          <p:nvPr userDrawn="1"/>
        </p:nvPicPr>
        <p:blipFill>
          <a:blip r:embed="rId72" cstate="print">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3" name="TextBox 2"/>
          <p:cNvSpPr txBox="1"/>
          <p:nvPr userDrawn="1"/>
        </p:nvSpPr>
        <p:spPr>
          <a:xfrm>
            <a:off x="5292080" y="4777773"/>
            <a:ext cx="3312368" cy="369332"/>
          </a:xfrm>
          <a:prstGeom prst="rect">
            <a:avLst/>
          </a:prstGeom>
          <a:noFill/>
        </p:spPr>
        <p:txBody>
          <a:bodyPr wrap="square" rtlCol="0">
            <a:spAutoFit/>
          </a:bodyPr>
          <a:lstStyle/>
          <a:p>
            <a:pPr algn="r"/>
            <a:r>
              <a:rPr lang="en-IN" dirty="0"/>
              <a:t>www.cognixia.com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4" r:id="rId54"/>
    <p:sldLayoutId id="2147483705" r:id="rId55"/>
    <p:sldLayoutId id="2147483706" r:id="rId56"/>
    <p:sldLayoutId id="2147483707" r:id="rId57"/>
    <p:sldLayoutId id="2147483708" r:id="rId58"/>
    <p:sldLayoutId id="2147483709" r:id="rId59"/>
    <p:sldLayoutId id="2147483710" r:id="rId60"/>
    <p:sldLayoutId id="2147483711" r:id="rId61"/>
    <p:sldLayoutId id="2147483712" r:id="rId62"/>
    <p:sldLayoutId id="2147483713" r:id="rId63"/>
    <p:sldLayoutId id="2147483714" r:id="rId64"/>
    <p:sldLayoutId id="2147483715" r:id="rId65"/>
    <p:sldLayoutId id="2147483716" r:id="rId66"/>
    <p:sldLayoutId id="2147483717" r:id="rId67"/>
    <p:sldLayoutId id="2147483718" r:id="rId68"/>
    <p:sldLayoutId id="2147483719" r:id="rId69"/>
    <p:sldLayoutId id="2147483720" r:id="rId7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0.xml"/><Relationship Id="rId1" Type="http://schemas.openxmlformats.org/officeDocument/2006/relationships/themeOverride" Target="../theme/themeOverride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ailto:an@gmail.com" TargetMode="External"/><Relationship Id="rId2" Type="http://schemas.openxmlformats.org/officeDocument/2006/relationships/hyperlink" Target="mailto:dk@gmail.com" TargetMode="External"/><Relationship Id="rId1" Type="http://schemas.openxmlformats.org/officeDocument/2006/relationships/slideLayout" Target="../slideLayouts/slideLayout2.xml"/><Relationship Id="rId5" Type="http://schemas.openxmlformats.org/officeDocument/2006/relationships/hyperlink" Target="mailto:dpk@gmail.com" TargetMode="External"/><Relationship Id="rId4" Type="http://schemas.openxmlformats.org/officeDocument/2006/relationships/hyperlink" Target="mailto:nn@gmail.co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4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mailto:dk@gmail.com" TargetMode="External"/><Relationship Id="rId7"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dpk@gmail.com" TargetMode="External"/><Relationship Id="rId5" Type="http://schemas.openxmlformats.org/officeDocument/2006/relationships/hyperlink" Target="mailto:nn@gmail.com" TargetMode="External"/><Relationship Id="rId4" Type="http://schemas.openxmlformats.org/officeDocument/2006/relationships/hyperlink" Target="mailto:an@gmail.com"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0.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70.xml"/></Relationships>
</file>

<file path=ppt/slides/_rels/slide69.xml.rels><?xml version="1.0" encoding="UTF-8" standalone="yes"?>
<Relationships xmlns="http://schemas.openxmlformats.org/package/2006/relationships"><Relationship Id="rId3" Type="http://schemas.openxmlformats.org/officeDocument/2006/relationships/hyperlink" Target="https://dev.mysql.com/doc/refman/8.0/en/group-by-modifiers.html" TargetMode="External"/><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8E2EE66-E2D3-1645-BFA5-7E2AE8EB17AD}"/>
              </a:ext>
            </a:extLst>
          </p:cNvPr>
          <p:cNvSpPr>
            <a:spLocks noGrp="1"/>
          </p:cNvSpPr>
          <p:nvPr>
            <p:ph type="title"/>
          </p:nvPr>
        </p:nvSpPr>
        <p:spPr/>
        <p:txBody>
          <a:bodyPr/>
          <a:lstStyle/>
          <a:p>
            <a:r>
              <a:rPr lang="en-US" sz="3200" dirty="0"/>
              <a:t>SQL with MySQL</a:t>
            </a:r>
          </a:p>
        </p:txBody>
      </p:sp>
    </p:spTree>
    <p:extLst>
      <p:ext uri="{BB962C8B-B14F-4D97-AF65-F5344CB8AC3E}">
        <p14:creationId xmlns:p14="http://schemas.microsoft.com/office/powerpoint/2010/main" val="1569470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object 2"/>
          <p:cNvGrpSpPr/>
          <p:nvPr/>
        </p:nvGrpSpPr>
        <p:grpSpPr>
          <a:xfrm>
            <a:off x="3738703" y="1889731"/>
            <a:ext cx="1338403" cy="1037105"/>
            <a:chOff x="3769995" y="2855594"/>
            <a:chExt cx="2022475" cy="1567180"/>
          </a:xfrm>
        </p:grpSpPr>
        <p:sp>
          <p:nvSpPr>
            <p:cNvPr id="3" name="object 3"/>
            <p:cNvSpPr/>
            <p:nvPr/>
          </p:nvSpPr>
          <p:spPr>
            <a:xfrm>
              <a:off x="3771900" y="3175253"/>
              <a:ext cx="2018664" cy="934719"/>
            </a:xfrm>
            <a:custGeom>
              <a:avLst/>
              <a:gdLst/>
              <a:ahLst/>
              <a:cxnLst/>
              <a:rect l="l" t="t" r="r" b="b"/>
              <a:pathLst>
                <a:path w="2018664" h="934720">
                  <a:moveTo>
                    <a:pt x="2018538" y="0"/>
                  </a:moveTo>
                  <a:lnTo>
                    <a:pt x="0" y="0"/>
                  </a:lnTo>
                  <a:lnTo>
                    <a:pt x="0" y="934212"/>
                  </a:lnTo>
                  <a:lnTo>
                    <a:pt x="2018538" y="934212"/>
                  </a:lnTo>
                  <a:lnTo>
                    <a:pt x="2018538" y="0"/>
                  </a:lnTo>
                  <a:close/>
                </a:path>
              </a:pathLst>
            </a:custGeom>
            <a:solidFill>
              <a:srgbClr val="999999"/>
            </a:solidFill>
          </p:spPr>
          <p:txBody>
            <a:bodyPr wrap="square" lIns="0" tIns="0" rIns="0" bIns="0" rtlCol="0"/>
            <a:lstStyle/>
            <a:p>
              <a:endParaRPr sz="1191" dirty="0"/>
            </a:p>
          </p:txBody>
        </p:sp>
        <p:sp>
          <p:nvSpPr>
            <p:cNvPr id="4" name="object 4"/>
            <p:cNvSpPr/>
            <p:nvPr/>
          </p:nvSpPr>
          <p:spPr>
            <a:xfrm>
              <a:off x="3771900" y="3175253"/>
              <a:ext cx="2018664" cy="934719"/>
            </a:xfrm>
            <a:custGeom>
              <a:avLst/>
              <a:gdLst/>
              <a:ahLst/>
              <a:cxnLst/>
              <a:rect l="l" t="t" r="r" b="b"/>
              <a:pathLst>
                <a:path w="2018664" h="934720">
                  <a:moveTo>
                    <a:pt x="2018538" y="934212"/>
                  </a:moveTo>
                  <a:lnTo>
                    <a:pt x="2018538" y="0"/>
                  </a:lnTo>
                  <a:lnTo>
                    <a:pt x="0" y="0"/>
                  </a:lnTo>
                  <a:lnTo>
                    <a:pt x="0" y="934212"/>
                  </a:lnTo>
                  <a:lnTo>
                    <a:pt x="2018538" y="934212"/>
                  </a:lnTo>
                  <a:close/>
                </a:path>
              </a:pathLst>
            </a:custGeom>
            <a:ln w="3810">
              <a:solidFill>
                <a:srgbClr val="999999"/>
              </a:solidFill>
            </a:ln>
          </p:spPr>
          <p:txBody>
            <a:bodyPr wrap="square" lIns="0" tIns="0" rIns="0" bIns="0" rtlCol="0"/>
            <a:lstStyle/>
            <a:p>
              <a:endParaRPr sz="1191" dirty="0"/>
            </a:p>
          </p:txBody>
        </p:sp>
        <p:sp>
          <p:nvSpPr>
            <p:cNvPr id="5" name="object 5"/>
            <p:cNvSpPr/>
            <p:nvPr/>
          </p:nvSpPr>
          <p:spPr>
            <a:xfrm>
              <a:off x="3771900" y="2857499"/>
              <a:ext cx="2018664" cy="599440"/>
            </a:xfrm>
            <a:custGeom>
              <a:avLst/>
              <a:gdLst/>
              <a:ahLst/>
              <a:cxnLst/>
              <a:rect l="l" t="t" r="r" b="b"/>
              <a:pathLst>
                <a:path w="2018664" h="599439">
                  <a:moveTo>
                    <a:pt x="1008888" y="0"/>
                  </a:moveTo>
                  <a:lnTo>
                    <a:pt x="936766" y="752"/>
                  </a:lnTo>
                  <a:lnTo>
                    <a:pt x="866025" y="2974"/>
                  </a:lnTo>
                  <a:lnTo>
                    <a:pt x="796833" y="6616"/>
                  </a:lnTo>
                  <a:lnTo>
                    <a:pt x="729361" y="11627"/>
                  </a:lnTo>
                  <a:lnTo>
                    <a:pt x="663779" y="17957"/>
                  </a:lnTo>
                  <a:lnTo>
                    <a:pt x="600255" y="25553"/>
                  </a:lnTo>
                  <a:lnTo>
                    <a:pt x="538961" y="34367"/>
                  </a:lnTo>
                  <a:lnTo>
                    <a:pt x="480065" y="44346"/>
                  </a:lnTo>
                  <a:lnTo>
                    <a:pt x="423738" y="55441"/>
                  </a:lnTo>
                  <a:lnTo>
                    <a:pt x="370150" y="67601"/>
                  </a:lnTo>
                  <a:lnTo>
                    <a:pt x="319471" y="80774"/>
                  </a:lnTo>
                  <a:lnTo>
                    <a:pt x="271869" y="94910"/>
                  </a:lnTo>
                  <a:lnTo>
                    <a:pt x="227516" y="109959"/>
                  </a:lnTo>
                  <a:lnTo>
                    <a:pt x="186581" y="125869"/>
                  </a:lnTo>
                  <a:lnTo>
                    <a:pt x="149234" y="142590"/>
                  </a:lnTo>
                  <a:lnTo>
                    <a:pt x="85982" y="178263"/>
                  </a:lnTo>
                  <a:lnTo>
                    <a:pt x="39120" y="216570"/>
                  </a:lnTo>
                  <a:lnTo>
                    <a:pt x="10006" y="257106"/>
                  </a:lnTo>
                  <a:lnTo>
                    <a:pt x="0" y="299466"/>
                  </a:lnTo>
                  <a:lnTo>
                    <a:pt x="2529" y="320848"/>
                  </a:lnTo>
                  <a:lnTo>
                    <a:pt x="22259" y="362346"/>
                  </a:lnTo>
                  <a:lnTo>
                    <a:pt x="60417" y="401819"/>
                  </a:lnTo>
                  <a:lnTo>
                    <a:pt x="115644" y="438859"/>
                  </a:lnTo>
                  <a:lnTo>
                    <a:pt x="186581" y="473062"/>
                  </a:lnTo>
                  <a:lnTo>
                    <a:pt x="227516" y="488972"/>
                  </a:lnTo>
                  <a:lnTo>
                    <a:pt x="271869" y="504021"/>
                  </a:lnTo>
                  <a:lnTo>
                    <a:pt x="319471" y="518157"/>
                  </a:lnTo>
                  <a:lnTo>
                    <a:pt x="370150" y="531330"/>
                  </a:lnTo>
                  <a:lnTo>
                    <a:pt x="423738" y="543490"/>
                  </a:lnTo>
                  <a:lnTo>
                    <a:pt x="480065" y="554585"/>
                  </a:lnTo>
                  <a:lnTo>
                    <a:pt x="538961" y="564564"/>
                  </a:lnTo>
                  <a:lnTo>
                    <a:pt x="600255" y="573378"/>
                  </a:lnTo>
                  <a:lnTo>
                    <a:pt x="663779" y="580974"/>
                  </a:lnTo>
                  <a:lnTo>
                    <a:pt x="729361" y="587304"/>
                  </a:lnTo>
                  <a:lnTo>
                    <a:pt x="796833" y="592315"/>
                  </a:lnTo>
                  <a:lnTo>
                    <a:pt x="866025" y="595957"/>
                  </a:lnTo>
                  <a:lnTo>
                    <a:pt x="936766" y="598179"/>
                  </a:lnTo>
                  <a:lnTo>
                    <a:pt x="1008888" y="598932"/>
                  </a:lnTo>
                  <a:lnTo>
                    <a:pt x="1078034" y="598240"/>
                  </a:lnTo>
                  <a:lnTo>
                    <a:pt x="1145927" y="596197"/>
                  </a:lnTo>
                  <a:lnTo>
                    <a:pt x="1212416" y="592846"/>
                  </a:lnTo>
                  <a:lnTo>
                    <a:pt x="1277351" y="588232"/>
                  </a:lnTo>
                  <a:lnTo>
                    <a:pt x="1340583" y="582399"/>
                  </a:lnTo>
                  <a:lnTo>
                    <a:pt x="1401960" y="575393"/>
                  </a:lnTo>
                  <a:lnTo>
                    <a:pt x="1461334" y="567257"/>
                  </a:lnTo>
                  <a:lnTo>
                    <a:pt x="1518553" y="558038"/>
                  </a:lnTo>
                  <a:lnTo>
                    <a:pt x="1573467" y="547778"/>
                  </a:lnTo>
                  <a:lnTo>
                    <a:pt x="1625927" y="536523"/>
                  </a:lnTo>
                  <a:lnTo>
                    <a:pt x="1675782" y="524318"/>
                  </a:lnTo>
                  <a:lnTo>
                    <a:pt x="1722882" y="511206"/>
                  </a:lnTo>
                  <a:lnTo>
                    <a:pt x="1767076" y="497234"/>
                  </a:lnTo>
                  <a:lnTo>
                    <a:pt x="1808216" y="482445"/>
                  </a:lnTo>
                  <a:lnTo>
                    <a:pt x="1846150" y="466884"/>
                  </a:lnTo>
                  <a:lnTo>
                    <a:pt x="1880728" y="450596"/>
                  </a:lnTo>
                  <a:lnTo>
                    <a:pt x="1939218" y="416016"/>
                  </a:lnTo>
                  <a:lnTo>
                    <a:pt x="1982484" y="379063"/>
                  </a:lnTo>
                  <a:lnTo>
                    <a:pt x="2009324" y="340094"/>
                  </a:lnTo>
                  <a:lnTo>
                    <a:pt x="2018538" y="299466"/>
                  </a:lnTo>
                  <a:lnTo>
                    <a:pt x="2016209" y="278966"/>
                  </a:lnTo>
                  <a:lnTo>
                    <a:pt x="1998032" y="239123"/>
                  </a:lnTo>
                  <a:lnTo>
                    <a:pt x="1962829" y="201117"/>
                  </a:lnTo>
                  <a:lnTo>
                    <a:pt x="1911801" y="165306"/>
                  </a:lnTo>
                  <a:lnTo>
                    <a:pt x="1846150" y="132047"/>
                  </a:lnTo>
                  <a:lnTo>
                    <a:pt x="1808216" y="116486"/>
                  </a:lnTo>
                  <a:lnTo>
                    <a:pt x="1767076" y="101697"/>
                  </a:lnTo>
                  <a:lnTo>
                    <a:pt x="1722882" y="87725"/>
                  </a:lnTo>
                  <a:lnTo>
                    <a:pt x="1675782" y="74613"/>
                  </a:lnTo>
                  <a:lnTo>
                    <a:pt x="1625927" y="62408"/>
                  </a:lnTo>
                  <a:lnTo>
                    <a:pt x="1573467" y="51153"/>
                  </a:lnTo>
                  <a:lnTo>
                    <a:pt x="1518553" y="40894"/>
                  </a:lnTo>
                  <a:lnTo>
                    <a:pt x="1461334" y="31674"/>
                  </a:lnTo>
                  <a:lnTo>
                    <a:pt x="1401960" y="23538"/>
                  </a:lnTo>
                  <a:lnTo>
                    <a:pt x="1340583" y="16532"/>
                  </a:lnTo>
                  <a:lnTo>
                    <a:pt x="1277351" y="10699"/>
                  </a:lnTo>
                  <a:lnTo>
                    <a:pt x="1212416" y="6085"/>
                  </a:lnTo>
                  <a:lnTo>
                    <a:pt x="1145927" y="2734"/>
                  </a:lnTo>
                  <a:lnTo>
                    <a:pt x="1078034" y="691"/>
                  </a:lnTo>
                  <a:lnTo>
                    <a:pt x="1008888" y="0"/>
                  </a:lnTo>
                  <a:close/>
                </a:path>
              </a:pathLst>
            </a:custGeom>
            <a:solidFill>
              <a:srgbClr val="CCCCCC"/>
            </a:solidFill>
          </p:spPr>
          <p:txBody>
            <a:bodyPr wrap="square" lIns="0" tIns="0" rIns="0" bIns="0" rtlCol="0"/>
            <a:lstStyle/>
            <a:p>
              <a:endParaRPr sz="1191" dirty="0"/>
            </a:p>
          </p:txBody>
        </p:sp>
        <p:sp>
          <p:nvSpPr>
            <p:cNvPr id="6" name="object 6"/>
            <p:cNvSpPr/>
            <p:nvPr/>
          </p:nvSpPr>
          <p:spPr>
            <a:xfrm>
              <a:off x="3771900" y="2857499"/>
              <a:ext cx="2018664" cy="599440"/>
            </a:xfrm>
            <a:custGeom>
              <a:avLst/>
              <a:gdLst/>
              <a:ahLst/>
              <a:cxnLst/>
              <a:rect l="l" t="t" r="r" b="b"/>
              <a:pathLst>
                <a:path w="2018664" h="599439">
                  <a:moveTo>
                    <a:pt x="2018538" y="299466"/>
                  </a:moveTo>
                  <a:lnTo>
                    <a:pt x="2009324" y="258837"/>
                  </a:lnTo>
                  <a:lnTo>
                    <a:pt x="1982484" y="219868"/>
                  </a:lnTo>
                  <a:lnTo>
                    <a:pt x="1939218" y="182915"/>
                  </a:lnTo>
                  <a:lnTo>
                    <a:pt x="1880728" y="148336"/>
                  </a:lnTo>
                  <a:lnTo>
                    <a:pt x="1846150" y="132047"/>
                  </a:lnTo>
                  <a:lnTo>
                    <a:pt x="1808216" y="116486"/>
                  </a:lnTo>
                  <a:lnTo>
                    <a:pt x="1767076" y="101697"/>
                  </a:lnTo>
                  <a:lnTo>
                    <a:pt x="1722882" y="87725"/>
                  </a:lnTo>
                  <a:lnTo>
                    <a:pt x="1675782" y="74613"/>
                  </a:lnTo>
                  <a:lnTo>
                    <a:pt x="1625927" y="62408"/>
                  </a:lnTo>
                  <a:lnTo>
                    <a:pt x="1573467" y="51153"/>
                  </a:lnTo>
                  <a:lnTo>
                    <a:pt x="1518553" y="40894"/>
                  </a:lnTo>
                  <a:lnTo>
                    <a:pt x="1461334" y="31674"/>
                  </a:lnTo>
                  <a:lnTo>
                    <a:pt x="1401960" y="23538"/>
                  </a:lnTo>
                  <a:lnTo>
                    <a:pt x="1340583" y="16532"/>
                  </a:lnTo>
                  <a:lnTo>
                    <a:pt x="1277351" y="10699"/>
                  </a:lnTo>
                  <a:lnTo>
                    <a:pt x="1212416" y="6085"/>
                  </a:lnTo>
                  <a:lnTo>
                    <a:pt x="1145927" y="2734"/>
                  </a:lnTo>
                  <a:lnTo>
                    <a:pt x="1078034" y="691"/>
                  </a:lnTo>
                  <a:lnTo>
                    <a:pt x="1008888" y="0"/>
                  </a:lnTo>
                  <a:lnTo>
                    <a:pt x="936766" y="752"/>
                  </a:lnTo>
                  <a:lnTo>
                    <a:pt x="866025" y="2974"/>
                  </a:lnTo>
                  <a:lnTo>
                    <a:pt x="796833" y="6616"/>
                  </a:lnTo>
                  <a:lnTo>
                    <a:pt x="729361" y="11627"/>
                  </a:lnTo>
                  <a:lnTo>
                    <a:pt x="663779" y="17957"/>
                  </a:lnTo>
                  <a:lnTo>
                    <a:pt x="600255" y="25553"/>
                  </a:lnTo>
                  <a:lnTo>
                    <a:pt x="538961" y="34367"/>
                  </a:lnTo>
                  <a:lnTo>
                    <a:pt x="480065" y="44346"/>
                  </a:lnTo>
                  <a:lnTo>
                    <a:pt x="423738" y="55441"/>
                  </a:lnTo>
                  <a:lnTo>
                    <a:pt x="370150" y="67601"/>
                  </a:lnTo>
                  <a:lnTo>
                    <a:pt x="319471" y="80774"/>
                  </a:lnTo>
                  <a:lnTo>
                    <a:pt x="271869" y="94910"/>
                  </a:lnTo>
                  <a:lnTo>
                    <a:pt x="227516" y="109959"/>
                  </a:lnTo>
                  <a:lnTo>
                    <a:pt x="186581" y="125869"/>
                  </a:lnTo>
                  <a:lnTo>
                    <a:pt x="149234" y="142590"/>
                  </a:lnTo>
                  <a:lnTo>
                    <a:pt x="85982" y="178263"/>
                  </a:lnTo>
                  <a:lnTo>
                    <a:pt x="39120" y="216570"/>
                  </a:lnTo>
                  <a:lnTo>
                    <a:pt x="10006" y="257106"/>
                  </a:lnTo>
                  <a:lnTo>
                    <a:pt x="0" y="299466"/>
                  </a:lnTo>
                  <a:lnTo>
                    <a:pt x="2529" y="320848"/>
                  </a:lnTo>
                  <a:lnTo>
                    <a:pt x="22259" y="362346"/>
                  </a:lnTo>
                  <a:lnTo>
                    <a:pt x="60417" y="401819"/>
                  </a:lnTo>
                  <a:lnTo>
                    <a:pt x="115644" y="438859"/>
                  </a:lnTo>
                  <a:lnTo>
                    <a:pt x="186581" y="473062"/>
                  </a:lnTo>
                  <a:lnTo>
                    <a:pt x="227516" y="488972"/>
                  </a:lnTo>
                  <a:lnTo>
                    <a:pt x="271869" y="504021"/>
                  </a:lnTo>
                  <a:lnTo>
                    <a:pt x="319471" y="518157"/>
                  </a:lnTo>
                  <a:lnTo>
                    <a:pt x="370150" y="531330"/>
                  </a:lnTo>
                  <a:lnTo>
                    <a:pt x="423738" y="543490"/>
                  </a:lnTo>
                  <a:lnTo>
                    <a:pt x="480065" y="554585"/>
                  </a:lnTo>
                  <a:lnTo>
                    <a:pt x="538961" y="564564"/>
                  </a:lnTo>
                  <a:lnTo>
                    <a:pt x="600255" y="573378"/>
                  </a:lnTo>
                  <a:lnTo>
                    <a:pt x="663779" y="580974"/>
                  </a:lnTo>
                  <a:lnTo>
                    <a:pt x="729361" y="587304"/>
                  </a:lnTo>
                  <a:lnTo>
                    <a:pt x="796833" y="592315"/>
                  </a:lnTo>
                  <a:lnTo>
                    <a:pt x="866025" y="595957"/>
                  </a:lnTo>
                  <a:lnTo>
                    <a:pt x="936766" y="598179"/>
                  </a:lnTo>
                  <a:lnTo>
                    <a:pt x="1008888" y="598932"/>
                  </a:lnTo>
                  <a:lnTo>
                    <a:pt x="1078034" y="598240"/>
                  </a:lnTo>
                  <a:lnTo>
                    <a:pt x="1145927" y="596197"/>
                  </a:lnTo>
                  <a:lnTo>
                    <a:pt x="1212416" y="592846"/>
                  </a:lnTo>
                  <a:lnTo>
                    <a:pt x="1277351" y="588232"/>
                  </a:lnTo>
                  <a:lnTo>
                    <a:pt x="1340583" y="582399"/>
                  </a:lnTo>
                  <a:lnTo>
                    <a:pt x="1401960" y="575393"/>
                  </a:lnTo>
                  <a:lnTo>
                    <a:pt x="1461334" y="567257"/>
                  </a:lnTo>
                  <a:lnTo>
                    <a:pt x="1518553" y="558038"/>
                  </a:lnTo>
                  <a:lnTo>
                    <a:pt x="1573467" y="547778"/>
                  </a:lnTo>
                  <a:lnTo>
                    <a:pt x="1625927" y="536523"/>
                  </a:lnTo>
                  <a:lnTo>
                    <a:pt x="1675782" y="524318"/>
                  </a:lnTo>
                  <a:lnTo>
                    <a:pt x="1722882" y="511206"/>
                  </a:lnTo>
                  <a:lnTo>
                    <a:pt x="1767076" y="497234"/>
                  </a:lnTo>
                  <a:lnTo>
                    <a:pt x="1808216" y="482445"/>
                  </a:lnTo>
                  <a:lnTo>
                    <a:pt x="1846150" y="466884"/>
                  </a:lnTo>
                  <a:lnTo>
                    <a:pt x="1880728" y="450596"/>
                  </a:lnTo>
                  <a:lnTo>
                    <a:pt x="1939218" y="416016"/>
                  </a:lnTo>
                  <a:lnTo>
                    <a:pt x="1982484" y="379063"/>
                  </a:lnTo>
                  <a:lnTo>
                    <a:pt x="2009324" y="340094"/>
                  </a:lnTo>
                  <a:lnTo>
                    <a:pt x="2018538" y="299466"/>
                  </a:lnTo>
                  <a:close/>
                </a:path>
              </a:pathLst>
            </a:custGeom>
            <a:ln w="3810">
              <a:solidFill>
                <a:srgbClr val="999999"/>
              </a:solidFill>
            </a:ln>
          </p:spPr>
          <p:txBody>
            <a:bodyPr wrap="square" lIns="0" tIns="0" rIns="0" bIns="0" rtlCol="0"/>
            <a:lstStyle/>
            <a:p>
              <a:endParaRPr sz="1191" dirty="0"/>
            </a:p>
          </p:txBody>
        </p:sp>
        <p:sp>
          <p:nvSpPr>
            <p:cNvPr id="7" name="object 7"/>
            <p:cNvSpPr/>
            <p:nvPr/>
          </p:nvSpPr>
          <p:spPr>
            <a:xfrm>
              <a:off x="3771900" y="3821429"/>
              <a:ext cx="2018664" cy="599440"/>
            </a:xfrm>
            <a:custGeom>
              <a:avLst/>
              <a:gdLst/>
              <a:ahLst/>
              <a:cxnLst/>
              <a:rect l="l" t="t" r="r" b="b"/>
              <a:pathLst>
                <a:path w="2018664" h="599439">
                  <a:moveTo>
                    <a:pt x="1008888" y="0"/>
                  </a:moveTo>
                  <a:lnTo>
                    <a:pt x="936766" y="752"/>
                  </a:lnTo>
                  <a:lnTo>
                    <a:pt x="866025" y="2974"/>
                  </a:lnTo>
                  <a:lnTo>
                    <a:pt x="796833" y="6616"/>
                  </a:lnTo>
                  <a:lnTo>
                    <a:pt x="729361" y="11627"/>
                  </a:lnTo>
                  <a:lnTo>
                    <a:pt x="663779" y="17957"/>
                  </a:lnTo>
                  <a:lnTo>
                    <a:pt x="600255" y="25553"/>
                  </a:lnTo>
                  <a:lnTo>
                    <a:pt x="538961" y="34367"/>
                  </a:lnTo>
                  <a:lnTo>
                    <a:pt x="480065" y="44346"/>
                  </a:lnTo>
                  <a:lnTo>
                    <a:pt x="423738" y="55441"/>
                  </a:lnTo>
                  <a:lnTo>
                    <a:pt x="370150" y="67601"/>
                  </a:lnTo>
                  <a:lnTo>
                    <a:pt x="319471" y="80774"/>
                  </a:lnTo>
                  <a:lnTo>
                    <a:pt x="271869" y="94910"/>
                  </a:lnTo>
                  <a:lnTo>
                    <a:pt x="227516" y="109959"/>
                  </a:lnTo>
                  <a:lnTo>
                    <a:pt x="186581" y="125869"/>
                  </a:lnTo>
                  <a:lnTo>
                    <a:pt x="149234" y="142590"/>
                  </a:lnTo>
                  <a:lnTo>
                    <a:pt x="85982" y="178263"/>
                  </a:lnTo>
                  <a:lnTo>
                    <a:pt x="39120" y="216570"/>
                  </a:lnTo>
                  <a:lnTo>
                    <a:pt x="10006" y="257106"/>
                  </a:lnTo>
                  <a:lnTo>
                    <a:pt x="0" y="299466"/>
                  </a:lnTo>
                  <a:lnTo>
                    <a:pt x="2529" y="320848"/>
                  </a:lnTo>
                  <a:lnTo>
                    <a:pt x="22259" y="362346"/>
                  </a:lnTo>
                  <a:lnTo>
                    <a:pt x="60417" y="401819"/>
                  </a:lnTo>
                  <a:lnTo>
                    <a:pt x="115644" y="438859"/>
                  </a:lnTo>
                  <a:lnTo>
                    <a:pt x="186581" y="473062"/>
                  </a:lnTo>
                  <a:lnTo>
                    <a:pt x="227516" y="488972"/>
                  </a:lnTo>
                  <a:lnTo>
                    <a:pt x="271869" y="504021"/>
                  </a:lnTo>
                  <a:lnTo>
                    <a:pt x="319471" y="518157"/>
                  </a:lnTo>
                  <a:lnTo>
                    <a:pt x="370150" y="531330"/>
                  </a:lnTo>
                  <a:lnTo>
                    <a:pt x="423738" y="543490"/>
                  </a:lnTo>
                  <a:lnTo>
                    <a:pt x="480065" y="554585"/>
                  </a:lnTo>
                  <a:lnTo>
                    <a:pt x="538961" y="564564"/>
                  </a:lnTo>
                  <a:lnTo>
                    <a:pt x="600255" y="573378"/>
                  </a:lnTo>
                  <a:lnTo>
                    <a:pt x="663779" y="580974"/>
                  </a:lnTo>
                  <a:lnTo>
                    <a:pt x="729361" y="587304"/>
                  </a:lnTo>
                  <a:lnTo>
                    <a:pt x="796833" y="592315"/>
                  </a:lnTo>
                  <a:lnTo>
                    <a:pt x="866025" y="595957"/>
                  </a:lnTo>
                  <a:lnTo>
                    <a:pt x="936766" y="598179"/>
                  </a:lnTo>
                  <a:lnTo>
                    <a:pt x="1008888" y="598932"/>
                  </a:lnTo>
                  <a:lnTo>
                    <a:pt x="1078034" y="598240"/>
                  </a:lnTo>
                  <a:lnTo>
                    <a:pt x="1145927" y="596197"/>
                  </a:lnTo>
                  <a:lnTo>
                    <a:pt x="1212416" y="592846"/>
                  </a:lnTo>
                  <a:lnTo>
                    <a:pt x="1277351" y="588232"/>
                  </a:lnTo>
                  <a:lnTo>
                    <a:pt x="1340583" y="582399"/>
                  </a:lnTo>
                  <a:lnTo>
                    <a:pt x="1401960" y="575393"/>
                  </a:lnTo>
                  <a:lnTo>
                    <a:pt x="1461334" y="567257"/>
                  </a:lnTo>
                  <a:lnTo>
                    <a:pt x="1518553" y="558038"/>
                  </a:lnTo>
                  <a:lnTo>
                    <a:pt x="1573467" y="547778"/>
                  </a:lnTo>
                  <a:lnTo>
                    <a:pt x="1625927" y="536523"/>
                  </a:lnTo>
                  <a:lnTo>
                    <a:pt x="1675782" y="524318"/>
                  </a:lnTo>
                  <a:lnTo>
                    <a:pt x="1722882" y="511206"/>
                  </a:lnTo>
                  <a:lnTo>
                    <a:pt x="1767076" y="497234"/>
                  </a:lnTo>
                  <a:lnTo>
                    <a:pt x="1808216" y="482445"/>
                  </a:lnTo>
                  <a:lnTo>
                    <a:pt x="1846150" y="466884"/>
                  </a:lnTo>
                  <a:lnTo>
                    <a:pt x="1880728" y="450596"/>
                  </a:lnTo>
                  <a:lnTo>
                    <a:pt x="1939218" y="416016"/>
                  </a:lnTo>
                  <a:lnTo>
                    <a:pt x="1982484" y="379063"/>
                  </a:lnTo>
                  <a:lnTo>
                    <a:pt x="2009324" y="340094"/>
                  </a:lnTo>
                  <a:lnTo>
                    <a:pt x="2018538" y="299466"/>
                  </a:lnTo>
                  <a:lnTo>
                    <a:pt x="2016209" y="278966"/>
                  </a:lnTo>
                  <a:lnTo>
                    <a:pt x="1998032" y="239123"/>
                  </a:lnTo>
                  <a:lnTo>
                    <a:pt x="1962829" y="201117"/>
                  </a:lnTo>
                  <a:lnTo>
                    <a:pt x="1911801" y="165306"/>
                  </a:lnTo>
                  <a:lnTo>
                    <a:pt x="1846150" y="132047"/>
                  </a:lnTo>
                  <a:lnTo>
                    <a:pt x="1808216" y="116486"/>
                  </a:lnTo>
                  <a:lnTo>
                    <a:pt x="1767076" y="101697"/>
                  </a:lnTo>
                  <a:lnTo>
                    <a:pt x="1722882" y="87725"/>
                  </a:lnTo>
                  <a:lnTo>
                    <a:pt x="1675782" y="74613"/>
                  </a:lnTo>
                  <a:lnTo>
                    <a:pt x="1625927" y="62408"/>
                  </a:lnTo>
                  <a:lnTo>
                    <a:pt x="1573467" y="51153"/>
                  </a:lnTo>
                  <a:lnTo>
                    <a:pt x="1518553" y="40894"/>
                  </a:lnTo>
                  <a:lnTo>
                    <a:pt x="1461334" y="31674"/>
                  </a:lnTo>
                  <a:lnTo>
                    <a:pt x="1401960" y="23538"/>
                  </a:lnTo>
                  <a:lnTo>
                    <a:pt x="1340583" y="16532"/>
                  </a:lnTo>
                  <a:lnTo>
                    <a:pt x="1277351" y="10699"/>
                  </a:lnTo>
                  <a:lnTo>
                    <a:pt x="1212416" y="6085"/>
                  </a:lnTo>
                  <a:lnTo>
                    <a:pt x="1145927" y="2734"/>
                  </a:lnTo>
                  <a:lnTo>
                    <a:pt x="1078034" y="691"/>
                  </a:lnTo>
                  <a:lnTo>
                    <a:pt x="1008888" y="0"/>
                  </a:lnTo>
                  <a:close/>
                </a:path>
              </a:pathLst>
            </a:custGeom>
            <a:solidFill>
              <a:srgbClr val="999999"/>
            </a:solidFill>
          </p:spPr>
          <p:txBody>
            <a:bodyPr wrap="square" lIns="0" tIns="0" rIns="0" bIns="0" rtlCol="0"/>
            <a:lstStyle/>
            <a:p>
              <a:endParaRPr sz="1191" dirty="0"/>
            </a:p>
          </p:txBody>
        </p:sp>
        <p:sp>
          <p:nvSpPr>
            <p:cNvPr id="8" name="object 8"/>
            <p:cNvSpPr/>
            <p:nvPr/>
          </p:nvSpPr>
          <p:spPr>
            <a:xfrm>
              <a:off x="3771900" y="3821429"/>
              <a:ext cx="2018664" cy="599440"/>
            </a:xfrm>
            <a:custGeom>
              <a:avLst/>
              <a:gdLst/>
              <a:ahLst/>
              <a:cxnLst/>
              <a:rect l="l" t="t" r="r" b="b"/>
              <a:pathLst>
                <a:path w="2018664" h="599439">
                  <a:moveTo>
                    <a:pt x="2018538" y="299466"/>
                  </a:moveTo>
                  <a:lnTo>
                    <a:pt x="2009324" y="258837"/>
                  </a:lnTo>
                  <a:lnTo>
                    <a:pt x="1982484" y="219868"/>
                  </a:lnTo>
                  <a:lnTo>
                    <a:pt x="1939218" y="182915"/>
                  </a:lnTo>
                  <a:lnTo>
                    <a:pt x="1880728" y="148336"/>
                  </a:lnTo>
                  <a:lnTo>
                    <a:pt x="1846150" y="132047"/>
                  </a:lnTo>
                  <a:lnTo>
                    <a:pt x="1808216" y="116486"/>
                  </a:lnTo>
                  <a:lnTo>
                    <a:pt x="1767076" y="101697"/>
                  </a:lnTo>
                  <a:lnTo>
                    <a:pt x="1722882" y="87725"/>
                  </a:lnTo>
                  <a:lnTo>
                    <a:pt x="1675782" y="74613"/>
                  </a:lnTo>
                  <a:lnTo>
                    <a:pt x="1625927" y="62408"/>
                  </a:lnTo>
                  <a:lnTo>
                    <a:pt x="1573467" y="51153"/>
                  </a:lnTo>
                  <a:lnTo>
                    <a:pt x="1518553" y="40894"/>
                  </a:lnTo>
                  <a:lnTo>
                    <a:pt x="1461334" y="31674"/>
                  </a:lnTo>
                  <a:lnTo>
                    <a:pt x="1401960" y="23538"/>
                  </a:lnTo>
                  <a:lnTo>
                    <a:pt x="1340583" y="16532"/>
                  </a:lnTo>
                  <a:lnTo>
                    <a:pt x="1277351" y="10699"/>
                  </a:lnTo>
                  <a:lnTo>
                    <a:pt x="1212416" y="6085"/>
                  </a:lnTo>
                  <a:lnTo>
                    <a:pt x="1145927" y="2734"/>
                  </a:lnTo>
                  <a:lnTo>
                    <a:pt x="1078034" y="691"/>
                  </a:lnTo>
                  <a:lnTo>
                    <a:pt x="1008888" y="0"/>
                  </a:lnTo>
                  <a:lnTo>
                    <a:pt x="936766" y="752"/>
                  </a:lnTo>
                  <a:lnTo>
                    <a:pt x="866025" y="2974"/>
                  </a:lnTo>
                  <a:lnTo>
                    <a:pt x="796833" y="6616"/>
                  </a:lnTo>
                  <a:lnTo>
                    <a:pt x="729361" y="11627"/>
                  </a:lnTo>
                  <a:lnTo>
                    <a:pt x="663779" y="17957"/>
                  </a:lnTo>
                  <a:lnTo>
                    <a:pt x="600255" y="25553"/>
                  </a:lnTo>
                  <a:lnTo>
                    <a:pt x="538961" y="34367"/>
                  </a:lnTo>
                  <a:lnTo>
                    <a:pt x="480065" y="44346"/>
                  </a:lnTo>
                  <a:lnTo>
                    <a:pt x="423738" y="55441"/>
                  </a:lnTo>
                  <a:lnTo>
                    <a:pt x="370150" y="67601"/>
                  </a:lnTo>
                  <a:lnTo>
                    <a:pt x="319471" y="80774"/>
                  </a:lnTo>
                  <a:lnTo>
                    <a:pt x="271869" y="94910"/>
                  </a:lnTo>
                  <a:lnTo>
                    <a:pt x="227516" y="109959"/>
                  </a:lnTo>
                  <a:lnTo>
                    <a:pt x="186581" y="125869"/>
                  </a:lnTo>
                  <a:lnTo>
                    <a:pt x="149234" y="142590"/>
                  </a:lnTo>
                  <a:lnTo>
                    <a:pt x="85982" y="178263"/>
                  </a:lnTo>
                  <a:lnTo>
                    <a:pt x="39120" y="216570"/>
                  </a:lnTo>
                  <a:lnTo>
                    <a:pt x="10006" y="257106"/>
                  </a:lnTo>
                  <a:lnTo>
                    <a:pt x="0" y="299466"/>
                  </a:lnTo>
                  <a:lnTo>
                    <a:pt x="2529" y="320848"/>
                  </a:lnTo>
                  <a:lnTo>
                    <a:pt x="22259" y="362346"/>
                  </a:lnTo>
                  <a:lnTo>
                    <a:pt x="60417" y="401819"/>
                  </a:lnTo>
                  <a:lnTo>
                    <a:pt x="115644" y="438859"/>
                  </a:lnTo>
                  <a:lnTo>
                    <a:pt x="186581" y="473062"/>
                  </a:lnTo>
                  <a:lnTo>
                    <a:pt x="227516" y="488972"/>
                  </a:lnTo>
                  <a:lnTo>
                    <a:pt x="271869" y="504021"/>
                  </a:lnTo>
                  <a:lnTo>
                    <a:pt x="319471" y="518157"/>
                  </a:lnTo>
                  <a:lnTo>
                    <a:pt x="370150" y="531330"/>
                  </a:lnTo>
                  <a:lnTo>
                    <a:pt x="423738" y="543490"/>
                  </a:lnTo>
                  <a:lnTo>
                    <a:pt x="480065" y="554585"/>
                  </a:lnTo>
                  <a:lnTo>
                    <a:pt x="538961" y="564564"/>
                  </a:lnTo>
                  <a:lnTo>
                    <a:pt x="600255" y="573378"/>
                  </a:lnTo>
                  <a:lnTo>
                    <a:pt x="663779" y="580974"/>
                  </a:lnTo>
                  <a:lnTo>
                    <a:pt x="729361" y="587304"/>
                  </a:lnTo>
                  <a:lnTo>
                    <a:pt x="796833" y="592315"/>
                  </a:lnTo>
                  <a:lnTo>
                    <a:pt x="866025" y="595957"/>
                  </a:lnTo>
                  <a:lnTo>
                    <a:pt x="936766" y="598179"/>
                  </a:lnTo>
                  <a:lnTo>
                    <a:pt x="1008888" y="598932"/>
                  </a:lnTo>
                  <a:lnTo>
                    <a:pt x="1078034" y="598240"/>
                  </a:lnTo>
                  <a:lnTo>
                    <a:pt x="1145927" y="596197"/>
                  </a:lnTo>
                  <a:lnTo>
                    <a:pt x="1212416" y="592846"/>
                  </a:lnTo>
                  <a:lnTo>
                    <a:pt x="1277351" y="588232"/>
                  </a:lnTo>
                  <a:lnTo>
                    <a:pt x="1340583" y="582399"/>
                  </a:lnTo>
                  <a:lnTo>
                    <a:pt x="1401960" y="575393"/>
                  </a:lnTo>
                  <a:lnTo>
                    <a:pt x="1461334" y="567257"/>
                  </a:lnTo>
                  <a:lnTo>
                    <a:pt x="1518553" y="558038"/>
                  </a:lnTo>
                  <a:lnTo>
                    <a:pt x="1573467" y="547778"/>
                  </a:lnTo>
                  <a:lnTo>
                    <a:pt x="1625927" y="536523"/>
                  </a:lnTo>
                  <a:lnTo>
                    <a:pt x="1675782" y="524318"/>
                  </a:lnTo>
                  <a:lnTo>
                    <a:pt x="1722882" y="511206"/>
                  </a:lnTo>
                  <a:lnTo>
                    <a:pt x="1767076" y="497234"/>
                  </a:lnTo>
                  <a:lnTo>
                    <a:pt x="1808216" y="482445"/>
                  </a:lnTo>
                  <a:lnTo>
                    <a:pt x="1846150" y="466884"/>
                  </a:lnTo>
                  <a:lnTo>
                    <a:pt x="1880728" y="450596"/>
                  </a:lnTo>
                  <a:lnTo>
                    <a:pt x="1939218" y="416016"/>
                  </a:lnTo>
                  <a:lnTo>
                    <a:pt x="1982484" y="379063"/>
                  </a:lnTo>
                  <a:lnTo>
                    <a:pt x="2009324" y="340094"/>
                  </a:lnTo>
                  <a:lnTo>
                    <a:pt x="2018538" y="299466"/>
                  </a:lnTo>
                  <a:close/>
                </a:path>
              </a:pathLst>
            </a:custGeom>
            <a:ln w="3810">
              <a:solidFill>
                <a:srgbClr val="999999"/>
              </a:solidFill>
            </a:ln>
          </p:spPr>
          <p:txBody>
            <a:bodyPr wrap="square" lIns="0" tIns="0" rIns="0" bIns="0" rtlCol="0"/>
            <a:lstStyle/>
            <a:p>
              <a:endParaRPr sz="1191" dirty="0"/>
            </a:p>
          </p:txBody>
        </p:sp>
      </p:grpSp>
      <p:sp>
        <p:nvSpPr>
          <p:cNvPr id="9" name="object 9"/>
          <p:cNvSpPr txBox="1">
            <a:spLocks noGrp="1"/>
          </p:cNvSpPr>
          <p:nvPr>
            <p:ph type="title"/>
          </p:nvPr>
        </p:nvSpPr>
        <p:spPr>
          <a:xfrm>
            <a:off x="-12928" y="181666"/>
            <a:ext cx="8401050" cy="440222"/>
          </a:xfrm>
          <a:prstGeom prst="rect">
            <a:avLst/>
          </a:prstGeom>
        </p:spPr>
        <p:txBody>
          <a:bodyPr vert="horz" wrap="square" lIns="0" tIns="9245" rIns="0" bIns="0" rtlCol="0">
            <a:spAutoFit/>
          </a:bodyPr>
          <a:lstStyle/>
          <a:p>
            <a:pPr marL="8405" algn="l">
              <a:spcBef>
                <a:spcPts val="73"/>
              </a:spcBef>
            </a:pPr>
            <a:r>
              <a:rPr sz="2800" b="1" dirty="0">
                <a:solidFill>
                  <a:schemeClr val="bg1"/>
                </a:solidFill>
                <a:latin typeface="+mj-lt"/>
                <a:ea typeface="+mn-ea"/>
                <a:cs typeface="+mn-cs"/>
              </a:rPr>
              <a:t>Definition of a Relational Database</a:t>
            </a:r>
          </a:p>
        </p:txBody>
      </p:sp>
      <p:sp>
        <p:nvSpPr>
          <p:cNvPr id="10" name="object 10"/>
          <p:cNvSpPr txBox="1"/>
          <p:nvPr/>
        </p:nvSpPr>
        <p:spPr>
          <a:xfrm>
            <a:off x="1257301" y="1124173"/>
            <a:ext cx="6743699" cy="727619"/>
          </a:xfrm>
          <a:prstGeom prst="rect">
            <a:avLst/>
          </a:prstGeom>
        </p:spPr>
        <p:txBody>
          <a:bodyPr vert="horz" wrap="square" lIns="0" tIns="7985" rIns="0" bIns="0" rtlCol="0">
            <a:spAutoFit/>
          </a:bodyPr>
          <a:lstStyle/>
          <a:p>
            <a:pPr marL="8405" marR="3362">
              <a:lnSpc>
                <a:spcPct val="100800"/>
              </a:lnSpc>
              <a:spcBef>
                <a:spcPts val="63"/>
              </a:spcBef>
            </a:pPr>
            <a:r>
              <a:rPr sz="1589" spc="7" dirty="0">
                <a:latin typeface="Arial"/>
                <a:cs typeface="Arial"/>
              </a:rPr>
              <a:t>A </a:t>
            </a:r>
            <a:r>
              <a:rPr sz="1589" spc="3" dirty="0">
                <a:latin typeface="Arial"/>
                <a:cs typeface="Arial"/>
              </a:rPr>
              <a:t>relational database is a collection of relations or  two-dimensional</a:t>
            </a:r>
            <a:r>
              <a:rPr sz="1589" dirty="0">
                <a:latin typeface="Arial"/>
                <a:cs typeface="Arial"/>
              </a:rPr>
              <a:t> </a:t>
            </a:r>
            <a:r>
              <a:rPr sz="1589" spc="3" dirty="0">
                <a:latin typeface="Arial"/>
                <a:cs typeface="Arial"/>
              </a:rPr>
              <a:t>tables.</a:t>
            </a:r>
            <a:endParaRPr sz="1589" dirty="0">
              <a:latin typeface="Arial"/>
              <a:cs typeface="Arial"/>
            </a:endParaRPr>
          </a:p>
          <a:p>
            <a:pPr>
              <a:spcBef>
                <a:spcPts val="10"/>
              </a:spcBef>
            </a:pPr>
            <a:endParaRPr sz="1754" dirty="0">
              <a:latin typeface="Arial"/>
              <a:cs typeface="Arial"/>
            </a:endParaRPr>
          </a:p>
          <a:p>
            <a:pPr marL="2493301" marR="1482197">
              <a:lnSpc>
                <a:spcPct val="101800"/>
              </a:lnSpc>
            </a:pPr>
            <a:r>
              <a:rPr lang="en-CA" sz="1291" b="1" spc="3" dirty="0">
                <a:latin typeface="Arial"/>
                <a:cs typeface="Arial"/>
              </a:rPr>
              <a:t>MySQL</a:t>
            </a:r>
            <a:r>
              <a:rPr sz="1291" b="1" spc="3" dirty="0">
                <a:latin typeface="Arial"/>
                <a:cs typeface="Arial"/>
              </a:rPr>
              <a:t>  </a:t>
            </a:r>
            <a:r>
              <a:rPr sz="1291" b="1" spc="7" dirty="0">
                <a:latin typeface="Arial"/>
                <a:cs typeface="Arial"/>
              </a:rPr>
              <a:t>server</a:t>
            </a:r>
            <a:endParaRPr sz="1291" dirty="0">
              <a:latin typeface="Arial"/>
              <a:cs typeface="Arial"/>
            </a:endParaRPr>
          </a:p>
        </p:txBody>
      </p:sp>
      <p:grpSp>
        <p:nvGrpSpPr>
          <p:cNvPr id="11" name="object 11"/>
          <p:cNvGrpSpPr/>
          <p:nvPr/>
        </p:nvGrpSpPr>
        <p:grpSpPr>
          <a:xfrm>
            <a:off x="2019914" y="2331300"/>
            <a:ext cx="2866745" cy="1202251"/>
            <a:chOff x="1172715" y="3522852"/>
            <a:chExt cx="4331970" cy="1816735"/>
          </a:xfrm>
        </p:grpSpPr>
        <p:sp>
          <p:nvSpPr>
            <p:cNvPr id="12" name="object 12"/>
            <p:cNvSpPr/>
            <p:nvPr/>
          </p:nvSpPr>
          <p:spPr>
            <a:xfrm>
              <a:off x="4169664" y="3538727"/>
              <a:ext cx="374650" cy="205740"/>
            </a:xfrm>
            <a:custGeom>
              <a:avLst/>
              <a:gdLst/>
              <a:ahLst/>
              <a:cxnLst/>
              <a:rect l="l" t="t" r="r" b="b"/>
              <a:pathLst>
                <a:path w="374650" h="205739">
                  <a:moveTo>
                    <a:pt x="374142" y="0"/>
                  </a:moveTo>
                  <a:lnTo>
                    <a:pt x="0" y="0"/>
                  </a:lnTo>
                  <a:lnTo>
                    <a:pt x="0" y="205740"/>
                  </a:lnTo>
                  <a:lnTo>
                    <a:pt x="374142" y="205740"/>
                  </a:lnTo>
                  <a:lnTo>
                    <a:pt x="374142" y="0"/>
                  </a:lnTo>
                  <a:close/>
                </a:path>
              </a:pathLst>
            </a:custGeom>
            <a:solidFill>
              <a:srgbClr val="FFCC99"/>
            </a:solidFill>
          </p:spPr>
          <p:txBody>
            <a:bodyPr wrap="square" lIns="0" tIns="0" rIns="0" bIns="0" rtlCol="0"/>
            <a:lstStyle/>
            <a:p>
              <a:endParaRPr sz="1191" dirty="0"/>
            </a:p>
          </p:txBody>
        </p:sp>
        <p:sp>
          <p:nvSpPr>
            <p:cNvPr id="13" name="object 13"/>
            <p:cNvSpPr/>
            <p:nvPr/>
          </p:nvSpPr>
          <p:spPr>
            <a:xfrm>
              <a:off x="4169664" y="3538727"/>
              <a:ext cx="374650" cy="205740"/>
            </a:xfrm>
            <a:custGeom>
              <a:avLst/>
              <a:gdLst/>
              <a:ahLst/>
              <a:cxnLst/>
              <a:rect l="l" t="t" r="r" b="b"/>
              <a:pathLst>
                <a:path w="374650" h="205739">
                  <a:moveTo>
                    <a:pt x="374142" y="205740"/>
                  </a:moveTo>
                  <a:lnTo>
                    <a:pt x="374142" y="0"/>
                  </a:lnTo>
                  <a:lnTo>
                    <a:pt x="0" y="0"/>
                  </a:lnTo>
                  <a:lnTo>
                    <a:pt x="0" y="205740"/>
                  </a:lnTo>
                  <a:lnTo>
                    <a:pt x="374142" y="205740"/>
                  </a:lnTo>
                  <a:close/>
                </a:path>
              </a:pathLst>
            </a:custGeom>
            <a:ln w="31242">
              <a:solidFill>
                <a:srgbClr val="000000"/>
              </a:solidFill>
            </a:ln>
          </p:spPr>
          <p:txBody>
            <a:bodyPr wrap="square" lIns="0" tIns="0" rIns="0" bIns="0" rtlCol="0"/>
            <a:lstStyle/>
            <a:p>
              <a:endParaRPr sz="1191" dirty="0"/>
            </a:p>
          </p:txBody>
        </p:sp>
        <p:sp>
          <p:nvSpPr>
            <p:cNvPr id="14" name="object 14"/>
            <p:cNvSpPr/>
            <p:nvPr/>
          </p:nvSpPr>
          <p:spPr>
            <a:xfrm>
              <a:off x="4642866" y="3538727"/>
              <a:ext cx="374650" cy="205740"/>
            </a:xfrm>
            <a:custGeom>
              <a:avLst/>
              <a:gdLst/>
              <a:ahLst/>
              <a:cxnLst/>
              <a:rect l="l" t="t" r="r" b="b"/>
              <a:pathLst>
                <a:path w="374650" h="205739">
                  <a:moveTo>
                    <a:pt x="374142" y="0"/>
                  </a:moveTo>
                  <a:lnTo>
                    <a:pt x="0" y="0"/>
                  </a:lnTo>
                  <a:lnTo>
                    <a:pt x="0" y="205740"/>
                  </a:lnTo>
                  <a:lnTo>
                    <a:pt x="374142" y="205740"/>
                  </a:lnTo>
                  <a:lnTo>
                    <a:pt x="374142" y="0"/>
                  </a:lnTo>
                  <a:close/>
                </a:path>
              </a:pathLst>
            </a:custGeom>
            <a:solidFill>
              <a:srgbClr val="FFCC99"/>
            </a:solidFill>
          </p:spPr>
          <p:txBody>
            <a:bodyPr wrap="square" lIns="0" tIns="0" rIns="0" bIns="0" rtlCol="0"/>
            <a:lstStyle/>
            <a:p>
              <a:endParaRPr sz="1191" dirty="0"/>
            </a:p>
          </p:txBody>
        </p:sp>
        <p:sp>
          <p:nvSpPr>
            <p:cNvPr id="15" name="object 15"/>
            <p:cNvSpPr/>
            <p:nvPr/>
          </p:nvSpPr>
          <p:spPr>
            <a:xfrm>
              <a:off x="4642866" y="3538727"/>
              <a:ext cx="374650" cy="205740"/>
            </a:xfrm>
            <a:custGeom>
              <a:avLst/>
              <a:gdLst/>
              <a:ahLst/>
              <a:cxnLst/>
              <a:rect l="l" t="t" r="r" b="b"/>
              <a:pathLst>
                <a:path w="374650" h="205739">
                  <a:moveTo>
                    <a:pt x="374142" y="205740"/>
                  </a:moveTo>
                  <a:lnTo>
                    <a:pt x="374142" y="0"/>
                  </a:lnTo>
                  <a:lnTo>
                    <a:pt x="0" y="0"/>
                  </a:lnTo>
                  <a:lnTo>
                    <a:pt x="0" y="205740"/>
                  </a:lnTo>
                  <a:lnTo>
                    <a:pt x="374142" y="205740"/>
                  </a:lnTo>
                  <a:close/>
                </a:path>
              </a:pathLst>
            </a:custGeom>
            <a:ln w="31242">
              <a:solidFill>
                <a:srgbClr val="000000"/>
              </a:solidFill>
            </a:ln>
          </p:spPr>
          <p:txBody>
            <a:bodyPr wrap="square" lIns="0" tIns="0" rIns="0" bIns="0" rtlCol="0"/>
            <a:lstStyle/>
            <a:p>
              <a:endParaRPr sz="1191" dirty="0"/>
            </a:p>
          </p:txBody>
        </p:sp>
        <p:sp>
          <p:nvSpPr>
            <p:cNvPr id="16" name="object 16"/>
            <p:cNvSpPr/>
            <p:nvPr/>
          </p:nvSpPr>
          <p:spPr>
            <a:xfrm>
              <a:off x="5113019" y="3538727"/>
              <a:ext cx="373380" cy="205740"/>
            </a:xfrm>
            <a:custGeom>
              <a:avLst/>
              <a:gdLst/>
              <a:ahLst/>
              <a:cxnLst/>
              <a:rect l="l" t="t" r="r" b="b"/>
              <a:pathLst>
                <a:path w="373379" h="205739">
                  <a:moveTo>
                    <a:pt x="373380" y="0"/>
                  </a:moveTo>
                  <a:lnTo>
                    <a:pt x="0" y="0"/>
                  </a:lnTo>
                  <a:lnTo>
                    <a:pt x="0" y="205740"/>
                  </a:lnTo>
                  <a:lnTo>
                    <a:pt x="373380" y="205740"/>
                  </a:lnTo>
                  <a:lnTo>
                    <a:pt x="373380" y="0"/>
                  </a:lnTo>
                  <a:close/>
                </a:path>
              </a:pathLst>
            </a:custGeom>
            <a:solidFill>
              <a:srgbClr val="FFCC99"/>
            </a:solidFill>
          </p:spPr>
          <p:txBody>
            <a:bodyPr wrap="square" lIns="0" tIns="0" rIns="0" bIns="0" rtlCol="0"/>
            <a:lstStyle/>
            <a:p>
              <a:endParaRPr sz="1191" dirty="0"/>
            </a:p>
          </p:txBody>
        </p:sp>
        <p:sp>
          <p:nvSpPr>
            <p:cNvPr id="17" name="object 17"/>
            <p:cNvSpPr/>
            <p:nvPr/>
          </p:nvSpPr>
          <p:spPr>
            <a:xfrm>
              <a:off x="5113019" y="3538727"/>
              <a:ext cx="373380" cy="205740"/>
            </a:xfrm>
            <a:custGeom>
              <a:avLst/>
              <a:gdLst/>
              <a:ahLst/>
              <a:cxnLst/>
              <a:rect l="l" t="t" r="r" b="b"/>
              <a:pathLst>
                <a:path w="373379" h="205739">
                  <a:moveTo>
                    <a:pt x="373380" y="205740"/>
                  </a:moveTo>
                  <a:lnTo>
                    <a:pt x="373380" y="0"/>
                  </a:lnTo>
                  <a:lnTo>
                    <a:pt x="0" y="0"/>
                  </a:lnTo>
                  <a:lnTo>
                    <a:pt x="0" y="205740"/>
                  </a:lnTo>
                  <a:lnTo>
                    <a:pt x="373380" y="205740"/>
                  </a:lnTo>
                  <a:close/>
                </a:path>
              </a:pathLst>
            </a:custGeom>
            <a:ln w="31242">
              <a:solidFill>
                <a:srgbClr val="000000"/>
              </a:solidFill>
            </a:ln>
          </p:spPr>
          <p:txBody>
            <a:bodyPr wrap="square" lIns="0" tIns="0" rIns="0" bIns="0" rtlCol="0"/>
            <a:lstStyle/>
            <a:p>
              <a:endParaRPr sz="1191" dirty="0"/>
            </a:p>
          </p:txBody>
        </p:sp>
        <p:sp>
          <p:nvSpPr>
            <p:cNvPr id="18" name="object 18"/>
            <p:cNvSpPr/>
            <p:nvPr/>
          </p:nvSpPr>
          <p:spPr>
            <a:xfrm>
              <a:off x="4171188" y="3836669"/>
              <a:ext cx="374650" cy="207010"/>
            </a:xfrm>
            <a:custGeom>
              <a:avLst/>
              <a:gdLst/>
              <a:ahLst/>
              <a:cxnLst/>
              <a:rect l="l" t="t" r="r" b="b"/>
              <a:pathLst>
                <a:path w="374650" h="207010">
                  <a:moveTo>
                    <a:pt x="374142" y="0"/>
                  </a:moveTo>
                  <a:lnTo>
                    <a:pt x="0" y="0"/>
                  </a:lnTo>
                  <a:lnTo>
                    <a:pt x="0" y="206502"/>
                  </a:lnTo>
                  <a:lnTo>
                    <a:pt x="374142" y="206502"/>
                  </a:lnTo>
                  <a:lnTo>
                    <a:pt x="374142" y="0"/>
                  </a:lnTo>
                  <a:close/>
                </a:path>
              </a:pathLst>
            </a:custGeom>
            <a:solidFill>
              <a:srgbClr val="FFCC99"/>
            </a:solidFill>
          </p:spPr>
          <p:txBody>
            <a:bodyPr wrap="square" lIns="0" tIns="0" rIns="0" bIns="0" rtlCol="0"/>
            <a:lstStyle/>
            <a:p>
              <a:endParaRPr sz="1191" dirty="0"/>
            </a:p>
          </p:txBody>
        </p:sp>
        <p:sp>
          <p:nvSpPr>
            <p:cNvPr id="19" name="object 19"/>
            <p:cNvSpPr/>
            <p:nvPr/>
          </p:nvSpPr>
          <p:spPr>
            <a:xfrm>
              <a:off x="4171188" y="3836669"/>
              <a:ext cx="374650" cy="207010"/>
            </a:xfrm>
            <a:custGeom>
              <a:avLst/>
              <a:gdLst/>
              <a:ahLst/>
              <a:cxnLst/>
              <a:rect l="l" t="t" r="r" b="b"/>
              <a:pathLst>
                <a:path w="374650" h="207010">
                  <a:moveTo>
                    <a:pt x="374142" y="206502"/>
                  </a:moveTo>
                  <a:lnTo>
                    <a:pt x="374142" y="0"/>
                  </a:lnTo>
                  <a:lnTo>
                    <a:pt x="0" y="0"/>
                  </a:lnTo>
                  <a:lnTo>
                    <a:pt x="0" y="206502"/>
                  </a:lnTo>
                  <a:lnTo>
                    <a:pt x="374142" y="206502"/>
                  </a:lnTo>
                  <a:close/>
                </a:path>
              </a:pathLst>
            </a:custGeom>
            <a:ln w="31242">
              <a:solidFill>
                <a:srgbClr val="000000"/>
              </a:solidFill>
            </a:ln>
          </p:spPr>
          <p:txBody>
            <a:bodyPr wrap="square" lIns="0" tIns="0" rIns="0" bIns="0" rtlCol="0"/>
            <a:lstStyle/>
            <a:p>
              <a:endParaRPr sz="1191" dirty="0"/>
            </a:p>
          </p:txBody>
        </p:sp>
        <p:sp>
          <p:nvSpPr>
            <p:cNvPr id="20" name="object 20"/>
            <p:cNvSpPr/>
            <p:nvPr/>
          </p:nvSpPr>
          <p:spPr>
            <a:xfrm>
              <a:off x="4645151" y="3836669"/>
              <a:ext cx="373380" cy="207010"/>
            </a:xfrm>
            <a:custGeom>
              <a:avLst/>
              <a:gdLst/>
              <a:ahLst/>
              <a:cxnLst/>
              <a:rect l="l" t="t" r="r" b="b"/>
              <a:pathLst>
                <a:path w="373379" h="207010">
                  <a:moveTo>
                    <a:pt x="373380" y="0"/>
                  </a:moveTo>
                  <a:lnTo>
                    <a:pt x="0" y="0"/>
                  </a:lnTo>
                  <a:lnTo>
                    <a:pt x="0" y="206502"/>
                  </a:lnTo>
                  <a:lnTo>
                    <a:pt x="373380" y="206502"/>
                  </a:lnTo>
                  <a:lnTo>
                    <a:pt x="373380" y="0"/>
                  </a:lnTo>
                  <a:close/>
                </a:path>
              </a:pathLst>
            </a:custGeom>
            <a:solidFill>
              <a:srgbClr val="FFCC99"/>
            </a:solidFill>
          </p:spPr>
          <p:txBody>
            <a:bodyPr wrap="square" lIns="0" tIns="0" rIns="0" bIns="0" rtlCol="0"/>
            <a:lstStyle/>
            <a:p>
              <a:endParaRPr sz="1191" dirty="0"/>
            </a:p>
          </p:txBody>
        </p:sp>
        <p:sp>
          <p:nvSpPr>
            <p:cNvPr id="21" name="object 21"/>
            <p:cNvSpPr/>
            <p:nvPr/>
          </p:nvSpPr>
          <p:spPr>
            <a:xfrm>
              <a:off x="4645151" y="3836669"/>
              <a:ext cx="373380" cy="207010"/>
            </a:xfrm>
            <a:custGeom>
              <a:avLst/>
              <a:gdLst/>
              <a:ahLst/>
              <a:cxnLst/>
              <a:rect l="l" t="t" r="r" b="b"/>
              <a:pathLst>
                <a:path w="373379" h="207010">
                  <a:moveTo>
                    <a:pt x="373380" y="206502"/>
                  </a:moveTo>
                  <a:lnTo>
                    <a:pt x="373380" y="0"/>
                  </a:lnTo>
                  <a:lnTo>
                    <a:pt x="0" y="0"/>
                  </a:lnTo>
                  <a:lnTo>
                    <a:pt x="0" y="206502"/>
                  </a:lnTo>
                  <a:lnTo>
                    <a:pt x="373380" y="206502"/>
                  </a:lnTo>
                  <a:close/>
                </a:path>
              </a:pathLst>
            </a:custGeom>
            <a:ln w="31242">
              <a:solidFill>
                <a:srgbClr val="000000"/>
              </a:solidFill>
            </a:ln>
          </p:spPr>
          <p:txBody>
            <a:bodyPr wrap="square" lIns="0" tIns="0" rIns="0" bIns="0" rtlCol="0"/>
            <a:lstStyle/>
            <a:p>
              <a:endParaRPr sz="1191" dirty="0"/>
            </a:p>
          </p:txBody>
        </p:sp>
        <p:sp>
          <p:nvSpPr>
            <p:cNvPr id="22" name="object 22"/>
            <p:cNvSpPr/>
            <p:nvPr/>
          </p:nvSpPr>
          <p:spPr>
            <a:xfrm>
              <a:off x="5114544" y="3836669"/>
              <a:ext cx="374650" cy="207010"/>
            </a:xfrm>
            <a:custGeom>
              <a:avLst/>
              <a:gdLst/>
              <a:ahLst/>
              <a:cxnLst/>
              <a:rect l="l" t="t" r="r" b="b"/>
              <a:pathLst>
                <a:path w="374650" h="207010">
                  <a:moveTo>
                    <a:pt x="374142" y="0"/>
                  </a:moveTo>
                  <a:lnTo>
                    <a:pt x="0" y="0"/>
                  </a:lnTo>
                  <a:lnTo>
                    <a:pt x="0" y="206502"/>
                  </a:lnTo>
                  <a:lnTo>
                    <a:pt x="374142" y="206502"/>
                  </a:lnTo>
                  <a:lnTo>
                    <a:pt x="374142" y="0"/>
                  </a:lnTo>
                  <a:close/>
                </a:path>
              </a:pathLst>
            </a:custGeom>
            <a:solidFill>
              <a:srgbClr val="FFCC99"/>
            </a:solidFill>
          </p:spPr>
          <p:txBody>
            <a:bodyPr wrap="square" lIns="0" tIns="0" rIns="0" bIns="0" rtlCol="0"/>
            <a:lstStyle/>
            <a:p>
              <a:endParaRPr sz="1191" dirty="0"/>
            </a:p>
          </p:txBody>
        </p:sp>
        <p:sp>
          <p:nvSpPr>
            <p:cNvPr id="23" name="object 23"/>
            <p:cNvSpPr/>
            <p:nvPr/>
          </p:nvSpPr>
          <p:spPr>
            <a:xfrm>
              <a:off x="5114544" y="3836669"/>
              <a:ext cx="374650" cy="207010"/>
            </a:xfrm>
            <a:custGeom>
              <a:avLst/>
              <a:gdLst/>
              <a:ahLst/>
              <a:cxnLst/>
              <a:rect l="l" t="t" r="r" b="b"/>
              <a:pathLst>
                <a:path w="374650" h="207010">
                  <a:moveTo>
                    <a:pt x="374142" y="206502"/>
                  </a:moveTo>
                  <a:lnTo>
                    <a:pt x="374142" y="0"/>
                  </a:lnTo>
                  <a:lnTo>
                    <a:pt x="0" y="0"/>
                  </a:lnTo>
                  <a:lnTo>
                    <a:pt x="0" y="206502"/>
                  </a:lnTo>
                  <a:lnTo>
                    <a:pt x="374142" y="206502"/>
                  </a:lnTo>
                  <a:close/>
                </a:path>
              </a:pathLst>
            </a:custGeom>
            <a:ln w="31242">
              <a:solidFill>
                <a:srgbClr val="000000"/>
              </a:solidFill>
            </a:ln>
          </p:spPr>
          <p:txBody>
            <a:bodyPr wrap="square" lIns="0" tIns="0" rIns="0" bIns="0" rtlCol="0"/>
            <a:lstStyle/>
            <a:p>
              <a:endParaRPr sz="1191" dirty="0"/>
            </a:p>
          </p:txBody>
        </p:sp>
        <p:sp>
          <p:nvSpPr>
            <p:cNvPr id="24" name="object 24"/>
            <p:cNvSpPr/>
            <p:nvPr/>
          </p:nvSpPr>
          <p:spPr>
            <a:xfrm>
              <a:off x="4171188" y="4130039"/>
              <a:ext cx="374650" cy="207010"/>
            </a:xfrm>
            <a:custGeom>
              <a:avLst/>
              <a:gdLst/>
              <a:ahLst/>
              <a:cxnLst/>
              <a:rect l="l" t="t" r="r" b="b"/>
              <a:pathLst>
                <a:path w="374650" h="207010">
                  <a:moveTo>
                    <a:pt x="374142" y="0"/>
                  </a:moveTo>
                  <a:lnTo>
                    <a:pt x="0" y="0"/>
                  </a:lnTo>
                  <a:lnTo>
                    <a:pt x="0" y="206502"/>
                  </a:lnTo>
                  <a:lnTo>
                    <a:pt x="374142" y="206502"/>
                  </a:lnTo>
                  <a:lnTo>
                    <a:pt x="374142" y="0"/>
                  </a:lnTo>
                  <a:close/>
                </a:path>
              </a:pathLst>
            </a:custGeom>
            <a:solidFill>
              <a:srgbClr val="FFCC99"/>
            </a:solidFill>
          </p:spPr>
          <p:txBody>
            <a:bodyPr wrap="square" lIns="0" tIns="0" rIns="0" bIns="0" rtlCol="0"/>
            <a:lstStyle/>
            <a:p>
              <a:endParaRPr sz="1191" dirty="0"/>
            </a:p>
          </p:txBody>
        </p:sp>
        <p:sp>
          <p:nvSpPr>
            <p:cNvPr id="25" name="object 25"/>
            <p:cNvSpPr/>
            <p:nvPr/>
          </p:nvSpPr>
          <p:spPr>
            <a:xfrm>
              <a:off x="4171188" y="4130039"/>
              <a:ext cx="374650" cy="207010"/>
            </a:xfrm>
            <a:custGeom>
              <a:avLst/>
              <a:gdLst/>
              <a:ahLst/>
              <a:cxnLst/>
              <a:rect l="l" t="t" r="r" b="b"/>
              <a:pathLst>
                <a:path w="374650" h="207010">
                  <a:moveTo>
                    <a:pt x="374142" y="206502"/>
                  </a:moveTo>
                  <a:lnTo>
                    <a:pt x="374142" y="0"/>
                  </a:lnTo>
                  <a:lnTo>
                    <a:pt x="0" y="0"/>
                  </a:lnTo>
                  <a:lnTo>
                    <a:pt x="0" y="206502"/>
                  </a:lnTo>
                  <a:lnTo>
                    <a:pt x="374142" y="206502"/>
                  </a:lnTo>
                  <a:close/>
                </a:path>
              </a:pathLst>
            </a:custGeom>
            <a:ln w="31242">
              <a:solidFill>
                <a:srgbClr val="000000"/>
              </a:solidFill>
            </a:ln>
          </p:spPr>
          <p:txBody>
            <a:bodyPr wrap="square" lIns="0" tIns="0" rIns="0" bIns="0" rtlCol="0"/>
            <a:lstStyle/>
            <a:p>
              <a:endParaRPr sz="1191" dirty="0"/>
            </a:p>
          </p:txBody>
        </p:sp>
        <p:sp>
          <p:nvSpPr>
            <p:cNvPr id="26" name="object 26"/>
            <p:cNvSpPr/>
            <p:nvPr/>
          </p:nvSpPr>
          <p:spPr>
            <a:xfrm>
              <a:off x="4645151" y="4130039"/>
              <a:ext cx="373380" cy="207010"/>
            </a:xfrm>
            <a:custGeom>
              <a:avLst/>
              <a:gdLst/>
              <a:ahLst/>
              <a:cxnLst/>
              <a:rect l="l" t="t" r="r" b="b"/>
              <a:pathLst>
                <a:path w="373379" h="207010">
                  <a:moveTo>
                    <a:pt x="373380" y="0"/>
                  </a:moveTo>
                  <a:lnTo>
                    <a:pt x="0" y="0"/>
                  </a:lnTo>
                  <a:lnTo>
                    <a:pt x="0" y="206502"/>
                  </a:lnTo>
                  <a:lnTo>
                    <a:pt x="373380" y="206502"/>
                  </a:lnTo>
                  <a:lnTo>
                    <a:pt x="373380" y="0"/>
                  </a:lnTo>
                  <a:close/>
                </a:path>
              </a:pathLst>
            </a:custGeom>
            <a:solidFill>
              <a:srgbClr val="FFCC99"/>
            </a:solidFill>
          </p:spPr>
          <p:txBody>
            <a:bodyPr wrap="square" lIns="0" tIns="0" rIns="0" bIns="0" rtlCol="0"/>
            <a:lstStyle/>
            <a:p>
              <a:endParaRPr sz="1191" dirty="0"/>
            </a:p>
          </p:txBody>
        </p:sp>
        <p:sp>
          <p:nvSpPr>
            <p:cNvPr id="27" name="object 27"/>
            <p:cNvSpPr/>
            <p:nvPr/>
          </p:nvSpPr>
          <p:spPr>
            <a:xfrm>
              <a:off x="4645151" y="4130039"/>
              <a:ext cx="373380" cy="207010"/>
            </a:xfrm>
            <a:custGeom>
              <a:avLst/>
              <a:gdLst/>
              <a:ahLst/>
              <a:cxnLst/>
              <a:rect l="l" t="t" r="r" b="b"/>
              <a:pathLst>
                <a:path w="373379" h="207010">
                  <a:moveTo>
                    <a:pt x="373380" y="206502"/>
                  </a:moveTo>
                  <a:lnTo>
                    <a:pt x="373380" y="0"/>
                  </a:lnTo>
                  <a:lnTo>
                    <a:pt x="0" y="0"/>
                  </a:lnTo>
                  <a:lnTo>
                    <a:pt x="0" y="206502"/>
                  </a:lnTo>
                  <a:lnTo>
                    <a:pt x="373380" y="206502"/>
                  </a:lnTo>
                  <a:close/>
                </a:path>
              </a:pathLst>
            </a:custGeom>
            <a:ln w="31242">
              <a:solidFill>
                <a:srgbClr val="000000"/>
              </a:solidFill>
            </a:ln>
          </p:spPr>
          <p:txBody>
            <a:bodyPr wrap="square" lIns="0" tIns="0" rIns="0" bIns="0" rtlCol="0"/>
            <a:lstStyle/>
            <a:p>
              <a:endParaRPr sz="1191" dirty="0"/>
            </a:p>
          </p:txBody>
        </p:sp>
        <p:sp>
          <p:nvSpPr>
            <p:cNvPr id="28" name="object 28"/>
            <p:cNvSpPr/>
            <p:nvPr/>
          </p:nvSpPr>
          <p:spPr>
            <a:xfrm>
              <a:off x="5114544" y="4130039"/>
              <a:ext cx="374650" cy="207010"/>
            </a:xfrm>
            <a:custGeom>
              <a:avLst/>
              <a:gdLst/>
              <a:ahLst/>
              <a:cxnLst/>
              <a:rect l="l" t="t" r="r" b="b"/>
              <a:pathLst>
                <a:path w="374650" h="207010">
                  <a:moveTo>
                    <a:pt x="374142" y="0"/>
                  </a:moveTo>
                  <a:lnTo>
                    <a:pt x="0" y="0"/>
                  </a:lnTo>
                  <a:lnTo>
                    <a:pt x="0" y="206502"/>
                  </a:lnTo>
                  <a:lnTo>
                    <a:pt x="374142" y="206502"/>
                  </a:lnTo>
                  <a:lnTo>
                    <a:pt x="374142" y="0"/>
                  </a:lnTo>
                  <a:close/>
                </a:path>
              </a:pathLst>
            </a:custGeom>
            <a:solidFill>
              <a:srgbClr val="FFCC99"/>
            </a:solidFill>
          </p:spPr>
          <p:txBody>
            <a:bodyPr wrap="square" lIns="0" tIns="0" rIns="0" bIns="0" rtlCol="0"/>
            <a:lstStyle/>
            <a:p>
              <a:endParaRPr sz="1191" dirty="0"/>
            </a:p>
          </p:txBody>
        </p:sp>
        <p:sp>
          <p:nvSpPr>
            <p:cNvPr id="29" name="object 29"/>
            <p:cNvSpPr/>
            <p:nvPr/>
          </p:nvSpPr>
          <p:spPr>
            <a:xfrm>
              <a:off x="5114544" y="4130039"/>
              <a:ext cx="374650" cy="207010"/>
            </a:xfrm>
            <a:custGeom>
              <a:avLst/>
              <a:gdLst/>
              <a:ahLst/>
              <a:cxnLst/>
              <a:rect l="l" t="t" r="r" b="b"/>
              <a:pathLst>
                <a:path w="374650" h="207010">
                  <a:moveTo>
                    <a:pt x="374142" y="206502"/>
                  </a:moveTo>
                  <a:lnTo>
                    <a:pt x="374142" y="0"/>
                  </a:lnTo>
                  <a:lnTo>
                    <a:pt x="0" y="0"/>
                  </a:lnTo>
                  <a:lnTo>
                    <a:pt x="0" y="206502"/>
                  </a:lnTo>
                  <a:lnTo>
                    <a:pt x="374142" y="206502"/>
                  </a:lnTo>
                  <a:close/>
                </a:path>
              </a:pathLst>
            </a:custGeom>
            <a:ln w="31242">
              <a:solidFill>
                <a:srgbClr val="000000"/>
              </a:solidFill>
            </a:ln>
          </p:spPr>
          <p:txBody>
            <a:bodyPr wrap="square" lIns="0" tIns="0" rIns="0" bIns="0" rtlCol="0"/>
            <a:lstStyle/>
            <a:p>
              <a:endParaRPr sz="1191" dirty="0"/>
            </a:p>
          </p:txBody>
        </p:sp>
        <p:sp>
          <p:nvSpPr>
            <p:cNvPr id="30" name="object 30"/>
            <p:cNvSpPr/>
            <p:nvPr/>
          </p:nvSpPr>
          <p:spPr>
            <a:xfrm>
              <a:off x="1172715" y="4125467"/>
              <a:ext cx="3603625" cy="1214120"/>
            </a:xfrm>
            <a:custGeom>
              <a:avLst/>
              <a:gdLst/>
              <a:ahLst/>
              <a:cxnLst/>
              <a:rect l="l" t="t" r="r" b="b"/>
              <a:pathLst>
                <a:path w="3603625" h="1214120">
                  <a:moveTo>
                    <a:pt x="3313940" y="0"/>
                  </a:moveTo>
                  <a:lnTo>
                    <a:pt x="3052574" y="0"/>
                  </a:lnTo>
                  <a:lnTo>
                    <a:pt x="0" y="1198626"/>
                  </a:lnTo>
                  <a:lnTo>
                    <a:pt x="3603500" y="1213866"/>
                  </a:lnTo>
                  <a:lnTo>
                    <a:pt x="3313940" y="0"/>
                  </a:lnTo>
                  <a:close/>
                </a:path>
              </a:pathLst>
            </a:custGeom>
            <a:solidFill>
              <a:srgbClr val="DDDDDD"/>
            </a:solidFill>
          </p:spPr>
          <p:txBody>
            <a:bodyPr wrap="square" lIns="0" tIns="0" rIns="0" bIns="0" rtlCol="0"/>
            <a:lstStyle/>
            <a:p>
              <a:endParaRPr sz="1191" dirty="0"/>
            </a:p>
          </p:txBody>
        </p:sp>
      </p:grpSp>
      <p:sp>
        <p:nvSpPr>
          <p:cNvPr id="31" name="object 31"/>
          <p:cNvSpPr txBox="1"/>
          <p:nvPr/>
        </p:nvSpPr>
        <p:spPr>
          <a:xfrm>
            <a:off x="2360463" y="3331341"/>
            <a:ext cx="1928393" cy="209677"/>
          </a:xfrm>
          <a:prstGeom prst="rect">
            <a:avLst/>
          </a:prstGeom>
        </p:spPr>
        <p:txBody>
          <a:bodyPr vert="horz" wrap="square" lIns="0" tIns="10926" rIns="0" bIns="0" rtlCol="0">
            <a:spAutoFit/>
          </a:bodyPr>
          <a:lstStyle/>
          <a:p>
            <a:pPr marL="8405">
              <a:spcBef>
                <a:spcPts val="86"/>
              </a:spcBef>
            </a:pPr>
            <a:r>
              <a:rPr sz="1291" b="1" spc="7" dirty="0">
                <a:latin typeface="Arial"/>
                <a:cs typeface="Arial"/>
              </a:rPr>
              <a:t>Table name:</a:t>
            </a:r>
            <a:r>
              <a:rPr sz="1291" b="1" spc="-26" dirty="0">
                <a:latin typeface="Arial"/>
                <a:cs typeface="Arial"/>
              </a:rPr>
              <a:t> </a:t>
            </a:r>
            <a:r>
              <a:rPr sz="1291" b="1" spc="3" dirty="0">
                <a:latin typeface="Courier New"/>
                <a:cs typeface="Courier New"/>
              </a:rPr>
              <a:t>EMPLOYEES</a:t>
            </a:r>
            <a:endParaRPr sz="1291" dirty="0">
              <a:latin typeface="Courier New"/>
              <a:cs typeface="Courier New"/>
            </a:endParaRPr>
          </a:p>
        </p:txBody>
      </p:sp>
      <p:sp>
        <p:nvSpPr>
          <p:cNvPr id="32" name="object 32"/>
          <p:cNvSpPr/>
          <p:nvPr/>
        </p:nvSpPr>
        <p:spPr>
          <a:xfrm>
            <a:off x="4522078" y="2730089"/>
            <a:ext cx="2323400" cy="816909"/>
          </a:xfrm>
          <a:custGeom>
            <a:avLst/>
            <a:gdLst/>
            <a:ahLst/>
            <a:cxnLst/>
            <a:rect l="l" t="t" r="r" b="b"/>
            <a:pathLst>
              <a:path w="3510915" h="1234439">
                <a:moveTo>
                  <a:pt x="360426" y="0"/>
                </a:moveTo>
                <a:lnTo>
                  <a:pt x="107442" y="0"/>
                </a:lnTo>
                <a:lnTo>
                  <a:pt x="0" y="1234440"/>
                </a:lnTo>
                <a:lnTo>
                  <a:pt x="3510534" y="1234440"/>
                </a:lnTo>
                <a:lnTo>
                  <a:pt x="360426" y="0"/>
                </a:lnTo>
                <a:close/>
              </a:path>
            </a:pathLst>
          </a:custGeom>
          <a:solidFill>
            <a:srgbClr val="DDDDDD"/>
          </a:solidFill>
        </p:spPr>
        <p:txBody>
          <a:bodyPr wrap="square" lIns="0" tIns="0" rIns="0" bIns="0" rtlCol="0"/>
          <a:lstStyle/>
          <a:p>
            <a:endParaRPr sz="1191" dirty="0"/>
          </a:p>
        </p:txBody>
      </p:sp>
      <p:sp>
        <p:nvSpPr>
          <p:cNvPr id="33" name="object 33"/>
          <p:cNvSpPr txBox="1"/>
          <p:nvPr/>
        </p:nvSpPr>
        <p:spPr>
          <a:xfrm>
            <a:off x="4519725" y="3321255"/>
            <a:ext cx="2126737" cy="209677"/>
          </a:xfrm>
          <a:prstGeom prst="rect">
            <a:avLst/>
          </a:prstGeom>
        </p:spPr>
        <p:txBody>
          <a:bodyPr vert="horz" wrap="square" lIns="0" tIns="10926" rIns="0" bIns="0" rtlCol="0">
            <a:spAutoFit/>
          </a:bodyPr>
          <a:lstStyle/>
          <a:p>
            <a:pPr marL="8405">
              <a:spcBef>
                <a:spcPts val="86"/>
              </a:spcBef>
            </a:pPr>
            <a:r>
              <a:rPr sz="1291" b="1" spc="7" dirty="0">
                <a:latin typeface="Arial"/>
                <a:cs typeface="Arial"/>
              </a:rPr>
              <a:t>Table name:</a:t>
            </a:r>
            <a:r>
              <a:rPr sz="1291" b="1" spc="-23" dirty="0">
                <a:latin typeface="Arial"/>
                <a:cs typeface="Arial"/>
              </a:rPr>
              <a:t> </a:t>
            </a:r>
            <a:r>
              <a:rPr sz="1291" b="1" spc="3" dirty="0">
                <a:latin typeface="Courier New"/>
                <a:cs typeface="Courier New"/>
              </a:rPr>
              <a:t>DEPARTMENTS</a:t>
            </a:r>
            <a:endParaRPr sz="1291" dirty="0">
              <a:latin typeface="Courier New"/>
              <a:cs typeface="Courier New"/>
            </a:endParaRPr>
          </a:p>
        </p:txBody>
      </p:sp>
      <p:sp>
        <p:nvSpPr>
          <p:cNvPr id="34" name="object 34"/>
          <p:cNvSpPr txBox="1"/>
          <p:nvPr/>
        </p:nvSpPr>
        <p:spPr>
          <a:xfrm>
            <a:off x="2034205" y="4082691"/>
            <a:ext cx="238685" cy="277584"/>
          </a:xfrm>
          <a:prstGeom prst="rect">
            <a:avLst/>
          </a:prstGeom>
        </p:spPr>
        <p:txBody>
          <a:bodyPr vert="horz" wrap="square" lIns="0" tIns="7564" rIns="0" bIns="0" rtlCol="0">
            <a:spAutoFit/>
          </a:bodyPr>
          <a:lstStyle/>
          <a:p>
            <a:pPr marL="8405">
              <a:spcBef>
                <a:spcPts val="59"/>
              </a:spcBef>
            </a:pPr>
            <a:r>
              <a:rPr sz="1754" b="1" spc="-7" dirty="0">
                <a:latin typeface="Arial"/>
                <a:cs typeface="Arial"/>
              </a:rPr>
              <a:t>…</a:t>
            </a:r>
            <a:endParaRPr sz="1754" dirty="0">
              <a:latin typeface="Arial"/>
              <a:cs typeface="Arial"/>
            </a:endParaRPr>
          </a:p>
        </p:txBody>
      </p:sp>
      <p:sp>
        <p:nvSpPr>
          <p:cNvPr id="35" name="object 35"/>
          <p:cNvSpPr txBox="1"/>
          <p:nvPr/>
        </p:nvSpPr>
        <p:spPr>
          <a:xfrm>
            <a:off x="4531315" y="4090768"/>
            <a:ext cx="238685" cy="277584"/>
          </a:xfrm>
          <a:prstGeom prst="rect">
            <a:avLst/>
          </a:prstGeom>
        </p:spPr>
        <p:txBody>
          <a:bodyPr vert="horz" wrap="square" lIns="0" tIns="7564" rIns="0" bIns="0" rtlCol="0">
            <a:spAutoFit/>
          </a:bodyPr>
          <a:lstStyle/>
          <a:p>
            <a:pPr marL="8405">
              <a:spcBef>
                <a:spcPts val="59"/>
              </a:spcBef>
            </a:pPr>
            <a:r>
              <a:rPr sz="1754" b="1" spc="-7" dirty="0">
                <a:latin typeface="Arial"/>
                <a:cs typeface="Arial"/>
              </a:rPr>
              <a:t>…</a:t>
            </a:r>
            <a:endParaRPr sz="1754" dirty="0">
              <a:latin typeface="Arial"/>
              <a:cs typeface="Arial"/>
            </a:endParaRPr>
          </a:p>
        </p:txBody>
      </p:sp>
      <p:sp>
        <p:nvSpPr>
          <p:cNvPr id="36" name="object 36"/>
          <p:cNvSpPr/>
          <p:nvPr/>
        </p:nvSpPr>
        <p:spPr>
          <a:xfrm>
            <a:off x="2019916" y="3534392"/>
            <a:ext cx="2355421" cy="698911"/>
          </a:xfrm>
          <a:prstGeom prst="rect">
            <a:avLst/>
          </a:prstGeom>
          <a:blipFill>
            <a:blip r:embed="rId3" cstate="print"/>
            <a:stretch>
              <a:fillRect/>
            </a:stretch>
          </a:blipFill>
        </p:spPr>
        <p:txBody>
          <a:bodyPr wrap="square" lIns="0" tIns="0" rIns="0" bIns="0" rtlCol="0"/>
          <a:lstStyle/>
          <a:p>
            <a:endParaRPr sz="1191" dirty="0"/>
          </a:p>
        </p:txBody>
      </p:sp>
      <p:sp>
        <p:nvSpPr>
          <p:cNvPr id="37" name="object 37"/>
          <p:cNvSpPr/>
          <p:nvPr/>
        </p:nvSpPr>
        <p:spPr>
          <a:xfrm>
            <a:off x="4516530" y="3534392"/>
            <a:ext cx="2288354" cy="681766"/>
          </a:xfrm>
          <a:prstGeom prst="rect">
            <a:avLst/>
          </a:prstGeom>
          <a:blipFill>
            <a:blip r:embed="rId4" cstate="print"/>
            <a:stretch>
              <a:fillRect/>
            </a:stretch>
          </a:blipFill>
        </p:spPr>
        <p:txBody>
          <a:bodyPr wrap="square" lIns="0" tIns="0" rIns="0" bIns="0" rtlCol="0"/>
          <a:lstStyle/>
          <a:p>
            <a:endParaRPr sz="1191" dirty="0"/>
          </a:p>
        </p:txBody>
      </p:sp>
      <p:sp>
        <p:nvSpPr>
          <p:cNvPr id="38" name="object 38"/>
          <p:cNvSpPr txBox="1"/>
          <p:nvPr/>
        </p:nvSpPr>
        <p:spPr>
          <a:xfrm>
            <a:off x="1634827" y="4933666"/>
            <a:ext cx="287011" cy="115416"/>
          </a:xfrm>
          <a:prstGeom prst="rect">
            <a:avLst/>
          </a:prstGeom>
        </p:spPr>
        <p:txBody>
          <a:bodyPr vert="horz" wrap="square" lIns="0" tIns="0" rIns="0" bIns="0" rtlCol="0">
            <a:spAutoFit/>
          </a:bodyPr>
          <a:lstStyle/>
          <a:p>
            <a:pPr marL="8405">
              <a:lnSpc>
                <a:spcPts val="920"/>
              </a:lnSpc>
            </a:pPr>
            <a:r>
              <a:rPr sz="860" spc="3" dirty="0">
                <a:latin typeface="Arial"/>
                <a:cs typeface="Arial"/>
              </a:rPr>
              <a:t>I -</a:t>
            </a:r>
            <a:r>
              <a:rPr sz="860" spc="-40" dirty="0">
                <a:latin typeface="Arial"/>
                <a:cs typeface="Arial"/>
              </a:rPr>
              <a:t> </a:t>
            </a:r>
            <a:r>
              <a:rPr sz="860" spc="7" dirty="0">
                <a:latin typeface="Arial"/>
                <a:cs typeface="Arial"/>
              </a:rPr>
              <a:t>19</a:t>
            </a:r>
            <a:endParaRPr sz="860" dirty="0">
              <a:latin typeface="Arial"/>
              <a:cs typeface="Arial"/>
            </a:endParaRPr>
          </a:p>
        </p:txBody>
      </p:sp>
    </p:spTree>
    <p:extLst>
      <p:ext uri="{BB962C8B-B14F-4D97-AF65-F5344CB8AC3E}">
        <p14:creationId xmlns:p14="http://schemas.microsoft.com/office/powerpoint/2010/main" val="10439991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solidFill>
                  <a:schemeClr val="bg1"/>
                </a:solidFill>
              </a:rPr>
              <a:t>Schemas</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699542"/>
            <a:ext cx="6208563" cy="395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1676400" y="895350"/>
            <a:ext cx="234725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b="1" dirty="0">
                <a:solidFill>
                  <a:schemeClr val="tx1">
                    <a:lumMod val="65000"/>
                    <a:lumOff val="35000"/>
                  </a:schemeClr>
                </a:solidFill>
                <a:latin typeface="Times New Roman" panose="02020603050405020304" pitchFamily="18" charset="0"/>
                <a:cs typeface="Times New Roman" panose="02020603050405020304" pitchFamily="18" charset="0"/>
              </a:rPr>
              <a:t>Schema</a:t>
            </a:r>
            <a:r>
              <a:rPr lang="en-US" altLang="en-US" sz="1600" dirty="0">
                <a:solidFill>
                  <a:schemeClr val="tx1">
                    <a:lumMod val="65000"/>
                    <a:lumOff val="35000"/>
                  </a:schemeClr>
                </a:solidFill>
                <a:latin typeface="Times New Roman" panose="02020603050405020304" pitchFamily="18" charset="0"/>
                <a:cs typeface="Times New Roman" panose="02020603050405020304" pitchFamily="18" charset="0"/>
              </a:rPr>
              <a:t> - A description of the database</a:t>
            </a:r>
          </a:p>
        </p:txBody>
      </p:sp>
      <p:sp>
        <p:nvSpPr>
          <p:cNvPr id="7" name="Text Box 5"/>
          <p:cNvSpPr txBox="1">
            <a:spLocks noChangeArrowheads="1"/>
          </p:cNvSpPr>
          <p:nvPr/>
        </p:nvSpPr>
        <p:spPr bwMode="auto">
          <a:xfrm>
            <a:off x="5549589" y="1691265"/>
            <a:ext cx="3124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600" b="1" dirty="0">
                <a:solidFill>
                  <a:schemeClr val="tx1">
                    <a:lumMod val="65000"/>
                    <a:lumOff val="35000"/>
                  </a:schemeClr>
                </a:solidFill>
                <a:latin typeface="Times New Roman" panose="02020603050405020304" pitchFamily="18" charset="0"/>
                <a:cs typeface="Times New Roman" panose="02020603050405020304" pitchFamily="18" charset="0"/>
              </a:rPr>
              <a:t>Subschema</a:t>
            </a:r>
            <a:r>
              <a:rPr lang="en-US" altLang="en-US" sz="1600" dirty="0">
                <a:solidFill>
                  <a:schemeClr val="tx1">
                    <a:lumMod val="65000"/>
                    <a:lumOff val="35000"/>
                  </a:schemeClr>
                </a:solidFill>
                <a:latin typeface="Times New Roman" panose="02020603050405020304" pitchFamily="18" charset="0"/>
                <a:cs typeface="Times New Roman" panose="02020603050405020304" pitchFamily="18" charset="0"/>
              </a:rPr>
              <a:t> – describes a subset of the database and which users have access to this subset</a:t>
            </a:r>
          </a:p>
        </p:txBody>
      </p:sp>
    </p:spTree>
    <p:extLst>
      <p:ext uri="{BB962C8B-B14F-4D97-AF65-F5344CB8AC3E}">
        <p14:creationId xmlns:p14="http://schemas.microsoft.com/office/powerpoint/2010/main" val="1075403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16120" y="1303609"/>
            <a:ext cx="5263263" cy="2985247"/>
            <a:chOff x="1015870" y="1969897"/>
            <a:chExt cx="7953375" cy="4511040"/>
          </a:xfrm>
        </p:grpSpPr>
        <p:sp>
          <p:nvSpPr>
            <p:cNvPr id="3" name="object 3"/>
            <p:cNvSpPr/>
            <p:nvPr/>
          </p:nvSpPr>
          <p:spPr>
            <a:xfrm>
              <a:off x="1591818" y="2544318"/>
              <a:ext cx="1341120" cy="370840"/>
            </a:xfrm>
            <a:custGeom>
              <a:avLst/>
              <a:gdLst/>
              <a:ahLst/>
              <a:cxnLst/>
              <a:rect l="l" t="t" r="r" b="b"/>
              <a:pathLst>
                <a:path w="1341120" h="370839">
                  <a:moveTo>
                    <a:pt x="0" y="0"/>
                  </a:moveTo>
                  <a:lnTo>
                    <a:pt x="1341120" y="0"/>
                  </a:lnTo>
                  <a:lnTo>
                    <a:pt x="1341120" y="370332"/>
                  </a:lnTo>
                </a:path>
              </a:pathLst>
            </a:custGeom>
            <a:ln w="31242">
              <a:solidFill>
                <a:srgbClr val="000000"/>
              </a:solidFill>
            </a:ln>
          </p:spPr>
          <p:txBody>
            <a:bodyPr wrap="square" lIns="0" tIns="0" rIns="0" bIns="0" rtlCol="0"/>
            <a:lstStyle/>
            <a:p>
              <a:endParaRPr sz="1191" dirty="0"/>
            </a:p>
          </p:txBody>
        </p:sp>
        <p:sp>
          <p:nvSpPr>
            <p:cNvPr id="4" name="object 4"/>
            <p:cNvSpPr/>
            <p:nvPr/>
          </p:nvSpPr>
          <p:spPr>
            <a:xfrm>
              <a:off x="2881884" y="2913126"/>
              <a:ext cx="102870" cy="104139"/>
            </a:xfrm>
            <a:custGeom>
              <a:avLst/>
              <a:gdLst/>
              <a:ahLst/>
              <a:cxnLst/>
              <a:rect l="l" t="t" r="r" b="b"/>
              <a:pathLst>
                <a:path w="102869" h="104139">
                  <a:moveTo>
                    <a:pt x="102870" y="0"/>
                  </a:moveTo>
                  <a:lnTo>
                    <a:pt x="0" y="0"/>
                  </a:lnTo>
                  <a:lnTo>
                    <a:pt x="51054" y="103632"/>
                  </a:lnTo>
                  <a:lnTo>
                    <a:pt x="102870" y="0"/>
                  </a:lnTo>
                  <a:close/>
                </a:path>
              </a:pathLst>
            </a:custGeom>
            <a:solidFill>
              <a:srgbClr val="000000"/>
            </a:solidFill>
          </p:spPr>
          <p:txBody>
            <a:bodyPr wrap="square" lIns="0" tIns="0" rIns="0" bIns="0" rtlCol="0"/>
            <a:lstStyle/>
            <a:p>
              <a:endParaRPr sz="1191" dirty="0"/>
            </a:p>
          </p:txBody>
        </p:sp>
        <p:sp>
          <p:nvSpPr>
            <p:cNvPr id="5" name="object 5"/>
            <p:cNvSpPr/>
            <p:nvPr/>
          </p:nvSpPr>
          <p:spPr>
            <a:xfrm>
              <a:off x="1031745" y="1985772"/>
              <a:ext cx="1037590" cy="1508760"/>
            </a:xfrm>
            <a:custGeom>
              <a:avLst/>
              <a:gdLst/>
              <a:ahLst/>
              <a:cxnLst/>
              <a:rect l="l" t="t" r="r" b="b"/>
              <a:pathLst>
                <a:path w="1037589" h="1508760">
                  <a:moveTo>
                    <a:pt x="864110" y="0"/>
                  </a:moveTo>
                  <a:lnTo>
                    <a:pt x="172214" y="0"/>
                  </a:lnTo>
                  <a:lnTo>
                    <a:pt x="126384" y="6198"/>
                  </a:lnTo>
                  <a:lnTo>
                    <a:pt x="85232" y="23678"/>
                  </a:lnTo>
                  <a:lnTo>
                    <a:pt x="50388" y="50768"/>
                  </a:lnTo>
                  <a:lnTo>
                    <a:pt x="23481" y="85795"/>
                  </a:lnTo>
                  <a:lnTo>
                    <a:pt x="6142" y="127088"/>
                  </a:lnTo>
                  <a:lnTo>
                    <a:pt x="0" y="172974"/>
                  </a:lnTo>
                  <a:lnTo>
                    <a:pt x="0" y="1335786"/>
                  </a:lnTo>
                  <a:lnTo>
                    <a:pt x="6142" y="1381936"/>
                  </a:lnTo>
                  <a:lnTo>
                    <a:pt x="23481" y="1423303"/>
                  </a:lnTo>
                  <a:lnTo>
                    <a:pt x="50388" y="1458277"/>
                  </a:lnTo>
                  <a:lnTo>
                    <a:pt x="85232" y="1485250"/>
                  </a:lnTo>
                  <a:lnTo>
                    <a:pt x="126384" y="1502614"/>
                  </a:lnTo>
                  <a:lnTo>
                    <a:pt x="172214" y="1508760"/>
                  </a:lnTo>
                  <a:lnTo>
                    <a:pt x="864110" y="1508760"/>
                  </a:lnTo>
                  <a:lnTo>
                    <a:pt x="909996" y="1502614"/>
                  </a:lnTo>
                  <a:lnTo>
                    <a:pt x="951288" y="1485250"/>
                  </a:lnTo>
                  <a:lnTo>
                    <a:pt x="986316" y="1458277"/>
                  </a:lnTo>
                  <a:lnTo>
                    <a:pt x="1013406" y="1423303"/>
                  </a:lnTo>
                  <a:lnTo>
                    <a:pt x="1030886" y="1381936"/>
                  </a:lnTo>
                  <a:lnTo>
                    <a:pt x="1037084" y="1335786"/>
                  </a:lnTo>
                  <a:lnTo>
                    <a:pt x="1037084" y="172974"/>
                  </a:lnTo>
                  <a:lnTo>
                    <a:pt x="1030886" y="127088"/>
                  </a:lnTo>
                  <a:lnTo>
                    <a:pt x="1013406" y="85795"/>
                  </a:lnTo>
                  <a:lnTo>
                    <a:pt x="986316" y="50768"/>
                  </a:lnTo>
                  <a:lnTo>
                    <a:pt x="951288" y="23678"/>
                  </a:lnTo>
                  <a:lnTo>
                    <a:pt x="909996" y="6198"/>
                  </a:lnTo>
                  <a:lnTo>
                    <a:pt x="864110" y="0"/>
                  </a:lnTo>
                  <a:close/>
                </a:path>
              </a:pathLst>
            </a:custGeom>
            <a:solidFill>
              <a:srgbClr val="E46A6A"/>
            </a:solidFill>
          </p:spPr>
          <p:txBody>
            <a:bodyPr wrap="square" lIns="0" tIns="0" rIns="0" bIns="0" rtlCol="0"/>
            <a:lstStyle/>
            <a:p>
              <a:endParaRPr sz="1191" dirty="0"/>
            </a:p>
          </p:txBody>
        </p:sp>
        <p:sp>
          <p:nvSpPr>
            <p:cNvPr id="6" name="object 6"/>
            <p:cNvSpPr/>
            <p:nvPr/>
          </p:nvSpPr>
          <p:spPr>
            <a:xfrm>
              <a:off x="1031745" y="1985772"/>
              <a:ext cx="1037590" cy="1508760"/>
            </a:xfrm>
            <a:custGeom>
              <a:avLst/>
              <a:gdLst/>
              <a:ahLst/>
              <a:cxnLst/>
              <a:rect l="l" t="t" r="r" b="b"/>
              <a:pathLst>
                <a:path w="1037589" h="1508760">
                  <a:moveTo>
                    <a:pt x="172214" y="0"/>
                  </a:moveTo>
                  <a:lnTo>
                    <a:pt x="126384" y="6198"/>
                  </a:lnTo>
                  <a:lnTo>
                    <a:pt x="85232" y="23678"/>
                  </a:lnTo>
                  <a:lnTo>
                    <a:pt x="50388" y="50768"/>
                  </a:lnTo>
                  <a:lnTo>
                    <a:pt x="23481" y="85795"/>
                  </a:lnTo>
                  <a:lnTo>
                    <a:pt x="6142" y="127088"/>
                  </a:lnTo>
                  <a:lnTo>
                    <a:pt x="0" y="172974"/>
                  </a:lnTo>
                  <a:lnTo>
                    <a:pt x="0" y="1335786"/>
                  </a:lnTo>
                  <a:lnTo>
                    <a:pt x="6142" y="1381936"/>
                  </a:lnTo>
                  <a:lnTo>
                    <a:pt x="23481" y="1423303"/>
                  </a:lnTo>
                  <a:lnTo>
                    <a:pt x="50388" y="1458277"/>
                  </a:lnTo>
                  <a:lnTo>
                    <a:pt x="85232" y="1485250"/>
                  </a:lnTo>
                  <a:lnTo>
                    <a:pt x="126384" y="1502614"/>
                  </a:lnTo>
                  <a:lnTo>
                    <a:pt x="172214" y="1508760"/>
                  </a:lnTo>
                  <a:lnTo>
                    <a:pt x="864110" y="1508760"/>
                  </a:lnTo>
                  <a:lnTo>
                    <a:pt x="909996" y="1502614"/>
                  </a:lnTo>
                  <a:lnTo>
                    <a:pt x="951288" y="1485250"/>
                  </a:lnTo>
                  <a:lnTo>
                    <a:pt x="986316" y="1458277"/>
                  </a:lnTo>
                  <a:lnTo>
                    <a:pt x="1013406" y="1423303"/>
                  </a:lnTo>
                  <a:lnTo>
                    <a:pt x="1030886" y="1381936"/>
                  </a:lnTo>
                  <a:lnTo>
                    <a:pt x="1037084" y="1335786"/>
                  </a:lnTo>
                  <a:lnTo>
                    <a:pt x="1037084" y="172974"/>
                  </a:lnTo>
                  <a:lnTo>
                    <a:pt x="1030886" y="127088"/>
                  </a:lnTo>
                  <a:lnTo>
                    <a:pt x="1013406" y="85795"/>
                  </a:lnTo>
                  <a:lnTo>
                    <a:pt x="986316" y="50768"/>
                  </a:lnTo>
                  <a:lnTo>
                    <a:pt x="951288" y="23678"/>
                  </a:lnTo>
                  <a:lnTo>
                    <a:pt x="909996" y="6198"/>
                  </a:lnTo>
                  <a:lnTo>
                    <a:pt x="864110" y="0"/>
                  </a:lnTo>
                  <a:lnTo>
                    <a:pt x="172214" y="0"/>
                  </a:lnTo>
                  <a:close/>
                </a:path>
              </a:pathLst>
            </a:custGeom>
            <a:ln w="31242">
              <a:solidFill>
                <a:srgbClr val="000000"/>
              </a:solidFill>
            </a:ln>
          </p:spPr>
          <p:txBody>
            <a:bodyPr wrap="square" lIns="0" tIns="0" rIns="0" bIns="0" rtlCol="0"/>
            <a:lstStyle/>
            <a:p>
              <a:endParaRPr sz="1191" dirty="0"/>
            </a:p>
          </p:txBody>
        </p:sp>
        <p:sp>
          <p:nvSpPr>
            <p:cNvPr id="7" name="object 7"/>
            <p:cNvSpPr/>
            <p:nvPr/>
          </p:nvSpPr>
          <p:spPr>
            <a:xfrm>
              <a:off x="3476244" y="3344418"/>
              <a:ext cx="741045" cy="0"/>
            </a:xfrm>
            <a:custGeom>
              <a:avLst/>
              <a:gdLst/>
              <a:ahLst/>
              <a:cxnLst/>
              <a:rect l="l" t="t" r="r" b="b"/>
              <a:pathLst>
                <a:path w="741045">
                  <a:moveTo>
                    <a:pt x="0" y="0"/>
                  </a:moveTo>
                  <a:lnTo>
                    <a:pt x="740664" y="0"/>
                  </a:lnTo>
                </a:path>
              </a:pathLst>
            </a:custGeom>
            <a:ln w="31242">
              <a:solidFill>
                <a:srgbClr val="000000"/>
              </a:solidFill>
            </a:ln>
          </p:spPr>
          <p:txBody>
            <a:bodyPr wrap="square" lIns="0" tIns="0" rIns="0" bIns="0" rtlCol="0"/>
            <a:lstStyle/>
            <a:p>
              <a:endParaRPr sz="1191" dirty="0"/>
            </a:p>
          </p:txBody>
        </p:sp>
        <p:sp>
          <p:nvSpPr>
            <p:cNvPr id="8" name="object 8"/>
            <p:cNvSpPr/>
            <p:nvPr/>
          </p:nvSpPr>
          <p:spPr>
            <a:xfrm>
              <a:off x="3511296" y="3140202"/>
              <a:ext cx="253365" cy="452755"/>
            </a:xfrm>
            <a:custGeom>
              <a:avLst/>
              <a:gdLst/>
              <a:ahLst/>
              <a:cxnLst/>
              <a:rect l="l" t="t" r="r" b="b"/>
              <a:pathLst>
                <a:path w="253364" h="452754">
                  <a:moveTo>
                    <a:pt x="55626" y="0"/>
                  </a:moveTo>
                  <a:lnTo>
                    <a:pt x="252984" y="197358"/>
                  </a:lnTo>
                  <a:lnTo>
                    <a:pt x="0" y="452628"/>
                  </a:lnTo>
                </a:path>
              </a:pathLst>
            </a:custGeom>
            <a:ln w="31242">
              <a:solidFill>
                <a:srgbClr val="000000"/>
              </a:solidFill>
            </a:ln>
          </p:spPr>
          <p:txBody>
            <a:bodyPr wrap="square" lIns="0" tIns="0" rIns="0" bIns="0" rtlCol="0"/>
            <a:lstStyle/>
            <a:p>
              <a:endParaRPr sz="1191" dirty="0"/>
            </a:p>
          </p:txBody>
        </p:sp>
        <p:sp>
          <p:nvSpPr>
            <p:cNvPr id="9" name="object 9"/>
            <p:cNvSpPr/>
            <p:nvPr/>
          </p:nvSpPr>
          <p:spPr>
            <a:xfrm>
              <a:off x="2564891" y="3038855"/>
              <a:ext cx="997585" cy="599440"/>
            </a:xfrm>
            <a:custGeom>
              <a:avLst/>
              <a:gdLst/>
              <a:ahLst/>
              <a:cxnLst/>
              <a:rect l="l" t="t" r="r" b="b"/>
              <a:pathLst>
                <a:path w="997585" h="599439">
                  <a:moveTo>
                    <a:pt x="922782" y="0"/>
                  </a:moveTo>
                  <a:lnTo>
                    <a:pt x="74676" y="0"/>
                  </a:lnTo>
                  <a:lnTo>
                    <a:pt x="45648" y="5881"/>
                  </a:lnTo>
                  <a:lnTo>
                    <a:pt x="21907" y="21907"/>
                  </a:lnTo>
                  <a:lnTo>
                    <a:pt x="5881" y="45648"/>
                  </a:lnTo>
                  <a:lnTo>
                    <a:pt x="0" y="74676"/>
                  </a:lnTo>
                  <a:lnTo>
                    <a:pt x="0" y="524256"/>
                  </a:lnTo>
                  <a:lnTo>
                    <a:pt x="5881" y="553283"/>
                  </a:lnTo>
                  <a:lnTo>
                    <a:pt x="21907" y="577024"/>
                  </a:lnTo>
                  <a:lnTo>
                    <a:pt x="45648" y="593050"/>
                  </a:lnTo>
                  <a:lnTo>
                    <a:pt x="74676" y="598932"/>
                  </a:lnTo>
                  <a:lnTo>
                    <a:pt x="922782" y="598932"/>
                  </a:lnTo>
                  <a:lnTo>
                    <a:pt x="951809" y="593050"/>
                  </a:lnTo>
                  <a:lnTo>
                    <a:pt x="975550" y="577024"/>
                  </a:lnTo>
                  <a:lnTo>
                    <a:pt x="991576" y="553283"/>
                  </a:lnTo>
                  <a:lnTo>
                    <a:pt x="997458" y="524256"/>
                  </a:lnTo>
                  <a:lnTo>
                    <a:pt x="997458" y="74676"/>
                  </a:lnTo>
                  <a:lnTo>
                    <a:pt x="991576" y="45648"/>
                  </a:lnTo>
                  <a:lnTo>
                    <a:pt x="975550" y="21907"/>
                  </a:lnTo>
                  <a:lnTo>
                    <a:pt x="951809" y="5881"/>
                  </a:lnTo>
                  <a:lnTo>
                    <a:pt x="922782" y="0"/>
                  </a:lnTo>
                  <a:close/>
                </a:path>
              </a:pathLst>
            </a:custGeom>
            <a:solidFill>
              <a:srgbClr val="3399FF"/>
            </a:solidFill>
          </p:spPr>
          <p:txBody>
            <a:bodyPr wrap="square" lIns="0" tIns="0" rIns="0" bIns="0" rtlCol="0"/>
            <a:lstStyle/>
            <a:p>
              <a:endParaRPr sz="1191" dirty="0"/>
            </a:p>
          </p:txBody>
        </p:sp>
        <p:sp>
          <p:nvSpPr>
            <p:cNvPr id="10" name="object 10"/>
            <p:cNvSpPr/>
            <p:nvPr/>
          </p:nvSpPr>
          <p:spPr>
            <a:xfrm>
              <a:off x="2564891" y="3038855"/>
              <a:ext cx="997585" cy="599440"/>
            </a:xfrm>
            <a:custGeom>
              <a:avLst/>
              <a:gdLst/>
              <a:ahLst/>
              <a:cxnLst/>
              <a:rect l="l" t="t" r="r" b="b"/>
              <a:pathLst>
                <a:path w="997585" h="599439">
                  <a:moveTo>
                    <a:pt x="74676" y="0"/>
                  </a:moveTo>
                  <a:lnTo>
                    <a:pt x="45648" y="5881"/>
                  </a:lnTo>
                  <a:lnTo>
                    <a:pt x="21907" y="21907"/>
                  </a:lnTo>
                  <a:lnTo>
                    <a:pt x="5881" y="45648"/>
                  </a:lnTo>
                  <a:lnTo>
                    <a:pt x="0" y="74676"/>
                  </a:lnTo>
                  <a:lnTo>
                    <a:pt x="0" y="524256"/>
                  </a:lnTo>
                  <a:lnTo>
                    <a:pt x="5881" y="553283"/>
                  </a:lnTo>
                  <a:lnTo>
                    <a:pt x="21907" y="577024"/>
                  </a:lnTo>
                  <a:lnTo>
                    <a:pt x="45648" y="593050"/>
                  </a:lnTo>
                  <a:lnTo>
                    <a:pt x="74676" y="598932"/>
                  </a:lnTo>
                  <a:lnTo>
                    <a:pt x="922782" y="598932"/>
                  </a:lnTo>
                  <a:lnTo>
                    <a:pt x="951809" y="593050"/>
                  </a:lnTo>
                  <a:lnTo>
                    <a:pt x="975550" y="577024"/>
                  </a:lnTo>
                  <a:lnTo>
                    <a:pt x="991576" y="553283"/>
                  </a:lnTo>
                  <a:lnTo>
                    <a:pt x="997458" y="524256"/>
                  </a:lnTo>
                  <a:lnTo>
                    <a:pt x="997458" y="74676"/>
                  </a:lnTo>
                  <a:lnTo>
                    <a:pt x="991576" y="45648"/>
                  </a:lnTo>
                  <a:lnTo>
                    <a:pt x="975550" y="21907"/>
                  </a:lnTo>
                  <a:lnTo>
                    <a:pt x="951809" y="5881"/>
                  </a:lnTo>
                  <a:lnTo>
                    <a:pt x="922782" y="0"/>
                  </a:lnTo>
                  <a:lnTo>
                    <a:pt x="74676" y="0"/>
                  </a:lnTo>
                  <a:close/>
                </a:path>
              </a:pathLst>
            </a:custGeom>
            <a:ln w="31242">
              <a:solidFill>
                <a:srgbClr val="000000"/>
              </a:solidFill>
            </a:ln>
          </p:spPr>
          <p:txBody>
            <a:bodyPr wrap="square" lIns="0" tIns="0" rIns="0" bIns="0" rtlCol="0"/>
            <a:lstStyle/>
            <a:p>
              <a:endParaRPr sz="1191" dirty="0"/>
            </a:p>
          </p:txBody>
        </p:sp>
        <p:sp>
          <p:nvSpPr>
            <p:cNvPr id="11" name="object 11"/>
            <p:cNvSpPr/>
            <p:nvPr/>
          </p:nvSpPr>
          <p:spPr>
            <a:xfrm>
              <a:off x="4358640" y="3367277"/>
              <a:ext cx="1341120" cy="401955"/>
            </a:xfrm>
            <a:custGeom>
              <a:avLst/>
              <a:gdLst/>
              <a:ahLst/>
              <a:cxnLst/>
              <a:rect l="l" t="t" r="r" b="b"/>
              <a:pathLst>
                <a:path w="1341120" h="401954">
                  <a:moveTo>
                    <a:pt x="0" y="0"/>
                  </a:moveTo>
                  <a:lnTo>
                    <a:pt x="1341120" y="0"/>
                  </a:lnTo>
                  <a:lnTo>
                    <a:pt x="1341120" y="401574"/>
                  </a:lnTo>
                </a:path>
              </a:pathLst>
            </a:custGeom>
            <a:ln w="31242">
              <a:solidFill>
                <a:srgbClr val="000000"/>
              </a:solidFill>
            </a:ln>
          </p:spPr>
          <p:txBody>
            <a:bodyPr wrap="square" lIns="0" tIns="0" rIns="0" bIns="0" rtlCol="0"/>
            <a:lstStyle/>
            <a:p>
              <a:endParaRPr sz="1191" dirty="0"/>
            </a:p>
          </p:txBody>
        </p:sp>
        <p:sp>
          <p:nvSpPr>
            <p:cNvPr id="12" name="object 12"/>
            <p:cNvSpPr/>
            <p:nvPr/>
          </p:nvSpPr>
          <p:spPr>
            <a:xfrm>
              <a:off x="5648705" y="3767327"/>
              <a:ext cx="102870" cy="102870"/>
            </a:xfrm>
            <a:custGeom>
              <a:avLst/>
              <a:gdLst/>
              <a:ahLst/>
              <a:cxnLst/>
              <a:rect l="l" t="t" r="r" b="b"/>
              <a:pathLst>
                <a:path w="102870" h="102870">
                  <a:moveTo>
                    <a:pt x="102870" y="0"/>
                  </a:moveTo>
                  <a:lnTo>
                    <a:pt x="0" y="0"/>
                  </a:lnTo>
                  <a:lnTo>
                    <a:pt x="51816" y="102870"/>
                  </a:lnTo>
                  <a:lnTo>
                    <a:pt x="102870" y="0"/>
                  </a:lnTo>
                  <a:close/>
                </a:path>
              </a:pathLst>
            </a:custGeom>
            <a:solidFill>
              <a:srgbClr val="000000"/>
            </a:solidFill>
          </p:spPr>
          <p:txBody>
            <a:bodyPr wrap="square" lIns="0" tIns="0" rIns="0" bIns="0" rtlCol="0"/>
            <a:lstStyle/>
            <a:p>
              <a:endParaRPr sz="1191" dirty="0"/>
            </a:p>
          </p:txBody>
        </p:sp>
        <p:sp>
          <p:nvSpPr>
            <p:cNvPr id="13" name="object 13"/>
            <p:cNvSpPr/>
            <p:nvPr/>
          </p:nvSpPr>
          <p:spPr>
            <a:xfrm>
              <a:off x="3928872" y="3038855"/>
              <a:ext cx="597535" cy="599440"/>
            </a:xfrm>
            <a:custGeom>
              <a:avLst/>
              <a:gdLst/>
              <a:ahLst/>
              <a:cxnLst/>
              <a:rect l="l" t="t" r="r" b="b"/>
              <a:pathLst>
                <a:path w="597535" h="599439">
                  <a:moveTo>
                    <a:pt x="522732" y="0"/>
                  </a:moveTo>
                  <a:lnTo>
                    <a:pt x="73914" y="0"/>
                  </a:lnTo>
                  <a:lnTo>
                    <a:pt x="45327" y="5881"/>
                  </a:lnTo>
                  <a:lnTo>
                    <a:pt x="21812" y="21907"/>
                  </a:lnTo>
                  <a:lnTo>
                    <a:pt x="5869" y="45648"/>
                  </a:lnTo>
                  <a:lnTo>
                    <a:pt x="0" y="74676"/>
                  </a:lnTo>
                  <a:lnTo>
                    <a:pt x="0" y="525018"/>
                  </a:lnTo>
                  <a:lnTo>
                    <a:pt x="5869" y="553604"/>
                  </a:lnTo>
                  <a:lnTo>
                    <a:pt x="21812" y="577119"/>
                  </a:lnTo>
                  <a:lnTo>
                    <a:pt x="45327" y="593062"/>
                  </a:lnTo>
                  <a:lnTo>
                    <a:pt x="73914" y="598932"/>
                  </a:lnTo>
                  <a:lnTo>
                    <a:pt x="522732" y="598932"/>
                  </a:lnTo>
                  <a:lnTo>
                    <a:pt x="551759" y="593062"/>
                  </a:lnTo>
                  <a:lnTo>
                    <a:pt x="575500" y="577119"/>
                  </a:lnTo>
                  <a:lnTo>
                    <a:pt x="591526" y="553604"/>
                  </a:lnTo>
                  <a:lnTo>
                    <a:pt x="597408" y="525018"/>
                  </a:lnTo>
                  <a:lnTo>
                    <a:pt x="597408" y="74676"/>
                  </a:lnTo>
                  <a:lnTo>
                    <a:pt x="591526" y="45648"/>
                  </a:lnTo>
                  <a:lnTo>
                    <a:pt x="575500" y="21907"/>
                  </a:lnTo>
                  <a:lnTo>
                    <a:pt x="551759" y="5881"/>
                  </a:lnTo>
                  <a:lnTo>
                    <a:pt x="522732" y="0"/>
                  </a:lnTo>
                  <a:close/>
                </a:path>
              </a:pathLst>
            </a:custGeom>
            <a:solidFill>
              <a:srgbClr val="3399FF"/>
            </a:solidFill>
          </p:spPr>
          <p:txBody>
            <a:bodyPr wrap="square" lIns="0" tIns="0" rIns="0" bIns="0" rtlCol="0"/>
            <a:lstStyle/>
            <a:p>
              <a:endParaRPr sz="1191" dirty="0"/>
            </a:p>
          </p:txBody>
        </p:sp>
        <p:sp>
          <p:nvSpPr>
            <p:cNvPr id="14" name="object 14"/>
            <p:cNvSpPr/>
            <p:nvPr/>
          </p:nvSpPr>
          <p:spPr>
            <a:xfrm>
              <a:off x="3928872" y="3038855"/>
              <a:ext cx="597535" cy="599440"/>
            </a:xfrm>
            <a:custGeom>
              <a:avLst/>
              <a:gdLst/>
              <a:ahLst/>
              <a:cxnLst/>
              <a:rect l="l" t="t" r="r" b="b"/>
              <a:pathLst>
                <a:path w="597535" h="599439">
                  <a:moveTo>
                    <a:pt x="73914" y="0"/>
                  </a:moveTo>
                  <a:lnTo>
                    <a:pt x="45327" y="5881"/>
                  </a:lnTo>
                  <a:lnTo>
                    <a:pt x="21812" y="21907"/>
                  </a:lnTo>
                  <a:lnTo>
                    <a:pt x="5869" y="45648"/>
                  </a:lnTo>
                  <a:lnTo>
                    <a:pt x="0" y="74676"/>
                  </a:lnTo>
                  <a:lnTo>
                    <a:pt x="0" y="525018"/>
                  </a:lnTo>
                  <a:lnTo>
                    <a:pt x="5869" y="553604"/>
                  </a:lnTo>
                  <a:lnTo>
                    <a:pt x="21812" y="577119"/>
                  </a:lnTo>
                  <a:lnTo>
                    <a:pt x="45327" y="593062"/>
                  </a:lnTo>
                  <a:lnTo>
                    <a:pt x="73914" y="598932"/>
                  </a:lnTo>
                  <a:lnTo>
                    <a:pt x="522732" y="598932"/>
                  </a:lnTo>
                  <a:lnTo>
                    <a:pt x="551759" y="593062"/>
                  </a:lnTo>
                  <a:lnTo>
                    <a:pt x="575500" y="577119"/>
                  </a:lnTo>
                  <a:lnTo>
                    <a:pt x="591526" y="553604"/>
                  </a:lnTo>
                  <a:lnTo>
                    <a:pt x="597408" y="525018"/>
                  </a:lnTo>
                  <a:lnTo>
                    <a:pt x="597408" y="74676"/>
                  </a:lnTo>
                  <a:lnTo>
                    <a:pt x="591526" y="45648"/>
                  </a:lnTo>
                  <a:lnTo>
                    <a:pt x="575500" y="21907"/>
                  </a:lnTo>
                  <a:lnTo>
                    <a:pt x="551759" y="5881"/>
                  </a:lnTo>
                  <a:lnTo>
                    <a:pt x="522732" y="0"/>
                  </a:lnTo>
                  <a:lnTo>
                    <a:pt x="73914" y="0"/>
                  </a:lnTo>
                  <a:close/>
                </a:path>
              </a:pathLst>
            </a:custGeom>
            <a:ln w="31242">
              <a:solidFill>
                <a:srgbClr val="000000"/>
              </a:solidFill>
            </a:ln>
          </p:spPr>
          <p:txBody>
            <a:bodyPr wrap="square" lIns="0" tIns="0" rIns="0" bIns="0" rtlCol="0"/>
            <a:lstStyle/>
            <a:p>
              <a:endParaRPr sz="1191" dirty="0"/>
            </a:p>
          </p:txBody>
        </p:sp>
        <p:sp>
          <p:nvSpPr>
            <p:cNvPr id="15" name="object 15"/>
            <p:cNvSpPr/>
            <p:nvPr/>
          </p:nvSpPr>
          <p:spPr>
            <a:xfrm>
              <a:off x="7533132" y="5227319"/>
              <a:ext cx="1432560" cy="1253490"/>
            </a:xfrm>
            <a:custGeom>
              <a:avLst/>
              <a:gdLst/>
              <a:ahLst/>
              <a:cxnLst/>
              <a:rect l="l" t="t" r="r" b="b"/>
              <a:pathLst>
                <a:path w="1432559" h="1253489">
                  <a:moveTo>
                    <a:pt x="1432560" y="0"/>
                  </a:moveTo>
                  <a:lnTo>
                    <a:pt x="0" y="0"/>
                  </a:lnTo>
                  <a:lnTo>
                    <a:pt x="0" y="890016"/>
                  </a:lnTo>
                  <a:lnTo>
                    <a:pt x="8382" y="890016"/>
                  </a:lnTo>
                  <a:lnTo>
                    <a:pt x="6096" y="913638"/>
                  </a:lnTo>
                  <a:lnTo>
                    <a:pt x="6096" y="931164"/>
                  </a:lnTo>
                  <a:lnTo>
                    <a:pt x="8382" y="948690"/>
                  </a:lnTo>
                  <a:lnTo>
                    <a:pt x="14478" y="966216"/>
                  </a:lnTo>
                  <a:lnTo>
                    <a:pt x="20574" y="980694"/>
                  </a:lnTo>
                  <a:lnTo>
                    <a:pt x="26670" y="998982"/>
                  </a:lnTo>
                  <a:lnTo>
                    <a:pt x="38100" y="1013460"/>
                  </a:lnTo>
                  <a:lnTo>
                    <a:pt x="49530" y="1030986"/>
                  </a:lnTo>
                  <a:lnTo>
                    <a:pt x="61722" y="1045464"/>
                  </a:lnTo>
                  <a:lnTo>
                    <a:pt x="76200" y="1059942"/>
                  </a:lnTo>
                  <a:lnTo>
                    <a:pt x="90678" y="1075182"/>
                  </a:lnTo>
                  <a:lnTo>
                    <a:pt x="108204" y="1089660"/>
                  </a:lnTo>
                  <a:lnTo>
                    <a:pt x="169467" y="1131077"/>
                  </a:lnTo>
                  <a:lnTo>
                    <a:pt x="214266" y="1154480"/>
                  </a:lnTo>
                  <a:lnTo>
                    <a:pt x="260600" y="1174673"/>
                  </a:lnTo>
                  <a:lnTo>
                    <a:pt x="308181" y="1191987"/>
                  </a:lnTo>
                  <a:lnTo>
                    <a:pt x="356720" y="1206749"/>
                  </a:lnTo>
                  <a:lnTo>
                    <a:pt x="405930" y="1219288"/>
                  </a:lnTo>
                  <a:lnTo>
                    <a:pt x="455521" y="1229932"/>
                  </a:lnTo>
                  <a:lnTo>
                    <a:pt x="505206" y="1239012"/>
                  </a:lnTo>
                  <a:lnTo>
                    <a:pt x="572262" y="1247394"/>
                  </a:lnTo>
                  <a:lnTo>
                    <a:pt x="643128" y="1250442"/>
                  </a:lnTo>
                  <a:lnTo>
                    <a:pt x="716280" y="1253490"/>
                  </a:lnTo>
                  <a:lnTo>
                    <a:pt x="789432" y="1250442"/>
                  </a:lnTo>
                  <a:lnTo>
                    <a:pt x="860298" y="1247394"/>
                  </a:lnTo>
                  <a:lnTo>
                    <a:pt x="927354" y="1239012"/>
                  </a:lnTo>
                  <a:lnTo>
                    <a:pt x="992124" y="1226820"/>
                  </a:lnTo>
                  <a:lnTo>
                    <a:pt x="1056894" y="1212342"/>
                  </a:lnTo>
                  <a:lnTo>
                    <a:pt x="1168146" y="1177290"/>
                  </a:lnTo>
                  <a:lnTo>
                    <a:pt x="1218438" y="1153668"/>
                  </a:lnTo>
                  <a:lnTo>
                    <a:pt x="1265682" y="1130808"/>
                  </a:lnTo>
                  <a:lnTo>
                    <a:pt x="1306068" y="1104138"/>
                  </a:lnTo>
                  <a:lnTo>
                    <a:pt x="1341882" y="1075182"/>
                  </a:lnTo>
                  <a:lnTo>
                    <a:pt x="1356360" y="1059942"/>
                  </a:lnTo>
                  <a:lnTo>
                    <a:pt x="1370838" y="1045464"/>
                  </a:lnTo>
                  <a:lnTo>
                    <a:pt x="1383030" y="1030986"/>
                  </a:lnTo>
                  <a:lnTo>
                    <a:pt x="1394460" y="1013460"/>
                  </a:lnTo>
                  <a:lnTo>
                    <a:pt x="1406652" y="998982"/>
                  </a:lnTo>
                  <a:lnTo>
                    <a:pt x="1411986" y="980694"/>
                  </a:lnTo>
                  <a:lnTo>
                    <a:pt x="1418082" y="966216"/>
                  </a:lnTo>
                  <a:lnTo>
                    <a:pt x="1424178" y="948690"/>
                  </a:lnTo>
                  <a:lnTo>
                    <a:pt x="1426464" y="931164"/>
                  </a:lnTo>
                  <a:lnTo>
                    <a:pt x="1426464" y="913638"/>
                  </a:lnTo>
                  <a:lnTo>
                    <a:pt x="1424178" y="890016"/>
                  </a:lnTo>
                  <a:lnTo>
                    <a:pt x="1432560" y="890016"/>
                  </a:lnTo>
                  <a:lnTo>
                    <a:pt x="1432560" y="0"/>
                  </a:lnTo>
                  <a:close/>
                </a:path>
              </a:pathLst>
            </a:custGeom>
            <a:solidFill>
              <a:srgbClr val="B2B2B2"/>
            </a:solidFill>
          </p:spPr>
          <p:txBody>
            <a:bodyPr wrap="square" lIns="0" tIns="0" rIns="0" bIns="0" rtlCol="0"/>
            <a:lstStyle/>
            <a:p>
              <a:endParaRPr sz="1191" dirty="0"/>
            </a:p>
          </p:txBody>
        </p:sp>
        <p:sp>
          <p:nvSpPr>
            <p:cNvPr id="16" name="object 16"/>
            <p:cNvSpPr/>
            <p:nvPr/>
          </p:nvSpPr>
          <p:spPr>
            <a:xfrm>
              <a:off x="7530084" y="4954524"/>
              <a:ext cx="1438910" cy="548005"/>
            </a:xfrm>
            <a:custGeom>
              <a:avLst/>
              <a:gdLst/>
              <a:ahLst/>
              <a:cxnLst/>
              <a:rect l="l" t="t" r="r" b="b"/>
              <a:pathLst>
                <a:path w="1438909" h="548004">
                  <a:moveTo>
                    <a:pt x="792480" y="0"/>
                  </a:moveTo>
                  <a:lnTo>
                    <a:pt x="646176" y="0"/>
                  </a:lnTo>
                  <a:lnTo>
                    <a:pt x="575310" y="6096"/>
                  </a:lnTo>
                  <a:lnTo>
                    <a:pt x="541460" y="7902"/>
                  </a:lnTo>
                  <a:lnTo>
                    <a:pt x="501604" y="11747"/>
                  </a:lnTo>
                  <a:lnTo>
                    <a:pt x="456974" y="17712"/>
                  </a:lnTo>
                  <a:lnTo>
                    <a:pt x="408800" y="25875"/>
                  </a:lnTo>
                  <a:lnTo>
                    <a:pt x="358315" y="36319"/>
                  </a:lnTo>
                  <a:lnTo>
                    <a:pt x="306748" y="49122"/>
                  </a:lnTo>
                  <a:lnTo>
                    <a:pt x="255331" y="64365"/>
                  </a:lnTo>
                  <a:lnTo>
                    <a:pt x="205297" y="82128"/>
                  </a:lnTo>
                  <a:lnTo>
                    <a:pt x="157874" y="102492"/>
                  </a:lnTo>
                  <a:lnTo>
                    <a:pt x="114296" y="125536"/>
                  </a:lnTo>
                  <a:lnTo>
                    <a:pt x="75793" y="151342"/>
                  </a:lnTo>
                  <a:lnTo>
                    <a:pt x="43597" y="179988"/>
                  </a:lnTo>
                  <a:lnTo>
                    <a:pt x="18938" y="211556"/>
                  </a:lnTo>
                  <a:lnTo>
                    <a:pt x="0" y="257556"/>
                  </a:lnTo>
                  <a:lnTo>
                    <a:pt x="0" y="287274"/>
                  </a:lnTo>
                  <a:lnTo>
                    <a:pt x="20964" y="338909"/>
                  </a:lnTo>
                  <a:lnTo>
                    <a:pt x="55626" y="381000"/>
                  </a:lnTo>
                  <a:lnTo>
                    <a:pt x="88392" y="404622"/>
                  </a:lnTo>
                  <a:lnTo>
                    <a:pt x="134689" y="431841"/>
                  </a:lnTo>
                  <a:lnTo>
                    <a:pt x="182768" y="455188"/>
                  </a:lnTo>
                  <a:lnTo>
                    <a:pt x="232359" y="474960"/>
                  </a:lnTo>
                  <a:lnTo>
                    <a:pt x="283191" y="491454"/>
                  </a:lnTo>
                  <a:lnTo>
                    <a:pt x="334994" y="504970"/>
                  </a:lnTo>
                  <a:lnTo>
                    <a:pt x="387499" y="515804"/>
                  </a:lnTo>
                  <a:lnTo>
                    <a:pt x="440436" y="524256"/>
                  </a:lnTo>
                  <a:lnTo>
                    <a:pt x="505206" y="536448"/>
                  </a:lnTo>
                  <a:lnTo>
                    <a:pt x="575310" y="541782"/>
                  </a:lnTo>
                  <a:lnTo>
                    <a:pt x="646176" y="544830"/>
                  </a:lnTo>
                  <a:lnTo>
                    <a:pt x="719328" y="547878"/>
                  </a:lnTo>
                  <a:lnTo>
                    <a:pt x="792480" y="544830"/>
                  </a:lnTo>
                  <a:lnTo>
                    <a:pt x="863346" y="541782"/>
                  </a:lnTo>
                  <a:lnTo>
                    <a:pt x="933450" y="536448"/>
                  </a:lnTo>
                  <a:lnTo>
                    <a:pt x="998220" y="524256"/>
                  </a:lnTo>
                  <a:lnTo>
                    <a:pt x="1062990" y="512826"/>
                  </a:lnTo>
                  <a:lnTo>
                    <a:pt x="1121664" y="500634"/>
                  </a:lnTo>
                  <a:lnTo>
                    <a:pt x="1177290" y="486156"/>
                  </a:lnTo>
                  <a:lnTo>
                    <a:pt x="1227582" y="465582"/>
                  </a:lnTo>
                  <a:lnTo>
                    <a:pt x="1274064" y="448056"/>
                  </a:lnTo>
                  <a:lnTo>
                    <a:pt x="1315212" y="424434"/>
                  </a:lnTo>
                  <a:lnTo>
                    <a:pt x="1350264" y="404622"/>
                  </a:lnTo>
                  <a:lnTo>
                    <a:pt x="1368552" y="392430"/>
                  </a:lnTo>
                  <a:lnTo>
                    <a:pt x="1408404" y="351743"/>
                  </a:lnTo>
                  <a:lnTo>
                    <a:pt x="1435608" y="301752"/>
                  </a:lnTo>
                  <a:lnTo>
                    <a:pt x="1438656" y="287274"/>
                  </a:lnTo>
                  <a:lnTo>
                    <a:pt x="1438656" y="257556"/>
                  </a:lnTo>
                  <a:lnTo>
                    <a:pt x="1425177" y="220982"/>
                  </a:lnTo>
                  <a:lnTo>
                    <a:pt x="1402078" y="187649"/>
                  </a:lnTo>
                  <a:lnTo>
                    <a:pt x="1370702" y="157461"/>
                  </a:lnTo>
                  <a:lnTo>
                    <a:pt x="1332392" y="130326"/>
                  </a:lnTo>
                  <a:lnTo>
                    <a:pt x="1288491" y="106148"/>
                  </a:lnTo>
                  <a:lnTo>
                    <a:pt x="1240341" y="84834"/>
                  </a:lnTo>
                  <a:lnTo>
                    <a:pt x="1189286" y="66289"/>
                  </a:lnTo>
                  <a:lnTo>
                    <a:pt x="1136668" y="50419"/>
                  </a:lnTo>
                  <a:lnTo>
                    <a:pt x="1083831" y="37129"/>
                  </a:lnTo>
                  <a:lnTo>
                    <a:pt x="1032116" y="26326"/>
                  </a:lnTo>
                  <a:lnTo>
                    <a:pt x="982868" y="17916"/>
                  </a:lnTo>
                  <a:lnTo>
                    <a:pt x="937428" y="11803"/>
                  </a:lnTo>
                  <a:lnTo>
                    <a:pt x="897139" y="7895"/>
                  </a:lnTo>
                  <a:lnTo>
                    <a:pt x="863346" y="6096"/>
                  </a:lnTo>
                  <a:lnTo>
                    <a:pt x="792480" y="0"/>
                  </a:lnTo>
                  <a:close/>
                </a:path>
              </a:pathLst>
            </a:custGeom>
            <a:solidFill>
              <a:srgbClr val="E5E5E5"/>
            </a:solidFill>
          </p:spPr>
          <p:txBody>
            <a:bodyPr wrap="square" lIns="0" tIns="0" rIns="0" bIns="0" rtlCol="0"/>
            <a:lstStyle/>
            <a:p>
              <a:endParaRPr sz="1191" dirty="0"/>
            </a:p>
          </p:txBody>
        </p:sp>
      </p:grpSp>
      <p:sp>
        <p:nvSpPr>
          <p:cNvPr id="18" name="object 18"/>
          <p:cNvSpPr txBox="1"/>
          <p:nvPr/>
        </p:nvSpPr>
        <p:spPr>
          <a:xfrm>
            <a:off x="1873347" y="2390888"/>
            <a:ext cx="784552" cy="810590"/>
          </a:xfrm>
          <a:prstGeom prst="rect">
            <a:avLst/>
          </a:prstGeom>
        </p:spPr>
        <p:txBody>
          <a:bodyPr vert="horz" wrap="square" lIns="0" tIns="7985" rIns="0" bIns="0" rtlCol="0">
            <a:spAutoFit/>
          </a:bodyPr>
          <a:lstStyle/>
          <a:p>
            <a:pPr marL="50009" marR="44546" algn="ctr">
              <a:lnSpc>
                <a:spcPct val="101499"/>
              </a:lnSpc>
              <a:spcBef>
                <a:spcPts val="63"/>
              </a:spcBef>
            </a:pPr>
            <a:r>
              <a:rPr sz="1291" b="1" spc="10" dirty="0">
                <a:latin typeface="Arial"/>
                <a:cs typeface="Arial"/>
              </a:rPr>
              <a:t>Model</a:t>
            </a:r>
            <a:r>
              <a:rPr sz="1291" b="1" spc="-47" dirty="0">
                <a:latin typeface="Arial"/>
                <a:cs typeface="Arial"/>
              </a:rPr>
              <a:t> </a:t>
            </a:r>
            <a:r>
              <a:rPr sz="1291" b="1" spc="7" dirty="0">
                <a:latin typeface="Arial"/>
                <a:cs typeface="Arial"/>
              </a:rPr>
              <a:t>of </a:t>
            </a:r>
            <a:r>
              <a:rPr sz="1291" b="1" spc="3" dirty="0">
                <a:latin typeface="Arial"/>
                <a:cs typeface="Arial"/>
              </a:rPr>
              <a:t> </a:t>
            </a:r>
            <a:r>
              <a:rPr sz="1291" b="1" spc="7" dirty="0">
                <a:latin typeface="Arial"/>
                <a:cs typeface="Arial"/>
              </a:rPr>
              <a:t>system</a:t>
            </a:r>
            <a:endParaRPr sz="1291" dirty="0">
              <a:latin typeface="Arial"/>
              <a:cs typeface="Arial"/>
            </a:endParaRPr>
          </a:p>
          <a:p>
            <a:pPr marL="8405" marR="3362" algn="ctr">
              <a:lnSpc>
                <a:spcPct val="101499"/>
              </a:lnSpc>
              <a:spcBef>
                <a:spcPts val="3"/>
              </a:spcBef>
            </a:pPr>
            <a:r>
              <a:rPr sz="1291" b="1" spc="7" dirty="0">
                <a:latin typeface="Arial"/>
                <a:cs typeface="Arial"/>
              </a:rPr>
              <a:t>in</a:t>
            </a:r>
            <a:r>
              <a:rPr sz="1291" b="1" spc="-47" dirty="0">
                <a:latin typeface="Arial"/>
                <a:cs typeface="Arial"/>
              </a:rPr>
              <a:t> </a:t>
            </a:r>
            <a:r>
              <a:rPr sz="1291" b="1" spc="7" dirty="0">
                <a:latin typeface="Arial"/>
                <a:cs typeface="Arial"/>
              </a:rPr>
              <a:t>client’s </a:t>
            </a:r>
            <a:r>
              <a:rPr sz="1291" b="1" spc="3" dirty="0">
                <a:latin typeface="Arial"/>
                <a:cs typeface="Arial"/>
              </a:rPr>
              <a:t> </a:t>
            </a:r>
            <a:r>
              <a:rPr sz="1291" b="1" spc="10" dirty="0">
                <a:latin typeface="Arial"/>
                <a:cs typeface="Arial"/>
              </a:rPr>
              <a:t>mind</a:t>
            </a:r>
            <a:endParaRPr sz="1291" dirty="0">
              <a:latin typeface="Arial"/>
              <a:cs typeface="Arial"/>
            </a:endParaRPr>
          </a:p>
        </p:txBody>
      </p:sp>
      <p:sp>
        <p:nvSpPr>
          <p:cNvPr id="19" name="object 19"/>
          <p:cNvSpPr txBox="1"/>
          <p:nvPr/>
        </p:nvSpPr>
        <p:spPr>
          <a:xfrm>
            <a:off x="2974658" y="2490228"/>
            <a:ext cx="1218640" cy="409327"/>
          </a:xfrm>
          <a:prstGeom prst="rect">
            <a:avLst/>
          </a:prstGeom>
        </p:spPr>
        <p:txBody>
          <a:bodyPr vert="horz" wrap="square" lIns="0" tIns="7985" rIns="0" bIns="0" rtlCol="0">
            <a:spAutoFit/>
          </a:bodyPr>
          <a:lstStyle/>
          <a:p>
            <a:pPr marL="54212" marR="3362" indent="-46227">
              <a:lnSpc>
                <a:spcPct val="101499"/>
              </a:lnSpc>
              <a:spcBef>
                <a:spcPts val="63"/>
              </a:spcBef>
            </a:pPr>
            <a:r>
              <a:rPr sz="1291" b="1" spc="7" dirty="0">
                <a:latin typeface="Arial"/>
                <a:cs typeface="Arial"/>
              </a:rPr>
              <a:t>Entity </a:t>
            </a:r>
            <a:r>
              <a:rPr sz="1291" b="1" spc="10" dirty="0">
                <a:latin typeface="Arial"/>
                <a:cs typeface="Arial"/>
              </a:rPr>
              <a:t>model</a:t>
            </a:r>
            <a:r>
              <a:rPr sz="1291" b="1" spc="-37" dirty="0">
                <a:latin typeface="Arial"/>
                <a:cs typeface="Arial"/>
              </a:rPr>
              <a:t> </a:t>
            </a:r>
            <a:r>
              <a:rPr sz="1291" b="1" spc="7" dirty="0">
                <a:latin typeface="Arial"/>
                <a:cs typeface="Arial"/>
              </a:rPr>
              <a:t>of  client’s</a:t>
            </a:r>
            <a:r>
              <a:rPr sz="1291" b="1" spc="-17" dirty="0">
                <a:latin typeface="Arial"/>
                <a:cs typeface="Arial"/>
              </a:rPr>
              <a:t> </a:t>
            </a:r>
            <a:r>
              <a:rPr sz="1291" b="1" spc="10" dirty="0">
                <a:latin typeface="Arial"/>
                <a:cs typeface="Arial"/>
              </a:rPr>
              <a:t>model</a:t>
            </a:r>
            <a:endParaRPr sz="1291" dirty="0">
              <a:latin typeface="Arial"/>
              <a:cs typeface="Arial"/>
            </a:endParaRPr>
          </a:p>
        </p:txBody>
      </p:sp>
      <p:sp>
        <p:nvSpPr>
          <p:cNvPr id="20" name="object 20"/>
          <p:cNvSpPr txBox="1"/>
          <p:nvPr/>
        </p:nvSpPr>
        <p:spPr>
          <a:xfrm>
            <a:off x="6123798" y="4266762"/>
            <a:ext cx="1173256" cy="209677"/>
          </a:xfrm>
          <a:prstGeom prst="rect">
            <a:avLst/>
          </a:prstGeom>
        </p:spPr>
        <p:txBody>
          <a:bodyPr vert="horz" wrap="square" lIns="0" tIns="10926" rIns="0" bIns="0" rtlCol="0">
            <a:spAutoFit/>
          </a:bodyPr>
          <a:lstStyle/>
          <a:p>
            <a:pPr marL="8405">
              <a:spcBef>
                <a:spcPts val="86"/>
              </a:spcBef>
            </a:pPr>
            <a:r>
              <a:rPr sz="1291" b="1" spc="10" dirty="0">
                <a:latin typeface="Arial"/>
                <a:cs typeface="Arial"/>
              </a:rPr>
              <a:t>Tables on</a:t>
            </a:r>
            <a:r>
              <a:rPr sz="1291" b="1" spc="-53" dirty="0">
                <a:latin typeface="Arial"/>
                <a:cs typeface="Arial"/>
              </a:rPr>
              <a:t> </a:t>
            </a:r>
            <a:r>
              <a:rPr sz="1291" b="1" spc="10" dirty="0">
                <a:latin typeface="Arial"/>
                <a:cs typeface="Arial"/>
              </a:rPr>
              <a:t>disk</a:t>
            </a:r>
            <a:endParaRPr sz="1291" dirty="0">
              <a:latin typeface="Arial"/>
              <a:cs typeface="Arial"/>
            </a:endParaRPr>
          </a:p>
        </p:txBody>
      </p:sp>
      <p:grpSp>
        <p:nvGrpSpPr>
          <p:cNvPr id="21" name="object 21"/>
          <p:cNvGrpSpPr/>
          <p:nvPr/>
        </p:nvGrpSpPr>
        <p:grpSpPr>
          <a:xfrm>
            <a:off x="4677980" y="2566791"/>
            <a:ext cx="2414300" cy="1576668"/>
            <a:chOff x="5189347" y="3878707"/>
            <a:chExt cx="3572510" cy="2382520"/>
          </a:xfrm>
        </p:grpSpPr>
        <p:sp>
          <p:nvSpPr>
            <p:cNvPr id="22" name="object 22"/>
            <p:cNvSpPr/>
            <p:nvPr/>
          </p:nvSpPr>
          <p:spPr>
            <a:xfrm>
              <a:off x="6192012" y="4200144"/>
              <a:ext cx="361950" cy="0"/>
            </a:xfrm>
            <a:custGeom>
              <a:avLst/>
              <a:gdLst/>
              <a:ahLst/>
              <a:cxnLst/>
              <a:rect l="l" t="t" r="r" b="b"/>
              <a:pathLst>
                <a:path w="361950">
                  <a:moveTo>
                    <a:pt x="0" y="0"/>
                  </a:moveTo>
                  <a:lnTo>
                    <a:pt x="361950" y="0"/>
                  </a:lnTo>
                </a:path>
              </a:pathLst>
            </a:custGeom>
            <a:ln w="31242">
              <a:solidFill>
                <a:srgbClr val="000000"/>
              </a:solidFill>
            </a:ln>
          </p:spPr>
          <p:txBody>
            <a:bodyPr wrap="square" lIns="0" tIns="0" rIns="0" bIns="0" rtlCol="0"/>
            <a:lstStyle/>
            <a:p>
              <a:endParaRPr sz="1191" dirty="0"/>
            </a:p>
          </p:txBody>
        </p:sp>
        <p:sp>
          <p:nvSpPr>
            <p:cNvPr id="23" name="object 23"/>
            <p:cNvSpPr/>
            <p:nvPr/>
          </p:nvSpPr>
          <p:spPr>
            <a:xfrm>
              <a:off x="6141720" y="3997452"/>
              <a:ext cx="251460" cy="447675"/>
            </a:xfrm>
            <a:custGeom>
              <a:avLst/>
              <a:gdLst/>
              <a:ahLst/>
              <a:cxnLst/>
              <a:rect l="l" t="t" r="r" b="b"/>
              <a:pathLst>
                <a:path w="251460" h="447675">
                  <a:moveTo>
                    <a:pt x="55626" y="0"/>
                  </a:moveTo>
                  <a:lnTo>
                    <a:pt x="251460" y="195834"/>
                  </a:lnTo>
                  <a:lnTo>
                    <a:pt x="0" y="447294"/>
                  </a:lnTo>
                </a:path>
              </a:pathLst>
            </a:custGeom>
            <a:ln w="31242">
              <a:solidFill>
                <a:srgbClr val="000000"/>
              </a:solidFill>
            </a:ln>
          </p:spPr>
          <p:txBody>
            <a:bodyPr wrap="square" lIns="0" tIns="0" rIns="0" bIns="0" rtlCol="0"/>
            <a:lstStyle/>
            <a:p>
              <a:endParaRPr sz="1191" dirty="0"/>
            </a:p>
          </p:txBody>
        </p:sp>
        <p:sp>
          <p:nvSpPr>
            <p:cNvPr id="24" name="object 24"/>
            <p:cNvSpPr/>
            <p:nvPr/>
          </p:nvSpPr>
          <p:spPr>
            <a:xfrm>
              <a:off x="5205222" y="3898393"/>
              <a:ext cx="986790" cy="592455"/>
            </a:xfrm>
            <a:custGeom>
              <a:avLst/>
              <a:gdLst/>
              <a:ahLst/>
              <a:cxnLst/>
              <a:rect l="l" t="t" r="r" b="b"/>
              <a:pathLst>
                <a:path w="986789" h="592454">
                  <a:moveTo>
                    <a:pt x="986790" y="0"/>
                  </a:moveTo>
                  <a:lnTo>
                    <a:pt x="0" y="0"/>
                  </a:lnTo>
                  <a:lnTo>
                    <a:pt x="0" y="592072"/>
                  </a:lnTo>
                  <a:lnTo>
                    <a:pt x="986790" y="592072"/>
                  </a:lnTo>
                  <a:lnTo>
                    <a:pt x="986790" y="0"/>
                  </a:lnTo>
                  <a:close/>
                </a:path>
              </a:pathLst>
            </a:custGeom>
            <a:solidFill>
              <a:srgbClr val="99CC99"/>
            </a:solidFill>
          </p:spPr>
          <p:txBody>
            <a:bodyPr wrap="square" lIns="0" tIns="0" rIns="0" bIns="0" rtlCol="0"/>
            <a:lstStyle/>
            <a:p>
              <a:endParaRPr sz="1191" dirty="0"/>
            </a:p>
          </p:txBody>
        </p:sp>
        <p:sp>
          <p:nvSpPr>
            <p:cNvPr id="25" name="object 25"/>
            <p:cNvSpPr/>
            <p:nvPr/>
          </p:nvSpPr>
          <p:spPr>
            <a:xfrm>
              <a:off x="5205222" y="3898393"/>
              <a:ext cx="986790" cy="592455"/>
            </a:xfrm>
            <a:custGeom>
              <a:avLst/>
              <a:gdLst/>
              <a:ahLst/>
              <a:cxnLst/>
              <a:rect l="l" t="t" r="r" b="b"/>
              <a:pathLst>
                <a:path w="986789" h="592454">
                  <a:moveTo>
                    <a:pt x="0" y="592072"/>
                  </a:moveTo>
                  <a:lnTo>
                    <a:pt x="986790" y="592072"/>
                  </a:lnTo>
                  <a:lnTo>
                    <a:pt x="986790" y="0"/>
                  </a:lnTo>
                  <a:lnTo>
                    <a:pt x="0" y="0"/>
                  </a:lnTo>
                  <a:lnTo>
                    <a:pt x="0" y="592072"/>
                  </a:lnTo>
                  <a:close/>
                </a:path>
              </a:pathLst>
            </a:custGeom>
            <a:ln w="31242">
              <a:solidFill>
                <a:srgbClr val="000000"/>
              </a:solidFill>
            </a:ln>
          </p:spPr>
          <p:txBody>
            <a:bodyPr wrap="square" lIns="0" tIns="0" rIns="0" bIns="0" rtlCol="0"/>
            <a:lstStyle/>
            <a:p>
              <a:endParaRPr sz="1191" dirty="0"/>
            </a:p>
          </p:txBody>
        </p:sp>
        <p:sp>
          <p:nvSpPr>
            <p:cNvPr id="26" name="object 26"/>
            <p:cNvSpPr/>
            <p:nvPr/>
          </p:nvSpPr>
          <p:spPr>
            <a:xfrm>
              <a:off x="6553962" y="3898393"/>
              <a:ext cx="589915" cy="592455"/>
            </a:xfrm>
            <a:custGeom>
              <a:avLst/>
              <a:gdLst/>
              <a:ahLst/>
              <a:cxnLst/>
              <a:rect l="l" t="t" r="r" b="b"/>
              <a:pathLst>
                <a:path w="589915" h="592454">
                  <a:moveTo>
                    <a:pt x="589785" y="0"/>
                  </a:moveTo>
                  <a:lnTo>
                    <a:pt x="0" y="0"/>
                  </a:lnTo>
                  <a:lnTo>
                    <a:pt x="0" y="592072"/>
                  </a:lnTo>
                  <a:lnTo>
                    <a:pt x="589785" y="592072"/>
                  </a:lnTo>
                  <a:lnTo>
                    <a:pt x="589785" y="0"/>
                  </a:lnTo>
                  <a:close/>
                </a:path>
              </a:pathLst>
            </a:custGeom>
            <a:solidFill>
              <a:srgbClr val="99CC99"/>
            </a:solidFill>
          </p:spPr>
          <p:txBody>
            <a:bodyPr wrap="square" lIns="0" tIns="0" rIns="0" bIns="0" rtlCol="0"/>
            <a:lstStyle/>
            <a:p>
              <a:endParaRPr sz="1191" dirty="0"/>
            </a:p>
          </p:txBody>
        </p:sp>
        <p:sp>
          <p:nvSpPr>
            <p:cNvPr id="27" name="object 27"/>
            <p:cNvSpPr/>
            <p:nvPr/>
          </p:nvSpPr>
          <p:spPr>
            <a:xfrm>
              <a:off x="6553962" y="3898393"/>
              <a:ext cx="589915" cy="592455"/>
            </a:xfrm>
            <a:custGeom>
              <a:avLst/>
              <a:gdLst/>
              <a:ahLst/>
              <a:cxnLst/>
              <a:rect l="l" t="t" r="r" b="b"/>
              <a:pathLst>
                <a:path w="589915" h="592454">
                  <a:moveTo>
                    <a:pt x="0" y="592072"/>
                  </a:moveTo>
                  <a:lnTo>
                    <a:pt x="589785" y="592072"/>
                  </a:lnTo>
                  <a:lnTo>
                    <a:pt x="589785" y="0"/>
                  </a:lnTo>
                  <a:lnTo>
                    <a:pt x="0" y="0"/>
                  </a:lnTo>
                  <a:lnTo>
                    <a:pt x="0" y="592072"/>
                  </a:lnTo>
                  <a:close/>
                </a:path>
              </a:pathLst>
            </a:custGeom>
            <a:ln w="31242">
              <a:solidFill>
                <a:srgbClr val="000000"/>
              </a:solidFill>
            </a:ln>
          </p:spPr>
          <p:txBody>
            <a:bodyPr wrap="square" lIns="0" tIns="0" rIns="0" bIns="0" rtlCol="0"/>
            <a:lstStyle/>
            <a:p>
              <a:endParaRPr sz="1191" dirty="0"/>
            </a:p>
          </p:txBody>
        </p:sp>
        <p:sp>
          <p:nvSpPr>
            <p:cNvPr id="28" name="object 28"/>
            <p:cNvSpPr/>
            <p:nvPr/>
          </p:nvSpPr>
          <p:spPr>
            <a:xfrm>
              <a:off x="5202174" y="4034408"/>
              <a:ext cx="1949450" cy="327025"/>
            </a:xfrm>
            <a:custGeom>
              <a:avLst/>
              <a:gdLst/>
              <a:ahLst/>
              <a:cxnLst/>
              <a:rect l="l" t="t" r="r" b="b"/>
              <a:pathLst>
                <a:path w="1949450" h="327025">
                  <a:moveTo>
                    <a:pt x="995172" y="298704"/>
                  </a:moveTo>
                  <a:lnTo>
                    <a:pt x="0" y="298704"/>
                  </a:lnTo>
                  <a:lnTo>
                    <a:pt x="0" y="326898"/>
                  </a:lnTo>
                  <a:lnTo>
                    <a:pt x="995172" y="326898"/>
                  </a:lnTo>
                  <a:lnTo>
                    <a:pt x="995172" y="298704"/>
                  </a:lnTo>
                  <a:close/>
                </a:path>
                <a:path w="1949450" h="327025">
                  <a:moveTo>
                    <a:pt x="995172" y="156972"/>
                  </a:moveTo>
                  <a:lnTo>
                    <a:pt x="0" y="156972"/>
                  </a:lnTo>
                  <a:lnTo>
                    <a:pt x="0" y="185166"/>
                  </a:lnTo>
                  <a:lnTo>
                    <a:pt x="995172" y="185166"/>
                  </a:lnTo>
                  <a:lnTo>
                    <a:pt x="995172" y="156972"/>
                  </a:lnTo>
                  <a:close/>
                </a:path>
                <a:path w="1949450" h="327025">
                  <a:moveTo>
                    <a:pt x="995172" y="0"/>
                  </a:moveTo>
                  <a:lnTo>
                    <a:pt x="0" y="0"/>
                  </a:lnTo>
                  <a:lnTo>
                    <a:pt x="0" y="28194"/>
                  </a:lnTo>
                  <a:lnTo>
                    <a:pt x="995172" y="28194"/>
                  </a:lnTo>
                  <a:lnTo>
                    <a:pt x="995172" y="0"/>
                  </a:lnTo>
                  <a:close/>
                </a:path>
                <a:path w="1949450" h="327025">
                  <a:moveTo>
                    <a:pt x="1949196" y="298704"/>
                  </a:moveTo>
                  <a:lnTo>
                    <a:pt x="1361681" y="298704"/>
                  </a:lnTo>
                  <a:lnTo>
                    <a:pt x="1361681" y="326898"/>
                  </a:lnTo>
                  <a:lnTo>
                    <a:pt x="1949196" y="326898"/>
                  </a:lnTo>
                  <a:lnTo>
                    <a:pt x="1949196" y="298704"/>
                  </a:lnTo>
                  <a:close/>
                </a:path>
                <a:path w="1949450" h="327025">
                  <a:moveTo>
                    <a:pt x="1949196" y="156972"/>
                  </a:moveTo>
                  <a:lnTo>
                    <a:pt x="1361681" y="156972"/>
                  </a:lnTo>
                  <a:lnTo>
                    <a:pt x="1361681" y="185166"/>
                  </a:lnTo>
                  <a:lnTo>
                    <a:pt x="1949196" y="185166"/>
                  </a:lnTo>
                  <a:lnTo>
                    <a:pt x="1949196" y="156972"/>
                  </a:lnTo>
                  <a:close/>
                </a:path>
                <a:path w="1949450" h="327025">
                  <a:moveTo>
                    <a:pt x="1949196" y="0"/>
                  </a:moveTo>
                  <a:lnTo>
                    <a:pt x="1361681" y="0"/>
                  </a:lnTo>
                  <a:lnTo>
                    <a:pt x="1361681" y="28194"/>
                  </a:lnTo>
                  <a:lnTo>
                    <a:pt x="1949196" y="28194"/>
                  </a:lnTo>
                  <a:lnTo>
                    <a:pt x="1949196" y="0"/>
                  </a:lnTo>
                  <a:close/>
                </a:path>
              </a:pathLst>
            </a:custGeom>
            <a:solidFill>
              <a:srgbClr val="000000"/>
            </a:solidFill>
          </p:spPr>
          <p:txBody>
            <a:bodyPr wrap="square" lIns="0" tIns="0" rIns="0" bIns="0" rtlCol="0"/>
            <a:lstStyle/>
            <a:p>
              <a:endParaRPr sz="1191" dirty="0"/>
            </a:p>
          </p:txBody>
        </p:sp>
        <p:sp>
          <p:nvSpPr>
            <p:cNvPr id="29" name="object 29"/>
            <p:cNvSpPr/>
            <p:nvPr/>
          </p:nvSpPr>
          <p:spPr>
            <a:xfrm>
              <a:off x="6707124" y="3894582"/>
              <a:ext cx="299085" cy="586740"/>
            </a:xfrm>
            <a:custGeom>
              <a:avLst/>
              <a:gdLst/>
              <a:ahLst/>
              <a:cxnLst/>
              <a:rect l="l" t="t" r="r" b="b"/>
              <a:pathLst>
                <a:path w="299084" h="586739">
                  <a:moveTo>
                    <a:pt x="298704" y="0"/>
                  </a:moveTo>
                  <a:lnTo>
                    <a:pt x="298704" y="586740"/>
                  </a:lnTo>
                </a:path>
                <a:path w="299084" h="586739">
                  <a:moveTo>
                    <a:pt x="141732" y="0"/>
                  </a:moveTo>
                  <a:lnTo>
                    <a:pt x="141732" y="586740"/>
                  </a:lnTo>
                </a:path>
                <a:path w="299084" h="586739">
                  <a:moveTo>
                    <a:pt x="0" y="0"/>
                  </a:moveTo>
                  <a:lnTo>
                    <a:pt x="0" y="586740"/>
                  </a:lnTo>
                </a:path>
              </a:pathLst>
            </a:custGeom>
            <a:ln w="31242">
              <a:solidFill>
                <a:srgbClr val="000000"/>
              </a:solidFill>
            </a:ln>
          </p:spPr>
          <p:txBody>
            <a:bodyPr wrap="square" lIns="0" tIns="0" rIns="0" bIns="0" rtlCol="0"/>
            <a:lstStyle/>
            <a:p>
              <a:endParaRPr sz="1191" dirty="0"/>
            </a:p>
          </p:txBody>
        </p:sp>
        <p:sp>
          <p:nvSpPr>
            <p:cNvPr id="30" name="object 30"/>
            <p:cNvSpPr/>
            <p:nvPr/>
          </p:nvSpPr>
          <p:spPr>
            <a:xfrm>
              <a:off x="5345430" y="3894582"/>
              <a:ext cx="727710" cy="586740"/>
            </a:xfrm>
            <a:custGeom>
              <a:avLst/>
              <a:gdLst/>
              <a:ahLst/>
              <a:cxnLst/>
              <a:rect l="l" t="t" r="r" b="b"/>
              <a:pathLst>
                <a:path w="727710" h="586739">
                  <a:moveTo>
                    <a:pt x="298704" y="0"/>
                  </a:moveTo>
                  <a:lnTo>
                    <a:pt x="298704" y="586740"/>
                  </a:lnTo>
                </a:path>
                <a:path w="727710" h="586739">
                  <a:moveTo>
                    <a:pt x="140970" y="0"/>
                  </a:moveTo>
                  <a:lnTo>
                    <a:pt x="140970" y="586740"/>
                  </a:lnTo>
                </a:path>
                <a:path w="727710" h="586739">
                  <a:moveTo>
                    <a:pt x="0" y="0"/>
                  </a:moveTo>
                  <a:lnTo>
                    <a:pt x="0" y="586740"/>
                  </a:lnTo>
                </a:path>
                <a:path w="727710" h="586739">
                  <a:moveTo>
                    <a:pt x="727710" y="0"/>
                  </a:moveTo>
                  <a:lnTo>
                    <a:pt x="727710" y="586740"/>
                  </a:lnTo>
                </a:path>
                <a:path w="727710" h="586739">
                  <a:moveTo>
                    <a:pt x="570738" y="0"/>
                  </a:moveTo>
                  <a:lnTo>
                    <a:pt x="570738" y="586740"/>
                  </a:lnTo>
                </a:path>
                <a:path w="727710" h="586739">
                  <a:moveTo>
                    <a:pt x="429006" y="0"/>
                  </a:moveTo>
                  <a:lnTo>
                    <a:pt x="429006" y="586740"/>
                  </a:lnTo>
                </a:path>
              </a:pathLst>
            </a:custGeom>
            <a:ln w="28194">
              <a:solidFill>
                <a:srgbClr val="000000"/>
              </a:solidFill>
            </a:ln>
          </p:spPr>
          <p:txBody>
            <a:bodyPr wrap="square" lIns="0" tIns="0" rIns="0" bIns="0" rtlCol="0"/>
            <a:lstStyle/>
            <a:p>
              <a:endParaRPr sz="1191" dirty="0"/>
            </a:p>
          </p:txBody>
        </p:sp>
        <p:sp>
          <p:nvSpPr>
            <p:cNvPr id="31" name="object 31"/>
            <p:cNvSpPr/>
            <p:nvPr/>
          </p:nvSpPr>
          <p:spPr>
            <a:xfrm>
              <a:off x="5699760" y="4524756"/>
              <a:ext cx="1743075" cy="1007110"/>
            </a:xfrm>
            <a:custGeom>
              <a:avLst/>
              <a:gdLst/>
              <a:ahLst/>
              <a:cxnLst/>
              <a:rect l="l" t="t" r="r" b="b"/>
              <a:pathLst>
                <a:path w="1743075" h="1007110">
                  <a:moveTo>
                    <a:pt x="0" y="0"/>
                  </a:moveTo>
                  <a:lnTo>
                    <a:pt x="0" y="1006602"/>
                  </a:lnTo>
                  <a:lnTo>
                    <a:pt x="1742694" y="1006602"/>
                  </a:lnTo>
                </a:path>
              </a:pathLst>
            </a:custGeom>
            <a:ln w="31242">
              <a:solidFill>
                <a:srgbClr val="000000"/>
              </a:solidFill>
            </a:ln>
          </p:spPr>
          <p:txBody>
            <a:bodyPr wrap="square" lIns="0" tIns="0" rIns="0" bIns="0" rtlCol="0"/>
            <a:lstStyle/>
            <a:p>
              <a:endParaRPr sz="1191" dirty="0"/>
            </a:p>
          </p:txBody>
        </p:sp>
        <p:sp>
          <p:nvSpPr>
            <p:cNvPr id="32" name="object 32"/>
            <p:cNvSpPr/>
            <p:nvPr/>
          </p:nvSpPr>
          <p:spPr>
            <a:xfrm>
              <a:off x="7741158" y="5639562"/>
              <a:ext cx="283845" cy="153670"/>
            </a:xfrm>
            <a:custGeom>
              <a:avLst/>
              <a:gdLst/>
              <a:ahLst/>
              <a:cxnLst/>
              <a:rect l="l" t="t" r="r" b="b"/>
              <a:pathLst>
                <a:path w="283845" h="153670">
                  <a:moveTo>
                    <a:pt x="283464" y="0"/>
                  </a:moveTo>
                  <a:lnTo>
                    <a:pt x="0" y="0"/>
                  </a:lnTo>
                  <a:lnTo>
                    <a:pt x="0" y="153162"/>
                  </a:lnTo>
                  <a:lnTo>
                    <a:pt x="283464" y="153162"/>
                  </a:lnTo>
                  <a:lnTo>
                    <a:pt x="283464" y="0"/>
                  </a:lnTo>
                  <a:close/>
                </a:path>
              </a:pathLst>
            </a:custGeom>
            <a:solidFill>
              <a:srgbClr val="FFCC99"/>
            </a:solidFill>
          </p:spPr>
          <p:txBody>
            <a:bodyPr wrap="square" lIns="0" tIns="0" rIns="0" bIns="0" rtlCol="0"/>
            <a:lstStyle/>
            <a:p>
              <a:endParaRPr sz="1191" dirty="0"/>
            </a:p>
          </p:txBody>
        </p:sp>
        <p:sp>
          <p:nvSpPr>
            <p:cNvPr id="33" name="object 33"/>
            <p:cNvSpPr/>
            <p:nvPr/>
          </p:nvSpPr>
          <p:spPr>
            <a:xfrm>
              <a:off x="7741158" y="5639562"/>
              <a:ext cx="283845" cy="153670"/>
            </a:xfrm>
            <a:custGeom>
              <a:avLst/>
              <a:gdLst/>
              <a:ahLst/>
              <a:cxnLst/>
              <a:rect l="l" t="t" r="r" b="b"/>
              <a:pathLst>
                <a:path w="283845" h="153670">
                  <a:moveTo>
                    <a:pt x="283464" y="153162"/>
                  </a:moveTo>
                  <a:lnTo>
                    <a:pt x="283464" y="0"/>
                  </a:lnTo>
                  <a:lnTo>
                    <a:pt x="0" y="0"/>
                  </a:lnTo>
                  <a:lnTo>
                    <a:pt x="0" y="153162"/>
                  </a:lnTo>
                  <a:lnTo>
                    <a:pt x="283464" y="153162"/>
                  </a:lnTo>
                  <a:close/>
                </a:path>
              </a:pathLst>
            </a:custGeom>
            <a:ln w="31242">
              <a:solidFill>
                <a:srgbClr val="000000"/>
              </a:solidFill>
            </a:ln>
          </p:spPr>
          <p:txBody>
            <a:bodyPr wrap="square" lIns="0" tIns="0" rIns="0" bIns="0" rtlCol="0"/>
            <a:lstStyle/>
            <a:p>
              <a:endParaRPr sz="1191" dirty="0"/>
            </a:p>
          </p:txBody>
        </p:sp>
        <p:sp>
          <p:nvSpPr>
            <p:cNvPr id="34" name="object 34"/>
            <p:cNvSpPr/>
            <p:nvPr/>
          </p:nvSpPr>
          <p:spPr>
            <a:xfrm>
              <a:off x="8103108" y="5639562"/>
              <a:ext cx="283210" cy="153670"/>
            </a:xfrm>
            <a:custGeom>
              <a:avLst/>
              <a:gdLst/>
              <a:ahLst/>
              <a:cxnLst/>
              <a:rect l="l" t="t" r="r" b="b"/>
              <a:pathLst>
                <a:path w="283209" h="153670">
                  <a:moveTo>
                    <a:pt x="282702" y="0"/>
                  </a:moveTo>
                  <a:lnTo>
                    <a:pt x="0" y="0"/>
                  </a:lnTo>
                  <a:lnTo>
                    <a:pt x="0" y="153162"/>
                  </a:lnTo>
                  <a:lnTo>
                    <a:pt x="282702" y="153162"/>
                  </a:lnTo>
                  <a:lnTo>
                    <a:pt x="282702" y="0"/>
                  </a:lnTo>
                  <a:close/>
                </a:path>
              </a:pathLst>
            </a:custGeom>
            <a:solidFill>
              <a:srgbClr val="FFCC99"/>
            </a:solidFill>
          </p:spPr>
          <p:txBody>
            <a:bodyPr wrap="square" lIns="0" tIns="0" rIns="0" bIns="0" rtlCol="0"/>
            <a:lstStyle/>
            <a:p>
              <a:endParaRPr sz="1191" dirty="0"/>
            </a:p>
          </p:txBody>
        </p:sp>
        <p:sp>
          <p:nvSpPr>
            <p:cNvPr id="35" name="object 35"/>
            <p:cNvSpPr/>
            <p:nvPr/>
          </p:nvSpPr>
          <p:spPr>
            <a:xfrm>
              <a:off x="8103108" y="5639562"/>
              <a:ext cx="283210" cy="153670"/>
            </a:xfrm>
            <a:custGeom>
              <a:avLst/>
              <a:gdLst/>
              <a:ahLst/>
              <a:cxnLst/>
              <a:rect l="l" t="t" r="r" b="b"/>
              <a:pathLst>
                <a:path w="283209" h="153670">
                  <a:moveTo>
                    <a:pt x="282702" y="153162"/>
                  </a:moveTo>
                  <a:lnTo>
                    <a:pt x="282702" y="0"/>
                  </a:lnTo>
                  <a:lnTo>
                    <a:pt x="0" y="0"/>
                  </a:lnTo>
                  <a:lnTo>
                    <a:pt x="0" y="153162"/>
                  </a:lnTo>
                  <a:lnTo>
                    <a:pt x="282702" y="153162"/>
                  </a:lnTo>
                  <a:close/>
                </a:path>
              </a:pathLst>
            </a:custGeom>
            <a:ln w="31242">
              <a:solidFill>
                <a:srgbClr val="000000"/>
              </a:solidFill>
            </a:ln>
          </p:spPr>
          <p:txBody>
            <a:bodyPr wrap="square" lIns="0" tIns="0" rIns="0" bIns="0" rtlCol="0"/>
            <a:lstStyle/>
            <a:p>
              <a:endParaRPr sz="1191" dirty="0"/>
            </a:p>
          </p:txBody>
        </p:sp>
        <p:sp>
          <p:nvSpPr>
            <p:cNvPr id="36" name="object 36"/>
            <p:cNvSpPr/>
            <p:nvPr/>
          </p:nvSpPr>
          <p:spPr>
            <a:xfrm>
              <a:off x="8462772" y="5639562"/>
              <a:ext cx="283210" cy="153670"/>
            </a:xfrm>
            <a:custGeom>
              <a:avLst/>
              <a:gdLst/>
              <a:ahLst/>
              <a:cxnLst/>
              <a:rect l="l" t="t" r="r" b="b"/>
              <a:pathLst>
                <a:path w="283209" h="153670">
                  <a:moveTo>
                    <a:pt x="282702" y="0"/>
                  </a:moveTo>
                  <a:lnTo>
                    <a:pt x="0" y="0"/>
                  </a:lnTo>
                  <a:lnTo>
                    <a:pt x="0" y="153162"/>
                  </a:lnTo>
                  <a:lnTo>
                    <a:pt x="282702" y="153162"/>
                  </a:lnTo>
                  <a:lnTo>
                    <a:pt x="282702" y="0"/>
                  </a:lnTo>
                  <a:close/>
                </a:path>
              </a:pathLst>
            </a:custGeom>
            <a:solidFill>
              <a:srgbClr val="FFCC99"/>
            </a:solidFill>
          </p:spPr>
          <p:txBody>
            <a:bodyPr wrap="square" lIns="0" tIns="0" rIns="0" bIns="0" rtlCol="0"/>
            <a:lstStyle/>
            <a:p>
              <a:endParaRPr sz="1191" dirty="0"/>
            </a:p>
          </p:txBody>
        </p:sp>
        <p:sp>
          <p:nvSpPr>
            <p:cNvPr id="37" name="object 37"/>
            <p:cNvSpPr/>
            <p:nvPr/>
          </p:nvSpPr>
          <p:spPr>
            <a:xfrm>
              <a:off x="8462772" y="5639562"/>
              <a:ext cx="283210" cy="153670"/>
            </a:xfrm>
            <a:custGeom>
              <a:avLst/>
              <a:gdLst/>
              <a:ahLst/>
              <a:cxnLst/>
              <a:rect l="l" t="t" r="r" b="b"/>
              <a:pathLst>
                <a:path w="283209" h="153670">
                  <a:moveTo>
                    <a:pt x="282702" y="153162"/>
                  </a:moveTo>
                  <a:lnTo>
                    <a:pt x="282702" y="0"/>
                  </a:lnTo>
                  <a:lnTo>
                    <a:pt x="0" y="0"/>
                  </a:lnTo>
                  <a:lnTo>
                    <a:pt x="0" y="153162"/>
                  </a:lnTo>
                  <a:lnTo>
                    <a:pt x="282702" y="153162"/>
                  </a:lnTo>
                  <a:close/>
                </a:path>
              </a:pathLst>
            </a:custGeom>
            <a:ln w="31242">
              <a:solidFill>
                <a:srgbClr val="000000"/>
              </a:solidFill>
            </a:ln>
          </p:spPr>
          <p:txBody>
            <a:bodyPr wrap="square" lIns="0" tIns="0" rIns="0" bIns="0" rtlCol="0"/>
            <a:lstStyle/>
            <a:p>
              <a:endParaRPr sz="1191" dirty="0"/>
            </a:p>
          </p:txBody>
        </p:sp>
        <p:sp>
          <p:nvSpPr>
            <p:cNvPr id="38" name="object 38"/>
            <p:cNvSpPr/>
            <p:nvPr/>
          </p:nvSpPr>
          <p:spPr>
            <a:xfrm>
              <a:off x="7743444" y="5868162"/>
              <a:ext cx="283210" cy="154305"/>
            </a:xfrm>
            <a:custGeom>
              <a:avLst/>
              <a:gdLst/>
              <a:ahLst/>
              <a:cxnLst/>
              <a:rect l="l" t="t" r="r" b="b"/>
              <a:pathLst>
                <a:path w="283209" h="154304">
                  <a:moveTo>
                    <a:pt x="282702" y="0"/>
                  </a:moveTo>
                  <a:lnTo>
                    <a:pt x="0" y="0"/>
                  </a:lnTo>
                  <a:lnTo>
                    <a:pt x="0" y="153924"/>
                  </a:lnTo>
                  <a:lnTo>
                    <a:pt x="282702" y="153924"/>
                  </a:lnTo>
                  <a:lnTo>
                    <a:pt x="282702" y="0"/>
                  </a:lnTo>
                  <a:close/>
                </a:path>
              </a:pathLst>
            </a:custGeom>
            <a:solidFill>
              <a:srgbClr val="FFCC99"/>
            </a:solidFill>
          </p:spPr>
          <p:txBody>
            <a:bodyPr wrap="square" lIns="0" tIns="0" rIns="0" bIns="0" rtlCol="0"/>
            <a:lstStyle/>
            <a:p>
              <a:endParaRPr sz="1191" dirty="0"/>
            </a:p>
          </p:txBody>
        </p:sp>
        <p:sp>
          <p:nvSpPr>
            <p:cNvPr id="39" name="object 39"/>
            <p:cNvSpPr/>
            <p:nvPr/>
          </p:nvSpPr>
          <p:spPr>
            <a:xfrm>
              <a:off x="7743444" y="5868162"/>
              <a:ext cx="283210" cy="154305"/>
            </a:xfrm>
            <a:custGeom>
              <a:avLst/>
              <a:gdLst/>
              <a:ahLst/>
              <a:cxnLst/>
              <a:rect l="l" t="t" r="r" b="b"/>
              <a:pathLst>
                <a:path w="283209" h="154304">
                  <a:moveTo>
                    <a:pt x="282702" y="153924"/>
                  </a:moveTo>
                  <a:lnTo>
                    <a:pt x="282702" y="0"/>
                  </a:lnTo>
                  <a:lnTo>
                    <a:pt x="0" y="0"/>
                  </a:lnTo>
                  <a:lnTo>
                    <a:pt x="0" y="153924"/>
                  </a:lnTo>
                  <a:lnTo>
                    <a:pt x="282702" y="153924"/>
                  </a:lnTo>
                  <a:close/>
                </a:path>
              </a:pathLst>
            </a:custGeom>
            <a:ln w="31242">
              <a:solidFill>
                <a:srgbClr val="000000"/>
              </a:solidFill>
            </a:ln>
          </p:spPr>
          <p:txBody>
            <a:bodyPr wrap="square" lIns="0" tIns="0" rIns="0" bIns="0" rtlCol="0"/>
            <a:lstStyle/>
            <a:p>
              <a:endParaRPr sz="1191" dirty="0"/>
            </a:p>
          </p:txBody>
        </p:sp>
        <p:sp>
          <p:nvSpPr>
            <p:cNvPr id="40" name="object 40"/>
            <p:cNvSpPr/>
            <p:nvPr/>
          </p:nvSpPr>
          <p:spPr>
            <a:xfrm>
              <a:off x="8104632" y="5868162"/>
              <a:ext cx="283210" cy="154305"/>
            </a:xfrm>
            <a:custGeom>
              <a:avLst/>
              <a:gdLst/>
              <a:ahLst/>
              <a:cxnLst/>
              <a:rect l="l" t="t" r="r" b="b"/>
              <a:pathLst>
                <a:path w="283209" h="154304">
                  <a:moveTo>
                    <a:pt x="282702" y="0"/>
                  </a:moveTo>
                  <a:lnTo>
                    <a:pt x="0" y="0"/>
                  </a:lnTo>
                  <a:lnTo>
                    <a:pt x="0" y="153924"/>
                  </a:lnTo>
                  <a:lnTo>
                    <a:pt x="282702" y="153924"/>
                  </a:lnTo>
                  <a:lnTo>
                    <a:pt x="282702" y="0"/>
                  </a:lnTo>
                  <a:close/>
                </a:path>
              </a:pathLst>
            </a:custGeom>
            <a:solidFill>
              <a:srgbClr val="FFCC99"/>
            </a:solidFill>
          </p:spPr>
          <p:txBody>
            <a:bodyPr wrap="square" lIns="0" tIns="0" rIns="0" bIns="0" rtlCol="0"/>
            <a:lstStyle/>
            <a:p>
              <a:endParaRPr sz="1191" dirty="0"/>
            </a:p>
          </p:txBody>
        </p:sp>
        <p:sp>
          <p:nvSpPr>
            <p:cNvPr id="41" name="object 41"/>
            <p:cNvSpPr/>
            <p:nvPr/>
          </p:nvSpPr>
          <p:spPr>
            <a:xfrm>
              <a:off x="8104632" y="5868162"/>
              <a:ext cx="283210" cy="154305"/>
            </a:xfrm>
            <a:custGeom>
              <a:avLst/>
              <a:gdLst/>
              <a:ahLst/>
              <a:cxnLst/>
              <a:rect l="l" t="t" r="r" b="b"/>
              <a:pathLst>
                <a:path w="283209" h="154304">
                  <a:moveTo>
                    <a:pt x="282702" y="153924"/>
                  </a:moveTo>
                  <a:lnTo>
                    <a:pt x="282702" y="0"/>
                  </a:lnTo>
                  <a:lnTo>
                    <a:pt x="0" y="0"/>
                  </a:lnTo>
                  <a:lnTo>
                    <a:pt x="0" y="153924"/>
                  </a:lnTo>
                  <a:lnTo>
                    <a:pt x="282702" y="153924"/>
                  </a:lnTo>
                  <a:close/>
                </a:path>
              </a:pathLst>
            </a:custGeom>
            <a:ln w="31242">
              <a:solidFill>
                <a:srgbClr val="000000"/>
              </a:solidFill>
            </a:ln>
          </p:spPr>
          <p:txBody>
            <a:bodyPr wrap="square" lIns="0" tIns="0" rIns="0" bIns="0" rtlCol="0"/>
            <a:lstStyle/>
            <a:p>
              <a:endParaRPr sz="1191" dirty="0"/>
            </a:p>
          </p:txBody>
        </p:sp>
        <p:sp>
          <p:nvSpPr>
            <p:cNvPr id="42" name="object 42"/>
            <p:cNvSpPr/>
            <p:nvPr/>
          </p:nvSpPr>
          <p:spPr>
            <a:xfrm>
              <a:off x="8464296" y="5868162"/>
              <a:ext cx="281305" cy="154305"/>
            </a:xfrm>
            <a:custGeom>
              <a:avLst/>
              <a:gdLst/>
              <a:ahLst/>
              <a:cxnLst/>
              <a:rect l="l" t="t" r="r" b="b"/>
              <a:pathLst>
                <a:path w="281304" h="154304">
                  <a:moveTo>
                    <a:pt x="281178" y="0"/>
                  </a:moveTo>
                  <a:lnTo>
                    <a:pt x="0" y="0"/>
                  </a:lnTo>
                  <a:lnTo>
                    <a:pt x="0" y="153924"/>
                  </a:lnTo>
                  <a:lnTo>
                    <a:pt x="281178" y="153924"/>
                  </a:lnTo>
                  <a:lnTo>
                    <a:pt x="281178" y="0"/>
                  </a:lnTo>
                  <a:close/>
                </a:path>
              </a:pathLst>
            </a:custGeom>
            <a:solidFill>
              <a:srgbClr val="FFCC99"/>
            </a:solidFill>
          </p:spPr>
          <p:txBody>
            <a:bodyPr wrap="square" lIns="0" tIns="0" rIns="0" bIns="0" rtlCol="0"/>
            <a:lstStyle/>
            <a:p>
              <a:endParaRPr sz="1191" dirty="0"/>
            </a:p>
          </p:txBody>
        </p:sp>
        <p:sp>
          <p:nvSpPr>
            <p:cNvPr id="43" name="object 43"/>
            <p:cNvSpPr/>
            <p:nvPr/>
          </p:nvSpPr>
          <p:spPr>
            <a:xfrm>
              <a:off x="8464296" y="5868162"/>
              <a:ext cx="281305" cy="154305"/>
            </a:xfrm>
            <a:custGeom>
              <a:avLst/>
              <a:gdLst/>
              <a:ahLst/>
              <a:cxnLst/>
              <a:rect l="l" t="t" r="r" b="b"/>
              <a:pathLst>
                <a:path w="281304" h="154304">
                  <a:moveTo>
                    <a:pt x="281178" y="153924"/>
                  </a:moveTo>
                  <a:lnTo>
                    <a:pt x="281178" y="0"/>
                  </a:lnTo>
                  <a:lnTo>
                    <a:pt x="0" y="0"/>
                  </a:lnTo>
                  <a:lnTo>
                    <a:pt x="0" y="153924"/>
                  </a:lnTo>
                  <a:lnTo>
                    <a:pt x="281178" y="153924"/>
                  </a:lnTo>
                  <a:close/>
                </a:path>
              </a:pathLst>
            </a:custGeom>
            <a:ln w="31242">
              <a:solidFill>
                <a:srgbClr val="000000"/>
              </a:solidFill>
            </a:ln>
          </p:spPr>
          <p:txBody>
            <a:bodyPr wrap="square" lIns="0" tIns="0" rIns="0" bIns="0" rtlCol="0"/>
            <a:lstStyle/>
            <a:p>
              <a:endParaRPr sz="1191" dirty="0"/>
            </a:p>
          </p:txBody>
        </p:sp>
        <p:sp>
          <p:nvSpPr>
            <p:cNvPr id="44" name="object 44"/>
            <p:cNvSpPr/>
            <p:nvPr/>
          </p:nvSpPr>
          <p:spPr>
            <a:xfrm>
              <a:off x="7743444" y="6091427"/>
              <a:ext cx="283210" cy="154305"/>
            </a:xfrm>
            <a:custGeom>
              <a:avLst/>
              <a:gdLst/>
              <a:ahLst/>
              <a:cxnLst/>
              <a:rect l="l" t="t" r="r" b="b"/>
              <a:pathLst>
                <a:path w="283209" h="154304">
                  <a:moveTo>
                    <a:pt x="282702" y="0"/>
                  </a:moveTo>
                  <a:lnTo>
                    <a:pt x="0" y="0"/>
                  </a:lnTo>
                  <a:lnTo>
                    <a:pt x="0" y="153924"/>
                  </a:lnTo>
                  <a:lnTo>
                    <a:pt x="282702" y="153924"/>
                  </a:lnTo>
                  <a:lnTo>
                    <a:pt x="282702" y="0"/>
                  </a:lnTo>
                  <a:close/>
                </a:path>
              </a:pathLst>
            </a:custGeom>
            <a:solidFill>
              <a:srgbClr val="FFCC99"/>
            </a:solidFill>
          </p:spPr>
          <p:txBody>
            <a:bodyPr wrap="square" lIns="0" tIns="0" rIns="0" bIns="0" rtlCol="0"/>
            <a:lstStyle/>
            <a:p>
              <a:endParaRPr sz="1191" dirty="0"/>
            </a:p>
          </p:txBody>
        </p:sp>
        <p:sp>
          <p:nvSpPr>
            <p:cNvPr id="45" name="object 45"/>
            <p:cNvSpPr/>
            <p:nvPr/>
          </p:nvSpPr>
          <p:spPr>
            <a:xfrm>
              <a:off x="7743444" y="6091427"/>
              <a:ext cx="283210" cy="154305"/>
            </a:xfrm>
            <a:custGeom>
              <a:avLst/>
              <a:gdLst/>
              <a:ahLst/>
              <a:cxnLst/>
              <a:rect l="l" t="t" r="r" b="b"/>
              <a:pathLst>
                <a:path w="283209" h="154304">
                  <a:moveTo>
                    <a:pt x="282702" y="153924"/>
                  </a:moveTo>
                  <a:lnTo>
                    <a:pt x="282702" y="0"/>
                  </a:lnTo>
                  <a:lnTo>
                    <a:pt x="0" y="0"/>
                  </a:lnTo>
                  <a:lnTo>
                    <a:pt x="0" y="153924"/>
                  </a:lnTo>
                  <a:lnTo>
                    <a:pt x="282702" y="153924"/>
                  </a:lnTo>
                  <a:close/>
                </a:path>
              </a:pathLst>
            </a:custGeom>
            <a:ln w="31242">
              <a:solidFill>
                <a:srgbClr val="000000"/>
              </a:solidFill>
            </a:ln>
          </p:spPr>
          <p:txBody>
            <a:bodyPr wrap="square" lIns="0" tIns="0" rIns="0" bIns="0" rtlCol="0"/>
            <a:lstStyle/>
            <a:p>
              <a:endParaRPr sz="1191" dirty="0"/>
            </a:p>
          </p:txBody>
        </p:sp>
        <p:sp>
          <p:nvSpPr>
            <p:cNvPr id="46" name="object 46"/>
            <p:cNvSpPr/>
            <p:nvPr/>
          </p:nvSpPr>
          <p:spPr>
            <a:xfrm>
              <a:off x="8104632" y="6091427"/>
              <a:ext cx="283210" cy="154305"/>
            </a:xfrm>
            <a:custGeom>
              <a:avLst/>
              <a:gdLst/>
              <a:ahLst/>
              <a:cxnLst/>
              <a:rect l="l" t="t" r="r" b="b"/>
              <a:pathLst>
                <a:path w="283209" h="154304">
                  <a:moveTo>
                    <a:pt x="282702" y="0"/>
                  </a:moveTo>
                  <a:lnTo>
                    <a:pt x="0" y="0"/>
                  </a:lnTo>
                  <a:lnTo>
                    <a:pt x="0" y="153924"/>
                  </a:lnTo>
                  <a:lnTo>
                    <a:pt x="282702" y="153924"/>
                  </a:lnTo>
                  <a:lnTo>
                    <a:pt x="282702" y="0"/>
                  </a:lnTo>
                  <a:close/>
                </a:path>
              </a:pathLst>
            </a:custGeom>
            <a:solidFill>
              <a:srgbClr val="FFCC99"/>
            </a:solidFill>
          </p:spPr>
          <p:txBody>
            <a:bodyPr wrap="square" lIns="0" tIns="0" rIns="0" bIns="0" rtlCol="0"/>
            <a:lstStyle/>
            <a:p>
              <a:endParaRPr sz="1191" dirty="0"/>
            </a:p>
          </p:txBody>
        </p:sp>
        <p:sp>
          <p:nvSpPr>
            <p:cNvPr id="47" name="object 47"/>
            <p:cNvSpPr/>
            <p:nvPr/>
          </p:nvSpPr>
          <p:spPr>
            <a:xfrm>
              <a:off x="8104632" y="6091427"/>
              <a:ext cx="283210" cy="154305"/>
            </a:xfrm>
            <a:custGeom>
              <a:avLst/>
              <a:gdLst/>
              <a:ahLst/>
              <a:cxnLst/>
              <a:rect l="l" t="t" r="r" b="b"/>
              <a:pathLst>
                <a:path w="283209" h="154304">
                  <a:moveTo>
                    <a:pt x="282702" y="153924"/>
                  </a:moveTo>
                  <a:lnTo>
                    <a:pt x="282702" y="0"/>
                  </a:lnTo>
                  <a:lnTo>
                    <a:pt x="0" y="0"/>
                  </a:lnTo>
                  <a:lnTo>
                    <a:pt x="0" y="153924"/>
                  </a:lnTo>
                  <a:lnTo>
                    <a:pt x="282702" y="153924"/>
                  </a:lnTo>
                  <a:close/>
                </a:path>
              </a:pathLst>
            </a:custGeom>
            <a:ln w="31242">
              <a:solidFill>
                <a:srgbClr val="000000"/>
              </a:solidFill>
            </a:ln>
          </p:spPr>
          <p:txBody>
            <a:bodyPr wrap="square" lIns="0" tIns="0" rIns="0" bIns="0" rtlCol="0"/>
            <a:lstStyle/>
            <a:p>
              <a:endParaRPr sz="1191" dirty="0"/>
            </a:p>
          </p:txBody>
        </p:sp>
        <p:sp>
          <p:nvSpPr>
            <p:cNvPr id="48" name="object 48"/>
            <p:cNvSpPr/>
            <p:nvPr/>
          </p:nvSpPr>
          <p:spPr>
            <a:xfrm>
              <a:off x="8464296" y="6091427"/>
              <a:ext cx="281305" cy="154305"/>
            </a:xfrm>
            <a:custGeom>
              <a:avLst/>
              <a:gdLst/>
              <a:ahLst/>
              <a:cxnLst/>
              <a:rect l="l" t="t" r="r" b="b"/>
              <a:pathLst>
                <a:path w="281304" h="154304">
                  <a:moveTo>
                    <a:pt x="281178" y="0"/>
                  </a:moveTo>
                  <a:lnTo>
                    <a:pt x="0" y="0"/>
                  </a:lnTo>
                  <a:lnTo>
                    <a:pt x="0" y="153924"/>
                  </a:lnTo>
                  <a:lnTo>
                    <a:pt x="281178" y="153924"/>
                  </a:lnTo>
                  <a:lnTo>
                    <a:pt x="281178" y="0"/>
                  </a:lnTo>
                  <a:close/>
                </a:path>
              </a:pathLst>
            </a:custGeom>
            <a:solidFill>
              <a:srgbClr val="FFCC99"/>
            </a:solidFill>
          </p:spPr>
          <p:txBody>
            <a:bodyPr wrap="square" lIns="0" tIns="0" rIns="0" bIns="0" rtlCol="0"/>
            <a:lstStyle/>
            <a:p>
              <a:endParaRPr sz="1191" dirty="0"/>
            </a:p>
          </p:txBody>
        </p:sp>
        <p:sp>
          <p:nvSpPr>
            <p:cNvPr id="49" name="object 49"/>
            <p:cNvSpPr/>
            <p:nvPr/>
          </p:nvSpPr>
          <p:spPr>
            <a:xfrm>
              <a:off x="8464296" y="6091427"/>
              <a:ext cx="281305" cy="154305"/>
            </a:xfrm>
            <a:custGeom>
              <a:avLst/>
              <a:gdLst/>
              <a:ahLst/>
              <a:cxnLst/>
              <a:rect l="l" t="t" r="r" b="b"/>
              <a:pathLst>
                <a:path w="281304" h="154304">
                  <a:moveTo>
                    <a:pt x="281178" y="153924"/>
                  </a:moveTo>
                  <a:lnTo>
                    <a:pt x="281178" y="0"/>
                  </a:lnTo>
                  <a:lnTo>
                    <a:pt x="0" y="0"/>
                  </a:lnTo>
                  <a:lnTo>
                    <a:pt x="0" y="153924"/>
                  </a:lnTo>
                  <a:lnTo>
                    <a:pt x="281178" y="153924"/>
                  </a:lnTo>
                  <a:close/>
                </a:path>
              </a:pathLst>
            </a:custGeom>
            <a:ln w="31242">
              <a:solidFill>
                <a:srgbClr val="000000"/>
              </a:solidFill>
            </a:ln>
          </p:spPr>
          <p:txBody>
            <a:bodyPr wrap="square" lIns="0" tIns="0" rIns="0" bIns="0" rtlCol="0"/>
            <a:lstStyle/>
            <a:p>
              <a:endParaRPr sz="1191" dirty="0"/>
            </a:p>
          </p:txBody>
        </p:sp>
        <p:sp>
          <p:nvSpPr>
            <p:cNvPr id="50" name="object 50"/>
            <p:cNvSpPr/>
            <p:nvPr/>
          </p:nvSpPr>
          <p:spPr>
            <a:xfrm>
              <a:off x="7440930" y="5480304"/>
              <a:ext cx="104139" cy="102870"/>
            </a:xfrm>
            <a:custGeom>
              <a:avLst/>
              <a:gdLst/>
              <a:ahLst/>
              <a:cxnLst/>
              <a:rect l="l" t="t" r="r" b="b"/>
              <a:pathLst>
                <a:path w="104140" h="102870">
                  <a:moveTo>
                    <a:pt x="0" y="0"/>
                  </a:moveTo>
                  <a:lnTo>
                    <a:pt x="0" y="102870"/>
                  </a:lnTo>
                  <a:lnTo>
                    <a:pt x="103632" y="51054"/>
                  </a:lnTo>
                  <a:lnTo>
                    <a:pt x="0" y="0"/>
                  </a:lnTo>
                  <a:close/>
                </a:path>
              </a:pathLst>
            </a:custGeom>
            <a:solidFill>
              <a:srgbClr val="000000"/>
            </a:solidFill>
          </p:spPr>
          <p:txBody>
            <a:bodyPr wrap="square" lIns="0" tIns="0" rIns="0" bIns="0" rtlCol="0"/>
            <a:lstStyle/>
            <a:p>
              <a:endParaRPr sz="1191" dirty="0"/>
            </a:p>
          </p:txBody>
        </p:sp>
        <p:sp>
          <p:nvSpPr>
            <p:cNvPr id="51" name="object 51"/>
            <p:cNvSpPr/>
            <p:nvPr/>
          </p:nvSpPr>
          <p:spPr>
            <a:xfrm>
              <a:off x="5615940" y="4769358"/>
              <a:ext cx="167640" cy="586740"/>
            </a:xfrm>
            <a:custGeom>
              <a:avLst/>
              <a:gdLst/>
              <a:ahLst/>
              <a:cxnLst/>
              <a:rect l="l" t="t" r="r" b="b"/>
              <a:pathLst>
                <a:path w="167639" h="586739">
                  <a:moveTo>
                    <a:pt x="167640" y="0"/>
                  </a:moveTo>
                  <a:lnTo>
                    <a:pt x="0" y="0"/>
                  </a:lnTo>
                  <a:lnTo>
                    <a:pt x="0" y="586740"/>
                  </a:lnTo>
                  <a:lnTo>
                    <a:pt x="167640" y="586740"/>
                  </a:lnTo>
                  <a:lnTo>
                    <a:pt x="167640" y="0"/>
                  </a:lnTo>
                  <a:close/>
                </a:path>
              </a:pathLst>
            </a:custGeom>
            <a:solidFill>
              <a:srgbClr val="FFFFFF"/>
            </a:solidFill>
          </p:spPr>
          <p:txBody>
            <a:bodyPr wrap="square" lIns="0" tIns="0" rIns="0" bIns="0" rtlCol="0"/>
            <a:lstStyle/>
            <a:p>
              <a:endParaRPr sz="1191" dirty="0"/>
            </a:p>
          </p:txBody>
        </p:sp>
      </p:grpSp>
      <p:sp>
        <p:nvSpPr>
          <p:cNvPr id="52" name="object 52"/>
          <p:cNvSpPr txBox="1"/>
          <p:nvPr/>
        </p:nvSpPr>
        <p:spPr>
          <a:xfrm>
            <a:off x="6402492" y="3217079"/>
            <a:ext cx="714170" cy="380949"/>
          </a:xfrm>
          <a:prstGeom prst="rect">
            <a:avLst/>
          </a:prstGeom>
        </p:spPr>
        <p:txBody>
          <a:bodyPr vert="horz" wrap="square" lIns="0" tIns="47065" rIns="0" bIns="0" rtlCol="0">
            <a:spAutoFit/>
          </a:bodyPr>
          <a:lstStyle/>
          <a:p>
            <a:pPr marL="8405" marR="3362">
              <a:lnSpc>
                <a:spcPts val="1258"/>
              </a:lnSpc>
              <a:spcBef>
                <a:spcPts val="371"/>
              </a:spcBef>
            </a:pPr>
            <a:r>
              <a:rPr lang="en-CA" sz="1291" b="1" spc="3" dirty="0">
                <a:latin typeface="Arial"/>
                <a:cs typeface="Arial"/>
              </a:rPr>
              <a:t>MySQL</a:t>
            </a:r>
            <a:r>
              <a:rPr sz="1291" b="1" spc="3" dirty="0">
                <a:latin typeface="Arial"/>
                <a:cs typeface="Arial"/>
              </a:rPr>
              <a:t>  </a:t>
            </a:r>
            <a:r>
              <a:rPr sz="1291" b="1" spc="7" dirty="0">
                <a:latin typeface="Arial"/>
                <a:cs typeface="Arial"/>
              </a:rPr>
              <a:t>server</a:t>
            </a:r>
            <a:endParaRPr sz="1291" dirty="0">
              <a:latin typeface="Arial"/>
              <a:cs typeface="Arial"/>
            </a:endParaRPr>
          </a:p>
        </p:txBody>
      </p:sp>
      <p:sp>
        <p:nvSpPr>
          <p:cNvPr id="53" name="object 53"/>
          <p:cNvSpPr txBox="1"/>
          <p:nvPr/>
        </p:nvSpPr>
        <p:spPr>
          <a:xfrm>
            <a:off x="4411309" y="3126105"/>
            <a:ext cx="1201410" cy="390048"/>
          </a:xfrm>
          <a:prstGeom prst="rect">
            <a:avLst/>
          </a:prstGeom>
        </p:spPr>
        <p:txBody>
          <a:bodyPr vert="horz" wrap="square" lIns="0" tIns="30676" rIns="0" bIns="0" rtlCol="0">
            <a:spAutoFit/>
          </a:bodyPr>
          <a:lstStyle/>
          <a:p>
            <a:pPr marL="8405" marR="3362" indent="106322">
              <a:lnSpc>
                <a:spcPts val="1416"/>
              </a:lnSpc>
              <a:spcBef>
                <a:spcPts val="242"/>
              </a:spcBef>
            </a:pPr>
            <a:r>
              <a:rPr sz="1291" b="1" spc="10" dirty="0">
                <a:latin typeface="Arial"/>
                <a:cs typeface="Arial"/>
              </a:rPr>
              <a:t>Table model  </a:t>
            </a:r>
            <a:r>
              <a:rPr sz="1291" b="1" spc="7" dirty="0">
                <a:latin typeface="Arial"/>
                <a:cs typeface="Arial"/>
              </a:rPr>
              <a:t>of entity</a:t>
            </a:r>
            <a:r>
              <a:rPr sz="1291" b="1" spc="-33" dirty="0">
                <a:latin typeface="Arial"/>
                <a:cs typeface="Arial"/>
              </a:rPr>
              <a:t> </a:t>
            </a:r>
            <a:r>
              <a:rPr sz="1291" b="1" spc="10" dirty="0">
                <a:latin typeface="Arial"/>
                <a:cs typeface="Arial"/>
              </a:rPr>
              <a:t>model</a:t>
            </a:r>
            <a:endParaRPr sz="1291" dirty="0">
              <a:latin typeface="Arial"/>
              <a:cs typeface="Arial"/>
            </a:endParaRPr>
          </a:p>
        </p:txBody>
      </p:sp>
      <p:grpSp>
        <p:nvGrpSpPr>
          <p:cNvPr id="54" name="object 54"/>
          <p:cNvGrpSpPr/>
          <p:nvPr/>
        </p:nvGrpSpPr>
        <p:grpSpPr>
          <a:xfrm>
            <a:off x="2051719" y="1406394"/>
            <a:ext cx="449601" cy="795478"/>
            <a:chOff x="1186433" y="2125217"/>
            <a:chExt cx="713740" cy="1202055"/>
          </a:xfrm>
        </p:grpSpPr>
        <p:sp>
          <p:nvSpPr>
            <p:cNvPr id="55" name="object 55"/>
            <p:cNvSpPr/>
            <p:nvPr/>
          </p:nvSpPr>
          <p:spPr>
            <a:xfrm>
              <a:off x="1186433" y="2125217"/>
              <a:ext cx="713231" cy="1201674"/>
            </a:xfrm>
            <a:prstGeom prst="rect">
              <a:avLst/>
            </a:prstGeom>
            <a:blipFill>
              <a:blip r:embed="rId2" cstate="print"/>
              <a:stretch>
                <a:fillRect/>
              </a:stretch>
            </a:blipFill>
          </p:spPr>
          <p:txBody>
            <a:bodyPr wrap="square" lIns="0" tIns="0" rIns="0" bIns="0" rtlCol="0"/>
            <a:lstStyle/>
            <a:p>
              <a:endParaRPr sz="1191" dirty="0"/>
            </a:p>
          </p:txBody>
        </p:sp>
        <p:sp>
          <p:nvSpPr>
            <p:cNvPr id="56" name="object 56"/>
            <p:cNvSpPr/>
            <p:nvPr/>
          </p:nvSpPr>
          <p:spPr>
            <a:xfrm>
              <a:off x="1493519" y="3302507"/>
              <a:ext cx="79375" cy="0"/>
            </a:xfrm>
            <a:custGeom>
              <a:avLst/>
              <a:gdLst/>
              <a:ahLst/>
              <a:cxnLst/>
              <a:rect l="l" t="t" r="r" b="b"/>
              <a:pathLst>
                <a:path w="79375">
                  <a:moveTo>
                    <a:pt x="0" y="0"/>
                  </a:moveTo>
                  <a:lnTo>
                    <a:pt x="79247" y="0"/>
                  </a:lnTo>
                </a:path>
              </a:pathLst>
            </a:custGeom>
            <a:ln w="10667">
              <a:solidFill>
                <a:srgbClr val="636363"/>
              </a:solidFill>
            </a:ln>
          </p:spPr>
          <p:txBody>
            <a:bodyPr wrap="square" lIns="0" tIns="0" rIns="0" bIns="0" rtlCol="0"/>
            <a:lstStyle/>
            <a:p>
              <a:endParaRPr sz="1191" dirty="0"/>
            </a:p>
          </p:txBody>
        </p:sp>
      </p:grpSp>
      <p:sp>
        <p:nvSpPr>
          <p:cNvPr id="57" name="object 57"/>
          <p:cNvSpPr txBox="1"/>
          <p:nvPr/>
        </p:nvSpPr>
        <p:spPr>
          <a:xfrm>
            <a:off x="1634827" y="4933666"/>
            <a:ext cx="287011" cy="115416"/>
          </a:xfrm>
          <a:prstGeom prst="rect">
            <a:avLst/>
          </a:prstGeom>
        </p:spPr>
        <p:txBody>
          <a:bodyPr vert="horz" wrap="square" lIns="0" tIns="0" rIns="0" bIns="0" rtlCol="0">
            <a:spAutoFit/>
          </a:bodyPr>
          <a:lstStyle/>
          <a:p>
            <a:pPr marL="8405">
              <a:lnSpc>
                <a:spcPts val="920"/>
              </a:lnSpc>
            </a:pPr>
            <a:r>
              <a:rPr sz="860" spc="3" dirty="0">
                <a:latin typeface="Arial"/>
                <a:cs typeface="Arial"/>
              </a:rPr>
              <a:t>I -</a:t>
            </a:r>
            <a:r>
              <a:rPr sz="860" spc="-40" dirty="0">
                <a:latin typeface="Arial"/>
                <a:cs typeface="Arial"/>
              </a:rPr>
              <a:t> </a:t>
            </a:r>
            <a:r>
              <a:rPr sz="860" spc="7" dirty="0">
                <a:latin typeface="Arial"/>
                <a:cs typeface="Arial"/>
              </a:rPr>
              <a:t>20</a:t>
            </a:r>
            <a:endParaRPr sz="860" dirty="0">
              <a:latin typeface="Arial"/>
              <a:cs typeface="Arial"/>
            </a:endParaRPr>
          </a:p>
        </p:txBody>
      </p:sp>
      <p:sp>
        <p:nvSpPr>
          <p:cNvPr id="58" name="object 9"/>
          <p:cNvSpPr txBox="1">
            <a:spLocks/>
          </p:cNvSpPr>
          <p:nvPr/>
        </p:nvSpPr>
        <p:spPr>
          <a:xfrm>
            <a:off x="-12928" y="181666"/>
            <a:ext cx="8401050" cy="440222"/>
          </a:xfrm>
          <a:prstGeom prst="rect">
            <a:avLst/>
          </a:prstGeom>
        </p:spPr>
        <p:txBody>
          <a:bodyPr vert="horz" wrap="square" lIns="0" tIns="9245" rIns="0" bIns="0" rtlCol="0">
            <a:spAutoFit/>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marL="8405" algn="l">
              <a:spcBef>
                <a:spcPts val="73"/>
              </a:spcBef>
            </a:pPr>
            <a:r>
              <a:rPr lang="en-US" sz="2800" b="1" dirty="0" smtClean="0">
                <a:solidFill>
                  <a:schemeClr val="bg1"/>
                </a:solidFill>
                <a:latin typeface="+mj-lt"/>
                <a:ea typeface="+mn-ea"/>
                <a:cs typeface="+mn-cs"/>
              </a:rPr>
              <a:t> Data Models</a:t>
            </a:r>
            <a:endParaRPr lang="en-US" sz="2800" b="1" dirty="0">
              <a:solidFill>
                <a:schemeClr val="bg1"/>
              </a:solidFill>
              <a:latin typeface="+mj-lt"/>
              <a:ea typeface="+mn-ea"/>
              <a:cs typeface="+mn-cs"/>
            </a:endParaRPr>
          </a:p>
        </p:txBody>
      </p:sp>
      <p:sp>
        <p:nvSpPr>
          <p:cNvPr id="60" name="object 9"/>
          <p:cNvSpPr txBox="1">
            <a:spLocks/>
          </p:cNvSpPr>
          <p:nvPr/>
        </p:nvSpPr>
        <p:spPr>
          <a:xfrm>
            <a:off x="-7227" y="195486"/>
            <a:ext cx="8401050" cy="440222"/>
          </a:xfrm>
          <a:prstGeom prst="rect">
            <a:avLst/>
          </a:prstGeom>
        </p:spPr>
        <p:txBody>
          <a:bodyPr vert="horz" wrap="square" lIns="0" tIns="9245" rIns="0" bIns="0" rtlCol="0">
            <a:spAutoFit/>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marL="8405" algn="l">
              <a:spcBef>
                <a:spcPts val="73"/>
              </a:spcBef>
            </a:pPr>
            <a:r>
              <a:rPr lang="en-US" sz="2800" b="1" dirty="0" smtClean="0">
                <a:solidFill>
                  <a:schemeClr val="bg1"/>
                </a:solidFill>
                <a:latin typeface="+mj-lt"/>
                <a:ea typeface="+mn-ea"/>
                <a:cs typeface="+mn-cs"/>
              </a:rPr>
              <a:t> Data Models</a:t>
            </a:r>
            <a:endParaRPr lang="en-US" sz="2800" b="1" dirty="0">
              <a:solidFill>
                <a:schemeClr val="bg1"/>
              </a:solidFill>
              <a:latin typeface="+mj-lt"/>
              <a:ea typeface="+mn-ea"/>
              <a:cs typeface="+mn-cs"/>
            </a:endParaRPr>
          </a:p>
        </p:txBody>
      </p:sp>
    </p:spTree>
    <p:extLst>
      <p:ext uri="{BB962C8B-B14F-4D97-AF65-F5344CB8AC3E}">
        <p14:creationId xmlns:p14="http://schemas.microsoft.com/office/powerpoint/2010/main" val="717081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57"/>
          <p:cNvSpPr txBox="1"/>
          <p:nvPr/>
        </p:nvSpPr>
        <p:spPr>
          <a:xfrm>
            <a:off x="1634827" y="4933666"/>
            <a:ext cx="287011" cy="115416"/>
          </a:xfrm>
          <a:prstGeom prst="rect">
            <a:avLst/>
          </a:prstGeom>
        </p:spPr>
        <p:txBody>
          <a:bodyPr vert="horz" wrap="square" lIns="0" tIns="0" rIns="0" bIns="0" rtlCol="0">
            <a:spAutoFit/>
          </a:bodyPr>
          <a:lstStyle/>
          <a:p>
            <a:pPr marL="8405">
              <a:lnSpc>
                <a:spcPts val="920"/>
              </a:lnSpc>
            </a:pPr>
            <a:r>
              <a:rPr sz="860" spc="3" dirty="0">
                <a:latin typeface="Arial"/>
                <a:cs typeface="Arial"/>
              </a:rPr>
              <a:t>I -</a:t>
            </a:r>
            <a:r>
              <a:rPr sz="860" spc="-40" dirty="0">
                <a:latin typeface="Arial"/>
                <a:cs typeface="Arial"/>
              </a:rPr>
              <a:t> </a:t>
            </a:r>
            <a:r>
              <a:rPr sz="860" spc="7" dirty="0">
                <a:latin typeface="Arial"/>
                <a:cs typeface="Arial"/>
              </a:rPr>
              <a:t>20</a:t>
            </a:r>
            <a:endParaRPr sz="860" dirty="0">
              <a:latin typeface="Arial"/>
              <a:cs typeface="Arial"/>
            </a:endParaRPr>
          </a:p>
        </p:txBody>
      </p:sp>
      <p:sp>
        <p:nvSpPr>
          <p:cNvPr id="58" name="object 9"/>
          <p:cNvSpPr txBox="1">
            <a:spLocks/>
          </p:cNvSpPr>
          <p:nvPr/>
        </p:nvSpPr>
        <p:spPr>
          <a:xfrm>
            <a:off x="-12928" y="181666"/>
            <a:ext cx="8401050" cy="440222"/>
          </a:xfrm>
          <a:prstGeom prst="rect">
            <a:avLst/>
          </a:prstGeom>
        </p:spPr>
        <p:txBody>
          <a:bodyPr vert="horz" wrap="square" lIns="0" tIns="9245" rIns="0" bIns="0" rtlCol="0">
            <a:spAutoFit/>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marL="8405" algn="l">
              <a:spcBef>
                <a:spcPts val="73"/>
              </a:spcBef>
            </a:pPr>
            <a:r>
              <a:rPr lang="en-US" sz="2800" b="1" dirty="0" smtClean="0">
                <a:solidFill>
                  <a:schemeClr val="bg1"/>
                </a:solidFill>
                <a:latin typeface="+mj-lt"/>
                <a:ea typeface="+mn-ea"/>
                <a:cs typeface="+mn-cs"/>
              </a:rPr>
              <a:t> </a:t>
            </a:r>
            <a:endParaRPr lang="en-US" sz="2800" b="1" dirty="0">
              <a:solidFill>
                <a:schemeClr val="bg1"/>
              </a:solidFill>
              <a:latin typeface="+mj-lt"/>
              <a:ea typeface="+mn-ea"/>
              <a:cs typeface="+mn-cs"/>
            </a:endParaRPr>
          </a:p>
        </p:txBody>
      </p:sp>
      <p:sp>
        <p:nvSpPr>
          <p:cNvPr id="60" name="object 9"/>
          <p:cNvSpPr txBox="1">
            <a:spLocks/>
          </p:cNvSpPr>
          <p:nvPr/>
        </p:nvSpPr>
        <p:spPr>
          <a:xfrm>
            <a:off x="-7227" y="195486"/>
            <a:ext cx="8401050" cy="440222"/>
          </a:xfrm>
          <a:prstGeom prst="rect">
            <a:avLst/>
          </a:prstGeom>
        </p:spPr>
        <p:txBody>
          <a:bodyPr vert="horz" wrap="square" lIns="0" tIns="9245" rIns="0" bIns="0" rtlCol="0">
            <a:spAutoFit/>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marL="8405" algn="l">
              <a:spcBef>
                <a:spcPts val="73"/>
              </a:spcBef>
            </a:pPr>
            <a:r>
              <a:rPr lang="en-US" sz="2800" b="1" dirty="0" smtClean="0">
                <a:solidFill>
                  <a:schemeClr val="bg1"/>
                </a:solidFill>
                <a:latin typeface="+mj-lt"/>
                <a:ea typeface="+mn-ea"/>
                <a:cs typeface="+mn-cs"/>
              </a:rPr>
              <a:t> Data Objects</a:t>
            </a:r>
            <a:endParaRPr lang="en-US" sz="2800" b="1" dirty="0">
              <a:solidFill>
                <a:schemeClr val="bg1"/>
              </a:solidFill>
              <a:latin typeface="+mj-lt"/>
              <a:ea typeface="+mn-ea"/>
              <a:cs typeface="+mn-cs"/>
            </a:endParaRPr>
          </a:p>
        </p:txBody>
      </p:sp>
      <p:sp>
        <p:nvSpPr>
          <p:cNvPr id="17" name="Rectangle 16"/>
          <p:cNvSpPr/>
          <p:nvPr/>
        </p:nvSpPr>
        <p:spPr>
          <a:xfrm>
            <a:off x="611560" y="987574"/>
            <a:ext cx="8208912" cy="3539430"/>
          </a:xfrm>
          <a:prstGeom prst="rect">
            <a:avLst/>
          </a:prstGeom>
        </p:spPr>
        <p:txBody>
          <a:bodyPr wrap="square">
            <a:spAutoFit/>
          </a:bodyPr>
          <a:lstStyle/>
          <a:p>
            <a:r>
              <a:rPr lang="en-US" sz="1400" dirty="0">
                <a:solidFill>
                  <a:srgbClr val="424242"/>
                </a:solidFill>
                <a:latin typeface="Arial" panose="020B0604020202020204" pitchFamily="34" charset="0"/>
                <a:cs typeface="Arial" panose="020B0604020202020204" pitchFamily="34" charset="0"/>
              </a:rPr>
              <a:t>A database object in a relational database is a data structure used to either store or reference data</a:t>
            </a:r>
            <a:r>
              <a:rPr lang="en-US" sz="1400" dirty="0" smtClean="0">
                <a:solidFill>
                  <a:srgbClr val="424242"/>
                </a:solidFill>
                <a:latin typeface="Arial" panose="020B0604020202020204" pitchFamily="34" charset="0"/>
                <a:cs typeface="Arial" panose="020B0604020202020204" pitchFamily="34" charset="0"/>
              </a:rPr>
              <a:t>.</a:t>
            </a:r>
            <a:endParaRPr lang="en-CA" sz="1400" dirty="0">
              <a:solidFill>
                <a:srgbClr val="424242"/>
              </a:solidFill>
              <a:latin typeface="Arial" panose="020B0604020202020204" pitchFamily="34" charset="0"/>
              <a:cs typeface="Arial" panose="020B0604020202020204" pitchFamily="34" charset="0"/>
            </a:endParaRPr>
          </a:p>
          <a:p>
            <a:endParaRPr lang="en-CA" sz="1400" dirty="0" smtClean="0">
              <a:solidFill>
                <a:srgbClr val="424242"/>
              </a:solidFill>
              <a:latin typeface="Arial" panose="020B0604020202020204" pitchFamily="34" charset="0"/>
              <a:cs typeface="Arial" panose="020B0604020202020204" pitchFamily="34" charset="0"/>
            </a:endParaRPr>
          </a:p>
          <a:p>
            <a:endParaRPr lang="en-CA" sz="1400" dirty="0" smtClean="0">
              <a:solidFill>
                <a:srgbClr val="424242"/>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1400" b="1" dirty="0">
                <a:latin typeface="Arial" panose="020B0604020202020204" pitchFamily="34" charset="0"/>
                <a:cs typeface="Arial" panose="020B0604020202020204" pitchFamily="34" charset="0"/>
              </a:rPr>
              <a:t>Table –</a:t>
            </a:r>
            <a:r>
              <a:rPr lang="en-US" sz="1400" dirty="0">
                <a:latin typeface="Arial" panose="020B0604020202020204" pitchFamily="34" charset="0"/>
                <a:cs typeface="Arial" panose="020B0604020202020204" pitchFamily="34" charset="0"/>
              </a:rPr>
              <a:t> Basic unit of storage; composed rows and </a:t>
            </a:r>
            <a:r>
              <a:rPr lang="en-US" sz="1400" dirty="0" smtClean="0">
                <a:latin typeface="Arial" panose="020B0604020202020204" pitchFamily="34" charset="0"/>
                <a:cs typeface="Arial" panose="020B0604020202020204" pitchFamily="34" charset="0"/>
              </a:rPr>
              <a:t>columns</a:t>
            </a:r>
          </a:p>
          <a:p>
            <a:pPr marL="285750" indent="-285750" fontAlgn="base">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1400" b="1" dirty="0">
                <a:latin typeface="Arial" panose="020B0604020202020204" pitchFamily="34" charset="0"/>
                <a:cs typeface="Arial" panose="020B0604020202020204" pitchFamily="34" charset="0"/>
              </a:rPr>
              <a:t>View –</a:t>
            </a:r>
            <a:r>
              <a:rPr lang="en-US" sz="1400" dirty="0">
                <a:latin typeface="Arial" panose="020B0604020202020204" pitchFamily="34" charset="0"/>
                <a:cs typeface="Arial" panose="020B0604020202020204" pitchFamily="34" charset="0"/>
              </a:rPr>
              <a:t> Logically represents subsets of data from one or more tables</a:t>
            </a:r>
          </a:p>
          <a:p>
            <a:pPr marL="285750" indent="-285750" fontAlgn="base">
              <a:buFont typeface="Wingdings" panose="05000000000000000000" pitchFamily="2" charset="2"/>
              <a:buChar char="Ø"/>
            </a:pPr>
            <a:endParaRPr lang="en-US" sz="1400" b="1" dirty="0" smtClean="0">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1400" b="1" dirty="0" smtClean="0">
                <a:latin typeface="Arial" panose="020B0604020202020204" pitchFamily="34" charset="0"/>
                <a:cs typeface="Arial" panose="020B0604020202020204" pitchFamily="34" charset="0"/>
              </a:rPr>
              <a:t>Sequence </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Generates primary key values</a:t>
            </a:r>
          </a:p>
          <a:p>
            <a:pPr marL="285750" indent="-285750" fontAlgn="base">
              <a:buFont typeface="Wingdings" panose="05000000000000000000" pitchFamily="2" charset="2"/>
              <a:buChar char="Ø"/>
            </a:pPr>
            <a:endParaRPr lang="en-US" sz="1400" b="1" dirty="0" smtClean="0">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1400" b="1" dirty="0" smtClean="0">
                <a:latin typeface="Arial" panose="020B0604020202020204" pitchFamily="34" charset="0"/>
                <a:cs typeface="Arial" panose="020B0604020202020204" pitchFamily="34" charset="0"/>
              </a:rPr>
              <a:t>Index </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Improves the performance of some queries</a:t>
            </a:r>
          </a:p>
          <a:p>
            <a:pPr marL="285750" indent="-285750" fontAlgn="base">
              <a:buFont typeface="Wingdings" panose="05000000000000000000" pitchFamily="2" charset="2"/>
              <a:buChar char="Ø"/>
            </a:pPr>
            <a:endParaRPr lang="en-US" sz="1400" b="1" dirty="0" smtClean="0">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1400" b="1" dirty="0" smtClean="0">
                <a:latin typeface="Arial" panose="020B0604020202020204" pitchFamily="34" charset="0"/>
                <a:cs typeface="Arial" panose="020B0604020202020204" pitchFamily="34" charset="0"/>
              </a:rPr>
              <a:t>Synonym </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Alternative name for an object</a:t>
            </a:r>
          </a:p>
          <a:p>
            <a:pPr marL="285750" indent="-285750">
              <a:buFontTx/>
              <a:buChar char="-"/>
            </a:pPr>
            <a:endParaRPr lang="en-CA" sz="1400" dirty="0">
              <a:solidFill>
                <a:srgbClr val="424242"/>
              </a:solidFill>
              <a:latin typeface="Arial" panose="020B0604020202020204" pitchFamily="34" charset="0"/>
              <a:cs typeface="Arial" panose="020B0604020202020204" pitchFamily="34" charset="0"/>
            </a:endParaRPr>
          </a:p>
          <a:p>
            <a:endParaRPr lang="en-CA" sz="1400" dirty="0" smtClean="0">
              <a:solidFill>
                <a:srgbClr val="424242"/>
              </a:solidFill>
              <a:latin typeface="Arial" panose="020B0604020202020204" pitchFamily="34" charset="0"/>
              <a:cs typeface="Arial" panose="020B0604020202020204" pitchFamily="34" charset="0"/>
            </a:endParaRPr>
          </a:p>
          <a:p>
            <a:endParaRPr lang="en-CA" sz="1400" dirty="0">
              <a:solidFill>
                <a:srgbClr val="424242"/>
              </a:solidFill>
              <a:latin typeface="Arial" panose="020B0604020202020204" pitchFamily="34" charset="0"/>
              <a:cs typeface="Arial" panose="020B0604020202020204" pitchFamily="34" charset="0"/>
            </a:endParaRPr>
          </a:p>
          <a:p>
            <a:r>
              <a:rPr lang="en-CA" sz="1400" dirty="0" smtClean="0">
                <a:solidFill>
                  <a:srgbClr val="424242"/>
                </a:solidFill>
                <a:latin typeface="Arial" panose="020B0604020202020204" pitchFamily="34" charset="0"/>
                <a:cs typeface="Arial" panose="020B0604020202020204" pitchFamily="34" charset="0"/>
              </a:rPr>
              <a:t>- All of them use “Create” command</a:t>
            </a:r>
            <a:endParaRPr lang="en-C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61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Aft>
                <a:spcPts val="450"/>
              </a:spcAft>
              <a:buNone/>
            </a:pPr>
            <a:r>
              <a:rPr lang="en-US" sz="1500" dirty="0">
                <a:latin typeface="Arial" panose="020B0604020202020204" pitchFamily="34" charset="0"/>
                <a:cs typeface="Arial" panose="020B0604020202020204" pitchFamily="34" charset="0"/>
              </a:rPr>
              <a:t>MySQL Database groups related information into logical structures called </a:t>
            </a:r>
            <a:r>
              <a:rPr lang="en-US" sz="1500" b="1" dirty="0">
                <a:latin typeface="Arial" panose="020B0604020202020204" pitchFamily="34" charset="0"/>
                <a:cs typeface="Arial" panose="020B0604020202020204" pitchFamily="34" charset="0"/>
              </a:rPr>
              <a:t>schemas</a:t>
            </a:r>
            <a:r>
              <a:rPr lang="en-US" sz="1500" dirty="0">
                <a:latin typeface="Arial" panose="020B0604020202020204" pitchFamily="34" charset="0"/>
                <a:cs typeface="Arial" panose="020B0604020202020204" pitchFamily="34" charset="0"/>
              </a:rPr>
              <a:t>. </a:t>
            </a:r>
          </a:p>
          <a:p>
            <a:pPr marL="0" indent="0">
              <a:spcAft>
                <a:spcPts val="450"/>
              </a:spcAft>
              <a:buNone/>
            </a:pPr>
            <a:r>
              <a:rPr lang="en-US" sz="1500" dirty="0">
                <a:latin typeface="Arial" panose="020B0604020202020204" pitchFamily="34" charset="0"/>
                <a:cs typeface="Arial" panose="020B0604020202020204" pitchFamily="34" charset="0"/>
              </a:rPr>
              <a:t>The logical structures contain schema objects. </a:t>
            </a:r>
          </a:p>
          <a:p>
            <a:pPr>
              <a:spcAft>
                <a:spcPts val="450"/>
              </a:spcAft>
            </a:pPr>
            <a:r>
              <a:rPr lang="en-US" sz="1350" b="1" dirty="0">
                <a:latin typeface="Arial" panose="020B0604020202020204" pitchFamily="34" charset="0"/>
                <a:cs typeface="Arial" panose="020B0604020202020204" pitchFamily="34" charset="0"/>
              </a:rPr>
              <a:t>Tables – </a:t>
            </a:r>
          </a:p>
          <a:p>
            <a:pPr>
              <a:spcAft>
                <a:spcPts val="450"/>
              </a:spcAft>
            </a:pPr>
            <a:r>
              <a:rPr lang="en-US" sz="1350" b="1" dirty="0">
                <a:latin typeface="Arial" panose="020B0604020202020204" pitchFamily="34" charset="0"/>
                <a:cs typeface="Arial" panose="020B0604020202020204" pitchFamily="34" charset="0"/>
              </a:rPr>
              <a:t>T</a:t>
            </a:r>
            <a:r>
              <a:rPr lang="en-US" sz="1350" dirty="0">
                <a:latin typeface="Arial" panose="020B0604020202020204" pitchFamily="34" charset="0"/>
                <a:cs typeface="Arial" panose="020B0604020202020204" pitchFamily="34" charset="0"/>
              </a:rPr>
              <a:t>he basic units of data storage in MySQL Database. </a:t>
            </a:r>
          </a:p>
          <a:p>
            <a:pPr>
              <a:spcAft>
                <a:spcPts val="450"/>
              </a:spcAft>
            </a:pPr>
            <a:r>
              <a:rPr lang="en-US" sz="1350" dirty="0">
                <a:latin typeface="Arial" panose="020B0604020202020204" pitchFamily="34" charset="0"/>
                <a:cs typeface="Arial" panose="020B0604020202020204" pitchFamily="34" charset="0"/>
              </a:rPr>
              <a:t>Tables hold all user-accessible data. </a:t>
            </a:r>
          </a:p>
          <a:p>
            <a:pPr>
              <a:spcAft>
                <a:spcPts val="450"/>
              </a:spcAft>
            </a:pPr>
            <a:r>
              <a:rPr lang="en-US" sz="1350" dirty="0">
                <a:latin typeface="Arial" panose="020B0604020202020204" pitchFamily="34" charset="0"/>
                <a:cs typeface="Arial" panose="020B0604020202020204" pitchFamily="34" charset="0"/>
              </a:rPr>
              <a:t>Each table contains </a:t>
            </a:r>
            <a:r>
              <a:rPr lang="en-US" sz="1350" b="1" dirty="0">
                <a:latin typeface="Arial" panose="020B0604020202020204" pitchFamily="34" charset="0"/>
                <a:cs typeface="Arial" panose="020B0604020202020204" pitchFamily="34" charset="0"/>
              </a:rPr>
              <a:t>rows</a:t>
            </a:r>
            <a:r>
              <a:rPr lang="en-US" sz="1350" dirty="0">
                <a:latin typeface="Arial" panose="020B0604020202020204" pitchFamily="34" charset="0"/>
                <a:cs typeface="Arial" panose="020B0604020202020204" pitchFamily="34" charset="0"/>
              </a:rPr>
              <a:t> that </a:t>
            </a:r>
          </a:p>
          <a:p>
            <a:pPr marL="0" indent="0">
              <a:spcAft>
                <a:spcPts val="450"/>
              </a:spcAft>
              <a:buNone/>
            </a:pPr>
            <a:r>
              <a:rPr lang="en-US" sz="1350" dirty="0">
                <a:latin typeface="Arial" panose="020B0604020202020204" pitchFamily="34" charset="0"/>
                <a:cs typeface="Arial" panose="020B0604020202020204" pitchFamily="34" charset="0"/>
              </a:rPr>
              <a:t>represent individual data </a:t>
            </a:r>
            <a:r>
              <a:rPr lang="en-US" sz="1350" b="1" dirty="0">
                <a:latin typeface="Arial" panose="020B0604020202020204" pitchFamily="34" charset="0"/>
                <a:cs typeface="Arial" panose="020B0604020202020204" pitchFamily="34" charset="0"/>
              </a:rPr>
              <a:t>records</a:t>
            </a:r>
            <a:r>
              <a:rPr lang="en-US" sz="1350" dirty="0">
                <a:latin typeface="Arial" panose="020B0604020202020204" pitchFamily="34" charset="0"/>
                <a:cs typeface="Arial" panose="020B0604020202020204" pitchFamily="34" charset="0"/>
              </a:rPr>
              <a:t>. </a:t>
            </a:r>
          </a:p>
          <a:p>
            <a:pPr>
              <a:spcAft>
                <a:spcPts val="450"/>
              </a:spcAft>
            </a:pPr>
            <a:r>
              <a:rPr lang="en-US" sz="1350" dirty="0">
                <a:latin typeface="Arial" panose="020B0604020202020204" pitchFamily="34" charset="0"/>
                <a:cs typeface="Arial" panose="020B0604020202020204" pitchFamily="34" charset="0"/>
              </a:rPr>
              <a:t>Rows are composed of </a:t>
            </a:r>
            <a:r>
              <a:rPr lang="en-US" sz="1350" b="1" dirty="0">
                <a:latin typeface="Arial" panose="020B0604020202020204" pitchFamily="34" charset="0"/>
                <a:cs typeface="Arial" panose="020B0604020202020204" pitchFamily="34" charset="0"/>
              </a:rPr>
              <a:t>columns</a:t>
            </a:r>
            <a:r>
              <a:rPr lang="en-US" sz="1350" dirty="0">
                <a:latin typeface="Arial" panose="020B0604020202020204" pitchFamily="34" charset="0"/>
                <a:cs typeface="Arial" panose="020B0604020202020204" pitchFamily="34" charset="0"/>
              </a:rPr>
              <a:t> </a:t>
            </a:r>
          </a:p>
          <a:p>
            <a:pPr marL="0" indent="0">
              <a:spcAft>
                <a:spcPts val="450"/>
              </a:spcAft>
              <a:buNone/>
            </a:pPr>
            <a:r>
              <a:rPr lang="en-US" sz="1350" dirty="0">
                <a:latin typeface="Arial" panose="020B0604020202020204" pitchFamily="34" charset="0"/>
                <a:cs typeface="Arial" panose="020B0604020202020204" pitchFamily="34" charset="0"/>
              </a:rPr>
              <a:t>that represent the </a:t>
            </a:r>
            <a:r>
              <a:rPr lang="en-US" sz="1350" b="1" dirty="0">
                <a:latin typeface="Arial" panose="020B0604020202020204" pitchFamily="34" charset="0"/>
                <a:cs typeface="Arial" panose="020B0604020202020204" pitchFamily="34" charset="0"/>
              </a:rPr>
              <a:t>fields</a:t>
            </a:r>
            <a:r>
              <a:rPr lang="en-US" sz="1350" dirty="0">
                <a:latin typeface="Arial" panose="020B0604020202020204" pitchFamily="34" charset="0"/>
                <a:cs typeface="Arial" panose="020B0604020202020204" pitchFamily="34" charset="0"/>
              </a:rPr>
              <a:t> of the records. </a:t>
            </a:r>
          </a:p>
          <a:p>
            <a:pPr>
              <a:spcAft>
                <a:spcPts val="450"/>
              </a:spcAft>
            </a:pPr>
            <a:endParaRPr lang="en-US" sz="135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850" y="2628900"/>
            <a:ext cx="3571875" cy="2102644"/>
          </a:xfrm>
          <a:prstGeom prst="rect">
            <a:avLst/>
          </a:prstGeom>
        </p:spPr>
      </p:pic>
      <p:sp>
        <p:nvSpPr>
          <p:cNvPr id="5" name="object 9"/>
          <p:cNvSpPr txBox="1">
            <a:spLocks/>
          </p:cNvSpPr>
          <p:nvPr/>
        </p:nvSpPr>
        <p:spPr>
          <a:xfrm>
            <a:off x="-7227" y="195486"/>
            <a:ext cx="8401050" cy="440222"/>
          </a:xfrm>
          <a:prstGeom prst="rect">
            <a:avLst/>
          </a:prstGeom>
        </p:spPr>
        <p:txBody>
          <a:bodyPr vert="horz" wrap="square" lIns="0" tIns="9245" rIns="0" bIns="0" rtlCol="0">
            <a:spAutoFit/>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marL="8405" algn="l">
              <a:spcBef>
                <a:spcPts val="73"/>
              </a:spcBef>
            </a:pPr>
            <a:r>
              <a:rPr lang="en-US" sz="2800" b="1" dirty="0" smtClean="0">
                <a:solidFill>
                  <a:schemeClr val="bg1"/>
                </a:solidFill>
                <a:latin typeface="+mj-lt"/>
                <a:ea typeface="+mn-ea"/>
                <a:cs typeface="+mn-cs"/>
              </a:rPr>
              <a:t> MySQL Concepts</a:t>
            </a:r>
            <a:endParaRPr lang="en-US" sz="2800" b="1" dirty="0">
              <a:solidFill>
                <a:schemeClr val="bg1"/>
              </a:solidFill>
              <a:latin typeface="+mj-lt"/>
              <a:ea typeface="+mn-ea"/>
              <a:cs typeface="+mn-cs"/>
            </a:endParaRPr>
          </a:p>
        </p:txBody>
      </p:sp>
    </p:spTree>
    <p:extLst>
      <p:ext uri="{BB962C8B-B14F-4D97-AF65-F5344CB8AC3E}">
        <p14:creationId xmlns:p14="http://schemas.microsoft.com/office/powerpoint/2010/main" val="186461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9"/>
          <p:cNvSpPr txBox="1">
            <a:spLocks/>
          </p:cNvSpPr>
          <p:nvPr/>
        </p:nvSpPr>
        <p:spPr>
          <a:xfrm>
            <a:off x="-7227" y="195486"/>
            <a:ext cx="8401050" cy="440222"/>
          </a:xfrm>
          <a:prstGeom prst="rect">
            <a:avLst/>
          </a:prstGeom>
        </p:spPr>
        <p:txBody>
          <a:bodyPr vert="horz" wrap="square" lIns="0" tIns="9245" rIns="0" bIns="0" rtlCol="0">
            <a:spAutoFit/>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marL="8405" algn="l">
              <a:spcBef>
                <a:spcPts val="73"/>
              </a:spcBef>
            </a:pPr>
            <a:r>
              <a:rPr lang="en-US" sz="2800" b="1" dirty="0" smtClean="0">
                <a:solidFill>
                  <a:schemeClr val="bg1"/>
                </a:solidFill>
                <a:latin typeface="+mj-lt"/>
                <a:ea typeface="+mn-ea"/>
                <a:cs typeface="+mn-cs"/>
              </a:rPr>
              <a:t> MySQL Concepts</a:t>
            </a:r>
            <a:endParaRPr lang="en-US" sz="2800" b="1" dirty="0">
              <a:solidFill>
                <a:schemeClr val="bg1"/>
              </a:solidFill>
              <a:latin typeface="+mj-lt"/>
              <a:ea typeface="+mn-ea"/>
              <a:cs typeface="+mn-cs"/>
            </a:endParaRPr>
          </a:p>
        </p:txBody>
      </p:sp>
      <p:sp>
        <p:nvSpPr>
          <p:cNvPr id="6" name="Content Placeholder 2"/>
          <p:cNvSpPr>
            <a:spLocks noGrp="1"/>
          </p:cNvSpPr>
          <p:nvPr>
            <p:ph idx="1"/>
          </p:nvPr>
        </p:nvSpPr>
        <p:spPr>
          <a:xfrm>
            <a:off x="683568" y="915566"/>
            <a:ext cx="7344816" cy="3394472"/>
          </a:xfrm>
        </p:spPr>
        <p:txBody>
          <a:bodyPr>
            <a:noAutofit/>
          </a:bodyPr>
          <a:lstStyle/>
          <a:p>
            <a:pPr>
              <a:spcAft>
                <a:spcPts val="450"/>
              </a:spcAft>
            </a:pPr>
            <a:r>
              <a:rPr lang="en-US" sz="1350" b="1" dirty="0">
                <a:latin typeface="Arial" panose="020B0604020202020204" pitchFamily="34" charset="0"/>
                <a:cs typeface="Arial" panose="020B0604020202020204" pitchFamily="34" charset="0"/>
              </a:rPr>
              <a:t>Indexes </a:t>
            </a:r>
            <a:r>
              <a:rPr lang="en-US" sz="1350" dirty="0">
                <a:latin typeface="Arial" panose="020B0604020202020204" pitchFamily="34" charset="0"/>
                <a:cs typeface="Arial" panose="020B0604020202020204" pitchFamily="34" charset="0"/>
              </a:rPr>
              <a:t>– </a:t>
            </a:r>
          </a:p>
          <a:p>
            <a:pPr lvl="1">
              <a:spcAft>
                <a:spcPts val="450"/>
              </a:spcAft>
            </a:pPr>
            <a:r>
              <a:rPr lang="en-US" sz="1350" dirty="0">
                <a:latin typeface="Arial" panose="020B0604020202020204" pitchFamily="34" charset="0"/>
                <a:cs typeface="Arial" panose="020B0604020202020204" pitchFamily="34" charset="0"/>
              </a:rPr>
              <a:t>Optional objects that improve the performance </a:t>
            </a:r>
          </a:p>
          <a:p>
            <a:pPr marL="342900" lvl="1" indent="0">
              <a:spcAft>
                <a:spcPts val="450"/>
              </a:spcAft>
              <a:buNone/>
            </a:pPr>
            <a:r>
              <a:rPr lang="en-US" sz="1350" dirty="0">
                <a:latin typeface="Arial" panose="020B0604020202020204" pitchFamily="34" charset="0"/>
                <a:cs typeface="Arial" panose="020B0604020202020204" pitchFamily="34" charset="0"/>
              </a:rPr>
              <a:t>of data retrieval from tables. </a:t>
            </a:r>
          </a:p>
          <a:p>
            <a:pPr lvl="1">
              <a:spcAft>
                <a:spcPts val="450"/>
              </a:spcAft>
            </a:pPr>
            <a:r>
              <a:rPr lang="en-US" sz="1350" dirty="0">
                <a:latin typeface="Arial" panose="020B0604020202020204" pitchFamily="34" charset="0"/>
                <a:cs typeface="Arial" panose="020B0604020202020204" pitchFamily="34" charset="0"/>
              </a:rPr>
              <a:t>Indexes are created on one or more columns </a:t>
            </a:r>
          </a:p>
          <a:p>
            <a:pPr marL="342900" lvl="1" indent="0">
              <a:spcAft>
                <a:spcPts val="450"/>
              </a:spcAft>
              <a:buNone/>
            </a:pPr>
            <a:r>
              <a:rPr lang="en-US" sz="1350" dirty="0">
                <a:latin typeface="Arial" panose="020B0604020202020204" pitchFamily="34" charset="0"/>
                <a:cs typeface="Arial" panose="020B0604020202020204" pitchFamily="34" charset="0"/>
              </a:rPr>
              <a:t>of a table, and are automatically maintained in the database.</a:t>
            </a:r>
          </a:p>
          <a:p>
            <a:pPr lvl="1">
              <a:spcAft>
                <a:spcPts val="450"/>
              </a:spcAft>
            </a:pPr>
            <a:endParaRPr lang="en-US" sz="1350" dirty="0">
              <a:latin typeface="Arial" panose="020B0604020202020204" pitchFamily="34" charset="0"/>
              <a:cs typeface="Arial" panose="020B0604020202020204" pitchFamily="34" charset="0"/>
            </a:endParaRPr>
          </a:p>
          <a:p>
            <a:pPr>
              <a:spcAft>
                <a:spcPts val="450"/>
              </a:spcAft>
            </a:pPr>
            <a:r>
              <a:rPr lang="en-US" sz="1350" b="1" dirty="0">
                <a:latin typeface="Arial" panose="020B0604020202020204" pitchFamily="34" charset="0"/>
                <a:cs typeface="Arial" panose="020B0604020202020204" pitchFamily="34" charset="0"/>
              </a:rPr>
              <a:t>Views  - </a:t>
            </a:r>
          </a:p>
          <a:p>
            <a:pPr lvl="1">
              <a:spcAft>
                <a:spcPts val="450"/>
              </a:spcAft>
            </a:pPr>
            <a:r>
              <a:rPr lang="en-US" sz="1350" b="1" dirty="0">
                <a:latin typeface="Arial" panose="020B0604020202020204" pitchFamily="34" charset="0"/>
                <a:cs typeface="Arial" panose="020B0604020202020204" pitchFamily="34" charset="0"/>
              </a:rPr>
              <a:t>C</a:t>
            </a:r>
            <a:r>
              <a:rPr lang="en-US" sz="1350" dirty="0">
                <a:latin typeface="Arial" panose="020B0604020202020204" pitchFamily="34" charset="0"/>
                <a:cs typeface="Arial" panose="020B0604020202020204" pitchFamily="34" charset="0"/>
              </a:rPr>
              <a:t>ombine information from several different tables into a single presentation. </a:t>
            </a:r>
          </a:p>
          <a:p>
            <a:pPr lvl="1">
              <a:spcAft>
                <a:spcPts val="450"/>
              </a:spcAft>
            </a:pPr>
            <a:r>
              <a:rPr lang="en-US" sz="1350" dirty="0">
                <a:latin typeface="Arial" panose="020B0604020202020204" pitchFamily="34" charset="0"/>
                <a:cs typeface="Arial" panose="020B0604020202020204" pitchFamily="34" charset="0"/>
              </a:rPr>
              <a:t>A view can rely on information from both tables and other views. </a:t>
            </a:r>
          </a:p>
          <a:p>
            <a:pPr lvl="1">
              <a:spcAft>
                <a:spcPts val="450"/>
              </a:spcAft>
            </a:pPr>
            <a:endParaRPr lang="en-US" sz="1350" dirty="0">
              <a:latin typeface="Arial" panose="020B0604020202020204" pitchFamily="34" charset="0"/>
              <a:cs typeface="Arial" panose="020B0604020202020204" pitchFamily="34" charset="0"/>
            </a:endParaRPr>
          </a:p>
          <a:p>
            <a:pPr>
              <a:spcAft>
                <a:spcPts val="450"/>
              </a:spcAft>
            </a:pPr>
            <a:r>
              <a:rPr lang="en-US" sz="1350" dirty="0">
                <a:latin typeface="Arial" panose="020B0604020202020204" pitchFamily="34" charset="0"/>
                <a:cs typeface="Arial" panose="020B0604020202020204" pitchFamily="34" charset="0"/>
              </a:rPr>
              <a:t>Other objects: sequences, synonyms, procedures, functions, triggers, packages</a:t>
            </a:r>
          </a:p>
          <a:p>
            <a:pPr marL="0" indent="0">
              <a:buNone/>
            </a:pPr>
            <a:endParaRPr lang="en-US" sz="135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906820"/>
            <a:ext cx="2808312" cy="1880954"/>
          </a:xfrm>
          <a:prstGeom prst="rect">
            <a:avLst/>
          </a:prstGeom>
        </p:spPr>
      </p:pic>
    </p:spTree>
    <p:extLst>
      <p:ext uri="{BB962C8B-B14F-4D97-AF65-F5344CB8AC3E}">
        <p14:creationId xmlns:p14="http://schemas.microsoft.com/office/powerpoint/2010/main" val="27276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1720" y="1059582"/>
            <a:ext cx="5184576" cy="504056"/>
          </a:xfrm>
        </p:spPr>
        <p:txBody>
          <a:bodyPr>
            <a:noAutofit/>
          </a:bodyPr>
          <a:lstStyle/>
          <a:p>
            <a:pPr algn="ctr"/>
            <a:r>
              <a:rPr lang="en-US" sz="3200" i="1" dirty="0">
                <a:solidFill>
                  <a:schemeClr val="tx1"/>
                </a:solidFill>
                <a:latin typeface="Times New Roman" panose="02020603050405020304" pitchFamily="18" charset="0"/>
                <a:cs typeface="Times New Roman" panose="02020603050405020304" pitchFamily="18" charset="0"/>
              </a:rPr>
              <a:t>The RDBMS follows  “Entity- Relationship model ”</a:t>
            </a:r>
            <a:endParaRPr lang="en-IN" sz="3200" i="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499742"/>
            <a:ext cx="6408712" cy="2088232"/>
          </a:xfrm>
          <a:prstGeom prst="rect">
            <a:avLst/>
          </a:prstGeom>
        </p:spPr>
      </p:pic>
    </p:spTree>
    <p:extLst>
      <p:ext uri="{BB962C8B-B14F-4D97-AF65-F5344CB8AC3E}">
        <p14:creationId xmlns:p14="http://schemas.microsoft.com/office/powerpoint/2010/main" val="1747909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23478"/>
            <a:ext cx="7380312" cy="504056"/>
          </a:xfrm>
        </p:spPr>
        <p:txBody>
          <a:bodyPr>
            <a:noAutofit/>
          </a:bodyPr>
          <a:lstStyle/>
          <a:p>
            <a:r>
              <a:rPr lang="en-US" sz="2700" dirty="0">
                <a:solidFill>
                  <a:schemeClr val="bg1"/>
                </a:solidFill>
              </a:rPr>
              <a:t>What is Entity – Relationship  (ER) Data Model ?</a:t>
            </a:r>
            <a:endParaRPr lang="en-IN" sz="2700" dirty="0">
              <a:solidFill>
                <a:schemeClr val="bg1"/>
              </a:solidFill>
            </a:endParaRPr>
          </a:p>
        </p:txBody>
      </p:sp>
      <p:sp>
        <p:nvSpPr>
          <p:cNvPr id="4" name="Text Placeholder 3"/>
          <p:cNvSpPr>
            <a:spLocks noGrp="1"/>
          </p:cNvSpPr>
          <p:nvPr>
            <p:ph idx="4294967295"/>
          </p:nvPr>
        </p:nvSpPr>
        <p:spPr>
          <a:xfrm>
            <a:off x="323528" y="843558"/>
            <a:ext cx="8532440" cy="3394075"/>
          </a:xfrm>
        </p:spPr>
        <p:txBody>
          <a:bodyPr>
            <a:noAutofit/>
          </a:bodyPr>
          <a:lstStyle/>
          <a:p>
            <a:r>
              <a:rPr lang="en-US" sz="1800" dirty="0">
                <a:cs typeface="Times New Roman" panose="02020603050405020304" pitchFamily="18" charset="0"/>
              </a:rPr>
              <a:t>In ER model all the data will be viewed as  Entities, Attributes and different relations that  can be defined between entities</a:t>
            </a:r>
          </a:p>
          <a:p>
            <a:endParaRPr lang="en-US" sz="1800" dirty="0">
              <a:cs typeface="Times New Roman" panose="02020603050405020304" pitchFamily="18" charset="0"/>
            </a:endParaRPr>
          </a:p>
          <a:p>
            <a:r>
              <a:rPr lang="en-US" sz="1800" b="1" dirty="0">
                <a:cs typeface="Times New Roman" panose="02020603050405020304" pitchFamily="18" charset="0"/>
              </a:rPr>
              <a:t>Entities</a:t>
            </a:r>
          </a:p>
          <a:p>
            <a:pPr lvl="1" indent="-200025"/>
            <a:r>
              <a:rPr lang="en-US" sz="1400" dirty="0">
                <a:cs typeface="Times New Roman" panose="02020603050405020304" pitchFamily="18" charset="0"/>
              </a:rPr>
              <a:t>Is an object in the real world that is  distinguishable from other objects</a:t>
            </a:r>
          </a:p>
          <a:p>
            <a:pPr marL="1160463" lvl="2" indent="-200025"/>
            <a:r>
              <a:rPr lang="en-US" sz="1400" dirty="0">
                <a:cs typeface="Times New Roman" panose="02020603050405020304" pitchFamily="18" charset="0"/>
              </a:rPr>
              <a:t>Ex. Employees, Places</a:t>
            </a:r>
          </a:p>
          <a:p>
            <a:endParaRPr lang="en-US" sz="1800" dirty="0">
              <a:cs typeface="Times New Roman" panose="02020603050405020304" pitchFamily="18" charset="0"/>
            </a:endParaRPr>
          </a:p>
          <a:p>
            <a:r>
              <a:rPr lang="en-US" sz="1800" b="1" dirty="0">
                <a:cs typeface="Times New Roman" panose="02020603050405020304" pitchFamily="18" charset="0"/>
              </a:rPr>
              <a:t>Attributes</a:t>
            </a:r>
          </a:p>
          <a:p>
            <a:pPr lvl="2" indent="-200025"/>
            <a:r>
              <a:rPr lang="en-US" sz="1400" dirty="0">
                <a:cs typeface="Times New Roman" panose="02020603050405020304" pitchFamily="18" charset="0"/>
              </a:rPr>
              <a:t>An entity is described in the database using a set  of attributes</a:t>
            </a:r>
          </a:p>
          <a:p>
            <a:pPr marL="1617663" lvl="3" indent="-200025">
              <a:buFont typeface="Arial" panose="020B0604020202020204" pitchFamily="34" charset="0"/>
              <a:buChar char="•"/>
            </a:pPr>
            <a:r>
              <a:rPr lang="en-US" sz="1400" dirty="0">
                <a:cs typeface="Times New Roman" panose="02020603050405020304" pitchFamily="18" charset="0"/>
              </a:rPr>
              <a:t>Ex. Employee_Name, Employee_Age, Gender</a:t>
            </a:r>
          </a:p>
          <a:p>
            <a:endParaRPr lang="en-US" sz="1800" dirty="0">
              <a:cs typeface="Times New Roman" panose="02020603050405020304" pitchFamily="18" charset="0"/>
            </a:endParaRPr>
          </a:p>
          <a:p>
            <a:endParaRPr lang="en-IN" sz="1800" dirty="0">
              <a:cs typeface="Times New Roman" panose="02020603050405020304" pitchFamily="18" charset="0"/>
            </a:endParaRPr>
          </a:p>
        </p:txBody>
      </p:sp>
    </p:spTree>
    <p:extLst>
      <p:ext uri="{BB962C8B-B14F-4D97-AF65-F5344CB8AC3E}">
        <p14:creationId xmlns:p14="http://schemas.microsoft.com/office/powerpoint/2010/main" val="378810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86ECAA52-BCD7-2942-97E0-D17A63CE1CEF}"/>
              </a:ext>
            </a:extLst>
          </p:cNvPr>
          <p:cNvSpPr>
            <a:spLocks noGrp="1"/>
          </p:cNvSpPr>
          <p:nvPr>
            <p:ph type="title"/>
          </p:nvPr>
        </p:nvSpPr>
        <p:spPr/>
        <p:txBody>
          <a:bodyPr/>
          <a:lstStyle/>
          <a:p>
            <a:r>
              <a:rPr lang="en-US" dirty="0"/>
              <a:t>ER Data  Model ? Continued..</a:t>
            </a:r>
          </a:p>
        </p:txBody>
      </p:sp>
      <p:sp>
        <p:nvSpPr>
          <p:cNvPr id="4" name="Text Placeholder 3"/>
          <p:cNvSpPr>
            <a:spLocks noGrp="1"/>
          </p:cNvSpPr>
          <p:nvPr>
            <p:ph idx="4294967295"/>
          </p:nvPr>
        </p:nvSpPr>
        <p:spPr>
          <a:xfrm>
            <a:off x="539552" y="843558"/>
            <a:ext cx="8208912" cy="3816424"/>
          </a:xfrm>
        </p:spPr>
        <p:txBody>
          <a:bodyPr>
            <a:normAutofit fontScale="92500" lnSpcReduction="10000"/>
          </a:bodyPr>
          <a:lstStyle/>
          <a:p>
            <a:r>
              <a:rPr lang="en-US" sz="1800" b="1" dirty="0">
                <a:cs typeface="Times New Roman" panose="02020603050405020304" pitchFamily="18" charset="0"/>
              </a:rPr>
              <a:t>Relationships</a:t>
            </a:r>
          </a:p>
          <a:p>
            <a:pPr lvl="1"/>
            <a:r>
              <a:rPr lang="en-US" sz="1800" dirty="0">
                <a:cs typeface="Times New Roman" panose="02020603050405020304" pitchFamily="18" charset="0"/>
              </a:rPr>
              <a:t>So a relation means simply a two  dimensional table </a:t>
            </a:r>
          </a:p>
          <a:p>
            <a:pPr lvl="1"/>
            <a:r>
              <a:rPr lang="en-US" sz="1800" dirty="0">
                <a:cs typeface="Times New Roman" panose="02020603050405020304" pitchFamily="18" charset="0"/>
              </a:rPr>
              <a:t>Entities will be data with in a table </a:t>
            </a:r>
          </a:p>
          <a:p>
            <a:pPr lvl="1"/>
            <a:r>
              <a:rPr lang="en-US" sz="1800" dirty="0">
                <a:cs typeface="Times New Roman" panose="02020603050405020304" pitchFamily="18" charset="0"/>
              </a:rPr>
              <a:t>And attributes will be the columns of that  table </a:t>
            </a:r>
            <a:endParaRPr lang="en-US" sz="1800" dirty="0" smtClean="0">
              <a:cs typeface="Times New Roman" panose="02020603050405020304" pitchFamily="18" charset="0"/>
            </a:endParaRPr>
          </a:p>
          <a:p>
            <a:pPr lvl="1"/>
            <a:endParaRPr lang="en-US" sz="1800" dirty="0">
              <a:cs typeface="Times New Roman" panose="02020603050405020304" pitchFamily="18" charset="0"/>
            </a:endParaRPr>
          </a:p>
          <a:p>
            <a:r>
              <a:rPr lang="en-IN" sz="1800" dirty="0">
                <a:cs typeface="Times New Roman" panose="02020603050405020304" pitchFamily="18" charset="0"/>
              </a:rPr>
              <a:t>Entity - An entity is a business object that represents a group, or category of data.</a:t>
            </a:r>
          </a:p>
          <a:p>
            <a:endParaRPr lang="en-IN" sz="1800" dirty="0" smtClean="0">
              <a:cs typeface="Times New Roman" panose="02020603050405020304" pitchFamily="18" charset="0"/>
            </a:endParaRPr>
          </a:p>
          <a:p>
            <a:r>
              <a:rPr lang="en-IN" sz="1800" dirty="0" smtClean="0">
                <a:cs typeface="Times New Roman" panose="02020603050405020304" pitchFamily="18" charset="0"/>
              </a:rPr>
              <a:t>Instance </a:t>
            </a:r>
            <a:r>
              <a:rPr lang="en-IN" sz="1800" dirty="0">
                <a:cs typeface="Times New Roman" panose="02020603050405020304" pitchFamily="18" charset="0"/>
              </a:rPr>
              <a:t>(Record, Tuple) - A single, specific occurrence of an entity is an instance. Other terms for an instance are record and tuple.</a:t>
            </a:r>
          </a:p>
          <a:p>
            <a:endParaRPr lang="en-IN" sz="1800" dirty="0" smtClean="0">
              <a:cs typeface="Times New Roman" panose="02020603050405020304" pitchFamily="18" charset="0"/>
            </a:endParaRPr>
          </a:p>
          <a:p>
            <a:r>
              <a:rPr lang="en-IN" sz="1800" dirty="0" smtClean="0">
                <a:cs typeface="Times New Roman" panose="02020603050405020304" pitchFamily="18" charset="0"/>
              </a:rPr>
              <a:t>Attribute- </a:t>
            </a:r>
            <a:r>
              <a:rPr lang="en-IN" sz="1800" dirty="0">
                <a:cs typeface="Times New Roman" panose="02020603050405020304" pitchFamily="18" charset="0"/>
              </a:rPr>
              <a:t>An attribute is a sub-group of information within an entity.</a:t>
            </a:r>
          </a:p>
          <a:p>
            <a:endParaRPr lang="en-IN" sz="1800" dirty="0" smtClean="0">
              <a:cs typeface="Times New Roman" panose="02020603050405020304" pitchFamily="18" charset="0"/>
            </a:endParaRPr>
          </a:p>
          <a:p>
            <a:r>
              <a:rPr lang="en-IN" sz="1800" dirty="0" smtClean="0">
                <a:cs typeface="Times New Roman" panose="02020603050405020304" pitchFamily="18" charset="0"/>
              </a:rPr>
              <a:t>A </a:t>
            </a:r>
            <a:r>
              <a:rPr lang="en-IN" sz="1800" dirty="0">
                <a:cs typeface="Times New Roman" panose="02020603050405020304" pitchFamily="18" charset="0"/>
              </a:rPr>
              <a:t>relationship is a link that relates two entities that share one or more attributes.</a:t>
            </a:r>
          </a:p>
        </p:txBody>
      </p:sp>
    </p:spTree>
    <p:extLst>
      <p:ext uri="{BB962C8B-B14F-4D97-AF65-F5344CB8AC3E}">
        <p14:creationId xmlns:p14="http://schemas.microsoft.com/office/powerpoint/2010/main" val="11537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68DE4D6-636A-C649-AB44-A5F091D128E4}"/>
              </a:ext>
            </a:extLst>
          </p:cNvPr>
          <p:cNvSpPr>
            <a:spLocks noGrp="1"/>
          </p:cNvSpPr>
          <p:nvPr>
            <p:ph type="title"/>
          </p:nvPr>
        </p:nvSpPr>
        <p:spPr/>
        <p:txBody>
          <a:bodyPr/>
          <a:lstStyle/>
          <a:p>
            <a:r>
              <a:rPr lang="en-US" dirty="0"/>
              <a:t>Data Types &amp; Relationship Types</a:t>
            </a:r>
          </a:p>
        </p:txBody>
      </p:sp>
      <p:sp>
        <p:nvSpPr>
          <p:cNvPr id="4" name="Text Placeholder 3"/>
          <p:cNvSpPr>
            <a:spLocks noGrp="1"/>
          </p:cNvSpPr>
          <p:nvPr>
            <p:ph idx="4294967295"/>
          </p:nvPr>
        </p:nvSpPr>
        <p:spPr>
          <a:xfrm>
            <a:off x="395536" y="915566"/>
            <a:ext cx="7776864" cy="3394075"/>
          </a:xfrm>
        </p:spPr>
        <p:txBody>
          <a:bodyPr>
            <a:noAutofit/>
          </a:bodyPr>
          <a:lstStyle/>
          <a:p>
            <a:pPr marL="101600" indent="0">
              <a:buNone/>
            </a:pPr>
            <a:r>
              <a:rPr lang="en-IN" sz="1800" b="1" dirty="0">
                <a:cs typeface="Times New Roman" panose="02020603050405020304" pitchFamily="18" charset="0"/>
              </a:rPr>
              <a:t>Data Types</a:t>
            </a:r>
          </a:p>
          <a:p>
            <a:endParaRPr lang="en-US" sz="1800" dirty="0">
              <a:cs typeface="Times New Roman" panose="02020603050405020304" pitchFamily="18" charset="0"/>
            </a:endParaRPr>
          </a:p>
          <a:p>
            <a:r>
              <a:rPr lang="en-US" sz="1800" dirty="0">
                <a:cs typeface="Times New Roman" panose="02020603050405020304" pitchFamily="18" charset="0"/>
              </a:rPr>
              <a:t>Alphanumeric (Text, Memo, Varchar)</a:t>
            </a:r>
          </a:p>
          <a:p>
            <a:r>
              <a:rPr lang="en-US" sz="1800" dirty="0">
                <a:cs typeface="Times New Roman" panose="02020603050405020304" pitchFamily="18" charset="0"/>
              </a:rPr>
              <a:t>Numeric (Number, Currency, etc.)</a:t>
            </a:r>
          </a:p>
          <a:p>
            <a:r>
              <a:rPr lang="en-US" sz="1800" dirty="0">
                <a:cs typeface="Times New Roman" panose="02020603050405020304" pitchFamily="18" charset="0"/>
              </a:rPr>
              <a:t>Date/Time</a:t>
            </a:r>
          </a:p>
          <a:p>
            <a:r>
              <a:rPr lang="en-US" sz="1800" dirty="0">
                <a:cs typeface="Times New Roman" panose="02020603050405020304" pitchFamily="18" charset="0"/>
              </a:rPr>
              <a:t>Boolean (Yes/No)</a:t>
            </a:r>
          </a:p>
          <a:p>
            <a:pPr marL="101600" indent="0">
              <a:buNone/>
            </a:pPr>
            <a:endParaRPr lang="en-IN" sz="1800" b="1" dirty="0">
              <a:cs typeface="Times New Roman" panose="02020603050405020304" pitchFamily="18" charset="0"/>
            </a:endParaRPr>
          </a:p>
          <a:p>
            <a:pPr marL="101600" indent="0">
              <a:buNone/>
            </a:pPr>
            <a:r>
              <a:rPr lang="en-IN" sz="1800" b="1" dirty="0">
                <a:cs typeface="Times New Roman" panose="02020603050405020304" pitchFamily="18" charset="0"/>
              </a:rPr>
              <a:t>Relationship Types</a:t>
            </a:r>
            <a:endParaRPr lang="en-IN" sz="1800" dirty="0">
              <a:cs typeface="Times New Roman" panose="02020603050405020304" pitchFamily="18" charset="0"/>
            </a:endParaRPr>
          </a:p>
          <a:p>
            <a:r>
              <a:rPr lang="en-IN" sz="1800" dirty="0">
                <a:cs typeface="Times New Roman" panose="02020603050405020304" pitchFamily="18" charset="0"/>
              </a:rPr>
              <a:t>One-to-one</a:t>
            </a:r>
          </a:p>
          <a:p>
            <a:r>
              <a:rPr lang="en-IN" sz="1800" dirty="0">
                <a:cs typeface="Times New Roman" panose="02020603050405020304" pitchFamily="18" charset="0"/>
              </a:rPr>
              <a:t>One-to-many</a:t>
            </a:r>
          </a:p>
          <a:p>
            <a:r>
              <a:rPr lang="en-IN" sz="1800" dirty="0" smtClean="0">
                <a:cs typeface="Times New Roman" panose="02020603050405020304" pitchFamily="18" charset="0"/>
              </a:rPr>
              <a:t>Many-to-many</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233856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IN" sz="2400" dirty="0">
                <a:solidFill>
                  <a:schemeClr val="bg1"/>
                </a:solidFill>
              </a:rPr>
              <a:t>What is Database?</a:t>
            </a:r>
          </a:p>
        </p:txBody>
      </p:sp>
      <p:sp>
        <p:nvSpPr>
          <p:cNvPr id="4" name="Text Placeholder 3"/>
          <p:cNvSpPr>
            <a:spLocks noGrp="1"/>
          </p:cNvSpPr>
          <p:nvPr>
            <p:ph idx="4294967295"/>
          </p:nvPr>
        </p:nvSpPr>
        <p:spPr>
          <a:xfrm>
            <a:off x="251520" y="843558"/>
            <a:ext cx="8892480" cy="3394075"/>
          </a:xfrm>
        </p:spPr>
        <p:txBody>
          <a:bodyPr>
            <a:normAutofit/>
          </a:bodyPr>
          <a:lstStyle/>
          <a:p>
            <a:r>
              <a:rPr lang="en-US" sz="2000" dirty="0">
                <a:cs typeface="Times New Roman" panose="02020603050405020304" pitchFamily="18" charset="0"/>
              </a:rPr>
              <a:t>A collection of information organized in  such a way that a computer program can  quickly select desired pieces of data.</a:t>
            </a:r>
            <a:endParaRPr lang="en-IN" sz="2000" dirty="0">
              <a:cs typeface="Times New Roman" panose="02020603050405020304" pitchFamily="18" charset="0"/>
            </a:endParaRPr>
          </a:p>
        </p:txBody>
      </p:sp>
      <p:sp>
        <p:nvSpPr>
          <p:cNvPr id="6" name="object 2">
            <a:extLst>
              <a:ext uri="{FF2B5EF4-FFF2-40B4-BE49-F238E27FC236}">
                <a16:creationId xmlns:a16="http://schemas.microsoft.com/office/drawing/2014/main" xmlns="" id="{C5A427CA-2458-5842-9002-FD12FAB43301}"/>
              </a:ext>
            </a:extLst>
          </p:cNvPr>
          <p:cNvSpPr/>
          <p:nvPr/>
        </p:nvSpPr>
        <p:spPr>
          <a:xfrm>
            <a:off x="2771801" y="2234279"/>
            <a:ext cx="3807092" cy="474916"/>
          </a:xfrm>
          <a:prstGeom prst="rect">
            <a:avLst/>
          </a:prstGeom>
          <a:blipFill>
            <a:blip r:embed="rId2" cstate="print"/>
            <a:stretch>
              <a:fillRect/>
            </a:stretch>
          </a:blipFill>
        </p:spPr>
        <p:txBody>
          <a:bodyPr wrap="square" lIns="0" tIns="0" rIns="0" bIns="0" rtlCol="0"/>
          <a:lstStyle/>
          <a:p>
            <a:endParaRPr dirty="0"/>
          </a:p>
        </p:txBody>
      </p:sp>
      <p:sp>
        <p:nvSpPr>
          <p:cNvPr id="7" name="object 3">
            <a:extLst>
              <a:ext uri="{FF2B5EF4-FFF2-40B4-BE49-F238E27FC236}">
                <a16:creationId xmlns:a16="http://schemas.microsoft.com/office/drawing/2014/main" xmlns="" id="{51590787-7932-8347-A8CE-55BBB418A5D2}"/>
              </a:ext>
            </a:extLst>
          </p:cNvPr>
          <p:cNvSpPr/>
          <p:nvPr/>
        </p:nvSpPr>
        <p:spPr>
          <a:xfrm>
            <a:off x="635815" y="1468763"/>
            <a:ext cx="2350006" cy="1953985"/>
          </a:xfrm>
          <a:prstGeom prst="rect">
            <a:avLst/>
          </a:prstGeom>
          <a:blipFill>
            <a:blip r:embed="rId3" cstate="print"/>
            <a:stretch>
              <a:fillRect/>
            </a:stretch>
          </a:blipFill>
        </p:spPr>
        <p:txBody>
          <a:bodyPr wrap="square" lIns="0" tIns="0" rIns="0" bIns="0" rtlCol="0"/>
          <a:lstStyle/>
          <a:p>
            <a:endParaRPr dirty="0"/>
          </a:p>
        </p:txBody>
      </p:sp>
      <p:sp>
        <p:nvSpPr>
          <p:cNvPr id="8" name="object 5">
            <a:extLst>
              <a:ext uri="{FF2B5EF4-FFF2-40B4-BE49-F238E27FC236}">
                <a16:creationId xmlns:a16="http://schemas.microsoft.com/office/drawing/2014/main" xmlns="" id="{8F9BF7F9-42E4-F645-A4CF-A449D7F168F1}"/>
              </a:ext>
            </a:extLst>
          </p:cNvPr>
          <p:cNvSpPr txBox="1"/>
          <p:nvPr/>
        </p:nvSpPr>
        <p:spPr>
          <a:xfrm>
            <a:off x="497888" y="3966622"/>
            <a:ext cx="3128137" cy="505267"/>
          </a:xfrm>
          <a:prstGeom prst="rect">
            <a:avLst/>
          </a:prstGeom>
        </p:spPr>
        <p:txBody>
          <a:bodyPr vert="horz" wrap="square" lIns="0" tIns="12700" rIns="0" bIns="0" rtlCol="0">
            <a:spAutoFit/>
          </a:bodyPr>
          <a:lstStyle/>
          <a:p>
            <a:pPr algn="ctr">
              <a:spcBef>
                <a:spcPts val="100"/>
              </a:spcBef>
            </a:pPr>
            <a:r>
              <a:rPr sz="1600" spc="-10" dirty="0">
                <a:latin typeface="Times New Roman" panose="02020603050405020304" pitchFamily="18" charset="0"/>
                <a:cs typeface="Times New Roman" panose="02020603050405020304" pitchFamily="18" charset="0"/>
              </a:rPr>
              <a:t>Front </a:t>
            </a:r>
            <a:r>
              <a:rPr sz="1600" spc="-5" dirty="0">
                <a:latin typeface="Times New Roman" panose="02020603050405020304" pitchFamily="18" charset="0"/>
                <a:cs typeface="Times New Roman" panose="02020603050405020304" pitchFamily="18" charset="0"/>
              </a:rPr>
              <a:t>End: done in </a:t>
            </a:r>
            <a:r>
              <a:rPr sz="1600" spc="-10" dirty="0">
                <a:latin typeface="Times New Roman" panose="02020603050405020304" pitchFamily="18" charset="0"/>
                <a:cs typeface="Times New Roman" panose="02020603050405020304" pitchFamily="18" charset="0"/>
              </a:rPr>
              <a:t>PHP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.Net </a:t>
            </a:r>
            <a:r>
              <a:rPr sz="1600" dirty="0">
                <a:latin typeface="Times New Roman" panose="02020603050405020304" pitchFamily="18" charset="0"/>
                <a:cs typeface="Times New Roman" panose="02020603050405020304" pitchFamily="18" charset="0"/>
              </a:rPr>
              <a:t>/ JSP</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or</a:t>
            </a:r>
            <a:endParaRPr sz="1600" dirty="0">
              <a:latin typeface="Times New Roman" panose="02020603050405020304" pitchFamily="18" charset="0"/>
              <a:cs typeface="Times New Roman" panose="02020603050405020304" pitchFamily="18" charset="0"/>
            </a:endParaRPr>
          </a:p>
          <a:p>
            <a:pPr algn="ctr">
              <a:lnSpc>
                <a:spcPct val="100000"/>
              </a:lnSpc>
            </a:pPr>
            <a:r>
              <a:rPr sz="1600" spc="-15" dirty="0">
                <a:latin typeface="Times New Roman" panose="02020603050405020304" pitchFamily="18" charset="0"/>
                <a:cs typeface="Times New Roman" panose="02020603050405020304" pitchFamily="18" charset="0"/>
              </a:rPr>
              <a:t>any </a:t>
            </a:r>
            <a:r>
              <a:rPr sz="1600" spc="-5" dirty="0">
                <a:latin typeface="Times New Roman" panose="02020603050405020304" pitchFamily="18" charset="0"/>
                <a:cs typeface="Times New Roman" panose="02020603050405020304" pitchFamily="18" charset="0"/>
              </a:rPr>
              <a:t>server side </a:t>
            </a:r>
            <a:r>
              <a:rPr sz="1600" spc="-10" dirty="0">
                <a:latin typeface="Times New Roman" panose="02020603050405020304" pitchFamily="18" charset="0"/>
                <a:cs typeface="Times New Roman" panose="02020603050405020304" pitchFamily="18" charset="0"/>
              </a:rPr>
              <a:t>scripting</a:t>
            </a:r>
            <a:r>
              <a:rPr sz="1600" spc="3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languages</a:t>
            </a:r>
            <a:endParaRPr sz="1600" dirty="0">
              <a:latin typeface="Times New Roman" panose="02020603050405020304" pitchFamily="18" charset="0"/>
              <a:cs typeface="Times New Roman" panose="02020603050405020304" pitchFamily="18" charset="0"/>
            </a:endParaRPr>
          </a:p>
        </p:txBody>
      </p:sp>
      <p:sp>
        <p:nvSpPr>
          <p:cNvPr id="9" name="object 7">
            <a:extLst>
              <a:ext uri="{FF2B5EF4-FFF2-40B4-BE49-F238E27FC236}">
                <a16:creationId xmlns:a16="http://schemas.microsoft.com/office/drawing/2014/main" xmlns="" id="{FF59C60B-80D8-244A-B581-24333D044F95}"/>
              </a:ext>
            </a:extLst>
          </p:cNvPr>
          <p:cNvSpPr txBox="1"/>
          <p:nvPr/>
        </p:nvSpPr>
        <p:spPr>
          <a:xfrm>
            <a:off x="4621641" y="3843512"/>
            <a:ext cx="4007658" cy="751488"/>
          </a:xfrm>
          <a:prstGeom prst="rect">
            <a:avLst/>
          </a:prstGeom>
        </p:spPr>
        <p:txBody>
          <a:bodyPr vert="horz" wrap="square" lIns="0" tIns="12700" rIns="0" bIns="0" rtlCol="0">
            <a:spAutoFit/>
          </a:bodyPr>
          <a:lstStyle/>
          <a:p>
            <a:pPr marL="12700" marR="5080" algn="ctr">
              <a:spcBef>
                <a:spcPts val="100"/>
              </a:spcBef>
            </a:pPr>
            <a:r>
              <a:rPr sz="1600" spc="-10" dirty="0">
                <a:latin typeface="Times New Roman" panose="02020603050405020304" pitchFamily="18" charset="0"/>
                <a:cs typeface="Times New Roman" panose="02020603050405020304" pitchFamily="18" charset="0"/>
              </a:rPr>
              <a:t>Stores </a:t>
            </a:r>
            <a:r>
              <a:rPr sz="1600" spc="-15" dirty="0">
                <a:latin typeface="Times New Roman" panose="02020603050405020304" pitchFamily="18" charset="0"/>
                <a:cs typeface="Times New Roman" panose="02020603050405020304" pitchFamily="18" charset="0"/>
              </a:rPr>
              <a:t>data </a:t>
            </a:r>
            <a:r>
              <a:rPr sz="1600" spc="-5" dirty="0">
                <a:latin typeface="Times New Roman" panose="02020603050405020304" pitchFamily="18" charset="0"/>
                <a:cs typeface="Times New Roman" panose="02020603050405020304" pitchFamily="18" charset="0"/>
              </a:rPr>
              <a:t>at </a:t>
            </a:r>
            <a:r>
              <a:rPr sz="1600" dirty="0">
                <a:latin typeface="Times New Roman" panose="02020603050405020304" pitchFamily="18" charset="0"/>
                <a:cs typeface="Times New Roman" panose="02020603050405020304" pitchFamily="18" charset="0"/>
              </a:rPr>
              <a:t>the </a:t>
            </a:r>
            <a:r>
              <a:rPr sz="1600" spc="-5" dirty="0">
                <a:latin typeface="Times New Roman" panose="02020603050405020304" pitchFamily="18" charset="0"/>
                <a:cs typeface="Times New Roman" panose="02020603050405020304" pitchFamily="18" charset="0"/>
              </a:rPr>
              <a:t>Back </a:t>
            </a:r>
            <a:r>
              <a:rPr sz="1600" dirty="0">
                <a:latin typeface="Times New Roman" panose="02020603050405020304" pitchFamily="18" charset="0"/>
                <a:cs typeface="Times New Roman" panose="02020603050405020304" pitchFamily="18" charset="0"/>
              </a:rPr>
              <a:t>end </a:t>
            </a:r>
            <a:r>
              <a:rPr sz="1600" spc="-10" dirty="0">
                <a:latin typeface="Times New Roman" panose="02020603050405020304" pitchFamily="18" charset="0"/>
                <a:cs typeface="Times New Roman" panose="02020603050405020304" pitchFamily="18" charset="0"/>
              </a:rPr>
              <a:t>database  </a:t>
            </a:r>
            <a:r>
              <a:rPr sz="1600" spc="-5" dirty="0">
                <a:latin typeface="Times New Roman" panose="02020603050405020304" pitchFamily="18" charset="0"/>
                <a:cs typeface="Times New Roman" panose="02020603050405020304" pitchFamily="18" charset="0"/>
              </a:rPr>
              <a:t>in MYSQL/SQL Server </a:t>
            </a:r>
            <a:r>
              <a:rPr sz="160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Oracle </a:t>
            </a:r>
            <a:r>
              <a:rPr sz="1600" spc="-5" dirty="0">
                <a:latin typeface="Times New Roman" panose="02020603050405020304" pitchFamily="18" charset="0"/>
                <a:cs typeface="Times New Roman" panose="02020603050405020304" pitchFamily="18" charset="0"/>
              </a:rPr>
              <a:t>or </a:t>
            </a:r>
            <a:r>
              <a:rPr sz="1600" spc="-15" dirty="0">
                <a:latin typeface="Times New Roman" panose="02020603050405020304" pitchFamily="18" charset="0"/>
                <a:cs typeface="Times New Roman" panose="02020603050405020304" pitchFamily="18" charset="0"/>
              </a:rPr>
              <a:t>any  </a:t>
            </a:r>
            <a:r>
              <a:rPr sz="1600" spc="-5" dirty="0">
                <a:latin typeface="Times New Roman" panose="02020603050405020304" pitchFamily="18" charset="0"/>
                <a:cs typeface="Times New Roman" panose="02020603050405020304" pitchFamily="18" charset="0"/>
              </a:rPr>
              <a:t>other</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DBMS</a:t>
            </a:r>
            <a:endParaRPr sz="1600" dirty="0">
              <a:latin typeface="Times New Roman" panose="02020603050405020304" pitchFamily="18" charset="0"/>
              <a:cs typeface="Times New Roman" panose="02020603050405020304" pitchFamily="18" charset="0"/>
            </a:endParaRPr>
          </a:p>
        </p:txBody>
      </p:sp>
      <p:sp>
        <p:nvSpPr>
          <p:cNvPr id="10" name="object 9">
            <a:extLst>
              <a:ext uri="{FF2B5EF4-FFF2-40B4-BE49-F238E27FC236}">
                <a16:creationId xmlns:a16="http://schemas.microsoft.com/office/drawing/2014/main" xmlns="" id="{EE465639-5325-B446-9D99-656BCFB11DE6}"/>
              </a:ext>
            </a:extLst>
          </p:cNvPr>
          <p:cNvSpPr/>
          <p:nvPr/>
        </p:nvSpPr>
        <p:spPr>
          <a:xfrm>
            <a:off x="6392470" y="1787331"/>
            <a:ext cx="1535021" cy="1330712"/>
          </a:xfrm>
          <a:prstGeom prst="rect">
            <a:avLst/>
          </a:prstGeom>
          <a:blipFill>
            <a:blip r:embed="rId4" cstate="print"/>
            <a:stretch>
              <a:fillRect/>
            </a:stretch>
          </a:blipFill>
        </p:spPr>
        <p:txBody>
          <a:bodyPr wrap="square" lIns="0" tIns="0" rIns="0" bIns="0" rtlCol="0"/>
          <a:lstStyle/>
          <a:p>
            <a:endParaRPr dirty="0"/>
          </a:p>
        </p:txBody>
      </p:sp>
      <p:sp>
        <p:nvSpPr>
          <p:cNvPr id="11" name="object 4">
            <a:extLst>
              <a:ext uri="{FF2B5EF4-FFF2-40B4-BE49-F238E27FC236}">
                <a16:creationId xmlns:a16="http://schemas.microsoft.com/office/drawing/2014/main" xmlns="" id="{9099DC56-B79E-BB44-A345-B093165E1830}"/>
              </a:ext>
            </a:extLst>
          </p:cNvPr>
          <p:cNvSpPr/>
          <p:nvPr/>
        </p:nvSpPr>
        <p:spPr>
          <a:xfrm>
            <a:off x="1246853" y="3118043"/>
            <a:ext cx="309562" cy="812396"/>
          </a:xfrm>
          <a:custGeom>
            <a:avLst/>
            <a:gdLst/>
            <a:ahLst/>
            <a:cxnLst/>
            <a:rect l="l" t="t" r="r" b="b"/>
            <a:pathLst>
              <a:path w="206375" h="715645">
                <a:moveTo>
                  <a:pt x="0" y="508762"/>
                </a:moveTo>
                <a:lnTo>
                  <a:pt x="102997" y="715251"/>
                </a:lnTo>
                <a:lnTo>
                  <a:pt x="196062" y="529589"/>
                </a:lnTo>
                <a:lnTo>
                  <a:pt x="123824" y="529589"/>
                </a:lnTo>
                <a:lnTo>
                  <a:pt x="82550" y="529463"/>
                </a:lnTo>
                <a:lnTo>
                  <a:pt x="82574" y="508863"/>
                </a:lnTo>
                <a:lnTo>
                  <a:pt x="0" y="508762"/>
                </a:lnTo>
                <a:close/>
              </a:path>
              <a:path w="206375" h="715645">
                <a:moveTo>
                  <a:pt x="82574" y="508863"/>
                </a:moveTo>
                <a:lnTo>
                  <a:pt x="82550" y="529463"/>
                </a:lnTo>
                <a:lnTo>
                  <a:pt x="123824" y="529589"/>
                </a:lnTo>
                <a:lnTo>
                  <a:pt x="123849" y="508914"/>
                </a:lnTo>
                <a:lnTo>
                  <a:pt x="82574" y="508863"/>
                </a:lnTo>
                <a:close/>
              </a:path>
              <a:path w="206375" h="715645">
                <a:moveTo>
                  <a:pt x="123849" y="508914"/>
                </a:moveTo>
                <a:lnTo>
                  <a:pt x="123824" y="529589"/>
                </a:lnTo>
                <a:lnTo>
                  <a:pt x="196062" y="529589"/>
                </a:lnTo>
                <a:lnTo>
                  <a:pt x="206374" y="509016"/>
                </a:lnTo>
                <a:lnTo>
                  <a:pt x="123849" y="508914"/>
                </a:lnTo>
                <a:close/>
              </a:path>
              <a:path w="206375" h="715645">
                <a:moveTo>
                  <a:pt x="83184" y="0"/>
                </a:moveTo>
                <a:lnTo>
                  <a:pt x="82574" y="508863"/>
                </a:lnTo>
                <a:lnTo>
                  <a:pt x="123849" y="508914"/>
                </a:lnTo>
                <a:lnTo>
                  <a:pt x="124459" y="126"/>
                </a:lnTo>
                <a:lnTo>
                  <a:pt x="83184" y="0"/>
                </a:lnTo>
                <a:close/>
              </a:path>
            </a:pathLst>
          </a:custGeom>
          <a:solidFill>
            <a:schemeClr val="tx1"/>
          </a:solidFill>
        </p:spPr>
        <p:txBody>
          <a:bodyPr wrap="square" lIns="0" tIns="0" rIns="0" bIns="0" rtlCol="0"/>
          <a:lstStyle/>
          <a:p>
            <a:endParaRPr dirty="0"/>
          </a:p>
        </p:txBody>
      </p:sp>
      <p:sp>
        <p:nvSpPr>
          <p:cNvPr id="12" name="object 4">
            <a:extLst>
              <a:ext uri="{FF2B5EF4-FFF2-40B4-BE49-F238E27FC236}">
                <a16:creationId xmlns:a16="http://schemas.microsoft.com/office/drawing/2014/main" xmlns="" id="{F0BE76E5-ED0F-C049-AA5D-816C84CC74A8}"/>
              </a:ext>
            </a:extLst>
          </p:cNvPr>
          <p:cNvSpPr/>
          <p:nvPr/>
        </p:nvSpPr>
        <p:spPr>
          <a:xfrm>
            <a:off x="7035122" y="3118043"/>
            <a:ext cx="249714" cy="715645"/>
          </a:xfrm>
          <a:custGeom>
            <a:avLst/>
            <a:gdLst/>
            <a:ahLst/>
            <a:cxnLst/>
            <a:rect l="l" t="t" r="r" b="b"/>
            <a:pathLst>
              <a:path w="206375" h="715645">
                <a:moveTo>
                  <a:pt x="0" y="508762"/>
                </a:moveTo>
                <a:lnTo>
                  <a:pt x="102997" y="715251"/>
                </a:lnTo>
                <a:lnTo>
                  <a:pt x="196062" y="529589"/>
                </a:lnTo>
                <a:lnTo>
                  <a:pt x="123824" y="529589"/>
                </a:lnTo>
                <a:lnTo>
                  <a:pt x="82550" y="529463"/>
                </a:lnTo>
                <a:lnTo>
                  <a:pt x="82574" y="508863"/>
                </a:lnTo>
                <a:lnTo>
                  <a:pt x="0" y="508762"/>
                </a:lnTo>
                <a:close/>
              </a:path>
              <a:path w="206375" h="715645">
                <a:moveTo>
                  <a:pt x="82574" y="508863"/>
                </a:moveTo>
                <a:lnTo>
                  <a:pt x="82550" y="529463"/>
                </a:lnTo>
                <a:lnTo>
                  <a:pt x="123824" y="529589"/>
                </a:lnTo>
                <a:lnTo>
                  <a:pt x="123849" y="508914"/>
                </a:lnTo>
                <a:lnTo>
                  <a:pt x="82574" y="508863"/>
                </a:lnTo>
                <a:close/>
              </a:path>
              <a:path w="206375" h="715645">
                <a:moveTo>
                  <a:pt x="123849" y="508914"/>
                </a:moveTo>
                <a:lnTo>
                  <a:pt x="123824" y="529589"/>
                </a:lnTo>
                <a:lnTo>
                  <a:pt x="196062" y="529589"/>
                </a:lnTo>
                <a:lnTo>
                  <a:pt x="206374" y="509016"/>
                </a:lnTo>
                <a:lnTo>
                  <a:pt x="123849" y="508914"/>
                </a:lnTo>
                <a:close/>
              </a:path>
              <a:path w="206375" h="715645">
                <a:moveTo>
                  <a:pt x="83184" y="0"/>
                </a:moveTo>
                <a:lnTo>
                  <a:pt x="82574" y="508863"/>
                </a:lnTo>
                <a:lnTo>
                  <a:pt x="123849" y="508914"/>
                </a:lnTo>
                <a:lnTo>
                  <a:pt x="124459" y="126"/>
                </a:lnTo>
                <a:lnTo>
                  <a:pt x="83184" y="0"/>
                </a:lnTo>
                <a:close/>
              </a:path>
            </a:pathLst>
          </a:custGeom>
          <a:solidFill>
            <a:schemeClr val="tx1"/>
          </a:solidFill>
        </p:spPr>
        <p:txBody>
          <a:bodyPr wrap="square" lIns="0" tIns="0" rIns="0" bIns="0" rtlCol="0"/>
          <a:lstStyle/>
          <a:p>
            <a:endParaRPr dirty="0"/>
          </a:p>
        </p:txBody>
      </p:sp>
    </p:spTree>
    <p:extLst>
      <p:ext uri="{BB962C8B-B14F-4D97-AF65-F5344CB8AC3E}">
        <p14:creationId xmlns:p14="http://schemas.microsoft.com/office/powerpoint/2010/main" val="1596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P spid="7" grpId="0" animBg="1"/>
      <p:bldP spid="8" grpId="0"/>
      <p:bldP spid="9" grpId="0"/>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79512" y="195486"/>
            <a:ext cx="7086600" cy="440222"/>
          </a:xfrm>
          <a:prstGeom prst="rect">
            <a:avLst/>
          </a:prstGeom>
        </p:spPr>
        <p:txBody>
          <a:bodyPr vert="horz" wrap="square" lIns="0" tIns="9245" rIns="0" bIns="0" rtlCol="0">
            <a:spAutoFit/>
          </a:bodyPr>
          <a:lstStyle/>
          <a:p>
            <a:pPr marL="8405" algn="l">
              <a:spcBef>
                <a:spcPts val="73"/>
              </a:spcBef>
            </a:pPr>
            <a:r>
              <a:rPr lang="en-US" sz="2800" b="1" dirty="0" smtClean="0">
                <a:solidFill>
                  <a:schemeClr val="bg1"/>
                </a:solidFill>
                <a:latin typeface="+mj-lt"/>
                <a:ea typeface="+mn-ea"/>
                <a:cs typeface="+mn-cs"/>
              </a:rPr>
              <a:t>Relational Database Terminology</a:t>
            </a:r>
            <a:endParaRPr lang="en-US" sz="2800" b="1" dirty="0">
              <a:solidFill>
                <a:schemeClr val="bg1"/>
              </a:solidFill>
              <a:latin typeface="+mj-lt"/>
              <a:ea typeface="+mn-ea"/>
              <a:cs typeface="+mn-cs"/>
            </a:endParaRPr>
          </a:p>
        </p:txBody>
      </p:sp>
      <p:sp>
        <p:nvSpPr>
          <p:cNvPr id="28" name="object 28"/>
          <p:cNvSpPr txBox="1"/>
          <p:nvPr/>
        </p:nvSpPr>
        <p:spPr>
          <a:xfrm>
            <a:off x="1634827" y="4933666"/>
            <a:ext cx="270202" cy="115416"/>
          </a:xfrm>
          <a:prstGeom prst="rect">
            <a:avLst/>
          </a:prstGeom>
        </p:spPr>
        <p:txBody>
          <a:bodyPr vert="horz" wrap="square" lIns="0" tIns="0" rIns="0" bIns="0" rtlCol="0">
            <a:spAutoFit/>
          </a:bodyPr>
          <a:lstStyle/>
          <a:p>
            <a:pPr marL="8405">
              <a:lnSpc>
                <a:spcPts val="920"/>
              </a:lnSpc>
            </a:pPr>
            <a:r>
              <a:rPr sz="860" spc="3" dirty="0">
                <a:latin typeface="Arial"/>
                <a:cs typeface="Arial"/>
              </a:rPr>
              <a:t>I -</a:t>
            </a:r>
            <a:r>
              <a:rPr sz="860" spc="-47" dirty="0">
                <a:latin typeface="Arial"/>
                <a:cs typeface="Arial"/>
              </a:rPr>
              <a:t> </a:t>
            </a:r>
            <a:r>
              <a:rPr sz="860" spc="3" dirty="0">
                <a:latin typeface="Arial"/>
                <a:cs typeface="Arial"/>
              </a:rPr>
              <a:t>27</a:t>
            </a:r>
            <a:endParaRPr sz="860" dirty="0">
              <a:latin typeface="Arial"/>
              <a:cs typeface="Arial"/>
            </a:endParaRPr>
          </a:p>
        </p:txBody>
      </p:sp>
      <p:pic>
        <p:nvPicPr>
          <p:cNvPr id="31" name="Picture 30"/>
          <p:cNvPicPr>
            <a:picLocks noChangeAspect="1"/>
          </p:cNvPicPr>
          <p:nvPr/>
        </p:nvPicPr>
        <p:blipFill>
          <a:blip r:embed="rId2"/>
          <a:stretch>
            <a:fillRect/>
          </a:stretch>
        </p:blipFill>
        <p:spPr>
          <a:xfrm>
            <a:off x="1187624" y="1020479"/>
            <a:ext cx="7056783" cy="3700463"/>
          </a:xfrm>
          <a:prstGeom prst="rect">
            <a:avLst/>
          </a:prstGeom>
        </p:spPr>
      </p:pic>
    </p:spTree>
    <p:extLst>
      <p:ext uri="{BB962C8B-B14F-4D97-AF65-F5344CB8AC3E}">
        <p14:creationId xmlns:p14="http://schemas.microsoft.com/office/powerpoint/2010/main" val="1865288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4E7A3D0-8C2B-6341-8C18-3D6353D34DB1}"/>
              </a:ext>
            </a:extLst>
          </p:cNvPr>
          <p:cNvSpPr>
            <a:spLocks noGrp="1"/>
          </p:cNvSpPr>
          <p:nvPr>
            <p:ph type="title"/>
          </p:nvPr>
        </p:nvSpPr>
        <p:spPr/>
        <p:txBody>
          <a:bodyPr/>
          <a:lstStyle/>
          <a:p>
            <a:r>
              <a:rPr lang="en-IN" dirty="0"/>
              <a:t>MySQL</a:t>
            </a:r>
            <a:endParaRPr lang="en-US" dirty="0"/>
          </a:p>
        </p:txBody>
      </p:sp>
      <p:sp>
        <p:nvSpPr>
          <p:cNvPr id="4" name="Text Placeholder 3"/>
          <p:cNvSpPr>
            <a:spLocks noGrp="1"/>
          </p:cNvSpPr>
          <p:nvPr>
            <p:ph idx="4294967295"/>
          </p:nvPr>
        </p:nvSpPr>
        <p:spPr>
          <a:xfrm>
            <a:off x="395536" y="728252"/>
            <a:ext cx="8496944" cy="3394075"/>
          </a:xfrm>
        </p:spPr>
        <p:txBody>
          <a:bodyPr>
            <a:normAutofit/>
          </a:bodyPr>
          <a:lstStyle/>
          <a:p>
            <a:r>
              <a:rPr lang="en-US" sz="1800" dirty="0">
                <a:cs typeface="Times New Roman" panose="02020603050405020304" pitchFamily="18" charset="0"/>
              </a:rPr>
              <a:t>It is the world's most used open source  relational database management system  (RDBMS). It is named after cofounder  Michael Widenius' daughter, My. The SQL  phrase stands for Structured Query  Language</a:t>
            </a:r>
          </a:p>
          <a:p>
            <a:endParaRPr lang="en-US" sz="1800" dirty="0">
              <a:cs typeface="Times New Roman" panose="02020603050405020304" pitchFamily="18" charset="0"/>
            </a:endParaRPr>
          </a:p>
          <a:p>
            <a:r>
              <a:rPr lang="en-US" sz="1800" dirty="0">
                <a:cs typeface="Times New Roman" panose="02020603050405020304" pitchFamily="18" charset="0"/>
              </a:rPr>
              <a:t>In January 2008, Sun Microsystems  bought MySQL for $1 billion</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314305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18EF3A7-65EE-F945-8D41-AADDE26E2636}"/>
              </a:ext>
            </a:extLst>
          </p:cNvPr>
          <p:cNvSpPr>
            <a:spLocks noGrp="1"/>
          </p:cNvSpPr>
          <p:nvPr>
            <p:ph type="title"/>
          </p:nvPr>
        </p:nvSpPr>
        <p:spPr/>
        <p:txBody>
          <a:bodyPr/>
          <a:lstStyle/>
          <a:p>
            <a:r>
              <a:rPr lang="en-US" dirty="0"/>
              <a:t>3 Types Of SQL Statements</a:t>
            </a:r>
          </a:p>
        </p:txBody>
      </p:sp>
      <p:sp>
        <p:nvSpPr>
          <p:cNvPr id="4" name="Text Placeholder 3"/>
          <p:cNvSpPr>
            <a:spLocks noGrp="1"/>
          </p:cNvSpPr>
          <p:nvPr>
            <p:ph idx="4294967295"/>
          </p:nvPr>
        </p:nvSpPr>
        <p:spPr>
          <a:xfrm>
            <a:off x="611560" y="843558"/>
            <a:ext cx="7344816" cy="3394075"/>
          </a:xfrm>
        </p:spPr>
        <p:txBody>
          <a:bodyPr>
            <a:normAutofit/>
          </a:bodyPr>
          <a:lstStyle/>
          <a:p>
            <a:pPr marL="101600" indent="0">
              <a:buNone/>
            </a:pPr>
            <a:r>
              <a:rPr lang="en-US" sz="1800" b="1" dirty="0">
                <a:cs typeface="Times New Roman" panose="02020603050405020304" pitchFamily="18" charset="0"/>
              </a:rPr>
              <a:t>Data Definition Language (DDL)</a:t>
            </a:r>
          </a:p>
          <a:p>
            <a:r>
              <a:rPr lang="en-US" sz="1800" dirty="0">
                <a:cs typeface="Times New Roman" panose="02020603050405020304" pitchFamily="18" charset="0"/>
              </a:rPr>
              <a:t>Are used to define the database structure or schema.</a:t>
            </a:r>
          </a:p>
          <a:p>
            <a:pPr marL="803275" lvl="1" indent="-244475">
              <a:buFont typeface="Arial" panose="020B0604020202020204" pitchFamily="34" charset="0"/>
              <a:buChar char="•"/>
            </a:pPr>
            <a:endParaRPr lang="en-US" sz="1800" b="1" dirty="0">
              <a:cs typeface="Times New Roman" panose="02020603050405020304" pitchFamily="18" charset="0"/>
            </a:endParaRPr>
          </a:p>
          <a:p>
            <a:pPr marL="803275" lvl="1" indent="-244475">
              <a:buFont typeface="Arial" panose="020B0604020202020204" pitchFamily="34" charset="0"/>
              <a:buChar char="•"/>
            </a:pPr>
            <a:r>
              <a:rPr lang="en-US" sz="1800" b="1" dirty="0">
                <a:cs typeface="Times New Roman" panose="02020603050405020304" pitchFamily="18" charset="0"/>
              </a:rPr>
              <a:t>Create</a:t>
            </a:r>
          </a:p>
          <a:p>
            <a:pPr marL="803275" lvl="1" indent="-244475">
              <a:buFont typeface="Arial" panose="020B0604020202020204" pitchFamily="34" charset="0"/>
              <a:buChar char="•"/>
            </a:pPr>
            <a:endParaRPr lang="en-US" sz="1800" b="1" dirty="0">
              <a:cs typeface="Times New Roman" panose="02020603050405020304" pitchFamily="18" charset="0"/>
            </a:endParaRPr>
          </a:p>
          <a:p>
            <a:pPr marL="803275" lvl="1" indent="-244475">
              <a:buFont typeface="Arial" panose="020B0604020202020204" pitchFamily="34" charset="0"/>
              <a:buChar char="•"/>
            </a:pPr>
            <a:r>
              <a:rPr lang="en-US" sz="1800" b="1" dirty="0">
                <a:cs typeface="Times New Roman" panose="02020603050405020304" pitchFamily="18" charset="0"/>
              </a:rPr>
              <a:t>Alter</a:t>
            </a:r>
          </a:p>
          <a:p>
            <a:pPr marL="803275" lvl="1" indent="-244475">
              <a:buFont typeface="Arial" panose="020B0604020202020204" pitchFamily="34" charset="0"/>
              <a:buChar char="•"/>
            </a:pPr>
            <a:endParaRPr lang="en-US" sz="1800" b="1" dirty="0">
              <a:cs typeface="Times New Roman" panose="02020603050405020304" pitchFamily="18" charset="0"/>
            </a:endParaRPr>
          </a:p>
          <a:p>
            <a:pPr marL="803275" lvl="1" indent="-244475">
              <a:buFont typeface="Arial" panose="020B0604020202020204" pitchFamily="34" charset="0"/>
              <a:buChar char="•"/>
            </a:pPr>
            <a:r>
              <a:rPr lang="en-US" sz="1800" b="1" dirty="0">
                <a:cs typeface="Times New Roman" panose="02020603050405020304" pitchFamily="18" charset="0"/>
              </a:rPr>
              <a:t>Drop</a:t>
            </a:r>
          </a:p>
          <a:p>
            <a:pPr marL="803275" lvl="1" indent="-244475">
              <a:buFont typeface="Arial" panose="020B0604020202020204" pitchFamily="34" charset="0"/>
              <a:buChar char="•"/>
            </a:pPr>
            <a:endParaRPr lang="en-US" sz="1800" b="1" dirty="0">
              <a:cs typeface="Times New Roman" panose="02020603050405020304" pitchFamily="18" charset="0"/>
            </a:endParaRPr>
          </a:p>
          <a:p>
            <a:pPr marL="803275" lvl="1" indent="-244475">
              <a:buFont typeface="Arial" panose="020B0604020202020204" pitchFamily="34" charset="0"/>
              <a:buChar char="•"/>
            </a:pPr>
            <a:r>
              <a:rPr lang="en-US" sz="1800" b="1" dirty="0">
                <a:cs typeface="Times New Roman" panose="02020603050405020304" pitchFamily="18" charset="0"/>
              </a:rPr>
              <a:t>Truncate</a:t>
            </a:r>
          </a:p>
          <a:p>
            <a:endParaRPr lang="en-US" sz="1800" dirty="0">
              <a:cs typeface="Times New Roman" panose="02020603050405020304" pitchFamily="18" charset="0"/>
            </a:endParaRPr>
          </a:p>
        </p:txBody>
      </p:sp>
    </p:spTree>
    <p:extLst>
      <p:ext uri="{BB962C8B-B14F-4D97-AF65-F5344CB8AC3E}">
        <p14:creationId xmlns:p14="http://schemas.microsoft.com/office/powerpoint/2010/main" val="345116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BF6A08C-D7AF-964D-A9C5-CCED5937CF76}"/>
              </a:ext>
            </a:extLst>
          </p:cNvPr>
          <p:cNvSpPr>
            <a:spLocks noGrp="1"/>
          </p:cNvSpPr>
          <p:nvPr>
            <p:ph type="title"/>
          </p:nvPr>
        </p:nvSpPr>
        <p:spPr/>
        <p:txBody>
          <a:bodyPr/>
          <a:lstStyle/>
          <a:p>
            <a:r>
              <a:rPr lang="en-US" dirty="0"/>
              <a:t>DML &amp; DCL</a:t>
            </a:r>
          </a:p>
        </p:txBody>
      </p:sp>
      <p:sp>
        <p:nvSpPr>
          <p:cNvPr id="4" name="Text Placeholder 3"/>
          <p:cNvSpPr>
            <a:spLocks noGrp="1"/>
          </p:cNvSpPr>
          <p:nvPr>
            <p:ph idx="4294967295"/>
          </p:nvPr>
        </p:nvSpPr>
        <p:spPr>
          <a:xfrm>
            <a:off x="251520" y="1059582"/>
            <a:ext cx="8460432" cy="3394075"/>
          </a:xfrm>
        </p:spPr>
        <p:txBody>
          <a:bodyPr>
            <a:noAutofit/>
          </a:bodyPr>
          <a:lstStyle/>
          <a:p>
            <a:pPr marL="101600" indent="0">
              <a:buNone/>
            </a:pPr>
            <a:r>
              <a:rPr lang="en-US" sz="1800" b="1" dirty="0">
                <a:cs typeface="Times New Roman" panose="02020603050405020304" pitchFamily="18" charset="0"/>
              </a:rPr>
              <a:t>Data Manipulation Language (DML)</a:t>
            </a:r>
          </a:p>
          <a:p>
            <a:r>
              <a:rPr lang="en-US" sz="1800" dirty="0">
                <a:cs typeface="Times New Roman" panose="02020603050405020304" pitchFamily="18" charset="0"/>
              </a:rPr>
              <a:t>Are used for managing data within schema objects.</a:t>
            </a:r>
          </a:p>
          <a:p>
            <a:pPr marL="803275" lvl="1" indent="-244475">
              <a:buFont typeface="Arial" panose="020B0604020202020204" pitchFamily="34" charset="0"/>
              <a:buChar char="•"/>
            </a:pPr>
            <a:r>
              <a:rPr lang="en-US" sz="1800" b="1" dirty="0">
                <a:cs typeface="Times New Roman" panose="02020603050405020304" pitchFamily="18" charset="0"/>
              </a:rPr>
              <a:t>Insert</a:t>
            </a:r>
          </a:p>
          <a:p>
            <a:pPr marL="803275" lvl="1" indent="-244475">
              <a:buFont typeface="Arial" panose="020B0604020202020204" pitchFamily="34" charset="0"/>
              <a:buChar char="•"/>
            </a:pPr>
            <a:r>
              <a:rPr lang="en-US" sz="1800" b="1" dirty="0">
                <a:cs typeface="Times New Roman" panose="02020603050405020304" pitchFamily="18" charset="0"/>
              </a:rPr>
              <a:t>Update</a:t>
            </a:r>
          </a:p>
          <a:p>
            <a:pPr marL="803275" lvl="1" indent="-244475">
              <a:buFont typeface="Arial" panose="020B0604020202020204" pitchFamily="34" charset="0"/>
              <a:buChar char="•"/>
            </a:pPr>
            <a:r>
              <a:rPr lang="en-US" sz="1800" b="1" dirty="0">
                <a:cs typeface="Times New Roman" panose="02020603050405020304" pitchFamily="18" charset="0"/>
              </a:rPr>
              <a:t>Delete</a:t>
            </a:r>
          </a:p>
          <a:p>
            <a:pPr marL="803275" lvl="1" indent="-244475">
              <a:buFont typeface="Arial" panose="020B0604020202020204" pitchFamily="34" charset="0"/>
              <a:buChar char="•"/>
            </a:pPr>
            <a:r>
              <a:rPr lang="en-US" sz="1800" b="1" dirty="0" smtClean="0">
                <a:cs typeface="Times New Roman" panose="02020603050405020304" pitchFamily="18" charset="0"/>
              </a:rPr>
              <a:t>SELECT</a:t>
            </a:r>
            <a:endParaRPr lang="en-US" sz="1800" b="1" dirty="0">
              <a:cs typeface="Times New Roman" panose="02020603050405020304" pitchFamily="18" charset="0"/>
            </a:endParaRPr>
          </a:p>
        </p:txBody>
      </p:sp>
    </p:spTree>
    <p:extLst>
      <p:ext uri="{BB962C8B-B14F-4D97-AF65-F5344CB8AC3E}">
        <p14:creationId xmlns:p14="http://schemas.microsoft.com/office/powerpoint/2010/main" val="23039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BF6A08C-D7AF-964D-A9C5-CCED5937CF76}"/>
              </a:ext>
            </a:extLst>
          </p:cNvPr>
          <p:cNvSpPr>
            <a:spLocks noGrp="1"/>
          </p:cNvSpPr>
          <p:nvPr>
            <p:ph type="title"/>
          </p:nvPr>
        </p:nvSpPr>
        <p:spPr/>
        <p:txBody>
          <a:bodyPr/>
          <a:lstStyle/>
          <a:p>
            <a:r>
              <a:rPr lang="en-US" dirty="0"/>
              <a:t>DML &amp; DCL</a:t>
            </a:r>
          </a:p>
        </p:txBody>
      </p:sp>
      <p:sp>
        <p:nvSpPr>
          <p:cNvPr id="4" name="Text Placeholder 3"/>
          <p:cNvSpPr>
            <a:spLocks noGrp="1"/>
          </p:cNvSpPr>
          <p:nvPr>
            <p:ph idx="4294967295"/>
          </p:nvPr>
        </p:nvSpPr>
        <p:spPr>
          <a:xfrm>
            <a:off x="251520" y="627534"/>
            <a:ext cx="8460432" cy="3394075"/>
          </a:xfrm>
        </p:spPr>
        <p:txBody>
          <a:bodyPr>
            <a:noAutofit/>
          </a:bodyPr>
          <a:lstStyle/>
          <a:p>
            <a:pPr marL="101600" indent="0">
              <a:buNone/>
            </a:pPr>
            <a:endParaRPr lang="en-US" sz="1800" b="1" dirty="0" smtClean="0">
              <a:cs typeface="Times New Roman" panose="02020603050405020304" pitchFamily="18" charset="0"/>
            </a:endParaRPr>
          </a:p>
          <a:p>
            <a:pPr marL="101600" indent="0">
              <a:buNone/>
            </a:pPr>
            <a:r>
              <a:rPr lang="en-US" sz="1800" b="1" dirty="0" smtClean="0">
                <a:cs typeface="Times New Roman" panose="02020603050405020304" pitchFamily="18" charset="0"/>
              </a:rPr>
              <a:t>Data </a:t>
            </a:r>
            <a:r>
              <a:rPr lang="en-US" sz="1800" b="1" dirty="0">
                <a:cs typeface="Times New Roman" panose="02020603050405020304" pitchFamily="18" charset="0"/>
              </a:rPr>
              <a:t>Control Language (DCL) statements.</a:t>
            </a:r>
          </a:p>
          <a:p>
            <a:r>
              <a:rPr lang="en-US" sz="1800" dirty="0">
                <a:cs typeface="Times New Roman" panose="02020603050405020304" pitchFamily="18" charset="0"/>
              </a:rPr>
              <a:t>Used to create roles, permissions, and referential integrity as well it is used to control access to database by securing it.</a:t>
            </a:r>
          </a:p>
          <a:p>
            <a:pPr marL="803275" lvl="1" indent="-244475">
              <a:buFont typeface="Arial" panose="020B0604020202020204" pitchFamily="34" charset="0"/>
              <a:buChar char="•"/>
            </a:pPr>
            <a:r>
              <a:rPr lang="en-US" sz="1800" b="1" dirty="0">
                <a:cs typeface="Times New Roman" panose="02020603050405020304" pitchFamily="18" charset="0"/>
              </a:rPr>
              <a:t>Grant</a:t>
            </a:r>
          </a:p>
          <a:p>
            <a:pPr marL="803275" lvl="1" indent="-244475">
              <a:buFont typeface="Arial" panose="020B0604020202020204" pitchFamily="34" charset="0"/>
              <a:buChar char="•"/>
            </a:pPr>
            <a:r>
              <a:rPr lang="en-US" sz="1800" b="1" dirty="0">
                <a:cs typeface="Times New Roman" panose="02020603050405020304" pitchFamily="18" charset="0"/>
              </a:rPr>
              <a:t>Revoke</a:t>
            </a:r>
          </a:p>
          <a:p>
            <a:pPr marL="803275" lvl="1" indent="-244475">
              <a:buFont typeface="Arial" panose="020B0604020202020204" pitchFamily="34" charset="0"/>
              <a:buChar char="•"/>
            </a:pPr>
            <a:r>
              <a:rPr lang="en-US" sz="1800" b="1" dirty="0">
                <a:cs typeface="Times New Roman" panose="02020603050405020304" pitchFamily="18" charset="0"/>
              </a:rPr>
              <a:t>Commit</a:t>
            </a:r>
          </a:p>
          <a:p>
            <a:pPr marL="803275" lvl="1" indent="-244475">
              <a:buFont typeface="Arial" panose="020B0604020202020204" pitchFamily="34" charset="0"/>
              <a:buChar char="•"/>
            </a:pPr>
            <a:r>
              <a:rPr lang="en-US" sz="1800" b="1" dirty="0">
                <a:cs typeface="Times New Roman" panose="02020603050405020304" pitchFamily="18" charset="0"/>
              </a:rPr>
              <a:t>Rollback</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230391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86DA0BA-0E08-FD4A-A02D-9F4D0BCBB339}"/>
              </a:ext>
            </a:extLst>
          </p:cNvPr>
          <p:cNvSpPr>
            <a:spLocks noGrp="1"/>
          </p:cNvSpPr>
          <p:nvPr>
            <p:ph type="title"/>
          </p:nvPr>
        </p:nvSpPr>
        <p:spPr/>
        <p:txBody>
          <a:bodyPr/>
          <a:lstStyle/>
          <a:p>
            <a:r>
              <a:rPr lang="en-IN" dirty="0"/>
              <a:t>DDL Statements</a:t>
            </a:r>
            <a:br>
              <a:rPr lang="en-IN" dirty="0"/>
            </a:br>
            <a:endParaRPr lang="en-US" dirty="0"/>
          </a:p>
        </p:txBody>
      </p:sp>
      <p:sp>
        <p:nvSpPr>
          <p:cNvPr id="4" name="Text Placeholder 3"/>
          <p:cNvSpPr>
            <a:spLocks noGrp="1"/>
          </p:cNvSpPr>
          <p:nvPr>
            <p:ph idx="4294967295"/>
          </p:nvPr>
        </p:nvSpPr>
        <p:spPr>
          <a:xfrm>
            <a:off x="395536" y="718125"/>
            <a:ext cx="7560840" cy="3941857"/>
          </a:xfrm>
        </p:spPr>
        <p:txBody>
          <a:bodyPr>
            <a:noAutofit/>
          </a:bodyPr>
          <a:lstStyle/>
          <a:p>
            <a:pPr marL="101600" indent="0">
              <a:buNone/>
            </a:pPr>
            <a:r>
              <a:rPr lang="en-IN" sz="1800" b="1" dirty="0">
                <a:cs typeface="Times New Roman" panose="02020603050405020304" pitchFamily="18" charset="0"/>
              </a:rPr>
              <a:t>Create – Database</a:t>
            </a:r>
          </a:p>
          <a:p>
            <a:endParaRPr lang="en-IN" sz="1800" dirty="0">
              <a:cs typeface="Times New Roman" panose="02020603050405020304" pitchFamily="18" charset="0"/>
            </a:endParaRPr>
          </a:p>
          <a:p>
            <a:r>
              <a:rPr lang="en-IN" sz="1800" dirty="0">
                <a:cs typeface="Times New Roman" panose="02020603050405020304" pitchFamily="18" charset="0"/>
              </a:rPr>
              <a:t>To create a Database</a:t>
            </a:r>
          </a:p>
          <a:p>
            <a:endParaRPr lang="en-IN" sz="1800" dirty="0">
              <a:cs typeface="Times New Roman" panose="02020603050405020304" pitchFamily="18" charset="0"/>
            </a:endParaRPr>
          </a:p>
          <a:p>
            <a:pPr marL="623888" lvl="1" indent="-177800">
              <a:buFont typeface="Arial" panose="020B0604020202020204" pitchFamily="34" charset="0"/>
              <a:buChar char="•"/>
            </a:pPr>
            <a:r>
              <a:rPr lang="en-IN" sz="1800" dirty="0">
                <a:cs typeface="Times New Roman" panose="02020603050405020304" pitchFamily="18" charset="0"/>
              </a:rPr>
              <a:t>Syntax : 	CREATE DATABASE dbname;</a:t>
            </a:r>
          </a:p>
          <a:p>
            <a:pPr marL="623888" lvl="1" indent="-177800">
              <a:buFont typeface="Arial" panose="020B0604020202020204" pitchFamily="34" charset="0"/>
              <a:buChar char="•"/>
            </a:pPr>
            <a:r>
              <a:rPr lang="en-IN" sz="1800" dirty="0">
                <a:cs typeface="Times New Roman" panose="02020603050405020304" pitchFamily="18" charset="0"/>
              </a:rPr>
              <a:t>Example : 	CREATE DATABASE my_db;</a:t>
            </a:r>
          </a:p>
          <a:p>
            <a:endParaRPr lang="en-IN" sz="1800" dirty="0">
              <a:cs typeface="Times New Roman" panose="02020603050405020304" pitchFamily="18" charset="0"/>
            </a:endParaRPr>
          </a:p>
          <a:p>
            <a:r>
              <a:rPr lang="en-IN" sz="1800" dirty="0">
                <a:cs typeface="Times New Roman" panose="02020603050405020304" pitchFamily="18" charset="0"/>
              </a:rPr>
              <a:t>To Use a database</a:t>
            </a:r>
          </a:p>
          <a:p>
            <a:endParaRPr lang="en-IN" sz="1800" dirty="0">
              <a:cs typeface="Times New Roman" panose="02020603050405020304" pitchFamily="18" charset="0"/>
            </a:endParaRPr>
          </a:p>
          <a:p>
            <a:pPr marL="623888" lvl="1" indent="-177800">
              <a:buFont typeface="Arial" panose="020B0604020202020204" pitchFamily="34" charset="0"/>
              <a:buChar char="•"/>
            </a:pPr>
            <a:r>
              <a:rPr lang="en-IN" sz="1800" dirty="0">
                <a:cs typeface="Times New Roman" panose="02020603050405020304" pitchFamily="18" charset="0"/>
              </a:rPr>
              <a:t>Syntax : 	Use dbname;</a:t>
            </a:r>
          </a:p>
          <a:p>
            <a:pPr marL="623888" lvl="1" indent="-177800">
              <a:buFont typeface="Arial" panose="020B0604020202020204" pitchFamily="34" charset="0"/>
              <a:buChar char="•"/>
            </a:pPr>
            <a:r>
              <a:rPr lang="en-IN" sz="1800" dirty="0">
                <a:cs typeface="Times New Roman" panose="02020603050405020304" pitchFamily="18" charset="0"/>
              </a:rPr>
              <a:t>Example: 	Use my_db;</a:t>
            </a: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p:txBody>
      </p:sp>
    </p:spTree>
    <p:extLst>
      <p:ext uri="{BB962C8B-B14F-4D97-AF65-F5344CB8AC3E}">
        <p14:creationId xmlns:p14="http://schemas.microsoft.com/office/powerpoint/2010/main" val="1194914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9B1452BB-09EF-3B47-863B-13A84CABC21C}"/>
              </a:ext>
            </a:extLst>
          </p:cNvPr>
          <p:cNvSpPr txBox="1">
            <a:spLocks/>
          </p:cNvSpPr>
          <p:nvPr/>
        </p:nvSpPr>
        <p:spPr>
          <a:xfrm>
            <a:off x="638944" y="763341"/>
            <a:ext cx="4101884" cy="354461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66666"/>
              </a:buClr>
              <a:buSzPts val="2000"/>
              <a:buFont typeface="Karla"/>
              <a:buChar char="▸"/>
              <a:defRPr sz="1600" b="0" i="0" u="none" strike="noStrike" cap="none">
                <a:solidFill>
                  <a:schemeClr val="tx1">
                    <a:lumMod val="75000"/>
                    <a:lumOff val="25000"/>
                  </a:schemeClr>
                </a:solidFill>
                <a:latin typeface="Calibri" panose="020F0502020204030204" pitchFamily="34" charset="0"/>
                <a:ea typeface="Karla"/>
                <a:cs typeface="Calibri" panose="020F0502020204030204" pitchFamily="34" charset="0"/>
                <a:sym typeface="Karla"/>
              </a:defRPr>
            </a:lvl1pPr>
            <a:lvl2pPr marL="914400" marR="0" lvl="1" indent="-355600" algn="l" rtl="0">
              <a:lnSpc>
                <a:spcPct val="100000"/>
              </a:lnSpc>
              <a:spcBef>
                <a:spcPts val="0"/>
              </a:spcBef>
              <a:spcAft>
                <a:spcPts val="0"/>
              </a:spcAft>
              <a:buClr>
                <a:srgbClr val="666666"/>
              </a:buClr>
              <a:buSzPts val="2000"/>
              <a:buFont typeface="Karla"/>
              <a:buChar char="▹"/>
              <a:defRPr sz="1400" b="0" i="0" u="none" strike="noStrike" cap="none">
                <a:solidFill>
                  <a:srgbClr val="666666"/>
                </a:solidFill>
                <a:latin typeface="Calibri" panose="020F0502020204030204" pitchFamily="34" charset="0"/>
                <a:ea typeface="Karla"/>
                <a:cs typeface="Calibri" panose="020F0502020204030204" pitchFamily="34" charset="0"/>
                <a:sym typeface="Karla"/>
              </a:defRPr>
            </a:lvl2pPr>
            <a:lvl3pPr marL="1371600" marR="0" lvl="2" indent="-355600" algn="l" rtl="0">
              <a:lnSpc>
                <a:spcPct val="100000"/>
              </a:lnSpc>
              <a:spcBef>
                <a:spcPts val="0"/>
              </a:spcBef>
              <a:spcAft>
                <a:spcPts val="0"/>
              </a:spcAft>
              <a:buClr>
                <a:srgbClr val="666666"/>
              </a:buClr>
              <a:buSzPts val="2000"/>
              <a:buFont typeface="Karla"/>
              <a:buChar char="▹"/>
              <a:defRPr sz="1200" b="0" i="0" u="none" strike="noStrike" cap="none">
                <a:solidFill>
                  <a:srgbClr val="666666"/>
                </a:solidFill>
                <a:latin typeface="Calibri" panose="020F0502020204030204" pitchFamily="34" charset="0"/>
                <a:ea typeface="Karla"/>
                <a:cs typeface="Calibri" panose="020F0502020204030204" pitchFamily="34" charset="0"/>
                <a:sym typeface="Karla"/>
              </a:defRPr>
            </a:lvl3pPr>
            <a:lvl4pPr marL="1828800" marR="0" lvl="3" indent="-355600" algn="l" rtl="0">
              <a:lnSpc>
                <a:spcPct val="100000"/>
              </a:lnSpc>
              <a:spcBef>
                <a:spcPts val="0"/>
              </a:spcBef>
              <a:spcAft>
                <a:spcPts val="0"/>
              </a:spcAft>
              <a:buClr>
                <a:srgbClr val="666666"/>
              </a:buClr>
              <a:buSzPts val="2000"/>
              <a:buFont typeface="Karla"/>
              <a:buChar char="●"/>
              <a:defRPr sz="1200" b="0" i="0" u="none" strike="noStrike" cap="none" baseline="0">
                <a:solidFill>
                  <a:srgbClr val="666666"/>
                </a:solidFill>
                <a:latin typeface="Calibri" panose="020F0502020204030204" pitchFamily="34" charset="0"/>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1000" b="0" i="0" u="none" strike="noStrike" cap="none">
                <a:solidFill>
                  <a:srgbClr val="666666"/>
                </a:solidFill>
                <a:latin typeface="Calibri" panose="020F0502020204030204" pitchFamily="34" charset="0"/>
                <a:ea typeface="Karla"/>
                <a:cs typeface="Calibri" panose="020F0502020204030204" pitchFamily="34" charset="0"/>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r>
              <a:rPr lang="en-US" sz="1800" b="1" dirty="0">
                <a:solidFill>
                  <a:schemeClr val="tx1"/>
                </a:solidFill>
                <a:latin typeface="+mn-lt"/>
              </a:rPr>
              <a:t>Syntax</a:t>
            </a:r>
          </a:p>
          <a:p>
            <a:pPr marL="446088" lvl="1" indent="0">
              <a:buNone/>
              <a:tabLst>
                <a:tab pos="446088" algn="l"/>
              </a:tabLst>
            </a:pPr>
            <a:endParaRPr lang="en-US" sz="1800" dirty="0">
              <a:solidFill>
                <a:schemeClr val="tx1"/>
              </a:solidFill>
              <a:latin typeface="+mn-lt"/>
            </a:endParaRPr>
          </a:p>
          <a:p>
            <a:pPr marL="446088" lvl="1" indent="0">
              <a:buNone/>
              <a:tabLst>
                <a:tab pos="446088" algn="l"/>
              </a:tabLst>
            </a:pPr>
            <a:r>
              <a:rPr lang="en-US" sz="1800" dirty="0">
                <a:solidFill>
                  <a:schemeClr val="tx1"/>
                </a:solidFill>
                <a:latin typeface="+mn-lt"/>
              </a:rPr>
              <a:t>CREATE</a:t>
            </a:r>
          </a:p>
          <a:p>
            <a:pPr marL="446088" lvl="1" indent="0">
              <a:buNone/>
              <a:tabLst>
                <a:tab pos="446088" algn="l"/>
              </a:tabLst>
            </a:pPr>
            <a:r>
              <a:rPr lang="en-US" sz="1800" dirty="0">
                <a:solidFill>
                  <a:schemeClr val="tx1"/>
                </a:solidFill>
                <a:latin typeface="+mn-lt"/>
              </a:rPr>
              <a:t>TABLE table_name</a:t>
            </a:r>
          </a:p>
          <a:p>
            <a:pPr marL="446088" lvl="1" indent="0">
              <a:buNone/>
              <a:tabLst>
                <a:tab pos="446088" algn="l"/>
              </a:tabLst>
            </a:pPr>
            <a:r>
              <a:rPr lang="en-US" sz="1800" dirty="0">
                <a:solidFill>
                  <a:schemeClr val="tx1"/>
                </a:solidFill>
                <a:latin typeface="+mn-lt"/>
              </a:rPr>
              <a:t>(</a:t>
            </a:r>
          </a:p>
          <a:p>
            <a:pPr marL="446088" lvl="1" indent="0">
              <a:buNone/>
              <a:tabLst>
                <a:tab pos="446088" algn="l"/>
              </a:tabLst>
            </a:pPr>
            <a:r>
              <a:rPr lang="en-US" sz="1800" dirty="0">
                <a:solidFill>
                  <a:schemeClr val="tx1"/>
                </a:solidFill>
                <a:latin typeface="+mn-lt"/>
              </a:rPr>
              <a:t>column_name1  data_type(size),  column_name2  data_type(size),  column_name3  data_type(size),  PRIMARY</a:t>
            </a:r>
          </a:p>
          <a:p>
            <a:pPr marL="446088" lvl="1" indent="0">
              <a:buNone/>
              <a:tabLst>
                <a:tab pos="446088" algn="l"/>
              </a:tabLst>
            </a:pPr>
            <a:r>
              <a:rPr lang="en-US" sz="1800" dirty="0">
                <a:solidFill>
                  <a:schemeClr val="tx1"/>
                </a:solidFill>
                <a:latin typeface="+mn-lt"/>
              </a:rPr>
              <a:t>KEY(column_name1)</a:t>
            </a:r>
          </a:p>
          <a:p>
            <a:pPr marL="446088" lvl="1" indent="0">
              <a:buNone/>
              <a:tabLst>
                <a:tab pos="446088" algn="l"/>
              </a:tabLst>
            </a:pPr>
            <a:r>
              <a:rPr lang="en-US" sz="1800" dirty="0">
                <a:solidFill>
                  <a:schemeClr val="tx1"/>
                </a:solidFill>
                <a:latin typeface="+mn-lt"/>
              </a:rPr>
              <a:t>);</a:t>
            </a:r>
          </a:p>
        </p:txBody>
      </p:sp>
      <p:sp>
        <p:nvSpPr>
          <p:cNvPr id="6" name="Text Placeholder 4">
            <a:extLst>
              <a:ext uri="{FF2B5EF4-FFF2-40B4-BE49-F238E27FC236}">
                <a16:creationId xmlns:a16="http://schemas.microsoft.com/office/drawing/2014/main" xmlns="" id="{F8F36EAF-B406-C54C-86DD-862B0B995AA6}"/>
              </a:ext>
            </a:extLst>
          </p:cNvPr>
          <p:cNvSpPr txBox="1">
            <a:spLocks/>
          </p:cNvSpPr>
          <p:nvPr/>
        </p:nvSpPr>
        <p:spPr>
          <a:xfrm>
            <a:off x="5004048" y="915566"/>
            <a:ext cx="3853583" cy="38990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55600">
              <a:spcBef>
                <a:spcPts val="600"/>
              </a:spcBef>
              <a:buClr>
                <a:srgbClr val="666666"/>
              </a:buClr>
              <a:buSzPts val="2000"/>
              <a:buFont typeface="Karla"/>
              <a:buChar char="▸"/>
            </a:pPr>
            <a:r>
              <a:rPr lang="en-US" sz="1800" b="1" dirty="0">
                <a:solidFill>
                  <a:schemeClr val="tx1"/>
                </a:solidFill>
                <a:latin typeface="+mn-lt"/>
                <a:ea typeface="Karla"/>
                <a:cs typeface="Calibri" panose="020F0502020204030204" pitchFamily="34" charset="0"/>
                <a:sym typeface="Karla"/>
              </a:rPr>
              <a:t>Example</a:t>
            </a:r>
          </a:p>
          <a:p>
            <a:pPr marL="457200" indent="-355600">
              <a:spcBef>
                <a:spcPts val="600"/>
              </a:spcBef>
              <a:buClr>
                <a:srgbClr val="666666"/>
              </a:buClr>
              <a:buSzPts val="2000"/>
              <a:buFont typeface="Karla"/>
              <a:buChar char="▸"/>
            </a:pPr>
            <a:endParaRPr lang="en-US" sz="1800" dirty="0">
              <a:solidFill>
                <a:schemeClr val="tx1"/>
              </a:solidFill>
              <a:latin typeface="+mn-lt"/>
              <a:ea typeface="Karla"/>
              <a:cs typeface="Calibri" panose="020F0502020204030204" pitchFamily="34" charset="0"/>
              <a:sym typeface="Karla"/>
            </a:endParaRPr>
          </a:p>
          <a:p>
            <a:pPr marL="446088" lvl="1">
              <a:buClr>
                <a:srgbClr val="666666"/>
              </a:buClr>
              <a:buSzPts val="2000"/>
              <a:tabLst>
                <a:tab pos="446088" algn="l"/>
              </a:tabLst>
            </a:pPr>
            <a:r>
              <a:rPr lang="en-US" sz="1800" dirty="0">
                <a:solidFill>
                  <a:schemeClr val="tx1"/>
                </a:solidFill>
                <a:latin typeface="+mn-lt"/>
                <a:ea typeface="Karla"/>
                <a:cs typeface="Calibri" panose="020F0502020204030204" pitchFamily="34" charset="0"/>
                <a:sym typeface="Karla"/>
              </a:rPr>
              <a:t>CREATE TABLE Person  (</a:t>
            </a:r>
          </a:p>
          <a:p>
            <a:pPr marL="446088" lvl="1">
              <a:buClr>
                <a:srgbClr val="666666"/>
              </a:buClr>
              <a:buSzPts val="2000"/>
              <a:tabLst>
                <a:tab pos="446088" algn="l"/>
              </a:tabLst>
            </a:pPr>
            <a:r>
              <a:rPr lang="en-US" sz="1800" dirty="0">
                <a:solidFill>
                  <a:schemeClr val="tx1"/>
                </a:solidFill>
                <a:latin typeface="+mn-lt"/>
                <a:ea typeface="Karla"/>
                <a:cs typeface="Calibri" panose="020F0502020204030204" pitchFamily="34" charset="0"/>
                <a:sym typeface="Karla"/>
              </a:rPr>
              <a:t>PersonID int auto_increment,</a:t>
            </a:r>
          </a:p>
          <a:p>
            <a:pPr marL="446088" lvl="1">
              <a:buClr>
                <a:srgbClr val="666666"/>
              </a:buClr>
              <a:buSzPts val="2000"/>
              <a:tabLst>
                <a:tab pos="446088" algn="l"/>
              </a:tabLst>
            </a:pPr>
            <a:r>
              <a:rPr lang="en-US" sz="1800" dirty="0">
                <a:solidFill>
                  <a:schemeClr val="tx1"/>
                </a:solidFill>
                <a:latin typeface="+mn-lt"/>
                <a:ea typeface="Karla"/>
                <a:cs typeface="Calibri" panose="020F0502020204030204" pitchFamily="34" charset="0"/>
                <a:sym typeface="Karla"/>
              </a:rPr>
              <a:t>FirstName varchar(2), </a:t>
            </a:r>
          </a:p>
          <a:p>
            <a:pPr marL="446088" lvl="1">
              <a:buClr>
                <a:srgbClr val="666666"/>
              </a:buClr>
              <a:buSzPts val="2000"/>
              <a:tabLst>
                <a:tab pos="446088" algn="l"/>
              </a:tabLst>
            </a:pPr>
            <a:r>
              <a:rPr lang="en-US" sz="1800" dirty="0">
                <a:solidFill>
                  <a:schemeClr val="tx1"/>
                </a:solidFill>
                <a:latin typeface="+mn-lt"/>
                <a:ea typeface="Karla"/>
                <a:cs typeface="Calibri" panose="020F0502020204030204" pitchFamily="34" charset="0"/>
                <a:sym typeface="Karla"/>
              </a:rPr>
              <a:t>Address varchar(255),  </a:t>
            </a:r>
          </a:p>
          <a:p>
            <a:pPr marL="446088" lvl="1">
              <a:buClr>
                <a:srgbClr val="666666"/>
              </a:buClr>
              <a:buSzPts val="2000"/>
              <a:tabLst>
                <a:tab pos="446088" algn="l"/>
              </a:tabLst>
            </a:pPr>
            <a:r>
              <a:rPr lang="en-US" sz="1800" dirty="0">
                <a:solidFill>
                  <a:schemeClr val="tx1"/>
                </a:solidFill>
                <a:latin typeface="+mn-lt"/>
                <a:ea typeface="Karla"/>
                <a:cs typeface="Calibri" panose="020F0502020204030204" pitchFamily="34" charset="0"/>
                <a:sym typeface="Karla"/>
              </a:rPr>
              <a:t>City varchar(255),  </a:t>
            </a:r>
          </a:p>
          <a:p>
            <a:pPr marL="446088" lvl="1">
              <a:buClr>
                <a:srgbClr val="666666"/>
              </a:buClr>
              <a:buSzPts val="2000"/>
              <a:tabLst>
                <a:tab pos="446088" algn="l"/>
              </a:tabLst>
            </a:pPr>
            <a:r>
              <a:rPr lang="en-US" sz="1800" dirty="0">
                <a:solidFill>
                  <a:schemeClr val="tx1"/>
                </a:solidFill>
                <a:latin typeface="+mn-lt"/>
                <a:ea typeface="Karla"/>
                <a:cs typeface="Calibri" panose="020F0502020204030204" pitchFamily="34" charset="0"/>
                <a:sym typeface="Karla"/>
              </a:rPr>
              <a:t>Primary key(PersonID)</a:t>
            </a:r>
          </a:p>
          <a:p>
            <a:pPr marL="446088" lvl="1">
              <a:buClr>
                <a:srgbClr val="666666"/>
              </a:buClr>
              <a:buSzPts val="2000"/>
              <a:tabLst>
                <a:tab pos="446088" algn="l"/>
              </a:tabLst>
            </a:pPr>
            <a:r>
              <a:rPr lang="en-US" sz="1800" dirty="0">
                <a:solidFill>
                  <a:schemeClr val="tx1"/>
                </a:solidFill>
                <a:latin typeface="+mn-lt"/>
                <a:ea typeface="Karla"/>
                <a:cs typeface="Calibri" panose="020F0502020204030204" pitchFamily="34" charset="0"/>
                <a:sym typeface="Karla"/>
              </a:rPr>
              <a:t>);</a:t>
            </a:r>
          </a:p>
          <a:p>
            <a:endParaRPr lang="en-US" sz="1800" dirty="0">
              <a:solidFill>
                <a:schemeClr val="tx1"/>
              </a:solidFill>
              <a:latin typeface="+mn-lt"/>
              <a:cs typeface="Calibri" panose="020F0502020204030204" pitchFamily="34" charset="0"/>
            </a:endParaRPr>
          </a:p>
        </p:txBody>
      </p:sp>
      <p:sp>
        <p:nvSpPr>
          <p:cNvPr id="8" name="Title 7">
            <a:extLst>
              <a:ext uri="{FF2B5EF4-FFF2-40B4-BE49-F238E27FC236}">
                <a16:creationId xmlns:a16="http://schemas.microsoft.com/office/drawing/2014/main" xmlns="" id="{00AF3FD9-05A6-5848-BF23-4680BAF3E104}"/>
              </a:ext>
            </a:extLst>
          </p:cNvPr>
          <p:cNvSpPr>
            <a:spLocks noGrp="1"/>
          </p:cNvSpPr>
          <p:nvPr>
            <p:ph type="title"/>
          </p:nvPr>
        </p:nvSpPr>
        <p:spPr/>
        <p:txBody>
          <a:bodyPr/>
          <a:lstStyle/>
          <a:p>
            <a:r>
              <a:rPr lang="en-US" dirty="0"/>
              <a:t>Creating a table </a:t>
            </a:r>
          </a:p>
        </p:txBody>
      </p:sp>
    </p:spTree>
    <p:extLst>
      <p:ext uri="{BB962C8B-B14F-4D97-AF65-F5344CB8AC3E}">
        <p14:creationId xmlns:p14="http://schemas.microsoft.com/office/powerpoint/2010/main" val="615103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4294967295"/>
          </p:nvPr>
        </p:nvSpPr>
        <p:spPr>
          <a:xfrm>
            <a:off x="251520" y="843558"/>
            <a:ext cx="6400800" cy="3394075"/>
          </a:xfrm>
        </p:spPr>
        <p:txBody>
          <a:bodyPr>
            <a:normAutofit/>
          </a:bodyPr>
          <a:lstStyle/>
          <a:p>
            <a:pPr marL="101600" indent="0">
              <a:buNone/>
            </a:pPr>
            <a:r>
              <a:rPr lang="en-IN" sz="1800" b="1" dirty="0">
                <a:cs typeface="Times New Roman" panose="02020603050405020304" pitchFamily="18" charset="0"/>
              </a:rPr>
              <a:t>DDL - Altering a table</a:t>
            </a:r>
          </a:p>
          <a:p>
            <a:endParaRPr lang="en-IN" sz="1800" dirty="0">
              <a:cs typeface="Times New Roman" panose="02020603050405020304" pitchFamily="18" charset="0"/>
            </a:endParaRPr>
          </a:p>
          <a:p>
            <a:r>
              <a:rPr lang="en-IN" sz="1800" dirty="0">
                <a:cs typeface="Times New Roman" panose="02020603050405020304" pitchFamily="18" charset="0"/>
              </a:rPr>
              <a:t>ALTER TABLE Persons ADD email  VARCHAR(60);</a:t>
            </a:r>
          </a:p>
          <a:p>
            <a:r>
              <a:rPr lang="en-IN" sz="1800" dirty="0">
                <a:cs typeface="Times New Roman" panose="02020603050405020304" pitchFamily="18" charset="0"/>
              </a:rPr>
              <a:t>ALTER TABLE Persons DROP COLUMN city;</a:t>
            </a:r>
          </a:p>
          <a:p>
            <a:r>
              <a:rPr lang="en-IN" sz="1800" dirty="0">
                <a:cs typeface="Times New Roman" panose="02020603050405020304" pitchFamily="18" charset="0"/>
              </a:rPr>
              <a:t>ALTER TABLE Persons CHANGE FirstName  FullName VARCHAR(20);</a:t>
            </a:r>
          </a:p>
          <a:p>
            <a:endParaRPr lang="en-IN" sz="1800" dirty="0">
              <a:cs typeface="Times New Roman" panose="02020603050405020304" pitchFamily="18" charset="0"/>
            </a:endParaRPr>
          </a:p>
          <a:p>
            <a:pPr marL="101600" indent="0">
              <a:buNone/>
            </a:pPr>
            <a:r>
              <a:rPr lang="en-IN" sz="1800" b="1" dirty="0">
                <a:cs typeface="Times New Roman" panose="02020603050405020304" pitchFamily="18" charset="0"/>
              </a:rPr>
              <a:t>DDL - Deleting a Table</a:t>
            </a:r>
          </a:p>
          <a:p>
            <a:r>
              <a:rPr lang="en-IN" sz="1800" b="1" dirty="0">
                <a:cs typeface="Times New Roman" panose="02020603050405020304" pitchFamily="18" charset="0"/>
              </a:rPr>
              <a:t> </a:t>
            </a:r>
            <a:r>
              <a:rPr lang="en-IN" sz="1800" dirty="0">
                <a:cs typeface="Times New Roman" panose="02020603050405020304" pitchFamily="18" charset="0"/>
              </a:rPr>
              <a:t>DROP TABLE table_name ; </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13909488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2ED1E099-D2FA-5D4B-87F5-5A4D0590B8ED}"/>
              </a:ext>
            </a:extLst>
          </p:cNvPr>
          <p:cNvSpPr>
            <a:spLocks noGrp="1"/>
          </p:cNvSpPr>
          <p:nvPr>
            <p:ph type="title"/>
          </p:nvPr>
        </p:nvSpPr>
        <p:spPr/>
        <p:txBody>
          <a:bodyPr/>
          <a:lstStyle/>
          <a:p>
            <a:r>
              <a:rPr lang="en-IN" dirty="0"/>
              <a:t>DML Statements</a:t>
            </a:r>
            <a:endParaRPr lang="en-US" dirty="0"/>
          </a:p>
        </p:txBody>
      </p:sp>
      <p:sp>
        <p:nvSpPr>
          <p:cNvPr id="4" name="Text Placeholder 3"/>
          <p:cNvSpPr>
            <a:spLocks noGrp="1"/>
          </p:cNvSpPr>
          <p:nvPr>
            <p:ph idx="4294967295"/>
          </p:nvPr>
        </p:nvSpPr>
        <p:spPr>
          <a:xfrm>
            <a:off x="323528" y="771550"/>
            <a:ext cx="7488832" cy="3394075"/>
          </a:xfrm>
        </p:spPr>
        <p:txBody>
          <a:bodyPr>
            <a:normAutofit/>
          </a:bodyPr>
          <a:lstStyle/>
          <a:p>
            <a:pPr marL="101600" indent="0">
              <a:buNone/>
            </a:pPr>
            <a:r>
              <a:rPr lang="en-US" sz="1800" b="1" dirty="0">
                <a:cs typeface="Times New Roman" panose="02020603050405020304" pitchFamily="18" charset="0"/>
              </a:rPr>
              <a:t>DML - Insert Data into a table</a:t>
            </a:r>
          </a:p>
          <a:p>
            <a:endParaRPr lang="en-US" sz="1800" dirty="0">
              <a:cs typeface="Times New Roman" panose="02020603050405020304" pitchFamily="18" charset="0"/>
            </a:endParaRPr>
          </a:p>
          <a:p>
            <a:r>
              <a:rPr lang="en-US" sz="1800" b="1" dirty="0">
                <a:cs typeface="Times New Roman" panose="02020603050405020304" pitchFamily="18" charset="0"/>
              </a:rPr>
              <a:t>Syntax</a:t>
            </a:r>
            <a:r>
              <a:rPr lang="en-US" sz="1800" dirty="0">
                <a:cs typeface="Times New Roman" panose="02020603050405020304" pitchFamily="18" charset="0"/>
              </a:rPr>
              <a:t> :</a:t>
            </a:r>
          </a:p>
          <a:p>
            <a:pPr marL="623888" lvl="1" indent="-177800">
              <a:buFont typeface="Arial" panose="020B0604020202020204" pitchFamily="34" charset="0"/>
              <a:buChar char="•"/>
            </a:pPr>
            <a:r>
              <a:rPr lang="en-US" sz="1800" dirty="0">
                <a:cs typeface="Times New Roman" panose="02020603050405020304" pitchFamily="18" charset="0"/>
              </a:rPr>
              <a:t>INSERT INTO table_name VALUES  (value1,value2,value3,...);</a:t>
            </a:r>
          </a:p>
          <a:p>
            <a:endParaRPr lang="en-US" sz="1800" dirty="0">
              <a:cs typeface="Times New Roman" panose="02020603050405020304" pitchFamily="18" charset="0"/>
            </a:endParaRPr>
          </a:p>
          <a:p>
            <a:r>
              <a:rPr lang="en-US" sz="1800" b="1" dirty="0">
                <a:cs typeface="Times New Roman" panose="02020603050405020304" pitchFamily="18" charset="0"/>
              </a:rPr>
              <a:t>Example</a:t>
            </a:r>
            <a:r>
              <a:rPr lang="en-US" sz="1800" dirty="0">
                <a:cs typeface="Times New Roman" panose="02020603050405020304" pitchFamily="18" charset="0"/>
              </a:rPr>
              <a:t>:</a:t>
            </a:r>
          </a:p>
          <a:p>
            <a:pPr marL="623888" lvl="1" indent="-177800">
              <a:buFont typeface="Arial" panose="020B0604020202020204" pitchFamily="34" charset="0"/>
              <a:buChar char="•"/>
            </a:pPr>
            <a:r>
              <a:rPr lang="en-US" sz="1800" dirty="0">
                <a:cs typeface="Times New Roman" panose="02020603050405020304" pitchFamily="18" charset="0"/>
              </a:rPr>
              <a:t>INSERT INTO Customers (CustomerName,  City, Country)</a:t>
            </a:r>
          </a:p>
          <a:p>
            <a:pPr marL="446088" lvl="1" indent="0">
              <a:buNone/>
            </a:pPr>
            <a:r>
              <a:rPr lang="en-US" sz="1800" dirty="0">
                <a:cs typeface="Times New Roman" panose="02020603050405020304" pitchFamily="18" charset="0"/>
              </a:rPr>
              <a:t>VALUES ('base', </a:t>
            </a:r>
            <a:r>
              <a:rPr lang="en-US" sz="1800" dirty="0" smtClean="0">
                <a:cs typeface="Times New Roman" panose="02020603050405020304" pitchFamily="18" charset="0"/>
              </a:rPr>
              <a:t>'Chicago', 'USA');</a:t>
            </a:r>
            <a:endParaRPr lang="en-US" sz="1800" dirty="0">
              <a:cs typeface="Times New Roman" panose="02020603050405020304" pitchFamily="18" charset="0"/>
            </a:endParaRPr>
          </a:p>
          <a:p>
            <a:endParaRPr lang="en-IN" sz="1800" dirty="0">
              <a:cs typeface="Times New Roman" panose="02020603050405020304" pitchFamily="18" charset="0"/>
            </a:endParaRPr>
          </a:p>
          <a:p>
            <a:r>
              <a:rPr lang="en-US" sz="1800" dirty="0">
                <a:cs typeface="Times New Roman" panose="02020603050405020304" pitchFamily="18" charset="0"/>
              </a:rPr>
              <a:t>Note : String and date values are specified as  quoted string.</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1623147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430F2945-D423-AD40-8696-3DE031705D37}"/>
              </a:ext>
            </a:extLst>
          </p:cNvPr>
          <p:cNvSpPr>
            <a:spLocks noGrp="1"/>
          </p:cNvSpPr>
          <p:nvPr>
            <p:ph type="title"/>
          </p:nvPr>
        </p:nvSpPr>
        <p:spPr>
          <a:xfrm>
            <a:off x="0" y="123478"/>
            <a:ext cx="6804248" cy="504056"/>
          </a:xfrm>
        </p:spPr>
        <p:txBody>
          <a:bodyPr/>
          <a:lstStyle/>
          <a:p>
            <a:r>
              <a:rPr lang="en-US" dirty="0"/>
              <a:t>DML - Retrieving information  from a table</a:t>
            </a:r>
            <a:br>
              <a:rPr lang="en-US" dirty="0"/>
            </a:br>
            <a:endParaRPr lang="en-US" dirty="0"/>
          </a:p>
        </p:txBody>
      </p:sp>
      <p:sp>
        <p:nvSpPr>
          <p:cNvPr id="4" name="Text Placeholder 3"/>
          <p:cNvSpPr>
            <a:spLocks noGrp="1"/>
          </p:cNvSpPr>
          <p:nvPr>
            <p:ph idx="4294967295"/>
          </p:nvPr>
        </p:nvSpPr>
        <p:spPr>
          <a:xfrm>
            <a:off x="641583" y="1079390"/>
            <a:ext cx="8532440" cy="3394075"/>
          </a:xfrm>
        </p:spPr>
        <p:txBody>
          <a:bodyPr>
            <a:normAutofit/>
          </a:bodyPr>
          <a:lstStyle/>
          <a:p>
            <a:pPr marL="0" indent="0">
              <a:buNone/>
            </a:pPr>
            <a:r>
              <a:rPr lang="en-US" sz="1800" dirty="0">
                <a:cs typeface="Times New Roman" panose="02020603050405020304" pitchFamily="18" charset="0"/>
              </a:rPr>
              <a:t>                 “The </a:t>
            </a:r>
            <a:r>
              <a:rPr lang="en-US" sz="1800" b="1" dirty="0">
                <a:cs typeface="Times New Roman" panose="02020603050405020304" pitchFamily="18" charset="0"/>
              </a:rPr>
              <a:t>SELECT</a:t>
            </a:r>
            <a:r>
              <a:rPr lang="en-US" sz="1800" dirty="0">
                <a:cs typeface="Times New Roman" panose="02020603050405020304" pitchFamily="18" charset="0"/>
              </a:rPr>
              <a:t> statement is used to pull data from a table”</a:t>
            </a:r>
          </a:p>
          <a:p>
            <a:pPr marL="0" indent="0">
              <a:buNone/>
            </a:pPr>
            <a:endParaRPr lang="en-US" sz="1800" dirty="0">
              <a:cs typeface="Times New Roman" panose="02020603050405020304" pitchFamily="18" charset="0"/>
            </a:endParaRPr>
          </a:p>
          <a:p>
            <a:pPr marL="101600" indent="0">
              <a:buNone/>
            </a:pPr>
            <a:r>
              <a:rPr lang="en-US" sz="1800" b="1" dirty="0">
                <a:cs typeface="Times New Roman" panose="02020603050405020304" pitchFamily="18" charset="0"/>
              </a:rPr>
              <a:t>         Syntax</a:t>
            </a:r>
            <a:r>
              <a:rPr lang="en-US" sz="1800" dirty="0">
                <a:cs typeface="Times New Roman" panose="02020603050405020304" pitchFamily="18" charset="0"/>
              </a:rPr>
              <a:t>: </a:t>
            </a:r>
          </a:p>
          <a:p>
            <a:pPr marL="558800" lvl="1" indent="0">
              <a:buNone/>
            </a:pPr>
            <a:r>
              <a:rPr lang="en-US" sz="1800" b="1" dirty="0">
                <a:cs typeface="Times New Roman" panose="02020603050405020304" pitchFamily="18" charset="0"/>
              </a:rPr>
              <a:t>SELECT what_to_select FROM table_name  Where conditions_to_satisfy ;</a:t>
            </a: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US" sz="1800" dirty="0">
              <a:cs typeface="Times New Roman" panose="02020603050405020304" pitchFamily="18" charset="0"/>
            </a:endParaRPr>
          </a:p>
          <a:p>
            <a:endParaRPr lang="en-US" sz="1800" dirty="0">
              <a:cs typeface="Times New Roman" panose="02020603050405020304" pitchFamily="18" charset="0"/>
            </a:endParaRPr>
          </a:p>
          <a:p>
            <a:endParaRPr lang="en-IN" sz="1800" dirty="0">
              <a:cs typeface="Times New Roman" panose="02020603050405020304" pitchFamily="18" charset="0"/>
            </a:endParaRPr>
          </a:p>
        </p:txBody>
      </p:sp>
      <p:sp>
        <p:nvSpPr>
          <p:cNvPr id="6" name="Rectangle 5"/>
          <p:cNvSpPr/>
          <p:nvPr/>
        </p:nvSpPr>
        <p:spPr>
          <a:xfrm>
            <a:off x="1907704" y="3086100"/>
            <a:ext cx="2230972" cy="1077218"/>
          </a:xfrm>
          <a:prstGeom prst="rect">
            <a:avLst/>
          </a:prstGeom>
        </p:spPr>
        <p:txBody>
          <a:bodyPr wrap="square">
            <a:spAutoFit/>
          </a:bodyPr>
          <a:lstStyle/>
          <a:p>
            <a:r>
              <a:rPr lang="en-US" sz="1600" dirty="0">
                <a:latin typeface="Calibri" panose="020F0502020204030204" pitchFamily="34" charset="0"/>
                <a:cs typeface="Calibri" panose="020F0502020204030204" pitchFamily="34" charset="0"/>
              </a:rPr>
              <a:t>What_to_select  indicates what you  want to see. This  can be a list of columns or * </a:t>
            </a:r>
            <a:r>
              <a:rPr lang="en-US" sz="1600" b="1" dirty="0">
                <a:latin typeface="Calibri" panose="020F0502020204030204" pitchFamily="34" charset="0"/>
                <a:cs typeface="Calibri" panose="020F0502020204030204" pitchFamily="34" charset="0"/>
              </a:rPr>
              <a:t>to</a:t>
            </a:r>
          </a:p>
        </p:txBody>
      </p:sp>
      <p:sp>
        <p:nvSpPr>
          <p:cNvPr id="7" name="Rectangle 6"/>
          <p:cNvSpPr/>
          <p:nvPr/>
        </p:nvSpPr>
        <p:spPr>
          <a:xfrm>
            <a:off x="5387579" y="3102492"/>
            <a:ext cx="3292116" cy="1077218"/>
          </a:xfrm>
          <a:prstGeom prst="rect">
            <a:avLst/>
          </a:prstGeom>
        </p:spPr>
        <p:txBody>
          <a:bodyPr wrap="square">
            <a:spAutoFit/>
          </a:bodyPr>
          <a:lstStyle/>
          <a:p>
            <a:r>
              <a:rPr lang="en-US" sz="1600" dirty="0">
                <a:latin typeface="Calibri" panose="020F0502020204030204" pitchFamily="34" charset="0"/>
                <a:cs typeface="Calibri" panose="020F0502020204030204" pitchFamily="34" charset="0"/>
              </a:rPr>
              <a:t>The </a:t>
            </a:r>
            <a:r>
              <a:rPr lang="en-US" sz="1600" b="1" dirty="0">
                <a:latin typeface="Calibri" panose="020F0502020204030204" pitchFamily="34" charset="0"/>
                <a:cs typeface="Calibri" panose="020F0502020204030204" pitchFamily="34" charset="0"/>
              </a:rPr>
              <a:t>Where</a:t>
            </a:r>
            <a:r>
              <a:rPr lang="en-US" sz="1600" dirty="0">
                <a:latin typeface="Calibri" panose="020F0502020204030204" pitchFamily="34" charset="0"/>
                <a:cs typeface="Calibri" panose="020F0502020204030204" pitchFamily="34" charset="0"/>
              </a:rPr>
              <a:t> clause is  optional. If it is present,  conditions_to_satisfy  specifies one or more  conditions that rows  must satisfy to qualify for</a:t>
            </a:r>
          </a:p>
        </p:txBody>
      </p:sp>
      <p:sp>
        <p:nvSpPr>
          <p:cNvPr id="8" name="object 10"/>
          <p:cNvSpPr/>
          <p:nvPr/>
        </p:nvSpPr>
        <p:spPr>
          <a:xfrm>
            <a:off x="6938121" y="2489719"/>
            <a:ext cx="95516" cy="573418"/>
          </a:xfrm>
          <a:custGeom>
            <a:avLst/>
            <a:gdLst/>
            <a:ahLst/>
            <a:cxnLst/>
            <a:rect l="l" t="t" r="r" b="b"/>
            <a:pathLst>
              <a:path w="127000" h="857250">
                <a:moveTo>
                  <a:pt x="0" y="730123"/>
                </a:moveTo>
                <a:lnTo>
                  <a:pt x="63246" y="857250"/>
                </a:lnTo>
                <a:lnTo>
                  <a:pt x="101536" y="781050"/>
                </a:lnTo>
                <a:lnTo>
                  <a:pt x="50673" y="781050"/>
                </a:lnTo>
                <a:lnTo>
                  <a:pt x="50691" y="770858"/>
                </a:lnTo>
                <a:lnTo>
                  <a:pt x="0" y="730123"/>
                </a:lnTo>
                <a:close/>
              </a:path>
              <a:path w="127000" h="857250">
                <a:moveTo>
                  <a:pt x="50691" y="770858"/>
                </a:moveTo>
                <a:lnTo>
                  <a:pt x="50673" y="781050"/>
                </a:lnTo>
                <a:lnTo>
                  <a:pt x="63373" y="781050"/>
                </a:lnTo>
                <a:lnTo>
                  <a:pt x="50691" y="770858"/>
                </a:lnTo>
                <a:close/>
              </a:path>
              <a:path w="127000" h="857250">
                <a:moveTo>
                  <a:pt x="77469" y="0"/>
                </a:moveTo>
                <a:lnTo>
                  <a:pt x="52069" y="0"/>
                </a:lnTo>
                <a:lnTo>
                  <a:pt x="50764" y="730123"/>
                </a:lnTo>
                <a:lnTo>
                  <a:pt x="50768" y="770921"/>
                </a:lnTo>
                <a:lnTo>
                  <a:pt x="63373" y="781050"/>
                </a:lnTo>
                <a:lnTo>
                  <a:pt x="76091" y="770921"/>
                </a:lnTo>
                <a:lnTo>
                  <a:pt x="77469" y="0"/>
                </a:lnTo>
                <a:close/>
              </a:path>
              <a:path w="127000" h="857250">
                <a:moveTo>
                  <a:pt x="76091" y="770921"/>
                </a:moveTo>
                <a:lnTo>
                  <a:pt x="63373" y="781050"/>
                </a:lnTo>
                <a:lnTo>
                  <a:pt x="76073" y="781050"/>
                </a:lnTo>
                <a:lnTo>
                  <a:pt x="76091" y="770921"/>
                </a:lnTo>
                <a:close/>
              </a:path>
              <a:path w="127000" h="857250">
                <a:moveTo>
                  <a:pt x="127000" y="730376"/>
                </a:moveTo>
                <a:lnTo>
                  <a:pt x="76169" y="770858"/>
                </a:lnTo>
                <a:lnTo>
                  <a:pt x="76073" y="781050"/>
                </a:lnTo>
                <a:lnTo>
                  <a:pt x="101536" y="781050"/>
                </a:lnTo>
                <a:lnTo>
                  <a:pt x="127000" y="730376"/>
                </a:lnTo>
                <a:close/>
              </a:path>
            </a:pathLst>
          </a:custGeom>
          <a:solidFill>
            <a:srgbClr val="FFFFFF"/>
          </a:solidFill>
          <a:ln>
            <a:solidFill>
              <a:schemeClr val="tx1"/>
            </a:solidFill>
          </a:ln>
        </p:spPr>
        <p:txBody>
          <a:bodyPr wrap="square" lIns="0" tIns="0" rIns="0" bIns="0" rtlCol="0"/>
          <a:lstStyle/>
          <a:p>
            <a:endParaRPr dirty="0"/>
          </a:p>
        </p:txBody>
      </p:sp>
      <p:sp>
        <p:nvSpPr>
          <p:cNvPr id="9" name="object 10"/>
          <p:cNvSpPr/>
          <p:nvPr/>
        </p:nvSpPr>
        <p:spPr>
          <a:xfrm>
            <a:off x="2764932" y="2492377"/>
            <a:ext cx="95516" cy="573418"/>
          </a:xfrm>
          <a:custGeom>
            <a:avLst/>
            <a:gdLst/>
            <a:ahLst/>
            <a:cxnLst/>
            <a:rect l="l" t="t" r="r" b="b"/>
            <a:pathLst>
              <a:path w="127000" h="857250">
                <a:moveTo>
                  <a:pt x="0" y="730123"/>
                </a:moveTo>
                <a:lnTo>
                  <a:pt x="63246" y="857250"/>
                </a:lnTo>
                <a:lnTo>
                  <a:pt x="101536" y="781050"/>
                </a:lnTo>
                <a:lnTo>
                  <a:pt x="50673" y="781050"/>
                </a:lnTo>
                <a:lnTo>
                  <a:pt x="50691" y="770858"/>
                </a:lnTo>
                <a:lnTo>
                  <a:pt x="0" y="730123"/>
                </a:lnTo>
                <a:close/>
              </a:path>
              <a:path w="127000" h="857250">
                <a:moveTo>
                  <a:pt x="50691" y="770858"/>
                </a:moveTo>
                <a:lnTo>
                  <a:pt x="50673" y="781050"/>
                </a:lnTo>
                <a:lnTo>
                  <a:pt x="63373" y="781050"/>
                </a:lnTo>
                <a:lnTo>
                  <a:pt x="50691" y="770858"/>
                </a:lnTo>
                <a:close/>
              </a:path>
              <a:path w="127000" h="857250">
                <a:moveTo>
                  <a:pt x="77469" y="0"/>
                </a:moveTo>
                <a:lnTo>
                  <a:pt x="52069" y="0"/>
                </a:lnTo>
                <a:lnTo>
                  <a:pt x="50764" y="730123"/>
                </a:lnTo>
                <a:lnTo>
                  <a:pt x="50768" y="770921"/>
                </a:lnTo>
                <a:lnTo>
                  <a:pt x="63373" y="781050"/>
                </a:lnTo>
                <a:lnTo>
                  <a:pt x="76091" y="770921"/>
                </a:lnTo>
                <a:lnTo>
                  <a:pt x="77469" y="0"/>
                </a:lnTo>
                <a:close/>
              </a:path>
              <a:path w="127000" h="857250">
                <a:moveTo>
                  <a:pt x="76091" y="770921"/>
                </a:moveTo>
                <a:lnTo>
                  <a:pt x="63373" y="781050"/>
                </a:lnTo>
                <a:lnTo>
                  <a:pt x="76073" y="781050"/>
                </a:lnTo>
                <a:lnTo>
                  <a:pt x="76091" y="770921"/>
                </a:lnTo>
                <a:close/>
              </a:path>
              <a:path w="127000" h="857250">
                <a:moveTo>
                  <a:pt x="127000" y="730376"/>
                </a:moveTo>
                <a:lnTo>
                  <a:pt x="76169" y="770858"/>
                </a:lnTo>
                <a:lnTo>
                  <a:pt x="76073" y="781050"/>
                </a:lnTo>
                <a:lnTo>
                  <a:pt x="101536" y="781050"/>
                </a:lnTo>
                <a:lnTo>
                  <a:pt x="127000" y="730376"/>
                </a:lnTo>
                <a:close/>
              </a:path>
            </a:pathLst>
          </a:custGeom>
          <a:solidFill>
            <a:srgbClr val="FFFFFF"/>
          </a:solidFill>
          <a:ln>
            <a:solidFill>
              <a:schemeClr val="tx1"/>
            </a:solidFill>
          </a:ln>
        </p:spPr>
        <p:txBody>
          <a:bodyPr wrap="square" lIns="0" tIns="0" rIns="0" bIns="0" rtlCol="0"/>
          <a:lstStyle/>
          <a:p>
            <a:endParaRPr dirty="0"/>
          </a:p>
        </p:txBody>
      </p:sp>
    </p:spTree>
    <p:extLst>
      <p:ext uri="{BB962C8B-B14F-4D97-AF65-F5344CB8AC3E}">
        <p14:creationId xmlns:p14="http://schemas.microsoft.com/office/powerpoint/2010/main" val="3981319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IN" sz="2400" dirty="0">
                <a:solidFill>
                  <a:schemeClr val="bg1"/>
                </a:solidFill>
              </a:rPr>
              <a:t>Database Types</a:t>
            </a:r>
          </a:p>
        </p:txBody>
      </p:sp>
      <p:sp>
        <p:nvSpPr>
          <p:cNvPr id="4" name="Text Placeholder 3"/>
          <p:cNvSpPr>
            <a:spLocks noGrp="1"/>
          </p:cNvSpPr>
          <p:nvPr>
            <p:ph idx="4294967295"/>
          </p:nvPr>
        </p:nvSpPr>
        <p:spPr>
          <a:xfrm>
            <a:off x="467544" y="771550"/>
            <a:ext cx="6400800" cy="3394075"/>
          </a:xfrm>
        </p:spPr>
        <p:txBody>
          <a:bodyPr/>
          <a:lstStyle/>
          <a:p>
            <a:r>
              <a:rPr lang="en-US" sz="1800" dirty="0">
                <a:cs typeface="Times New Roman" panose="02020603050405020304" pitchFamily="18" charset="0"/>
              </a:rPr>
              <a:t>Flat-file</a:t>
            </a:r>
          </a:p>
          <a:p>
            <a:r>
              <a:rPr lang="en-US" sz="1800" dirty="0">
                <a:cs typeface="Times New Roman" panose="02020603050405020304" pitchFamily="18" charset="0"/>
              </a:rPr>
              <a:t>Hierarchical</a:t>
            </a:r>
          </a:p>
          <a:p>
            <a:r>
              <a:rPr lang="en-US" sz="1800" dirty="0">
                <a:cs typeface="Times New Roman" panose="02020603050405020304" pitchFamily="18" charset="0"/>
              </a:rPr>
              <a:t>Network</a:t>
            </a:r>
          </a:p>
          <a:p>
            <a:r>
              <a:rPr lang="en-US" sz="1800" dirty="0">
                <a:cs typeface="Times New Roman" panose="02020603050405020304" pitchFamily="18" charset="0"/>
              </a:rPr>
              <a:t>Relational</a:t>
            </a:r>
          </a:p>
          <a:p>
            <a:r>
              <a:rPr lang="en-US" sz="1800" dirty="0">
                <a:cs typeface="Times New Roman" panose="02020603050405020304" pitchFamily="18" charset="0"/>
              </a:rPr>
              <a:t>Object-oriented</a:t>
            </a:r>
          </a:p>
          <a:p>
            <a:r>
              <a:rPr lang="en-US" sz="1800" dirty="0">
                <a:cs typeface="Times New Roman" panose="02020603050405020304" pitchFamily="18" charset="0"/>
              </a:rPr>
              <a:t>Object-relational</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328242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D407153-56F5-9744-A4A8-8C8D61E4EE9A}"/>
              </a:ext>
            </a:extLst>
          </p:cNvPr>
          <p:cNvSpPr>
            <a:spLocks noGrp="1"/>
          </p:cNvSpPr>
          <p:nvPr>
            <p:ph type="title"/>
          </p:nvPr>
        </p:nvSpPr>
        <p:spPr/>
        <p:txBody>
          <a:bodyPr/>
          <a:lstStyle/>
          <a:p>
            <a:r>
              <a:rPr lang="en-US" dirty="0"/>
              <a:t>DML- Example</a:t>
            </a:r>
          </a:p>
        </p:txBody>
      </p:sp>
      <p:sp>
        <p:nvSpPr>
          <p:cNvPr id="4" name="Text Placeholder 3"/>
          <p:cNvSpPr>
            <a:spLocks noGrp="1"/>
          </p:cNvSpPr>
          <p:nvPr>
            <p:ph idx="4294967295"/>
          </p:nvPr>
        </p:nvSpPr>
        <p:spPr>
          <a:xfrm>
            <a:off x="395536" y="627534"/>
            <a:ext cx="6400800" cy="3250059"/>
          </a:xfrm>
        </p:spPr>
        <p:txBody>
          <a:bodyPr>
            <a:normAutofit/>
          </a:bodyPr>
          <a:lstStyle/>
          <a:p>
            <a:pPr marL="0" indent="0">
              <a:buNone/>
            </a:pPr>
            <a:endParaRPr lang="en-IN" sz="1800" dirty="0">
              <a:cs typeface="Times New Roman" panose="02020603050405020304" pitchFamily="18" charset="0"/>
            </a:endParaRPr>
          </a:p>
          <a:p>
            <a:r>
              <a:rPr lang="en-US" sz="1800" dirty="0">
                <a:cs typeface="Times New Roman" panose="02020603050405020304" pitchFamily="18" charset="0"/>
              </a:rPr>
              <a:t>Select * from person;</a:t>
            </a:r>
          </a:p>
          <a:p>
            <a:endParaRPr lang="en-US" sz="1800" dirty="0">
              <a:cs typeface="Times New Roman" panose="02020603050405020304" pitchFamily="18" charset="0"/>
            </a:endParaRPr>
          </a:p>
          <a:p>
            <a:r>
              <a:rPr lang="en-US" sz="1800" dirty="0">
                <a:cs typeface="Times New Roman" panose="02020603050405020304" pitchFamily="18" charset="0"/>
              </a:rPr>
              <a:t>Select id, firstname from person;</a:t>
            </a:r>
          </a:p>
          <a:p>
            <a:endParaRPr lang="en-US" sz="1800" dirty="0">
              <a:cs typeface="Times New Roman" panose="02020603050405020304" pitchFamily="18" charset="0"/>
            </a:endParaRPr>
          </a:p>
          <a:p>
            <a:r>
              <a:rPr lang="en-US" sz="1800" dirty="0">
                <a:cs typeface="Times New Roman" panose="02020603050405020304" pitchFamily="18" charset="0"/>
              </a:rPr>
              <a:t>Select * from person where city</a:t>
            </a:r>
            <a:r>
              <a:rPr lang="en-US" sz="1800" dirty="0" smtClean="0">
                <a:cs typeface="Times New Roman" panose="02020603050405020304" pitchFamily="18" charset="0"/>
              </a:rPr>
              <a:t>="New York‟</a:t>
            </a:r>
            <a:endParaRPr lang="en-US" sz="1800" dirty="0">
              <a:cs typeface="Times New Roman" panose="02020603050405020304" pitchFamily="18" charset="0"/>
            </a:endParaRPr>
          </a:p>
          <a:p>
            <a:endParaRPr lang="en-IN" sz="1800" dirty="0">
              <a:cs typeface="Times New Roman" panose="02020603050405020304" pitchFamily="18" charset="0"/>
            </a:endParaRPr>
          </a:p>
        </p:txBody>
      </p:sp>
      <p:sp>
        <p:nvSpPr>
          <p:cNvPr id="5" name="TextBox 4"/>
          <p:cNvSpPr txBox="1"/>
          <p:nvPr/>
        </p:nvSpPr>
        <p:spPr>
          <a:xfrm>
            <a:off x="539552" y="2931790"/>
            <a:ext cx="8107680" cy="1754326"/>
          </a:xfrm>
          <a:prstGeom prst="rect">
            <a:avLst/>
          </a:prstGeom>
          <a:solidFill>
            <a:srgbClr val="002060"/>
          </a:solidFill>
        </p:spPr>
        <p:txBody>
          <a:bodyPr wrap="square" rtlCol="0">
            <a:spAutoFit/>
          </a:bodyPr>
          <a:lstStyle/>
          <a:p>
            <a:r>
              <a:rPr lang="en-US" dirty="0">
                <a:solidFill>
                  <a:srgbClr val="FFFF00"/>
                </a:solidFill>
                <a:latin typeface="Lucida Console" panose="020B0609040504020204" pitchFamily="49" charset="0"/>
              </a:rPr>
              <a:t>SELECT </a:t>
            </a:r>
            <a:r>
              <a:rPr lang="en-US" i="1" dirty="0">
                <a:solidFill>
                  <a:srgbClr val="FFFF00"/>
                </a:solidFill>
                <a:latin typeface="Lucida Console" panose="020B0609040504020204" pitchFamily="49" charset="0"/>
              </a:rPr>
              <a:t>columnlist</a:t>
            </a:r>
          </a:p>
          <a:p>
            <a:r>
              <a:rPr lang="en-US" dirty="0">
                <a:solidFill>
                  <a:srgbClr val="FFFF00"/>
                </a:solidFill>
                <a:latin typeface="Lucida Console" panose="020B0609040504020204" pitchFamily="49" charset="0"/>
              </a:rPr>
              <a:t>FROM </a:t>
            </a:r>
            <a:r>
              <a:rPr lang="en-US" i="1" dirty="0">
                <a:solidFill>
                  <a:srgbClr val="FFFF00"/>
                </a:solidFill>
                <a:latin typeface="Lucida Console" panose="020B0609040504020204" pitchFamily="49" charset="0"/>
              </a:rPr>
              <a:t>tablelist</a:t>
            </a:r>
          </a:p>
          <a:p>
            <a:r>
              <a:rPr lang="en-US" dirty="0">
                <a:solidFill>
                  <a:srgbClr val="FFFF00"/>
                </a:solidFill>
                <a:latin typeface="Lucida Console" panose="020B0609040504020204" pitchFamily="49" charset="0"/>
              </a:rPr>
              <a:t>WHERE </a:t>
            </a:r>
            <a:r>
              <a:rPr lang="en-US" i="1" dirty="0">
                <a:solidFill>
                  <a:srgbClr val="FFFF00"/>
                </a:solidFill>
                <a:latin typeface="Lucida Console" panose="020B0609040504020204" pitchFamily="49" charset="0"/>
              </a:rPr>
              <a:t>condition</a:t>
            </a:r>
          </a:p>
          <a:p>
            <a:r>
              <a:rPr lang="en-US" dirty="0">
                <a:solidFill>
                  <a:srgbClr val="FFFF00"/>
                </a:solidFill>
                <a:latin typeface="Lucida Console" panose="020B0609040504020204" pitchFamily="49" charset="0"/>
              </a:rPr>
              <a:t>GROUP BY </a:t>
            </a:r>
            <a:r>
              <a:rPr lang="en-US" i="1" dirty="0">
                <a:solidFill>
                  <a:srgbClr val="FFFF00"/>
                </a:solidFill>
                <a:latin typeface="Lucida Console" panose="020B0609040504020204" pitchFamily="49" charset="0"/>
              </a:rPr>
              <a:t>columnlist</a:t>
            </a:r>
          </a:p>
          <a:p>
            <a:r>
              <a:rPr lang="en-US" dirty="0">
                <a:solidFill>
                  <a:srgbClr val="FFFF00"/>
                </a:solidFill>
                <a:latin typeface="Lucida Console" panose="020B0609040504020204" pitchFamily="49" charset="0"/>
              </a:rPr>
              <a:t>HAVING </a:t>
            </a:r>
            <a:r>
              <a:rPr lang="en-US" i="1" dirty="0">
                <a:solidFill>
                  <a:srgbClr val="FFFF00"/>
                </a:solidFill>
                <a:latin typeface="Lucida Console" panose="020B0609040504020204" pitchFamily="49" charset="0"/>
              </a:rPr>
              <a:t>condition</a:t>
            </a:r>
          </a:p>
          <a:p>
            <a:r>
              <a:rPr lang="en-US" dirty="0">
                <a:solidFill>
                  <a:srgbClr val="FFFF00"/>
                </a:solidFill>
                <a:latin typeface="Lucida Console" panose="020B0609040504020204" pitchFamily="49" charset="0"/>
              </a:rPr>
              <a:t>ORDER BY </a:t>
            </a:r>
            <a:r>
              <a:rPr lang="en-US" i="1" dirty="0">
                <a:solidFill>
                  <a:srgbClr val="FFFF00"/>
                </a:solidFill>
                <a:latin typeface="Lucida Console" panose="020B0609040504020204" pitchFamily="49" charset="0"/>
              </a:rPr>
              <a:t>columnlist</a:t>
            </a:r>
          </a:p>
        </p:txBody>
      </p:sp>
    </p:spTree>
    <p:extLst>
      <p:ext uri="{BB962C8B-B14F-4D97-AF65-F5344CB8AC3E}">
        <p14:creationId xmlns:p14="http://schemas.microsoft.com/office/powerpoint/2010/main" val="1055700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ED0D70F-216E-904E-ACA6-29BA12DC3DC9}"/>
              </a:ext>
            </a:extLst>
          </p:cNvPr>
          <p:cNvSpPr>
            <a:spLocks noGrp="1"/>
          </p:cNvSpPr>
          <p:nvPr>
            <p:ph type="title"/>
          </p:nvPr>
        </p:nvSpPr>
        <p:spPr/>
        <p:txBody>
          <a:bodyPr/>
          <a:lstStyle/>
          <a:p>
            <a:r>
              <a:rPr lang="en-IN" dirty="0"/>
              <a:t>DML - Update Query</a:t>
            </a:r>
            <a:br>
              <a:rPr lang="en-IN" dirty="0"/>
            </a:br>
            <a:endParaRPr lang="en-US" dirty="0"/>
          </a:p>
        </p:txBody>
      </p:sp>
      <p:sp>
        <p:nvSpPr>
          <p:cNvPr id="4" name="Text Placeholder 3"/>
          <p:cNvSpPr>
            <a:spLocks noGrp="1"/>
          </p:cNvSpPr>
          <p:nvPr>
            <p:ph idx="4294967295"/>
          </p:nvPr>
        </p:nvSpPr>
        <p:spPr>
          <a:xfrm>
            <a:off x="287258" y="627534"/>
            <a:ext cx="7381086" cy="3394075"/>
          </a:xfrm>
        </p:spPr>
        <p:txBody>
          <a:bodyPr>
            <a:noAutofit/>
          </a:bodyPr>
          <a:lstStyle/>
          <a:p>
            <a:endParaRPr lang="en-IN" sz="1800" dirty="0">
              <a:cs typeface="Times New Roman" panose="02020603050405020304" pitchFamily="18" charset="0"/>
            </a:endParaRPr>
          </a:p>
          <a:p>
            <a:r>
              <a:rPr lang="en-US" sz="1800" b="1" dirty="0">
                <a:cs typeface="Times New Roman" panose="02020603050405020304" pitchFamily="18" charset="0"/>
              </a:rPr>
              <a:t>Syntax</a:t>
            </a:r>
            <a:r>
              <a:rPr lang="en-US" sz="1800" dirty="0">
                <a:cs typeface="Times New Roman" panose="02020603050405020304" pitchFamily="18" charset="0"/>
              </a:rPr>
              <a:t>:</a:t>
            </a:r>
          </a:p>
          <a:p>
            <a:endParaRPr lang="en-US" sz="1800" dirty="0">
              <a:cs typeface="Times New Roman" panose="02020603050405020304" pitchFamily="18" charset="0"/>
            </a:endParaRPr>
          </a:p>
          <a:p>
            <a:pPr marL="714375" indent="-268288">
              <a:buFont typeface="Arial" panose="020B0604020202020204" pitchFamily="34" charset="0"/>
              <a:buChar char="•"/>
            </a:pPr>
            <a:r>
              <a:rPr lang="en-US" sz="1800" b="1" dirty="0">
                <a:cs typeface="Times New Roman" panose="02020603050405020304" pitchFamily="18" charset="0"/>
              </a:rPr>
              <a:t>UPDATE</a:t>
            </a:r>
            <a:r>
              <a:rPr lang="en-US" sz="1800" dirty="0">
                <a:cs typeface="Times New Roman" panose="02020603050405020304" pitchFamily="18" charset="0"/>
              </a:rPr>
              <a:t> table_name</a:t>
            </a:r>
          </a:p>
          <a:p>
            <a:pPr marL="714375" indent="-268288">
              <a:buFont typeface="Arial" panose="020B0604020202020204" pitchFamily="34" charset="0"/>
              <a:buChar char="•"/>
            </a:pPr>
            <a:r>
              <a:rPr lang="en-US" sz="1800" b="1" dirty="0">
                <a:cs typeface="Times New Roman" panose="02020603050405020304" pitchFamily="18" charset="0"/>
              </a:rPr>
              <a:t>SET</a:t>
            </a:r>
            <a:r>
              <a:rPr lang="en-US" sz="1800" dirty="0">
                <a:cs typeface="Times New Roman" panose="02020603050405020304" pitchFamily="18" charset="0"/>
              </a:rPr>
              <a:t> column1=value1,column2=value  2,...</a:t>
            </a:r>
          </a:p>
          <a:p>
            <a:pPr marL="714375" indent="-268288">
              <a:buFont typeface="Arial" panose="020B0604020202020204" pitchFamily="34" charset="0"/>
              <a:buChar char="•"/>
            </a:pPr>
            <a:r>
              <a:rPr lang="en-US" sz="1800" b="1" dirty="0">
                <a:cs typeface="Times New Roman" panose="02020603050405020304" pitchFamily="18" charset="0"/>
              </a:rPr>
              <a:t>WHERE</a:t>
            </a:r>
            <a:r>
              <a:rPr lang="en-US" sz="1800" dirty="0">
                <a:cs typeface="Times New Roman" panose="02020603050405020304" pitchFamily="18" charset="0"/>
              </a:rPr>
              <a:t> some_column=some_value;</a:t>
            </a:r>
          </a:p>
          <a:p>
            <a:endParaRPr lang="en-US" sz="1800" dirty="0">
              <a:cs typeface="Times New Roman" panose="02020603050405020304" pitchFamily="18" charset="0"/>
            </a:endParaRPr>
          </a:p>
          <a:p>
            <a:r>
              <a:rPr lang="en-US" sz="1800" b="1" dirty="0">
                <a:cs typeface="Times New Roman" panose="02020603050405020304" pitchFamily="18" charset="0"/>
              </a:rPr>
              <a:t>Example</a:t>
            </a:r>
            <a:r>
              <a:rPr lang="en-US" sz="1800" dirty="0">
                <a:cs typeface="Times New Roman" panose="02020603050405020304" pitchFamily="18" charset="0"/>
              </a:rPr>
              <a:t>:</a:t>
            </a:r>
          </a:p>
          <a:p>
            <a:endParaRPr lang="en-US" sz="1800" dirty="0">
              <a:cs typeface="Times New Roman" panose="02020603050405020304" pitchFamily="18" charset="0"/>
            </a:endParaRPr>
          </a:p>
          <a:p>
            <a:pPr marL="714375" indent="-268288">
              <a:buFont typeface="Arial" panose="020B0604020202020204" pitchFamily="34" charset="0"/>
              <a:buChar char="•"/>
            </a:pPr>
            <a:r>
              <a:rPr lang="en-US" sz="1800" b="1" dirty="0">
                <a:cs typeface="Times New Roman" panose="02020603050405020304" pitchFamily="18" charset="0"/>
              </a:rPr>
              <a:t>UPDATE</a:t>
            </a:r>
            <a:r>
              <a:rPr lang="en-US" sz="1800" dirty="0">
                <a:cs typeface="Times New Roman" panose="02020603050405020304" pitchFamily="18" charset="0"/>
              </a:rPr>
              <a:t> Customers</a:t>
            </a:r>
          </a:p>
          <a:p>
            <a:pPr marL="714375" indent="-268288">
              <a:buFont typeface="Arial" panose="020B0604020202020204" pitchFamily="34" charset="0"/>
              <a:buChar char="•"/>
            </a:pPr>
            <a:r>
              <a:rPr lang="en-US" sz="1800" b="1" dirty="0">
                <a:cs typeface="Times New Roman" panose="02020603050405020304" pitchFamily="18" charset="0"/>
              </a:rPr>
              <a:t>SET</a:t>
            </a:r>
            <a:r>
              <a:rPr lang="en-US" sz="1800" dirty="0">
                <a:cs typeface="Times New Roman" panose="02020603050405020304" pitchFamily="18" charset="0"/>
              </a:rPr>
              <a:t> ContactName="Alex',  City</a:t>
            </a:r>
            <a:r>
              <a:rPr lang="en-US" sz="1800" dirty="0" smtClean="0">
                <a:cs typeface="Times New Roman" panose="02020603050405020304" pitchFamily="18" charset="0"/>
              </a:rPr>
              <a:t>="Chicago'</a:t>
            </a:r>
            <a:endParaRPr lang="en-US" sz="1800" dirty="0">
              <a:cs typeface="Times New Roman" panose="02020603050405020304" pitchFamily="18" charset="0"/>
            </a:endParaRPr>
          </a:p>
          <a:p>
            <a:pPr marL="714375" indent="-268288">
              <a:buFont typeface="Arial" panose="020B0604020202020204" pitchFamily="34" charset="0"/>
              <a:buChar char="•"/>
            </a:pPr>
            <a:r>
              <a:rPr lang="en-US" sz="1800" b="1" dirty="0">
                <a:cs typeface="Times New Roman" panose="02020603050405020304" pitchFamily="18" charset="0"/>
              </a:rPr>
              <a:t>WHERE</a:t>
            </a:r>
            <a:r>
              <a:rPr lang="en-US" sz="1800" dirty="0">
                <a:cs typeface="Times New Roman" panose="02020603050405020304" pitchFamily="18" charset="0"/>
              </a:rPr>
              <a:t> CustomerName=“boss”;</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2509141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34B46FA-0415-3E47-8FD7-0FD5917ECF8F}"/>
              </a:ext>
            </a:extLst>
          </p:cNvPr>
          <p:cNvSpPr>
            <a:spLocks noGrp="1"/>
          </p:cNvSpPr>
          <p:nvPr>
            <p:ph type="title"/>
          </p:nvPr>
        </p:nvSpPr>
        <p:spPr/>
        <p:txBody>
          <a:bodyPr/>
          <a:lstStyle/>
          <a:p>
            <a:r>
              <a:rPr lang="en-IN" dirty="0"/>
              <a:t>DML - Delete Query</a:t>
            </a:r>
            <a:br>
              <a:rPr lang="en-IN" dirty="0"/>
            </a:br>
            <a:endParaRPr lang="en-US" dirty="0"/>
          </a:p>
        </p:txBody>
      </p:sp>
      <p:sp>
        <p:nvSpPr>
          <p:cNvPr id="4" name="Text Placeholder 3"/>
          <p:cNvSpPr>
            <a:spLocks noGrp="1"/>
          </p:cNvSpPr>
          <p:nvPr>
            <p:ph idx="4294967295"/>
          </p:nvPr>
        </p:nvSpPr>
        <p:spPr>
          <a:xfrm>
            <a:off x="395536" y="627534"/>
            <a:ext cx="8136904" cy="3394075"/>
          </a:xfrm>
        </p:spPr>
        <p:txBody>
          <a:bodyPr>
            <a:normAutofit/>
          </a:bodyPr>
          <a:lstStyle/>
          <a:p>
            <a:endParaRPr lang="en-IN" sz="1800" dirty="0">
              <a:cs typeface="Times New Roman" panose="02020603050405020304" pitchFamily="18" charset="0"/>
            </a:endParaRPr>
          </a:p>
          <a:p>
            <a:r>
              <a:rPr lang="en-US" sz="1800" b="1" dirty="0">
                <a:cs typeface="Times New Roman" panose="02020603050405020304" pitchFamily="18" charset="0"/>
              </a:rPr>
              <a:t>Syntax:</a:t>
            </a:r>
          </a:p>
          <a:p>
            <a:endParaRPr lang="en-US" sz="1800" b="1" dirty="0">
              <a:cs typeface="Times New Roman" panose="02020603050405020304" pitchFamily="18" charset="0"/>
            </a:endParaRPr>
          </a:p>
          <a:p>
            <a:pPr marL="714375" indent="-268288">
              <a:buFont typeface="Arial" panose="020B0604020202020204" pitchFamily="34" charset="0"/>
              <a:buChar char="•"/>
            </a:pPr>
            <a:r>
              <a:rPr lang="en-US" sz="1800" b="1" dirty="0">
                <a:cs typeface="Times New Roman" panose="02020603050405020304" pitchFamily="18" charset="0"/>
              </a:rPr>
              <a:t>DELETE FROM </a:t>
            </a:r>
            <a:r>
              <a:rPr lang="en-US" sz="1800" dirty="0">
                <a:cs typeface="Times New Roman" panose="02020603050405020304" pitchFamily="18" charset="0"/>
              </a:rPr>
              <a:t>table_name</a:t>
            </a:r>
          </a:p>
          <a:p>
            <a:pPr marL="714375" indent="-268288">
              <a:buFont typeface="Arial" panose="020B0604020202020204" pitchFamily="34" charset="0"/>
              <a:buChar char="•"/>
            </a:pPr>
            <a:r>
              <a:rPr lang="en-US" sz="1800" b="1" dirty="0">
                <a:cs typeface="Times New Roman" panose="02020603050405020304" pitchFamily="18" charset="0"/>
              </a:rPr>
              <a:t>WHERE</a:t>
            </a:r>
            <a:r>
              <a:rPr lang="en-US" sz="1800" dirty="0">
                <a:cs typeface="Times New Roman" panose="02020603050405020304" pitchFamily="18" charset="0"/>
              </a:rPr>
              <a:t> some_column=some_value;</a:t>
            </a:r>
          </a:p>
          <a:p>
            <a:endParaRPr lang="en-US" sz="1800" dirty="0">
              <a:cs typeface="Times New Roman" panose="02020603050405020304" pitchFamily="18" charset="0"/>
            </a:endParaRPr>
          </a:p>
          <a:p>
            <a:r>
              <a:rPr lang="en-US" sz="1800" b="1" dirty="0">
                <a:cs typeface="Times New Roman" panose="02020603050405020304" pitchFamily="18" charset="0"/>
              </a:rPr>
              <a:t>Example</a:t>
            </a:r>
            <a:r>
              <a:rPr lang="en-US" sz="1800" dirty="0">
                <a:cs typeface="Times New Roman" panose="02020603050405020304" pitchFamily="18" charset="0"/>
              </a:rPr>
              <a:t>:</a:t>
            </a:r>
          </a:p>
          <a:p>
            <a:endParaRPr lang="en-US" sz="1800" dirty="0">
              <a:cs typeface="Times New Roman" panose="02020603050405020304" pitchFamily="18" charset="0"/>
            </a:endParaRPr>
          </a:p>
          <a:p>
            <a:pPr marL="714375" indent="-268288">
              <a:buFont typeface="Arial" panose="020B0604020202020204" pitchFamily="34" charset="0"/>
              <a:buChar char="•"/>
            </a:pPr>
            <a:r>
              <a:rPr lang="en-US" sz="1800" b="1" dirty="0">
                <a:cs typeface="Times New Roman" panose="02020603050405020304" pitchFamily="18" charset="0"/>
              </a:rPr>
              <a:t>DELETE FROM </a:t>
            </a:r>
            <a:r>
              <a:rPr lang="en-US" sz="1800" dirty="0">
                <a:cs typeface="Times New Roman" panose="02020603050405020304" pitchFamily="18" charset="0"/>
              </a:rPr>
              <a:t>Customers</a:t>
            </a:r>
          </a:p>
          <a:p>
            <a:pPr marL="714375" indent="-268288">
              <a:buFont typeface="Arial" panose="020B0604020202020204" pitchFamily="34" charset="0"/>
              <a:buChar char="•"/>
            </a:pPr>
            <a:r>
              <a:rPr lang="en-US" sz="1800" b="1" dirty="0">
                <a:cs typeface="Times New Roman" panose="02020603050405020304" pitchFamily="18" charset="0"/>
              </a:rPr>
              <a:t>WHERE</a:t>
            </a:r>
            <a:r>
              <a:rPr lang="en-US" sz="1800" dirty="0">
                <a:cs typeface="Times New Roman" panose="02020603050405020304" pitchFamily="18" charset="0"/>
              </a:rPr>
              <a:t> </a:t>
            </a:r>
            <a:r>
              <a:rPr lang="en-US" sz="1800" dirty="0" smtClean="0">
                <a:cs typeface="Times New Roman" panose="02020603050405020304" pitchFamily="18" charset="0"/>
              </a:rPr>
              <a:t>CustomerName=‘boss</a:t>
            </a:r>
            <a:r>
              <a:rPr lang="en-US" sz="1800" dirty="0">
                <a:cs typeface="Times New Roman" panose="02020603050405020304" pitchFamily="18" charset="0"/>
              </a:rPr>
              <a:t>' </a:t>
            </a:r>
            <a:r>
              <a:rPr lang="en-US" sz="1800" b="1" dirty="0">
                <a:cs typeface="Times New Roman" panose="02020603050405020304" pitchFamily="18" charset="0"/>
              </a:rPr>
              <a:t>AND</a:t>
            </a:r>
            <a:r>
              <a:rPr lang="en-US" sz="1800" dirty="0">
                <a:cs typeface="Times New Roman" panose="02020603050405020304" pitchFamily="18" charset="0"/>
              </a:rPr>
              <a:t>  ContactName='Maria';</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3110136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C89BB63B-FE41-BC47-A875-39C61D4C52C3}"/>
              </a:ext>
            </a:extLst>
          </p:cNvPr>
          <p:cNvSpPr>
            <a:spLocks noGrp="1"/>
          </p:cNvSpPr>
          <p:nvPr>
            <p:ph type="title"/>
          </p:nvPr>
        </p:nvSpPr>
        <p:spPr/>
        <p:txBody>
          <a:bodyPr/>
          <a:lstStyle/>
          <a:p>
            <a:r>
              <a:rPr lang="en-IN" dirty="0"/>
              <a:t>DCL Statements</a:t>
            </a:r>
            <a:endParaRPr lang="en-US" dirty="0"/>
          </a:p>
        </p:txBody>
      </p:sp>
      <p:sp>
        <p:nvSpPr>
          <p:cNvPr id="4" name="Text Placeholder 3"/>
          <p:cNvSpPr>
            <a:spLocks noGrp="1"/>
          </p:cNvSpPr>
          <p:nvPr>
            <p:ph idx="4294967295"/>
          </p:nvPr>
        </p:nvSpPr>
        <p:spPr>
          <a:xfrm>
            <a:off x="683568" y="617835"/>
            <a:ext cx="6937996" cy="3394075"/>
          </a:xfrm>
        </p:spPr>
        <p:txBody>
          <a:bodyPr>
            <a:noAutofit/>
          </a:bodyPr>
          <a:lstStyle/>
          <a:p>
            <a:pPr marL="101600" indent="0">
              <a:buNone/>
            </a:pPr>
            <a:r>
              <a:rPr lang="en-IN" sz="1800" b="1" dirty="0">
                <a:cs typeface="Times New Roman" panose="02020603050405020304" pitchFamily="18" charset="0"/>
              </a:rPr>
              <a:t>DCL – Setting Privilege</a:t>
            </a:r>
            <a:endParaRPr lang="en-IN" sz="1800" dirty="0">
              <a:cs typeface="Times New Roman" panose="02020603050405020304" pitchFamily="18" charset="0"/>
            </a:endParaRPr>
          </a:p>
          <a:p>
            <a:pPr marL="101600" indent="0">
              <a:buNone/>
            </a:pPr>
            <a:endParaRPr lang="en-US" sz="1800" b="1" dirty="0">
              <a:cs typeface="Times New Roman" panose="02020603050405020304" pitchFamily="18" charset="0"/>
            </a:endParaRPr>
          </a:p>
          <a:p>
            <a:pPr marL="101600" indent="0">
              <a:buNone/>
            </a:pPr>
            <a:r>
              <a:rPr lang="en-US" sz="1800" b="1" dirty="0">
                <a:cs typeface="Times New Roman" panose="02020603050405020304" pitchFamily="18" charset="0"/>
              </a:rPr>
              <a:t>Example:</a:t>
            </a:r>
          </a:p>
          <a:p>
            <a:pPr marL="101600" indent="0">
              <a:buNone/>
            </a:pPr>
            <a:r>
              <a:rPr lang="en-US" sz="1800" b="1" dirty="0">
                <a:cs typeface="Times New Roman" panose="02020603050405020304" pitchFamily="18" charset="0"/>
              </a:rPr>
              <a:t>               GRANT</a:t>
            </a:r>
            <a:r>
              <a:rPr lang="en-US" sz="1800" dirty="0">
                <a:cs typeface="Times New Roman" panose="02020603050405020304" pitchFamily="18" charset="0"/>
              </a:rPr>
              <a:t> ALL </a:t>
            </a:r>
            <a:r>
              <a:rPr lang="en-US" sz="1800" b="1" dirty="0">
                <a:cs typeface="Times New Roman" panose="02020603050405020304" pitchFamily="18" charset="0"/>
              </a:rPr>
              <a:t>ON</a:t>
            </a:r>
            <a:r>
              <a:rPr lang="en-US" sz="1800" dirty="0">
                <a:cs typeface="Times New Roman" panose="02020603050405020304" pitchFamily="18" charset="0"/>
              </a:rPr>
              <a:t> boss.user </a:t>
            </a:r>
            <a:r>
              <a:rPr lang="en-US" sz="1800" b="1" dirty="0">
                <a:cs typeface="Times New Roman" panose="02020603050405020304" pitchFamily="18" charset="0"/>
              </a:rPr>
              <a:t>TO</a:t>
            </a:r>
            <a:r>
              <a:rPr lang="en-US" sz="1800" dirty="0">
                <a:cs typeface="Times New Roman" panose="02020603050405020304" pitchFamily="18" charset="0"/>
              </a:rPr>
              <a:t> '</a:t>
            </a:r>
            <a:r>
              <a:rPr lang="en-US" sz="1800" dirty="0" err="1">
                <a:cs typeface="Times New Roman" panose="02020603050405020304" pitchFamily="18" charset="0"/>
              </a:rPr>
              <a:t>someuser'@'somehost</a:t>
            </a:r>
            <a:r>
              <a:rPr lang="en-US" sz="1800" dirty="0">
                <a:cs typeface="Times New Roman" panose="02020603050405020304" pitchFamily="18" charset="0"/>
              </a:rPr>
              <a:t>';</a:t>
            </a: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pPr marL="0" indent="0">
              <a:buNone/>
            </a:pPr>
            <a:r>
              <a:rPr lang="en-US" sz="1800" b="1" dirty="0">
                <a:cs typeface="Times New Roman" panose="02020603050405020304" pitchFamily="18" charset="0"/>
              </a:rPr>
              <a:t>      </a:t>
            </a:r>
          </a:p>
          <a:p>
            <a:pPr marL="0" indent="0">
              <a:buNone/>
            </a:pPr>
            <a:r>
              <a:rPr lang="en-US" sz="1800" b="1" dirty="0">
                <a:cs typeface="Times New Roman" panose="02020603050405020304" pitchFamily="18" charset="0"/>
              </a:rPr>
              <a:t>                           REVOKE</a:t>
            </a:r>
            <a:r>
              <a:rPr lang="en-US" sz="1800" dirty="0">
                <a:cs typeface="Times New Roman" panose="02020603050405020304" pitchFamily="18" charset="0"/>
              </a:rPr>
              <a:t> ALL </a:t>
            </a:r>
            <a:r>
              <a:rPr lang="en-US" sz="1800" b="1" dirty="0">
                <a:cs typeface="Times New Roman" panose="02020603050405020304" pitchFamily="18" charset="0"/>
              </a:rPr>
              <a:t>ON</a:t>
            </a:r>
            <a:r>
              <a:rPr lang="en-US" sz="1800" dirty="0">
                <a:cs typeface="Times New Roman" panose="02020603050405020304" pitchFamily="18" charset="0"/>
              </a:rPr>
              <a:t> boss.user </a:t>
            </a:r>
            <a:r>
              <a:rPr lang="en-US" sz="1800" b="1" dirty="0">
                <a:cs typeface="Times New Roman" panose="02020603050405020304" pitchFamily="18" charset="0"/>
              </a:rPr>
              <a:t>FROM</a:t>
            </a:r>
          </a:p>
          <a:p>
            <a:endParaRPr lang="en-IN" sz="1800" dirty="0">
              <a:cs typeface="Times New Roman" panose="02020603050405020304" pitchFamily="18" charset="0"/>
            </a:endParaRPr>
          </a:p>
        </p:txBody>
      </p:sp>
      <p:sp>
        <p:nvSpPr>
          <p:cNvPr id="5" name="object 7"/>
          <p:cNvSpPr/>
          <p:nvPr/>
        </p:nvSpPr>
        <p:spPr>
          <a:xfrm>
            <a:off x="3263533" y="1966445"/>
            <a:ext cx="127000" cy="501114"/>
          </a:xfrm>
          <a:custGeom>
            <a:avLst/>
            <a:gdLst/>
            <a:ahLst/>
            <a:cxnLst/>
            <a:rect l="l" t="t" r="r" b="b"/>
            <a:pathLst>
              <a:path w="127000" h="1000125">
                <a:moveTo>
                  <a:pt x="0" y="872998"/>
                </a:moveTo>
                <a:lnTo>
                  <a:pt x="63373" y="1000125"/>
                </a:lnTo>
                <a:lnTo>
                  <a:pt x="101587" y="923925"/>
                </a:lnTo>
                <a:lnTo>
                  <a:pt x="50800" y="923925"/>
                </a:lnTo>
                <a:lnTo>
                  <a:pt x="50815" y="913751"/>
                </a:lnTo>
                <a:lnTo>
                  <a:pt x="0" y="872998"/>
                </a:lnTo>
                <a:close/>
              </a:path>
              <a:path w="127000" h="1000125">
                <a:moveTo>
                  <a:pt x="50815" y="913751"/>
                </a:moveTo>
                <a:lnTo>
                  <a:pt x="50800" y="923925"/>
                </a:lnTo>
                <a:lnTo>
                  <a:pt x="63500" y="923925"/>
                </a:lnTo>
                <a:lnTo>
                  <a:pt x="50815" y="913751"/>
                </a:lnTo>
                <a:close/>
              </a:path>
              <a:path w="127000" h="1000125">
                <a:moveTo>
                  <a:pt x="77597" y="0"/>
                </a:moveTo>
                <a:lnTo>
                  <a:pt x="52197" y="0"/>
                </a:lnTo>
                <a:lnTo>
                  <a:pt x="50877" y="872998"/>
                </a:lnTo>
                <a:lnTo>
                  <a:pt x="50848" y="913778"/>
                </a:lnTo>
                <a:lnTo>
                  <a:pt x="63500" y="923925"/>
                </a:lnTo>
                <a:lnTo>
                  <a:pt x="76215" y="913778"/>
                </a:lnTo>
                <a:lnTo>
                  <a:pt x="77597" y="0"/>
                </a:lnTo>
                <a:close/>
              </a:path>
              <a:path w="127000" h="1000125">
                <a:moveTo>
                  <a:pt x="76215" y="913778"/>
                </a:moveTo>
                <a:lnTo>
                  <a:pt x="63500" y="923925"/>
                </a:lnTo>
                <a:lnTo>
                  <a:pt x="76200" y="923925"/>
                </a:lnTo>
                <a:lnTo>
                  <a:pt x="76215" y="913778"/>
                </a:lnTo>
                <a:close/>
              </a:path>
              <a:path w="127000" h="1000125">
                <a:moveTo>
                  <a:pt x="127000" y="873251"/>
                </a:moveTo>
                <a:lnTo>
                  <a:pt x="76248" y="913751"/>
                </a:lnTo>
                <a:lnTo>
                  <a:pt x="76200" y="923925"/>
                </a:lnTo>
                <a:lnTo>
                  <a:pt x="101587" y="923925"/>
                </a:lnTo>
                <a:lnTo>
                  <a:pt x="127000" y="873251"/>
                </a:lnTo>
                <a:close/>
              </a:path>
            </a:pathLst>
          </a:custGeom>
          <a:solidFill>
            <a:srgbClr val="FFFFFF"/>
          </a:solidFill>
          <a:ln>
            <a:solidFill>
              <a:schemeClr val="tx1"/>
            </a:solidFill>
          </a:ln>
        </p:spPr>
        <p:txBody>
          <a:bodyPr wrap="square" lIns="0" tIns="0" rIns="0" bIns="0" rtlCol="0"/>
          <a:lstStyle/>
          <a:p>
            <a:endParaRPr dirty="0"/>
          </a:p>
        </p:txBody>
      </p:sp>
      <p:sp>
        <p:nvSpPr>
          <p:cNvPr id="6" name="Rectangle 5"/>
          <p:cNvSpPr/>
          <p:nvPr/>
        </p:nvSpPr>
        <p:spPr>
          <a:xfrm>
            <a:off x="1735504" y="2486609"/>
            <a:ext cx="2732049" cy="1077218"/>
          </a:xfrm>
          <a:prstGeom prst="rect">
            <a:avLst/>
          </a:prstGeom>
          <a:solidFill>
            <a:schemeClr val="bg1">
              <a:lumMod val="85000"/>
            </a:schemeClr>
          </a:solidFill>
        </p:spPr>
        <p:txBody>
          <a:bodyPr wrap="square">
            <a:spAutoFit/>
          </a:bodyPr>
          <a:lstStyle/>
          <a:p>
            <a:pPr marL="12700" marR="5080">
              <a:spcBef>
                <a:spcPts val="100"/>
              </a:spcBef>
            </a:pPr>
            <a:r>
              <a:rPr lang="en-US" sz="1600" dirty="0">
                <a:solidFill>
                  <a:schemeClr val="tx1"/>
                </a:solidFill>
                <a:latin typeface="Calibri" panose="020F0502020204030204" pitchFamily="34" charset="0"/>
                <a:cs typeface="Calibri" panose="020F0502020204030204" pitchFamily="34" charset="0"/>
              </a:rPr>
              <a:t>What </a:t>
            </a:r>
            <a:r>
              <a:rPr lang="en-US" sz="1600" spc="-5" dirty="0">
                <a:solidFill>
                  <a:schemeClr val="tx1"/>
                </a:solidFill>
                <a:latin typeface="Calibri" panose="020F0502020204030204" pitchFamily="34" charset="0"/>
                <a:cs typeface="Calibri" panose="020F0502020204030204" pitchFamily="34" charset="0"/>
              </a:rPr>
              <a:t>privileges </a:t>
            </a:r>
            <a:r>
              <a:rPr lang="en-US" sz="1600" dirty="0">
                <a:solidFill>
                  <a:schemeClr val="tx1"/>
                </a:solidFill>
                <a:latin typeface="Calibri" panose="020F0502020204030204" pitchFamily="34" charset="0"/>
                <a:cs typeface="Calibri" panose="020F0502020204030204" pitchFamily="34" charset="0"/>
              </a:rPr>
              <a:t>to</a:t>
            </a:r>
            <a:r>
              <a:rPr lang="en-US" sz="1600" spc="-40" dirty="0">
                <a:solidFill>
                  <a:schemeClr val="tx1"/>
                </a:solidFill>
                <a:latin typeface="Calibri" panose="020F0502020204030204" pitchFamily="34" charset="0"/>
                <a:cs typeface="Calibri" panose="020F0502020204030204" pitchFamily="34" charset="0"/>
              </a:rPr>
              <a:t> </a:t>
            </a:r>
            <a:r>
              <a:rPr lang="en-US" sz="1600" spc="-10" dirty="0">
                <a:solidFill>
                  <a:schemeClr val="tx1"/>
                </a:solidFill>
                <a:latin typeface="Calibri" panose="020F0502020204030204" pitchFamily="34" charset="0"/>
                <a:cs typeface="Calibri" panose="020F0502020204030204" pitchFamily="34" charset="0"/>
              </a:rPr>
              <a:t>be  </a:t>
            </a:r>
            <a:r>
              <a:rPr lang="en-US" sz="1600" spc="-5" dirty="0">
                <a:solidFill>
                  <a:schemeClr val="tx1"/>
                </a:solidFill>
                <a:latin typeface="Calibri" panose="020F0502020204030204" pitchFamily="34" charset="0"/>
                <a:cs typeface="Calibri" panose="020F0502020204030204" pitchFamily="34" charset="0"/>
              </a:rPr>
              <a:t>given</a:t>
            </a:r>
            <a:endParaRPr lang="en-US" sz="1600" dirty="0">
              <a:solidFill>
                <a:schemeClr val="tx1"/>
              </a:solidFill>
              <a:latin typeface="Calibri" panose="020F0502020204030204" pitchFamily="34" charset="0"/>
              <a:cs typeface="Calibri" panose="020F0502020204030204" pitchFamily="34" charset="0"/>
            </a:endParaRPr>
          </a:p>
          <a:p>
            <a:pPr marL="12700" marR="353695"/>
            <a:r>
              <a:rPr lang="en-US" sz="1600" spc="-5" dirty="0">
                <a:solidFill>
                  <a:schemeClr val="tx1"/>
                </a:solidFill>
                <a:latin typeface="Calibri" panose="020F0502020204030204" pitchFamily="34" charset="0"/>
                <a:cs typeface="Calibri" panose="020F0502020204030204" pitchFamily="34" charset="0"/>
              </a:rPr>
              <a:t>All </a:t>
            </a:r>
            <a:r>
              <a:rPr lang="en-US" sz="1600" dirty="0">
                <a:solidFill>
                  <a:schemeClr val="tx1"/>
                </a:solidFill>
                <a:latin typeface="Calibri" panose="020F0502020204030204" pitchFamily="34" charset="0"/>
                <a:cs typeface="Calibri" panose="020F0502020204030204" pitchFamily="34" charset="0"/>
              </a:rPr>
              <a:t>-&gt; </a:t>
            </a:r>
            <a:r>
              <a:rPr lang="en-US" sz="1600" spc="-10" dirty="0">
                <a:solidFill>
                  <a:schemeClr val="tx1"/>
                </a:solidFill>
                <a:latin typeface="Calibri" panose="020F0502020204030204" pitchFamily="34" charset="0"/>
                <a:cs typeface="Calibri" panose="020F0502020204030204" pitchFamily="34" charset="0"/>
              </a:rPr>
              <a:t>will </a:t>
            </a:r>
            <a:r>
              <a:rPr lang="en-US" sz="1600" dirty="0">
                <a:solidFill>
                  <a:schemeClr val="tx1"/>
                </a:solidFill>
                <a:latin typeface="Calibri" panose="020F0502020204030204" pitchFamily="34" charset="0"/>
                <a:cs typeface="Calibri" panose="020F0502020204030204" pitchFamily="34" charset="0"/>
              </a:rPr>
              <a:t>set </a:t>
            </a:r>
            <a:r>
              <a:rPr lang="en-US" sz="1600" spc="-5" dirty="0">
                <a:solidFill>
                  <a:schemeClr val="tx1"/>
                </a:solidFill>
                <a:latin typeface="Calibri" panose="020F0502020204030204" pitchFamily="34" charset="0"/>
                <a:cs typeface="Calibri" panose="020F0502020204030204" pitchFamily="34" charset="0"/>
              </a:rPr>
              <a:t>all</a:t>
            </a:r>
            <a:r>
              <a:rPr lang="en-US" sz="1600" spc="-35" dirty="0">
                <a:solidFill>
                  <a:schemeClr val="tx1"/>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the  </a:t>
            </a:r>
            <a:r>
              <a:rPr lang="en-US" sz="1600" spc="-5" dirty="0">
                <a:solidFill>
                  <a:schemeClr val="tx1"/>
                </a:solidFill>
                <a:latin typeface="Calibri" panose="020F0502020204030204" pitchFamily="34" charset="0"/>
                <a:cs typeface="Calibri" panose="020F0502020204030204" pitchFamily="34" charset="0"/>
              </a:rPr>
              <a:t>privileges </a:t>
            </a:r>
            <a:r>
              <a:rPr lang="en-US" sz="1600" spc="-20" dirty="0">
                <a:solidFill>
                  <a:schemeClr val="tx1"/>
                </a:solidFill>
                <a:latin typeface="Calibri" panose="020F0502020204030204" pitchFamily="34" charset="0"/>
                <a:cs typeface="Calibri" panose="020F0502020204030204" pitchFamily="34" charset="0"/>
              </a:rPr>
              <a:t>SELECT-&gt; </a:t>
            </a:r>
            <a:r>
              <a:rPr lang="en-US" sz="1600" spc="-5" dirty="0">
                <a:solidFill>
                  <a:schemeClr val="tx1"/>
                </a:solidFill>
                <a:latin typeface="Calibri" panose="020F0502020204030204" pitchFamily="34" charset="0"/>
                <a:cs typeface="Calibri" panose="020F0502020204030204" pitchFamily="34" charset="0"/>
              </a:rPr>
              <a:t>will </a:t>
            </a:r>
            <a:r>
              <a:rPr lang="en-US" sz="1600" dirty="0">
                <a:solidFill>
                  <a:schemeClr val="tx1"/>
                </a:solidFill>
                <a:latin typeface="Calibri" panose="020F0502020204030204" pitchFamily="34" charset="0"/>
                <a:cs typeface="Calibri" panose="020F0502020204030204" pitchFamily="34" charset="0"/>
              </a:rPr>
              <a:t>set </a:t>
            </a:r>
            <a:r>
              <a:rPr lang="en-US" sz="1600" spc="-5" dirty="0">
                <a:solidFill>
                  <a:schemeClr val="tx1"/>
                </a:solidFill>
                <a:latin typeface="Calibri" panose="020F0502020204030204" pitchFamily="34" charset="0"/>
                <a:cs typeface="Calibri" panose="020F0502020204030204" pitchFamily="34" charset="0"/>
              </a:rPr>
              <a:t>only</a:t>
            </a:r>
            <a:r>
              <a:rPr lang="en-US" sz="1600" spc="-35" dirty="0">
                <a:solidFill>
                  <a:schemeClr val="tx1"/>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to  </a:t>
            </a:r>
            <a:r>
              <a:rPr lang="en-US" sz="1600" spc="-5" dirty="0">
                <a:solidFill>
                  <a:schemeClr val="tx1"/>
                </a:solidFill>
                <a:latin typeface="Calibri" panose="020F0502020204030204" pitchFamily="34" charset="0"/>
                <a:cs typeface="Calibri" panose="020F0502020204030204" pitchFamily="34" charset="0"/>
              </a:rPr>
              <a:t>select</a:t>
            </a:r>
            <a:r>
              <a:rPr lang="en-US" sz="1600" spc="-10" dirty="0">
                <a:solidFill>
                  <a:schemeClr val="tx1"/>
                </a:solidFill>
                <a:latin typeface="Calibri" panose="020F0502020204030204" pitchFamily="34" charset="0"/>
                <a:cs typeface="Calibri" panose="020F0502020204030204" pitchFamily="34" charset="0"/>
              </a:rPr>
              <a:t> </a:t>
            </a:r>
            <a:r>
              <a:rPr lang="en-US" sz="1600" spc="-5" dirty="0">
                <a:solidFill>
                  <a:schemeClr val="tx1"/>
                </a:solidFill>
                <a:latin typeface="Calibri" panose="020F0502020204030204" pitchFamily="34" charset="0"/>
                <a:cs typeface="Calibri" panose="020F0502020204030204" pitchFamily="34" charset="0"/>
              </a:rPr>
              <a:t>privilege</a:t>
            </a:r>
            <a:endParaRPr lang="en-US" sz="1600" dirty="0">
              <a:solidFill>
                <a:schemeClr val="tx1"/>
              </a:solidFill>
              <a:latin typeface="Calibri" panose="020F0502020204030204" pitchFamily="34" charset="0"/>
              <a:cs typeface="Calibri" panose="020F0502020204030204" pitchFamily="34" charset="0"/>
            </a:endParaRPr>
          </a:p>
        </p:txBody>
      </p:sp>
      <p:sp>
        <p:nvSpPr>
          <p:cNvPr id="7" name="Rectangle 6"/>
          <p:cNvSpPr/>
          <p:nvPr/>
        </p:nvSpPr>
        <p:spPr>
          <a:xfrm>
            <a:off x="4648200" y="2515837"/>
            <a:ext cx="2436488" cy="338554"/>
          </a:xfrm>
          <a:prstGeom prst="rect">
            <a:avLst/>
          </a:prstGeom>
          <a:solidFill>
            <a:schemeClr val="bg2">
              <a:lumMod val="20000"/>
              <a:lumOff val="80000"/>
            </a:schemeClr>
          </a:solidFill>
        </p:spPr>
        <p:txBody>
          <a:bodyPr wrap="square">
            <a:spAutoFit/>
          </a:bodyPr>
          <a:lstStyle/>
          <a:p>
            <a:r>
              <a:rPr lang="en-IN" sz="1600" spc="-5" dirty="0">
                <a:solidFill>
                  <a:schemeClr val="tx1"/>
                </a:solidFill>
                <a:latin typeface="Calibri" panose="020F0502020204030204" pitchFamily="34" charset="0"/>
                <a:cs typeface="Calibri" panose="020F0502020204030204" pitchFamily="34" charset="0"/>
              </a:rPr>
              <a:t>Ta</a:t>
            </a:r>
            <a:r>
              <a:rPr lang="en-IN" sz="1600" spc="5" dirty="0">
                <a:solidFill>
                  <a:schemeClr val="tx1"/>
                </a:solidFill>
                <a:latin typeface="Calibri" panose="020F0502020204030204" pitchFamily="34" charset="0"/>
                <a:cs typeface="Calibri" panose="020F0502020204030204" pitchFamily="34" charset="0"/>
              </a:rPr>
              <a:t>b</a:t>
            </a:r>
            <a:r>
              <a:rPr lang="en-IN" sz="1600" spc="-5" dirty="0">
                <a:solidFill>
                  <a:schemeClr val="tx1"/>
                </a:solidFill>
                <a:latin typeface="Calibri" panose="020F0502020204030204" pitchFamily="34" charset="0"/>
                <a:cs typeface="Calibri" panose="020F0502020204030204" pitchFamily="34" charset="0"/>
              </a:rPr>
              <a:t>le name         Us</a:t>
            </a:r>
            <a:r>
              <a:rPr lang="en-IN" sz="1600" dirty="0">
                <a:solidFill>
                  <a:schemeClr val="tx1"/>
                </a:solidFill>
                <a:latin typeface="Calibri" panose="020F0502020204030204" pitchFamily="34" charset="0"/>
                <a:cs typeface="Calibri" panose="020F0502020204030204" pitchFamily="34" charset="0"/>
              </a:rPr>
              <a:t>e</a:t>
            </a:r>
            <a:r>
              <a:rPr lang="en-IN" sz="1600" spc="-5" dirty="0">
                <a:solidFill>
                  <a:schemeClr val="tx1"/>
                </a:solidFill>
                <a:latin typeface="Calibri" panose="020F0502020204030204" pitchFamily="34" charset="0"/>
                <a:cs typeface="Calibri" panose="020F0502020204030204" pitchFamily="34" charset="0"/>
              </a:rPr>
              <a:t>rname</a:t>
            </a:r>
            <a:endParaRPr lang="en-IN" sz="1600" dirty="0">
              <a:solidFill>
                <a:schemeClr val="tx1"/>
              </a:solidFill>
              <a:latin typeface="Calibri" panose="020F0502020204030204" pitchFamily="34" charset="0"/>
              <a:cs typeface="Calibri" panose="020F0502020204030204" pitchFamily="34" charset="0"/>
            </a:endParaRPr>
          </a:p>
        </p:txBody>
      </p:sp>
      <p:sp>
        <p:nvSpPr>
          <p:cNvPr id="8" name="object 7"/>
          <p:cNvSpPr/>
          <p:nvPr/>
        </p:nvSpPr>
        <p:spPr>
          <a:xfrm>
            <a:off x="5063420" y="1906381"/>
            <a:ext cx="127000" cy="501114"/>
          </a:xfrm>
          <a:custGeom>
            <a:avLst/>
            <a:gdLst/>
            <a:ahLst/>
            <a:cxnLst/>
            <a:rect l="l" t="t" r="r" b="b"/>
            <a:pathLst>
              <a:path w="127000" h="1000125">
                <a:moveTo>
                  <a:pt x="0" y="872998"/>
                </a:moveTo>
                <a:lnTo>
                  <a:pt x="63373" y="1000125"/>
                </a:lnTo>
                <a:lnTo>
                  <a:pt x="101587" y="923925"/>
                </a:lnTo>
                <a:lnTo>
                  <a:pt x="50800" y="923925"/>
                </a:lnTo>
                <a:lnTo>
                  <a:pt x="50815" y="913751"/>
                </a:lnTo>
                <a:lnTo>
                  <a:pt x="0" y="872998"/>
                </a:lnTo>
                <a:close/>
              </a:path>
              <a:path w="127000" h="1000125">
                <a:moveTo>
                  <a:pt x="50815" y="913751"/>
                </a:moveTo>
                <a:lnTo>
                  <a:pt x="50800" y="923925"/>
                </a:lnTo>
                <a:lnTo>
                  <a:pt x="63500" y="923925"/>
                </a:lnTo>
                <a:lnTo>
                  <a:pt x="50815" y="913751"/>
                </a:lnTo>
                <a:close/>
              </a:path>
              <a:path w="127000" h="1000125">
                <a:moveTo>
                  <a:pt x="77597" y="0"/>
                </a:moveTo>
                <a:lnTo>
                  <a:pt x="52197" y="0"/>
                </a:lnTo>
                <a:lnTo>
                  <a:pt x="50877" y="872998"/>
                </a:lnTo>
                <a:lnTo>
                  <a:pt x="50848" y="913778"/>
                </a:lnTo>
                <a:lnTo>
                  <a:pt x="63500" y="923925"/>
                </a:lnTo>
                <a:lnTo>
                  <a:pt x="76215" y="913778"/>
                </a:lnTo>
                <a:lnTo>
                  <a:pt x="77597" y="0"/>
                </a:lnTo>
                <a:close/>
              </a:path>
              <a:path w="127000" h="1000125">
                <a:moveTo>
                  <a:pt x="76215" y="913778"/>
                </a:moveTo>
                <a:lnTo>
                  <a:pt x="63500" y="923925"/>
                </a:lnTo>
                <a:lnTo>
                  <a:pt x="76200" y="923925"/>
                </a:lnTo>
                <a:lnTo>
                  <a:pt x="76215" y="913778"/>
                </a:lnTo>
                <a:close/>
              </a:path>
              <a:path w="127000" h="1000125">
                <a:moveTo>
                  <a:pt x="127000" y="873251"/>
                </a:moveTo>
                <a:lnTo>
                  <a:pt x="76248" y="913751"/>
                </a:lnTo>
                <a:lnTo>
                  <a:pt x="76200" y="923925"/>
                </a:lnTo>
                <a:lnTo>
                  <a:pt x="101587" y="923925"/>
                </a:lnTo>
                <a:lnTo>
                  <a:pt x="127000" y="873251"/>
                </a:lnTo>
                <a:close/>
              </a:path>
            </a:pathLst>
          </a:custGeom>
          <a:solidFill>
            <a:srgbClr val="FFFFFF"/>
          </a:solidFill>
          <a:ln>
            <a:solidFill>
              <a:schemeClr val="tx1"/>
            </a:solidFill>
          </a:ln>
        </p:spPr>
        <p:txBody>
          <a:bodyPr wrap="square" lIns="0" tIns="0" rIns="0" bIns="0" rtlCol="0"/>
          <a:lstStyle/>
          <a:p>
            <a:endParaRPr dirty="0"/>
          </a:p>
        </p:txBody>
      </p:sp>
      <p:sp>
        <p:nvSpPr>
          <p:cNvPr id="10" name="object 13"/>
          <p:cNvSpPr/>
          <p:nvPr/>
        </p:nvSpPr>
        <p:spPr>
          <a:xfrm>
            <a:off x="6420492" y="2939842"/>
            <a:ext cx="127000" cy="1296975"/>
          </a:xfrm>
          <a:custGeom>
            <a:avLst/>
            <a:gdLst/>
            <a:ahLst/>
            <a:cxnLst/>
            <a:rect l="l" t="t" r="r" b="b"/>
            <a:pathLst>
              <a:path w="127000" h="1071879">
                <a:moveTo>
                  <a:pt x="63500" y="76200"/>
                </a:moveTo>
                <a:lnTo>
                  <a:pt x="50785" y="86345"/>
                </a:lnTo>
                <a:lnTo>
                  <a:pt x="49402" y="1071524"/>
                </a:lnTo>
                <a:lnTo>
                  <a:pt x="74802" y="1071562"/>
                </a:lnTo>
                <a:lnTo>
                  <a:pt x="76128" y="127126"/>
                </a:lnTo>
                <a:lnTo>
                  <a:pt x="76150" y="86345"/>
                </a:lnTo>
                <a:lnTo>
                  <a:pt x="63500" y="76200"/>
                </a:lnTo>
                <a:close/>
              </a:path>
              <a:path w="127000" h="1071879">
                <a:moveTo>
                  <a:pt x="101612" y="76200"/>
                </a:moveTo>
                <a:lnTo>
                  <a:pt x="76200" y="76200"/>
                </a:lnTo>
                <a:lnTo>
                  <a:pt x="76185" y="86373"/>
                </a:lnTo>
                <a:lnTo>
                  <a:pt x="127000" y="127126"/>
                </a:lnTo>
                <a:lnTo>
                  <a:pt x="101612" y="76200"/>
                </a:lnTo>
                <a:close/>
              </a:path>
              <a:path w="127000" h="1071879">
                <a:moveTo>
                  <a:pt x="63626" y="0"/>
                </a:moveTo>
                <a:lnTo>
                  <a:pt x="0" y="126873"/>
                </a:lnTo>
                <a:lnTo>
                  <a:pt x="50750" y="86373"/>
                </a:lnTo>
                <a:lnTo>
                  <a:pt x="50800" y="76200"/>
                </a:lnTo>
                <a:lnTo>
                  <a:pt x="101612" y="76200"/>
                </a:lnTo>
                <a:lnTo>
                  <a:pt x="63626" y="0"/>
                </a:lnTo>
                <a:close/>
              </a:path>
              <a:path w="127000" h="1071879">
                <a:moveTo>
                  <a:pt x="76200" y="76200"/>
                </a:moveTo>
                <a:lnTo>
                  <a:pt x="63500" y="76200"/>
                </a:lnTo>
                <a:lnTo>
                  <a:pt x="76185" y="86373"/>
                </a:lnTo>
                <a:lnTo>
                  <a:pt x="76200" y="76200"/>
                </a:lnTo>
                <a:close/>
              </a:path>
              <a:path w="127000" h="1071879">
                <a:moveTo>
                  <a:pt x="63500" y="76200"/>
                </a:moveTo>
                <a:lnTo>
                  <a:pt x="50800" y="76200"/>
                </a:lnTo>
                <a:lnTo>
                  <a:pt x="50785" y="86345"/>
                </a:lnTo>
                <a:lnTo>
                  <a:pt x="63500" y="76200"/>
                </a:lnTo>
                <a:close/>
              </a:path>
            </a:pathLst>
          </a:custGeom>
          <a:solidFill>
            <a:srgbClr val="FFFFFF"/>
          </a:solidFill>
          <a:ln>
            <a:solidFill>
              <a:schemeClr val="tx1"/>
            </a:solidFill>
          </a:ln>
        </p:spPr>
        <p:txBody>
          <a:bodyPr wrap="square" lIns="0" tIns="0" rIns="0" bIns="0" rtlCol="0"/>
          <a:lstStyle/>
          <a:p>
            <a:endParaRPr dirty="0"/>
          </a:p>
        </p:txBody>
      </p:sp>
      <p:sp>
        <p:nvSpPr>
          <p:cNvPr id="13" name="object 13"/>
          <p:cNvSpPr/>
          <p:nvPr/>
        </p:nvSpPr>
        <p:spPr>
          <a:xfrm>
            <a:off x="3275350" y="3637980"/>
            <a:ext cx="103366" cy="579013"/>
          </a:xfrm>
          <a:custGeom>
            <a:avLst/>
            <a:gdLst/>
            <a:ahLst/>
            <a:cxnLst/>
            <a:rect l="l" t="t" r="r" b="b"/>
            <a:pathLst>
              <a:path w="127000" h="1071879">
                <a:moveTo>
                  <a:pt x="63500" y="76200"/>
                </a:moveTo>
                <a:lnTo>
                  <a:pt x="50785" y="86345"/>
                </a:lnTo>
                <a:lnTo>
                  <a:pt x="49402" y="1071524"/>
                </a:lnTo>
                <a:lnTo>
                  <a:pt x="74802" y="1071562"/>
                </a:lnTo>
                <a:lnTo>
                  <a:pt x="76128" y="127126"/>
                </a:lnTo>
                <a:lnTo>
                  <a:pt x="76150" y="86345"/>
                </a:lnTo>
                <a:lnTo>
                  <a:pt x="63500" y="76200"/>
                </a:lnTo>
                <a:close/>
              </a:path>
              <a:path w="127000" h="1071879">
                <a:moveTo>
                  <a:pt x="101612" y="76200"/>
                </a:moveTo>
                <a:lnTo>
                  <a:pt x="76200" y="76200"/>
                </a:lnTo>
                <a:lnTo>
                  <a:pt x="76185" y="86373"/>
                </a:lnTo>
                <a:lnTo>
                  <a:pt x="127000" y="127126"/>
                </a:lnTo>
                <a:lnTo>
                  <a:pt x="101612" y="76200"/>
                </a:lnTo>
                <a:close/>
              </a:path>
              <a:path w="127000" h="1071879">
                <a:moveTo>
                  <a:pt x="63626" y="0"/>
                </a:moveTo>
                <a:lnTo>
                  <a:pt x="0" y="126873"/>
                </a:lnTo>
                <a:lnTo>
                  <a:pt x="50750" y="86373"/>
                </a:lnTo>
                <a:lnTo>
                  <a:pt x="50800" y="76200"/>
                </a:lnTo>
                <a:lnTo>
                  <a:pt x="101612" y="76200"/>
                </a:lnTo>
                <a:lnTo>
                  <a:pt x="63626" y="0"/>
                </a:lnTo>
                <a:close/>
              </a:path>
              <a:path w="127000" h="1071879">
                <a:moveTo>
                  <a:pt x="76200" y="76200"/>
                </a:moveTo>
                <a:lnTo>
                  <a:pt x="63500" y="76200"/>
                </a:lnTo>
                <a:lnTo>
                  <a:pt x="76185" y="86373"/>
                </a:lnTo>
                <a:lnTo>
                  <a:pt x="76200" y="76200"/>
                </a:lnTo>
                <a:close/>
              </a:path>
              <a:path w="127000" h="1071879">
                <a:moveTo>
                  <a:pt x="63500" y="76200"/>
                </a:moveTo>
                <a:lnTo>
                  <a:pt x="50800" y="76200"/>
                </a:lnTo>
                <a:lnTo>
                  <a:pt x="50785" y="86345"/>
                </a:lnTo>
                <a:lnTo>
                  <a:pt x="63500" y="76200"/>
                </a:lnTo>
                <a:close/>
              </a:path>
            </a:pathLst>
          </a:custGeom>
          <a:solidFill>
            <a:srgbClr val="FFFFFF"/>
          </a:solidFill>
          <a:ln>
            <a:solidFill>
              <a:schemeClr val="tx1"/>
            </a:solidFill>
          </a:ln>
        </p:spPr>
        <p:txBody>
          <a:bodyPr wrap="square" lIns="0" tIns="0" rIns="0" bIns="0" rtlCol="0"/>
          <a:lstStyle/>
          <a:p>
            <a:endParaRPr dirty="0"/>
          </a:p>
        </p:txBody>
      </p:sp>
      <p:sp>
        <p:nvSpPr>
          <p:cNvPr id="14" name="object 13"/>
          <p:cNvSpPr/>
          <p:nvPr/>
        </p:nvSpPr>
        <p:spPr>
          <a:xfrm>
            <a:off x="5063420" y="2928025"/>
            <a:ext cx="127000" cy="1296975"/>
          </a:xfrm>
          <a:custGeom>
            <a:avLst/>
            <a:gdLst/>
            <a:ahLst/>
            <a:cxnLst/>
            <a:rect l="l" t="t" r="r" b="b"/>
            <a:pathLst>
              <a:path w="127000" h="1071879">
                <a:moveTo>
                  <a:pt x="63500" y="76200"/>
                </a:moveTo>
                <a:lnTo>
                  <a:pt x="50785" y="86345"/>
                </a:lnTo>
                <a:lnTo>
                  <a:pt x="49402" y="1071524"/>
                </a:lnTo>
                <a:lnTo>
                  <a:pt x="74802" y="1071562"/>
                </a:lnTo>
                <a:lnTo>
                  <a:pt x="76128" y="127126"/>
                </a:lnTo>
                <a:lnTo>
                  <a:pt x="76150" y="86345"/>
                </a:lnTo>
                <a:lnTo>
                  <a:pt x="63500" y="76200"/>
                </a:lnTo>
                <a:close/>
              </a:path>
              <a:path w="127000" h="1071879">
                <a:moveTo>
                  <a:pt x="101612" y="76200"/>
                </a:moveTo>
                <a:lnTo>
                  <a:pt x="76200" y="76200"/>
                </a:lnTo>
                <a:lnTo>
                  <a:pt x="76185" y="86373"/>
                </a:lnTo>
                <a:lnTo>
                  <a:pt x="127000" y="127126"/>
                </a:lnTo>
                <a:lnTo>
                  <a:pt x="101612" y="76200"/>
                </a:lnTo>
                <a:close/>
              </a:path>
              <a:path w="127000" h="1071879">
                <a:moveTo>
                  <a:pt x="63626" y="0"/>
                </a:moveTo>
                <a:lnTo>
                  <a:pt x="0" y="126873"/>
                </a:lnTo>
                <a:lnTo>
                  <a:pt x="50750" y="86373"/>
                </a:lnTo>
                <a:lnTo>
                  <a:pt x="50800" y="76200"/>
                </a:lnTo>
                <a:lnTo>
                  <a:pt x="101612" y="76200"/>
                </a:lnTo>
                <a:lnTo>
                  <a:pt x="63626" y="0"/>
                </a:lnTo>
                <a:close/>
              </a:path>
              <a:path w="127000" h="1071879">
                <a:moveTo>
                  <a:pt x="76200" y="76200"/>
                </a:moveTo>
                <a:lnTo>
                  <a:pt x="63500" y="76200"/>
                </a:lnTo>
                <a:lnTo>
                  <a:pt x="76185" y="86373"/>
                </a:lnTo>
                <a:lnTo>
                  <a:pt x="76200" y="76200"/>
                </a:lnTo>
                <a:close/>
              </a:path>
              <a:path w="127000" h="1071879">
                <a:moveTo>
                  <a:pt x="63500" y="76200"/>
                </a:moveTo>
                <a:lnTo>
                  <a:pt x="50800" y="76200"/>
                </a:lnTo>
                <a:lnTo>
                  <a:pt x="50785" y="86345"/>
                </a:lnTo>
                <a:lnTo>
                  <a:pt x="63500" y="76200"/>
                </a:lnTo>
                <a:close/>
              </a:path>
            </a:pathLst>
          </a:custGeom>
          <a:solidFill>
            <a:srgbClr val="FFFFFF"/>
          </a:solidFill>
          <a:ln>
            <a:solidFill>
              <a:schemeClr val="tx1"/>
            </a:solidFill>
          </a:ln>
        </p:spPr>
        <p:txBody>
          <a:bodyPr wrap="square" lIns="0" tIns="0" rIns="0" bIns="0" rtlCol="0"/>
          <a:lstStyle/>
          <a:p>
            <a:endParaRPr dirty="0"/>
          </a:p>
        </p:txBody>
      </p:sp>
      <p:sp>
        <p:nvSpPr>
          <p:cNvPr id="15" name="object 7"/>
          <p:cNvSpPr/>
          <p:nvPr/>
        </p:nvSpPr>
        <p:spPr>
          <a:xfrm>
            <a:off x="6360481" y="1929272"/>
            <a:ext cx="127000" cy="501114"/>
          </a:xfrm>
          <a:custGeom>
            <a:avLst/>
            <a:gdLst/>
            <a:ahLst/>
            <a:cxnLst/>
            <a:rect l="l" t="t" r="r" b="b"/>
            <a:pathLst>
              <a:path w="127000" h="1000125">
                <a:moveTo>
                  <a:pt x="0" y="872998"/>
                </a:moveTo>
                <a:lnTo>
                  <a:pt x="63373" y="1000125"/>
                </a:lnTo>
                <a:lnTo>
                  <a:pt x="101587" y="923925"/>
                </a:lnTo>
                <a:lnTo>
                  <a:pt x="50800" y="923925"/>
                </a:lnTo>
                <a:lnTo>
                  <a:pt x="50815" y="913751"/>
                </a:lnTo>
                <a:lnTo>
                  <a:pt x="0" y="872998"/>
                </a:lnTo>
                <a:close/>
              </a:path>
              <a:path w="127000" h="1000125">
                <a:moveTo>
                  <a:pt x="50815" y="913751"/>
                </a:moveTo>
                <a:lnTo>
                  <a:pt x="50800" y="923925"/>
                </a:lnTo>
                <a:lnTo>
                  <a:pt x="63500" y="923925"/>
                </a:lnTo>
                <a:lnTo>
                  <a:pt x="50815" y="913751"/>
                </a:lnTo>
                <a:close/>
              </a:path>
              <a:path w="127000" h="1000125">
                <a:moveTo>
                  <a:pt x="77597" y="0"/>
                </a:moveTo>
                <a:lnTo>
                  <a:pt x="52197" y="0"/>
                </a:lnTo>
                <a:lnTo>
                  <a:pt x="50877" y="872998"/>
                </a:lnTo>
                <a:lnTo>
                  <a:pt x="50848" y="913778"/>
                </a:lnTo>
                <a:lnTo>
                  <a:pt x="63500" y="923925"/>
                </a:lnTo>
                <a:lnTo>
                  <a:pt x="76215" y="913778"/>
                </a:lnTo>
                <a:lnTo>
                  <a:pt x="77597" y="0"/>
                </a:lnTo>
                <a:close/>
              </a:path>
              <a:path w="127000" h="1000125">
                <a:moveTo>
                  <a:pt x="76215" y="913778"/>
                </a:moveTo>
                <a:lnTo>
                  <a:pt x="63500" y="923925"/>
                </a:lnTo>
                <a:lnTo>
                  <a:pt x="76200" y="923925"/>
                </a:lnTo>
                <a:lnTo>
                  <a:pt x="76215" y="913778"/>
                </a:lnTo>
                <a:close/>
              </a:path>
              <a:path w="127000" h="1000125">
                <a:moveTo>
                  <a:pt x="127000" y="873251"/>
                </a:moveTo>
                <a:lnTo>
                  <a:pt x="76248" y="913751"/>
                </a:lnTo>
                <a:lnTo>
                  <a:pt x="76200" y="923925"/>
                </a:lnTo>
                <a:lnTo>
                  <a:pt x="101587" y="923925"/>
                </a:lnTo>
                <a:lnTo>
                  <a:pt x="127000" y="873251"/>
                </a:lnTo>
                <a:close/>
              </a:path>
            </a:pathLst>
          </a:custGeom>
          <a:solidFill>
            <a:srgbClr val="FFFFFF"/>
          </a:solidFill>
          <a:ln>
            <a:solidFill>
              <a:schemeClr val="tx1"/>
            </a:solidFill>
          </a:ln>
        </p:spPr>
        <p:txBody>
          <a:bodyPr wrap="square" lIns="0" tIns="0" rIns="0" bIns="0" rtlCol="0"/>
          <a:lstStyle/>
          <a:p>
            <a:endParaRPr dirty="0"/>
          </a:p>
        </p:txBody>
      </p:sp>
    </p:spTree>
    <p:extLst>
      <p:ext uri="{BB962C8B-B14F-4D97-AF65-F5344CB8AC3E}">
        <p14:creationId xmlns:p14="http://schemas.microsoft.com/office/powerpoint/2010/main" val="610169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59FD125-B2E1-6940-8792-1057BF8CF484}"/>
              </a:ext>
            </a:extLst>
          </p:cNvPr>
          <p:cNvSpPr>
            <a:spLocks noGrp="1"/>
          </p:cNvSpPr>
          <p:nvPr>
            <p:ph type="title"/>
          </p:nvPr>
        </p:nvSpPr>
        <p:spPr/>
        <p:txBody>
          <a:bodyPr/>
          <a:lstStyle/>
          <a:p>
            <a:r>
              <a:rPr lang="en-IN" dirty="0"/>
              <a:t>SQL Functions</a:t>
            </a:r>
            <a:endParaRPr lang="en-US" dirty="0"/>
          </a:p>
        </p:txBody>
      </p:sp>
      <p:sp>
        <p:nvSpPr>
          <p:cNvPr id="4" name="Text Placeholder 3"/>
          <p:cNvSpPr>
            <a:spLocks noGrp="1"/>
          </p:cNvSpPr>
          <p:nvPr>
            <p:ph idx="4294967295"/>
          </p:nvPr>
        </p:nvSpPr>
        <p:spPr>
          <a:xfrm>
            <a:off x="395536" y="716280"/>
            <a:ext cx="8496944" cy="3394075"/>
          </a:xfrm>
        </p:spPr>
        <p:txBody>
          <a:bodyPr>
            <a:normAutofit/>
          </a:bodyPr>
          <a:lstStyle/>
          <a:p>
            <a:r>
              <a:rPr lang="en-US" sz="1800" dirty="0">
                <a:cs typeface="Times New Roman" panose="02020603050405020304" pitchFamily="18" charset="0"/>
              </a:rPr>
              <a:t>SQL has many built-in functions for  performing </a:t>
            </a:r>
            <a:r>
              <a:rPr lang="en-US" sz="1800" b="1" dirty="0">
                <a:cs typeface="Times New Roman" panose="02020603050405020304" pitchFamily="18" charset="0"/>
              </a:rPr>
              <a:t>calculations</a:t>
            </a:r>
            <a:r>
              <a:rPr lang="en-US" sz="1800" dirty="0">
                <a:cs typeface="Times New Roman" panose="02020603050405020304" pitchFamily="18" charset="0"/>
              </a:rPr>
              <a:t> on </a:t>
            </a:r>
            <a:r>
              <a:rPr lang="en-US" sz="1800" b="1" dirty="0">
                <a:cs typeface="Times New Roman" panose="02020603050405020304" pitchFamily="18" charset="0"/>
              </a:rPr>
              <a:t>data</a:t>
            </a:r>
            <a:r>
              <a:rPr lang="en-US" sz="1800" dirty="0">
                <a:cs typeface="Times New Roman" panose="02020603050405020304" pitchFamily="18" charset="0"/>
              </a:rPr>
              <a:t>. It can be  broadly classified </a:t>
            </a:r>
            <a:r>
              <a:rPr lang="en-US" sz="1800" dirty="0" smtClean="0">
                <a:cs typeface="Times New Roman" panose="02020603050405020304" pitchFamily="18" charset="0"/>
              </a:rPr>
              <a:t>into:</a:t>
            </a:r>
            <a:endParaRPr lang="en-US" sz="1800" dirty="0">
              <a:cs typeface="Times New Roman" panose="02020603050405020304" pitchFamily="18" charset="0"/>
            </a:endParaRPr>
          </a:p>
          <a:p>
            <a:endParaRPr lang="en-US" sz="1800" dirty="0">
              <a:cs typeface="Times New Roman" panose="02020603050405020304" pitchFamily="18" charset="0"/>
            </a:endParaRPr>
          </a:p>
          <a:p>
            <a:pPr marL="623888" indent="-266700">
              <a:buFont typeface="Arial" panose="020B0604020202020204" pitchFamily="34" charset="0"/>
              <a:buChar char="•"/>
            </a:pPr>
            <a:r>
              <a:rPr lang="en-US" sz="1800" b="1" dirty="0">
                <a:cs typeface="Times New Roman" panose="02020603050405020304" pitchFamily="18" charset="0"/>
              </a:rPr>
              <a:t>Aggregate Functions</a:t>
            </a:r>
          </a:p>
          <a:p>
            <a:pPr marL="623888" indent="-266700">
              <a:buFont typeface="Arial" panose="020B0604020202020204" pitchFamily="34" charset="0"/>
              <a:buChar char="•"/>
            </a:pPr>
            <a:r>
              <a:rPr lang="en-US" sz="1800" b="1" dirty="0">
                <a:cs typeface="Times New Roman" panose="02020603050405020304" pitchFamily="18" charset="0"/>
              </a:rPr>
              <a:t>Scalar functions</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4208361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42BB583-0A6B-A041-9013-2CA279864552}"/>
              </a:ext>
            </a:extLst>
          </p:cNvPr>
          <p:cNvSpPr>
            <a:spLocks noGrp="1"/>
          </p:cNvSpPr>
          <p:nvPr>
            <p:ph type="title"/>
          </p:nvPr>
        </p:nvSpPr>
        <p:spPr/>
        <p:txBody>
          <a:bodyPr/>
          <a:lstStyle/>
          <a:p>
            <a:r>
              <a:rPr lang="en-IN" dirty="0"/>
              <a:t>SQL Functions (cont.)</a:t>
            </a:r>
            <a:endParaRPr lang="en-US" dirty="0"/>
          </a:p>
        </p:txBody>
      </p:sp>
      <p:sp>
        <p:nvSpPr>
          <p:cNvPr id="4" name="Text Placeholder 3"/>
          <p:cNvSpPr>
            <a:spLocks noGrp="1"/>
          </p:cNvSpPr>
          <p:nvPr>
            <p:ph idx="4294967295"/>
          </p:nvPr>
        </p:nvSpPr>
        <p:spPr>
          <a:xfrm>
            <a:off x="372960" y="322276"/>
            <a:ext cx="8087471" cy="3394075"/>
          </a:xfrm>
        </p:spPr>
        <p:txBody>
          <a:bodyPr>
            <a:noAutofit/>
          </a:bodyPr>
          <a:lstStyle/>
          <a:p>
            <a:endParaRPr lang="en-US" sz="1800" dirty="0">
              <a:solidFill>
                <a:schemeClr val="tx1"/>
              </a:solidFill>
              <a:cs typeface="Times New Roman" panose="02020603050405020304" pitchFamily="18" charset="0"/>
            </a:endParaRPr>
          </a:p>
          <a:p>
            <a:r>
              <a:rPr lang="en-US" sz="1800" b="1" dirty="0">
                <a:solidFill>
                  <a:schemeClr val="tx1"/>
                </a:solidFill>
                <a:cs typeface="Times New Roman" panose="02020603050405020304" pitchFamily="18" charset="0"/>
              </a:rPr>
              <a:t>Aggregate Function</a:t>
            </a:r>
          </a:p>
          <a:p>
            <a:r>
              <a:rPr lang="en-US" sz="1800" b="1" dirty="0">
                <a:cs typeface="Times New Roman" panose="02020603050405020304" pitchFamily="18" charset="0"/>
              </a:rPr>
              <a:t>       </a:t>
            </a:r>
            <a:r>
              <a:rPr lang="en-US" sz="1800" dirty="0">
                <a:solidFill>
                  <a:schemeClr val="tx1"/>
                </a:solidFill>
                <a:cs typeface="Times New Roman" panose="02020603050405020304" pitchFamily="18" charset="0"/>
              </a:rPr>
              <a:t>SQL aggregate functions return a single value,  calculate from all the </a:t>
            </a:r>
          </a:p>
          <a:p>
            <a:pPr marL="446088" lvl="1" indent="0">
              <a:buNone/>
            </a:pPr>
            <a:r>
              <a:rPr lang="en-US" sz="1800" dirty="0">
                <a:cs typeface="Times New Roman" panose="02020603050405020304" pitchFamily="18" charset="0"/>
              </a:rPr>
              <a:t>    </a:t>
            </a:r>
            <a:r>
              <a:rPr lang="en-US" sz="1800" dirty="0">
                <a:solidFill>
                  <a:schemeClr val="tx1"/>
                </a:solidFill>
                <a:cs typeface="Times New Roman" panose="02020603050405020304" pitchFamily="18" charset="0"/>
              </a:rPr>
              <a:t>values in a column.</a:t>
            </a:r>
          </a:p>
          <a:p>
            <a:endParaRPr lang="en-IN" sz="1800" dirty="0">
              <a:solidFill>
                <a:schemeClr val="tx1"/>
              </a:solidFill>
              <a:cs typeface="Times New Roman" panose="02020603050405020304" pitchFamily="18" charset="0"/>
            </a:endParaRPr>
          </a:p>
          <a:p>
            <a:endParaRPr lang="en-IN" sz="1800" dirty="0">
              <a:solidFill>
                <a:schemeClr val="tx1"/>
              </a:solidFill>
              <a:cs typeface="Times New Roman" panose="02020603050405020304" pitchFamily="18" charset="0"/>
            </a:endParaRPr>
          </a:p>
          <a:p>
            <a:endParaRPr lang="en-IN" sz="1800" dirty="0">
              <a:solidFill>
                <a:schemeClr val="tx1"/>
              </a:solidFill>
              <a:cs typeface="Times New Roman" panose="02020603050405020304" pitchFamily="18" charset="0"/>
            </a:endParaRPr>
          </a:p>
          <a:p>
            <a:endParaRPr lang="en-IN" sz="1800" dirty="0">
              <a:solidFill>
                <a:schemeClr val="tx1"/>
              </a:solidFill>
              <a:cs typeface="Times New Roman" panose="02020603050405020304" pitchFamily="18" charset="0"/>
            </a:endParaRPr>
          </a:p>
          <a:p>
            <a:endParaRPr lang="en-IN" sz="1800" dirty="0">
              <a:solidFill>
                <a:schemeClr val="tx1"/>
              </a:solidFill>
              <a:cs typeface="Times New Roman" panose="02020603050405020304" pitchFamily="18" charset="0"/>
            </a:endParaRPr>
          </a:p>
          <a:p>
            <a:endParaRPr lang="en-IN" sz="1800" dirty="0">
              <a:solidFill>
                <a:schemeClr val="tx1"/>
              </a:solidFill>
              <a:cs typeface="Times New Roman" panose="02020603050405020304" pitchFamily="18" charset="0"/>
            </a:endParaRPr>
          </a:p>
          <a:p>
            <a:r>
              <a:rPr lang="en-US" sz="1400" b="1" dirty="0">
                <a:solidFill>
                  <a:schemeClr val="tx1"/>
                </a:solidFill>
                <a:cs typeface="Times New Roman" panose="02020603050405020304" pitchFamily="18" charset="0"/>
              </a:rPr>
              <a:t>Select AVG(int_price) from tbl_stock; 		// returns 8</a:t>
            </a:r>
          </a:p>
          <a:p>
            <a:r>
              <a:rPr lang="en-US" sz="1400" b="1" dirty="0">
                <a:solidFill>
                  <a:schemeClr val="tx1"/>
                </a:solidFill>
                <a:cs typeface="Times New Roman" panose="02020603050405020304" pitchFamily="18" charset="0"/>
              </a:rPr>
              <a:t>Select SUM(int_price) from tbl_stock;		// returns 33</a:t>
            </a:r>
          </a:p>
          <a:p>
            <a:r>
              <a:rPr lang="en-US" sz="1400" b="1" dirty="0">
                <a:solidFill>
                  <a:schemeClr val="tx1"/>
                </a:solidFill>
                <a:cs typeface="Times New Roman" panose="02020603050405020304" pitchFamily="18" charset="0"/>
              </a:rPr>
              <a:t>Select MIN(int_price) from tbl_stock;		// returns 2</a:t>
            </a:r>
          </a:p>
          <a:p>
            <a:r>
              <a:rPr lang="en-IN" sz="1400" b="1" dirty="0">
                <a:solidFill>
                  <a:schemeClr val="tx1"/>
                </a:solidFill>
                <a:cs typeface="Times New Roman" panose="02020603050405020304" pitchFamily="18" charset="0"/>
              </a:rPr>
              <a:t>Select COUNT(vchr_product) from tbl_stock</a:t>
            </a:r>
            <a:r>
              <a:rPr lang="en-IN" sz="1400" dirty="0">
                <a:solidFill>
                  <a:schemeClr val="tx1"/>
                </a:solidFill>
                <a:cs typeface="Times New Roman" panose="02020603050405020304" pitchFamily="18" charset="0"/>
              </a:rPr>
              <a:t>;	</a:t>
            </a:r>
            <a:r>
              <a:rPr lang="en-IN" sz="1400" dirty="0" smtClean="0">
                <a:solidFill>
                  <a:schemeClr val="tx1"/>
                </a:solidFill>
                <a:cs typeface="Times New Roman" panose="02020603050405020304" pitchFamily="18" charset="0"/>
              </a:rPr>
              <a:t>	// returns 10</a:t>
            </a:r>
            <a:endParaRPr lang="en-IN" sz="1400" dirty="0">
              <a:solidFill>
                <a:schemeClr val="tx1"/>
              </a:solidFill>
              <a:cs typeface="Times New Roman" panose="02020603050405020304" pitchFamily="18" charset="0"/>
            </a:endParaRPr>
          </a:p>
          <a:p>
            <a:endParaRPr lang="en-IN" sz="1400" dirty="0">
              <a:solidFill>
                <a:schemeClr val="tx1"/>
              </a:solidFill>
              <a:cs typeface="Times New Roman" panose="02020603050405020304" pitchFamily="18" charset="0"/>
            </a:endParaRPr>
          </a:p>
        </p:txBody>
      </p:sp>
      <p:sp>
        <p:nvSpPr>
          <p:cNvPr id="10" name="object 12"/>
          <p:cNvSpPr/>
          <p:nvPr/>
        </p:nvSpPr>
        <p:spPr>
          <a:xfrm>
            <a:off x="185862" y="1977967"/>
            <a:ext cx="944244" cy="371475"/>
          </a:xfrm>
          <a:custGeom>
            <a:avLst/>
            <a:gdLst/>
            <a:ahLst/>
            <a:cxnLst/>
            <a:rect l="l" t="t" r="r" b="b"/>
            <a:pathLst>
              <a:path w="944244" h="371475">
                <a:moveTo>
                  <a:pt x="0" y="371475"/>
                </a:moveTo>
                <a:lnTo>
                  <a:pt x="943673" y="371475"/>
                </a:lnTo>
                <a:lnTo>
                  <a:pt x="943673" y="0"/>
                </a:lnTo>
                <a:lnTo>
                  <a:pt x="0" y="0"/>
                </a:lnTo>
                <a:lnTo>
                  <a:pt x="0" y="371475"/>
                </a:lnTo>
                <a:close/>
              </a:path>
            </a:pathLst>
          </a:custGeom>
          <a:solidFill>
            <a:srgbClr val="FFFFFF">
              <a:alpha val="19999"/>
            </a:srgbClr>
          </a:solidFill>
        </p:spPr>
        <p:txBody>
          <a:bodyPr wrap="square" lIns="0" tIns="0" rIns="0" bIns="0" rtlCol="0"/>
          <a:lstStyle/>
          <a:p>
            <a:endParaRPr dirty="0">
              <a:solidFill>
                <a:schemeClr val="tx1"/>
              </a:solidFill>
            </a:endParaRPr>
          </a:p>
        </p:txBody>
      </p:sp>
      <p:sp>
        <p:nvSpPr>
          <p:cNvPr id="11" name="object 13"/>
          <p:cNvSpPr/>
          <p:nvPr/>
        </p:nvSpPr>
        <p:spPr>
          <a:xfrm>
            <a:off x="1129472" y="1977967"/>
            <a:ext cx="1234440" cy="371475"/>
          </a:xfrm>
          <a:custGeom>
            <a:avLst/>
            <a:gdLst/>
            <a:ahLst/>
            <a:cxnLst/>
            <a:rect l="l" t="t" r="r" b="b"/>
            <a:pathLst>
              <a:path w="1234439" h="371475">
                <a:moveTo>
                  <a:pt x="0" y="371475"/>
                </a:moveTo>
                <a:lnTo>
                  <a:pt x="1234033" y="371475"/>
                </a:lnTo>
                <a:lnTo>
                  <a:pt x="1234033" y="0"/>
                </a:lnTo>
                <a:lnTo>
                  <a:pt x="0" y="0"/>
                </a:lnTo>
                <a:lnTo>
                  <a:pt x="0" y="371475"/>
                </a:lnTo>
                <a:close/>
              </a:path>
            </a:pathLst>
          </a:custGeom>
          <a:solidFill>
            <a:srgbClr val="FFFFFF">
              <a:alpha val="19999"/>
            </a:srgbClr>
          </a:solidFill>
        </p:spPr>
        <p:txBody>
          <a:bodyPr wrap="square" lIns="0" tIns="0" rIns="0" bIns="0" rtlCol="0"/>
          <a:lstStyle/>
          <a:p>
            <a:endParaRPr dirty="0">
              <a:solidFill>
                <a:schemeClr val="tx1"/>
              </a:solidFill>
            </a:endParaRPr>
          </a:p>
        </p:txBody>
      </p:sp>
      <p:sp>
        <p:nvSpPr>
          <p:cNvPr id="12" name="object 14"/>
          <p:cNvSpPr/>
          <p:nvPr/>
        </p:nvSpPr>
        <p:spPr>
          <a:xfrm>
            <a:off x="2363532" y="1977967"/>
            <a:ext cx="1251585" cy="371475"/>
          </a:xfrm>
          <a:custGeom>
            <a:avLst/>
            <a:gdLst/>
            <a:ahLst/>
            <a:cxnLst/>
            <a:rect l="l" t="t" r="r" b="b"/>
            <a:pathLst>
              <a:path w="1251585" h="371475">
                <a:moveTo>
                  <a:pt x="0" y="371475"/>
                </a:moveTo>
                <a:lnTo>
                  <a:pt x="1251318" y="371475"/>
                </a:lnTo>
                <a:lnTo>
                  <a:pt x="1251318" y="0"/>
                </a:lnTo>
                <a:lnTo>
                  <a:pt x="0" y="0"/>
                </a:lnTo>
                <a:lnTo>
                  <a:pt x="0" y="371475"/>
                </a:lnTo>
                <a:close/>
              </a:path>
            </a:pathLst>
          </a:custGeom>
          <a:solidFill>
            <a:srgbClr val="FFFFFF">
              <a:alpha val="19999"/>
            </a:srgbClr>
          </a:solidFill>
        </p:spPr>
        <p:txBody>
          <a:bodyPr wrap="square" lIns="0" tIns="0" rIns="0" bIns="0" rtlCol="0"/>
          <a:lstStyle/>
          <a:p>
            <a:endParaRPr dirty="0">
              <a:solidFill>
                <a:schemeClr val="tx1"/>
              </a:solidFill>
            </a:endParaRPr>
          </a:p>
        </p:txBody>
      </p:sp>
      <p:sp>
        <p:nvSpPr>
          <p:cNvPr id="13" name="object 15"/>
          <p:cNvSpPr/>
          <p:nvPr/>
        </p:nvSpPr>
        <p:spPr>
          <a:xfrm>
            <a:off x="1129472" y="1990432"/>
            <a:ext cx="0" cy="1870075"/>
          </a:xfrm>
          <a:custGeom>
            <a:avLst/>
            <a:gdLst/>
            <a:ahLst/>
            <a:cxnLst/>
            <a:rect l="l" t="t" r="r" b="b"/>
            <a:pathLst>
              <a:path h="1870075">
                <a:moveTo>
                  <a:pt x="0" y="0"/>
                </a:moveTo>
                <a:lnTo>
                  <a:pt x="0" y="1870075"/>
                </a:lnTo>
              </a:path>
            </a:pathLst>
          </a:custGeom>
          <a:ln w="12700">
            <a:solidFill>
              <a:srgbClr val="FFFFFF"/>
            </a:solidFill>
          </a:ln>
        </p:spPr>
        <p:txBody>
          <a:bodyPr wrap="square" lIns="0" tIns="0" rIns="0" bIns="0" rtlCol="0"/>
          <a:lstStyle/>
          <a:p>
            <a:endParaRPr dirty="0">
              <a:solidFill>
                <a:schemeClr val="tx1"/>
              </a:solidFill>
            </a:endParaRPr>
          </a:p>
        </p:txBody>
      </p:sp>
      <p:sp>
        <p:nvSpPr>
          <p:cNvPr id="14" name="object 16"/>
          <p:cNvSpPr/>
          <p:nvPr/>
        </p:nvSpPr>
        <p:spPr>
          <a:xfrm>
            <a:off x="2363531" y="1990432"/>
            <a:ext cx="0" cy="1870075"/>
          </a:xfrm>
          <a:custGeom>
            <a:avLst/>
            <a:gdLst/>
            <a:ahLst/>
            <a:cxnLst/>
            <a:rect l="l" t="t" r="r" b="b"/>
            <a:pathLst>
              <a:path h="1870075">
                <a:moveTo>
                  <a:pt x="0" y="0"/>
                </a:moveTo>
                <a:lnTo>
                  <a:pt x="0" y="1870075"/>
                </a:lnTo>
              </a:path>
            </a:pathLst>
          </a:custGeom>
          <a:ln w="12700">
            <a:solidFill>
              <a:srgbClr val="FFFFFF"/>
            </a:solidFill>
          </a:ln>
        </p:spPr>
        <p:txBody>
          <a:bodyPr wrap="square" lIns="0" tIns="0" rIns="0" bIns="0" rtlCol="0"/>
          <a:lstStyle/>
          <a:p>
            <a:endParaRPr dirty="0">
              <a:solidFill>
                <a:schemeClr val="tx1"/>
              </a:solidFill>
            </a:endParaRPr>
          </a:p>
        </p:txBody>
      </p:sp>
      <p:sp>
        <p:nvSpPr>
          <p:cNvPr id="15" name="object 17"/>
          <p:cNvSpPr/>
          <p:nvPr/>
        </p:nvSpPr>
        <p:spPr>
          <a:xfrm>
            <a:off x="179512" y="1989117"/>
            <a:ext cx="3441700" cy="0"/>
          </a:xfrm>
          <a:custGeom>
            <a:avLst/>
            <a:gdLst/>
            <a:ahLst/>
            <a:cxnLst/>
            <a:rect l="l" t="t" r="r" b="b"/>
            <a:pathLst>
              <a:path w="3441700">
                <a:moveTo>
                  <a:pt x="0" y="0"/>
                </a:moveTo>
                <a:lnTo>
                  <a:pt x="3441700" y="0"/>
                </a:lnTo>
              </a:path>
            </a:pathLst>
          </a:custGeom>
          <a:ln w="12700">
            <a:solidFill>
              <a:srgbClr val="FFFFFF"/>
            </a:solidFill>
          </a:ln>
        </p:spPr>
        <p:txBody>
          <a:bodyPr wrap="square" lIns="0" tIns="0" rIns="0" bIns="0" rtlCol="0"/>
          <a:lstStyle/>
          <a:p>
            <a:endParaRPr dirty="0">
              <a:solidFill>
                <a:schemeClr val="tx1"/>
              </a:solidFill>
            </a:endParaRPr>
          </a:p>
        </p:txBody>
      </p:sp>
      <p:sp>
        <p:nvSpPr>
          <p:cNvPr id="16" name="object 18"/>
          <p:cNvSpPr/>
          <p:nvPr/>
        </p:nvSpPr>
        <p:spPr>
          <a:xfrm>
            <a:off x="179512" y="2349441"/>
            <a:ext cx="3441700" cy="0"/>
          </a:xfrm>
          <a:custGeom>
            <a:avLst/>
            <a:gdLst/>
            <a:ahLst/>
            <a:cxnLst/>
            <a:rect l="l" t="t" r="r" b="b"/>
            <a:pathLst>
              <a:path w="3441700">
                <a:moveTo>
                  <a:pt x="0" y="0"/>
                </a:moveTo>
                <a:lnTo>
                  <a:pt x="3441700" y="0"/>
                </a:lnTo>
              </a:path>
            </a:pathLst>
          </a:custGeom>
          <a:ln w="12700">
            <a:solidFill>
              <a:srgbClr val="FFFFFF"/>
            </a:solidFill>
          </a:ln>
        </p:spPr>
        <p:txBody>
          <a:bodyPr wrap="square" lIns="0" tIns="0" rIns="0" bIns="0" rtlCol="0"/>
          <a:lstStyle/>
          <a:p>
            <a:endParaRPr dirty="0">
              <a:solidFill>
                <a:schemeClr val="tx1"/>
              </a:solidFill>
            </a:endParaRPr>
          </a:p>
        </p:txBody>
      </p:sp>
      <p:sp>
        <p:nvSpPr>
          <p:cNvPr id="17" name="object 19"/>
          <p:cNvSpPr/>
          <p:nvPr/>
        </p:nvSpPr>
        <p:spPr>
          <a:xfrm>
            <a:off x="179512" y="2720916"/>
            <a:ext cx="3441700" cy="0"/>
          </a:xfrm>
          <a:custGeom>
            <a:avLst/>
            <a:gdLst/>
            <a:ahLst/>
            <a:cxnLst/>
            <a:rect l="l" t="t" r="r" b="b"/>
            <a:pathLst>
              <a:path w="3441700">
                <a:moveTo>
                  <a:pt x="0" y="0"/>
                </a:moveTo>
                <a:lnTo>
                  <a:pt x="3441700" y="0"/>
                </a:lnTo>
              </a:path>
            </a:pathLst>
          </a:custGeom>
          <a:ln w="12700">
            <a:solidFill>
              <a:srgbClr val="FFFFFF"/>
            </a:solidFill>
          </a:ln>
        </p:spPr>
        <p:txBody>
          <a:bodyPr wrap="square" lIns="0" tIns="0" rIns="0" bIns="0" rtlCol="0"/>
          <a:lstStyle/>
          <a:p>
            <a:endParaRPr dirty="0">
              <a:solidFill>
                <a:schemeClr val="tx1"/>
              </a:solidFill>
            </a:endParaRPr>
          </a:p>
        </p:txBody>
      </p:sp>
      <p:sp>
        <p:nvSpPr>
          <p:cNvPr id="18" name="object 20"/>
          <p:cNvSpPr/>
          <p:nvPr/>
        </p:nvSpPr>
        <p:spPr>
          <a:xfrm>
            <a:off x="179512" y="3092391"/>
            <a:ext cx="3441700" cy="0"/>
          </a:xfrm>
          <a:custGeom>
            <a:avLst/>
            <a:gdLst/>
            <a:ahLst/>
            <a:cxnLst/>
            <a:rect l="l" t="t" r="r" b="b"/>
            <a:pathLst>
              <a:path w="3441700">
                <a:moveTo>
                  <a:pt x="0" y="0"/>
                </a:moveTo>
                <a:lnTo>
                  <a:pt x="3441700" y="0"/>
                </a:lnTo>
              </a:path>
            </a:pathLst>
          </a:custGeom>
          <a:ln w="12700">
            <a:solidFill>
              <a:srgbClr val="FFFFFF"/>
            </a:solidFill>
          </a:ln>
        </p:spPr>
        <p:txBody>
          <a:bodyPr wrap="square" lIns="0" tIns="0" rIns="0" bIns="0" rtlCol="0"/>
          <a:lstStyle/>
          <a:p>
            <a:endParaRPr dirty="0">
              <a:solidFill>
                <a:schemeClr val="tx1"/>
              </a:solidFill>
            </a:endParaRPr>
          </a:p>
        </p:txBody>
      </p:sp>
      <p:sp>
        <p:nvSpPr>
          <p:cNvPr id="19" name="object 21"/>
          <p:cNvSpPr/>
          <p:nvPr/>
        </p:nvSpPr>
        <p:spPr>
          <a:xfrm>
            <a:off x="185862" y="1990432"/>
            <a:ext cx="0" cy="1870075"/>
          </a:xfrm>
          <a:custGeom>
            <a:avLst/>
            <a:gdLst/>
            <a:ahLst/>
            <a:cxnLst/>
            <a:rect l="l" t="t" r="r" b="b"/>
            <a:pathLst>
              <a:path h="1870075">
                <a:moveTo>
                  <a:pt x="0" y="0"/>
                </a:moveTo>
                <a:lnTo>
                  <a:pt x="0" y="1870075"/>
                </a:lnTo>
              </a:path>
            </a:pathLst>
          </a:custGeom>
          <a:ln w="12700">
            <a:solidFill>
              <a:srgbClr val="FFFFFF"/>
            </a:solidFill>
          </a:ln>
        </p:spPr>
        <p:txBody>
          <a:bodyPr wrap="square" lIns="0" tIns="0" rIns="0" bIns="0" rtlCol="0"/>
          <a:lstStyle/>
          <a:p>
            <a:endParaRPr dirty="0">
              <a:solidFill>
                <a:schemeClr val="tx1"/>
              </a:solidFill>
            </a:endParaRPr>
          </a:p>
        </p:txBody>
      </p:sp>
      <p:sp>
        <p:nvSpPr>
          <p:cNvPr id="20" name="object 22"/>
          <p:cNvSpPr/>
          <p:nvPr/>
        </p:nvSpPr>
        <p:spPr>
          <a:xfrm>
            <a:off x="3614862" y="1990432"/>
            <a:ext cx="0" cy="1870075"/>
          </a:xfrm>
          <a:custGeom>
            <a:avLst/>
            <a:gdLst/>
            <a:ahLst/>
            <a:cxnLst/>
            <a:rect l="l" t="t" r="r" b="b"/>
            <a:pathLst>
              <a:path h="1870075">
                <a:moveTo>
                  <a:pt x="0" y="0"/>
                </a:moveTo>
                <a:lnTo>
                  <a:pt x="0" y="1870075"/>
                </a:lnTo>
              </a:path>
            </a:pathLst>
          </a:custGeom>
          <a:ln w="12700">
            <a:solidFill>
              <a:srgbClr val="FFFFFF"/>
            </a:solidFill>
          </a:ln>
        </p:spPr>
        <p:txBody>
          <a:bodyPr wrap="square" lIns="0" tIns="0" rIns="0" bIns="0" rtlCol="0"/>
          <a:lstStyle/>
          <a:p>
            <a:endParaRPr dirty="0">
              <a:solidFill>
                <a:schemeClr val="tx1"/>
              </a:solidFill>
            </a:endParaRPr>
          </a:p>
        </p:txBody>
      </p:sp>
      <p:sp>
        <p:nvSpPr>
          <p:cNvPr id="21" name="object 23"/>
          <p:cNvSpPr/>
          <p:nvPr/>
        </p:nvSpPr>
        <p:spPr>
          <a:xfrm>
            <a:off x="179512" y="1996781"/>
            <a:ext cx="3441700" cy="0"/>
          </a:xfrm>
          <a:custGeom>
            <a:avLst/>
            <a:gdLst/>
            <a:ahLst/>
            <a:cxnLst/>
            <a:rect l="l" t="t" r="r" b="b"/>
            <a:pathLst>
              <a:path w="3441700">
                <a:moveTo>
                  <a:pt x="0" y="0"/>
                </a:moveTo>
                <a:lnTo>
                  <a:pt x="3441700" y="0"/>
                </a:lnTo>
              </a:path>
            </a:pathLst>
          </a:custGeom>
          <a:ln w="12700">
            <a:solidFill>
              <a:srgbClr val="FFFFFF"/>
            </a:solidFill>
          </a:ln>
        </p:spPr>
        <p:txBody>
          <a:bodyPr wrap="square" lIns="0" tIns="0" rIns="0" bIns="0" rtlCol="0"/>
          <a:lstStyle/>
          <a:p>
            <a:endParaRPr dirty="0">
              <a:solidFill>
                <a:schemeClr val="tx1"/>
              </a:solidFill>
            </a:endParaRPr>
          </a:p>
        </p:txBody>
      </p:sp>
      <p:sp>
        <p:nvSpPr>
          <p:cNvPr id="22" name="object 24"/>
          <p:cNvSpPr/>
          <p:nvPr/>
        </p:nvSpPr>
        <p:spPr>
          <a:xfrm>
            <a:off x="179512" y="3463866"/>
            <a:ext cx="3441700" cy="0"/>
          </a:xfrm>
          <a:custGeom>
            <a:avLst/>
            <a:gdLst/>
            <a:ahLst/>
            <a:cxnLst/>
            <a:rect l="l" t="t" r="r" b="b"/>
            <a:pathLst>
              <a:path w="3441700">
                <a:moveTo>
                  <a:pt x="0" y="0"/>
                </a:moveTo>
                <a:lnTo>
                  <a:pt x="3441700" y="0"/>
                </a:lnTo>
              </a:path>
            </a:pathLst>
          </a:custGeom>
          <a:ln w="12700">
            <a:solidFill>
              <a:srgbClr val="FFFFFF"/>
            </a:solidFill>
          </a:ln>
        </p:spPr>
        <p:txBody>
          <a:bodyPr wrap="square" lIns="0" tIns="0" rIns="0" bIns="0" rtlCol="0"/>
          <a:lstStyle/>
          <a:p>
            <a:endParaRPr dirty="0">
              <a:solidFill>
                <a:schemeClr val="tx1"/>
              </a:solidFill>
            </a:endParaRPr>
          </a:p>
        </p:txBody>
      </p:sp>
      <p:sp>
        <p:nvSpPr>
          <p:cNvPr id="25" name="object 27"/>
          <p:cNvSpPr/>
          <p:nvPr/>
        </p:nvSpPr>
        <p:spPr>
          <a:xfrm>
            <a:off x="1816432" y="1669175"/>
            <a:ext cx="3422651" cy="294767"/>
          </a:xfrm>
          <a:custGeom>
            <a:avLst/>
            <a:gdLst/>
            <a:ahLst/>
            <a:cxnLst/>
            <a:rect l="l" t="t" r="r" b="b"/>
            <a:pathLst>
              <a:path w="2000250" h="267969">
                <a:moveTo>
                  <a:pt x="0" y="267893"/>
                </a:moveTo>
                <a:lnTo>
                  <a:pt x="2000250" y="267893"/>
                </a:lnTo>
                <a:lnTo>
                  <a:pt x="2000250" y="0"/>
                </a:lnTo>
                <a:lnTo>
                  <a:pt x="0" y="0"/>
                </a:lnTo>
                <a:lnTo>
                  <a:pt x="0" y="267893"/>
                </a:lnTo>
                <a:close/>
              </a:path>
            </a:pathLst>
          </a:custGeom>
          <a:ln w="25400">
            <a:solidFill>
              <a:schemeClr val="tx1"/>
            </a:solidFill>
          </a:ln>
        </p:spPr>
        <p:txBody>
          <a:bodyPr wrap="square" lIns="0" tIns="0" rIns="0" bIns="0" rtlCol="0"/>
          <a:lstStyle/>
          <a:p>
            <a:endParaRPr dirty="0">
              <a:solidFill>
                <a:schemeClr val="tx1"/>
              </a:solidFill>
            </a:endParaRPr>
          </a:p>
        </p:txBody>
      </p:sp>
      <p:sp>
        <p:nvSpPr>
          <p:cNvPr id="26" name="object 29"/>
          <p:cNvSpPr txBox="1"/>
          <p:nvPr/>
        </p:nvSpPr>
        <p:spPr>
          <a:xfrm>
            <a:off x="1893547" y="1693181"/>
            <a:ext cx="1379220" cy="258404"/>
          </a:xfrm>
          <a:prstGeom prst="rect">
            <a:avLst/>
          </a:prstGeom>
        </p:spPr>
        <p:txBody>
          <a:bodyPr vert="horz" wrap="square" lIns="0" tIns="12065" rIns="0" bIns="0" rtlCol="0">
            <a:spAutoFit/>
          </a:bodyPr>
          <a:lstStyle/>
          <a:p>
            <a:pPr marL="12700">
              <a:spcBef>
                <a:spcPts val="95"/>
              </a:spcBef>
            </a:pPr>
            <a:r>
              <a:rPr sz="1600" spc="-5" dirty="0">
                <a:solidFill>
                  <a:schemeClr val="tx1"/>
                </a:solidFill>
                <a:latin typeface="Calibri" panose="020F0502020204030204" pitchFamily="34" charset="0"/>
                <a:cs typeface="Calibri" panose="020F0502020204030204" pitchFamily="34" charset="0"/>
              </a:rPr>
              <a:t>SUM(int_price)</a:t>
            </a:r>
            <a:endParaRPr sz="1600" dirty="0">
              <a:solidFill>
                <a:schemeClr val="tx1"/>
              </a:solidFill>
              <a:latin typeface="Calibri" panose="020F0502020204030204" pitchFamily="34" charset="0"/>
              <a:cs typeface="Calibri" panose="020F0502020204030204" pitchFamily="34" charset="0"/>
            </a:endParaRPr>
          </a:p>
        </p:txBody>
      </p:sp>
      <p:graphicFrame>
        <p:nvGraphicFramePr>
          <p:cNvPr id="29" name="object 34"/>
          <p:cNvGraphicFramePr>
            <a:graphicFrameLocks noGrp="1"/>
          </p:cNvGraphicFramePr>
          <p:nvPr>
            <p:extLst>
              <p:ext uri="{D42A27DB-BD31-4B8C-83A1-F6EECF244321}">
                <p14:modId xmlns:p14="http://schemas.microsoft.com/office/powerpoint/2010/main" val="3328406882"/>
              </p:ext>
            </p:extLst>
          </p:nvPr>
        </p:nvGraphicFramePr>
        <p:xfrm>
          <a:off x="1822307" y="1982655"/>
          <a:ext cx="6638289" cy="1488658"/>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xmlns="" val="20000"/>
                    </a:ext>
                  </a:extLst>
                </a:gridCol>
                <a:gridCol w="1344295">
                  <a:extLst>
                    <a:ext uri="{9D8B030D-6E8A-4147-A177-3AD203B41FA5}">
                      <a16:colId xmlns:a16="http://schemas.microsoft.com/office/drawing/2014/main" xmlns="" val="20001"/>
                    </a:ext>
                  </a:extLst>
                </a:gridCol>
                <a:gridCol w="1169034">
                  <a:extLst>
                    <a:ext uri="{9D8B030D-6E8A-4147-A177-3AD203B41FA5}">
                      <a16:colId xmlns:a16="http://schemas.microsoft.com/office/drawing/2014/main" xmlns="" val="20002"/>
                    </a:ext>
                  </a:extLst>
                </a:gridCol>
                <a:gridCol w="3210560">
                  <a:extLst>
                    <a:ext uri="{9D8B030D-6E8A-4147-A177-3AD203B41FA5}">
                      <a16:colId xmlns:a16="http://schemas.microsoft.com/office/drawing/2014/main" xmlns="" val="20003"/>
                    </a:ext>
                  </a:extLst>
                </a:gridCol>
              </a:tblGrid>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spc="-5" dirty="0" err="1" smtClean="0">
                          <a:solidFill>
                            <a:schemeClr val="tx1"/>
                          </a:solidFill>
                          <a:latin typeface="Calibri"/>
                          <a:cs typeface="Calibri"/>
                        </a:rPr>
                        <a:t>Pk_Item</a:t>
                      </a:r>
                      <a:endParaRPr lang="en-IN" sz="1400" dirty="0">
                        <a:solidFill>
                          <a:schemeClr val="tx1"/>
                        </a:solidFill>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alpha val="19999"/>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spc="-5" dirty="0">
                          <a:solidFill>
                            <a:schemeClr val="tx1"/>
                          </a:solidFill>
                          <a:latin typeface="Calibri"/>
                          <a:cs typeface="Calibri"/>
                        </a:rPr>
                        <a:t>Var_prod </a:t>
                      </a:r>
                      <a:endParaRPr lang="en-IN"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alpha val="19999"/>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spc="-5" dirty="0">
                          <a:solidFill>
                            <a:schemeClr val="tx1"/>
                          </a:solidFill>
                          <a:latin typeface="Calibri"/>
                          <a:cs typeface="Calibri"/>
                        </a:rPr>
                        <a:t>Int_price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alpha val="19999"/>
                      </a:schemeClr>
                    </a:solidFill>
                  </a:tcPr>
                </a:tc>
                <a:tc>
                  <a:txBody>
                    <a:bodyPr/>
                    <a:lstStyle/>
                    <a:p>
                      <a:pPr>
                        <a:lnSpc>
                          <a:spcPct val="100000"/>
                        </a:lnSpc>
                      </a:pPr>
                      <a:endParaRPr sz="1700" dirty="0">
                        <a:solidFill>
                          <a:schemeClr val="tx1"/>
                        </a:solidFill>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265224">
                <a:tc>
                  <a:txBody>
                    <a:bodyPr/>
                    <a:lstStyle/>
                    <a:p>
                      <a:pPr marR="382905" algn="r">
                        <a:lnSpc>
                          <a:spcPts val="1515"/>
                        </a:lnSpc>
                      </a:pPr>
                      <a:r>
                        <a:rPr sz="1600" dirty="0">
                          <a:solidFill>
                            <a:schemeClr val="tx1"/>
                          </a:solidFill>
                          <a:latin typeface="Calibri"/>
                          <a:cs typeface="Calibri"/>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1910" algn="ctr">
                        <a:lnSpc>
                          <a:spcPts val="1515"/>
                        </a:lnSpc>
                      </a:pPr>
                      <a:r>
                        <a:rPr sz="1600" spc="-15" dirty="0">
                          <a:solidFill>
                            <a:schemeClr val="tx1"/>
                          </a:solidFill>
                          <a:latin typeface="Calibri"/>
                          <a:cs typeface="Calibri"/>
                        </a:rPr>
                        <a:t>Pen</a:t>
                      </a:r>
                      <a:endParaRPr sz="1600" dirty="0">
                        <a:solidFill>
                          <a:schemeClr val="tx1"/>
                        </a:solidFill>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72390" algn="ctr">
                        <a:lnSpc>
                          <a:spcPts val="1515"/>
                        </a:lnSpc>
                      </a:pPr>
                      <a:r>
                        <a:rPr sz="1600" spc="-10" dirty="0">
                          <a:solidFill>
                            <a:schemeClr val="tx1"/>
                          </a:solidFill>
                          <a:latin typeface="Calibri"/>
                          <a:cs typeface="Calibri"/>
                        </a:rPr>
                        <a:t>10</a:t>
                      </a:r>
                      <a:endParaRPr sz="1600" dirty="0">
                        <a:solidFill>
                          <a:schemeClr val="tx1"/>
                        </a:solidFill>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64590">
                        <a:lnSpc>
                          <a:spcPct val="100000"/>
                        </a:lnSpc>
                        <a:spcBef>
                          <a:spcPts val="20"/>
                        </a:spcBef>
                      </a:pPr>
                      <a:endParaRPr sz="1600" dirty="0">
                        <a:solidFill>
                          <a:schemeClr val="tx1"/>
                        </a:solidFill>
                        <a:latin typeface="Calibri"/>
                        <a:cs typeface="Calibri"/>
                      </a:endParaRPr>
                    </a:p>
                  </a:txBody>
                  <a:tcPr marL="0" marR="0" marT="254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00598">
                <a:tc>
                  <a:txBody>
                    <a:bodyPr/>
                    <a:lstStyle/>
                    <a:p>
                      <a:pPr marR="382905" algn="r">
                        <a:lnSpc>
                          <a:spcPct val="100000"/>
                        </a:lnSpc>
                        <a:spcBef>
                          <a:spcPts val="265"/>
                        </a:spcBef>
                      </a:pPr>
                      <a:r>
                        <a:rPr sz="1600" dirty="0">
                          <a:solidFill>
                            <a:schemeClr val="tx1"/>
                          </a:solidFill>
                          <a:latin typeface="Calibri"/>
                          <a:cs typeface="Calibri"/>
                        </a:rPr>
                        <a:t>2</a:t>
                      </a: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41275" algn="ctr">
                        <a:lnSpc>
                          <a:spcPct val="100000"/>
                        </a:lnSpc>
                        <a:spcBef>
                          <a:spcPts val="265"/>
                        </a:spcBef>
                      </a:pPr>
                      <a:r>
                        <a:rPr sz="1600" spc="-10" dirty="0">
                          <a:solidFill>
                            <a:schemeClr val="tx1"/>
                          </a:solidFill>
                          <a:latin typeface="Calibri"/>
                          <a:cs typeface="Calibri"/>
                        </a:rPr>
                        <a:t>Book</a:t>
                      </a:r>
                      <a:endParaRPr sz="160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72390" algn="ctr">
                        <a:lnSpc>
                          <a:spcPct val="100000"/>
                        </a:lnSpc>
                        <a:spcBef>
                          <a:spcPts val="265"/>
                        </a:spcBef>
                      </a:pPr>
                      <a:r>
                        <a:rPr sz="1600" spc="-10" dirty="0">
                          <a:solidFill>
                            <a:schemeClr val="tx1"/>
                          </a:solidFill>
                          <a:latin typeface="Calibri"/>
                          <a:cs typeface="Calibri"/>
                        </a:rPr>
                        <a:t>15</a:t>
                      </a:r>
                      <a:endParaRPr sz="160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a:lnSpc>
                          <a:spcPct val="100000"/>
                        </a:lnSpc>
                      </a:pPr>
                      <a:r>
                        <a:rPr lang="en-IN" sz="1600" spc="-10" dirty="0">
                          <a:solidFill>
                            <a:schemeClr val="tx1"/>
                          </a:solidFill>
                          <a:latin typeface="Calibri"/>
                          <a:cs typeface="Calibri"/>
                        </a:rPr>
                        <a:t>                   Returns </a:t>
                      </a:r>
                      <a:r>
                        <a:rPr lang="en-IN" sz="1600" dirty="0">
                          <a:solidFill>
                            <a:schemeClr val="tx1"/>
                          </a:solidFill>
                          <a:latin typeface="Calibri"/>
                          <a:cs typeface="Calibri"/>
                        </a:rPr>
                        <a:t>a </a:t>
                      </a:r>
                      <a:r>
                        <a:rPr lang="en-IN" sz="1600" spc="-5" dirty="0">
                          <a:solidFill>
                            <a:schemeClr val="tx1"/>
                          </a:solidFill>
                          <a:latin typeface="Calibri"/>
                          <a:cs typeface="Calibri"/>
                        </a:rPr>
                        <a:t>single</a:t>
                      </a:r>
                      <a:r>
                        <a:rPr lang="en-IN" sz="1600" spc="-45" dirty="0">
                          <a:solidFill>
                            <a:schemeClr val="tx1"/>
                          </a:solidFill>
                          <a:latin typeface="Calibri"/>
                          <a:cs typeface="Calibri"/>
                        </a:rPr>
                        <a:t> </a:t>
                      </a:r>
                      <a:r>
                        <a:rPr lang="en-IN" sz="1600" spc="-10" dirty="0">
                          <a:solidFill>
                            <a:schemeClr val="tx1"/>
                          </a:solidFill>
                          <a:latin typeface="Calibri"/>
                          <a:cs typeface="Calibri"/>
                        </a:rPr>
                        <a:t>value</a:t>
                      </a:r>
                      <a:endParaRPr sz="1600" dirty="0">
                        <a:solidFill>
                          <a:schemeClr val="tx1"/>
                        </a:solidFill>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306917">
                <a:tc>
                  <a:txBody>
                    <a:bodyPr/>
                    <a:lstStyle/>
                    <a:p>
                      <a:pPr marR="382905" algn="r">
                        <a:lnSpc>
                          <a:spcPct val="100000"/>
                        </a:lnSpc>
                        <a:spcBef>
                          <a:spcPts val="265"/>
                        </a:spcBef>
                      </a:pPr>
                      <a:r>
                        <a:rPr sz="1600" dirty="0">
                          <a:solidFill>
                            <a:schemeClr val="tx1"/>
                          </a:solidFill>
                          <a:latin typeface="Calibri"/>
                          <a:cs typeface="Calibri"/>
                        </a:rPr>
                        <a:t>3</a:t>
                      </a: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1910" algn="ctr">
                        <a:lnSpc>
                          <a:spcPct val="100000"/>
                        </a:lnSpc>
                        <a:spcBef>
                          <a:spcPts val="265"/>
                        </a:spcBef>
                      </a:pPr>
                      <a:r>
                        <a:rPr sz="1600" spc="-10" dirty="0">
                          <a:solidFill>
                            <a:schemeClr val="tx1"/>
                          </a:solidFill>
                          <a:latin typeface="Calibri"/>
                          <a:cs typeface="Calibri"/>
                        </a:rPr>
                        <a:t>Eraser</a:t>
                      </a:r>
                      <a:endParaRPr sz="160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69850" algn="ctr">
                        <a:lnSpc>
                          <a:spcPct val="100000"/>
                        </a:lnSpc>
                        <a:spcBef>
                          <a:spcPts val="265"/>
                        </a:spcBef>
                      </a:pPr>
                      <a:r>
                        <a:rPr sz="1600" dirty="0">
                          <a:solidFill>
                            <a:schemeClr val="tx1"/>
                          </a:solidFill>
                          <a:latin typeface="Calibri"/>
                          <a:cs typeface="Calibri"/>
                        </a:rPr>
                        <a:t>2</a:t>
                      </a: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endParaRPr sz="1600" dirty="0">
                        <a:solidFill>
                          <a:schemeClr val="tx1"/>
                        </a:solidFill>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r h="356839">
                <a:tc>
                  <a:txBody>
                    <a:bodyPr/>
                    <a:lstStyle/>
                    <a:p>
                      <a:pPr marR="382905" algn="r">
                        <a:lnSpc>
                          <a:spcPts val="1900"/>
                        </a:lnSpc>
                        <a:spcBef>
                          <a:spcPts val="265"/>
                        </a:spcBef>
                      </a:pPr>
                      <a:r>
                        <a:rPr lang="en-IN" sz="1600" dirty="0">
                          <a:solidFill>
                            <a:schemeClr val="tx1"/>
                          </a:solidFill>
                          <a:latin typeface="Calibri"/>
                          <a:cs typeface="Calibri"/>
                        </a:rPr>
                        <a:t> </a:t>
                      </a:r>
                      <a:r>
                        <a:rPr sz="1600" dirty="0">
                          <a:solidFill>
                            <a:schemeClr val="tx1"/>
                          </a:solidFill>
                          <a:latin typeface="Calibri"/>
                          <a:cs typeface="Calibri"/>
                        </a:rPr>
                        <a:t>4</a:t>
                      </a: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2545" algn="ctr">
                        <a:lnSpc>
                          <a:spcPts val="1900"/>
                        </a:lnSpc>
                        <a:spcBef>
                          <a:spcPts val="265"/>
                        </a:spcBef>
                      </a:pPr>
                      <a:r>
                        <a:rPr sz="1600" spc="-10" dirty="0">
                          <a:solidFill>
                            <a:schemeClr val="tx1"/>
                          </a:solidFill>
                          <a:latin typeface="Calibri"/>
                          <a:cs typeface="Calibri"/>
                        </a:rPr>
                        <a:t>Pencil</a:t>
                      </a:r>
                      <a:endParaRPr sz="160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69850" algn="ctr">
                        <a:lnSpc>
                          <a:spcPts val="1900"/>
                        </a:lnSpc>
                        <a:spcBef>
                          <a:spcPts val="265"/>
                        </a:spcBef>
                      </a:pPr>
                      <a:r>
                        <a:rPr sz="1600" dirty="0">
                          <a:solidFill>
                            <a:schemeClr val="tx1"/>
                          </a:solidFill>
                          <a:latin typeface="Calibri"/>
                          <a:cs typeface="Calibri"/>
                        </a:rPr>
                        <a:t>6</a:t>
                      </a: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endParaRPr sz="1600" dirty="0">
                        <a:solidFill>
                          <a:schemeClr val="tx1"/>
                        </a:solidFill>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042988595"/>
                  </a:ext>
                </a:extLst>
              </a:tr>
            </a:tbl>
          </a:graphicData>
        </a:graphic>
      </p:graphicFrame>
      <p:sp>
        <p:nvSpPr>
          <p:cNvPr id="32" name="object 31"/>
          <p:cNvSpPr/>
          <p:nvPr/>
        </p:nvSpPr>
        <p:spPr>
          <a:xfrm>
            <a:off x="4087396" y="1635646"/>
            <a:ext cx="1168977" cy="1948558"/>
          </a:xfrm>
          <a:custGeom>
            <a:avLst/>
            <a:gdLst/>
            <a:ahLst/>
            <a:cxnLst/>
            <a:rect l="l" t="t" r="r" b="b"/>
            <a:pathLst>
              <a:path w="1285875" h="2357754">
                <a:moveTo>
                  <a:pt x="0" y="1178687"/>
                </a:moveTo>
                <a:lnTo>
                  <a:pt x="836" y="1118029"/>
                </a:lnTo>
                <a:lnTo>
                  <a:pt x="3320" y="1058167"/>
                </a:lnTo>
                <a:lnTo>
                  <a:pt x="7409" y="999177"/>
                </a:lnTo>
                <a:lnTo>
                  <a:pt x="13064" y="941131"/>
                </a:lnTo>
                <a:lnTo>
                  <a:pt x="20245" y="884104"/>
                </a:lnTo>
                <a:lnTo>
                  <a:pt x="28910" y="828169"/>
                </a:lnTo>
                <a:lnTo>
                  <a:pt x="39020" y="773402"/>
                </a:lnTo>
                <a:lnTo>
                  <a:pt x="50534" y="719875"/>
                </a:lnTo>
                <a:lnTo>
                  <a:pt x="63411" y="667663"/>
                </a:lnTo>
                <a:lnTo>
                  <a:pt x="77612" y="616840"/>
                </a:lnTo>
                <a:lnTo>
                  <a:pt x="93095" y="567481"/>
                </a:lnTo>
                <a:lnTo>
                  <a:pt x="109821" y="519658"/>
                </a:lnTo>
                <a:lnTo>
                  <a:pt x="127749" y="473446"/>
                </a:lnTo>
                <a:lnTo>
                  <a:pt x="146839" y="428919"/>
                </a:lnTo>
                <a:lnTo>
                  <a:pt x="167049" y="386152"/>
                </a:lnTo>
                <a:lnTo>
                  <a:pt x="188340" y="345217"/>
                </a:lnTo>
                <a:lnTo>
                  <a:pt x="210672" y="306190"/>
                </a:lnTo>
                <a:lnTo>
                  <a:pt x="234004" y="269144"/>
                </a:lnTo>
                <a:lnTo>
                  <a:pt x="258295" y="234154"/>
                </a:lnTo>
                <a:lnTo>
                  <a:pt x="283505" y="201293"/>
                </a:lnTo>
                <a:lnTo>
                  <a:pt x="309593" y="170635"/>
                </a:lnTo>
                <a:lnTo>
                  <a:pt x="336520" y="142254"/>
                </a:lnTo>
                <a:lnTo>
                  <a:pt x="392727" y="92622"/>
                </a:lnTo>
                <a:lnTo>
                  <a:pt x="451802" y="52988"/>
                </a:lnTo>
                <a:lnTo>
                  <a:pt x="513421" y="23945"/>
                </a:lnTo>
                <a:lnTo>
                  <a:pt x="577262" y="6085"/>
                </a:lnTo>
                <a:lnTo>
                  <a:pt x="643001" y="0"/>
                </a:lnTo>
                <a:lnTo>
                  <a:pt x="676075" y="1533"/>
                </a:lnTo>
                <a:lnTo>
                  <a:pt x="708717" y="6085"/>
                </a:lnTo>
                <a:lnTo>
                  <a:pt x="772538" y="23945"/>
                </a:lnTo>
                <a:lnTo>
                  <a:pt x="834140" y="52988"/>
                </a:lnTo>
                <a:lnTo>
                  <a:pt x="893200" y="92622"/>
                </a:lnTo>
                <a:lnTo>
                  <a:pt x="949395" y="142254"/>
                </a:lnTo>
                <a:lnTo>
                  <a:pt x="976317" y="170635"/>
                </a:lnTo>
                <a:lnTo>
                  <a:pt x="1002400" y="201293"/>
                </a:lnTo>
                <a:lnTo>
                  <a:pt x="1027606" y="234154"/>
                </a:lnTo>
                <a:lnTo>
                  <a:pt x="1051893" y="269144"/>
                </a:lnTo>
                <a:lnTo>
                  <a:pt x="1075221" y="306190"/>
                </a:lnTo>
                <a:lnTo>
                  <a:pt x="1097549" y="345217"/>
                </a:lnTo>
                <a:lnTo>
                  <a:pt x="1118838" y="386152"/>
                </a:lnTo>
                <a:lnTo>
                  <a:pt x="1139046" y="428919"/>
                </a:lnTo>
                <a:lnTo>
                  <a:pt x="1158133" y="473446"/>
                </a:lnTo>
                <a:lnTo>
                  <a:pt x="1176059" y="519658"/>
                </a:lnTo>
                <a:lnTo>
                  <a:pt x="1192784" y="567481"/>
                </a:lnTo>
                <a:lnTo>
                  <a:pt x="1208266" y="616840"/>
                </a:lnTo>
                <a:lnTo>
                  <a:pt x="1222466" y="667663"/>
                </a:lnTo>
                <a:lnTo>
                  <a:pt x="1235342" y="719875"/>
                </a:lnTo>
                <a:lnTo>
                  <a:pt x="1246856" y="773402"/>
                </a:lnTo>
                <a:lnTo>
                  <a:pt x="1256965" y="828169"/>
                </a:lnTo>
                <a:lnTo>
                  <a:pt x="1265630" y="884104"/>
                </a:lnTo>
                <a:lnTo>
                  <a:pt x="1272810" y="941131"/>
                </a:lnTo>
                <a:lnTo>
                  <a:pt x="1278465" y="999177"/>
                </a:lnTo>
                <a:lnTo>
                  <a:pt x="1282554" y="1058167"/>
                </a:lnTo>
                <a:lnTo>
                  <a:pt x="1285038" y="1118029"/>
                </a:lnTo>
                <a:lnTo>
                  <a:pt x="1285875" y="1178687"/>
                </a:lnTo>
                <a:lnTo>
                  <a:pt x="1285038" y="1239345"/>
                </a:lnTo>
                <a:lnTo>
                  <a:pt x="1282554" y="1299207"/>
                </a:lnTo>
                <a:lnTo>
                  <a:pt x="1278465" y="1358199"/>
                </a:lnTo>
                <a:lnTo>
                  <a:pt x="1272810" y="1416247"/>
                </a:lnTo>
                <a:lnTo>
                  <a:pt x="1265630" y="1473277"/>
                </a:lnTo>
                <a:lnTo>
                  <a:pt x="1256965" y="1529215"/>
                </a:lnTo>
                <a:lnTo>
                  <a:pt x="1246856" y="1583987"/>
                </a:lnTo>
                <a:lnTo>
                  <a:pt x="1235342" y="1637518"/>
                </a:lnTo>
                <a:lnTo>
                  <a:pt x="1222466" y="1689734"/>
                </a:lnTo>
                <a:lnTo>
                  <a:pt x="1208266" y="1740562"/>
                </a:lnTo>
                <a:lnTo>
                  <a:pt x="1192784" y="1789927"/>
                </a:lnTo>
                <a:lnTo>
                  <a:pt x="1176059" y="1837755"/>
                </a:lnTo>
                <a:lnTo>
                  <a:pt x="1158133" y="1883973"/>
                </a:lnTo>
                <a:lnTo>
                  <a:pt x="1139046" y="1928505"/>
                </a:lnTo>
                <a:lnTo>
                  <a:pt x="1118838" y="1971279"/>
                </a:lnTo>
                <a:lnTo>
                  <a:pt x="1097549" y="2012219"/>
                </a:lnTo>
                <a:lnTo>
                  <a:pt x="1075221" y="2051252"/>
                </a:lnTo>
                <a:lnTo>
                  <a:pt x="1051893" y="2088304"/>
                </a:lnTo>
                <a:lnTo>
                  <a:pt x="1027606" y="2123300"/>
                </a:lnTo>
                <a:lnTo>
                  <a:pt x="1002400" y="2156167"/>
                </a:lnTo>
                <a:lnTo>
                  <a:pt x="976317" y="2186831"/>
                </a:lnTo>
                <a:lnTo>
                  <a:pt x="949395" y="2215216"/>
                </a:lnTo>
                <a:lnTo>
                  <a:pt x="893200" y="2264858"/>
                </a:lnTo>
                <a:lnTo>
                  <a:pt x="834140" y="2304500"/>
                </a:lnTo>
                <a:lnTo>
                  <a:pt x="772538" y="2333550"/>
                </a:lnTo>
                <a:lnTo>
                  <a:pt x="708717" y="2351414"/>
                </a:lnTo>
                <a:lnTo>
                  <a:pt x="643001" y="2357501"/>
                </a:lnTo>
                <a:lnTo>
                  <a:pt x="609914" y="2355967"/>
                </a:lnTo>
                <a:lnTo>
                  <a:pt x="577262" y="2351414"/>
                </a:lnTo>
                <a:lnTo>
                  <a:pt x="513421" y="2333550"/>
                </a:lnTo>
                <a:lnTo>
                  <a:pt x="451802" y="2304500"/>
                </a:lnTo>
                <a:lnTo>
                  <a:pt x="392727" y="2264858"/>
                </a:lnTo>
                <a:lnTo>
                  <a:pt x="336520" y="2215216"/>
                </a:lnTo>
                <a:lnTo>
                  <a:pt x="309593" y="2186831"/>
                </a:lnTo>
                <a:lnTo>
                  <a:pt x="283505" y="2156167"/>
                </a:lnTo>
                <a:lnTo>
                  <a:pt x="258295" y="2123300"/>
                </a:lnTo>
                <a:lnTo>
                  <a:pt x="234004" y="2088304"/>
                </a:lnTo>
                <a:lnTo>
                  <a:pt x="210672" y="2051252"/>
                </a:lnTo>
                <a:lnTo>
                  <a:pt x="188340" y="2012219"/>
                </a:lnTo>
                <a:lnTo>
                  <a:pt x="167049" y="1971279"/>
                </a:lnTo>
                <a:lnTo>
                  <a:pt x="146839" y="1928505"/>
                </a:lnTo>
                <a:lnTo>
                  <a:pt x="127749" y="1883973"/>
                </a:lnTo>
                <a:lnTo>
                  <a:pt x="109821" y="1837755"/>
                </a:lnTo>
                <a:lnTo>
                  <a:pt x="93095" y="1789927"/>
                </a:lnTo>
                <a:lnTo>
                  <a:pt x="77612" y="1740562"/>
                </a:lnTo>
                <a:lnTo>
                  <a:pt x="63411" y="1689734"/>
                </a:lnTo>
                <a:lnTo>
                  <a:pt x="50534" y="1637518"/>
                </a:lnTo>
                <a:lnTo>
                  <a:pt x="39020" y="1583987"/>
                </a:lnTo>
                <a:lnTo>
                  <a:pt x="28910" y="1529215"/>
                </a:lnTo>
                <a:lnTo>
                  <a:pt x="20245" y="1473277"/>
                </a:lnTo>
                <a:lnTo>
                  <a:pt x="13064" y="1416247"/>
                </a:lnTo>
                <a:lnTo>
                  <a:pt x="7409" y="1358199"/>
                </a:lnTo>
                <a:lnTo>
                  <a:pt x="3320" y="1299207"/>
                </a:lnTo>
                <a:lnTo>
                  <a:pt x="836" y="1239345"/>
                </a:lnTo>
                <a:lnTo>
                  <a:pt x="0" y="1178687"/>
                </a:lnTo>
                <a:close/>
              </a:path>
            </a:pathLst>
          </a:custGeom>
          <a:ln w="25400">
            <a:solidFill>
              <a:srgbClr val="FF0000"/>
            </a:solidFill>
          </a:ln>
        </p:spPr>
        <p:txBody>
          <a:bodyPr wrap="square" lIns="0" tIns="0" rIns="0" bIns="0" rtlCol="0"/>
          <a:lstStyle/>
          <a:p>
            <a:endParaRPr dirty="0"/>
          </a:p>
        </p:txBody>
      </p:sp>
      <p:sp>
        <p:nvSpPr>
          <p:cNvPr id="34" name="object 22"/>
          <p:cNvSpPr/>
          <p:nvPr/>
        </p:nvSpPr>
        <p:spPr>
          <a:xfrm>
            <a:off x="5274332" y="2506287"/>
            <a:ext cx="643255" cy="214629"/>
          </a:xfrm>
          <a:custGeom>
            <a:avLst/>
            <a:gdLst/>
            <a:ahLst/>
            <a:cxnLst/>
            <a:rect l="l" t="t" r="r" b="b"/>
            <a:pathLst>
              <a:path w="643254" h="214629">
                <a:moveTo>
                  <a:pt x="0" y="53594"/>
                </a:moveTo>
                <a:lnTo>
                  <a:pt x="535686" y="53594"/>
                </a:lnTo>
                <a:lnTo>
                  <a:pt x="535686" y="0"/>
                </a:lnTo>
                <a:lnTo>
                  <a:pt x="642874" y="107187"/>
                </a:lnTo>
                <a:lnTo>
                  <a:pt x="535686" y="214249"/>
                </a:lnTo>
                <a:lnTo>
                  <a:pt x="535686" y="160782"/>
                </a:lnTo>
                <a:lnTo>
                  <a:pt x="0" y="160782"/>
                </a:lnTo>
                <a:lnTo>
                  <a:pt x="0" y="53594"/>
                </a:lnTo>
                <a:close/>
              </a:path>
            </a:pathLst>
          </a:custGeom>
          <a:ln w="25400">
            <a:solidFill>
              <a:srgbClr val="F79546"/>
            </a:solidFill>
          </a:ln>
        </p:spPr>
        <p:txBody>
          <a:bodyPr wrap="square" lIns="0" tIns="0" rIns="0" bIns="0" rtlCol="0"/>
          <a:lstStyle/>
          <a:p>
            <a:endParaRPr dirty="0"/>
          </a:p>
        </p:txBody>
      </p:sp>
    </p:spTree>
    <p:extLst>
      <p:ext uri="{BB962C8B-B14F-4D97-AF65-F5344CB8AC3E}">
        <p14:creationId xmlns:p14="http://schemas.microsoft.com/office/powerpoint/2010/main" val="42861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2B6AEA6-C432-694E-BB92-EA6121EC7A44}"/>
              </a:ext>
            </a:extLst>
          </p:cNvPr>
          <p:cNvSpPr>
            <a:spLocks noGrp="1"/>
          </p:cNvSpPr>
          <p:nvPr>
            <p:ph type="title"/>
          </p:nvPr>
        </p:nvSpPr>
        <p:spPr/>
        <p:txBody>
          <a:bodyPr/>
          <a:lstStyle/>
          <a:p>
            <a:r>
              <a:rPr lang="en-IN" dirty="0"/>
              <a:t>SQL Functions (cont.)</a:t>
            </a:r>
            <a:br>
              <a:rPr lang="en-IN" dirty="0"/>
            </a:br>
            <a:endParaRPr lang="en-US" dirty="0"/>
          </a:p>
        </p:txBody>
      </p:sp>
      <p:sp>
        <p:nvSpPr>
          <p:cNvPr id="4" name="Text Placeholder 3"/>
          <p:cNvSpPr>
            <a:spLocks noGrp="1"/>
          </p:cNvSpPr>
          <p:nvPr>
            <p:ph idx="4294967295"/>
          </p:nvPr>
        </p:nvSpPr>
        <p:spPr>
          <a:xfrm>
            <a:off x="307974" y="458871"/>
            <a:ext cx="8836026" cy="3394075"/>
          </a:xfrm>
        </p:spPr>
        <p:txBody>
          <a:bodyPr>
            <a:noAutofit/>
          </a:bodyPr>
          <a:lstStyle/>
          <a:p>
            <a:endParaRPr lang="en-US" sz="1600" dirty="0">
              <a:cs typeface="Times New Roman" panose="02020603050405020304" pitchFamily="18" charset="0"/>
            </a:endParaRPr>
          </a:p>
          <a:p>
            <a:pPr marL="101600" indent="0">
              <a:buNone/>
            </a:pPr>
            <a:r>
              <a:rPr lang="en-US" sz="1600" b="1" dirty="0">
                <a:cs typeface="Times New Roman" panose="02020603050405020304" pitchFamily="18" charset="0"/>
              </a:rPr>
              <a:t>Scalar Functions</a:t>
            </a:r>
          </a:p>
          <a:p>
            <a:r>
              <a:rPr lang="en-US" sz="1600" dirty="0">
                <a:cs typeface="Times New Roman" panose="02020603050405020304" pitchFamily="18" charset="0"/>
              </a:rPr>
              <a:t>SQL scalar functions return a single value for each  values of a particular column given as input.</a:t>
            </a:r>
          </a:p>
          <a:p>
            <a:endParaRPr lang="en-IN" sz="1600" dirty="0">
              <a:cs typeface="Times New Roman" panose="02020603050405020304" pitchFamily="18" charset="0"/>
            </a:endParaRPr>
          </a:p>
          <a:p>
            <a:endParaRPr lang="en-IN" sz="1600" dirty="0">
              <a:cs typeface="Times New Roman" panose="02020603050405020304" pitchFamily="18" charset="0"/>
            </a:endParaRPr>
          </a:p>
          <a:p>
            <a:endParaRPr lang="en-IN" sz="1600" dirty="0">
              <a:cs typeface="Times New Roman" panose="02020603050405020304" pitchFamily="18" charset="0"/>
            </a:endParaRPr>
          </a:p>
          <a:p>
            <a:endParaRPr lang="en-IN" sz="1600" dirty="0">
              <a:cs typeface="Times New Roman" panose="02020603050405020304" pitchFamily="18" charset="0"/>
            </a:endParaRPr>
          </a:p>
          <a:p>
            <a:endParaRPr lang="en-US" sz="1600" dirty="0">
              <a:cs typeface="Times New Roman" panose="02020603050405020304" pitchFamily="18" charset="0"/>
            </a:endParaRPr>
          </a:p>
          <a:p>
            <a:endParaRPr lang="en-US" sz="1600" dirty="0">
              <a:cs typeface="Times New Roman" panose="02020603050405020304" pitchFamily="18" charset="0"/>
            </a:endParaRPr>
          </a:p>
          <a:p>
            <a:endParaRPr lang="en-US" sz="1600" dirty="0">
              <a:cs typeface="Times New Roman" panose="02020603050405020304" pitchFamily="18" charset="0"/>
            </a:endParaRPr>
          </a:p>
          <a:p>
            <a:r>
              <a:rPr lang="en-US" sz="1600" dirty="0">
                <a:cs typeface="Times New Roman" panose="02020603050405020304" pitchFamily="18" charset="0"/>
              </a:rPr>
              <a:t>Select </a:t>
            </a:r>
            <a:r>
              <a:rPr lang="en-US" sz="1600" b="1" dirty="0">
                <a:cs typeface="Times New Roman" panose="02020603050405020304" pitchFamily="18" charset="0"/>
              </a:rPr>
              <a:t>UCASE(vchr_product)</a:t>
            </a:r>
            <a:r>
              <a:rPr lang="en-US" sz="1600" dirty="0">
                <a:cs typeface="Times New Roman" panose="02020603050405020304" pitchFamily="18" charset="0"/>
              </a:rPr>
              <a:t> from tbl_stock; // returns each  column value in capital letter</a:t>
            </a:r>
          </a:p>
          <a:p>
            <a:r>
              <a:rPr lang="en-US" sz="1600" dirty="0">
                <a:cs typeface="Times New Roman" panose="02020603050405020304" pitchFamily="18" charset="0"/>
              </a:rPr>
              <a:t>Select </a:t>
            </a:r>
            <a:r>
              <a:rPr lang="en-US" sz="1600" b="1" dirty="0">
                <a:cs typeface="Times New Roman" panose="02020603050405020304" pitchFamily="18" charset="0"/>
              </a:rPr>
              <a:t>LCASE(vchr_product) </a:t>
            </a:r>
            <a:r>
              <a:rPr lang="en-US" sz="1600" dirty="0">
                <a:cs typeface="Times New Roman" panose="02020603050405020304" pitchFamily="18" charset="0"/>
              </a:rPr>
              <a:t>from tbl_stock; // returns each  column value in small letter</a:t>
            </a:r>
          </a:p>
          <a:p>
            <a:r>
              <a:rPr lang="en-US" sz="1600" dirty="0">
                <a:cs typeface="Times New Roman" panose="02020603050405020304" pitchFamily="18" charset="0"/>
              </a:rPr>
              <a:t>Select </a:t>
            </a:r>
            <a:r>
              <a:rPr lang="en-US" sz="1600" b="1" dirty="0">
                <a:cs typeface="Times New Roman" panose="02020603050405020304" pitchFamily="18" charset="0"/>
              </a:rPr>
              <a:t>ROUND(int_price) </a:t>
            </a:r>
            <a:r>
              <a:rPr lang="en-US" sz="1600" dirty="0">
                <a:cs typeface="Times New Roman" panose="02020603050405020304" pitchFamily="18" charset="0"/>
              </a:rPr>
              <a:t>from tbl_stock; // returns </a:t>
            </a:r>
            <a:r>
              <a:rPr lang="en-US" sz="1600" dirty="0" smtClean="0">
                <a:cs typeface="Times New Roman" panose="02020603050405020304" pitchFamily="18" charset="0"/>
              </a:rPr>
              <a:t>each value rounded</a:t>
            </a:r>
          </a:p>
          <a:p>
            <a:r>
              <a:rPr lang="en-US" sz="1600" dirty="0">
                <a:cs typeface="Times New Roman" panose="02020603050405020304" pitchFamily="18" charset="0"/>
              </a:rPr>
              <a:t>Select </a:t>
            </a:r>
            <a:r>
              <a:rPr lang="en-US" sz="1600" b="1" dirty="0" smtClean="0">
                <a:cs typeface="Times New Roman" panose="02020603050405020304" pitchFamily="18" charset="0"/>
              </a:rPr>
              <a:t>FORMAT(</a:t>
            </a:r>
            <a:r>
              <a:rPr lang="en-US" sz="1600" b="1" dirty="0" err="1" smtClean="0">
                <a:cs typeface="Times New Roman" panose="02020603050405020304" pitchFamily="18" charset="0"/>
              </a:rPr>
              <a:t>int_price,decimal</a:t>
            </a:r>
            <a:r>
              <a:rPr lang="en-US" sz="1600" b="1" dirty="0" smtClean="0">
                <a:cs typeface="Times New Roman" panose="02020603050405020304" pitchFamily="18" charset="0"/>
              </a:rPr>
              <a:t>) </a:t>
            </a:r>
            <a:r>
              <a:rPr lang="en-US" sz="1600" dirty="0">
                <a:cs typeface="Times New Roman" panose="02020603050405020304" pitchFamily="18" charset="0"/>
              </a:rPr>
              <a:t>from </a:t>
            </a:r>
            <a:r>
              <a:rPr lang="en-US" sz="1600" dirty="0" err="1">
                <a:cs typeface="Times New Roman" panose="02020603050405020304" pitchFamily="18" charset="0"/>
              </a:rPr>
              <a:t>tbl_stock</a:t>
            </a:r>
            <a:r>
              <a:rPr lang="en-US" sz="1600" dirty="0">
                <a:cs typeface="Times New Roman" panose="02020603050405020304" pitchFamily="18" charset="0"/>
              </a:rPr>
              <a:t>; // returns </a:t>
            </a:r>
            <a:r>
              <a:rPr lang="en-US" sz="1600" dirty="0" smtClean="0">
                <a:cs typeface="Times New Roman" panose="02020603050405020304" pitchFamily="18" charset="0"/>
              </a:rPr>
              <a:t>each value formatted to the decimal</a:t>
            </a:r>
            <a:endParaRPr lang="en-US" sz="1600" dirty="0">
              <a:cs typeface="Times New Roman" panose="02020603050405020304" pitchFamily="18" charset="0"/>
            </a:endParaRPr>
          </a:p>
          <a:p>
            <a:endParaRPr lang="en-US" sz="1600" dirty="0">
              <a:cs typeface="Times New Roman" panose="02020603050405020304" pitchFamily="18" charset="0"/>
            </a:endParaRPr>
          </a:p>
          <a:p>
            <a:endParaRPr lang="en-IN" sz="1600" dirty="0">
              <a:cs typeface="Times New Roman" panose="02020603050405020304" pitchFamily="18" charset="0"/>
            </a:endParaRPr>
          </a:p>
          <a:p>
            <a:endParaRPr lang="en-IN" sz="1600" dirty="0">
              <a:cs typeface="Times New Roman" panose="02020603050405020304" pitchFamily="18" charset="0"/>
            </a:endParaRPr>
          </a:p>
        </p:txBody>
      </p:sp>
      <p:graphicFrame>
        <p:nvGraphicFramePr>
          <p:cNvPr id="11" name="object 16"/>
          <p:cNvGraphicFramePr>
            <a:graphicFrameLocks noGrp="1"/>
          </p:cNvGraphicFramePr>
          <p:nvPr>
            <p:extLst/>
          </p:nvPr>
        </p:nvGraphicFramePr>
        <p:xfrm>
          <a:off x="1752600" y="1650956"/>
          <a:ext cx="3375661" cy="1453208"/>
        </p:xfrm>
        <a:graphic>
          <a:graphicData uri="http://schemas.openxmlformats.org/drawingml/2006/table">
            <a:tbl>
              <a:tblPr firstRow="1" bandRow="1">
                <a:tableStyleId>{2D5ABB26-0587-4C30-8999-92F81FD0307C}</a:tableStyleId>
              </a:tblPr>
              <a:tblGrid>
                <a:gridCol w="923925">
                  <a:extLst>
                    <a:ext uri="{9D8B030D-6E8A-4147-A177-3AD203B41FA5}">
                      <a16:colId xmlns:a16="http://schemas.microsoft.com/office/drawing/2014/main" xmlns="" val="20000"/>
                    </a:ext>
                  </a:extLst>
                </a:gridCol>
                <a:gridCol w="1308736">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285741">
                <a:tc>
                  <a:txBody>
                    <a:bodyPr/>
                    <a:lstStyle/>
                    <a:p>
                      <a:pPr marL="3810" algn="ctr">
                        <a:lnSpc>
                          <a:spcPct val="100000"/>
                        </a:lnSpc>
                        <a:spcBef>
                          <a:spcPts val="150"/>
                        </a:spcBef>
                      </a:pPr>
                      <a:r>
                        <a:rPr sz="1600" b="1" spc="-5" dirty="0">
                          <a:solidFill>
                            <a:schemeClr val="tx1"/>
                          </a:solidFill>
                          <a:latin typeface="Calibri"/>
                          <a:cs typeface="Calibri"/>
                        </a:rPr>
                        <a:t>Pk_int_id</a:t>
                      </a:r>
                      <a:endParaRPr sz="1600" b="1" dirty="0">
                        <a:solidFill>
                          <a:schemeClr val="tx1"/>
                        </a:solidFill>
                        <a:latin typeface="Calibri"/>
                        <a:cs typeface="Calibri"/>
                      </a:endParaRPr>
                    </a:p>
                  </a:txBody>
                  <a:tcPr marL="0" marR="0" marT="190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R="78740" algn="ctr">
                        <a:lnSpc>
                          <a:spcPct val="100000"/>
                        </a:lnSpc>
                        <a:spcBef>
                          <a:spcPts val="150"/>
                        </a:spcBef>
                      </a:pPr>
                      <a:r>
                        <a:rPr sz="1600" b="1" spc="-10" dirty="0">
                          <a:solidFill>
                            <a:schemeClr val="tx1"/>
                          </a:solidFill>
                          <a:latin typeface="Calibri"/>
                          <a:cs typeface="Calibri"/>
                        </a:rPr>
                        <a:t>Vchr_product</a:t>
                      </a:r>
                      <a:endParaRPr sz="1600" b="1" dirty="0">
                        <a:solidFill>
                          <a:schemeClr val="tx1"/>
                        </a:solidFill>
                        <a:latin typeface="Calibri"/>
                        <a:cs typeface="Calibri"/>
                      </a:endParaRPr>
                    </a:p>
                  </a:txBody>
                  <a:tcPr marL="0" marR="0" marT="190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R="81280" algn="ctr">
                        <a:lnSpc>
                          <a:spcPct val="100000"/>
                        </a:lnSpc>
                        <a:spcBef>
                          <a:spcPts val="150"/>
                        </a:spcBef>
                      </a:pPr>
                      <a:r>
                        <a:rPr sz="1600" b="1" spc="-5" dirty="0">
                          <a:solidFill>
                            <a:schemeClr val="tx1"/>
                          </a:solidFill>
                          <a:latin typeface="Calibri"/>
                          <a:cs typeface="Calibri"/>
                        </a:rPr>
                        <a:t>Int_price</a:t>
                      </a:r>
                      <a:endParaRPr sz="1600" b="1" dirty="0">
                        <a:solidFill>
                          <a:schemeClr val="tx1"/>
                        </a:solidFill>
                        <a:latin typeface="Calibri"/>
                        <a:cs typeface="Calibri"/>
                      </a:endParaRPr>
                    </a:p>
                  </a:txBody>
                  <a:tcPr marL="0" marR="0" marT="190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xmlns="" val="10000"/>
                  </a:ext>
                </a:extLst>
              </a:tr>
              <a:tr h="297504">
                <a:tc>
                  <a:txBody>
                    <a:bodyPr/>
                    <a:lstStyle/>
                    <a:p>
                      <a:pPr marL="6350" algn="ctr">
                        <a:lnSpc>
                          <a:spcPct val="100000"/>
                        </a:lnSpc>
                        <a:spcBef>
                          <a:spcPts val="265"/>
                        </a:spcBef>
                      </a:pPr>
                      <a:r>
                        <a:rPr sz="1600" dirty="0">
                          <a:solidFill>
                            <a:schemeClr val="tx1"/>
                          </a:solidFill>
                          <a:latin typeface="Calibri"/>
                          <a:cs typeface="Calibri"/>
                        </a:rPr>
                        <a:t>1</a:t>
                      </a: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76200" algn="ctr">
                        <a:lnSpc>
                          <a:spcPct val="100000"/>
                        </a:lnSpc>
                        <a:spcBef>
                          <a:spcPts val="265"/>
                        </a:spcBef>
                      </a:pPr>
                      <a:r>
                        <a:rPr sz="1600" spc="-15" dirty="0">
                          <a:solidFill>
                            <a:schemeClr val="tx1"/>
                          </a:solidFill>
                          <a:latin typeface="Calibri"/>
                          <a:cs typeface="Calibri"/>
                        </a:rPr>
                        <a:t>Pen</a:t>
                      </a:r>
                      <a:endParaRPr sz="160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80645" algn="ctr">
                        <a:lnSpc>
                          <a:spcPct val="100000"/>
                        </a:lnSpc>
                        <a:spcBef>
                          <a:spcPts val="265"/>
                        </a:spcBef>
                      </a:pPr>
                      <a:r>
                        <a:rPr sz="1600" spc="-10" dirty="0">
                          <a:solidFill>
                            <a:schemeClr val="tx1"/>
                          </a:solidFill>
                          <a:latin typeface="Calibri"/>
                          <a:cs typeface="Calibri"/>
                        </a:rPr>
                        <a:t>10</a:t>
                      </a:r>
                      <a:endParaRPr sz="160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extLst>
                  <a:ext uri="{0D108BD9-81ED-4DB2-BD59-A6C34878D82A}">
                    <a16:rowId xmlns:a16="http://schemas.microsoft.com/office/drawing/2014/main" xmlns="" val="10001"/>
                  </a:ext>
                </a:extLst>
              </a:tr>
              <a:tr h="297504">
                <a:tc>
                  <a:txBody>
                    <a:bodyPr/>
                    <a:lstStyle/>
                    <a:p>
                      <a:pPr marL="6350" algn="ctr">
                        <a:lnSpc>
                          <a:spcPct val="100000"/>
                        </a:lnSpc>
                        <a:spcBef>
                          <a:spcPts val="265"/>
                        </a:spcBef>
                      </a:pPr>
                      <a:r>
                        <a:rPr sz="1600" dirty="0">
                          <a:solidFill>
                            <a:schemeClr val="tx1"/>
                          </a:solidFill>
                          <a:latin typeface="Calibri"/>
                          <a:cs typeface="Calibri"/>
                        </a:rPr>
                        <a:t>2</a:t>
                      </a: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75565" algn="ctr">
                        <a:lnSpc>
                          <a:spcPct val="100000"/>
                        </a:lnSpc>
                        <a:spcBef>
                          <a:spcPts val="265"/>
                        </a:spcBef>
                      </a:pPr>
                      <a:r>
                        <a:rPr sz="1600" spc="-10" dirty="0">
                          <a:solidFill>
                            <a:schemeClr val="tx1"/>
                          </a:solidFill>
                          <a:latin typeface="Calibri"/>
                          <a:cs typeface="Calibri"/>
                        </a:rPr>
                        <a:t>Book</a:t>
                      </a:r>
                      <a:endParaRPr sz="160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0645" algn="ctr">
                        <a:lnSpc>
                          <a:spcPct val="100000"/>
                        </a:lnSpc>
                        <a:spcBef>
                          <a:spcPts val="265"/>
                        </a:spcBef>
                      </a:pPr>
                      <a:r>
                        <a:rPr sz="1600" spc="-10" dirty="0">
                          <a:solidFill>
                            <a:schemeClr val="tx1"/>
                          </a:solidFill>
                          <a:latin typeface="Calibri"/>
                          <a:cs typeface="Calibri"/>
                        </a:rPr>
                        <a:t>15</a:t>
                      </a:r>
                      <a:endParaRPr sz="160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97504">
                <a:tc>
                  <a:txBody>
                    <a:bodyPr/>
                    <a:lstStyle/>
                    <a:p>
                      <a:pPr marL="6350" algn="ctr">
                        <a:lnSpc>
                          <a:spcPct val="100000"/>
                        </a:lnSpc>
                        <a:spcBef>
                          <a:spcPts val="265"/>
                        </a:spcBef>
                      </a:pPr>
                      <a:r>
                        <a:rPr sz="1600" dirty="0">
                          <a:solidFill>
                            <a:schemeClr val="tx1"/>
                          </a:solidFill>
                          <a:latin typeface="Calibri"/>
                          <a:cs typeface="Calibri"/>
                        </a:rPr>
                        <a:t>3</a:t>
                      </a: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76200" algn="ctr">
                        <a:lnSpc>
                          <a:spcPct val="100000"/>
                        </a:lnSpc>
                        <a:spcBef>
                          <a:spcPts val="265"/>
                        </a:spcBef>
                      </a:pPr>
                      <a:r>
                        <a:rPr sz="1600" spc="-10" dirty="0">
                          <a:solidFill>
                            <a:schemeClr val="tx1"/>
                          </a:solidFill>
                          <a:latin typeface="Calibri"/>
                          <a:cs typeface="Calibri"/>
                        </a:rPr>
                        <a:t>Eraser</a:t>
                      </a:r>
                      <a:endParaRPr sz="160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81280" algn="ctr">
                        <a:lnSpc>
                          <a:spcPct val="100000"/>
                        </a:lnSpc>
                        <a:spcBef>
                          <a:spcPts val="265"/>
                        </a:spcBef>
                      </a:pPr>
                      <a:r>
                        <a:rPr sz="1600" dirty="0">
                          <a:solidFill>
                            <a:schemeClr val="tx1"/>
                          </a:solidFill>
                          <a:latin typeface="Calibri"/>
                          <a:cs typeface="Calibri"/>
                        </a:rPr>
                        <a:t>2</a:t>
                      </a: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extLst>
                  <a:ext uri="{0D108BD9-81ED-4DB2-BD59-A6C34878D82A}">
                    <a16:rowId xmlns:a16="http://schemas.microsoft.com/office/drawing/2014/main" xmlns="" val="10003"/>
                  </a:ext>
                </a:extLst>
              </a:tr>
              <a:tr h="222025">
                <a:tc>
                  <a:txBody>
                    <a:bodyPr/>
                    <a:lstStyle/>
                    <a:p>
                      <a:pPr marL="6350" algn="ctr">
                        <a:lnSpc>
                          <a:spcPts val="1900"/>
                        </a:lnSpc>
                        <a:spcBef>
                          <a:spcPts val="265"/>
                        </a:spcBef>
                      </a:pPr>
                      <a:r>
                        <a:rPr sz="1600" dirty="0">
                          <a:solidFill>
                            <a:schemeClr val="tx1"/>
                          </a:solidFill>
                          <a:latin typeface="Calibri"/>
                          <a:cs typeface="Calibri"/>
                        </a:rPr>
                        <a:t>4</a:t>
                      </a: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76835" algn="ctr">
                        <a:lnSpc>
                          <a:spcPts val="1900"/>
                        </a:lnSpc>
                        <a:spcBef>
                          <a:spcPts val="265"/>
                        </a:spcBef>
                      </a:pPr>
                      <a:r>
                        <a:rPr sz="1600" spc="-10" dirty="0">
                          <a:solidFill>
                            <a:schemeClr val="tx1"/>
                          </a:solidFill>
                          <a:latin typeface="Calibri"/>
                          <a:cs typeface="Calibri"/>
                        </a:rPr>
                        <a:t>Pencil</a:t>
                      </a:r>
                      <a:endParaRPr sz="160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1280" algn="ctr">
                        <a:lnSpc>
                          <a:spcPts val="1900"/>
                        </a:lnSpc>
                        <a:spcBef>
                          <a:spcPts val="265"/>
                        </a:spcBef>
                      </a:pPr>
                      <a:r>
                        <a:rPr sz="1600" dirty="0">
                          <a:solidFill>
                            <a:schemeClr val="tx1"/>
                          </a:solidFill>
                          <a:latin typeface="Calibri"/>
                          <a:cs typeface="Calibri"/>
                        </a:rPr>
                        <a:t>6</a:t>
                      </a: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13" name="Rectangle 12"/>
          <p:cNvSpPr/>
          <p:nvPr/>
        </p:nvSpPr>
        <p:spPr>
          <a:xfrm>
            <a:off x="3982065" y="1884465"/>
            <a:ext cx="3774110" cy="338554"/>
          </a:xfrm>
          <a:prstGeom prst="rect">
            <a:avLst/>
          </a:prstGeom>
        </p:spPr>
        <p:txBody>
          <a:bodyPr wrap="none">
            <a:spAutoFit/>
          </a:bodyPr>
          <a:lstStyle/>
          <a:p>
            <a:pPr marL="1164590">
              <a:spcBef>
                <a:spcPts val="20"/>
              </a:spcBef>
            </a:pPr>
            <a:r>
              <a:rPr lang="en-IN" sz="1600" spc="-10" dirty="0">
                <a:solidFill>
                  <a:schemeClr val="tx1"/>
                </a:solidFill>
                <a:latin typeface="Calibri"/>
                <a:cs typeface="Calibri"/>
              </a:rPr>
              <a:t>              Returns </a:t>
            </a:r>
            <a:r>
              <a:rPr lang="en-IN" sz="1600" dirty="0">
                <a:solidFill>
                  <a:schemeClr val="tx1"/>
                </a:solidFill>
                <a:latin typeface="Calibri"/>
                <a:cs typeface="Calibri"/>
              </a:rPr>
              <a:t>a </a:t>
            </a:r>
            <a:r>
              <a:rPr lang="en-IN" sz="1600" spc="-5" dirty="0">
                <a:solidFill>
                  <a:schemeClr val="tx1"/>
                </a:solidFill>
                <a:latin typeface="Calibri"/>
                <a:cs typeface="Calibri"/>
              </a:rPr>
              <a:t>single</a:t>
            </a:r>
            <a:r>
              <a:rPr lang="en-IN" sz="1600" spc="-45" dirty="0">
                <a:solidFill>
                  <a:schemeClr val="tx1"/>
                </a:solidFill>
                <a:latin typeface="Calibri"/>
                <a:cs typeface="Calibri"/>
              </a:rPr>
              <a:t> </a:t>
            </a:r>
            <a:r>
              <a:rPr lang="en-IN" sz="1600" spc="-10" dirty="0">
                <a:solidFill>
                  <a:schemeClr val="tx1"/>
                </a:solidFill>
                <a:latin typeface="Calibri"/>
                <a:cs typeface="Calibri"/>
              </a:rPr>
              <a:t>value</a:t>
            </a:r>
            <a:endParaRPr lang="en-IN" sz="1600" dirty="0">
              <a:solidFill>
                <a:schemeClr val="tx1"/>
              </a:solidFill>
              <a:latin typeface="Calibri"/>
              <a:cs typeface="Calibri"/>
            </a:endParaRPr>
          </a:p>
        </p:txBody>
      </p:sp>
      <p:sp>
        <p:nvSpPr>
          <p:cNvPr id="14" name="object 31"/>
          <p:cNvSpPr/>
          <p:nvPr/>
        </p:nvSpPr>
        <p:spPr>
          <a:xfrm>
            <a:off x="2771800" y="1936402"/>
            <a:ext cx="1062706" cy="318605"/>
          </a:xfrm>
          <a:custGeom>
            <a:avLst/>
            <a:gdLst/>
            <a:ahLst/>
            <a:cxnLst/>
            <a:rect l="l" t="t" r="r" b="b"/>
            <a:pathLst>
              <a:path w="1285875" h="2357754">
                <a:moveTo>
                  <a:pt x="0" y="1178687"/>
                </a:moveTo>
                <a:lnTo>
                  <a:pt x="836" y="1118029"/>
                </a:lnTo>
                <a:lnTo>
                  <a:pt x="3320" y="1058167"/>
                </a:lnTo>
                <a:lnTo>
                  <a:pt x="7409" y="999177"/>
                </a:lnTo>
                <a:lnTo>
                  <a:pt x="13064" y="941131"/>
                </a:lnTo>
                <a:lnTo>
                  <a:pt x="20245" y="884104"/>
                </a:lnTo>
                <a:lnTo>
                  <a:pt x="28910" y="828169"/>
                </a:lnTo>
                <a:lnTo>
                  <a:pt x="39020" y="773402"/>
                </a:lnTo>
                <a:lnTo>
                  <a:pt x="50534" y="719875"/>
                </a:lnTo>
                <a:lnTo>
                  <a:pt x="63411" y="667663"/>
                </a:lnTo>
                <a:lnTo>
                  <a:pt x="77612" y="616840"/>
                </a:lnTo>
                <a:lnTo>
                  <a:pt x="93095" y="567481"/>
                </a:lnTo>
                <a:lnTo>
                  <a:pt x="109821" y="519658"/>
                </a:lnTo>
                <a:lnTo>
                  <a:pt x="127749" y="473446"/>
                </a:lnTo>
                <a:lnTo>
                  <a:pt x="146839" y="428919"/>
                </a:lnTo>
                <a:lnTo>
                  <a:pt x="167049" y="386152"/>
                </a:lnTo>
                <a:lnTo>
                  <a:pt x="188340" y="345217"/>
                </a:lnTo>
                <a:lnTo>
                  <a:pt x="210672" y="306190"/>
                </a:lnTo>
                <a:lnTo>
                  <a:pt x="234004" y="269144"/>
                </a:lnTo>
                <a:lnTo>
                  <a:pt x="258295" y="234154"/>
                </a:lnTo>
                <a:lnTo>
                  <a:pt x="283505" y="201293"/>
                </a:lnTo>
                <a:lnTo>
                  <a:pt x="309593" y="170635"/>
                </a:lnTo>
                <a:lnTo>
                  <a:pt x="336520" y="142254"/>
                </a:lnTo>
                <a:lnTo>
                  <a:pt x="392727" y="92622"/>
                </a:lnTo>
                <a:lnTo>
                  <a:pt x="451802" y="52988"/>
                </a:lnTo>
                <a:lnTo>
                  <a:pt x="513421" y="23945"/>
                </a:lnTo>
                <a:lnTo>
                  <a:pt x="577262" y="6085"/>
                </a:lnTo>
                <a:lnTo>
                  <a:pt x="643001" y="0"/>
                </a:lnTo>
                <a:lnTo>
                  <a:pt x="676075" y="1533"/>
                </a:lnTo>
                <a:lnTo>
                  <a:pt x="708717" y="6085"/>
                </a:lnTo>
                <a:lnTo>
                  <a:pt x="772538" y="23945"/>
                </a:lnTo>
                <a:lnTo>
                  <a:pt x="834140" y="52988"/>
                </a:lnTo>
                <a:lnTo>
                  <a:pt x="893200" y="92622"/>
                </a:lnTo>
                <a:lnTo>
                  <a:pt x="949395" y="142254"/>
                </a:lnTo>
                <a:lnTo>
                  <a:pt x="976317" y="170635"/>
                </a:lnTo>
                <a:lnTo>
                  <a:pt x="1002400" y="201293"/>
                </a:lnTo>
                <a:lnTo>
                  <a:pt x="1027606" y="234154"/>
                </a:lnTo>
                <a:lnTo>
                  <a:pt x="1051893" y="269144"/>
                </a:lnTo>
                <a:lnTo>
                  <a:pt x="1075221" y="306190"/>
                </a:lnTo>
                <a:lnTo>
                  <a:pt x="1097549" y="345217"/>
                </a:lnTo>
                <a:lnTo>
                  <a:pt x="1118838" y="386152"/>
                </a:lnTo>
                <a:lnTo>
                  <a:pt x="1139046" y="428919"/>
                </a:lnTo>
                <a:lnTo>
                  <a:pt x="1158133" y="473446"/>
                </a:lnTo>
                <a:lnTo>
                  <a:pt x="1176059" y="519658"/>
                </a:lnTo>
                <a:lnTo>
                  <a:pt x="1192784" y="567481"/>
                </a:lnTo>
                <a:lnTo>
                  <a:pt x="1208266" y="616840"/>
                </a:lnTo>
                <a:lnTo>
                  <a:pt x="1222466" y="667663"/>
                </a:lnTo>
                <a:lnTo>
                  <a:pt x="1235342" y="719875"/>
                </a:lnTo>
                <a:lnTo>
                  <a:pt x="1246856" y="773402"/>
                </a:lnTo>
                <a:lnTo>
                  <a:pt x="1256965" y="828169"/>
                </a:lnTo>
                <a:lnTo>
                  <a:pt x="1265630" y="884104"/>
                </a:lnTo>
                <a:lnTo>
                  <a:pt x="1272810" y="941131"/>
                </a:lnTo>
                <a:lnTo>
                  <a:pt x="1278465" y="999177"/>
                </a:lnTo>
                <a:lnTo>
                  <a:pt x="1282554" y="1058167"/>
                </a:lnTo>
                <a:lnTo>
                  <a:pt x="1285038" y="1118029"/>
                </a:lnTo>
                <a:lnTo>
                  <a:pt x="1285875" y="1178687"/>
                </a:lnTo>
                <a:lnTo>
                  <a:pt x="1285038" y="1239345"/>
                </a:lnTo>
                <a:lnTo>
                  <a:pt x="1282554" y="1299207"/>
                </a:lnTo>
                <a:lnTo>
                  <a:pt x="1278465" y="1358199"/>
                </a:lnTo>
                <a:lnTo>
                  <a:pt x="1272810" y="1416247"/>
                </a:lnTo>
                <a:lnTo>
                  <a:pt x="1265630" y="1473277"/>
                </a:lnTo>
                <a:lnTo>
                  <a:pt x="1256965" y="1529215"/>
                </a:lnTo>
                <a:lnTo>
                  <a:pt x="1246856" y="1583987"/>
                </a:lnTo>
                <a:lnTo>
                  <a:pt x="1235342" y="1637518"/>
                </a:lnTo>
                <a:lnTo>
                  <a:pt x="1222466" y="1689734"/>
                </a:lnTo>
                <a:lnTo>
                  <a:pt x="1208266" y="1740562"/>
                </a:lnTo>
                <a:lnTo>
                  <a:pt x="1192784" y="1789927"/>
                </a:lnTo>
                <a:lnTo>
                  <a:pt x="1176059" y="1837755"/>
                </a:lnTo>
                <a:lnTo>
                  <a:pt x="1158133" y="1883973"/>
                </a:lnTo>
                <a:lnTo>
                  <a:pt x="1139046" y="1928505"/>
                </a:lnTo>
                <a:lnTo>
                  <a:pt x="1118838" y="1971279"/>
                </a:lnTo>
                <a:lnTo>
                  <a:pt x="1097549" y="2012219"/>
                </a:lnTo>
                <a:lnTo>
                  <a:pt x="1075221" y="2051252"/>
                </a:lnTo>
                <a:lnTo>
                  <a:pt x="1051893" y="2088304"/>
                </a:lnTo>
                <a:lnTo>
                  <a:pt x="1027606" y="2123300"/>
                </a:lnTo>
                <a:lnTo>
                  <a:pt x="1002400" y="2156167"/>
                </a:lnTo>
                <a:lnTo>
                  <a:pt x="976317" y="2186831"/>
                </a:lnTo>
                <a:lnTo>
                  <a:pt x="949395" y="2215216"/>
                </a:lnTo>
                <a:lnTo>
                  <a:pt x="893200" y="2264858"/>
                </a:lnTo>
                <a:lnTo>
                  <a:pt x="834140" y="2304500"/>
                </a:lnTo>
                <a:lnTo>
                  <a:pt x="772538" y="2333550"/>
                </a:lnTo>
                <a:lnTo>
                  <a:pt x="708717" y="2351414"/>
                </a:lnTo>
                <a:lnTo>
                  <a:pt x="643001" y="2357501"/>
                </a:lnTo>
                <a:lnTo>
                  <a:pt x="609914" y="2355967"/>
                </a:lnTo>
                <a:lnTo>
                  <a:pt x="577262" y="2351414"/>
                </a:lnTo>
                <a:lnTo>
                  <a:pt x="513421" y="2333550"/>
                </a:lnTo>
                <a:lnTo>
                  <a:pt x="451802" y="2304500"/>
                </a:lnTo>
                <a:lnTo>
                  <a:pt x="392727" y="2264858"/>
                </a:lnTo>
                <a:lnTo>
                  <a:pt x="336520" y="2215216"/>
                </a:lnTo>
                <a:lnTo>
                  <a:pt x="309593" y="2186831"/>
                </a:lnTo>
                <a:lnTo>
                  <a:pt x="283505" y="2156167"/>
                </a:lnTo>
                <a:lnTo>
                  <a:pt x="258295" y="2123300"/>
                </a:lnTo>
                <a:lnTo>
                  <a:pt x="234004" y="2088304"/>
                </a:lnTo>
                <a:lnTo>
                  <a:pt x="210672" y="2051252"/>
                </a:lnTo>
                <a:lnTo>
                  <a:pt x="188340" y="2012219"/>
                </a:lnTo>
                <a:lnTo>
                  <a:pt x="167049" y="1971279"/>
                </a:lnTo>
                <a:lnTo>
                  <a:pt x="146839" y="1928505"/>
                </a:lnTo>
                <a:lnTo>
                  <a:pt x="127749" y="1883973"/>
                </a:lnTo>
                <a:lnTo>
                  <a:pt x="109821" y="1837755"/>
                </a:lnTo>
                <a:lnTo>
                  <a:pt x="93095" y="1789927"/>
                </a:lnTo>
                <a:lnTo>
                  <a:pt x="77612" y="1740562"/>
                </a:lnTo>
                <a:lnTo>
                  <a:pt x="63411" y="1689734"/>
                </a:lnTo>
                <a:lnTo>
                  <a:pt x="50534" y="1637518"/>
                </a:lnTo>
                <a:lnTo>
                  <a:pt x="39020" y="1583987"/>
                </a:lnTo>
                <a:lnTo>
                  <a:pt x="28910" y="1529215"/>
                </a:lnTo>
                <a:lnTo>
                  <a:pt x="20245" y="1473277"/>
                </a:lnTo>
                <a:lnTo>
                  <a:pt x="13064" y="1416247"/>
                </a:lnTo>
                <a:lnTo>
                  <a:pt x="7409" y="1358199"/>
                </a:lnTo>
                <a:lnTo>
                  <a:pt x="3320" y="1299207"/>
                </a:lnTo>
                <a:lnTo>
                  <a:pt x="836" y="1239345"/>
                </a:lnTo>
                <a:lnTo>
                  <a:pt x="0" y="1178687"/>
                </a:lnTo>
                <a:close/>
              </a:path>
            </a:pathLst>
          </a:custGeom>
          <a:ln w="25400">
            <a:solidFill>
              <a:srgbClr val="FF0000"/>
            </a:solidFill>
          </a:ln>
        </p:spPr>
        <p:txBody>
          <a:bodyPr wrap="square" lIns="0" tIns="0" rIns="0" bIns="0" rtlCol="0"/>
          <a:lstStyle/>
          <a:p>
            <a:endParaRPr dirty="0"/>
          </a:p>
        </p:txBody>
      </p:sp>
      <p:sp>
        <p:nvSpPr>
          <p:cNvPr id="15" name="object 31"/>
          <p:cNvSpPr/>
          <p:nvPr/>
        </p:nvSpPr>
        <p:spPr>
          <a:xfrm>
            <a:off x="2771800" y="2229300"/>
            <a:ext cx="1062706" cy="318605"/>
          </a:xfrm>
          <a:custGeom>
            <a:avLst/>
            <a:gdLst/>
            <a:ahLst/>
            <a:cxnLst/>
            <a:rect l="l" t="t" r="r" b="b"/>
            <a:pathLst>
              <a:path w="1285875" h="2357754">
                <a:moveTo>
                  <a:pt x="0" y="1178687"/>
                </a:moveTo>
                <a:lnTo>
                  <a:pt x="836" y="1118029"/>
                </a:lnTo>
                <a:lnTo>
                  <a:pt x="3320" y="1058167"/>
                </a:lnTo>
                <a:lnTo>
                  <a:pt x="7409" y="999177"/>
                </a:lnTo>
                <a:lnTo>
                  <a:pt x="13064" y="941131"/>
                </a:lnTo>
                <a:lnTo>
                  <a:pt x="20245" y="884104"/>
                </a:lnTo>
                <a:lnTo>
                  <a:pt x="28910" y="828169"/>
                </a:lnTo>
                <a:lnTo>
                  <a:pt x="39020" y="773402"/>
                </a:lnTo>
                <a:lnTo>
                  <a:pt x="50534" y="719875"/>
                </a:lnTo>
                <a:lnTo>
                  <a:pt x="63411" y="667663"/>
                </a:lnTo>
                <a:lnTo>
                  <a:pt x="77612" y="616840"/>
                </a:lnTo>
                <a:lnTo>
                  <a:pt x="93095" y="567481"/>
                </a:lnTo>
                <a:lnTo>
                  <a:pt x="109821" y="519658"/>
                </a:lnTo>
                <a:lnTo>
                  <a:pt x="127749" y="473446"/>
                </a:lnTo>
                <a:lnTo>
                  <a:pt x="146839" y="428919"/>
                </a:lnTo>
                <a:lnTo>
                  <a:pt x="167049" y="386152"/>
                </a:lnTo>
                <a:lnTo>
                  <a:pt x="188340" y="345217"/>
                </a:lnTo>
                <a:lnTo>
                  <a:pt x="210672" y="306190"/>
                </a:lnTo>
                <a:lnTo>
                  <a:pt x="234004" y="269144"/>
                </a:lnTo>
                <a:lnTo>
                  <a:pt x="258295" y="234154"/>
                </a:lnTo>
                <a:lnTo>
                  <a:pt x="283505" y="201293"/>
                </a:lnTo>
                <a:lnTo>
                  <a:pt x="309593" y="170635"/>
                </a:lnTo>
                <a:lnTo>
                  <a:pt x="336520" y="142254"/>
                </a:lnTo>
                <a:lnTo>
                  <a:pt x="392727" y="92622"/>
                </a:lnTo>
                <a:lnTo>
                  <a:pt x="451802" y="52988"/>
                </a:lnTo>
                <a:lnTo>
                  <a:pt x="513421" y="23945"/>
                </a:lnTo>
                <a:lnTo>
                  <a:pt x="577262" y="6085"/>
                </a:lnTo>
                <a:lnTo>
                  <a:pt x="643001" y="0"/>
                </a:lnTo>
                <a:lnTo>
                  <a:pt x="676075" y="1533"/>
                </a:lnTo>
                <a:lnTo>
                  <a:pt x="708717" y="6085"/>
                </a:lnTo>
                <a:lnTo>
                  <a:pt x="772538" y="23945"/>
                </a:lnTo>
                <a:lnTo>
                  <a:pt x="834140" y="52988"/>
                </a:lnTo>
                <a:lnTo>
                  <a:pt x="893200" y="92622"/>
                </a:lnTo>
                <a:lnTo>
                  <a:pt x="949395" y="142254"/>
                </a:lnTo>
                <a:lnTo>
                  <a:pt x="976317" y="170635"/>
                </a:lnTo>
                <a:lnTo>
                  <a:pt x="1002400" y="201293"/>
                </a:lnTo>
                <a:lnTo>
                  <a:pt x="1027606" y="234154"/>
                </a:lnTo>
                <a:lnTo>
                  <a:pt x="1051893" y="269144"/>
                </a:lnTo>
                <a:lnTo>
                  <a:pt x="1075221" y="306190"/>
                </a:lnTo>
                <a:lnTo>
                  <a:pt x="1097549" y="345217"/>
                </a:lnTo>
                <a:lnTo>
                  <a:pt x="1118838" y="386152"/>
                </a:lnTo>
                <a:lnTo>
                  <a:pt x="1139046" y="428919"/>
                </a:lnTo>
                <a:lnTo>
                  <a:pt x="1158133" y="473446"/>
                </a:lnTo>
                <a:lnTo>
                  <a:pt x="1176059" y="519658"/>
                </a:lnTo>
                <a:lnTo>
                  <a:pt x="1192784" y="567481"/>
                </a:lnTo>
                <a:lnTo>
                  <a:pt x="1208266" y="616840"/>
                </a:lnTo>
                <a:lnTo>
                  <a:pt x="1222466" y="667663"/>
                </a:lnTo>
                <a:lnTo>
                  <a:pt x="1235342" y="719875"/>
                </a:lnTo>
                <a:lnTo>
                  <a:pt x="1246856" y="773402"/>
                </a:lnTo>
                <a:lnTo>
                  <a:pt x="1256965" y="828169"/>
                </a:lnTo>
                <a:lnTo>
                  <a:pt x="1265630" y="884104"/>
                </a:lnTo>
                <a:lnTo>
                  <a:pt x="1272810" y="941131"/>
                </a:lnTo>
                <a:lnTo>
                  <a:pt x="1278465" y="999177"/>
                </a:lnTo>
                <a:lnTo>
                  <a:pt x="1282554" y="1058167"/>
                </a:lnTo>
                <a:lnTo>
                  <a:pt x="1285038" y="1118029"/>
                </a:lnTo>
                <a:lnTo>
                  <a:pt x="1285875" y="1178687"/>
                </a:lnTo>
                <a:lnTo>
                  <a:pt x="1285038" y="1239345"/>
                </a:lnTo>
                <a:lnTo>
                  <a:pt x="1282554" y="1299207"/>
                </a:lnTo>
                <a:lnTo>
                  <a:pt x="1278465" y="1358199"/>
                </a:lnTo>
                <a:lnTo>
                  <a:pt x="1272810" y="1416247"/>
                </a:lnTo>
                <a:lnTo>
                  <a:pt x="1265630" y="1473277"/>
                </a:lnTo>
                <a:lnTo>
                  <a:pt x="1256965" y="1529215"/>
                </a:lnTo>
                <a:lnTo>
                  <a:pt x="1246856" y="1583987"/>
                </a:lnTo>
                <a:lnTo>
                  <a:pt x="1235342" y="1637518"/>
                </a:lnTo>
                <a:lnTo>
                  <a:pt x="1222466" y="1689734"/>
                </a:lnTo>
                <a:lnTo>
                  <a:pt x="1208266" y="1740562"/>
                </a:lnTo>
                <a:lnTo>
                  <a:pt x="1192784" y="1789927"/>
                </a:lnTo>
                <a:lnTo>
                  <a:pt x="1176059" y="1837755"/>
                </a:lnTo>
                <a:lnTo>
                  <a:pt x="1158133" y="1883973"/>
                </a:lnTo>
                <a:lnTo>
                  <a:pt x="1139046" y="1928505"/>
                </a:lnTo>
                <a:lnTo>
                  <a:pt x="1118838" y="1971279"/>
                </a:lnTo>
                <a:lnTo>
                  <a:pt x="1097549" y="2012219"/>
                </a:lnTo>
                <a:lnTo>
                  <a:pt x="1075221" y="2051252"/>
                </a:lnTo>
                <a:lnTo>
                  <a:pt x="1051893" y="2088304"/>
                </a:lnTo>
                <a:lnTo>
                  <a:pt x="1027606" y="2123300"/>
                </a:lnTo>
                <a:lnTo>
                  <a:pt x="1002400" y="2156167"/>
                </a:lnTo>
                <a:lnTo>
                  <a:pt x="976317" y="2186831"/>
                </a:lnTo>
                <a:lnTo>
                  <a:pt x="949395" y="2215216"/>
                </a:lnTo>
                <a:lnTo>
                  <a:pt x="893200" y="2264858"/>
                </a:lnTo>
                <a:lnTo>
                  <a:pt x="834140" y="2304500"/>
                </a:lnTo>
                <a:lnTo>
                  <a:pt x="772538" y="2333550"/>
                </a:lnTo>
                <a:lnTo>
                  <a:pt x="708717" y="2351414"/>
                </a:lnTo>
                <a:lnTo>
                  <a:pt x="643001" y="2357501"/>
                </a:lnTo>
                <a:lnTo>
                  <a:pt x="609914" y="2355967"/>
                </a:lnTo>
                <a:lnTo>
                  <a:pt x="577262" y="2351414"/>
                </a:lnTo>
                <a:lnTo>
                  <a:pt x="513421" y="2333550"/>
                </a:lnTo>
                <a:lnTo>
                  <a:pt x="451802" y="2304500"/>
                </a:lnTo>
                <a:lnTo>
                  <a:pt x="392727" y="2264858"/>
                </a:lnTo>
                <a:lnTo>
                  <a:pt x="336520" y="2215216"/>
                </a:lnTo>
                <a:lnTo>
                  <a:pt x="309593" y="2186831"/>
                </a:lnTo>
                <a:lnTo>
                  <a:pt x="283505" y="2156167"/>
                </a:lnTo>
                <a:lnTo>
                  <a:pt x="258295" y="2123300"/>
                </a:lnTo>
                <a:lnTo>
                  <a:pt x="234004" y="2088304"/>
                </a:lnTo>
                <a:lnTo>
                  <a:pt x="210672" y="2051252"/>
                </a:lnTo>
                <a:lnTo>
                  <a:pt x="188340" y="2012219"/>
                </a:lnTo>
                <a:lnTo>
                  <a:pt x="167049" y="1971279"/>
                </a:lnTo>
                <a:lnTo>
                  <a:pt x="146839" y="1928505"/>
                </a:lnTo>
                <a:lnTo>
                  <a:pt x="127749" y="1883973"/>
                </a:lnTo>
                <a:lnTo>
                  <a:pt x="109821" y="1837755"/>
                </a:lnTo>
                <a:lnTo>
                  <a:pt x="93095" y="1789927"/>
                </a:lnTo>
                <a:lnTo>
                  <a:pt x="77612" y="1740562"/>
                </a:lnTo>
                <a:lnTo>
                  <a:pt x="63411" y="1689734"/>
                </a:lnTo>
                <a:lnTo>
                  <a:pt x="50534" y="1637518"/>
                </a:lnTo>
                <a:lnTo>
                  <a:pt x="39020" y="1583987"/>
                </a:lnTo>
                <a:lnTo>
                  <a:pt x="28910" y="1529215"/>
                </a:lnTo>
                <a:lnTo>
                  <a:pt x="20245" y="1473277"/>
                </a:lnTo>
                <a:lnTo>
                  <a:pt x="13064" y="1416247"/>
                </a:lnTo>
                <a:lnTo>
                  <a:pt x="7409" y="1358199"/>
                </a:lnTo>
                <a:lnTo>
                  <a:pt x="3320" y="1299207"/>
                </a:lnTo>
                <a:lnTo>
                  <a:pt x="836" y="1239345"/>
                </a:lnTo>
                <a:lnTo>
                  <a:pt x="0" y="1178687"/>
                </a:lnTo>
                <a:close/>
              </a:path>
            </a:pathLst>
          </a:custGeom>
          <a:ln w="25400">
            <a:solidFill>
              <a:srgbClr val="FF0000"/>
            </a:solidFill>
          </a:ln>
        </p:spPr>
        <p:txBody>
          <a:bodyPr wrap="square" lIns="0" tIns="0" rIns="0" bIns="0" rtlCol="0"/>
          <a:lstStyle/>
          <a:p>
            <a:endParaRPr dirty="0"/>
          </a:p>
        </p:txBody>
      </p:sp>
      <p:sp>
        <p:nvSpPr>
          <p:cNvPr id="16" name="object 31"/>
          <p:cNvSpPr/>
          <p:nvPr/>
        </p:nvSpPr>
        <p:spPr>
          <a:xfrm>
            <a:off x="4009269" y="2500462"/>
            <a:ext cx="1062706" cy="318605"/>
          </a:xfrm>
          <a:custGeom>
            <a:avLst/>
            <a:gdLst/>
            <a:ahLst/>
            <a:cxnLst/>
            <a:rect l="l" t="t" r="r" b="b"/>
            <a:pathLst>
              <a:path w="1285875" h="2357754">
                <a:moveTo>
                  <a:pt x="0" y="1178687"/>
                </a:moveTo>
                <a:lnTo>
                  <a:pt x="836" y="1118029"/>
                </a:lnTo>
                <a:lnTo>
                  <a:pt x="3320" y="1058167"/>
                </a:lnTo>
                <a:lnTo>
                  <a:pt x="7409" y="999177"/>
                </a:lnTo>
                <a:lnTo>
                  <a:pt x="13064" y="941131"/>
                </a:lnTo>
                <a:lnTo>
                  <a:pt x="20245" y="884104"/>
                </a:lnTo>
                <a:lnTo>
                  <a:pt x="28910" y="828169"/>
                </a:lnTo>
                <a:lnTo>
                  <a:pt x="39020" y="773402"/>
                </a:lnTo>
                <a:lnTo>
                  <a:pt x="50534" y="719875"/>
                </a:lnTo>
                <a:lnTo>
                  <a:pt x="63411" y="667663"/>
                </a:lnTo>
                <a:lnTo>
                  <a:pt x="77612" y="616840"/>
                </a:lnTo>
                <a:lnTo>
                  <a:pt x="93095" y="567481"/>
                </a:lnTo>
                <a:lnTo>
                  <a:pt x="109821" y="519658"/>
                </a:lnTo>
                <a:lnTo>
                  <a:pt x="127749" y="473446"/>
                </a:lnTo>
                <a:lnTo>
                  <a:pt x="146839" y="428919"/>
                </a:lnTo>
                <a:lnTo>
                  <a:pt x="167049" y="386152"/>
                </a:lnTo>
                <a:lnTo>
                  <a:pt x="188340" y="345217"/>
                </a:lnTo>
                <a:lnTo>
                  <a:pt x="210672" y="306190"/>
                </a:lnTo>
                <a:lnTo>
                  <a:pt x="234004" y="269144"/>
                </a:lnTo>
                <a:lnTo>
                  <a:pt x="258295" y="234154"/>
                </a:lnTo>
                <a:lnTo>
                  <a:pt x="283505" y="201293"/>
                </a:lnTo>
                <a:lnTo>
                  <a:pt x="309593" y="170635"/>
                </a:lnTo>
                <a:lnTo>
                  <a:pt x="336520" y="142254"/>
                </a:lnTo>
                <a:lnTo>
                  <a:pt x="392727" y="92622"/>
                </a:lnTo>
                <a:lnTo>
                  <a:pt x="451802" y="52988"/>
                </a:lnTo>
                <a:lnTo>
                  <a:pt x="513421" y="23945"/>
                </a:lnTo>
                <a:lnTo>
                  <a:pt x="577262" y="6085"/>
                </a:lnTo>
                <a:lnTo>
                  <a:pt x="643001" y="0"/>
                </a:lnTo>
                <a:lnTo>
                  <a:pt x="676075" y="1533"/>
                </a:lnTo>
                <a:lnTo>
                  <a:pt x="708717" y="6085"/>
                </a:lnTo>
                <a:lnTo>
                  <a:pt x="772538" y="23945"/>
                </a:lnTo>
                <a:lnTo>
                  <a:pt x="834140" y="52988"/>
                </a:lnTo>
                <a:lnTo>
                  <a:pt x="893200" y="92622"/>
                </a:lnTo>
                <a:lnTo>
                  <a:pt x="949395" y="142254"/>
                </a:lnTo>
                <a:lnTo>
                  <a:pt x="976317" y="170635"/>
                </a:lnTo>
                <a:lnTo>
                  <a:pt x="1002400" y="201293"/>
                </a:lnTo>
                <a:lnTo>
                  <a:pt x="1027606" y="234154"/>
                </a:lnTo>
                <a:lnTo>
                  <a:pt x="1051893" y="269144"/>
                </a:lnTo>
                <a:lnTo>
                  <a:pt x="1075221" y="306190"/>
                </a:lnTo>
                <a:lnTo>
                  <a:pt x="1097549" y="345217"/>
                </a:lnTo>
                <a:lnTo>
                  <a:pt x="1118838" y="386152"/>
                </a:lnTo>
                <a:lnTo>
                  <a:pt x="1139046" y="428919"/>
                </a:lnTo>
                <a:lnTo>
                  <a:pt x="1158133" y="473446"/>
                </a:lnTo>
                <a:lnTo>
                  <a:pt x="1176059" y="519658"/>
                </a:lnTo>
                <a:lnTo>
                  <a:pt x="1192784" y="567481"/>
                </a:lnTo>
                <a:lnTo>
                  <a:pt x="1208266" y="616840"/>
                </a:lnTo>
                <a:lnTo>
                  <a:pt x="1222466" y="667663"/>
                </a:lnTo>
                <a:lnTo>
                  <a:pt x="1235342" y="719875"/>
                </a:lnTo>
                <a:lnTo>
                  <a:pt x="1246856" y="773402"/>
                </a:lnTo>
                <a:lnTo>
                  <a:pt x="1256965" y="828169"/>
                </a:lnTo>
                <a:lnTo>
                  <a:pt x="1265630" y="884104"/>
                </a:lnTo>
                <a:lnTo>
                  <a:pt x="1272810" y="941131"/>
                </a:lnTo>
                <a:lnTo>
                  <a:pt x="1278465" y="999177"/>
                </a:lnTo>
                <a:lnTo>
                  <a:pt x="1282554" y="1058167"/>
                </a:lnTo>
                <a:lnTo>
                  <a:pt x="1285038" y="1118029"/>
                </a:lnTo>
                <a:lnTo>
                  <a:pt x="1285875" y="1178687"/>
                </a:lnTo>
                <a:lnTo>
                  <a:pt x="1285038" y="1239345"/>
                </a:lnTo>
                <a:lnTo>
                  <a:pt x="1282554" y="1299207"/>
                </a:lnTo>
                <a:lnTo>
                  <a:pt x="1278465" y="1358199"/>
                </a:lnTo>
                <a:lnTo>
                  <a:pt x="1272810" y="1416247"/>
                </a:lnTo>
                <a:lnTo>
                  <a:pt x="1265630" y="1473277"/>
                </a:lnTo>
                <a:lnTo>
                  <a:pt x="1256965" y="1529215"/>
                </a:lnTo>
                <a:lnTo>
                  <a:pt x="1246856" y="1583987"/>
                </a:lnTo>
                <a:lnTo>
                  <a:pt x="1235342" y="1637518"/>
                </a:lnTo>
                <a:lnTo>
                  <a:pt x="1222466" y="1689734"/>
                </a:lnTo>
                <a:lnTo>
                  <a:pt x="1208266" y="1740562"/>
                </a:lnTo>
                <a:lnTo>
                  <a:pt x="1192784" y="1789927"/>
                </a:lnTo>
                <a:lnTo>
                  <a:pt x="1176059" y="1837755"/>
                </a:lnTo>
                <a:lnTo>
                  <a:pt x="1158133" y="1883973"/>
                </a:lnTo>
                <a:lnTo>
                  <a:pt x="1139046" y="1928505"/>
                </a:lnTo>
                <a:lnTo>
                  <a:pt x="1118838" y="1971279"/>
                </a:lnTo>
                <a:lnTo>
                  <a:pt x="1097549" y="2012219"/>
                </a:lnTo>
                <a:lnTo>
                  <a:pt x="1075221" y="2051252"/>
                </a:lnTo>
                <a:lnTo>
                  <a:pt x="1051893" y="2088304"/>
                </a:lnTo>
                <a:lnTo>
                  <a:pt x="1027606" y="2123300"/>
                </a:lnTo>
                <a:lnTo>
                  <a:pt x="1002400" y="2156167"/>
                </a:lnTo>
                <a:lnTo>
                  <a:pt x="976317" y="2186831"/>
                </a:lnTo>
                <a:lnTo>
                  <a:pt x="949395" y="2215216"/>
                </a:lnTo>
                <a:lnTo>
                  <a:pt x="893200" y="2264858"/>
                </a:lnTo>
                <a:lnTo>
                  <a:pt x="834140" y="2304500"/>
                </a:lnTo>
                <a:lnTo>
                  <a:pt x="772538" y="2333550"/>
                </a:lnTo>
                <a:lnTo>
                  <a:pt x="708717" y="2351414"/>
                </a:lnTo>
                <a:lnTo>
                  <a:pt x="643001" y="2357501"/>
                </a:lnTo>
                <a:lnTo>
                  <a:pt x="609914" y="2355967"/>
                </a:lnTo>
                <a:lnTo>
                  <a:pt x="577262" y="2351414"/>
                </a:lnTo>
                <a:lnTo>
                  <a:pt x="513421" y="2333550"/>
                </a:lnTo>
                <a:lnTo>
                  <a:pt x="451802" y="2304500"/>
                </a:lnTo>
                <a:lnTo>
                  <a:pt x="392727" y="2264858"/>
                </a:lnTo>
                <a:lnTo>
                  <a:pt x="336520" y="2215216"/>
                </a:lnTo>
                <a:lnTo>
                  <a:pt x="309593" y="2186831"/>
                </a:lnTo>
                <a:lnTo>
                  <a:pt x="283505" y="2156167"/>
                </a:lnTo>
                <a:lnTo>
                  <a:pt x="258295" y="2123300"/>
                </a:lnTo>
                <a:lnTo>
                  <a:pt x="234004" y="2088304"/>
                </a:lnTo>
                <a:lnTo>
                  <a:pt x="210672" y="2051252"/>
                </a:lnTo>
                <a:lnTo>
                  <a:pt x="188340" y="2012219"/>
                </a:lnTo>
                <a:lnTo>
                  <a:pt x="167049" y="1971279"/>
                </a:lnTo>
                <a:lnTo>
                  <a:pt x="146839" y="1928505"/>
                </a:lnTo>
                <a:lnTo>
                  <a:pt x="127749" y="1883973"/>
                </a:lnTo>
                <a:lnTo>
                  <a:pt x="109821" y="1837755"/>
                </a:lnTo>
                <a:lnTo>
                  <a:pt x="93095" y="1789927"/>
                </a:lnTo>
                <a:lnTo>
                  <a:pt x="77612" y="1740562"/>
                </a:lnTo>
                <a:lnTo>
                  <a:pt x="63411" y="1689734"/>
                </a:lnTo>
                <a:lnTo>
                  <a:pt x="50534" y="1637518"/>
                </a:lnTo>
                <a:lnTo>
                  <a:pt x="39020" y="1583987"/>
                </a:lnTo>
                <a:lnTo>
                  <a:pt x="28910" y="1529215"/>
                </a:lnTo>
                <a:lnTo>
                  <a:pt x="20245" y="1473277"/>
                </a:lnTo>
                <a:lnTo>
                  <a:pt x="13064" y="1416247"/>
                </a:lnTo>
                <a:lnTo>
                  <a:pt x="7409" y="1358199"/>
                </a:lnTo>
                <a:lnTo>
                  <a:pt x="3320" y="1299207"/>
                </a:lnTo>
                <a:lnTo>
                  <a:pt x="836" y="1239345"/>
                </a:lnTo>
                <a:lnTo>
                  <a:pt x="0" y="1178687"/>
                </a:lnTo>
                <a:close/>
              </a:path>
            </a:pathLst>
          </a:custGeom>
          <a:ln w="25400">
            <a:solidFill>
              <a:srgbClr val="FF0000"/>
            </a:solidFill>
          </a:ln>
        </p:spPr>
        <p:txBody>
          <a:bodyPr wrap="square" lIns="0" tIns="0" rIns="0" bIns="0" rtlCol="0"/>
          <a:lstStyle/>
          <a:p>
            <a:endParaRPr dirty="0"/>
          </a:p>
        </p:txBody>
      </p:sp>
      <p:sp>
        <p:nvSpPr>
          <p:cNvPr id="17" name="object 31"/>
          <p:cNvSpPr/>
          <p:nvPr/>
        </p:nvSpPr>
        <p:spPr>
          <a:xfrm>
            <a:off x="3987558" y="2804906"/>
            <a:ext cx="1062706" cy="318605"/>
          </a:xfrm>
          <a:custGeom>
            <a:avLst/>
            <a:gdLst/>
            <a:ahLst/>
            <a:cxnLst/>
            <a:rect l="l" t="t" r="r" b="b"/>
            <a:pathLst>
              <a:path w="1285875" h="2357754">
                <a:moveTo>
                  <a:pt x="0" y="1178687"/>
                </a:moveTo>
                <a:lnTo>
                  <a:pt x="836" y="1118029"/>
                </a:lnTo>
                <a:lnTo>
                  <a:pt x="3320" y="1058167"/>
                </a:lnTo>
                <a:lnTo>
                  <a:pt x="7409" y="999177"/>
                </a:lnTo>
                <a:lnTo>
                  <a:pt x="13064" y="941131"/>
                </a:lnTo>
                <a:lnTo>
                  <a:pt x="20245" y="884104"/>
                </a:lnTo>
                <a:lnTo>
                  <a:pt x="28910" y="828169"/>
                </a:lnTo>
                <a:lnTo>
                  <a:pt x="39020" y="773402"/>
                </a:lnTo>
                <a:lnTo>
                  <a:pt x="50534" y="719875"/>
                </a:lnTo>
                <a:lnTo>
                  <a:pt x="63411" y="667663"/>
                </a:lnTo>
                <a:lnTo>
                  <a:pt x="77612" y="616840"/>
                </a:lnTo>
                <a:lnTo>
                  <a:pt x="93095" y="567481"/>
                </a:lnTo>
                <a:lnTo>
                  <a:pt x="109821" y="519658"/>
                </a:lnTo>
                <a:lnTo>
                  <a:pt x="127749" y="473446"/>
                </a:lnTo>
                <a:lnTo>
                  <a:pt x="146839" y="428919"/>
                </a:lnTo>
                <a:lnTo>
                  <a:pt x="167049" y="386152"/>
                </a:lnTo>
                <a:lnTo>
                  <a:pt x="188340" y="345217"/>
                </a:lnTo>
                <a:lnTo>
                  <a:pt x="210672" y="306190"/>
                </a:lnTo>
                <a:lnTo>
                  <a:pt x="234004" y="269144"/>
                </a:lnTo>
                <a:lnTo>
                  <a:pt x="258295" y="234154"/>
                </a:lnTo>
                <a:lnTo>
                  <a:pt x="283505" y="201293"/>
                </a:lnTo>
                <a:lnTo>
                  <a:pt x="309593" y="170635"/>
                </a:lnTo>
                <a:lnTo>
                  <a:pt x="336520" y="142254"/>
                </a:lnTo>
                <a:lnTo>
                  <a:pt x="392727" y="92622"/>
                </a:lnTo>
                <a:lnTo>
                  <a:pt x="451802" y="52988"/>
                </a:lnTo>
                <a:lnTo>
                  <a:pt x="513421" y="23945"/>
                </a:lnTo>
                <a:lnTo>
                  <a:pt x="577262" y="6085"/>
                </a:lnTo>
                <a:lnTo>
                  <a:pt x="643001" y="0"/>
                </a:lnTo>
                <a:lnTo>
                  <a:pt x="676075" y="1533"/>
                </a:lnTo>
                <a:lnTo>
                  <a:pt x="708717" y="6085"/>
                </a:lnTo>
                <a:lnTo>
                  <a:pt x="772538" y="23945"/>
                </a:lnTo>
                <a:lnTo>
                  <a:pt x="834140" y="52988"/>
                </a:lnTo>
                <a:lnTo>
                  <a:pt x="893200" y="92622"/>
                </a:lnTo>
                <a:lnTo>
                  <a:pt x="949395" y="142254"/>
                </a:lnTo>
                <a:lnTo>
                  <a:pt x="976317" y="170635"/>
                </a:lnTo>
                <a:lnTo>
                  <a:pt x="1002400" y="201293"/>
                </a:lnTo>
                <a:lnTo>
                  <a:pt x="1027606" y="234154"/>
                </a:lnTo>
                <a:lnTo>
                  <a:pt x="1051893" y="269144"/>
                </a:lnTo>
                <a:lnTo>
                  <a:pt x="1075221" y="306190"/>
                </a:lnTo>
                <a:lnTo>
                  <a:pt x="1097549" y="345217"/>
                </a:lnTo>
                <a:lnTo>
                  <a:pt x="1118838" y="386152"/>
                </a:lnTo>
                <a:lnTo>
                  <a:pt x="1139046" y="428919"/>
                </a:lnTo>
                <a:lnTo>
                  <a:pt x="1158133" y="473446"/>
                </a:lnTo>
                <a:lnTo>
                  <a:pt x="1176059" y="519658"/>
                </a:lnTo>
                <a:lnTo>
                  <a:pt x="1192784" y="567481"/>
                </a:lnTo>
                <a:lnTo>
                  <a:pt x="1208266" y="616840"/>
                </a:lnTo>
                <a:lnTo>
                  <a:pt x="1222466" y="667663"/>
                </a:lnTo>
                <a:lnTo>
                  <a:pt x="1235342" y="719875"/>
                </a:lnTo>
                <a:lnTo>
                  <a:pt x="1246856" y="773402"/>
                </a:lnTo>
                <a:lnTo>
                  <a:pt x="1256965" y="828169"/>
                </a:lnTo>
                <a:lnTo>
                  <a:pt x="1265630" y="884104"/>
                </a:lnTo>
                <a:lnTo>
                  <a:pt x="1272810" y="941131"/>
                </a:lnTo>
                <a:lnTo>
                  <a:pt x="1278465" y="999177"/>
                </a:lnTo>
                <a:lnTo>
                  <a:pt x="1282554" y="1058167"/>
                </a:lnTo>
                <a:lnTo>
                  <a:pt x="1285038" y="1118029"/>
                </a:lnTo>
                <a:lnTo>
                  <a:pt x="1285875" y="1178687"/>
                </a:lnTo>
                <a:lnTo>
                  <a:pt x="1285038" y="1239345"/>
                </a:lnTo>
                <a:lnTo>
                  <a:pt x="1282554" y="1299207"/>
                </a:lnTo>
                <a:lnTo>
                  <a:pt x="1278465" y="1358199"/>
                </a:lnTo>
                <a:lnTo>
                  <a:pt x="1272810" y="1416247"/>
                </a:lnTo>
                <a:lnTo>
                  <a:pt x="1265630" y="1473277"/>
                </a:lnTo>
                <a:lnTo>
                  <a:pt x="1256965" y="1529215"/>
                </a:lnTo>
                <a:lnTo>
                  <a:pt x="1246856" y="1583987"/>
                </a:lnTo>
                <a:lnTo>
                  <a:pt x="1235342" y="1637518"/>
                </a:lnTo>
                <a:lnTo>
                  <a:pt x="1222466" y="1689734"/>
                </a:lnTo>
                <a:lnTo>
                  <a:pt x="1208266" y="1740562"/>
                </a:lnTo>
                <a:lnTo>
                  <a:pt x="1192784" y="1789927"/>
                </a:lnTo>
                <a:lnTo>
                  <a:pt x="1176059" y="1837755"/>
                </a:lnTo>
                <a:lnTo>
                  <a:pt x="1158133" y="1883973"/>
                </a:lnTo>
                <a:lnTo>
                  <a:pt x="1139046" y="1928505"/>
                </a:lnTo>
                <a:lnTo>
                  <a:pt x="1118838" y="1971279"/>
                </a:lnTo>
                <a:lnTo>
                  <a:pt x="1097549" y="2012219"/>
                </a:lnTo>
                <a:lnTo>
                  <a:pt x="1075221" y="2051252"/>
                </a:lnTo>
                <a:lnTo>
                  <a:pt x="1051893" y="2088304"/>
                </a:lnTo>
                <a:lnTo>
                  <a:pt x="1027606" y="2123300"/>
                </a:lnTo>
                <a:lnTo>
                  <a:pt x="1002400" y="2156167"/>
                </a:lnTo>
                <a:lnTo>
                  <a:pt x="976317" y="2186831"/>
                </a:lnTo>
                <a:lnTo>
                  <a:pt x="949395" y="2215216"/>
                </a:lnTo>
                <a:lnTo>
                  <a:pt x="893200" y="2264858"/>
                </a:lnTo>
                <a:lnTo>
                  <a:pt x="834140" y="2304500"/>
                </a:lnTo>
                <a:lnTo>
                  <a:pt x="772538" y="2333550"/>
                </a:lnTo>
                <a:lnTo>
                  <a:pt x="708717" y="2351414"/>
                </a:lnTo>
                <a:lnTo>
                  <a:pt x="643001" y="2357501"/>
                </a:lnTo>
                <a:lnTo>
                  <a:pt x="609914" y="2355967"/>
                </a:lnTo>
                <a:lnTo>
                  <a:pt x="577262" y="2351414"/>
                </a:lnTo>
                <a:lnTo>
                  <a:pt x="513421" y="2333550"/>
                </a:lnTo>
                <a:lnTo>
                  <a:pt x="451802" y="2304500"/>
                </a:lnTo>
                <a:lnTo>
                  <a:pt x="392727" y="2264858"/>
                </a:lnTo>
                <a:lnTo>
                  <a:pt x="336520" y="2215216"/>
                </a:lnTo>
                <a:lnTo>
                  <a:pt x="309593" y="2186831"/>
                </a:lnTo>
                <a:lnTo>
                  <a:pt x="283505" y="2156167"/>
                </a:lnTo>
                <a:lnTo>
                  <a:pt x="258295" y="2123300"/>
                </a:lnTo>
                <a:lnTo>
                  <a:pt x="234004" y="2088304"/>
                </a:lnTo>
                <a:lnTo>
                  <a:pt x="210672" y="2051252"/>
                </a:lnTo>
                <a:lnTo>
                  <a:pt x="188340" y="2012219"/>
                </a:lnTo>
                <a:lnTo>
                  <a:pt x="167049" y="1971279"/>
                </a:lnTo>
                <a:lnTo>
                  <a:pt x="146839" y="1928505"/>
                </a:lnTo>
                <a:lnTo>
                  <a:pt x="127749" y="1883973"/>
                </a:lnTo>
                <a:lnTo>
                  <a:pt x="109821" y="1837755"/>
                </a:lnTo>
                <a:lnTo>
                  <a:pt x="93095" y="1789927"/>
                </a:lnTo>
                <a:lnTo>
                  <a:pt x="77612" y="1740562"/>
                </a:lnTo>
                <a:lnTo>
                  <a:pt x="63411" y="1689734"/>
                </a:lnTo>
                <a:lnTo>
                  <a:pt x="50534" y="1637518"/>
                </a:lnTo>
                <a:lnTo>
                  <a:pt x="39020" y="1583987"/>
                </a:lnTo>
                <a:lnTo>
                  <a:pt x="28910" y="1529215"/>
                </a:lnTo>
                <a:lnTo>
                  <a:pt x="20245" y="1473277"/>
                </a:lnTo>
                <a:lnTo>
                  <a:pt x="13064" y="1416247"/>
                </a:lnTo>
                <a:lnTo>
                  <a:pt x="7409" y="1358199"/>
                </a:lnTo>
                <a:lnTo>
                  <a:pt x="3320" y="1299207"/>
                </a:lnTo>
                <a:lnTo>
                  <a:pt x="836" y="1239345"/>
                </a:lnTo>
                <a:lnTo>
                  <a:pt x="0" y="1178687"/>
                </a:lnTo>
                <a:close/>
              </a:path>
            </a:pathLst>
          </a:custGeom>
          <a:ln w="25400">
            <a:solidFill>
              <a:srgbClr val="FF0000"/>
            </a:solidFill>
          </a:ln>
        </p:spPr>
        <p:txBody>
          <a:bodyPr wrap="square" lIns="0" tIns="0" rIns="0" bIns="0" rtlCol="0"/>
          <a:lstStyle/>
          <a:p>
            <a:endParaRPr dirty="0"/>
          </a:p>
        </p:txBody>
      </p:sp>
      <p:sp>
        <p:nvSpPr>
          <p:cNvPr id="19" name="object 22"/>
          <p:cNvSpPr/>
          <p:nvPr/>
        </p:nvSpPr>
        <p:spPr>
          <a:xfrm>
            <a:off x="5124627" y="1978530"/>
            <a:ext cx="643255" cy="177379"/>
          </a:xfrm>
          <a:custGeom>
            <a:avLst/>
            <a:gdLst/>
            <a:ahLst/>
            <a:cxnLst/>
            <a:rect l="l" t="t" r="r" b="b"/>
            <a:pathLst>
              <a:path w="643254" h="214629">
                <a:moveTo>
                  <a:pt x="0" y="53594"/>
                </a:moveTo>
                <a:lnTo>
                  <a:pt x="535686" y="53594"/>
                </a:lnTo>
                <a:lnTo>
                  <a:pt x="535686" y="0"/>
                </a:lnTo>
                <a:lnTo>
                  <a:pt x="642874" y="107187"/>
                </a:lnTo>
                <a:lnTo>
                  <a:pt x="535686" y="214249"/>
                </a:lnTo>
                <a:lnTo>
                  <a:pt x="535686" y="160782"/>
                </a:lnTo>
                <a:lnTo>
                  <a:pt x="0" y="160782"/>
                </a:lnTo>
                <a:lnTo>
                  <a:pt x="0" y="53594"/>
                </a:lnTo>
                <a:close/>
              </a:path>
            </a:pathLst>
          </a:custGeom>
          <a:ln w="25400">
            <a:solidFill>
              <a:srgbClr val="F79546"/>
            </a:solidFill>
          </a:ln>
        </p:spPr>
        <p:txBody>
          <a:bodyPr wrap="square" lIns="0" tIns="0" rIns="0" bIns="0" rtlCol="0"/>
          <a:lstStyle/>
          <a:p>
            <a:endParaRPr dirty="0"/>
          </a:p>
        </p:txBody>
      </p:sp>
      <p:sp>
        <p:nvSpPr>
          <p:cNvPr id="20" name="object 22"/>
          <p:cNvSpPr/>
          <p:nvPr/>
        </p:nvSpPr>
        <p:spPr>
          <a:xfrm>
            <a:off x="5135697" y="2278229"/>
            <a:ext cx="643255" cy="214629"/>
          </a:xfrm>
          <a:custGeom>
            <a:avLst/>
            <a:gdLst/>
            <a:ahLst/>
            <a:cxnLst/>
            <a:rect l="l" t="t" r="r" b="b"/>
            <a:pathLst>
              <a:path w="643254" h="214629">
                <a:moveTo>
                  <a:pt x="0" y="53594"/>
                </a:moveTo>
                <a:lnTo>
                  <a:pt x="535686" y="53594"/>
                </a:lnTo>
                <a:lnTo>
                  <a:pt x="535686" y="0"/>
                </a:lnTo>
                <a:lnTo>
                  <a:pt x="642874" y="107187"/>
                </a:lnTo>
                <a:lnTo>
                  <a:pt x="535686" y="214249"/>
                </a:lnTo>
                <a:lnTo>
                  <a:pt x="535686" y="160782"/>
                </a:lnTo>
                <a:lnTo>
                  <a:pt x="0" y="160782"/>
                </a:lnTo>
                <a:lnTo>
                  <a:pt x="0" y="53594"/>
                </a:lnTo>
                <a:close/>
              </a:path>
            </a:pathLst>
          </a:custGeom>
          <a:ln w="25400">
            <a:solidFill>
              <a:srgbClr val="F79546"/>
            </a:solidFill>
          </a:ln>
        </p:spPr>
        <p:txBody>
          <a:bodyPr wrap="square" lIns="0" tIns="0" rIns="0" bIns="0" rtlCol="0"/>
          <a:lstStyle/>
          <a:p>
            <a:endParaRPr dirty="0"/>
          </a:p>
        </p:txBody>
      </p:sp>
      <p:sp>
        <p:nvSpPr>
          <p:cNvPr id="21" name="object 22"/>
          <p:cNvSpPr/>
          <p:nvPr/>
        </p:nvSpPr>
        <p:spPr>
          <a:xfrm>
            <a:off x="5142802" y="2552032"/>
            <a:ext cx="643255" cy="214629"/>
          </a:xfrm>
          <a:custGeom>
            <a:avLst/>
            <a:gdLst/>
            <a:ahLst/>
            <a:cxnLst/>
            <a:rect l="l" t="t" r="r" b="b"/>
            <a:pathLst>
              <a:path w="643254" h="214629">
                <a:moveTo>
                  <a:pt x="0" y="53594"/>
                </a:moveTo>
                <a:lnTo>
                  <a:pt x="535686" y="53594"/>
                </a:lnTo>
                <a:lnTo>
                  <a:pt x="535686" y="0"/>
                </a:lnTo>
                <a:lnTo>
                  <a:pt x="642874" y="107187"/>
                </a:lnTo>
                <a:lnTo>
                  <a:pt x="535686" y="214249"/>
                </a:lnTo>
                <a:lnTo>
                  <a:pt x="535686" y="160782"/>
                </a:lnTo>
                <a:lnTo>
                  <a:pt x="0" y="160782"/>
                </a:lnTo>
                <a:lnTo>
                  <a:pt x="0" y="53594"/>
                </a:lnTo>
                <a:close/>
              </a:path>
            </a:pathLst>
          </a:custGeom>
          <a:ln w="25400">
            <a:solidFill>
              <a:srgbClr val="F79546"/>
            </a:solidFill>
          </a:ln>
        </p:spPr>
        <p:txBody>
          <a:bodyPr wrap="square" lIns="0" tIns="0" rIns="0" bIns="0" rtlCol="0"/>
          <a:lstStyle/>
          <a:p>
            <a:endParaRPr dirty="0"/>
          </a:p>
        </p:txBody>
      </p:sp>
      <p:sp>
        <p:nvSpPr>
          <p:cNvPr id="22" name="object 22"/>
          <p:cNvSpPr/>
          <p:nvPr/>
        </p:nvSpPr>
        <p:spPr>
          <a:xfrm>
            <a:off x="5135698" y="2840803"/>
            <a:ext cx="643255" cy="177379"/>
          </a:xfrm>
          <a:custGeom>
            <a:avLst/>
            <a:gdLst/>
            <a:ahLst/>
            <a:cxnLst/>
            <a:rect l="l" t="t" r="r" b="b"/>
            <a:pathLst>
              <a:path w="643254" h="214629">
                <a:moveTo>
                  <a:pt x="0" y="53594"/>
                </a:moveTo>
                <a:lnTo>
                  <a:pt x="535686" y="53594"/>
                </a:lnTo>
                <a:lnTo>
                  <a:pt x="535686" y="0"/>
                </a:lnTo>
                <a:lnTo>
                  <a:pt x="642874" y="107187"/>
                </a:lnTo>
                <a:lnTo>
                  <a:pt x="535686" y="214249"/>
                </a:lnTo>
                <a:lnTo>
                  <a:pt x="535686" y="160782"/>
                </a:lnTo>
                <a:lnTo>
                  <a:pt x="0" y="160782"/>
                </a:lnTo>
                <a:lnTo>
                  <a:pt x="0" y="53594"/>
                </a:lnTo>
                <a:close/>
              </a:path>
            </a:pathLst>
          </a:custGeom>
          <a:ln w="25400">
            <a:solidFill>
              <a:srgbClr val="F79546"/>
            </a:solidFill>
          </a:ln>
        </p:spPr>
        <p:txBody>
          <a:bodyPr wrap="square" lIns="0" tIns="0" rIns="0" bIns="0" rtlCol="0"/>
          <a:lstStyle/>
          <a:p>
            <a:endParaRPr dirty="0"/>
          </a:p>
        </p:txBody>
      </p:sp>
      <p:sp>
        <p:nvSpPr>
          <p:cNvPr id="23" name="Rectangle 22"/>
          <p:cNvSpPr/>
          <p:nvPr/>
        </p:nvSpPr>
        <p:spPr>
          <a:xfrm>
            <a:off x="4009269" y="2195046"/>
            <a:ext cx="3728906" cy="338554"/>
          </a:xfrm>
          <a:prstGeom prst="rect">
            <a:avLst/>
          </a:prstGeom>
        </p:spPr>
        <p:txBody>
          <a:bodyPr wrap="none">
            <a:spAutoFit/>
          </a:bodyPr>
          <a:lstStyle/>
          <a:p>
            <a:pPr marL="1164590">
              <a:spcBef>
                <a:spcPts val="20"/>
              </a:spcBef>
            </a:pPr>
            <a:r>
              <a:rPr lang="en-IN" sz="1600" spc="-10" dirty="0">
                <a:solidFill>
                  <a:schemeClr val="tx1"/>
                </a:solidFill>
                <a:latin typeface="Calibri"/>
                <a:cs typeface="Calibri"/>
              </a:rPr>
              <a:t>             Returns </a:t>
            </a:r>
            <a:r>
              <a:rPr lang="en-IN" sz="1600" dirty="0">
                <a:solidFill>
                  <a:schemeClr val="tx1"/>
                </a:solidFill>
                <a:latin typeface="Calibri"/>
                <a:cs typeface="Calibri"/>
              </a:rPr>
              <a:t>a </a:t>
            </a:r>
            <a:r>
              <a:rPr lang="en-IN" sz="1600" spc="-5" dirty="0">
                <a:solidFill>
                  <a:schemeClr val="tx1"/>
                </a:solidFill>
                <a:latin typeface="Calibri"/>
                <a:cs typeface="Calibri"/>
              </a:rPr>
              <a:t>single</a:t>
            </a:r>
            <a:r>
              <a:rPr lang="en-IN" sz="1600" spc="-45" dirty="0">
                <a:solidFill>
                  <a:schemeClr val="tx1"/>
                </a:solidFill>
                <a:latin typeface="Calibri"/>
                <a:cs typeface="Calibri"/>
              </a:rPr>
              <a:t> </a:t>
            </a:r>
            <a:r>
              <a:rPr lang="en-IN" sz="1600" spc="-10" dirty="0">
                <a:solidFill>
                  <a:schemeClr val="tx1"/>
                </a:solidFill>
                <a:latin typeface="Calibri"/>
                <a:cs typeface="Calibri"/>
              </a:rPr>
              <a:t>value</a:t>
            </a:r>
            <a:endParaRPr lang="en-IN" sz="1600" dirty="0">
              <a:solidFill>
                <a:schemeClr val="tx1"/>
              </a:solidFill>
              <a:latin typeface="Calibri"/>
              <a:cs typeface="Calibri"/>
            </a:endParaRPr>
          </a:p>
        </p:txBody>
      </p:sp>
      <p:sp>
        <p:nvSpPr>
          <p:cNvPr id="24" name="Rectangle 23"/>
          <p:cNvSpPr/>
          <p:nvPr/>
        </p:nvSpPr>
        <p:spPr>
          <a:xfrm>
            <a:off x="4574026" y="2473639"/>
            <a:ext cx="3342983" cy="338554"/>
          </a:xfrm>
          <a:prstGeom prst="rect">
            <a:avLst/>
          </a:prstGeom>
        </p:spPr>
        <p:txBody>
          <a:bodyPr wrap="square">
            <a:spAutoFit/>
          </a:bodyPr>
          <a:lstStyle/>
          <a:p>
            <a:pPr marL="1164590">
              <a:spcBef>
                <a:spcPts val="20"/>
              </a:spcBef>
            </a:pPr>
            <a:r>
              <a:rPr lang="en-IN" sz="1600" spc="-10" dirty="0">
                <a:solidFill>
                  <a:schemeClr val="tx1"/>
                </a:solidFill>
                <a:latin typeface="Calibri"/>
                <a:cs typeface="Calibri"/>
              </a:rPr>
              <a:t> Returns </a:t>
            </a:r>
            <a:r>
              <a:rPr lang="en-IN" sz="1600" dirty="0">
                <a:solidFill>
                  <a:schemeClr val="tx1"/>
                </a:solidFill>
                <a:latin typeface="Calibri"/>
                <a:cs typeface="Calibri"/>
              </a:rPr>
              <a:t>a </a:t>
            </a:r>
            <a:r>
              <a:rPr lang="en-IN" sz="1600" spc="-5" dirty="0">
                <a:solidFill>
                  <a:schemeClr val="tx1"/>
                </a:solidFill>
                <a:latin typeface="Calibri"/>
                <a:cs typeface="Calibri"/>
              </a:rPr>
              <a:t>single</a:t>
            </a:r>
            <a:r>
              <a:rPr lang="en-IN" sz="1600" spc="-45" dirty="0">
                <a:solidFill>
                  <a:schemeClr val="tx1"/>
                </a:solidFill>
                <a:latin typeface="Calibri"/>
                <a:cs typeface="Calibri"/>
              </a:rPr>
              <a:t> </a:t>
            </a:r>
            <a:r>
              <a:rPr lang="en-IN" sz="1600" spc="-10" dirty="0">
                <a:solidFill>
                  <a:schemeClr val="tx1"/>
                </a:solidFill>
                <a:latin typeface="Calibri"/>
                <a:cs typeface="Calibri"/>
              </a:rPr>
              <a:t>value</a:t>
            </a:r>
            <a:endParaRPr lang="en-IN" sz="1600" dirty="0">
              <a:solidFill>
                <a:schemeClr val="tx1"/>
              </a:solidFill>
              <a:latin typeface="Calibri"/>
              <a:cs typeface="Calibri"/>
            </a:endParaRPr>
          </a:p>
        </p:txBody>
      </p:sp>
      <p:sp>
        <p:nvSpPr>
          <p:cNvPr id="25" name="Rectangle 24"/>
          <p:cNvSpPr/>
          <p:nvPr/>
        </p:nvSpPr>
        <p:spPr>
          <a:xfrm>
            <a:off x="4009269" y="2732551"/>
            <a:ext cx="3774110" cy="338554"/>
          </a:xfrm>
          <a:prstGeom prst="rect">
            <a:avLst/>
          </a:prstGeom>
        </p:spPr>
        <p:txBody>
          <a:bodyPr wrap="none">
            <a:spAutoFit/>
          </a:bodyPr>
          <a:lstStyle/>
          <a:p>
            <a:pPr marL="1164590">
              <a:spcBef>
                <a:spcPts val="20"/>
              </a:spcBef>
            </a:pPr>
            <a:r>
              <a:rPr lang="en-IN" sz="1600" spc="-10" dirty="0">
                <a:solidFill>
                  <a:schemeClr val="tx1"/>
                </a:solidFill>
                <a:latin typeface="Calibri"/>
                <a:cs typeface="Calibri"/>
              </a:rPr>
              <a:t>              Returns </a:t>
            </a:r>
            <a:r>
              <a:rPr lang="en-IN" sz="1600" dirty="0">
                <a:solidFill>
                  <a:schemeClr val="tx1"/>
                </a:solidFill>
                <a:latin typeface="Calibri"/>
                <a:cs typeface="Calibri"/>
              </a:rPr>
              <a:t>a </a:t>
            </a:r>
            <a:r>
              <a:rPr lang="en-IN" sz="1600" spc="-5" dirty="0">
                <a:solidFill>
                  <a:schemeClr val="tx1"/>
                </a:solidFill>
                <a:latin typeface="Calibri"/>
                <a:cs typeface="Calibri"/>
              </a:rPr>
              <a:t>single</a:t>
            </a:r>
            <a:r>
              <a:rPr lang="en-IN" sz="1600" spc="-45" dirty="0">
                <a:solidFill>
                  <a:schemeClr val="tx1"/>
                </a:solidFill>
                <a:latin typeface="Calibri"/>
                <a:cs typeface="Calibri"/>
              </a:rPr>
              <a:t> </a:t>
            </a:r>
            <a:r>
              <a:rPr lang="en-IN" sz="1600" spc="-10" dirty="0">
                <a:solidFill>
                  <a:schemeClr val="tx1"/>
                </a:solidFill>
                <a:latin typeface="Calibri"/>
                <a:cs typeface="Calibri"/>
              </a:rPr>
              <a:t>value</a:t>
            </a:r>
            <a:endParaRPr lang="en-IN" sz="1600" dirty="0">
              <a:solidFill>
                <a:schemeClr val="tx1"/>
              </a:solidFill>
              <a:latin typeface="Calibri"/>
              <a:cs typeface="Calibri"/>
            </a:endParaRPr>
          </a:p>
        </p:txBody>
      </p:sp>
    </p:spTree>
    <p:extLst>
      <p:ext uri="{BB962C8B-B14F-4D97-AF65-F5344CB8AC3E}">
        <p14:creationId xmlns:p14="http://schemas.microsoft.com/office/powerpoint/2010/main" val="203794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2B6AEA6-C432-694E-BB92-EA6121EC7A44}"/>
              </a:ext>
            </a:extLst>
          </p:cNvPr>
          <p:cNvSpPr>
            <a:spLocks noGrp="1"/>
          </p:cNvSpPr>
          <p:nvPr>
            <p:ph type="title"/>
          </p:nvPr>
        </p:nvSpPr>
        <p:spPr/>
        <p:txBody>
          <a:bodyPr/>
          <a:lstStyle/>
          <a:p>
            <a:r>
              <a:rPr lang="en-IN" dirty="0"/>
              <a:t>SQL Functions (cont.)</a:t>
            </a:r>
            <a:br>
              <a:rPr lang="en-IN" dirty="0"/>
            </a:br>
            <a:endParaRPr lang="en-US" dirty="0"/>
          </a:p>
        </p:txBody>
      </p:sp>
      <p:sp>
        <p:nvSpPr>
          <p:cNvPr id="18" name="Text Placeholder 3"/>
          <p:cNvSpPr txBox="1">
            <a:spLocks/>
          </p:cNvSpPr>
          <p:nvPr/>
        </p:nvSpPr>
        <p:spPr>
          <a:xfrm>
            <a:off x="307974" y="458871"/>
            <a:ext cx="8836026" cy="3394075"/>
          </a:xfr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600" dirty="0" smtClean="0">
              <a:cs typeface="Times New Roman" panose="02020603050405020304" pitchFamily="18" charset="0"/>
            </a:endParaRPr>
          </a:p>
          <a:p>
            <a:pPr marL="387350" indent="-285750"/>
            <a:r>
              <a:rPr lang="en-US" sz="1600" b="1" dirty="0" smtClean="0">
                <a:cs typeface="Times New Roman" panose="02020603050405020304" pitchFamily="18" charset="0"/>
              </a:rPr>
              <a:t>Date and Time Formats</a:t>
            </a:r>
          </a:p>
          <a:p>
            <a:pPr marL="501650" lvl="1" indent="0">
              <a:buNone/>
            </a:pPr>
            <a:r>
              <a:rPr lang="en-US" sz="1200" b="1" dirty="0" smtClean="0">
                <a:cs typeface="Times New Roman" panose="02020603050405020304" pitchFamily="18" charset="0"/>
              </a:rPr>
              <a:t>Examples:</a:t>
            </a:r>
          </a:p>
          <a:p>
            <a:pPr lvl="1"/>
            <a:r>
              <a:rPr lang="en-CA" sz="1200" dirty="0"/>
              <a:t>SELECT CURRENT_DATE();                  // returns current date</a:t>
            </a:r>
          </a:p>
          <a:p>
            <a:pPr lvl="1"/>
            <a:r>
              <a:rPr lang="en-CA" sz="1200" dirty="0"/>
              <a:t>SELECT NOW();		            // returns timestamp</a:t>
            </a:r>
          </a:p>
          <a:p>
            <a:pPr lvl="1"/>
            <a:r>
              <a:rPr lang="en-US" sz="1200" dirty="0"/>
              <a:t>SELECT DATE_ADD("2000-04-30 08:30:20", INTERVAL -2 HOUR);       // 2000-04-30 06:30:20</a:t>
            </a:r>
          </a:p>
          <a:p>
            <a:pPr lvl="1"/>
            <a:r>
              <a:rPr lang="fr-FR" sz="1200" dirty="0"/>
              <a:t>SELECT DATE_FORMAT("2000-03-25", "%M %D %Y");              	//March 25th 2000</a:t>
            </a:r>
          </a:p>
          <a:p>
            <a:pPr lvl="1"/>
            <a:r>
              <a:rPr lang="en-US" sz="1200" dirty="0"/>
              <a:t>SELECT DATEDIFF ("2000-04-15 06:10:30", "</a:t>
            </a:r>
            <a:r>
              <a:rPr lang="en-US" sz="1200" dirty="0" smtClean="0"/>
              <a:t>2000-04-11")          //4</a:t>
            </a:r>
            <a:endParaRPr lang="en-US" sz="1200" dirty="0">
              <a:cs typeface="Times New Roman" panose="02020603050405020304" pitchFamily="18" charset="0"/>
            </a:endParaRPr>
          </a:p>
          <a:p>
            <a:pPr marL="1187450" lvl="2"/>
            <a:endParaRPr lang="en-US" sz="800" b="1" dirty="0" smtClean="0">
              <a:cs typeface="Times New Roman" panose="02020603050405020304" pitchFamily="18" charset="0"/>
            </a:endParaRPr>
          </a:p>
          <a:p>
            <a:pPr marL="1187450" lvl="2"/>
            <a:endParaRPr lang="en-US" sz="800" b="1" dirty="0" smtClean="0">
              <a:cs typeface="Times New Roman" panose="02020603050405020304" pitchFamily="18" charset="0"/>
            </a:endParaRPr>
          </a:p>
          <a:p>
            <a:pPr marL="387350" indent="-285750"/>
            <a:r>
              <a:rPr lang="en-US" sz="1600" b="1" dirty="0" smtClean="0">
                <a:cs typeface="Times New Roman" panose="02020603050405020304" pitchFamily="18" charset="0"/>
              </a:rPr>
              <a:t>String Functions</a:t>
            </a:r>
          </a:p>
          <a:p>
            <a:pPr marL="501650" lvl="1" indent="0">
              <a:buNone/>
            </a:pPr>
            <a:r>
              <a:rPr lang="en-US" sz="1200" b="1" dirty="0">
                <a:cs typeface="Times New Roman" panose="02020603050405020304" pitchFamily="18" charset="0"/>
              </a:rPr>
              <a:t>Examples:</a:t>
            </a:r>
          </a:p>
          <a:p>
            <a:pPr lvl="1"/>
            <a:r>
              <a:rPr lang="en-US" sz="1200" dirty="0"/>
              <a:t>SELECT concat </a:t>
            </a:r>
            <a:r>
              <a:rPr lang="en-US" sz="1200" dirty="0" smtClean="0"/>
              <a:t>(firstname,' ',</a:t>
            </a:r>
            <a:r>
              <a:rPr lang="en-US" sz="1200" dirty="0" err="1" smtClean="0"/>
              <a:t>lastname</a:t>
            </a:r>
            <a:r>
              <a:rPr lang="en-US" sz="1200" dirty="0" smtClean="0"/>
              <a:t>) </a:t>
            </a:r>
            <a:r>
              <a:rPr lang="en-US" sz="1200" dirty="0"/>
              <a:t>FROM customers;</a:t>
            </a:r>
            <a:r>
              <a:rPr lang="en-CA" sz="800" dirty="0"/>
              <a:t>        </a:t>
            </a:r>
            <a:r>
              <a:rPr lang="en-CA" sz="1200" dirty="0"/>
              <a:t>// </a:t>
            </a:r>
            <a:r>
              <a:rPr lang="en-CA" sz="1200" dirty="0" err="1" smtClean="0"/>
              <a:t>firstname</a:t>
            </a:r>
            <a:r>
              <a:rPr lang="en-CA" sz="1200" dirty="0" smtClean="0"/>
              <a:t> </a:t>
            </a:r>
            <a:r>
              <a:rPr lang="en-CA" sz="1200" dirty="0" err="1" smtClean="0"/>
              <a:t>lastname</a:t>
            </a:r>
            <a:endParaRPr lang="en-CA" sz="1200" dirty="0"/>
          </a:p>
          <a:p>
            <a:pPr lvl="1"/>
            <a:r>
              <a:rPr lang="en-CA" sz="1200" dirty="0"/>
              <a:t>SELECT LENGTH</a:t>
            </a:r>
            <a:r>
              <a:rPr lang="en-CA" sz="1200" dirty="0" smtClean="0"/>
              <a:t>(‘Hello');</a:t>
            </a:r>
            <a:r>
              <a:rPr lang="en-CA" sz="1200" dirty="0"/>
              <a:t>		            // 5</a:t>
            </a:r>
          </a:p>
          <a:p>
            <a:pPr lvl="1"/>
            <a:r>
              <a:rPr lang="en-CA" sz="1200" dirty="0"/>
              <a:t>SELECT SUBSTRING(‘</a:t>
            </a:r>
            <a:r>
              <a:rPr lang="en-CA" sz="1200" dirty="0" smtClean="0"/>
              <a:t>HelloWorld',</a:t>
            </a:r>
            <a:r>
              <a:rPr lang="en-CA" sz="1200" dirty="0"/>
              <a:t>5,6); </a:t>
            </a:r>
            <a:r>
              <a:rPr lang="en-US" sz="1200" dirty="0" smtClean="0"/>
              <a:t>       </a:t>
            </a:r>
            <a:r>
              <a:rPr lang="en-US" sz="1200" dirty="0"/>
              <a:t>// </a:t>
            </a:r>
            <a:r>
              <a:rPr lang="en-US" sz="1200" dirty="0" smtClean="0"/>
              <a:t>oWorld</a:t>
            </a:r>
            <a:endParaRPr lang="en-US" sz="1200" dirty="0"/>
          </a:p>
          <a:p>
            <a:pPr lvl="1"/>
            <a:r>
              <a:rPr lang="en-CA" sz="1200" dirty="0"/>
              <a:t>SELECT LTRIM('    Hello</a:t>
            </a:r>
            <a:r>
              <a:rPr lang="en-CA" sz="1200" dirty="0" smtClean="0"/>
              <a:t>');</a:t>
            </a:r>
            <a:r>
              <a:rPr lang="fr-FR" sz="1200" dirty="0" smtClean="0"/>
              <a:t>              </a:t>
            </a:r>
            <a:r>
              <a:rPr lang="fr-FR" sz="1200" dirty="0"/>
              <a:t>	</a:t>
            </a:r>
            <a:r>
              <a:rPr lang="fr-FR" sz="1200" dirty="0" smtClean="0"/>
              <a:t>//Hello</a:t>
            </a:r>
            <a:endParaRPr lang="fr-FR" sz="1200" dirty="0"/>
          </a:p>
          <a:p>
            <a:pPr lvl="1"/>
            <a:r>
              <a:rPr lang="en-CA" sz="1200" dirty="0"/>
              <a:t>SELECT REPLACE</a:t>
            </a:r>
            <a:r>
              <a:rPr lang="en-CA" sz="1200" dirty="0" smtClean="0"/>
              <a:t>(‘HelloWorld', ‘Hello', ‘Hi');</a:t>
            </a:r>
            <a:r>
              <a:rPr lang="en-US" sz="1200" dirty="0" smtClean="0"/>
              <a:t>         //</a:t>
            </a:r>
            <a:r>
              <a:rPr lang="en-CA" sz="1200" dirty="0" smtClean="0"/>
              <a:t>HiWorld</a:t>
            </a:r>
            <a:endParaRPr lang="en-US" sz="1200" dirty="0">
              <a:cs typeface="Times New Roman" panose="02020603050405020304" pitchFamily="18" charset="0"/>
            </a:endParaRPr>
          </a:p>
          <a:p>
            <a:pPr marL="387350" indent="-285750"/>
            <a:endParaRPr lang="en-US" sz="1600" b="1" dirty="0" smtClean="0">
              <a:cs typeface="Times New Roman" panose="02020603050405020304" pitchFamily="18" charset="0"/>
            </a:endParaRPr>
          </a:p>
        </p:txBody>
      </p:sp>
    </p:spTree>
    <p:extLst>
      <p:ext uri="{BB962C8B-B14F-4D97-AF65-F5344CB8AC3E}">
        <p14:creationId xmlns:p14="http://schemas.microsoft.com/office/powerpoint/2010/main" val="225445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2B6AEA6-C432-694E-BB92-EA6121EC7A44}"/>
              </a:ext>
            </a:extLst>
          </p:cNvPr>
          <p:cNvSpPr>
            <a:spLocks noGrp="1"/>
          </p:cNvSpPr>
          <p:nvPr>
            <p:ph type="title"/>
          </p:nvPr>
        </p:nvSpPr>
        <p:spPr/>
        <p:txBody>
          <a:bodyPr/>
          <a:lstStyle/>
          <a:p>
            <a:r>
              <a:rPr lang="en-IN" dirty="0"/>
              <a:t>SQL Functions (cont.)</a:t>
            </a:r>
            <a:br>
              <a:rPr lang="en-IN" dirty="0"/>
            </a:br>
            <a:endParaRPr lang="en-US" dirty="0"/>
          </a:p>
        </p:txBody>
      </p:sp>
      <p:sp>
        <p:nvSpPr>
          <p:cNvPr id="18" name="Text Placeholder 3"/>
          <p:cNvSpPr txBox="1">
            <a:spLocks/>
          </p:cNvSpPr>
          <p:nvPr/>
        </p:nvSpPr>
        <p:spPr>
          <a:xfrm>
            <a:off x="307974" y="458871"/>
            <a:ext cx="8836026" cy="3394075"/>
          </a:xfr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600" dirty="0" smtClean="0">
              <a:cs typeface="Times New Roman" panose="02020603050405020304" pitchFamily="18" charset="0"/>
            </a:endParaRPr>
          </a:p>
          <a:p>
            <a:pPr marL="387350" indent="-285750"/>
            <a:r>
              <a:rPr lang="en-US" sz="1600" b="1" dirty="0" smtClean="0">
                <a:cs typeface="Times New Roman" panose="02020603050405020304" pitchFamily="18" charset="0"/>
              </a:rPr>
              <a:t>Numeric Functions</a:t>
            </a:r>
          </a:p>
          <a:p>
            <a:pPr marL="501650" lvl="1" indent="0">
              <a:buNone/>
            </a:pPr>
            <a:r>
              <a:rPr lang="en-US" sz="1200" b="1" dirty="0">
                <a:cs typeface="Times New Roman" panose="02020603050405020304" pitchFamily="18" charset="0"/>
              </a:rPr>
              <a:t>Examples:</a:t>
            </a:r>
          </a:p>
          <a:p>
            <a:pPr lvl="1"/>
            <a:r>
              <a:rPr lang="en-CA" sz="1200" dirty="0"/>
              <a:t>SELECT 3*5</a:t>
            </a:r>
            <a:r>
              <a:rPr lang="en-CA" sz="1200" dirty="0" smtClean="0"/>
              <a:t>;</a:t>
            </a:r>
            <a:r>
              <a:rPr lang="en-CA" sz="800" dirty="0" smtClean="0"/>
              <a:t>       		 </a:t>
            </a:r>
            <a:r>
              <a:rPr lang="en-CA" sz="1200" dirty="0"/>
              <a:t>// </a:t>
            </a:r>
            <a:r>
              <a:rPr lang="en-CA" sz="1200" dirty="0" smtClean="0"/>
              <a:t>15</a:t>
            </a:r>
            <a:endParaRPr lang="en-CA" sz="1200" dirty="0"/>
          </a:p>
          <a:p>
            <a:pPr lvl="1"/>
            <a:r>
              <a:rPr lang="en-CA" sz="1200" dirty="0"/>
              <a:t>SELECT ROUND(-1.23</a:t>
            </a:r>
            <a:r>
              <a:rPr lang="en-CA" sz="1200" dirty="0" smtClean="0"/>
              <a:t>);</a:t>
            </a:r>
            <a:r>
              <a:rPr lang="en-CA" sz="1200" dirty="0"/>
              <a:t>		            // </a:t>
            </a:r>
            <a:r>
              <a:rPr lang="en-CA" sz="1200" dirty="0" smtClean="0"/>
              <a:t>-1</a:t>
            </a:r>
            <a:endParaRPr lang="en-CA" sz="1200" dirty="0"/>
          </a:p>
          <a:p>
            <a:pPr lvl="1"/>
            <a:r>
              <a:rPr lang="en-CA" sz="1200" dirty="0"/>
              <a:t>SELECT </a:t>
            </a:r>
            <a:r>
              <a:rPr lang="en-CA" sz="1200" dirty="0" smtClean="0"/>
              <a:t>TRUNCATE(1.234,1); </a:t>
            </a:r>
            <a:r>
              <a:rPr lang="en-US" sz="1200" dirty="0" smtClean="0"/>
              <a:t>       </a:t>
            </a:r>
            <a:r>
              <a:rPr lang="en-US" sz="1200" dirty="0"/>
              <a:t>// </a:t>
            </a:r>
            <a:r>
              <a:rPr lang="en-US" sz="1200" dirty="0" smtClean="0"/>
              <a:t>1.2</a:t>
            </a:r>
            <a:endParaRPr lang="en-US" sz="1200" dirty="0"/>
          </a:p>
          <a:p>
            <a:pPr lvl="1"/>
            <a:r>
              <a:rPr lang="en-CA" sz="1200" dirty="0"/>
              <a:t>SELECT </a:t>
            </a:r>
            <a:r>
              <a:rPr lang="en-CA" sz="1200" dirty="0" smtClean="0"/>
              <a:t>SQRT(64);</a:t>
            </a:r>
            <a:r>
              <a:rPr lang="fr-FR" sz="1200" dirty="0" smtClean="0"/>
              <a:t>              </a:t>
            </a:r>
            <a:r>
              <a:rPr lang="fr-FR" sz="1200" dirty="0"/>
              <a:t>	</a:t>
            </a:r>
            <a:r>
              <a:rPr lang="fr-FR" sz="1200" dirty="0" smtClean="0"/>
              <a:t>//8</a:t>
            </a:r>
            <a:endParaRPr lang="fr-FR" sz="1200" dirty="0"/>
          </a:p>
          <a:p>
            <a:pPr lvl="1"/>
            <a:r>
              <a:rPr lang="en-CA" sz="1200" dirty="0"/>
              <a:t>SELECT DEGREES(PI() / 2</a:t>
            </a:r>
            <a:r>
              <a:rPr lang="en-CA" sz="1200" dirty="0" smtClean="0"/>
              <a:t>);	</a:t>
            </a:r>
            <a:r>
              <a:rPr lang="en-US" sz="1200" dirty="0" smtClean="0"/>
              <a:t>//</a:t>
            </a:r>
            <a:r>
              <a:rPr lang="en-CA" sz="1200" dirty="0"/>
              <a:t> </a:t>
            </a:r>
            <a:r>
              <a:rPr lang="en-CA" sz="1200" dirty="0" smtClean="0"/>
              <a:t>90</a:t>
            </a:r>
            <a:endParaRPr lang="en-US" sz="1200" dirty="0">
              <a:cs typeface="Times New Roman" panose="02020603050405020304" pitchFamily="18" charset="0"/>
            </a:endParaRPr>
          </a:p>
          <a:p>
            <a:pPr marL="387350" indent="-285750"/>
            <a:endParaRPr lang="en-US" sz="1600" b="1" dirty="0" smtClean="0">
              <a:cs typeface="Times New Roman" panose="02020603050405020304" pitchFamily="18" charset="0"/>
            </a:endParaRPr>
          </a:p>
        </p:txBody>
      </p:sp>
    </p:spTree>
    <p:extLst>
      <p:ext uri="{BB962C8B-B14F-4D97-AF65-F5344CB8AC3E}">
        <p14:creationId xmlns:p14="http://schemas.microsoft.com/office/powerpoint/2010/main" val="19249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87DFB581-E712-864E-AC4A-942A9C7CABEA}"/>
              </a:ext>
            </a:extLst>
          </p:cNvPr>
          <p:cNvSpPr>
            <a:spLocks noGrp="1"/>
          </p:cNvSpPr>
          <p:nvPr>
            <p:ph type="title"/>
          </p:nvPr>
        </p:nvSpPr>
        <p:spPr/>
        <p:txBody>
          <a:bodyPr/>
          <a:lstStyle/>
          <a:p>
            <a:r>
              <a:rPr lang="en-IN" dirty="0"/>
              <a:t>Grouping Data</a:t>
            </a:r>
            <a:endParaRPr lang="en-US" dirty="0"/>
          </a:p>
        </p:txBody>
      </p:sp>
      <p:sp>
        <p:nvSpPr>
          <p:cNvPr id="4" name="Text Placeholder 3"/>
          <p:cNvSpPr>
            <a:spLocks noGrp="1"/>
          </p:cNvSpPr>
          <p:nvPr>
            <p:ph idx="4294967295"/>
          </p:nvPr>
        </p:nvSpPr>
        <p:spPr>
          <a:xfrm>
            <a:off x="387040" y="783156"/>
            <a:ext cx="8543806" cy="3394075"/>
          </a:xfrm>
        </p:spPr>
        <p:txBody>
          <a:bodyPr>
            <a:normAutofit/>
          </a:bodyPr>
          <a:lstStyle/>
          <a:p>
            <a:r>
              <a:rPr lang="en-US" sz="1800" dirty="0">
                <a:cs typeface="Times New Roman" panose="02020603050405020304" pitchFamily="18" charset="0"/>
              </a:rPr>
              <a:t>GROUP BY allows you to take your result set,  group it into logical groups and then run  aggregate queries on the groups.</a:t>
            </a:r>
          </a:p>
          <a:p>
            <a:r>
              <a:rPr lang="en-US" sz="1800" dirty="0" smtClean="0">
                <a:cs typeface="Times New Roman" panose="02020603050405020304" pitchFamily="18" charset="0"/>
              </a:rPr>
              <a:t>You could for instance </a:t>
            </a:r>
            <a:r>
              <a:rPr lang="en-US" sz="1800" dirty="0">
                <a:cs typeface="Times New Roman" panose="02020603050405020304" pitchFamily="18" charset="0"/>
              </a:rPr>
              <a:t>select all employees,  group them by their workplace location and  calculate the average salary. This would give you result on average salary of an employee at a given location</a:t>
            </a:r>
          </a:p>
          <a:p>
            <a:endParaRPr lang="en-IN" sz="1800" dirty="0">
              <a:cs typeface="Times New Roman" panose="02020603050405020304" pitchFamily="18" charset="0"/>
            </a:endParaRPr>
          </a:p>
        </p:txBody>
      </p:sp>
      <p:sp>
        <p:nvSpPr>
          <p:cNvPr id="28" name="object 28"/>
          <p:cNvSpPr/>
          <p:nvPr/>
        </p:nvSpPr>
        <p:spPr>
          <a:xfrm>
            <a:off x="7307752" y="3329508"/>
            <a:ext cx="1905" cy="643255"/>
          </a:xfrm>
          <a:custGeom>
            <a:avLst/>
            <a:gdLst/>
            <a:ahLst/>
            <a:cxnLst/>
            <a:rect l="l" t="t" r="r" b="b"/>
            <a:pathLst>
              <a:path w="1904" h="643254">
                <a:moveTo>
                  <a:pt x="1650" y="0"/>
                </a:moveTo>
                <a:lnTo>
                  <a:pt x="0" y="642950"/>
                </a:lnTo>
              </a:path>
            </a:pathLst>
          </a:custGeom>
          <a:ln w="25400">
            <a:solidFill>
              <a:srgbClr val="548ED4"/>
            </a:solidFill>
          </a:ln>
        </p:spPr>
        <p:txBody>
          <a:bodyPr wrap="square" lIns="0" tIns="0" rIns="0" bIns="0" rtlCol="0"/>
          <a:lstStyle/>
          <a:p>
            <a:endParaRPr dirty="0"/>
          </a:p>
        </p:txBody>
      </p:sp>
      <p:sp>
        <p:nvSpPr>
          <p:cNvPr id="29" name="object 29"/>
          <p:cNvSpPr/>
          <p:nvPr/>
        </p:nvSpPr>
        <p:spPr>
          <a:xfrm>
            <a:off x="6950628" y="3327984"/>
            <a:ext cx="357505" cy="1905"/>
          </a:xfrm>
          <a:custGeom>
            <a:avLst/>
            <a:gdLst/>
            <a:ahLst/>
            <a:cxnLst/>
            <a:rect l="l" t="t" r="r" b="b"/>
            <a:pathLst>
              <a:path w="357504" h="1904">
                <a:moveTo>
                  <a:pt x="0" y="0"/>
                </a:moveTo>
                <a:lnTo>
                  <a:pt x="357124" y="1524"/>
                </a:lnTo>
              </a:path>
            </a:pathLst>
          </a:custGeom>
          <a:ln w="25400">
            <a:solidFill>
              <a:srgbClr val="548ED4"/>
            </a:solidFill>
          </a:ln>
        </p:spPr>
        <p:txBody>
          <a:bodyPr wrap="square" lIns="0" tIns="0" rIns="0" bIns="0" rtlCol="0"/>
          <a:lstStyle/>
          <a:p>
            <a:endParaRPr dirty="0"/>
          </a:p>
        </p:txBody>
      </p:sp>
      <p:sp>
        <p:nvSpPr>
          <p:cNvPr id="30" name="object 30"/>
          <p:cNvSpPr/>
          <p:nvPr/>
        </p:nvSpPr>
        <p:spPr>
          <a:xfrm>
            <a:off x="6950628" y="3970870"/>
            <a:ext cx="357505" cy="1905"/>
          </a:xfrm>
          <a:custGeom>
            <a:avLst/>
            <a:gdLst/>
            <a:ahLst/>
            <a:cxnLst/>
            <a:rect l="l" t="t" r="r" b="b"/>
            <a:pathLst>
              <a:path w="357504" h="1904">
                <a:moveTo>
                  <a:pt x="0" y="0"/>
                </a:moveTo>
                <a:lnTo>
                  <a:pt x="357124" y="1587"/>
                </a:lnTo>
              </a:path>
            </a:pathLst>
          </a:custGeom>
          <a:ln w="25400">
            <a:solidFill>
              <a:srgbClr val="548ED4"/>
            </a:solidFill>
          </a:ln>
        </p:spPr>
        <p:txBody>
          <a:bodyPr wrap="square" lIns="0" tIns="0" rIns="0" bIns="0" rtlCol="0"/>
          <a:lstStyle/>
          <a:p>
            <a:endParaRPr dirty="0"/>
          </a:p>
        </p:txBody>
      </p:sp>
      <p:sp>
        <p:nvSpPr>
          <p:cNvPr id="31" name="object 31"/>
          <p:cNvSpPr/>
          <p:nvPr/>
        </p:nvSpPr>
        <p:spPr>
          <a:xfrm>
            <a:off x="7379253" y="3615258"/>
            <a:ext cx="1905" cy="857885"/>
          </a:xfrm>
          <a:custGeom>
            <a:avLst/>
            <a:gdLst/>
            <a:ahLst/>
            <a:cxnLst/>
            <a:rect l="l" t="t" r="r" b="b"/>
            <a:pathLst>
              <a:path w="1904" h="857885">
                <a:moveTo>
                  <a:pt x="1524" y="0"/>
                </a:moveTo>
                <a:lnTo>
                  <a:pt x="0" y="857275"/>
                </a:lnTo>
              </a:path>
            </a:pathLst>
          </a:custGeom>
          <a:ln w="25400">
            <a:solidFill>
              <a:srgbClr val="7030A0"/>
            </a:solidFill>
          </a:ln>
        </p:spPr>
        <p:txBody>
          <a:bodyPr wrap="square" lIns="0" tIns="0" rIns="0" bIns="0" rtlCol="0"/>
          <a:lstStyle/>
          <a:p>
            <a:endParaRPr dirty="0"/>
          </a:p>
        </p:txBody>
      </p:sp>
      <p:sp>
        <p:nvSpPr>
          <p:cNvPr id="32" name="object 32"/>
          <p:cNvSpPr/>
          <p:nvPr/>
        </p:nvSpPr>
        <p:spPr>
          <a:xfrm>
            <a:off x="7022002" y="3613734"/>
            <a:ext cx="357505" cy="1905"/>
          </a:xfrm>
          <a:custGeom>
            <a:avLst/>
            <a:gdLst/>
            <a:ahLst/>
            <a:cxnLst/>
            <a:rect l="l" t="t" r="r" b="b"/>
            <a:pathLst>
              <a:path w="357504" h="1904">
                <a:moveTo>
                  <a:pt x="0" y="0"/>
                </a:moveTo>
                <a:lnTo>
                  <a:pt x="357250" y="1524"/>
                </a:lnTo>
              </a:path>
            </a:pathLst>
          </a:custGeom>
          <a:ln w="25399">
            <a:solidFill>
              <a:srgbClr val="7030A0"/>
            </a:solidFill>
          </a:ln>
        </p:spPr>
        <p:txBody>
          <a:bodyPr wrap="square" lIns="0" tIns="0" rIns="0" bIns="0" rtlCol="0"/>
          <a:lstStyle/>
          <a:p>
            <a:endParaRPr dirty="0"/>
          </a:p>
        </p:txBody>
      </p:sp>
      <p:sp>
        <p:nvSpPr>
          <p:cNvPr id="33" name="object 33"/>
          <p:cNvSpPr/>
          <p:nvPr/>
        </p:nvSpPr>
        <p:spPr>
          <a:xfrm>
            <a:off x="7022002" y="4470946"/>
            <a:ext cx="357505" cy="1905"/>
          </a:xfrm>
          <a:custGeom>
            <a:avLst/>
            <a:gdLst/>
            <a:ahLst/>
            <a:cxnLst/>
            <a:rect l="l" t="t" r="r" b="b"/>
            <a:pathLst>
              <a:path w="357504" h="1904">
                <a:moveTo>
                  <a:pt x="0" y="0"/>
                </a:moveTo>
                <a:lnTo>
                  <a:pt x="357250" y="1587"/>
                </a:lnTo>
              </a:path>
            </a:pathLst>
          </a:custGeom>
          <a:ln w="25400">
            <a:solidFill>
              <a:srgbClr val="7030A0"/>
            </a:solidFill>
          </a:ln>
        </p:spPr>
        <p:txBody>
          <a:bodyPr wrap="square" lIns="0" tIns="0" rIns="0" bIns="0" rtlCol="0"/>
          <a:lstStyle/>
          <a:p>
            <a:endParaRPr dirty="0"/>
          </a:p>
        </p:txBody>
      </p:sp>
      <p:sp>
        <p:nvSpPr>
          <p:cNvPr id="34" name="object 34"/>
          <p:cNvSpPr/>
          <p:nvPr/>
        </p:nvSpPr>
        <p:spPr>
          <a:xfrm>
            <a:off x="7379253" y="4185183"/>
            <a:ext cx="357505" cy="1905"/>
          </a:xfrm>
          <a:custGeom>
            <a:avLst/>
            <a:gdLst/>
            <a:ahLst/>
            <a:cxnLst/>
            <a:rect l="l" t="t" r="r" b="b"/>
            <a:pathLst>
              <a:path w="357504" h="1904">
                <a:moveTo>
                  <a:pt x="0" y="0"/>
                </a:moveTo>
                <a:lnTo>
                  <a:pt x="357124" y="1587"/>
                </a:lnTo>
              </a:path>
            </a:pathLst>
          </a:custGeom>
          <a:ln w="25400">
            <a:solidFill>
              <a:srgbClr val="7030A0"/>
            </a:solidFill>
          </a:ln>
        </p:spPr>
        <p:txBody>
          <a:bodyPr wrap="square" lIns="0" tIns="0" rIns="0" bIns="0" rtlCol="0"/>
          <a:lstStyle/>
          <a:p>
            <a:endParaRPr dirty="0"/>
          </a:p>
        </p:txBody>
      </p:sp>
      <p:sp>
        <p:nvSpPr>
          <p:cNvPr id="35" name="object 35"/>
          <p:cNvSpPr/>
          <p:nvPr/>
        </p:nvSpPr>
        <p:spPr>
          <a:xfrm>
            <a:off x="7307752" y="3470859"/>
            <a:ext cx="428625" cy="1905"/>
          </a:xfrm>
          <a:custGeom>
            <a:avLst/>
            <a:gdLst/>
            <a:ahLst/>
            <a:cxnLst/>
            <a:rect l="l" t="t" r="r" b="b"/>
            <a:pathLst>
              <a:path w="428625" h="1904">
                <a:moveTo>
                  <a:pt x="0" y="0"/>
                </a:moveTo>
                <a:lnTo>
                  <a:pt x="428625" y="1524"/>
                </a:lnTo>
              </a:path>
            </a:pathLst>
          </a:custGeom>
          <a:ln w="25400">
            <a:solidFill>
              <a:srgbClr val="548ED4"/>
            </a:solidFill>
          </a:ln>
        </p:spPr>
        <p:txBody>
          <a:bodyPr wrap="square" lIns="0" tIns="0" rIns="0" bIns="0" rtlCol="0"/>
          <a:lstStyle/>
          <a:p>
            <a:endParaRPr dirty="0"/>
          </a:p>
        </p:txBody>
      </p:sp>
      <p:sp>
        <p:nvSpPr>
          <p:cNvPr id="36" name="object 36"/>
          <p:cNvSpPr txBox="1"/>
          <p:nvPr/>
        </p:nvSpPr>
        <p:spPr>
          <a:xfrm>
            <a:off x="7814262" y="3393065"/>
            <a:ext cx="1186180" cy="931024"/>
          </a:xfrm>
          <a:prstGeom prst="rect">
            <a:avLst/>
          </a:prstGeom>
        </p:spPr>
        <p:txBody>
          <a:bodyPr vert="horz" wrap="square" lIns="0" tIns="12700" rIns="0" bIns="0" rtlCol="0">
            <a:spAutoFit/>
          </a:bodyPr>
          <a:lstStyle/>
          <a:p>
            <a:pPr marL="40005">
              <a:spcBef>
                <a:spcPts val="100"/>
              </a:spcBef>
            </a:pPr>
            <a:r>
              <a:rPr sz="1600" spc="-25" dirty="0">
                <a:solidFill>
                  <a:schemeClr val="tx1"/>
                </a:solidFill>
                <a:latin typeface="Calibri" panose="020F0502020204030204" pitchFamily="34" charset="0"/>
                <a:cs typeface="Calibri" panose="020F0502020204030204" pitchFamily="34" charset="0"/>
              </a:rPr>
              <a:t>Avg </a:t>
            </a:r>
            <a:r>
              <a:rPr sz="1600" dirty="0">
                <a:solidFill>
                  <a:schemeClr val="tx1"/>
                </a:solidFill>
                <a:latin typeface="Calibri" panose="020F0502020204030204" pitchFamily="34" charset="0"/>
                <a:cs typeface="Calibri" panose="020F0502020204030204" pitchFamily="34" charset="0"/>
              </a:rPr>
              <a:t>=</a:t>
            </a:r>
            <a:r>
              <a:rPr sz="1600" spc="-55" dirty="0">
                <a:solidFill>
                  <a:schemeClr val="tx1"/>
                </a:solidFill>
                <a:latin typeface="Calibri" panose="020F0502020204030204" pitchFamily="34" charset="0"/>
                <a:cs typeface="Calibri" panose="020F0502020204030204" pitchFamily="34" charset="0"/>
              </a:rPr>
              <a:t> </a:t>
            </a:r>
            <a:r>
              <a:rPr sz="1600" dirty="0">
                <a:solidFill>
                  <a:schemeClr val="tx1"/>
                </a:solidFill>
                <a:latin typeface="Calibri" panose="020F0502020204030204" pitchFamily="34" charset="0"/>
                <a:cs typeface="Calibri" panose="020F0502020204030204" pitchFamily="34" charset="0"/>
              </a:rPr>
              <a:t>12500</a:t>
            </a:r>
          </a:p>
          <a:p>
            <a:pPr>
              <a:lnSpc>
                <a:spcPct val="100000"/>
              </a:lnSpc>
            </a:pPr>
            <a:endParaRPr sz="1600" dirty="0">
              <a:solidFill>
                <a:schemeClr val="tx1"/>
              </a:solidFill>
              <a:latin typeface="Calibri" panose="020F0502020204030204" pitchFamily="34" charset="0"/>
              <a:cs typeface="Calibri" panose="020F0502020204030204" pitchFamily="34" charset="0"/>
            </a:endParaRPr>
          </a:p>
          <a:p>
            <a:pPr marL="12700">
              <a:spcBef>
                <a:spcPts val="1395"/>
              </a:spcBef>
            </a:pPr>
            <a:r>
              <a:rPr sz="1600" spc="-20" dirty="0">
                <a:solidFill>
                  <a:schemeClr val="tx1"/>
                </a:solidFill>
                <a:latin typeface="Calibri" panose="020F0502020204030204" pitchFamily="34" charset="0"/>
                <a:cs typeface="Calibri" panose="020F0502020204030204" pitchFamily="34" charset="0"/>
              </a:rPr>
              <a:t>Avg </a:t>
            </a:r>
            <a:r>
              <a:rPr sz="1600" dirty="0">
                <a:solidFill>
                  <a:schemeClr val="tx1"/>
                </a:solidFill>
                <a:latin typeface="Calibri" panose="020F0502020204030204" pitchFamily="34" charset="0"/>
                <a:cs typeface="Calibri" panose="020F0502020204030204" pitchFamily="34" charset="0"/>
              </a:rPr>
              <a:t>=</a:t>
            </a:r>
            <a:r>
              <a:rPr sz="1600" spc="-70" dirty="0">
                <a:solidFill>
                  <a:schemeClr val="tx1"/>
                </a:solidFill>
                <a:latin typeface="Calibri" panose="020F0502020204030204" pitchFamily="34" charset="0"/>
                <a:cs typeface="Calibri" panose="020F0502020204030204" pitchFamily="34" charset="0"/>
              </a:rPr>
              <a:t> </a:t>
            </a:r>
            <a:r>
              <a:rPr sz="1600" dirty="0">
                <a:solidFill>
                  <a:schemeClr val="tx1"/>
                </a:solidFill>
                <a:latin typeface="Calibri" panose="020F0502020204030204" pitchFamily="34" charset="0"/>
                <a:cs typeface="Calibri" panose="020F0502020204030204" pitchFamily="34" charset="0"/>
              </a:rPr>
              <a:t>11500</a:t>
            </a:r>
          </a:p>
        </p:txBody>
      </p:sp>
      <p:graphicFrame>
        <p:nvGraphicFramePr>
          <p:cNvPr id="39" name="object 26"/>
          <p:cNvGraphicFramePr>
            <a:graphicFrameLocks noGrp="1"/>
          </p:cNvGraphicFramePr>
          <p:nvPr>
            <p:extLst>
              <p:ext uri="{D42A27DB-BD31-4B8C-83A1-F6EECF244321}">
                <p14:modId xmlns:p14="http://schemas.microsoft.com/office/powerpoint/2010/main" val="2829611629"/>
              </p:ext>
            </p:extLst>
          </p:nvPr>
        </p:nvGraphicFramePr>
        <p:xfrm>
          <a:off x="237373" y="2770620"/>
          <a:ext cx="6794499" cy="1761030"/>
        </p:xfrm>
        <a:graphic>
          <a:graphicData uri="http://schemas.openxmlformats.org/drawingml/2006/table">
            <a:tbl>
              <a:tblPr firstRow="1" bandRow="1">
                <a:tableStyleId>{2D5ABB26-0587-4C30-8999-92F81FD0307C}</a:tableStyleId>
              </a:tblPr>
              <a:tblGrid>
                <a:gridCol w="762635">
                  <a:extLst>
                    <a:ext uri="{9D8B030D-6E8A-4147-A177-3AD203B41FA5}">
                      <a16:colId xmlns:a16="http://schemas.microsoft.com/office/drawing/2014/main" xmlns="" val="20000"/>
                    </a:ext>
                  </a:extLst>
                </a:gridCol>
                <a:gridCol w="1068705">
                  <a:extLst>
                    <a:ext uri="{9D8B030D-6E8A-4147-A177-3AD203B41FA5}">
                      <a16:colId xmlns:a16="http://schemas.microsoft.com/office/drawing/2014/main" xmlns="" val="20001"/>
                    </a:ext>
                  </a:extLst>
                </a:gridCol>
                <a:gridCol w="836294">
                  <a:extLst>
                    <a:ext uri="{9D8B030D-6E8A-4147-A177-3AD203B41FA5}">
                      <a16:colId xmlns:a16="http://schemas.microsoft.com/office/drawing/2014/main" xmlns="" val="20002"/>
                    </a:ext>
                  </a:extLst>
                </a:gridCol>
                <a:gridCol w="1329690">
                  <a:extLst>
                    <a:ext uri="{9D8B030D-6E8A-4147-A177-3AD203B41FA5}">
                      <a16:colId xmlns:a16="http://schemas.microsoft.com/office/drawing/2014/main" xmlns="" val="20003"/>
                    </a:ext>
                  </a:extLst>
                </a:gridCol>
                <a:gridCol w="1235075">
                  <a:extLst>
                    <a:ext uri="{9D8B030D-6E8A-4147-A177-3AD203B41FA5}">
                      <a16:colId xmlns:a16="http://schemas.microsoft.com/office/drawing/2014/main" xmlns="" val="20004"/>
                    </a:ext>
                  </a:extLst>
                </a:gridCol>
                <a:gridCol w="1562100">
                  <a:extLst>
                    <a:ext uri="{9D8B030D-6E8A-4147-A177-3AD203B41FA5}">
                      <a16:colId xmlns:a16="http://schemas.microsoft.com/office/drawing/2014/main" xmlns="" val="20005"/>
                    </a:ext>
                  </a:extLst>
                </a:gridCol>
              </a:tblGrid>
              <a:tr h="325930">
                <a:tc>
                  <a:txBody>
                    <a:bodyPr/>
                    <a:lstStyle/>
                    <a:p>
                      <a:pPr marR="15240" algn="ctr">
                        <a:lnSpc>
                          <a:spcPct val="100000"/>
                        </a:lnSpc>
                        <a:spcBef>
                          <a:spcPts val="325"/>
                        </a:spcBef>
                      </a:pPr>
                      <a:r>
                        <a:rPr sz="1600" b="1" dirty="0">
                          <a:solidFill>
                            <a:schemeClr val="tx1"/>
                          </a:solidFill>
                          <a:latin typeface="Calibri"/>
                          <a:cs typeface="Calibri"/>
                        </a:rPr>
                        <a:t>Emp_id</a:t>
                      </a: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25"/>
                        </a:spcBef>
                      </a:pPr>
                      <a:r>
                        <a:rPr sz="1600" b="1" dirty="0">
                          <a:solidFill>
                            <a:schemeClr val="tx1"/>
                          </a:solidFill>
                          <a:latin typeface="Calibri"/>
                          <a:cs typeface="Calibri"/>
                        </a:rPr>
                        <a:t>Emp_name</a:t>
                      </a: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R="14604" algn="ctr">
                        <a:lnSpc>
                          <a:spcPct val="100000"/>
                        </a:lnSpc>
                        <a:spcBef>
                          <a:spcPts val="345"/>
                        </a:spcBef>
                      </a:pPr>
                      <a:r>
                        <a:rPr sz="1400" b="1" spc="-5" dirty="0" err="1">
                          <a:solidFill>
                            <a:schemeClr val="tx1"/>
                          </a:solidFill>
                          <a:latin typeface="Calibri"/>
                          <a:cs typeface="Calibri"/>
                        </a:rPr>
                        <a:t>Emp_age</a:t>
                      </a:r>
                      <a:endParaRPr sz="1400" b="1" dirty="0">
                        <a:solidFill>
                          <a:schemeClr val="tx1"/>
                        </a:solidFill>
                        <a:latin typeface="Calibri"/>
                        <a:cs typeface="Calibri"/>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38430">
                        <a:lnSpc>
                          <a:spcPct val="100000"/>
                        </a:lnSpc>
                        <a:spcBef>
                          <a:spcPts val="325"/>
                        </a:spcBef>
                      </a:pPr>
                      <a:r>
                        <a:rPr sz="1600" b="1" dirty="0" err="1">
                          <a:solidFill>
                            <a:schemeClr val="tx1"/>
                          </a:solidFill>
                          <a:latin typeface="Calibri"/>
                          <a:cs typeface="Calibri"/>
                        </a:rPr>
                        <a:t>Emp_email</a:t>
                      </a:r>
                      <a:endParaRPr sz="1600" b="1" dirty="0">
                        <a:solidFill>
                          <a:schemeClr val="tx1"/>
                        </a:solidFill>
                        <a:latin typeface="Calibri"/>
                        <a:cs typeface="Calibri"/>
                      </a:endParaRP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5250">
                        <a:lnSpc>
                          <a:spcPct val="100000"/>
                        </a:lnSpc>
                        <a:spcBef>
                          <a:spcPts val="345"/>
                        </a:spcBef>
                      </a:pPr>
                      <a:r>
                        <a:rPr lang="en-CA" sz="1400" b="1" spc="-5" dirty="0" smtClean="0">
                          <a:solidFill>
                            <a:schemeClr val="tx1"/>
                          </a:solidFill>
                          <a:latin typeface="Calibri"/>
                          <a:cs typeface="Calibri"/>
                        </a:rPr>
                        <a:t>S</a:t>
                      </a:r>
                      <a:r>
                        <a:rPr sz="1400" b="1" spc="-5" dirty="0" smtClean="0">
                          <a:solidFill>
                            <a:schemeClr val="tx1"/>
                          </a:solidFill>
                          <a:latin typeface="Calibri"/>
                          <a:cs typeface="Calibri"/>
                        </a:rPr>
                        <a:t>alary</a:t>
                      </a:r>
                      <a:endParaRPr sz="1400" b="1" dirty="0">
                        <a:solidFill>
                          <a:schemeClr val="tx1"/>
                        </a:solidFill>
                        <a:latin typeface="Calibri"/>
                        <a:cs typeface="Calibri"/>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8925">
                        <a:lnSpc>
                          <a:spcPct val="100000"/>
                        </a:lnSpc>
                        <a:spcBef>
                          <a:spcPts val="325"/>
                        </a:spcBef>
                      </a:pPr>
                      <a:r>
                        <a:rPr lang="en-CA" sz="1600" b="1" spc="-5" dirty="0" smtClean="0">
                          <a:solidFill>
                            <a:schemeClr val="tx1"/>
                          </a:solidFill>
                          <a:latin typeface="Calibri"/>
                          <a:cs typeface="Calibri"/>
                        </a:rPr>
                        <a:t>P</a:t>
                      </a:r>
                      <a:r>
                        <a:rPr sz="1600" b="1" spc="-5" dirty="0" smtClean="0">
                          <a:solidFill>
                            <a:schemeClr val="tx1"/>
                          </a:solidFill>
                          <a:latin typeface="Calibri"/>
                          <a:cs typeface="Calibri"/>
                        </a:rPr>
                        <a:t>lace</a:t>
                      </a:r>
                      <a:endParaRPr sz="1600" b="1" dirty="0">
                        <a:solidFill>
                          <a:schemeClr val="tx1"/>
                        </a:solidFill>
                        <a:latin typeface="Calibri"/>
                        <a:cs typeface="Calibri"/>
                      </a:endParaRP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55600">
                <a:tc>
                  <a:txBody>
                    <a:bodyPr/>
                    <a:lstStyle/>
                    <a:p>
                      <a:pPr marL="21590" algn="ctr">
                        <a:lnSpc>
                          <a:spcPct val="100000"/>
                        </a:lnSpc>
                        <a:spcBef>
                          <a:spcPts val="275"/>
                        </a:spcBef>
                      </a:pPr>
                      <a:r>
                        <a:rPr lang="en-IN" sz="1400" spc="-5" dirty="0">
                          <a:solidFill>
                            <a:schemeClr val="tx1"/>
                          </a:solidFill>
                          <a:latin typeface="Calibri"/>
                          <a:cs typeface="Calibri"/>
                        </a:rPr>
                        <a:t>1000</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L="49530" algn="ctr">
                        <a:lnSpc>
                          <a:spcPct val="100000"/>
                        </a:lnSpc>
                        <a:spcBef>
                          <a:spcPts val="265"/>
                        </a:spcBef>
                      </a:pPr>
                      <a:r>
                        <a:rPr lang="en-CA" sz="1400" b="0" spc="-5" dirty="0" smtClean="0">
                          <a:solidFill>
                            <a:schemeClr val="tx1"/>
                          </a:solidFill>
                          <a:latin typeface="Calibri"/>
                          <a:cs typeface="Calibri"/>
                        </a:rPr>
                        <a:t>Samantha</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L="59055" algn="ctr">
                        <a:lnSpc>
                          <a:spcPct val="100000"/>
                        </a:lnSpc>
                        <a:spcBef>
                          <a:spcPts val="265"/>
                        </a:spcBef>
                      </a:pPr>
                      <a:r>
                        <a:rPr sz="1400" b="0" spc="-10" dirty="0">
                          <a:solidFill>
                            <a:schemeClr val="tx1"/>
                          </a:solidFill>
                          <a:latin typeface="Calibri"/>
                          <a:cs typeface="Calibri"/>
                        </a:rPr>
                        <a:t>45</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L="125095">
                        <a:lnSpc>
                          <a:spcPct val="100000"/>
                        </a:lnSpc>
                        <a:spcBef>
                          <a:spcPts val="265"/>
                        </a:spcBef>
                      </a:pPr>
                      <a:r>
                        <a:rPr lang="en-CA" sz="1400" b="0" spc="-5" dirty="0" err="1" smtClean="0">
                          <a:solidFill>
                            <a:schemeClr val="tx1"/>
                          </a:solidFill>
                          <a:latin typeface="Calibri"/>
                          <a:cs typeface="Calibri"/>
                          <a:hlinkClick r:id="rId2"/>
                        </a:rPr>
                        <a:t>sm</a:t>
                      </a:r>
                      <a:r>
                        <a:rPr sz="1400" b="0" spc="-5" dirty="0" smtClean="0">
                          <a:solidFill>
                            <a:schemeClr val="tx1"/>
                          </a:solidFill>
                          <a:latin typeface="Calibri"/>
                          <a:cs typeface="Calibri"/>
                          <a:hlinkClick r:id="rId2"/>
                        </a:rPr>
                        <a:t>@gmail.com</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283845" algn="r">
                        <a:lnSpc>
                          <a:spcPct val="100000"/>
                        </a:lnSpc>
                        <a:spcBef>
                          <a:spcPts val="275"/>
                        </a:spcBef>
                      </a:pPr>
                      <a:r>
                        <a:rPr lang="en-IN" sz="1400" dirty="0">
                          <a:solidFill>
                            <a:schemeClr val="tx1"/>
                          </a:solidFill>
                          <a:latin typeface="Calibri"/>
                          <a:cs typeface="Calibri"/>
                        </a:rPr>
                        <a:t>10000</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431800" algn="r">
                        <a:lnSpc>
                          <a:spcPct val="100000"/>
                        </a:lnSpc>
                        <a:spcBef>
                          <a:spcPts val="275"/>
                        </a:spcBef>
                      </a:pPr>
                      <a:r>
                        <a:rPr lang="en-IN" sz="1400" spc="-5" dirty="0" smtClean="0">
                          <a:solidFill>
                            <a:schemeClr val="tx1"/>
                          </a:solidFill>
                          <a:latin typeface="Calibri"/>
                          <a:cs typeface="Calibri"/>
                        </a:rPr>
                        <a:t>Toronto</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extLst>
                  <a:ext uri="{0D108BD9-81ED-4DB2-BD59-A6C34878D82A}">
                    <a16:rowId xmlns:a16="http://schemas.microsoft.com/office/drawing/2014/main" xmlns="" val="3954790325"/>
                  </a:ext>
                </a:extLst>
              </a:tr>
              <a:tr h="355600">
                <a:tc>
                  <a:txBody>
                    <a:bodyPr/>
                    <a:lstStyle/>
                    <a:p>
                      <a:pPr marL="21590" algn="ctr">
                        <a:lnSpc>
                          <a:spcPct val="100000"/>
                        </a:lnSpc>
                        <a:spcBef>
                          <a:spcPts val="275"/>
                        </a:spcBef>
                      </a:pPr>
                      <a:r>
                        <a:rPr sz="1400" spc="-5" dirty="0">
                          <a:solidFill>
                            <a:schemeClr val="tx1"/>
                          </a:solidFill>
                          <a:latin typeface="Calibri"/>
                          <a:cs typeface="Calibri"/>
                        </a:rPr>
                        <a:t>100</a:t>
                      </a:r>
                      <a:r>
                        <a:rPr lang="en-IN" sz="1400" spc="-5" dirty="0">
                          <a:solidFill>
                            <a:schemeClr val="tx1"/>
                          </a:solidFill>
                          <a:latin typeface="Calibri"/>
                          <a:cs typeface="Calibri"/>
                        </a:rPr>
                        <a:t>1</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L="50800" algn="ctr">
                        <a:lnSpc>
                          <a:spcPct val="100000"/>
                        </a:lnSpc>
                        <a:spcBef>
                          <a:spcPts val="265"/>
                        </a:spcBef>
                      </a:pPr>
                      <a:r>
                        <a:rPr lang="en-CA" sz="1400" b="0" spc="-5" dirty="0" smtClean="0">
                          <a:solidFill>
                            <a:schemeClr val="tx1"/>
                          </a:solidFill>
                          <a:latin typeface="Calibri"/>
                          <a:cs typeface="Calibri"/>
                        </a:rPr>
                        <a:t>Anna</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L="59055" algn="ctr">
                        <a:lnSpc>
                          <a:spcPct val="100000"/>
                        </a:lnSpc>
                        <a:spcBef>
                          <a:spcPts val="265"/>
                        </a:spcBef>
                      </a:pPr>
                      <a:r>
                        <a:rPr sz="1400" b="0" spc="-10" dirty="0">
                          <a:solidFill>
                            <a:schemeClr val="tx1"/>
                          </a:solidFill>
                          <a:latin typeface="Calibri"/>
                          <a:cs typeface="Calibri"/>
                        </a:rPr>
                        <a:t>23</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L="125095">
                        <a:lnSpc>
                          <a:spcPct val="100000"/>
                        </a:lnSpc>
                        <a:spcBef>
                          <a:spcPts val="275"/>
                        </a:spcBef>
                      </a:pPr>
                      <a:r>
                        <a:rPr sz="1400" b="0" spc="-5" dirty="0">
                          <a:solidFill>
                            <a:schemeClr val="tx1"/>
                          </a:solidFill>
                          <a:latin typeface="Calibri"/>
                          <a:cs typeface="Calibri"/>
                          <a:hlinkClick r:id="rId3"/>
                        </a:rPr>
                        <a:t>an@gmail.com</a:t>
                      </a:r>
                      <a:endParaRPr sz="1400" b="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283845" algn="r">
                        <a:lnSpc>
                          <a:spcPct val="100000"/>
                        </a:lnSpc>
                        <a:spcBef>
                          <a:spcPts val="275"/>
                        </a:spcBef>
                      </a:pPr>
                      <a:r>
                        <a:rPr lang="en-IN" sz="1400" spc="-5" dirty="0">
                          <a:solidFill>
                            <a:schemeClr val="tx1"/>
                          </a:solidFill>
                          <a:latin typeface="Calibri"/>
                          <a:cs typeface="Calibri"/>
                        </a:rPr>
                        <a:t>20</a:t>
                      </a:r>
                      <a:r>
                        <a:rPr sz="1400" spc="-5" dirty="0">
                          <a:solidFill>
                            <a:schemeClr val="tx1"/>
                          </a:solidFill>
                          <a:latin typeface="Calibri"/>
                          <a:cs typeface="Calibri"/>
                        </a:rPr>
                        <a:t>000</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431800" algn="r">
                        <a:lnSpc>
                          <a:spcPct val="100000"/>
                        </a:lnSpc>
                        <a:spcBef>
                          <a:spcPts val="275"/>
                        </a:spcBef>
                      </a:pPr>
                      <a:r>
                        <a:rPr lang="en-CA" sz="1400" dirty="0" smtClean="0">
                          <a:solidFill>
                            <a:schemeClr val="tx1"/>
                          </a:solidFill>
                          <a:latin typeface="Calibri"/>
                          <a:cs typeface="Calibri"/>
                        </a:rPr>
                        <a:t>Chicago</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extLst>
                  <a:ext uri="{0D108BD9-81ED-4DB2-BD59-A6C34878D82A}">
                    <a16:rowId xmlns:a16="http://schemas.microsoft.com/office/drawing/2014/main" xmlns="" val="10001"/>
                  </a:ext>
                </a:extLst>
              </a:tr>
              <a:tr h="361950">
                <a:tc>
                  <a:txBody>
                    <a:bodyPr/>
                    <a:lstStyle/>
                    <a:p>
                      <a:pPr marL="21590" algn="ctr">
                        <a:lnSpc>
                          <a:spcPct val="100000"/>
                        </a:lnSpc>
                        <a:spcBef>
                          <a:spcPts val="275"/>
                        </a:spcBef>
                      </a:pPr>
                      <a:r>
                        <a:rPr sz="1400" spc="-5" dirty="0">
                          <a:solidFill>
                            <a:schemeClr val="tx1"/>
                          </a:solidFill>
                          <a:latin typeface="Calibri"/>
                          <a:cs typeface="Calibri"/>
                        </a:rPr>
                        <a:t>1002</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165" algn="ctr">
                        <a:lnSpc>
                          <a:spcPct val="100000"/>
                        </a:lnSpc>
                        <a:spcBef>
                          <a:spcPts val="265"/>
                        </a:spcBef>
                      </a:pPr>
                      <a:r>
                        <a:rPr lang="en-CA" sz="1400" b="0" spc="-10" dirty="0" smtClean="0">
                          <a:solidFill>
                            <a:schemeClr val="tx1"/>
                          </a:solidFill>
                          <a:latin typeface="Calibri"/>
                          <a:cs typeface="Calibri"/>
                        </a:rPr>
                        <a:t>Norman</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9055" algn="ctr">
                        <a:lnSpc>
                          <a:spcPct val="100000"/>
                        </a:lnSpc>
                        <a:spcBef>
                          <a:spcPts val="265"/>
                        </a:spcBef>
                      </a:pPr>
                      <a:r>
                        <a:rPr sz="1400" b="0" spc="-10" dirty="0">
                          <a:solidFill>
                            <a:schemeClr val="tx1"/>
                          </a:solidFill>
                          <a:latin typeface="Calibri"/>
                          <a:cs typeface="Calibri"/>
                        </a:rPr>
                        <a:t>25</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5095">
                        <a:lnSpc>
                          <a:spcPct val="100000"/>
                        </a:lnSpc>
                        <a:spcBef>
                          <a:spcPts val="265"/>
                        </a:spcBef>
                      </a:pPr>
                      <a:r>
                        <a:rPr sz="1400" b="0" spc="-10" dirty="0">
                          <a:solidFill>
                            <a:schemeClr val="tx1"/>
                          </a:solidFill>
                          <a:latin typeface="Calibri"/>
                          <a:cs typeface="Calibri"/>
                          <a:hlinkClick r:id="rId4"/>
                        </a:rPr>
                        <a:t>nn@gmail.com</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283845" algn="r">
                        <a:lnSpc>
                          <a:spcPct val="100000"/>
                        </a:lnSpc>
                        <a:spcBef>
                          <a:spcPts val="275"/>
                        </a:spcBef>
                      </a:pPr>
                      <a:r>
                        <a:rPr sz="1400" spc="-5" dirty="0">
                          <a:solidFill>
                            <a:schemeClr val="tx1"/>
                          </a:solidFill>
                          <a:latin typeface="Calibri"/>
                          <a:cs typeface="Calibri"/>
                        </a:rPr>
                        <a:t>15000</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31800" algn="r">
                        <a:lnSpc>
                          <a:spcPct val="100000"/>
                        </a:lnSpc>
                        <a:spcBef>
                          <a:spcPts val="275"/>
                        </a:spcBef>
                      </a:pPr>
                      <a:r>
                        <a:rPr lang="en-CA" sz="1400" spc="-5" dirty="0" smtClean="0">
                          <a:solidFill>
                            <a:schemeClr val="tx1"/>
                          </a:solidFill>
                          <a:latin typeface="Calibri"/>
                          <a:cs typeface="Calibri"/>
                        </a:rPr>
                        <a:t>Toronto</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85487393"/>
                  </a:ext>
                </a:extLst>
              </a:tr>
              <a:tr h="361950">
                <a:tc>
                  <a:txBody>
                    <a:bodyPr/>
                    <a:lstStyle/>
                    <a:p>
                      <a:pPr marL="21590" algn="ctr">
                        <a:lnSpc>
                          <a:spcPct val="100000"/>
                        </a:lnSpc>
                        <a:spcBef>
                          <a:spcPts val="275"/>
                        </a:spcBef>
                      </a:pPr>
                      <a:r>
                        <a:rPr sz="1400" spc="-5" dirty="0">
                          <a:solidFill>
                            <a:schemeClr val="tx1"/>
                          </a:solidFill>
                          <a:latin typeface="Calibri"/>
                          <a:cs typeface="Calibri"/>
                        </a:rPr>
                        <a:t>1003</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9530" algn="ctr">
                        <a:lnSpc>
                          <a:spcPct val="100000"/>
                        </a:lnSpc>
                        <a:spcBef>
                          <a:spcPts val="265"/>
                        </a:spcBef>
                      </a:pPr>
                      <a:r>
                        <a:rPr lang="en-CA" sz="1400" b="0" spc="-5" dirty="0" smtClean="0">
                          <a:solidFill>
                            <a:schemeClr val="tx1"/>
                          </a:solidFill>
                          <a:latin typeface="Calibri"/>
                          <a:cs typeface="Calibri"/>
                        </a:rPr>
                        <a:t>Samantha</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9055" algn="ctr">
                        <a:lnSpc>
                          <a:spcPct val="100000"/>
                        </a:lnSpc>
                        <a:spcBef>
                          <a:spcPts val="265"/>
                        </a:spcBef>
                      </a:pPr>
                      <a:r>
                        <a:rPr sz="1400" b="0" spc="-10" dirty="0">
                          <a:solidFill>
                            <a:schemeClr val="tx1"/>
                          </a:solidFill>
                          <a:latin typeface="Calibri"/>
                          <a:cs typeface="Calibri"/>
                        </a:rPr>
                        <a:t>25</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5095">
                        <a:lnSpc>
                          <a:spcPct val="100000"/>
                        </a:lnSpc>
                        <a:spcBef>
                          <a:spcPts val="265"/>
                        </a:spcBef>
                      </a:pPr>
                      <a:r>
                        <a:rPr lang="en-CA" sz="1400" b="0" spc="-5" dirty="0" err="1" smtClean="0">
                          <a:solidFill>
                            <a:schemeClr val="tx1"/>
                          </a:solidFill>
                          <a:latin typeface="Calibri"/>
                          <a:cs typeface="Calibri"/>
                          <a:hlinkClick r:id="rId5"/>
                        </a:rPr>
                        <a:t>sam</a:t>
                      </a:r>
                      <a:r>
                        <a:rPr sz="1400" b="0" spc="-5" dirty="0" smtClean="0">
                          <a:solidFill>
                            <a:schemeClr val="tx1"/>
                          </a:solidFill>
                          <a:latin typeface="Calibri"/>
                          <a:cs typeface="Calibri"/>
                          <a:hlinkClick r:id="rId5"/>
                        </a:rPr>
                        <a:t>@gmail.com</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283845" algn="r">
                        <a:lnSpc>
                          <a:spcPct val="100000"/>
                        </a:lnSpc>
                        <a:spcBef>
                          <a:spcPts val="275"/>
                        </a:spcBef>
                      </a:pPr>
                      <a:r>
                        <a:rPr sz="1400" spc="-5" dirty="0">
                          <a:solidFill>
                            <a:schemeClr val="tx1"/>
                          </a:solidFill>
                          <a:latin typeface="Calibri"/>
                          <a:cs typeface="Calibri"/>
                        </a:rPr>
                        <a:t>13000</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33705" algn="r">
                        <a:lnSpc>
                          <a:spcPct val="100000"/>
                        </a:lnSpc>
                        <a:spcBef>
                          <a:spcPts val="275"/>
                        </a:spcBef>
                      </a:pPr>
                      <a:r>
                        <a:rPr lang="en-CA" sz="1400" spc="-5" dirty="0" smtClean="0">
                          <a:solidFill>
                            <a:schemeClr val="tx1"/>
                          </a:solidFill>
                          <a:latin typeface="Calibri"/>
                          <a:cs typeface="Calibri"/>
                        </a:rPr>
                        <a:t>Chicago</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40" name="object 27"/>
          <p:cNvSpPr txBox="1"/>
          <p:nvPr/>
        </p:nvSpPr>
        <p:spPr>
          <a:xfrm>
            <a:off x="218996" y="2355726"/>
            <a:ext cx="1857375" cy="387462"/>
          </a:xfrm>
          <a:prstGeom prst="rect">
            <a:avLst/>
          </a:prstGeom>
          <a:solidFill>
            <a:schemeClr val="bg1"/>
          </a:solidFill>
          <a:ln w="25400">
            <a:solidFill>
              <a:schemeClr val="tx1"/>
            </a:solidFill>
          </a:ln>
        </p:spPr>
        <p:txBody>
          <a:bodyPr vert="horz" wrap="square" lIns="0" tIns="44450" rIns="0" bIns="0" rtlCol="0">
            <a:spAutoFit/>
          </a:bodyPr>
          <a:lstStyle/>
          <a:p>
            <a:pPr marL="346075">
              <a:spcBef>
                <a:spcPts val="350"/>
              </a:spcBef>
            </a:pPr>
            <a:r>
              <a:rPr sz="1600" b="1" spc="-10" dirty="0">
                <a:solidFill>
                  <a:schemeClr val="tx1"/>
                </a:solidFill>
                <a:latin typeface="Calibri"/>
                <a:cs typeface="Calibri"/>
              </a:rPr>
              <a:t>Tbl_employee</a:t>
            </a:r>
            <a:endParaRPr sz="1600" b="1" dirty="0">
              <a:solidFill>
                <a:schemeClr val="tx1"/>
              </a:solidFill>
              <a:latin typeface="Calibri"/>
              <a:cs typeface="Calibri"/>
            </a:endParaRPr>
          </a:p>
        </p:txBody>
      </p:sp>
    </p:spTree>
    <p:extLst>
      <p:ext uri="{BB962C8B-B14F-4D97-AF65-F5344CB8AC3E}">
        <p14:creationId xmlns:p14="http://schemas.microsoft.com/office/powerpoint/2010/main" val="2091789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23478"/>
            <a:ext cx="5724128" cy="504056"/>
          </a:xfrm>
        </p:spPr>
        <p:txBody>
          <a:bodyPr>
            <a:normAutofit fontScale="90000"/>
          </a:bodyPr>
          <a:lstStyle/>
          <a:p>
            <a:r>
              <a:rPr lang="en-IN" sz="2800" dirty="0">
                <a:solidFill>
                  <a:schemeClr val="bg1"/>
                </a:solidFill>
              </a:rPr>
              <a:t>Database management system (DBMS)</a:t>
            </a:r>
          </a:p>
        </p:txBody>
      </p:sp>
      <p:sp>
        <p:nvSpPr>
          <p:cNvPr id="4" name="Text Placeholder 3"/>
          <p:cNvSpPr>
            <a:spLocks noGrp="1"/>
          </p:cNvSpPr>
          <p:nvPr>
            <p:ph idx="4294967295"/>
          </p:nvPr>
        </p:nvSpPr>
        <p:spPr>
          <a:xfrm>
            <a:off x="319880" y="857992"/>
            <a:ext cx="8388424" cy="3394075"/>
          </a:xfrm>
        </p:spPr>
        <p:txBody>
          <a:bodyPr>
            <a:normAutofit/>
          </a:bodyPr>
          <a:lstStyle/>
          <a:p>
            <a:r>
              <a:rPr lang="en-US" sz="2000" dirty="0">
                <a:cs typeface="Times New Roman" panose="02020603050405020304" pitchFamily="18" charset="0"/>
              </a:rPr>
              <a:t>“Simply DBMS helps you to create and manage  databases- same like MSWord helps you to  create or manage word documents.”</a:t>
            </a:r>
          </a:p>
          <a:p>
            <a:endParaRPr lang="en-US" sz="2000" dirty="0">
              <a:cs typeface="Times New Roman" panose="02020603050405020304" pitchFamily="18" charset="0"/>
            </a:endParaRPr>
          </a:p>
          <a:p>
            <a:endParaRPr lang="en-US" sz="2000" dirty="0">
              <a:cs typeface="Times New Roman" panose="02020603050405020304" pitchFamily="18" charset="0"/>
            </a:endParaRPr>
          </a:p>
          <a:p>
            <a:endParaRPr lang="en-IN" sz="2000" dirty="0">
              <a:cs typeface="Times New Roman" panose="02020603050405020304" pitchFamily="18" charset="0"/>
            </a:endParaRPr>
          </a:p>
        </p:txBody>
      </p:sp>
      <p:sp>
        <p:nvSpPr>
          <p:cNvPr id="5" name="object 5"/>
          <p:cNvSpPr/>
          <p:nvPr/>
        </p:nvSpPr>
        <p:spPr>
          <a:xfrm>
            <a:off x="5618487" y="1882035"/>
            <a:ext cx="685361" cy="887141"/>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5614635" y="1878092"/>
            <a:ext cx="693548" cy="895027"/>
          </a:xfrm>
          <a:custGeom>
            <a:avLst/>
            <a:gdLst/>
            <a:ahLst/>
            <a:cxnLst/>
            <a:rect l="l" t="t" r="r" b="b"/>
            <a:pathLst>
              <a:path w="1116965" h="1441450">
                <a:moveTo>
                  <a:pt x="0" y="1441450"/>
                </a:moveTo>
                <a:lnTo>
                  <a:pt x="1116482" y="1441450"/>
                </a:lnTo>
                <a:lnTo>
                  <a:pt x="1116482" y="0"/>
                </a:lnTo>
                <a:lnTo>
                  <a:pt x="0" y="0"/>
                </a:lnTo>
                <a:lnTo>
                  <a:pt x="0" y="1441450"/>
                </a:lnTo>
                <a:close/>
              </a:path>
            </a:pathLst>
          </a:custGeom>
          <a:ln w="12700">
            <a:solidFill>
              <a:srgbClr val="000000"/>
            </a:solidFill>
          </a:ln>
        </p:spPr>
        <p:txBody>
          <a:bodyPr wrap="square" lIns="0" tIns="0" rIns="0" bIns="0" rtlCol="0"/>
          <a:lstStyle/>
          <a:p>
            <a:endParaRPr dirty="0"/>
          </a:p>
        </p:txBody>
      </p:sp>
      <p:sp>
        <p:nvSpPr>
          <p:cNvPr id="7" name="object 7"/>
          <p:cNvSpPr/>
          <p:nvPr/>
        </p:nvSpPr>
        <p:spPr>
          <a:xfrm>
            <a:off x="5547645" y="3485148"/>
            <a:ext cx="798426" cy="1064585"/>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5547645" y="3724242"/>
            <a:ext cx="798426" cy="177428"/>
          </a:xfrm>
          <a:custGeom>
            <a:avLst/>
            <a:gdLst/>
            <a:ahLst/>
            <a:cxnLst/>
            <a:rect l="l" t="t" r="r" b="b"/>
            <a:pathLst>
              <a:path w="1285875" h="285750">
                <a:moveTo>
                  <a:pt x="1285875" y="0"/>
                </a:moveTo>
                <a:lnTo>
                  <a:pt x="1272815" y="57601"/>
                </a:lnTo>
                <a:lnTo>
                  <a:pt x="1235360" y="111246"/>
                </a:lnTo>
                <a:lnTo>
                  <a:pt x="1176093" y="159785"/>
                </a:lnTo>
                <a:lnTo>
                  <a:pt x="1139087" y="181782"/>
                </a:lnTo>
                <a:lnTo>
                  <a:pt x="1097597" y="202072"/>
                </a:lnTo>
                <a:lnTo>
                  <a:pt x="1051946" y="220513"/>
                </a:lnTo>
                <a:lnTo>
                  <a:pt x="1002456" y="236960"/>
                </a:lnTo>
                <a:lnTo>
                  <a:pt x="949451" y="251270"/>
                </a:lnTo>
                <a:lnTo>
                  <a:pt x="893254" y="263300"/>
                </a:lnTo>
                <a:lnTo>
                  <a:pt x="834187" y="272907"/>
                </a:lnTo>
                <a:lnTo>
                  <a:pt x="772574" y="279946"/>
                </a:lnTo>
                <a:lnTo>
                  <a:pt x="708738" y="284275"/>
                </a:lnTo>
                <a:lnTo>
                  <a:pt x="643001" y="285750"/>
                </a:lnTo>
                <a:lnTo>
                  <a:pt x="577262" y="284275"/>
                </a:lnTo>
                <a:lnTo>
                  <a:pt x="513421" y="279946"/>
                </a:lnTo>
                <a:lnTo>
                  <a:pt x="451802" y="272907"/>
                </a:lnTo>
                <a:lnTo>
                  <a:pt x="392727" y="263300"/>
                </a:lnTo>
                <a:lnTo>
                  <a:pt x="336520" y="251270"/>
                </a:lnTo>
                <a:lnTo>
                  <a:pt x="283505" y="236960"/>
                </a:lnTo>
                <a:lnTo>
                  <a:pt x="234004" y="220513"/>
                </a:lnTo>
                <a:lnTo>
                  <a:pt x="188341" y="202072"/>
                </a:lnTo>
                <a:lnTo>
                  <a:pt x="146839" y="181782"/>
                </a:lnTo>
                <a:lnTo>
                  <a:pt x="109821" y="159785"/>
                </a:lnTo>
                <a:lnTo>
                  <a:pt x="77612" y="136225"/>
                </a:lnTo>
                <a:lnTo>
                  <a:pt x="28910" y="84990"/>
                </a:lnTo>
                <a:lnTo>
                  <a:pt x="3320" y="29223"/>
                </a:lnTo>
                <a:lnTo>
                  <a:pt x="0" y="0"/>
                </a:lnTo>
              </a:path>
            </a:pathLst>
          </a:custGeom>
          <a:ln w="25400">
            <a:solidFill>
              <a:srgbClr val="385D89"/>
            </a:solidFill>
          </a:ln>
        </p:spPr>
        <p:txBody>
          <a:bodyPr wrap="square" lIns="0" tIns="0" rIns="0" bIns="0" rtlCol="0"/>
          <a:lstStyle/>
          <a:p>
            <a:endParaRPr dirty="0"/>
          </a:p>
        </p:txBody>
      </p:sp>
      <p:sp>
        <p:nvSpPr>
          <p:cNvPr id="9" name="object 9"/>
          <p:cNvSpPr/>
          <p:nvPr/>
        </p:nvSpPr>
        <p:spPr>
          <a:xfrm>
            <a:off x="5549364" y="3481205"/>
            <a:ext cx="798426" cy="1064964"/>
          </a:xfrm>
          <a:custGeom>
            <a:avLst/>
            <a:gdLst/>
            <a:ahLst/>
            <a:cxnLst/>
            <a:rect l="l" t="t" r="r" b="b"/>
            <a:pathLst>
              <a:path w="1285875" h="1715135">
                <a:moveTo>
                  <a:pt x="0" y="285750"/>
                </a:moveTo>
                <a:lnTo>
                  <a:pt x="13064" y="228148"/>
                </a:lnTo>
                <a:lnTo>
                  <a:pt x="50534" y="174503"/>
                </a:lnTo>
                <a:lnTo>
                  <a:pt x="109821" y="125964"/>
                </a:lnTo>
                <a:lnTo>
                  <a:pt x="146839" y="103967"/>
                </a:lnTo>
                <a:lnTo>
                  <a:pt x="188340" y="83677"/>
                </a:lnTo>
                <a:lnTo>
                  <a:pt x="234004" y="65236"/>
                </a:lnTo>
                <a:lnTo>
                  <a:pt x="283505" y="48789"/>
                </a:lnTo>
                <a:lnTo>
                  <a:pt x="336520" y="34479"/>
                </a:lnTo>
                <a:lnTo>
                  <a:pt x="392727" y="22449"/>
                </a:lnTo>
                <a:lnTo>
                  <a:pt x="451802" y="12842"/>
                </a:lnTo>
                <a:lnTo>
                  <a:pt x="513421" y="5803"/>
                </a:lnTo>
                <a:lnTo>
                  <a:pt x="577262" y="1474"/>
                </a:lnTo>
                <a:lnTo>
                  <a:pt x="643001" y="0"/>
                </a:lnTo>
                <a:lnTo>
                  <a:pt x="708738" y="1474"/>
                </a:lnTo>
                <a:lnTo>
                  <a:pt x="772574" y="5803"/>
                </a:lnTo>
                <a:lnTo>
                  <a:pt x="834187" y="12842"/>
                </a:lnTo>
                <a:lnTo>
                  <a:pt x="893254" y="22449"/>
                </a:lnTo>
                <a:lnTo>
                  <a:pt x="949451" y="34479"/>
                </a:lnTo>
                <a:lnTo>
                  <a:pt x="1002456" y="48789"/>
                </a:lnTo>
                <a:lnTo>
                  <a:pt x="1051946" y="65236"/>
                </a:lnTo>
                <a:lnTo>
                  <a:pt x="1097597" y="83677"/>
                </a:lnTo>
                <a:lnTo>
                  <a:pt x="1139087" y="103967"/>
                </a:lnTo>
                <a:lnTo>
                  <a:pt x="1176093" y="125964"/>
                </a:lnTo>
                <a:lnTo>
                  <a:pt x="1208292" y="149524"/>
                </a:lnTo>
                <a:lnTo>
                  <a:pt x="1256976" y="200759"/>
                </a:lnTo>
                <a:lnTo>
                  <a:pt x="1282556" y="256526"/>
                </a:lnTo>
                <a:lnTo>
                  <a:pt x="1285875" y="285750"/>
                </a:lnTo>
                <a:lnTo>
                  <a:pt x="1285875" y="1428762"/>
                </a:lnTo>
                <a:lnTo>
                  <a:pt x="1282556" y="1457980"/>
                </a:lnTo>
                <a:lnTo>
                  <a:pt x="1272815" y="1486354"/>
                </a:lnTo>
                <a:lnTo>
                  <a:pt x="1235360" y="1539994"/>
                </a:lnTo>
                <a:lnTo>
                  <a:pt x="1176093" y="1588535"/>
                </a:lnTo>
                <a:lnTo>
                  <a:pt x="1139087" y="1610534"/>
                </a:lnTo>
                <a:lnTo>
                  <a:pt x="1097597" y="1630827"/>
                </a:lnTo>
                <a:lnTo>
                  <a:pt x="1051946" y="1649271"/>
                </a:lnTo>
                <a:lnTo>
                  <a:pt x="1002456" y="1665721"/>
                </a:lnTo>
                <a:lnTo>
                  <a:pt x="949451" y="1680035"/>
                </a:lnTo>
                <a:lnTo>
                  <a:pt x="893254" y="1692068"/>
                </a:lnTo>
                <a:lnTo>
                  <a:pt x="834187" y="1701678"/>
                </a:lnTo>
                <a:lnTo>
                  <a:pt x="772574" y="1708719"/>
                </a:lnTo>
                <a:lnTo>
                  <a:pt x="708738" y="1713050"/>
                </a:lnTo>
                <a:lnTo>
                  <a:pt x="643001" y="1714525"/>
                </a:lnTo>
                <a:lnTo>
                  <a:pt x="577262" y="1713050"/>
                </a:lnTo>
                <a:lnTo>
                  <a:pt x="513421" y="1708719"/>
                </a:lnTo>
                <a:lnTo>
                  <a:pt x="451802" y="1701678"/>
                </a:lnTo>
                <a:lnTo>
                  <a:pt x="392727" y="1692068"/>
                </a:lnTo>
                <a:lnTo>
                  <a:pt x="336520" y="1680035"/>
                </a:lnTo>
                <a:lnTo>
                  <a:pt x="283505" y="1665721"/>
                </a:lnTo>
                <a:lnTo>
                  <a:pt x="234004" y="1649271"/>
                </a:lnTo>
                <a:lnTo>
                  <a:pt x="188341" y="1630827"/>
                </a:lnTo>
                <a:lnTo>
                  <a:pt x="146839" y="1610534"/>
                </a:lnTo>
                <a:lnTo>
                  <a:pt x="109821" y="1588535"/>
                </a:lnTo>
                <a:lnTo>
                  <a:pt x="77612" y="1564974"/>
                </a:lnTo>
                <a:lnTo>
                  <a:pt x="28910" y="1513739"/>
                </a:lnTo>
                <a:lnTo>
                  <a:pt x="3320" y="1457980"/>
                </a:lnTo>
                <a:lnTo>
                  <a:pt x="0" y="1428762"/>
                </a:lnTo>
                <a:lnTo>
                  <a:pt x="0" y="285750"/>
                </a:lnTo>
                <a:close/>
              </a:path>
            </a:pathLst>
          </a:custGeom>
          <a:ln w="25400">
            <a:solidFill>
              <a:srgbClr val="385D89"/>
            </a:solidFill>
          </a:ln>
        </p:spPr>
        <p:txBody>
          <a:bodyPr wrap="square" lIns="0" tIns="0" rIns="0" bIns="0" rtlCol="0"/>
          <a:lstStyle/>
          <a:p>
            <a:endParaRPr dirty="0"/>
          </a:p>
        </p:txBody>
      </p:sp>
      <p:sp>
        <p:nvSpPr>
          <p:cNvPr id="10" name="object 10"/>
          <p:cNvSpPr/>
          <p:nvPr/>
        </p:nvSpPr>
        <p:spPr>
          <a:xfrm>
            <a:off x="2080491" y="2040692"/>
            <a:ext cx="842823" cy="842823"/>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3734359" y="1899402"/>
            <a:ext cx="931538" cy="931538"/>
          </a:xfrm>
          <a:prstGeom prst="rect">
            <a:avLst/>
          </a:prstGeom>
          <a:blipFill>
            <a:blip r:embed="rId6" cstate="print"/>
            <a:stretch>
              <a:fillRect/>
            </a:stretch>
          </a:blipFill>
        </p:spPr>
        <p:txBody>
          <a:bodyPr wrap="square" lIns="0" tIns="0" rIns="0" bIns="0" rtlCol="0"/>
          <a:lstStyle/>
          <a:p>
            <a:endParaRPr dirty="0"/>
          </a:p>
        </p:txBody>
      </p:sp>
      <p:sp>
        <p:nvSpPr>
          <p:cNvPr id="12" name="object 12"/>
          <p:cNvSpPr/>
          <p:nvPr/>
        </p:nvSpPr>
        <p:spPr>
          <a:xfrm>
            <a:off x="3772068" y="3839896"/>
            <a:ext cx="686884" cy="354856"/>
          </a:xfrm>
          <a:prstGeom prst="rect">
            <a:avLst/>
          </a:prstGeom>
          <a:blipFill>
            <a:blip r:embed="rId7" cstate="print"/>
            <a:stretch>
              <a:fillRect/>
            </a:stretch>
          </a:blipFill>
        </p:spPr>
        <p:txBody>
          <a:bodyPr wrap="square" lIns="0" tIns="0" rIns="0" bIns="0" rtlCol="0"/>
          <a:lstStyle/>
          <a:p>
            <a:endParaRPr dirty="0"/>
          </a:p>
        </p:txBody>
      </p:sp>
      <p:sp>
        <p:nvSpPr>
          <p:cNvPr id="13" name="object 13"/>
          <p:cNvSpPr/>
          <p:nvPr/>
        </p:nvSpPr>
        <p:spPr>
          <a:xfrm>
            <a:off x="2061883" y="3456310"/>
            <a:ext cx="887141" cy="887141"/>
          </a:xfrm>
          <a:prstGeom prst="rect">
            <a:avLst/>
          </a:prstGeom>
          <a:blipFill>
            <a:blip r:embed="rId5" cstate="print"/>
            <a:stretch>
              <a:fillRect/>
            </a:stretch>
          </a:blipFill>
        </p:spPr>
        <p:txBody>
          <a:bodyPr wrap="square" lIns="0" tIns="0" rIns="0" bIns="0" rtlCol="0"/>
          <a:lstStyle/>
          <a:p>
            <a:endParaRPr dirty="0"/>
          </a:p>
        </p:txBody>
      </p:sp>
      <p:sp>
        <p:nvSpPr>
          <p:cNvPr id="14" name="object 15"/>
          <p:cNvSpPr/>
          <p:nvPr/>
        </p:nvSpPr>
        <p:spPr>
          <a:xfrm>
            <a:off x="3716927" y="3188507"/>
            <a:ext cx="797165" cy="499464"/>
          </a:xfrm>
          <a:prstGeom prst="rect">
            <a:avLst/>
          </a:prstGeom>
          <a:blipFill>
            <a:blip r:embed="rId8" cstate="print"/>
            <a:stretch>
              <a:fillRect/>
            </a:stretch>
          </a:blipFill>
        </p:spPr>
        <p:txBody>
          <a:bodyPr wrap="square" lIns="0" tIns="0" rIns="0" bIns="0" rtlCol="0"/>
          <a:lstStyle/>
          <a:p>
            <a:endParaRPr dirty="0"/>
          </a:p>
        </p:txBody>
      </p:sp>
      <p:sp>
        <p:nvSpPr>
          <p:cNvPr id="15" name="object 16"/>
          <p:cNvSpPr/>
          <p:nvPr/>
        </p:nvSpPr>
        <p:spPr>
          <a:xfrm>
            <a:off x="2972055" y="2147107"/>
            <a:ext cx="792514" cy="479056"/>
          </a:xfrm>
          <a:prstGeom prst="rect">
            <a:avLst/>
          </a:prstGeom>
          <a:blipFill>
            <a:blip r:embed="rId9" cstate="print"/>
            <a:stretch>
              <a:fillRect/>
            </a:stretch>
          </a:blipFill>
        </p:spPr>
        <p:txBody>
          <a:bodyPr wrap="square" lIns="0" tIns="0" rIns="0" bIns="0" rtlCol="0"/>
          <a:lstStyle/>
          <a:p>
            <a:endParaRPr dirty="0"/>
          </a:p>
        </p:txBody>
      </p:sp>
      <p:sp>
        <p:nvSpPr>
          <p:cNvPr id="16" name="object 17"/>
          <p:cNvSpPr/>
          <p:nvPr/>
        </p:nvSpPr>
        <p:spPr>
          <a:xfrm>
            <a:off x="2939919" y="3763497"/>
            <a:ext cx="792514" cy="479056"/>
          </a:xfrm>
          <a:prstGeom prst="rect">
            <a:avLst/>
          </a:prstGeom>
          <a:blipFill>
            <a:blip r:embed="rId9" cstate="print"/>
            <a:stretch>
              <a:fillRect/>
            </a:stretch>
          </a:blipFill>
        </p:spPr>
        <p:txBody>
          <a:bodyPr wrap="square" lIns="0" tIns="0" rIns="0" bIns="0" rtlCol="0"/>
          <a:lstStyle/>
          <a:p>
            <a:endParaRPr dirty="0"/>
          </a:p>
        </p:txBody>
      </p:sp>
      <p:sp>
        <p:nvSpPr>
          <p:cNvPr id="17" name="object 18"/>
          <p:cNvSpPr/>
          <p:nvPr/>
        </p:nvSpPr>
        <p:spPr>
          <a:xfrm>
            <a:off x="4609466" y="3763497"/>
            <a:ext cx="786599" cy="479056"/>
          </a:xfrm>
          <a:prstGeom prst="rect">
            <a:avLst/>
          </a:prstGeom>
          <a:blipFill>
            <a:blip r:embed="rId10" cstate="print"/>
            <a:stretch>
              <a:fillRect/>
            </a:stretch>
          </a:blipFill>
        </p:spPr>
        <p:txBody>
          <a:bodyPr wrap="square" lIns="0" tIns="0" rIns="0" bIns="0" rtlCol="0"/>
          <a:lstStyle/>
          <a:p>
            <a:endParaRPr dirty="0"/>
          </a:p>
        </p:txBody>
      </p:sp>
      <p:sp>
        <p:nvSpPr>
          <p:cNvPr id="18" name="object 19"/>
          <p:cNvSpPr/>
          <p:nvPr/>
        </p:nvSpPr>
        <p:spPr>
          <a:xfrm>
            <a:off x="4641602" y="2147107"/>
            <a:ext cx="786599" cy="479056"/>
          </a:xfrm>
          <a:prstGeom prst="rect">
            <a:avLst/>
          </a:prstGeom>
          <a:blipFill>
            <a:blip r:embed="rId10"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47947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33E0C25D-FA83-1144-8084-41A16942E59C}"/>
              </a:ext>
            </a:extLst>
          </p:cNvPr>
          <p:cNvSpPr>
            <a:spLocks noGrp="1"/>
          </p:cNvSpPr>
          <p:nvPr>
            <p:ph type="title"/>
          </p:nvPr>
        </p:nvSpPr>
        <p:spPr>
          <a:xfrm>
            <a:off x="19842" y="113720"/>
            <a:ext cx="5292080" cy="504056"/>
          </a:xfrm>
        </p:spPr>
        <p:txBody>
          <a:bodyPr/>
          <a:lstStyle/>
          <a:p>
            <a:r>
              <a:rPr lang="en-US" dirty="0"/>
              <a:t>Example</a:t>
            </a:r>
          </a:p>
        </p:txBody>
      </p:sp>
      <p:sp>
        <p:nvSpPr>
          <p:cNvPr id="4" name="Text Placeholder 3"/>
          <p:cNvSpPr>
            <a:spLocks noGrp="1"/>
          </p:cNvSpPr>
          <p:nvPr>
            <p:ph idx="4294967295"/>
          </p:nvPr>
        </p:nvSpPr>
        <p:spPr>
          <a:xfrm>
            <a:off x="494356" y="341821"/>
            <a:ext cx="7804299" cy="3394075"/>
          </a:xfrm>
        </p:spPr>
        <p:txBody>
          <a:bodyPr>
            <a:noAutofit/>
          </a:bodyPr>
          <a:lstStyle/>
          <a:p>
            <a:endParaRPr lang="en-IN" sz="1800" dirty="0">
              <a:cs typeface="Times New Roman" panose="02020603050405020304" pitchFamily="18" charset="0"/>
            </a:endParaRPr>
          </a:p>
          <a:p>
            <a:endParaRPr lang="en-IN" sz="1800" dirty="0" smtClean="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pPr>
              <a:buFont typeface="Wingdings" panose="05000000000000000000" pitchFamily="2" charset="2"/>
              <a:buChar char="§"/>
            </a:pPr>
            <a:r>
              <a:rPr lang="en-IN" sz="1800" b="1" dirty="0">
                <a:cs typeface="Times New Roman" panose="02020603050405020304" pitchFamily="18" charset="0"/>
              </a:rPr>
              <a:t>Select </a:t>
            </a:r>
            <a:r>
              <a:rPr lang="en-IN" sz="1800" b="1" dirty="0" smtClean="0">
                <a:cs typeface="Times New Roman" panose="02020603050405020304" pitchFamily="18" charset="0"/>
              </a:rPr>
              <a:t>vchr_place</a:t>
            </a:r>
            <a:r>
              <a:rPr lang="en-IN" sz="1800" b="1" dirty="0">
                <a:cs typeface="Times New Roman" panose="02020603050405020304" pitchFamily="18" charset="0"/>
              </a:rPr>
              <a:t>, </a:t>
            </a:r>
            <a:r>
              <a:rPr lang="en-IN" sz="1800" b="1" dirty="0" smtClean="0">
                <a:cs typeface="Times New Roman" panose="02020603050405020304" pitchFamily="18" charset="0"/>
              </a:rPr>
              <a:t>avg(int_salary</a:t>
            </a:r>
            <a:r>
              <a:rPr lang="en-IN" sz="1800" b="1" dirty="0">
                <a:cs typeface="Times New Roman" panose="02020603050405020304" pitchFamily="18" charset="0"/>
              </a:rPr>
              <a:t>) from tbl_employee group by </a:t>
            </a:r>
            <a:r>
              <a:rPr lang="en-IN" sz="1800" b="1" dirty="0" smtClean="0">
                <a:cs typeface="Times New Roman" panose="02020603050405020304" pitchFamily="18" charset="0"/>
              </a:rPr>
              <a:t>vchr_place</a:t>
            </a:r>
            <a:r>
              <a:rPr lang="en-IN" sz="1800" b="1" dirty="0">
                <a:cs typeface="Times New Roman" panose="02020603050405020304" pitchFamily="18" charset="0"/>
              </a:rPr>
              <a:t>;</a:t>
            </a:r>
          </a:p>
          <a:p>
            <a:endParaRPr lang="en-IN" sz="1800" b="1" dirty="0">
              <a:cs typeface="Times New Roman" panose="02020603050405020304" pitchFamily="18" charset="0"/>
            </a:endParaRPr>
          </a:p>
          <a:p>
            <a:pPr>
              <a:buFont typeface="Wingdings" panose="05000000000000000000" pitchFamily="2" charset="2"/>
              <a:buChar char="§"/>
            </a:pPr>
            <a:r>
              <a:rPr lang="en-IN" sz="1800" b="1" dirty="0">
                <a:cs typeface="Times New Roman" panose="02020603050405020304" pitchFamily="18" charset="0"/>
              </a:rPr>
              <a:t>Results:</a:t>
            </a:r>
          </a:p>
          <a:p>
            <a:endParaRPr lang="en-IN" sz="1800" dirty="0">
              <a:cs typeface="Times New Roman" panose="02020603050405020304" pitchFamily="18" charset="0"/>
            </a:endParaRPr>
          </a:p>
          <a:p>
            <a:endParaRPr lang="en-IN" sz="1800" dirty="0">
              <a:cs typeface="Times New Roman" panose="02020603050405020304" pitchFamily="18" charset="0"/>
            </a:endParaRPr>
          </a:p>
        </p:txBody>
      </p:sp>
      <p:graphicFrame>
        <p:nvGraphicFramePr>
          <p:cNvPr id="6" name="object 26"/>
          <p:cNvGraphicFramePr>
            <a:graphicFrameLocks noGrp="1"/>
          </p:cNvGraphicFramePr>
          <p:nvPr>
            <p:extLst>
              <p:ext uri="{D42A27DB-BD31-4B8C-83A1-F6EECF244321}">
                <p14:modId xmlns:p14="http://schemas.microsoft.com/office/powerpoint/2010/main" val="277333379"/>
              </p:ext>
            </p:extLst>
          </p:nvPr>
        </p:nvGraphicFramePr>
        <p:xfrm>
          <a:off x="924199" y="1129561"/>
          <a:ext cx="6794499" cy="1773554"/>
        </p:xfrm>
        <a:graphic>
          <a:graphicData uri="http://schemas.openxmlformats.org/drawingml/2006/table">
            <a:tbl>
              <a:tblPr firstRow="1" bandRow="1">
                <a:tableStyleId>{2D5ABB26-0587-4C30-8999-92F81FD0307C}</a:tableStyleId>
              </a:tblPr>
              <a:tblGrid>
                <a:gridCol w="762635">
                  <a:extLst>
                    <a:ext uri="{9D8B030D-6E8A-4147-A177-3AD203B41FA5}">
                      <a16:colId xmlns:a16="http://schemas.microsoft.com/office/drawing/2014/main" xmlns="" val="20000"/>
                    </a:ext>
                  </a:extLst>
                </a:gridCol>
                <a:gridCol w="1068705">
                  <a:extLst>
                    <a:ext uri="{9D8B030D-6E8A-4147-A177-3AD203B41FA5}">
                      <a16:colId xmlns:a16="http://schemas.microsoft.com/office/drawing/2014/main" xmlns="" val="20001"/>
                    </a:ext>
                  </a:extLst>
                </a:gridCol>
                <a:gridCol w="836294">
                  <a:extLst>
                    <a:ext uri="{9D8B030D-6E8A-4147-A177-3AD203B41FA5}">
                      <a16:colId xmlns:a16="http://schemas.microsoft.com/office/drawing/2014/main" xmlns="" val="20002"/>
                    </a:ext>
                  </a:extLst>
                </a:gridCol>
                <a:gridCol w="1329690">
                  <a:extLst>
                    <a:ext uri="{9D8B030D-6E8A-4147-A177-3AD203B41FA5}">
                      <a16:colId xmlns:a16="http://schemas.microsoft.com/office/drawing/2014/main" xmlns="" val="20003"/>
                    </a:ext>
                  </a:extLst>
                </a:gridCol>
                <a:gridCol w="1235075">
                  <a:extLst>
                    <a:ext uri="{9D8B030D-6E8A-4147-A177-3AD203B41FA5}">
                      <a16:colId xmlns:a16="http://schemas.microsoft.com/office/drawing/2014/main" xmlns="" val="20004"/>
                    </a:ext>
                  </a:extLst>
                </a:gridCol>
                <a:gridCol w="1562100">
                  <a:extLst>
                    <a:ext uri="{9D8B030D-6E8A-4147-A177-3AD203B41FA5}">
                      <a16:colId xmlns:a16="http://schemas.microsoft.com/office/drawing/2014/main" xmlns="" val="20005"/>
                    </a:ext>
                  </a:extLst>
                </a:gridCol>
              </a:tblGrid>
              <a:tr h="338454">
                <a:tc>
                  <a:txBody>
                    <a:bodyPr/>
                    <a:lstStyle/>
                    <a:p>
                      <a:pPr marR="15240" algn="ctr">
                        <a:lnSpc>
                          <a:spcPct val="100000"/>
                        </a:lnSpc>
                        <a:spcBef>
                          <a:spcPts val="325"/>
                        </a:spcBef>
                      </a:pPr>
                      <a:r>
                        <a:rPr sz="1600" b="1" dirty="0">
                          <a:solidFill>
                            <a:schemeClr val="tx1"/>
                          </a:solidFill>
                          <a:latin typeface="Calibri"/>
                          <a:cs typeface="Calibri"/>
                        </a:rPr>
                        <a:t>Emp_id</a:t>
                      </a: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25"/>
                        </a:spcBef>
                      </a:pPr>
                      <a:r>
                        <a:rPr sz="1600" b="1" dirty="0">
                          <a:solidFill>
                            <a:schemeClr val="tx1"/>
                          </a:solidFill>
                          <a:latin typeface="Calibri"/>
                          <a:cs typeface="Calibri"/>
                        </a:rPr>
                        <a:t>Emp_name</a:t>
                      </a: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R="14604" algn="ctr">
                        <a:lnSpc>
                          <a:spcPct val="100000"/>
                        </a:lnSpc>
                        <a:spcBef>
                          <a:spcPts val="345"/>
                        </a:spcBef>
                      </a:pPr>
                      <a:r>
                        <a:rPr sz="1400" b="1" spc="-5" dirty="0" err="1">
                          <a:solidFill>
                            <a:schemeClr val="tx1"/>
                          </a:solidFill>
                          <a:latin typeface="Calibri"/>
                          <a:cs typeface="Calibri"/>
                        </a:rPr>
                        <a:t>Emp_age</a:t>
                      </a:r>
                      <a:endParaRPr sz="1400" b="1" dirty="0">
                        <a:solidFill>
                          <a:schemeClr val="tx1"/>
                        </a:solidFill>
                        <a:latin typeface="Calibri"/>
                        <a:cs typeface="Calibri"/>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38430">
                        <a:lnSpc>
                          <a:spcPct val="100000"/>
                        </a:lnSpc>
                        <a:spcBef>
                          <a:spcPts val="325"/>
                        </a:spcBef>
                      </a:pPr>
                      <a:r>
                        <a:rPr sz="1600" b="1" dirty="0" err="1">
                          <a:solidFill>
                            <a:schemeClr val="tx1"/>
                          </a:solidFill>
                          <a:latin typeface="Calibri"/>
                          <a:cs typeface="Calibri"/>
                        </a:rPr>
                        <a:t>Emp_email</a:t>
                      </a:r>
                      <a:endParaRPr sz="1600" b="1" dirty="0">
                        <a:solidFill>
                          <a:schemeClr val="tx1"/>
                        </a:solidFill>
                        <a:latin typeface="Calibri"/>
                        <a:cs typeface="Calibri"/>
                      </a:endParaRP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5250">
                        <a:lnSpc>
                          <a:spcPct val="100000"/>
                        </a:lnSpc>
                        <a:spcBef>
                          <a:spcPts val="345"/>
                        </a:spcBef>
                      </a:pPr>
                      <a:r>
                        <a:rPr lang="en-CA" sz="1400" b="1" spc="-5" dirty="0" err="1" smtClean="0">
                          <a:solidFill>
                            <a:schemeClr val="tx1"/>
                          </a:solidFill>
                          <a:latin typeface="Calibri"/>
                          <a:cs typeface="Calibri"/>
                        </a:rPr>
                        <a:t>Int_sa</a:t>
                      </a:r>
                      <a:r>
                        <a:rPr sz="1400" b="1" spc="-5" dirty="0" err="1" smtClean="0">
                          <a:solidFill>
                            <a:schemeClr val="tx1"/>
                          </a:solidFill>
                          <a:latin typeface="Calibri"/>
                          <a:cs typeface="Calibri"/>
                        </a:rPr>
                        <a:t>lary</a:t>
                      </a:r>
                      <a:endParaRPr sz="1400" b="1" dirty="0">
                        <a:solidFill>
                          <a:schemeClr val="tx1"/>
                        </a:solidFill>
                        <a:latin typeface="Calibri"/>
                        <a:cs typeface="Calibri"/>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8925">
                        <a:lnSpc>
                          <a:spcPct val="100000"/>
                        </a:lnSpc>
                        <a:spcBef>
                          <a:spcPts val="325"/>
                        </a:spcBef>
                      </a:pPr>
                      <a:r>
                        <a:rPr sz="1600" b="1" spc="-5" dirty="0" smtClean="0">
                          <a:solidFill>
                            <a:schemeClr val="tx1"/>
                          </a:solidFill>
                          <a:latin typeface="Calibri"/>
                          <a:cs typeface="Calibri"/>
                        </a:rPr>
                        <a:t>vchr_place</a:t>
                      </a:r>
                      <a:endParaRPr sz="1600" b="1" dirty="0">
                        <a:solidFill>
                          <a:schemeClr val="tx1"/>
                        </a:solidFill>
                        <a:latin typeface="Calibri"/>
                        <a:cs typeface="Calibri"/>
                      </a:endParaRP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55600">
                <a:tc>
                  <a:txBody>
                    <a:bodyPr/>
                    <a:lstStyle/>
                    <a:p>
                      <a:pPr marL="21590" algn="ctr">
                        <a:lnSpc>
                          <a:spcPct val="100000"/>
                        </a:lnSpc>
                        <a:spcBef>
                          <a:spcPts val="275"/>
                        </a:spcBef>
                      </a:pPr>
                      <a:r>
                        <a:rPr lang="en-IN" sz="1400" spc="-5" dirty="0">
                          <a:solidFill>
                            <a:schemeClr val="tx1"/>
                          </a:solidFill>
                          <a:latin typeface="Calibri"/>
                          <a:cs typeface="Calibri"/>
                        </a:rPr>
                        <a:t>1000</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L="49530" algn="ctr">
                        <a:lnSpc>
                          <a:spcPct val="100000"/>
                        </a:lnSpc>
                        <a:spcBef>
                          <a:spcPts val="265"/>
                        </a:spcBef>
                      </a:pPr>
                      <a:r>
                        <a:rPr lang="en-CA" sz="1400" b="0" spc="-5" dirty="0" smtClean="0">
                          <a:solidFill>
                            <a:schemeClr val="tx1"/>
                          </a:solidFill>
                          <a:latin typeface="Calibri"/>
                          <a:cs typeface="Calibri"/>
                        </a:rPr>
                        <a:t>Samantha</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L="59055" algn="ctr">
                        <a:lnSpc>
                          <a:spcPct val="100000"/>
                        </a:lnSpc>
                        <a:spcBef>
                          <a:spcPts val="265"/>
                        </a:spcBef>
                      </a:pPr>
                      <a:r>
                        <a:rPr sz="1400" b="0" spc="-10" dirty="0">
                          <a:solidFill>
                            <a:schemeClr val="tx1"/>
                          </a:solidFill>
                          <a:latin typeface="Calibri"/>
                          <a:cs typeface="Calibri"/>
                        </a:rPr>
                        <a:t>45</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L="125095">
                        <a:lnSpc>
                          <a:spcPct val="100000"/>
                        </a:lnSpc>
                        <a:spcBef>
                          <a:spcPts val="265"/>
                        </a:spcBef>
                      </a:pPr>
                      <a:r>
                        <a:rPr lang="en-CA" sz="1400" b="0" spc="-5" dirty="0" smtClean="0">
                          <a:solidFill>
                            <a:schemeClr val="tx1"/>
                          </a:solidFill>
                          <a:latin typeface="Calibri"/>
                          <a:cs typeface="Calibri"/>
                          <a:hlinkClick r:id="rId3"/>
                        </a:rPr>
                        <a:t>sm</a:t>
                      </a:r>
                      <a:r>
                        <a:rPr sz="1400" b="0" spc="-5" dirty="0" smtClean="0">
                          <a:solidFill>
                            <a:schemeClr val="tx1"/>
                          </a:solidFill>
                          <a:latin typeface="Calibri"/>
                          <a:cs typeface="Calibri"/>
                          <a:hlinkClick r:id="rId3"/>
                        </a:rPr>
                        <a:t>@gmail.com</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283845" algn="r">
                        <a:lnSpc>
                          <a:spcPct val="100000"/>
                        </a:lnSpc>
                        <a:spcBef>
                          <a:spcPts val="275"/>
                        </a:spcBef>
                      </a:pPr>
                      <a:r>
                        <a:rPr lang="en-IN" sz="1400" dirty="0">
                          <a:solidFill>
                            <a:schemeClr val="tx1"/>
                          </a:solidFill>
                          <a:latin typeface="Calibri"/>
                          <a:cs typeface="Calibri"/>
                        </a:rPr>
                        <a:t>10000</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431800" algn="r">
                        <a:lnSpc>
                          <a:spcPct val="100000"/>
                        </a:lnSpc>
                        <a:spcBef>
                          <a:spcPts val="275"/>
                        </a:spcBef>
                      </a:pPr>
                      <a:r>
                        <a:rPr lang="en-IN" sz="1400" spc="-5" dirty="0" smtClean="0">
                          <a:solidFill>
                            <a:schemeClr val="tx1"/>
                          </a:solidFill>
                          <a:latin typeface="Calibri"/>
                          <a:cs typeface="Calibri"/>
                        </a:rPr>
                        <a:t>Toronto</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extLst>
                  <a:ext uri="{0D108BD9-81ED-4DB2-BD59-A6C34878D82A}">
                    <a16:rowId xmlns:a16="http://schemas.microsoft.com/office/drawing/2014/main" xmlns="" val="3954790325"/>
                  </a:ext>
                </a:extLst>
              </a:tr>
              <a:tr h="355600">
                <a:tc>
                  <a:txBody>
                    <a:bodyPr/>
                    <a:lstStyle/>
                    <a:p>
                      <a:pPr marL="21590" algn="ctr">
                        <a:lnSpc>
                          <a:spcPct val="100000"/>
                        </a:lnSpc>
                        <a:spcBef>
                          <a:spcPts val="275"/>
                        </a:spcBef>
                      </a:pPr>
                      <a:r>
                        <a:rPr sz="1400" spc="-5" dirty="0">
                          <a:solidFill>
                            <a:schemeClr val="tx1"/>
                          </a:solidFill>
                          <a:latin typeface="Calibri"/>
                          <a:cs typeface="Calibri"/>
                        </a:rPr>
                        <a:t>100</a:t>
                      </a:r>
                      <a:r>
                        <a:rPr lang="en-IN" sz="1400" spc="-5" dirty="0">
                          <a:solidFill>
                            <a:schemeClr val="tx1"/>
                          </a:solidFill>
                          <a:latin typeface="Calibri"/>
                          <a:cs typeface="Calibri"/>
                        </a:rPr>
                        <a:t>1</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L="50800" algn="ctr">
                        <a:lnSpc>
                          <a:spcPct val="100000"/>
                        </a:lnSpc>
                        <a:spcBef>
                          <a:spcPts val="265"/>
                        </a:spcBef>
                      </a:pPr>
                      <a:r>
                        <a:rPr lang="en-CA" sz="1400" b="0" spc="-5" dirty="0" smtClean="0">
                          <a:solidFill>
                            <a:schemeClr val="tx1"/>
                          </a:solidFill>
                          <a:latin typeface="Calibri"/>
                          <a:cs typeface="Calibri"/>
                        </a:rPr>
                        <a:t>Anna</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L="59055" algn="ctr">
                        <a:lnSpc>
                          <a:spcPct val="100000"/>
                        </a:lnSpc>
                        <a:spcBef>
                          <a:spcPts val="265"/>
                        </a:spcBef>
                      </a:pPr>
                      <a:r>
                        <a:rPr sz="1400" b="0" spc="-10" dirty="0">
                          <a:solidFill>
                            <a:schemeClr val="tx1"/>
                          </a:solidFill>
                          <a:latin typeface="Calibri"/>
                          <a:cs typeface="Calibri"/>
                        </a:rPr>
                        <a:t>23</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L="125095">
                        <a:lnSpc>
                          <a:spcPct val="100000"/>
                        </a:lnSpc>
                        <a:spcBef>
                          <a:spcPts val="275"/>
                        </a:spcBef>
                      </a:pPr>
                      <a:r>
                        <a:rPr sz="1200" b="0" spc="-5" dirty="0">
                          <a:solidFill>
                            <a:schemeClr val="tx1"/>
                          </a:solidFill>
                          <a:latin typeface="Calibri"/>
                          <a:cs typeface="Calibri"/>
                          <a:hlinkClick r:id="rId4"/>
                        </a:rPr>
                        <a:t>an@gmail.com</a:t>
                      </a:r>
                      <a:endParaRPr sz="1200" b="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283845" algn="r">
                        <a:lnSpc>
                          <a:spcPct val="100000"/>
                        </a:lnSpc>
                        <a:spcBef>
                          <a:spcPts val="275"/>
                        </a:spcBef>
                      </a:pPr>
                      <a:r>
                        <a:rPr lang="en-IN" sz="1400" spc="-5" dirty="0">
                          <a:solidFill>
                            <a:schemeClr val="tx1"/>
                          </a:solidFill>
                          <a:latin typeface="Calibri"/>
                          <a:cs typeface="Calibri"/>
                        </a:rPr>
                        <a:t>20</a:t>
                      </a:r>
                      <a:r>
                        <a:rPr sz="1400" spc="-5" dirty="0">
                          <a:solidFill>
                            <a:schemeClr val="tx1"/>
                          </a:solidFill>
                          <a:latin typeface="Calibri"/>
                          <a:cs typeface="Calibri"/>
                        </a:rPr>
                        <a:t>000</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tc>
                  <a:txBody>
                    <a:bodyPr/>
                    <a:lstStyle/>
                    <a:p>
                      <a:pPr marR="431800" algn="r">
                        <a:lnSpc>
                          <a:spcPct val="100000"/>
                        </a:lnSpc>
                        <a:spcBef>
                          <a:spcPts val="275"/>
                        </a:spcBef>
                      </a:pPr>
                      <a:r>
                        <a:rPr lang="en-CA" sz="1400" dirty="0" smtClean="0">
                          <a:solidFill>
                            <a:schemeClr val="tx1"/>
                          </a:solidFill>
                          <a:latin typeface="Calibri"/>
                          <a:cs typeface="Calibri"/>
                        </a:rPr>
                        <a:t>Chicago</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19999"/>
                      </a:srgbClr>
                    </a:solidFill>
                  </a:tcPr>
                </a:tc>
                <a:extLst>
                  <a:ext uri="{0D108BD9-81ED-4DB2-BD59-A6C34878D82A}">
                    <a16:rowId xmlns:a16="http://schemas.microsoft.com/office/drawing/2014/main" xmlns="" val="10001"/>
                  </a:ext>
                </a:extLst>
              </a:tr>
              <a:tr h="361950">
                <a:tc>
                  <a:txBody>
                    <a:bodyPr/>
                    <a:lstStyle/>
                    <a:p>
                      <a:pPr marL="21590" algn="ctr">
                        <a:lnSpc>
                          <a:spcPct val="100000"/>
                        </a:lnSpc>
                        <a:spcBef>
                          <a:spcPts val="275"/>
                        </a:spcBef>
                      </a:pPr>
                      <a:r>
                        <a:rPr sz="1400" spc="-5" dirty="0">
                          <a:solidFill>
                            <a:schemeClr val="tx1"/>
                          </a:solidFill>
                          <a:latin typeface="Calibri"/>
                          <a:cs typeface="Calibri"/>
                        </a:rPr>
                        <a:t>1002</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165" algn="ctr">
                        <a:lnSpc>
                          <a:spcPct val="100000"/>
                        </a:lnSpc>
                        <a:spcBef>
                          <a:spcPts val="265"/>
                        </a:spcBef>
                      </a:pPr>
                      <a:r>
                        <a:rPr lang="en-CA" sz="1400" b="0" spc="-10" dirty="0" smtClean="0">
                          <a:solidFill>
                            <a:schemeClr val="tx1"/>
                          </a:solidFill>
                          <a:latin typeface="Calibri"/>
                          <a:cs typeface="Calibri"/>
                        </a:rPr>
                        <a:t>Norman</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9055" algn="ctr">
                        <a:lnSpc>
                          <a:spcPct val="100000"/>
                        </a:lnSpc>
                        <a:spcBef>
                          <a:spcPts val="265"/>
                        </a:spcBef>
                      </a:pPr>
                      <a:r>
                        <a:rPr sz="1400" b="0" spc="-10" dirty="0">
                          <a:solidFill>
                            <a:schemeClr val="tx1"/>
                          </a:solidFill>
                          <a:latin typeface="Calibri"/>
                          <a:cs typeface="Calibri"/>
                        </a:rPr>
                        <a:t>25</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5095">
                        <a:lnSpc>
                          <a:spcPct val="100000"/>
                        </a:lnSpc>
                        <a:spcBef>
                          <a:spcPts val="265"/>
                        </a:spcBef>
                      </a:pPr>
                      <a:r>
                        <a:rPr sz="1400" b="0" spc="-10" dirty="0">
                          <a:solidFill>
                            <a:schemeClr val="tx1"/>
                          </a:solidFill>
                          <a:latin typeface="Calibri"/>
                          <a:cs typeface="Calibri"/>
                          <a:hlinkClick r:id="rId5"/>
                        </a:rPr>
                        <a:t>nn@gmail.com</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283845" algn="r">
                        <a:lnSpc>
                          <a:spcPct val="100000"/>
                        </a:lnSpc>
                        <a:spcBef>
                          <a:spcPts val="275"/>
                        </a:spcBef>
                      </a:pPr>
                      <a:r>
                        <a:rPr sz="1400" spc="-5" dirty="0">
                          <a:solidFill>
                            <a:schemeClr val="tx1"/>
                          </a:solidFill>
                          <a:latin typeface="Calibri"/>
                          <a:cs typeface="Calibri"/>
                        </a:rPr>
                        <a:t>15000</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31800" algn="r">
                        <a:lnSpc>
                          <a:spcPct val="100000"/>
                        </a:lnSpc>
                        <a:spcBef>
                          <a:spcPts val="275"/>
                        </a:spcBef>
                      </a:pPr>
                      <a:r>
                        <a:rPr lang="en-CA" sz="1400" spc="-5" dirty="0" smtClean="0">
                          <a:solidFill>
                            <a:schemeClr val="tx1"/>
                          </a:solidFill>
                          <a:latin typeface="Calibri"/>
                          <a:cs typeface="Calibri"/>
                        </a:rPr>
                        <a:t>Toronto</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85487393"/>
                  </a:ext>
                </a:extLst>
              </a:tr>
              <a:tr h="361950">
                <a:tc>
                  <a:txBody>
                    <a:bodyPr/>
                    <a:lstStyle/>
                    <a:p>
                      <a:pPr marL="21590" algn="ctr">
                        <a:lnSpc>
                          <a:spcPct val="100000"/>
                        </a:lnSpc>
                        <a:spcBef>
                          <a:spcPts val="275"/>
                        </a:spcBef>
                      </a:pPr>
                      <a:r>
                        <a:rPr sz="1400" spc="-5" dirty="0">
                          <a:solidFill>
                            <a:schemeClr val="tx1"/>
                          </a:solidFill>
                          <a:latin typeface="Calibri"/>
                          <a:cs typeface="Calibri"/>
                        </a:rPr>
                        <a:t>1003</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9530" algn="ctr">
                        <a:lnSpc>
                          <a:spcPct val="100000"/>
                        </a:lnSpc>
                        <a:spcBef>
                          <a:spcPts val="265"/>
                        </a:spcBef>
                      </a:pPr>
                      <a:r>
                        <a:rPr lang="en-CA" sz="1400" b="0" spc="-5" dirty="0" smtClean="0">
                          <a:solidFill>
                            <a:schemeClr val="tx1"/>
                          </a:solidFill>
                          <a:latin typeface="Calibri"/>
                          <a:cs typeface="Calibri"/>
                        </a:rPr>
                        <a:t>Samantha</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9055" algn="ctr">
                        <a:lnSpc>
                          <a:spcPct val="100000"/>
                        </a:lnSpc>
                        <a:spcBef>
                          <a:spcPts val="265"/>
                        </a:spcBef>
                      </a:pPr>
                      <a:r>
                        <a:rPr sz="1400" b="0" spc="-10" dirty="0">
                          <a:solidFill>
                            <a:schemeClr val="tx1"/>
                          </a:solidFill>
                          <a:latin typeface="Calibri"/>
                          <a:cs typeface="Calibri"/>
                        </a:rPr>
                        <a:t>25</a:t>
                      </a:r>
                      <a:endParaRPr sz="14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5095">
                        <a:lnSpc>
                          <a:spcPct val="100000"/>
                        </a:lnSpc>
                        <a:spcBef>
                          <a:spcPts val="265"/>
                        </a:spcBef>
                      </a:pPr>
                      <a:r>
                        <a:rPr lang="en-CA" sz="1400" b="0" spc="-5" dirty="0" smtClean="0">
                          <a:solidFill>
                            <a:schemeClr val="tx1"/>
                          </a:solidFill>
                          <a:latin typeface="Calibri"/>
                          <a:cs typeface="Calibri"/>
                          <a:hlinkClick r:id="rId6"/>
                        </a:rPr>
                        <a:t>sam</a:t>
                      </a:r>
                      <a:r>
                        <a:rPr sz="1200" b="0" spc="-5" dirty="0" smtClean="0">
                          <a:solidFill>
                            <a:schemeClr val="tx1"/>
                          </a:solidFill>
                          <a:latin typeface="Calibri"/>
                          <a:cs typeface="Calibri"/>
                          <a:hlinkClick r:id="rId6"/>
                        </a:rPr>
                        <a:t>@gmail.com</a:t>
                      </a:r>
                      <a:endParaRPr sz="1200" b="0" dirty="0">
                        <a:solidFill>
                          <a:schemeClr val="tx1"/>
                        </a:solidFill>
                        <a:latin typeface="Calibri"/>
                        <a:cs typeface="Calibri"/>
                      </a:endParaRPr>
                    </a:p>
                  </a:txBody>
                  <a:tcPr marL="0" marR="0" marT="336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283845" algn="r">
                        <a:lnSpc>
                          <a:spcPct val="100000"/>
                        </a:lnSpc>
                        <a:spcBef>
                          <a:spcPts val="275"/>
                        </a:spcBef>
                      </a:pPr>
                      <a:r>
                        <a:rPr sz="1400" spc="-5" dirty="0">
                          <a:solidFill>
                            <a:schemeClr val="tx1"/>
                          </a:solidFill>
                          <a:latin typeface="Calibri"/>
                          <a:cs typeface="Calibri"/>
                        </a:rPr>
                        <a:t>13000</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33705" algn="r">
                        <a:lnSpc>
                          <a:spcPct val="100000"/>
                        </a:lnSpc>
                        <a:spcBef>
                          <a:spcPts val="275"/>
                        </a:spcBef>
                      </a:pPr>
                      <a:r>
                        <a:rPr lang="en-CA" sz="1400" spc="-5" dirty="0" smtClean="0">
                          <a:solidFill>
                            <a:schemeClr val="tx1"/>
                          </a:solidFill>
                          <a:latin typeface="Calibri"/>
                          <a:cs typeface="Calibri"/>
                        </a:rPr>
                        <a:t>Chicago</a:t>
                      </a:r>
                      <a:endParaRPr sz="1400" dirty="0">
                        <a:solidFill>
                          <a:schemeClr val="tx1"/>
                        </a:solidFill>
                        <a:latin typeface="Calibri"/>
                        <a:cs typeface="Calibri"/>
                      </a:endParaRPr>
                    </a:p>
                  </a:txBody>
                  <a:tcPr marL="0" marR="0" marT="34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7" name="object 27"/>
          <p:cNvSpPr txBox="1"/>
          <p:nvPr/>
        </p:nvSpPr>
        <p:spPr>
          <a:xfrm>
            <a:off x="924199" y="685241"/>
            <a:ext cx="1857375" cy="387462"/>
          </a:xfrm>
          <a:prstGeom prst="rect">
            <a:avLst/>
          </a:prstGeom>
          <a:solidFill>
            <a:schemeClr val="bg1"/>
          </a:solidFill>
          <a:ln w="25400">
            <a:solidFill>
              <a:schemeClr val="tx1"/>
            </a:solidFill>
          </a:ln>
        </p:spPr>
        <p:txBody>
          <a:bodyPr vert="horz" wrap="square" lIns="0" tIns="44450" rIns="0" bIns="0" rtlCol="0">
            <a:spAutoFit/>
          </a:bodyPr>
          <a:lstStyle/>
          <a:p>
            <a:pPr marL="346075">
              <a:spcBef>
                <a:spcPts val="350"/>
              </a:spcBef>
            </a:pPr>
            <a:r>
              <a:rPr sz="1600" b="1" spc="-10" dirty="0">
                <a:solidFill>
                  <a:schemeClr val="tx1"/>
                </a:solidFill>
                <a:latin typeface="Calibri"/>
                <a:cs typeface="Calibri"/>
              </a:rPr>
              <a:t>Tbl_employee</a:t>
            </a:r>
            <a:endParaRPr sz="1600" b="1" dirty="0">
              <a:solidFill>
                <a:schemeClr val="tx1"/>
              </a:solidFill>
              <a:latin typeface="Calibri"/>
              <a:cs typeface="Calibri"/>
            </a:endParaRPr>
          </a:p>
        </p:txBody>
      </p:sp>
      <p:sp>
        <p:nvSpPr>
          <p:cNvPr id="26" name="object 23"/>
          <p:cNvSpPr/>
          <p:nvPr/>
        </p:nvSpPr>
        <p:spPr>
          <a:xfrm>
            <a:off x="2918988" y="3517737"/>
            <a:ext cx="2955036" cy="1232916"/>
          </a:xfrm>
          <a:prstGeom prst="rect">
            <a:avLst/>
          </a:prstGeom>
          <a:blipFill>
            <a:blip r:embed="rId7" cstate="print"/>
            <a:stretch>
              <a:fillRect/>
            </a:stretch>
          </a:blipFill>
        </p:spPr>
        <p:txBody>
          <a:bodyPr wrap="square" lIns="0" tIns="0" rIns="0" bIns="0" rtlCol="0"/>
          <a:lstStyle/>
          <a:p>
            <a:endParaRPr dirty="0"/>
          </a:p>
        </p:txBody>
      </p:sp>
      <p:sp>
        <p:nvSpPr>
          <p:cNvPr id="27" name="object 24"/>
          <p:cNvSpPr/>
          <p:nvPr/>
        </p:nvSpPr>
        <p:spPr>
          <a:xfrm>
            <a:off x="2967882" y="3543086"/>
            <a:ext cx="2857500" cy="1134846"/>
          </a:xfrm>
          <a:prstGeom prst="rect">
            <a:avLst/>
          </a:prstGeom>
          <a:blipFill>
            <a:blip r:embed="rId8" cstate="print"/>
            <a:stretch>
              <a:fillRect/>
            </a:stretch>
          </a:blipFill>
        </p:spPr>
        <p:txBody>
          <a:bodyPr wrap="square" lIns="0" tIns="0" rIns="0" bIns="0" rtlCol="0"/>
          <a:lstStyle/>
          <a:p>
            <a:endParaRPr dirty="0"/>
          </a:p>
        </p:txBody>
      </p:sp>
      <p:sp>
        <p:nvSpPr>
          <p:cNvPr id="28" name="object 25"/>
          <p:cNvSpPr/>
          <p:nvPr/>
        </p:nvSpPr>
        <p:spPr>
          <a:xfrm>
            <a:off x="2967882" y="3543137"/>
            <a:ext cx="1353820" cy="365760"/>
          </a:xfrm>
          <a:custGeom>
            <a:avLst/>
            <a:gdLst/>
            <a:ahLst/>
            <a:cxnLst/>
            <a:rect l="l" t="t" r="r" b="b"/>
            <a:pathLst>
              <a:path w="1353820" h="365760">
                <a:moveTo>
                  <a:pt x="0" y="365760"/>
                </a:moveTo>
                <a:lnTo>
                  <a:pt x="1353565" y="365760"/>
                </a:lnTo>
                <a:lnTo>
                  <a:pt x="1353565" y="0"/>
                </a:lnTo>
                <a:lnTo>
                  <a:pt x="0" y="0"/>
                </a:lnTo>
                <a:lnTo>
                  <a:pt x="0" y="365760"/>
                </a:lnTo>
                <a:close/>
              </a:path>
            </a:pathLst>
          </a:custGeom>
          <a:solidFill>
            <a:srgbClr val="17375E"/>
          </a:solidFill>
        </p:spPr>
        <p:txBody>
          <a:bodyPr wrap="square" lIns="0" tIns="0" rIns="0" bIns="0" rtlCol="0"/>
          <a:lstStyle/>
          <a:p>
            <a:endParaRPr dirty="0"/>
          </a:p>
        </p:txBody>
      </p:sp>
      <p:sp>
        <p:nvSpPr>
          <p:cNvPr id="29" name="object 26"/>
          <p:cNvSpPr/>
          <p:nvPr/>
        </p:nvSpPr>
        <p:spPr>
          <a:xfrm>
            <a:off x="4321450" y="3543137"/>
            <a:ext cx="1504315" cy="365760"/>
          </a:xfrm>
          <a:custGeom>
            <a:avLst/>
            <a:gdLst/>
            <a:ahLst/>
            <a:cxnLst/>
            <a:rect l="l" t="t" r="r" b="b"/>
            <a:pathLst>
              <a:path w="1504314" h="365760">
                <a:moveTo>
                  <a:pt x="0" y="365760"/>
                </a:moveTo>
                <a:lnTo>
                  <a:pt x="1503934" y="365760"/>
                </a:lnTo>
                <a:lnTo>
                  <a:pt x="1503934" y="0"/>
                </a:lnTo>
                <a:lnTo>
                  <a:pt x="0" y="0"/>
                </a:lnTo>
                <a:lnTo>
                  <a:pt x="0" y="365760"/>
                </a:lnTo>
                <a:close/>
              </a:path>
            </a:pathLst>
          </a:custGeom>
          <a:solidFill>
            <a:srgbClr val="17375E"/>
          </a:solidFill>
        </p:spPr>
        <p:txBody>
          <a:bodyPr wrap="square" lIns="0" tIns="0" rIns="0" bIns="0" rtlCol="0"/>
          <a:lstStyle/>
          <a:p>
            <a:endParaRPr dirty="0"/>
          </a:p>
        </p:txBody>
      </p:sp>
      <p:sp>
        <p:nvSpPr>
          <p:cNvPr id="30" name="object 27"/>
          <p:cNvSpPr/>
          <p:nvPr/>
        </p:nvSpPr>
        <p:spPr>
          <a:xfrm>
            <a:off x="2967882" y="3908884"/>
            <a:ext cx="1353820" cy="406400"/>
          </a:xfrm>
          <a:custGeom>
            <a:avLst/>
            <a:gdLst/>
            <a:ahLst/>
            <a:cxnLst/>
            <a:rect l="l" t="t" r="r" b="b"/>
            <a:pathLst>
              <a:path w="1353820" h="406400">
                <a:moveTo>
                  <a:pt x="0" y="405904"/>
                </a:moveTo>
                <a:lnTo>
                  <a:pt x="1353565" y="405904"/>
                </a:lnTo>
                <a:lnTo>
                  <a:pt x="1353565" y="0"/>
                </a:lnTo>
                <a:lnTo>
                  <a:pt x="0" y="0"/>
                </a:lnTo>
                <a:lnTo>
                  <a:pt x="0" y="405904"/>
                </a:lnTo>
                <a:close/>
              </a:path>
            </a:pathLst>
          </a:custGeom>
          <a:solidFill>
            <a:srgbClr val="FFFFFF">
              <a:alpha val="19999"/>
            </a:srgbClr>
          </a:solidFill>
        </p:spPr>
        <p:txBody>
          <a:bodyPr wrap="square" lIns="0" tIns="0" rIns="0" bIns="0" rtlCol="0"/>
          <a:lstStyle/>
          <a:p>
            <a:r>
              <a:rPr lang="en-CA" dirty="0" smtClean="0"/>
              <a:t>        </a:t>
            </a:r>
            <a:r>
              <a:rPr lang="en-CA" sz="1400" spc="-5" dirty="0">
                <a:solidFill>
                  <a:srgbClr val="F1F1F1"/>
                </a:solidFill>
                <a:latin typeface="Calibri"/>
                <a:cs typeface="Calibri"/>
              </a:rPr>
              <a:t>Toronto</a:t>
            </a:r>
            <a:endParaRPr sz="1400" spc="-5" dirty="0">
              <a:solidFill>
                <a:srgbClr val="F1F1F1"/>
              </a:solidFill>
              <a:latin typeface="Calibri"/>
              <a:cs typeface="Calibri"/>
            </a:endParaRPr>
          </a:p>
        </p:txBody>
      </p:sp>
      <p:sp>
        <p:nvSpPr>
          <p:cNvPr id="31" name="object 28"/>
          <p:cNvSpPr/>
          <p:nvPr/>
        </p:nvSpPr>
        <p:spPr>
          <a:xfrm>
            <a:off x="4321450" y="3908884"/>
            <a:ext cx="1504315" cy="406400"/>
          </a:xfrm>
          <a:custGeom>
            <a:avLst/>
            <a:gdLst/>
            <a:ahLst/>
            <a:cxnLst/>
            <a:rect l="l" t="t" r="r" b="b"/>
            <a:pathLst>
              <a:path w="1504314" h="406400">
                <a:moveTo>
                  <a:pt x="0" y="405904"/>
                </a:moveTo>
                <a:lnTo>
                  <a:pt x="1503934" y="405904"/>
                </a:lnTo>
                <a:lnTo>
                  <a:pt x="1503934" y="0"/>
                </a:lnTo>
                <a:lnTo>
                  <a:pt x="0" y="0"/>
                </a:lnTo>
                <a:lnTo>
                  <a:pt x="0" y="405904"/>
                </a:lnTo>
                <a:close/>
              </a:path>
            </a:pathLst>
          </a:custGeom>
          <a:solidFill>
            <a:srgbClr val="FFFFFF">
              <a:alpha val="19999"/>
            </a:srgbClr>
          </a:solidFill>
        </p:spPr>
        <p:txBody>
          <a:bodyPr wrap="square" lIns="0" tIns="0" rIns="0" bIns="0" rtlCol="0"/>
          <a:lstStyle/>
          <a:p>
            <a:endParaRPr dirty="0"/>
          </a:p>
        </p:txBody>
      </p:sp>
      <p:sp>
        <p:nvSpPr>
          <p:cNvPr id="32" name="object 29"/>
          <p:cNvSpPr/>
          <p:nvPr/>
        </p:nvSpPr>
        <p:spPr>
          <a:xfrm>
            <a:off x="4321449" y="3536787"/>
            <a:ext cx="0" cy="1148080"/>
          </a:xfrm>
          <a:custGeom>
            <a:avLst/>
            <a:gdLst/>
            <a:ahLst/>
            <a:cxnLst/>
            <a:rect l="l" t="t" r="r" b="b"/>
            <a:pathLst>
              <a:path h="1148079">
                <a:moveTo>
                  <a:pt x="0" y="0"/>
                </a:moveTo>
                <a:lnTo>
                  <a:pt x="0" y="1147495"/>
                </a:lnTo>
              </a:path>
            </a:pathLst>
          </a:custGeom>
          <a:ln w="12700">
            <a:solidFill>
              <a:srgbClr val="FFFFFF"/>
            </a:solidFill>
          </a:ln>
        </p:spPr>
        <p:txBody>
          <a:bodyPr wrap="square" lIns="0" tIns="0" rIns="0" bIns="0" rtlCol="0"/>
          <a:lstStyle/>
          <a:p>
            <a:endParaRPr dirty="0"/>
          </a:p>
        </p:txBody>
      </p:sp>
      <p:sp>
        <p:nvSpPr>
          <p:cNvPr id="33" name="object 30"/>
          <p:cNvSpPr/>
          <p:nvPr/>
        </p:nvSpPr>
        <p:spPr>
          <a:xfrm>
            <a:off x="2961533" y="3908896"/>
            <a:ext cx="2870835" cy="0"/>
          </a:xfrm>
          <a:custGeom>
            <a:avLst/>
            <a:gdLst/>
            <a:ahLst/>
            <a:cxnLst/>
            <a:rect l="l" t="t" r="r" b="b"/>
            <a:pathLst>
              <a:path w="2870835">
                <a:moveTo>
                  <a:pt x="0" y="0"/>
                </a:moveTo>
                <a:lnTo>
                  <a:pt x="2870327" y="0"/>
                </a:lnTo>
              </a:path>
            </a:pathLst>
          </a:custGeom>
          <a:ln w="12700">
            <a:solidFill>
              <a:srgbClr val="FFFFFF"/>
            </a:solidFill>
          </a:ln>
        </p:spPr>
        <p:txBody>
          <a:bodyPr wrap="square" lIns="0" tIns="0" rIns="0" bIns="0" rtlCol="0"/>
          <a:lstStyle/>
          <a:p>
            <a:endParaRPr dirty="0"/>
          </a:p>
        </p:txBody>
      </p:sp>
      <p:sp>
        <p:nvSpPr>
          <p:cNvPr id="34" name="object 31"/>
          <p:cNvSpPr/>
          <p:nvPr/>
        </p:nvSpPr>
        <p:spPr>
          <a:xfrm>
            <a:off x="2961533" y="4314789"/>
            <a:ext cx="2870835" cy="0"/>
          </a:xfrm>
          <a:custGeom>
            <a:avLst/>
            <a:gdLst/>
            <a:ahLst/>
            <a:cxnLst/>
            <a:rect l="l" t="t" r="r" b="b"/>
            <a:pathLst>
              <a:path w="2870835">
                <a:moveTo>
                  <a:pt x="0" y="0"/>
                </a:moveTo>
                <a:lnTo>
                  <a:pt x="2870327" y="0"/>
                </a:lnTo>
              </a:path>
            </a:pathLst>
          </a:custGeom>
          <a:ln w="12700">
            <a:solidFill>
              <a:srgbClr val="FFFFFF"/>
            </a:solidFill>
          </a:ln>
        </p:spPr>
        <p:txBody>
          <a:bodyPr wrap="square" lIns="0" tIns="0" rIns="0" bIns="0" rtlCol="0"/>
          <a:lstStyle/>
          <a:p>
            <a:endParaRPr dirty="0"/>
          </a:p>
        </p:txBody>
      </p:sp>
      <p:sp>
        <p:nvSpPr>
          <p:cNvPr id="35" name="object 32"/>
          <p:cNvSpPr/>
          <p:nvPr/>
        </p:nvSpPr>
        <p:spPr>
          <a:xfrm>
            <a:off x="2967882" y="3536787"/>
            <a:ext cx="0" cy="1148080"/>
          </a:xfrm>
          <a:custGeom>
            <a:avLst/>
            <a:gdLst/>
            <a:ahLst/>
            <a:cxnLst/>
            <a:rect l="l" t="t" r="r" b="b"/>
            <a:pathLst>
              <a:path h="1148079">
                <a:moveTo>
                  <a:pt x="0" y="0"/>
                </a:moveTo>
                <a:lnTo>
                  <a:pt x="0" y="1147495"/>
                </a:lnTo>
              </a:path>
            </a:pathLst>
          </a:custGeom>
          <a:ln w="12700">
            <a:solidFill>
              <a:srgbClr val="FFFFFF"/>
            </a:solidFill>
          </a:ln>
        </p:spPr>
        <p:txBody>
          <a:bodyPr wrap="square" lIns="0" tIns="0" rIns="0" bIns="0" rtlCol="0"/>
          <a:lstStyle/>
          <a:p>
            <a:endParaRPr dirty="0"/>
          </a:p>
        </p:txBody>
      </p:sp>
      <p:sp>
        <p:nvSpPr>
          <p:cNvPr id="36" name="object 33"/>
          <p:cNvSpPr/>
          <p:nvPr/>
        </p:nvSpPr>
        <p:spPr>
          <a:xfrm>
            <a:off x="5825510" y="3536787"/>
            <a:ext cx="0" cy="1148080"/>
          </a:xfrm>
          <a:custGeom>
            <a:avLst/>
            <a:gdLst/>
            <a:ahLst/>
            <a:cxnLst/>
            <a:rect l="l" t="t" r="r" b="b"/>
            <a:pathLst>
              <a:path h="1148079">
                <a:moveTo>
                  <a:pt x="0" y="0"/>
                </a:moveTo>
                <a:lnTo>
                  <a:pt x="0" y="1147495"/>
                </a:lnTo>
              </a:path>
            </a:pathLst>
          </a:custGeom>
          <a:ln w="12700">
            <a:solidFill>
              <a:srgbClr val="FFFFFF"/>
            </a:solidFill>
          </a:ln>
        </p:spPr>
        <p:txBody>
          <a:bodyPr wrap="square" lIns="0" tIns="0" rIns="0" bIns="0" rtlCol="0"/>
          <a:lstStyle/>
          <a:p>
            <a:endParaRPr dirty="0"/>
          </a:p>
        </p:txBody>
      </p:sp>
      <p:sp>
        <p:nvSpPr>
          <p:cNvPr id="37" name="object 34"/>
          <p:cNvSpPr/>
          <p:nvPr/>
        </p:nvSpPr>
        <p:spPr>
          <a:xfrm>
            <a:off x="2961533" y="3543137"/>
            <a:ext cx="2870835" cy="0"/>
          </a:xfrm>
          <a:custGeom>
            <a:avLst/>
            <a:gdLst/>
            <a:ahLst/>
            <a:cxnLst/>
            <a:rect l="l" t="t" r="r" b="b"/>
            <a:pathLst>
              <a:path w="2870835">
                <a:moveTo>
                  <a:pt x="0" y="0"/>
                </a:moveTo>
                <a:lnTo>
                  <a:pt x="2870327" y="0"/>
                </a:lnTo>
              </a:path>
            </a:pathLst>
          </a:custGeom>
          <a:ln w="12700">
            <a:solidFill>
              <a:srgbClr val="FFFFFF"/>
            </a:solidFill>
          </a:ln>
        </p:spPr>
        <p:txBody>
          <a:bodyPr wrap="square" lIns="0" tIns="0" rIns="0" bIns="0" rtlCol="0"/>
          <a:lstStyle/>
          <a:p>
            <a:endParaRPr dirty="0"/>
          </a:p>
        </p:txBody>
      </p:sp>
      <p:sp>
        <p:nvSpPr>
          <p:cNvPr id="38" name="object 35"/>
          <p:cNvSpPr/>
          <p:nvPr/>
        </p:nvSpPr>
        <p:spPr>
          <a:xfrm>
            <a:off x="2961533" y="4677932"/>
            <a:ext cx="2870835" cy="0"/>
          </a:xfrm>
          <a:custGeom>
            <a:avLst/>
            <a:gdLst/>
            <a:ahLst/>
            <a:cxnLst/>
            <a:rect l="l" t="t" r="r" b="b"/>
            <a:pathLst>
              <a:path w="2870835">
                <a:moveTo>
                  <a:pt x="0" y="0"/>
                </a:moveTo>
                <a:lnTo>
                  <a:pt x="2870327" y="0"/>
                </a:lnTo>
              </a:path>
            </a:pathLst>
          </a:custGeom>
          <a:ln w="12700">
            <a:solidFill>
              <a:srgbClr val="FFFFFF"/>
            </a:solidFill>
          </a:ln>
        </p:spPr>
        <p:txBody>
          <a:bodyPr wrap="square" lIns="0" tIns="0" rIns="0" bIns="0" rtlCol="0"/>
          <a:lstStyle/>
          <a:p>
            <a:endParaRPr dirty="0"/>
          </a:p>
        </p:txBody>
      </p:sp>
      <p:sp>
        <p:nvSpPr>
          <p:cNvPr id="39" name="object 36"/>
          <p:cNvSpPr txBox="1"/>
          <p:nvPr/>
        </p:nvSpPr>
        <p:spPr>
          <a:xfrm>
            <a:off x="3059832" y="3561678"/>
            <a:ext cx="1052195" cy="299720"/>
          </a:xfrm>
          <a:prstGeom prst="rect">
            <a:avLst/>
          </a:prstGeom>
        </p:spPr>
        <p:txBody>
          <a:bodyPr vert="horz" wrap="square" lIns="0" tIns="12700" rIns="0" bIns="0" rtlCol="0">
            <a:spAutoFit/>
          </a:bodyPr>
          <a:lstStyle/>
          <a:p>
            <a:pPr>
              <a:spcBef>
                <a:spcPts val="100"/>
              </a:spcBef>
            </a:pPr>
            <a:r>
              <a:rPr b="1" spc="-15" dirty="0" smtClean="0">
                <a:solidFill>
                  <a:srgbClr val="FFFFFF"/>
                </a:solidFill>
                <a:latin typeface="Calibri"/>
                <a:cs typeface="Calibri"/>
              </a:rPr>
              <a:t>Vchr_place</a:t>
            </a:r>
            <a:endParaRPr dirty="0">
              <a:latin typeface="Calibri"/>
              <a:cs typeface="Calibri"/>
            </a:endParaRPr>
          </a:p>
        </p:txBody>
      </p:sp>
      <p:sp>
        <p:nvSpPr>
          <p:cNvPr id="40" name="object 37"/>
          <p:cNvSpPr txBox="1"/>
          <p:nvPr/>
        </p:nvSpPr>
        <p:spPr>
          <a:xfrm>
            <a:off x="4413398" y="3564726"/>
            <a:ext cx="1261618" cy="258404"/>
          </a:xfrm>
          <a:prstGeom prst="rect">
            <a:avLst/>
          </a:prstGeom>
        </p:spPr>
        <p:txBody>
          <a:bodyPr vert="horz" wrap="square" lIns="0" tIns="12065" rIns="0" bIns="0" rtlCol="0">
            <a:spAutoFit/>
          </a:bodyPr>
          <a:lstStyle/>
          <a:p>
            <a:pPr>
              <a:spcBef>
                <a:spcPts val="95"/>
              </a:spcBef>
            </a:pPr>
            <a:r>
              <a:rPr sz="1600" b="1" spc="-10" dirty="0" err="1" smtClean="0">
                <a:solidFill>
                  <a:srgbClr val="FFFFFF"/>
                </a:solidFill>
                <a:latin typeface="Calibri"/>
                <a:cs typeface="Calibri"/>
              </a:rPr>
              <a:t>Avg</a:t>
            </a:r>
            <a:r>
              <a:rPr sz="1600" b="1" spc="-10" dirty="0" smtClean="0">
                <a:solidFill>
                  <a:srgbClr val="FFFFFF"/>
                </a:solidFill>
                <a:latin typeface="Calibri"/>
                <a:cs typeface="Calibri"/>
              </a:rPr>
              <a:t>(</a:t>
            </a:r>
            <a:r>
              <a:rPr sz="1600" b="1" spc="-10" dirty="0" err="1" smtClean="0">
                <a:solidFill>
                  <a:srgbClr val="FFFFFF"/>
                </a:solidFill>
                <a:latin typeface="Calibri"/>
                <a:cs typeface="Calibri"/>
              </a:rPr>
              <a:t>int</a:t>
            </a:r>
            <a:r>
              <a:rPr sz="1600" b="1" spc="-10" dirty="0" smtClean="0">
                <a:solidFill>
                  <a:srgbClr val="FFFFFF"/>
                </a:solidFill>
                <a:latin typeface="Calibri"/>
                <a:cs typeface="Calibri"/>
              </a:rPr>
              <a:t>_</a:t>
            </a:r>
            <a:r>
              <a:rPr lang="en-CA" sz="1600" b="1" spc="-10" dirty="0" smtClean="0">
                <a:solidFill>
                  <a:srgbClr val="FFFFFF"/>
                </a:solidFill>
                <a:latin typeface="Calibri"/>
                <a:cs typeface="Calibri"/>
              </a:rPr>
              <a:t>s</a:t>
            </a:r>
            <a:r>
              <a:rPr sz="1600" b="1" spc="-10" dirty="0" smtClean="0">
                <a:solidFill>
                  <a:srgbClr val="FFFFFF"/>
                </a:solidFill>
                <a:latin typeface="Calibri"/>
                <a:cs typeface="Calibri"/>
              </a:rPr>
              <a:t>alary</a:t>
            </a:r>
            <a:r>
              <a:rPr sz="1600" b="1" spc="-10" dirty="0">
                <a:solidFill>
                  <a:srgbClr val="FFFFFF"/>
                </a:solidFill>
                <a:latin typeface="Calibri"/>
                <a:cs typeface="Calibri"/>
              </a:rPr>
              <a:t>)</a:t>
            </a:r>
            <a:endParaRPr sz="1600" dirty="0">
              <a:latin typeface="Calibri"/>
              <a:cs typeface="Calibri"/>
            </a:endParaRPr>
          </a:p>
        </p:txBody>
      </p:sp>
      <p:sp>
        <p:nvSpPr>
          <p:cNvPr id="42" name="object 39"/>
          <p:cNvSpPr txBox="1"/>
          <p:nvPr/>
        </p:nvSpPr>
        <p:spPr>
          <a:xfrm>
            <a:off x="4849642" y="3930868"/>
            <a:ext cx="462280" cy="228268"/>
          </a:xfrm>
          <a:prstGeom prst="rect">
            <a:avLst/>
          </a:prstGeom>
        </p:spPr>
        <p:txBody>
          <a:bodyPr vert="horz" wrap="square" lIns="0" tIns="12700" rIns="0" bIns="0" rtlCol="0">
            <a:spAutoFit/>
          </a:bodyPr>
          <a:lstStyle/>
          <a:p>
            <a:pPr>
              <a:spcBef>
                <a:spcPts val="100"/>
              </a:spcBef>
            </a:pPr>
            <a:r>
              <a:rPr sz="1400" spc="-5" dirty="0">
                <a:solidFill>
                  <a:srgbClr val="F1F1F1"/>
                </a:solidFill>
                <a:latin typeface="Calibri"/>
                <a:cs typeface="Calibri"/>
              </a:rPr>
              <a:t>12500</a:t>
            </a:r>
            <a:endParaRPr sz="1400" dirty="0">
              <a:latin typeface="Calibri"/>
              <a:cs typeface="Calibri"/>
            </a:endParaRPr>
          </a:p>
        </p:txBody>
      </p:sp>
      <p:sp>
        <p:nvSpPr>
          <p:cNvPr id="43" name="object 40"/>
          <p:cNvSpPr txBox="1"/>
          <p:nvPr/>
        </p:nvSpPr>
        <p:spPr>
          <a:xfrm>
            <a:off x="3399681" y="4336836"/>
            <a:ext cx="712345" cy="228268"/>
          </a:xfrm>
          <a:prstGeom prst="rect">
            <a:avLst/>
          </a:prstGeom>
        </p:spPr>
        <p:txBody>
          <a:bodyPr vert="horz" wrap="square" lIns="0" tIns="12700" rIns="0" bIns="0" rtlCol="0">
            <a:spAutoFit/>
          </a:bodyPr>
          <a:lstStyle/>
          <a:p>
            <a:pPr>
              <a:spcBef>
                <a:spcPts val="100"/>
              </a:spcBef>
            </a:pPr>
            <a:r>
              <a:rPr lang="en-CA" sz="1400" spc="-5" dirty="0" smtClean="0">
                <a:solidFill>
                  <a:srgbClr val="F1F1F1"/>
                </a:solidFill>
                <a:latin typeface="Calibri"/>
                <a:cs typeface="Calibri"/>
              </a:rPr>
              <a:t>Chicago</a:t>
            </a:r>
            <a:endParaRPr sz="1400" dirty="0">
              <a:latin typeface="Calibri"/>
              <a:cs typeface="Calibri"/>
            </a:endParaRPr>
          </a:p>
        </p:txBody>
      </p:sp>
      <p:sp>
        <p:nvSpPr>
          <p:cNvPr id="44" name="object 41"/>
          <p:cNvSpPr txBox="1"/>
          <p:nvPr/>
        </p:nvSpPr>
        <p:spPr>
          <a:xfrm>
            <a:off x="4849642" y="4336836"/>
            <a:ext cx="462280" cy="228268"/>
          </a:xfrm>
          <a:prstGeom prst="rect">
            <a:avLst/>
          </a:prstGeom>
        </p:spPr>
        <p:txBody>
          <a:bodyPr vert="horz" wrap="square" lIns="0" tIns="12700" rIns="0" bIns="0" rtlCol="0">
            <a:spAutoFit/>
          </a:bodyPr>
          <a:lstStyle/>
          <a:p>
            <a:pPr>
              <a:spcBef>
                <a:spcPts val="100"/>
              </a:spcBef>
            </a:pPr>
            <a:r>
              <a:rPr sz="1400" spc="-5" dirty="0">
                <a:solidFill>
                  <a:srgbClr val="F1F1F1"/>
                </a:solidFill>
                <a:latin typeface="Calibri"/>
                <a:cs typeface="Calibri"/>
              </a:rPr>
              <a:t>11500</a:t>
            </a:r>
            <a:endParaRPr sz="1400" dirty="0">
              <a:latin typeface="Calibri"/>
              <a:cs typeface="Calibri"/>
            </a:endParaRPr>
          </a:p>
        </p:txBody>
      </p:sp>
    </p:spTree>
    <p:extLst>
      <p:ext uri="{BB962C8B-B14F-4D97-AF65-F5344CB8AC3E}">
        <p14:creationId xmlns:p14="http://schemas.microsoft.com/office/powerpoint/2010/main" val="25038071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xmlns="" id="{EF0CAA89-854A-2040-B05B-F145A117802F}"/>
              </a:ext>
            </a:extLst>
          </p:cNvPr>
          <p:cNvSpPr>
            <a:spLocks noGrp="1"/>
          </p:cNvSpPr>
          <p:nvPr>
            <p:ph type="title"/>
          </p:nvPr>
        </p:nvSpPr>
        <p:spPr/>
        <p:txBody>
          <a:bodyPr/>
          <a:lstStyle/>
          <a:p>
            <a:r>
              <a:rPr lang="en-IN" dirty="0"/>
              <a:t>The HAVING Clause</a:t>
            </a:r>
            <a:endParaRPr lang="en-US" dirty="0"/>
          </a:p>
        </p:txBody>
      </p:sp>
      <p:sp>
        <p:nvSpPr>
          <p:cNvPr id="4" name="Text Placeholder 3"/>
          <p:cNvSpPr>
            <a:spLocks noGrp="1"/>
          </p:cNvSpPr>
          <p:nvPr>
            <p:ph idx="4294967295"/>
          </p:nvPr>
        </p:nvSpPr>
        <p:spPr>
          <a:xfrm>
            <a:off x="358946" y="700371"/>
            <a:ext cx="8785054" cy="3394075"/>
          </a:xfrm>
        </p:spPr>
        <p:txBody>
          <a:bodyPr>
            <a:normAutofit/>
          </a:bodyPr>
          <a:lstStyle/>
          <a:p>
            <a:r>
              <a:rPr lang="en-US" sz="1600" dirty="0">
                <a:cs typeface="Times New Roman" panose="02020603050405020304" pitchFamily="18" charset="0"/>
              </a:rPr>
              <a:t>The HAVING clause was added to SQL  because the WHERE keyword could not be  used with aggregate functions.</a:t>
            </a:r>
          </a:p>
          <a:p>
            <a:r>
              <a:rPr lang="en-US" sz="1600" dirty="0">
                <a:cs typeface="Times New Roman" panose="02020603050405020304" pitchFamily="18" charset="0"/>
              </a:rPr>
              <a:t>An Sql statement can have both </a:t>
            </a:r>
            <a:r>
              <a:rPr lang="en-US" sz="1600" dirty="0" smtClean="0">
                <a:cs typeface="Times New Roman" panose="02020603050405020304" pitchFamily="18" charset="0"/>
              </a:rPr>
              <a:t>“where</a:t>
            </a:r>
            <a:r>
              <a:rPr lang="en-US" sz="1600" dirty="0">
                <a:cs typeface="Times New Roman" panose="02020603050405020304" pitchFamily="18" charset="0"/>
              </a:rPr>
              <a:t>‟  clause and </a:t>
            </a:r>
            <a:r>
              <a:rPr lang="en-US" sz="1600" dirty="0" smtClean="0">
                <a:cs typeface="Times New Roman" panose="02020603050405020304" pitchFamily="18" charset="0"/>
              </a:rPr>
              <a:t>“having</a:t>
            </a:r>
            <a:r>
              <a:rPr lang="en-US" sz="1600" dirty="0">
                <a:cs typeface="Times New Roman" panose="02020603050405020304" pitchFamily="18" charset="0"/>
              </a:rPr>
              <a:t>‟ clause. Where </a:t>
            </a:r>
            <a:r>
              <a:rPr lang="en-US" sz="1600" dirty="0" smtClean="0">
                <a:cs typeface="Times New Roman" panose="02020603050405020304" pitchFamily="18" charset="0"/>
              </a:rPr>
              <a:t>filters  </a:t>
            </a:r>
            <a:r>
              <a:rPr lang="en-US" sz="1600" dirty="0">
                <a:cs typeface="Times New Roman" panose="02020603050405020304" pitchFamily="18" charset="0"/>
              </a:rPr>
              <a:t>data before grouping</a:t>
            </a:r>
            <a:r>
              <a:rPr lang="en-US" sz="1600" dirty="0" smtClean="0">
                <a:cs typeface="Times New Roman" panose="02020603050405020304" pitchFamily="18" charset="0"/>
              </a:rPr>
              <a:t>. Having </a:t>
            </a:r>
            <a:r>
              <a:rPr lang="en-US" sz="1600" dirty="0">
                <a:cs typeface="Times New Roman" panose="02020603050405020304" pitchFamily="18" charset="0"/>
              </a:rPr>
              <a:t>filters data after  grouping</a:t>
            </a:r>
          </a:p>
          <a:p>
            <a:endParaRPr lang="en-US" sz="1600" dirty="0" smtClean="0">
              <a:cs typeface="Times New Roman" panose="02020603050405020304" pitchFamily="18" charset="0"/>
            </a:endParaRPr>
          </a:p>
          <a:p>
            <a:r>
              <a:rPr lang="en-US" sz="1600" dirty="0" smtClean="0">
                <a:cs typeface="Times New Roman" panose="02020603050405020304" pitchFamily="18" charset="0"/>
              </a:rPr>
              <a:t>Syntax</a:t>
            </a:r>
            <a:r>
              <a:rPr lang="en-US" sz="1600" dirty="0">
                <a:cs typeface="Times New Roman" panose="02020603050405020304" pitchFamily="18" charset="0"/>
              </a:rPr>
              <a:t>:</a:t>
            </a:r>
          </a:p>
          <a:p>
            <a:pPr lvl="1"/>
            <a:r>
              <a:rPr lang="en-US" sz="1400" dirty="0">
                <a:cs typeface="Times New Roman" panose="02020603050405020304" pitchFamily="18" charset="0"/>
              </a:rPr>
              <a:t>SELECT column_name,  aggregate_function(column_name)  FROM table_name WHERE column_name operator value</a:t>
            </a:r>
          </a:p>
          <a:p>
            <a:pPr lvl="1"/>
            <a:r>
              <a:rPr lang="en-US" sz="1400" b="1" dirty="0">
                <a:cs typeface="Times New Roman" panose="02020603050405020304" pitchFamily="18" charset="0"/>
              </a:rPr>
              <a:t>Select </a:t>
            </a:r>
            <a:r>
              <a:rPr lang="en-US" sz="1400" b="1" dirty="0" smtClean="0">
                <a:cs typeface="Times New Roman" panose="02020603050405020304" pitchFamily="18" charset="0"/>
              </a:rPr>
              <a:t>vchr_place</a:t>
            </a:r>
            <a:r>
              <a:rPr lang="en-US" sz="1400" b="1" dirty="0">
                <a:cs typeface="Times New Roman" panose="02020603050405020304" pitchFamily="18" charset="0"/>
              </a:rPr>
              <a:t>, avg(int_salary) from  tbl_employee group by vchr_place  </a:t>
            </a:r>
            <a:r>
              <a:rPr lang="en-IN" sz="1400" b="1" dirty="0">
                <a:cs typeface="Times New Roman" panose="02020603050405020304" pitchFamily="18" charset="0"/>
              </a:rPr>
              <a:t>having avg(int_salary)&gt;12000;</a:t>
            </a:r>
          </a:p>
          <a:p>
            <a:endParaRPr lang="en-IN" sz="1800" dirty="0">
              <a:cs typeface="Times New Roman" panose="02020603050405020304" pitchFamily="18" charset="0"/>
            </a:endParaRPr>
          </a:p>
        </p:txBody>
      </p:sp>
      <p:sp>
        <p:nvSpPr>
          <p:cNvPr id="5" name="object 5"/>
          <p:cNvSpPr/>
          <p:nvPr/>
        </p:nvSpPr>
        <p:spPr>
          <a:xfrm>
            <a:off x="922341" y="3364142"/>
            <a:ext cx="2955036" cy="1232915"/>
          </a:xfrm>
          <a:prstGeom prst="rect">
            <a:avLst/>
          </a:prstGeom>
          <a:blipFill>
            <a:blip r:embed="rId2" cstate="print"/>
            <a:stretch>
              <a:fillRect/>
            </a:stretch>
          </a:blipFill>
        </p:spPr>
        <p:txBody>
          <a:bodyPr wrap="square" lIns="0" tIns="0" rIns="0" bIns="0" rtlCol="0"/>
          <a:lstStyle/>
          <a:p>
            <a:endParaRPr dirty="0"/>
          </a:p>
        </p:txBody>
      </p:sp>
      <p:sp>
        <p:nvSpPr>
          <p:cNvPr id="6" name="object 6"/>
          <p:cNvSpPr/>
          <p:nvPr/>
        </p:nvSpPr>
        <p:spPr>
          <a:xfrm>
            <a:off x="942135" y="3379686"/>
            <a:ext cx="2857500" cy="1134846"/>
          </a:xfrm>
          <a:prstGeom prst="rect">
            <a:avLst/>
          </a:prstGeom>
          <a:blipFill>
            <a:blip r:embed="rId3" cstate="print"/>
            <a:stretch>
              <a:fillRect/>
            </a:stretch>
          </a:blipFill>
        </p:spPr>
        <p:txBody>
          <a:bodyPr wrap="square" lIns="0" tIns="0" rIns="0" bIns="0" rtlCol="0"/>
          <a:lstStyle/>
          <a:p>
            <a:endParaRPr dirty="0"/>
          </a:p>
        </p:txBody>
      </p:sp>
      <p:sp>
        <p:nvSpPr>
          <p:cNvPr id="7" name="object 7"/>
          <p:cNvSpPr/>
          <p:nvPr/>
        </p:nvSpPr>
        <p:spPr>
          <a:xfrm>
            <a:off x="951829" y="3415857"/>
            <a:ext cx="1357630" cy="365760"/>
          </a:xfrm>
          <a:custGeom>
            <a:avLst/>
            <a:gdLst/>
            <a:ahLst/>
            <a:cxnLst/>
            <a:rect l="l" t="t" r="r" b="b"/>
            <a:pathLst>
              <a:path w="1357629" h="365760">
                <a:moveTo>
                  <a:pt x="0" y="365760"/>
                </a:moveTo>
                <a:lnTo>
                  <a:pt x="1357376" y="365760"/>
                </a:lnTo>
                <a:lnTo>
                  <a:pt x="1357376" y="0"/>
                </a:lnTo>
                <a:lnTo>
                  <a:pt x="0" y="0"/>
                </a:lnTo>
                <a:lnTo>
                  <a:pt x="0" y="365760"/>
                </a:lnTo>
                <a:close/>
              </a:path>
            </a:pathLst>
          </a:custGeom>
          <a:solidFill>
            <a:srgbClr val="17375E"/>
          </a:solidFill>
        </p:spPr>
        <p:txBody>
          <a:bodyPr wrap="square" lIns="0" tIns="0" rIns="0" bIns="0" rtlCol="0"/>
          <a:lstStyle/>
          <a:p>
            <a:endParaRPr dirty="0"/>
          </a:p>
        </p:txBody>
      </p:sp>
      <p:sp>
        <p:nvSpPr>
          <p:cNvPr id="8" name="object 8"/>
          <p:cNvSpPr/>
          <p:nvPr/>
        </p:nvSpPr>
        <p:spPr>
          <a:xfrm>
            <a:off x="2285686" y="3421572"/>
            <a:ext cx="1500505" cy="365760"/>
          </a:xfrm>
          <a:custGeom>
            <a:avLst/>
            <a:gdLst/>
            <a:ahLst/>
            <a:cxnLst/>
            <a:rect l="l" t="t" r="r" b="b"/>
            <a:pathLst>
              <a:path w="1500504" h="365760">
                <a:moveTo>
                  <a:pt x="0" y="365760"/>
                </a:moveTo>
                <a:lnTo>
                  <a:pt x="1500251" y="365760"/>
                </a:lnTo>
                <a:lnTo>
                  <a:pt x="1500251" y="0"/>
                </a:lnTo>
                <a:lnTo>
                  <a:pt x="0" y="0"/>
                </a:lnTo>
                <a:lnTo>
                  <a:pt x="0" y="365760"/>
                </a:lnTo>
                <a:close/>
              </a:path>
            </a:pathLst>
          </a:custGeom>
          <a:solidFill>
            <a:srgbClr val="17375E"/>
          </a:solidFill>
        </p:spPr>
        <p:txBody>
          <a:bodyPr wrap="square" lIns="0" tIns="0" rIns="0" bIns="0" rtlCol="0"/>
          <a:lstStyle/>
          <a:p>
            <a:endParaRPr dirty="0"/>
          </a:p>
        </p:txBody>
      </p:sp>
      <p:sp>
        <p:nvSpPr>
          <p:cNvPr id="9" name="object 9"/>
          <p:cNvSpPr/>
          <p:nvPr/>
        </p:nvSpPr>
        <p:spPr>
          <a:xfrm>
            <a:off x="928691" y="3738741"/>
            <a:ext cx="1357630" cy="406400"/>
          </a:xfrm>
          <a:custGeom>
            <a:avLst/>
            <a:gdLst/>
            <a:ahLst/>
            <a:cxnLst/>
            <a:rect l="l" t="t" r="r" b="b"/>
            <a:pathLst>
              <a:path w="1357629" h="406400">
                <a:moveTo>
                  <a:pt x="0" y="405904"/>
                </a:moveTo>
                <a:lnTo>
                  <a:pt x="1357376" y="405904"/>
                </a:lnTo>
                <a:lnTo>
                  <a:pt x="1357376" y="0"/>
                </a:lnTo>
                <a:lnTo>
                  <a:pt x="0" y="0"/>
                </a:lnTo>
                <a:lnTo>
                  <a:pt x="0" y="405904"/>
                </a:lnTo>
                <a:close/>
              </a:path>
            </a:pathLst>
          </a:custGeom>
          <a:solidFill>
            <a:srgbClr val="FFFFFF">
              <a:alpha val="19999"/>
            </a:srgbClr>
          </a:solidFill>
        </p:spPr>
        <p:txBody>
          <a:bodyPr wrap="square" lIns="0" tIns="0" rIns="0" bIns="0" rtlCol="0"/>
          <a:lstStyle/>
          <a:p>
            <a:endParaRPr dirty="0"/>
          </a:p>
        </p:txBody>
      </p:sp>
      <p:sp>
        <p:nvSpPr>
          <p:cNvPr id="10" name="object 10"/>
          <p:cNvSpPr/>
          <p:nvPr/>
        </p:nvSpPr>
        <p:spPr>
          <a:xfrm>
            <a:off x="2292670" y="3738741"/>
            <a:ext cx="1500505" cy="406400"/>
          </a:xfrm>
          <a:custGeom>
            <a:avLst/>
            <a:gdLst/>
            <a:ahLst/>
            <a:cxnLst/>
            <a:rect l="l" t="t" r="r" b="b"/>
            <a:pathLst>
              <a:path w="1500504" h="406400">
                <a:moveTo>
                  <a:pt x="0" y="405904"/>
                </a:moveTo>
                <a:lnTo>
                  <a:pt x="1500251" y="405904"/>
                </a:lnTo>
                <a:lnTo>
                  <a:pt x="1500251" y="0"/>
                </a:lnTo>
                <a:lnTo>
                  <a:pt x="0" y="0"/>
                </a:lnTo>
                <a:lnTo>
                  <a:pt x="0" y="405904"/>
                </a:lnTo>
                <a:close/>
              </a:path>
            </a:pathLst>
          </a:custGeom>
          <a:solidFill>
            <a:srgbClr val="FFFFFF">
              <a:alpha val="19999"/>
            </a:srgbClr>
          </a:solidFill>
        </p:spPr>
        <p:txBody>
          <a:bodyPr wrap="square" lIns="0" tIns="0" rIns="0" bIns="0" rtlCol="0"/>
          <a:lstStyle/>
          <a:p>
            <a:endParaRPr dirty="0"/>
          </a:p>
        </p:txBody>
      </p:sp>
      <p:sp>
        <p:nvSpPr>
          <p:cNvPr id="11" name="object 11"/>
          <p:cNvSpPr/>
          <p:nvPr/>
        </p:nvSpPr>
        <p:spPr>
          <a:xfrm>
            <a:off x="2285686" y="3363838"/>
            <a:ext cx="0" cy="1148080"/>
          </a:xfrm>
          <a:custGeom>
            <a:avLst/>
            <a:gdLst/>
            <a:ahLst/>
            <a:cxnLst/>
            <a:rect l="l" t="t" r="r" b="b"/>
            <a:pathLst>
              <a:path h="1148080">
                <a:moveTo>
                  <a:pt x="0" y="0"/>
                </a:moveTo>
                <a:lnTo>
                  <a:pt x="0" y="1147572"/>
                </a:lnTo>
              </a:path>
            </a:pathLst>
          </a:custGeom>
          <a:ln w="12700">
            <a:solidFill>
              <a:srgbClr val="FFFFFF"/>
            </a:solidFill>
          </a:ln>
        </p:spPr>
        <p:txBody>
          <a:bodyPr wrap="square" lIns="0" tIns="0" rIns="0" bIns="0" rtlCol="0"/>
          <a:lstStyle/>
          <a:p>
            <a:endParaRPr dirty="0"/>
          </a:p>
        </p:txBody>
      </p:sp>
      <p:sp>
        <p:nvSpPr>
          <p:cNvPr id="12" name="object 12"/>
          <p:cNvSpPr/>
          <p:nvPr/>
        </p:nvSpPr>
        <p:spPr>
          <a:xfrm>
            <a:off x="915991" y="3779822"/>
            <a:ext cx="2870200" cy="0"/>
          </a:xfrm>
          <a:custGeom>
            <a:avLst/>
            <a:gdLst/>
            <a:ahLst/>
            <a:cxnLst/>
            <a:rect l="l" t="t" r="r" b="b"/>
            <a:pathLst>
              <a:path w="2870200">
                <a:moveTo>
                  <a:pt x="0" y="0"/>
                </a:moveTo>
                <a:lnTo>
                  <a:pt x="2870200" y="0"/>
                </a:lnTo>
              </a:path>
            </a:pathLst>
          </a:custGeom>
          <a:ln w="12700">
            <a:solidFill>
              <a:srgbClr val="FFFFFF"/>
            </a:solidFill>
          </a:ln>
        </p:spPr>
        <p:txBody>
          <a:bodyPr wrap="square" lIns="0" tIns="0" rIns="0" bIns="0" rtlCol="0"/>
          <a:lstStyle/>
          <a:p>
            <a:endParaRPr dirty="0"/>
          </a:p>
        </p:txBody>
      </p:sp>
      <p:sp>
        <p:nvSpPr>
          <p:cNvPr id="13" name="object 13"/>
          <p:cNvSpPr/>
          <p:nvPr/>
        </p:nvSpPr>
        <p:spPr>
          <a:xfrm>
            <a:off x="922341" y="4177205"/>
            <a:ext cx="2870200" cy="0"/>
          </a:xfrm>
          <a:custGeom>
            <a:avLst/>
            <a:gdLst/>
            <a:ahLst/>
            <a:cxnLst/>
            <a:rect l="l" t="t" r="r" b="b"/>
            <a:pathLst>
              <a:path w="2870200">
                <a:moveTo>
                  <a:pt x="0" y="0"/>
                </a:moveTo>
                <a:lnTo>
                  <a:pt x="2870200" y="0"/>
                </a:lnTo>
              </a:path>
            </a:pathLst>
          </a:custGeom>
          <a:ln w="12700">
            <a:solidFill>
              <a:srgbClr val="FFFFFF"/>
            </a:solidFill>
          </a:ln>
        </p:spPr>
        <p:txBody>
          <a:bodyPr wrap="square" lIns="0" tIns="0" rIns="0" bIns="0" rtlCol="0"/>
          <a:lstStyle/>
          <a:p>
            <a:endParaRPr dirty="0"/>
          </a:p>
        </p:txBody>
      </p:sp>
      <p:sp>
        <p:nvSpPr>
          <p:cNvPr id="14" name="object 14"/>
          <p:cNvSpPr/>
          <p:nvPr/>
        </p:nvSpPr>
        <p:spPr>
          <a:xfrm>
            <a:off x="934007" y="3393993"/>
            <a:ext cx="0" cy="1148080"/>
          </a:xfrm>
          <a:custGeom>
            <a:avLst/>
            <a:gdLst/>
            <a:ahLst/>
            <a:cxnLst/>
            <a:rect l="l" t="t" r="r" b="b"/>
            <a:pathLst>
              <a:path h="1148080">
                <a:moveTo>
                  <a:pt x="0" y="0"/>
                </a:moveTo>
                <a:lnTo>
                  <a:pt x="0" y="1147572"/>
                </a:lnTo>
              </a:path>
            </a:pathLst>
          </a:custGeom>
          <a:ln w="12700">
            <a:solidFill>
              <a:srgbClr val="FFFFFF"/>
            </a:solidFill>
          </a:ln>
        </p:spPr>
        <p:txBody>
          <a:bodyPr wrap="square" lIns="0" tIns="0" rIns="0" bIns="0" rtlCol="0"/>
          <a:lstStyle/>
          <a:p>
            <a:endParaRPr dirty="0"/>
          </a:p>
        </p:txBody>
      </p:sp>
      <p:sp>
        <p:nvSpPr>
          <p:cNvPr id="15" name="object 15"/>
          <p:cNvSpPr/>
          <p:nvPr/>
        </p:nvSpPr>
        <p:spPr>
          <a:xfrm>
            <a:off x="3820717" y="3363838"/>
            <a:ext cx="0" cy="1148080"/>
          </a:xfrm>
          <a:custGeom>
            <a:avLst/>
            <a:gdLst/>
            <a:ahLst/>
            <a:cxnLst/>
            <a:rect l="l" t="t" r="r" b="b"/>
            <a:pathLst>
              <a:path h="1148080">
                <a:moveTo>
                  <a:pt x="0" y="0"/>
                </a:moveTo>
                <a:lnTo>
                  <a:pt x="0" y="1147572"/>
                </a:lnTo>
              </a:path>
            </a:pathLst>
          </a:custGeom>
          <a:ln w="12700">
            <a:solidFill>
              <a:srgbClr val="FFFFFF"/>
            </a:solidFill>
          </a:ln>
        </p:spPr>
        <p:txBody>
          <a:bodyPr wrap="square" lIns="0" tIns="0" rIns="0" bIns="0" rtlCol="0"/>
          <a:lstStyle/>
          <a:p>
            <a:endParaRPr dirty="0"/>
          </a:p>
        </p:txBody>
      </p:sp>
      <p:sp>
        <p:nvSpPr>
          <p:cNvPr id="16" name="object 16"/>
          <p:cNvSpPr/>
          <p:nvPr/>
        </p:nvSpPr>
        <p:spPr>
          <a:xfrm>
            <a:off x="915991" y="3393993"/>
            <a:ext cx="2870200" cy="0"/>
          </a:xfrm>
          <a:custGeom>
            <a:avLst/>
            <a:gdLst/>
            <a:ahLst/>
            <a:cxnLst/>
            <a:rect l="l" t="t" r="r" b="b"/>
            <a:pathLst>
              <a:path w="2870200">
                <a:moveTo>
                  <a:pt x="0" y="0"/>
                </a:moveTo>
                <a:lnTo>
                  <a:pt x="2870200" y="0"/>
                </a:lnTo>
              </a:path>
            </a:pathLst>
          </a:custGeom>
          <a:ln w="12700">
            <a:solidFill>
              <a:srgbClr val="FFFFFF"/>
            </a:solidFill>
          </a:ln>
        </p:spPr>
        <p:txBody>
          <a:bodyPr wrap="square" lIns="0" tIns="0" rIns="0" bIns="0" rtlCol="0"/>
          <a:lstStyle/>
          <a:p>
            <a:endParaRPr dirty="0"/>
          </a:p>
        </p:txBody>
      </p:sp>
      <p:sp>
        <p:nvSpPr>
          <p:cNvPr id="17" name="object 17"/>
          <p:cNvSpPr/>
          <p:nvPr/>
        </p:nvSpPr>
        <p:spPr>
          <a:xfrm>
            <a:off x="957711" y="4521547"/>
            <a:ext cx="2828480" cy="45719"/>
          </a:xfrm>
          <a:custGeom>
            <a:avLst/>
            <a:gdLst/>
            <a:ahLst/>
            <a:cxnLst/>
            <a:rect l="l" t="t" r="r" b="b"/>
            <a:pathLst>
              <a:path w="2870200">
                <a:moveTo>
                  <a:pt x="0" y="0"/>
                </a:moveTo>
                <a:lnTo>
                  <a:pt x="2870200" y="0"/>
                </a:lnTo>
              </a:path>
            </a:pathLst>
          </a:custGeom>
          <a:ln w="12700">
            <a:solidFill>
              <a:srgbClr val="FFFFFF"/>
            </a:solidFill>
          </a:ln>
        </p:spPr>
        <p:txBody>
          <a:bodyPr wrap="square" lIns="0" tIns="0" rIns="0" bIns="0" rtlCol="0"/>
          <a:lstStyle/>
          <a:p>
            <a:endParaRPr dirty="0"/>
          </a:p>
        </p:txBody>
      </p:sp>
      <p:sp>
        <p:nvSpPr>
          <p:cNvPr id="18" name="object 18"/>
          <p:cNvSpPr txBox="1"/>
          <p:nvPr/>
        </p:nvSpPr>
        <p:spPr>
          <a:xfrm>
            <a:off x="1050693" y="3438659"/>
            <a:ext cx="1052195" cy="299720"/>
          </a:xfrm>
          <a:prstGeom prst="rect">
            <a:avLst/>
          </a:prstGeom>
        </p:spPr>
        <p:txBody>
          <a:bodyPr vert="horz" wrap="square" lIns="0" tIns="12700" rIns="0" bIns="0" rtlCol="0">
            <a:spAutoFit/>
          </a:bodyPr>
          <a:lstStyle/>
          <a:p>
            <a:pPr>
              <a:spcBef>
                <a:spcPts val="100"/>
              </a:spcBef>
            </a:pPr>
            <a:r>
              <a:rPr b="1" spc="-15" dirty="0">
                <a:solidFill>
                  <a:srgbClr val="FFFFFF"/>
                </a:solidFill>
                <a:latin typeface="Calibri"/>
                <a:cs typeface="Calibri"/>
              </a:rPr>
              <a:t>Vchr_place</a:t>
            </a:r>
            <a:endParaRPr dirty="0">
              <a:latin typeface="Calibri"/>
              <a:cs typeface="Calibri"/>
            </a:endParaRPr>
          </a:p>
        </p:txBody>
      </p:sp>
      <p:sp>
        <p:nvSpPr>
          <p:cNvPr id="19" name="object 19"/>
          <p:cNvSpPr txBox="1"/>
          <p:nvPr/>
        </p:nvSpPr>
        <p:spPr>
          <a:xfrm>
            <a:off x="2392983" y="3449983"/>
            <a:ext cx="1315974" cy="504625"/>
          </a:xfrm>
          <a:prstGeom prst="rect">
            <a:avLst/>
          </a:prstGeom>
        </p:spPr>
        <p:txBody>
          <a:bodyPr vert="horz" wrap="square" lIns="0" tIns="12065" rIns="0" bIns="0" rtlCol="0">
            <a:spAutoFit/>
          </a:bodyPr>
          <a:lstStyle/>
          <a:p>
            <a:pPr>
              <a:spcBef>
                <a:spcPts val="95"/>
              </a:spcBef>
            </a:pPr>
            <a:r>
              <a:rPr sz="1600" b="1" spc="-10" dirty="0">
                <a:solidFill>
                  <a:srgbClr val="FFFFFF"/>
                </a:solidFill>
                <a:latin typeface="Calibri"/>
                <a:cs typeface="Calibri"/>
              </a:rPr>
              <a:t>Avg(int_</a:t>
            </a:r>
            <a:r>
              <a:rPr lang="en-IN" sz="1600" b="1" spc="-10" dirty="0">
                <a:solidFill>
                  <a:srgbClr val="FFFFFF"/>
                </a:solidFill>
                <a:latin typeface="Calibri"/>
                <a:cs typeface="Calibri"/>
              </a:rPr>
              <a:t>s</a:t>
            </a:r>
            <a:r>
              <a:rPr sz="1600" b="1" spc="-10" dirty="0">
                <a:solidFill>
                  <a:srgbClr val="FFFFFF"/>
                </a:solidFill>
                <a:latin typeface="Calibri"/>
                <a:cs typeface="Calibri"/>
              </a:rPr>
              <a:t>alary)</a:t>
            </a:r>
            <a:endParaRPr sz="1600" dirty="0">
              <a:latin typeface="Calibri"/>
              <a:cs typeface="Calibri"/>
            </a:endParaRPr>
          </a:p>
        </p:txBody>
      </p:sp>
      <p:sp>
        <p:nvSpPr>
          <p:cNvPr id="20" name="object 20"/>
          <p:cNvSpPr txBox="1"/>
          <p:nvPr/>
        </p:nvSpPr>
        <p:spPr>
          <a:xfrm>
            <a:off x="1362522" y="3907146"/>
            <a:ext cx="716915" cy="228909"/>
          </a:xfrm>
          <a:prstGeom prst="rect">
            <a:avLst/>
          </a:prstGeom>
        </p:spPr>
        <p:txBody>
          <a:bodyPr vert="horz" wrap="square" lIns="0" tIns="13335" rIns="0" bIns="0" rtlCol="0">
            <a:spAutoFit/>
          </a:bodyPr>
          <a:lstStyle/>
          <a:p>
            <a:pPr>
              <a:spcBef>
                <a:spcPts val="105"/>
              </a:spcBef>
            </a:pPr>
            <a:r>
              <a:rPr lang="en-CA" sz="1400" spc="-5" dirty="0" smtClean="0">
                <a:solidFill>
                  <a:srgbClr val="F1F1F1"/>
                </a:solidFill>
                <a:latin typeface="Calibri"/>
                <a:cs typeface="Calibri"/>
              </a:rPr>
              <a:t>Toronto</a:t>
            </a:r>
            <a:endParaRPr sz="1400" dirty="0">
              <a:latin typeface="Calibri"/>
              <a:cs typeface="Calibri"/>
            </a:endParaRPr>
          </a:p>
        </p:txBody>
      </p:sp>
      <p:sp>
        <p:nvSpPr>
          <p:cNvPr id="21" name="object 21"/>
          <p:cNvSpPr txBox="1"/>
          <p:nvPr/>
        </p:nvSpPr>
        <p:spPr>
          <a:xfrm>
            <a:off x="2811466" y="3907146"/>
            <a:ext cx="462280" cy="228909"/>
          </a:xfrm>
          <a:prstGeom prst="rect">
            <a:avLst/>
          </a:prstGeom>
        </p:spPr>
        <p:txBody>
          <a:bodyPr vert="horz" wrap="square" lIns="0" tIns="13335" rIns="0" bIns="0" rtlCol="0">
            <a:spAutoFit/>
          </a:bodyPr>
          <a:lstStyle/>
          <a:p>
            <a:pPr>
              <a:spcBef>
                <a:spcPts val="105"/>
              </a:spcBef>
            </a:pPr>
            <a:r>
              <a:rPr sz="1400" spc="-5" dirty="0">
                <a:solidFill>
                  <a:srgbClr val="F1F1F1"/>
                </a:solidFill>
                <a:latin typeface="Calibri"/>
                <a:cs typeface="Calibri"/>
              </a:rPr>
              <a:t>12500</a:t>
            </a:r>
            <a:endParaRPr sz="1400" dirty="0">
              <a:latin typeface="Calibri"/>
              <a:cs typeface="Calibri"/>
            </a:endParaRPr>
          </a:p>
        </p:txBody>
      </p:sp>
      <p:sp>
        <p:nvSpPr>
          <p:cNvPr id="22" name="object 22"/>
          <p:cNvSpPr txBox="1"/>
          <p:nvPr/>
        </p:nvSpPr>
        <p:spPr>
          <a:xfrm>
            <a:off x="1362522" y="4313164"/>
            <a:ext cx="740365" cy="228909"/>
          </a:xfrm>
          <a:prstGeom prst="rect">
            <a:avLst/>
          </a:prstGeom>
        </p:spPr>
        <p:txBody>
          <a:bodyPr vert="horz" wrap="square" lIns="0" tIns="13335" rIns="0" bIns="0" rtlCol="0">
            <a:spAutoFit/>
          </a:bodyPr>
          <a:lstStyle/>
          <a:p>
            <a:pPr>
              <a:spcBef>
                <a:spcPts val="105"/>
              </a:spcBef>
            </a:pPr>
            <a:r>
              <a:rPr lang="en-CA" sz="1400" spc="-5" dirty="0" smtClean="0">
                <a:solidFill>
                  <a:srgbClr val="F1F1F1"/>
                </a:solidFill>
                <a:latin typeface="Calibri"/>
                <a:cs typeface="Calibri"/>
              </a:rPr>
              <a:t>Chicago</a:t>
            </a:r>
            <a:endParaRPr sz="1400" dirty="0">
              <a:latin typeface="Calibri"/>
              <a:cs typeface="Calibri"/>
            </a:endParaRPr>
          </a:p>
        </p:txBody>
      </p:sp>
      <p:sp>
        <p:nvSpPr>
          <p:cNvPr id="23" name="object 23"/>
          <p:cNvSpPr txBox="1"/>
          <p:nvPr/>
        </p:nvSpPr>
        <p:spPr>
          <a:xfrm>
            <a:off x="2811466" y="4313164"/>
            <a:ext cx="462280" cy="228909"/>
          </a:xfrm>
          <a:prstGeom prst="rect">
            <a:avLst/>
          </a:prstGeom>
        </p:spPr>
        <p:txBody>
          <a:bodyPr vert="horz" wrap="square" lIns="0" tIns="13335" rIns="0" bIns="0" rtlCol="0">
            <a:spAutoFit/>
          </a:bodyPr>
          <a:lstStyle/>
          <a:p>
            <a:pPr>
              <a:spcBef>
                <a:spcPts val="105"/>
              </a:spcBef>
            </a:pPr>
            <a:r>
              <a:rPr sz="1400" spc="-5" dirty="0">
                <a:solidFill>
                  <a:srgbClr val="F1F1F1"/>
                </a:solidFill>
                <a:latin typeface="Calibri"/>
                <a:cs typeface="Calibri"/>
              </a:rPr>
              <a:t>11500</a:t>
            </a:r>
            <a:endParaRPr sz="1400" dirty="0">
              <a:latin typeface="Calibri"/>
              <a:cs typeface="Calibri"/>
            </a:endParaRPr>
          </a:p>
        </p:txBody>
      </p:sp>
      <p:sp>
        <p:nvSpPr>
          <p:cNvPr id="24" name="object 24"/>
          <p:cNvSpPr/>
          <p:nvPr/>
        </p:nvSpPr>
        <p:spPr>
          <a:xfrm>
            <a:off x="4713308" y="3649069"/>
            <a:ext cx="2955036" cy="870204"/>
          </a:xfrm>
          <a:prstGeom prst="rect">
            <a:avLst/>
          </a:prstGeom>
          <a:blipFill>
            <a:blip r:embed="rId4" cstate="print"/>
            <a:stretch>
              <a:fillRect/>
            </a:stretch>
          </a:blipFill>
        </p:spPr>
        <p:txBody>
          <a:bodyPr wrap="square" lIns="0" tIns="0" rIns="0" bIns="0" rtlCol="0"/>
          <a:lstStyle/>
          <a:p>
            <a:endParaRPr dirty="0"/>
          </a:p>
        </p:txBody>
      </p:sp>
      <p:sp>
        <p:nvSpPr>
          <p:cNvPr id="25" name="object 25"/>
          <p:cNvSpPr/>
          <p:nvPr/>
        </p:nvSpPr>
        <p:spPr>
          <a:xfrm>
            <a:off x="4761821" y="3674965"/>
            <a:ext cx="2857500" cy="771664"/>
          </a:xfrm>
          <a:prstGeom prst="rect">
            <a:avLst/>
          </a:prstGeom>
          <a:blipFill>
            <a:blip r:embed="rId5" cstate="print"/>
            <a:stretch>
              <a:fillRect/>
            </a:stretch>
          </a:blipFill>
        </p:spPr>
        <p:txBody>
          <a:bodyPr wrap="square" lIns="0" tIns="0" rIns="0" bIns="0" rtlCol="0"/>
          <a:lstStyle/>
          <a:p>
            <a:endParaRPr dirty="0"/>
          </a:p>
        </p:txBody>
      </p:sp>
      <p:sp>
        <p:nvSpPr>
          <p:cNvPr id="26" name="object 26"/>
          <p:cNvSpPr/>
          <p:nvPr/>
        </p:nvSpPr>
        <p:spPr>
          <a:xfrm>
            <a:off x="4761821" y="3674978"/>
            <a:ext cx="1357630" cy="365760"/>
          </a:xfrm>
          <a:custGeom>
            <a:avLst/>
            <a:gdLst/>
            <a:ahLst/>
            <a:cxnLst/>
            <a:rect l="l" t="t" r="r" b="b"/>
            <a:pathLst>
              <a:path w="1357629" h="365760">
                <a:moveTo>
                  <a:pt x="0" y="365760"/>
                </a:moveTo>
                <a:lnTo>
                  <a:pt x="1357376" y="365760"/>
                </a:lnTo>
                <a:lnTo>
                  <a:pt x="1357376" y="0"/>
                </a:lnTo>
                <a:lnTo>
                  <a:pt x="0" y="0"/>
                </a:lnTo>
                <a:lnTo>
                  <a:pt x="0" y="365760"/>
                </a:lnTo>
                <a:close/>
              </a:path>
            </a:pathLst>
          </a:custGeom>
          <a:solidFill>
            <a:srgbClr val="17375E"/>
          </a:solidFill>
        </p:spPr>
        <p:txBody>
          <a:bodyPr wrap="square" lIns="0" tIns="0" rIns="0" bIns="0" rtlCol="0"/>
          <a:lstStyle/>
          <a:p>
            <a:endParaRPr dirty="0"/>
          </a:p>
        </p:txBody>
      </p:sp>
      <p:sp>
        <p:nvSpPr>
          <p:cNvPr id="27" name="object 27"/>
          <p:cNvSpPr/>
          <p:nvPr/>
        </p:nvSpPr>
        <p:spPr>
          <a:xfrm>
            <a:off x="6119199" y="3674978"/>
            <a:ext cx="1500505" cy="365760"/>
          </a:xfrm>
          <a:custGeom>
            <a:avLst/>
            <a:gdLst/>
            <a:ahLst/>
            <a:cxnLst/>
            <a:rect l="l" t="t" r="r" b="b"/>
            <a:pathLst>
              <a:path w="1500504" h="365760">
                <a:moveTo>
                  <a:pt x="0" y="365760"/>
                </a:moveTo>
                <a:lnTo>
                  <a:pt x="1500251" y="365760"/>
                </a:lnTo>
                <a:lnTo>
                  <a:pt x="1500251" y="0"/>
                </a:lnTo>
                <a:lnTo>
                  <a:pt x="0" y="0"/>
                </a:lnTo>
                <a:lnTo>
                  <a:pt x="0" y="365760"/>
                </a:lnTo>
                <a:close/>
              </a:path>
            </a:pathLst>
          </a:custGeom>
          <a:solidFill>
            <a:srgbClr val="17375E"/>
          </a:solidFill>
        </p:spPr>
        <p:txBody>
          <a:bodyPr wrap="square" lIns="0" tIns="0" rIns="0" bIns="0" rtlCol="0"/>
          <a:lstStyle/>
          <a:p>
            <a:endParaRPr dirty="0"/>
          </a:p>
        </p:txBody>
      </p:sp>
      <p:sp>
        <p:nvSpPr>
          <p:cNvPr id="28" name="object 28"/>
          <p:cNvSpPr/>
          <p:nvPr/>
        </p:nvSpPr>
        <p:spPr>
          <a:xfrm>
            <a:off x="4761821" y="4040725"/>
            <a:ext cx="1357630" cy="406400"/>
          </a:xfrm>
          <a:custGeom>
            <a:avLst/>
            <a:gdLst/>
            <a:ahLst/>
            <a:cxnLst/>
            <a:rect l="l" t="t" r="r" b="b"/>
            <a:pathLst>
              <a:path w="1357629" h="406400">
                <a:moveTo>
                  <a:pt x="0" y="405904"/>
                </a:moveTo>
                <a:lnTo>
                  <a:pt x="1357376" y="405904"/>
                </a:lnTo>
                <a:lnTo>
                  <a:pt x="1357376" y="0"/>
                </a:lnTo>
                <a:lnTo>
                  <a:pt x="0" y="0"/>
                </a:lnTo>
                <a:lnTo>
                  <a:pt x="0" y="405904"/>
                </a:lnTo>
                <a:close/>
              </a:path>
            </a:pathLst>
          </a:custGeom>
          <a:solidFill>
            <a:srgbClr val="FFFFFF">
              <a:alpha val="19999"/>
            </a:srgbClr>
          </a:solidFill>
        </p:spPr>
        <p:txBody>
          <a:bodyPr wrap="square" lIns="0" tIns="0" rIns="0" bIns="0" rtlCol="0"/>
          <a:lstStyle/>
          <a:p>
            <a:endParaRPr dirty="0"/>
          </a:p>
        </p:txBody>
      </p:sp>
      <p:sp>
        <p:nvSpPr>
          <p:cNvPr id="29" name="object 29"/>
          <p:cNvSpPr/>
          <p:nvPr/>
        </p:nvSpPr>
        <p:spPr>
          <a:xfrm>
            <a:off x="6119199" y="4040725"/>
            <a:ext cx="1500505" cy="406400"/>
          </a:xfrm>
          <a:custGeom>
            <a:avLst/>
            <a:gdLst/>
            <a:ahLst/>
            <a:cxnLst/>
            <a:rect l="l" t="t" r="r" b="b"/>
            <a:pathLst>
              <a:path w="1500504" h="406400">
                <a:moveTo>
                  <a:pt x="0" y="405904"/>
                </a:moveTo>
                <a:lnTo>
                  <a:pt x="1500251" y="405904"/>
                </a:lnTo>
                <a:lnTo>
                  <a:pt x="1500251" y="0"/>
                </a:lnTo>
                <a:lnTo>
                  <a:pt x="0" y="0"/>
                </a:lnTo>
                <a:lnTo>
                  <a:pt x="0" y="405904"/>
                </a:lnTo>
                <a:close/>
              </a:path>
            </a:pathLst>
          </a:custGeom>
          <a:solidFill>
            <a:srgbClr val="FFFFFF">
              <a:alpha val="19999"/>
            </a:srgbClr>
          </a:solidFill>
        </p:spPr>
        <p:txBody>
          <a:bodyPr wrap="square" lIns="0" tIns="0" rIns="0" bIns="0" rtlCol="0"/>
          <a:lstStyle/>
          <a:p>
            <a:endParaRPr dirty="0"/>
          </a:p>
        </p:txBody>
      </p:sp>
      <p:sp>
        <p:nvSpPr>
          <p:cNvPr id="30" name="object 30"/>
          <p:cNvSpPr/>
          <p:nvPr/>
        </p:nvSpPr>
        <p:spPr>
          <a:xfrm>
            <a:off x="6119198" y="3668628"/>
            <a:ext cx="0" cy="784860"/>
          </a:xfrm>
          <a:custGeom>
            <a:avLst/>
            <a:gdLst/>
            <a:ahLst/>
            <a:cxnLst/>
            <a:rect l="l" t="t" r="r" b="b"/>
            <a:pathLst>
              <a:path h="784860">
                <a:moveTo>
                  <a:pt x="0" y="0"/>
                </a:moveTo>
                <a:lnTo>
                  <a:pt x="0" y="784352"/>
                </a:lnTo>
              </a:path>
            </a:pathLst>
          </a:custGeom>
          <a:ln w="12700">
            <a:solidFill>
              <a:srgbClr val="FFFFFF"/>
            </a:solidFill>
          </a:ln>
        </p:spPr>
        <p:txBody>
          <a:bodyPr wrap="square" lIns="0" tIns="0" rIns="0" bIns="0" rtlCol="0"/>
          <a:lstStyle/>
          <a:p>
            <a:endParaRPr dirty="0"/>
          </a:p>
        </p:txBody>
      </p:sp>
      <p:sp>
        <p:nvSpPr>
          <p:cNvPr id="31" name="object 31"/>
          <p:cNvSpPr/>
          <p:nvPr/>
        </p:nvSpPr>
        <p:spPr>
          <a:xfrm>
            <a:off x="4755472" y="4040737"/>
            <a:ext cx="2870835" cy="0"/>
          </a:xfrm>
          <a:custGeom>
            <a:avLst/>
            <a:gdLst/>
            <a:ahLst/>
            <a:cxnLst/>
            <a:rect l="l" t="t" r="r" b="b"/>
            <a:pathLst>
              <a:path w="2870835">
                <a:moveTo>
                  <a:pt x="0" y="0"/>
                </a:moveTo>
                <a:lnTo>
                  <a:pt x="2870327" y="0"/>
                </a:lnTo>
              </a:path>
            </a:pathLst>
          </a:custGeom>
          <a:ln w="12700">
            <a:solidFill>
              <a:srgbClr val="FFFFFF"/>
            </a:solidFill>
          </a:ln>
        </p:spPr>
        <p:txBody>
          <a:bodyPr wrap="square" lIns="0" tIns="0" rIns="0" bIns="0" rtlCol="0"/>
          <a:lstStyle/>
          <a:p>
            <a:endParaRPr dirty="0"/>
          </a:p>
        </p:txBody>
      </p:sp>
      <p:sp>
        <p:nvSpPr>
          <p:cNvPr id="32" name="object 32"/>
          <p:cNvSpPr/>
          <p:nvPr/>
        </p:nvSpPr>
        <p:spPr>
          <a:xfrm>
            <a:off x="4761821" y="3668628"/>
            <a:ext cx="0" cy="784860"/>
          </a:xfrm>
          <a:custGeom>
            <a:avLst/>
            <a:gdLst/>
            <a:ahLst/>
            <a:cxnLst/>
            <a:rect l="l" t="t" r="r" b="b"/>
            <a:pathLst>
              <a:path h="784860">
                <a:moveTo>
                  <a:pt x="0" y="0"/>
                </a:moveTo>
                <a:lnTo>
                  <a:pt x="0" y="784352"/>
                </a:lnTo>
              </a:path>
            </a:pathLst>
          </a:custGeom>
          <a:ln w="12700">
            <a:solidFill>
              <a:srgbClr val="FFFFFF"/>
            </a:solidFill>
          </a:ln>
        </p:spPr>
        <p:txBody>
          <a:bodyPr wrap="square" lIns="0" tIns="0" rIns="0" bIns="0" rtlCol="0"/>
          <a:lstStyle/>
          <a:p>
            <a:endParaRPr dirty="0"/>
          </a:p>
        </p:txBody>
      </p:sp>
      <p:sp>
        <p:nvSpPr>
          <p:cNvPr id="33" name="object 33"/>
          <p:cNvSpPr/>
          <p:nvPr/>
        </p:nvSpPr>
        <p:spPr>
          <a:xfrm>
            <a:off x="7619449" y="3668628"/>
            <a:ext cx="0" cy="784860"/>
          </a:xfrm>
          <a:custGeom>
            <a:avLst/>
            <a:gdLst/>
            <a:ahLst/>
            <a:cxnLst/>
            <a:rect l="l" t="t" r="r" b="b"/>
            <a:pathLst>
              <a:path h="784860">
                <a:moveTo>
                  <a:pt x="0" y="0"/>
                </a:moveTo>
                <a:lnTo>
                  <a:pt x="0" y="784352"/>
                </a:lnTo>
              </a:path>
            </a:pathLst>
          </a:custGeom>
          <a:ln w="12700">
            <a:solidFill>
              <a:srgbClr val="FFFFFF"/>
            </a:solidFill>
          </a:ln>
        </p:spPr>
        <p:txBody>
          <a:bodyPr wrap="square" lIns="0" tIns="0" rIns="0" bIns="0" rtlCol="0"/>
          <a:lstStyle/>
          <a:p>
            <a:endParaRPr dirty="0"/>
          </a:p>
        </p:txBody>
      </p:sp>
      <p:sp>
        <p:nvSpPr>
          <p:cNvPr id="34" name="object 34"/>
          <p:cNvSpPr/>
          <p:nvPr/>
        </p:nvSpPr>
        <p:spPr>
          <a:xfrm>
            <a:off x="4755472" y="3674978"/>
            <a:ext cx="2870835" cy="0"/>
          </a:xfrm>
          <a:custGeom>
            <a:avLst/>
            <a:gdLst/>
            <a:ahLst/>
            <a:cxnLst/>
            <a:rect l="l" t="t" r="r" b="b"/>
            <a:pathLst>
              <a:path w="2870835">
                <a:moveTo>
                  <a:pt x="0" y="0"/>
                </a:moveTo>
                <a:lnTo>
                  <a:pt x="2870327" y="0"/>
                </a:lnTo>
              </a:path>
            </a:pathLst>
          </a:custGeom>
          <a:ln w="12700">
            <a:solidFill>
              <a:srgbClr val="FFFFFF"/>
            </a:solidFill>
          </a:ln>
        </p:spPr>
        <p:txBody>
          <a:bodyPr wrap="square" lIns="0" tIns="0" rIns="0" bIns="0" rtlCol="0"/>
          <a:lstStyle/>
          <a:p>
            <a:endParaRPr dirty="0"/>
          </a:p>
        </p:txBody>
      </p:sp>
      <p:sp>
        <p:nvSpPr>
          <p:cNvPr id="35" name="object 35"/>
          <p:cNvSpPr/>
          <p:nvPr/>
        </p:nvSpPr>
        <p:spPr>
          <a:xfrm>
            <a:off x="4755472" y="4446630"/>
            <a:ext cx="2870835" cy="0"/>
          </a:xfrm>
          <a:custGeom>
            <a:avLst/>
            <a:gdLst/>
            <a:ahLst/>
            <a:cxnLst/>
            <a:rect l="l" t="t" r="r" b="b"/>
            <a:pathLst>
              <a:path w="2870835">
                <a:moveTo>
                  <a:pt x="0" y="0"/>
                </a:moveTo>
                <a:lnTo>
                  <a:pt x="2870327" y="0"/>
                </a:lnTo>
              </a:path>
            </a:pathLst>
          </a:custGeom>
          <a:ln w="12700">
            <a:solidFill>
              <a:srgbClr val="FFFFFF"/>
            </a:solidFill>
          </a:ln>
        </p:spPr>
        <p:txBody>
          <a:bodyPr wrap="square" lIns="0" tIns="0" rIns="0" bIns="0" rtlCol="0"/>
          <a:lstStyle/>
          <a:p>
            <a:endParaRPr dirty="0"/>
          </a:p>
        </p:txBody>
      </p:sp>
      <p:sp>
        <p:nvSpPr>
          <p:cNvPr id="36" name="object 36"/>
          <p:cNvSpPr txBox="1"/>
          <p:nvPr/>
        </p:nvSpPr>
        <p:spPr>
          <a:xfrm>
            <a:off x="4841071" y="3693647"/>
            <a:ext cx="1064895" cy="299720"/>
          </a:xfrm>
          <a:prstGeom prst="rect">
            <a:avLst/>
          </a:prstGeom>
        </p:spPr>
        <p:txBody>
          <a:bodyPr vert="horz" wrap="square" lIns="0" tIns="12700" rIns="0" bIns="0" rtlCol="0">
            <a:spAutoFit/>
          </a:bodyPr>
          <a:lstStyle/>
          <a:p>
            <a:pPr marL="12700">
              <a:spcBef>
                <a:spcPts val="100"/>
              </a:spcBef>
            </a:pPr>
            <a:r>
              <a:rPr b="1" spc="-15" dirty="0">
                <a:solidFill>
                  <a:srgbClr val="FFFFFF"/>
                </a:solidFill>
                <a:latin typeface="Calibri"/>
                <a:cs typeface="Calibri"/>
              </a:rPr>
              <a:t>Vchr_place</a:t>
            </a:r>
            <a:endParaRPr dirty="0">
              <a:latin typeface="Calibri"/>
              <a:cs typeface="Calibri"/>
            </a:endParaRPr>
          </a:p>
        </p:txBody>
      </p:sp>
      <p:sp>
        <p:nvSpPr>
          <p:cNvPr id="37" name="object 37"/>
          <p:cNvSpPr txBox="1"/>
          <p:nvPr/>
        </p:nvSpPr>
        <p:spPr>
          <a:xfrm>
            <a:off x="6198445" y="3696694"/>
            <a:ext cx="1518412" cy="258404"/>
          </a:xfrm>
          <a:prstGeom prst="rect">
            <a:avLst/>
          </a:prstGeom>
        </p:spPr>
        <p:txBody>
          <a:bodyPr vert="horz" wrap="square" lIns="0" tIns="12065" rIns="0" bIns="0" rtlCol="0">
            <a:spAutoFit/>
          </a:bodyPr>
          <a:lstStyle/>
          <a:p>
            <a:pPr marL="12700">
              <a:spcBef>
                <a:spcPts val="95"/>
              </a:spcBef>
            </a:pPr>
            <a:r>
              <a:rPr sz="1600" b="1" spc="-10" dirty="0" smtClean="0">
                <a:solidFill>
                  <a:srgbClr val="FFFFFF"/>
                </a:solidFill>
                <a:latin typeface="Calibri"/>
                <a:cs typeface="Calibri"/>
              </a:rPr>
              <a:t>Avg(int_</a:t>
            </a:r>
            <a:r>
              <a:rPr lang="en-CA" sz="1600" b="1" spc="-10" dirty="0" smtClean="0">
                <a:solidFill>
                  <a:srgbClr val="FFFFFF"/>
                </a:solidFill>
                <a:latin typeface="Calibri"/>
                <a:cs typeface="Calibri"/>
              </a:rPr>
              <a:t>s</a:t>
            </a:r>
            <a:r>
              <a:rPr sz="1600" b="1" spc="-10" dirty="0" smtClean="0">
                <a:solidFill>
                  <a:srgbClr val="FFFFFF"/>
                </a:solidFill>
                <a:latin typeface="Calibri"/>
                <a:cs typeface="Calibri"/>
              </a:rPr>
              <a:t>alary</a:t>
            </a:r>
            <a:r>
              <a:rPr sz="1600" b="1" spc="-10" dirty="0">
                <a:solidFill>
                  <a:srgbClr val="FFFFFF"/>
                </a:solidFill>
                <a:latin typeface="Calibri"/>
                <a:cs typeface="Calibri"/>
              </a:rPr>
              <a:t>)</a:t>
            </a:r>
            <a:endParaRPr sz="1600" dirty="0">
              <a:latin typeface="Calibri"/>
              <a:cs typeface="Calibri"/>
            </a:endParaRPr>
          </a:p>
        </p:txBody>
      </p:sp>
      <p:sp>
        <p:nvSpPr>
          <p:cNvPr id="38" name="object 38"/>
          <p:cNvSpPr txBox="1"/>
          <p:nvPr/>
        </p:nvSpPr>
        <p:spPr>
          <a:xfrm>
            <a:off x="5195527" y="4062455"/>
            <a:ext cx="608590" cy="228268"/>
          </a:xfrm>
          <a:prstGeom prst="rect">
            <a:avLst/>
          </a:prstGeom>
        </p:spPr>
        <p:txBody>
          <a:bodyPr vert="horz" wrap="square" lIns="0" tIns="12700" rIns="0" bIns="0" rtlCol="0">
            <a:spAutoFit/>
          </a:bodyPr>
          <a:lstStyle/>
          <a:p>
            <a:pPr>
              <a:spcBef>
                <a:spcPts val="100"/>
              </a:spcBef>
            </a:pPr>
            <a:r>
              <a:rPr lang="en-CA" sz="1400" spc="-5" dirty="0" smtClean="0">
                <a:solidFill>
                  <a:srgbClr val="F1F1F1"/>
                </a:solidFill>
                <a:latin typeface="Calibri"/>
                <a:cs typeface="Calibri"/>
              </a:rPr>
              <a:t>Toronto</a:t>
            </a:r>
            <a:endParaRPr sz="1400" dirty="0">
              <a:latin typeface="Calibri"/>
              <a:cs typeface="Calibri"/>
            </a:endParaRPr>
          </a:p>
        </p:txBody>
      </p:sp>
      <p:sp>
        <p:nvSpPr>
          <p:cNvPr id="39" name="object 39"/>
          <p:cNvSpPr txBox="1"/>
          <p:nvPr/>
        </p:nvSpPr>
        <p:spPr>
          <a:xfrm>
            <a:off x="6644469" y="4062455"/>
            <a:ext cx="462280" cy="228268"/>
          </a:xfrm>
          <a:prstGeom prst="rect">
            <a:avLst/>
          </a:prstGeom>
        </p:spPr>
        <p:txBody>
          <a:bodyPr vert="horz" wrap="square" lIns="0" tIns="12700" rIns="0" bIns="0" rtlCol="0">
            <a:spAutoFit/>
          </a:bodyPr>
          <a:lstStyle/>
          <a:p>
            <a:pPr>
              <a:spcBef>
                <a:spcPts val="100"/>
              </a:spcBef>
            </a:pPr>
            <a:r>
              <a:rPr sz="1400" spc="-5" dirty="0">
                <a:solidFill>
                  <a:srgbClr val="F1F1F1"/>
                </a:solidFill>
                <a:latin typeface="Calibri"/>
                <a:cs typeface="Calibri"/>
              </a:rPr>
              <a:t>12500</a:t>
            </a:r>
            <a:endParaRPr sz="1400" dirty="0">
              <a:latin typeface="Calibri"/>
              <a:cs typeface="Calibri"/>
            </a:endParaRPr>
          </a:p>
        </p:txBody>
      </p:sp>
    </p:spTree>
    <p:extLst>
      <p:ext uri="{BB962C8B-B14F-4D97-AF65-F5344CB8AC3E}">
        <p14:creationId xmlns:p14="http://schemas.microsoft.com/office/powerpoint/2010/main" val="31162512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59FD125-B2E1-6940-8792-1057BF8CF484}"/>
              </a:ext>
            </a:extLst>
          </p:cNvPr>
          <p:cNvSpPr>
            <a:spLocks noGrp="1"/>
          </p:cNvSpPr>
          <p:nvPr>
            <p:ph type="title"/>
          </p:nvPr>
        </p:nvSpPr>
        <p:spPr/>
        <p:txBody>
          <a:bodyPr/>
          <a:lstStyle/>
          <a:p>
            <a:r>
              <a:rPr lang="en-IN" dirty="0" smtClean="0"/>
              <a:t>Sorting Data</a:t>
            </a:r>
            <a:endParaRPr lang="en-US" dirty="0"/>
          </a:p>
        </p:txBody>
      </p:sp>
      <p:sp>
        <p:nvSpPr>
          <p:cNvPr id="4" name="Text Placeholder 3"/>
          <p:cNvSpPr>
            <a:spLocks noGrp="1"/>
          </p:cNvSpPr>
          <p:nvPr>
            <p:ph idx="4294967295"/>
          </p:nvPr>
        </p:nvSpPr>
        <p:spPr>
          <a:xfrm>
            <a:off x="395536" y="716280"/>
            <a:ext cx="8496944" cy="3394075"/>
          </a:xfrm>
        </p:spPr>
        <p:txBody>
          <a:bodyPr>
            <a:normAutofit/>
          </a:bodyPr>
          <a:lstStyle/>
          <a:p>
            <a:pPr marL="0" indent="0">
              <a:buNone/>
            </a:pPr>
            <a:r>
              <a:rPr lang="en-US" sz="1800" dirty="0" smtClean="0">
                <a:cs typeface="Times New Roman" panose="02020603050405020304" pitchFamily="18" charset="0"/>
              </a:rPr>
              <a:t>ORDER BY</a:t>
            </a:r>
          </a:p>
          <a:p>
            <a:r>
              <a:rPr lang="en-US" sz="1800" dirty="0">
                <a:cs typeface="Times New Roman" panose="02020603050405020304" pitchFamily="18" charset="0"/>
              </a:rPr>
              <a:t>To sort the result set, you add the ORDER BY clause to the SELECT statement.</a:t>
            </a:r>
          </a:p>
          <a:p>
            <a:pPr marL="800100" lvl="2" indent="0" latinLnBrk="1">
              <a:buNone/>
            </a:pPr>
            <a:r>
              <a:rPr lang="en-US" sz="1800" dirty="0"/>
              <a:t>SELECT </a:t>
            </a:r>
          </a:p>
          <a:p>
            <a:pPr marL="800100" lvl="2" indent="0" latinLnBrk="1">
              <a:buNone/>
            </a:pPr>
            <a:r>
              <a:rPr lang="en-US" sz="1800" dirty="0"/>
              <a:t>   </a:t>
            </a:r>
            <a:r>
              <a:rPr lang="en-US" sz="1800" dirty="0" smtClean="0"/>
              <a:t>select_list</a:t>
            </a:r>
            <a:endParaRPr lang="en-US" sz="1800" dirty="0"/>
          </a:p>
          <a:p>
            <a:pPr marL="800100" lvl="2" indent="0" latinLnBrk="1">
              <a:buNone/>
            </a:pPr>
            <a:r>
              <a:rPr lang="en-US" sz="1800" dirty="0"/>
              <a:t>FROM </a:t>
            </a:r>
          </a:p>
          <a:p>
            <a:pPr marL="800100" lvl="2" indent="0" latinLnBrk="1">
              <a:buNone/>
            </a:pPr>
            <a:r>
              <a:rPr lang="en-US" sz="1800" dirty="0"/>
              <a:t>   table_name</a:t>
            </a:r>
          </a:p>
          <a:p>
            <a:pPr marL="800100" lvl="2" indent="0" latinLnBrk="1">
              <a:buNone/>
            </a:pPr>
            <a:r>
              <a:rPr lang="en-US" sz="1800" dirty="0"/>
              <a:t>ORDER BY </a:t>
            </a:r>
          </a:p>
          <a:p>
            <a:pPr marL="800100" lvl="2" indent="0" latinLnBrk="1">
              <a:buNone/>
            </a:pPr>
            <a:r>
              <a:rPr lang="en-US" sz="1800" dirty="0"/>
              <a:t>   column1 [ASC|DESC], </a:t>
            </a:r>
          </a:p>
          <a:p>
            <a:pPr marL="800100" lvl="2" indent="0" latinLnBrk="1">
              <a:buNone/>
            </a:pPr>
            <a:r>
              <a:rPr lang="en-US" sz="1800" dirty="0"/>
              <a:t>   column2 [ASC|DESC],</a:t>
            </a:r>
          </a:p>
          <a:p>
            <a:pPr marL="800100" lvl="2" indent="0" latinLnBrk="1">
              <a:buNone/>
            </a:pPr>
            <a:r>
              <a:rPr lang="en-US" sz="1800" dirty="0"/>
              <a:t>   ...;</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30476064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xmlns="" id="{EF0CAA89-854A-2040-B05B-F145A117802F}"/>
              </a:ext>
            </a:extLst>
          </p:cNvPr>
          <p:cNvSpPr>
            <a:spLocks noGrp="1"/>
          </p:cNvSpPr>
          <p:nvPr>
            <p:ph type="title"/>
          </p:nvPr>
        </p:nvSpPr>
        <p:spPr/>
        <p:txBody>
          <a:bodyPr/>
          <a:lstStyle/>
          <a:p>
            <a:r>
              <a:rPr lang="en-US" dirty="0" smtClean="0"/>
              <a:t>Example</a:t>
            </a:r>
            <a:endParaRPr lang="en-US" dirty="0"/>
          </a:p>
        </p:txBody>
      </p:sp>
      <p:sp>
        <p:nvSpPr>
          <p:cNvPr id="4" name="Text Placeholder 3"/>
          <p:cNvSpPr>
            <a:spLocks noGrp="1"/>
          </p:cNvSpPr>
          <p:nvPr>
            <p:ph idx="4294967295"/>
          </p:nvPr>
        </p:nvSpPr>
        <p:spPr>
          <a:xfrm>
            <a:off x="358946" y="700371"/>
            <a:ext cx="8785054" cy="3394075"/>
          </a:xfrm>
        </p:spPr>
        <p:txBody>
          <a:bodyPr>
            <a:normAutofit/>
          </a:bodyPr>
          <a:lstStyle/>
          <a:p>
            <a:pPr lvl="1"/>
            <a:r>
              <a:rPr lang="en-US" sz="1400" b="1" dirty="0" smtClean="0">
                <a:cs typeface="Times New Roman" panose="02020603050405020304" pitchFamily="18" charset="0"/>
              </a:rPr>
              <a:t>Select vchr_place</a:t>
            </a:r>
            <a:r>
              <a:rPr lang="en-US" sz="1400" b="1" dirty="0">
                <a:cs typeface="Times New Roman" panose="02020603050405020304" pitchFamily="18" charset="0"/>
              </a:rPr>
              <a:t>, avg(int_salary</a:t>
            </a:r>
            <a:r>
              <a:rPr lang="en-US" sz="1400" b="1" dirty="0" smtClean="0">
                <a:cs typeface="Times New Roman" panose="02020603050405020304" pitchFamily="18" charset="0"/>
              </a:rPr>
              <a:t>)</a:t>
            </a:r>
          </a:p>
          <a:p>
            <a:pPr marL="457200" lvl="1" indent="0">
              <a:buNone/>
            </a:pPr>
            <a:r>
              <a:rPr lang="en-US" sz="1400" b="1" dirty="0">
                <a:cs typeface="Times New Roman" panose="02020603050405020304" pitchFamily="18" charset="0"/>
              </a:rPr>
              <a:t> </a:t>
            </a:r>
            <a:r>
              <a:rPr lang="en-US" sz="1400" b="1" dirty="0" smtClean="0">
                <a:cs typeface="Times New Roman" panose="02020603050405020304" pitchFamily="18" charset="0"/>
              </a:rPr>
              <a:t>      </a:t>
            </a:r>
            <a:r>
              <a:rPr lang="en-US" sz="1400" b="1" dirty="0">
                <a:cs typeface="Times New Roman" panose="02020603050405020304" pitchFamily="18" charset="0"/>
              </a:rPr>
              <a:t>from  tbl_employee </a:t>
            </a:r>
            <a:endParaRPr lang="en-US" sz="1400" b="1" dirty="0" smtClean="0">
              <a:cs typeface="Times New Roman" panose="02020603050405020304" pitchFamily="18" charset="0"/>
            </a:endParaRPr>
          </a:p>
          <a:p>
            <a:pPr marL="457200" lvl="1" indent="0">
              <a:buNone/>
            </a:pPr>
            <a:r>
              <a:rPr lang="en-US" sz="1400" b="1" dirty="0">
                <a:cs typeface="Times New Roman" panose="02020603050405020304" pitchFamily="18" charset="0"/>
              </a:rPr>
              <a:t> </a:t>
            </a:r>
            <a:r>
              <a:rPr lang="en-US" sz="1400" b="1" dirty="0" smtClean="0">
                <a:cs typeface="Times New Roman" panose="02020603050405020304" pitchFamily="18" charset="0"/>
              </a:rPr>
              <a:t>      group </a:t>
            </a:r>
            <a:r>
              <a:rPr lang="en-US" sz="1400" b="1" dirty="0">
                <a:cs typeface="Times New Roman" panose="02020603050405020304" pitchFamily="18" charset="0"/>
              </a:rPr>
              <a:t>by vchr_place  </a:t>
            </a:r>
            <a:endParaRPr lang="en-US" sz="1400" b="1" dirty="0" smtClean="0">
              <a:cs typeface="Times New Roman" panose="02020603050405020304" pitchFamily="18" charset="0"/>
            </a:endParaRPr>
          </a:p>
          <a:p>
            <a:pPr marL="457200" lvl="1" indent="0">
              <a:buNone/>
            </a:pPr>
            <a:r>
              <a:rPr lang="en-US" sz="1400" b="1" dirty="0">
                <a:cs typeface="Times New Roman" panose="02020603050405020304" pitchFamily="18" charset="0"/>
              </a:rPr>
              <a:t> </a:t>
            </a:r>
            <a:r>
              <a:rPr lang="en-US" sz="1400" b="1" dirty="0" smtClean="0">
                <a:cs typeface="Times New Roman" panose="02020603050405020304" pitchFamily="18" charset="0"/>
              </a:rPr>
              <a:t>      </a:t>
            </a:r>
            <a:r>
              <a:rPr lang="en-IN" sz="1400" b="1" dirty="0" smtClean="0">
                <a:cs typeface="Times New Roman" panose="02020603050405020304" pitchFamily="18" charset="0"/>
              </a:rPr>
              <a:t>having </a:t>
            </a:r>
            <a:r>
              <a:rPr lang="en-IN" sz="1400" b="1" dirty="0">
                <a:cs typeface="Times New Roman" panose="02020603050405020304" pitchFamily="18" charset="0"/>
              </a:rPr>
              <a:t>avg(int_salary)&gt;</a:t>
            </a:r>
            <a:r>
              <a:rPr lang="en-IN" sz="1400" b="1" dirty="0" smtClean="0">
                <a:cs typeface="Times New Roman" panose="02020603050405020304" pitchFamily="18" charset="0"/>
              </a:rPr>
              <a:t>10000</a:t>
            </a:r>
          </a:p>
          <a:p>
            <a:pPr marL="457200" lvl="1" indent="0">
              <a:buNone/>
            </a:pPr>
            <a:r>
              <a:rPr lang="en-IN" sz="1400" b="1" dirty="0" smtClean="0">
                <a:cs typeface="Times New Roman" panose="02020603050405020304" pitchFamily="18" charset="0"/>
              </a:rPr>
              <a:t>       order by vchr_place asc;</a:t>
            </a:r>
            <a:endParaRPr lang="en-IN" sz="1400" b="1" dirty="0">
              <a:cs typeface="Times New Roman" panose="02020603050405020304" pitchFamily="18" charset="0"/>
            </a:endParaRPr>
          </a:p>
          <a:p>
            <a:endParaRPr lang="en-IN" sz="1800" dirty="0">
              <a:cs typeface="Times New Roman" panose="02020603050405020304" pitchFamily="18" charset="0"/>
            </a:endParaRPr>
          </a:p>
        </p:txBody>
      </p:sp>
      <p:sp>
        <p:nvSpPr>
          <p:cNvPr id="11" name="object 11"/>
          <p:cNvSpPr/>
          <p:nvPr/>
        </p:nvSpPr>
        <p:spPr>
          <a:xfrm>
            <a:off x="2285686" y="3363838"/>
            <a:ext cx="0" cy="1148080"/>
          </a:xfrm>
          <a:custGeom>
            <a:avLst/>
            <a:gdLst/>
            <a:ahLst/>
            <a:cxnLst/>
            <a:rect l="l" t="t" r="r" b="b"/>
            <a:pathLst>
              <a:path h="1148080">
                <a:moveTo>
                  <a:pt x="0" y="0"/>
                </a:moveTo>
                <a:lnTo>
                  <a:pt x="0" y="1147572"/>
                </a:lnTo>
              </a:path>
            </a:pathLst>
          </a:custGeom>
          <a:ln w="12700">
            <a:solidFill>
              <a:srgbClr val="FFFFFF"/>
            </a:solidFill>
          </a:ln>
        </p:spPr>
        <p:txBody>
          <a:bodyPr wrap="square" lIns="0" tIns="0" rIns="0" bIns="0" rtlCol="0"/>
          <a:lstStyle/>
          <a:p>
            <a:endParaRPr dirty="0"/>
          </a:p>
        </p:txBody>
      </p:sp>
      <p:sp>
        <p:nvSpPr>
          <p:cNvPr id="12" name="object 12"/>
          <p:cNvSpPr/>
          <p:nvPr/>
        </p:nvSpPr>
        <p:spPr>
          <a:xfrm>
            <a:off x="915991" y="3779822"/>
            <a:ext cx="2870200" cy="0"/>
          </a:xfrm>
          <a:custGeom>
            <a:avLst/>
            <a:gdLst/>
            <a:ahLst/>
            <a:cxnLst/>
            <a:rect l="l" t="t" r="r" b="b"/>
            <a:pathLst>
              <a:path w="2870200">
                <a:moveTo>
                  <a:pt x="0" y="0"/>
                </a:moveTo>
                <a:lnTo>
                  <a:pt x="2870200" y="0"/>
                </a:lnTo>
              </a:path>
            </a:pathLst>
          </a:custGeom>
          <a:ln w="12700">
            <a:solidFill>
              <a:srgbClr val="FFFFFF"/>
            </a:solidFill>
          </a:ln>
        </p:spPr>
        <p:txBody>
          <a:bodyPr wrap="square" lIns="0" tIns="0" rIns="0" bIns="0" rtlCol="0"/>
          <a:lstStyle/>
          <a:p>
            <a:endParaRPr dirty="0"/>
          </a:p>
        </p:txBody>
      </p:sp>
      <p:sp>
        <p:nvSpPr>
          <p:cNvPr id="13" name="object 13"/>
          <p:cNvSpPr/>
          <p:nvPr/>
        </p:nvSpPr>
        <p:spPr>
          <a:xfrm>
            <a:off x="922341" y="4177205"/>
            <a:ext cx="2870200" cy="0"/>
          </a:xfrm>
          <a:custGeom>
            <a:avLst/>
            <a:gdLst/>
            <a:ahLst/>
            <a:cxnLst/>
            <a:rect l="l" t="t" r="r" b="b"/>
            <a:pathLst>
              <a:path w="2870200">
                <a:moveTo>
                  <a:pt x="0" y="0"/>
                </a:moveTo>
                <a:lnTo>
                  <a:pt x="2870200" y="0"/>
                </a:lnTo>
              </a:path>
            </a:pathLst>
          </a:custGeom>
          <a:ln w="12700">
            <a:solidFill>
              <a:srgbClr val="FFFFFF"/>
            </a:solidFill>
          </a:ln>
        </p:spPr>
        <p:txBody>
          <a:bodyPr wrap="square" lIns="0" tIns="0" rIns="0" bIns="0" rtlCol="0"/>
          <a:lstStyle/>
          <a:p>
            <a:endParaRPr dirty="0"/>
          </a:p>
        </p:txBody>
      </p:sp>
      <p:sp>
        <p:nvSpPr>
          <p:cNvPr id="14" name="object 14"/>
          <p:cNvSpPr/>
          <p:nvPr/>
        </p:nvSpPr>
        <p:spPr>
          <a:xfrm>
            <a:off x="934007" y="3393993"/>
            <a:ext cx="0" cy="1148080"/>
          </a:xfrm>
          <a:custGeom>
            <a:avLst/>
            <a:gdLst/>
            <a:ahLst/>
            <a:cxnLst/>
            <a:rect l="l" t="t" r="r" b="b"/>
            <a:pathLst>
              <a:path h="1148080">
                <a:moveTo>
                  <a:pt x="0" y="0"/>
                </a:moveTo>
                <a:lnTo>
                  <a:pt x="0" y="1147572"/>
                </a:lnTo>
              </a:path>
            </a:pathLst>
          </a:custGeom>
          <a:ln w="12700">
            <a:solidFill>
              <a:srgbClr val="FFFFFF"/>
            </a:solidFill>
          </a:ln>
        </p:spPr>
        <p:txBody>
          <a:bodyPr wrap="square" lIns="0" tIns="0" rIns="0" bIns="0" rtlCol="0"/>
          <a:lstStyle/>
          <a:p>
            <a:endParaRPr dirty="0"/>
          </a:p>
        </p:txBody>
      </p:sp>
      <p:sp>
        <p:nvSpPr>
          <p:cNvPr id="15" name="object 15"/>
          <p:cNvSpPr/>
          <p:nvPr/>
        </p:nvSpPr>
        <p:spPr>
          <a:xfrm>
            <a:off x="3820717" y="3363838"/>
            <a:ext cx="0" cy="1148080"/>
          </a:xfrm>
          <a:custGeom>
            <a:avLst/>
            <a:gdLst/>
            <a:ahLst/>
            <a:cxnLst/>
            <a:rect l="l" t="t" r="r" b="b"/>
            <a:pathLst>
              <a:path h="1148080">
                <a:moveTo>
                  <a:pt x="0" y="0"/>
                </a:moveTo>
                <a:lnTo>
                  <a:pt x="0" y="1147572"/>
                </a:lnTo>
              </a:path>
            </a:pathLst>
          </a:custGeom>
          <a:ln w="12700">
            <a:solidFill>
              <a:srgbClr val="FFFFFF"/>
            </a:solidFill>
          </a:ln>
        </p:spPr>
        <p:txBody>
          <a:bodyPr wrap="square" lIns="0" tIns="0" rIns="0" bIns="0" rtlCol="0"/>
          <a:lstStyle/>
          <a:p>
            <a:endParaRPr dirty="0"/>
          </a:p>
        </p:txBody>
      </p:sp>
      <p:sp>
        <p:nvSpPr>
          <p:cNvPr id="18" name="object 18"/>
          <p:cNvSpPr txBox="1"/>
          <p:nvPr/>
        </p:nvSpPr>
        <p:spPr>
          <a:xfrm>
            <a:off x="1050693" y="3438659"/>
            <a:ext cx="1052195" cy="299720"/>
          </a:xfrm>
          <a:prstGeom prst="rect">
            <a:avLst/>
          </a:prstGeom>
        </p:spPr>
        <p:txBody>
          <a:bodyPr vert="horz" wrap="square" lIns="0" tIns="12700" rIns="0" bIns="0" rtlCol="0">
            <a:spAutoFit/>
          </a:bodyPr>
          <a:lstStyle/>
          <a:p>
            <a:pPr>
              <a:spcBef>
                <a:spcPts val="100"/>
              </a:spcBef>
            </a:pPr>
            <a:r>
              <a:rPr b="1" spc="-15" dirty="0">
                <a:solidFill>
                  <a:srgbClr val="FFFFFF"/>
                </a:solidFill>
                <a:latin typeface="Calibri"/>
                <a:cs typeface="Calibri"/>
              </a:rPr>
              <a:t>Vchr_place</a:t>
            </a:r>
            <a:endParaRPr dirty="0">
              <a:latin typeface="Calibri"/>
              <a:cs typeface="Calibri"/>
            </a:endParaRPr>
          </a:p>
        </p:txBody>
      </p:sp>
      <p:sp>
        <p:nvSpPr>
          <p:cNvPr id="42" name="object 5"/>
          <p:cNvSpPr/>
          <p:nvPr/>
        </p:nvSpPr>
        <p:spPr>
          <a:xfrm>
            <a:off x="922341" y="3364142"/>
            <a:ext cx="2955036" cy="1232915"/>
          </a:xfrm>
          <a:prstGeom prst="rect">
            <a:avLst/>
          </a:prstGeom>
          <a:blipFill>
            <a:blip r:embed="rId2" cstate="print"/>
            <a:stretch>
              <a:fillRect/>
            </a:stretch>
          </a:blipFill>
        </p:spPr>
        <p:txBody>
          <a:bodyPr wrap="square" lIns="0" tIns="0" rIns="0" bIns="0" rtlCol="0"/>
          <a:lstStyle/>
          <a:p>
            <a:endParaRPr dirty="0"/>
          </a:p>
        </p:txBody>
      </p:sp>
      <p:sp>
        <p:nvSpPr>
          <p:cNvPr id="43" name="object 6"/>
          <p:cNvSpPr/>
          <p:nvPr/>
        </p:nvSpPr>
        <p:spPr>
          <a:xfrm>
            <a:off x="942135" y="3379686"/>
            <a:ext cx="2857500" cy="1134846"/>
          </a:xfrm>
          <a:prstGeom prst="rect">
            <a:avLst/>
          </a:prstGeom>
          <a:blipFill>
            <a:blip r:embed="rId3" cstate="print"/>
            <a:stretch>
              <a:fillRect/>
            </a:stretch>
          </a:blipFill>
        </p:spPr>
        <p:txBody>
          <a:bodyPr wrap="square" lIns="0" tIns="0" rIns="0" bIns="0" rtlCol="0"/>
          <a:lstStyle/>
          <a:p>
            <a:endParaRPr dirty="0"/>
          </a:p>
        </p:txBody>
      </p:sp>
      <p:sp>
        <p:nvSpPr>
          <p:cNvPr id="44" name="object 7"/>
          <p:cNvSpPr/>
          <p:nvPr/>
        </p:nvSpPr>
        <p:spPr>
          <a:xfrm>
            <a:off x="944680" y="3408301"/>
            <a:ext cx="1357630" cy="365760"/>
          </a:xfrm>
          <a:custGeom>
            <a:avLst/>
            <a:gdLst/>
            <a:ahLst/>
            <a:cxnLst/>
            <a:rect l="l" t="t" r="r" b="b"/>
            <a:pathLst>
              <a:path w="1357629" h="365760">
                <a:moveTo>
                  <a:pt x="0" y="365760"/>
                </a:moveTo>
                <a:lnTo>
                  <a:pt x="1357376" y="365760"/>
                </a:lnTo>
                <a:lnTo>
                  <a:pt x="1357376" y="0"/>
                </a:lnTo>
                <a:lnTo>
                  <a:pt x="0" y="0"/>
                </a:lnTo>
                <a:lnTo>
                  <a:pt x="0" y="365760"/>
                </a:lnTo>
                <a:close/>
              </a:path>
            </a:pathLst>
          </a:custGeom>
          <a:solidFill>
            <a:srgbClr val="17375E"/>
          </a:solidFill>
        </p:spPr>
        <p:txBody>
          <a:bodyPr wrap="square" lIns="0" tIns="0" rIns="0" bIns="0" rtlCol="0"/>
          <a:lstStyle/>
          <a:p>
            <a:endParaRPr dirty="0"/>
          </a:p>
        </p:txBody>
      </p:sp>
      <p:sp>
        <p:nvSpPr>
          <p:cNvPr id="45" name="object 8"/>
          <p:cNvSpPr/>
          <p:nvPr/>
        </p:nvSpPr>
        <p:spPr>
          <a:xfrm>
            <a:off x="2285686" y="3421572"/>
            <a:ext cx="1500505" cy="365760"/>
          </a:xfrm>
          <a:custGeom>
            <a:avLst/>
            <a:gdLst/>
            <a:ahLst/>
            <a:cxnLst/>
            <a:rect l="l" t="t" r="r" b="b"/>
            <a:pathLst>
              <a:path w="1500504" h="365760">
                <a:moveTo>
                  <a:pt x="0" y="365760"/>
                </a:moveTo>
                <a:lnTo>
                  <a:pt x="1500251" y="365760"/>
                </a:lnTo>
                <a:lnTo>
                  <a:pt x="1500251" y="0"/>
                </a:lnTo>
                <a:lnTo>
                  <a:pt x="0" y="0"/>
                </a:lnTo>
                <a:lnTo>
                  <a:pt x="0" y="365760"/>
                </a:lnTo>
                <a:close/>
              </a:path>
            </a:pathLst>
          </a:custGeom>
          <a:solidFill>
            <a:srgbClr val="17375E"/>
          </a:solidFill>
        </p:spPr>
        <p:txBody>
          <a:bodyPr wrap="square" lIns="0" tIns="0" rIns="0" bIns="0" rtlCol="0"/>
          <a:lstStyle/>
          <a:p>
            <a:endParaRPr dirty="0"/>
          </a:p>
        </p:txBody>
      </p:sp>
      <p:sp>
        <p:nvSpPr>
          <p:cNvPr id="46" name="object 9"/>
          <p:cNvSpPr/>
          <p:nvPr/>
        </p:nvSpPr>
        <p:spPr>
          <a:xfrm>
            <a:off x="928691" y="3738741"/>
            <a:ext cx="1357630" cy="406400"/>
          </a:xfrm>
          <a:custGeom>
            <a:avLst/>
            <a:gdLst/>
            <a:ahLst/>
            <a:cxnLst/>
            <a:rect l="l" t="t" r="r" b="b"/>
            <a:pathLst>
              <a:path w="1357629" h="406400">
                <a:moveTo>
                  <a:pt x="0" y="405904"/>
                </a:moveTo>
                <a:lnTo>
                  <a:pt x="1357376" y="405904"/>
                </a:lnTo>
                <a:lnTo>
                  <a:pt x="1357376" y="0"/>
                </a:lnTo>
                <a:lnTo>
                  <a:pt x="0" y="0"/>
                </a:lnTo>
                <a:lnTo>
                  <a:pt x="0" y="405904"/>
                </a:lnTo>
                <a:close/>
              </a:path>
            </a:pathLst>
          </a:custGeom>
          <a:solidFill>
            <a:srgbClr val="FFFFFF">
              <a:alpha val="19999"/>
            </a:srgbClr>
          </a:solidFill>
        </p:spPr>
        <p:txBody>
          <a:bodyPr wrap="square" lIns="0" tIns="0" rIns="0" bIns="0" rtlCol="0"/>
          <a:lstStyle/>
          <a:p>
            <a:endParaRPr dirty="0"/>
          </a:p>
        </p:txBody>
      </p:sp>
      <p:sp>
        <p:nvSpPr>
          <p:cNvPr id="47" name="object 10"/>
          <p:cNvSpPr/>
          <p:nvPr/>
        </p:nvSpPr>
        <p:spPr>
          <a:xfrm>
            <a:off x="2292670" y="3738741"/>
            <a:ext cx="1500505" cy="406400"/>
          </a:xfrm>
          <a:custGeom>
            <a:avLst/>
            <a:gdLst/>
            <a:ahLst/>
            <a:cxnLst/>
            <a:rect l="l" t="t" r="r" b="b"/>
            <a:pathLst>
              <a:path w="1500504" h="406400">
                <a:moveTo>
                  <a:pt x="0" y="405904"/>
                </a:moveTo>
                <a:lnTo>
                  <a:pt x="1500251" y="405904"/>
                </a:lnTo>
                <a:lnTo>
                  <a:pt x="1500251" y="0"/>
                </a:lnTo>
                <a:lnTo>
                  <a:pt x="0" y="0"/>
                </a:lnTo>
                <a:lnTo>
                  <a:pt x="0" y="405904"/>
                </a:lnTo>
                <a:close/>
              </a:path>
            </a:pathLst>
          </a:custGeom>
          <a:solidFill>
            <a:srgbClr val="FFFFFF">
              <a:alpha val="19999"/>
            </a:srgbClr>
          </a:solidFill>
        </p:spPr>
        <p:txBody>
          <a:bodyPr wrap="square" lIns="0" tIns="0" rIns="0" bIns="0" rtlCol="0"/>
          <a:lstStyle/>
          <a:p>
            <a:endParaRPr dirty="0"/>
          </a:p>
        </p:txBody>
      </p:sp>
      <p:sp>
        <p:nvSpPr>
          <p:cNvPr id="48" name="object 11"/>
          <p:cNvSpPr/>
          <p:nvPr/>
        </p:nvSpPr>
        <p:spPr>
          <a:xfrm>
            <a:off x="2285686" y="3363838"/>
            <a:ext cx="0" cy="1148080"/>
          </a:xfrm>
          <a:custGeom>
            <a:avLst/>
            <a:gdLst/>
            <a:ahLst/>
            <a:cxnLst/>
            <a:rect l="l" t="t" r="r" b="b"/>
            <a:pathLst>
              <a:path h="1148080">
                <a:moveTo>
                  <a:pt x="0" y="0"/>
                </a:moveTo>
                <a:lnTo>
                  <a:pt x="0" y="1147572"/>
                </a:lnTo>
              </a:path>
            </a:pathLst>
          </a:custGeom>
          <a:ln w="12700">
            <a:solidFill>
              <a:srgbClr val="FFFFFF"/>
            </a:solidFill>
          </a:ln>
        </p:spPr>
        <p:txBody>
          <a:bodyPr wrap="square" lIns="0" tIns="0" rIns="0" bIns="0" rtlCol="0"/>
          <a:lstStyle/>
          <a:p>
            <a:endParaRPr dirty="0"/>
          </a:p>
        </p:txBody>
      </p:sp>
      <p:sp>
        <p:nvSpPr>
          <p:cNvPr id="49" name="object 12"/>
          <p:cNvSpPr/>
          <p:nvPr/>
        </p:nvSpPr>
        <p:spPr>
          <a:xfrm>
            <a:off x="915991" y="3779822"/>
            <a:ext cx="2870200" cy="0"/>
          </a:xfrm>
          <a:custGeom>
            <a:avLst/>
            <a:gdLst/>
            <a:ahLst/>
            <a:cxnLst/>
            <a:rect l="l" t="t" r="r" b="b"/>
            <a:pathLst>
              <a:path w="2870200">
                <a:moveTo>
                  <a:pt x="0" y="0"/>
                </a:moveTo>
                <a:lnTo>
                  <a:pt x="2870200" y="0"/>
                </a:lnTo>
              </a:path>
            </a:pathLst>
          </a:custGeom>
          <a:ln w="12700">
            <a:solidFill>
              <a:srgbClr val="FFFFFF"/>
            </a:solidFill>
          </a:ln>
        </p:spPr>
        <p:txBody>
          <a:bodyPr wrap="square" lIns="0" tIns="0" rIns="0" bIns="0" rtlCol="0"/>
          <a:lstStyle/>
          <a:p>
            <a:endParaRPr dirty="0"/>
          </a:p>
        </p:txBody>
      </p:sp>
      <p:sp>
        <p:nvSpPr>
          <p:cNvPr id="50" name="object 13"/>
          <p:cNvSpPr/>
          <p:nvPr/>
        </p:nvSpPr>
        <p:spPr>
          <a:xfrm>
            <a:off x="922341" y="4177205"/>
            <a:ext cx="2870200" cy="0"/>
          </a:xfrm>
          <a:custGeom>
            <a:avLst/>
            <a:gdLst/>
            <a:ahLst/>
            <a:cxnLst/>
            <a:rect l="l" t="t" r="r" b="b"/>
            <a:pathLst>
              <a:path w="2870200">
                <a:moveTo>
                  <a:pt x="0" y="0"/>
                </a:moveTo>
                <a:lnTo>
                  <a:pt x="2870200" y="0"/>
                </a:lnTo>
              </a:path>
            </a:pathLst>
          </a:custGeom>
          <a:ln w="12700">
            <a:solidFill>
              <a:srgbClr val="FFFFFF"/>
            </a:solidFill>
          </a:ln>
        </p:spPr>
        <p:txBody>
          <a:bodyPr wrap="square" lIns="0" tIns="0" rIns="0" bIns="0" rtlCol="0"/>
          <a:lstStyle/>
          <a:p>
            <a:endParaRPr dirty="0"/>
          </a:p>
        </p:txBody>
      </p:sp>
      <p:sp>
        <p:nvSpPr>
          <p:cNvPr id="51" name="object 14"/>
          <p:cNvSpPr/>
          <p:nvPr/>
        </p:nvSpPr>
        <p:spPr>
          <a:xfrm>
            <a:off x="934007" y="3393993"/>
            <a:ext cx="0" cy="1148080"/>
          </a:xfrm>
          <a:custGeom>
            <a:avLst/>
            <a:gdLst/>
            <a:ahLst/>
            <a:cxnLst/>
            <a:rect l="l" t="t" r="r" b="b"/>
            <a:pathLst>
              <a:path h="1148080">
                <a:moveTo>
                  <a:pt x="0" y="0"/>
                </a:moveTo>
                <a:lnTo>
                  <a:pt x="0" y="1147572"/>
                </a:lnTo>
              </a:path>
            </a:pathLst>
          </a:custGeom>
          <a:ln w="12700">
            <a:solidFill>
              <a:srgbClr val="FFFFFF"/>
            </a:solidFill>
          </a:ln>
        </p:spPr>
        <p:txBody>
          <a:bodyPr wrap="square" lIns="0" tIns="0" rIns="0" bIns="0" rtlCol="0"/>
          <a:lstStyle/>
          <a:p>
            <a:endParaRPr dirty="0"/>
          </a:p>
        </p:txBody>
      </p:sp>
      <p:sp>
        <p:nvSpPr>
          <p:cNvPr id="52" name="object 15"/>
          <p:cNvSpPr/>
          <p:nvPr/>
        </p:nvSpPr>
        <p:spPr>
          <a:xfrm>
            <a:off x="3820717" y="3363838"/>
            <a:ext cx="0" cy="1148080"/>
          </a:xfrm>
          <a:custGeom>
            <a:avLst/>
            <a:gdLst/>
            <a:ahLst/>
            <a:cxnLst/>
            <a:rect l="l" t="t" r="r" b="b"/>
            <a:pathLst>
              <a:path h="1148080">
                <a:moveTo>
                  <a:pt x="0" y="0"/>
                </a:moveTo>
                <a:lnTo>
                  <a:pt x="0" y="1147572"/>
                </a:lnTo>
              </a:path>
            </a:pathLst>
          </a:custGeom>
          <a:ln w="12700">
            <a:solidFill>
              <a:srgbClr val="FFFFFF"/>
            </a:solidFill>
          </a:ln>
        </p:spPr>
        <p:txBody>
          <a:bodyPr wrap="square" lIns="0" tIns="0" rIns="0" bIns="0" rtlCol="0"/>
          <a:lstStyle/>
          <a:p>
            <a:endParaRPr dirty="0"/>
          </a:p>
        </p:txBody>
      </p:sp>
      <p:sp>
        <p:nvSpPr>
          <p:cNvPr id="53" name="object 16"/>
          <p:cNvSpPr/>
          <p:nvPr/>
        </p:nvSpPr>
        <p:spPr>
          <a:xfrm>
            <a:off x="915991" y="3393993"/>
            <a:ext cx="2870200" cy="0"/>
          </a:xfrm>
          <a:custGeom>
            <a:avLst/>
            <a:gdLst/>
            <a:ahLst/>
            <a:cxnLst/>
            <a:rect l="l" t="t" r="r" b="b"/>
            <a:pathLst>
              <a:path w="2870200">
                <a:moveTo>
                  <a:pt x="0" y="0"/>
                </a:moveTo>
                <a:lnTo>
                  <a:pt x="2870200" y="0"/>
                </a:lnTo>
              </a:path>
            </a:pathLst>
          </a:custGeom>
          <a:ln w="12700">
            <a:solidFill>
              <a:srgbClr val="FFFFFF"/>
            </a:solidFill>
          </a:ln>
        </p:spPr>
        <p:txBody>
          <a:bodyPr wrap="square" lIns="0" tIns="0" rIns="0" bIns="0" rtlCol="0"/>
          <a:lstStyle/>
          <a:p>
            <a:endParaRPr dirty="0"/>
          </a:p>
        </p:txBody>
      </p:sp>
      <p:sp>
        <p:nvSpPr>
          <p:cNvPr id="54" name="object 17"/>
          <p:cNvSpPr/>
          <p:nvPr/>
        </p:nvSpPr>
        <p:spPr>
          <a:xfrm>
            <a:off x="957711" y="4521547"/>
            <a:ext cx="2828480" cy="45719"/>
          </a:xfrm>
          <a:custGeom>
            <a:avLst/>
            <a:gdLst/>
            <a:ahLst/>
            <a:cxnLst/>
            <a:rect l="l" t="t" r="r" b="b"/>
            <a:pathLst>
              <a:path w="2870200">
                <a:moveTo>
                  <a:pt x="0" y="0"/>
                </a:moveTo>
                <a:lnTo>
                  <a:pt x="2870200" y="0"/>
                </a:lnTo>
              </a:path>
            </a:pathLst>
          </a:custGeom>
          <a:ln w="12700">
            <a:solidFill>
              <a:srgbClr val="FFFFFF"/>
            </a:solidFill>
          </a:ln>
        </p:spPr>
        <p:txBody>
          <a:bodyPr wrap="square" lIns="0" tIns="0" rIns="0" bIns="0" rtlCol="0"/>
          <a:lstStyle/>
          <a:p>
            <a:endParaRPr dirty="0"/>
          </a:p>
        </p:txBody>
      </p:sp>
      <p:sp>
        <p:nvSpPr>
          <p:cNvPr id="55" name="object 18"/>
          <p:cNvSpPr txBox="1"/>
          <p:nvPr/>
        </p:nvSpPr>
        <p:spPr>
          <a:xfrm>
            <a:off x="1050693" y="3438659"/>
            <a:ext cx="1052195" cy="299720"/>
          </a:xfrm>
          <a:prstGeom prst="rect">
            <a:avLst/>
          </a:prstGeom>
        </p:spPr>
        <p:txBody>
          <a:bodyPr vert="horz" wrap="square" lIns="0" tIns="12700" rIns="0" bIns="0" rtlCol="0">
            <a:spAutoFit/>
          </a:bodyPr>
          <a:lstStyle/>
          <a:p>
            <a:pPr>
              <a:spcBef>
                <a:spcPts val="100"/>
              </a:spcBef>
            </a:pPr>
            <a:r>
              <a:rPr b="1" spc="-15" dirty="0">
                <a:solidFill>
                  <a:srgbClr val="FFFFFF"/>
                </a:solidFill>
                <a:latin typeface="Calibri"/>
                <a:cs typeface="Calibri"/>
              </a:rPr>
              <a:t>Vchr_place</a:t>
            </a:r>
            <a:endParaRPr dirty="0">
              <a:latin typeface="Calibri"/>
              <a:cs typeface="Calibri"/>
            </a:endParaRPr>
          </a:p>
        </p:txBody>
      </p:sp>
      <p:sp>
        <p:nvSpPr>
          <p:cNvPr id="56" name="object 19"/>
          <p:cNvSpPr txBox="1"/>
          <p:nvPr/>
        </p:nvSpPr>
        <p:spPr>
          <a:xfrm>
            <a:off x="2392983" y="3449983"/>
            <a:ext cx="1315974" cy="504625"/>
          </a:xfrm>
          <a:prstGeom prst="rect">
            <a:avLst/>
          </a:prstGeom>
        </p:spPr>
        <p:txBody>
          <a:bodyPr vert="horz" wrap="square" lIns="0" tIns="12065" rIns="0" bIns="0" rtlCol="0">
            <a:spAutoFit/>
          </a:bodyPr>
          <a:lstStyle/>
          <a:p>
            <a:pPr>
              <a:spcBef>
                <a:spcPts val="95"/>
              </a:spcBef>
            </a:pPr>
            <a:r>
              <a:rPr sz="1600" b="1" spc="-10" dirty="0">
                <a:solidFill>
                  <a:srgbClr val="FFFFFF"/>
                </a:solidFill>
                <a:latin typeface="Calibri"/>
                <a:cs typeface="Calibri"/>
              </a:rPr>
              <a:t>Avg(int_</a:t>
            </a:r>
            <a:r>
              <a:rPr lang="en-IN" sz="1600" b="1" spc="-10" dirty="0">
                <a:solidFill>
                  <a:srgbClr val="FFFFFF"/>
                </a:solidFill>
                <a:latin typeface="Calibri"/>
                <a:cs typeface="Calibri"/>
              </a:rPr>
              <a:t>s</a:t>
            </a:r>
            <a:r>
              <a:rPr sz="1600" b="1" spc="-10" dirty="0">
                <a:solidFill>
                  <a:srgbClr val="FFFFFF"/>
                </a:solidFill>
                <a:latin typeface="Calibri"/>
                <a:cs typeface="Calibri"/>
              </a:rPr>
              <a:t>alary)</a:t>
            </a:r>
            <a:endParaRPr sz="1600" dirty="0">
              <a:latin typeface="Calibri"/>
              <a:cs typeface="Calibri"/>
            </a:endParaRPr>
          </a:p>
        </p:txBody>
      </p:sp>
      <p:sp>
        <p:nvSpPr>
          <p:cNvPr id="57" name="object 20"/>
          <p:cNvSpPr txBox="1"/>
          <p:nvPr/>
        </p:nvSpPr>
        <p:spPr>
          <a:xfrm>
            <a:off x="1362522" y="3907146"/>
            <a:ext cx="716915" cy="228909"/>
          </a:xfrm>
          <a:prstGeom prst="rect">
            <a:avLst/>
          </a:prstGeom>
        </p:spPr>
        <p:txBody>
          <a:bodyPr vert="horz" wrap="square" lIns="0" tIns="13335" rIns="0" bIns="0" rtlCol="0">
            <a:spAutoFit/>
          </a:bodyPr>
          <a:lstStyle/>
          <a:p>
            <a:pPr>
              <a:spcBef>
                <a:spcPts val="105"/>
              </a:spcBef>
            </a:pPr>
            <a:r>
              <a:rPr lang="en-CA" sz="1400" spc="-5" dirty="0" smtClean="0">
                <a:solidFill>
                  <a:srgbClr val="F1F1F1"/>
                </a:solidFill>
                <a:latin typeface="Calibri"/>
                <a:cs typeface="Calibri"/>
              </a:rPr>
              <a:t>Chicago</a:t>
            </a:r>
            <a:endParaRPr sz="1400" dirty="0">
              <a:latin typeface="Calibri"/>
              <a:cs typeface="Calibri"/>
            </a:endParaRPr>
          </a:p>
        </p:txBody>
      </p:sp>
      <p:sp>
        <p:nvSpPr>
          <p:cNvPr id="58" name="object 21"/>
          <p:cNvSpPr txBox="1"/>
          <p:nvPr/>
        </p:nvSpPr>
        <p:spPr>
          <a:xfrm>
            <a:off x="2811466" y="3907146"/>
            <a:ext cx="462280" cy="228909"/>
          </a:xfrm>
          <a:prstGeom prst="rect">
            <a:avLst/>
          </a:prstGeom>
        </p:spPr>
        <p:txBody>
          <a:bodyPr vert="horz" wrap="square" lIns="0" tIns="13335" rIns="0" bIns="0" rtlCol="0">
            <a:spAutoFit/>
          </a:bodyPr>
          <a:lstStyle/>
          <a:p>
            <a:pPr>
              <a:spcBef>
                <a:spcPts val="105"/>
              </a:spcBef>
            </a:pPr>
            <a:r>
              <a:rPr sz="1400" spc="-5" dirty="0" smtClean="0">
                <a:solidFill>
                  <a:srgbClr val="F1F1F1"/>
                </a:solidFill>
                <a:latin typeface="Calibri"/>
                <a:cs typeface="Calibri"/>
              </a:rPr>
              <a:t>1</a:t>
            </a:r>
            <a:r>
              <a:rPr lang="en-CA" sz="1400" spc="-5" dirty="0" smtClean="0">
                <a:solidFill>
                  <a:srgbClr val="F1F1F1"/>
                </a:solidFill>
                <a:latin typeface="Calibri"/>
                <a:cs typeface="Calibri"/>
              </a:rPr>
              <a:t>1</a:t>
            </a:r>
            <a:r>
              <a:rPr sz="1400" spc="-5" dirty="0" smtClean="0">
                <a:solidFill>
                  <a:srgbClr val="F1F1F1"/>
                </a:solidFill>
                <a:latin typeface="Calibri"/>
                <a:cs typeface="Calibri"/>
              </a:rPr>
              <a:t>500</a:t>
            </a:r>
            <a:endParaRPr sz="1400" dirty="0">
              <a:latin typeface="Calibri"/>
              <a:cs typeface="Calibri"/>
            </a:endParaRPr>
          </a:p>
        </p:txBody>
      </p:sp>
      <p:sp>
        <p:nvSpPr>
          <p:cNvPr id="59" name="object 22"/>
          <p:cNvSpPr txBox="1"/>
          <p:nvPr/>
        </p:nvSpPr>
        <p:spPr>
          <a:xfrm>
            <a:off x="1388808" y="4256453"/>
            <a:ext cx="740365" cy="228909"/>
          </a:xfrm>
          <a:prstGeom prst="rect">
            <a:avLst/>
          </a:prstGeom>
        </p:spPr>
        <p:txBody>
          <a:bodyPr vert="horz" wrap="square" lIns="0" tIns="13335" rIns="0" bIns="0" rtlCol="0">
            <a:spAutoFit/>
          </a:bodyPr>
          <a:lstStyle/>
          <a:p>
            <a:pPr>
              <a:spcBef>
                <a:spcPts val="105"/>
              </a:spcBef>
            </a:pPr>
            <a:r>
              <a:rPr lang="en-CA" sz="1400" spc="-5" dirty="0" smtClean="0">
                <a:solidFill>
                  <a:srgbClr val="F1F1F1"/>
                </a:solidFill>
                <a:latin typeface="Calibri"/>
                <a:cs typeface="Calibri"/>
              </a:rPr>
              <a:t>Toronto</a:t>
            </a:r>
            <a:endParaRPr sz="1400" dirty="0">
              <a:latin typeface="Calibri"/>
              <a:cs typeface="Calibri"/>
            </a:endParaRPr>
          </a:p>
        </p:txBody>
      </p:sp>
      <p:sp>
        <p:nvSpPr>
          <p:cNvPr id="60" name="object 23"/>
          <p:cNvSpPr txBox="1"/>
          <p:nvPr/>
        </p:nvSpPr>
        <p:spPr>
          <a:xfrm>
            <a:off x="2811466" y="4313164"/>
            <a:ext cx="462280" cy="228909"/>
          </a:xfrm>
          <a:prstGeom prst="rect">
            <a:avLst/>
          </a:prstGeom>
        </p:spPr>
        <p:txBody>
          <a:bodyPr vert="horz" wrap="square" lIns="0" tIns="13335" rIns="0" bIns="0" rtlCol="0">
            <a:spAutoFit/>
          </a:bodyPr>
          <a:lstStyle/>
          <a:p>
            <a:pPr>
              <a:spcBef>
                <a:spcPts val="105"/>
              </a:spcBef>
            </a:pPr>
            <a:r>
              <a:rPr sz="1400" spc="-5" dirty="0" smtClean="0">
                <a:solidFill>
                  <a:srgbClr val="F1F1F1"/>
                </a:solidFill>
                <a:latin typeface="Calibri"/>
                <a:cs typeface="Calibri"/>
              </a:rPr>
              <a:t>1</a:t>
            </a:r>
            <a:r>
              <a:rPr lang="en-CA" sz="1400" spc="-5" dirty="0" smtClean="0">
                <a:solidFill>
                  <a:srgbClr val="F1F1F1"/>
                </a:solidFill>
                <a:latin typeface="Calibri"/>
                <a:cs typeface="Calibri"/>
              </a:rPr>
              <a:t>2</a:t>
            </a:r>
            <a:r>
              <a:rPr sz="1400" spc="-5" dirty="0" smtClean="0">
                <a:solidFill>
                  <a:srgbClr val="F1F1F1"/>
                </a:solidFill>
                <a:latin typeface="Calibri"/>
                <a:cs typeface="Calibri"/>
              </a:rPr>
              <a:t>500</a:t>
            </a:r>
            <a:endParaRPr sz="1400" dirty="0">
              <a:latin typeface="Calibri"/>
              <a:cs typeface="Calibri"/>
            </a:endParaRPr>
          </a:p>
        </p:txBody>
      </p:sp>
    </p:spTree>
    <p:extLst>
      <p:ext uri="{BB962C8B-B14F-4D97-AF65-F5344CB8AC3E}">
        <p14:creationId xmlns:p14="http://schemas.microsoft.com/office/powerpoint/2010/main" val="23320598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59FD125-B2E1-6940-8792-1057BF8CF484}"/>
              </a:ext>
            </a:extLst>
          </p:cNvPr>
          <p:cNvSpPr>
            <a:spLocks noGrp="1"/>
          </p:cNvSpPr>
          <p:nvPr>
            <p:ph type="title"/>
          </p:nvPr>
        </p:nvSpPr>
        <p:spPr/>
        <p:txBody>
          <a:bodyPr/>
          <a:lstStyle/>
          <a:p>
            <a:r>
              <a:rPr lang="en-IN" dirty="0" smtClean="0"/>
              <a:t>SQL Commands (contd)</a:t>
            </a:r>
            <a:endParaRPr lang="en-US" dirty="0"/>
          </a:p>
        </p:txBody>
      </p:sp>
      <p:sp>
        <p:nvSpPr>
          <p:cNvPr id="4" name="Text Placeholder 3"/>
          <p:cNvSpPr>
            <a:spLocks noGrp="1"/>
          </p:cNvSpPr>
          <p:nvPr>
            <p:ph idx="4294967295"/>
          </p:nvPr>
        </p:nvSpPr>
        <p:spPr>
          <a:xfrm>
            <a:off x="395536" y="716280"/>
            <a:ext cx="8496944" cy="3394075"/>
          </a:xfrm>
        </p:spPr>
        <p:txBody>
          <a:bodyPr>
            <a:normAutofit/>
          </a:bodyPr>
          <a:lstStyle/>
          <a:p>
            <a:pPr marL="0" indent="0">
              <a:buNone/>
            </a:pPr>
            <a:r>
              <a:rPr lang="en-US" sz="1800" dirty="0" smtClean="0">
                <a:cs typeface="Times New Roman" panose="02020603050405020304" pitchFamily="18" charset="0"/>
              </a:rPr>
              <a:t>DISTINCT</a:t>
            </a:r>
          </a:p>
          <a:p>
            <a:r>
              <a:rPr lang="en-US" sz="1800" dirty="0">
                <a:cs typeface="Times New Roman" panose="02020603050405020304" pitchFamily="18" charset="0"/>
              </a:rPr>
              <a:t>When querying data from a table, you may get duplicate rows. </a:t>
            </a:r>
            <a:endParaRPr lang="en-US" sz="1800" dirty="0" smtClean="0">
              <a:cs typeface="Times New Roman" panose="02020603050405020304" pitchFamily="18" charset="0"/>
            </a:endParaRPr>
          </a:p>
          <a:p>
            <a:r>
              <a:rPr lang="en-US" sz="1800" dirty="0" smtClean="0">
                <a:cs typeface="Times New Roman" panose="02020603050405020304" pitchFamily="18" charset="0"/>
              </a:rPr>
              <a:t>In </a:t>
            </a:r>
            <a:r>
              <a:rPr lang="en-US" sz="1800" dirty="0">
                <a:cs typeface="Times New Roman" panose="02020603050405020304" pitchFamily="18" charset="0"/>
              </a:rPr>
              <a:t>order to remove these duplicate rows, you use the DISTINCT clause in the SELECT statement</a:t>
            </a:r>
            <a:r>
              <a:rPr lang="en-US" sz="1800" dirty="0" smtClean="0">
                <a:cs typeface="Times New Roman" panose="02020603050405020304" pitchFamily="18" charset="0"/>
              </a:rPr>
              <a:t>.</a:t>
            </a:r>
          </a:p>
          <a:p>
            <a:endParaRPr lang="en-US" sz="1800" dirty="0">
              <a:cs typeface="Times New Roman" panose="02020603050405020304" pitchFamily="18" charset="0"/>
            </a:endParaRPr>
          </a:p>
          <a:p>
            <a:pPr marL="857250" lvl="2" indent="0" latinLnBrk="1">
              <a:buNone/>
            </a:pPr>
            <a:r>
              <a:rPr lang="en-US" sz="2000" dirty="0"/>
              <a:t>SELECT DISTINCT</a:t>
            </a:r>
          </a:p>
          <a:p>
            <a:pPr marL="857250" lvl="2" indent="0" latinLnBrk="1">
              <a:buNone/>
            </a:pPr>
            <a:r>
              <a:rPr lang="en-US" sz="2000" dirty="0"/>
              <a:t>    </a:t>
            </a:r>
            <a:r>
              <a:rPr lang="en-US" sz="2000" dirty="0" smtClean="0"/>
              <a:t>select_list</a:t>
            </a:r>
            <a:endParaRPr lang="en-US" sz="2000" dirty="0"/>
          </a:p>
          <a:p>
            <a:pPr marL="857250" lvl="2" indent="0" latinLnBrk="1">
              <a:buNone/>
            </a:pPr>
            <a:r>
              <a:rPr lang="en-US" sz="2000" dirty="0"/>
              <a:t>FROM</a:t>
            </a:r>
          </a:p>
          <a:p>
            <a:pPr marL="857250" lvl="2" indent="0" latinLnBrk="1">
              <a:buNone/>
            </a:pPr>
            <a:r>
              <a:rPr lang="en-US" sz="2000" dirty="0"/>
              <a:t>    table_name;</a:t>
            </a:r>
          </a:p>
          <a:p>
            <a:pPr marL="457200" lvl="1" indent="0">
              <a:buNone/>
            </a:pPr>
            <a:endParaRPr lang="en-IN" sz="1400" dirty="0">
              <a:cs typeface="Times New Roman" panose="02020603050405020304" pitchFamily="18" charset="0"/>
            </a:endParaRPr>
          </a:p>
        </p:txBody>
      </p:sp>
    </p:spTree>
    <p:extLst>
      <p:ext uri="{BB962C8B-B14F-4D97-AF65-F5344CB8AC3E}">
        <p14:creationId xmlns:p14="http://schemas.microsoft.com/office/powerpoint/2010/main" val="1788619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59FD125-B2E1-6940-8792-1057BF8CF484}"/>
              </a:ext>
            </a:extLst>
          </p:cNvPr>
          <p:cNvSpPr>
            <a:spLocks noGrp="1"/>
          </p:cNvSpPr>
          <p:nvPr>
            <p:ph type="title"/>
          </p:nvPr>
        </p:nvSpPr>
        <p:spPr/>
        <p:txBody>
          <a:bodyPr/>
          <a:lstStyle/>
          <a:p>
            <a:r>
              <a:rPr lang="en-IN" dirty="0" smtClean="0"/>
              <a:t>SQL Commands</a:t>
            </a:r>
            <a:endParaRPr lang="en-US" dirty="0"/>
          </a:p>
        </p:txBody>
      </p:sp>
      <p:sp>
        <p:nvSpPr>
          <p:cNvPr id="4" name="Text Placeholder 3"/>
          <p:cNvSpPr>
            <a:spLocks noGrp="1"/>
          </p:cNvSpPr>
          <p:nvPr>
            <p:ph idx="4294967295"/>
          </p:nvPr>
        </p:nvSpPr>
        <p:spPr>
          <a:xfrm>
            <a:off x="395536" y="843558"/>
            <a:ext cx="8496944" cy="3394075"/>
          </a:xfrm>
        </p:spPr>
        <p:txBody>
          <a:bodyPr>
            <a:normAutofit lnSpcReduction="10000"/>
          </a:bodyPr>
          <a:lstStyle/>
          <a:p>
            <a:pPr marL="0" indent="0">
              <a:buNone/>
            </a:pPr>
            <a:r>
              <a:rPr lang="en-US" sz="1800" dirty="0" smtClean="0">
                <a:cs typeface="Times New Roman" panose="02020603050405020304" pitchFamily="18" charset="0"/>
              </a:rPr>
              <a:t>AND</a:t>
            </a:r>
          </a:p>
          <a:p>
            <a:r>
              <a:rPr lang="en-US" sz="1800" dirty="0">
                <a:cs typeface="Times New Roman" panose="02020603050405020304" pitchFamily="18" charset="0"/>
              </a:rPr>
              <a:t>The AND operator is often used in the WHERE clause of the SELECT, UPDATE, DELETE statement to form a condition. The AND operator is also used in join conditions of the  INNER JOIN and  LEFT JOIN clauses.</a:t>
            </a:r>
          </a:p>
          <a:p>
            <a:pPr marL="800100" lvl="2" indent="0" latinLnBrk="1">
              <a:buNone/>
            </a:pPr>
            <a:endParaRPr lang="en-US" sz="1400" dirty="0" smtClean="0"/>
          </a:p>
          <a:p>
            <a:pPr marL="800100" lvl="2" indent="0" latinLnBrk="1">
              <a:buNone/>
            </a:pPr>
            <a:r>
              <a:rPr lang="en-US" sz="1400" dirty="0" smtClean="0"/>
              <a:t>SELECT </a:t>
            </a:r>
            <a:endParaRPr lang="en-US" sz="1400" dirty="0"/>
          </a:p>
          <a:p>
            <a:pPr marL="800100" lvl="2" indent="0" latinLnBrk="1">
              <a:buNone/>
            </a:pPr>
            <a:r>
              <a:rPr lang="en-US" sz="1400" dirty="0"/>
              <a:t>    </a:t>
            </a:r>
            <a:r>
              <a:rPr lang="en-US" sz="1400" dirty="0" smtClean="0"/>
              <a:t>column1, </a:t>
            </a:r>
            <a:endParaRPr lang="en-US" sz="1400" dirty="0"/>
          </a:p>
          <a:p>
            <a:pPr marL="800100" lvl="2" indent="0" latinLnBrk="1">
              <a:buNone/>
            </a:pPr>
            <a:r>
              <a:rPr lang="en-US" sz="1400" dirty="0"/>
              <a:t>     </a:t>
            </a:r>
            <a:r>
              <a:rPr lang="en-US" sz="1400" dirty="0" smtClean="0"/>
              <a:t>column2, </a:t>
            </a:r>
            <a:endParaRPr lang="en-US" sz="1400" dirty="0"/>
          </a:p>
          <a:p>
            <a:pPr marL="800100" lvl="2" indent="0" latinLnBrk="1">
              <a:buNone/>
            </a:pPr>
            <a:r>
              <a:rPr lang="en-US" sz="1400" dirty="0"/>
              <a:t>     </a:t>
            </a:r>
            <a:r>
              <a:rPr lang="en-US" sz="1400" dirty="0" smtClean="0"/>
              <a:t>column3</a:t>
            </a:r>
            <a:endParaRPr lang="en-US" sz="1400" dirty="0"/>
          </a:p>
          <a:p>
            <a:pPr marL="800100" lvl="2" indent="0" latinLnBrk="1">
              <a:buNone/>
            </a:pPr>
            <a:r>
              <a:rPr lang="en-US" sz="1400" dirty="0"/>
              <a:t>FROM</a:t>
            </a:r>
          </a:p>
          <a:p>
            <a:pPr marL="800100" lvl="2" indent="0" latinLnBrk="1">
              <a:buNone/>
            </a:pPr>
            <a:r>
              <a:rPr lang="en-US" sz="1400" dirty="0"/>
              <a:t>    </a:t>
            </a:r>
            <a:r>
              <a:rPr lang="en-US" sz="1400" dirty="0" smtClean="0"/>
              <a:t>tablename</a:t>
            </a:r>
            <a:endParaRPr lang="en-US" sz="1400" dirty="0"/>
          </a:p>
          <a:p>
            <a:pPr marL="800100" lvl="2" indent="0" latinLnBrk="1">
              <a:buNone/>
            </a:pPr>
            <a:r>
              <a:rPr lang="en-US" sz="1400" dirty="0"/>
              <a:t>WHERE</a:t>
            </a:r>
          </a:p>
          <a:p>
            <a:pPr marL="800100" lvl="2" indent="0" latinLnBrk="1">
              <a:buNone/>
            </a:pPr>
            <a:r>
              <a:rPr lang="en-US" sz="1400" dirty="0"/>
              <a:t>     column1</a:t>
            </a:r>
            <a:r>
              <a:rPr lang="en-US" sz="1400" dirty="0" smtClean="0"/>
              <a:t> </a:t>
            </a:r>
            <a:r>
              <a:rPr lang="en-US" sz="1400" dirty="0"/>
              <a:t>= </a:t>
            </a:r>
            <a:r>
              <a:rPr lang="en-US" sz="1400" dirty="0" smtClean="0"/>
              <a:t>‘ABC' </a:t>
            </a:r>
            <a:r>
              <a:rPr lang="en-US" sz="1400" dirty="0"/>
              <a:t>AND </a:t>
            </a:r>
            <a:r>
              <a:rPr lang="en-US" sz="1400" dirty="0" smtClean="0"/>
              <a:t>column2 </a:t>
            </a:r>
            <a:r>
              <a:rPr lang="en-US" sz="1400" dirty="0"/>
              <a:t>= </a:t>
            </a:r>
            <a:r>
              <a:rPr lang="en-US" sz="1400" dirty="0" smtClean="0"/>
              <a:t>‘XYZ';</a:t>
            </a:r>
            <a:endParaRPr lang="en-US" sz="1400" dirty="0"/>
          </a:p>
          <a:p>
            <a:pPr marL="457200" lvl="1" indent="0">
              <a:buNone/>
            </a:pPr>
            <a:endParaRPr lang="en-IN" sz="600" dirty="0">
              <a:cs typeface="Times New Roman" panose="02020603050405020304" pitchFamily="18" charset="0"/>
            </a:endParaRPr>
          </a:p>
        </p:txBody>
      </p:sp>
    </p:spTree>
    <p:extLst>
      <p:ext uri="{BB962C8B-B14F-4D97-AF65-F5344CB8AC3E}">
        <p14:creationId xmlns:p14="http://schemas.microsoft.com/office/powerpoint/2010/main" val="34510355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59FD125-B2E1-6940-8792-1057BF8CF484}"/>
              </a:ext>
            </a:extLst>
          </p:cNvPr>
          <p:cNvSpPr>
            <a:spLocks noGrp="1"/>
          </p:cNvSpPr>
          <p:nvPr>
            <p:ph type="title"/>
          </p:nvPr>
        </p:nvSpPr>
        <p:spPr/>
        <p:txBody>
          <a:bodyPr/>
          <a:lstStyle/>
          <a:p>
            <a:r>
              <a:rPr lang="en-IN" dirty="0" smtClean="0"/>
              <a:t>SQL Commands</a:t>
            </a:r>
            <a:endParaRPr lang="en-US" dirty="0"/>
          </a:p>
        </p:txBody>
      </p:sp>
      <p:sp>
        <p:nvSpPr>
          <p:cNvPr id="4" name="Text Placeholder 3"/>
          <p:cNvSpPr>
            <a:spLocks noGrp="1"/>
          </p:cNvSpPr>
          <p:nvPr>
            <p:ph idx="4294967295"/>
          </p:nvPr>
        </p:nvSpPr>
        <p:spPr>
          <a:xfrm>
            <a:off x="395536" y="716280"/>
            <a:ext cx="8496944" cy="3394075"/>
          </a:xfrm>
        </p:spPr>
        <p:txBody>
          <a:bodyPr>
            <a:normAutofit/>
          </a:bodyPr>
          <a:lstStyle/>
          <a:p>
            <a:pPr marL="0" indent="0">
              <a:buNone/>
            </a:pPr>
            <a:r>
              <a:rPr lang="en-US" sz="1800" dirty="0" smtClean="0">
                <a:cs typeface="Times New Roman" panose="02020603050405020304" pitchFamily="18" charset="0"/>
              </a:rPr>
              <a:t>OR</a:t>
            </a:r>
          </a:p>
          <a:p>
            <a:r>
              <a:rPr lang="en-US" sz="1800" dirty="0">
                <a:cs typeface="Times New Roman" panose="02020603050405020304" pitchFamily="18" charset="0"/>
              </a:rPr>
              <a:t>The MySQL OR operator combines two Boolean expressions and returns true when either condition is true</a:t>
            </a:r>
            <a:r>
              <a:rPr lang="en-US" sz="1800" dirty="0" smtClean="0">
                <a:cs typeface="Times New Roman" panose="02020603050405020304" pitchFamily="18" charset="0"/>
              </a:rPr>
              <a:t>.</a:t>
            </a:r>
          </a:p>
          <a:p>
            <a:pPr marL="457200" lvl="1" indent="0">
              <a:buNone/>
            </a:pPr>
            <a:r>
              <a:rPr lang="en-US" sz="1000" dirty="0" smtClean="0"/>
              <a:t>	</a:t>
            </a:r>
          </a:p>
          <a:p>
            <a:pPr marL="457200" lvl="1" indent="0">
              <a:buNone/>
            </a:pPr>
            <a:r>
              <a:rPr lang="en-US" sz="1200" dirty="0" smtClean="0"/>
              <a:t>SELECT </a:t>
            </a:r>
            <a:endParaRPr lang="en-US" sz="1200" dirty="0"/>
          </a:p>
          <a:p>
            <a:pPr marL="800100" lvl="2" indent="0" latinLnBrk="1">
              <a:buNone/>
            </a:pPr>
            <a:r>
              <a:rPr lang="en-US" sz="1400" dirty="0"/>
              <a:t>    </a:t>
            </a:r>
            <a:r>
              <a:rPr lang="en-US" sz="1400" dirty="0" smtClean="0"/>
              <a:t>column1, </a:t>
            </a:r>
            <a:endParaRPr lang="en-US" sz="1400" dirty="0"/>
          </a:p>
          <a:p>
            <a:pPr marL="800100" lvl="2" indent="0" latinLnBrk="1">
              <a:buNone/>
            </a:pPr>
            <a:r>
              <a:rPr lang="en-US" sz="1400" dirty="0"/>
              <a:t>     </a:t>
            </a:r>
            <a:r>
              <a:rPr lang="en-US" sz="1400" dirty="0" smtClean="0"/>
              <a:t>column2, </a:t>
            </a:r>
            <a:endParaRPr lang="en-US" sz="1400" dirty="0"/>
          </a:p>
          <a:p>
            <a:pPr marL="800100" lvl="2" indent="0" latinLnBrk="1">
              <a:buNone/>
            </a:pPr>
            <a:r>
              <a:rPr lang="en-US" sz="1400" dirty="0"/>
              <a:t>     </a:t>
            </a:r>
            <a:r>
              <a:rPr lang="en-US" sz="1400" dirty="0" smtClean="0"/>
              <a:t>column3</a:t>
            </a:r>
            <a:endParaRPr lang="en-US" sz="1400" dirty="0"/>
          </a:p>
          <a:p>
            <a:pPr marL="800100" lvl="2" indent="0" latinLnBrk="1">
              <a:buNone/>
            </a:pPr>
            <a:r>
              <a:rPr lang="en-US" sz="1400" dirty="0"/>
              <a:t>FROM</a:t>
            </a:r>
          </a:p>
          <a:p>
            <a:pPr marL="800100" lvl="2" indent="0" latinLnBrk="1">
              <a:buNone/>
            </a:pPr>
            <a:r>
              <a:rPr lang="en-US" sz="1400" dirty="0"/>
              <a:t>    </a:t>
            </a:r>
            <a:r>
              <a:rPr lang="en-US" sz="1400" dirty="0" smtClean="0"/>
              <a:t>tablename</a:t>
            </a:r>
            <a:endParaRPr lang="en-US" sz="1400" dirty="0"/>
          </a:p>
          <a:p>
            <a:pPr marL="800100" lvl="2" indent="0" latinLnBrk="1">
              <a:buNone/>
            </a:pPr>
            <a:r>
              <a:rPr lang="en-US" sz="1400" dirty="0"/>
              <a:t>WHERE</a:t>
            </a:r>
          </a:p>
          <a:p>
            <a:pPr marL="800100" lvl="2" indent="0" latinLnBrk="1">
              <a:buNone/>
            </a:pPr>
            <a:r>
              <a:rPr lang="en-US" sz="1400" dirty="0"/>
              <a:t>     column1</a:t>
            </a:r>
            <a:r>
              <a:rPr lang="en-US" sz="1400" dirty="0" smtClean="0"/>
              <a:t> </a:t>
            </a:r>
            <a:r>
              <a:rPr lang="en-US" sz="1400" dirty="0"/>
              <a:t>= </a:t>
            </a:r>
            <a:r>
              <a:rPr lang="en-US" sz="1400" dirty="0" smtClean="0"/>
              <a:t>‘ABC' OR column2 </a:t>
            </a:r>
            <a:r>
              <a:rPr lang="en-US" sz="1400" dirty="0"/>
              <a:t>= </a:t>
            </a:r>
            <a:r>
              <a:rPr lang="en-US" sz="1400" dirty="0" smtClean="0"/>
              <a:t>‘XYZ';</a:t>
            </a:r>
            <a:endParaRPr lang="en-US" sz="1400" dirty="0"/>
          </a:p>
          <a:p>
            <a:pPr marL="457200" lvl="1" indent="0">
              <a:buNone/>
            </a:pPr>
            <a:endParaRPr lang="en-IN" sz="600" dirty="0">
              <a:cs typeface="Times New Roman" panose="02020603050405020304" pitchFamily="18" charset="0"/>
            </a:endParaRPr>
          </a:p>
        </p:txBody>
      </p:sp>
    </p:spTree>
    <p:extLst>
      <p:ext uri="{BB962C8B-B14F-4D97-AF65-F5344CB8AC3E}">
        <p14:creationId xmlns:p14="http://schemas.microsoft.com/office/powerpoint/2010/main" val="30578749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59FD125-B2E1-6940-8792-1057BF8CF484}"/>
              </a:ext>
            </a:extLst>
          </p:cNvPr>
          <p:cNvSpPr>
            <a:spLocks noGrp="1"/>
          </p:cNvSpPr>
          <p:nvPr>
            <p:ph type="title"/>
          </p:nvPr>
        </p:nvSpPr>
        <p:spPr/>
        <p:txBody>
          <a:bodyPr/>
          <a:lstStyle/>
          <a:p>
            <a:r>
              <a:rPr lang="en-IN" dirty="0" smtClean="0"/>
              <a:t>SQL Commands</a:t>
            </a:r>
            <a:endParaRPr lang="en-US" dirty="0"/>
          </a:p>
        </p:txBody>
      </p:sp>
      <p:sp>
        <p:nvSpPr>
          <p:cNvPr id="4" name="Text Placeholder 3"/>
          <p:cNvSpPr>
            <a:spLocks noGrp="1"/>
          </p:cNvSpPr>
          <p:nvPr>
            <p:ph idx="4294967295"/>
          </p:nvPr>
        </p:nvSpPr>
        <p:spPr>
          <a:xfrm>
            <a:off x="395536" y="716280"/>
            <a:ext cx="8496944" cy="3394075"/>
          </a:xfrm>
        </p:spPr>
        <p:txBody>
          <a:bodyPr>
            <a:normAutofit lnSpcReduction="10000"/>
          </a:bodyPr>
          <a:lstStyle/>
          <a:p>
            <a:pPr marL="0" indent="0">
              <a:buNone/>
            </a:pPr>
            <a:r>
              <a:rPr lang="en-US" sz="1800" dirty="0" smtClean="0">
                <a:cs typeface="Times New Roman" panose="02020603050405020304" pitchFamily="18" charset="0"/>
              </a:rPr>
              <a:t>LIKE</a:t>
            </a:r>
          </a:p>
          <a:p>
            <a:r>
              <a:rPr lang="en-US" sz="1800" dirty="0">
                <a:cs typeface="Times New Roman" panose="02020603050405020304" pitchFamily="18" charset="0"/>
              </a:rPr>
              <a:t>The LIKE operator is a logical operator that tests whether a string contains a specified pattern or not. </a:t>
            </a:r>
            <a:endParaRPr lang="en-US" sz="1800" dirty="0" smtClean="0">
              <a:cs typeface="Times New Roman" panose="02020603050405020304" pitchFamily="18" charset="0"/>
            </a:endParaRPr>
          </a:p>
          <a:p>
            <a:endParaRPr lang="en-US" sz="1800" dirty="0" smtClean="0">
              <a:cs typeface="Times New Roman" panose="02020603050405020304" pitchFamily="18" charset="0"/>
            </a:endParaRPr>
          </a:p>
          <a:p>
            <a:pPr marL="800100" lvl="2" indent="0">
              <a:buNone/>
            </a:pPr>
            <a:r>
              <a:rPr lang="en-US" sz="1600" dirty="0">
                <a:cs typeface="Times New Roman" panose="02020603050405020304" pitchFamily="18" charset="0"/>
              </a:rPr>
              <a:t>SELECT </a:t>
            </a:r>
          </a:p>
          <a:p>
            <a:pPr marL="800100" lvl="2" indent="0">
              <a:buNone/>
            </a:pPr>
            <a:r>
              <a:rPr lang="en-US" sz="1600" dirty="0">
                <a:cs typeface="Times New Roman" panose="02020603050405020304" pitchFamily="18" charset="0"/>
              </a:rPr>
              <a:t>    column1, </a:t>
            </a:r>
          </a:p>
          <a:p>
            <a:pPr marL="800100" lvl="2" indent="0">
              <a:buNone/>
            </a:pPr>
            <a:r>
              <a:rPr lang="en-US" sz="1600" dirty="0">
                <a:cs typeface="Times New Roman" panose="02020603050405020304" pitchFamily="18" charset="0"/>
              </a:rPr>
              <a:t>    column2, </a:t>
            </a:r>
          </a:p>
          <a:p>
            <a:pPr marL="800100" lvl="2" indent="0">
              <a:buNone/>
            </a:pPr>
            <a:r>
              <a:rPr lang="en-US" sz="1600" dirty="0">
                <a:cs typeface="Times New Roman" panose="02020603050405020304" pitchFamily="18" charset="0"/>
              </a:rPr>
              <a:t>    column3</a:t>
            </a:r>
          </a:p>
          <a:p>
            <a:pPr marL="800100" lvl="2" indent="0">
              <a:buNone/>
            </a:pPr>
            <a:r>
              <a:rPr lang="en-US" sz="1600" dirty="0">
                <a:cs typeface="Times New Roman" panose="02020603050405020304" pitchFamily="18" charset="0"/>
              </a:rPr>
              <a:t>FROM</a:t>
            </a:r>
          </a:p>
          <a:p>
            <a:pPr marL="800100" lvl="2" indent="0">
              <a:buNone/>
            </a:pPr>
            <a:r>
              <a:rPr lang="en-US" sz="1600" dirty="0">
                <a:cs typeface="Times New Roman" panose="02020603050405020304" pitchFamily="18" charset="0"/>
              </a:rPr>
              <a:t>    tablename</a:t>
            </a:r>
          </a:p>
          <a:p>
            <a:pPr marL="800100" lvl="2" indent="0">
              <a:buNone/>
            </a:pPr>
            <a:r>
              <a:rPr lang="en-US" sz="1600" dirty="0">
                <a:cs typeface="Times New Roman" panose="02020603050405020304" pitchFamily="18" charset="0"/>
              </a:rPr>
              <a:t>WHERE</a:t>
            </a:r>
          </a:p>
          <a:p>
            <a:pPr marL="800100" lvl="2" indent="0">
              <a:buNone/>
            </a:pPr>
            <a:r>
              <a:rPr lang="en-US" sz="1600" dirty="0">
                <a:cs typeface="Times New Roman" panose="02020603050405020304" pitchFamily="18" charset="0"/>
              </a:rPr>
              <a:t>        column3 LIKE '%ab%';</a:t>
            </a:r>
            <a:endParaRPr lang="en-IN" sz="1600" dirty="0">
              <a:cs typeface="Times New Roman" panose="02020603050405020304" pitchFamily="18" charset="0"/>
            </a:endParaRPr>
          </a:p>
        </p:txBody>
      </p:sp>
    </p:spTree>
    <p:extLst>
      <p:ext uri="{BB962C8B-B14F-4D97-AF65-F5344CB8AC3E}">
        <p14:creationId xmlns:p14="http://schemas.microsoft.com/office/powerpoint/2010/main" val="38421018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59FD125-B2E1-6940-8792-1057BF8CF484}"/>
              </a:ext>
            </a:extLst>
          </p:cNvPr>
          <p:cNvSpPr>
            <a:spLocks noGrp="1"/>
          </p:cNvSpPr>
          <p:nvPr>
            <p:ph type="title"/>
          </p:nvPr>
        </p:nvSpPr>
        <p:spPr/>
        <p:txBody>
          <a:bodyPr/>
          <a:lstStyle/>
          <a:p>
            <a:r>
              <a:rPr lang="en-IN" dirty="0" smtClean="0"/>
              <a:t>SQL Commands</a:t>
            </a:r>
            <a:endParaRPr lang="en-US" dirty="0"/>
          </a:p>
        </p:txBody>
      </p:sp>
      <p:sp>
        <p:nvSpPr>
          <p:cNvPr id="4" name="Text Placeholder 3"/>
          <p:cNvSpPr>
            <a:spLocks noGrp="1"/>
          </p:cNvSpPr>
          <p:nvPr>
            <p:ph idx="4294967295"/>
          </p:nvPr>
        </p:nvSpPr>
        <p:spPr>
          <a:xfrm>
            <a:off x="395536" y="716280"/>
            <a:ext cx="8496944" cy="3871694"/>
          </a:xfrm>
        </p:spPr>
        <p:txBody>
          <a:bodyPr>
            <a:normAutofit/>
          </a:bodyPr>
          <a:lstStyle/>
          <a:p>
            <a:pPr marL="0" indent="0">
              <a:buNone/>
            </a:pPr>
            <a:r>
              <a:rPr lang="en-US" sz="1800" dirty="0" smtClean="0">
                <a:cs typeface="Times New Roman" panose="02020603050405020304" pitchFamily="18" charset="0"/>
              </a:rPr>
              <a:t>BETWEEN</a:t>
            </a:r>
          </a:p>
          <a:p>
            <a:r>
              <a:rPr lang="en-US" sz="1800" dirty="0">
                <a:cs typeface="Times New Roman" panose="02020603050405020304" pitchFamily="18" charset="0"/>
              </a:rPr>
              <a:t>The BETWEEN operator is a logical operator that allows you to specify whether a value in a range or not. </a:t>
            </a:r>
            <a:endParaRPr lang="en-US" sz="1800" dirty="0" smtClean="0">
              <a:cs typeface="Times New Roman" panose="02020603050405020304" pitchFamily="18" charset="0"/>
            </a:endParaRPr>
          </a:p>
          <a:p>
            <a:r>
              <a:rPr lang="en-US" sz="1800" dirty="0" smtClean="0">
                <a:cs typeface="Times New Roman" panose="02020603050405020304" pitchFamily="18" charset="0"/>
              </a:rPr>
              <a:t>The </a:t>
            </a:r>
            <a:r>
              <a:rPr lang="en-US" sz="1800" dirty="0">
                <a:cs typeface="Times New Roman" panose="02020603050405020304" pitchFamily="18" charset="0"/>
              </a:rPr>
              <a:t>BETWEEN operator is often used in the WHERE clause of the SELECT, UPDATE, and DELETE statements.</a:t>
            </a:r>
            <a:r>
              <a:rPr lang="en-US" sz="1000" dirty="0" smtClean="0"/>
              <a:t>	</a:t>
            </a:r>
          </a:p>
          <a:p>
            <a:pPr marL="800100" lvl="2" indent="0">
              <a:buNone/>
            </a:pPr>
            <a:endParaRPr lang="en-US" sz="1200" dirty="0" smtClean="0">
              <a:cs typeface="Times New Roman" panose="02020603050405020304" pitchFamily="18" charset="0"/>
            </a:endParaRPr>
          </a:p>
          <a:p>
            <a:pPr marL="800100" lvl="2" indent="0">
              <a:buNone/>
            </a:pPr>
            <a:r>
              <a:rPr lang="en-US" sz="1200" dirty="0" smtClean="0">
                <a:cs typeface="Times New Roman" panose="02020603050405020304" pitchFamily="18" charset="0"/>
              </a:rPr>
              <a:t>SELECT </a:t>
            </a:r>
            <a:endParaRPr lang="en-US" sz="1200" dirty="0">
              <a:cs typeface="Times New Roman" panose="02020603050405020304" pitchFamily="18" charset="0"/>
            </a:endParaRPr>
          </a:p>
          <a:p>
            <a:pPr marL="800100" lvl="2" indent="0">
              <a:buNone/>
            </a:pPr>
            <a:r>
              <a:rPr lang="en-US" sz="1200" dirty="0">
                <a:cs typeface="Times New Roman" panose="02020603050405020304" pitchFamily="18" charset="0"/>
              </a:rPr>
              <a:t>    column1, </a:t>
            </a:r>
          </a:p>
          <a:p>
            <a:pPr marL="800100" lvl="2" indent="0">
              <a:buNone/>
            </a:pPr>
            <a:r>
              <a:rPr lang="en-US" sz="1200" dirty="0">
                <a:cs typeface="Times New Roman" panose="02020603050405020304" pitchFamily="18" charset="0"/>
              </a:rPr>
              <a:t>        column2, </a:t>
            </a:r>
          </a:p>
          <a:p>
            <a:pPr marL="800100" lvl="2" indent="0">
              <a:buNone/>
            </a:pPr>
            <a:r>
              <a:rPr lang="en-US" sz="1200" dirty="0">
                <a:cs typeface="Times New Roman" panose="02020603050405020304" pitchFamily="18" charset="0"/>
              </a:rPr>
              <a:t>        column3</a:t>
            </a:r>
          </a:p>
          <a:p>
            <a:pPr marL="800100" lvl="2" indent="0">
              <a:buNone/>
            </a:pPr>
            <a:r>
              <a:rPr lang="en-US" sz="1200" dirty="0">
                <a:cs typeface="Times New Roman" panose="02020603050405020304" pitchFamily="18" charset="0"/>
              </a:rPr>
              <a:t>FROM</a:t>
            </a:r>
          </a:p>
          <a:p>
            <a:pPr marL="800100" lvl="2" indent="0">
              <a:buNone/>
            </a:pPr>
            <a:r>
              <a:rPr lang="en-US" sz="1200" dirty="0">
                <a:cs typeface="Times New Roman" panose="02020603050405020304" pitchFamily="18" charset="0"/>
              </a:rPr>
              <a:t>    tablename</a:t>
            </a:r>
          </a:p>
          <a:p>
            <a:pPr marL="800100" lvl="2" indent="0">
              <a:buNone/>
            </a:pPr>
            <a:r>
              <a:rPr lang="en-US" sz="1200" dirty="0">
                <a:cs typeface="Times New Roman" panose="02020603050405020304" pitchFamily="18" charset="0"/>
              </a:rPr>
              <a:t>WHERE</a:t>
            </a:r>
          </a:p>
          <a:p>
            <a:pPr marL="800100" lvl="2" indent="0">
              <a:buNone/>
            </a:pPr>
            <a:r>
              <a:rPr lang="en-US" sz="1200" dirty="0">
                <a:cs typeface="Times New Roman" panose="02020603050405020304" pitchFamily="18" charset="0"/>
              </a:rPr>
              <a:t>        column3 BETWEEN 90 AND 100;</a:t>
            </a:r>
            <a:endParaRPr lang="en-IN" sz="1200" dirty="0">
              <a:cs typeface="Times New Roman" panose="02020603050405020304" pitchFamily="18" charset="0"/>
            </a:endParaRPr>
          </a:p>
        </p:txBody>
      </p:sp>
    </p:spTree>
    <p:extLst>
      <p:ext uri="{BB962C8B-B14F-4D97-AF65-F5344CB8AC3E}">
        <p14:creationId xmlns:p14="http://schemas.microsoft.com/office/powerpoint/2010/main" val="22260453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144017" y="4869657"/>
            <a:ext cx="627633" cy="273844"/>
          </a:xfrm>
          <a:prstGeom prst="rect">
            <a:avLst/>
          </a:prstGeom>
        </p:spPr>
        <p:txBody>
          <a:bodyPr/>
          <a:lstStyle/>
          <a:p>
            <a:fld id="{24A9488D-545C-495B-9932-9FD1ABC6E20C}" type="slidenum">
              <a:rPr lang="en-US" smtClean="0"/>
              <a:pPr/>
              <a:t>49</a:t>
            </a:fld>
            <a:endParaRPr lang="en-US" dirty="0"/>
          </a:p>
        </p:txBody>
      </p:sp>
      <p:sp>
        <p:nvSpPr>
          <p:cNvPr id="6" name="Title 5">
            <a:extLst>
              <a:ext uri="{FF2B5EF4-FFF2-40B4-BE49-F238E27FC236}">
                <a16:creationId xmlns:a16="http://schemas.microsoft.com/office/drawing/2014/main" xmlns="" id="{B59FD125-B2E1-6940-8792-1057BF8CF484}"/>
              </a:ext>
            </a:extLst>
          </p:cNvPr>
          <p:cNvSpPr txBox="1">
            <a:spLocks/>
          </p:cNvSpPr>
          <p:nvPr/>
        </p:nvSpPr>
        <p:spPr>
          <a:xfrm>
            <a:off x="0" y="123478"/>
            <a:ext cx="5292080" cy="504056"/>
          </a:xfrm>
          <a:prstGeom prst="rect">
            <a:avLst/>
          </a:prstGeom>
        </p:spPr>
        <p:txBody>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algn="l"/>
            <a:r>
              <a:rPr lang="en-IN" sz="2800" b="1" dirty="0" smtClean="0">
                <a:solidFill>
                  <a:schemeClr val="bg1"/>
                </a:solidFill>
                <a:latin typeface="+mj-lt"/>
              </a:rPr>
              <a:t>SQL Sub-Queries</a:t>
            </a:r>
            <a:endParaRPr lang="en-US" sz="2800" b="1" dirty="0">
              <a:solidFill>
                <a:schemeClr val="bg1"/>
              </a:solidFill>
              <a:latin typeface="+mj-lt"/>
            </a:endParaRPr>
          </a:p>
        </p:txBody>
      </p:sp>
      <p:sp>
        <p:nvSpPr>
          <p:cNvPr id="7" name="Rectangle 2"/>
          <p:cNvSpPr>
            <a:spLocks noGrp="1" noChangeArrowheads="1"/>
          </p:cNvSpPr>
          <p:nvPr>
            <p:ph idx="1"/>
          </p:nvPr>
        </p:nvSpPr>
        <p:spPr bwMode="auto">
          <a:xfrm>
            <a:off x="611560" y="1131590"/>
            <a:ext cx="7848872"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600" b="0" i="0" u="none" strike="noStrike" cap="none" normalizeH="0" baseline="0" dirty="0" smtClean="0">
                <a:ln>
                  <a:noFill/>
                </a:ln>
                <a:effectLst/>
                <a:latin typeface="+mn-lt"/>
                <a:cs typeface="Open Sans" panose="020B0606030504020204" pitchFamily="34" charset="0"/>
              </a:rPr>
              <a:t>A subquery is </a:t>
            </a:r>
            <a:r>
              <a:rPr lang="en-US" altLang="en-US" sz="1600" dirty="0" smtClean="0">
                <a:latin typeface="+mn-lt"/>
                <a:cs typeface="Open Sans" panose="020B0606030504020204" pitchFamily="34" charset="0"/>
              </a:rPr>
              <a:t>a SELECT</a:t>
            </a:r>
            <a:r>
              <a:rPr kumimoji="0" lang="en-US" altLang="en-US" sz="1600" b="0" i="0" u="none" strike="noStrike" cap="none" normalizeH="0" baseline="0" dirty="0" smtClean="0">
                <a:ln>
                  <a:noFill/>
                </a:ln>
                <a:effectLst/>
                <a:latin typeface="+mn-lt"/>
                <a:cs typeface="Open Sans" panose="020B0606030504020204" pitchFamily="34" charset="0"/>
              </a:rPr>
              <a:t> statement within another statement.</a:t>
            </a:r>
          </a:p>
          <a:p>
            <a:endParaRPr lang="en-US" altLang="en-US" sz="1600" dirty="0">
              <a:latin typeface="+mn-lt"/>
              <a:cs typeface="Open Sans" panose="020B0606030504020204" pitchFamily="34" charset="0"/>
            </a:endParaRPr>
          </a:p>
          <a:p>
            <a:r>
              <a:rPr lang="en-US" sz="1600" dirty="0">
                <a:latin typeface="+mn-lt"/>
                <a:cs typeface="Open Sans" panose="020B0606030504020204" pitchFamily="34" charset="0"/>
              </a:rPr>
              <a:t>A subquery can return a scalar (a single value), a single row, a single column, </a:t>
            </a:r>
            <a:r>
              <a:rPr lang="en-US" sz="1600" dirty="0" smtClean="0">
                <a:latin typeface="+mn-lt"/>
                <a:cs typeface="Open Sans" panose="020B0606030504020204" pitchFamily="34" charset="0"/>
              </a:rPr>
              <a:t>or </a:t>
            </a:r>
            <a:r>
              <a:rPr lang="en-US" sz="1600" dirty="0">
                <a:latin typeface="+mn-lt"/>
                <a:cs typeface="Open Sans" panose="020B0606030504020204" pitchFamily="34" charset="0"/>
              </a:rPr>
              <a:t>a table (one or more rows of one or more columns). </a:t>
            </a:r>
            <a:endParaRPr lang="en-US" sz="1600" dirty="0" smtClean="0">
              <a:latin typeface="+mn-lt"/>
              <a:cs typeface="Open Sans" panose="020B0606030504020204" pitchFamily="34" charset="0"/>
            </a:endParaRPr>
          </a:p>
          <a:p>
            <a:endParaRPr lang="en-US" sz="1600" dirty="0">
              <a:latin typeface="+mn-lt"/>
              <a:cs typeface="Open Sans" panose="020B0606030504020204" pitchFamily="34" charset="0"/>
            </a:endParaRPr>
          </a:p>
          <a:p>
            <a:r>
              <a:rPr lang="en-US" sz="1600" dirty="0">
                <a:latin typeface="+mn-lt"/>
                <a:cs typeface="Open Sans" panose="020B0606030504020204" pitchFamily="34" charset="0"/>
              </a:rPr>
              <a:t>These are called scalar, row, column, and table </a:t>
            </a:r>
            <a:r>
              <a:rPr lang="en-US" sz="1600" dirty="0" smtClean="0">
                <a:latin typeface="+mn-lt"/>
                <a:cs typeface="Open Sans" panose="020B0606030504020204" pitchFamily="34" charset="0"/>
              </a:rPr>
              <a:t>subqueries respectively</a:t>
            </a:r>
            <a:endParaRPr lang="en-US" altLang="en-US" sz="1600" dirty="0">
              <a:latin typeface="+mn-lt"/>
              <a:cs typeface="Open Sans" panose="020B0606030504020204" pitchFamily="34" charset="0"/>
            </a:endParaRPr>
          </a:p>
          <a:p>
            <a:endParaRPr lang="en-US" altLang="en-US" sz="1600" dirty="0" smtClean="0">
              <a:latin typeface="+mn-lt"/>
              <a:cs typeface="Open Sans" panose="020B0606030504020204" pitchFamily="34" charset="0"/>
            </a:endParaRPr>
          </a:p>
          <a:p>
            <a:endParaRPr lang="en-US" altLang="en-US" sz="1600" dirty="0">
              <a:latin typeface="+mn-lt"/>
              <a:cs typeface="Open Sans" panose="020B0606030504020204" pitchFamily="34" charset="0"/>
            </a:endParaRPr>
          </a:p>
          <a:p>
            <a:endParaRPr lang="en-US" sz="1600" dirty="0">
              <a:latin typeface="+mn-lt"/>
              <a:cs typeface="Open Sans" panose="020B0606030504020204" pitchFamily="34" charset="0"/>
            </a:endParaRPr>
          </a:p>
          <a:p>
            <a:pPr marL="0" indent="0">
              <a:buNone/>
            </a:pPr>
            <a:endParaRPr lang="en-US" altLang="en-US" sz="1600" dirty="0">
              <a:latin typeface="+mn-lt"/>
              <a:cs typeface="Open Sans" panose="020B0606030504020204" pitchFamily="34" charset="0"/>
            </a:endParaRPr>
          </a:p>
        </p:txBody>
      </p:sp>
      <p:sp>
        <p:nvSpPr>
          <p:cNvPr id="8" name="Rectangle 7"/>
          <p:cNvSpPr/>
          <p:nvPr/>
        </p:nvSpPr>
        <p:spPr>
          <a:xfrm>
            <a:off x="755576" y="3497838"/>
            <a:ext cx="7848872" cy="369332"/>
          </a:xfrm>
          <a:prstGeom prst="rect">
            <a:avLst/>
          </a:prstGeom>
        </p:spPr>
        <p:txBody>
          <a:bodyPr wrap="square">
            <a:spAutoFit/>
          </a:bodyPr>
          <a:lstStyle/>
          <a:p>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t1 </a:t>
            </a:r>
            <a:r>
              <a:rPr lang="en-US" dirty="0">
                <a:solidFill>
                  <a:srgbClr val="0077AA"/>
                </a:solidFill>
                <a:latin typeface="Liberation Mono"/>
              </a:rPr>
              <a:t>WHERE</a:t>
            </a:r>
            <a:r>
              <a:rPr lang="en-US" dirty="0">
                <a:solidFill>
                  <a:srgbClr val="000000"/>
                </a:solidFill>
                <a:latin typeface="Liberation Mono"/>
              </a:rPr>
              <a:t> column1 </a:t>
            </a:r>
            <a:r>
              <a:rPr lang="en-US" dirty="0">
                <a:solidFill>
                  <a:srgbClr val="A67F59"/>
                </a:solidFill>
                <a:latin typeface="Liberation Mono"/>
              </a:rPr>
              <a:t>=</a:t>
            </a:r>
            <a:r>
              <a:rPr lang="en-US" dirty="0">
                <a:solidFill>
                  <a:srgbClr val="000000"/>
                </a:solidFill>
                <a:latin typeface="Liberation Mono"/>
              </a:rPr>
              <a:t> </a:t>
            </a:r>
            <a:r>
              <a:rPr lang="en-US" dirty="0">
                <a:solidFill>
                  <a:srgbClr val="FF0000"/>
                </a:solidFill>
                <a:latin typeface="Liberation Mono"/>
              </a:rPr>
              <a:t>(SELECT column1 FROM t2)</a:t>
            </a:r>
            <a:r>
              <a:rPr lang="en-US" dirty="0">
                <a:solidFill>
                  <a:srgbClr val="999999"/>
                </a:solidFill>
                <a:latin typeface="Liberation Mono"/>
              </a:rPr>
              <a:t>;</a:t>
            </a:r>
            <a:endParaRPr lang="en-CA" dirty="0"/>
          </a:p>
        </p:txBody>
      </p:sp>
    </p:spTree>
    <p:extLst>
      <p:ext uri="{BB962C8B-B14F-4D97-AF65-F5344CB8AC3E}">
        <p14:creationId xmlns:p14="http://schemas.microsoft.com/office/powerpoint/2010/main" val="314156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9C41764C-7D00-304C-A66C-CD161F6C9CED}"/>
              </a:ext>
            </a:extLst>
          </p:cNvPr>
          <p:cNvSpPr>
            <a:spLocks noGrp="1"/>
          </p:cNvSpPr>
          <p:nvPr>
            <p:ph type="title"/>
          </p:nvPr>
        </p:nvSpPr>
        <p:spPr/>
        <p:txBody>
          <a:bodyPr/>
          <a:lstStyle/>
          <a:p>
            <a:r>
              <a:rPr lang="en-IN" dirty="0" smtClean="0">
                <a:cs typeface="Times New Roman" panose="02020603050405020304" pitchFamily="18" charset="0"/>
              </a:rPr>
              <a:t>DBMS</a:t>
            </a:r>
            <a:endParaRPr lang="en-US" dirty="0"/>
          </a:p>
        </p:txBody>
      </p:sp>
      <p:pic>
        <p:nvPicPr>
          <p:cNvPr id="5" name="Picture 4"/>
          <p:cNvPicPr>
            <a:picLocks noChangeAspect="1"/>
          </p:cNvPicPr>
          <p:nvPr/>
        </p:nvPicPr>
        <p:blipFill>
          <a:blip r:embed="rId2"/>
          <a:stretch>
            <a:fillRect/>
          </a:stretch>
        </p:blipFill>
        <p:spPr>
          <a:xfrm>
            <a:off x="323528" y="771550"/>
            <a:ext cx="8640960" cy="3816424"/>
          </a:xfrm>
          <a:prstGeom prst="rect">
            <a:avLst/>
          </a:prstGeom>
        </p:spPr>
      </p:pic>
    </p:spTree>
    <p:extLst>
      <p:ext uri="{BB962C8B-B14F-4D97-AF65-F5344CB8AC3E}">
        <p14:creationId xmlns:p14="http://schemas.microsoft.com/office/powerpoint/2010/main" val="32895651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144017" y="4869657"/>
            <a:ext cx="627633" cy="273844"/>
          </a:xfrm>
          <a:prstGeom prst="rect">
            <a:avLst/>
          </a:prstGeom>
        </p:spPr>
        <p:txBody>
          <a:bodyPr/>
          <a:lstStyle/>
          <a:p>
            <a:fld id="{24A9488D-545C-495B-9932-9FD1ABC6E20C}" type="slidenum">
              <a:rPr lang="en-US" smtClean="0"/>
              <a:pPr/>
              <a:t>50</a:t>
            </a:fld>
            <a:endParaRPr lang="en-US" dirty="0"/>
          </a:p>
        </p:txBody>
      </p:sp>
      <p:sp>
        <p:nvSpPr>
          <p:cNvPr id="6" name="Title 5">
            <a:extLst>
              <a:ext uri="{FF2B5EF4-FFF2-40B4-BE49-F238E27FC236}">
                <a16:creationId xmlns:a16="http://schemas.microsoft.com/office/drawing/2014/main" xmlns="" id="{B59FD125-B2E1-6940-8792-1057BF8CF484}"/>
              </a:ext>
            </a:extLst>
          </p:cNvPr>
          <p:cNvSpPr txBox="1">
            <a:spLocks/>
          </p:cNvSpPr>
          <p:nvPr/>
        </p:nvSpPr>
        <p:spPr>
          <a:xfrm>
            <a:off x="0" y="123478"/>
            <a:ext cx="5292080" cy="504056"/>
          </a:xfrm>
          <a:prstGeom prst="rect">
            <a:avLst/>
          </a:prstGeom>
        </p:spPr>
        <p:txBody>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algn="l"/>
            <a:r>
              <a:rPr lang="en-IN" sz="2800" b="1" dirty="0" smtClean="0">
                <a:solidFill>
                  <a:schemeClr val="bg1"/>
                </a:solidFill>
                <a:latin typeface="+mj-lt"/>
              </a:rPr>
              <a:t>SQL Sub-Queries</a:t>
            </a:r>
            <a:endParaRPr lang="en-US" sz="2800" b="1" dirty="0">
              <a:solidFill>
                <a:schemeClr val="bg1"/>
              </a:solidFill>
              <a:latin typeface="+mj-lt"/>
            </a:endParaRPr>
          </a:p>
        </p:txBody>
      </p:sp>
      <p:sp>
        <p:nvSpPr>
          <p:cNvPr id="7" name="Rectangle 2"/>
          <p:cNvSpPr>
            <a:spLocks noGrp="1" noChangeArrowheads="1"/>
          </p:cNvSpPr>
          <p:nvPr>
            <p:ph idx="1"/>
          </p:nvPr>
        </p:nvSpPr>
        <p:spPr bwMode="auto">
          <a:xfrm>
            <a:off x="539552" y="1233795"/>
            <a:ext cx="7992888"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n-US" sz="1600" dirty="0" smtClean="0">
                <a:latin typeface="+mn-lt"/>
                <a:cs typeface="Open Sans" panose="020B0606030504020204" pitchFamily="34" charset="0"/>
              </a:rPr>
              <a:t>The </a:t>
            </a:r>
            <a:r>
              <a:rPr lang="en-US" sz="1600" dirty="0">
                <a:latin typeface="+mn-lt"/>
                <a:cs typeface="Open Sans" panose="020B0606030504020204" pitchFamily="34" charset="0"/>
              </a:rPr>
              <a:t>main advantages of subqueries are:</a:t>
            </a:r>
          </a:p>
          <a:p>
            <a:r>
              <a:rPr lang="en-US" sz="1600" dirty="0">
                <a:latin typeface="+mn-lt"/>
                <a:cs typeface="Open Sans" panose="020B0606030504020204" pitchFamily="34" charset="0"/>
              </a:rPr>
              <a:t>They allow queries that are structured so that it is possible to isolate each part of a statement.</a:t>
            </a:r>
          </a:p>
          <a:p>
            <a:endParaRPr lang="en-US" sz="1600" dirty="0" smtClean="0">
              <a:latin typeface="+mn-lt"/>
              <a:cs typeface="Open Sans" panose="020B0606030504020204" pitchFamily="34" charset="0"/>
            </a:endParaRPr>
          </a:p>
          <a:p>
            <a:endParaRPr lang="en-US" sz="1600" dirty="0">
              <a:latin typeface="+mn-lt"/>
              <a:cs typeface="Open Sans" panose="020B0606030504020204" pitchFamily="34" charset="0"/>
            </a:endParaRPr>
          </a:p>
          <a:p>
            <a:r>
              <a:rPr lang="en-US" sz="1600" dirty="0">
                <a:latin typeface="+mn-lt"/>
                <a:cs typeface="Open Sans" panose="020B0606030504020204" pitchFamily="34" charset="0"/>
              </a:rPr>
              <a:t>They provide alternative ways to perform operations that would otherwise </a:t>
            </a:r>
            <a:r>
              <a:rPr lang="en-US" sz="1600" dirty="0" smtClean="0">
                <a:latin typeface="+mn-lt"/>
                <a:cs typeface="Open Sans" panose="020B0606030504020204" pitchFamily="34" charset="0"/>
              </a:rPr>
              <a:t>require complex </a:t>
            </a:r>
            <a:r>
              <a:rPr lang="en-US" sz="1600" dirty="0">
                <a:latin typeface="+mn-lt"/>
                <a:cs typeface="Open Sans" panose="020B0606030504020204" pitchFamily="34" charset="0"/>
              </a:rPr>
              <a:t>joins and unions.</a:t>
            </a:r>
          </a:p>
          <a:p>
            <a:pPr marL="0" indent="0">
              <a:buNone/>
            </a:pPr>
            <a:endParaRPr lang="en-US" sz="1600" dirty="0" smtClean="0">
              <a:latin typeface="+mn-lt"/>
              <a:cs typeface="Open Sans" panose="020B0606030504020204" pitchFamily="34" charset="0"/>
            </a:endParaRPr>
          </a:p>
          <a:p>
            <a:pPr marL="0" indent="0">
              <a:buNone/>
            </a:pPr>
            <a:endParaRPr lang="en-US" sz="1600" dirty="0">
              <a:latin typeface="+mn-lt"/>
              <a:cs typeface="Open Sans" panose="020B0606030504020204" pitchFamily="34" charset="0"/>
            </a:endParaRPr>
          </a:p>
          <a:p>
            <a:r>
              <a:rPr lang="en-US" sz="1600" dirty="0">
                <a:latin typeface="+mn-lt"/>
                <a:cs typeface="Open Sans" panose="020B0606030504020204" pitchFamily="34" charset="0"/>
              </a:rPr>
              <a:t>Subqueries are more readable than complex joins or unions. </a:t>
            </a:r>
            <a:r>
              <a:rPr lang="en-US" altLang="en-US" sz="1600" dirty="0" smtClean="0">
                <a:solidFill>
                  <a:srgbClr val="555555"/>
                </a:solidFill>
                <a:latin typeface="+mn-lt"/>
                <a:cs typeface="Open Sans" panose="020B0606030504020204" pitchFamily="34" charset="0"/>
              </a:rPr>
              <a:t> </a:t>
            </a:r>
            <a:endParaRPr lang="en-US" altLang="en-US" sz="1600" dirty="0">
              <a:solidFill>
                <a:srgbClr val="555555"/>
              </a:solidFill>
              <a:latin typeface="+mn-lt"/>
              <a:cs typeface="Open Sans" panose="020B0606030504020204" pitchFamily="34" charset="0"/>
            </a:endParaRPr>
          </a:p>
        </p:txBody>
      </p:sp>
    </p:spTree>
    <p:extLst>
      <p:ext uri="{BB962C8B-B14F-4D97-AF65-F5344CB8AC3E}">
        <p14:creationId xmlns:p14="http://schemas.microsoft.com/office/powerpoint/2010/main" val="316447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016" y="1923678"/>
            <a:ext cx="8856984" cy="2080022"/>
          </a:xfrm>
        </p:spPr>
        <p:txBody>
          <a:bodyPr>
            <a:noAutofit/>
          </a:bodyPr>
          <a:lstStyle/>
          <a:p>
            <a:pPr marL="0" indent="0">
              <a:buNone/>
            </a:pPr>
            <a:r>
              <a:rPr lang="en-US" sz="1600" dirty="0">
                <a:solidFill>
                  <a:schemeClr val="tx2"/>
                </a:solidFill>
              </a:rPr>
              <a:t>SELECT UPPER((SELECT s1 FROM t1)) FROM t2</a:t>
            </a:r>
            <a:r>
              <a:rPr lang="en-US" sz="1600" dirty="0" smtClean="0">
                <a:solidFill>
                  <a:schemeClr val="tx2"/>
                </a:solidFill>
              </a:rPr>
              <a:t>;</a:t>
            </a:r>
          </a:p>
          <a:p>
            <a:pPr marL="0" indent="0">
              <a:buNone/>
            </a:pPr>
            <a:endParaRPr lang="en-US" sz="1600" dirty="0">
              <a:solidFill>
                <a:schemeClr val="tx2"/>
              </a:solidFill>
            </a:endParaRPr>
          </a:p>
          <a:p>
            <a:pPr marL="0" indent="0">
              <a:buNone/>
            </a:pPr>
            <a:r>
              <a:rPr lang="en-US" sz="1600" dirty="0" smtClean="0">
                <a:solidFill>
                  <a:schemeClr val="tx2"/>
                </a:solidFill>
              </a:rPr>
              <a:t>Example: </a:t>
            </a:r>
          </a:p>
          <a:p>
            <a:pPr marL="0" indent="0">
              <a:buNone/>
            </a:pPr>
            <a:r>
              <a:rPr lang="en-US" sz="1600" dirty="0" smtClean="0">
                <a:solidFill>
                  <a:schemeClr val="tx2"/>
                </a:solidFill>
              </a:rPr>
              <a:t>SELECT distinct UPPER((SELECT DEPT_NAME FROM Department where dept_id=10)) FROM Employee;</a:t>
            </a:r>
          </a:p>
          <a:p>
            <a:pPr marL="0" indent="0">
              <a:buNone/>
            </a:pPr>
            <a:endParaRPr lang="en-US" sz="1400" dirty="0" smtClean="0">
              <a:solidFill>
                <a:schemeClr val="tx2"/>
              </a:solidFill>
            </a:endParaRPr>
          </a:p>
        </p:txBody>
      </p:sp>
      <p:sp>
        <p:nvSpPr>
          <p:cNvPr id="5" name="Slide Number Placeholder 4"/>
          <p:cNvSpPr>
            <a:spLocks noGrp="1"/>
          </p:cNvSpPr>
          <p:nvPr>
            <p:ph type="sldNum" sz="quarter" idx="4294967295"/>
          </p:nvPr>
        </p:nvSpPr>
        <p:spPr>
          <a:xfrm>
            <a:off x="1144017" y="4869657"/>
            <a:ext cx="627633" cy="273844"/>
          </a:xfrm>
          <a:prstGeom prst="rect">
            <a:avLst/>
          </a:prstGeom>
        </p:spPr>
        <p:txBody>
          <a:bodyPr/>
          <a:lstStyle/>
          <a:p>
            <a:fld id="{24A9488D-545C-495B-9932-9FD1ABC6E20C}" type="slidenum">
              <a:rPr lang="en-US" smtClean="0"/>
              <a:pPr/>
              <a:t>51</a:t>
            </a:fld>
            <a:endParaRPr lang="en-US" dirty="0"/>
          </a:p>
        </p:txBody>
      </p:sp>
      <p:sp>
        <p:nvSpPr>
          <p:cNvPr id="6" name="Title 5">
            <a:extLst>
              <a:ext uri="{FF2B5EF4-FFF2-40B4-BE49-F238E27FC236}">
                <a16:creationId xmlns:a16="http://schemas.microsoft.com/office/drawing/2014/main" xmlns="" id="{B59FD125-B2E1-6940-8792-1057BF8CF484}"/>
              </a:ext>
            </a:extLst>
          </p:cNvPr>
          <p:cNvSpPr txBox="1">
            <a:spLocks/>
          </p:cNvSpPr>
          <p:nvPr/>
        </p:nvSpPr>
        <p:spPr>
          <a:xfrm>
            <a:off x="0" y="123478"/>
            <a:ext cx="5292080" cy="504056"/>
          </a:xfrm>
          <a:prstGeom prst="rect">
            <a:avLst/>
          </a:prstGeom>
        </p:spPr>
        <p:txBody>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algn="l"/>
            <a:r>
              <a:rPr lang="en-IN" sz="2800" b="1" dirty="0" smtClean="0">
                <a:solidFill>
                  <a:schemeClr val="bg1"/>
                </a:solidFill>
                <a:latin typeface="+mj-lt"/>
              </a:rPr>
              <a:t>Sub-Query as Scalar Operand</a:t>
            </a:r>
            <a:endParaRPr lang="en-US" sz="2800" b="1" dirty="0">
              <a:solidFill>
                <a:schemeClr val="bg1"/>
              </a:solidFill>
              <a:latin typeface="+mj-lt"/>
            </a:endParaRPr>
          </a:p>
        </p:txBody>
      </p:sp>
      <p:sp>
        <p:nvSpPr>
          <p:cNvPr id="2" name="Rectangle 1"/>
          <p:cNvSpPr/>
          <p:nvPr/>
        </p:nvSpPr>
        <p:spPr>
          <a:xfrm>
            <a:off x="539552" y="1043778"/>
            <a:ext cx="7560840" cy="369332"/>
          </a:xfrm>
          <a:prstGeom prst="rect">
            <a:avLst/>
          </a:prstGeom>
        </p:spPr>
        <p:txBody>
          <a:bodyPr wrap="square">
            <a:spAutoFit/>
          </a:bodyPr>
          <a:lstStyle/>
          <a:p>
            <a:r>
              <a:rPr lang="en-US" dirty="0" smtClean="0"/>
              <a:t>A </a:t>
            </a:r>
            <a:r>
              <a:rPr lang="en-US" dirty="0"/>
              <a:t>subquery is a scalar subquery that returns a single value</a:t>
            </a:r>
            <a:endParaRPr lang="en-CA" dirty="0"/>
          </a:p>
        </p:txBody>
      </p:sp>
    </p:spTree>
    <p:extLst>
      <p:ext uri="{BB962C8B-B14F-4D97-AF65-F5344CB8AC3E}">
        <p14:creationId xmlns:p14="http://schemas.microsoft.com/office/powerpoint/2010/main" val="31749270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144017" y="4869657"/>
            <a:ext cx="627633" cy="273844"/>
          </a:xfrm>
          <a:prstGeom prst="rect">
            <a:avLst/>
          </a:prstGeom>
        </p:spPr>
        <p:txBody>
          <a:bodyPr/>
          <a:lstStyle/>
          <a:p>
            <a:fld id="{24A9488D-545C-495B-9932-9FD1ABC6E20C}" type="slidenum">
              <a:rPr lang="en-US" smtClean="0"/>
              <a:pPr/>
              <a:t>52</a:t>
            </a:fld>
            <a:endParaRPr lang="en-US" dirty="0"/>
          </a:p>
        </p:txBody>
      </p:sp>
      <p:sp>
        <p:nvSpPr>
          <p:cNvPr id="6" name="Title 5">
            <a:extLst>
              <a:ext uri="{FF2B5EF4-FFF2-40B4-BE49-F238E27FC236}">
                <a16:creationId xmlns:a16="http://schemas.microsoft.com/office/drawing/2014/main" xmlns="" id="{B59FD125-B2E1-6940-8792-1057BF8CF484}"/>
              </a:ext>
            </a:extLst>
          </p:cNvPr>
          <p:cNvSpPr txBox="1">
            <a:spLocks/>
          </p:cNvSpPr>
          <p:nvPr/>
        </p:nvSpPr>
        <p:spPr>
          <a:xfrm>
            <a:off x="0" y="123478"/>
            <a:ext cx="5292080" cy="504056"/>
          </a:xfrm>
          <a:prstGeom prst="rect">
            <a:avLst/>
          </a:prstGeom>
        </p:spPr>
        <p:txBody>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algn="l"/>
            <a:r>
              <a:rPr lang="en-IN" sz="2800" b="1" dirty="0" smtClean="0">
                <a:solidFill>
                  <a:schemeClr val="bg1"/>
                </a:solidFill>
                <a:latin typeface="+mj-lt"/>
              </a:rPr>
              <a:t>Sub-Query – Row Queries</a:t>
            </a:r>
            <a:endParaRPr lang="en-US" sz="2800" b="1" dirty="0">
              <a:solidFill>
                <a:schemeClr val="bg1"/>
              </a:solidFill>
              <a:latin typeface="+mj-lt"/>
            </a:endParaRPr>
          </a:p>
        </p:txBody>
      </p:sp>
      <p:sp>
        <p:nvSpPr>
          <p:cNvPr id="7" name="Rectangle 6"/>
          <p:cNvSpPr/>
          <p:nvPr/>
        </p:nvSpPr>
        <p:spPr>
          <a:xfrm>
            <a:off x="179512" y="1131590"/>
            <a:ext cx="8928992" cy="3785652"/>
          </a:xfrm>
          <a:prstGeom prst="rect">
            <a:avLst/>
          </a:prstGeom>
        </p:spPr>
        <p:txBody>
          <a:bodyPr wrap="square">
            <a:spAutoFit/>
          </a:bodyPr>
          <a:lstStyle/>
          <a:p>
            <a:r>
              <a:rPr lang="en-US" sz="1600" dirty="0"/>
              <a:t> A </a:t>
            </a:r>
            <a:r>
              <a:rPr lang="en-US" sz="1600" i="1" dirty="0"/>
              <a:t>row subquery</a:t>
            </a:r>
            <a:r>
              <a:rPr lang="en-US" sz="1600" dirty="0"/>
              <a:t> is a subquery variant that returns a single row and can thus return more than one column value</a:t>
            </a:r>
            <a:r>
              <a:rPr lang="en-US" sz="1600" dirty="0" smtClean="0"/>
              <a:t>.</a:t>
            </a:r>
          </a:p>
          <a:p>
            <a:endParaRPr lang="en-US" sz="1600" dirty="0" smtClean="0">
              <a:solidFill>
                <a:srgbClr val="0077AA"/>
              </a:solidFill>
            </a:endParaRPr>
          </a:p>
          <a:p>
            <a:endParaRPr lang="en-US" sz="1600" dirty="0">
              <a:solidFill>
                <a:srgbClr val="0077AA"/>
              </a:solidFill>
            </a:endParaRPr>
          </a:p>
          <a:p>
            <a:r>
              <a:rPr lang="en-US" sz="1600" dirty="0"/>
              <a:t>SELECT </a:t>
            </a:r>
            <a:endParaRPr lang="en-US" sz="1600" dirty="0" smtClean="0"/>
          </a:p>
          <a:p>
            <a:r>
              <a:rPr lang="en-US" sz="1600" dirty="0"/>
              <a:t>	</a:t>
            </a:r>
            <a:r>
              <a:rPr lang="en-US" sz="1600" dirty="0" smtClean="0"/>
              <a:t>column1,column2,column3 </a:t>
            </a:r>
          </a:p>
          <a:p>
            <a:r>
              <a:rPr lang="en-US" sz="1600" dirty="0" smtClean="0"/>
              <a:t>FROM </a:t>
            </a:r>
          </a:p>
          <a:p>
            <a:r>
              <a:rPr lang="en-US" sz="1600" dirty="0"/>
              <a:t>	</a:t>
            </a:r>
            <a:r>
              <a:rPr lang="en-US" sz="1600" dirty="0" smtClean="0"/>
              <a:t>table1 </a:t>
            </a:r>
          </a:p>
          <a:p>
            <a:r>
              <a:rPr lang="en-US" sz="1600" dirty="0" smtClean="0"/>
              <a:t>WHERE   </a:t>
            </a:r>
          </a:p>
          <a:p>
            <a:r>
              <a:rPr lang="en-US" sz="1600" dirty="0"/>
              <a:t>	</a:t>
            </a:r>
            <a:r>
              <a:rPr lang="en-US" sz="1600" dirty="0" smtClean="0"/>
              <a:t>(</a:t>
            </a:r>
            <a:r>
              <a:rPr lang="en-US" sz="1600" dirty="0"/>
              <a:t>column1,column2,column3) IN </a:t>
            </a:r>
            <a:endParaRPr lang="en-US" sz="1600" dirty="0" smtClean="0"/>
          </a:p>
          <a:p>
            <a:r>
              <a:rPr lang="en-US" sz="1600" dirty="0"/>
              <a:t>	</a:t>
            </a:r>
            <a:r>
              <a:rPr lang="en-US" sz="1600" dirty="0" smtClean="0"/>
              <a:t>			</a:t>
            </a:r>
            <a:r>
              <a:rPr lang="en-US" sz="1600" dirty="0" smtClean="0">
                <a:solidFill>
                  <a:srgbClr val="FF0000"/>
                </a:solidFill>
              </a:rPr>
              <a:t>(</a:t>
            </a:r>
            <a:r>
              <a:rPr lang="en-US" sz="1600" dirty="0">
                <a:solidFill>
                  <a:srgbClr val="FF0000"/>
                </a:solidFill>
              </a:rPr>
              <a:t>SELECT </a:t>
            </a:r>
            <a:r>
              <a:rPr lang="en-US" sz="1600" dirty="0" smtClean="0">
                <a:solidFill>
                  <a:srgbClr val="FF0000"/>
                </a:solidFill>
              </a:rPr>
              <a:t>column1,column2,column3</a:t>
            </a:r>
          </a:p>
          <a:p>
            <a:r>
              <a:rPr lang="en-US" sz="1600" dirty="0">
                <a:solidFill>
                  <a:srgbClr val="FF0000"/>
                </a:solidFill>
              </a:rPr>
              <a:t>	</a:t>
            </a:r>
            <a:r>
              <a:rPr lang="en-US" sz="1600" dirty="0" smtClean="0">
                <a:solidFill>
                  <a:srgbClr val="FF0000"/>
                </a:solidFill>
              </a:rPr>
              <a:t>			 </a:t>
            </a:r>
            <a:r>
              <a:rPr lang="en-US" sz="1600" dirty="0">
                <a:solidFill>
                  <a:srgbClr val="FF0000"/>
                </a:solidFill>
              </a:rPr>
              <a:t>FROM </a:t>
            </a:r>
            <a:r>
              <a:rPr lang="en-US" sz="1600" dirty="0" smtClean="0">
                <a:solidFill>
                  <a:srgbClr val="FF0000"/>
                </a:solidFill>
              </a:rPr>
              <a:t>table2);</a:t>
            </a:r>
          </a:p>
          <a:p>
            <a:endParaRPr lang="en-US" sz="1600" dirty="0">
              <a:solidFill>
                <a:srgbClr val="FF0000"/>
              </a:solidFill>
            </a:endParaRPr>
          </a:p>
          <a:p>
            <a:endParaRPr lang="en-US" sz="1600" dirty="0" smtClean="0">
              <a:solidFill>
                <a:srgbClr val="0077AA"/>
              </a:solidFill>
            </a:endParaRPr>
          </a:p>
          <a:p>
            <a:endParaRPr lang="en-US" sz="1600" dirty="0">
              <a:solidFill>
                <a:srgbClr val="0077AA"/>
              </a:solidFill>
            </a:endParaRPr>
          </a:p>
        </p:txBody>
      </p:sp>
    </p:spTree>
    <p:extLst>
      <p:ext uri="{BB962C8B-B14F-4D97-AF65-F5344CB8AC3E}">
        <p14:creationId xmlns:p14="http://schemas.microsoft.com/office/powerpoint/2010/main" val="37789758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144017" y="4869657"/>
            <a:ext cx="627633" cy="273844"/>
          </a:xfrm>
          <a:prstGeom prst="rect">
            <a:avLst/>
          </a:prstGeom>
        </p:spPr>
        <p:txBody>
          <a:bodyPr/>
          <a:lstStyle/>
          <a:p>
            <a:fld id="{24A9488D-545C-495B-9932-9FD1ABC6E20C}" type="slidenum">
              <a:rPr lang="en-US" smtClean="0"/>
              <a:pPr/>
              <a:t>53</a:t>
            </a:fld>
            <a:endParaRPr lang="en-US" dirty="0"/>
          </a:p>
        </p:txBody>
      </p:sp>
      <p:sp>
        <p:nvSpPr>
          <p:cNvPr id="6" name="Title 5">
            <a:extLst>
              <a:ext uri="{FF2B5EF4-FFF2-40B4-BE49-F238E27FC236}">
                <a16:creationId xmlns:a16="http://schemas.microsoft.com/office/drawing/2014/main" xmlns="" id="{B59FD125-B2E1-6940-8792-1057BF8CF484}"/>
              </a:ext>
            </a:extLst>
          </p:cNvPr>
          <p:cNvSpPr txBox="1">
            <a:spLocks/>
          </p:cNvSpPr>
          <p:nvPr/>
        </p:nvSpPr>
        <p:spPr>
          <a:xfrm>
            <a:off x="0" y="123478"/>
            <a:ext cx="5292080" cy="504056"/>
          </a:xfrm>
          <a:prstGeom prst="rect">
            <a:avLst/>
          </a:prstGeom>
        </p:spPr>
        <p:txBody>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algn="l"/>
            <a:r>
              <a:rPr lang="en-IN" sz="2800" b="1" dirty="0" smtClean="0">
                <a:solidFill>
                  <a:schemeClr val="bg1"/>
                </a:solidFill>
                <a:latin typeface="+mj-lt"/>
              </a:rPr>
              <a:t>Sub-Query – Row Queries</a:t>
            </a:r>
            <a:endParaRPr lang="en-US" sz="2800" b="1" dirty="0">
              <a:solidFill>
                <a:schemeClr val="bg1"/>
              </a:solidFill>
              <a:latin typeface="+mj-lt"/>
            </a:endParaRPr>
          </a:p>
        </p:txBody>
      </p:sp>
      <p:sp>
        <p:nvSpPr>
          <p:cNvPr id="7" name="Rectangle 6"/>
          <p:cNvSpPr/>
          <p:nvPr/>
        </p:nvSpPr>
        <p:spPr>
          <a:xfrm>
            <a:off x="179512" y="1131590"/>
            <a:ext cx="8928992" cy="2800767"/>
          </a:xfrm>
          <a:prstGeom prst="rect">
            <a:avLst/>
          </a:prstGeom>
        </p:spPr>
        <p:txBody>
          <a:bodyPr wrap="square">
            <a:spAutoFit/>
          </a:bodyPr>
          <a:lstStyle/>
          <a:p>
            <a:r>
              <a:rPr lang="en-US" sz="1600" dirty="0" smtClean="0"/>
              <a:t>If a returns any rows at all, EXISTS </a:t>
            </a:r>
            <a:r>
              <a:rPr lang="en-US" sz="1600" i="1" dirty="0" smtClean="0"/>
              <a:t>subquery</a:t>
            </a:r>
            <a:r>
              <a:rPr lang="en-US" sz="1600" dirty="0" smtClean="0"/>
              <a:t> is TRUE and NOT EXISTS subquery is FALSE.</a:t>
            </a:r>
          </a:p>
          <a:p>
            <a:endParaRPr lang="en-US" sz="1600" dirty="0" smtClean="0">
              <a:solidFill>
                <a:srgbClr val="0077AA"/>
              </a:solidFill>
            </a:endParaRPr>
          </a:p>
          <a:p>
            <a:r>
              <a:rPr lang="en-US" sz="1600" dirty="0" smtClean="0">
                <a:solidFill>
                  <a:srgbClr val="0077AA"/>
                </a:solidFill>
              </a:rPr>
              <a:t>Example:</a:t>
            </a:r>
          </a:p>
          <a:p>
            <a:r>
              <a:rPr lang="en-US" sz="1600" dirty="0"/>
              <a:t>SELECT DISTINCT emp_dept_id FROM Employee WHERE </a:t>
            </a:r>
            <a:r>
              <a:rPr lang="en-US" sz="1600" dirty="0">
                <a:solidFill>
                  <a:srgbClr val="FF0000"/>
                </a:solidFill>
              </a:rPr>
              <a:t>EXISTS</a:t>
            </a:r>
            <a:r>
              <a:rPr lang="en-US" sz="1600" dirty="0"/>
              <a:t> (SELECT * FROM Department WHERE Department.dept_id = Employee.Emp_dept_id);</a:t>
            </a:r>
          </a:p>
          <a:p>
            <a:endParaRPr lang="en-US" sz="1600" dirty="0"/>
          </a:p>
          <a:p>
            <a:endParaRPr lang="en-US" sz="1600" dirty="0"/>
          </a:p>
          <a:p>
            <a:r>
              <a:rPr lang="en-US" sz="1600" dirty="0"/>
              <a:t>SELECT DISTINCT dept_id FROM Department WHERE </a:t>
            </a:r>
            <a:r>
              <a:rPr lang="en-US" sz="1600" dirty="0">
                <a:solidFill>
                  <a:srgbClr val="FF0000"/>
                </a:solidFill>
              </a:rPr>
              <a:t>NOT EXISTS </a:t>
            </a:r>
            <a:r>
              <a:rPr lang="en-US" sz="1600" dirty="0"/>
              <a:t>(SELECT * FROM Employee WHERE Department.dept_id = Employee.Emp_dept_id);</a:t>
            </a:r>
          </a:p>
          <a:p>
            <a:endParaRPr lang="en-US" sz="1600" dirty="0" smtClean="0">
              <a:solidFill>
                <a:srgbClr val="0077AA"/>
              </a:solidFill>
            </a:endParaRPr>
          </a:p>
          <a:p>
            <a:endParaRPr lang="en-US" sz="1600" dirty="0">
              <a:solidFill>
                <a:srgbClr val="0077AA"/>
              </a:solidFill>
            </a:endParaRPr>
          </a:p>
        </p:txBody>
      </p:sp>
    </p:spTree>
    <p:extLst>
      <p:ext uri="{BB962C8B-B14F-4D97-AF65-F5344CB8AC3E}">
        <p14:creationId xmlns:p14="http://schemas.microsoft.com/office/powerpoint/2010/main" val="33160814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43558"/>
            <a:ext cx="9073008" cy="2137172"/>
          </a:xfrm>
        </p:spPr>
        <p:txBody>
          <a:bodyPr>
            <a:noAutofit/>
          </a:bodyPr>
          <a:lstStyle/>
          <a:p>
            <a:r>
              <a:rPr lang="en-US" sz="1600" dirty="0" smtClean="0"/>
              <a:t>A</a:t>
            </a:r>
            <a:r>
              <a:rPr lang="en-US" sz="1600" dirty="0"/>
              <a:t> </a:t>
            </a:r>
            <a:r>
              <a:rPr lang="en-US" sz="1600" i="1" dirty="0"/>
              <a:t>correlated subquery</a:t>
            </a:r>
            <a:r>
              <a:rPr lang="en-US" sz="1600" dirty="0"/>
              <a:t> is a subquery that contains a reference to a table that also appears in the outer query</a:t>
            </a:r>
            <a:r>
              <a:rPr lang="en-US" sz="1600" dirty="0" smtClean="0"/>
              <a:t>.</a:t>
            </a:r>
          </a:p>
          <a:p>
            <a:endParaRPr lang="en-US" sz="1600" dirty="0" smtClean="0"/>
          </a:p>
          <a:p>
            <a:r>
              <a:rPr lang="en-US" sz="1600" dirty="0" smtClean="0"/>
              <a:t>They can be inefficient because the subquery executes for each row of the driving query.</a:t>
            </a:r>
          </a:p>
          <a:p>
            <a:endParaRPr lang="en-US" sz="1600" dirty="0" smtClean="0"/>
          </a:p>
          <a:p>
            <a:r>
              <a:rPr lang="en-US" sz="1600" dirty="0" smtClean="0"/>
              <a:t>Many times, correlated subqueries can be replaced by equivalent straight joins.</a:t>
            </a:r>
            <a:r>
              <a:rPr lang="en-US" sz="1600" dirty="0"/>
              <a:t/>
            </a:r>
            <a:br>
              <a:rPr lang="en-US" sz="1600" dirty="0"/>
            </a:br>
            <a:endParaRPr lang="en-US" sz="1600" dirty="0" smtClean="0"/>
          </a:p>
          <a:p>
            <a:pPr marL="0" indent="0">
              <a:buNone/>
            </a:pPr>
            <a:r>
              <a:rPr lang="en-US" sz="1600" dirty="0" smtClean="0"/>
              <a:t>Example:</a:t>
            </a:r>
          </a:p>
          <a:p>
            <a:pPr marL="800100" lvl="2" indent="0">
              <a:buNone/>
            </a:pPr>
            <a:r>
              <a:rPr lang="en-US" sz="1400" dirty="0"/>
              <a:t>SELECT * FROM </a:t>
            </a:r>
            <a:r>
              <a:rPr lang="en-US" sz="1400" dirty="0" smtClean="0">
                <a:solidFill>
                  <a:srgbClr val="FF0000"/>
                </a:solidFill>
              </a:rPr>
              <a:t>Employee</a:t>
            </a:r>
            <a:r>
              <a:rPr lang="en-US" sz="1400" dirty="0" smtClean="0"/>
              <a:t> </a:t>
            </a:r>
          </a:p>
          <a:p>
            <a:pPr marL="800100" lvl="2" indent="0">
              <a:buNone/>
            </a:pPr>
            <a:r>
              <a:rPr lang="en-US" sz="1400" dirty="0"/>
              <a:t>	</a:t>
            </a:r>
            <a:r>
              <a:rPr lang="en-US" sz="1400" dirty="0" smtClean="0"/>
              <a:t>WHERE Emp_dept_id </a:t>
            </a:r>
            <a:r>
              <a:rPr lang="en-US" sz="1400" dirty="0"/>
              <a:t>= ANY </a:t>
            </a:r>
            <a:endParaRPr lang="en-US" sz="1400" dirty="0" smtClean="0"/>
          </a:p>
          <a:p>
            <a:pPr marL="800100" lvl="2" indent="0">
              <a:buNone/>
            </a:pPr>
            <a:r>
              <a:rPr lang="en-US" sz="1400" dirty="0"/>
              <a:t>	</a:t>
            </a:r>
            <a:r>
              <a:rPr lang="en-US" sz="1400" dirty="0" smtClean="0"/>
              <a:t>	(</a:t>
            </a:r>
            <a:r>
              <a:rPr lang="en-US" sz="1400" dirty="0"/>
              <a:t>SELECT </a:t>
            </a:r>
            <a:r>
              <a:rPr lang="en-US" sz="1400" dirty="0" smtClean="0"/>
              <a:t>Dept_id </a:t>
            </a:r>
            <a:r>
              <a:rPr lang="en-US" sz="1400" dirty="0"/>
              <a:t>FROM </a:t>
            </a:r>
            <a:r>
              <a:rPr lang="en-US" sz="1400" dirty="0" smtClean="0"/>
              <a:t>Department </a:t>
            </a:r>
          </a:p>
          <a:p>
            <a:pPr marL="800100" lvl="2" indent="0">
              <a:buNone/>
            </a:pPr>
            <a:r>
              <a:rPr lang="en-US" sz="1400" dirty="0"/>
              <a:t>	</a:t>
            </a:r>
            <a:r>
              <a:rPr lang="en-US" sz="1400" dirty="0" smtClean="0"/>
              <a:t>	WHERE Department.Dept_id </a:t>
            </a:r>
            <a:r>
              <a:rPr lang="en-US" sz="1400" dirty="0"/>
              <a:t>= </a:t>
            </a:r>
            <a:r>
              <a:rPr lang="en-US" sz="1400" dirty="0" smtClean="0">
                <a:solidFill>
                  <a:srgbClr val="FF0000"/>
                </a:solidFill>
              </a:rPr>
              <a:t>Employee</a:t>
            </a:r>
            <a:r>
              <a:rPr lang="en-US" sz="1400" dirty="0" smtClean="0"/>
              <a:t>.Emp_Dept_id);</a:t>
            </a:r>
            <a:endParaRPr lang="en-US" sz="1400" dirty="0"/>
          </a:p>
        </p:txBody>
      </p:sp>
      <p:sp>
        <p:nvSpPr>
          <p:cNvPr id="5" name="Slide Number Placeholder 4"/>
          <p:cNvSpPr>
            <a:spLocks noGrp="1"/>
          </p:cNvSpPr>
          <p:nvPr>
            <p:ph type="sldNum" sz="quarter" idx="4294967295"/>
          </p:nvPr>
        </p:nvSpPr>
        <p:spPr>
          <a:xfrm>
            <a:off x="1144017" y="4869657"/>
            <a:ext cx="627633" cy="273844"/>
          </a:xfrm>
          <a:prstGeom prst="rect">
            <a:avLst/>
          </a:prstGeom>
        </p:spPr>
        <p:txBody>
          <a:bodyPr/>
          <a:lstStyle/>
          <a:p>
            <a:fld id="{24A9488D-545C-495B-9932-9FD1ABC6E20C}" type="slidenum">
              <a:rPr lang="en-US" smtClean="0"/>
              <a:pPr/>
              <a:t>54</a:t>
            </a:fld>
            <a:endParaRPr lang="en-US" dirty="0"/>
          </a:p>
        </p:txBody>
      </p:sp>
      <p:sp>
        <p:nvSpPr>
          <p:cNvPr id="6" name="Title 5">
            <a:extLst>
              <a:ext uri="{FF2B5EF4-FFF2-40B4-BE49-F238E27FC236}">
                <a16:creationId xmlns:a16="http://schemas.microsoft.com/office/drawing/2014/main" xmlns="" id="{B59FD125-B2E1-6940-8792-1057BF8CF484}"/>
              </a:ext>
            </a:extLst>
          </p:cNvPr>
          <p:cNvSpPr txBox="1">
            <a:spLocks/>
          </p:cNvSpPr>
          <p:nvPr/>
        </p:nvSpPr>
        <p:spPr>
          <a:xfrm>
            <a:off x="0" y="123478"/>
            <a:ext cx="5292080" cy="504056"/>
          </a:xfrm>
          <a:prstGeom prst="rect">
            <a:avLst/>
          </a:prstGeom>
        </p:spPr>
        <p:txBody>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algn="l"/>
            <a:r>
              <a:rPr lang="en-IN" sz="2800" b="1" dirty="0" smtClean="0">
                <a:solidFill>
                  <a:schemeClr val="bg1"/>
                </a:solidFill>
                <a:latin typeface="+mj-lt"/>
              </a:rPr>
              <a:t>Correlated Subqueries</a:t>
            </a:r>
            <a:endParaRPr lang="en-US" sz="2800" b="1" dirty="0">
              <a:solidFill>
                <a:schemeClr val="bg1"/>
              </a:solidFill>
              <a:latin typeface="+mj-lt"/>
            </a:endParaRPr>
          </a:p>
        </p:txBody>
      </p:sp>
    </p:spTree>
    <p:extLst>
      <p:ext uri="{BB962C8B-B14F-4D97-AF65-F5344CB8AC3E}">
        <p14:creationId xmlns:p14="http://schemas.microsoft.com/office/powerpoint/2010/main" val="20061110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DD4AC1B1-F583-514C-9750-CD18894D3AED}"/>
              </a:ext>
            </a:extLst>
          </p:cNvPr>
          <p:cNvSpPr>
            <a:spLocks noGrp="1"/>
          </p:cNvSpPr>
          <p:nvPr>
            <p:ph type="title"/>
          </p:nvPr>
        </p:nvSpPr>
        <p:spPr/>
        <p:txBody>
          <a:bodyPr/>
          <a:lstStyle/>
          <a:p>
            <a:r>
              <a:rPr lang="en-US" dirty="0"/>
              <a:t>Joins</a:t>
            </a:r>
          </a:p>
        </p:txBody>
      </p:sp>
      <p:sp>
        <p:nvSpPr>
          <p:cNvPr id="4" name="Text Placeholder 3"/>
          <p:cNvSpPr>
            <a:spLocks noGrp="1"/>
          </p:cNvSpPr>
          <p:nvPr>
            <p:ph idx="4294967295"/>
          </p:nvPr>
        </p:nvSpPr>
        <p:spPr>
          <a:xfrm>
            <a:off x="268732" y="627534"/>
            <a:ext cx="8575799" cy="3394075"/>
          </a:xfrm>
        </p:spPr>
        <p:txBody>
          <a:bodyPr>
            <a:normAutofit/>
          </a:bodyPr>
          <a:lstStyle/>
          <a:p>
            <a:r>
              <a:rPr lang="en-US" sz="1800" dirty="0">
                <a:cs typeface="Times New Roman" panose="02020603050405020304" pitchFamily="18" charset="0"/>
              </a:rPr>
              <a:t>An SQL JOIN clause is used to combine rows from  two or more tables, based on a common field between  them.</a:t>
            </a:r>
          </a:p>
          <a:p>
            <a:r>
              <a:rPr lang="en-US" sz="1800" dirty="0">
                <a:cs typeface="Times New Roman" panose="02020603050405020304" pitchFamily="18" charset="0"/>
              </a:rPr>
              <a:t>Join helps to write single query to fetch data from  multiple tables so as to meet the business  requirement/generate reports</a:t>
            </a:r>
          </a:p>
          <a:p>
            <a:endParaRPr lang="en-IN" sz="1800" dirty="0">
              <a:cs typeface="Times New Roman" panose="02020603050405020304" pitchFamily="18" charset="0"/>
            </a:endParaRPr>
          </a:p>
        </p:txBody>
      </p:sp>
      <p:sp>
        <p:nvSpPr>
          <p:cNvPr id="5" name="object 2"/>
          <p:cNvSpPr/>
          <p:nvPr/>
        </p:nvSpPr>
        <p:spPr>
          <a:xfrm>
            <a:off x="4727652" y="1651021"/>
            <a:ext cx="3872975" cy="3369174"/>
          </a:xfrm>
          <a:prstGeom prst="rect">
            <a:avLst/>
          </a:prstGeom>
          <a:blipFill>
            <a:blip r:embed="rId2" cstate="print"/>
            <a:stretch>
              <a:fillRect/>
            </a:stretch>
          </a:blipFill>
        </p:spPr>
        <p:txBody>
          <a:bodyPr wrap="square" lIns="0" tIns="0" rIns="0" bIns="0" rtlCol="0"/>
          <a:lstStyle/>
          <a:p>
            <a:endParaRPr dirty="0"/>
          </a:p>
        </p:txBody>
      </p:sp>
      <p:sp>
        <p:nvSpPr>
          <p:cNvPr id="6" name="object 4"/>
          <p:cNvSpPr/>
          <p:nvPr/>
        </p:nvSpPr>
        <p:spPr>
          <a:xfrm>
            <a:off x="268732" y="1544948"/>
            <a:ext cx="3770641" cy="3628946"/>
          </a:xfrm>
          <a:prstGeom prst="rect">
            <a:avLst/>
          </a:prstGeom>
          <a:blipFill>
            <a:blip r:embed="rId3" cstate="print"/>
            <a:stretch>
              <a:fillRect/>
            </a:stretch>
          </a:blipFill>
        </p:spPr>
        <p:txBody>
          <a:bodyPr wrap="square" lIns="0" tIns="0" rIns="0" bIns="0" rtlCol="0"/>
          <a:lstStyle/>
          <a:p>
            <a:endParaRPr dirty="0"/>
          </a:p>
        </p:txBody>
      </p:sp>
      <p:sp>
        <p:nvSpPr>
          <p:cNvPr id="7" name="object 5"/>
          <p:cNvSpPr/>
          <p:nvPr/>
        </p:nvSpPr>
        <p:spPr>
          <a:xfrm>
            <a:off x="2813551" y="2892163"/>
            <a:ext cx="2834409" cy="116507"/>
          </a:xfrm>
          <a:custGeom>
            <a:avLst/>
            <a:gdLst/>
            <a:ahLst/>
            <a:cxnLst/>
            <a:rect l="l" t="t" r="r" b="b"/>
            <a:pathLst>
              <a:path w="3429635" h="140969">
                <a:moveTo>
                  <a:pt x="99821" y="23113"/>
                </a:moveTo>
                <a:lnTo>
                  <a:pt x="0" y="84200"/>
                </a:lnTo>
                <a:lnTo>
                  <a:pt x="96138" y="137667"/>
                </a:lnTo>
                <a:lnTo>
                  <a:pt x="102234" y="140970"/>
                </a:lnTo>
                <a:lnTo>
                  <a:pt x="109981" y="138811"/>
                </a:lnTo>
                <a:lnTo>
                  <a:pt x="116839" y="126618"/>
                </a:lnTo>
                <a:lnTo>
                  <a:pt x="114553" y="118872"/>
                </a:lnTo>
                <a:lnTo>
                  <a:pt x="74246" y="96392"/>
                </a:lnTo>
                <a:lnTo>
                  <a:pt x="25400" y="96392"/>
                </a:lnTo>
                <a:lnTo>
                  <a:pt x="24892" y="70992"/>
                </a:lnTo>
                <a:lnTo>
                  <a:pt x="71903" y="70012"/>
                </a:lnTo>
                <a:lnTo>
                  <a:pt x="113030" y="44830"/>
                </a:lnTo>
                <a:lnTo>
                  <a:pt x="114934" y="36956"/>
                </a:lnTo>
                <a:lnTo>
                  <a:pt x="107568" y="25018"/>
                </a:lnTo>
                <a:lnTo>
                  <a:pt x="99821" y="23113"/>
                </a:lnTo>
                <a:close/>
              </a:path>
              <a:path w="3429635" h="140969">
                <a:moveTo>
                  <a:pt x="71903" y="70012"/>
                </a:moveTo>
                <a:lnTo>
                  <a:pt x="24892" y="70992"/>
                </a:lnTo>
                <a:lnTo>
                  <a:pt x="25400" y="96392"/>
                </a:lnTo>
                <a:lnTo>
                  <a:pt x="72483" y="95411"/>
                </a:lnTo>
                <a:lnTo>
                  <a:pt x="70825" y="94487"/>
                </a:lnTo>
                <a:lnTo>
                  <a:pt x="31876" y="94487"/>
                </a:lnTo>
                <a:lnTo>
                  <a:pt x="31368" y="72516"/>
                </a:lnTo>
                <a:lnTo>
                  <a:pt x="67807" y="72516"/>
                </a:lnTo>
                <a:lnTo>
                  <a:pt x="71903" y="70012"/>
                </a:lnTo>
                <a:close/>
              </a:path>
              <a:path w="3429635" h="140969">
                <a:moveTo>
                  <a:pt x="72483" y="95411"/>
                </a:moveTo>
                <a:lnTo>
                  <a:pt x="25400" y="96392"/>
                </a:lnTo>
                <a:lnTo>
                  <a:pt x="74246" y="96392"/>
                </a:lnTo>
                <a:lnTo>
                  <a:pt x="72483" y="95411"/>
                </a:lnTo>
                <a:close/>
              </a:path>
              <a:path w="3429635" h="140969">
                <a:moveTo>
                  <a:pt x="3428746" y="0"/>
                </a:moveTo>
                <a:lnTo>
                  <a:pt x="71903" y="70012"/>
                </a:lnTo>
                <a:lnTo>
                  <a:pt x="50440" y="83136"/>
                </a:lnTo>
                <a:lnTo>
                  <a:pt x="72483" y="95411"/>
                </a:lnTo>
                <a:lnTo>
                  <a:pt x="3429380" y="25400"/>
                </a:lnTo>
                <a:lnTo>
                  <a:pt x="3428746" y="0"/>
                </a:lnTo>
                <a:close/>
              </a:path>
              <a:path w="3429635" h="140969">
                <a:moveTo>
                  <a:pt x="31368" y="72516"/>
                </a:moveTo>
                <a:lnTo>
                  <a:pt x="31876" y="94487"/>
                </a:lnTo>
                <a:lnTo>
                  <a:pt x="50440" y="83136"/>
                </a:lnTo>
                <a:lnTo>
                  <a:pt x="31368" y="72516"/>
                </a:lnTo>
                <a:close/>
              </a:path>
              <a:path w="3429635" h="140969">
                <a:moveTo>
                  <a:pt x="50440" y="83136"/>
                </a:moveTo>
                <a:lnTo>
                  <a:pt x="31876" y="94487"/>
                </a:lnTo>
                <a:lnTo>
                  <a:pt x="70825" y="94487"/>
                </a:lnTo>
                <a:lnTo>
                  <a:pt x="50440" y="83136"/>
                </a:lnTo>
                <a:close/>
              </a:path>
              <a:path w="3429635" h="140969">
                <a:moveTo>
                  <a:pt x="67807" y="72516"/>
                </a:moveTo>
                <a:lnTo>
                  <a:pt x="31368" y="72516"/>
                </a:lnTo>
                <a:lnTo>
                  <a:pt x="50440" y="83136"/>
                </a:lnTo>
                <a:lnTo>
                  <a:pt x="67807" y="72516"/>
                </a:lnTo>
                <a:close/>
              </a:path>
            </a:pathLst>
          </a:custGeom>
          <a:solidFill>
            <a:srgbClr val="FFFF00"/>
          </a:solidFill>
        </p:spPr>
        <p:txBody>
          <a:bodyPr wrap="square" lIns="0" tIns="0" rIns="0" bIns="0" rtlCol="0"/>
          <a:lstStyle/>
          <a:p>
            <a:endParaRPr dirty="0"/>
          </a:p>
        </p:txBody>
      </p:sp>
      <p:sp>
        <p:nvSpPr>
          <p:cNvPr id="8" name="object 6"/>
          <p:cNvSpPr/>
          <p:nvPr/>
        </p:nvSpPr>
        <p:spPr>
          <a:xfrm>
            <a:off x="2183279" y="2549264"/>
            <a:ext cx="2955636" cy="1033318"/>
          </a:xfrm>
          <a:custGeom>
            <a:avLst/>
            <a:gdLst/>
            <a:ahLst/>
            <a:cxnLst/>
            <a:rect l="l" t="t" r="r" b="b"/>
            <a:pathLst>
              <a:path w="3576320" h="1250314">
                <a:moveTo>
                  <a:pt x="72381" y="34496"/>
                </a:moveTo>
                <a:lnTo>
                  <a:pt x="47748" y="39490"/>
                </a:lnTo>
                <a:lnTo>
                  <a:pt x="64309" y="58563"/>
                </a:lnTo>
                <a:lnTo>
                  <a:pt x="3567938" y="1249806"/>
                </a:lnTo>
                <a:lnTo>
                  <a:pt x="3576066" y="1225677"/>
                </a:lnTo>
                <a:lnTo>
                  <a:pt x="72381" y="34496"/>
                </a:lnTo>
                <a:close/>
              </a:path>
              <a:path w="3576320" h="1250314">
                <a:moveTo>
                  <a:pt x="114681" y="0"/>
                </a:moveTo>
                <a:lnTo>
                  <a:pt x="0" y="23240"/>
                </a:lnTo>
                <a:lnTo>
                  <a:pt x="72135" y="106299"/>
                </a:lnTo>
                <a:lnTo>
                  <a:pt x="76707" y="111632"/>
                </a:lnTo>
                <a:lnTo>
                  <a:pt x="84835" y="112140"/>
                </a:lnTo>
                <a:lnTo>
                  <a:pt x="90043" y="107568"/>
                </a:lnTo>
                <a:lnTo>
                  <a:pt x="95376" y="102996"/>
                </a:lnTo>
                <a:lnTo>
                  <a:pt x="95884" y="94995"/>
                </a:lnTo>
                <a:lnTo>
                  <a:pt x="91312" y="89662"/>
                </a:lnTo>
                <a:lnTo>
                  <a:pt x="64309" y="58563"/>
                </a:lnTo>
                <a:lnTo>
                  <a:pt x="19812" y="43433"/>
                </a:lnTo>
                <a:lnTo>
                  <a:pt x="28066" y="19430"/>
                </a:lnTo>
                <a:lnTo>
                  <a:pt x="123367" y="19430"/>
                </a:lnTo>
                <a:lnTo>
                  <a:pt x="124206" y="18161"/>
                </a:lnTo>
                <a:lnTo>
                  <a:pt x="121412" y="4444"/>
                </a:lnTo>
                <a:lnTo>
                  <a:pt x="114681" y="0"/>
                </a:lnTo>
                <a:close/>
              </a:path>
              <a:path w="3576320" h="1250314">
                <a:moveTo>
                  <a:pt x="28066" y="19430"/>
                </a:moveTo>
                <a:lnTo>
                  <a:pt x="19812" y="43433"/>
                </a:lnTo>
                <a:lnTo>
                  <a:pt x="64309" y="58563"/>
                </a:lnTo>
                <a:lnTo>
                  <a:pt x="51503" y="43814"/>
                </a:lnTo>
                <a:lnTo>
                  <a:pt x="26415" y="43814"/>
                </a:lnTo>
                <a:lnTo>
                  <a:pt x="33527" y="23113"/>
                </a:lnTo>
                <a:lnTo>
                  <a:pt x="38900" y="23113"/>
                </a:lnTo>
                <a:lnTo>
                  <a:pt x="28066" y="19430"/>
                </a:lnTo>
                <a:close/>
              </a:path>
              <a:path w="3576320" h="1250314">
                <a:moveTo>
                  <a:pt x="33527" y="23113"/>
                </a:moveTo>
                <a:lnTo>
                  <a:pt x="26415" y="43814"/>
                </a:lnTo>
                <a:lnTo>
                  <a:pt x="47748" y="39490"/>
                </a:lnTo>
                <a:lnTo>
                  <a:pt x="33527" y="23113"/>
                </a:lnTo>
                <a:close/>
              </a:path>
              <a:path w="3576320" h="1250314">
                <a:moveTo>
                  <a:pt x="47748" y="39490"/>
                </a:moveTo>
                <a:lnTo>
                  <a:pt x="26415" y="43814"/>
                </a:lnTo>
                <a:lnTo>
                  <a:pt x="51503" y="43814"/>
                </a:lnTo>
                <a:lnTo>
                  <a:pt x="47748" y="39490"/>
                </a:lnTo>
                <a:close/>
              </a:path>
              <a:path w="3576320" h="1250314">
                <a:moveTo>
                  <a:pt x="38900" y="23113"/>
                </a:moveTo>
                <a:lnTo>
                  <a:pt x="33527" y="23113"/>
                </a:lnTo>
                <a:lnTo>
                  <a:pt x="47748" y="39490"/>
                </a:lnTo>
                <a:lnTo>
                  <a:pt x="72381" y="34496"/>
                </a:lnTo>
                <a:lnTo>
                  <a:pt x="38900" y="23113"/>
                </a:lnTo>
                <a:close/>
              </a:path>
              <a:path w="3576320" h="1250314">
                <a:moveTo>
                  <a:pt x="123367" y="19430"/>
                </a:moveTo>
                <a:lnTo>
                  <a:pt x="28066" y="19430"/>
                </a:lnTo>
                <a:lnTo>
                  <a:pt x="72381" y="34496"/>
                </a:lnTo>
                <a:lnTo>
                  <a:pt x="119760" y="24891"/>
                </a:lnTo>
                <a:lnTo>
                  <a:pt x="123367" y="19430"/>
                </a:lnTo>
                <a:close/>
              </a:path>
            </a:pathLst>
          </a:custGeom>
          <a:solidFill>
            <a:srgbClr val="FFFF00"/>
          </a:solidFill>
        </p:spPr>
        <p:txBody>
          <a:bodyPr wrap="square" lIns="0" tIns="0" rIns="0" bIns="0" rtlCol="0"/>
          <a:lstStyle/>
          <a:p>
            <a:endParaRPr dirty="0"/>
          </a:p>
        </p:txBody>
      </p:sp>
      <p:sp>
        <p:nvSpPr>
          <p:cNvPr id="9" name="object 7"/>
          <p:cNvSpPr/>
          <p:nvPr/>
        </p:nvSpPr>
        <p:spPr>
          <a:xfrm>
            <a:off x="3018149" y="2618703"/>
            <a:ext cx="4782967" cy="233533"/>
          </a:xfrm>
          <a:custGeom>
            <a:avLst/>
            <a:gdLst/>
            <a:ahLst/>
            <a:cxnLst/>
            <a:rect l="l" t="t" r="r" b="b"/>
            <a:pathLst>
              <a:path w="5787390" h="282575">
                <a:moveTo>
                  <a:pt x="98806" y="164464"/>
                </a:moveTo>
                <a:lnTo>
                  <a:pt x="92837" y="168148"/>
                </a:lnTo>
                <a:lnTo>
                  <a:pt x="0" y="227075"/>
                </a:lnTo>
                <a:lnTo>
                  <a:pt x="103124" y="282193"/>
                </a:lnTo>
                <a:lnTo>
                  <a:pt x="110870" y="279908"/>
                </a:lnTo>
                <a:lnTo>
                  <a:pt x="114173" y="273685"/>
                </a:lnTo>
                <a:lnTo>
                  <a:pt x="117475" y="267588"/>
                </a:lnTo>
                <a:lnTo>
                  <a:pt x="115188" y="259841"/>
                </a:lnTo>
                <a:lnTo>
                  <a:pt x="75974" y="238887"/>
                </a:lnTo>
                <a:lnTo>
                  <a:pt x="25653" y="238887"/>
                </a:lnTo>
                <a:lnTo>
                  <a:pt x="24764" y="213487"/>
                </a:lnTo>
                <a:lnTo>
                  <a:pt x="71545" y="211753"/>
                </a:lnTo>
                <a:lnTo>
                  <a:pt x="106425" y="189611"/>
                </a:lnTo>
                <a:lnTo>
                  <a:pt x="112394" y="185927"/>
                </a:lnTo>
                <a:lnTo>
                  <a:pt x="114173" y="178053"/>
                </a:lnTo>
                <a:lnTo>
                  <a:pt x="110362" y="172085"/>
                </a:lnTo>
                <a:lnTo>
                  <a:pt x="106680" y="166115"/>
                </a:lnTo>
                <a:lnTo>
                  <a:pt x="98806" y="164464"/>
                </a:lnTo>
                <a:close/>
              </a:path>
              <a:path w="5787390" h="282575">
                <a:moveTo>
                  <a:pt x="71545" y="211753"/>
                </a:moveTo>
                <a:lnTo>
                  <a:pt x="24764" y="213487"/>
                </a:lnTo>
                <a:lnTo>
                  <a:pt x="25653" y="238887"/>
                </a:lnTo>
                <a:lnTo>
                  <a:pt x="72715" y="237143"/>
                </a:lnTo>
                <a:lnTo>
                  <a:pt x="72176" y="236854"/>
                </a:lnTo>
                <a:lnTo>
                  <a:pt x="32003" y="236854"/>
                </a:lnTo>
                <a:lnTo>
                  <a:pt x="31114" y="214884"/>
                </a:lnTo>
                <a:lnTo>
                  <a:pt x="66614" y="214884"/>
                </a:lnTo>
                <a:lnTo>
                  <a:pt x="71545" y="211753"/>
                </a:lnTo>
                <a:close/>
              </a:path>
              <a:path w="5787390" h="282575">
                <a:moveTo>
                  <a:pt x="72715" y="237143"/>
                </a:moveTo>
                <a:lnTo>
                  <a:pt x="25653" y="238887"/>
                </a:lnTo>
                <a:lnTo>
                  <a:pt x="75974" y="238887"/>
                </a:lnTo>
                <a:lnTo>
                  <a:pt x="72715" y="237143"/>
                </a:lnTo>
                <a:close/>
              </a:path>
              <a:path w="5787390" h="282575">
                <a:moveTo>
                  <a:pt x="5785993" y="0"/>
                </a:moveTo>
                <a:lnTo>
                  <a:pt x="71545" y="211753"/>
                </a:lnTo>
                <a:lnTo>
                  <a:pt x="50377" y="225191"/>
                </a:lnTo>
                <a:lnTo>
                  <a:pt x="72715" y="237143"/>
                </a:lnTo>
                <a:lnTo>
                  <a:pt x="5787008" y="25400"/>
                </a:lnTo>
                <a:lnTo>
                  <a:pt x="5785993" y="0"/>
                </a:lnTo>
                <a:close/>
              </a:path>
              <a:path w="5787390" h="282575">
                <a:moveTo>
                  <a:pt x="31114" y="214884"/>
                </a:moveTo>
                <a:lnTo>
                  <a:pt x="32003" y="236854"/>
                </a:lnTo>
                <a:lnTo>
                  <a:pt x="50377" y="225191"/>
                </a:lnTo>
                <a:lnTo>
                  <a:pt x="31114" y="214884"/>
                </a:lnTo>
                <a:close/>
              </a:path>
              <a:path w="5787390" h="282575">
                <a:moveTo>
                  <a:pt x="50377" y="225191"/>
                </a:moveTo>
                <a:lnTo>
                  <a:pt x="32003" y="236854"/>
                </a:lnTo>
                <a:lnTo>
                  <a:pt x="72176" y="236854"/>
                </a:lnTo>
                <a:lnTo>
                  <a:pt x="50377" y="225191"/>
                </a:lnTo>
                <a:close/>
              </a:path>
              <a:path w="5787390" h="282575">
                <a:moveTo>
                  <a:pt x="66614" y="214884"/>
                </a:moveTo>
                <a:lnTo>
                  <a:pt x="31114" y="214884"/>
                </a:lnTo>
                <a:lnTo>
                  <a:pt x="50377" y="225191"/>
                </a:lnTo>
                <a:lnTo>
                  <a:pt x="66614" y="214884"/>
                </a:lnTo>
                <a:close/>
              </a:path>
            </a:pathLst>
          </a:custGeom>
          <a:solidFill>
            <a:srgbClr val="FFFF00"/>
          </a:solidFill>
        </p:spPr>
        <p:txBody>
          <a:bodyPr wrap="square" lIns="0" tIns="0" rIns="0" bIns="0" rtlCol="0"/>
          <a:lstStyle/>
          <a:p>
            <a:endParaRPr dirty="0"/>
          </a:p>
        </p:txBody>
      </p:sp>
    </p:spTree>
    <p:extLst>
      <p:ext uri="{BB962C8B-B14F-4D97-AF65-F5344CB8AC3E}">
        <p14:creationId xmlns:p14="http://schemas.microsoft.com/office/powerpoint/2010/main" val="34787513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97A8370-9BE4-9F45-AA63-7BC01F7D0804}"/>
              </a:ext>
            </a:extLst>
          </p:cNvPr>
          <p:cNvSpPr>
            <a:spLocks noGrp="1"/>
          </p:cNvSpPr>
          <p:nvPr>
            <p:ph type="title"/>
          </p:nvPr>
        </p:nvSpPr>
        <p:spPr/>
        <p:txBody>
          <a:bodyPr/>
          <a:lstStyle/>
          <a:p>
            <a:r>
              <a:rPr lang="en-IN" dirty="0"/>
              <a:t>Types Of joins</a:t>
            </a:r>
            <a:endParaRPr lang="en-US" dirty="0"/>
          </a:p>
        </p:txBody>
      </p:sp>
      <p:sp>
        <p:nvSpPr>
          <p:cNvPr id="4" name="Text Placeholder 3"/>
          <p:cNvSpPr>
            <a:spLocks noGrp="1"/>
          </p:cNvSpPr>
          <p:nvPr>
            <p:ph idx="4294967295"/>
          </p:nvPr>
        </p:nvSpPr>
        <p:spPr>
          <a:xfrm>
            <a:off x="395536" y="375506"/>
            <a:ext cx="6400800" cy="3394075"/>
          </a:xfrm>
        </p:spPr>
        <p:txBody>
          <a:bodyPr>
            <a:normAutofit/>
          </a:bodyPr>
          <a:lstStyle/>
          <a:p>
            <a:endParaRPr lang="en-US" sz="1800" dirty="0">
              <a:cs typeface="Times New Roman" panose="02020603050405020304" pitchFamily="18" charset="0"/>
            </a:endParaRPr>
          </a:p>
          <a:p>
            <a:r>
              <a:rPr lang="en-US" sz="1800" dirty="0">
                <a:cs typeface="Times New Roman" panose="02020603050405020304" pitchFamily="18" charset="0"/>
              </a:rPr>
              <a:t>Inner </a:t>
            </a:r>
            <a:r>
              <a:rPr lang="en-US" sz="1800" dirty="0" smtClean="0">
                <a:cs typeface="Times New Roman" panose="02020603050405020304" pitchFamily="18" charset="0"/>
              </a:rPr>
              <a:t>join</a:t>
            </a:r>
          </a:p>
          <a:p>
            <a:r>
              <a:rPr lang="en-US" sz="1800" dirty="0" smtClean="0">
                <a:cs typeface="Times New Roman" panose="02020603050405020304" pitchFamily="18" charset="0"/>
              </a:rPr>
              <a:t>Outer Join</a:t>
            </a:r>
          </a:p>
          <a:p>
            <a:pPr lvl="1"/>
            <a:r>
              <a:rPr lang="en-US" sz="1400" dirty="0" smtClean="0">
                <a:cs typeface="Times New Roman" panose="02020603050405020304" pitchFamily="18" charset="0"/>
              </a:rPr>
              <a:t>Left Outer Join</a:t>
            </a:r>
          </a:p>
          <a:p>
            <a:pPr lvl="1"/>
            <a:r>
              <a:rPr lang="en-US" sz="1400" dirty="0" smtClean="0">
                <a:cs typeface="Times New Roman" panose="02020603050405020304" pitchFamily="18" charset="0"/>
              </a:rPr>
              <a:t>Right outer Join</a:t>
            </a:r>
          </a:p>
          <a:p>
            <a:r>
              <a:rPr lang="en-US" sz="1800" dirty="0" smtClean="0">
                <a:cs typeface="Times New Roman" panose="02020603050405020304" pitchFamily="18" charset="0"/>
              </a:rPr>
              <a:t>Cross Join</a:t>
            </a:r>
            <a:endParaRPr lang="en-US" sz="1800" dirty="0">
              <a:cs typeface="Times New Roman" panose="02020603050405020304" pitchFamily="18" charset="0"/>
            </a:endParaRPr>
          </a:p>
          <a:p>
            <a:endParaRPr lang="en-IN" sz="1800" dirty="0">
              <a:cs typeface="Times New Roman" panose="02020603050405020304" pitchFamily="18" charset="0"/>
            </a:endParaRPr>
          </a:p>
        </p:txBody>
      </p:sp>
    </p:spTree>
    <p:extLst>
      <p:ext uri="{BB962C8B-B14F-4D97-AF65-F5344CB8AC3E}">
        <p14:creationId xmlns:p14="http://schemas.microsoft.com/office/powerpoint/2010/main" val="13629843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2F2AAA7-DFF7-C44F-A983-3797E5068156}"/>
              </a:ext>
            </a:extLst>
          </p:cNvPr>
          <p:cNvSpPr>
            <a:spLocks noGrp="1"/>
          </p:cNvSpPr>
          <p:nvPr>
            <p:ph type="title"/>
          </p:nvPr>
        </p:nvSpPr>
        <p:spPr/>
        <p:txBody>
          <a:bodyPr/>
          <a:lstStyle/>
          <a:p>
            <a:r>
              <a:rPr lang="en-US" dirty="0"/>
              <a:t>Inner Join</a:t>
            </a:r>
          </a:p>
        </p:txBody>
      </p:sp>
      <p:sp>
        <p:nvSpPr>
          <p:cNvPr id="4" name="Text Placeholder 3"/>
          <p:cNvSpPr>
            <a:spLocks noGrp="1"/>
          </p:cNvSpPr>
          <p:nvPr>
            <p:ph idx="4294967295"/>
          </p:nvPr>
        </p:nvSpPr>
        <p:spPr>
          <a:xfrm>
            <a:off x="323528" y="802704"/>
            <a:ext cx="8568952" cy="3394075"/>
          </a:xfrm>
        </p:spPr>
        <p:txBody>
          <a:bodyPr>
            <a:noAutofit/>
          </a:bodyPr>
          <a:lstStyle/>
          <a:p>
            <a:r>
              <a:rPr lang="en-US" sz="1800" dirty="0" smtClean="0">
                <a:cs typeface="Times New Roman" panose="02020603050405020304" pitchFamily="18" charset="0"/>
              </a:rPr>
              <a:t>The </a:t>
            </a:r>
            <a:r>
              <a:rPr lang="en-US" sz="1800" dirty="0">
                <a:cs typeface="Times New Roman" panose="02020603050405020304" pitchFamily="18" charset="0"/>
              </a:rPr>
              <a:t>INNER JOIN keyword selects all rows  from both tables as long as there is a  match between the columns in both tables.</a:t>
            </a: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endParaRPr lang="en-IN" sz="1800" dirty="0">
              <a:cs typeface="Times New Roman" panose="02020603050405020304" pitchFamily="18" charset="0"/>
            </a:endParaRPr>
          </a:p>
          <a:p>
            <a:pPr marL="0" indent="0">
              <a:buNone/>
            </a:pPr>
            <a:endParaRPr lang="en-IN" sz="1800" dirty="0">
              <a:cs typeface="Times New Roman" panose="02020603050405020304" pitchFamily="18" charset="0"/>
            </a:endParaRPr>
          </a:p>
          <a:p>
            <a:r>
              <a:rPr lang="en-US" sz="1800" b="1" dirty="0" smtClean="0">
                <a:cs typeface="Times New Roman" panose="02020603050405020304" pitchFamily="18" charset="0"/>
              </a:rPr>
              <a:t>Syntax</a:t>
            </a:r>
            <a:endParaRPr lang="en-US" sz="1800" b="1" dirty="0">
              <a:cs typeface="Times New Roman" panose="02020603050405020304" pitchFamily="18" charset="0"/>
            </a:endParaRPr>
          </a:p>
          <a:p>
            <a:pPr marL="558800" lvl="1" indent="0">
              <a:buNone/>
            </a:pPr>
            <a:r>
              <a:rPr lang="en-US" sz="1800" dirty="0">
                <a:cs typeface="Times New Roman" panose="02020603050405020304" pitchFamily="18" charset="0"/>
              </a:rPr>
              <a:t>SELECT column_name(s) FROM table1  </a:t>
            </a:r>
            <a:endParaRPr lang="en-US" sz="1800" dirty="0" smtClean="0">
              <a:cs typeface="Times New Roman" panose="02020603050405020304" pitchFamily="18" charset="0"/>
            </a:endParaRPr>
          </a:p>
          <a:p>
            <a:pPr marL="558800" lvl="1" indent="0">
              <a:buNone/>
            </a:pPr>
            <a:r>
              <a:rPr lang="en-US" sz="1800" b="1" dirty="0" smtClean="0">
                <a:cs typeface="Times New Roman" panose="02020603050405020304" pitchFamily="18" charset="0"/>
              </a:rPr>
              <a:t>INNER </a:t>
            </a:r>
            <a:r>
              <a:rPr lang="en-US" sz="1800" b="1" dirty="0">
                <a:cs typeface="Times New Roman" panose="02020603050405020304" pitchFamily="18" charset="0"/>
              </a:rPr>
              <a:t>JOIN </a:t>
            </a:r>
            <a:r>
              <a:rPr lang="en-US" sz="1800" dirty="0">
                <a:cs typeface="Times New Roman" panose="02020603050405020304" pitchFamily="18" charset="0"/>
              </a:rPr>
              <a:t>table2 </a:t>
            </a:r>
            <a:r>
              <a:rPr lang="en-US" sz="1800" dirty="0" smtClean="0">
                <a:cs typeface="Times New Roman" panose="02020603050405020304" pitchFamily="18" charset="0"/>
              </a:rPr>
              <a:t>ON  table1.column_name=table2.column_name</a:t>
            </a:r>
          </a:p>
          <a:p>
            <a:pPr marL="558800" lvl="1" indent="0">
              <a:buNone/>
            </a:pPr>
            <a:endParaRPr lang="en-US" sz="1800" dirty="0" smtClean="0">
              <a:cs typeface="Times New Roman" panose="02020603050405020304" pitchFamily="18" charset="0"/>
            </a:endParaRPr>
          </a:p>
          <a:p>
            <a:pPr marL="558800" lvl="1" indent="0">
              <a:buNone/>
            </a:pPr>
            <a:r>
              <a:rPr lang="en-US" sz="1800" dirty="0" smtClean="0">
                <a:cs typeface="Times New Roman" panose="02020603050405020304" pitchFamily="18" charset="0"/>
              </a:rPr>
              <a:t>SELECT </a:t>
            </a:r>
            <a:r>
              <a:rPr lang="en-US" sz="1800" dirty="0">
                <a:cs typeface="Times New Roman" panose="02020603050405020304" pitchFamily="18" charset="0"/>
              </a:rPr>
              <a:t>column_name(s) FROM table1  </a:t>
            </a:r>
            <a:r>
              <a:rPr lang="en-US" sz="1800" b="1" dirty="0" smtClean="0">
                <a:cs typeface="Times New Roman" panose="02020603050405020304" pitchFamily="18" charset="0"/>
              </a:rPr>
              <a:t>INNER </a:t>
            </a:r>
            <a:r>
              <a:rPr lang="en-US" sz="1800" b="1" dirty="0">
                <a:cs typeface="Times New Roman" panose="02020603050405020304" pitchFamily="18" charset="0"/>
              </a:rPr>
              <a:t>JOIN </a:t>
            </a:r>
            <a:r>
              <a:rPr lang="en-US" sz="1800" dirty="0">
                <a:cs typeface="Times New Roman" panose="02020603050405020304" pitchFamily="18" charset="0"/>
              </a:rPr>
              <a:t>table2 </a:t>
            </a:r>
            <a:r>
              <a:rPr lang="en-US" sz="1800" dirty="0" smtClean="0">
                <a:cs typeface="Times New Roman" panose="02020603050405020304" pitchFamily="18" charset="0"/>
              </a:rPr>
              <a:t>USING (column_name)</a:t>
            </a:r>
            <a:endParaRPr lang="en-US" sz="1800" dirty="0">
              <a:cs typeface="Times New Roman" panose="02020603050405020304" pitchFamily="18" charset="0"/>
            </a:endParaRPr>
          </a:p>
          <a:p>
            <a:pPr marL="558800" lvl="1" indent="0">
              <a:buNone/>
            </a:pPr>
            <a:endParaRPr lang="en-US" sz="1800" dirty="0">
              <a:cs typeface="Times New Roman" panose="02020603050405020304" pitchFamily="18" charset="0"/>
            </a:endParaRPr>
          </a:p>
          <a:p>
            <a:endParaRPr lang="en-IN" sz="1800" dirty="0">
              <a:cs typeface="Times New Roman" panose="02020603050405020304" pitchFamily="18" charset="0"/>
            </a:endParaRPr>
          </a:p>
        </p:txBody>
      </p:sp>
      <p:sp>
        <p:nvSpPr>
          <p:cNvPr id="5" name="object 4"/>
          <p:cNvSpPr/>
          <p:nvPr/>
        </p:nvSpPr>
        <p:spPr>
          <a:xfrm>
            <a:off x="3563888" y="1347614"/>
            <a:ext cx="2705480" cy="1928876"/>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336816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4294967295"/>
          </p:nvPr>
        </p:nvSpPr>
        <p:spPr>
          <a:xfrm>
            <a:off x="403763" y="611010"/>
            <a:ext cx="8560726" cy="3394075"/>
          </a:xfrm>
        </p:spPr>
        <p:txBody>
          <a:bodyPr/>
          <a:lstStyle/>
          <a:p>
            <a:r>
              <a:rPr lang="en-US" sz="1800" dirty="0"/>
              <a:t>SELECT emp_id,emp_name, vchr_place  from tbl_employee Join tbl_place on </a:t>
            </a:r>
            <a:r>
              <a:rPr lang="en-IN" sz="1800" dirty="0"/>
              <a:t>fk_int_place_id=pk_int_id</a:t>
            </a:r>
          </a:p>
          <a:p>
            <a:endParaRPr lang="en-IN" sz="1800" dirty="0"/>
          </a:p>
          <a:p>
            <a:endParaRPr lang="en-IN" sz="1800" dirty="0"/>
          </a:p>
        </p:txBody>
      </p:sp>
      <p:sp>
        <p:nvSpPr>
          <p:cNvPr id="6" name="object 2"/>
          <p:cNvSpPr/>
          <p:nvPr/>
        </p:nvSpPr>
        <p:spPr>
          <a:xfrm>
            <a:off x="5540165" y="1275539"/>
            <a:ext cx="2668523" cy="1748027"/>
          </a:xfrm>
          <a:prstGeom prst="rect">
            <a:avLst/>
          </a:prstGeom>
          <a:blipFill>
            <a:blip r:embed="rId3" cstate="print"/>
            <a:stretch>
              <a:fillRect/>
            </a:stretch>
          </a:blipFill>
        </p:spPr>
        <p:txBody>
          <a:bodyPr wrap="square" lIns="0" tIns="0" rIns="0" bIns="0" rtlCol="0"/>
          <a:lstStyle/>
          <a:p>
            <a:endParaRPr dirty="0"/>
          </a:p>
        </p:txBody>
      </p:sp>
      <p:sp>
        <p:nvSpPr>
          <p:cNvPr id="7" name="object 3"/>
          <p:cNvSpPr/>
          <p:nvPr/>
        </p:nvSpPr>
        <p:spPr>
          <a:xfrm>
            <a:off x="5588551" y="1301067"/>
            <a:ext cx="2571750" cy="1649729"/>
          </a:xfrm>
          <a:prstGeom prst="rect">
            <a:avLst/>
          </a:prstGeom>
          <a:blipFill>
            <a:blip r:embed="rId4" cstate="print"/>
            <a:stretch>
              <a:fillRect/>
            </a:stretch>
          </a:blipFill>
        </p:spPr>
        <p:txBody>
          <a:bodyPr wrap="square" lIns="0" tIns="0" rIns="0" bIns="0" rtlCol="0"/>
          <a:lstStyle/>
          <a:p>
            <a:endParaRPr dirty="0"/>
          </a:p>
        </p:txBody>
      </p:sp>
      <p:sp>
        <p:nvSpPr>
          <p:cNvPr id="8" name="object 4"/>
          <p:cNvSpPr/>
          <p:nvPr/>
        </p:nvSpPr>
        <p:spPr>
          <a:xfrm>
            <a:off x="5588551" y="1330161"/>
            <a:ext cx="1000760" cy="277091"/>
          </a:xfrm>
          <a:custGeom>
            <a:avLst/>
            <a:gdLst/>
            <a:ahLst/>
            <a:cxnLst/>
            <a:rect l="l" t="t" r="r" b="b"/>
            <a:pathLst>
              <a:path w="1000759" h="335280">
                <a:moveTo>
                  <a:pt x="0" y="335279"/>
                </a:moveTo>
                <a:lnTo>
                  <a:pt x="1000137" y="335279"/>
                </a:lnTo>
                <a:lnTo>
                  <a:pt x="1000137" y="0"/>
                </a:lnTo>
                <a:lnTo>
                  <a:pt x="0" y="0"/>
                </a:lnTo>
                <a:lnTo>
                  <a:pt x="0" y="335279"/>
                </a:lnTo>
                <a:close/>
              </a:path>
            </a:pathLst>
          </a:custGeom>
          <a:solidFill>
            <a:srgbClr val="622422"/>
          </a:solidFill>
        </p:spPr>
        <p:txBody>
          <a:bodyPr wrap="square" lIns="0" tIns="0" rIns="0" bIns="0" rtlCol="0"/>
          <a:lstStyle/>
          <a:p>
            <a:pPr marR="1905" algn="ctr">
              <a:spcBef>
                <a:spcPts val="260"/>
              </a:spcBef>
            </a:pPr>
            <a:r>
              <a:rPr lang="en-IN" b="1" spc="-10" dirty="0">
                <a:solidFill>
                  <a:srgbClr val="FFFFFF"/>
                </a:solidFill>
                <a:latin typeface="Calibri"/>
                <a:cs typeface="Calibri"/>
              </a:rPr>
              <a:t>Pk_int_id</a:t>
            </a:r>
            <a:endParaRPr lang="en-IN" dirty="0">
              <a:latin typeface="Calibri"/>
              <a:cs typeface="Calibri"/>
            </a:endParaRPr>
          </a:p>
        </p:txBody>
      </p:sp>
      <p:sp>
        <p:nvSpPr>
          <p:cNvPr id="9" name="object 5"/>
          <p:cNvSpPr/>
          <p:nvPr/>
        </p:nvSpPr>
        <p:spPr>
          <a:xfrm>
            <a:off x="6588677" y="1301066"/>
            <a:ext cx="1571625" cy="335280"/>
          </a:xfrm>
          <a:custGeom>
            <a:avLst/>
            <a:gdLst/>
            <a:ahLst/>
            <a:cxnLst/>
            <a:rect l="l" t="t" r="r" b="b"/>
            <a:pathLst>
              <a:path w="1571625" h="335280">
                <a:moveTo>
                  <a:pt x="0" y="335279"/>
                </a:moveTo>
                <a:lnTo>
                  <a:pt x="1571625" y="335279"/>
                </a:lnTo>
                <a:lnTo>
                  <a:pt x="1571625" y="0"/>
                </a:lnTo>
                <a:lnTo>
                  <a:pt x="0" y="0"/>
                </a:lnTo>
                <a:lnTo>
                  <a:pt x="0" y="335279"/>
                </a:lnTo>
                <a:close/>
              </a:path>
            </a:pathLst>
          </a:custGeom>
          <a:solidFill>
            <a:srgbClr val="622422"/>
          </a:solidFill>
        </p:spPr>
        <p:txBody>
          <a:bodyPr wrap="square" lIns="0" tIns="0" rIns="0" bIns="0" rtlCol="0"/>
          <a:lstStyle/>
          <a:p>
            <a:endParaRPr dirty="0"/>
          </a:p>
        </p:txBody>
      </p:sp>
      <p:sp>
        <p:nvSpPr>
          <p:cNvPr id="10" name="object 6"/>
          <p:cNvSpPr/>
          <p:nvPr/>
        </p:nvSpPr>
        <p:spPr>
          <a:xfrm>
            <a:off x="5588551" y="1636282"/>
            <a:ext cx="1000760" cy="328930"/>
          </a:xfrm>
          <a:custGeom>
            <a:avLst/>
            <a:gdLst/>
            <a:ahLst/>
            <a:cxnLst/>
            <a:rect l="l" t="t" r="r" b="b"/>
            <a:pathLst>
              <a:path w="1000759" h="328929">
                <a:moveTo>
                  <a:pt x="0" y="328612"/>
                </a:moveTo>
                <a:lnTo>
                  <a:pt x="1000137" y="328612"/>
                </a:lnTo>
                <a:lnTo>
                  <a:pt x="1000137" y="0"/>
                </a:lnTo>
                <a:lnTo>
                  <a:pt x="0" y="0"/>
                </a:lnTo>
                <a:lnTo>
                  <a:pt x="0" y="328612"/>
                </a:lnTo>
                <a:close/>
              </a:path>
            </a:pathLst>
          </a:custGeom>
          <a:solidFill>
            <a:srgbClr val="FFFFFF">
              <a:alpha val="19999"/>
            </a:srgbClr>
          </a:solidFill>
        </p:spPr>
        <p:txBody>
          <a:bodyPr wrap="square" lIns="0" tIns="0" rIns="0" bIns="0" rtlCol="0"/>
          <a:lstStyle/>
          <a:p>
            <a:endParaRPr dirty="0"/>
          </a:p>
        </p:txBody>
      </p:sp>
      <p:sp>
        <p:nvSpPr>
          <p:cNvPr id="11" name="object 7"/>
          <p:cNvSpPr/>
          <p:nvPr/>
        </p:nvSpPr>
        <p:spPr>
          <a:xfrm>
            <a:off x="6588677" y="1636282"/>
            <a:ext cx="1571625" cy="328930"/>
          </a:xfrm>
          <a:custGeom>
            <a:avLst/>
            <a:gdLst/>
            <a:ahLst/>
            <a:cxnLst/>
            <a:rect l="l" t="t" r="r" b="b"/>
            <a:pathLst>
              <a:path w="1571625" h="328929">
                <a:moveTo>
                  <a:pt x="0" y="328612"/>
                </a:moveTo>
                <a:lnTo>
                  <a:pt x="1571625" y="328612"/>
                </a:lnTo>
                <a:lnTo>
                  <a:pt x="1571625" y="0"/>
                </a:lnTo>
                <a:lnTo>
                  <a:pt x="0" y="0"/>
                </a:lnTo>
                <a:lnTo>
                  <a:pt x="0" y="328612"/>
                </a:lnTo>
                <a:close/>
              </a:path>
            </a:pathLst>
          </a:custGeom>
          <a:solidFill>
            <a:srgbClr val="FFFFFF">
              <a:alpha val="19999"/>
            </a:srgbClr>
          </a:solidFill>
        </p:spPr>
        <p:txBody>
          <a:bodyPr wrap="square" lIns="0" tIns="0" rIns="0" bIns="0" rtlCol="0"/>
          <a:lstStyle/>
          <a:p>
            <a:endParaRPr dirty="0"/>
          </a:p>
        </p:txBody>
      </p:sp>
      <p:sp>
        <p:nvSpPr>
          <p:cNvPr id="12" name="object 8"/>
          <p:cNvSpPr/>
          <p:nvPr/>
        </p:nvSpPr>
        <p:spPr>
          <a:xfrm>
            <a:off x="5588551" y="2293634"/>
            <a:ext cx="1000760" cy="328930"/>
          </a:xfrm>
          <a:custGeom>
            <a:avLst/>
            <a:gdLst/>
            <a:ahLst/>
            <a:cxnLst/>
            <a:rect l="l" t="t" r="r" b="b"/>
            <a:pathLst>
              <a:path w="1000759" h="328929">
                <a:moveTo>
                  <a:pt x="0" y="328612"/>
                </a:moveTo>
                <a:lnTo>
                  <a:pt x="1000137" y="328612"/>
                </a:lnTo>
                <a:lnTo>
                  <a:pt x="1000137" y="0"/>
                </a:lnTo>
                <a:lnTo>
                  <a:pt x="0" y="0"/>
                </a:lnTo>
                <a:lnTo>
                  <a:pt x="0" y="328612"/>
                </a:lnTo>
                <a:close/>
              </a:path>
            </a:pathLst>
          </a:custGeom>
          <a:solidFill>
            <a:srgbClr val="FFFFFF">
              <a:alpha val="19999"/>
            </a:srgbClr>
          </a:solidFill>
        </p:spPr>
        <p:txBody>
          <a:bodyPr wrap="square" lIns="0" tIns="0" rIns="0" bIns="0" rtlCol="0"/>
          <a:lstStyle/>
          <a:p>
            <a:endParaRPr dirty="0"/>
          </a:p>
        </p:txBody>
      </p:sp>
      <p:sp>
        <p:nvSpPr>
          <p:cNvPr id="13" name="object 9"/>
          <p:cNvSpPr/>
          <p:nvPr/>
        </p:nvSpPr>
        <p:spPr>
          <a:xfrm>
            <a:off x="6588677" y="2293634"/>
            <a:ext cx="1571625" cy="328930"/>
          </a:xfrm>
          <a:custGeom>
            <a:avLst/>
            <a:gdLst/>
            <a:ahLst/>
            <a:cxnLst/>
            <a:rect l="l" t="t" r="r" b="b"/>
            <a:pathLst>
              <a:path w="1571625" h="328929">
                <a:moveTo>
                  <a:pt x="0" y="328612"/>
                </a:moveTo>
                <a:lnTo>
                  <a:pt x="1571625" y="328612"/>
                </a:lnTo>
                <a:lnTo>
                  <a:pt x="1571625" y="0"/>
                </a:lnTo>
                <a:lnTo>
                  <a:pt x="0" y="0"/>
                </a:lnTo>
                <a:lnTo>
                  <a:pt x="0" y="328612"/>
                </a:lnTo>
                <a:close/>
              </a:path>
            </a:pathLst>
          </a:custGeom>
          <a:solidFill>
            <a:srgbClr val="FFFFFF">
              <a:alpha val="19999"/>
            </a:srgbClr>
          </a:solidFill>
        </p:spPr>
        <p:txBody>
          <a:bodyPr wrap="square" lIns="0" tIns="0" rIns="0" bIns="0" rtlCol="0"/>
          <a:lstStyle/>
          <a:p>
            <a:endParaRPr dirty="0"/>
          </a:p>
        </p:txBody>
      </p:sp>
      <p:sp>
        <p:nvSpPr>
          <p:cNvPr id="14" name="object 10"/>
          <p:cNvSpPr/>
          <p:nvPr/>
        </p:nvSpPr>
        <p:spPr>
          <a:xfrm>
            <a:off x="5588551" y="2621337"/>
            <a:ext cx="1000760" cy="328930"/>
          </a:xfrm>
          <a:custGeom>
            <a:avLst/>
            <a:gdLst/>
            <a:ahLst/>
            <a:cxnLst/>
            <a:rect l="l" t="t" r="r" b="b"/>
            <a:pathLst>
              <a:path w="1000759" h="328929">
                <a:moveTo>
                  <a:pt x="0" y="328612"/>
                </a:moveTo>
                <a:lnTo>
                  <a:pt x="1000137" y="328612"/>
                </a:lnTo>
                <a:lnTo>
                  <a:pt x="1000137" y="0"/>
                </a:lnTo>
                <a:lnTo>
                  <a:pt x="0" y="0"/>
                </a:lnTo>
                <a:lnTo>
                  <a:pt x="0" y="328612"/>
                </a:lnTo>
                <a:close/>
              </a:path>
            </a:pathLst>
          </a:custGeom>
          <a:solidFill>
            <a:srgbClr val="FFFF00"/>
          </a:solidFill>
        </p:spPr>
        <p:txBody>
          <a:bodyPr wrap="square" lIns="0" tIns="0" rIns="0" bIns="0" rtlCol="0"/>
          <a:lstStyle/>
          <a:p>
            <a:endParaRPr dirty="0"/>
          </a:p>
        </p:txBody>
      </p:sp>
      <p:sp>
        <p:nvSpPr>
          <p:cNvPr id="15" name="object 11"/>
          <p:cNvSpPr/>
          <p:nvPr/>
        </p:nvSpPr>
        <p:spPr>
          <a:xfrm>
            <a:off x="6588677" y="2622183"/>
            <a:ext cx="1571625" cy="328930"/>
          </a:xfrm>
          <a:custGeom>
            <a:avLst/>
            <a:gdLst/>
            <a:ahLst/>
            <a:cxnLst/>
            <a:rect l="l" t="t" r="r" b="b"/>
            <a:pathLst>
              <a:path w="1571625" h="328929">
                <a:moveTo>
                  <a:pt x="0" y="328612"/>
                </a:moveTo>
                <a:lnTo>
                  <a:pt x="1571625" y="328612"/>
                </a:lnTo>
                <a:lnTo>
                  <a:pt x="1571625" y="0"/>
                </a:lnTo>
                <a:lnTo>
                  <a:pt x="0" y="0"/>
                </a:lnTo>
                <a:lnTo>
                  <a:pt x="0" y="328612"/>
                </a:lnTo>
                <a:close/>
              </a:path>
            </a:pathLst>
          </a:custGeom>
          <a:solidFill>
            <a:srgbClr val="FFFF00"/>
          </a:solidFill>
        </p:spPr>
        <p:txBody>
          <a:bodyPr wrap="square" lIns="0" tIns="0" rIns="0" bIns="0" rtlCol="0"/>
          <a:lstStyle/>
          <a:p>
            <a:endParaRPr dirty="0"/>
          </a:p>
        </p:txBody>
      </p:sp>
      <p:sp>
        <p:nvSpPr>
          <p:cNvPr id="16" name="object 12"/>
          <p:cNvSpPr/>
          <p:nvPr/>
        </p:nvSpPr>
        <p:spPr>
          <a:xfrm>
            <a:off x="6588676" y="1294716"/>
            <a:ext cx="0" cy="1662430"/>
          </a:xfrm>
          <a:custGeom>
            <a:avLst/>
            <a:gdLst/>
            <a:ahLst/>
            <a:cxnLst/>
            <a:rect l="l" t="t" r="r" b="b"/>
            <a:pathLst>
              <a:path h="1662429">
                <a:moveTo>
                  <a:pt x="0" y="0"/>
                </a:moveTo>
                <a:lnTo>
                  <a:pt x="0" y="1662429"/>
                </a:lnTo>
              </a:path>
            </a:pathLst>
          </a:custGeom>
          <a:ln w="12700">
            <a:solidFill>
              <a:srgbClr val="FFFFFF"/>
            </a:solidFill>
          </a:ln>
        </p:spPr>
        <p:txBody>
          <a:bodyPr wrap="square" lIns="0" tIns="0" rIns="0" bIns="0" rtlCol="0"/>
          <a:lstStyle/>
          <a:p>
            <a:endParaRPr dirty="0"/>
          </a:p>
        </p:txBody>
      </p:sp>
      <p:sp>
        <p:nvSpPr>
          <p:cNvPr id="17" name="object 13"/>
          <p:cNvSpPr/>
          <p:nvPr/>
        </p:nvSpPr>
        <p:spPr>
          <a:xfrm>
            <a:off x="5582201" y="1636346"/>
            <a:ext cx="2584450" cy="0"/>
          </a:xfrm>
          <a:custGeom>
            <a:avLst/>
            <a:gdLst/>
            <a:ahLst/>
            <a:cxnLst/>
            <a:rect l="l" t="t" r="r" b="b"/>
            <a:pathLst>
              <a:path w="2584450">
                <a:moveTo>
                  <a:pt x="0" y="0"/>
                </a:moveTo>
                <a:lnTo>
                  <a:pt x="2584450" y="0"/>
                </a:lnTo>
              </a:path>
            </a:pathLst>
          </a:custGeom>
          <a:ln w="12700">
            <a:solidFill>
              <a:srgbClr val="FFFFFF"/>
            </a:solidFill>
          </a:ln>
        </p:spPr>
        <p:txBody>
          <a:bodyPr wrap="square" lIns="0" tIns="0" rIns="0" bIns="0" rtlCol="0"/>
          <a:lstStyle/>
          <a:p>
            <a:endParaRPr dirty="0"/>
          </a:p>
        </p:txBody>
      </p:sp>
      <p:sp>
        <p:nvSpPr>
          <p:cNvPr id="18" name="object 14"/>
          <p:cNvSpPr/>
          <p:nvPr/>
        </p:nvSpPr>
        <p:spPr>
          <a:xfrm>
            <a:off x="5582201" y="1964894"/>
            <a:ext cx="2584450" cy="0"/>
          </a:xfrm>
          <a:custGeom>
            <a:avLst/>
            <a:gdLst/>
            <a:ahLst/>
            <a:cxnLst/>
            <a:rect l="l" t="t" r="r" b="b"/>
            <a:pathLst>
              <a:path w="2584450">
                <a:moveTo>
                  <a:pt x="0" y="0"/>
                </a:moveTo>
                <a:lnTo>
                  <a:pt x="2584450" y="0"/>
                </a:lnTo>
              </a:path>
            </a:pathLst>
          </a:custGeom>
          <a:ln w="12700">
            <a:solidFill>
              <a:srgbClr val="FFFFFF"/>
            </a:solidFill>
          </a:ln>
        </p:spPr>
        <p:txBody>
          <a:bodyPr wrap="square" lIns="0" tIns="0" rIns="0" bIns="0" rtlCol="0"/>
          <a:lstStyle/>
          <a:p>
            <a:endParaRPr dirty="0"/>
          </a:p>
        </p:txBody>
      </p:sp>
      <p:sp>
        <p:nvSpPr>
          <p:cNvPr id="19" name="object 15"/>
          <p:cNvSpPr/>
          <p:nvPr/>
        </p:nvSpPr>
        <p:spPr>
          <a:xfrm>
            <a:off x="5582201" y="2293571"/>
            <a:ext cx="2584450" cy="0"/>
          </a:xfrm>
          <a:custGeom>
            <a:avLst/>
            <a:gdLst/>
            <a:ahLst/>
            <a:cxnLst/>
            <a:rect l="l" t="t" r="r" b="b"/>
            <a:pathLst>
              <a:path w="2584450">
                <a:moveTo>
                  <a:pt x="0" y="0"/>
                </a:moveTo>
                <a:lnTo>
                  <a:pt x="2584450" y="0"/>
                </a:lnTo>
              </a:path>
            </a:pathLst>
          </a:custGeom>
          <a:ln w="12700">
            <a:solidFill>
              <a:srgbClr val="FFFFFF"/>
            </a:solidFill>
          </a:ln>
        </p:spPr>
        <p:txBody>
          <a:bodyPr wrap="square" lIns="0" tIns="0" rIns="0" bIns="0" rtlCol="0"/>
          <a:lstStyle/>
          <a:p>
            <a:endParaRPr dirty="0"/>
          </a:p>
        </p:txBody>
      </p:sp>
      <p:sp>
        <p:nvSpPr>
          <p:cNvPr id="20" name="object 16"/>
          <p:cNvSpPr/>
          <p:nvPr/>
        </p:nvSpPr>
        <p:spPr>
          <a:xfrm>
            <a:off x="5582201" y="2622247"/>
            <a:ext cx="2584450" cy="0"/>
          </a:xfrm>
          <a:custGeom>
            <a:avLst/>
            <a:gdLst/>
            <a:ahLst/>
            <a:cxnLst/>
            <a:rect l="l" t="t" r="r" b="b"/>
            <a:pathLst>
              <a:path w="2584450">
                <a:moveTo>
                  <a:pt x="0" y="0"/>
                </a:moveTo>
                <a:lnTo>
                  <a:pt x="2584450" y="0"/>
                </a:lnTo>
              </a:path>
            </a:pathLst>
          </a:custGeom>
          <a:ln w="12700">
            <a:solidFill>
              <a:srgbClr val="FFFFFF"/>
            </a:solidFill>
          </a:ln>
        </p:spPr>
        <p:txBody>
          <a:bodyPr wrap="square" lIns="0" tIns="0" rIns="0" bIns="0" rtlCol="0"/>
          <a:lstStyle/>
          <a:p>
            <a:endParaRPr dirty="0"/>
          </a:p>
        </p:txBody>
      </p:sp>
      <p:sp>
        <p:nvSpPr>
          <p:cNvPr id="21" name="object 17"/>
          <p:cNvSpPr/>
          <p:nvPr/>
        </p:nvSpPr>
        <p:spPr>
          <a:xfrm>
            <a:off x="5588551" y="1294716"/>
            <a:ext cx="0" cy="1662430"/>
          </a:xfrm>
          <a:custGeom>
            <a:avLst/>
            <a:gdLst/>
            <a:ahLst/>
            <a:cxnLst/>
            <a:rect l="l" t="t" r="r" b="b"/>
            <a:pathLst>
              <a:path h="1662429">
                <a:moveTo>
                  <a:pt x="0" y="0"/>
                </a:moveTo>
                <a:lnTo>
                  <a:pt x="0" y="1662429"/>
                </a:lnTo>
              </a:path>
            </a:pathLst>
          </a:custGeom>
          <a:ln w="12700">
            <a:solidFill>
              <a:srgbClr val="FFFFFF"/>
            </a:solidFill>
          </a:ln>
        </p:spPr>
        <p:txBody>
          <a:bodyPr wrap="square" lIns="0" tIns="0" rIns="0" bIns="0" rtlCol="0"/>
          <a:lstStyle/>
          <a:p>
            <a:endParaRPr dirty="0"/>
          </a:p>
        </p:txBody>
      </p:sp>
      <p:sp>
        <p:nvSpPr>
          <p:cNvPr id="22" name="object 18"/>
          <p:cNvSpPr/>
          <p:nvPr/>
        </p:nvSpPr>
        <p:spPr>
          <a:xfrm>
            <a:off x="8160301" y="1294716"/>
            <a:ext cx="0" cy="1662430"/>
          </a:xfrm>
          <a:custGeom>
            <a:avLst/>
            <a:gdLst/>
            <a:ahLst/>
            <a:cxnLst/>
            <a:rect l="l" t="t" r="r" b="b"/>
            <a:pathLst>
              <a:path h="1662429">
                <a:moveTo>
                  <a:pt x="0" y="0"/>
                </a:moveTo>
                <a:lnTo>
                  <a:pt x="0" y="1662429"/>
                </a:lnTo>
              </a:path>
            </a:pathLst>
          </a:custGeom>
          <a:ln w="12700">
            <a:solidFill>
              <a:srgbClr val="FFFFFF"/>
            </a:solidFill>
          </a:ln>
        </p:spPr>
        <p:txBody>
          <a:bodyPr wrap="square" lIns="0" tIns="0" rIns="0" bIns="0" rtlCol="0"/>
          <a:lstStyle/>
          <a:p>
            <a:endParaRPr dirty="0"/>
          </a:p>
        </p:txBody>
      </p:sp>
      <p:sp>
        <p:nvSpPr>
          <p:cNvPr id="23" name="object 19"/>
          <p:cNvSpPr/>
          <p:nvPr/>
        </p:nvSpPr>
        <p:spPr>
          <a:xfrm>
            <a:off x="5582201" y="1301066"/>
            <a:ext cx="2584450" cy="0"/>
          </a:xfrm>
          <a:custGeom>
            <a:avLst/>
            <a:gdLst/>
            <a:ahLst/>
            <a:cxnLst/>
            <a:rect l="l" t="t" r="r" b="b"/>
            <a:pathLst>
              <a:path w="2584450">
                <a:moveTo>
                  <a:pt x="0" y="0"/>
                </a:moveTo>
                <a:lnTo>
                  <a:pt x="2584450" y="0"/>
                </a:lnTo>
              </a:path>
            </a:pathLst>
          </a:custGeom>
          <a:ln w="12700">
            <a:solidFill>
              <a:srgbClr val="FFFFFF"/>
            </a:solidFill>
          </a:ln>
        </p:spPr>
        <p:txBody>
          <a:bodyPr wrap="square" lIns="0" tIns="0" rIns="0" bIns="0" rtlCol="0"/>
          <a:lstStyle/>
          <a:p>
            <a:endParaRPr dirty="0"/>
          </a:p>
        </p:txBody>
      </p:sp>
      <p:sp>
        <p:nvSpPr>
          <p:cNvPr id="24" name="object 20"/>
          <p:cNvSpPr/>
          <p:nvPr/>
        </p:nvSpPr>
        <p:spPr>
          <a:xfrm>
            <a:off x="5582201" y="2950796"/>
            <a:ext cx="2584450" cy="0"/>
          </a:xfrm>
          <a:custGeom>
            <a:avLst/>
            <a:gdLst/>
            <a:ahLst/>
            <a:cxnLst/>
            <a:rect l="l" t="t" r="r" b="b"/>
            <a:pathLst>
              <a:path w="2584450">
                <a:moveTo>
                  <a:pt x="0" y="0"/>
                </a:moveTo>
                <a:lnTo>
                  <a:pt x="2584450" y="0"/>
                </a:lnTo>
              </a:path>
            </a:pathLst>
          </a:custGeom>
          <a:ln w="12700">
            <a:solidFill>
              <a:srgbClr val="FFFFFF"/>
            </a:solidFill>
          </a:ln>
        </p:spPr>
        <p:txBody>
          <a:bodyPr wrap="square" lIns="0" tIns="0" rIns="0" bIns="0" rtlCol="0"/>
          <a:lstStyle/>
          <a:p>
            <a:endParaRPr dirty="0"/>
          </a:p>
        </p:txBody>
      </p:sp>
      <p:sp>
        <p:nvSpPr>
          <p:cNvPr id="25" name="object 21"/>
          <p:cNvSpPr txBox="1"/>
          <p:nvPr/>
        </p:nvSpPr>
        <p:spPr>
          <a:xfrm>
            <a:off x="6668306" y="1322528"/>
            <a:ext cx="946785" cy="258404"/>
          </a:xfrm>
          <a:prstGeom prst="rect">
            <a:avLst/>
          </a:prstGeom>
        </p:spPr>
        <p:txBody>
          <a:bodyPr vert="horz" wrap="square" lIns="0" tIns="12065" rIns="0" bIns="0" rtlCol="0">
            <a:spAutoFit/>
          </a:bodyPr>
          <a:lstStyle/>
          <a:p>
            <a:pPr marL="12700">
              <a:spcBef>
                <a:spcPts val="95"/>
              </a:spcBef>
            </a:pPr>
            <a:r>
              <a:rPr sz="1600" b="1" spc="-15" dirty="0">
                <a:solidFill>
                  <a:srgbClr val="FFFFFF"/>
                </a:solidFill>
                <a:latin typeface="Calibri"/>
                <a:cs typeface="Calibri"/>
              </a:rPr>
              <a:t>Vchr_place</a:t>
            </a:r>
            <a:endParaRPr sz="1600" dirty="0">
              <a:latin typeface="Calibri"/>
              <a:cs typeface="Calibri"/>
            </a:endParaRPr>
          </a:p>
        </p:txBody>
      </p:sp>
      <p:sp>
        <p:nvSpPr>
          <p:cNvPr id="26" name="object 22"/>
          <p:cNvSpPr txBox="1"/>
          <p:nvPr/>
        </p:nvSpPr>
        <p:spPr>
          <a:xfrm>
            <a:off x="6044355" y="1657810"/>
            <a:ext cx="103505" cy="228909"/>
          </a:xfrm>
          <a:prstGeom prst="rect">
            <a:avLst/>
          </a:prstGeom>
        </p:spPr>
        <p:txBody>
          <a:bodyPr vert="horz" wrap="square" lIns="0" tIns="13335" rIns="0" bIns="0" rtlCol="0">
            <a:spAutoFit/>
          </a:bodyPr>
          <a:lstStyle/>
          <a:p>
            <a:pPr>
              <a:spcBef>
                <a:spcPts val="105"/>
              </a:spcBef>
            </a:pPr>
            <a:r>
              <a:rPr sz="1400" dirty="0">
                <a:solidFill>
                  <a:srgbClr val="FFFFFF"/>
                </a:solidFill>
                <a:latin typeface="Calibri"/>
                <a:cs typeface="Calibri"/>
              </a:rPr>
              <a:t>1</a:t>
            </a:r>
            <a:endParaRPr sz="1400" dirty="0">
              <a:latin typeface="Calibri"/>
              <a:cs typeface="Calibri"/>
            </a:endParaRPr>
          </a:p>
        </p:txBody>
      </p:sp>
      <p:sp>
        <p:nvSpPr>
          <p:cNvPr id="27" name="object 23"/>
          <p:cNvSpPr txBox="1"/>
          <p:nvPr/>
        </p:nvSpPr>
        <p:spPr>
          <a:xfrm>
            <a:off x="7072038" y="1657810"/>
            <a:ext cx="956346" cy="228909"/>
          </a:xfrm>
          <a:prstGeom prst="rect">
            <a:avLst/>
          </a:prstGeom>
        </p:spPr>
        <p:txBody>
          <a:bodyPr vert="horz" wrap="square" lIns="0" tIns="13335" rIns="0" bIns="0" rtlCol="0">
            <a:spAutoFit/>
          </a:bodyPr>
          <a:lstStyle/>
          <a:p>
            <a:pPr>
              <a:spcBef>
                <a:spcPts val="105"/>
              </a:spcBef>
            </a:pPr>
            <a:r>
              <a:rPr lang="en-CA" sz="1400" dirty="0" smtClean="0">
                <a:solidFill>
                  <a:srgbClr val="FFFFFF"/>
                </a:solidFill>
                <a:latin typeface="Calibri"/>
                <a:cs typeface="Calibri"/>
              </a:rPr>
              <a:t>Washington</a:t>
            </a:r>
            <a:endParaRPr sz="1400" dirty="0">
              <a:latin typeface="Calibri"/>
              <a:cs typeface="Calibri"/>
            </a:endParaRPr>
          </a:p>
        </p:txBody>
      </p:sp>
      <p:sp>
        <p:nvSpPr>
          <p:cNvPr id="28" name="object 24"/>
          <p:cNvSpPr txBox="1"/>
          <p:nvPr/>
        </p:nvSpPr>
        <p:spPr>
          <a:xfrm>
            <a:off x="6044355" y="1986486"/>
            <a:ext cx="103505" cy="228909"/>
          </a:xfrm>
          <a:prstGeom prst="rect">
            <a:avLst/>
          </a:prstGeom>
        </p:spPr>
        <p:txBody>
          <a:bodyPr vert="horz" wrap="square" lIns="0" tIns="13335" rIns="0" bIns="0" rtlCol="0">
            <a:spAutoFit/>
          </a:bodyPr>
          <a:lstStyle/>
          <a:p>
            <a:pPr>
              <a:spcBef>
                <a:spcPts val="105"/>
              </a:spcBef>
            </a:pPr>
            <a:r>
              <a:rPr sz="1400" dirty="0">
                <a:solidFill>
                  <a:srgbClr val="FFFFFF"/>
                </a:solidFill>
                <a:latin typeface="Calibri"/>
                <a:cs typeface="Calibri"/>
              </a:rPr>
              <a:t>2</a:t>
            </a:r>
            <a:endParaRPr sz="1400" dirty="0">
              <a:latin typeface="Calibri"/>
              <a:cs typeface="Calibri"/>
            </a:endParaRPr>
          </a:p>
        </p:txBody>
      </p:sp>
      <p:sp>
        <p:nvSpPr>
          <p:cNvPr id="29" name="object 25"/>
          <p:cNvSpPr txBox="1"/>
          <p:nvPr/>
        </p:nvSpPr>
        <p:spPr>
          <a:xfrm>
            <a:off x="7110138" y="1986486"/>
            <a:ext cx="542925" cy="228909"/>
          </a:xfrm>
          <a:prstGeom prst="rect">
            <a:avLst/>
          </a:prstGeom>
        </p:spPr>
        <p:txBody>
          <a:bodyPr vert="horz" wrap="square" lIns="0" tIns="13335" rIns="0" bIns="0" rtlCol="0">
            <a:spAutoFit/>
          </a:bodyPr>
          <a:lstStyle/>
          <a:p>
            <a:pPr>
              <a:spcBef>
                <a:spcPts val="105"/>
              </a:spcBef>
            </a:pPr>
            <a:r>
              <a:rPr lang="en-CA" sz="1400" spc="-15" dirty="0" smtClean="0">
                <a:solidFill>
                  <a:srgbClr val="FFFFFF"/>
                </a:solidFill>
                <a:latin typeface="Calibri"/>
                <a:cs typeface="Calibri"/>
              </a:rPr>
              <a:t>Dallas</a:t>
            </a:r>
            <a:endParaRPr sz="1400" dirty="0">
              <a:latin typeface="Calibri"/>
              <a:cs typeface="Calibri"/>
            </a:endParaRPr>
          </a:p>
        </p:txBody>
      </p:sp>
      <p:sp>
        <p:nvSpPr>
          <p:cNvPr id="30" name="object 26"/>
          <p:cNvSpPr txBox="1"/>
          <p:nvPr/>
        </p:nvSpPr>
        <p:spPr>
          <a:xfrm>
            <a:off x="6044355" y="2314984"/>
            <a:ext cx="103505" cy="228909"/>
          </a:xfrm>
          <a:prstGeom prst="rect">
            <a:avLst/>
          </a:prstGeom>
        </p:spPr>
        <p:txBody>
          <a:bodyPr vert="horz" wrap="square" lIns="0" tIns="13335" rIns="0" bIns="0" rtlCol="0">
            <a:spAutoFit/>
          </a:bodyPr>
          <a:lstStyle/>
          <a:p>
            <a:pPr>
              <a:spcBef>
                <a:spcPts val="105"/>
              </a:spcBef>
            </a:pPr>
            <a:r>
              <a:rPr sz="1400" dirty="0">
                <a:solidFill>
                  <a:srgbClr val="FFFFFF"/>
                </a:solidFill>
                <a:latin typeface="Calibri"/>
                <a:cs typeface="Calibri"/>
              </a:rPr>
              <a:t>3</a:t>
            </a:r>
            <a:endParaRPr sz="1400" dirty="0">
              <a:latin typeface="Calibri"/>
              <a:cs typeface="Calibri"/>
            </a:endParaRPr>
          </a:p>
        </p:txBody>
      </p:sp>
      <p:sp>
        <p:nvSpPr>
          <p:cNvPr id="31" name="object 27"/>
          <p:cNvSpPr txBox="1"/>
          <p:nvPr/>
        </p:nvSpPr>
        <p:spPr>
          <a:xfrm>
            <a:off x="7012603" y="2314984"/>
            <a:ext cx="738505" cy="228909"/>
          </a:xfrm>
          <a:prstGeom prst="rect">
            <a:avLst/>
          </a:prstGeom>
        </p:spPr>
        <p:txBody>
          <a:bodyPr vert="horz" wrap="square" lIns="0" tIns="13335" rIns="0" bIns="0" rtlCol="0">
            <a:spAutoFit/>
          </a:bodyPr>
          <a:lstStyle/>
          <a:p>
            <a:pPr>
              <a:spcBef>
                <a:spcPts val="105"/>
              </a:spcBef>
            </a:pPr>
            <a:r>
              <a:rPr lang="en-CA" sz="1400" dirty="0" smtClean="0">
                <a:solidFill>
                  <a:srgbClr val="FFFFFF"/>
                </a:solidFill>
                <a:latin typeface="Calibri"/>
                <a:cs typeface="Calibri"/>
              </a:rPr>
              <a:t>New York</a:t>
            </a:r>
            <a:endParaRPr sz="1400" dirty="0">
              <a:latin typeface="Calibri"/>
              <a:cs typeface="Calibri"/>
            </a:endParaRPr>
          </a:p>
        </p:txBody>
      </p:sp>
      <p:sp>
        <p:nvSpPr>
          <p:cNvPr id="32" name="object 28"/>
          <p:cNvSpPr txBox="1"/>
          <p:nvPr/>
        </p:nvSpPr>
        <p:spPr>
          <a:xfrm>
            <a:off x="6044355" y="2643836"/>
            <a:ext cx="103505" cy="228268"/>
          </a:xfrm>
          <a:prstGeom prst="rect">
            <a:avLst/>
          </a:prstGeom>
        </p:spPr>
        <p:txBody>
          <a:bodyPr vert="horz" wrap="square" lIns="0" tIns="12700" rIns="0" bIns="0" rtlCol="0">
            <a:spAutoFit/>
          </a:bodyPr>
          <a:lstStyle/>
          <a:p>
            <a:pPr>
              <a:spcBef>
                <a:spcPts val="100"/>
              </a:spcBef>
            </a:pPr>
            <a:r>
              <a:rPr sz="1400" dirty="0">
                <a:latin typeface="Calibri"/>
                <a:cs typeface="Calibri"/>
              </a:rPr>
              <a:t>4</a:t>
            </a:r>
          </a:p>
        </p:txBody>
      </p:sp>
      <p:sp>
        <p:nvSpPr>
          <p:cNvPr id="33" name="object 29"/>
          <p:cNvSpPr txBox="1"/>
          <p:nvPr/>
        </p:nvSpPr>
        <p:spPr>
          <a:xfrm>
            <a:off x="7129948" y="2643836"/>
            <a:ext cx="754419" cy="228268"/>
          </a:xfrm>
          <a:prstGeom prst="rect">
            <a:avLst/>
          </a:prstGeom>
        </p:spPr>
        <p:txBody>
          <a:bodyPr vert="horz" wrap="square" lIns="0" tIns="12700" rIns="0" bIns="0" rtlCol="0">
            <a:spAutoFit/>
          </a:bodyPr>
          <a:lstStyle/>
          <a:p>
            <a:pPr>
              <a:spcBef>
                <a:spcPts val="100"/>
              </a:spcBef>
            </a:pPr>
            <a:r>
              <a:rPr lang="en-CA" sz="1400" spc="-5" dirty="0" smtClean="0">
                <a:latin typeface="Calibri"/>
                <a:cs typeface="Calibri"/>
              </a:rPr>
              <a:t>Raleigh</a:t>
            </a:r>
            <a:endParaRPr sz="1400" dirty="0">
              <a:latin typeface="Calibri"/>
              <a:cs typeface="Calibri"/>
            </a:endParaRPr>
          </a:p>
        </p:txBody>
      </p:sp>
      <p:sp>
        <p:nvSpPr>
          <p:cNvPr id="63" name="object 59"/>
          <p:cNvSpPr/>
          <p:nvPr/>
        </p:nvSpPr>
        <p:spPr>
          <a:xfrm>
            <a:off x="2967651" y="3371438"/>
            <a:ext cx="3241548" cy="1432560"/>
          </a:xfrm>
          <a:prstGeom prst="rect">
            <a:avLst/>
          </a:prstGeom>
          <a:blipFill>
            <a:blip r:embed="rId5" cstate="print"/>
            <a:stretch>
              <a:fillRect/>
            </a:stretch>
          </a:blipFill>
        </p:spPr>
        <p:txBody>
          <a:bodyPr wrap="square" lIns="0" tIns="0" rIns="0" bIns="0" rtlCol="0"/>
          <a:lstStyle/>
          <a:p>
            <a:endParaRPr dirty="0"/>
          </a:p>
        </p:txBody>
      </p:sp>
      <p:sp>
        <p:nvSpPr>
          <p:cNvPr id="64" name="object 60"/>
          <p:cNvSpPr/>
          <p:nvPr/>
        </p:nvSpPr>
        <p:spPr>
          <a:xfrm>
            <a:off x="3032155" y="3425703"/>
            <a:ext cx="3143250" cy="1334135"/>
          </a:xfrm>
          <a:prstGeom prst="rect">
            <a:avLst/>
          </a:prstGeom>
          <a:blipFill>
            <a:blip r:embed="rId6" cstate="print"/>
            <a:stretch>
              <a:fillRect/>
            </a:stretch>
          </a:blipFill>
        </p:spPr>
        <p:txBody>
          <a:bodyPr wrap="square" lIns="0" tIns="0" rIns="0" bIns="0" rtlCol="0"/>
          <a:lstStyle/>
          <a:p>
            <a:endParaRPr dirty="0"/>
          </a:p>
        </p:txBody>
      </p:sp>
      <p:graphicFrame>
        <p:nvGraphicFramePr>
          <p:cNvPr id="65" name="object 61"/>
          <p:cNvGraphicFramePr>
            <a:graphicFrameLocks noGrp="1"/>
          </p:cNvGraphicFramePr>
          <p:nvPr>
            <p:extLst>
              <p:ext uri="{D42A27DB-BD31-4B8C-83A1-F6EECF244321}">
                <p14:modId xmlns:p14="http://schemas.microsoft.com/office/powerpoint/2010/main" val="1472854545"/>
              </p:ext>
            </p:extLst>
          </p:nvPr>
        </p:nvGraphicFramePr>
        <p:xfrm>
          <a:off x="3017436" y="3405953"/>
          <a:ext cx="3141979" cy="1332865"/>
        </p:xfrm>
        <a:graphic>
          <a:graphicData uri="http://schemas.openxmlformats.org/drawingml/2006/table">
            <a:tbl>
              <a:tblPr firstRow="1" bandRow="1">
                <a:tableStyleId>{2D5ABB26-0587-4C30-8999-92F81FD0307C}</a:tableStyleId>
              </a:tblPr>
              <a:tblGrid>
                <a:gridCol w="785495">
                  <a:extLst>
                    <a:ext uri="{9D8B030D-6E8A-4147-A177-3AD203B41FA5}">
                      <a16:colId xmlns:a16="http://schemas.microsoft.com/office/drawing/2014/main" xmlns="" val="20000"/>
                    </a:ext>
                  </a:extLst>
                </a:gridCol>
                <a:gridCol w="1071245">
                  <a:extLst>
                    <a:ext uri="{9D8B030D-6E8A-4147-A177-3AD203B41FA5}">
                      <a16:colId xmlns:a16="http://schemas.microsoft.com/office/drawing/2014/main" xmlns="" val="20001"/>
                    </a:ext>
                  </a:extLst>
                </a:gridCol>
                <a:gridCol w="1285239">
                  <a:extLst>
                    <a:ext uri="{9D8B030D-6E8A-4147-A177-3AD203B41FA5}">
                      <a16:colId xmlns:a16="http://schemas.microsoft.com/office/drawing/2014/main" xmlns="" val="20002"/>
                    </a:ext>
                  </a:extLst>
                </a:gridCol>
              </a:tblGrid>
              <a:tr h="304800">
                <a:tc>
                  <a:txBody>
                    <a:bodyPr/>
                    <a:lstStyle/>
                    <a:p>
                      <a:pPr marR="24765" algn="ctr">
                        <a:lnSpc>
                          <a:spcPct val="100000"/>
                        </a:lnSpc>
                        <a:spcBef>
                          <a:spcPts val="275"/>
                        </a:spcBef>
                      </a:pPr>
                      <a:r>
                        <a:rPr sz="1400" b="1" dirty="0">
                          <a:latin typeface="Calibri"/>
                          <a:cs typeface="Calibri"/>
                        </a:rPr>
                        <a:t>Emp_id</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0480" algn="ctr">
                        <a:lnSpc>
                          <a:spcPct val="100000"/>
                        </a:lnSpc>
                        <a:spcBef>
                          <a:spcPts val="275"/>
                        </a:spcBef>
                      </a:pPr>
                      <a:r>
                        <a:rPr sz="1400" b="1" dirty="0">
                          <a:latin typeface="Calibri"/>
                          <a:cs typeface="Calibri"/>
                        </a:rPr>
                        <a:t>Emp_name</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9060">
                        <a:lnSpc>
                          <a:spcPct val="100000"/>
                        </a:lnSpc>
                        <a:spcBef>
                          <a:spcPts val="275"/>
                        </a:spcBef>
                      </a:pPr>
                      <a:r>
                        <a:rPr sz="1400" b="1" spc="-10" dirty="0">
                          <a:latin typeface="Calibri"/>
                          <a:cs typeface="Calibri"/>
                        </a:rPr>
                        <a:t>Vchr_place</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0"/>
                  </a:ext>
                </a:extLst>
              </a:tr>
              <a:tr h="354965">
                <a:tc>
                  <a:txBody>
                    <a:bodyPr/>
                    <a:lstStyle/>
                    <a:p>
                      <a:pPr marL="12065" algn="ctr">
                        <a:lnSpc>
                          <a:spcPct val="100000"/>
                        </a:lnSpc>
                        <a:spcBef>
                          <a:spcPts val="275"/>
                        </a:spcBef>
                      </a:pPr>
                      <a:r>
                        <a:rPr sz="1400" spc="-5" dirty="0">
                          <a:latin typeface="Calibri"/>
                          <a:cs typeface="Calibri"/>
                        </a:rPr>
                        <a:t>1000</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3970" algn="ctr">
                        <a:lnSpc>
                          <a:spcPct val="100000"/>
                        </a:lnSpc>
                        <a:spcBef>
                          <a:spcPts val="275"/>
                        </a:spcBef>
                      </a:pPr>
                      <a:r>
                        <a:rPr lang="en-CA" sz="1400" spc="-5" dirty="0" smtClean="0">
                          <a:latin typeface="Calibri"/>
                          <a:cs typeface="Calibri"/>
                        </a:rPr>
                        <a:t>Samantha</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99060">
                        <a:lnSpc>
                          <a:spcPct val="100000"/>
                        </a:lnSpc>
                        <a:spcBef>
                          <a:spcPts val="275"/>
                        </a:spcBef>
                      </a:pPr>
                      <a:r>
                        <a:rPr lang="en-CA" sz="1400" spc="-5" dirty="0" smtClean="0">
                          <a:latin typeface="Calibri"/>
                          <a:cs typeface="Calibri"/>
                        </a:rPr>
                        <a:t>Washington</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1"/>
                  </a:ext>
                </a:extLst>
              </a:tr>
              <a:tr h="318135">
                <a:tc>
                  <a:txBody>
                    <a:bodyPr/>
                    <a:lstStyle/>
                    <a:p>
                      <a:pPr marL="12065" algn="ctr">
                        <a:lnSpc>
                          <a:spcPct val="100000"/>
                        </a:lnSpc>
                        <a:spcBef>
                          <a:spcPts val="275"/>
                        </a:spcBef>
                      </a:pPr>
                      <a:r>
                        <a:rPr sz="1400" spc="-5" dirty="0">
                          <a:latin typeface="Calibri"/>
                          <a:cs typeface="Calibri"/>
                        </a:rPr>
                        <a:t>1001</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275"/>
                        </a:spcBef>
                      </a:pPr>
                      <a:r>
                        <a:rPr lang="en-CA" sz="1400" dirty="0" smtClean="0">
                          <a:latin typeface="Calibri"/>
                          <a:cs typeface="Calibri"/>
                        </a:rPr>
                        <a:t>Anna</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9060">
                        <a:lnSpc>
                          <a:spcPct val="100000"/>
                        </a:lnSpc>
                        <a:spcBef>
                          <a:spcPts val="275"/>
                        </a:spcBef>
                      </a:pPr>
                      <a:r>
                        <a:rPr lang="en-CA" sz="1400" spc="-5" dirty="0" smtClean="0">
                          <a:latin typeface="Calibri"/>
                          <a:cs typeface="Calibri"/>
                        </a:rPr>
                        <a:t>New York</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354965">
                <a:tc>
                  <a:txBody>
                    <a:bodyPr/>
                    <a:lstStyle/>
                    <a:p>
                      <a:pPr marL="12065" algn="ctr">
                        <a:lnSpc>
                          <a:spcPct val="100000"/>
                        </a:lnSpc>
                        <a:spcBef>
                          <a:spcPts val="275"/>
                        </a:spcBef>
                      </a:pPr>
                      <a:r>
                        <a:rPr sz="1400" spc="-5" dirty="0">
                          <a:latin typeface="Calibri"/>
                          <a:cs typeface="Calibri"/>
                        </a:rPr>
                        <a:t>1002</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5875" algn="ctr">
                        <a:lnSpc>
                          <a:spcPct val="100000"/>
                        </a:lnSpc>
                        <a:spcBef>
                          <a:spcPts val="275"/>
                        </a:spcBef>
                      </a:pPr>
                      <a:r>
                        <a:rPr lang="en-CA" sz="1400" spc="-10" dirty="0" smtClean="0">
                          <a:latin typeface="Calibri"/>
                          <a:cs typeface="Calibri"/>
                        </a:rPr>
                        <a:t>Norman</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99060">
                        <a:lnSpc>
                          <a:spcPct val="100000"/>
                        </a:lnSpc>
                        <a:spcBef>
                          <a:spcPts val="275"/>
                        </a:spcBef>
                      </a:pPr>
                      <a:r>
                        <a:rPr lang="en-CA" sz="1400" spc="-15" dirty="0" smtClean="0">
                          <a:latin typeface="Calibri"/>
                          <a:cs typeface="Calibri"/>
                        </a:rPr>
                        <a:t>Dallas</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3"/>
                  </a:ext>
                </a:extLst>
              </a:tr>
            </a:tbl>
          </a:graphicData>
        </a:graphic>
      </p:graphicFrame>
      <p:sp>
        <p:nvSpPr>
          <p:cNvPr id="66" name="object 62"/>
          <p:cNvSpPr/>
          <p:nvPr/>
        </p:nvSpPr>
        <p:spPr>
          <a:xfrm>
            <a:off x="4170339" y="1887256"/>
            <a:ext cx="885825" cy="1504950"/>
          </a:xfrm>
          <a:prstGeom prst="rect">
            <a:avLst/>
          </a:prstGeom>
          <a:blipFill>
            <a:blip r:embed="rId7" cstate="print"/>
            <a:stretch>
              <a:fillRect/>
            </a:stretch>
          </a:blipFill>
        </p:spPr>
        <p:txBody>
          <a:bodyPr wrap="square" lIns="0" tIns="0" rIns="0" bIns="0" rtlCol="0"/>
          <a:lstStyle/>
          <a:p>
            <a:endParaRPr dirty="0"/>
          </a:p>
        </p:txBody>
      </p:sp>
      <p:sp>
        <p:nvSpPr>
          <p:cNvPr id="67" name="object 63"/>
          <p:cNvSpPr txBox="1"/>
          <p:nvPr/>
        </p:nvSpPr>
        <p:spPr>
          <a:xfrm>
            <a:off x="4497835" y="2061003"/>
            <a:ext cx="230832" cy="934085"/>
          </a:xfrm>
          <a:prstGeom prst="rect">
            <a:avLst/>
          </a:prstGeom>
        </p:spPr>
        <p:txBody>
          <a:bodyPr vert="vert" wrap="square" lIns="0" tIns="0" rIns="0" bIns="0" rtlCol="0">
            <a:spAutoFit/>
          </a:bodyPr>
          <a:lstStyle/>
          <a:p>
            <a:pPr marL="12700">
              <a:lnSpc>
                <a:spcPts val="1810"/>
              </a:lnSpc>
            </a:pPr>
            <a:r>
              <a:rPr spc="-5" dirty="0">
                <a:solidFill>
                  <a:srgbClr val="FFFFFF"/>
                </a:solidFill>
                <a:latin typeface="Calibri"/>
                <a:cs typeface="Calibri"/>
              </a:rPr>
              <a:t>Inner</a:t>
            </a:r>
            <a:r>
              <a:rPr spc="-80" dirty="0">
                <a:solidFill>
                  <a:srgbClr val="FFFFFF"/>
                </a:solidFill>
                <a:latin typeface="Calibri"/>
                <a:cs typeface="Calibri"/>
              </a:rPr>
              <a:t> </a:t>
            </a:r>
            <a:r>
              <a:rPr dirty="0">
                <a:solidFill>
                  <a:srgbClr val="FFFFFF"/>
                </a:solidFill>
                <a:latin typeface="Calibri"/>
                <a:cs typeface="Calibri"/>
              </a:rPr>
              <a:t>Join</a:t>
            </a:r>
            <a:endParaRPr dirty="0">
              <a:latin typeface="Calibri"/>
              <a:cs typeface="Calibri"/>
            </a:endParaRPr>
          </a:p>
        </p:txBody>
      </p:sp>
      <p:sp>
        <p:nvSpPr>
          <p:cNvPr id="69" name="object 65"/>
          <p:cNvSpPr/>
          <p:nvPr/>
        </p:nvSpPr>
        <p:spPr>
          <a:xfrm>
            <a:off x="4299692" y="1194075"/>
            <a:ext cx="577469" cy="472440"/>
          </a:xfrm>
          <a:prstGeom prst="rect">
            <a:avLst/>
          </a:prstGeom>
          <a:blipFill>
            <a:blip r:embed="rId8" cstate="print"/>
            <a:stretch>
              <a:fillRect/>
            </a:stretch>
          </a:blipFill>
        </p:spPr>
        <p:txBody>
          <a:bodyPr wrap="square" lIns="0" tIns="0" rIns="0" bIns="0" rtlCol="0"/>
          <a:lstStyle/>
          <a:p>
            <a:endParaRPr dirty="0"/>
          </a:p>
        </p:txBody>
      </p:sp>
      <p:graphicFrame>
        <p:nvGraphicFramePr>
          <p:cNvPr id="71" name="Table 70">
            <a:extLst>
              <a:ext uri="{FF2B5EF4-FFF2-40B4-BE49-F238E27FC236}">
                <a16:creationId xmlns:a16="http://schemas.microsoft.com/office/drawing/2014/main" xmlns="" id="{A1D1BA33-6D8E-C04A-B5EB-E95EBC0DDA2F}"/>
              </a:ext>
            </a:extLst>
          </p:cNvPr>
          <p:cNvGraphicFramePr>
            <a:graphicFrameLocks noGrp="1"/>
          </p:cNvGraphicFramePr>
          <p:nvPr>
            <p:extLst>
              <p:ext uri="{D42A27DB-BD31-4B8C-83A1-F6EECF244321}">
                <p14:modId xmlns:p14="http://schemas.microsoft.com/office/powerpoint/2010/main" val="1425547774"/>
              </p:ext>
            </p:extLst>
          </p:nvPr>
        </p:nvGraphicFramePr>
        <p:xfrm>
          <a:off x="175682" y="1394919"/>
          <a:ext cx="3590673" cy="1676400"/>
        </p:xfrm>
        <a:graphic>
          <a:graphicData uri="http://schemas.openxmlformats.org/drawingml/2006/table">
            <a:tbl>
              <a:tblPr firstRow="1" bandRow="1">
                <a:tableStyleId>{5C22544A-7EE6-4342-B048-85BDC9FD1C3A}</a:tableStyleId>
              </a:tblPr>
              <a:tblGrid>
                <a:gridCol w="857822">
                  <a:extLst>
                    <a:ext uri="{9D8B030D-6E8A-4147-A177-3AD203B41FA5}">
                      <a16:colId xmlns:a16="http://schemas.microsoft.com/office/drawing/2014/main" xmlns="" val="1450779638"/>
                    </a:ext>
                  </a:extLst>
                </a:gridCol>
                <a:gridCol w="1196678">
                  <a:extLst>
                    <a:ext uri="{9D8B030D-6E8A-4147-A177-3AD203B41FA5}">
                      <a16:colId xmlns:a16="http://schemas.microsoft.com/office/drawing/2014/main" xmlns="" val="2384159425"/>
                    </a:ext>
                  </a:extLst>
                </a:gridCol>
                <a:gridCol w="1536173">
                  <a:extLst>
                    <a:ext uri="{9D8B030D-6E8A-4147-A177-3AD203B41FA5}">
                      <a16:colId xmlns:a16="http://schemas.microsoft.com/office/drawing/2014/main" xmlns="" val="2719015359"/>
                    </a:ext>
                  </a:extLst>
                </a:gridCol>
              </a:tblGrid>
              <a:tr h="267901">
                <a:tc>
                  <a:txBody>
                    <a:bodyPr/>
                    <a:lstStyle/>
                    <a:p>
                      <a:pPr algn="ctr"/>
                      <a:r>
                        <a:rPr lang="en-US" sz="1600" dirty="0"/>
                        <a:t>Emp_id</a:t>
                      </a:r>
                    </a:p>
                  </a:txBody>
                  <a:tcPr>
                    <a:solidFill>
                      <a:schemeClr val="tx2"/>
                    </a:solidFill>
                  </a:tcPr>
                </a:tc>
                <a:tc>
                  <a:txBody>
                    <a:bodyPr/>
                    <a:lstStyle/>
                    <a:p>
                      <a:pPr algn="ctr"/>
                      <a:r>
                        <a:rPr lang="en-US" sz="1600" dirty="0"/>
                        <a:t>Emp_name</a:t>
                      </a:r>
                    </a:p>
                  </a:txBody>
                  <a:tcPr>
                    <a:solidFill>
                      <a:schemeClr val="tx2"/>
                    </a:solidFill>
                  </a:tcPr>
                </a:tc>
                <a:tc>
                  <a:txBody>
                    <a:bodyPr/>
                    <a:lstStyle/>
                    <a:p>
                      <a:pPr algn="ctr"/>
                      <a:r>
                        <a:rPr lang="en-US" sz="1600" dirty="0"/>
                        <a:t>Fk_int_place_id</a:t>
                      </a:r>
                    </a:p>
                  </a:txBody>
                  <a:tcPr>
                    <a:solidFill>
                      <a:schemeClr val="tx2"/>
                    </a:solidFill>
                  </a:tcPr>
                </a:tc>
                <a:extLst>
                  <a:ext uri="{0D108BD9-81ED-4DB2-BD59-A6C34878D82A}">
                    <a16:rowId xmlns:a16="http://schemas.microsoft.com/office/drawing/2014/main" xmlns="" val="45376547"/>
                  </a:ext>
                </a:extLst>
              </a:tr>
              <a:tr h="267901">
                <a:tc>
                  <a:txBody>
                    <a:bodyPr/>
                    <a:lstStyle/>
                    <a:p>
                      <a:pPr algn="ctr"/>
                      <a:r>
                        <a:rPr lang="en-US" sz="1600" dirty="0"/>
                        <a:t>1000</a:t>
                      </a:r>
                    </a:p>
                  </a:txBody>
                  <a:tcPr/>
                </a:tc>
                <a:tc>
                  <a:txBody>
                    <a:bodyPr/>
                    <a:lstStyle/>
                    <a:p>
                      <a:pPr algn="ctr"/>
                      <a:r>
                        <a:rPr lang="en-US" sz="1600" dirty="0" smtClean="0"/>
                        <a:t>Samantha</a:t>
                      </a:r>
                      <a:endParaRPr lang="en-US" sz="1600" dirty="0"/>
                    </a:p>
                  </a:txBody>
                  <a:tcPr/>
                </a:tc>
                <a:tc>
                  <a:txBody>
                    <a:bodyPr/>
                    <a:lstStyle/>
                    <a:p>
                      <a:pPr algn="ctr"/>
                      <a:r>
                        <a:rPr lang="en-US" sz="1600" dirty="0"/>
                        <a:t>1</a:t>
                      </a:r>
                    </a:p>
                  </a:txBody>
                  <a:tcPr/>
                </a:tc>
                <a:extLst>
                  <a:ext uri="{0D108BD9-81ED-4DB2-BD59-A6C34878D82A}">
                    <a16:rowId xmlns:a16="http://schemas.microsoft.com/office/drawing/2014/main" xmlns="" val="993393203"/>
                  </a:ext>
                </a:extLst>
              </a:tr>
              <a:tr h="267901">
                <a:tc>
                  <a:txBody>
                    <a:bodyPr/>
                    <a:lstStyle/>
                    <a:p>
                      <a:pPr algn="ctr"/>
                      <a:r>
                        <a:rPr lang="en-US" sz="1600" dirty="0"/>
                        <a:t>1001</a:t>
                      </a:r>
                    </a:p>
                  </a:txBody>
                  <a:tcPr/>
                </a:tc>
                <a:tc>
                  <a:txBody>
                    <a:bodyPr/>
                    <a:lstStyle/>
                    <a:p>
                      <a:pPr algn="ctr"/>
                      <a:r>
                        <a:rPr lang="en-US" sz="1600" dirty="0" smtClean="0"/>
                        <a:t>Anna</a:t>
                      </a:r>
                      <a:endParaRPr lang="en-US" sz="1600" dirty="0"/>
                    </a:p>
                  </a:txBody>
                  <a:tcPr/>
                </a:tc>
                <a:tc>
                  <a:txBody>
                    <a:bodyPr/>
                    <a:lstStyle/>
                    <a:p>
                      <a:pPr algn="ctr"/>
                      <a:r>
                        <a:rPr lang="en-US" sz="1600" dirty="0"/>
                        <a:t>3</a:t>
                      </a:r>
                    </a:p>
                  </a:txBody>
                  <a:tcPr/>
                </a:tc>
                <a:extLst>
                  <a:ext uri="{0D108BD9-81ED-4DB2-BD59-A6C34878D82A}">
                    <a16:rowId xmlns:a16="http://schemas.microsoft.com/office/drawing/2014/main" xmlns="" val="2187904127"/>
                  </a:ext>
                </a:extLst>
              </a:tr>
              <a:tr h="267901">
                <a:tc>
                  <a:txBody>
                    <a:bodyPr/>
                    <a:lstStyle/>
                    <a:p>
                      <a:pPr algn="ctr"/>
                      <a:r>
                        <a:rPr lang="en-US" sz="1600" dirty="0"/>
                        <a:t>1002</a:t>
                      </a:r>
                    </a:p>
                  </a:txBody>
                  <a:tcPr/>
                </a:tc>
                <a:tc>
                  <a:txBody>
                    <a:bodyPr/>
                    <a:lstStyle/>
                    <a:p>
                      <a:pPr algn="ctr"/>
                      <a:r>
                        <a:rPr lang="en-US" sz="1600" dirty="0" smtClean="0"/>
                        <a:t>Norman</a:t>
                      </a:r>
                      <a:endParaRPr lang="en-US" sz="1600" dirty="0"/>
                    </a:p>
                  </a:txBody>
                  <a:tcPr/>
                </a:tc>
                <a:tc>
                  <a:txBody>
                    <a:bodyPr/>
                    <a:lstStyle/>
                    <a:p>
                      <a:pPr algn="ctr"/>
                      <a:r>
                        <a:rPr lang="en-US" sz="1600" dirty="0"/>
                        <a:t>2</a:t>
                      </a:r>
                    </a:p>
                  </a:txBody>
                  <a:tcPr/>
                </a:tc>
                <a:extLst>
                  <a:ext uri="{0D108BD9-81ED-4DB2-BD59-A6C34878D82A}">
                    <a16:rowId xmlns:a16="http://schemas.microsoft.com/office/drawing/2014/main" xmlns="" val="3696516858"/>
                  </a:ext>
                </a:extLst>
              </a:tr>
              <a:tr h="267901">
                <a:tc>
                  <a:txBody>
                    <a:bodyPr/>
                    <a:lstStyle/>
                    <a:p>
                      <a:pPr algn="ctr"/>
                      <a:r>
                        <a:rPr lang="en-US" sz="1600" dirty="0"/>
                        <a:t>1003</a:t>
                      </a:r>
                    </a:p>
                  </a:txBody>
                  <a:tcPr>
                    <a:solidFill>
                      <a:srgbClr val="FFFF00"/>
                    </a:solidFill>
                  </a:tcPr>
                </a:tc>
                <a:tc>
                  <a:txBody>
                    <a:bodyPr/>
                    <a:lstStyle/>
                    <a:p>
                      <a:pPr algn="ctr"/>
                      <a:r>
                        <a:rPr lang="en-US" sz="1600" dirty="0" smtClean="0"/>
                        <a:t>Mike</a:t>
                      </a:r>
                      <a:endParaRPr lang="en-US" sz="1600" dirty="0"/>
                    </a:p>
                  </a:txBody>
                  <a:tcPr>
                    <a:solidFill>
                      <a:srgbClr val="FFFF00"/>
                    </a:solidFill>
                  </a:tcPr>
                </a:tc>
                <a:tc>
                  <a:txBody>
                    <a:bodyPr/>
                    <a:lstStyle/>
                    <a:p>
                      <a:pPr algn="ctr"/>
                      <a:r>
                        <a:rPr lang="en-US" sz="1600" dirty="0" smtClean="0"/>
                        <a:t>NULL</a:t>
                      </a:r>
                      <a:endParaRPr lang="en-US" sz="1600" dirty="0"/>
                    </a:p>
                  </a:txBody>
                  <a:tcPr>
                    <a:solidFill>
                      <a:srgbClr val="FFFF00"/>
                    </a:solidFill>
                  </a:tcPr>
                </a:tc>
                <a:extLst>
                  <a:ext uri="{0D108BD9-81ED-4DB2-BD59-A6C34878D82A}">
                    <a16:rowId xmlns:a16="http://schemas.microsoft.com/office/drawing/2014/main" xmlns="" val="3886757394"/>
                  </a:ext>
                </a:extLst>
              </a:tr>
            </a:tbl>
          </a:graphicData>
        </a:graphic>
      </p:graphicFrame>
      <p:sp>
        <p:nvSpPr>
          <p:cNvPr id="38" name="Title 5">
            <a:extLst>
              <a:ext uri="{FF2B5EF4-FFF2-40B4-BE49-F238E27FC236}">
                <a16:creationId xmlns:a16="http://schemas.microsoft.com/office/drawing/2014/main" xmlns="" id="{A2F2AAA7-DFF7-C44F-A983-3797E5068156}"/>
              </a:ext>
            </a:extLst>
          </p:cNvPr>
          <p:cNvSpPr>
            <a:spLocks noGrp="1"/>
          </p:cNvSpPr>
          <p:nvPr>
            <p:ph type="title"/>
          </p:nvPr>
        </p:nvSpPr>
        <p:spPr>
          <a:xfrm>
            <a:off x="0" y="123478"/>
            <a:ext cx="5292080" cy="504056"/>
          </a:xfrm>
        </p:spPr>
        <p:txBody>
          <a:bodyPr/>
          <a:lstStyle/>
          <a:p>
            <a:r>
              <a:rPr lang="en-US" dirty="0"/>
              <a:t>Inner Join</a:t>
            </a:r>
          </a:p>
        </p:txBody>
      </p:sp>
    </p:spTree>
    <p:extLst>
      <p:ext uri="{BB962C8B-B14F-4D97-AF65-F5344CB8AC3E}">
        <p14:creationId xmlns:p14="http://schemas.microsoft.com/office/powerpoint/2010/main" val="34994364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4294967295"/>
          </p:nvPr>
        </p:nvSpPr>
        <p:spPr>
          <a:xfrm>
            <a:off x="323528" y="700646"/>
            <a:ext cx="8712968" cy="3394075"/>
          </a:xfrm>
        </p:spPr>
        <p:txBody>
          <a:bodyPr/>
          <a:lstStyle/>
          <a:p>
            <a:pPr marL="101600" indent="0">
              <a:buNone/>
            </a:pPr>
            <a:r>
              <a:rPr lang="en-IN" sz="1800" b="1" dirty="0"/>
              <a:t>Left </a:t>
            </a:r>
            <a:r>
              <a:rPr lang="en-IN" sz="1800" b="1" dirty="0" smtClean="0"/>
              <a:t>Join</a:t>
            </a:r>
            <a:endParaRPr lang="en-IN" sz="1800" b="1" dirty="0"/>
          </a:p>
          <a:p>
            <a:r>
              <a:rPr lang="en-US" sz="1800" dirty="0" smtClean="0"/>
              <a:t>The </a:t>
            </a:r>
            <a:r>
              <a:rPr lang="en-US" sz="1800" dirty="0"/>
              <a:t>LEFT </a:t>
            </a:r>
            <a:r>
              <a:rPr lang="en-US" sz="1800" dirty="0" smtClean="0"/>
              <a:t>JOIN </a:t>
            </a:r>
            <a:r>
              <a:rPr lang="en-US" sz="1800" dirty="0"/>
              <a:t>keyword returns all rows from  the left table (table1), with the matching rows in  the right table (table2). The result is NULL in the  right side when there is no match.</a:t>
            </a:r>
          </a:p>
          <a:p>
            <a:pPr marL="0" indent="0">
              <a:buNone/>
            </a:pPr>
            <a:endParaRPr lang="en-IN" sz="1800" dirty="0"/>
          </a:p>
          <a:p>
            <a:pPr marL="0" indent="0">
              <a:buNone/>
            </a:pPr>
            <a:endParaRPr lang="en-IN" sz="1800" dirty="0"/>
          </a:p>
          <a:p>
            <a:endParaRPr lang="en-IN" sz="1800" dirty="0"/>
          </a:p>
          <a:p>
            <a:endParaRPr lang="en-IN" sz="1800" dirty="0"/>
          </a:p>
          <a:p>
            <a:pPr marL="101600" indent="0">
              <a:buNone/>
            </a:pPr>
            <a:r>
              <a:rPr lang="en-US" sz="1800" b="1" dirty="0"/>
              <a:t>Syntax</a:t>
            </a:r>
          </a:p>
          <a:p>
            <a:r>
              <a:rPr lang="en-US" sz="1800" dirty="0"/>
              <a:t>SELECT column_name(s) FROM table1  </a:t>
            </a:r>
            <a:r>
              <a:rPr lang="en-US" sz="1800" b="1" dirty="0"/>
              <a:t>LEFT </a:t>
            </a:r>
            <a:r>
              <a:rPr lang="en-US" sz="1800" b="1" dirty="0" smtClean="0"/>
              <a:t>JOIN </a:t>
            </a:r>
            <a:r>
              <a:rPr lang="en-US" sz="1800" dirty="0"/>
              <a:t>table2 ON  table1.column_name=table2.column_name;</a:t>
            </a:r>
          </a:p>
          <a:p>
            <a:endParaRPr lang="en-IN" sz="1800" dirty="0" smtClean="0"/>
          </a:p>
          <a:p>
            <a:r>
              <a:rPr lang="en-US" sz="1800" dirty="0"/>
              <a:t>SELECT column_name(s) FROM table1  </a:t>
            </a:r>
            <a:r>
              <a:rPr lang="en-US" sz="1800" b="1" dirty="0"/>
              <a:t>LEFT JOIN </a:t>
            </a:r>
            <a:r>
              <a:rPr lang="en-US" sz="1800" dirty="0" smtClean="0"/>
              <a:t>table2  </a:t>
            </a:r>
            <a:r>
              <a:rPr lang="en-US" sz="1800" dirty="0" smtClean="0"/>
              <a:t>USING (column_name);</a:t>
            </a:r>
            <a:endParaRPr lang="en-US" sz="1800" dirty="0"/>
          </a:p>
          <a:p>
            <a:endParaRPr lang="en-IN" sz="1800" dirty="0"/>
          </a:p>
        </p:txBody>
      </p:sp>
      <p:sp>
        <p:nvSpPr>
          <p:cNvPr id="5" name="object 5"/>
          <p:cNvSpPr/>
          <p:nvPr/>
        </p:nvSpPr>
        <p:spPr>
          <a:xfrm>
            <a:off x="3131840" y="1707654"/>
            <a:ext cx="2286000" cy="1767967"/>
          </a:xfrm>
          <a:prstGeom prst="rect">
            <a:avLst/>
          </a:prstGeom>
          <a:blipFill>
            <a:blip r:embed="rId2" cstate="print"/>
            <a:stretch>
              <a:fillRect/>
            </a:stretch>
          </a:blipFill>
        </p:spPr>
        <p:txBody>
          <a:bodyPr wrap="square" lIns="0" tIns="0" rIns="0" bIns="0" rtlCol="0"/>
          <a:lstStyle/>
          <a:p>
            <a:endParaRPr dirty="0"/>
          </a:p>
        </p:txBody>
      </p:sp>
      <p:sp>
        <p:nvSpPr>
          <p:cNvPr id="6" name="Title 5">
            <a:extLst>
              <a:ext uri="{FF2B5EF4-FFF2-40B4-BE49-F238E27FC236}">
                <a16:creationId xmlns:a16="http://schemas.microsoft.com/office/drawing/2014/main" xmlns="" id="{A2F2AAA7-DFF7-C44F-A983-3797E5068156}"/>
              </a:ext>
            </a:extLst>
          </p:cNvPr>
          <p:cNvSpPr>
            <a:spLocks noGrp="1"/>
          </p:cNvSpPr>
          <p:nvPr>
            <p:ph type="title"/>
          </p:nvPr>
        </p:nvSpPr>
        <p:spPr>
          <a:xfrm>
            <a:off x="0" y="123478"/>
            <a:ext cx="5292080" cy="504056"/>
          </a:xfrm>
        </p:spPr>
        <p:txBody>
          <a:bodyPr/>
          <a:lstStyle/>
          <a:p>
            <a:r>
              <a:rPr lang="en-US" dirty="0" smtClean="0"/>
              <a:t>Left </a:t>
            </a:r>
            <a:r>
              <a:rPr lang="en-US" dirty="0"/>
              <a:t>Join</a:t>
            </a:r>
          </a:p>
        </p:txBody>
      </p:sp>
    </p:spTree>
    <p:extLst>
      <p:ext uri="{BB962C8B-B14F-4D97-AF65-F5344CB8AC3E}">
        <p14:creationId xmlns:p14="http://schemas.microsoft.com/office/powerpoint/2010/main" val="3050287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2887F5A-D137-0941-91F8-7CFFC479772E}"/>
              </a:ext>
            </a:extLst>
          </p:cNvPr>
          <p:cNvSpPr>
            <a:spLocks noGrp="1"/>
          </p:cNvSpPr>
          <p:nvPr>
            <p:ph type="title"/>
          </p:nvPr>
        </p:nvSpPr>
        <p:spPr>
          <a:xfrm>
            <a:off x="0" y="123478"/>
            <a:ext cx="5292080" cy="504056"/>
          </a:xfrm>
        </p:spPr>
        <p:txBody>
          <a:bodyPr/>
          <a:lstStyle/>
          <a:p>
            <a:r>
              <a:rPr lang="en-IN" dirty="0">
                <a:cs typeface="Times New Roman" panose="02020603050405020304" pitchFamily="18" charset="0"/>
              </a:rPr>
              <a:t>DBMS continued..</a:t>
            </a:r>
            <a:endParaRPr lang="en-US" dirty="0"/>
          </a:p>
        </p:txBody>
      </p:sp>
      <p:sp>
        <p:nvSpPr>
          <p:cNvPr id="4" name="Text Placeholder 3"/>
          <p:cNvSpPr>
            <a:spLocks noGrp="1"/>
          </p:cNvSpPr>
          <p:nvPr>
            <p:ph idx="4294967295"/>
          </p:nvPr>
        </p:nvSpPr>
        <p:spPr>
          <a:xfrm>
            <a:off x="395536" y="483518"/>
            <a:ext cx="8568952" cy="3394075"/>
          </a:xfrm>
        </p:spPr>
        <p:txBody>
          <a:bodyPr>
            <a:normAutofit/>
          </a:bodyPr>
          <a:lstStyle/>
          <a:p>
            <a:endParaRPr lang="en-IN" sz="1800" dirty="0">
              <a:cs typeface="Times New Roman" panose="02020603050405020304" pitchFamily="18" charset="0"/>
            </a:endParaRPr>
          </a:p>
          <a:p>
            <a:r>
              <a:rPr lang="en-US" sz="1800" dirty="0">
                <a:cs typeface="Times New Roman" panose="02020603050405020304" pitchFamily="18" charset="0"/>
              </a:rPr>
              <a:t>DBMS is a computer software providing the  interface between users and a database (or  databases)</a:t>
            </a:r>
          </a:p>
          <a:p>
            <a:endParaRPr lang="en-US" sz="1800" dirty="0">
              <a:cs typeface="Times New Roman" panose="02020603050405020304" pitchFamily="18" charset="0"/>
            </a:endParaRPr>
          </a:p>
          <a:p>
            <a:r>
              <a:rPr lang="en-US" sz="1800" dirty="0">
                <a:cs typeface="Times New Roman" panose="02020603050405020304" pitchFamily="18" charset="0"/>
              </a:rPr>
              <a:t>It is a software system designed to allow the  definition, creation, querying, update, and  administration of databases</a:t>
            </a:r>
          </a:p>
          <a:p>
            <a:endParaRPr lang="en-US" sz="1800" dirty="0">
              <a:cs typeface="Times New Roman" panose="02020603050405020304" pitchFamily="18" charset="0"/>
            </a:endParaRPr>
          </a:p>
          <a:p>
            <a:r>
              <a:rPr lang="en-US" sz="1800" dirty="0">
                <a:cs typeface="Times New Roman" panose="02020603050405020304" pitchFamily="18" charset="0"/>
              </a:rPr>
              <a:t>Different types of DBMS are RDBMS, Object  Oriented DBMS, Network DBMS, Hierarchical  DBMS</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363784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2A4F2D92-7E2D-814D-8125-5D9E3233CD02}"/>
              </a:ext>
            </a:extLst>
          </p:cNvPr>
          <p:cNvSpPr>
            <a:spLocks noGrp="1"/>
          </p:cNvSpPr>
          <p:nvPr>
            <p:ph type="title"/>
          </p:nvPr>
        </p:nvSpPr>
        <p:spPr/>
        <p:txBody>
          <a:bodyPr/>
          <a:lstStyle/>
          <a:p>
            <a:r>
              <a:rPr lang="en-US" dirty="0" smtClean="0"/>
              <a:t>Left </a:t>
            </a:r>
            <a:r>
              <a:rPr lang="en-US" dirty="0"/>
              <a:t>Join</a:t>
            </a:r>
            <a:br>
              <a:rPr lang="en-US" dirty="0"/>
            </a:br>
            <a:endParaRPr lang="en-US" dirty="0"/>
          </a:p>
        </p:txBody>
      </p:sp>
      <p:sp>
        <p:nvSpPr>
          <p:cNvPr id="4" name="Text Placeholder 3"/>
          <p:cNvSpPr>
            <a:spLocks noGrp="1"/>
          </p:cNvSpPr>
          <p:nvPr>
            <p:ph idx="4294967295"/>
          </p:nvPr>
        </p:nvSpPr>
        <p:spPr>
          <a:xfrm>
            <a:off x="274610" y="617835"/>
            <a:ext cx="9049918" cy="3394075"/>
          </a:xfrm>
        </p:spPr>
        <p:txBody>
          <a:bodyPr>
            <a:normAutofit/>
          </a:bodyPr>
          <a:lstStyle/>
          <a:p>
            <a:r>
              <a:rPr lang="en-US" sz="1800" dirty="0">
                <a:cs typeface="Times New Roman" panose="02020603050405020304" pitchFamily="18" charset="0"/>
              </a:rPr>
              <a:t>SELECT emp_id,emp_name, vchr_place  from </a:t>
            </a:r>
            <a:r>
              <a:rPr lang="en-US" sz="1800" dirty="0" smtClean="0">
                <a:cs typeface="Times New Roman" panose="02020603050405020304" pitchFamily="18" charset="0"/>
              </a:rPr>
              <a:t>tbl_employee</a:t>
            </a:r>
            <a:r>
              <a:rPr lang="en-US" sz="1800" dirty="0">
                <a:cs typeface="Times New Roman" panose="02020603050405020304" pitchFamily="18" charset="0"/>
              </a:rPr>
              <a:t> </a:t>
            </a:r>
            <a:r>
              <a:rPr lang="en-US" sz="1800" dirty="0" smtClean="0">
                <a:cs typeface="Times New Roman" panose="02020603050405020304" pitchFamily="18" charset="0"/>
              </a:rPr>
              <a:t>Left Join </a:t>
            </a:r>
            <a:r>
              <a:rPr lang="en-US" sz="1800" dirty="0">
                <a:cs typeface="Times New Roman" panose="02020603050405020304" pitchFamily="18" charset="0"/>
              </a:rPr>
              <a:t>tbl_place on fk_int_plac_id=pk_int_id</a:t>
            </a:r>
          </a:p>
          <a:p>
            <a:endParaRPr lang="en-US" sz="1800" dirty="0">
              <a:cs typeface="Times New Roman" panose="02020603050405020304" pitchFamily="18" charset="0"/>
            </a:endParaRPr>
          </a:p>
          <a:p>
            <a:endParaRPr lang="en-IN" sz="1800" dirty="0">
              <a:cs typeface="Times New Roman" panose="02020603050405020304" pitchFamily="18" charset="0"/>
            </a:endParaRPr>
          </a:p>
        </p:txBody>
      </p:sp>
      <p:graphicFrame>
        <p:nvGraphicFramePr>
          <p:cNvPr id="20" name="object 11"/>
          <p:cNvGraphicFramePr>
            <a:graphicFrameLocks noGrp="1"/>
          </p:cNvGraphicFramePr>
          <p:nvPr>
            <p:extLst>
              <p:ext uri="{D42A27DB-BD31-4B8C-83A1-F6EECF244321}">
                <p14:modId xmlns:p14="http://schemas.microsoft.com/office/powerpoint/2010/main" val="2598134212"/>
              </p:ext>
            </p:extLst>
          </p:nvPr>
        </p:nvGraphicFramePr>
        <p:xfrm>
          <a:off x="1115616" y="1295752"/>
          <a:ext cx="3027919" cy="1711503"/>
        </p:xfrm>
        <a:graphic>
          <a:graphicData uri="http://schemas.openxmlformats.org/drawingml/2006/table">
            <a:tbl>
              <a:tblPr firstRow="1" bandRow="1">
                <a:tableStyleId>{2D5ABB26-0587-4C30-8999-92F81FD0307C}</a:tableStyleId>
              </a:tblPr>
              <a:tblGrid>
                <a:gridCol w="708748">
                  <a:extLst>
                    <a:ext uri="{9D8B030D-6E8A-4147-A177-3AD203B41FA5}">
                      <a16:colId xmlns:a16="http://schemas.microsoft.com/office/drawing/2014/main" xmlns="" val="20000"/>
                    </a:ext>
                  </a:extLst>
                </a:gridCol>
                <a:gridCol w="1019444">
                  <a:extLst>
                    <a:ext uri="{9D8B030D-6E8A-4147-A177-3AD203B41FA5}">
                      <a16:colId xmlns:a16="http://schemas.microsoft.com/office/drawing/2014/main" xmlns="" val="20001"/>
                    </a:ext>
                  </a:extLst>
                </a:gridCol>
                <a:gridCol w="1299727">
                  <a:extLst>
                    <a:ext uri="{9D8B030D-6E8A-4147-A177-3AD203B41FA5}">
                      <a16:colId xmlns:a16="http://schemas.microsoft.com/office/drawing/2014/main" xmlns="" val="20002"/>
                    </a:ext>
                  </a:extLst>
                </a:gridCol>
              </a:tblGrid>
              <a:tr h="285733">
                <a:tc>
                  <a:txBody>
                    <a:bodyPr/>
                    <a:lstStyle/>
                    <a:p>
                      <a:pPr marR="26034" algn="ctr">
                        <a:lnSpc>
                          <a:spcPct val="100000"/>
                        </a:lnSpc>
                        <a:spcBef>
                          <a:spcPts val="270"/>
                        </a:spcBef>
                      </a:pPr>
                      <a:r>
                        <a:rPr sz="1400" b="1" dirty="0">
                          <a:solidFill>
                            <a:schemeClr val="tx1"/>
                          </a:solidFill>
                          <a:latin typeface="Calibri"/>
                          <a:cs typeface="Calibri"/>
                        </a:rPr>
                        <a:t>Emp_id</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2300"/>
                        </a:lnSpc>
                      </a:pPr>
                      <a:r>
                        <a:rPr lang="en-IN" sz="1400" b="1" dirty="0">
                          <a:solidFill>
                            <a:schemeClr val="tx1"/>
                          </a:solidFill>
                          <a:latin typeface="Calibri"/>
                          <a:cs typeface="Calibri"/>
                        </a:rPr>
                        <a:t>Emp_name</a:t>
                      </a:r>
                      <a:endParaRPr sz="1400" b="1" dirty="0">
                        <a:solidFill>
                          <a:schemeClr val="tx1"/>
                        </a:solidFill>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300"/>
                        </a:lnSpc>
                      </a:pPr>
                      <a:r>
                        <a:rPr lang="en-US" sz="1600" b="1" dirty="0">
                          <a:latin typeface="Calibri" panose="020F0502020204030204" pitchFamily="34" charset="0"/>
                          <a:cs typeface="Calibri" panose="020F0502020204030204" pitchFamily="34" charset="0"/>
                        </a:rPr>
                        <a:t>fk_int_place_id</a:t>
                      </a:r>
                      <a:endParaRPr sz="1600" b="1" baseline="-8680" dirty="0">
                        <a:solidFill>
                          <a:schemeClr val="tx1"/>
                        </a:solidFill>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0"/>
                  </a:ext>
                </a:extLst>
              </a:tr>
              <a:tr h="289991">
                <a:tc>
                  <a:txBody>
                    <a:bodyPr/>
                    <a:lstStyle/>
                    <a:p>
                      <a:pPr marL="10795" algn="ctr">
                        <a:lnSpc>
                          <a:spcPct val="100000"/>
                        </a:lnSpc>
                        <a:spcBef>
                          <a:spcPts val="270"/>
                        </a:spcBef>
                      </a:pPr>
                      <a:r>
                        <a:rPr sz="1400" spc="-5" dirty="0">
                          <a:solidFill>
                            <a:schemeClr val="tx1"/>
                          </a:solidFill>
                          <a:latin typeface="Calibri"/>
                          <a:cs typeface="Calibri"/>
                        </a:rPr>
                        <a:t>1000</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268605">
                        <a:lnSpc>
                          <a:spcPct val="100000"/>
                        </a:lnSpc>
                        <a:spcBef>
                          <a:spcPts val="270"/>
                        </a:spcBef>
                      </a:pPr>
                      <a:r>
                        <a:rPr lang="en-CA" sz="1400" spc="-5" dirty="0" smtClean="0">
                          <a:solidFill>
                            <a:schemeClr val="tx1"/>
                          </a:solidFill>
                          <a:latin typeface="Calibri"/>
                          <a:cs typeface="Calibri"/>
                        </a:rPr>
                        <a:t>Samantha</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1430" algn="ctr">
                        <a:lnSpc>
                          <a:spcPct val="100000"/>
                        </a:lnSpc>
                        <a:spcBef>
                          <a:spcPts val="270"/>
                        </a:spcBef>
                      </a:pPr>
                      <a:r>
                        <a:rPr sz="1400" dirty="0">
                          <a:solidFill>
                            <a:schemeClr val="tx1"/>
                          </a:solidFill>
                          <a:latin typeface="Calibri"/>
                          <a:cs typeface="Calibri"/>
                        </a:rPr>
                        <a:t>1</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1"/>
                  </a:ext>
                </a:extLst>
              </a:tr>
              <a:tr h="259439">
                <a:tc>
                  <a:txBody>
                    <a:bodyPr/>
                    <a:lstStyle/>
                    <a:p>
                      <a:pPr marL="10795" algn="ctr">
                        <a:lnSpc>
                          <a:spcPct val="100000"/>
                        </a:lnSpc>
                        <a:spcBef>
                          <a:spcPts val="270"/>
                        </a:spcBef>
                      </a:pPr>
                      <a:r>
                        <a:rPr sz="1400" spc="-5" dirty="0">
                          <a:solidFill>
                            <a:schemeClr val="tx1"/>
                          </a:solidFill>
                          <a:latin typeface="Calibri"/>
                          <a:cs typeface="Calibri"/>
                        </a:rPr>
                        <a:t>1001</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73050">
                        <a:lnSpc>
                          <a:spcPct val="100000"/>
                        </a:lnSpc>
                        <a:spcBef>
                          <a:spcPts val="270"/>
                        </a:spcBef>
                      </a:pPr>
                      <a:r>
                        <a:rPr lang="en-CA" sz="1400" dirty="0" smtClean="0">
                          <a:solidFill>
                            <a:schemeClr val="tx1"/>
                          </a:solidFill>
                          <a:latin typeface="Calibri"/>
                          <a:cs typeface="Calibri"/>
                        </a:rPr>
                        <a:t>Anna</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270"/>
                        </a:spcBef>
                      </a:pPr>
                      <a:r>
                        <a:rPr sz="1400" dirty="0">
                          <a:solidFill>
                            <a:schemeClr val="tx1"/>
                          </a:solidFill>
                          <a:latin typeface="Calibri"/>
                          <a:cs typeface="Calibri"/>
                        </a:rPr>
                        <a:t>4</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289991">
                <a:tc>
                  <a:txBody>
                    <a:bodyPr/>
                    <a:lstStyle/>
                    <a:p>
                      <a:pPr marL="10795" algn="ctr">
                        <a:lnSpc>
                          <a:spcPct val="100000"/>
                        </a:lnSpc>
                        <a:spcBef>
                          <a:spcPts val="270"/>
                        </a:spcBef>
                      </a:pPr>
                      <a:r>
                        <a:rPr sz="1400" spc="-5" dirty="0">
                          <a:solidFill>
                            <a:schemeClr val="tx1"/>
                          </a:solidFill>
                          <a:latin typeface="Calibri"/>
                          <a:cs typeface="Calibri"/>
                        </a:rPr>
                        <a:t>1002</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268605">
                        <a:lnSpc>
                          <a:spcPct val="100000"/>
                        </a:lnSpc>
                        <a:spcBef>
                          <a:spcPts val="270"/>
                        </a:spcBef>
                      </a:pPr>
                      <a:r>
                        <a:rPr lang="en-CA" sz="1400" spc="-10" dirty="0" smtClean="0">
                          <a:solidFill>
                            <a:schemeClr val="tx1"/>
                          </a:solidFill>
                          <a:latin typeface="Calibri"/>
                          <a:cs typeface="Calibri"/>
                        </a:rPr>
                        <a:t>Norman</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1430" algn="ctr">
                        <a:lnSpc>
                          <a:spcPct val="100000"/>
                        </a:lnSpc>
                        <a:spcBef>
                          <a:spcPts val="270"/>
                        </a:spcBef>
                      </a:pPr>
                      <a:r>
                        <a:rPr sz="1400" dirty="0">
                          <a:solidFill>
                            <a:schemeClr val="tx1"/>
                          </a:solidFill>
                          <a:latin typeface="Calibri"/>
                          <a:cs typeface="Calibri"/>
                        </a:rPr>
                        <a:t>2</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3"/>
                  </a:ext>
                </a:extLst>
              </a:tr>
              <a:tr h="289991">
                <a:tc>
                  <a:txBody>
                    <a:bodyPr/>
                    <a:lstStyle/>
                    <a:p>
                      <a:pPr marL="10795" algn="ctr">
                        <a:lnSpc>
                          <a:spcPct val="100000"/>
                        </a:lnSpc>
                        <a:spcBef>
                          <a:spcPts val="275"/>
                        </a:spcBef>
                      </a:pPr>
                      <a:r>
                        <a:rPr sz="1400" spc="-5" dirty="0">
                          <a:solidFill>
                            <a:schemeClr val="tx1"/>
                          </a:solidFill>
                          <a:latin typeface="Calibri"/>
                          <a:cs typeface="Calibri"/>
                        </a:rPr>
                        <a:t>1003</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40360">
                        <a:lnSpc>
                          <a:spcPct val="100000"/>
                        </a:lnSpc>
                        <a:spcBef>
                          <a:spcPts val="275"/>
                        </a:spcBef>
                      </a:pPr>
                      <a:r>
                        <a:rPr lang="en-CA" sz="1400" spc="-10" dirty="0" smtClean="0">
                          <a:solidFill>
                            <a:schemeClr val="tx1"/>
                          </a:solidFill>
                          <a:latin typeface="Calibri"/>
                          <a:cs typeface="Calibri"/>
                        </a:rPr>
                        <a:t>Mike</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275"/>
                        </a:spcBef>
                      </a:pPr>
                      <a:r>
                        <a:rPr sz="1400" dirty="0">
                          <a:solidFill>
                            <a:schemeClr val="tx1"/>
                          </a:solidFill>
                          <a:latin typeface="Calibri"/>
                          <a:cs typeface="Calibri"/>
                        </a:rPr>
                        <a:t>5</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4"/>
                  </a:ext>
                </a:extLst>
              </a:tr>
              <a:tr h="289991">
                <a:tc>
                  <a:txBody>
                    <a:bodyPr/>
                    <a:lstStyle/>
                    <a:p>
                      <a:pPr marL="10795" algn="ctr">
                        <a:lnSpc>
                          <a:spcPct val="100000"/>
                        </a:lnSpc>
                        <a:spcBef>
                          <a:spcPts val="275"/>
                        </a:spcBef>
                      </a:pPr>
                      <a:r>
                        <a:rPr sz="1400" spc="-5" dirty="0">
                          <a:solidFill>
                            <a:schemeClr val="tx1"/>
                          </a:solidFill>
                          <a:latin typeface="Calibri"/>
                          <a:cs typeface="Calibri"/>
                        </a:rPr>
                        <a:t>1004</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0795" algn="ctr">
                        <a:lnSpc>
                          <a:spcPct val="100000"/>
                        </a:lnSpc>
                        <a:spcBef>
                          <a:spcPts val="275"/>
                        </a:spcBef>
                      </a:pPr>
                      <a:r>
                        <a:rPr sz="1400" spc="-5" dirty="0">
                          <a:solidFill>
                            <a:schemeClr val="tx1"/>
                          </a:solidFill>
                          <a:latin typeface="Calibri"/>
                          <a:cs typeface="Calibri"/>
                        </a:rPr>
                        <a:t>Alex</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1430" algn="ctr">
                        <a:lnSpc>
                          <a:spcPct val="100000"/>
                        </a:lnSpc>
                        <a:spcBef>
                          <a:spcPts val="275"/>
                        </a:spcBef>
                      </a:pPr>
                      <a:r>
                        <a:rPr sz="1400" dirty="0">
                          <a:solidFill>
                            <a:schemeClr val="tx1"/>
                          </a:solidFill>
                          <a:latin typeface="Calibri"/>
                          <a:cs typeface="Calibri"/>
                        </a:rPr>
                        <a:t>6</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223469036"/>
              </p:ext>
            </p:extLst>
          </p:nvPr>
        </p:nvGraphicFramePr>
        <p:xfrm>
          <a:off x="5690866" y="1288484"/>
          <a:ext cx="2397512" cy="1520892"/>
        </p:xfrm>
        <a:graphic>
          <a:graphicData uri="http://schemas.openxmlformats.org/drawingml/2006/table">
            <a:tbl>
              <a:tblPr firstRow="1" bandRow="1">
                <a:tableStyleId>{2D5ABB26-0587-4C30-8999-92F81FD0307C}</a:tableStyleId>
              </a:tblPr>
              <a:tblGrid>
                <a:gridCol w="932366">
                  <a:extLst>
                    <a:ext uri="{9D8B030D-6E8A-4147-A177-3AD203B41FA5}">
                      <a16:colId xmlns:a16="http://schemas.microsoft.com/office/drawing/2014/main" xmlns="" val="896040476"/>
                    </a:ext>
                  </a:extLst>
                </a:gridCol>
                <a:gridCol w="1465146">
                  <a:extLst>
                    <a:ext uri="{9D8B030D-6E8A-4147-A177-3AD203B41FA5}">
                      <a16:colId xmlns:a16="http://schemas.microsoft.com/office/drawing/2014/main" xmlns="" val="2686424779"/>
                    </a:ext>
                  </a:extLst>
                </a:gridCol>
              </a:tblGrid>
              <a:tr h="306667">
                <a:tc>
                  <a:txBody>
                    <a:bodyPr/>
                    <a:lstStyle/>
                    <a:p>
                      <a:pPr algn="ctr">
                        <a:lnSpc>
                          <a:spcPts val="2505"/>
                        </a:lnSpc>
                      </a:pPr>
                      <a:r>
                        <a:rPr lang="en-US" sz="1600" b="1" dirty="0">
                          <a:latin typeface="Calibri" panose="020F0502020204030204" pitchFamily="34" charset="0"/>
                          <a:cs typeface="Calibri" panose="020F0502020204030204" pitchFamily="34" charset="0"/>
                        </a:rPr>
                        <a:t>pk_int_id</a:t>
                      </a:r>
                      <a:endParaRPr sz="1600" b="1" dirty="0">
                        <a:solidFill>
                          <a:schemeClr val="tx1"/>
                        </a:solidFill>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260"/>
                        </a:spcBef>
                      </a:pPr>
                      <a:r>
                        <a:rPr sz="1600" b="1" spc="-15" dirty="0">
                          <a:solidFill>
                            <a:schemeClr val="tx1"/>
                          </a:solidFill>
                          <a:latin typeface="Calibri"/>
                          <a:cs typeface="Calibri"/>
                        </a:rPr>
                        <a:t>Vchr_place</a:t>
                      </a:r>
                      <a:endParaRPr sz="1600" dirty="0">
                        <a:solidFill>
                          <a:schemeClr val="tx1"/>
                        </a:solidFill>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3264150828"/>
                  </a:ext>
                </a:extLst>
              </a:tr>
              <a:tr h="300848">
                <a:tc>
                  <a:txBody>
                    <a:bodyPr/>
                    <a:lstStyle/>
                    <a:p>
                      <a:pPr marL="13970" algn="ctr">
                        <a:lnSpc>
                          <a:spcPct val="100000"/>
                        </a:lnSpc>
                        <a:spcBef>
                          <a:spcPts val="275"/>
                        </a:spcBef>
                      </a:pPr>
                      <a:r>
                        <a:rPr sz="1400" dirty="0">
                          <a:solidFill>
                            <a:schemeClr val="tx1"/>
                          </a:solidFill>
                          <a:latin typeface="Calibri"/>
                          <a:cs typeface="Calibri"/>
                        </a:rPr>
                        <a:t>1</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489584">
                        <a:lnSpc>
                          <a:spcPct val="100000"/>
                        </a:lnSpc>
                        <a:spcBef>
                          <a:spcPts val="275"/>
                        </a:spcBef>
                      </a:pPr>
                      <a:r>
                        <a:rPr lang="en-CA" sz="1400" spc="-5" dirty="0" smtClean="0">
                          <a:solidFill>
                            <a:schemeClr val="tx1"/>
                          </a:solidFill>
                          <a:latin typeface="Calibri"/>
                          <a:cs typeface="Calibri"/>
                        </a:rPr>
                        <a:t>Washington</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3184584"/>
                  </a:ext>
                </a:extLst>
              </a:tr>
              <a:tr h="300848">
                <a:tc>
                  <a:txBody>
                    <a:bodyPr/>
                    <a:lstStyle/>
                    <a:p>
                      <a:pPr marL="13970" algn="ctr">
                        <a:lnSpc>
                          <a:spcPct val="100000"/>
                        </a:lnSpc>
                        <a:spcBef>
                          <a:spcPts val="270"/>
                        </a:spcBef>
                      </a:pPr>
                      <a:r>
                        <a:rPr sz="1400" dirty="0">
                          <a:solidFill>
                            <a:schemeClr val="tx1"/>
                          </a:solidFill>
                          <a:latin typeface="Calibri"/>
                          <a:cs typeface="Calibri"/>
                        </a:rPr>
                        <a:t>2</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27685">
                        <a:lnSpc>
                          <a:spcPct val="100000"/>
                        </a:lnSpc>
                        <a:spcBef>
                          <a:spcPts val="270"/>
                        </a:spcBef>
                      </a:pPr>
                      <a:r>
                        <a:rPr lang="en-CA" sz="1400" spc="-15" dirty="0" smtClean="0">
                          <a:solidFill>
                            <a:schemeClr val="tx1"/>
                          </a:solidFill>
                          <a:latin typeface="Calibri"/>
                          <a:cs typeface="Calibri"/>
                        </a:rPr>
                        <a:t>Dallas</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3500445182"/>
                  </a:ext>
                </a:extLst>
              </a:tr>
              <a:tr h="300848">
                <a:tc>
                  <a:txBody>
                    <a:bodyPr/>
                    <a:lstStyle/>
                    <a:p>
                      <a:pPr marL="13970" algn="ctr">
                        <a:lnSpc>
                          <a:spcPct val="100000"/>
                        </a:lnSpc>
                        <a:spcBef>
                          <a:spcPts val="270"/>
                        </a:spcBef>
                      </a:pPr>
                      <a:r>
                        <a:rPr sz="1400" dirty="0">
                          <a:solidFill>
                            <a:schemeClr val="tx1"/>
                          </a:solidFill>
                          <a:latin typeface="Calibri"/>
                          <a:cs typeface="Calibri"/>
                        </a:rPr>
                        <a:t>3</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alpha val="19999"/>
                      </a:schemeClr>
                    </a:solidFill>
                  </a:tcPr>
                </a:tc>
                <a:tc>
                  <a:txBody>
                    <a:bodyPr/>
                    <a:lstStyle/>
                    <a:p>
                      <a:pPr marL="429895">
                        <a:lnSpc>
                          <a:spcPct val="100000"/>
                        </a:lnSpc>
                        <a:spcBef>
                          <a:spcPts val="270"/>
                        </a:spcBef>
                      </a:pPr>
                      <a:r>
                        <a:rPr lang="en-CA" sz="1400" spc="-5" dirty="0" smtClean="0">
                          <a:solidFill>
                            <a:schemeClr val="tx1"/>
                          </a:solidFill>
                          <a:latin typeface="Calibri"/>
                          <a:cs typeface="Calibri"/>
                        </a:rPr>
                        <a:t>New York</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alpha val="19999"/>
                      </a:schemeClr>
                    </a:solidFill>
                  </a:tcPr>
                </a:tc>
                <a:extLst>
                  <a:ext uri="{0D108BD9-81ED-4DB2-BD59-A6C34878D82A}">
                    <a16:rowId xmlns:a16="http://schemas.microsoft.com/office/drawing/2014/main" xmlns="" val="2599133640"/>
                  </a:ext>
                </a:extLst>
              </a:tr>
              <a:tr h="300848">
                <a:tc>
                  <a:txBody>
                    <a:bodyPr/>
                    <a:lstStyle/>
                    <a:p>
                      <a:pPr marL="13970" algn="ctr">
                        <a:lnSpc>
                          <a:spcPct val="100000"/>
                        </a:lnSpc>
                        <a:spcBef>
                          <a:spcPts val="275"/>
                        </a:spcBef>
                      </a:pPr>
                      <a:r>
                        <a:rPr sz="1400" dirty="0">
                          <a:solidFill>
                            <a:schemeClr val="tx1"/>
                          </a:solidFill>
                          <a:latin typeface="Calibri"/>
                          <a:cs typeface="Calibri"/>
                        </a:rPr>
                        <a:t>4</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240" algn="ctr">
                        <a:lnSpc>
                          <a:spcPct val="100000"/>
                        </a:lnSpc>
                        <a:spcBef>
                          <a:spcPts val="275"/>
                        </a:spcBef>
                      </a:pPr>
                      <a:r>
                        <a:rPr lang="en-CA" sz="1400" spc="-5" dirty="0" smtClean="0">
                          <a:solidFill>
                            <a:schemeClr val="tx1"/>
                          </a:solidFill>
                          <a:latin typeface="Calibri"/>
                          <a:cs typeface="Calibri"/>
                        </a:rPr>
                        <a:t>Raleigh</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4184776886"/>
                  </a:ext>
                </a:extLst>
              </a:tr>
            </a:tbl>
          </a:graphicData>
        </a:graphic>
      </p:graphicFrame>
      <p:graphicFrame>
        <p:nvGraphicFramePr>
          <p:cNvPr id="24" name="object 5"/>
          <p:cNvGraphicFramePr>
            <a:graphicFrameLocks noGrp="1"/>
          </p:cNvGraphicFramePr>
          <p:nvPr>
            <p:extLst>
              <p:ext uri="{D42A27DB-BD31-4B8C-83A1-F6EECF244321}">
                <p14:modId xmlns:p14="http://schemas.microsoft.com/office/powerpoint/2010/main" val="216410240"/>
              </p:ext>
            </p:extLst>
          </p:nvPr>
        </p:nvGraphicFramePr>
        <p:xfrm>
          <a:off x="3505200" y="3143979"/>
          <a:ext cx="2727804" cy="1590392"/>
        </p:xfrm>
        <a:graphic>
          <a:graphicData uri="http://schemas.openxmlformats.org/drawingml/2006/table">
            <a:tbl>
              <a:tblPr firstRow="1" bandRow="1">
                <a:tableStyleId>{2D5ABB26-0587-4C30-8999-92F81FD0307C}</a:tableStyleId>
              </a:tblPr>
              <a:tblGrid>
                <a:gridCol w="682089">
                  <a:extLst>
                    <a:ext uri="{9D8B030D-6E8A-4147-A177-3AD203B41FA5}">
                      <a16:colId xmlns:a16="http://schemas.microsoft.com/office/drawing/2014/main" xmlns="" val="20000"/>
                    </a:ext>
                  </a:extLst>
                </a:gridCol>
                <a:gridCol w="930021">
                  <a:extLst>
                    <a:ext uri="{9D8B030D-6E8A-4147-A177-3AD203B41FA5}">
                      <a16:colId xmlns:a16="http://schemas.microsoft.com/office/drawing/2014/main" xmlns="" val="20001"/>
                    </a:ext>
                  </a:extLst>
                </a:gridCol>
                <a:gridCol w="1115694">
                  <a:extLst>
                    <a:ext uri="{9D8B030D-6E8A-4147-A177-3AD203B41FA5}">
                      <a16:colId xmlns:a16="http://schemas.microsoft.com/office/drawing/2014/main" xmlns="" val="20002"/>
                    </a:ext>
                  </a:extLst>
                </a:gridCol>
              </a:tblGrid>
              <a:tr h="348967">
                <a:tc>
                  <a:txBody>
                    <a:bodyPr/>
                    <a:lstStyle/>
                    <a:p>
                      <a:pPr marR="25400" algn="ctr">
                        <a:lnSpc>
                          <a:spcPct val="100000"/>
                        </a:lnSpc>
                        <a:spcBef>
                          <a:spcPts val="275"/>
                        </a:spcBef>
                      </a:pPr>
                      <a:r>
                        <a:rPr sz="1400" b="1" dirty="0">
                          <a:latin typeface="Calibri"/>
                          <a:cs typeface="Calibri"/>
                        </a:rPr>
                        <a:t>Emp_id</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2384" algn="ctr">
                        <a:lnSpc>
                          <a:spcPct val="100000"/>
                        </a:lnSpc>
                        <a:spcBef>
                          <a:spcPts val="275"/>
                        </a:spcBef>
                      </a:pPr>
                      <a:r>
                        <a:rPr sz="1400" b="1" dirty="0">
                          <a:latin typeface="Calibri"/>
                          <a:cs typeface="Calibri"/>
                        </a:rPr>
                        <a:t>Emp_name</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275"/>
                        </a:spcBef>
                      </a:pPr>
                      <a:r>
                        <a:rPr sz="1400" b="1" spc="-10" dirty="0">
                          <a:latin typeface="Calibri"/>
                          <a:cs typeface="Calibri"/>
                        </a:rPr>
                        <a:t>Vchr_place</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0"/>
                  </a:ext>
                </a:extLst>
              </a:tr>
              <a:tr h="235637">
                <a:tc>
                  <a:txBody>
                    <a:bodyPr/>
                    <a:lstStyle/>
                    <a:p>
                      <a:pPr marL="11430" algn="ctr">
                        <a:lnSpc>
                          <a:spcPct val="100000"/>
                        </a:lnSpc>
                        <a:spcBef>
                          <a:spcPts val="275"/>
                        </a:spcBef>
                      </a:pPr>
                      <a:r>
                        <a:rPr sz="1400" spc="-5" dirty="0">
                          <a:latin typeface="Calibri"/>
                          <a:cs typeface="Calibri"/>
                        </a:rPr>
                        <a:t>1000</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2700" algn="ctr">
                        <a:lnSpc>
                          <a:spcPct val="100000"/>
                        </a:lnSpc>
                        <a:spcBef>
                          <a:spcPts val="275"/>
                        </a:spcBef>
                      </a:pPr>
                      <a:r>
                        <a:rPr lang="en-CA" sz="1400" spc="-5" dirty="0" smtClean="0">
                          <a:latin typeface="Calibri"/>
                          <a:cs typeface="Calibri"/>
                        </a:rPr>
                        <a:t>Samantha</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97790">
                        <a:lnSpc>
                          <a:spcPct val="100000"/>
                        </a:lnSpc>
                        <a:spcBef>
                          <a:spcPts val="275"/>
                        </a:spcBef>
                      </a:pPr>
                      <a:r>
                        <a:rPr lang="en-CA" sz="1400" spc="-5" dirty="0" smtClean="0">
                          <a:latin typeface="Calibri"/>
                          <a:cs typeface="Calibri"/>
                        </a:rPr>
                        <a:t>Washington</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1"/>
                  </a:ext>
                </a:extLst>
              </a:tr>
              <a:tr h="235637">
                <a:tc>
                  <a:txBody>
                    <a:bodyPr/>
                    <a:lstStyle/>
                    <a:p>
                      <a:pPr marL="11430" algn="ctr">
                        <a:lnSpc>
                          <a:spcPct val="100000"/>
                        </a:lnSpc>
                        <a:spcBef>
                          <a:spcPts val="275"/>
                        </a:spcBef>
                      </a:pPr>
                      <a:r>
                        <a:rPr sz="1400" spc="-5" dirty="0">
                          <a:latin typeface="Calibri"/>
                          <a:cs typeface="Calibri"/>
                        </a:rPr>
                        <a:t>1001</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335" algn="ctr">
                        <a:lnSpc>
                          <a:spcPct val="100000"/>
                        </a:lnSpc>
                        <a:spcBef>
                          <a:spcPts val="275"/>
                        </a:spcBef>
                      </a:pPr>
                      <a:r>
                        <a:rPr lang="en-CA" sz="1400" dirty="0" smtClean="0">
                          <a:latin typeface="Calibri"/>
                          <a:cs typeface="Calibri"/>
                        </a:rPr>
                        <a:t>Anna</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275"/>
                        </a:spcBef>
                      </a:pPr>
                      <a:r>
                        <a:rPr lang="en-CA" sz="1400" spc="-5" dirty="0" smtClean="0">
                          <a:latin typeface="Calibri"/>
                          <a:cs typeface="Calibri"/>
                        </a:rPr>
                        <a:t>Raleigh</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235637">
                <a:tc>
                  <a:txBody>
                    <a:bodyPr/>
                    <a:lstStyle/>
                    <a:p>
                      <a:pPr marL="11430" algn="ctr">
                        <a:lnSpc>
                          <a:spcPct val="100000"/>
                        </a:lnSpc>
                        <a:spcBef>
                          <a:spcPts val="275"/>
                        </a:spcBef>
                      </a:pPr>
                      <a:r>
                        <a:rPr sz="1400" spc="-5" dirty="0">
                          <a:latin typeface="Calibri"/>
                          <a:cs typeface="Calibri"/>
                        </a:rPr>
                        <a:t>1002</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4604" algn="ctr">
                        <a:lnSpc>
                          <a:spcPct val="100000"/>
                        </a:lnSpc>
                        <a:spcBef>
                          <a:spcPts val="275"/>
                        </a:spcBef>
                      </a:pPr>
                      <a:r>
                        <a:rPr lang="en-CA" sz="1400" spc="-10" dirty="0" smtClean="0">
                          <a:latin typeface="Calibri"/>
                          <a:cs typeface="Calibri"/>
                        </a:rPr>
                        <a:t>Norman</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97790">
                        <a:lnSpc>
                          <a:spcPct val="100000"/>
                        </a:lnSpc>
                        <a:spcBef>
                          <a:spcPts val="275"/>
                        </a:spcBef>
                      </a:pPr>
                      <a:r>
                        <a:rPr lang="en-CA" sz="1400" spc="-15" dirty="0" smtClean="0">
                          <a:latin typeface="Calibri"/>
                          <a:cs typeface="Calibri"/>
                        </a:rPr>
                        <a:t>Dallas</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3"/>
                  </a:ext>
                </a:extLst>
              </a:tr>
              <a:tr h="235637">
                <a:tc>
                  <a:txBody>
                    <a:bodyPr/>
                    <a:lstStyle/>
                    <a:p>
                      <a:pPr marL="11430" algn="ctr">
                        <a:lnSpc>
                          <a:spcPct val="100000"/>
                        </a:lnSpc>
                        <a:spcBef>
                          <a:spcPts val="275"/>
                        </a:spcBef>
                      </a:pPr>
                      <a:r>
                        <a:rPr sz="1400" spc="-5" dirty="0">
                          <a:latin typeface="Calibri"/>
                          <a:cs typeface="Calibri"/>
                        </a:rPr>
                        <a:t>1003</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0" algn="ctr">
                        <a:lnSpc>
                          <a:spcPct val="100000"/>
                        </a:lnSpc>
                        <a:spcBef>
                          <a:spcPts val="275"/>
                        </a:spcBef>
                      </a:pPr>
                      <a:r>
                        <a:rPr lang="en-CA" sz="1400" spc="-10" dirty="0" smtClean="0">
                          <a:latin typeface="Calibri"/>
                          <a:cs typeface="Calibri"/>
                        </a:rPr>
                        <a:t>Mike</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0" algn="l" rtl="0">
                        <a:lnSpc>
                          <a:spcPct val="100000"/>
                        </a:lnSpc>
                        <a:spcBef>
                          <a:spcPts val="275"/>
                        </a:spcBef>
                        <a:spcAft>
                          <a:spcPts val="0"/>
                        </a:spcAft>
                        <a:buClr>
                          <a:srgbClr val="000000"/>
                        </a:buClr>
                        <a:buFont typeface="Arial"/>
                      </a:pPr>
                      <a:r>
                        <a:rPr sz="1400" b="0" i="0" u="none" strike="noStrike" cap="none" spc="-15" dirty="0">
                          <a:solidFill>
                            <a:schemeClr val="tx1"/>
                          </a:solidFill>
                          <a:latin typeface="Calibri"/>
                          <a:ea typeface="+mn-ea"/>
                          <a:cs typeface="Calibri"/>
                          <a:sym typeface="Arial"/>
                        </a:rPr>
                        <a:t>NULL</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extLst>
                  <a:ext uri="{0D108BD9-81ED-4DB2-BD59-A6C34878D82A}">
                    <a16:rowId xmlns:a16="http://schemas.microsoft.com/office/drawing/2014/main" xmlns="" val="10004"/>
                  </a:ext>
                </a:extLst>
              </a:tr>
              <a:tr h="235637">
                <a:tc>
                  <a:txBody>
                    <a:bodyPr/>
                    <a:lstStyle/>
                    <a:p>
                      <a:pPr marL="11430" algn="ctr">
                        <a:lnSpc>
                          <a:spcPct val="100000"/>
                        </a:lnSpc>
                        <a:spcBef>
                          <a:spcPts val="275"/>
                        </a:spcBef>
                      </a:pPr>
                      <a:r>
                        <a:rPr sz="1400" spc="-5" dirty="0">
                          <a:latin typeface="Calibri"/>
                          <a:cs typeface="Calibri"/>
                        </a:rPr>
                        <a:t>1004</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2065" algn="ctr">
                        <a:lnSpc>
                          <a:spcPct val="100000"/>
                        </a:lnSpc>
                        <a:spcBef>
                          <a:spcPts val="275"/>
                        </a:spcBef>
                      </a:pPr>
                      <a:r>
                        <a:rPr sz="1400" spc="-5" dirty="0">
                          <a:latin typeface="Calibri"/>
                          <a:cs typeface="Calibri"/>
                        </a:rPr>
                        <a:t>Alex</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97790" marR="0" algn="l" rtl="0">
                        <a:lnSpc>
                          <a:spcPct val="100000"/>
                        </a:lnSpc>
                        <a:spcBef>
                          <a:spcPts val="275"/>
                        </a:spcBef>
                        <a:spcAft>
                          <a:spcPts val="0"/>
                        </a:spcAft>
                        <a:buClr>
                          <a:srgbClr val="000000"/>
                        </a:buClr>
                        <a:buFont typeface="Arial"/>
                      </a:pPr>
                      <a:r>
                        <a:rPr sz="1400" b="0" i="0" u="none" strike="noStrike" cap="none" spc="-15" dirty="0">
                          <a:solidFill>
                            <a:schemeClr val="tx1"/>
                          </a:solidFill>
                          <a:latin typeface="Calibri"/>
                          <a:ea typeface="+mn-ea"/>
                          <a:cs typeface="Calibri"/>
                          <a:sym typeface="Arial"/>
                        </a:rPr>
                        <a:t>NULL</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extLst>
                  <a:ext uri="{0D108BD9-81ED-4DB2-BD59-A6C34878D82A}">
                    <a16:rowId xmlns:a16="http://schemas.microsoft.com/office/drawing/2014/main" xmlns="" val="10005"/>
                  </a:ext>
                </a:extLst>
              </a:tr>
            </a:tbl>
          </a:graphicData>
        </a:graphic>
      </p:graphicFrame>
      <p:sp>
        <p:nvSpPr>
          <p:cNvPr id="25" name="object 11"/>
          <p:cNvSpPr/>
          <p:nvPr/>
        </p:nvSpPr>
        <p:spPr>
          <a:xfrm>
            <a:off x="4253654" y="1761051"/>
            <a:ext cx="771525" cy="1438275"/>
          </a:xfrm>
          <a:prstGeom prst="rect">
            <a:avLst/>
          </a:prstGeom>
          <a:blipFill>
            <a:blip r:embed="rId2" cstate="print"/>
            <a:stretch>
              <a:fillRect/>
            </a:stretch>
          </a:blipFill>
        </p:spPr>
        <p:txBody>
          <a:bodyPr wrap="square" lIns="0" tIns="0" rIns="0" bIns="0" rtlCol="0"/>
          <a:lstStyle/>
          <a:p>
            <a:endParaRPr dirty="0"/>
          </a:p>
        </p:txBody>
      </p:sp>
      <p:sp>
        <p:nvSpPr>
          <p:cNvPr id="26" name="object 12"/>
          <p:cNvSpPr txBox="1"/>
          <p:nvPr/>
        </p:nvSpPr>
        <p:spPr>
          <a:xfrm>
            <a:off x="4190113" y="2148320"/>
            <a:ext cx="230832" cy="922019"/>
          </a:xfrm>
          <a:prstGeom prst="rect">
            <a:avLst/>
          </a:prstGeom>
        </p:spPr>
        <p:txBody>
          <a:bodyPr vert="vert" wrap="square" lIns="0" tIns="0" rIns="0" bIns="0" rtlCol="0">
            <a:spAutoFit/>
          </a:bodyPr>
          <a:lstStyle/>
          <a:p>
            <a:pPr marL="12700">
              <a:lnSpc>
                <a:spcPts val="1810"/>
              </a:lnSpc>
            </a:pPr>
            <a:r>
              <a:rPr lang="en-IN" spc="-5" dirty="0">
                <a:solidFill>
                  <a:srgbClr val="FFFFFF"/>
                </a:solidFill>
                <a:latin typeface="Calibri"/>
                <a:cs typeface="Calibri"/>
              </a:rPr>
              <a:t>Left </a:t>
            </a:r>
            <a:r>
              <a:rPr spc="-85" dirty="0">
                <a:solidFill>
                  <a:srgbClr val="FFFFFF"/>
                </a:solidFill>
                <a:latin typeface="Calibri"/>
                <a:cs typeface="Calibri"/>
              </a:rPr>
              <a:t> </a:t>
            </a:r>
            <a:r>
              <a:rPr dirty="0">
                <a:solidFill>
                  <a:srgbClr val="FFFFFF"/>
                </a:solidFill>
                <a:latin typeface="Calibri"/>
                <a:cs typeface="Calibri"/>
              </a:rPr>
              <a:t>Join</a:t>
            </a:r>
            <a:endParaRPr dirty="0">
              <a:latin typeface="Calibri"/>
              <a:cs typeface="Calibri"/>
            </a:endParaRPr>
          </a:p>
        </p:txBody>
      </p:sp>
      <p:sp>
        <p:nvSpPr>
          <p:cNvPr id="27" name="object 14"/>
          <p:cNvSpPr/>
          <p:nvPr/>
        </p:nvSpPr>
        <p:spPr>
          <a:xfrm>
            <a:off x="4361773" y="1288484"/>
            <a:ext cx="577469" cy="472567"/>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0161204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4294967295"/>
          </p:nvPr>
        </p:nvSpPr>
        <p:spPr>
          <a:xfrm>
            <a:off x="179512" y="843558"/>
            <a:ext cx="8640960" cy="3394075"/>
          </a:xfrm>
        </p:spPr>
        <p:txBody>
          <a:bodyPr>
            <a:noAutofit/>
          </a:bodyPr>
          <a:lstStyle/>
          <a:p>
            <a:r>
              <a:rPr lang="en-US" sz="1600" dirty="0">
                <a:latin typeface="Times New Roman" panose="02020603050405020304" pitchFamily="18" charset="0"/>
                <a:cs typeface="Times New Roman" panose="02020603050405020304" pitchFamily="18" charset="0"/>
              </a:rPr>
              <a:t>The RIGHT JOIN keyword returns all rows from  the right table (table2), with the matching rows in  the left table (table1). The result is NULL in the  left side when there is no match.</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101600" indent="0">
              <a:buNone/>
            </a:pPr>
            <a:endParaRPr lang="en-IN" sz="1600" b="1" dirty="0" smtClean="0">
              <a:latin typeface="Times New Roman" panose="02020603050405020304" pitchFamily="18" charset="0"/>
              <a:cs typeface="Times New Roman" panose="02020603050405020304" pitchFamily="18" charset="0"/>
            </a:endParaRPr>
          </a:p>
          <a:p>
            <a:pPr marL="101600" indent="0">
              <a:buNone/>
            </a:pPr>
            <a:endParaRPr lang="en-IN" sz="1600" b="1" dirty="0">
              <a:latin typeface="Times New Roman" panose="02020603050405020304" pitchFamily="18" charset="0"/>
              <a:cs typeface="Times New Roman" panose="02020603050405020304" pitchFamily="18" charset="0"/>
            </a:endParaRPr>
          </a:p>
          <a:p>
            <a:pPr marL="101600" indent="0">
              <a:buNone/>
            </a:pPr>
            <a:r>
              <a:rPr lang="en-IN" sz="1600" b="1" dirty="0">
                <a:latin typeface="Times New Roman" panose="02020603050405020304" pitchFamily="18" charset="0"/>
                <a:cs typeface="Times New Roman" panose="02020603050405020304" pitchFamily="18" charset="0"/>
              </a:rPr>
              <a:t>Syntax</a:t>
            </a:r>
          </a:p>
          <a:p>
            <a:r>
              <a:rPr lang="en-US" sz="1600" dirty="0">
                <a:latin typeface="Times New Roman" panose="02020603050405020304" pitchFamily="18" charset="0"/>
                <a:cs typeface="Times New Roman" panose="02020603050405020304" pitchFamily="18" charset="0"/>
              </a:rPr>
              <a:t>SELECT column_name(s) FROM table1  RIGHT JOIN table2 ON table1.column_name=table2.column_name</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t>SELECT column_name(s) FROM table1  </a:t>
            </a:r>
            <a:r>
              <a:rPr lang="en-US" sz="1600" b="1" dirty="0" smtClean="0"/>
              <a:t>RIGHT </a:t>
            </a:r>
            <a:r>
              <a:rPr lang="en-US" sz="1600" b="1" dirty="0"/>
              <a:t>JOIN </a:t>
            </a:r>
            <a:r>
              <a:rPr lang="en-US" sz="1600"/>
              <a:t>table2 </a:t>
            </a:r>
            <a:r>
              <a:rPr lang="en-US" sz="1600" smtClean="0"/>
              <a:t>  </a:t>
            </a:r>
            <a:r>
              <a:rPr lang="en-US" sz="1600" dirty="0"/>
              <a:t>USING (column_name);</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5" name="object 5"/>
          <p:cNvSpPr/>
          <p:nvPr/>
        </p:nvSpPr>
        <p:spPr>
          <a:xfrm>
            <a:off x="3059832" y="1588095"/>
            <a:ext cx="2857500" cy="1905000"/>
          </a:xfrm>
          <a:prstGeom prst="rect">
            <a:avLst/>
          </a:prstGeom>
          <a:blipFill>
            <a:blip r:embed="rId2" cstate="print"/>
            <a:stretch>
              <a:fillRect/>
            </a:stretch>
          </a:blipFill>
        </p:spPr>
        <p:txBody>
          <a:bodyPr wrap="square" lIns="0" tIns="0" rIns="0" bIns="0" rtlCol="0"/>
          <a:lstStyle/>
          <a:p>
            <a:endParaRPr dirty="0"/>
          </a:p>
        </p:txBody>
      </p:sp>
      <p:sp>
        <p:nvSpPr>
          <p:cNvPr id="6" name="Rectangle 2">
            <a:extLst>
              <a:ext uri="{FF2B5EF4-FFF2-40B4-BE49-F238E27FC236}">
                <a16:creationId xmlns:a16="http://schemas.microsoft.com/office/drawing/2014/main" xmlns="" id="{B434CCE7-85EB-A24F-A9BB-6F2FA9901D20}"/>
              </a:ext>
            </a:extLst>
          </p:cNvPr>
          <p:cNvSpPr txBox="1">
            <a:spLocks noChangeArrowheads="1"/>
          </p:cNvSpPr>
          <p:nvPr/>
        </p:nvSpPr>
        <p:spPr>
          <a:xfrm>
            <a:off x="0" y="206375"/>
            <a:ext cx="7411640" cy="384175"/>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800" dirty="0">
                <a:solidFill>
                  <a:schemeClr val="bg1"/>
                </a:solidFill>
              </a:rPr>
              <a:t>Right </a:t>
            </a:r>
            <a:r>
              <a:rPr lang="en-US" altLang="en-US" sz="2800" dirty="0" smtClean="0">
                <a:solidFill>
                  <a:schemeClr val="bg1"/>
                </a:solidFill>
              </a:rPr>
              <a:t>Join</a:t>
            </a:r>
            <a:endParaRPr lang="en-US" altLang="en-US" sz="2800" dirty="0">
              <a:solidFill>
                <a:schemeClr val="bg1"/>
              </a:solidFill>
            </a:endParaRPr>
          </a:p>
        </p:txBody>
      </p:sp>
    </p:spTree>
    <p:extLst>
      <p:ext uri="{BB962C8B-B14F-4D97-AF65-F5344CB8AC3E}">
        <p14:creationId xmlns:p14="http://schemas.microsoft.com/office/powerpoint/2010/main" val="2920835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E212BE6-490D-4A40-9742-3AED403C14F3}"/>
              </a:ext>
            </a:extLst>
          </p:cNvPr>
          <p:cNvSpPr>
            <a:spLocks noGrp="1"/>
          </p:cNvSpPr>
          <p:nvPr>
            <p:ph type="title"/>
          </p:nvPr>
        </p:nvSpPr>
        <p:spPr/>
        <p:txBody>
          <a:bodyPr/>
          <a:lstStyle/>
          <a:p>
            <a:r>
              <a:rPr lang="en-US" dirty="0"/>
              <a:t>Right </a:t>
            </a:r>
            <a:r>
              <a:rPr lang="en-US" dirty="0" smtClean="0"/>
              <a:t>Join</a:t>
            </a:r>
            <a:r>
              <a:rPr lang="en-US" dirty="0"/>
              <a:t/>
            </a:r>
            <a:br>
              <a:rPr lang="en-US" dirty="0"/>
            </a:br>
            <a:endParaRPr lang="en-US" dirty="0"/>
          </a:p>
        </p:txBody>
      </p:sp>
      <p:sp>
        <p:nvSpPr>
          <p:cNvPr id="4" name="Text Placeholder 3"/>
          <p:cNvSpPr>
            <a:spLocks noGrp="1"/>
          </p:cNvSpPr>
          <p:nvPr>
            <p:ph idx="4294967295"/>
          </p:nvPr>
        </p:nvSpPr>
        <p:spPr>
          <a:xfrm>
            <a:off x="467544" y="355215"/>
            <a:ext cx="8676456" cy="3394075"/>
          </a:xfrm>
        </p:spPr>
        <p:txBody>
          <a:bodyPr>
            <a:normAutofit/>
          </a:bodyPr>
          <a:lstStyle/>
          <a:p>
            <a:endParaRPr lang="en-US" sz="1800" dirty="0">
              <a:cs typeface="Times New Roman" panose="02020603050405020304" pitchFamily="18" charset="0"/>
            </a:endParaRPr>
          </a:p>
          <a:p>
            <a:r>
              <a:rPr lang="en-US" sz="1800" dirty="0">
                <a:cs typeface="Times New Roman" panose="02020603050405020304" pitchFamily="18" charset="0"/>
              </a:rPr>
              <a:t>SELECT emp_id,emp_name, vchr_place from tbl_place </a:t>
            </a:r>
            <a:r>
              <a:rPr lang="en-US" sz="1800" dirty="0" smtClean="0">
                <a:cs typeface="Times New Roman" panose="02020603050405020304" pitchFamily="18" charset="0"/>
              </a:rPr>
              <a:t>Right Join </a:t>
            </a:r>
            <a:r>
              <a:rPr lang="en-US" sz="1800" dirty="0">
                <a:cs typeface="Times New Roman" panose="02020603050405020304" pitchFamily="18" charset="0"/>
              </a:rPr>
              <a:t>on tbl_employee  fk_int_place_id=pk_int_id</a:t>
            </a:r>
            <a:endParaRPr lang="en-IN" sz="1800" dirty="0">
              <a:cs typeface="Times New Roman" panose="02020603050405020304" pitchFamily="18" charset="0"/>
            </a:endParaRPr>
          </a:p>
        </p:txBody>
      </p:sp>
      <p:graphicFrame>
        <p:nvGraphicFramePr>
          <p:cNvPr id="19" name="object 11"/>
          <p:cNvGraphicFramePr>
            <a:graphicFrameLocks noGrp="1"/>
          </p:cNvGraphicFramePr>
          <p:nvPr>
            <p:extLst>
              <p:ext uri="{D42A27DB-BD31-4B8C-83A1-F6EECF244321}">
                <p14:modId xmlns:p14="http://schemas.microsoft.com/office/powerpoint/2010/main" val="3618631998"/>
              </p:ext>
            </p:extLst>
          </p:nvPr>
        </p:nvGraphicFramePr>
        <p:xfrm>
          <a:off x="650133" y="1384930"/>
          <a:ext cx="3043235" cy="1882522"/>
        </p:xfrm>
        <a:graphic>
          <a:graphicData uri="http://schemas.openxmlformats.org/drawingml/2006/table">
            <a:tbl>
              <a:tblPr firstRow="1" bandRow="1">
                <a:tableStyleId>{2D5ABB26-0587-4C30-8999-92F81FD0307C}</a:tableStyleId>
              </a:tblPr>
              <a:tblGrid>
                <a:gridCol w="712333">
                  <a:extLst>
                    <a:ext uri="{9D8B030D-6E8A-4147-A177-3AD203B41FA5}">
                      <a16:colId xmlns:a16="http://schemas.microsoft.com/office/drawing/2014/main" xmlns="" val="20000"/>
                    </a:ext>
                  </a:extLst>
                </a:gridCol>
                <a:gridCol w="971257">
                  <a:extLst>
                    <a:ext uri="{9D8B030D-6E8A-4147-A177-3AD203B41FA5}">
                      <a16:colId xmlns:a16="http://schemas.microsoft.com/office/drawing/2014/main" xmlns="" val="20001"/>
                    </a:ext>
                  </a:extLst>
                </a:gridCol>
                <a:gridCol w="1359645">
                  <a:extLst>
                    <a:ext uri="{9D8B030D-6E8A-4147-A177-3AD203B41FA5}">
                      <a16:colId xmlns:a16="http://schemas.microsoft.com/office/drawing/2014/main" xmlns="" val="20002"/>
                    </a:ext>
                  </a:extLst>
                </a:gridCol>
              </a:tblGrid>
              <a:tr h="285733">
                <a:tc>
                  <a:txBody>
                    <a:bodyPr/>
                    <a:lstStyle/>
                    <a:p>
                      <a:pPr marR="26034" algn="ctr">
                        <a:lnSpc>
                          <a:spcPct val="100000"/>
                        </a:lnSpc>
                        <a:spcBef>
                          <a:spcPts val="270"/>
                        </a:spcBef>
                      </a:pPr>
                      <a:r>
                        <a:rPr sz="1400" b="1" dirty="0">
                          <a:solidFill>
                            <a:schemeClr val="tx1"/>
                          </a:solidFill>
                          <a:latin typeface="Calibri"/>
                          <a:cs typeface="Calibri"/>
                        </a:rPr>
                        <a:t>Emp_id</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2300"/>
                        </a:lnSpc>
                      </a:pPr>
                      <a:r>
                        <a:rPr lang="en-IN" sz="1400" b="1" dirty="0">
                          <a:solidFill>
                            <a:schemeClr val="tx1"/>
                          </a:solidFill>
                          <a:latin typeface="Calibri"/>
                          <a:cs typeface="Calibri"/>
                        </a:rPr>
                        <a:t>Emp_name</a:t>
                      </a:r>
                      <a:endParaRPr sz="1400" b="1" dirty="0">
                        <a:solidFill>
                          <a:schemeClr val="tx1"/>
                        </a:solidFill>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300"/>
                        </a:lnSpc>
                      </a:pPr>
                      <a:r>
                        <a:rPr lang="en-US" sz="1600" b="1" dirty="0">
                          <a:latin typeface="Calibri" panose="020F0502020204030204" pitchFamily="34" charset="0"/>
                          <a:cs typeface="Calibri" panose="020F0502020204030204" pitchFamily="34" charset="0"/>
                        </a:rPr>
                        <a:t>fk_int_place_id</a:t>
                      </a:r>
                      <a:endParaRPr sz="1600" b="1" baseline="-8680" dirty="0">
                        <a:solidFill>
                          <a:schemeClr val="tx1"/>
                        </a:solidFill>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0"/>
                  </a:ext>
                </a:extLst>
              </a:tr>
              <a:tr h="289991">
                <a:tc>
                  <a:txBody>
                    <a:bodyPr/>
                    <a:lstStyle/>
                    <a:p>
                      <a:pPr marL="10795" algn="ctr">
                        <a:lnSpc>
                          <a:spcPct val="100000"/>
                        </a:lnSpc>
                        <a:spcBef>
                          <a:spcPts val="270"/>
                        </a:spcBef>
                      </a:pPr>
                      <a:r>
                        <a:rPr sz="1400" spc="-5" dirty="0">
                          <a:solidFill>
                            <a:schemeClr val="tx1"/>
                          </a:solidFill>
                          <a:latin typeface="Calibri"/>
                          <a:cs typeface="Calibri"/>
                        </a:rPr>
                        <a:t>1000</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268605">
                        <a:lnSpc>
                          <a:spcPct val="100000"/>
                        </a:lnSpc>
                        <a:spcBef>
                          <a:spcPts val="270"/>
                        </a:spcBef>
                      </a:pPr>
                      <a:r>
                        <a:rPr lang="en-CA" sz="1400" spc="-5" dirty="0" smtClean="0">
                          <a:solidFill>
                            <a:schemeClr val="tx1"/>
                          </a:solidFill>
                          <a:latin typeface="Calibri"/>
                          <a:cs typeface="Calibri"/>
                        </a:rPr>
                        <a:t>Samantha</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1430" algn="ctr">
                        <a:lnSpc>
                          <a:spcPct val="100000"/>
                        </a:lnSpc>
                        <a:spcBef>
                          <a:spcPts val="270"/>
                        </a:spcBef>
                      </a:pPr>
                      <a:r>
                        <a:rPr sz="1400" dirty="0">
                          <a:solidFill>
                            <a:schemeClr val="tx1"/>
                          </a:solidFill>
                          <a:latin typeface="Calibri"/>
                          <a:cs typeface="Calibri"/>
                        </a:rPr>
                        <a:t>1</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1"/>
                  </a:ext>
                </a:extLst>
              </a:tr>
              <a:tr h="259439">
                <a:tc>
                  <a:txBody>
                    <a:bodyPr/>
                    <a:lstStyle/>
                    <a:p>
                      <a:pPr marL="10795" algn="ctr">
                        <a:lnSpc>
                          <a:spcPct val="100000"/>
                        </a:lnSpc>
                        <a:spcBef>
                          <a:spcPts val="270"/>
                        </a:spcBef>
                      </a:pPr>
                      <a:r>
                        <a:rPr sz="1400" spc="-5" dirty="0">
                          <a:solidFill>
                            <a:schemeClr val="tx1"/>
                          </a:solidFill>
                          <a:latin typeface="Calibri"/>
                          <a:cs typeface="Calibri"/>
                        </a:rPr>
                        <a:t>1001</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73050">
                        <a:lnSpc>
                          <a:spcPct val="100000"/>
                        </a:lnSpc>
                        <a:spcBef>
                          <a:spcPts val="270"/>
                        </a:spcBef>
                      </a:pPr>
                      <a:r>
                        <a:rPr lang="en-CA" sz="1400" dirty="0" smtClean="0">
                          <a:solidFill>
                            <a:schemeClr val="tx1"/>
                          </a:solidFill>
                          <a:latin typeface="Calibri"/>
                          <a:cs typeface="Calibri"/>
                        </a:rPr>
                        <a:t>Anna</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270"/>
                        </a:spcBef>
                      </a:pPr>
                      <a:r>
                        <a:rPr sz="1400" dirty="0">
                          <a:solidFill>
                            <a:schemeClr val="tx1"/>
                          </a:solidFill>
                          <a:latin typeface="Calibri"/>
                          <a:cs typeface="Calibri"/>
                        </a:rPr>
                        <a:t>4</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289991">
                <a:tc>
                  <a:txBody>
                    <a:bodyPr/>
                    <a:lstStyle/>
                    <a:p>
                      <a:pPr marL="10795" algn="ctr">
                        <a:lnSpc>
                          <a:spcPct val="100000"/>
                        </a:lnSpc>
                        <a:spcBef>
                          <a:spcPts val="270"/>
                        </a:spcBef>
                      </a:pPr>
                      <a:r>
                        <a:rPr sz="1400" spc="-5" dirty="0">
                          <a:solidFill>
                            <a:schemeClr val="tx1"/>
                          </a:solidFill>
                          <a:latin typeface="Calibri"/>
                          <a:cs typeface="Calibri"/>
                        </a:rPr>
                        <a:t>1002</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268605">
                        <a:lnSpc>
                          <a:spcPct val="100000"/>
                        </a:lnSpc>
                        <a:spcBef>
                          <a:spcPts val="270"/>
                        </a:spcBef>
                      </a:pPr>
                      <a:r>
                        <a:rPr lang="en-CA" sz="1400" spc="-10" dirty="0" smtClean="0">
                          <a:solidFill>
                            <a:schemeClr val="tx1"/>
                          </a:solidFill>
                          <a:latin typeface="Calibri"/>
                          <a:cs typeface="Calibri"/>
                        </a:rPr>
                        <a:t>Norman</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1430" algn="ctr">
                        <a:lnSpc>
                          <a:spcPct val="100000"/>
                        </a:lnSpc>
                        <a:spcBef>
                          <a:spcPts val="270"/>
                        </a:spcBef>
                      </a:pPr>
                      <a:r>
                        <a:rPr sz="1400" dirty="0">
                          <a:solidFill>
                            <a:schemeClr val="tx1"/>
                          </a:solidFill>
                          <a:latin typeface="Calibri"/>
                          <a:cs typeface="Calibri"/>
                        </a:rPr>
                        <a:t>2</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3"/>
                  </a:ext>
                </a:extLst>
              </a:tr>
              <a:tr h="289991">
                <a:tc>
                  <a:txBody>
                    <a:bodyPr/>
                    <a:lstStyle/>
                    <a:p>
                      <a:pPr marL="10795" algn="ctr">
                        <a:lnSpc>
                          <a:spcPct val="100000"/>
                        </a:lnSpc>
                        <a:spcBef>
                          <a:spcPts val="275"/>
                        </a:spcBef>
                      </a:pPr>
                      <a:r>
                        <a:rPr sz="1400" spc="-5" dirty="0">
                          <a:solidFill>
                            <a:schemeClr val="tx1"/>
                          </a:solidFill>
                          <a:latin typeface="Calibri"/>
                          <a:cs typeface="Calibri"/>
                        </a:rPr>
                        <a:t>1003</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40360">
                        <a:lnSpc>
                          <a:spcPct val="100000"/>
                        </a:lnSpc>
                        <a:spcBef>
                          <a:spcPts val="275"/>
                        </a:spcBef>
                      </a:pPr>
                      <a:r>
                        <a:rPr lang="en-CA" sz="1400" spc="-10" dirty="0" smtClean="0">
                          <a:solidFill>
                            <a:schemeClr val="tx1"/>
                          </a:solidFill>
                          <a:latin typeface="Calibri"/>
                          <a:cs typeface="Calibri"/>
                        </a:rPr>
                        <a:t>Mike</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275"/>
                        </a:spcBef>
                      </a:pPr>
                      <a:r>
                        <a:rPr sz="1400" dirty="0">
                          <a:solidFill>
                            <a:schemeClr val="tx1"/>
                          </a:solidFill>
                          <a:latin typeface="Calibri"/>
                          <a:cs typeface="Calibri"/>
                        </a:rPr>
                        <a:t>5</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4"/>
                  </a:ext>
                </a:extLst>
              </a:tr>
              <a:tr h="289991">
                <a:tc>
                  <a:txBody>
                    <a:bodyPr/>
                    <a:lstStyle/>
                    <a:p>
                      <a:pPr marL="10795" algn="ctr">
                        <a:lnSpc>
                          <a:spcPct val="100000"/>
                        </a:lnSpc>
                        <a:spcBef>
                          <a:spcPts val="275"/>
                        </a:spcBef>
                      </a:pPr>
                      <a:r>
                        <a:rPr sz="1400" spc="-5" dirty="0">
                          <a:solidFill>
                            <a:schemeClr val="tx1"/>
                          </a:solidFill>
                          <a:latin typeface="Calibri"/>
                          <a:cs typeface="Calibri"/>
                        </a:rPr>
                        <a:t>1004</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0795" algn="ctr">
                        <a:lnSpc>
                          <a:spcPct val="100000"/>
                        </a:lnSpc>
                        <a:spcBef>
                          <a:spcPts val="275"/>
                        </a:spcBef>
                      </a:pPr>
                      <a:r>
                        <a:rPr sz="1400" spc="-5" dirty="0">
                          <a:solidFill>
                            <a:schemeClr val="tx1"/>
                          </a:solidFill>
                          <a:latin typeface="Calibri"/>
                          <a:cs typeface="Calibri"/>
                        </a:rPr>
                        <a:t>Alex</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1430" algn="ctr">
                        <a:lnSpc>
                          <a:spcPct val="100000"/>
                        </a:lnSpc>
                        <a:spcBef>
                          <a:spcPts val="275"/>
                        </a:spcBef>
                      </a:pPr>
                      <a:r>
                        <a:rPr sz="1400" dirty="0">
                          <a:solidFill>
                            <a:schemeClr val="tx1"/>
                          </a:solidFill>
                          <a:latin typeface="Calibri"/>
                          <a:cs typeface="Calibri"/>
                        </a:rPr>
                        <a:t>6</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5"/>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491156417"/>
              </p:ext>
            </p:extLst>
          </p:nvPr>
        </p:nvGraphicFramePr>
        <p:xfrm>
          <a:off x="5933830" y="1403868"/>
          <a:ext cx="2397512" cy="1520892"/>
        </p:xfrm>
        <a:graphic>
          <a:graphicData uri="http://schemas.openxmlformats.org/drawingml/2006/table">
            <a:tbl>
              <a:tblPr firstRow="1" bandRow="1">
                <a:tableStyleId>{2D5ABB26-0587-4C30-8999-92F81FD0307C}</a:tableStyleId>
              </a:tblPr>
              <a:tblGrid>
                <a:gridCol w="932366">
                  <a:extLst>
                    <a:ext uri="{9D8B030D-6E8A-4147-A177-3AD203B41FA5}">
                      <a16:colId xmlns:a16="http://schemas.microsoft.com/office/drawing/2014/main" xmlns="" val="896040476"/>
                    </a:ext>
                  </a:extLst>
                </a:gridCol>
                <a:gridCol w="1465146">
                  <a:extLst>
                    <a:ext uri="{9D8B030D-6E8A-4147-A177-3AD203B41FA5}">
                      <a16:colId xmlns:a16="http://schemas.microsoft.com/office/drawing/2014/main" xmlns="" val="2686424779"/>
                    </a:ext>
                  </a:extLst>
                </a:gridCol>
              </a:tblGrid>
              <a:tr h="306667">
                <a:tc>
                  <a:txBody>
                    <a:bodyPr/>
                    <a:lstStyle/>
                    <a:p>
                      <a:pPr algn="ctr">
                        <a:lnSpc>
                          <a:spcPts val="2505"/>
                        </a:lnSpc>
                      </a:pPr>
                      <a:r>
                        <a:rPr lang="en-US" sz="1600" b="1" dirty="0">
                          <a:latin typeface="Calibri" panose="020F0502020204030204" pitchFamily="34" charset="0"/>
                          <a:cs typeface="Calibri" panose="020F0502020204030204" pitchFamily="34" charset="0"/>
                        </a:rPr>
                        <a:t>pk_int_id</a:t>
                      </a:r>
                      <a:endParaRPr sz="1600" b="1" dirty="0">
                        <a:solidFill>
                          <a:schemeClr val="tx1"/>
                        </a:solidFill>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260"/>
                        </a:spcBef>
                      </a:pPr>
                      <a:r>
                        <a:rPr sz="1600" b="1" spc="-15" dirty="0">
                          <a:solidFill>
                            <a:schemeClr val="tx1"/>
                          </a:solidFill>
                          <a:latin typeface="Calibri"/>
                          <a:cs typeface="Calibri"/>
                        </a:rPr>
                        <a:t>Vchr_place</a:t>
                      </a:r>
                      <a:endParaRPr sz="1600" dirty="0">
                        <a:solidFill>
                          <a:schemeClr val="tx1"/>
                        </a:solidFill>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3264150828"/>
                  </a:ext>
                </a:extLst>
              </a:tr>
              <a:tr h="300848">
                <a:tc>
                  <a:txBody>
                    <a:bodyPr/>
                    <a:lstStyle/>
                    <a:p>
                      <a:pPr marL="13970" algn="ctr">
                        <a:lnSpc>
                          <a:spcPct val="100000"/>
                        </a:lnSpc>
                        <a:spcBef>
                          <a:spcPts val="275"/>
                        </a:spcBef>
                      </a:pPr>
                      <a:r>
                        <a:rPr sz="1400" dirty="0">
                          <a:solidFill>
                            <a:schemeClr val="tx1"/>
                          </a:solidFill>
                          <a:latin typeface="Calibri"/>
                          <a:cs typeface="Calibri"/>
                        </a:rPr>
                        <a:t>1</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489584">
                        <a:lnSpc>
                          <a:spcPct val="100000"/>
                        </a:lnSpc>
                        <a:spcBef>
                          <a:spcPts val="275"/>
                        </a:spcBef>
                      </a:pPr>
                      <a:r>
                        <a:rPr lang="en-CA" sz="1400" spc="-5" dirty="0" smtClean="0">
                          <a:solidFill>
                            <a:schemeClr val="tx1"/>
                          </a:solidFill>
                          <a:latin typeface="Calibri"/>
                          <a:cs typeface="Calibri"/>
                        </a:rPr>
                        <a:t>Washington</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3184584"/>
                  </a:ext>
                </a:extLst>
              </a:tr>
              <a:tr h="300848">
                <a:tc>
                  <a:txBody>
                    <a:bodyPr/>
                    <a:lstStyle/>
                    <a:p>
                      <a:pPr marL="13970" algn="ctr">
                        <a:lnSpc>
                          <a:spcPct val="100000"/>
                        </a:lnSpc>
                        <a:spcBef>
                          <a:spcPts val="270"/>
                        </a:spcBef>
                      </a:pPr>
                      <a:r>
                        <a:rPr sz="1400" dirty="0">
                          <a:solidFill>
                            <a:schemeClr val="tx1"/>
                          </a:solidFill>
                          <a:latin typeface="Calibri"/>
                          <a:cs typeface="Calibri"/>
                        </a:rPr>
                        <a:t>2</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27685">
                        <a:lnSpc>
                          <a:spcPct val="100000"/>
                        </a:lnSpc>
                        <a:spcBef>
                          <a:spcPts val="270"/>
                        </a:spcBef>
                      </a:pPr>
                      <a:r>
                        <a:rPr lang="en-CA" sz="1400" spc="-15" dirty="0" smtClean="0">
                          <a:solidFill>
                            <a:schemeClr val="tx1"/>
                          </a:solidFill>
                          <a:latin typeface="Calibri"/>
                          <a:cs typeface="Calibri"/>
                        </a:rPr>
                        <a:t>Dallas</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3500445182"/>
                  </a:ext>
                </a:extLst>
              </a:tr>
              <a:tr h="300848">
                <a:tc>
                  <a:txBody>
                    <a:bodyPr/>
                    <a:lstStyle/>
                    <a:p>
                      <a:pPr marL="13970" algn="ctr">
                        <a:lnSpc>
                          <a:spcPct val="100000"/>
                        </a:lnSpc>
                        <a:spcBef>
                          <a:spcPts val="270"/>
                        </a:spcBef>
                      </a:pPr>
                      <a:r>
                        <a:rPr sz="1400" dirty="0">
                          <a:solidFill>
                            <a:schemeClr val="tx1"/>
                          </a:solidFill>
                          <a:latin typeface="Calibri"/>
                          <a:cs typeface="Calibri"/>
                        </a:rPr>
                        <a:t>3</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alpha val="19999"/>
                      </a:schemeClr>
                    </a:solidFill>
                  </a:tcPr>
                </a:tc>
                <a:tc>
                  <a:txBody>
                    <a:bodyPr/>
                    <a:lstStyle/>
                    <a:p>
                      <a:pPr marL="429895">
                        <a:lnSpc>
                          <a:spcPct val="100000"/>
                        </a:lnSpc>
                        <a:spcBef>
                          <a:spcPts val="270"/>
                        </a:spcBef>
                      </a:pPr>
                      <a:r>
                        <a:rPr lang="en-CA" sz="1400" spc="-5" dirty="0" smtClean="0">
                          <a:solidFill>
                            <a:schemeClr val="tx1"/>
                          </a:solidFill>
                          <a:latin typeface="Calibri"/>
                          <a:cs typeface="Calibri"/>
                        </a:rPr>
                        <a:t>New York</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alpha val="19999"/>
                      </a:schemeClr>
                    </a:solidFill>
                  </a:tcPr>
                </a:tc>
                <a:extLst>
                  <a:ext uri="{0D108BD9-81ED-4DB2-BD59-A6C34878D82A}">
                    <a16:rowId xmlns:a16="http://schemas.microsoft.com/office/drawing/2014/main" xmlns="" val="2599133640"/>
                  </a:ext>
                </a:extLst>
              </a:tr>
              <a:tr h="300848">
                <a:tc>
                  <a:txBody>
                    <a:bodyPr/>
                    <a:lstStyle/>
                    <a:p>
                      <a:pPr marL="13970" algn="ctr">
                        <a:lnSpc>
                          <a:spcPct val="100000"/>
                        </a:lnSpc>
                        <a:spcBef>
                          <a:spcPts val="275"/>
                        </a:spcBef>
                      </a:pPr>
                      <a:r>
                        <a:rPr sz="1400" dirty="0">
                          <a:solidFill>
                            <a:schemeClr val="tx1"/>
                          </a:solidFill>
                          <a:latin typeface="Calibri"/>
                          <a:cs typeface="Calibri"/>
                        </a:rPr>
                        <a:t>4</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240" algn="ctr">
                        <a:lnSpc>
                          <a:spcPct val="100000"/>
                        </a:lnSpc>
                        <a:spcBef>
                          <a:spcPts val="275"/>
                        </a:spcBef>
                      </a:pPr>
                      <a:r>
                        <a:rPr lang="en-CA" sz="1400" spc="-5" dirty="0" smtClean="0">
                          <a:solidFill>
                            <a:schemeClr val="tx1"/>
                          </a:solidFill>
                          <a:latin typeface="Calibri"/>
                          <a:cs typeface="Calibri"/>
                        </a:rPr>
                        <a:t>Raleigh</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4184776886"/>
                  </a:ext>
                </a:extLst>
              </a:tr>
            </a:tbl>
          </a:graphicData>
        </a:graphic>
      </p:graphicFrame>
      <p:graphicFrame>
        <p:nvGraphicFramePr>
          <p:cNvPr id="21" name="object 5"/>
          <p:cNvGraphicFramePr>
            <a:graphicFrameLocks noGrp="1"/>
          </p:cNvGraphicFramePr>
          <p:nvPr>
            <p:extLst>
              <p:ext uri="{D42A27DB-BD31-4B8C-83A1-F6EECF244321}">
                <p14:modId xmlns:p14="http://schemas.microsoft.com/office/powerpoint/2010/main" val="1449088809"/>
              </p:ext>
            </p:extLst>
          </p:nvPr>
        </p:nvGraphicFramePr>
        <p:xfrm>
          <a:off x="3511757" y="3177026"/>
          <a:ext cx="2666427" cy="1342107"/>
        </p:xfrm>
        <a:graphic>
          <a:graphicData uri="http://schemas.openxmlformats.org/drawingml/2006/table">
            <a:tbl>
              <a:tblPr firstRow="1" bandRow="1">
                <a:tableStyleId>{2D5ABB26-0587-4C30-8999-92F81FD0307C}</a:tableStyleId>
              </a:tblPr>
              <a:tblGrid>
                <a:gridCol w="620712">
                  <a:extLst>
                    <a:ext uri="{9D8B030D-6E8A-4147-A177-3AD203B41FA5}">
                      <a16:colId xmlns:a16="http://schemas.microsoft.com/office/drawing/2014/main" xmlns="" val="20000"/>
                    </a:ext>
                  </a:extLst>
                </a:gridCol>
                <a:gridCol w="930021">
                  <a:extLst>
                    <a:ext uri="{9D8B030D-6E8A-4147-A177-3AD203B41FA5}">
                      <a16:colId xmlns:a16="http://schemas.microsoft.com/office/drawing/2014/main" xmlns="" val="20001"/>
                    </a:ext>
                  </a:extLst>
                </a:gridCol>
                <a:gridCol w="1115694">
                  <a:extLst>
                    <a:ext uri="{9D8B030D-6E8A-4147-A177-3AD203B41FA5}">
                      <a16:colId xmlns:a16="http://schemas.microsoft.com/office/drawing/2014/main" xmlns="" val="20002"/>
                    </a:ext>
                  </a:extLst>
                </a:gridCol>
              </a:tblGrid>
              <a:tr h="348967">
                <a:tc>
                  <a:txBody>
                    <a:bodyPr/>
                    <a:lstStyle/>
                    <a:p>
                      <a:pPr marR="25400" algn="ctr">
                        <a:lnSpc>
                          <a:spcPct val="100000"/>
                        </a:lnSpc>
                        <a:spcBef>
                          <a:spcPts val="275"/>
                        </a:spcBef>
                      </a:pPr>
                      <a:r>
                        <a:rPr sz="1400" b="1" dirty="0">
                          <a:latin typeface="Calibri"/>
                          <a:cs typeface="Calibri"/>
                        </a:rPr>
                        <a:t>Emp_id</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2384" algn="ctr">
                        <a:lnSpc>
                          <a:spcPct val="100000"/>
                        </a:lnSpc>
                        <a:spcBef>
                          <a:spcPts val="275"/>
                        </a:spcBef>
                      </a:pPr>
                      <a:r>
                        <a:rPr sz="1400" b="1" dirty="0">
                          <a:latin typeface="Calibri"/>
                          <a:cs typeface="Calibri"/>
                        </a:rPr>
                        <a:t>Emp_name</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275"/>
                        </a:spcBef>
                      </a:pPr>
                      <a:r>
                        <a:rPr sz="1400" b="1" spc="-10" dirty="0">
                          <a:latin typeface="Calibri"/>
                          <a:cs typeface="Calibri"/>
                        </a:rPr>
                        <a:t>Vchr_place</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0"/>
                  </a:ext>
                </a:extLst>
              </a:tr>
              <a:tr h="235637">
                <a:tc>
                  <a:txBody>
                    <a:bodyPr/>
                    <a:lstStyle/>
                    <a:p>
                      <a:pPr marL="11430" algn="ctr">
                        <a:lnSpc>
                          <a:spcPct val="100000"/>
                        </a:lnSpc>
                        <a:spcBef>
                          <a:spcPts val="275"/>
                        </a:spcBef>
                      </a:pPr>
                      <a:r>
                        <a:rPr sz="1400" spc="-5" dirty="0">
                          <a:latin typeface="Calibri"/>
                          <a:cs typeface="Calibri"/>
                        </a:rPr>
                        <a:t>1000</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2700" algn="ctr">
                        <a:lnSpc>
                          <a:spcPct val="100000"/>
                        </a:lnSpc>
                        <a:spcBef>
                          <a:spcPts val="275"/>
                        </a:spcBef>
                      </a:pPr>
                      <a:r>
                        <a:rPr lang="en-CA" sz="1400" spc="-5" dirty="0" smtClean="0">
                          <a:latin typeface="Calibri"/>
                          <a:cs typeface="Calibri"/>
                        </a:rPr>
                        <a:t>Samantha</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97790">
                        <a:lnSpc>
                          <a:spcPct val="100000"/>
                        </a:lnSpc>
                        <a:spcBef>
                          <a:spcPts val="275"/>
                        </a:spcBef>
                      </a:pPr>
                      <a:r>
                        <a:rPr lang="en-CA" sz="1400" spc="-5" dirty="0" smtClean="0">
                          <a:latin typeface="Calibri"/>
                          <a:cs typeface="Calibri"/>
                        </a:rPr>
                        <a:t>Washington</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1"/>
                  </a:ext>
                </a:extLst>
              </a:tr>
              <a:tr h="235637">
                <a:tc>
                  <a:txBody>
                    <a:bodyPr/>
                    <a:lstStyle/>
                    <a:p>
                      <a:pPr marL="11430" algn="ctr">
                        <a:lnSpc>
                          <a:spcPct val="100000"/>
                        </a:lnSpc>
                        <a:spcBef>
                          <a:spcPts val="275"/>
                        </a:spcBef>
                      </a:pPr>
                      <a:r>
                        <a:rPr sz="1400" spc="-5" dirty="0">
                          <a:latin typeface="Calibri"/>
                          <a:cs typeface="Calibri"/>
                        </a:rPr>
                        <a:t>1001</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335" algn="ctr">
                        <a:lnSpc>
                          <a:spcPct val="100000"/>
                        </a:lnSpc>
                        <a:spcBef>
                          <a:spcPts val="275"/>
                        </a:spcBef>
                      </a:pPr>
                      <a:r>
                        <a:rPr lang="en-CA" sz="1400" dirty="0" smtClean="0">
                          <a:latin typeface="Calibri"/>
                          <a:cs typeface="Calibri"/>
                        </a:rPr>
                        <a:t>Anna</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275"/>
                        </a:spcBef>
                      </a:pPr>
                      <a:r>
                        <a:rPr lang="en-CA" sz="1400" spc="-5" dirty="0" smtClean="0">
                          <a:latin typeface="Calibri"/>
                          <a:cs typeface="Calibri"/>
                        </a:rPr>
                        <a:t>Raleigh</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235637">
                <a:tc>
                  <a:txBody>
                    <a:bodyPr/>
                    <a:lstStyle/>
                    <a:p>
                      <a:pPr marL="11430" algn="ctr">
                        <a:lnSpc>
                          <a:spcPct val="100000"/>
                        </a:lnSpc>
                        <a:spcBef>
                          <a:spcPts val="275"/>
                        </a:spcBef>
                      </a:pPr>
                      <a:r>
                        <a:rPr sz="1400" spc="-5" dirty="0">
                          <a:latin typeface="Calibri"/>
                          <a:cs typeface="Calibri"/>
                        </a:rPr>
                        <a:t>1002</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4604" algn="ctr">
                        <a:lnSpc>
                          <a:spcPct val="100000"/>
                        </a:lnSpc>
                        <a:spcBef>
                          <a:spcPts val="275"/>
                        </a:spcBef>
                      </a:pPr>
                      <a:r>
                        <a:rPr lang="en-CA" sz="1400" spc="-10" dirty="0" smtClean="0">
                          <a:latin typeface="Calibri"/>
                          <a:cs typeface="Calibri"/>
                        </a:rPr>
                        <a:t>Norman</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97790">
                        <a:lnSpc>
                          <a:spcPct val="100000"/>
                        </a:lnSpc>
                        <a:spcBef>
                          <a:spcPts val="275"/>
                        </a:spcBef>
                      </a:pPr>
                      <a:r>
                        <a:rPr lang="en-CA" sz="1400" spc="-15" dirty="0" smtClean="0">
                          <a:latin typeface="Calibri"/>
                          <a:cs typeface="Calibri"/>
                        </a:rPr>
                        <a:t>Dallas</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3"/>
                  </a:ext>
                </a:extLst>
              </a:tr>
              <a:tr h="235637">
                <a:tc>
                  <a:txBody>
                    <a:bodyPr/>
                    <a:lstStyle/>
                    <a:p>
                      <a:pPr marL="97790" marR="0" algn="l" rtl="0">
                        <a:lnSpc>
                          <a:spcPct val="100000"/>
                        </a:lnSpc>
                        <a:spcBef>
                          <a:spcPts val="275"/>
                        </a:spcBef>
                        <a:spcAft>
                          <a:spcPts val="0"/>
                        </a:spcAft>
                        <a:buClr>
                          <a:srgbClr val="000000"/>
                        </a:buClr>
                        <a:buFont typeface="Arial"/>
                      </a:pPr>
                      <a:r>
                        <a:rPr lang="en-CA" sz="1400" b="0" i="0" u="none" strike="noStrike" cap="none" spc="-15" dirty="0" smtClean="0">
                          <a:solidFill>
                            <a:schemeClr val="tx1"/>
                          </a:solidFill>
                          <a:latin typeface="+mn-lt"/>
                          <a:ea typeface="+mn-ea"/>
                          <a:cs typeface="Calibri"/>
                          <a:sym typeface="Arial"/>
                        </a:rPr>
                        <a:t>NULL</a:t>
                      </a:r>
                      <a:endParaRPr lang="en-CA" sz="1400" b="0" i="0" u="none" strike="noStrike" cap="none" spc="-15" dirty="0">
                        <a:solidFill>
                          <a:schemeClr val="tx1"/>
                        </a:solidFill>
                        <a:latin typeface="+mn-lt"/>
                        <a:ea typeface="+mn-ea"/>
                        <a:cs typeface="Calibri"/>
                        <a:sym typeface="Arial"/>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a:txBody>
                    <a:bodyPr/>
                    <a:lstStyle/>
                    <a:p>
                      <a:pPr marL="97790" marR="0" algn="l" rtl="0">
                        <a:lnSpc>
                          <a:spcPct val="100000"/>
                        </a:lnSpc>
                        <a:spcBef>
                          <a:spcPts val="275"/>
                        </a:spcBef>
                        <a:spcAft>
                          <a:spcPts val="0"/>
                        </a:spcAft>
                        <a:buClr>
                          <a:srgbClr val="000000"/>
                        </a:buClr>
                        <a:buFont typeface="Arial"/>
                      </a:pPr>
                      <a:r>
                        <a:rPr lang="en-CA" sz="1400" b="0" i="0" u="none" strike="noStrike" cap="none" spc="-15" dirty="0" smtClean="0">
                          <a:solidFill>
                            <a:schemeClr val="tx1"/>
                          </a:solidFill>
                          <a:latin typeface="+mn-lt"/>
                          <a:ea typeface="+mn-ea"/>
                          <a:cs typeface="Calibri"/>
                          <a:sym typeface="Arial"/>
                        </a:rPr>
                        <a:t>NULL</a:t>
                      </a:r>
                      <a:endParaRPr lang="en-CA" sz="1400" b="0" i="0" u="none" strike="noStrike" cap="none" spc="-15" dirty="0">
                        <a:solidFill>
                          <a:schemeClr val="tx1"/>
                        </a:solidFill>
                        <a:latin typeface="+mn-lt"/>
                        <a:ea typeface="+mn-ea"/>
                        <a:cs typeface="Calibri"/>
                        <a:sym typeface="Arial"/>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a:txBody>
                    <a:bodyPr/>
                    <a:lstStyle/>
                    <a:p>
                      <a:pPr marL="97790" marR="0" algn="l" rtl="0">
                        <a:lnSpc>
                          <a:spcPct val="100000"/>
                        </a:lnSpc>
                        <a:spcBef>
                          <a:spcPts val="275"/>
                        </a:spcBef>
                        <a:spcAft>
                          <a:spcPts val="0"/>
                        </a:spcAft>
                        <a:buClr>
                          <a:srgbClr val="000000"/>
                        </a:buClr>
                        <a:buFont typeface="Arial"/>
                      </a:pPr>
                      <a:r>
                        <a:rPr lang="en-CA" sz="1400" b="0" i="0" u="none" strike="noStrike" cap="none" spc="-15" dirty="0" smtClean="0">
                          <a:solidFill>
                            <a:schemeClr val="tx1"/>
                          </a:solidFill>
                          <a:latin typeface="Calibri"/>
                          <a:ea typeface="+mn-ea"/>
                          <a:cs typeface="Calibri"/>
                          <a:sym typeface="Arial"/>
                        </a:rPr>
                        <a:t>New York</a:t>
                      </a:r>
                      <a:endParaRPr sz="1400" b="0" i="0" u="none" strike="noStrike" cap="none" spc="-15" dirty="0">
                        <a:solidFill>
                          <a:schemeClr val="tx1"/>
                        </a:solidFill>
                        <a:latin typeface="Calibri"/>
                        <a:ea typeface="+mn-ea"/>
                        <a:cs typeface="Calibri"/>
                        <a:sym typeface="Arial"/>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xmlns="" val="10004"/>
                  </a:ext>
                </a:extLst>
              </a:tr>
            </a:tbl>
          </a:graphicData>
        </a:graphic>
      </p:graphicFrame>
      <p:sp>
        <p:nvSpPr>
          <p:cNvPr id="22" name="object 11"/>
          <p:cNvSpPr/>
          <p:nvPr/>
        </p:nvSpPr>
        <p:spPr>
          <a:xfrm>
            <a:off x="4252621" y="1782850"/>
            <a:ext cx="771525" cy="1438275"/>
          </a:xfrm>
          <a:prstGeom prst="rect">
            <a:avLst/>
          </a:prstGeom>
          <a:blipFill>
            <a:blip r:embed="rId2" cstate="print"/>
            <a:stretch>
              <a:fillRect/>
            </a:stretch>
          </a:blipFill>
        </p:spPr>
        <p:txBody>
          <a:bodyPr wrap="square" lIns="0" tIns="0" rIns="0" bIns="0" rtlCol="0"/>
          <a:lstStyle/>
          <a:p>
            <a:endParaRPr dirty="0"/>
          </a:p>
        </p:txBody>
      </p:sp>
      <p:sp>
        <p:nvSpPr>
          <p:cNvPr id="23" name="object 14"/>
          <p:cNvSpPr/>
          <p:nvPr/>
        </p:nvSpPr>
        <p:spPr>
          <a:xfrm>
            <a:off x="4349650" y="1334179"/>
            <a:ext cx="577469" cy="472567"/>
          </a:xfrm>
          <a:prstGeom prst="rect">
            <a:avLst/>
          </a:prstGeom>
          <a:blipFill>
            <a:blip r:embed="rId3" cstate="print"/>
            <a:stretch>
              <a:fillRect/>
            </a:stretch>
          </a:blipFill>
        </p:spPr>
        <p:txBody>
          <a:bodyPr wrap="square" lIns="0" tIns="0" rIns="0" bIns="0" rtlCol="0"/>
          <a:lstStyle/>
          <a:p>
            <a:endParaRPr dirty="0"/>
          </a:p>
        </p:txBody>
      </p:sp>
      <p:sp>
        <p:nvSpPr>
          <p:cNvPr id="24" name="object 12"/>
          <p:cNvSpPr txBox="1"/>
          <p:nvPr/>
        </p:nvSpPr>
        <p:spPr>
          <a:xfrm>
            <a:off x="4200435" y="2148320"/>
            <a:ext cx="220510" cy="922019"/>
          </a:xfrm>
          <a:prstGeom prst="rect">
            <a:avLst/>
          </a:prstGeom>
        </p:spPr>
        <p:txBody>
          <a:bodyPr vert="vert" wrap="square" lIns="0" tIns="0" rIns="0" bIns="0" rtlCol="0">
            <a:spAutoFit/>
          </a:bodyPr>
          <a:lstStyle/>
          <a:p>
            <a:pPr marL="12700">
              <a:lnSpc>
                <a:spcPts val="1810"/>
              </a:lnSpc>
            </a:pPr>
            <a:r>
              <a:rPr lang="en-IN" spc="-5" dirty="0">
                <a:solidFill>
                  <a:srgbClr val="FFFFFF"/>
                </a:solidFill>
                <a:latin typeface="Calibri"/>
                <a:cs typeface="Calibri"/>
              </a:rPr>
              <a:t>Right </a:t>
            </a:r>
            <a:r>
              <a:rPr spc="-85" dirty="0">
                <a:solidFill>
                  <a:srgbClr val="FFFFFF"/>
                </a:solidFill>
                <a:latin typeface="Calibri"/>
                <a:cs typeface="Calibri"/>
              </a:rPr>
              <a:t> </a:t>
            </a:r>
            <a:r>
              <a:rPr dirty="0">
                <a:solidFill>
                  <a:srgbClr val="FFFFFF"/>
                </a:solidFill>
                <a:latin typeface="Calibri"/>
                <a:cs typeface="Calibri"/>
              </a:rPr>
              <a:t>Join</a:t>
            </a:r>
            <a:endParaRPr dirty="0">
              <a:latin typeface="Calibri"/>
              <a:cs typeface="Calibri"/>
            </a:endParaRPr>
          </a:p>
        </p:txBody>
      </p:sp>
    </p:spTree>
    <p:extLst>
      <p:ext uri="{BB962C8B-B14F-4D97-AF65-F5344CB8AC3E}">
        <p14:creationId xmlns:p14="http://schemas.microsoft.com/office/powerpoint/2010/main" val="34995372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E212BE6-490D-4A40-9742-3AED403C14F3}"/>
              </a:ext>
            </a:extLst>
          </p:cNvPr>
          <p:cNvSpPr>
            <a:spLocks noGrp="1"/>
          </p:cNvSpPr>
          <p:nvPr>
            <p:ph type="title"/>
          </p:nvPr>
        </p:nvSpPr>
        <p:spPr/>
        <p:txBody>
          <a:bodyPr/>
          <a:lstStyle/>
          <a:p>
            <a:r>
              <a:rPr lang="en-US" dirty="0" smtClean="0"/>
              <a:t>Cross </a:t>
            </a:r>
            <a:r>
              <a:rPr lang="en-US" dirty="0"/>
              <a:t>Join</a:t>
            </a:r>
            <a:br>
              <a:rPr lang="en-US" dirty="0"/>
            </a:br>
            <a:endParaRPr lang="en-US" dirty="0"/>
          </a:p>
        </p:txBody>
      </p:sp>
      <p:sp>
        <p:nvSpPr>
          <p:cNvPr id="4" name="Text Placeholder 3"/>
          <p:cNvSpPr>
            <a:spLocks noGrp="1"/>
          </p:cNvSpPr>
          <p:nvPr>
            <p:ph idx="4294967295"/>
          </p:nvPr>
        </p:nvSpPr>
        <p:spPr>
          <a:xfrm>
            <a:off x="467544" y="843558"/>
            <a:ext cx="8676456" cy="3394075"/>
          </a:xfrm>
        </p:spPr>
        <p:txBody>
          <a:bodyPr>
            <a:normAutofit/>
          </a:bodyPr>
          <a:lstStyle/>
          <a:p>
            <a:r>
              <a:rPr lang="en-US" sz="1800" dirty="0" smtClean="0"/>
              <a:t>Cross Join clause </a:t>
            </a:r>
            <a:r>
              <a:rPr lang="en-US" sz="1800" dirty="0"/>
              <a:t>returns a Cartesian product of rows from the joined tables</a:t>
            </a:r>
            <a:r>
              <a:rPr lang="en-US" sz="1800" dirty="0" smtClean="0"/>
              <a:t>.</a:t>
            </a:r>
            <a:endParaRPr lang="en-IN" sz="1800" dirty="0"/>
          </a:p>
          <a:p>
            <a:endParaRPr lang="en-IN" sz="1800" dirty="0" smtClean="0">
              <a:cs typeface="Times New Roman" panose="02020603050405020304" pitchFamily="18" charset="0"/>
            </a:endParaRPr>
          </a:p>
          <a:p>
            <a:r>
              <a:rPr lang="en-IN" sz="1800" dirty="0" smtClean="0">
                <a:cs typeface="Times New Roman" panose="02020603050405020304" pitchFamily="18" charset="0"/>
              </a:rPr>
              <a:t>If </a:t>
            </a:r>
            <a:r>
              <a:rPr lang="en-US" sz="1800" dirty="0" smtClean="0"/>
              <a:t>each </a:t>
            </a:r>
            <a:r>
              <a:rPr lang="en-US" sz="1800" dirty="0"/>
              <a:t>table has </a:t>
            </a:r>
            <a:r>
              <a:rPr lang="en-US" sz="1800" i="1" dirty="0"/>
              <a:t>n</a:t>
            </a:r>
            <a:r>
              <a:rPr lang="en-US" sz="1800" dirty="0"/>
              <a:t> and </a:t>
            </a:r>
            <a:r>
              <a:rPr lang="en-US" sz="1800" i="1" dirty="0"/>
              <a:t>m</a:t>
            </a:r>
            <a:r>
              <a:rPr lang="en-US" sz="1800" dirty="0"/>
              <a:t> rows respectively, the result set will have </a:t>
            </a:r>
            <a:r>
              <a:rPr lang="en-US" sz="1800" i="1" dirty="0" smtClean="0"/>
              <a:t>nxm</a:t>
            </a:r>
            <a:r>
              <a:rPr lang="en-US" sz="1800" dirty="0"/>
              <a:t> rows</a:t>
            </a:r>
            <a:r>
              <a:rPr lang="en-US" sz="1800" dirty="0" smtClean="0"/>
              <a:t>.</a:t>
            </a:r>
          </a:p>
          <a:p>
            <a:endParaRPr lang="en-US" sz="1800" dirty="0"/>
          </a:p>
          <a:p>
            <a:r>
              <a:rPr lang="en-US" sz="1800" dirty="0" smtClean="0"/>
              <a:t>It does not have </a:t>
            </a:r>
            <a:r>
              <a:rPr lang="en-US" sz="1800" dirty="0"/>
              <a:t>a join </a:t>
            </a:r>
            <a:r>
              <a:rPr lang="en-US" sz="1800" dirty="0" smtClean="0"/>
              <a:t>predicate i.e.</a:t>
            </a:r>
            <a:r>
              <a:rPr lang="en-US" sz="1800" dirty="0"/>
              <a:t> ON or USING </a:t>
            </a:r>
            <a:r>
              <a:rPr lang="en-US" sz="1800" dirty="0" smtClean="0"/>
              <a:t>clause cannot be used.</a:t>
            </a:r>
            <a:endParaRPr lang="en-CA" sz="1800" dirty="0"/>
          </a:p>
          <a:p>
            <a:endParaRPr lang="en-US" sz="1800" dirty="0" smtClean="0"/>
          </a:p>
          <a:p>
            <a:endParaRPr lang="en-US" sz="1800" dirty="0"/>
          </a:p>
          <a:p>
            <a:endParaRPr lang="en-CA" sz="1800" dirty="0"/>
          </a:p>
          <a:p>
            <a:endParaRPr lang="en-IN" sz="1800" dirty="0">
              <a:cs typeface="Times New Roman" panose="02020603050405020304" pitchFamily="18" charset="0"/>
            </a:endParaRPr>
          </a:p>
        </p:txBody>
      </p:sp>
    </p:spTree>
    <p:extLst>
      <p:ext uri="{BB962C8B-B14F-4D97-AF65-F5344CB8AC3E}">
        <p14:creationId xmlns:p14="http://schemas.microsoft.com/office/powerpoint/2010/main" val="28911965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E212BE6-490D-4A40-9742-3AED403C14F3}"/>
              </a:ext>
            </a:extLst>
          </p:cNvPr>
          <p:cNvSpPr>
            <a:spLocks noGrp="1"/>
          </p:cNvSpPr>
          <p:nvPr>
            <p:ph type="title"/>
          </p:nvPr>
        </p:nvSpPr>
        <p:spPr/>
        <p:txBody>
          <a:bodyPr/>
          <a:lstStyle/>
          <a:p>
            <a:r>
              <a:rPr lang="en-US" dirty="0" smtClean="0"/>
              <a:t>Cross </a:t>
            </a:r>
            <a:r>
              <a:rPr lang="en-US" dirty="0"/>
              <a:t>Join</a:t>
            </a:r>
            <a:br>
              <a:rPr lang="en-US" dirty="0"/>
            </a:br>
            <a:endParaRPr lang="en-US" dirty="0"/>
          </a:p>
        </p:txBody>
      </p:sp>
      <p:sp>
        <p:nvSpPr>
          <p:cNvPr id="4" name="Text Placeholder 3"/>
          <p:cNvSpPr>
            <a:spLocks noGrp="1"/>
          </p:cNvSpPr>
          <p:nvPr>
            <p:ph idx="4294967295"/>
          </p:nvPr>
        </p:nvSpPr>
        <p:spPr>
          <a:xfrm>
            <a:off x="467544" y="355215"/>
            <a:ext cx="8676456" cy="3394075"/>
          </a:xfrm>
        </p:spPr>
        <p:txBody>
          <a:bodyPr>
            <a:normAutofit/>
          </a:bodyPr>
          <a:lstStyle/>
          <a:p>
            <a:endParaRPr lang="en-US" sz="1800" dirty="0">
              <a:cs typeface="Times New Roman" panose="02020603050405020304" pitchFamily="18" charset="0"/>
            </a:endParaRPr>
          </a:p>
          <a:p>
            <a:r>
              <a:rPr lang="en-US" sz="1800" dirty="0">
                <a:cs typeface="Times New Roman" panose="02020603050405020304" pitchFamily="18" charset="0"/>
              </a:rPr>
              <a:t>SELECT emp_id,emp_name, vchr_place from tbl_place </a:t>
            </a:r>
            <a:r>
              <a:rPr lang="en-US" sz="1800" dirty="0" smtClean="0">
                <a:cs typeface="Times New Roman" panose="02020603050405020304" pitchFamily="18" charset="0"/>
              </a:rPr>
              <a:t>Cross </a:t>
            </a:r>
            <a:r>
              <a:rPr lang="en-US" sz="1800" dirty="0">
                <a:cs typeface="Times New Roman" panose="02020603050405020304" pitchFamily="18" charset="0"/>
              </a:rPr>
              <a:t>Join on </a:t>
            </a:r>
            <a:r>
              <a:rPr lang="en-US" sz="1800" dirty="0" smtClean="0">
                <a:cs typeface="Times New Roman" panose="02020603050405020304" pitchFamily="18" charset="0"/>
              </a:rPr>
              <a:t>tbl_employee;</a:t>
            </a:r>
            <a:endParaRPr lang="en-IN" sz="1800" dirty="0">
              <a:cs typeface="Times New Roman" panose="02020603050405020304" pitchFamily="18" charset="0"/>
            </a:endParaRPr>
          </a:p>
        </p:txBody>
      </p:sp>
      <p:graphicFrame>
        <p:nvGraphicFramePr>
          <p:cNvPr id="19" name="object 11"/>
          <p:cNvGraphicFramePr>
            <a:graphicFrameLocks noGrp="1"/>
          </p:cNvGraphicFramePr>
          <p:nvPr>
            <p:extLst/>
          </p:nvPr>
        </p:nvGraphicFramePr>
        <p:xfrm>
          <a:off x="447959" y="1108767"/>
          <a:ext cx="3043235" cy="1421512"/>
        </p:xfrm>
        <a:graphic>
          <a:graphicData uri="http://schemas.openxmlformats.org/drawingml/2006/table">
            <a:tbl>
              <a:tblPr firstRow="1" bandRow="1">
                <a:tableStyleId>{2D5ABB26-0587-4C30-8999-92F81FD0307C}</a:tableStyleId>
              </a:tblPr>
              <a:tblGrid>
                <a:gridCol w="609499">
                  <a:extLst>
                    <a:ext uri="{9D8B030D-6E8A-4147-A177-3AD203B41FA5}">
                      <a16:colId xmlns:a16="http://schemas.microsoft.com/office/drawing/2014/main" xmlns="" val="20000"/>
                    </a:ext>
                  </a:extLst>
                </a:gridCol>
                <a:gridCol w="1074091">
                  <a:extLst>
                    <a:ext uri="{9D8B030D-6E8A-4147-A177-3AD203B41FA5}">
                      <a16:colId xmlns:a16="http://schemas.microsoft.com/office/drawing/2014/main" xmlns="" val="20001"/>
                    </a:ext>
                  </a:extLst>
                </a:gridCol>
                <a:gridCol w="1359645">
                  <a:extLst>
                    <a:ext uri="{9D8B030D-6E8A-4147-A177-3AD203B41FA5}">
                      <a16:colId xmlns:a16="http://schemas.microsoft.com/office/drawing/2014/main" xmlns="" val="20002"/>
                    </a:ext>
                  </a:extLst>
                </a:gridCol>
              </a:tblGrid>
              <a:tr h="285733">
                <a:tc>
                  <a:txBody>
                    <a:bodyPr/>
                    <a:lstStyle/>
                    <a:p>
                      <a:pPr marR="26034" algn="ctr">
                        <a:lnSpc>
                          <a:spcPct val="100000"/>
                        </a:lnSpc>
                        <a:spcBef>
                          <a:spcPts val="270"/>
                        </a:spcBef>
                      </a:pPr>
                      <a:r>
                        <a:rPr sz="1400" b="1" dirty="0">
                          <a:solidFill>
                            <a:schemeClr val="tx1"/>
                          </a:solidFill>
                          <a:latin typeface="Calibri"/>
                          <a:cs typeface="Calibri"/>
                        </a:rPr>
                        <a:t>Emp_id</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ts val="2300"/>
                        </a:lnSpc>
                      </a:pPr>
                      <a:r>
                        <a:rPr lang="en-IN" sz="1400" b="1" dirty="0">
                          <a:solidFill>
                            <a:schemeClr val="tx1"/>
                          </a:solidFill>
                          <a:latin typeface="Calibri"/>
                          <a:cs typeface="Calibri"/>
                        </a:rPr>
                        <a:t>Emp_name</a:t>
                      </a:r>
                      <a:endParaRPr sz="1400" b="1" dirty="0">
                        <a:solidFill>
                          <a:schemeClr val="tx1"/>
                        </a:solidFill>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300"/>
                        </a:lnSpc>
                      </a:pPr>
                      <a:r>
                        <a:rPr lang="en-US" sz="1600" b="1" dirty="0">
                          <a:latin typeface="Calibri" panose="020F0502020204030204" pitchFamily="34" charset="0"/>
                          <a:cs typeface="Calibri" panose="020F0502020204030204" pitchFamily="34" charset="0"/>
                        </a:rPr>
                        <a:t>fk_int_place_id</a:t>
                      </a:r>
                      <a:endParaRPr sz="1600" b="1" baseline="-8680" dirty="0">
                        <a:solidFill>
                          <a:schemeClr val="tx1"/>
                        </a:solidFill>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0"/>
                  </a:ext>
                </a:extLst>
              </a:tr>
              <a:tr h="289991">
                <a:tc>
                  <a:txBody>
                    <a:bodyPr/>
                    <a:lstStyle/>
                    <a:p>
                      <a:pPr marL="10795" algn="ctr">
                        <a:lnSpc>
                          <a:spcPct val="100000"/>
                        </a:lnSpc>
                        <a:spcBef>
                          <a:spcPts val="270"/>
                        </a:spcBef>
                      </a:pPr>
                      <a:r>
                        <a:rPr sz="1400" spc="-5" dirty="0">
                          <a:solidFill>
                            <a:schemeClr val="tx1"/>
                          </a:solidFill>
                          <a:latin typeface="Calibri"/>
                          <a:cs typeface="Calibri"/>
                        </a:rPr>
                        <a:t>1000</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268605">
                        <a:lnSpc>
                          <a:spcPct val="100000"/>
                        </a:lnSpc>
                        <a:spcBef>
                          <a:spcPts val="270"/>
                        </a:spcBef>
                      </a:pPr>
                      <a:r>
                        <a:rPr lang="en-CA" sz="1400" spc="-5" dirty="0" smtClean="0">
                          <a:solidFill>
                            <a:schemeClr val="tx1"/>
                          </a:solidFill>
                          <a:latin typeface="Calibri"/>
                          <a:cs typeface="Calibri"/>
                        </a:rPr>
                        <a:t>Samantha</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1430" algn="ctr">
                        <a:lnSpc>
                          <a:spcPct val="100000"/>
                        </a:lnSpc>
                        <a:spcBef>
                          <a:spcPts val="270"/>
                        </a:spcBef>
                      </a:pPr>
                      <a:r>
                        <a:rPr sz="1400" dirty="0">
                          <a:solidFill>
                            <a:schemeClr val="tx1"/>
                          </a:solidFill>
                          <a:latin typeface="Calibri"/>
                          <a:cs typeface="Calibri"/>
                        </a:rPr>
                        <a:t>1</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1"/>
                  </a:ext>
                </a:extLst>
              </a:tr>
              <a:tr h="259439">
                <a:tc>
                  <a:txBody>
                    <a:bodyPr/>
                    <a:lstStyle/>
                    <a:p>
                      <a:pPr marL="10795" algn="ctr">
                        <a:lnSpc>
                          <a:spcPct val="100000"/>
                        </a:lnSpc>
                        <a:spcBef>
                          <a:spcPts val="270"/>
                        </a:spcBef>
                      </a:pPr>
                      <a:r>
                        <a:rPr sz="1400" spc="-5" dirty="0">
                          <a:solidFill>
                            <a:schemeClr val="tx1"/>
                          </a:solidFill>
                          <a:latin typeface="Calibri"/>
                          <a:cs typeface="Calibri"/>
                        </a:rPr>
                        <a:t>1001</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73050">
                        <a:lnSpc>
                          <a:spcPct val="100000"/>
                        </a:lnSpc>
                        <a:spcBef>
                          <a:spcPts val="270"/>
                        </a:spcBef>
                      </a:pPr>
                      <a:r>
                        <a:rPr lang="en-CA" sz="1400" dirty="0" smtClean="0">
                          <a:solidFill>
                            <a:schemeClr val="tx1"/>
                          </a:solidFill>
                          <a:latin typeface="Calibri"/>
                          <a:cs typeface="Calibri"/>
                        </a:rPr>
                        <a:t>Anna</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270"/>
                        </a:spcBef>
                      </a:pPr>
                      <a:r>
                        <a:rPr lang="en-CA" sz="1400" dirty="0" smtClean="0">
                          <a:solidFill>
                            <a:schemeClr val="tx1"/>
                          </a:solidFill>
                          <a:latin typeface="Calibri"/>
                          <a:cs typeface="Calibri"/>
                        </a:rPr>
                        <a:t>2</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289991">
                <a:tc>
                  <a:txBody>
                    <a:bodyPr/>
                    <a:lstStyle/>
                    <a:p>
                      <a:pPr marL="10795" algn="ctr">
                        <a:lnSpc>
                          <a:spcPct val="100000"/>
                        </a:lnSpc>
                        <a:spcBef>
                          <a:spcPts val="270"/>
                        </a:spcBef>
                      </a:pPr>
                      <a:r>
                        <a:rPr sz="1400" spc="-5" dirty="0">
                          <a:solidFill>
                            <a:schemeClr val="tx1"/>
                          </a:solidFill>
                          <a:latin typeface="Calibri"/>
                          <a:cs typeface="Calibri"/>
                        </a:rPr>
                        <a:t>1002</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268605">
                        <a:lnSpc>
                          <a:spcPct val="100000"/>
                        </a:lnSpc>
                        <a:spcBef>
                          <a:spcPts val="270"/>
                        </a:spcBef>
                      </a:pPr>
                      <a:r>
                        <a:rPr lang="en-CA" sz="1400" spc="-10" dirty="0" smtClean="0">
                          <a:solidFill>
                            <a:schemeClr val="tx1"/>
                          </a:solidFill>
                          <a:latin typeface="Calibri"/>
                          <a:cs typeface="Calibri"/>
                        </a:rPr>
                        <a:t>Norman</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1430" algn="ctr">
                        <a:lnSpc>
                          <a:spcPct val="100000"/>
                        </a:lnSpc>
                        <a:spcBef>
                          <a:spcPts val="270"/>
                        </a:spcBef>
                      </a:pPr>
                      <a:r>
                        <a:rPr sz="1400" dirty="0">
                          <a:solidFill>
                            <a:schemeClr val="tx1"/>
                          </a:solidFill>
                          <a:latin typeface="Calibri"/>
                          <a:cs typeface="Calibri"/>
                        </a:rPr>
                        <a:t>2</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3"/>
                  </a:ext>
                </a:extLst>
              </a:tr>
              <a:tr h="289991">
                <a:tc>
                  <a:txBody>
                    <a:bodyPr/>
                    <a:lstStyle/>
                    <a:p>
                      <a:pPr marL="10795" algn="ctr">
                        <a:lnSpc>
                          <a:spcPct val="100000"/>
                        </a:lnSpc>
                        <a:spcBef>
                          <a:spcPts val="275"/>
                        </a:spcBef>
                      </a:pPr>
                      <a:r>
                        <a:rPr sz="1400" spc="-5" dirty="0">
                          <a:solidFill>
                            <a:schemeClr val="tx1"/>
                          </a:solidFill>
                          <a:latin typeface="Calibri"/>
                          <a:cs typeface="Calibri"/>
                        </a:rPr>
                        <a:t>1003</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40360">
                        <a:lnSpc>
                          <a:spcPct val="100000"/>
                        </a:lnSpc>
                        <a:spcBef>
                          <a:spcPts val="275"/>
                        </a:spcBef>
                      </a:pPr>
                      <a:r>
                        <a:rPr lang="en-CA" sz="1400" spc="-10" dirty="0" smtClean="0">
                          <a:solidFill>
                            <a:schemeClr val="tx1"/>
                          </a:solidFill>
                          <a:latin typeface="Calibri"/>
                          <a:cs typeface="Calibri"/>
                        </a:rPr>
                        <a:t>Mike</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275"/>
                        </a:spcBef>
                      </a:pPr>
                      <a:r>
                        <a:rPr lang="en-CA" sz="1400" dirty="0" smtClean="0">
                          <a:solidFill>
                            <a:schemeClr val="tx1"/>
                          </a:solidFill>
                          <a:latin typeface="Calibri"/>
                          <a:cs typeface="Calibri"/>
                        </a:rPr>
                        <a:t>1</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4"/>
                  </a:ext>
                </a:extLst>
              </a:tr>
            </a:tbl>
          </a:graphicData>
        </a:graphic>
      </p:graphicFrame>
      <p:graphicFrame>
        <p:nvGraphicFramePr>
          <p:cNvPr id="20" name="Table 19"/>
          <p:cNvGraphicFramePr>
            <a:graphicFrameLocks noGrp="1"/>
          </p:cNvGraphicFramePr>
          <p:nvPr>
            <p:extLst/>
          </p:nvPr>
        </p:nvGraphicFramePr>
        <p:xfrm>
          <a:off x="5914520" y="1101144"/>
          <a:ext cx="2397512" cy="919196"/>
        </p:xfrm>
        <a:graphic>
          <a:graphicData uri="http://schemas.openxmlformats.org/drawingml/2006/table">
            <a:tbl>
              <a:tblPr firstRow="1" bandRow="1">
                <a:tableStyleId>{2D5ABB26-0587-4C30-8999-92F81FD0307C}</a:tableStyleId>
              </a:tblPr>
              <a:tblGrid>
                <a:gridCol w="932366">
                  <a:extLst>
                    <a:ext uri="{9D8B030D-6E8A-4147-A177-3AD203B41FA5}">
                      <a16:colId xmlns:a16="http://schemas.microsoft.com/office/drawing/2014/main" xmlns="" val="896040476"/>
                    </a:ext>
                  </a:extLst>
                </a:gridCol>
                <a:gridCol w="1465146">
                  <a:extLst>
                    <a:ext uri="{9D8B030D-6E8A-4147-A177-3AD203B41FA5}">
                      <a16:colId xmlns:a16="http://schemas.microsoft.com/office/drawing/2014/main" xmlns="" val="2686424779"/>
                    </a:ext>
                  </a:extLst>
                </a:gridCol>
              </a:tblGrid>
              <a:tr h="306667">
                <a:tc>
                  <a:txBody>
                    <a:bodyPr/>
                    <a:lstStyle/>
                    <a:p>
                      <a:pPr algn="ctr">
                        <a:lnSpc>
                          <a:spcPts val="2505"/>
                        </a:lnSpc>
                      </a:pPr>
                      <a:r>
                        <a:rPr lang="en-US" sz="1600" b="1" dirty="0">
                          <a:latin typeface="Calibri" panose="020F0502020204030204" pitchFamily="34" charset="0"/>
                          <a:cs typeface="Calibri" panose="020F0502020204030204" pitchFamily="34" charset="0"/>
                        </a:rPr>
                        <a:t>pk_int_id</a:t>
                      </a:r>
                      <a:endParaRPr sz="1600" b="1" dirty="0">
                        <a:solidFill>
                          <a:schemeClr val="tx1"/>
                        </a:solidFill>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260"/>
                        </a:spcBef>
                      </a:pPr>
                      <a:r>
                        <a:rPr sz="1600" b="1" spc="-15" dirty="0">
                          <a:solidFill>
                            <a:schemeClr val="tx1"/>
                          </a:solidFill>
                          <a:latin typeface="Calibri"/>
                          <a:cs typeface="Calibri"/>
                        </a:rPr>
                        <a:t>Vchr_place</a:t>
                      </a:r>
                      <a:endParaRPr sz="1600" dirty="0">
                        <a:solidFill>
                          <a:schemeClr val="tx1"/>
                        </a:solidFill>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3264150828"/>
                  </a:ext>
                </a:extLst>
              </a:tr>
              <a:tr h="300848">
                <a:tc>
                  <a:txBody>
                    <a:bodyPr/>
                    <a:lstStyle/>
                    <a:p>
                      <a:pPr marL="13970" algn="ctr">
                        <a:lnSpc>
                          <a:spcPct val="100000"/>
                        </a:lnSpc>
                        <a:spcBef>
                          <a:spcPts val="275"/>
                        </a:spcBef>
                      </a:pPr>
                      <a:r>
                        <a:rPr sz="1400" dirty="0">
                          <a:solidFill>
                            <a:schemeClr val="tx1"/>
                          </a:solidFill>
                          <a:latin typeface="Calibri"/>
                          <a:cs typeface="Calibri"/>
                        </a:rPr>
                        <a:t>1</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489584">
                        <a:lnSpc>
                          <a:spcPct val="100000"/>
                        </a:lnSpc>
                        <a:spcBef>
                          <a:spcPts val="275"/>
                        </a:spcBef>
                      </a:pPr>
                      <a:r>
                        <a:rPr lang="en-CA" sz="1400" spc="-5" dirty="0" smtClean="0">
                          <a:solidFill>
                            <a:schemeClr val="tx1"/>
                          </a:solidFill>
                          <a:latin typeface="Calibri"/>
                          <a:cs typeface="Calibri"/>
                        </a:rPr>
                        <a:t>Washington</a:t>
                      </a:r>
                      <a:endParaRPr sz="1400" dirty="0">
                        <a:solidFill>
                          <a:schemeClr val="tx1"/>
                        </a:solidFill>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3184584"/>
                  </a:ext>
                </a:extLst>
              </a:tr>
              <a:tr h="300848">
                <a:tc>
                  <a:txBody>
                    <a:bodyPr/>
                    <a:lstStyle/>
                    <a:p>
                      <a:pPr marL="13970" algn="ctr">
                        <a:lnSpc>
                          <a:spcPct val="100000"/>
                        </a:lnSpc>
                        <a:spcBef>
                          <a:spcPts val="270"/>
                        </a:spcBef>
                      </a:pPr>
                      <a:r>
                        <a:rPr sz="1400" dirty="0">
                          <a:solidFill>
                            <a:schemeClr val="tx1"/>
                          </a:solidFill>
                          <a:latin typeface="Calibri"/>
                          <a:cs typeface="Calibri"/>
                        </a:rPr>
                        <a:t>2</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27685">
                        <a:lnSpc>
                          <a:spcPct val="100000"/>
                        </a:lnSpc>
                        <a:spcBef>
                          <a:spcPts val="270"/>
                        </a:spcBef>
                      </a:pPr>
                      <a:r>
                        <a:rPr lang="en-CA" sz="1400" spc="-15" dirty="0" smtClean="0">
                          <a:solidFill>
                            <a:schemeClr val="tx1"/>
                          </a:solidFill>
                          <a:latin typeface="Calibri"/>
                          <a:cs typeface="Calibri"/>
                        </a:rPr>
                        <a:t>Dallas</a:t>
                      </a:r>
                      <a:endParaRPr sz="1400" dirty="0">
                        <a:solidFill>
                          <a:schemeClr val="tx1"/>
                        </a:solidFill>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3500445182"/>
                  </a:ext>
                </a:extLst>
              </a:tr>
            </a:tbl>
          </a:graphicData>
        </a:graphic>
      </p:graphicFrame>
      <p:graphicFrame>
        <p:nvGraphicFramePr>
          <p:cNvPr id="21" name="object 5"/>
          <p:cNvGraphicFramePr>
            <a:graphicFrameLocks noGrp="1"/>
          </p:cNvGraphicFramePr>
          <p:nvPr>
            <p:extLst/>
          </p:nvPr>
        </p:nvGraphicFramePr>
        <p:xfrm>
          <a:off x="3635896" y="2505887"/>
          <a:ext cx="3960441" cy="2335247"/>
        </p:xfrm>
        <a:graphic>
          <a:graphicData uri="http://schemas.openxmlformats.org/drawingml/2006/table">
            <a:tbl>
              <a:tblPr firstRow="1" bandRow="1">
                <a:tableStyleId>{2D5ABB26-0587-4C30-8999-92F81FD0307C}</a:tableStyleId>
              </a:tblPr>
              <a:tblGrid>
                <a:gridCol w="921943">
                  <a:extLst>
                    <a:ext uri="{9D8B030D-6E8A-4147-A177-3AD203B41FA5}">
                      <a16:colId xmlns:a16="http://schemas.microsoft.com/office/drawing/2014/main" xmlns="" val="20000"/>
                    </a:ext>
                  </a:extLst>
                </a:gridCol>
                <a:gridCol w="1381359">
                  <a:extLst>
                    <a:ext uri="{9D8B030D-6E8A-4147-A177-3AD203B41FA5}">
                      <a16:colId xmlns:a16="http://schemas.microsoft.com/office/drawing/2014/main" xmlns="" val="20001"/>
                    </a:ext>
                  </a:extLst>
                </a:gridCol>
                <a:gridCol w="1657139">
                  <a:extLst>
                    <a:ext uri="{9D8B030D-6E8A-4147-A177-3AD203B41FA5}">
                      <a16:colId xmlns:a16="http://schemas.microsoft.com/office/drawing/2014/main" xmlns="" val="20002"/>
                    </a:ext>
                  </a:extLst>
                </a:gridCol>
              </a:tblGrid>
              <a:tr h="348967">
                <a:tc>
                  <a:txBody>
                    <a:bodyPr/>
                    <a:lstStyle/>
                    <a:p>
                      <a:pPr marR="25400" algn="ctr">
                        <a:lnSpc>
                          <a:spcPct val="100000"/>
                        </a:lnSpc>
                        <a:spcBef>
                          <a:spcPts val="275"/>
                        </a:spcBef>
                      </a:pPr>
                      <a:r>
                        <a:rPr sz="1400" b="1" dirty="0">
                          <a:latin typeface="Calibri"/>
                          <a:cs typeface="Calibri"/>
                        </a:rPr>
                        <a:t>Emp_id</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2384" algn="ctr">
                        <a:lnSpc>
                          <a:spcPct val="100000"/>
                        </a:lnSpc>
                        <a:spcBef>
                          <a:spcPts val="275"/>
                        </a:spcBef>
                      </a:pPr>
                      <a:r>
                        <a:rPr sz="1400" b="1" dirty="0">
                          <a:latin typeface="Calibri"/>
                          <a:cs typeface="Calibri"/>
                        </a:rPr>
                        <a:t>Emp_name</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275"/>
                        </a:spcBef>
                      </a:pPr>
                      <a:r>
                        <a:rPr sz="1400" b="1" spc="-10" dirty="0">
                          <a:latin typeface="Calibri"/>
                          <a:cs typeface="Calibri"/>
                        </a:rPr>
                        <a:t>Vchr_place</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0"/>
                  </a:ext>
                </a:extLst>
              </a:tr>
              <a:tr h="235637">
                <a:tc>
                  <a:txBody>
                    <a:bodyPr/>
                    <a:lstStyle/>
                    <a:p>
                      <a:pPr marL="11430" algn="ctr">
                        <a:lnSpc>
                          <a:spcPct val="100000"/>
                        </a:lnSpc>
                        <a:spcBef>
                          <a:spcPts val="275"/>
                        </a:spcBef>
                      </a:pPr>
                      <a:r>
                        <a:rPr sz="1400" spc="-5" dirty="0">
                          <a:latin typeface="Calibri"/>
                          <a:cs typeface="Calibri"/>
                        </a:rPr>
                        <a:t>1000</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12700" algn="ctr">
                        <a:lnSpc>
                          <a:spcPct val="100000"/>
                        </a:lnSpc>
                        <a:spcBef>
                          <a:spcPts val="275"/>
                        </a:spcBef>
                      </a:pPr>
                      <a:r>
                        <a:rPr lang="en-CA" sz="1400" spc="-5" dirty="0" smtClean="0">
                          <a:latin typeface="Calibri"/>
                          <a:cs typeface="Calibri"/>
                        </a:rPr>
                        <a:t>Samantha</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tc>
                  <a:txBody>
                    <a:bodyPr/>
                    <a:lstStyle/>
                    <a:p>
                      <a:pPr marL="97790">
                        <a:lnSpc>
                          <a:spcPct val="100000"/>
                        </a:lnSpc>
                        <a:spcBef>
                          <a:spcPts val="275"/>
                        </a:spcBef>
                      </a:pPr>
                      <a:r>
                        <a:rPr lang="en-CA" sz="1400" spc="-5" dirty="0" smtClean="0">
                          <a:latin typeface="Calibri"/>
                          <a:cs typeface="Calibri"/>
                        </a:rPr>
                        <a:t>Washington</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alpha val="19999"/>
                      </a:srgbClr>
                    </a:solidFill>
                  </a:tcPr>
                </a:tc>
                <a:extLst>
                  <a:ext uri="{0D108BD9-81ED-4DB2-BD59-A6C34878D82A}">
                    <a16:rowId xmlns:a16="http://schemas.microsoft.com/office/drawing/2014/main" xmlns="" val="10001"/>
                  </a:ext>
                </a:extLst>
              </a:tr>
              <a:tr h="124143">
                <a:tc>
                  <a:txBody>
                    <a:bodyPr/>
                    <a:lstStyle/>
                    <a:p>
                      <a:pPr marL="11430" algn="ctr">
                        <a:lnSpc>
                          <a:spcPct val="100000"/>
                        </a:lnSpc>
                        <a:spcBef>
                          <a:spcPts val="275"/>
                        </a:spcBef>
                      </a:pPr>
                      <a:r>
                        <a:rPr sz="1400" spc="-5" dirty="0" smtClean="0">
                          <a:latin typeface="Calibri"/>
                          <a:cs typeface="Calibri"/>
                        </a:rPr>
                        <a:t>100</a:t>
                      </a:r>
                      <a:r>
                        <a:rPr lang="en-CA" sz="1400" spc="-5" dirty="0" smtClean="0">
                          <a:latin typeface="Calibri"/>
                          <a:cs typeface="Calibri"/>
                        </a:rPr>
                        <a:t>0</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12700" algn="ctr">
                        <a:lnSpc>
                          <a:spcPct val="100000"/>
                        </a:lnSpc>
                        <a:spcBef>
                          <a:spcPts val="275"/>
                        </a:spcBef>
                      </a:pPr>
                      <a:r>
                        <a:rPr lang="en-CA" sz="1400" spc="-5" dirty="0" smtClean="0">
                          <a:latin typeface="+mn-lt"/>
                          <a:cs typeface="Calibri"/>
                        </a:rPr>
                        <a:t>Samantha</a:t>
                      </a:r>
                      <a:endParaRPr lang="en-CA" sz="1400" dirty="0">
                        <a:latin typeface="+mn-lt"/>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97790">
                        <a:lnSpc>
                          <a:spcPct val="100000"/>
                        </a:lnSpc>
                        <a:spcBef>
                          <a:spcPts val="275"/>
                        </a:spcBef>
                      </a:pPr>
                      <a:r>
                        <a:rPr lang="en-CA" sz="1400" spc="-5" dirty="0" smtClean="0">
                          <a:latin typeface="Calibri"/>
                          <a:cs typeface="Calibri"/>
                        </a:rPr>
                        <a:t>Dallas</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24143">
                <a:tc>
                  <a:txBody>
                    <a:bodyPr/>
                    <a:lstStyle/>
                    <a:p>
                      <a:pPr marL="11430" algn="ctr">
                        <a:lnSpc>
                          <a:spcPct val="100000"/>
                        </a:lnSpc>
                        <a:spcBef>
                          <a:spcPts val="275"/>
                        </a:spcBef>
                      </a:pPr>
                      <a:r>
                        <a:rPr sz="1400" spc="-5" dirty="0">
                          <a:latin typeface="Calibri"/>
                          <a:cs typeface="Calibri"/>
                        </a:rPr>
                        <a:t>1001</a:t>
                      </a:r>
                      <a:endParaRPr sz="1400" dirty="0">
                        <a:latin typeface="Calibri"/>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13335" algn="ctr">
                        <a:lnSpc>
                          <a:spcPct val="100000"/>
                        </a:lnSpc>
                        <a:spcBef>
                          <a:spcPts val="275"/>
                        </a:spcBef>
                      </a:pPr>
                      <a:r>
                        <a:rPr lang="en-CA" sz="1400" dirty="0" smtClean="0">
                          <a:latin typeface="Calibri"/>
                          <a:cs typeface="Calibri"/>
                        </a:rPr>
                        <a:t>Anna</a:t>
                      </a:r>
                      <a:endParaRPr sz="1400" dirty="0">
                        <a:latin typeface="Calibri"/>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97790">
                        <a:lnSpc>
                          <a:spcPct val="100000"/>
                        </a:lnSpc>
                        <a:spcBef>
                          <a:spcPts val="275"/>
                        </a:spcBef>
                      </a:pPr>
                      <a:r>
                        <a:rPr lang="en-CA" sz="1400" spc="-5" dirty="0" smtClean="0">
                          <a:latin typeface="Calibri"/>
                          <a:cs typeface="Calibri"/>
                        </a:rPr>
                        <a:t>Washington</a:t>
                      </a:r>
                      <a:endParaRPr sz="1400" dirty="0">
                        <a:latin typeface="Calibri"/>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r>
              <a:tr h="124143">
                <a:tc>
                  <a:txBody>
                    <a:bodyPr/>
                    <a:lstStyle/>
                    <a:p>
                      <a:pPr marL="11430" algn="ctr">
                        <a:lnSpc>
                          <a:spcPct val="100000"/>
                        </a:lnSpc>
                        <a:spcBef>
                          <a:spcPts val="275"/>
                        </a:spcBef>
                      </a:pPr>
                      <a:r>
                        <a:rPr sz="1400" spc="-5" dirty="0" smtClean="0">
                          <a:latin typeface="Calibri"/>
                          <a:cs typeface="Calibri"/>
                        </a:rPr>
                        <a:t>100</a:t>
                      </a:r>
                      <a:r>
                        <a:rPr lang="en-CA" sz="1400" spc="-5" dirty="0" smtClean="0">
                          <a:latin typeface="Calibri"/>
                          <a:cs typeface="Calibri"/>
                        </a:rPr>
                        <a:t>1</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19999"/>
                      </a:srgbClr>
                    </a:solidFill>
                  </a:tcPr>
                </a:tc>
                <a:tc>
                  <a:txBody>
                    <a:bodyPr/>
                    <a:lstStyle/>
                    <a:p>
                      <a:pPr marL="14604" algn="ctr">
                        <a:lnSpc>
                          <a:spcPct val="100000"/>
                        </a:lnSpc>
                        <a:spcBef>
                          <a:spcPts val="275"/>
                        </a:spcBef>
                      </a:pPr>
                      <a:r>
                        <a:rPr lang="en-CA" sz="1400" dirty="0" smtClean="0">
                          <a:latin typeface="Calibri"/>
                          <a:cs typeface="Calibri"/>
                        </a:rPr>
                        <a:t>Anna</a:t>
                      </a:r>
                      <a:endParaRPr sz="1400" dirty="0">
                        <a:latin typeface="Calibri"/>
                        <a:cs typeface="Calibri"/>
                      </a:endParaRPr>
                    </a:p>
                  </a:txBody>
                  <a:tcPr marL="0" marR="0" marT="34925"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19999"/>
                      </a:srgbClr>
                    </a:solidFill>
                  </a:tcPr>
                </a:tc>
                <a:tc>
                  <a:txBody>
                    <a:bodyPr/>
                    <a:lstStyle/>
                    <a:p>
                      <a:pPr marL="97790">
                        <a:lnSpc>
                          <a:spcPct val="100000"/>
                        </a:lnSpc>
                        <a:spcBef>
                          <a:spcPts val="275"/>
                        </a:spcBef>
                      </a:pPr>
                      <a:r>
                        <a:rPr lang="en-CA" sz="1400" spc="-5" dirty="0" smtClean="0">
                          <a:latin typeface="Calibri"/>
                          <a:cs typeface="Calibri"/>
                        </a:rPr>
                        <a:t>Dallas</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19999"/>
                      </a:srgbClr>
                    </a:solidFill>
                  </a:tcPr>
                </a:tc>
                <a:extLst>
                  <a:ext uri="{0D108BD9-81ED-4DB2-BD59-A6C34878D82A}">
                    <a16:rowId xmlns:a16="http://schemas.microsoft.com/office/drawing/2014/main" xmlns="" val="10003"/>
                  </a:ext>
                </a:extLst>
              </a:tr>
              <a:tr h="62071">
                <a:tc>
                  <a:txBody>
                    <a:bodyPr/>
                    <a:lstStyle/>
                    <a:p>
                      <a:pPr marL="11430" algn="ctr">
                        <a:lnSpc>
                          <a:spcPct val="100000"/>
                        </a:lnSpc>
                        <a:spcBef>
                          <a:spcPts val="275"/>
                        </a:spcBef>
                      </a:pPr>
                      <a:r>
                        <a:rPr lang="en-CA" sz="1400" dirty="0" smtClean="0">
                          <a:latin typeface="Calibri"/>
                          <a:cs typeface="Calibri"/>
                        </a:rPr>
                        <a:t>1002</a:t>
                      </a:r>
                      <a:endParaRPr sz="1400" dirty="0">
                        <a:latin typeface="Calibri"/>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19999"/>
                      </a:srgbClr>
                    </a:solidFill>
                  </a:tcPr>
                </a:tc>
                <a:tc>
                  <a:txBody>
                    <a:bodyPr/>
                    <a:lstStyle/>
                    <a:p>
                      <a:pPr marL="14604" algn="ctr">
                        <a:lnSpc>
                          <a:spcPct val="100000"/>
                        </a:lnSpc>
                        <a:spcBef>
                          <a:spcPts val="275"/>
                        </a:spcBef>
                      </a:pPr>
                      <a:r>
                        <a:rPr lang="en-CA" sz="1400" spc="-10" dirty="0" smtClean="0">
                          <a:latin typeface="+mn-lt"/>
                          <a:cs typeface="Calibri"/>
                        </a:rPr>
                        <a:t>Norman</a:t>
                      </a:r>
                      <a:endParaRPr lang="en-CA" sz="1400" dirty="0">
                        <a:latin typeface="+mn-lt"/>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19999"/>
                      </a:srgbClr>
                    </a:solidFill>
                  </a:tcPr>
                </a:tc>
                <a:tc>
                  <a:txBody>
                    <a:bodyPr/>
                    <a:lstStyle/>
                    <a:p>
                      <a:pPr marL="97790">
                        <a:lnSpc>
                          <a:spcPct val="100000"/>
                        </a:lnSpc>
                        <a:spcBef>
                          <a:spcPts val="275"/>
                        </a:spcBef>
                      </a:pPr>
                      <a:r>
                        <a:rPr lang="en-CA" sz="1400" spc="-5" dirty="0" smtClean="0">
                          <a:latin typeface="Calibri"/>
                          <a:cs typeface="Calibri"/>
                        </a:rPr>
                        <a:t>Washington</a:t>
                      </a:r>
                      <a:endParaRPr sz="1400" dirty="0">
                        <a:latin typeface="Calibri"/>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19999"/>
                      </a:srgbClr>
                    </a:solidFill>
                  </a:tcPr>
                </a:tc>
              </a:tr>
              <a:tr h="186214">
                <a:tc>
                  <a:txBody>
                    <a:bodyPr/>
                    <a:lstStyle/>
                    <a:p>
                      <a:pPr marL="11430" algn="ctr">
                        <a:lnSpc>
                          <a:spcPct val="100000"/>
                        </a:lnSpc>
                        <a:spcBef>
                          <a:spcPts val="275"/>
                        </a:spcBef>
                      </a:pPr>
                      <a:r>
                        <a:rPr lang="en-CA" sz="1400" dirty="0" smtClean="0">
                          <a:latin typeface="Calibri"/>
                          <a:cs typeface="Calibri"/>
                        </a:rPr>
                        <a:t>1002</a:t>
                      </a:r>
                      <a:endParaRPr sz="1400" dirty="0">
                        <a:latin typeface="Calibri"/>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19999"/>
                      </a:srgbClr>
                    </a:solidFill>
                  </a:tcPr>
                </a:tc>
                <a:tc>
                  <a:txBody>
                    <a:bodyPr/>
                    <a:lstStyle/>
                    <a:p>
                      <a:pPr marL="14604" algn="ctr">
                        <a:lnSpc>
                          <a:spcPct val="100000"/>
                        </a:lnSpc>
                        <a:spcBef>
                          <a:spcPts val="275"/>
                        </a:spcBef>
                      </a:pPr>
                      <a:r>
                        <a:rPr lang="en-CA" sz="1400" dirty="0" smtClean="0">
                          <a:latin typeface="+mn-lt"/>
                          <a:cs typeface="Calibri"/>
                        </a:rPr>
                        <a:t>Norman</a:t>
                      </a:r>
                      <a:endParaRPr lang="en-CA" sz="1400" dirty="0">
                        <a:latin typeface="+mn-lt"/>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19999"/>
                      </a:srgbClr>
                    </a:solidFill>
                  </a:tcPr>
                </a:tc>
                <a:tc>
                  <a:txBody>
                    <a:bodyPr/>
                    <a:lstStyle/>
                    <a:p>
                      <a:pPr marL="97790">
                        <a:lnSpc>
                          <a:spcPct val="100000"/>
                        </a:lnSpc>
                        <a:spcBef>
                          <a:spcPts val="275"/>
                        </a:spcBef>
                      </a:pPr>
                      <a:r>
                        <a:rPr lang="en-CA" sz="1400" spc="-5" dirty="0" smtClean="0">
                          <a:latin typeface="Calibri"/>
                          <a:cs typeface="Calibri"/>
                        </a:rPr>
                        <a:t>Dallas</a:t>
                      </a:r>
                      <a:endParaRPr sz="1400" dirty="0">
                        <a:latin typeface="Calibri"/>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19999"/>
                      </a:srgbClr>
                    </a:solidFill>
                  </a:tcPr>
                </a:tc>
              </a:tr>
              <a:tr h="124143">
                <a:tc>
                  <a:txBody>
                    <a:bodyPr/>
                    <a:lstStyle/>
                    <a:p>
                      <a:pPr marL="11430" algn="ctr">
                        <a:lnSpc>
                          <a:spcPct val="100000"/>
                        </a:lnSpc>
                        <a:spcBef>
                          <a:spcPts val="275"/>
                        </a:spcBef>
                      </a:pPr>
                      <a:r>
                        <a:rPr lang="en-CA" sz="1400" dirty="0" smtClean="0">
                          <a:latin typeface="Calibri"/>
                          <a:cs typeface="Calibri"/>
                        </a:rPr>
                        <a:t>1003</a:t>
                      </a:r>
                      <a:endParaRPr sz="1400" dirty="0">
                        <a:latin typeface="Calibri"/>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19999"/>
                      </a:srgbClr>
                    </a:solidFill>
                  </a:tcPr>
                </a:tc>
                <a:tc>
                  <a:txBody>
                    <a:bodyPr/>
                    <a:lstStyle/>
                    <a:p>
                      <a:pPr marL="14604" algn="ctr">
                        <a:lnSpc>
                          <a:spcPct val="100000"/>
                        </a:lnSpc>
                        <a:spcBef>
                          <a:spcPts val="275"/>
                        </a:spcBef>
                      </a:pPr>
                      <a:r>
                        <a:rPr lang="en-CA" sz="1400" dirty="0" smtClean="0">
                          <a:latin typeface="+mn-lt"/>
                          <a:cs typeface="Calibri"/>
                        </a:rPr>
                        <a:t>Mike</a:t>
                      </a:r>
                      <a:endParaRPr lang="en-CA" sz="1400" dirty="0">
                        <a:latin typeface="+mn-lt"/>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19999"/>
                      </a:srgbClr>
                    </a:solidFill>
                  </a:tcPr>
                </a:tc>
                <a:tc>
                  <a:txBody>
                    <a:bodyPr/>
                    <a:lstStyle/>
                    <a:p>
                      <a:pPr marL="97790">
                        <a:lnSpc>
                          <a:spcPct val="100000"/>
                        </a:lnSpc>
                        <a:spcBef>
                          <a:spcPts val="275"/>
                        </a:spcBef>
                      </a:pPr>
                      <a:r>
                        <a:rPr lang="en-CA" sz="1400" spc="-5" dirty="0" smtClean="0">
                          <a:latin typeface="Calibri"/>
                          <a:cs typeface="Calibri"/>
                        </a:rPr>
                        <a:t>Washington</a:t>
                      </a:r>
                      <a:endParaRPr sz="1400" dirty="0">
                        <a:latin typeface="Calibri"/>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19999"/>
                      </a:srgbClr>
                    </a:solidFill>
                  </a:tcPr>
                </a:tc>
              </a:tr>
              <a:tr h="0">
                <a:tc>
                  <a:txBody>
                    <a:bodyPr/>
                    <a:lstStyle/>
                    <a:p>
                      <a:pPr marL="11430" algn="ctr">
                        <a:lnSpc>
                          <a:spcPct val="100000"/>
                        </a:lnSpc>
                        <a:spcBef>
                          <a:spcPts val="275"/>
                        </a:spcBef>
                      </a:pPr>
                      <a:r>
                        <a:rPr lang="en-CA" sz="1400" dirty="0" smtClean="0">
                          <a:latin typeface="Calibri"/>
                          <a:cs typeface="Calibri"/>
                        </a:rPr>
                        <a:t>1003</a:t>
                      </a:r>
                      <a:endParaRPr sz="1400" dirty="0">
                        <a:latin typeface="Calibri"/>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rgbClr val="FFFFFF">
                        <a:alpha val="19999"/>
                      </a:srgbClr>
                    </a:solidFill>
                  </a:tcPr>
                </a:tc>
                <a:tc>
                  <a:txBody>
                    <a:bodyPr/>
                    <a:lstStyle/>
                    <a:p>
                      <a:pPr marL="14604" algn="ctr">
                        <a:lnSpc>
                          <a:spcPct val="100000"/>
                        </a:lnSpc>
                        <a:spcBef>
                          <a:spcPts val="275"/>
                        </a:spcBef>
                      </a:pPr>
                      <a:r>
                        <a:rPr lang="en-CA" sz="1400" dirty="0" smtClean="0">
                          <a:latin typeface="+mn-lt"/>
                          <a:cs typeface="Calibri"/>
                        </a:rPr>
                        <a:t>Mike</a:t>
                      </a:r>
                      <a:endParaRPr lang="en-CA" sz="1400" dirty="0">
                        <a:latin typeface="+mn-lt"/>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rgbClr val="FFFFFF">
                        <a:alpha val="19999"/>
                      </a:srgbClr>
                    </a:solidFill>
                  </a:tcPr>
                </a:tc>
                <a:tc>
                  <a:txBody>
                    <a:bodyPr/>
                    <a:lstStyle/>
                    <a:p>
                      <a:pPr marL="97790">
                        <a:lnSpc>
                          <a:spcPct val="100000"/>
                        </a:lnSpc>
                        <a:spcBef>
                          <a:spcPts val="275"/>
                        </a:spcBef>
                      </a:pPr>
                      <a:r>
                        <a:rPr lang="en-CA" sz="1400" spc="-5" dirty="0" smtClean="0">
                          <a:latin typeface="Calibri"/>
                          <a:cs typeface="Calibri"/>
                        </a:rPr>
                        <a:t>Dallas</a:t>
                      </a:r>
                      <a:endParaRPr sz="1400" dirty="0">
                        <a:latin typeface="Calibri"/>
                        <a:cs typeface="Calibri"/>
                      </a:endParaRPr>
                    </a:p>
                  </a:txBody>
                  <a:tcPr marL="0" marR="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rgbClr val="FFFFFF">
                        <a:alpha val="19999"/>
                      </a:srgbClr>
                    </a:solidFill>
                  </a:tcPr>
                </a:tc>
              </a:tr>
            </a:tbl>
          </a:graphicData>
        </a:graphic>
      </p:graphicFrame>
      <p:sp>
        <p:nvSpPr>
          <p:cNvPr id="22" name="object 11"/>
          <p:cNvSpPr/>
          <p:nvPr/>
        </p:nvSpPr>
        <p:spPr>
          <a:xfrm>
            <a:off x="4581105" y="1522502"/>
            <a:ext cx="472826" cy="983385"/>
          </a:xfrm>
          <a:prstGeom prst="rect">
            <a:avLst/>
          </a:prstGeom>
          <a:blipFill>
            <a:blip r:embed="rId2" cstate="print"/>
            <a:stretch>
              <a:fillRect/>
            </a:stretch>
          </a:blipFill>
        </p:spPr>
        <p:txBody>
          <a:bodyPr wrap="square" lIns="0" tIns="0" rIns="0" bIns="0" rtlCol="0"/>
          <a:lstStyle/>
          <a:p>
            <a:endParaRPr dirty="0"/>
          </a:p>
        </p:txBody>
      </p:sp>
      <p:sp>
        <p:nvSpPr>
          <p:cNvPr id="23" name="object 14"/>
          <p:cNvSpPr/>
          <p:nvPr/>
        </p:nvSpPr>
        <p:spPr>
          <a:xfrm>
            <a:off x="4517037" y="987972"/>
            <a:ext cx="577469" cy="472567"/>
          </a:xfrm>
          <a:prstGeom prst="rect">
            <a:avLst/>
          </a:prstGeom>
          <a:blipFill>
            <a:blip r:embed="rId3" cstate="print"/>
            <a:stretch>
              <a:fillRect/>
            </a:stretch>
          </a:blipFill>
        </p:spPr>
        <p:txBody>
          <a:bodyPr wrap="square" lIns="0" tIns="0" rIns="0" bIns="0" rtlCol="0"/>
          <a:lstStyle/>
          <a:p>
            <a:endParaRPr dirty="0"/>
          </a:p>
        </p:txBody>
      </p:sp>
      <p:sp>
        <p:nvSpPr>
          <p:cNvPr id="24" name="object 12"/>
          <p:cNvSpPr txBox="1"/>
          <p:nvPr/>
        </p:nvSpPr>
        <p:spPr>
          <a:xfrm>
            <a:off x="4200435" y="2148320"/>
            <a:ext cx="220510" cy="922019"/>
          </a:xfrm>
          <a:prstGeom prst="rect">
            <a:avLst/>
          </a:prstGeom>
        </p:spPr>
        <p:txBody>
          <a:bodyPr vert="vert" wrap="square" lIns="0" tIns="0" rIns="0" bIns="0" rtlCol="0">
            <a:spAutoFit/>
          </a:bodyPr>
          <a:lstStyle/>
          <a:p>
            <a:pPr marL="12700">
              <a:lnSpc>
                <a:spcPts val="1810"/>
              </a:lnSpc>
            </a:pPr>
            <a:r>
              <a:rPr lang="en-IN" spc="-5" dirty="0">
                <a:solidFill>
                  <a:srgbClr val="FFFFFF"/>
                </a:solidFill>
                <a:latin typeface="Calibri"/>
                <a:cs typeface="Calibri"/>
              </a:rPr>
              <a:t>Right </a:t>
            </a:r>
            <a:r>
              <a:rPr spc="-85" dirty="0">
                <a:solidFill>
                  <a:srgbClr val="FFFFFF"/>
                </a:solidFill>
                <a:latin typeface="Calibri"/>
                <a:cs typeface="Calibri"/>
              </a:rPr>
              <a:t> </a:t>
            </a:r>
            <a:r>
              <a:rPr dirty="0">
                <a:solidFill>
                  <a:srgbClr val="FFFFFF"/>
                </a:solidFill>
                <a:latin typeface="Calibri"/>
                <a:cs typeface="Calibri"/>
              </a:rPr>
              <a:t>Join</a:t>
            </a:r>
            <a:endParaRPr dirty="0">
              <a:latin typeface="Calibri"/>
              <a:cs typeface="Calibri"/>
            </a:endParaRPr>
          </a:p>
        </p:txBody>
      </p:sp>
    </p:spTree>
    <p:extLst>
      <p:ext uri="{BB962C8B-B14F-4D97-AF65-F5344CB8AC3E}">
        <p14:creationId xmlns:p14="http://schemas.microsoft.com/office/powerpoint/2010/main" val="17531937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072186"/>
            <a:ext cx="7056784" cy="2765822"/>
          </a:xfrm>
        </p:spPr>
        <p:txBody>
          <a:bodyPr/>
          <a:lstStyle/>
          <a:p>
            <a:pPr marL="0" indent="0">
              <a:buNone/>
            </a:pPr>
            <a:r>
              <a:rPr lang="en-US" sz="1500" dirty="0" smtClean="0"/>
              <a:t>The ROLLUP generates multiple grouping sets based on the columns or expression specified in the group by clause.</a:t>
            </a:r>
          </a:p>
          <a:p>
            <a:pPr marL="0" indent="0">
              <a:buNone/>
            </a:pPr>
            <a:endParaRPr lang="en-US" dirty="0"/>
          </a:p>
        </p:txBody>
      </p:sp>
      <p:sp>
        <p:nvSpPr>
          <p:cNvPr id="4" name="TextBox 3"/>
          <p:cNvSpPr txBox="1"/>
          <p:nvPr/>
        </p:nvSpPr>
        <p:spPr>
          <a:xfrm>
            <a:off x="1043608" y="2067694"/>
            <a:ext cx="6080760" cy="1015663"/>
          </a:xfrm>
          <a:prstGeom prst="rect">
            <a:avLst/>
          </a:prstGeom>
          <a:solidFill>
            <a:srgbClr val="002060"/>
          </a:solidFill>
        </p:spPr>
        <p:txBody>
          <a:bodyPr wrap="square" rtlCol="0">
            <a:spAutoFit/>
          </a:bodyPr>
          <a:lstStyle/>
          <a:p>
            <a:r>
              <a:rPr lang="en-US" sz="2000" dirty="0">
                <a:solidFill>
                  <a:srgbClr val="FFFF00"/>
                </a:solidFill>
              </a:rPr>
              <a:t>SELECT select_list </a:t>
            </a:r>
            <a:endParaRPr lang="en-US" sz="2000" dirty="0" smtClean="0">
              <a:solidFill>
                <a:srgbClr val="FFFF00"/>
              </a:solidFill>
            </a:endParaRPr>
          </a:p>
          <a:p>
            <a:r>
              <a:rPr lang="en-US" sz="2000" dirty="0" smtClean="0">
                <a:solidFill>
                  <a:srgbClr val="FFFF00"/>
                </a:solidFill>
              </a:rPr>
              <a:t>FROM </a:t>
            </a:r>
            <a:r>
              <a:rPr lang="en-US" sz="2000" dirty="0">
                <a:solidFill>
                  <a:srgbClr val="FFFF00"/>
                </a:solidFill>
              </a:rPr>
              <a:t>table_name </a:t>
            </a:r>
            <a:endParaRPr lang="en-US" sz="2000" dirty="0" smtClean="0">
              <a:solidFill>
                <a:srgbClr val="FFFF00"/>
              </a:solidFill>
            </a:endParaRPr>
          </a:p>
          <a:p>
            <a:r>
              <a:rPr lang="en-US" sz="2000" dirty="0" smtClean="0">
                <a:solidFill>
                  <a:srgbClr val="FFFF00"/>
                </a:solidFill>
              </a:rPr>
              <a:t>GROUP </a:t>
            </a:r>
            <a:r>
              <a:rPr lang="en-US" sz="2000" dirty="0">
                <a:solidFill>
                  <a:srgbClr val="FFFF00"/>
                </a:solidFill>
              </a:rPr>
              <a:t>BY c1, c2, c3 WITH ROLLUP;</a:t>
            </a:r>
            <a:endParaRPr lang="en-US" dirty="0">
              <a:solidFill>
                <a:srgbClr val="FFFF00"/>
              </a:solidFill>
              <a:latin typeface="Lucida Console" panose="020B0609040504020204" pitchFamily="49" charset="0"/>
            </a:endParaRPr>
          </a:p>
        </p:txBody>
      </p:sp>
      <p:sp>
        <p:nvSpPr>
          <p:cNvPr id="5" name="Slide Number Placeholder 4"/>
          <p:cNvSpPr>
            <a:spLocks noGrp="1"/>
          </p:cNvSpPr>
          <p:nvPr>
            <p:ph type="sldNum" sz="quarter" idx="4294967295"/>
          </p:nvPr>
        </p:nvSpPr>
        <p:spPr>
          <a:xfrm>
            <a:off x="1144017" y="4869657"/>
            <a:ext cx="627633" cy="273844"/>
          </a:xfrm>
          <a:prstGeom prst="rect">
            <a:avLst/>
          </a:prstGeom>
        </p:spPr>
        <p:txBody>
          <a:bodyPr/>
          <a:lstStyle/>
          <a:p>
            <a:fld id="{24A9488D-545C-495B-9932-9FD1ABC6E20C}" type="slidenum">
              <a:rPr lang="en-US" smtClean="0"/>
              <a:pPr/>
              <a:t>65</a:t>
            </a:fld>
            <a:endParaRPr lang="en-US" dirty="0"/>
          </a:p>
        </p:txBody>
      </p:sp>
      <p:sp>
        <p:nvSpPr>
          <p:cNvPr id="7" name="Title 5">
            <a:extLst>
              <a:ext uri="{FF2B5EF4-FFF2-40B4-BE49-F238E27FC236}">
                <a16:creationId xmlns:a16="http://schemas.microsoft.com/office/drawing/2014/main" xmlns="" id="{AE212BE6-490D-4A40-9742-3AED403C14F3}"/>
              </a:ext>
            </a:extLst>
          </p:cNvPr>
          <p:cNvSpPr txBox="1">
            <a:spLocks/>
          </p:cNvSpPr>
          <p:nvPr/>
        </p:nvSpPr>
        <p:spPr>
          <a:xfrm>
            <a:off x="0" y="123478"/>
            <a:ext cx="5292080" cy="504056"/>
          </a:xfrm>
          <a:prstGeom prst="rect">
            <a:avLst/>
          </a:prstGeom>
        </p:spPr>
        <p:txBody>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algn="l"/>
            <a:r>
              <a:rPr lang="en-US" b="1" dirty="0" smtClean="0">
                <a:solidFill>
                  <a:schemeClr val="bg1"/>
                </a:solidFill>
                <a:latin typeface="+mj-lt"/>
              </a:rPr>
              <a:t>Rollup</a:t>
            </a:r>
            <a:endParaRPr lang="en-US" b="1" dirty="0">
              <a:solidFill>
                <a:schemeClr val="bg1"/>
              </a:solidFill>
              <a:latin typeface="+mj-lt"/>
            </a:endParaRPr>
          </a:p>
        </p:txBody>
      </p:sp>
    </p:spTree>
    <p:extLst>
      <p:ext uri="{BB962C8B-B14F-4D97-AF65-F5344CB8AC3E}">
        <p14:creationId xmlns:p14="http://schemas.microsoft.com/office/powerpoint/2010/main" val="7834547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556" y="815423"/>
            <a:ext cx="9433048" cy="2765822"/>
          </a:xfrm>
        </p:spPr>
        <p:txBody>
          <a:bodyPr/>
          <a:lstStyle/>
          <a:p>
            <a:pPr marL="0" indent="0">
              <a:buNone/>
            </a:pPr>
            <a:endParaRPr lang="en-US" sz="1500" dirty="0" smtClean="0"/>
          </a:p>
          <a:p>
            <a:pPr marL="0" indent="0">
              <a:buNone/>
            </a:pPr>
            <a:r>
              <a:rPr lang="en-US" sz="1500" dirty="0" smtClean="0"/>
              <a:t>ROLLUP </a:t>
            </a:r>
            <a:r>
              <a:rPr lang="en-US" sz="1500" dirty="0"/>
              <a:t>creates subtotals at each level in hierarchical </a:t>
            </a:r>
            <a:r>
              <a:rPr lang="en-US" sz="1500" dirty="0" smtClean="0"/>
              <a:t>structure</a:t>
            </a:r>
            <a:endParaRPr lang="en-US" dirty="0" smtClean="0"/>
          </a:p>
          <a:p>
            <a:pPr marL="0" indent="0">
              <a:buNone/>
            </a:pPr>
            <a:endParaRPr lang="en-US" dirty="0"/>
          </a:p>
        </p:txBody>
      </p:sp>
      <p:sp>
        <p:nvSpPr>
          <p:cNvPr id="5" name="Slide Number Placeholder 4"/>
          <p:cNvSpPr>
            <a:spLocks noGrp="1"/>
          </p:cNvSpPr>
          <p:nvPr>
            <p:ph type="sldNum" sz="quarter" idx="4294967295"/>
          </p:nvPr>
        </p:nvSpPr>
        <p:spPr>
          <a:xfrm>
            <a:off x="1144017" y="4869657"/>
            <a:ext cx="627633" cy="273844"/>
          </a:xfrm>
          <a:prstGeom prst="rect">
            <a:avLst/>
          </a:prstGeom>
        </p:spPr>
        <p:txBody>
          <a:bodyPr/>
          <a:lstStyle/>
          <a:p>
            <a:fld id="{24A9488D-545C-495B-9932-9FD1ABC6E20C}" type="slidenum">
              <a:rPr lang="en-US" smtClean="0"/>
              <a:pPr/>
              <a:t>66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44136233"/>
              </p:ext>
            </p:extLst>
          </p:nvPr>
        </p:nvGraphicFramePr>
        <p:xfrm>
          <a:off x="1043608" y="1434247"/>
          <a:ext cx="6165264" cy="2865699"/>
        </p:xfrm>
        <a:graphic>
          <a:graphicData uri="http://schemas.openxmlformats.org/drawingml/2006/table">
            <a:tbl>
              <a:tblPr>
                <a:tableStyleId>{5C22544A-7EE6-4342-B048-85BDC9FD1C3A}</a:tableStyleId>
              </a:tblPr>
              <a:tblGrid>
                <a:gridCol w="2646153"/>
                <a:gridCol w="2182394"/>
                <a:gridCol w="1336717"/>
              </a:tblGrid>
              <a:tr h="318411">
                <a:tc>
                  <a:txBody>
                    <a:bodyPr/>
                    <a:lstStyle/>
                    <a:p>
                      <a:pPr algn="l" fontAlgn="t"/>
                      <a:r>
                        <a:rPr lang="en-US" sz="1500" b="1" u="none" strike="noStrike" dirty="0">
                          <a:effectLst/>
                        </a:rPr>
                        <a:t>Country</a:t>
                      </a:r>
                      <a:endParaRPr lang="en-US" sz="1500" b="1" i="0" u="none" strike="noStrike" dirty="0">
                        <a:solidFill>
                          <a:srgbClr val="000000"/>
                        </a:solidFill>
                        <a:effectLst/>
                        <a:latin typeface="Calibri"/>
                      </a:endParaRPr>
                    </a:p>
                  </a:txBody>
                  <a:tcPr marL="5715" marR="5715" marT="5715" marB="0">
                    <a:solidFill>
                      <a:schemeClr val="tx2">
                        <a:lumMod val="20000"/>
                        <a:lumOff val="80000"/>
                      </a:schemeClr>
                    </a:solidFill>
                  </a:tcPr>
                </a:tc>
                <a:tc>
                  <a:txBody>
                    <a:bodyPr/>
                    <a:lstStyle/>
                    <a:p>
                      <a:pPr algn="l" fontAlgn="t"/>
                      <a:r>
                        <a:rPr lang="en-US" sz="1500" b="1" u="none" strike="noStrike" dirty="0">
                          <a:effectLst/>
                        </a:rPr>
                        <a:t>Warehouse</a:t>
                      </a:r>
                      <a:endParaRPr lang="en-US" sz="1500" b="1" i="0" u="none" strike="noStrike" dirty="0">
                        <a:solidFill>
                          <a:srgbClr val="000000"/>
                        </a:solidFill>
                        <a:effectLst/>
                        <a:latin typeface="Calibri"/>
                      </a:endParaRPr>
                    </a:p>
                  </a:txBody>
                  <a:tcPr marL="5715" marR="5715" marT="5715" marB="0">
                    <a:solidFill>
                      <a:schemeClr val="tx2">
                        <a:lumMod val="20000"/>
                        <a:lumOff val="80000"/>
                      </a:schemeClr>
                    </a:solidFill>
                  </a:tcPr>
                </a:tc>
                <a:tc>
                  <a:txBody>
                    <a:bodyPr/>
                    <a:lstStyle/>
                    <a:p>
                      <a:pPr algn="l" fontAlgn="t"/>
                      <a:r>
                        <a:rPr lang="en-US" sz="1500" b="1" u="none" strike="noStrike" dirty="0">
                          <a:effectLst/>
                        </a:rPr>
                        <a:t>Quantity</a:t>
                      </a:r>
                      <a:endParaRPr lang="en-US" sz="1500" b="1" i="0" u="none" strike="noStrike" dirty="0">
                        <a:solidFill>
                          <a:srgbClr val="000000"/>
                        </a:solidFill>
                        <a:effectLst/>
                        <a:latin typeface="Calibri"/>
                      </a:endParaRPr>
                    </a:p>
                  </a:txBody>
                  <a:tcPr marL="5715" marR="5715" marT="5715" marB="0">
                    <a:solidFill>
                      <a:schemeClr val="tx2">
                        <a:lumMod val="20000"/>
                        <a:lumOff val="80000"/>
                      </a:schemeClr>
                    </a:solidFill>
                  </a:tcPr>
                </a:tc>
              </a:tr>
              <a:tr h="318411">
                <a:tc>
                  <a:txBody>
                    <a:bodyPr/>
                    <a:lstStyle/>
                    <a:p>
                      <a:pPr algn="l" fontAlgn="t"/>
                      <a:r>
                        <a:rPr lang="en-US" sz="1500" u="none" strike="noStrike" dirty="0">
                          <a:effectLst/>
                        </a:rPr>
                        <a:t>Canada</a:t>
                      </a:r>
                      <a:endParaRPr lang="en-US" sz="1500" b="0" i="0" u="none" strike="noStrike" dirty="0">
                        <a:solidFill>
                          <a:srgbClr val="000000"/>
                        </a:solidFill>
                        <a:effectLst/>
                        <a:latin typeface="Calibri"/>
                      </a:endParaRPr>
                    </a:p>
                  </a:txBody>
                  <a:tcPr marL="5715" marR="5715" marT="5715" marB="0"/>
                </a:tc>
                <a:tc>
                  <a:txBody>
                    <a:bodyPr/>
                    <a:lstStyle/>
                    <a:p>
                      <a:pPr algn="l" fontAlgn="t"/>
                      <a:r>
                        <a:rPr lang="en-US" sz="1500" u="none" strike="noStrike" dirty="0">
                          <a:effectLst/>
                        </a:rPr>
                        <a:t>Toronto</a:t>
                      </a:r>
                      <a:endParaRPr lang="en-US" sz="1500" b="0" i="0" u="none" strike="noStrike" dirty="0">
                        <a:solidFill>
                          <a:srgbClr val="000000"/>
                        </a:solidFill>
                        <a:effectLst/>
                        <a:latin typeface="Calibri"/>
                      </a:endParaRPr>
                    </a:p>
                  </a:txBody>
                  <a:tcPr marL="5715" marR="5715" marT="5715" marB="0"/>
                </a:tc>
                <a:tc>
                  <a:txBody>
                    <a:bodyPr/>
                    <a:lstStyle/>
                    <a:p>
                      <a:pPr algn="r" fontAlgn="t"/>
                      <a:r>
                        <a:rPr lang="en-US" sz="1500" u="none" strike="noStrike" dirty="0">
                          <a:effectLst/>
                        </a:rPr>
                        <a:t>12969</a:t>
                      </a:r>
                      <a:endParaRPr lang="en-US" sz="1500" b="0" i="0" u="none" strike="noStrike" dirty="0">
                        <a:solidFill>
                          <a:srgbClr val="000000"/>
                        </a:solidFill>
                        <a:effectLst/>
                        <a:latin typeface="Calibri"/>
                      </a:endParaRPr>
                    </a:p>
                  </a:txBody>
                  <a:tcPr marL="5715" marR="5715" marT="5715" marB="0"/>
                </a:tc>
              </a:tr>
              <a:tr h="318411">
                <a:tc>
                  <a:txBody>
                    <a:bodyPr/>
                    <a:lstStyle/>
                    <a:p>
                      <a:pPr algn="l" fontAlgn="t"/>
                      <a:r>
                        <a:rPr lang="en-US" sz="1500" u="none" strike="noStrike" dirty="0">
                          <a:effectLst/>
                        </a:rPr>
                        <a:t>Canada</a:t>
                      </a:r>
                      <a:endParaRPr lang="en-US" sz="1500" b="0" i="0" u="none" strike="noStrike" dirty="0">
                        <a:solidFill>
                          <a:srgbClr val="000000"/>
                        </a:solidFill>
                        <a:effectLst/>
                        <a:latin typeface="Calibri"/>
                      </a:endParaRPr>
                    </a:p>
                  </a:txBody>
                  <a:tcPr marL="5715" marR="5715" marT="5715" marB="0"/>
                </a:tc>
                <a:tc>
                  <a:txBody>
                    <a:bodyPr/>
                    <a:lstStyle/>
                    <a:p>
                      <a:pPr algn="l" fontAlgn="t"/>
                      <a:endParaRPr lang="en-US" sz="1500" b="0" i="0" u="none" strike="noStrike" dirty="0">
                        <a:solidFill>
                          <a:srgbClr val="000000"/>
                        </a:solidFill>
                        <a:effectLst/>
                        <a:latin typeface="Calibri"/>
                      </a:endParaRPr>
                    </a:p>
                  </a:txBody>
                  <a:tcPr marL="5715" marR="5715" marT="5715" marB="0"/>
                </a:tc>
                <a:tc>
                  <a:txBody>
                    <a:bodyPr/>
                    <a:lstStyle/>
                    <a:p>
                      <a:pPr algn="r" fontAlgn="t"/>
                      <a:r>
                        <a:rPr lang="en-US" sz="1500" u="none" strike="noStrike" dirty="0">
                          <a:solidFill>
                            <a:srgbClr val="FF0000"/>
                          </a:solidFill>
                          <a:effectLst/>
                        </a:rPr>
                        <a:t>12969</a:t>
                      </a:r>
                      <a:endParaRPr lang="en-US" sz="1500" b="0" i="0" u="none" strike="noStrike" dirty="0">
                        <a:solidFill>
                          <a:srgbClr val="FF0000"/>
                        </a:solidFill>
                        <a:effectLst/>
                        <a:latin typeface="Calibri"/>
                      </a:endParaRPr>
                    </a:p>
                  </a:txBody>
                  <a:tcPr marL="5715" marR="5715" marT="5715" marB="0"/>
                </a:tc>
              </a:tr>
              <a:tr h="318411">
                <a:tc>
                  <a:txBody>
                    <a:bodyPr/>
                    <a:lstStyle/>
                    <a:p>
                      <a:pPr algn="l" fontAlgn="t"/>
                      <a:r>
                        <a:rPr lang="en-US" sz="1500" u="none" strike="noStrike" dirty="0">
                          <a:effectLst/>
                        </a:rPr>
                        <a:t>United States of America</a:t>
                      </a:r>
                      <a:endParaRPr lang="en-US" sz="1500" b="0" i="0" u="none" strike="noStrike" dirty="0">
                        <a:solidFill>
                          <a:srgbClr val="000000"/>
                        </a:solidFill>
                        <a:effectLst/>
                        <a:latin typeface="Calibri"/>
                      </a:endParaRPr>
                    </a:p>
                  </a:txBody>
                  <a:tcPr marL="5715" marR="5715" marT="5715" marB="0"/>
                </a:tc>
                <a:tc>
                  <a:txBody>
                    <a:bodyPr/>
                    <a:lstStyle/>
                    <a:p>
                      <a:pPr algn="l" fontAlgn="t"/>
                      <a:r>
                        <a:rPr lang="en-US" sz="1500" u="none" strike="noStrike" dirty="0">
                          <a:effectLst/>
                        </a:rPr>
                        <a:t>New Jersey</a:t>
                      </a:r>
                      <a:endParaRPr lang="en-US" sz="1500" b="0" i="0" u="none" strike="noStrike" dirty="0">
                        <a:solidFill>
                          <a:srgbClr val="000000"/>
                        </a:solidFill>
                        <a:effectLst/>
                        <a:latin typeface="Calibri"/>
                      </a:endParaRPr>
                    </a:p>
                  </a:txBody>
                  <a:tcPr marL="5715" marR="5715" marT="5715" marB="0"/>
                </a:tc>
                <a:tc>
                  <a:txBody>
                    <a:bodyPr/>
                    <a:lstStyle/>
                    <a:p>
                      <a:pPr algn="r" fontAlgn="t"/>
                      <a:r>
                        <a:rPr lang="en-US" sz="1500" u="none" strike="noStrike" dirty="0">
                          <a:effectLst/>
                        </a:rPr>
                        <a:t>7252</a:t>
                      </a:r>
                      <a:endParaRPr lang="en-US" sz="1500" b="0" i="0" u="none" strike="noStrike" dirty="0">
                        <a:solidFill>
                          <a:srgbClr val="000000"/>
                        </a:solidFill>
                        <a:effectLst/>
                        <a:latin typeface="Calibri"/>
                      </a:endParaRPr>
                    </a:p>
                  </a:txBody>
                  <a:tcPr marL="5715" marR="5715" marT="5715" marB="0"/>
                </a:tc>
              </a:tr>
              <a:tr h="318411">
                <a:tc>
                  <a:txBody>
                    <a:bodyPr/>
                    <a:lstStyle/>
                    <a:p>
                      <a:pPr algn="l" fontAlgn="t"/>
                      <a:r>
                        <a:rPr lang="en-US" sz="1500" u="none" strike="noStrike" dirty="0">
                          <a:effectLst/>
                        </a:rPr>
                        <a:t>United States of America</a:t>
                      </a:r>
                      <a:endParaRPr lang="en-US" sz="1500" b="0" i="0" u="none" strike="noStrike" dirty="0">
                        <a:solidFill>
                          <a:srgbClr val="000000"/>
                        </a:solidFill>
                        <a:effectLst/>
                        <a:latin typeface="Calibri"/>
                      </a:endParaRPr>
                    </a:p>
                  </a:txBody>
                  <a:tcPr marL="5715" marR="5715" marT="5715" marB="0"/>
                </a:tc>
                <a:tc>
                  <a:txBody>
                    <a:bodyPr/>
                    <a:lstStyle/>
                    <a:p>
                      <a:pPr algn="l" fontAlgn="t"/>
                      <a:r>
                        <a:rPr lang="en-US" sz="1500" u="none" strike="noStrike" dirty="0">
                          <a:effectLst/>
                        </a:rPr>
                        <a:t>San Francisco</a:t>
                      </a:r>
                      <a:endParaRPr lang="en-US" sz="1500" b="0" i="0" u="none" strike="noStrike" dirty="0">
                        <a:solidFill>
                          <a:srgbClr val="000000"/>
                        </a:solidFill>
                        <a:effectLst/>
                        <a:latin typeface="Calibri"/>
                      </a:endParaRPr>
                    </a:p>
                  </a:txBody>
                  <a:tcPr marL="5715" marR="5715" marT="5715" marB="0"/>
                </a:tc>
                <a:tc>
                  <a:txBody>
                    <a:bodyPr/>
                    <a:lstStyle/>
                    <a:p>
                      <a:pPr algn="r" fontAlgn="t"/>
                      <a:r>
                        <a:rPr lang="en-US" sz="1500" u="none" strike="noStrike" dirty="0">
                          <a:effectLst/>
                        </a:rPr>
                        <a:t>28613</a:t>
                      </a:r>
                      <a:endParaRPr lang="en-US" sz="1500" b="0" i="0" u="none" strike="noStrike" dirty="0">
                        <a:solidFill>
                          <a:srgbClr val="000000"/>
                        </a:solidFill>
                        <a:effectLst/>
                        <a:latin typeface="Calibri"/>
                      </a:endParaRPr>
                    </a:p>
                  </a:txBody>
                  <a:tcPr marL="5715" marR="5715" marT="5715" marB="0"/>
                </a:tc>
              </a:tr>
              <a:tr h="318411">
                <a:tc>
                  <a:txBody>
                    <a:bodyPr/>
                    <a:lstStyle/>
                    <a:p>
                      <a:pPr algn="l" fontAlgn="t"/>
                      <a:r>
                        <a:rPr lang="en-US" sz="1500" u="none" strike="noStrike" dirty="0">
                          <a:effectLst/>
                        </a:rPr>
                        <a:t>United States of America</a:t>
                      </a:r>
                      <a:endParaRPr lang="en-US" sz="1500" b="0" i="0" u="none" strike="noStrike" dirty="0">
                        <a:solidFill>
                          <a:srgbClr val="000000"/>
                        </a:solidFill>
                        <a:effectLst/>
                        <a:latin typeface="Calibri"/>
                      </a:endParaRPr>
                    </a:p>
                  </a:txBody>
                  <a:tcPr marL="5715" marR="5715" marT="5715" marB="0"/>
                </a:tc>
                <a:tc>
                  <a:txBody>
                    <a:bodyPr/>
                    <a:lstStyle/>
                    <a:p>
                      <a:pPr algn="l" fontAlgn="t"/>
                      <a:r>
                        <a:rPr lang="en-US" sz="1500" u="none" strike="noStrike" dirty="0">
                          <a:effectLst/>
                        </a:rPr>
                        <a:t>Seattle, Washington</a:t>
                      </a:r>
                      <a:endParaRPr lang="en-US" sz="1500" b="0" i="0" u="none" strike="noStrike" dirty="0">
                        <a:solidFill>
                          <a:srgbClr val="000000"/>
                        </a:solidFill>
                        <a:effectLst/>
                        <a:latin typeface="Calibri"/>
                      </a:endParaRPr>
                    </a:p>
                  </a:txBody>
                  <a:tcPr marL="5715" marR="5715" marT="5715" marB="0"/>
                </a:tc>
                <a:tc>
                  <a:txBody>
                    <a:bodyPr/>
                    <a:lstStyle/>
                    <a:p>
                      <a:pPr algn="r" fontAlgn="t"/>
                      <a:r>
                        <a:rPr lang="en-US" sz="1500" u="none" strike="noStrike" dirty="0">
                          <a:effectLst/>
                        </a:rPr>
                        <a:t>14860</a:t>
                      </a:r>
                      <a:endParaRPr lang="en-US" sz="1500" b="0" i="0" u="none" strike="noStrike" dirty="0">
                        <a:solidFill>
                          <a:srgbClr val="000000"/>
                        </a:solidFill>
                        <a:effectLst/>
                        <a:latin typeface="Calibri"/>
                      </a:endParaRPr>
                    </a:p>
                  </a:txBody>
                  <a:tcPr marL="5715" marR="5715" marT="5715" marB="0"/>
                </a:tc>
              </a:tr>
              <a:tr h="318411">
                <a:tc>
                  <a:txBody>
                    <a:bodyPr/>
                    <a:lstStyle/>
                    <a:p>
                      <a:pPr algn="l" fontAlgn="t"/>
                      <a:r>
                        <a:rPr lang="en-US" sz="1500" u="none" strike="noStrike" dirty="0">
                          <a:effectLst/>
                        </a:rPr>
                        <a:t>United States of America</a:t>
                      </a:r>
                      <a:endParaRPr lang="en-US" sz="1500" b="0" i="0" u="none" strike="noStrike" dirty="0">
                        <a:solidFill>
                          <a:srgbClr val="000000"/>
                        </a:solidFill>
                        <a:effectLst/>
                        <a:latin typeface="Calibri"/>
                      </a:endParaRPr>
                    </a:p>
                  </a:txBody>
                  <a:tcPr marL="5715" marR="5715" marT="5715" marB="0"/>
                </a:tc>
                <a:tc>
                  <a:txBody>
                    <a:bodyPr/>
                    <a:lstStyle/>
                    <a:p>
                      <a:pPr algn="l" fontAlgn="t"/>
                      <a:r>
                        <a:rPr lang="en-US" sz="1500" u="none" strike="noStrike" dirty="0">
                          <a:effectLst/>
                        </a:rPr>
                        <a:t>Southlake, Texas</a:t>
                      </a:r>
                      <a:endParaRPr lang="en-US" sz="1500" b="0" i="0" u="none" strike="noStrike" dirty="0">
                        <a:solidFill>
                          <a:srgbClr val="000000"/>
                        </a:solidFill>
                        <a:effectLst/>
                        <a:latin typeface="Calibri"/>
                      </a:endParaRPr>
                    </a:p>
                  </a:txBody>
                  <a:tcPr marL="5715" marR="5715" marT="5715" marB="0"/>
                </a:tc>
                <a:tc>
                  <a:txBody>
                    <a:bodyPr/>
                    <a:lstStyle/>
                    <a:p>
                      <a:pPr algn="r" fontAlgn="t"/>
                      <a:r>
                        <a:rPr lang="en-US" sz="1500" u="none" strike="noStrike" dirty="0">
                          <a:effectLst/>
                        </a:rPr>
                        <a:t>5483</a:t>
                      </a:r>
                      <a:endParaRPr lang="en-US" sz="1500" b="0" i="0" u="none" strike="noStrike" dirty="0">
                        <a:solidFill>
                          <a:srgbClr val="000000"/>
                        </a:solidFill>
                        <a:effectLst/>
                        <a:latin typeface="Calibri"/>
                      </a:endParaRPr>
                    </a:p>
                  </a:txBody>
                  <a:tcPr marL="5715" marR="5715" marT="5715" marB="0"/>
                </a:tc>
              </a:tr>
              <a:tr h="318411">
                <a:tc>
                  <a:txBody>
                    <a:bodyPr/>
                    <a:lstStyle/>
                    <a:p>
                      <a:pPr algn="l" fontAlgn="t"/>
                      <a:r>
                        <a:rPr lang="en-US" sz="1500" u="none" strike="noStrike" dirty="0">
                          <a:effectLst/>
                        </a:rPr>
                        <a:t>United States of America</a:t>
                      </a:r>
                      <a:endParaRPr lang="en-US" sz="1500" b="0" i="0" u="none" strike="noStrike" dirty="0">
                        <a:solidFill>
                          <a:srgbClr val="000000"/>
                        </a:solidFill>
                        <a:effectLst/>
                        <a:latin typeface="Calibri"/>
                      </a:endParaRPr>
                    </a:p>
                  </a:txBody>
                  <a:tcPr marL="5715" marR="5715" marT="5715" marB="0"/>
                </a:tc>
                <a:tc>
                  <a:txBody>
                    <a:bodyPr/>
                    <a:lstStyle/>
                    <a:p>
                      <a:pPr algn="l" fontAlgn="t"/>
                      <a:endParaRPr lang="en-US" sz="1500" b="0" i="0" u="none" strike="noStrike" dirty="0">
                        <a:solidFill>
                          <a:srgbClr val="000000"/>
                        </a:solidFill>
                        <a:effectLst/>
                        <a:latin typeface="Calibri"/>
                      </a:endParaRPr>
                    </a:p>
                  </a:txBody>
                  <a:tcPr marL="5715" marR="5715" marT="5715" marB="0"/>
                </a:tc>
                <a:tc>
                  <a:txBody>
                    <a:bodyPr/>
                    <a:lstStyle/>
                    <a:p>
                      <a:pPr algn="r" fontAlgn="t"/>
                      <a:r>
                        <a:rPr lang="en-US" sz="1500" u="none" strike="noStrike" dirty="0">
                          <a:solidFill>
                            <a:srgbClr val="FF0000"/>
                          </a:solidFill>
                          <a:effectLst/>
                        </a:rPr>
                        <a:t>56208</a:t>
                      </a:r>
                      <a:endParaRPr lang="en-US" sz="1500" b="0" i="0" u="none" strike="noStrike" dirty="0">
                        <a:solidFill>
                          <a:srgbClr val="FF0000"/>
                        </a:solidFill>
                        <a:effectLst/>
                        <a:latin typeface="Calibri"/>
                      </a:endParaRPr>
                    </a:p>
                  </a:txBody>
                  <a:tcPr marL="5715" marR="5715" marT="5715" marB="0"/>
                </a:tc>
              </a:tr>
              <a:tr h="318411">
                <a:tc>
                  <a:txBody>
                    <a:bodyPr/>
                    <a:lstStyle/>
                    <a:p>
                      <a:pPr algn="l" fontAlgn="t"/>
                      <a:endParaRPr lang="en-US" sz="1500" b="0" i="0" u="none" strike="noStrike" dirty="0">
                        <a:solidFill>
                          <a:srgbClr val="000000"/>
                        </a:solidFill>
                        <a:effectLst/>
                        <a:latin typeface="Calibri"/>
                      </a:endParaRPr>
                    </a:p>
                  </a:txBody>
                  <a:tcPr marL="5715" marR="5715" marT="5715" marB="0"/>
                </a:tc>
                <a:tc>
                  <a:txBody>
                    <a:bodyPr/>
                    <a:lstStyle/>
                    <a:p>
                      <a:pPr algn="l" fontAlgn="t"/>
                      <a:endParaRPr lang="en-US" sz="1500" b="0" i="0" u="none" strike="noStrike" dirty="0">
                        <a:solidFill>
                          <a:srgbClr val="000000"/>
                        </a:solidFill>
                        <a:effectLst/>
                        <a:latin typeface="Calibri"/>
                      </a:endParaRPr>
                    </a:p>
                  </a:txBody>
                  <a:tcPr marL="5715" marR="5715" marT="5715" marB="0"/>
                </a:tc>
                <a:tc>
                  <a:txBody>
                    <a:bodyPr/>
                    <a:lstStyle/>
                    <a:p>
                      <a:pPr algn="r" fontAlgn="t"/>
                      <a:r>
                        <a:rPr lang="en-US" sz="1500" b="1" u="none" strike="noStrike" dirty="0">
                          <a:solidFill>
                            <a:schemeClr val="accent2"/>
                          </a:solidFill>
                          <a:effectLst/>
                        </a:rPr>
                        <a:t>69177</a:t>
                      </a:r>
                      <a:endParaRPr lang="en-US" sz="1500" b="1" i="0" u="none" strike="noStrike" dirty="0">
                        <a:solidFill>
                          <a:schemeClr val="accent2"/>
                        </a:solidFill>
                        <a:effectLst/>
                        <a:latin typeface="Calibri"/>
                      </a:endParaRPr>
                    </a:p>
                  </a:txBody>
                  <a:tcPr marL="5715" marR="5715" marT="5715" marB="0"/>
                </a:tc>
              </a:tr>
            </a:tbl>
          </a:graphicData>
        </a:graphic>
      </p:graphicFrame>
      <p:sp>
        <p:nvSpPr>
          <p:cNvPr id="7" name="Title 5">
            <a:extLst>
              <a:ext uri="{FF2B5EF4-FFF2-40B4-BE49-F238E27FC236}">
                <a16:creationId xmlns:a16="http://schemas.microsoft.com/office/drawing/2014/main" xmlns="" id="{AE212BE6-490D-4A40-9742-3AED403C14F3}"/>
              </a:ext>
            </a:extLst>
          </p:cNvPr>
          <p:cNvSpPr txBox="1">
            <a:spLocks/>
          </p:cNvSpPr>
          <p:nvPr/>
        </p:nvSpPr>
        <p:spPr>
          <a:xfrm>
            <a:off x="0" y="123478"/>
            <a:ext cx="5292080" cy="504056"/>
          </a:xfrm>
          <a:prstGeom prst="rect">
            <a:avLst/>
          </a:prstGeom>
        </p:spPr>
        <p:txBody>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algn="l"/>
            <a:r>
              <a:rPr lang="en-US" b="1" dirty="0" smtClean="0">
                <a:solidFill>
                  <a:schemeClr val="bg1"/>
                </a:solidFill>
                <a:latin typeface="+mj-lt"/>
              </a:rPr>
              <a:t>Rollup</a:t>
            </a:r>
            <a:endParaRPr lang="en-US" b="1" dirty="0">
              <a:solidFill>
                <a:schemeClr val="bg1"/>
              </a:solidFill>
              <a:latin typeface="+mj-lt"/>
            </a:endParaRPr>
          </a:p>
        </p:txBody>
      </p:sp>
      <p:cxnSp>
        <p:nvCxnSpPr>
          <p:cNvPr id="26" name="Straight Connector 25"/>
          <p:cNvCxnSpPr/>
          <p:nvPr/>
        </p:nvCxnSpPr>
        <p:spPr>
          <a:xfrm>
            <a:off x="7208872" y="2198334"/>
            <a:ext cx="4594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208872" y="3795886"/>
            <a:ext cx="4594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668344" y="2198334"/>
            <a:ext cx="0" cy="15975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208872" y="3867894"/>
            <a:ext cx="315456" cy="288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17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84125"/>
            <a:ext cx="9289032" cy="2537222"/>
          </a:xfrm>
        </p:spPr>
        <p:txBody>
          <a:bodyPr/>
          <a:lstStyle/>
          <a:p>
            <a:pPr marL="0" indent="0">
              <a:buNone/>
            </a:pPr>
            <a:r>
              <a:rPr lang="en-US" sz="1200" dirty="0" smtClean="0"/>
              <a:t>SELECT country, warehouse, GROUPING(country</a:t>
            </a:r>
            <a:r>
              <a:rPr lang="en-US" sz="1200" dirty="0"/>
              <a:t>, warehouse</a:t>
            </a:r>
            <a:r>
              <a:rPr lang="en-US" sz="1200" dirty="0" smtClean="0"/>
              <a:t>),  avg(Quantity)</a:t>
            </a:r>
            <a:endParaRPr lang="en-US" sz="1200" dirty="0"/>
          </a:p>
          <a:p>
            <a:pPr marL="0" indent="0">
              <a:buNone/>
            </a:pPr>
            <a:r>
              <a:rPr lang="en-US" sz="1200" dirty="0"/>
              <a:t>FROM </a:t>
            </a:r>
            <a:r>
              <a:rPr lang="en-US" sz="1200" dirty="0" smtClean="0"/>
              <a:t>inventory</a:t>
            </a:r>
          </a:p>
          <a:p>
            <a:pPr marL="0" indent="0">
              <a:buNone/>
            </a:pPr>
            <a:r>
              <a:rPr lang="en-US" sz="1200" dirty="0" smtClean="0"/>
              <a:t>GROUP BY country, warehouse WITH ROLLUP</a:t>
            </a:r>
          </a:p>
          <a:p>
            <a:pPr marL="0" indent="0">
              <a:buNone/>
            </a:pPr>
            <a:endParaRPr lang="en-US" sz="1400" dirty="0" smtClean="0"/>
          </a:p>
          <a:p>
            <a:pPr marL="0" lvl="0" indent="0" eaLnBrk="0" fontAlgn="base" hangingPunct="0">
              <a:spcBef>
                <a:spcPct val="0"/>
              </a:spcBef>
              <a:spcAft>
                <a:spcPct val="0"/>
              </a:spcAft>
              <a:buNone/>
            </a:pPr>
            <a:r>
              <a:rPr lang="en-US" altLang="en-US" sz="1400" dirty="0"/>
              <a:t>To check whether NULL in the result set represents the subtotals or grand totals, GROUPING() function is used.</a:t>
            </a:r>
          </a:p>
          <a:p>
            <a:pPr marL="0" lvl="0" indent="0" eaLnBrk="0" fontAlgn="base" hangingPunct="0">
              <a:spcBef>
                <a:spcPct val="0"/>
              </a:spcBef>
              <a:spcAft>
                <a:spcPct val="0"/>
              </a:spcAft>
              <a:buNone/>
            </a:pPr>
            <a:endParaRPr lang="en-US" altLang="en-US" sz="1400" dirty="0"/>
          </a:p>
          <a:p>
            <a:pPr marL="0" indent="0">
              <a:buNone/>
            </a:pPr>
            <a:r>
              <a:rPr lang="en-US" sz="1400" dirty="0" smtClean="0"/>
              <a:t>The </a:t>
            </a:r>
            <a:r>
              <a:rPr lang="en-US" sz="1400" dirty="0"/>
              <a:t>GROUPING() function returns a 1 if the aggregated number is a subtotal row over the specified column. </a:t>
            </a:r>
            <a:endParaRPr lang="en-US" sz="1400" dirty="0" smtClean="0"/>
          </a:p>
          <a:p>
            <a:pPr marL="0" indent="0">
              <a:buNone/>
            </a:pPr>
            <a:r>
              <a:rPr lang="en-US" sz="1400" dirty="0" smtClean="0"/>
              <a:t>It also returns 1 </a:t>
            </a:r>
            <a:r>
              <a:rPr lang="en-US" altLang="en-US" sz="1400" dirty="0"/>
              <a:t>when NULL occurs in a super-aggregate row, otherwise, it returns 0.</a:t>
            </a:r>
          </a:p>
          <a:p>
            <a:pPr marL="0" indent="0">
              <a:buNone/>
            </a:pPr>
            <a:endParaRPr lang="en-US" sz="1400" dirty="0"/>
          </a:p>
        </p:txBody>
      </p:sp>
      <p:sp>
        <p:nvSpPr>
          <p:cNvPr id="5" name="Slide Number Placeholder 4"/>
          <p:cNvSpPr>
            <a:spLocks noGrp="1"/>
          </p:cNvSpPr>
          <p:nvPr>
            <p:ph type="sldNum" sz="quarter" idx="4294967295"/>
          </p:nvPr>
        </p:nvSpPr>
        <p:spPr>
          <a:xfrm>
            <a:off x="1144017" y="4869657"/>
            <a:ext cx="627633" cy="273844"/>
          </a:xfrm>
          <a:prstGeom prst="rect">
            <a:avLst/>
          </a:prstGeom>
        </p:spPr>
        <p:txBody>
          <a:bodyPr/>
          <a:lstStyle/>
          <a:p>
            <a:fld id="{24A9488D-545C-495B-9932-9FD1ABC6E20C}" type="slidenum">
              <a:rPr lang="en-US" smtClean="0"/>
              <a:pPr/>
              <a:t>67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09582996"/>
              </p:ext>
            </p:extLst>
          </p:nvPr>
        </p:nvGraphicFramePr>
        <p:xfrm>
          <a:off x="1619672" y="2812816"/>
          <a:ext cx="5966460" cy="2000250"/>
        </p:xfrm>
        <a:graphic>
          <a:graphicData uri="http://schemas.openxmlformats.org/drawingml/2006/table">
            <a:tbl>
              <a:tblPr>
                <a:tableStyleId>{5C22544A-7EE6-4342-B048-85BDC9FD1C3A}</a:tableStyleId>
              </a:tblPr>
              <a:tblGrid>
                <a:gridCol w="1723040"/>
                <a:gridCol w="1516275"/>
                <a:gridCol w="964902"/>
                <a:gridCol w="939284"/>
                <a:gridCol w="822959"/>
              </a:tblGrid>
              <a:tr h="400050">
                <a:tc>
                  <a:txBody>
                    <a:bodyPr/>
                    <a:lstStyle/>
                    <a:p>
                      <a:pPr algn="l" fontAlgn="t"/>
                      <a:r>
                        <a:rPr lang="en-US" sz="1200" b="1" u="none" strike="noStrike" dirty="0">
                          <a:effectLst/>
                        </a:rPr>
                        <a:t>Country</a:t>
                      </a:r>
                      <a:endParaRPr lang="en-US" sz="1200" b="1" i="0" u="none" strike="noStrike" dirty="0">
                        <a:solidFill>
                          <a:srgbClr val="000000"/>
                        </a:solidFill>
                        <a:effectLst/>
                        <a:latin typeface="Calibri"/>
                      </a:endParaRPr>
                    </a:p>
                  </a:txBody>
                  <a:tcPr marL="5715" marR="5715" marT="5715" marB="0">
                    <a:solidFill>
                      <a:schemeClr val="tx2">
                        <a:lumMod val="20000"/>
                        <a:lumOff val="80000"/>
                      </a:schemeClr>
                    </a:solidFill>
                  </a:tcPr>
                </a:tc>
                <a:tc>
                  <a:txBody>
                    <a:bodyPr/>
                    <a:lstStyle/>
                    <a:p>
                      <a:pPr algn="l" fontAlgn="t"/>
                      <a:r>
                        <a:rPr lang="en-US" sz="1200" b="1" u="none" strike="noStrike" dirty="0">
                          <a:effectLst/>
                        </a:rPr>
                        <a:t>Warehouse</a:t>
                      </a:r>
                      <a:endParaRPr lang="en-US" sz="1200" b="1" i="0" u="none" strike="noStrike" dirty="0">
                        <a:solidFill>
                          <a:srgbClr val="000000"/>
                        </a:solidFill>
                        <a:effectLst/>
                        <a:latin typeface="Calibri"/>
                      </a:endParaRPr>
                    </a:p>
                  </a:txBody>
                  <a:tcPr marL="5715" marR="5715" marT="5715" marB="0">
                    <a:solidFill>
                      <a:schemeClr val="tx2">
                        <a:lumMod val="20000"/>
                        <a:lumOff val="80000"/>
                      </a:schemeClr>
                    </a:solidFill>
                  </a:tcPr>
                </a:tc>
                <a:tc>
                  <a:txBody>
                    <a:bodyPr/>
                    <a:lstStyle/>
                    <a:p>
                      <a:pPr algn="l" fontAlgn="t"/>
                      <a:r>
                        <a:rPr lang="en-US" sz="1200" b="1" u="none" strike="noStrike" dirty="0">
                          <a:effectLst/>
                        </a:rPr>
                        <a:t>Grouping (COUNTRY)</a:t>
                      </a:r>
                      <a:endParaRPr lang="en-US" sz="1200" b="1" i="0" u="none" strike="noStrike" dirty="0">
                        <a:solidFill>
                          <a:srgbClr val="000000"/>
                        </a:solidFill>
                        <a:effectLst/>
                        <a:latin typeface="Calibri"/>
                      </a:endParaRPr>
                    </a:p>
                  </a:txBody>
                  <a:tcPr marL="5715" marR="5715" marT="5715" marB="0">
                    <a:solidFill>
                      <a:schemeClr val="tx2">
                        <a:lumMod val="20000"/>
                        <a:lumOff val="80000"/>
                      </a:schemeClr>
                    </a:solidFill>
                  </a:tcPr>
                </a:tc>
                <a:tc>
                  <a:txBody>
                    <a:bodyPr/>
                    <a:lstStyle/>
                    <a:p>
                      <a:pPr algn="l" fontAlgn="t"/>
                      <a:r>
                        <a:rPr lang="en-US" sz="1200" b="1" u="none" strike="noStrike" dirty="0">
                          <a:effectLst/>
                        </a:rPr>
                        <a:t>Grouping (WAREHOUSE)</a:t>
                      </a:r>
                      <a:endParaRPr lang="en-US" sz="1200" b="1" i="0" u="none" strike="noStrike" dirty="0">
                        <a:solidFill>
                          <a:srgbClr val="000000"/>
                        </a:solidFill>
                        <a:effectLst/>
                        <a:latin typeface="Calibri"/>
                      </a:endParaRPr>
                    </a:p>
                  </a:txBody>
                  <a:tcPr marL="5715" marR="5715" marT="5715" marB="0">
                    <a:solidFill>
                      <a:schemeClr val="tx2">
                        <a:lumMod val="20000"/>
                        <a:lumOff val="80000"/>
                      </a:schemeClr>
                    </a:solidFill>
                  </a:tcPr>
                </a:tc>
                <a:tc>
                  <a:txBody>
                    <a:bodyPr/>
                    <a:lstStyle/>
                    <a:p>
                      <a:pPr algn="l" fontAlgn="t"/>
                      <a:r>
                        <a:rPr lang="en-US" sz="1200" b="1" u="none" strike="noStrike" dirty="0">
                          <a:effectLst/>
                        </a:rPr>
                        <a:t>Quantity</a:t>
                      </a:r>
                      <a:endParaRPr lang="en-US" sz="1200" b="1" i="0" u="none" strike="noStrike" dirty="0">
                        <a:solidFill>
                          <a:srgbClr val="000000"/>
                        </a:solidFill>
                        <a:effectLst/>
                        <a:latin typeface="Calibri"/>
                      </a:endParaRPr>
                    </a:p>
                  </a:txBody>
                  <a:tcPr marL="5715" marR="5715" marT="5715" marB="0">
                    <a:solidFill>
                      <a:schemeClr val="tx2">
                        <a:lumMod val="20000"/>
                        <a:lumOff val="80000"/>
                      </a:schemeClr>
                    </a:solidFill>
                  </a:tcPr>
                </a:tc>
              </a:tr>
              <a:tr h="200025">
                <a:tc>
                  <a:txBody>
                    <a:bodyPr/>
                    <a:lstStyle/>
                    <a:p>
                      <a:pPr algn="l" fontAlgn="t"/>
                      <a:r>
                        <a:rPr lang="en-US" sz="1200" u="none" strike="noStrike" dirty="0">
                          <a:effectLst/>
                        </a:rPr>
                        <a:t>Canada</a:t>
                      </a:r>
                      <a:endParaRPr lang="en-US" sz="1200" b="0" i="0" u="none" strike="noStrike" dirty="0">
                        <a:solidFill>
                          <a:srgbClr val="000000"/>
                        </a:solidFill>
                        <a:effectLst/>
                        <a:latin typeface="Calibri"/>
                      </a:endParaRPr>
                    </a:p>
                  </a:txBody>
                  <a:tcPr marL="5715" marR="5715" marT="5715" marB="0"/>
                </a:tc>
                <a:tc>
                  <a:txBody>
                    <a:bodyPr/>
                    <a:lstStyle/>
                    <a:p>
                      <a:pPr algn="l" fontAlgn="t"/>
                      <a:r>
                        <a:rPr lang="en-US" sz="1200" u="none" strike="noStrike" dirty="0">
                          <a:effectLst/>
                        </a:rPr>
                        <a:t>Toronto</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0</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0</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12969</a:t>
                      </a:r>
                      <a:endParaRPr lang="en-US" sz="1200" b="0" i="0" u="none" strike="noStrike" dirty="0">
                        <a:solidFill>
                          <a:srgbClr val="000000"/>
                        </a:solidFill>
                        <a:effectLst/>
                        <a:latin typeface="Calibri"/>
                      </a:endParaRPr>
                    </a:p>
                  </a:txBody>
                  <a:tcPr marL="5715" marR="5715" marT="5715" marB="0"/>
                </a:tc>
              </a:tr>
              <a:tr h="200025">
                <a:tc>
                  <a:txBody>
                    <a:bodyPr/>
                    <a:lstStyle/>
                    <a:p>
                      <a:pPr algn="l" fontAlgn="t"/>
                      <a:r>
                        <a:rPr lang="en-US" sz="1200" u="none" strike="noStrike" dirty="0">
                          <a:effectLst/>
                        </a:rPr>
                        <a:t>Canada</a:t>
                      </a:r>
                      <a:endParaRPr lang="en-US" sz="1200" b="0" i="0" u="none" strike="noStrike" dirty="0">
                        <a:solidFill>
                          <a:srgbClr val="000000"/>
                        </a:solidFill>
                        <a:effectLst/>
                        <a:latin typeface="Calibri"/>
                      </a:endParaRPr>
                    </a:p>
                  </a:txBody>
                  <a:tcPr marL="5715" marR="5715" marT="5715" marB="0">
                    <a:solidFill>
                      <a:schemeClr val="accent6">
                        <a:lumMod val="60000"/>
                        <a:lumOff val="40000"/>
                      </a:schemeClr>
                    </a:solidFill>
                  </a:tcPr>
                </a:tc>
                <a:tc>
                  <a:txBody>
                    <a:bodyPr/>
                    <a:lstStyle/>
                    <a:p>
                      <a:pPr algn="l" fontAlgn="t"/>
                      <a:endParaRPr lang="en-US" sz="1200" b="0" i="0" u="none" strike="noStrike" dirty="0">
                        <a:solidFill>
                          <a:srgbClr val="000000"/>
                        </a:solidFill>
                        <a:effectLst/>
                        <a:latin typeface="Calibri"/>
                      </a:endParaRPr>
                    </a:p>
                  </a:txBody>
                  <a:tcPr marL="5715" marR="5715" marT="5715" marB="0">
                    <a:solidFill>
                      <a:schemeClr val="accent6">
                        <a:lumMod val="60000"/>
                        <a:lumOff val="40000"/>
                      </a:schemeClr>
                    </a:solidFill>
                  </a:tcPr>
                </a:tc>
                <a:tc>
                  <a:txBody>
                    <a:bodyPr/>
                    <a:lstStyle/>
                    <a:p>
                      <a:pPr algn="r" fontAlgn="t"/>
                      <a:r>
                        <a:rPr lang="en-US" sz="1200" u="none" strike="noStrike" dirty="0">
                          <a:effectLst/>
                        </a:rPr>
                        <a:t>0</a:t>
                      </a:r>
                      <a:endParaRPr lang="en-US" sz="1200" b="0" i="0" u="none" strike="noStrike" dirty="0">
                        <a:solidFill>
                          <a:srgbClr val="000000"/>
                        </a:solidFill>
                        <a:effectLst/>
                        <a:latin typeface="Calibri"/>
                      </a:endParaRPr>
                    </a:p>
                  </a:txBody>
                  <a:tcPr marL="5715" marR="5715" marT="5715" marB="0">
                    <a:solidFill>
                      <a:schemeClr val="accent6">
                        <a:lumMod val="60000"/>
                        <a:lumOff val="40000"/>
                      </a:schemeClr>
                    </a:solidFill>
                  </a:tcPr>
                </a:tc>
                <a:tc>
                  <a:txBody>
                    <a:bodyPr/>
                    <a:lstStyle/>
                    <a:p>
                      <a:pPr algn="r" fontAlgn="t"/>
                      <a:r>
                        <a:rPr lang="en-US" sz="1200" u="none" strike="noStrike" dirty="0">
                          <a:solidFill>
                            <a:srgbClr val="FF0000"/>
                          </a:solidFill>
                          <a:effectLst/>
                        </a:rPr>
                        <a:t>1</a:t>
                      </a:r>
                      <a:endParaRPr lang="en-US" sz="1200" b="0" i="0" u="none" strike="noStrike" dirty="0">
                        <a:solidFill>
                          <a:srgbClr val="FF0000"/>
                        </a:solidFill>
                        <a:effectLst/>
                        <a:latin typeface="Calibri"/>
                      </a:endParaRPr>
                    </a:p>
                  </a:txBody>
                  <a:tcPr marL="5715" marR="5715" marT="5715" marB="0">
                    <a:solidFill>
                      <a:schemeClr val="accent6">
                        <a:lumMod val="60000"/>
                        <a:lumOff val="40000"/>
                      </a:schemeClr>
                    </a:solidFill>
                  </a:tcPr>
                </a:tc>
                <a:tc>
                  <a:txBody>
                    <a:bodyPr/>
                    <a:lstStyle/>
                    <a:p>
                      <a:pPr algn="r" fontAlgn="t"/>
                      <a:r>
                        <a:rPr lang="en-US" sz="1200" u="none" strike="noStrike" dirty="0">
                          <a:effectLst/>
                        </a:rPr>
                        <a:t>12969</a:t>
                      </a:r>
                      <a:endParaRPr lang="en-US" sz="1200" b="0" i="0" u="none" strike="noStrike" dirty="0">
                        <a:solidFill>
                          <a:srgbClr val="000000"/>
                        </a:solidFill>
                        <a:effectLst/>
                        <a:latin typeface="Calibri"/>
                      </a:endParaRPr>
                    </a:p>
                  </a:txBody>
                  <a:tcPr marL="5715" marR="5715" marT="5715" marB="0">
                    <a:solidFill>
                      <a:schemeClr val="accent6">
                        <a:lumMod val="60000"/>
                        <a:lumOff val="40000"/>
                      </a:schemeClr>
                    </a:solidFill>
                  </a:tcPr>
                </a:tc>
              </a:tr>
              <a:tr h="200025">
                <a:tc>
                  <a:txBody>
                    <a:bodyPr/>
                    <a:lstStyle/>
                    <a:p>
                      <a:pPr algn="l" fontAlgn="t"/>
                      <a:r>
                        <a:rPr lang="en-US" sz="1200" u="none" strike="noStrike" dirty="0">
                          <a:effectLst/>
                        </a:rPr>
                        <a:t>United States of America</a:t>
                      </a:r>
                      <a:endParaRPr lang="en-US" sz="1200" b="0" i="0" u="none" strike="noStrike" dirty="0">
                        <a:solidFill>
                          <a:srgbClr val="000000"/>
                        </a:solidFill>
                        <a:effectLst/>
                        <a:latin typeface="Calibri"/>
                      </a:endParaRPr>
                    </a:p>
                  </a:txBody>
                  <a:tcPr marL="5715" marR="5715" marT="5715" marB="0"/>
                </a:tc>
                <a:tc>
                  <a:txBody>
                    <a:bodyPr/>
                    <a:lstStyle/>
                    <a:p>
                      <a:pPr algn="l" fontAlgn="t"/>
                      <a:r>
                        <a:rPr lang="en-US" sz="1200" u="none" strike="noStrike" dirty="0">
                          <a:effectLst/>
                        </a:rPr>
                        <a:t>New Jersey</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0</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0</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7252</a:t>
                      </a:r>
                      <a:endParaRPr lang="en-US" sz="1200" b="0" i="0" u="none" strike="noStrike" dirty="0">
                        <a:solidFill>
                          <a:srgbClr val="000000"/>
                        </a:solidFill>
                        <a:effectLst/>
                        <a:latin typeface="Calibri"/>
                      </a:endParaRPr>
                    </a:p>
                  </a:txBody>
                  <a:tcPr marL="5715" marR="5715" marT="5715" marB="0"/>
                </a:tc>
              </a:tr>
              <a:tr h="200025">
                <a:tc>
                  <a:txBody>
                    <a:bodyPr/>
                    <a:lstStyle/>
                    <a:p>
                      <a:pPr algn="l" fontAlgn="t"/>
                      <a:r>
                        <a:rPr lang="en-US" sz="1200" u="none" strike="noStrike" dirty="0">
                          <a:effectLst/>
                        </a:rPr>
                        <a:t>United States of America</a:t>
                      </a:r>
                      <a:endParaRPr lang="en-US" sz="1200" b="0" i="0" u="none" strike="noStrike" dirty="0">
                        <a:solidFill>
                          <a:srgbClr val="000000"/>
                        </a:solidFill>
                        <a:effectLst/>
                        <a:latin typeface="Calibri"/>
                      </a:endParaRPr>
                    </a:p>
                  </a:txBody>
                  <a:tcPr marL="5715" marR="5715" marT="5715" marB="0"/>
                </a:tc>
                <a:tc>
                  <a:txBody>
                    <a:bodyPr/>
                    <a:lstStyle/>
                    <a:p>
                      <a:pPr algn="l" fontAlgn="t"/>
                      <a:r>
                        <a:rPr lang="en-US" sz="1200" u="none" strike="noStrike" dirty="0">
                          <a:effectLst/>
                        </a:rPr>
                        <a:t>San Francisco</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0</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0</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28613</a:t>
                      </a:r>
                      <a:endParaRPr lang="en-US" sz="1200" b="0" i="0" u="none" strike="noStrike" dirty="0">
                        <a:solidFill>
                          <a:srgbClr val="000000"/>
                        </a:solidFill>
                        <a:effectLst/>
                        <a:latin typeface="Calibri"/>
                      </a:endParaRPr>
                    </a:p>
                  </a:txBody>
                  <a:tcPr marL="5715" marR="5715" marT="5715" marB="0"/>
                </a:tc>
              </a:tr>
              <a:tr h="200025">
                <a:tc>
                  <a:txBody>
                    <a:bodyPr/>
                    <a:lstStyle/>
                    <a:p>
                      <a:pPr algn="l" fontAlgn="t"/>
                      <a:r>
                        <a:rPr lang="en-US" sz="1200" u="none" strike="noStrike" dirty="0">
                          <a:effectLst/>
                        </a:rPr>
                        <a:t>United States of America</a:t>
                      </a:r>
                      <a:endParaRPr lang="en-US" sz="1200" b="0" i="0" u="none" strike="noStrike" dirty="0">
                        <a:solidFill>
                          <a:srgbClr val="000000"/>
                        </a:solidFill>
                        <a:effectLst/>
                        <a:latin typeface="Calibri"/>
                      </a:endParaRPr>
                    </a:p>
                  </a:txBody>
                  <a:tcPr marL="5715" marR="5715" marT="5715" marB="0"/>
                </a:tc>
                <a:tc>
                  <a:txBody>
                    <a:bodyPr/>
                    <a:lstStyle/>
                    <a:p>
                      <a:pPr algn="l" fontAlgn="t"/>
                      <a:r>
                        <a:rPr lang="en-US" sz="1200" u="none" strike="noStrike" dirty="0">
                          <a:effectLst/>
                        </a:rPr>
                        <a:t>Seattle, Washington</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0</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0</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14860</a:t>
                      </a:r>
                      <a:endParaRPr lang="en-US" sz="1200" b="0" i="0" u="none" strike="noStrike" dirty="0">
                        <a:solidFill>
                          <a:srgbClr val="000000"/>
                        </a:solidFill>
                        <a:effectLst/>
                        <a:latin typeface="Calibri"/>
                      </a:endParaRPr>
                    </a:p>
                  </a:txBody>
                  <a:tcPr marL="5715" marR="5715" marT="5715" marB="0"/>
                </a:tc>
              </a:tr>
              <a:tr h="200025">
                <a:tc>
                  <a:txBody>
                    <a:bodyPr/>
                    <a:lstStyle/>
                    <a:p>
                      <a:pPr algn="l" fontAlgn="t"/>
                      <a:r>
                        <a:rPr lang="en-US" sz="1200" u="none" strike="noStrike" dirty="0">
                          <a:effectLst/>
                        </a:rPr>
                        <a:t>United States of America</a:t>
                      </a:r>
                      <a:endParaRPr lang="en-US" sz="1200" b="0" i="0" u="none" strike="noStrike" dirty="0">
                        <a:solidFill>
                          <a:srgbClr val="000000"/>
                        </a:solidFill>
                        <a:effectLst/>
                        <a:latin typeface="Calibri"/>
                      </a:endParaRPr>
                    </a:p>
                  </a:txBody>
                  <a:tcPr marL="5715" marR="5715" marT="5715" marB="0"/>
                </a:tc>
                <a:tc>
                  <a:txBody>
                    <a:bodyPr/>
                    <a:lstStyle/>
                    <a:p>
                      <a:pPr algn="l" fontAlgn="t"/>
                      <a:r>
                        <a:rPr lang="en-US" sz="1200" u="none" strike="noStrike" dirty="0">
                          <a:effectLst/>
                        </a:rPr>
                        <a:t>Southlake, Texas</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0</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0</a:t>
                      </a:r>
                      <a:endParaRPr lang="en-US" sz="1200" b="0" i="0" u="none" strike="noStrike" dirty="0">
                        <a:solidFill>
                          <a:srgbClr val="000000"/>
                        </a:solidFill>
                        <a:effectLst/>
                        <a:latin typeface="Calibri"/>
                      </a:endParaRPr>
                    </a:p>
                  </a:txBody>
                  <a:tcPr marL="5715" marR="5715" marT="5715" marB="0"/>
                </a:tc>
                <a:tc>
                  <a:txBody>
                    <a:bodyPr/>
                    <a:lstStyle/>
                    <a:p>
                      <a:pPr algn="r" fontAlgn="t"/>
                      <a:r>
                        <a:rPr lang="en-US" sz="1200" u="none" strike="noStrike" dirty="0">
                          <a:effectLst/>
                        </a:rPr>
                        <a:t>5483</a:t>
                      </a:r>
                      <a:endParaRPr lang="en-US" sz="1200" b="0" i="0" u="none" strike="noStrike" dirty="0">
                        <a:solidFill>
                          <a:srgbClr val="000000"/>
                        </a:solidFill>
                        <a:effectLst/>
                        <a:latin typeface="Calibri"/>
                      </a:endParaRPr>
                    </a:p>
                  </a:txBody>
                  <a:tcPr marL="5715" marR="5715" marT="5715" marB="0"/>
                </a:tc>
              </a:tr>
              <a:tr h="200025">
                <a:tc>
                  <a:txBody>
                    <a:bodyPr/>
                    <a:lstStyle/>
                    <a:p>
                      <a:pPr algn="l" fontAlgn="t"/>
                      <a:r>
                        <a:rPr lang="en-US" sz="1200" u="none" strike="noStrike" dirty="0">
                          <a:effectLst/>
                        </a:rPr>
                        <a:t>United States of America</a:t>
                      </a:r>
                      <a:endParaRPr lang="en-US" sz="1200" b="0" i="0" u="none" strike="noStrike" dirty="0">
                        <a:solidFill>
                          <a:srgbClr val="000000"/>
                        </a:solidFill>
                        <a:effectLst/>
                        <a:latin typeface="Calibri"/>
                      </a:endParaRPr>
                    </a:p>
                  </a:txBody>
                  <a:tcPr marL="5715" marR="5715" marT="5715" marB="0">
                    <a:solidFill>
                      <a:schemeClr val="accent6">
                        <a:lumMod val="60000"/>
                        <a:lumOff val="40000"/>
                      </a:schemeClr>
                    </a:solidFill>
                  </a:tcPr>
                </a:tc>
                <a:tc>
                  <a:txBody>
                    <a:bodyPr/>
                    <a:lstStyle/>
                    <a:p>
                      <a:pPr algn="l" fontAlgn="t"/>
                      <a:endParaRPr lang="en-US" sz="1200" b="0" i="0" u="none" strike="noStrike" dirty="0">
                        <a:solidFill>
                          <a:srgbClr val="000000"/>
                        </a:solidFill>
                        <a:effectLst/>
                        <a:latin typeface="+mn-lt"/>
                      </a:endParaRPr>
                    </a:p>
                  </a:txBody>
                  <a:tcPr marL="5715" marR="5715" marT="5715" marB="0">
                    <a:solidFill>
                      <a:schemeClr val="accent6">
                        <a:lumMod val="60000"/>
                        <a:lumOff val="40000"/>
                      </a:schemeClr>
                    </a:solidFill>
                  </a:tcPr>
                </a:tc>
                <a:tc>
                  <a:txBody>
                    <a:bodyPr/>
                    <a:lstStyle/>
                    <a:p>
                      <a:pPr algn="r" fontAlgn="t"/>
                      <a:r>
                        <a:rPr lang="en-US" sz="1200" u="none" strike="noStrike" dirty="0">
                          <a:effectLst/>
                        </a:rPr>
                        <a:t>0</a:t>
                      </a:r>
                      <a:endParaRPr lang="en-US" sz="1200" b="0" i="0" u="none" strike="noStrike" dirty="0">
                        <a:solidFill>
                          <a:srgbClr val="000000"/>
                        </a:solidFill>
                        <a:effectLst/>
                        <a:latin typeface="Calibri"/>
                      </a:endParaRPr>
                    </a:p>
                  </a:txBody>
                  <a:tcPr marL="5715" marR="5715" marT="5715" marB="0">
                    <a:solidFill>
                      <a:schemeClr val="accent6">
                        <a:lumMod val="60000"/>
                        <a:lumOff val="40000"/>
                      </a:schemeClr>
                    </a:solidFill>
                  </a:tcPr>
                </a:tc>
                <a:tc>
                  <a:txBody>
                    <a:bodyPr/>
                    <a:lstStyle/>
                    <a:p>
                      <a:pPr algn="r" fontAlgn="t"/>
                      <a:r>
                        <a:rPr lang="en-US" sz="1200" u="none" strike="noStrike" dirty="0">
                          <a:solidFill>
                            <a:srgbClr val="FF0000"/>
                          </a:solidFill>
                          <a:effectLst/>
                        </a:rPr>
                        <a:t>1</a:t>
                      </a:r>
                      <a:endParaRPr lang="en-US" sz="1200" b="0" i="0" u="none" strike="noStrike" dirty="0">
                        <a:solidFill>
                          <a:srgbClr val="FF0000"/>
                        </a:solidFill>
                        <a:effectLst/>
                        <a:latin typeface="Calibri"/>
                      </a:endParaRPr>
                    </a:p>
                  </a:txBody>
                  <a:tcPr marL="5715" marR="5715" marT="5715" marB="0">
                    <a:solidFill>
                      <a:schemeClr val="accent6">
                        <a:lumMod val="60000"/>
                        <a:lumOff val="40000"/>
                      </a:schemeClr>
                    </a:solidFill>
                  </a:tcPr>
                </a:tc>
                <a:tc>
                  <a:txBody>
                    <a:bodyPr/>
                    <a:lstStyle/>
                    <a:p>
                      <a:pPr algn="r" fontAlgn="t"/>
                      <a:r>
                        <a:rPr lang="en-US" sz="1200" u="none" strike="noStrike" dirty="0">
                          <a:effectLst/>
                        </a:rPr>
                        <a:t>56208</a:t>
                      </a:r>
                      <a:endParaRPr lang="en-US" sz="1200" b="0" i="0" u="none" strike="noStrike" dirty="0">
                        <a:solidFill>
                          <a:srgbClr val="000000"/>
                        </a:solidFill>
                        <a:effectLst/>
                        <a:latin typeface="Calibri"/>
                      </a:endParaRPr>
                    </a:p>
                  </a:txBody>
                  <a:tcPr marL="5715" marR="5715" marT="5715" marB="0">
                    <a:solidFill>
                      <a:schemeClr val="accent6">
                        <a:lumMod val="60000"/>
                        <a:lumOff val="40000"/>
                      </a:schemeClr>
                    </a:solidFill>
                  </a:tcPr>
                </a:tc>
              </a:tr>
              <a:tr h="200025">
                <a:tc>
                  <a:txBody>
                    <a:bodyPr/>
                    <a:lstStyle/>
                    <a:p>
                      <a:pPr algn="l" fontAlgn="t"/>
                      <a:endParaRPr lang="en-US" sz="1200" b="0" i="0" u="none" strike="noStrike" dirty="0">
                        <a:solidFill>
                          <a:srgbClr val="000000"/>
                        </a:solidFill>
                        <a:effectLst/>
                        <a:latin typeface="Calibri"/>
                      </a:endParaRPr>
                    </a:p>
                  </a:txBody>
                  <a:tcPr marL="5715" marR="5715" marT="5715" marB="0">
                    <a:solidFill>
                      <a:schemeClr val="accent2">
                        <a:lumMod val="75000"/>
                      </a:schemeClr>
                    </a:solidFill>
                  </a:tcPr>
                </a:tc>
                <a:tc>
                  <a:txBody>
                    <a:bodyPr/>
                    <a:lstStyle/>
                    <a:p>
                      <a:pPr algn="l" fontAlgn="t"/>
                      <a:endParaRPr lang="en-US" sz="1200" b="0" i="0" u="none" strike="noStrike" dirty="0">
                        <a:solidFill>
                          <a:srgbClr val="000000"/>
                        </a:solidFill>
                        <a:effectLst/>
                        <a:latin typeface="Calibri"/>
                      </a:endParaRPr>
                    </a:p>
                  </a:txBody>
                  <a:tcPr marL="5715" marR="5715" marT="5715" marB="0">
                    <a:solidFill>
                      <a:schemeClr val="accent2">
                        <a:lumMod val="75000"/>
                      </a:schemeClr>
                    </a:solidFill>
                  </a:tcPr>
                </a:tc>
                <a:tc>
                  <a:txBody>
                    <a:bodyPr/>
                    <a:lstStyle/>
                    <a:p>
                      <a:pPr algn="r" fontAlgn="t"/>
                      <a:r>
                        <a:rPr lang="en-US" sz="1200" u="none" strike="noStrike" dirty="0">
                          <a:solidFill>
                            <a:srgbClr val="FF0000"/>
                          </a:solidFill>
                          <a:effectLst/>
                        </a:rPr>
                        <a:t>1</a:t>
                      </a:r>
                      <a:endParaRPr lang="en-US" sz="1200" b="0" i="0" u="none" strike="noStrike" dirty="0">
                        <a:solidFill>
                          <a:srgbClr val="FF0000"/>
                        </a:solidFill>
                        <a:effectLst/>
                        <a:latin typeface="Calibri"/>
                      </a:endParaRPr>
                    </a:p>
                  </a:txBody>
                  <a:tcPr marL="5715" marR="5715" marT="5715" marB="0">
                    <a:solidFill>
                      <a:schemeClr val="accent2">
                        <a:lumMod val="75000"/>
                      </a:schemeClr>
                    </a:solidFill>
                  </a:tcPr>
                </a:tc>
                <a:tc>
                  <a:txBody>
                    <a:bodyPr/>
                    <a:lstStyle/>
                    <a:p>
                      <a:pPr algn="r" fontAlgn="t"/>
                      <a:r>
                        <a:rPr lang="en-US" sz="1200" u="none" strike="noStrike" dirty="0">
                          <a:solidFill>
                            <a:srgbClr val="FF0000"/>
                          </a:solidFill>
                          <a:effectLst/>
                        </a:rPr>
                        <a:t>1</a:t>
                      </a:r>
                      <a:endParaRPr lang="en-US" sz="1200" b="0" i="0" u="none" strike="noStrike" dirty="0">
                        <a:solidFill>
                          <a:srgbClr val="FF0000"/>
                        </a:solidFill>
                        <a:effectLst/>
                        <a:latin typeface="Calibri"/>
                      </a:endParaRPr>
                    </a:p>
                  </a:txBody>
                  <a:tcPr marL="5715" marR="5715" marT="5715" marB="0">
                    <a:solidFill>
                      <a:schemeClr val="accent2">
                        <a:lumMod val="75000"/>
                      </a:schemeClr>
                    </a:solidFill>
                  </a:tcPr>
                </a:tc>
                <a:tc>
                  <a:txBody>
                    <a:bodyPr/>
                    <a:lstStyle/>
                    <a:p>
                      <a:pPr algn="r" fontAlgn="t"/>
                      <a:r>
                        <a:rPr lang="en-US" sz="1200" u="none" strike="noStrike" dirty="0">
                          <a:effectLst/>
                        </a:rPr>
                        <a:t>69177</a:t>
                      </a:r>
                      <a:endParaRPr lang="en-US" sz="1200" b="0" i="0" u="none" strike="noStrike" dirty="0">
                        <a:solidFill>
                          <a:srgbClr val="000000"/>
                        </a:solidFill>
                        <a:effectLst/>
                        <a:latin typeface="Calibri"/>
                      </a:endParaRPr>
                    </a:p>
                  </a:txBody>
                  <a:tcPr marL="5715" marR="5715" marT="5715" marB="0">
                    <a:solidFill>
                      <a:schemeClr val="accent2">
                        <a:lumMod val="75000"/>
                      </a:schemeClr>
                    </a:solidFill>
                  </a:tcPr>
                </a:tc>
              </a:tr>
            </a:tbl>
          </a:graphicData>
        </a:graphic>
      </p:graphicFrame>
      <p:sp>
        <p:nvSpPr>
          <p:cNvPr id="6" name="Title 5">
            <a:extLst>
              <a:ext uri="{FF2B5EF4-FFF2-40B4-BE49-F238E27FC236}">
                <a16:creationId xmlns:a16="http://schemas.microsoft.com/office/drawing/2014/main" xmlns="" id="{AE212BE6-490D-4A40-9742-3AED403C14F3}"/>
              </a:ext>
            </a:extLst>
          </p:cNvPr>
          <p:cNvSpPr txBox="1">
            <a:spLocks/>
          </p:cNvSpPr>
          <p:nvPr/>
        </p:nvSpPr>
        <p:spPr>
          <a:xfrm>
            <a:off x="0" y="123478"/>
            <a:ext cx="5292080" cy="504056"/>
          </a:xfrm>
          <a:prstGeom prst="rect">
            <a:avLst/>
          </a:prstGeom>
        </p:spPr>
        <p:txBody>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algn="l"/>
            <a:r>
              <a:rPr lang="en-US" b="1" dirty="0" smtClean="0">
                <a:solidFill>
                  <a:schemeClr val="bg1"/>
                </a:solidFill>
                <a:latin typeface="+mj-lt"/>
              </a:rPr>
              <a:t>Rollup Example</a:t>
            </a:r>
            <a:endParaRPr lang="en-US" b="1" dirty="0">
              <a:solidFill>
                <a:schemeClr val="bg1"/>
              </a:solidFill>
              <a:latin typeface="+mj-lt"/>
            </a:endParaRPr>
          </a:p>
        </p:txBody>
      </p:sp>
    </p:spTree>
    <p:extLst>
      <p:ext uri="{BB962C8B-B14F-4D97-AF65-F5344CB8AC3E}">
        <p14:creationId xmlns:p14="http://schemas.microsoft.com/office/powerpoint/2010/main" val="25459002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43558"/>
            <a:ext cx="9289032" cy="2537222"/>
          </a:xfrm>
        </p:spPr>
        <p:txBody>
          <a:bodyPr/>
          <a:lstStyle/>
          <a:p>
            <a:pPr marL="0" indent="0">
              <a:buNone/>
            </a:pPr>
            <a:r>
              <a:rPr lang="en-US" sz="1500" dirty="0" smtClean="0">
                <a:solidFill>
                  <a:srgbClr val="FF0000"/>
                </a:solidFill>
              </a:rPr>
              <a:t>Example 2:</a:t>
            </a:r>
          </a:p>
          <a:p>
            <a:pPr marL="0" indent="0">
              <a:buNone/>
            </a:pPr>
            <a:r>
              <a:rPr lang="en-US" sz="1600" dirty="0"/>
              <a:t>SELECT productLine, orderYear, SUM(orderValue) totalOrderValue </a:t>
            </a:r>
            <a:endParaRPr lang="en-US" sz="1600" dirty="0" smtClean="0"/>
          </a:p>
          <a:p>
            <a:pPr marL="0" indent="0">
              <a:buNone/>
            </a:pPr>
            <a:r>
              <a:rPr lang="en-US" sz="1600" dirty="0" smtClean="0"/>
              <a:t>FROM </a:t>
            </a:r>
            <a:r>
              <a:rPr lang="en-US" sz="1600" dirty="0"/>
              <a:t>sales </a:t>
            </a:r>
            <a:endParaRPr lang="en-US" sz="1600" dirty="0" smtClean="0"/>
          </a:p>
          <a:p>
            <a:pPr marL="0" indent="0">
              <a:buNone/>
            </a:pPr>
            <a:r>
              <a:rPr lang="en-US" sz="1600" dirty="0" smtClean="0"/>
              <a:t>GROUP </a:t>
            </a:r>
            <a:r>
              <a:rPr lang="en-US" sz="1600" dirty="0"/>
              <a:t>BY productline, orderYear WITH ROLLUP</a:t>
            </a:r>
            <a:r>
              <a:rPr lang="en-US" sz="1600" dirty="0" smtClean="0"/>
              <a:t>;</a:t>
            </a:r>
          </a:p>
          <a:p>
            <a:pPr marL="0" indent="0">
              <a:buNone/>
            </a:pPr>
            <a:endParaRPr lang="en-US" sz="1600" dirty="0"/>
          </a:p>
          <a:p>
            <a:pPr marL="0" indent="0">
              <a:buNone/>
            </a:pPr>
            <a:endParaRPr lang="en-US" sz="1600" dirty="0" smtClean="0"/>
          </a:p>
          <a:p>
            <a:pPr marL="0" indent="0">
              <a:buNone/>
            </a:pPr>
            <a:endParaRPr lang="en-US" sz="1600" dirty="0"/>
          </a:p>
        </p:txBody>
      </p:sp>
      <p:pic>
        <p:nvPicPr>
          <p:cNvPr id="3074" name="Picture 2" descr="MySQL ROLLUP -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23478"/>
            <a:ext cx="2880320" cy="47461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251520" y="2556942"/>
            <a:ext cx="540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ct val="20000"/>
              </a:spcBef>
              <a:spcAft>
                <a:spcPct val="0"/>
              </a:spcAft>
              <a:buClrTx/>
              <a:buSzTx/>
              <a:tabLst/>
            </a:pPr>
            <a:r>
              <a:rPr lang="en-US" altLang="en-US" sz="1200" dirty="0">
                <a:latin typeface="+mn-lt"/>
              </a:rPr>
              <a:t>The ROLLUP generates the subtotal row every time the product line changes and the grand total at the end of the result </a:t>
            </a:r>
          </a:p>
        </p:txBody>
      </p:sp>
    </p:spTree>
    <p:extLst>
      <p:ext uri="{BB962C8B-B14F-4D97-AF65-F5344CB8AC3E}">
        <p14:creationId xmlns:p14="http://schemas.microsoft.com/office/powerpoint/2010/main" val="12542670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787774"/>
            <a:ext cx="4752527" cy="2537222"/>
          </a:xfrm>
        </p:spPr>
        <p:txBody>
          <a:bodyPr/>
          <a:lstStyle/>
          <a:p>
            <a:pPr marL="0" indent="0">
              <a:buNone/>
            </a:pPr>
            <a:endParaRPr lang="en-US" sz="1500" dirty="0" smtClean="0"/>
          </a:p>
          <a:p>
            <a:pPr marL="0" indent="0">
              <a:buNone/>
            </a:pPr>
            <a:r>
              <a:rPr lang="en-US" sz="1500" dirty="0" smtClean="0"/>
              <a:t>The </a:t>
            </a:r>
            <a:r>
              <a:rPr lang="en-US" sz="1500" dirty="0"/>
              <a:t>GROUPING() function returns a 1 if the </a:t>
            </a:r>
            <a:r>
              <a:rPr lang="en-US" sz="1500" dirty="0" smtClean="0"/>
              <a:t>aggregated</a:t>
            </a:r>
          </a:p>
          <a:p>
            <a:pPr marL="0" indent="0">
              <a:buNone/>
            </a:pPr>
            <a:r>
              <a:rPr lang="en-US" sz="1500" dirty="0" smtClean="0"/>
              <a:t>number </a:t>
            </a:r>
            <a:r>
              <a:rPr lang="en-US" sz="1500" dirty="0"/>
              <a:t>is a subtotal row over the specified column. </a:t>
            </a:r>
            <a:endParaRPr lang="en-US" sz="1500" dirty="0" smtClean="0"/>
          </a:p>
          <a:p>
            <a:pPr marL="0" indent="0">
              <a:buNone/>
            </a:pPr>
            <a:endParaRPr lang="en-US" sz="1500" dirty="0"/>
          </a:p>
          <a:p>
            <a:pPr marL="0" indent="0">
              <a:buNone/>
            </a:pPr>
            <a:endParaRPr lang="en-US" sz="1500" dirty="0" smtClean="0"/>
          </a:p>
          <a:p>
            <a:pPr marL="0" indent="0">
              <a:buNone/>
            </a:pPr>
            <a:endParaRPr lang="en-US" sz="1500" dirty="0"/>
          </a:p>
          <a:p>
            <a:pPr marL="0" indent="0">
              <a:buNone/>
            </a:pPr>
            <a:r>
              <a:rPr lang="en-US" sz="1200" dirty="0" smtClean="0">
                <a:hlinkClick r:id="rId3"/>
              </a:rPr>
              <a:t>MYSQL: Group By Modifiers</a:t>
            </a:r>
            <a:endParaRPr lang="en-US" sz="1200" dirty="0"/>
          </a:p>
        </p:txBody>
      </p:sp>
      <p:sp>
        <p:nvSpPr>
          <p:cNvPr id="5" name="Slide Number Placeholder 4"/>
          <p:cNvSpPr>
            <a:spLocks noGrp="1"/>
          </p:cNvSpPr>
          <p:nvPr>
            <p:ph type="sldNum" sz="quarter" idx="4294967295"/>
          </p:nvPr>
        </p:nvSpPr>
        <p:spPr>
          <a:xfrm>
            <a:off x="1144017" y="4869657"/>
            <a:ext cx="627633" cy="273844"/>
          </a:xfrm>
          <a:prstGeom prst="rect">
            <a:avLst/>
          </a:prstGeom>
        </p:spPr>
        <p:txBody>
          <a:bodyPr/>
          <a:lstStyle/>
          <a:p>
            <a:fld id="{24A9488D-545C-495B-9932-9FD1ABC6E20C}" type="slidenum">
              <a:rPr lang="en-US" smtClean="0"/>
              <a:pPr/>
              <a:t>69</a:t>
            </a:fld>
            <a:endParaRPr lang="en-US" dirty="0"/>
          </a:p>
        </p:txBody>
      </p:sp>
      <p:sp>
        <p:nvSpPr>
          <p:cNvPr id="6" name="TextBox 5"/>
          <p:cNvSpPr txBox="1"/>
          <p:nvPr/>
        </p:nvSpPr>
        <p:spPr>
          <a:xfrm>
            <a:off x="948691" y="669705"/>
            <a:ext cx="6080760" cy="715581"/>
          </a:xfrm>
          <a:prstGeom prst="rect">
            <a:avLst/>
          </a:prstGeom>
          <a:solidFill>
            <a:srgbClr val="002060"/>
          </a:solidFill>
        </p:spPr>
        <p:txBody>
          <a:bodyPr wrap="square" rtlCol="0">
            <a:spAutoFit/>
          </a:bodyPr>
          <a:lstStyle/>
          <a:p>
            <a:r>
              <a:rPr lang="en-US" sz="1350" dirty="0">
                <a:solidFill>
                  <a:srgbClr val="FFFF00"/>
                </a:solidFill>
                <a:latin typeface="Lucida Console" panose="020B0609040504020204" pitchFamily="49" charset="0"/>
              </a:rPr>
              <a:t>SELECT </a:t>
            </a:r>
            <a:r>
              <a:rPr lang="en-US" sz="1350" i="1" dirty="0">
                <a:solidFill>
                  <a:srgbClr val="FFFF00"/>
                </a:solidFill>
                <a:latin typeface="Lucida Console" panose="020B0609040504020204" pitchFamily="49" charset="0"/>
              </a:rPr>
              <a:t>columnlist</a:t>
            </a:r>
            <a:r>
              <a:rPr lang="en-US" sz="1350" dirty="0">
                <a:solidFill>
                  <a:srgbClr val="FFFF00"/>
                </a:solidFill>
                <a:latin typeface="Lucida Console" panose="020B0609040504020204" pitchFamily="49" charset="0"/>
              </a:rPr>
              <a:t>, </a:t>
            </a:r>
            <a:r>
              <a:rPr lang="en-US" sz="1350" i="1" dirty="0">
                <a:solidFill>
                  <a:srgbClr val="FFFF00"/>
                </a:solidFill>
                <a:latin typeface="Lucida Console" panose="020B0609040504020204" pitchFamily="49" charset="0"/>
              </a:rPr>
              <a:t>aggregate function</a:t>
            </a:r>
          </a:p>
          <a:p>
            <a:r>
              <a:rPr lang="en-US" sz="1350" dirty="0">
                <a:solidFill>
                  <a:srgbClr val="FFFF00"/>
                </a:solidFill>
                <a:latin typeface="Lucida Console" panose="020B0609040504020204" pitchFamily="49" charset="0"/>
              </a:rPr>
              <a:t>FROM </a:t>
            </a:r>
            <a:r>
              <a:rPr lang="en-US" sz="1350" i="1" dirty="0">
                <a:solidFill>
                  <a:srgbClr val="FFFF00"/>
                </a:solidFill>
                <a:latin typeface="Lucida Console" panose="020B0609040504020204" pitchFamily="49" charset="0"/>
              </a:rPr>
              <a:t>tablelist</a:t>
            </a:r>
          </a:p>
          <a:p>
            <a:r>
              <a:rPr lang="en-US" sz="1350" dirty="0">
                <a:solidFill>
                  <a:srgbClr val="FFFF00"/>
                </a:solidFill>
                <a:latin typeface="Lucida Console" panose="020B0609040504020204" pitchFamily="49" charset="0"/>
              </a:rPr>
              <a:t>GROUP BY CUBE (</a:t>
            </a:r>
            <a:r>
              <a:rPr lang="en-US" sz="1350" i="1" dirty="0">
                <a:solidFill>
                  <a:srgbClr val="FFFF00"/>
                </a:solidFill>
                <a:latin typeface="Lucida Console" panose="020B0609040504020204" pitchFamily="49" charset="0"/>
              </a:rPr>
              <a:t>columnlist</a:t>
            </a:r>
            <a:r>
              <a:rPr lang="en-US" sz="1350" dirty="0">
                <a:solidFill>
                  <a:srgbClr val="FFFF00"/>
                </a:solidFill>
                <a:latin typeface="Lucida Console" panose="020B0609040504020204" pitchFamily="49"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301798804"/>
              </p:ext>
            </p:extLst>
          </p:nvPr>
        </p:nvGraphicFramePr>
        <p:xfrm>
          <a:off x="4860031" y="2715766"/>
          <a:ext cx="4189805" cy="2185035"/>
        </p:xfrm>
        <a:graphic>
          <a:graphicData uri="http://schemas.openxmlformats.org/drawingml/2006/table">
            <a:tbl>
              <a:tblPr>
                <a:tableStyleId>{5C22544A-7EE6-4342-B048-85BDC9FD1C3A}</a:tableStyleId>
              </a:tblPr>
              <a:tblGrid>
                <a:gridCol w="1403558"/>
                <a:gridCol w="1235131"/>
                <a:gridCol w="785992"/>
                <a:gridCol w="765124"/>
              </a:tblGrid>
              <a:tr h="228600">
                <a:tc>
                  <a:txBody>
                    <a:bodyPr/>
                    <a:lstStyle/>
                    <a:p>
                      <a:pPr algn="l" fontAlgn="t"/>
                      <a:r>
                        <a:rPr lang="en-US" sz="1400" b="1" i="0" u="none" strike="noStrike" dirty="0">
                          <a:solidFill>
                            <a:srgbClr val="000000"/>
                          </a:solidFill>
                          <a:effectLst/>
                          <a:latin typeface="Calibri"/>
                        </a:rPr>
                        <a:t>Customer</a:t>
                      </a:r>
                    </a:p>
                  </a:txBody>
                  <a:tcPr marL="5715" marR="5715" marT="5715" marB="0">
                    <a:solidFill>
                      <a:srgbClr val="00B0F0"/>
                    </a:solidFill>
                  </a:tcPr>
                </a:tc>
                <a:tc>
                  <a:txBody>
                    <a:bodyPr/>
                    <a:lstStyle/>
                    <a:p>
                      <a:pPr algn="l" fontAlgn="t"/>
                      <a:r>
                        <a:rPr lang="en-US" sz="1400" b="1" i="0" u="none" strike="noStrike" dirty="0">
                          <a:solidFill>
                            <a:srgbClr val="000000"/>
                          </a:solidFill>
                          <a:effectLst/>
                          <a:latin typeface="Calibri"/>
                        </a:rPr>
                        <a:t>Category</a:t>
                      </a:r>
                    </a:p>
                  </a:txBody>
                  <a:tcPr marL="5715" marR="5715" marT="5715" marB="0">
                    <a:solidFill>
                      <a:srgbClr val="00B0F0"/>
                    </a:solidFill>
                  </a:tcPr>
                </a:tc>
                <a:tc>
                  <a:txBody>
                    <a:bodyPr/>
                    <a:lstStyle/>
                    <a:p>
                      <a:pPr algn="l" fontAlgn="t"/>
                      <a:r>
                        <a:rPr lang="en-US" sz="1400" b="1" i="0" u="none" strike="noStrike" dirty="0">
                          <a:solidFill>
                            <a:srgbClr val="000000"/>
                          </a:solidFill>
                          <a:effectLst/>
                          <a:latin typeface="Calibri"/>
                        </a:rPr>
                        <a:t>Year</a:t>
                      </a:r>
                    </a:p>
                  </a:txBody>
                  <a:tcPr marL="5715" marR="5715" marT="5715" marB="0">
                    <a:solidFill>
                      <a:srgbClr val="00B0F0"/>
                    </a:solidFill>
                  </a:tcPr>
                </a:tc>
                <a:tc>
                  <a:txBody>
                    <a:bodyPr/>
                    <a:lstStyle/>
                    <a:p>
                      <a:pPr algn="l" fontAlgn="t"/>
                      <a:r>
                        <a:rPr lang="en-US" sz="1400" b="1" i="0" u="none" strike="noStrike" dirty="0">
                          <a:solidFill>
                            <a:srgbClr val="000000"/>
                          </a:solidFill>
                          <a:effectLst/>
                          <a:latin typeface="Calibri"/>
                        </a:rPr>
                        <a:t>Total units</a:t>
                      </a:r>
                    </a:p>
                  </a:txBody>
                  <a:tcPr marL="5715" marR="5715" marT="5715" marB="0">
                    <a:solidFill>
                      <a:srgbClr val="00B0F0"/>
                    </a:solidFill>
                  </a:tcPr>
                </a:tc>
              </a:tr>
              <a:tr h="211455">
                <a:tc>
                  <a:txBody>
                    <a:bodyPr/>
                    <a:lstStyle/>
                    <a:p>
                      <a:pPr algn="l" fontAlgn="t"/>
                      <a:r>
                        <a:rPr lang="en-US" sz="1400" b="0" i="0" u="none" strike="noStrike" dirty="0">
                          <a:solidFill>
                            <a:srgbClr val="000000"/>
                          </a:solidFill>
                          <a:effectLst/>
                          <a:latin typeface="Calibri"/>
                        </a:rPr>
                        <a:t>AECOM</a:t>
                      </a:r>
                    </a:p>
                  </a:txBody>
                  <a:tcPr marL="5715" marR="5715" marT="5715" marB="0"/>
                </a:tc>
                <a:tc>
                  <a:txBody>
                    <a:bodyPr/>
                    <a:lstStyle/>
                    <a:p>
                      <a:pPr algn="l" fontAlgn="t"/>
                      <a:r>
                        <a:rPr lang="en-US" sz="1400" b="0" i="0" u="none" strike="noStrike" dirty="0">
                          <a:solidFill>
                            <a:srgbClr val="000000"/>
                          </a:solidFill>
                          <a:effectLst/>
                          <a:latin typeface="Calibri"/>
                        </a:rPr>
                        <a:t>CPU</a:t>
                      </a:r>
                    </a:p>
                  </a:txBody>
                  <a:tcPr marL="5715" marR="5715" marT="5715" marB="0"/>
                </a:tc>
                <a:tc>
                  <a:txBody>
                    <a:bodyPr/>
                    <a:lstStyle/>
                    <a:p>
                      <a:pPr algn="r" fontAlgn="t"/>
                      <a:r>
                        <a:rPr lang="en-US" sz="1400" b="0" i="0" u="none" strike="noStrike" dirty="0">
                          <a:solidFill>
                            <a:srgbClr val="000000"/>
                          </a:solidFill>
                          <a:effectLst/>
                          <a:latin typeface="Calibri"/>
                        </a:rPr>
                        <a:t>2016</a:t>
                      </a:r>
                    </a:p>
                  </a:txBody>
                  <a:tcPr marL="5715" marR="5715" marT="5715" marB="0"/>
                </a:tc>
                <a:tc>
                  <a:txBody>
                    <a:bodyPr/>
                    <a:lstStyle/>
                    <a:p>
                      <a:pPr algn="r" fontAlgn="t"/>
                      <a:r>
                        <a:rPr lang="en-US" sz="1400" b="0" i="0" u="none" strike="noStrike" dirty="0">
                          <a:solidFill>
                            <a:srgbClr val="000000"/>
                          </a:solidFill>
                          <a:effectLst/>
                          <a:latin typeface="Calibri"/>
                        </a:rPr>
                        <a:t>51</a:t>
                      </a:r>
                    </a:p>
                  </a:txBody>
                  <a:tcPr marL="5715" marR="5715" marT="5715" marB="0"/>
                </a:tc>
              </a:tr>
              <a:tr h="211455">
                <a:tc>
                  <a:txBody>
                    <a:bodyPr/>
                    <a:lstStyle/>
                    <a:p>
                      <a:pPr algn="l" fontAlgn="t"/>
                      <a:r>
                        <a:rPr lang="en-US" sz="1400" b="0" i="0" u="none" strike="noStrike" dirty="0">
                          <a:solidFill>
                            <a:srgbClr val="000000"/>
                          </a:solidFill>
                          <a:effectLst/>
                          <a:latin typeface="Calibri"/>
                        </a:rPr>
                        <a:t>AECOM</a:t>
                      </a:r>
                    </a:p>
                  </a:txBody>
                  <a:tcPr marL="5715" marR="5715" marT="5715" marB="0"/>
                </a:tc>
                <a:tc>
                  <a:txBody>
                    <a:bodyPr/>
                    <a:lstStyle/>
                    <a:p>
                      <a:pPr algn="l" fontAlgn="t"/>
                      <a:r>
                        <a:rPr lang="en-US" sz="1400" b="0" i="0" u="none" strike="noStrike" dirty="0">
                          <a:solidFill>
                            <a:srgbClr val="000000"/>
                          </a:solidFill>
                          <a:effectLst/>
                          <a:latin typeface="Calibri"/>
                        </a:rPr>
                        <a:t>CPU</a:t>
                      </a:r>
                    </a:p>
                  </a:txBody>
                  <a:tcPr marL="5715" marR="5715" marT="5715" marB="0"/>
                </a:tc>
                <a:tc>
                  <a:txBody>
                    <a:bodyPr/>
                    <a:lstStyle/>
                    <a:p>
                      <a:pPr algn="l" fontAlgn="t"/>
                      <a:endParaRPr lang="en-US" sz="1400" b="0" i="0" u="none" strike="noStrike" dirty="0">
                        <a:solidFill>
                          <a:srgbClr val="000000"/>
                        </a:solidFill>
                        <a:effectLst/>
                        <a:latin typeface="Calibri"/>
                      </a:endParaRPr>
                    </a:p>
                  </a:txBody>
                  <a:tcPr marL="5715" marR="5715" marT="5715" marB="0"/>
                </a:tc>
                <a:tc>
                  <a:txBody>
                    <a:bodyPr/>
                    <a:lstStyle/>
                    <a:p>
                      <a:pPr algn="r" fontAlgn="t"/>
                      <a:r>
                        <a:rPr lang="en-US" sz="1400" b="0" i="0" u="none" strike="noStrike" dirty="0">
                          <a:solidFill>
                            <a:srgbClr val="000000"/>
                          </a:solidFill>
                          <a:effectLst/>
                          <a:latin typeface="Calibri"/>
                        </a:rPr>
                        <a:t>51</a:t>
                      </a:r>
                    </a:p>
                  </a:txBody>
                  <a:tcPr marL="5715" marR="5715" marT="5715" marB="0"/>
                </a:tc>
              </a:tr>
              <a:tr h="211455">
                <a:tc>
                  <a:txBody>
                    <a:bodyPr/>
                    <a:lstStyle/>
                    <a:p>
                      <a:pPr algn="l" fontAlgn="t"/>
                      <a:r>
                        <a:rPr lang="en-US" sz="1400" b="0" i="0" u="none" strike="noStrike" dirty="0">
                          <a:solidFill>
                            <a:srgbClr val="000000"/>
                          </a:solidFill>
                          <a:effectLst/>
                          <a:latin typeface="Calibri"/>
                        </a:rPr>
                        <a:t>AECOM</a:t>
                      </a:r>
                    </a:p>
                  </a:txBody>
                  <a:tcPr marL="5715" marR="5715" marT="5715" marB="0"/>
                </a:tc>
                <a:tc>
                  <a:txBody>
                    <a:bodyPr/>
                    <a:lstStyle/>
                    <a:p>
                      <a:pPr algn="l" fontAlgn="t"/>
                      <a:r>
                        <a:rPr lang="en-US" sz="1400" b="0" i="0" u="none" strike="noStrike" dirty="0">
                          <a:solidFill>
                            <a:srgbClr val="000000"/>
                          </a:solidFill>
                          <a:effectLst/>
                          <a:latin typeface="Calibri"/>
                        </a:rPr>
                        <a:t>Mother Board</a:t>
                      </a:r>
                    </a:p>
                  </a:txBody>
                  <a:tcPr marL="5715" marR="5715" marT="5715" marB="0"/>
                </a:tc>
                <a:tc>
                  <a:txBody>
                    <a:bodyPr/>
                    <a:lstStyle/>
                    <a:p>
                      <a:pPr algn="r" fontAlgn="t"/>
                      <a:r>
                        <a:rPr lang="en-US" sz="1400" b="0" i="0" u="none" strike="noStrike" dirty="0">
                          <a:solidFill>
                            <a:srgbClr val="000000"/>
                          </a:solidFill>
                          <a:effectLst/>
                          <a:latin typeface="Calibri"/>
                        </a:rPr>
                        <a:t>2016</a:t>
                      </a:r>
                    </a:p>
                  </a:txBody>
                  <a:tcPr marL="5715" marR="5715" marT="5715" marB="0"/>
                </a:tc>
                <a:tc>
                  <a:txBody>
                    <a:bodyPr/>
                    <a:lstStyle/>
                    <a:p>
                      <a:pPr algn="r" fontAlgn="t"/>
                      <a:r>
                        <a:rPr lang="en-US" sz="1400" b="0" i="0" u="none" strike="noStrike" dirty="0">
                          <a:solidFill>
                            <a:srgbClr val="000000"/>
                          </a:solidFill>
                          <a:effectLst/>
                          <a:latin typeface="Calibri"/>
                        </a:rPr>
                        <a:t>144</a:t>
                      </a:r>
                    </a:p>
                  </a:txBody>
                  <a:tcPr marL="5715" marR="5715" marT="5715" marB="0"/>
                </a:tc>
              </a:tr>
              <a:tr h="211455">
                <a:tc>
                  <a:txBody>
                    <a:bodyPr/>
                    <a:lstStyle/>
                    <a:p>
                      <a:pPr algn="l" fontAlgn="t"/>
                      <a:r>
                        <a:rPr lang="en-US" sz="1400" b="0" i="0" u="none" strike="noStrike" dirty="0">
                          <a:solidFill>
                            <a:srgbClr val="000000"/>
                          </a:solidFill>
                          <a:effectLst/>
                          <a:latin typeface="Calibri"/>
                        </a:rPr>
                        <a:t>AECOM</a:t>
                      </a:r>
                    </a:p>
                  </a:txBody>
                  <a:tcPr marL="5715" marR="5715" marT="5715" marB="0"/>
                </a:tc>
                <a:tc>
                  <a:txBody>
                    <a:bodyPr/>
                    <a:lstStyle/>
                    <a:p>
                      <a:pPr algn="l" fontAlgn="t"/>
                      <a:r>
                        <a:rPr lang="en-US" sz="1400" b="0" i="0" u="none" strike="noStrike" dirty="0">
                          <a:solidFill>
                            <a:srgbClr val="000000"/>
                          </a:solidFill>
                          <a:effectLst/>
                          <a:latin typeface="Calibri"/>
                        </a:rPr>
                        <a:t>Mother Board</a:t>
                      </a:r>
                    </a:p>
                  </a:txBody>
                  <a:tcPr marL="5715" marR="5715" marT="5715" marB="0"/>
                </a:tc>
                <a:tc>
                  <a:txBody>
                    <a:bodyPr/>
                    <a:lstStyle/>
                    <a:p>
                      <a:pPr algn="l" fontAlgn="t"/>
                      <a:endParaRPr lang="en-US" sz="1400" b="0" i="0" u="none" strike="noStrike" dirty="0">
                        <a:solidFill>
                          <a:srgbClr val="000000"/>
                        </a:solidFill>
                        <a:effectLst/>
                        <a:latin typeface="Calibri"/>
                      </a:endParaRPr>
                    </a:p>
                  </a:txBody>
                  <a:tcPr marL="5715" marR="5715" marT="5715" marB="0"/>
                </a:tc>
                <a:tc>
                  <a:txBody>
                    <a:bodyPr/>
                    <a:lstStyle/>
                    <a:p>
                      <a:pPr algn="r" fontAlgn="t"/>
                      <a:r>
                        <a:rPr lang="en-US" sz="1400" b="0" i="0" u="none" strike="noStrike" dirty="0">
                          <a:solidFill>
                            <a:srgbClr val="000000"/>
                          </a:solidFill>
                          <a:effectLst/>
                          <a:latin typeface="Calibri"/>
                        </a:rPr>
                        <a:t>144</a:t>
                      </a:r>
                    </a:p>
                  </a:txBody>
                  <a:tcPr marL="5715" marR="5715" marT="5715" marB="0"/>
                </a:tc>
              </a:tr>
              <a:tr h="211455">
                <a:tc>
                  <a:txBody>
                    <a:bodyPr/>
                    <a:lstStyle/>
                    <a:p>
                      <a:pPr algn="l" fontAlgn="t"/>
                      <a:r>
                        <a:rPr lang="en-US" sz="1400" b="0" i="0" u="none" strike="noStrike" dirty="0">
                          <a:solidFill>
                            <a:srgbClr val="000000"/>
                          </a:solidFill>
                          <a:effectLst/>
                          <a:latin typeface="Calibri"/>
                        </a:rPr>
                        <a:t>AECOM</a:t>
                      </a:r>
                    </a:p>
                  </a:txBody>
                  <a:tcPr marL="5715" marR="5715" marT="5715" marB="0"/>
                </a:tc>
                <a:tc>
                  <a:txBody>
                    <a:bodyPr/>
                    <a:lstStyle/>
                    <a:p>
                      <a:pPr algn="l" fontAlgn="t"/>
                      <a:r>
                        <a:rPr lang="en-US" sz="1400" b="0" i="0" u="none" strike="noStrike" dirty="0">
                          <a:solidFill>
                            <a:srgbClr val="000000"/>
                          </a:solidFill>
                          <a:effectLst/>
                          <a:latin typeface="Calibri"/>
                        </a:rPr>
                        <a:t>Storage</a:t>
                      </a:r>
                    </a:p>
                  </a:txBody>
                  <a:tcPr marL="5715" marR="5715" marT="5715" marB="0"/>
                </a:tc>
                <a:tc>
                  <a:txBody>
                    <a:bodyPr/>
                    <a:lstStyle/>
                    <a:p>
                      <a:pPr algn="r" fontAlgn="t"/>
                      <a:r>
                        <a:rPr lang="en-US" sz="1400" b="0" i="0" u="none" strike="noStrike" dirty="0">
                          <a:solidFill>
                            <a:srgbClr val="000000"/>
                          </a:solidFill>
                          <a:effectLst/>
                          <a:latin typeface="Calibri"/>
                        </a:rPr>
                        <a:t>2016</a:t>
                      </a:r>
                    </a:p>
                  </a:txBody>
                  <a:tcPr marL="5715" marR="5715" marT="5715" marB="0"/>
                </a:tc>
                <a:tc>
                  <a:txBody>
                    <a:bodyPr/>
                    <a:lstStyle/>
                    <a:p>
                      <a:pPr algn="r" fontAlgn="t"/>
                      <a:r>
                        <a:rPr lang="en-US" sz="1400" b="0" i="0" u="none" strike="noStrike" dirty="0">
                          <a:solidFill>
                            <a:srgbClr val="000000"/>
                          </a:solidFill>
                          <a:effectLst/>
                          <a:latin typeface="Calibri"/>
                        </a:rPr>
                        <a:t>287</a:t>
                      </a:r>
                    </a:p>
                  </a:txBody>
                  <a:tcPr marL="5715" marR="5715" marT="5715" marB="0"/>
                </a:tc>
              </a:tr>
              <a:tr h="211455">
                <a:tc>
                  <a:txBody>
                    <a:bodyPr/>
                    <a:lstStyle/>
                    <a:p>
                      <a:pPr algn="l" fontAlgn="t"/>
                      <a:r>
                        <a:rPr lang="en-US" sz="1400" b="0" i="0" u="none" strike="noStrike" dirty="0">
                          <a:solidFill>
                            <a:srgbClr val="000000"/>
                          </a:solidFill>
                          <a:effectLst/>
                          <a:latin typeface="Calibri"/>
                        </a:rPr>
                        <a:t>AECOM</a:t>
                      </a:r>
                    </a:p>
                  </a:txBody>
                  <a:tcPr marL="5715" marR="5715" marT="5715" marB="0"/>
                </a:tc>
                <a:tc>
                  <a:txBody>
                    <a:bodyPr/>
                    <a:lstStyle/>
                    <a:p>
                      <a:pPr algn="l" fontAlgn="t"/>
                      <a:r>
                        <a:rPr lang="en-US" sz="1400" b="0" i="0" u="none" strike="noStrike" dirty="0">
                          <a:solidFill>
                            <a:srgbClr val="000000"/>
                          </a:solidFill>
                          <a:effectLst/>
                          <a:latin typeface="Calibri"/>
                        </a:rPr>
                        <a:t>Storage</a:t>
                      </a:r>
                    </a:p>
                  </a:txBody>
                  <a:tcPr marL="5715" marR="5715" marT="5715" marB="0"/>
                </a:tc>
                <a:tc>
                  <a:txBody>
                    <a:bodyPr/>
                    <a:lstStyle/>
                    <a:p>
                      <a:pPr algn="l" fontAlgn="t"/>
                      <a:endParaRPr lang="en-US" sz="1400" b="0" i="0" u="none" strike="noStrike" dirty="0">
                        <a:solidFill>
                          <a:srgbClr val="000000"/>
                        </a:solidFill>
                        <a:effectLst/>
                        <a:latin typeface="Calibri"/>
                      </a:endParaRPr>
                    </a:p>
                  </a:txBody>
                  <a:tcPr marL="5715" marR="5715" marT="5715" marB="0"/>
                </a:tc>
                <a:tc>
                  <a:txBody>
                    <a:bodyPr/>
                    <a:lstStyle/>
                    <a:p>
                      <a:pPr algn="r" fontAlgn="t"/>
                      <a:r>
                        <a:rPr lang="en-US" sz="1400" b="0" i="0" u="none" strike="noStrike" dirty="0">
                          <a:solidFill>
                            <a:srgbClr val="000000"/>
                          </a:solidFill>
                          <a:effectLst/>
                          <a:latin typeface="Calibri"/>
                        </a:rPr>
                        <a:t>287</a:t>
                      </a:r>
                    </a:p>
                  </a:txBody>
                  <a:tcPr marL="5715" marR="5715" marT="5715" marB="0"/>
                </a:tc>
              </a:tr>
              <a:tr h="211455">
                <a:tc>
                  <a:txBody>
                    <a:bodyPr/>
                    <a:lstStyle/>
                    <a:p>
                      <a:pPr algn="l" fontAlgn="t"/>
                      <a:r>
                        <a:rPr lang="en-US" sz="1400" b="0" i="0" u="none" strike="noStrike" dirty="0">
                          <a:solidFill>
                            <a:srgbClr val="000000"/>
                          </a:solidFill>
                          <a:effectLst/>
                          <a:latin typeface="Calibri"/>
                        </a:rPr>
                        <a:t>AECOM</a:t>
                      </a:r>
                    </a:p>
                  </a:txBody>
                  <a:tcPr marL="5715" marR="5715" marT="5715" marB="0"/>
                </a:tc>
                <a:tc>
                  <a:txBody>
                    <a:bodyPr/>
                    <a:lstStyle/>
                    <a:p>
                      <a:pPr algn="l" fontAlgn="t"/>
                      <a:endParaRPr lang="en-US" sz="1400" b="0" i="0" u="none" strike="noStrike" dirty="0">
                        <a:solidFill>
                          <a:srgbClr val="000000"/>
                        </a:solidFill>
                        <a:effectLst/>
                        <a:latin typeface="Calibri"/>
                      </a:endParaRPr>
                    </a:p>
                  </a:txBody>
                  <a:tcPr marL="5715" marR="5715" marT="5715" marB="0"/>
                </a:tc>
                <a:tc>
                  <a:txBody>
                    <a:bodyPr/>
                    <a:lstStyle/>
                    <a:p>
                      <a:pPr algn="r" fontAlgn="t"/>
                      <a:r>
                        <a:rPr lang="en-US" sz="1400" b="0" i="0" u="none" strike="noStrike" dirty="0">
                          <a:solidFill>
                            <a:srgbClr val="000000"/>
                          </a:solidFill>
                          <a:effectLst/>
                          <a:latin typeface="Calibri"/>
                        </a:rPr>
                        <a:t>2016</a:t>
                      </a:r>
                    </a:p>
                  </a:txBody>
                  <a:tcPr marL="5715" marR="5715" marT="5715" marB="0"/>
                </a:tc>
                <a:tc>
                  <a:txBody>
                    <a:bodyPr/>
                    <a:lstStyle/>
                    <a:p>
                      <a:pPr algn="r" fontAlgn="t"/>
                      <a:r>
                        <a:rPr lang="en-US" sz="1400" b="0" i="0" u="none" strike="noStrike" dirty="0">
                          <a:solidFill>
                            <a:srgbClr val="000000"/>
                          </a:solidFill>
                          <a:effectLst/>
                          <a:latin typeface="Calibri"/>
                        </a:rPr>
                        <a:t>482</a:t>
                      </a:r>
                    </a:p>
                  </a:txBody>
                  <a:tcPr marL="5715" marR="5715" marT="5715" marB="0"/>
                </a:tc>
              </a:tr>
              <a:tr h="211455">
                <a:tc>
                  <a:txBody>
                    <a:bodyPr/>
                    <a:lstStyle/>
                    <a:p>
                      <a:pPr algn="l" fontAlgn="t"/>
                      <a:r>
                        <a:rPr lang="en-US" sz="1400" b="0" i="0" u="none" strike="noStrike" dirty="0">
                          <a:solidFill>
                            <a:srgbClr val="000000"/>
                          </a:solidFill>
                          <a:effectLst/>
                          <a:latin typeface="Calibri"/>
                        </a:rPr>
                        <a:t>AECOM</a:t>
                      </a:r>
                    </a:p>
                  </a:txBody>
                  <a:tcPr marL="5715" marR="5715" marT="5715" marB="0"/>
                </a:tc>
                <a:tc>
                  <a:txBody>
                    <a:bodyPr/>
                    <a:lstStyle/>
                    <a:p>
                      <a:pPr algn="l" fontAlgn="t"/>
                      <a:endParaRPr lang="en-US" sz="1400" b="0" i="0" u="none" strike="noStrike" dirty="0">
                        <a:solidFill>
                          <a:srgbClr val="000000"/>
                        </a:solidFill>
                        <a:effectLst/>
                        <a:latin typeface="Calibri"/>
                      </a:endParaRPr>
                    </a:p>
                  </a:txBody>
                  <a:tcPr marL="5715" marR="5715" marT="5715" marB="0"/>
                </a:tc>
                <a:tc>
                  <a:txBody>
                    <a:bodyPr/>
                    <a:lstStyle/>
                    <a:p>
                      <a:pPr algn="l" fontAlgn="t"/>
                      <a:endParaRPr lang="en-US" sz="1400" b="0" i="0" u="none" strike="noStrike" dirty="0">
                        <a:solidFill>
                          <a:srgbClr val="000000"/>
                        </a:solidFill>
                        <a:effectLst/>
                        <a:latin typeface="Calibri"/>
                      </a:endParaRPr>
                    </a:p>
                  </a:txBody>
                  <a:tcPr marL="5715" marR="5715" marT="5715" marB="0"/>
                </a:tc>
                <a:tc>
                  <a:txBody>
                    <a:bodyPr/>
                    <a:lstStyle/>
                    <a:p>
                      <a:pPr algn="r" fontAlgn="t"/>
                      <a:r>
                        <a:rPr lang="en-US" sz="1400" b="0" i="0" u="none" strike="noStrike" dirty="0">
                          <a:solidFill>
                            <a:srgbClr val="000000"/>
                          </a:solidFill>
                          <a:effectLst/>
                          <a:latin typeface="Calibri"/>
                        </a:rPr>
                        <a:t>482</a:t>
                      </a:r>
                    </a:p>
                  </a:txBody>
                  <a:tcPr marL="5715" marR="5715" marT="5715" marB="0"/>
                </a:tc>
              </a:tr>
            </a:tbl>
          </a:graphicData>
        </a:graphic>
      </p:graphicFrame>
      <p:sp>
        <p:nvSpPr>
          <p:cNvPr id="8" name="Title 5">
            <a:extLst>
              <a:ext uri="{FF2B5EF4-FFF2-40B4-BE49-F238E27FC236}">
                <a16:creationId xmlns:a16="http://schemas.microsoft.com/office/drawing/2014/main" xmlns="" id="{AE212BE6-490D-4A40-9742-3AED403C14F3}"/>
              </a:ext>
            </a:extLst>
          </p:cNvPr>
          <p:cNvSpPr txBox="1">
            <a:spLocks/>
          </p:cNvSpPr>
          <p:nvPr/>
        </p:nvSpPr>
        <p:spPr>
          <a:xfrm>
            <a:off x="0" y="123478"/>
            <a:ext cx="5292080" cy="504056"/>
          </a:xfrm>
          <a:prstGeom prst="rect">
            <a:avLst/>
          </a:prstGeom>
        </p:spPr>
        <p:txBody>
          <a:bodyPr/>
          <a:lstStyle>
            <a:lvl1pPr algn="ctr" defTabSz="914400" rtl="0" eaLnBrk="1" latinLnBrk="0" hangingPunct="1">
              <a:spcBef>
                <a:spcPct val="0"/>
              </a:spcBef>
              <a:buNone/>
              <a:defRPr sz="3000" kern="1200" baseline="0">
                <a:solidFill>
                  <a:srgbClr val="FF0000"/>
                </a:solidFill>
                <a:latin typeface="Montserrat Medium" panose="00000600000000000000" pitchFamily="2" charset="0"/>
                <a:ea typeface="+mj-ea"/>
                <a:cs typeface="+mj-cs"/>
              </a:defRPr>
            </a:lvl1pPr>
          </a:lstStyle>
          <a:p>
            <a:pPr algn="l"/>
            <a:r>
              <a:rPr lang="en-US" b="1" dirty="0" smtClean="0">
                <a:solidFill>
                  <a:schemeClr val="bg1"/>
                </a:solidFill>
                <a:latin typeface="+mj-lt"/>
              </a:rPr>
              <a:t>CUBE</a:t>
            </a:r>
            <a:endParaRPr lang="en-US" b="1" dirty="0">
              <a:solidFill>
                <a:schemeClr val="bg1"/>
              </a:solidFill>
              <a:latin typeface="+mj-lt"/>
            </a:endParaRPr>
          </a:p>
        </p:txBody>
      </p:sp>
      <p:sp>
        <p:nvSpPr>
          <p:cNvPr id="2" name="Rectangle 1"/>
          <p:cNvSpPr>
            <a:spLocks noChangeArrowheads="1"/>
          </p:cNvSpPr>
          <p:nvPr/>
        </p:nvSpPr>
        <p:spPr bwMode="auto">
          <a:xfrm>
            <a:off x="277425" y="1542694"/>
            <a:ext cx="91652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500" dirty="0" smtClean="0">
                <a:latin typeface="+mn-lt"/>
              </a:rPr>
              <a:t>CUBE</a:t>
            </a:r>
            <a:r>
              <a:rPr lang="en-US" altLang="en-US" sz="1500" dirty="0">
                <a:latin typeface="+mn-lt"/>
              </a:rPr>
              <a:t> is an extension of the GROUP BY clause. </a:t>
            </a:r>
            <a:endParaRPr lang="en-US" altLang="en-US" sz="1500" dirty="0" smtClean="0">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500" dirty="0" smtClean="0">
                <a:latin typeface="+mn-lt"/>
              </a:rPr>
              <a:t>CUBE</a:t>
            </a:r>
            <a:r>
              <a:rPr lang="en-US" altLang="en-US" sz="1500" dirty="0">
                <a:latin typeface="+mn-lt"/>
              </a:rPr>
              <a:t> allows you to generate subtotals like the ROLLUP extension. </a:t>
            </a:r>
            <a:endParaRPr lang="en-US" altLang="en-US" sz="1500" dirty="0" smtClean="0">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500" dirty="0" smtClean="0">
                <a:latin typeface="+mn-lt"/>
              </a:rPr>
              <a:t>CUBE</a:t>
            </a:r>
            <a:r>
              <a:rPr lang="en-US" altLang="en-US" sz="1500" dirty="0">
                <a:latin typeface="+mn-lt"/>
              </a:rPr>
              <a:t> extension will generate subtotals for all </a:t>
            </a:r>
            <a:r>
              <a:rPr lang="en-US" altLang="en-US" sz="1500" dirty="0" smtClean="0">
                <a:latin typeface="+mn-lt"/>
              </a:rPr>
              <a:t>combinations(2^n)of </a:t>
            </a:r>
            <a:r>
              <a:rPr lang="en-US" altLang="en-US" sz="1500" dirty="0">
                <a:latin typeface="+mn-lt"/>
              </a:rPr>
              <a:t>grouping </a:t>
            </a:r>
            <a:r>
              <a:rPr lang="en-US" altLang="en-US" sz="1500" dirty="0" smtClean="0">
                <a:latin typeface="+mn-lt"/>
              </a:rPr>
              <a:t>columns(n) </a:t>
            </a:r>
          </a:p>
          <a:p>
            <a:pPr marR="0" lvl="0" algn="l" defTabSz="914400" rtl="0" eaLnBrk="0" fontAlgn="base" latinLnBrk="0" hangingPunct="0">
              <a:lnSpc>
                <a:spcPct val="100000"/>
              </a:lnSpc>
              <a:spcBef>
                <a:spcPct val="0"/>
              </a:spcBef>
              <a:spcAft>
                <a:spcPct val="0"/>
              </a:spcAft>
              <a:buClrTx/>
              <a:buSzTx/>
              <a:tabLst/>
            </a:pPr>
            <a:r>
              <a:rPr lang="en-US" altLang="en-US" sz="1500" dirty="0" smtClean="0">
                <a:latin typeface="+mn-lt"/>
              </a:rPr>
              <a:t>specified </a:t>
            </a:r>
            <a:r>
              <a:rPr lang="en-US" altLang="en-US" sz="1500" dirty="0">
                <a:latin typeface="+mn-lt"/>
              </a:rPr>
              <a:t>in the GROUP </a:t>
            </a:r>
            <a:r>
              <a:rPr lang="en-US" altLang="en-US" sz="1500" dirty="0" smtClean="0">
                <a:latin typeface="+mn-lt"/>
              </a:rPr>
              <a:t>BY clause</a:t>
            </a:r>
            <a:r>
              <a:rPr lang="en-US" altLang="en-US" sz="1500" dirty="0">
                <a:latin typeface="+mn-lt"/>
              </a:rPr>
              <a:t>. </a:t>
            </a:r>
          </a:p>
        </p:txBody>
      </p:sp>
    </p:spTree>
    <p:extLst>
      <p:ext uri="{BB962C8B-B14F-4D97-AF65-F5344CB8AC3E}">
        <p14:creationId xmlns:p14="http://schemas.microsoft.com/office/powerpoint/2010/main" val="4234128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9C41764C-7D00-304C-A66C-CD161F6C9CED}"/>
              </a:ext>
            </a:extLst>
          </p:cNvPr>
          <p:cNvSpPr>
            <a:spLocks noGrp="1"/>
          </p:cNvSpPr>
          <p:nvPr>
            <p:ph type="title"/>
          </p:nvPr>
        </p:nvSpPr>
        <p:spPr/>
        <p:txBody>
          <a:bodyPr/>
          <a:lstStyle/>
          <a:p>
            <a:r>
              <a:rPr lang="en-IN" dirty="0">
                <a:cs typeface="Times New Roman" panose="02020603050405020304" pitchFamily="18" charset="0"/>
              </a:rPr>
              <a:t>DBMS Software Components</a:t>
            </a:r>
            <a:endParaRPr lang="en-US" dirty="0"/>
          </a:p>
        </p:txBody>
      </p:sp>
      <p:sp>
        <p:nvSpPr>
          <p:cNvPr id="4" name="Text Placeholder 3"/>
          <p:cNvSpPr>
            <a:spLocks noGrp="1"/>
          </p:cNvSpPr>
          <p:nvPr>
            <p:ph idx="4294967295"/>
          </p:nvPr>
        </p:nvSpPr>
        <p:spPr>
          <a:xfrm>
            <a:off x="467544" y="843558"/>
            <a:ext cx="8496944" cy="3394075"/>
          </a:xfrm>
        </p:spPr>
        <p:txBody>
          <a:bodyPr>
            <a:noAutofit/>
          </a:bodyPr>
          <a:lstStyle/>
          <a:p>
            <a:r>
              <a:rPr lang="en-US" sz="1800" dirty="0">
                <a:cs typeface="Times New Roman" panose="02020603050405020304" pitchFamily="18" charset="0"/>
              </a:rPr>
              <a:t>Database Definition</a:t>
            </a:r>
          </a:p>
          <a:p>
            <a:pPr lvl="1"/>
            <a:r>
              <a:rPr lang="en-US" sz="1800" dirty="0">
                <a:cs typeface="Times New Roman" panose="02020603050405020304" pitchFamily="18" charset="0"/>
              </a:rPr>
              <a:t>Language and graphical tools to define entities, relationships, integrity constraints and authorization rights</a:t>
            </a:r>
          </a:p>
          <a:p>
            <a:r>
              <a:rPr lang="en-US" sz="1800" dirty="0">
                <a:cs typeface="Times New Roman" panose="02020603050405020304" pitchFamily="18" charset="0"/>
              </a:rPr>
              <a:t>Application Development</a:t>
            </a:r>
          </a:p>
          <a:p>
            <a:pPr lvl="1"/>
            <a:r>
              <a:rPr lang="en-US" sz="1800" dirty="0">
                <a:cs typeface="Times New Roman" panose="02020603050405020304" pitchFamily="18" charset="0"/>
              </a:rPr>
              <a:t>Graphical tools to develop menus, data entry forms, and reports</a:t>
            </a:r>
          </a:p>
          <a:p>
            <a:r>
              <a:rPr lang="en-US" sz="1800" dirty="0">
                <a:cs typeface="Times New Roman" panose="02020603050405020304" pitchFamily="18" charset="0"/>
              </a:rPr>
              <a:t>Transaction Processing</a:t>
            </a:r>
          </a:p>
          <a:p>
            <a:pPr lvl="1"/>
            <a:r>
              <a:rPr lang="en-US" sz="1800" dirty="0">
                <a:cs typeface="Times New Roman" panose="02020603050405020304" pitchFamily="18" charset="0"/>
              </a:rPr>
              <a:t>Controls to prevent interference from simultaneous users and</a:t>
            </a:r>
          </a:p>
          <a:p>
            <a:pPr lvl="1"/>
            <a:r>
              <a:rPr lang="en-US" sz="1800" dirty="0">
                <a:cs typeface="Times New Roman" panose="02020603050405020304" pitchFamily="18" charset="0"/>
              </a:rPr>
              <a:t>Controls to recover lost data after a failure</a:t>
            </a:r>
          </a:p>
          <a:p>
            <a:r>
              <a:rPr lang="en-US" sz="1800" dirty="0">
                <a:cs typeface="Times New Roman" panose="02020603050405020304" pitchFamily="18" charset="0"/>
              </a:rPr>
              <a:t>Database Tuning</a:t>
            </a:r>
          </a:p>
          <a:p>
            <a:pPr lvl="1"/>
            <a:r>
              <a:rPr lang="en-US" sz="1800" dirty="0">
                <a:cs typeface="Times New Roman" panose="02020603050405020304" pitchFamily="18" charset="0"/>
              </a:rPr>
              <a:t>Tools to monitor and improve database performance</a:t>
            </a:r>
          </a:p>
          <a:p>
            <a:endParaRPr lang="en-US" sz="1800" dirty="0">
              <a:cs typeface="Times New Roman" panose="02020603050405020304" pitchFamily="18" charset="0"/>
            </a:endParaRPr>
          </a:p>
          <a:p>
            <a:endParaRPr lang="en-IN" sz="1800" dirty="0">
              <a:cs typeface="Times New Roman" panose="02020603050405020304" pitchFamily="18" charset="0"/>
            </a:endParaRPr>
          </a:p>
        </p:txBody>
      </p:sp>
    </p:spTree>
    <p:extLst>
      <p:ext uri="{BB962C8B-B14F-4D97-AF65-F5344CB8AC3E}">
        <p14:creationId xmlns:p14="http://schemas.microsoft.com/office/powerpoint/2010/main" val="344494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888" y="4774168"/>
            <a:ext cx="1948803" cy="369332"/>
          </a:xfrm>
          <a:prstGeom prst="rect">
            <a:avLst/>
          </a:prstGeom>
          <a:noFill/>
        </p:spPr>
        <p:txBody>
          <a:bodyPr wrap="none" rtlCol="0">
            <a:spAutoFit/>
          </a:bodyPr>
          <a:lstStyle/>
          <a:p>
            <a:r>
              <a:rPr lang="en-IN" dirty="0">
                <a:solidFill>
                  <a:schemeClr val="bg1"/>
                </a:solidFill>
              </a:rPr>
              <a:t>www.cognixia.com</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DEE55A9-9F31-4541-ABFA-8BBBF240C5C4}"/>
              </a:ext>
            </a:extLst>
          </p:cNvPr>
          <p:cNvSpPr>
            <a:spLocks noGrp="1"/>
          </p:cNvSpPr>
          <p:nvPr>
            <p:ph type="title"/>
          </p:nvPr>
        </p:nvSpPr>
        <p:spPr/>
        <p:txBody>
          <a:bodyPr/>
          <a:lstStyle/>
          <a:p>
            <a:r>
              <a:rPr lang="en-IN" dirty="0"/>
              <a:t>Database </a:t>
            </a:r>
            <a:r>
              <a:rPr lang="en-IN" dirty="0" smtClean="0"/>
              <a:t>Interrogation</a:t>
            </a:r>
            <a:endParaRPr lang="en-US" dirty="0"/>
          </a:p>
        </p:txBody>
      </p:sp>
      <p:sp>
        <p:nvSpPr>
          <p:cNvPr id="4" name="Text Placeholder 3"/>
          <p:cNvSpPr>
            <a:spLocks noGrp="1"/>
          </p:cNvSpPr>
          <p:nvPr>
            <p:ph idx="4294967295"/>
          </p:nvPr>
        </p:nvSpPr>
        <p:spPr>
          <a:xfrm>
            <a:off x="323528" y="627534"/>
            <a:ext cx="8568952" cy="3394075"/>
          </a:xfrm>
        </p:spPr>
        <p:txBody>
          <a:bodyPr>
            <a:normAutofit/>
          </a:bodyPr>
          <a:lstStyle/>
          <a:p>
            <a:endParaRPr lang="en-IN" sz="1800" dirty="0">
              <a:cs typeface="Times New Roman" panose="02020603050405020304" pitchFamily="18" charset="0"/>
            </a:endParaRPr>
          </a:p>
          <a:p>
            <a:r>
              <a:rPr lang="en-US" sz="1800" b="1" dirty="0">
                <a:cs typeface="Times New Roman" panose="02020603050405020304" pitchFamily="18" charset="0"/>
              </a:rPr>
              <a:t>Definition: </a:t>
            </a:r>
            <a:r>
              <a:rPr lang="en-US" sz="1800" dirty="0">
                <a:cs typeface="Times New Roman" panose="02020603050405020304" pitchFamily="18" charset="0"/>
              </a:rPr>
              <a:t>Capability of a DBMS to report information from the database in response to end users’ requests</a:t>
            </a:r>
          </a:p>
          <a:p>
            <a:endParaRPr lang="en-US" sz="1800" dirty="0">
              <a:cs typeface="Times New Roman" panose="02020603050405020304" pitchFamily="18" charset="0"/>
            </a:endParaRPr>
          </a:p>
          <a:p>
            <a:r>
              <a:rPr lang="en-US" sz="1800" b="1" dirty="0">
                <a:cs typeface="Times New Roman" panose="02020603050405020304" pitchFamily="18" charset="0"/>
              </a:rPr>
              <a:t>Query Language </a:t>
            </a:r>
            <a:r>
              <a:rPr lang="en-US" sz="1800" dirty="0">
                <a:cs typeface="Times New Roman" panose="02020603050405020304" pitchFamily="18" charset="0"/>
              </a:rPr>
              <a:t>- allows easy, immediate access to ad hoc data requests</a:t>
            </a:r>
          </a:p>
          <a:p>
            <a:endParaRPr lang="en-US" sz="1800" dirty="0">
              <a:cs typeface="Times New Roman" panose="02020603050405020304" pitchFamily="18" charset="0"/>
            </a:endParaRPr>
          </a:p>
          <a:p>
            <a:r>
              <a:rPr lang="en-US" sz="1800" b="1" dirty="0">
                <a:cs typeface="Times New Roman" panose="02020603050405020304" pitchFamily="18" charset="0"/>
              </a:rPr>
              <a:t>Report Generator </a:t>
            </a:r>
            <a:r>
              <a:rPr lang="en-US" sz="1800" dirty="0">
                <a:cs typeface="Times New Roman" panose="02020603050405020304" pitchFamily="18" charset="0"/>
              </a:rPr>
              <a:t>- allows quick, easy specification of a report format for information users have requested</a:t>
            </a:r>
          </a:p>
          <a:p>
            <a:pPr marL="0" indent="0">
              <a:buNone/>
            </a:pPr>
            <a:endParaRPr lang="en-IN" sz="1800" dirty="0">
              <a:cs typeface="Times New Roman" panose="02020603050405020304" pitchFamily="18" charset="0"/>
            </a:endParaRPr>
          </a:p>
        </p:txBody>
      </p:sp>
    </p:spTree>
    <p:extLst>
      <p:ext uri="{BB962C8B-B14F-4D97-AF65-F5344CB8AC3E}">
        <p14:creationId xmlns:p14="http://schemas.microsoft.com/office/powerpoint/2010/main" val="20094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634827" y="4933666"/>
            <a:ext cx="287011" cy="115416"/>
          </a:xfrm>
          <a:prstGeom prst="rect">
            <a:avLst/>
          </a:prstGeom>
        </p:spPr>
        <p:txBody>
          <a:bodyPr vert="horz" wrap="square" lIns="0" tIns="0" rIns="0" bIns="0" rtlCol="0">
            <a:spAutoFit/>
          </a:bodyPr>
          <a:lstStyle/>
          <a:p>
            <a:pPr marL="8405">
              <a:lnSpc>
                <a:spcPts val="920"/>
              </a:lnSpc>
            </a:pPr>
            <a:r>
              <a:rPr sz="860" spc="3" dirty="0">
                <a:latin typeface="Arial"/>
                <a:cs typeface="Arial"/>
              </a:rPr>
              <a:t>I -</a:t>
            </a:r>
            <a:r>
              <a:rPr sz="860" spc="-40" dirty="0">
                <a:latin typeface="Arial"/>
                <a:cs typeface="Arial"/>
              </a:rPr>
              <a:t> </a:t>
            </a:r>
            <a:r>
              <a:rPr sz="860" spc="7" dirty="0">
                <a:latin typeface="Arial"/>
                <a:cs typeface="Arial"/>
              </a:rPr>
              <a:t>18</a:t>
            </a:r>
            <a:endParaRPr sz="860" dirty="0">
              <a:latin typeface="Arial"/>
              <a:cs typeface="Arial"/>
            </a:endParaRPr>
          </a:p>
        </p:txBody>
      </p:sp>
      <p:sp>
        <p:nvSpPr>
          <p:cNvPr id="3" name="object 3"/>
          <p:cNvSpPr txBox="1"/>
          <p:nvPr/>
        </p:nvSpPr>
        <p:spPr>
          <a:xfrm>
            <a:off x="755576" y="1059582"/>
            <a:ext cx="6457950" cy="2699184"/>
          </a:xfrm>
          <a:prstGeom prst="rect">
            <a:avLst/>
          </a:prstGeom>
        </p:spPr>
        <p:txBody>
          <a:bodyPr vert="horz" wrap="square" lIns="0" tIns="7985" rIns="0" bIns="0" rtlCol="0">
            <a:spAutoFit/>
          </a:bodyPr>
          <a:lstStyle/>
          <a:p>
            <a:pPr marL="343759" marR="3362" indent="-335354">
              <a:lnSpc>
                <a:spcPct val="100800"/>
              </a:lnSpc>
              <a:spcBef>
                <a:spcPts val="63"/>
              </a:spcBef>
              <a:buClr>
                <a:srgbClr val="FF0000"/>
              </a:buClr>
              <a:buChar char="•"/>
              <a:tabLst>
                <a:tab pos="343339" algn="l"/>
                <a:tab pos="343759" algn="l"/>
              </a:tabLst>
            </a:pPr>
            <a:r>
              <a:rPr sz="1589" spc="3" dirty="0">
                <a:latin typeface="Arial"/>
                <a:cs typeface="Arial"/>
              </a:rPr>
              <a:t>Dr. E. F. </a:t>
            </a:r>
            <a:r>
              <a:rPr sz="1589" spc="7" dirty="0">
                <a:latin typeface="Arial"/>
                <a:cs typeface="Arial"/>
              </a:rPr>
              <a:t>Codd </a:t>
            </a:r>
            <a:r>
              <a:rPr sz="1589" spc="3" dirty="0">
                <a:latin typeface="Arial"/>
                <a:cs typeface="Arial"/>
              </a:rPr>
              <a:t>proposed the relational model for database  systems in</a:t>
            </a:r>
            <a:r>
              <a:rPr sz="1589" dirty="0">
                <a:latin typeface="Arial"/>
                <a:cs typeface="Arial"/>
              </a:rPr>
              <a:t> </a:t>
            </a:r>
            <a:r>
              <a:rPr sz="1589" spc="3" dirty="0">
                <a:latin typeface="Arial"/>
                <a:cs typeface="Arial"/>
              </a:rPr>
              <a:t>1970.</a:t>
            </a:r>
            <a:endParaRPr lang="en-CA" sz="1589" spc="3" dirty="0">
              <a:latin typeface="Arial"/>
              <a:cs typeface="Arial"/>
            </a:endParaRPr>
          </a:p>
          <a:p>
            <a:pPr marL="343759" marR="3362" indent="-335354">
              <a:lnSpc>
                <a:spcPct val="100800"/>
              </a:lnSpc>
              <a:spcBef>
                <a:spcPts val="63"/>
              </a:spcBef>
              <a:buClr>
                <a:srgbClr val="FF0000"/>
              </a:buClr>
              <a:buChar char="•"/>
              <a:tabLst>
                <a:tab pos="343339" algn="l"/>
                <a:tab pos="343759" algn="l"/>
              </a:tabLst>
            </a:pPr>
            <a:endParaRPr sz="1589" dirty="0">
              <a:latin typeface="Arial"/>
              <a:cs typeface="Arial"/>
            </a:endParaRPr>
          </a:p>
          <a:p>
            <a:pPr marL="343759" marR="389565" indent="-335354">
              <a:lnSpc>
                <a:spcPct val="100800"/>
              </a:lnSpc>
              <a:spcBef>
                <a:spcPts val="380"/>
              </a:spcBef>
              <a:buClr>
                <a:srgbClr val="FF0000"/>
              </a:buClr>
              <a:buChar char="•"/>
              <a:tabLst>
                <a:tab pos="343339" algn="l"/>
                <a:tab pos="343759" algn="l"/>
              </a:tabLst>
            </a:pPr>
            <a:r>
              <a:rPr sz="1589" spc="3" dirty="0">
                <a:latin typeface="Arial"/>
                <a:cs typeface="Arial"/>
              </a:rPr>
              <a:t>It is the basis for the relational database </a:t>
            </a:r>
            <a:r>
              <a:rPr sz="1589" spc="7" dirty="0">
                <a:latin typeface="Arial"/>
                <a:cs typeface="Arial"/>
              </a:rPr>
              <a:t>management  </a:t>
            </a:r>
            <a:r>
              <a:rPr sz="1589" spc="3" dirty="0">
                <a:latin typeface="Arial"/>
                <a:cs typeface="Arial"/>
              </a:rPr>
              <a:t>system </a:t>
            </a:r>
            <a:r>
              <a:rPr sz="1589" spc="7" dirty="0">
                <a:latin typeface="Arial"/>
                <a:cs typeface="Arial"/>
              </a:rPr>
              <a:t>(RDBMS).</a:t>
            </a:r>
            <a:endParaRPr sz="1589" dirty="0">
              <a:latin typeface="Arial"/>
              <a:cs typeface="Arial"/>
            </a:endParaRPr>
          </a:p>
          <a:p>
            <a:pPr marL="343759" indent="-335354">
              <a:spcBef>
                <a:spcPts val="394"/>
              </a:spcBef>
              <a:buClr>
                <a:srgbClr val="FF0000"/>
              </a:buClr>
              <a:buChar char="•"/>
              <a:tabLst>
                <a:tab pos="343339" algn="l"/>
                <a:tab pos="343759" algn="l"/>
              </a:tabLst>
            </a:pPr>
            <a:endParaRPr lang="en-CA" sz="1589" spc="7" dirty="0">
              <a:latin typeface="Arial"/>
              <a:cs typeface="Arial"/>
            </a:endParaRPr>
          </a:p>
          <a:p>
            <a:pPr marL="343759" indent="-335354">
              <a:spcBef>
                <a:spcPts val="394"/>
              </a:spcBef>
              <a:buClr>
                <a:srgbClr val="FF0000"/>
              </a:buClr>
              <a:buChar char="•"/>
              <a:tabLst>
                <a:tab pos="343339" algn="l"/>
                <a:tab pos="343759" algn="l"/>
              </a:tabLst>
            </a:pPr>
            <a:r>
              <a:rPr sz="1589" spc="7" dirty="0">
                <a:latin typeface="Arial"/>
                <a:cs typeface="Arial"/>
              </a:rPr>
              <a:t>The </a:t>
            </a:r>
            <a:r>
              <a:rPr sz="1589" spc="3" dirty="0">
                <a:latin typeface="Arial"/>
                <a:cs typeface="Arial"/>
              </a:rPr>
              <a:t>relational model consists of the</a:t>
            </a:r>
            <a:r>
              <a:rPr sz="1589" dirty="0">
                <a:latin typeface="Arial"/>
                <a:cs typeface="Arial"/>
              </a:rPr>
              <a:t> </a:t>
            </a:r>
            <a:r>
              <a:rPr sz="1589" spc="3" dirty="0">
                <a:latin typeface="Arial"/>
                <a:cs typeface="Arial"/>
              </a:rPr>
              <a:t>following:</a:t>
            </a:r>
            <a:endParaRPr sz="1589" dirty="0">
              <a:latin typeface="Arial"/>
              <a:cs typeface="Arial"/>
            </a:endParaRPr>
          </a:p>
          <a:p>
            <a:pPr marL="668186" lvl="1" indent="-241640">
              <a:spcBef>
                <a:spcPts val="357"/>
              </a:spcBef>
              <a:buClr>
                <a:srgbClr val="FF0000"/>
              </a:buClr>
              <a:buChar char="–"/>
              <a:tabLst>
                <a:tab pos="668186" algn="l"/>
                <a:tab pos="668606" algn="l"/>
              </a:tabLst>
            </a:pPr>
            <a:r>
              <a:rPr sz="1456" spc="-3" dirty="0">
                <a:latin typeface="Arial"/>
                <a:cs typeface="Arial"/>
              </a:rPr>
              <a:t>Collection of objects or</a:t>
            </a:r>
            <a:r>
              <a:rPr sz="1456" spc="7" dirty="0">
                <a:latin typeface="Arial"/>
                <a:cs typeface="Arial"/>
              </a:rPr>
              <a:t> </a:t>
            </a:r>
            <a:r>
              <a:rPr sz="1456" spc="-3" dirty="0">
                <a:latin typeface="Arial"/>
                <a:cs typeface="Arial"/>
              </a:rPr>
              <a:t>relations</a:t>
            </a:r>
            <a:endParaRPr sz="1456" dirty="0">
              <a:latin typeface="Arial"/>
              <a:cs typeface="Arial"/>
            </a:endParaRPr>
          </a:p>
          <a:p>
            <a:pPr marL="668186" lvl="1" indent="-241640">
              <a:spcBef>
                <a:spcPts val="347"/>
              </a:spcBef>
              <a:buClr>
                <a:srgbClr val="FF0000"/>
              </a:buClr>
              <a:buChar char="–"/>
              <a:tabLst>
                <a:tab pos="668186" algn="l"/>
                <a:tab pos="668606" algn="l"/>
              </a:tabLst>
            </a:pPr>
            <a:r>
              <a:rPr sz="1456" spc="-3" dirty="0">
                <a:latin typeface="Arial"/>
                <a:cs typeface="Arial"/>
              </a:rPr>
              <a:t>Set of operators </a:t>
            </a:r>
            <a:r>
              <a:rPr sz="1456" spc="-7" dirty="0">
                <a:latin typeface="Arial"/>
                <a:cs typeface="Arial"/>
              </a:rPr>
              <a:t>to </a:t>
            </a:r>
            <a:r>
              <a:rPr sz="1456" spc="-3" dirty="0">
                <a:latin typeface="Arial"/>
                <a:cs typeface="Arial"/>
              </a:rPr>
              <a:t>act on the</a:t>
            </a:r>
            <a:r>
              <a:rPr sz="1456" spc="-7" dirty="0">
                <a:latin typeface="Arial"/>
                <a:cs typeface="Arial"/>
              </a:rPr>
              <a:t> </a:t>
            </a:r>
            <a:r>
              <a:rPr sz="1456" spc="-3" dirty="0">
                <a:latin typeface="Arial"/>
                <a:cs typeface="Arial"/>
              </a:rPr>
              <a:t>relations</a:t>
            </a:r>
            <a:endParaRPr sz="1456" dirty="0">
              <a:latin typeface="Arial"/>
              <a:cs typeface="Arial"/>
            </a:endParaRPr>
          </a:p>
          <a:p>
            <a:pPr marL="668186" lvl="1" indent="-241640">
              <a:spcBef>
                <a:spcPts val="344"/>
              </a:spcBef>
              <a:buClr>
                <a:srgbClr val="FF0000"/>
              </a:buClr>
              <a:buChar char="–"/>
              <a:tabLst>
                <a:tab pos="668186" algn="l"/>
                <a:tab pos="668606" algn="l"/>
              </a:tabLst>
            </a:pPr>
            <a:r>
              <a:rPr sz="1456" spc="-3" dirty="0">
                <a:latin typeface="Arial"/>
                <a:cs typeface="Arial"/>
              </a:rPr>
              <a:t>Data integrity for accuracy and</a:t>
            </a:r>
            <a:r>
              <a:rPr sz="1456" spc="-10" dirty="0">
                <a:latin typeface="Arial"/>
                <a:cs typeface="Arial"/>
              </a:rPr>
              <a:t> </a:t>
            </a:r>
            <a:r>
              <a:rPr sz="1456" spc="-3" dirty="0">
                <a:latin typeface="Arial"/>
                <a:cs typeface="Arial"/>
              </a:rPr>
              <a:t>consistency</a:t>
            </a:r>
            <a:endParaRPr sz="1456" dirty="0">
              <a:latin typeface="Arial"/>
              <a:cs typeface="Arial"/>
            </a:endParaRPr>
          </a:p>
        </p:txBody>
      </p:sp>
      <p:sp>
        <p:nvSpPr>
          <p:cNvPr id="6" name="Title 1"/>
          <p:cNvSpPr>
            <a:spLocks noGrp="1"/>
          </p:cNvSpPr>
          <p:nvPr>
            <p:ph type="title"/>
          </p:nvPr>
        </p:nvSpPr>
        <p:spPr>
          <a:xfrm>
            <a:off x="0" y="123478"/>
            <a:ext cx="7668344" cy="504056"/>
          </a:xfrm>
        </p:spPr>
        <p:txBody>
          <a:bodyPr/>
          <a:lstStyle/>
          <a:p>
            <a:pPr algn="l"/>
            <a:r>
              <a:rPr lang="en-CA" sz="2800" b="1" dirty="0">
                <a:solidFill>
                  <a:schemeClr val="bg1"/>
                </a:solidFill>
                <a:latin typeface="+mj-lt"/>
                <a:ea typeface="+mn-ea"/>
                <a:cs typeface="+mn-cs"/>
              </a:rPr>
              <a:t>Relational Database Concept</a:t>
            </a:r>
          </a:p>
        </p:txBody>
      </p:sp>
    </p:spTree>
    <p:extLst>
      <p:ext uri="{BB962C8B-B14F-4D97-AF65-F5344CB8AC3E}">
        <p14:creationId xmlns:p14="http://schemas.microsoft.com/office/powerpoint/2010/main" val="25307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17401</TotalTime>
  <Words>2928</Words>
  <Application>Microsoft Office PowerPoint</Application>
  <PresentationFormat>On-screen Show (16:9)</PresentationFormat>
  <Paragraphs>1030</Paragraphs>
  <Slides>70</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70</vt:i4>
      </vt:variant>
    </vt:vector>
  </HeadingPairs>
  <TitlesOfParts>
    <vt:vector size="83" baseType="lpstr">
      <vt:lpstr>Arial</vt:lpstr>
      <vt:lpstr>Calibri</vt:lpstr>
      <vt:lpstr>Courier New</vt:lpstr>
      <vt:lpstr>Karla</vt:lpstr>
      <vt:lpstr>Liberation Mono</vt:lpstr>
      <vt:lpstr>Lucida Console</vt:lpstr>
      <vt:lpstr>Montserrat</vt:lpstr>
      <vt:lpstr>Montserrat Medium</vt:lpstr>
      <vt:lpstr>Open Sans</vt:lpstr>
      <vt:lpstr>Rockwell</vt:lpstr>
      <vt:lpstr>Times New Roman</vt:lpstr>
      <vt:lpstr>Wingdings</vt:lpstr>
      <vt:lpstr>Office Theme</vt:lpstr>
      <vt:lpstr>SQL with MySQL</vt:lpstr>
      <vt:lpstr>What is Database?</vt:lpstr>
      <vt:lpstr>Database Types</vt:lpstr>
      <vt:lpstr>Database management system (DBMS)</vt:lpstr>
      <vt:lpstr>DBMS</vt:lpstr>
      <vt:lpstr>DBMS continued..</vt:lpstr>
      <vt:lpstr>DBMS Software Components</vt:lpstr>
      <vt:lpstr>Database Interrogation</vt:lpstr>
      <vt:lpstr>Relational Database Concept</vt:lpstr>
      <vt:lpstr>Definition of a Relational Database</vt:lpstr>
      <vt:lpstr>Schemas</vt:lpstr>
      <vt:lpstr>PowerPoint Presentation</vt:lpstr>
      <vt:lpstr>PowerPoint Presentation</vt:lpstr>
      <vt:lpstr>PowerPoint Presentation</vt:lpstr>
      <vt:lpstr>PowerPoint Presentation</vt:lpstr>
      <vt:lpstr>The RDBMS follows  “Entity- Relationship model ”</vt:lpstr>
      <vt:lpstr>What is Entity – Relationship  (ER) Data Model ?</vt:lpstr>
      <vt:lpstr>ER Data  Model ? Continued..</vt:lpstr>
      <vt:lpstr>Data Types &amp; Relationship Types</vt:lpstr>
      <vt:lpstr>Relational Database Terminology</vt:lpstr>
      <vt:lpstr>MySQL</vt:lpstr>
      <vt:lpstr>3 Types Of SQL Statements</vt:lpstr>
      <vt:lpstr>DML &amp; DCL</vt:lpstr>
      <vt:lpstr>DML &amp; DCL</vt:lpstr>
      <vt:lpstr>DDL Statements </vt:lpstr>
      <vt:lpstr>Creating a table </vt:lpstr>
      <vt:lpstr>PowerPoint Presentation</vt:lpstr>
      <vt:lpstr>DML Statements</vt:lpstr>
      <vt:lpstr>DML - Retrieving information  from a table </vt:lpstr>
      <vt:lpstr>DML- Example</vt:lpstr>
      <vt:lpstr>DML - Update Query </vt:lpstr>
      <vt:lpstr>DML - Delete Query </vt:lpstr>
      <vt:lpstr>DCL Statements</vt:lpstr>
      <vt:lpstr>SQL Functions</vt:lpstr>
      <vt:lpstr>SQL Functions (cont.)</vt:lpstr>
      <vt:lpstr>SQL Functions (cont.) </vt:lpstr>
      <vt:lpstr>SQL Functions (cont.) </vt:lpstr>
      <vt:lpstr>SQL Functions (cont.) </vt:lpstr>
      <vt:lpstr>Grouping Data</vt:lpstr>
      <vt:lpstr>Example</vt:lpstr>
      <vt:lpstr>The HAVING Clause</vt:lpstr>
      <vt:lpstr>Sorting Data</vt:lpstr>
      <vt:lpstr>Example</vt:lpstr>
      <vt:lpstr>SQL Commands (contd)</vt:lpstr>
      <vt:lpstr>SQL Commands</vt:lpstr>
      <vt:lpstr>SQL Commands</vt:lpstr>
      <vt:lpstr>SQL Commands</vt:lpstr>
      <vt:lpstr>SQL Commands</vt:lpstr>
      <vt:lpstr>PowerPoint Presentation</vt:lpstr>
      <vt:lpstr>PowerPoint Presentation</vt:lpstr>
      <vt:lpstr>PowerPoint Presentation</vt:lpstr>
      <vt:lpstr>PowerPoint Presentation</vt:lpstr>
      <vt:lpstr>PowerPoint Presentation</vt:lpstr>
      <vt:lpstr>PowerPoint Presentation</vt:lpstr>
      <vt:lpstr>Joins</vt:lpstr>
      <vt:lpstr>Types Of joins</vt:lpstr>
      <vt:lpstr>Inner Join</vt:lpstr>
      <vt:lpstr>Inner Join</vt:lpstr>
      <vt:lpstr>Left Join</vt:lpstr>
      <vt:lpstr>Left Join </vt:lpstr>
      <vt:lpstr>PowerPoint Presentation</vt:lpstr>
      <vt:lpstr>Right Join </vt:lpstr>
      <vt:lpstr>Cross Join </vt:lpstr>
      <vt:lpstr>Cross Join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Dhruv.varun</dc:creator>
  <cp:lastModifiedBy>Chitra Velayutham</cp:lastModifiedBy>
  <cp:revision>394</cp:revision>
  <dcterms:created xsi:type="dcterms:W3CDTF">2018-07-11T06:27:01Z</dcterms:created>
  <dcterms:modified xsi:type="dcterms:W3CDTF">2021-11-08T16:52:53Z</dcterms:modified>
</cp:coreProperties>
</file>