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61" r:id="rId4"/>
    <p:sldId id="263" r:id="rId5"/>
    <p:sldId id="268" r:id="rId6"/>
    <p:sldId id="265" r:id="rId7"/>
    <p:sldId id="266"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251B"/>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07" autoAdjust="0"/>
    <p:restoredTop sz="94660"/>
  </p:normalViewPr>
  <p:slideViewPr>
    <p:cSldViewPr snapToGrid="0">
      <p:cViewPr varScale="1">
        <p:scale>
          <a:sx n="119" d="100"/>
          <a:sy n="119" d="100"/>
        </p:scale>
        <p:origin x="60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sus%20ROG\Desktop\time_series_plot.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sus%20ROG\Desktop\time_series_plot.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sus%20ROG\Desktop\time_series_plot.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sng" strike="noStrike" kern="1200" spc="0" baseline="0">
                <a:solidFill>
                  <a:schemeClr val="tx1">
                    <a:lumMod val="65000"/>
                    <a:lumOff val="35000"/>
                  </a:schemeClr>
                </a:solidFill>
                <a:latin typeface="+mn-lt"/>
                <a:ea typeface="+mn-ea"/>
                <a:cs typeface="+mn-cs"/>
              </a:defRPr>
            </a:pPr>
            <a:r>
              <a:rPr lang="en-US" sz="2400" b="1" u="sng"/>
              <a:t>China</a:t>
            </a:r>
          </a:p>
        </c:rich>
      </c:tx>
      <c:layout>
        <c:manualLayout>
          <c:xMode val="edge"/>
          <c:yMode val="edge"/>
          <c:x val="6.0381217661662399E-2"/>
          <c:y val="2.0654044750430294E-2"/>
        </c:manualLayout>
      </c:layout>
      <c:overlay val="0"/>
      <c:spPr>
        <a:noFill/>
        <a:ln>
          <a:noFill/>
        </a:ln>
        <a:effectLst/>
      </c:spPr>
      <c:txPr>
        <a:bodyPr rot="0" spcFirstLastPara="1" vertOverflow="ellipsis" vert="horz" wrap="square" anchor="ctr" anchorCtr="1"/>
        <a:lstStyle/>
        <a:p>
          <a:pPr>
            <a:defRPr sz="2400" b="1" i="0" u="sng"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477369368130293E-2"/>
          <c:y val="2.5243832472748137E-2"/>
          <c:w val="0.82834725899437256"/>
          <c:h val="0.88939009129882862"/>
        </c:manualLayout>
      </c:layout>
      <c:lineChart>
        <c:grouping val="standard"/>
        <c:varyColors val="0"/>
        <c:ser>
          <c:idx val="0"/>
          <c:order val="0"/>
          <c:tx>
            <c:v>Original Data</c:v>
          </c:tx>
          <c:spPr>
            <a:ln w="19050" cap="rnd">
              <a:solidFill>
                <a:schemeClr val="accent1"/>
              </a:solidFill>
              <a:round/>
            </a:ln>
            <a:effectLst/>
          </c:spPr>
          <c:marker>
            <c:symbol val="none"/>
          </c:marker>
          <c:cat>
            <c:numRef>
              <c:f>China!$A$2:$A$29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China!$B$2:$B$29</c:f>
              <c:numCache>
                <c:formatCode>General</c:formatCode>
                <c:ptCount val="28"/>
                <c:pt idx="0">
                  <c:v>89.800003050000001</c:v>
                </c:pt>
                <c:pt idx="1">
                  <c:v>89.900001529999997</c:v>
                </c:pt>
                <c:pt idx="2">
                  <c:v>90</c:v>
                </c:pt>
                <c:pt idx="3">
                  <c:v>90.300003050000001</c:v>
                </c:pt>
                <c:pt idx="4">
                  <c:v>90.599998470000003</c:v>
                </c:pt>
                <c:pt idx="5">
                  <c:v>90.900001529999997</c:v>
                </c:pt>
                <c:pt idx="6">
                  <c:v>91.199996949999999</c:v>
                </c:pt>
                <c:pt idx="7">
                  <c:v>91.5</c:v>
                </c:pt>
                <c:pt idx="8">
                  <c:v>91.800003050000001</c:v>
                </c:pt>
                <c:pt idx="9">
                  <c:v>92.099998470000003</c:v>
                </c:pt>
                <c:pt idx="10">
                  <c:v>92.400001529999997</c:v>
                </c:pt>
                <c:pt idx="11">
                  <c:v>92.5</c:v>
                </c:pt>
                <c:pt idx="12">
                  <c:v>92.599998470000003</c:v>
                </c:pt>
                <c:pt idx="13">
                  <c:v>92.800003050000001</c:v>
                </c:pt>
                <c:pt idx="14">
                  <c:v>92.900001529999997</c:v>
                </c:pt>
                <c:pt idx="15">
                  <c:v>93</c:v>
                </c:pt>
                <c:pt idx="16">
                  <c:v>93</c:v>
                </c:pt>
                <c:pt idx="17">
                  <c:v>93.099998470000003</c:v>
                </c:pt>
                <c:pt idx="18">
                  <c:v>93.099998470000003</c:v>
                </c:pt>
                <c:pt idx="19">
                  <c:v>93</c:v>
                </c:pt>
                <c:pt idx="20">
                  <c:v>93</c:v>
                </c:pt>
                <c:pt idx="21">
                  <c:v>93</c:v>
                </c:pt>
                <c:pt idx="22">
                  <c:v>93</c:v>
                </c:pt>
                <c:pt idx="23">
                  <c:v>92.900001529999997</c:v>
                </c:pt>
                <c:pt idx="24">
                  <c:v>92.900001529999997</c:v>
                </c:pt>
                <c:pt idx="25">
                  <c:v>92.900001529999997</c:v>
                </c:pt>
                <c:pt idx="26">
                  <c:v>93</c:v>
                </c:pt>
                <c:pt idx="27">
                  <c:v>93.099998470000003</c:v>
                </c:pt>
              </c:numCache>
            </c:numRef>
          </c:val>
          <c:smooth val="0"/>
          <c:extLst>
            <c:ext xmlns:c16="http://schemas.microsoft.com/office/drawing/2014/chart" uri="{C3380CC4-5D6E-409C-BE32-E72D297353CC}">
              <c16:uniqueId val="{00000000-8CF1-46E6-9623-9D6257B24E91}"/>
            </c:ext>
          </c:extLst>
        </c:ser>
        <c:ser>
          <c:idx val="1"/>
          <c:order val="1"/>
          <c:tx>
            <c:v>Vector Regression</c:v>
          </c:tx>
          <c:spPr>
            <a:ln w="19050" cap="rnd">
              <a:solidFill>
                <a:schemeClr val="accent2"/>
              </a:solidFill>
              <a:round/>
            </a:ln>
            <a:effectLst/>
          </c:spPr>
          <c:marker>
            <c:symbol val="circle"/>
            <c:size val="5"/>
            <c:spPr>
              <a:solidFill>
                <a:schemeClr val="accent2"/>
              </a:solidFill>
              <a:ln w="9525">
                <a:solidFill>
                  <a:schemeClr val="accent2"/>
                </a:solidFill>
              </a:ln>
              <a:effectLst/>
            </c:spPr>
          </c:marker>
          <c:cat>
            <c:numRef>
              <c:f>China!$A$2:$A$29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China!$C$2:$C$29</c:f>
              <c:numCache>
                <c:formatCode>General</c:formatCode>
                <c:ptCount val="28"/>
                <c:pt idx="22">
                  <c:v>93.02</c:v>
                </c:pt>
                <c:pt idx="23">
                  <c:v>93.028099999999995</c:v>
                </c:pt>
                <c:pt idx="24">
                  <c:v>93.029200000000003</c:v>
                </c:pt>
                <c:pt idx="25">
                  <c:v>93.023300000000006</c:v>
                </c:pt>
                <c:pt idx="26">
                  <c:v>93.010900000000007</c:v>
                </c:pt>
                <c:pt idx="27">
                  <c:v>92.992400000000004</c:v>
                </c:pt>
              </c:numCache>
            </c:numRef>
          </c:val>
          <c:smooth val="0"/>
          <c:extLst>
            <c:ext xmlns:c16="http://schemas.microsoft.com/office/drawing/2014/chart" uri="{C3380CC4-5D6E-409C-BE32-E72D297353CC}">
              <c16:uniqueId val="{00000001-8CF1-46E6-9623-9D6257B24E91}"/>
            </c:ext>
          </c:extLst>
        </c:ser>
        <c:ser>
          <c:idx val="2"/>
          <c:order val="2"/>
          <c:tx>
            <c:v>StepWise Arima</c:v>
          </c:tx>
          <c:spPr>
            <a:ln w="19050" cap="rnd">
              <a:solidFill>
                <a:schemeClr val="accent3"/>
              </a:solidFill>
              <a:round/>
            </a:ln>
            <a:effectLst/>
          </c:spPr>
          <c:marker>
            <c:symbol val="circle"/>
            <c:size val="5"/>
            <c:spPr>
              <a:solidFill>
                <a:schemeClr val="accent3"/>
              </a:solidFill>
              <a:ln w="9525">
                <a:solidFill>
                  <a:schemeClr val="accent3"/>
                </a:solidFill>
              </a:ln>
              <a:effectLst/>
            </c:spPr>
          </c:marker>
          <c:cat>
            <c:numRef>
              <c:f>China!$A$2:$A$29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China!$D$2:$D$29</c:f>
              <c:numCache>
                <c:formatCode>General</c:formatCode>
                <c:ptCount val="28"/>
                <c:pt idx="22">
                  <c:v>93.031268999999995</c:v>
                </c:pt>
                <c:pt idx="23">
                  <c:v>92.890535999999997</c:v>
                </c:pt>
                <c:pt idx="24">
                  <c:v>92.774889000000002</c:v>
                </c:pt>
                <c:pt idx="25">
                  <c:v>92.781718999999995</c:v>
                </c:pt>
                <c:pt idx="26">
                  <c:v>92.708673000000005</c:v>
                </c:pt>
                <c:pt idx="27">
                  <c:v>92.653659000000005</c:v>
                </c:pt>
              </c:numCache>
            </c:numRef>
          </c:val>
          <c:smooth val="0"/>
          <c:extLst>
            <c:ext xmlns:c16="http://schemas.microsoft.com/office/drawing/2014/chart" uri="{C3380CC4-5D6E-409C-BE32-E72D297353CC}">
              <c16:uniqueId val="{00000002-8CF1-46E6-9623-9D6257B24E91}"/>
            </c:ext>
          </c:extLst>
        </c:ser>
        <c:ser>
          <c:idx val="3"/>
          <c:order val="3"/>
          <c:tx>
            <c:v>Univariate Multistep LSTM</c:v>
          </c:tx>
          <c:spPr>
            <a:ln w="19050" cap="rnd">
              <a:solidFill>
                <a:schemeClr val="accent4"/>
              </a:solidFill>
              <a:round/>
            </a:ln>
            <a:effectLst/>
          </c:spPr>
          <c:marker>
            <c:symbol val="circle"/>
            <c:size val="5"/>
            <c:spPr>
              <a:solidFill>
                <a:schemeClr val="accent4"/>
              </a:solidFill>
              <a:ln w="9525">
                <a:solidFill>
                  <a:schemeClr val="accent4"/>
                </a:solidFill>
              </a:ln>
              <a:effectLst/>
            </c:spPr>
          </c:marker>
          <c:cat>
            <c:numRef>
              <c:f>China!$A$2:$A$29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China!$E$2:$E$29</c:f>
              <c:numCache>
                <c:formatCode>General</c:formatCode>
                <c:ptCount val="28"/>
                <c:pt idx="22">
                  <c:v>94.019639999999995</c:v>
                </c:pt>
                <c:pt idx="23">
                  <c:v>93.965739999999997</c:v>
                </c:pt>
                <c:pt idx="24">
                  <c:v>93.965739999999997</c:v>
                </c:pt>
                <c:pt idx="25">
                  <c:v>93.942679999999996</c:v>
                </c:pt>
                <c:pt idx="26">
                  <c:v>93.916060000000002</c:v>
                </c:pt>
                <c:pt idx="27">
                  <c:v>93.862170000000006</c:v>
                </c:pt>
              </c:numCache>
            </c:numRef>
          </c:val>
          <c:smooth val="0"/>
          <c:extLst>
            <c:ext xmlns:c16="http://schemas.microsoft.com/office/drawing/2014/chart" uri="{C3380CC4-5D6E-409C-BE32-E72D297353CC}">
              <c16:uniqueId val="{00000003-8CF1-46E6-9623-9D6257B24E91}"/>
            </c:ext>
          </c:extLst>
        </c:ser>
        <c:ser>
          <c:idx val="4"/>
          <c:order val="4"/>
          <c:tx>
            <c:v>Multivariate Multistep LSTM</c:v>
          </c:tx>
          <c:spPr>
            <a:ln w="19050" cap="rnd">
              <a:solidFill>
                <a:schemeClr val="accent6">
                  <a:lumMod val="75000"/>
                </a:schemeClr>
              </a:solidFill>
              <a:round/>
            </a:ln>
            <a:effectLst/>
          </c:spPr>
          <c:marker>
            <c:symbol val="circle"/>
            <c:size val="5"/>
            <c:spPr>
              <a:solidFill>
                <a:schemeClr val="accent5"/>
              </a:solidFill>
              <a:ln w="9525">
                <a:solidFill>
                  <a:schemeClr val="accent6">
                    <a:lumMod val="75000"/>
                  </a:schemeClr>
                </a:solidFill>
              </a:ln>
              <a:effectLst/>
            </c:spPr>
          </c:marker>
          <c:cat>
            <c:numRef>
              <c:f>China!$A$2:$A$29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China!$F$2:$F$29</c:f>
              <c:numCache>
                <c:formatCode>General</c:formatCode>
                <c:ptCount val="28"/>
                <c:pt idx="22">
                  <c:v>94.049278000000001</c:v>
                </c:pt>
                <c:pt idx="23">
                  <c:v>94.074104000000005</c:v>
                </c:pt>
                <c:pt idx="24">
                  <c:v>94.146300999999994</c:v>
                </c:pt>
                <c:pt idx="25">
                  <c:v>94.266441</c:v>
                </c:pt>
                <c:pt idx="26">
                  <c:v>94.374808999999999</c:v>
                </c:pt>
                <c:pt idx="27">
                  <c:v>94.501411000000004</c:v>
                </c:pt>
              </c:numCache>
            </c:numRef>
          </c:val>
          <c:smooth val="0"/>
          <c:extLst>
            <c:ext xmlns:c16="http://schemas.microsoft.com/office/drawing/2014/chart" uri="{C3380CC4-5D6E-409C-BE32-E72D297353CC}">
              <c16:uniqueId val="{00000004-8CF1-46E6-9623-9D6257B24E91}"/>
            </c:ext>
          </c:extLst>
        </c:ser>
        <c:dLbls>
          <c:showLegendKey val="0"/>
          <c:showVal val="0"/>
          <c:showCatName val="0"/>
          <c:showSerName val="0"/>
          <c:showPercent val="0"/>
          <c:showBubbleSize val="0"/>
        </c:dLbls>
        <c:smooth val="0"/>
        <c:axId val="341041016"/>
        <c:axId val="468417216"/>
      </c:lineChart>
      <c:catAx>
        <c:axId val="3410410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MY"/>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8417216"/>
        <c:crosses val="autoZero"/>
        <c:auto val="1"/>
        <c:lblAlgn val="ctr"/>
        <c:lblOffset val="100"/>
        <c:noMultiLvlLbl val="0"/>
      </c:catAx>
      <c:valAx>
        <c:axId val="46841721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MY"/>
                  <a:t>Labour Force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041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sng" strike="noStrike" kern="1200" spc="0" baseline="0">
                <a:solidFill>
                  <a:schemeClr val="tx1">
                    <a:lumMod val="65000"/>
                    <a:lumOff val="35000"/>
                  </a:schemeClr>
                </a:solidFill>
                <a:latin typeface="+mn-lt"/>
                <a:ea typeface="+mn-ea"/>
                <a:cs typeface="+mn-cs"/>
              </a:defRPr>
            </a:pPr>
            <a:r>
              <a:rPr lang="en-US" sz="2400" b="1" u="sng"/>
              <a:t>India</a:t>
            </a:r>
          </a:p>
        </c:rich>
      </c:tx>
      <c:layout>
        <c:manualLayout>
          <c:xMode val="edge"/>
          <c:yMode val="edge"/>
          <c:x val="6.0381217661662399E-2"/>
          <c:y val="2.0654044750430294E-2"/>
        </c:manualLayout>
      </c:layout>
      <c:overlay val="0"/>
      <c:spPr>
        <a:noFill/>
        <a:ln>
          <a:noFill/>
        </a:ln>
        <a:effectLst/>
      </c:spPr>
      <c:txPr>
        <a:bodyPr rot="0" spcFirstLastPara="1" vertOverflow="ellipsis" vert="horz" wrap="square" anchor="ctr" anchorCtr="1"/>
        <a:lstStyle/>
        <a:p>
          <a:pPr>
            <a:defRPr sz="2400" b="1" i="0" u="sng"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477369368130293E-2"/>
          <c:y val="1.835915088927137E-2"/>
          <c:w val="0.79486836525346993"/>
          <c:h val="0.88939009129882862"/>
        </c:manualLayout>
      </c:layout>
      <c:lineChart>
        <c:grouping val="standard"/>
        <c:varyColors val="0"/>
        <c:ser>
          <c:idx val="0"/>
          <c:order val="0"/>
          <c:tx>
            <c:v>Original Data</c:v>
          </c:tx>
          <c:spPr>
            <a:ln w="19050" cap="rnd">
              <a:solidFill>
                <a:schemeClr val="accent1"/>
              </a:solidFill>
              <a:round/>
            </a:ln>
            <a:effectLst/>
          </c:spPr>
          <c:marker>
            <c:symbol val="none"/>
          </c:marker>
          <c:cat>
            <c:numRef>
              <c:f>India!$A$2:$A$29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India!$B$2:$B$29</c:f>
              <c:numCache>
                <c:formatCode>General</c:formatCode>
                <c:ptCount val="28"/>
                <c:pt idx="0">
                  <c:v>69.5</c:v>
                </c:pt>
                <c:pt idx="1">
                  <c:v>69.5</c:v>
                </c:pt>
                <c:pt idx="2">
                  <c:v>69.599998470000003</c:v>
                </c:pt>
                <c:pt idx="3">
                  <c:v>69.699996949999999</c:v>
                </c:pt>
                <c:pt idx="4">
                  <c:v>69.800003050000001</c:v>
                </c:pt>
                <c:pt idx="5">
                  <c:v>69.900001529999997</c:v>
                </c:pt>
                <c:pt idx="6">
                  <c:v>70</c:v>
                </c:pt>
                <c:pt idx="7">
                  <c:v>70.199996949999999</c:v>
                </c:pt>
                <c:pt idx="8">
                  <c:v>70.300003050000001</c:v>
                </c:pt>
                <c:pt idx="9">
                  <c:v>70.400001529999997</c:v>
                </c:pt>
                <c:pt idx="10">
                  <c:v>70.599998470000003</c:v>
                </c:pt>
                <c:pt idx="11">
                  <c:v>70.699996949999999</c:v>
                </c:pt>
                <c:pt idx="12">
                  <c:v>70.900001529999997</c:v>
                </c:pt>
                <c:pt idx="13">
                  <c:v>71</c:v>
                </c:pt>
                <c:pt idx="14">
                  <c:v>71.199996949999999</c:v>
                </c:pt>
                <c:pt idx="15">
                  <c:v>71.099998470000003</c:v>
                </c:pt>
                <c:pt idx="16">
                  <c:v>70.900001529999997</c:v>
                </c:pt>
                <c:pt idx="17">
                  <c:v>70.800003050000001</c:v>
                </c:pt>
                <c:pt idx="18">
                  <c:v>70.599998470000003</c:v>
                </c:pt>
                <c:pt idx="19">
                  <c:v>70.5</c:v>
                </c:pt>
                <c:pt idx="20">
                  <c:v>70.300003050000001</c:v>
                </c:pt>
                <c:pt idx="21">
                  <c:v>70.300003050000001</c:v>
                </c:pt>
                <c:pt idx="22">
                  <c:v>70.199996949999999</c:v>
                </c:pt>
                <c:pt idx="23">
                  <c:v>70.199996949999999</c:v>
                </c:pt>
                <c:pt idx="24">
                  <c:v>70.099998470000003</c:v>
                </c:pt>
                <c:pt idx="25">
                  <c:v>70.300003050000001</c:v>
                </c:pt>
                <c:pt idx="26">
                  <c:v>70.5</c:v>
                </c:pt>
                <c:pt idx="27">
                  <c:v>70.099998470000003</c:v>
                </c:pt>
              </c:numCache>
            </c:numRef>
          </c:val>
          <c:smooth val="0"/>
          <c:extLst>
            <c:ext xmlns:c16="http://schemas.microsoft.com/office/drawing/2014/chart" uri="{C3380CC4-5D6E-409C-BE32-E72D297353CC}">
              <c16:uniqueId val="{00000000-9441-4CD1-9EAD-6174A4D52FC9}"/>
            </c:ext>
          </c:extLst>
        </c:ser>
        <c:ser>
          <c:idx val="1"/>
          <c:order val="1"/>
          <c:tx>
            <c:v>Vector Regression</c:v>
          </c:tx>
          <c:spPr>
            <a:ln w="19050" cap="rnd">
              <a:solidFill>
                <a:schemeClr val="accent2"/>
              </a:solidFill>
              <a:round/>
            </a:ln>
            <a:effectLst/>
          </c:spPr>
          <c:marker>
            <c:symbol val="circle"/>
            <c:size val="5"/>
            <c:spPr>
              <a:solidFill>
                <a:schemeClr val="accent2"/>
              </a:solidFill>
              <a:ln w="9525">
                <a:solidFill>
                  <a:schemeClr val="accent2"/>
                </a:solidFill>
              </a:ln>
              <a:effectLst/>
            </c:spPr>
          </c:marker>
          <c:cat>
            <c:numRef>
              <c:f>India!$A$2:$A$29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India!$C$2:$C$29</c:f>
              <c:numCache>
                <c:formatCode>General</c:formatCode>
                <c:ptCount val="28"/>
                <c:pt idx="22">
                  <c:v>70.255600000000001</c:v>
                </c:pt>
                <c:pt idx="23">
                  <c:v>70.200100000000006</c:v>
                </c:pt>
                <c:pt idx="24">
                  <c:v>70.141000000000005</c:v>
                </c:pt>
                <c:pt idx="25">
                  <c:v>70.078400000000002</c:v>
                </c:pt>
                <c:pt idx="26">
                  <c:v>70.012500000000003</c:v>
                </c:pt>
                <c:pt idx="27">
                  <c:v>69.943799999999996</c:v>
                </c:pt>
              </c:numCache>
            </c:numRef>
          </c:val>
          <c:smooth val="0"/>
          <c:extLst>
            <c:ext xmlns:c16="http://schemas.microsoft.com/office/drawing/2014/chart" uri="{C3380CC4-5D6E-409C-BE32-E72D297353CC}">
              <c16:uniqueId val="{00000001-9441-4CD1-9EAD-6174A4D52FC9}"/>
            </c:ext>
          </c:extLst>
        </c:ser>
        <c:ser>
          <c:idx val="2"/>
          <c:order val="2"/>
          <c:tx>
            <c:v>StepWise Arima</c:v>
          </c:tx>
          <c:spPr>
            <a:ln w="19050" cap="rnd">
              <a:solidFill>
                <a:schemeClr val="accent3"/>
              </a:solidFill>
              <a:round/>
            </a:ln>
            <a:effectLst/>
          </c:spPr>
          <c:marker>
            <c:symbol val="circle"/>
            <c:size val="5"/>
            <c:spPr>
              <a:solidFill>
                <a:schemeClr val="accent3"/>
              </a:solidFill>
              <a:ln w="9525">
                <a:solidFill>
                  <a:schemeClr val="accent3"/>
                </a:solidFill>
              </a:ln>
              <a:effectLst/>
            </c:spPr>
          </c:marker>
          <c:cat>
            <c:numRef>
              <c:f>India!$A$2:$A$29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India!$D$2:$D$29</c:f>
              <c:numCache>
                <c:formatCode>General</c:formatCode>
                <c:ptCount val="28"/>
                <c:pt idx="22">
                  <c:v>70.333332999999996</c:v>
                </c:pt>
                <c:pt idx="23">
                  <c:v>70.266666400000005</c:v>
                </c:pt>
                <c:pt idx="24">
                  <c:v>70.300002000000006</c:v>
                </c:pt>
                <c:pt idx="25">
                  <c:v>70.233333999999999</c:v>
                </c:pt>
                <c:pt idx="26">
                  <c:v>70.266662999999994</c:v>
                </c:pt>
                <c:pt idx="27">
                  <c:v>69.999998000000005</c:v>
                </c:pt>
              </c:numCache>
            </c:numRef>
          </c:val>
          <c:smooth val="0"/>
          <c:extLst>
            <c:ext xmlns:c16="http://schemas.microsoft.com/office/drawing/2014/chart" uri="{C3380CC4-5D6E-409C-BE32-E72D297353CC}">
              <c16:uniqueId val="{00000002-9441-4CD1-9EAD-6174A4D52FC9}"/>
            </c:ext>
          </c:extLst>
        </c:ser>
        <c:ser>
          <c:idx val="3"/>
          <c:order val="3"/>
          <c:tx>
            <c:v>Univariate Multistep LSTM</c:v>
          </c:tx>
          <c:spPr>
            <a:ln w="19050" cap="rnd">
              <a:solidFill>
                <a:schemeClr val="accent4"/>
              </a:solidFill>
              <a:round/>
            </a:ln>
            <a:effectLst/>
          </c:spPr>
          <c:marker>
            <c:symbol val="circle"/>
            <c:size val="5"/>
            <c:spPr>
              <a:solidFill>
                <a:schemeClr val="accent4"/>
              </a:solidFill>
              <a:ln w="9525">
                <a:solidFill>
                  <a:schemeClr val="accent4"/>
                </a:solidFill>
              </a:ln>
              <a:effectLst/>
            </c:spPr>
          </c:marker>
          <c:cat>
            <c:numRef>
              <c:f>India!$A$2:$A$29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India!$E$2:$E$29</c:f>
              <c:numCache>
                <c:formatCode>General</c:formatCode>
                <c:ptCount val="28"/>
                <c:pt idx="22">
                  <c:v>70.623649999999998</c:v>
                </c:pt>
                <c:pt idx="23">
                  <c:v>70.518289999999993</c:v>
                </c:pt>
                <c:pt idx="24">
                  <c:v>70.381780000000006</c:v>
                </c:pt>
                <c:pt idx="25">
                  <c:v>70.357460000000003</c:v>
                </c:pt>
                <c:pt idx="26">
                  <c:v>70.277755999999997</c:v>
                </c:pt>
                <c:pt idx="27">
                  <c:v>70.299220000000005</c:v>
                </c:pt>
              </c:numCache>
            </c:numRef>
          </c:val>
          <c:smooth val="0"/>
          <c:extLst>
            <c:ext xmlns:c16="http://schemas.microsoft.com/office/drawing/2014/chart" uri="{C3380CC4-5D6E-409C-BE32-E72D297353CC}">
              <c16:uniqueId val="{00000003-9441-4CD1-9EAD-6174A4D52FC9}"/>
            </c:ext>
          </c:extLst>
        </c:ser>
        <c:ser>
          <c:idx val="4"/>
          <c:order val="4"/>
          <c:tx>
            <c:v>Multivariate Multistep LSTM</c:v>
          </c:tx>
          <c:spPr>
            <a:ln w="19050" cap="rnd">
              <a:solidFill>
                <a:schemeClr val="accent6">
                  <a:lumMod val="75000"/>
                </a:schemeClr>
              </a:solidFill>
              <a:round/>
            </a:ln>
            <a:effectLst/>
          </c:spPr>
          <c:marker>
            <c:symbol val="circle"/>
            <c:size val="5"/>
            <c:spPr>
              <a:solidFill>
                <a:schemeClr val="accent5"/>
              </a:solidFill>
              <a:ln w="9525">
                <a:solidFill>
                  <a:schemeClr val="accent6">
                    <a:lumMod val="75000"/>
                  </a:schemeClr>
                </a:solidFill>
              </a:ln>
              <a:effectLst/>
            </c:spPr>
          </c:marker>
          <c:cat>
            <c:numRef>
              <c:f>India!$A$2:$A$29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India!$F$2:$F$29</c:f>
              <c:numCache>
                <c:formatCode>General</c:formatCode>
                <c:ptCount val="28"/>
                <c:pt idx="22">
                  <c:v>72.092185999999998</c:v>
                </c:pt>
                <c:pt idx="23">
                  <c:v>72.135009999999994</c:v>
                </c:pt>
                <c:pt idx="24">
                  <c:v>72.212242000000003</c:v>
                </c:pt>
                <c:pt idx="25">
                  <c:v>72.328620999999998</c:v>
                </c:pt>
                <c:pt idx="26">
                  <c:v>72.435378999999998</c:v>
                </c:pt>
                <c:pt idx="27">
                  <c:v>72.553650000000005</c:v>
                </c:pt>
              </c:numCache>
            </c:numRef>
          </c:val>
          <c:smooth val="0"/>
          <c:extLst>
            <c:ext xmlns:c16="http://schemas.microsoft.com/office/drawing/2014/chart" uri="{C3380CC4-5D6E-409C-BE32-E72D297353CC}">
              <c16:uniqueId val="{00000004-9441-4CD1-9EAD-6174A4D52FC9}"/>
            </c:ext>
          </c:extLst>
        </c:ser>
        <c:dLbls>
          <c:showLegendKey val="0"/>
          <c:showVal val="0"/>
          <c:showCatName val="0"/>
          <c:showSerName val="0"/>
          <c:showPercent val="0"/>
          <c:showBubbleSize val="0"/>
        </c:dLbls>
        <c:smooth val="0"/>
        <c:axId val="341041016"/>
        <c:axId val="468417216"/>
      </c:lineChart>
      <c:catAx>
        <c:axId val="3410410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MY"/>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8417216"/>
        <c:crosses val="autoZero"/>
        <c:auto val="1"/>
        <c:lblAlgn val="ctr"/>
        <c:lblOffset val="100"/>
        <c:noMultiLvlLbl val="0"/>
      </c:catAx>
      <c:valAx>
        <c:axId val="46841721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MY"/>
                  <a:t>Labour Force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041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sng" strike="noStrike" kern="1200" spc="0" baseline="0">
                <a:solidFill>
                  <a:schemeClr val="tx1">
                    <a:lumMod val="65000"/>
                    <a:lumOff val="35000"/>
                  </a:schemeClr>
                </a:solidFill>
                <a:latin typeface="+mn-lt"/>
                <a:ea typeface="+mn-ea"/>
                <a:cs typeface="+mn-cs"/>
              </a:defRPr>
            </a:pPr>
            <a:r>
              <a:rPr lang="en-US" sz="2400" b="1" u="sng"/>
              <a:t>Singapore</a:t>
            </a:r>
          </a:p>
        </c:rich>
      </c:tx>
      <c:layout>
        <c:manualLayout>
          <c:xMode val="edge"/>
          <c:yMode val="edge"/>
          <c:x val="6.0381217661662399E-2"/>
          <c:y val="2.0654044750430294E-2"/>
        </c:manualLayout>
      </c:layout>
      <c:overlay val="0"/>
      <c:spPr>
        <a:noFill/>
        <a:ln>
          <a:noFill/>
        </a:ln>
        <a:effectLst/>
      </c:spPr>
      <c:txPr>
        <a:bodyPr rot="0" spcFirstLastPara="1" vertOverflow="ellipsis" vert="horz" wrap="square" anchor="ctr" anchorCtr="1"/>
        <a:lstStyle/>
        <a:p>
          <a:pPr>
            <a:defRPr sz="2400" b="1" i="0" u="sng"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477369368130293E-2"/>
          <c:y val="1.835915088927137E-2"/>
          <c:w val="0.79486836525346993"/>
          <c:h val="0.88939009129882862"/>
        </c:manualLayout>
      </c:layout>
      <c:lineChart>
        <c:grouping val="standard"/>
        <c:varyColors val="0"/>
        <c:ser>
          <c:idx val="0"/>
          <c:order val="0"/>
          <c:spPr>
            <a:ln w="19050" cap="rnd">
              <a:solidFill>
                <a:schemeClr val="accent1"/>
              </a:solidFill>
              <a:round/>
            </a:ln>
            <a:effectLst/>
          </c:spPr>
          <c:marker>
            <c:symbol val="none"/>
          </c:marker>
          <c:cat>
            <c:numRef>
              <c:f>Singapore!$A$2:$A$29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Singapore!$B$2:$B$29</c:f>
              <c:numCache>
                <c:formatCode>General</c:formatCode>
                <c:ptCount val="28"/>
                <c:pt idx="0">
                  <c:v>70.199996949999999</c:v>
                </c:pt>
                <c:pt idx="1">
                  <c:v>71.099998470000003</c:v>
                </c:pt>
                <c:pt idx="2">
                  <c:v>71.699996949999999</c:v>
                </c:pt>
                <c:pt idx="3">
                  <c:v>72.300003050000001</c:v>
                </c:pt>
                <c:pt idx="4">
                  <c:v>73.099998470000003</c:v>
                </c:pt>
                <c:pt idx="5">
                  <c:v>72.900001529999997</c:v>
                </c:pt>
                <c:pt idx="6">
                  <c:v>74.400001529999997</c:v>
                </c:pt>
                <c:pt idx="7">
                  <c:v>75.400001529999997</c:v>
                </c:pt>
                <c:pt idx="8">
                  <c:v>76</c:v>
                </c:pt>
                <c:pt idx="9">
                  <c:v>76.900001529999997</c:v>
                </c:pt>
                <c:pt idx="10">
                  <c:v>77.400001529999997</c:v>
                </c:pt>
                <c:pt idx="11">
                  <c:v>78.199996949999999</c:v>
                </c:pt>
                <c:pt idx="12">
                  <c:v>78.900001529999997</c:v>
                </c:pt>
                <c:pt idx="13">
                  <c:v>78.699996949999999</c:v>
                </c:pt>
                <c:pt idx="14">
                  <c:v>79</c:v>
                </c:pt>
                <c:pt idx="15">
                  <c:v>78</c:v>
                </c:pt>
                <c:pt idx="16">
                  <c:v>80</c:v>
                </c:pt>
                <c:pt idx="17">
                  <c:v>79.800003050000001</c:v>
                </c:pt>
                <c:pt idx="18">
                  <c:v>80.300003050000001</c:v>
                </c:pt>
                <c:pt idx="19">
                  <c:v>80.5</c:v>
                </c:pt>
                <c:pt idx="20">
                  <c:v>80.699996949999999</c:v>
                </c:pt>
                <c:pt idx="21">
                  <c:v>81.099998470000003</c:v>
                </c:pt>
                <c:pt idx="22">
                  <c:v>81.5</c:v>
                </c:pt>
                <c:pt idx="23">
                  <c:v>81.900001529999997</c:v>
                </c:pt>
                <c:pt idx="24">
                  <c:v>82.300003050000001</c:v>
                </c:pt>
                <c:pt idx="25">
                  <c:v>82.699996949999999</c:v>
                </c:pt>
                <c:pt idx="26">
                  <c:v>83.199996949999999</c:v>
                </c:pt>
                <c:pt idx="27">
                  <c:v>83.5</c:v>
                </c:pt>
              </c:numCache>
            </c:numRef>
          </c:val>
          <c:smooth val="0"/>
          <c:extLst>
            <c:ext xmlns:c15="http://schemas.microsoft.com/office/drawing/2012/chart" uri="{02D57815-91ED-43cb-92C2-25804820EDAC}">
              <c15:filteredSeriesTitle>
                <c15:tx>
                  <c:v>Original Data</c:v>
                </c15:tx>
              </c15:filteredSeriesTitle>
            </c:ext>
            <c:ext xmlns:c16="http://schemas.microsoft.com/office/drawing/2014/chart" uri="{C3380CC4-5D6E-409C-BE32-E72D297353CC}">
              <c16:uniqueId val="{00000000-09CD-4473-9782-E283C6B89E06}"/>
            </c:ext>
          </c:extLst>
        </c:ser>
        <c:ser>
          <c:idx val="1"/>
          <c:order val="1"/>
          <c:spPr>
            <a:ln w="19050" cap="rnd">
              <a:solidFill>
                <a:schemeClr val="accent2"/>
              </a:solidFill>
              <a:round/>
            </a:ln>
            <a:effectLst/>
          </c:spPr>
          <c:marker>
            <c:symbol val="circle"/>
            <c:size val="5"/>
            <c:spPr>
              <a:solidFill>
                <a:schemeClr val="accent2"/>
              </a:solidFill>
              <a:ln w="9525">
                <a:solidFill>
                  <a:schemeClr val="accent2"/>
                </a:solidFill>
              </a:ln>
              <a:effectLst/>
            </c:spPr>
          </c:marker>
          <c:cat>
            <c:numRef>
              <c:f>Singapore!$A$2:$A$29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Singapore!$C$2:$C$29</c:f>
              <c:numCache>
                <c:formatCode>General</c:formatCode>
                <c:ptCount val="28"/>
                <c:pt idx="22">
                  <c:v>81.014300000000006</c:v>
                </c:pt>
                <c:pt idx="23">
                  <c:v>81.186899999999994</c:v>
                </c:pt>
                <c:pt idx="24">
                  <c:v>81.326899999999995</c:v>
                </c:pt>
                <c:pt idx="25">
                  <c:v>81.449700000000007</c:v>
                </c:pt>
                <c:pt idx="26">
                  <c:v>81.552199999999999</c:v>
                </c:pt>
                <c:pt idx="27">
                  <c:v>81.644400000000005</c:v>
                </c:pt>
              </c:numCache>
            </c:numRef>
          </c:val>
          <c:smooth val="0"/>
          <c:extLst>
            <c:ext xmlns:c15="http://schemas.microsoft.com/office/drawing/2012/chart" uri="{02D57815-91ED-43cb-92C2-25804820EDAC}">
              <c15:filteredSeriesTitle>
                <c15:tx>
                  <c:v>Vector Regression</c:v>
                </c15:tx>
              </c15:filteredSeriesTitle>
            </c:ext>
            <c:ext xmlns:c16="http://schemas.microsoft.com/office/drawing/2014/chart" uri="{C3380CC4-5D6E-409C-BE32-E72D297353CC}">
              <c16:uniqueId val="{00000001-09CD-4473-9782-E283C6B89E06}"/>
            </c:ext>
          </c:extLst>
        </c:ser>
        <c:ser>
          <c:idx val="2"/>
          <c:order val="2"/>
          <c:spPr>
            <a:ln w="19050" cap="rnd">
              <a:solidFill>
                <a:schemeClr val="accent3"/>
              </a:solidFill>
              <a:round/>
            </a:ln>
            <a:effectLst/>
          </c:spPr>
          <c:marker>
            <c:symbol val="circle"/>
            <c:size val="5"/>
            <c:spPr>
              <a:solidFill>
                <a:schemeClr val="accent3"/>
              </a:solidFill>
              <a:ln w="9525">
                <a:solidFill>
                  <a:schemeClr val="accent3"/>
                </a:solidFill>
              </a:ln>
              <a:effectLst/>
            </c:spPr>
          </c:marker>
          <c:cat>
            <c:numRef>
              <c:f>Singapore!$A$2:$A$29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Singapore!$D$2:$D$29</c:f>
              <c:numCache>
                <c:formatCode>General</c:formatCode>
                <c:ptCount val="28"/>
                <c:pt idx="22">
                  <c:v>81.599997999999999</c:v>
                </c:pt>
                <c:pt idx="23">
                  <c:v>82.399994000000007</c:v>
                </c:pt>
                <c:pt idx="24">
                  <c:v>83.099997999999999</c:v>
                </c:pt>
                <c:pt idx="25">
                  <c:v>82.899996999999999</c:v>
                </c:pt>
                <c:pt idx="26">
                  <c:v>83.200001</c:v>
                </c:pt>
                <c:pt idx="27">
                  <c:v>82.200005000000004</c:v>
                </c:pt>
              </c:numCache>
            </c:numRef>
          </c:val>
          <c:smooth val="0"/>
          <c:extLst>
            <c:ext xmlns:c15="http://schemas.microsoft.com/office/drawing/2012/chart" uri="{02D57815-91ED-43cb-92C2-25804820EDAC}">
              <c15:filteredSeriesTitle>
                <c15:tx>
                  <c:v>StepWise Arima</c:v>
                </c15:tx>
              </c15:filteredSeriesTitle>
            </c:ext>
            <c:ext xmlns:c16="http://schemas.microsoft.com/office/drawing/2014/chart" uri="{C3380CC4-5D6E-409C-BE32-E72D297353CC}">
              <c16:uniqueId val="{00000002-09CD-4473-9782-E283C6B89E06}"/>
            </c:ext>
          </c:extLst>
        </c:ser>
        <c:ser>
          <c:idx val="3"/>
          <c:order val="3"/>
          <c:spPr>
            <a:ln w="19050" cap="rnd">
              <a:solidFill>
                <a:schemeClr val="accent4"/>
              </a:solidFill>
              <a:round/>
            </a:ln>
            <a:effectLst/>
          </c:spPr>
          <c:marker>
            <c:symbol val="circle"/>
            <c:size val="5"/>
            <c:spPr>
              <a:solidFill>
                <a:schemeClr val="accent4"/>
              </a:solidFill>
              <a:ln w="9525">
                <a:solidFill>
                  <a:schemeClr val="accent4"/>
                </a:solidFill>
              </a:ln>
              <a:effectLst/>
            </c:spPr>
          </c:marker>
          <c:cat>
            <c:numRef>
              <c:f>Singapore!$A$2:$A$29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Singapore!$E$2:$E$29</c:f>
              <c:numCache>
                <c:formatCode>General</c:formatCode>
                <c:ptCount val="28"/>
                <c:pt idx="22">
                  <c:v>81.471310000000003</c:v>
                </c:pt>
                <c:pt idx="23">
                  <c:v>81.711500000000001</c:v>
                </c:pt>
                <c:pt idx="24">
                  <c:v>81.981864999999999</c:v>
                </c:pt>
                <c:pt idx="25">
                  <c:v>82.3703</c:v>
                </c:pt>
                <c:pt idx="26">
                  <c:v>82.758750000000006</c:v>
                </c:pt>
                <c:pt idx="27">
                  <c:v>83.146720000000002</c:v>
                </c:pt>
              </c:numCache>
            </c:numRef>
          </c:val>
          <c:smooth val="0"/>
          <c:extLst>
            <c:ext xmlns:c15="http://schemas.microsoft.com/office/drawing/2012/chart" uri="{02D57815-91ED-43cb-92C2-25804820EDAC}">
              <c15:filteredSeriesTitle>
                <c15:tx>
                  <c:v>Univariate Multistep LSTM</c:v>
                </c15:tx>
              </c15:filteredSeriesTitle>
            </c:ext>
            <c:ext xmlns:c16="http://schemas.microsoft.com/office/drawing/2014/chart" uri="{C3380CC4-5D6E-409C-BE32-E72D297353CC}">
              <c16:uniqueId val="{00000003-09CD-4473-9782-E283C6B89E06}"/>
            </c:ext>
          </c:extLst>
        </c:ser>
        <c:ser>
          <c:idx val="4"/>
          <c:order val="4"/>
          <c:spPr>
            <a:ln w="19050" cap="rnd">
              <a:solidFill>
                <a:schemeClr val="accent6">
                  <a:lumMod val="75000"/>
                </a:schemeClr>
              </a:solidFill>
              <a:round/>
            </a:ln>
            <a:effectLst/>
          </c:spPr>
          <c:marker>
            <c:symbol val="circle"/>
            <c:size val="5"/>
            <c:spPr>
              <a:solidFill>
                <a:schemeClr val="accent5"/>
              </a:solidFill>
              <a:ln w="9525">
                <a:solidFill>
                  <a:schemeClr val="accent6">
                    <a:lumMod val="75000"/>
                  </a:schemeClr>
                </a:solidFill>
              </a:ln>
              <a:effectLst/>
            </c:spPr>
          </c:marker>
          <c:cat>
            <c:numRef>
              <c:f>Singapore!$A$2:$A$29</c:f>
              <c:numCache>
                <c:formatCode>General</c:formatCode>
                <c:ptCount val="2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numCache>
            </c:numRef>
          </c:cat>
          <c:val>
            <c:numRef>
              <c:f>Singapore!$F$2:$F$29</c:f>
              <c:numCache>
                <c:formatCode>General</c:formatCode>
                <c:ptCount val="28"/>
                <c:pt idx="22">
                  <c:v>79.042373999999995</c:v>
                </c:pt>
                <c:pt idx="23">
                  <c:v>79.073288000000005</c:v>
                </c:pt>
                <c:pt idx="24">
                  <c:v>79.145690999999999</c:v>
                </c:pt>
                <c:pt idx="25">
                  <c:v>79.25206</c:v>
                </c:pt>
                <c:pt idx="26">
                  <c:v>79.389716000000007</c:v>
                </c:pt>
                <c:pt idx="27">
                  <c:v>79.459075999999996</c:v>
                </c:pt>
              </c:numCache>
            </c:numRef>
          </c:val>
          <c:smooth val="0"/>
          <c:extLst>
            <c:ext xmlns:c16="http://schemas.microsoft.com/office/drawing/2014/chart" uri="{C3380CC4-5D6E-409C-BE32-E72D297353CC}">
              <c16:uniqueId val="{00000004-09CD-4473-9782-E283C6B89E06}"/>
            </c:ext>
          </c:extLst>
        </c:ser>
        <c:dLbls>
          <c:showLegendKey val="0"/>
          <c:showVal val="0"/>
          <c:showCatName val="0"/>
          <c:showSerName val="0"/>
          <c:showPercent val="0"/>
          <c:showBubbleSize val="0"/>
        </c:dLbls>
        <c:smooth val="0"/>
        <c:axId val="341041016"/>
        <c:axId val="468417216"/>
      </c:lineChart>
      <c:catAx>
        <c:axId val="3410410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MY"/>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8417216"/>
        <c:crosses val="autoZero"/>
        <c:auto val="1"/>
        <c:lblAlgn val="ctr"/>
        <c:lblOffset val="100"/>
        <c:noMultiLvlLbl val="0"/>
      </c:catAx>
      <c:valAx>
        <c:axId val="46841721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MY"/>
                  <a:t>Labour Force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041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0.80427</cdr:x>
      <cdr:y>0.0241</cdr:y>
    </cdr:from>
    <cdr:to>
      <cdr:x>1</cdr:x>
      <cdr:y>0.11188</cdr:y>
    </cdr:to>
    <cdr:sp macro="" textlink="">
      <cdr:nvSpPr>
        <cdr:cNvPr id="2" name="TextBox 1">
          <a:extLst xmlns:a="http://schemas.openxmlformats.org/drawingml/2006/main">
            <a:ext uri="{FF2B5EF4-FFF2-40B4-BE49-F238E27FC236}">
              <a16:creationId xmlns:a16="http://schemas.microsoft.com/office/drawing/2014/main" id="{9A8CAC32-2FC7-4D6D-AF23-6156CCC7C015}"/>
            </a:ext>
          </a:extLst>
        </cdr:cNvPr>
        <cdr:cNvSpPr txBox="1"/>
      </cdr:nvSpPr>
      <cdr:spPr>
        <a:xfrm xmlns:a="http://schemas.openxmlformats.org/drawingml/2006/main">
          <a:off x="7017139" y="133351"/>
          <a:ext cx="1707761" cy="48577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MY" sz="900">
              <a:solidFill>
                <a:schemeClr val="accent6">
                  <a:lumMod val="75000"/>
                </a:schemeClr>
              </a:solidFill>
            </a:rPr>
            <a:t>Multivariate Multistep</a:t>
          </a:r>
          <a:r>
            <a:rPr lang="en-MY" sz="900" baseline="0">
              <a:solidFill>
                <a:schemeClr val="accent6">
                  <a:lumMod val="75000"/>
                </a:schemeClr>
              </a:solidFill>
            </a:rPr>
            <a:t> LSTM</a:t>
          </a:r>
          <a:endParaRPr lang="en-MY" sz="900">
            <a:solidFill>
              <a:schemeClr val="accent6">
                <a:lumMod val="75000"/>
              </a:schemeClr>
            </a:solidFill>
          </a:endParaRPr>
        </a:p>
      </cdr:txBody>
    </cdr:sp>
  </cdr:relSizeAnchor>
  <cdr:relSizeAnchor xmlns:cdr="http://schemas.openxmlformats.org/drawingml/2006/chartDrawing">
    <cdr:from>
      <cdr:x>0.80317</cdr:x>
      <cdr:y>0.16236</cdr:y>
    </cdr:from>
    <cdr:to>
      <cdr:x>0.99891</cdr:x>
      <cdr:y>0.25014</cdr:y>
    </cdr:to>
    <cdr:sp macro="" textlink="">
      <cdr:nvSpPr>
        <cdr:cNvPr id="3" name="TextBox 1">
          <a:extLst xmlns:a="http://schemas.openxmlformats.org/drawingml/2006/main">
            <a:ext uri="{FF2B5EF4-FFF2-40B4-BE49-F238E27FC236}">
              <a16:creationId xmlns:a16="http://schemas.microsoft.com/office/drawing/2014/main" id="{DE744317-DA65-4F42-9630-F54B1EBC0274}"/>
            </a:ext>
          </a:extLst>
        </cdr:cNvPr>
        <cdr:cNvSpPr txBox="1"/>
      </cdr:nvSpPr>
      <cdr:spPr>
        <a:xfrm xmlns:a="http://schemas.openxmlformats.org/drawingml/2006/main">
          <a:off x="7007614" y="898525"/>
          <a:ext cx="1707761" cy="48577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MY" sz="900" dirty="0">
              <a:solidFill>
                <a:srgbClr val="FFC000"/>
              </a:solidFill>
            </a:rPr>
            <a:t>Univariate Multistep</a:t>
          </a:r>
          <a:r>
            <a:rPr lang="en-MY" sz="900" baseline="0" dirty="0">
              <a:solidFill>
                <a:srgbClr val="FFC000"/>
              </a:solidFill>
            </a:rPr>
            <a:t> LSTM</a:t>
          </a:r>
          <a:endParaRPr lang="en-MY" sz="900" dirty="0">
            <a:solidFill>
              <a:srgbClr val="FFC000"/>
            </a:solidFill>
          </a:endParaRPr>
        </a:p>
      </cdr:txBody>
    </cdr:sp>
  </cdr:relSizeAnchor>
  <cdr:relSizeAnchor xmlns:cdr="http://schemas.openxmlformats.org/drawingml/2006/chartDrawing">
    <cdr:from>
      <cdr:x>0.85262</cdr:x>
      <cdr:y>0.30694</cdr:y>
    </cdr:from>
    <cdr:to>
      <cdr:x>1</cdr:x>
      <cdr:y>0.35284</cdr:y>
    </cdr:to>
    <cdr:sp macro="" textlink="">
      <cdr:nvSpPr>
        <cdr:cNvPr id="4" name="TextBox 1">
          <a:extLst xmlns:a="http://schemas.openxmlformats.org/drawingml/2006/main">
            <a:ext uri="{FF2B5EF4-FFF2-40B4-BE49-F238E27FC236}">
              <a16:creationId xmlns:a16="http://schemas.microsoft.com/office/drawing/2014/main" id="{5D1EB0D8-EC53-46F5-B35F-86009CB3409A}"/>
            </a:ext>
          </a:extLst>
        </cdr:cNvPr>
        <cdr:cNvSpPr txBox="1"/>
      </cdr:nvSpPr>
      <cdr:spPr>
        <a:xfrm xmlns:a="http://schemas.openxmlformats.org/drawingml/2006/main">
          <a:off x="7439024" y="1698625"/>
          <a:ext cx="1285876" cy="25400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MY" sz="900" dirty="0">
              <a:solidFill>
                <a:schemeClr val="bg1">
                  <a:lumMod val="65000"/>
                </a:schemeClr>
              </a:solidFill>
            </a:rPr>
            <a:t>univariate</a:t>
          </a:r>
          <a:r>
            <a:rPr lang="en-MY" sz="900" baseline="0" dirty="0">
              <a:solidFill>
                <a:schemeClr val="bg1">
                  <a:lumMod val="65000"/>
                </a:schemeClr>
              </a:solidFill>
            </a:rPr>
            <a:t> ARIMA</a:t>
          </a:r>
          <a:endParaRPr lang="en-MY" sz="900" dirty="0">
            <a:solidFill>
              <a:schemeClr val="bg1">
                <a:lumMod val="65000"/>
              </a:schemeClr>
            </a:solidFill>
          </a:endParaRPr>
        </a:p>
      </cdr:txBody>
    </cdr:sp>
  </cdr:relSizeAnchor>
  <cdr:relSizeAnchor xmlns:cdr="http://schemas.openxmlformats.org/drawingml/2006/chartDrawing">
    <cdr:from>
      <cdr:x>0.84825</cdr:x>
      <cdr:y>0.20023</cdr:y>
    </cdr:from>
    <cdr:to>
      <cdr:x>0.99891</cdr:x>
      <cdr:y>0.24613</cdr:y>
    </cdr:to>
    <cdr:sp macro="" textlink="">
      <cdr:nvSpPr>
        <cdr:cNvPr id="5" name="TextBox 1">
          <a:extLst xmlns:a="http://schemas.openxmlformats.org/drawingml/2006/main">
            <a:ext uri="{FF2B5EF4-FFF2-40B4-BE49-F238E27FC236}">
              <a16:creationId xmlns:a16="http://schemas.microsoft.com/office/drawing/2014/main" id="{D163D83A-13AB-4BB4-BA6B-19E8FBDEA638}"/>
            </a:ext>
          </a:extLst>
        </cdr:cNvPr>
        <cdr:cNvSpPr txBox="1"/>
      </cdr:nvSpPr>
      <cdr:spPr>
        <a:xfrm xmlns:a="http://schemas.openxmlformats.org/drawingml/2006/main">
          <a:off x="7400924" y="1108075"/>
          <a:ext cx="1314451" cy="25400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MY" sz="900">
              <a:solidFill>
                <a:srgbClr val="D58477"/>
              </a:solidFill>
            </a:rPr>
            <a:t>Vector Autoregression</a:t>
          </a:r>
        </a:p>
      </cdr:txBody>
    </cdr:sp>
  </cdr:relSizeAnchor>
</c:userShapes>
</file>

<file path=ppt/drawings/drawing2.xml><?xml version="1.0" encoding="utf-8"?>
<c:userShapes xmlns:c="http://schemas.openxmlformats.org/drawingml/2006/chart">
  <cdr:relSizeAnchor xmlns:cdr="http://schemas.openxmlformats.org/drawingml/2006/chartDrawing">
    <cdr:from>
      <cdr:x>0.80427</cdr:x>
      <cdr:y>0.0241</cdr:y>
    </cdr:from>
    <cdr:to>
      <cdr:x>1</cdr:x>
      <cdr:y>0.11188</cdr:y>
    </cdr:to>
    <cdr:sp macro="" textlink="">
      <cdr:nvSpPr>
        <cdr:cNvPr id="2" name="TextBox 1">
          <a:extLst xmlns:a="http://schemas.openxmlformats.org/drawingml/2006/main">
            <a:ext uri="{FF2B5EF4-FFF2-40B4-BE49-F238E27FC236}">
              <a16:creationId xmlns:a16="http://schemas.microsoft.com/office/drawing/2014/main" id="{9A8CAC32-2FC7-4D6D-AF23-6156CCC7C015}"/>
            </a:ext>
          </a:extLst>
        </cdr:cNvPr>
        <cdr:cNvSpPr txBox="1"/>
      </cdr:nvSpPr>
      <cdr:spPr>
        <a:xfrm xmlns:a="http://schemas.openxmlformats.org/drawingml/2006/main">
          <a:off x="7017139" y="133351"/>
          <a:ext cx="1707761" cy="48577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MY" sz="900">
              <a:solidFill>
                <a:schemeClr val="accent6">
                  <a:lumMod val="75000"/>
                </a:schemeClr>
              </a:solidFill>
            </a:rPr>
            <a:t>Multivariate Multistep</a:t>
          </a:r>
          <a:r>
            <a:rPr lang="en-MY" sz="900" baseline="0">
              <a:solidFill>
                <a:schemeClr val="accent6">
                  <a:lumMod val="75000"/>
                </a:schemeClr>
              </a:solidFill>
            </a:rPr>
            <a:t> LSTM</a:t>
          </a:r>
          <a:endParaRPr lang="en-MY" sz="900">
            <a:solidFill>
              <a:schemeClr val="accent6">
                <a:lumMod val="75000"/>
              </a:schemeClr>
            </a:solidFill>
          </a:endParaRPr>
        </a:p>
      </cdr:txBody>
    </cdr:sp>
  </cdr:relSizeAnchor>
  <cdr:relSizeAnchor xmlns:cdr="http://schemas.openxmlformats.org/drawingml/2006/chartDrawing">
    <cdr:from>
      <cdr:x>0.825</cdr:x>
      <cdr:y>0.40332</cdr:y>
    </cdr:from>
    <cdr:to>
      <cdr:x>1</cdr:x>
      <cdr:y>0.45611</cdr:y>
    </cdr:to>
    <cdr:sp macro="" textlink="">
      <cdr:nvSpPr>
        <cdr:cNvPr id="3" name="TextBox 1">
          <a:extLst xmlns:a="http://schemas.openxmlformats.org/drawingml/2006/main">
            <a:ext uri="{FF2B5EF4-FFF2-40B4-BE49-F238E27FC236}">
              <a16:creationId xmlns:a16="http://schemas.microsoft.com/office/drawing/2014/main" id="{DE744317-DA65-4F42-9630-F54B1EBC0274}"/>
            </a:ext>
          </a:extLst>
        </cdr:cNvPr>
        <cdr:cNvSpPr txBox="1"/>
      </cdr:nvSpPr>
      <cdr:spPr>
        <a:xfrm xmlns:a="http://schemas.openxmlformats.org/drawingml/2006/main">
          <a:off x="7198064" y="2232005"/>
          <a:ext cx="1526836" cy="29212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MY" sz="900">
              <a:solidFill>
                <a:srgbClr val="FFC000"/>
              </a:solidFill>
            </a:rPr>
            <a:t>Univariate Multistep</a:t>
          </a:r>
          <a:r>
            <a:rPr lang="en-MY" sz="900" baseline="0">
              <a:solidFill>
                <a:srgbClr val="FFC000"/>
              </a:solidFill>
            </a:rPr>
            <a:t> LSTM</a:t>
          </a:r>
          <a:endParaRPr lang="en-MY" sz="900">
            <a:solidFill>
              <a:srgbClr val="FFC000"/>
            </a:solidFill>
          </a:endParaRPr>
        </a:p>
      </cdr:txBody>
    </cdr:sp>
  </cdr:relSizeAnchor>
  <cdr:relSizeAnchor xmlns:cdr="http://schemas.openxmlformats.org/drawingml/2006/chartDrawing">
    <cdr:from>
      <cdr:x>0.85044</cdr:x>
      <cdr:y>0.47906</cdr:y>
    </cdr:from>
    <cdr:to>
      <cdr:x>0.99782</cdr:x>
      <cdr:y>0.52496</cdr:y>
    </cdr:to>
    <cdr:sp macro="" textlink="">
      <cdr:nvSpPr>
        <cdr:cNvPr id="4" name="TextBox 1">
          <a:extLst xmlns:a="http://schemas.openxmlformats.org/drawingml/2006/main">
            <a:ext uri="{FF2B5EF4-FFF2-40B4-BE49-F238E27FC236}">
              <a16:creationId xmlns:a16="http://schemas.microsoft.com/office/drawing/2014/main" id="{5D1EB0D8-EC53-46F5-B35F-86009CB3409A}"/>
            </a:ext>
          </a:extLst>
        </cdr:cNvPr>
        <cdr:cNvSpPr txBox="1"/>
      </cdr:nvSpPr>
      <cdr:spPr>
        <a:xfrm xmlns:a="http://schemas.openxmlformats.org/drawingml/2006/main">
          <a:off x="7419974" y="2651114"/>
          <a:ext cx="1285876" cy="25401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MY" sz="900" dirty="0">
              <a:solidFill>
                <a:schemeClr val="bg1">
                  <a:lumMod val="65000"/>
                </a:schemeClr>
              </a:solidFill>
            </a:rPr>
            <a:t>univariate</a:t>
          </a:r>
          <a:r>
            <a:rPr lang="en-MY" sz="900" baseline="0" dirty="0">
              <a:solidFill>
                <a:schemeClr val="bg1">
                  <a:lumMod val="65000"/>
                </a:schemeClr>
              </a:solidFill>
            </a:rPr>
            <a:t> ARIMA</a:t>
          </a:r>
          <a:endParaRPr lang="en-MY" sz="900" dirty="0">
            <a:solidFill>
              <a:schemeClr val="bg1">
                <a:lumMod val="65000"/>
              </a:schemeClr>
            </a:solidFill>
          </a:endParaRPr>
        </a:p>
      </cdr:txBody>
    </cdr:sp>
  </cdr:relSizeAnchor>
  <cdr:relSizeAnchor xmlns:cdr="http://schemas.openxmlformats.org/drawingml/2006/chartDrawing">
    <cdr:from>
      <cdr:x>0.8417</cdr:x>
      <cdr:y>0.52209</cdr:y>
    </cdr:from>
    <cdr:to>
      <cdr:x>0.99236</cdr:x>
      <cdr:y>0.56799</cdr:y>
    </cdr:to>
    <cdr:sp macro="" textlink="">
      <cdr:nvSpPr>
        <cdr:cNvPr id="5" name="TextBox 1">
          <a:extLst xmlns:a="http://schemas.openxmlformats.org/drawingml/2006/main">
            <a:ext uri="{FF2B5EF4-FFF2-40B4-BE49-F238E27FC236}">
              <a16:creationId xmlns:a16="http://schemas.microsoft.com/office/drawing/2014/main" id="{D163D83A-13AB-4BB4-BA6B-19E8FBDEA638}"/>
            </a:ext>
          </a:extLst>
        </cdr:cNvPr>
        <cdr:cNvSpPr txBox="1"/>
      </cdr:nvSpPr>
      <cdr:spPr>
        <a:xfrm xmlns:a="http://schemas.openxmlformats.org/drawingml/2006/main">
          <a:off x="7343746" y="2889253"/>
          <a:ext cx="1314494" cy="25401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MY" sz="900">
              <a:solidFill>
                <a:srgbClr val="D58477"/>
              </a:solidFill>
            </a:rPr>
            <a:t>Vector Autoregression</a:t>
          </a:r>
        </a:p>
      </cdr:txBody>
    </cdr:sp>
  </cdr:relSizeAnchor>
</c:userShapes>
</file>

<file path=ppt/drawings/drawing3.xml><?xml version="1.0" encoding="utf-8"?>
<c:userShapes xmlns:c="http://schemas.openxmlformats.org/drawingml/2006/chart">
  <cdr:relSizeAnchor xmlns:cdr="http://schemas.openxmlformats.org/drawingml/2006/chartDrawing">
    <cdr:from>
      <cdr:x>0.80427</cdr:x>
      <cdr:y>0.22203</cdr:y>
    </cdr:from>
    <cdr:to>
      <cdr:x>1</cdr:x>
      <cdr:y>0.30981</cdr:y>
    </cdr:to>
    <cdr:sp macro="" textlink="">
      <cdr:nvSpPr>
        <cdr:cNvPr id="2" name="TextBox 1">
          <a:extLst xmlns:a="http://schemas.openxmlformats.org/drawingml/2006/main">
            <a:ext uri="{FF2B5EF4-FFF2-40B4-BE49-F238E27FC236}">
              <a16:creationId xmlns:a16="http://schemas.microsoft.com/office/drawing/2014/main" id="{9A8CAC32-2FC7-4D6D-AF23-6156CCC7C015}"/>
            </a:ext>
          </a:extLst>
        </cdr:cNvPr>
        <cdr:cNvSpPr txBox="1"/>
      </cdr:nvSpPr>
      <cdr:spPr>
        <a:xfrm xmlns:a="http://schemas.openxmlformats.org/drawingml/2006/main">
          <a:off x="7017175" y="1228745"/>
          <a:ext cx="1707725" cy="48577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MY" sz="900">
              <a:solidFill>
                <a:schemeClr val="accent6">
                  <a:lumMod val="75000"/>
                </a:schemeClr>
              </a:solidFill>
            </a:rPr>
            <a:t>Multivariate Multistep</a:t>
          </a:r>
          <a:r>
            <a:rPr lang="en-MY" sz="900" baseline="0">
              <a:solidFill>
                <a:schemeClr val="accent6">
                  <a:lumMod val="75000"/>
                </a:schemeClr>
              </a:solidFill>
            </a:rPr>
            <a:t> LSTM</a:t>
          </a:r>
          <a:endParaRPr lang="en-MY" sz="900">
            <a:solidFill>
              <a:schemeClr val="accent6">
                <a:lumMod val="75000"/>
              </a:schemeClr>
            </a:solidFill>
          </a:endParaRPr>
        </a:p>
      </cdr:txBody>
    </cdr:sp>
  </cdr:relSizeAnchor>
  <cdr:relSizeAnchor xmlns:cdr="http://schemas.openxmlformats.org/drawingml/2006/chartDrawing">
    <cdr:from>
      <cdr:x>0.825</cdr:x>
      <cdr:y>0.08146</cdr:y>
    </cdr:from>
    <cdr:to>
      <cdr:x>1</cdr:x>
      <cdr:y>0.13425</cdr:y>
    </cdr:to>
    <cdr:sp macro="" textlink="">
      <cdr:nvSpPr>
        <cdr:cNvPr id="3" name="TextBox 1">
          <a:extLst xmlns:a="http://schemas.openxmlformats.org/drawingml/2006/main">
            <a:ext uri="{FF2B5EF4-FFF2-40B4-BE49-F238E27FC236}">
              <a16:creationId xmlns:a16="http://schemas.microsoft.com/office/drawing/2014/main" id="{DE744317-DA65-4F42-9630-F54B1EBC0274}"/>
            </a:ext>
          </a:extLst>
        </cdr:cNvPr>
        <cdr:cNvSpPr txBox="1"/>
      </cdr:nvSpPr>
      <cdr:spPr>
        <a:xfrm xmlns:a="http://schemas.openxmlformats.org/drawingml/2006/main">
          <a:off x="7198043" y="450808"/>
          <a:ext cx="1526857" cy="29214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MY" sz="900">
              <a:solidFill>
                <a:srgbClr val="FFC000"/>
              </a:solidFill>
            </a:rPr>
            <a:t>Univariate Multistep</a:t>
          </a:r>
          <a:r>
            <a:rPr lang="en-MY" sz="900" baseline="0">
              <a:solidFill>
                <a:srgbClr val="FFC000"/>
              </a:solidFill>
            </a:rPr>
            <a:t> LSTM</a:t>
          </a:r>
          <a:endParaRPr lang="en-MY" sz="900">
            <a:solidFill>
              <a:srgbClr val="FFC000"/>
            </a:solidFill>
          </a:endParaRPr>
        </a:p>
      </cdr:txBody>
    </cdr:sp>
  </cdr:relSizeAnchor>
  <cdr:relSizeAnchor xmlns:cdr="http://schemas.openxmlformats.org/drawingml/2006/chartDrawing">
    <cdr:from>
      <cdr:x>0.85262</cdr:x>
      <cdr:y>0.10729</cdr:y>
    </cdr:from>
    <cdr:to>
      <cdr:x>1</cdr:x>
      <cdr:y>0.15319</cdr:y>
    </cdr:to>
    <cdr:sp macro="" textlink="">
      <cdr:nvSpPr>
        <cdr:cNvPr id="4" name="TextBox 1">
          <a:extLst xmlns:a="http://schemas.openxmlformats.org/drawingml/2006/main">
            <a:ext uri="{FF2B5EF4-FFF2-40B4-BE49-F238E27FC236}">
              <a16:creationId xmlns:a16="http://schemas.microsoft.com/office/drawing/2014/main" id="{5D1EB0D8-EC53-46F5-B35F-86009CB3409A}"/>
            </a:ext>
          </a:extLst>
        </cdr:cNvPr>
        <cdr:cNvSpPr txBox="1"/>
      </cdr:nvSpPr>
      <cdr:spPr>
        <a:xfrm xmlns:a="http://schemas.openxmlformats.org/drawingml/2006/main">
          <a:off x="7439024" y="593730"/>
          <a:ext cx="1285876" cy="25401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MY" sz="900" dirty="0">
              <a:solidFill>
                <a:schemeClr val="bg1">
                  <a:lumMod val="65000"/>
                </a:schemeClr>
              </a:solidFill>
            </a:rPr>
            <a:t>univariate</a:t>
          </a:r>
          <a:r>
            <a:rPr lang="en-MY" sz="900" baseline="0" dirty="0">
              <a:solidFill>
                <a:schemeClr val="bg1">
                  <a:lumMod val="65000"/>
                </a:schemeClr>
              </a:solidFill>
            </a:rPr>
            <a:t> ARIMA</a:t>
          </a:r>
          <a:endParaRPr lang="en-MY" sz="900" dirty="0">
            <a:solidFill>
              <a:schemeClr val="bg1">
                <a:lumMod val="65000"/>
              </a:schemeClr>
            </a:solidFill>
          </a:endParaRPr>
        </a:p>
      </cdr:txBody>
    </cdr:sp>
  </cdr:relSizeAnchor>
  <cdr:relSizeAnchor xmlns:cdr="http://schemas.openxmlformats.org/drawingml/2006/chartDrawing">
    <cdr:from>
      <cdr:x>0.83951</cdr:x>
      <cdr:y>0.14171</cdr:y>
    </cdr:from>
    <cdr:to>
      <cdr:x>0.99017</cdr:x>
      <cdr:y>0.18761</cdr:y>
    </cdr:to>
    <cdr:sp macro="" textlink="">
      <cdr:nvSpPr>
        <cdr:cNvPr id="5" name="TextBox 1">
          <a:extLst xmlns:a="http://schemas.openxmlformats.org/drawingml/2006/main">
            <a:ext uri="{FF2B5EF4-FFF2-40B4-BE49-F238E27FC236}">
              <a16:creationId xmlns:a16="http://schemas.microsoft.com/office/drawing/2014/main" id="{D163D83A-13AB-4BB4-BA6B-19E8FBDEA638}"/>
            </a:ext>
          </a:extLst>
        </cdr:cNvPr>
        <cdr:cNvSpPr txBox="1"/>
      </cdr:nvSpPr>
      <cdr:spPr>
        <a:xfrm xmlns:a="http://schemas.openxmlformats.org/drawingml/2006/main">
          <a:off x="7324681" y="784234"/>
          <a:ext cx="1314494" cy="25401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MY" sz="900">
              <a:solidFill>
                <a:srgbClr val="D58477"/>
              </a:solidFill>
            </a:rPr>
            <a:t>Vector Autoregression</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7DD23-E276-4C8F-A202-18B32D05F1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632513A4-0083-48CE-8A5A-35D32D21D7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7C6E7AF6-19D5-43D3-89C0-2FE498735B51}"/>
              </a:ext>
            </a:extLst>
          </p:cNvPr>
          <p:cNvSpPr>
            <a:spLocks noGrp="1"/>
          </p:cNvSpPr>
          <p:nvPr>
            <p:ph type="dt" sz="half" idx="10"/>
          </p:nvPr>
        </p:nvSpPr>
        <p:spPr/>
        <p:txBody>
          <a:bodyPr/>
          <a:lstStyle/>
          <a:p>
            <a:fld id="{5B59738F-BA60-493E-818C-8226DE26E785}" type="datetimeFigureOut">
              <a:rPr lang="en-MY" smtClean="0"/>
              <a:t>7/9/2020</a:t>
            </a:fld>
            <a:endParaRPr lang="en-MY"/>
          </a:p>
        </p:txBody>
      </p:sp>
      <p:sp>
        <p:nvSpPr>
          <p:cNvPr id="5" name="Footer Placeholder 4">
            <a:extLst>
              <a:ext uri="{FF2B5EF4-FFF2-40B4-BE49-F238E27FC236}">
                <a16:creationId xmlns:a16="http://schemas.microsoft.com/office/drawing/2014/main" id="{E25B8455-682D-44D7-BF4C-4E82B0922D8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BEEC91A5-4544-44DC-9B5F-F5E0E3ABEE37}"/>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2170802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03A71-0B86-44D6-ACA5-14753EAF5954}"/>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B81F0993-2D37-4FA8-877D-AC3BA2AF8E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976C2937-DAC7-406E-BEF2-15FC8E5D6F97}"/>
              </a:ext>
            </a:extLst>
          </p:cNvPr>
          <p:cNvSpPr>
            <a:spLocks noGrp="1"/>
          </p:cNvSpPr>
          <p:nvPr>
            <p:ph type="dt" sz="half" idx="10"/>
          </p:nvPr>
        </p:nvSpPr>
        <p:spPr/>
        <p:txBody>
          <a:bodyPr/>
          <a:lstStyle/>
          <a:p>
            <a:fld id="{5B59738F-BA60-493E-818C-8226DE26E785}" type="datetimeFigureOut">
              <a:rPr lang="en-MY" smtClean="0"/>
              <a:t>7/9/2020</a:t>
            </a:fld>
            <a:endParaRPr lang="en-MY"/>
          </a:p>
        </p:txBody>
      </p:sp>
      <p:sp>
        <p:nvSpPr>
          <p:cNvPr id="5" name="Footer Placeholder 4">
            <a:extLst>
              <a:ext uri="{FF2B5EF4-FFF2-40B4-BE49-F238E27FC236}">
                <a16:creationId xmlns:a16="http://schemas.microsoft.com/office/drawing/2014/main" id="{48F9F518-777B-4BB7-ACB9-FC7875347300}"/>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BC22D09E-D69A-4EC8-BFE0-E5CF4A0EB807}"/>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3797296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B2AECE-2C9C-48A0-B783-DEFEF52691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C15C54CD-FDC4-4C9B-92B0-A8ED45F18D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6D8AB3BF-5DBE-4294-AFD3-B5E99AF1748E}"/>
              </a:ext>
            </a:extLst>
          </p:cNvPr>
          <p:cNvSpPr>
            <a:spLocks noGrp="1"/>
          </p:cNvSpPr>
          <p:nvPr>
            <p:ph type="dt" sz="half" idx="10"/>
          </p:nvPr>
        </p:nvSpPr>
        <p:spPr/>
        <p:txBody>
          <a:bodyPr/>
          <a:lstStyle/>
          <a:p>
            <a:fld id="{5B59738F-BA60-493E-818C-8226DE26E785}" type="datetimeFigureOut">
              <a:rPr lang="en-MY" smtClean="0"/>
              <a:t>7/9/2020</a:t>
            </a:fld>
            <a:endParaRPr lang="en-MY"/>
          </a:p>
        </p:txBody>
      </p:sp>
      <p:sp>
        <p:nvSpPr>
          <p:cNvPr id="5" name="Footer Placeholder 4">
            <a:extLst>
              <a:ext uri="{FF2B5EF4-FFF2-40B4-BE49-F238E27FC236}">
                <a16:creationId xmlns:a16="http://schemas.microsoft.com/office/drawing/2014/main" id="{35324D0F-906E-4453-B2EE-1CB3E36A6AF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E337B1E-E9F5-443B-817A-2D6E302A58FA}"/>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934947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7F98E-FD21-4A71-B59B-6263C1788B82}"/>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4F6CAE4C-FDCB-43B5-99D1-F02601371C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777A6DAE-7A60-4A54-AA51-9FC4CDD50C80}"/>
              </a:ext>
            </a:extLst>
          </p:cNvPr>
          <p:cNvSpPr>
            <a:spLocks noGrp="1"/>
          </p:cNvSpPr>
          <p:nvPr>
            <p:ph type="dt" sz="half" idx="10"/>
          </p:nvPr>
        </p:nvSpPr>
        <p:spPr/>
        <p:txBody>
          <a:bodyPr/>
          <a:lstStyle/>
          <a:p>
            <a:fld id="{5B59738F-BA60-493E-818C-8226DE26E785}" type="datetimeFigureOut">
              <a:rPr lang="en-MY" smtClean="0"/>
              <a:t>7/9/2020</a:t>
            </a:fld>
            <a:endParaRPr lang="en-MY"/>
          </a:p>
        </p:txBody>
      </p:sp>
      <p:sp>
        <p:nvSpPr>
          <p:cNvPr id="5" name="Footer Placeholder 4">
            <a:extLst>
              <a:ext uri="{FF2B5EF4-FFF2-40B4-BE49-F238E27FC236}">
                <a16:creationId xmlns:a16="http://schemas.microsoft.com/office/drawing/2014/main" id="{948E0425-992D-41EF-876A-5A71C080AC68}"/>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AC873E5-39AF-4F09-91F2-BD146425A3CD}"/>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2763047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264A0-3211-4F28-9318-9404BA09CC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555F177B-C5FF-4ED4-A5A7-93CA0EC4F1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43A950-0DC6-437E-99AF-097E845A1161}"/>
              </a:ext>
            </a:extLst>
          </p:cNvPr>
          <p:cNvSpPr>
            <a:spLocks noGrp="1"/>
          </p:cNvSpPr>
          <p:nvPr>
            <p:ph type="dt" sz="half" idx="10"/>
          </p:nvPr>
        </p:nvSpPr>
        <p:spPr/>
        <p:txBody>
          <a:bodyPr/>
          <a:lstStyle/>
          <a:p>
            <a:fld id="{5B59738F-BA60-493E-818C-8226DE26E785}" type="datetimeFigureOut">
              <a:rPr lang="en-MY" smtClean="0"/>
              <a:t>7/9/2020</a:t>
            </a:fld>
            <a:endParaRPr lang="en-MY"/>
          </a:p>
        </p:txBody>
      </p:sp>
      <p:sp>
        <p:nvSpPr>
          <p:cNvPr id="5" name="Footer Placeholder 4">
            <a:extLst>
              <a:ext uri="{FF2B5EF4-FFF2-40B4-BE49-F238E27FC236}">
                <a16:creationId xmlns:a16="http://schemas.microsoft.com/office/drawing/2014/main" id="{4060F7E4-422D-4894-8D6E-16B8AAEA4AA2}"/>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7D8C06EE-7C6C-49FB-A775-05D6A4D695CF}"/>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3738912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59522-4867-4959-AAA8-4BF69C913E03}"/>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F47D4BA5-5864-4968-9F5C-6D8C2147E4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29517CC6-CF07-4D76-B3FD-2782F45866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AABB7208-CB93-46B6-8D72-8F9629A8F5D3}"/>
              </a:ext>
            </a:extLst>
          </p:cNvPr>
          <p:cNvSpPr>
            <a:spLocks noGrp="1"/>
          </p:cNvSpPr>
          <p:nvPr>
            <p:ph type="dt" sz="half" idx="10"/>
          </p:nvPr>
        </p:nvSpPr>
        <p:spPr/>
        <p:txBody>
          <a:bodyPr/>
          <a:lstStyle/>
          <a:p>
            <a:fld id="{5B59738F-BA60-493E-818C-8226DE26E785}" type="datetimeFigureOut">
              <a:rPr lang="en-MY" smtClean="0"/>
              <a:t>7/9/2020</a:t>
            </a:fld>
            <a:endParaRPr lang="en-MY"/>
          </a:p>
        </p:txBody>
      </p:sp>
      <p:sp>
        <p:nvSpPr>
          <p:cNvPr id="6" name="Footer Placeholder 5">
            <a:extLst>
              <a:ext uri="{FF2B5EF4-FFF2-40B4-BE49-F238E27FC236}">
                <a16:creationId xmlns:a16="http://schemas.microsoft.com/office/drawing/2014/main" id="{F791A2D8-0CEC-4607-9E06-3C142717E4DC}"/>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21A05E97-18C7-446E-B7AF-954407084BA4}"/>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3227955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3A49A-6886-421A-AC71-D0727BAF6A58}"/>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D4992031-EB80-4D29-A15E-1C1852A545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4EBCAA-5A5E-4B0E-B066-250EC4D90D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DCD0593B-B100-4344-B359-B3AB88CF9E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310EB2-E058-45FE-AEAC-53C3276ED3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333C4415-225F-465B-9819-A2D9BF9DB058}"/>
              </a:ext>
            </a:extLst>
          </p:cNvPr>
          <p:cNvSpPr>
            <a:spLocks noGrp="1"/>
          </p:cNvSpPr>
          <p:nvPr>
            <p:ph type="dt" sz="half" idx="10"/>
          </p:nvPr>
        </p:nvSpPr>
        <p:spPr/>
        <p:txBody>
          <a:bodyPr/>
          <a:lstStyle/>
          <a:p>
            <a:fld id="{5B59738F-BA60-493E-818C-8226DE26E785}" type="datetimeFigureOut">
              <a:rPr lang="en-MY" smtClean="0"/>
              <a:t>7/9/2020</a:t>
            </a:fld>
            <a:endParaRPr lang="en-MY"/>
          </a:p>
        </p:txBody>
      </p:sp>
      <p:sp>
        <p:nvSpPr>
          <p:cNvPr id="8" name="Footer Placeholder 7">
            <a:extLst>
              <a:ext uri="{FF2B5EF4-FFF2-40B4-BE49-F238E27FC236}">
                <a16:creationId xmlns:a16="http://schemas.microsoft.com/office/drawing/2014/main" id="{AD60F576-E6A1-4912-A571-DFB6CD1D33FC}"/>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97B6E648-C530-442B-9DC6-06E8E4C557CB}"/>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117472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6A463-09D9-4380-9ACD-7D1AF4C416C3}"/>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44FB4522-DC0D-4C89-B151-30ECEBBDB933}"/>
              </a:ext>
            </a:extLst>
          </p:cNvPr>
          <p:cNvSpPr>
            <a:spLocks noGrp="1"/>
          </p:cNvSpPr>
          <p:nvPr>
            <p:ph type="dt" sz="half" idx="10"/>
          </p:nvPr>
        </p:nvSpPr>
        <p:spPr/>
        <p:txBody>
          <a:bodyPr/>
          <a:lstStyle/>
          <a:p>
            <a:fld id="{5B59738F-BA60-493E-818C-8226DE26E785}" type="datetimeFigureOut">
              <a:rPr lang="en-MY" smtClean="0"/>
              <a:t>7/9/2020</a:t>
            </a:fld>
            <a:endParaRPr lang="en-MY"/>
          </a:p>
        </p:txBody>
      </p:sp>
      <p:sp>
        <p:nvSpPr>
          <p:cNvPr id="4" name="Footer Placeholder 3">
            <a:extLst>
              <a:ext uri="{FF2B5EF4-FFF2-40B4-BE49-F238E27FC236}">
                <a16:creationId xmlns:a16="http://schemas.microsoft.com/office/drawing/2014/main" id="{2C2712C1-8DB1-4588-BB14-11D1B973F432}"/>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1D87B3AC-E497-4113-BED3-8B3B9CDAE8E6}"/>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2697843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739468-EAE2-4B0C-BC2B-8B9D461E2C40}"/>
              </a:ext>
            </a:extLst>
          </p:cNvPr>
          <p:cNvSpPr>
            <a:spLocks noGrp="1"/>
          </p:cNvSpPr>
          <p:nvPr>
            <p:ph type="dt" sz="half" idx="10"/>
          </p:nvPr>
        </p:nvSpPr>
        <p:spPr/>
        <p:txBody>
          <a:bodyPr/>
          <a:lstStyle/>
          <a:p>
            <a:fld id="{5B59738F-BA60-493E-818C-8226DE26E785}" type="datetimeFigureOut">
              <a:rPr lang="en-MY" smtClean="0"/>
              <a:t>7/9/2020</a:t>
            </a:fld>
            <a:endParaRPr lang="en-MY"/>
          </a:p>
        </p:txBody>
      </p:sp>
      <p:sp>
        <p:nvSpPr>
          <p:cNvPr id="3" name="Footer Placeholder 2">
            <a:extLst>
              <a:ext uri="{FF2B5EF4-FFF2-40B4-BE49-F238E27FC236}">
                <a16:creationId xmlns:a16="http://schemas.microsoft.com/office/drawing/2014/main" id="{FB58EBF7-DB6B-46CE-BDEE-2BDB1B74DB3C}"/>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CEC554FD-25C8-4E7F-8A80-1EBCF1BCF78B}"/>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4125559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70269-A216-4F51-B35F-537E53A6A1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27315064-F6C2-4002-9372-98DD9F7460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BB6363C8-03B5-47BE-89AF-0DF7225564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7A46B8-20C4-492E-A093-9D11CD5C28B6}"/>
              </a:ext>
            </a:extLst>
          </p:cNvPr>
          <p:cNvSpPr>
            <a:spLocks noGrp="1"/>
          </p:cNvSpPr>
          <p:nvPr>
            <p:ph type="dt" sz="half" idx="10"/>
          </p:nvPr>
        </p:nvSpPr>
        <p:spPr/>
        <p:txBody>
          <a:bodyPr/>
          <a:lstStyle/>
          <a:p>
            <a:fld id="{5B59738F-BA60-493E-818C-8226DE26E785}" type="datetimeFigureOut">
              <a:rPr lang="en-MY" smtClean="0"/>
              <a:t>7/9/2020</a:t>
            </a:fld>
            <a:endParaRPr lang="en-MY"/>
          </a:p>
        </p:txBody>
      </p:sp>
      <p:sp>
        <p:nvSpPr>
          <p:cNvPr id="6" name="Footer Placeholder 5">
            <a:extLst>
              <a:ext uri="{FF2B5EF4-FFF2-40B4-BE49-F238E27FC236}">
                <a16:creationId xmlns:a16="http://schemas.microsoft.com/office/drawing/2014/main" id="{3A53747D-A594-4330-AA73-089C4D9105FE}"/>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D8DD382D-191B-4ECF-9374-ECD91891A4AF}"/>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2184309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E4D3D-AD20-462E-84EC-80A008015F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3892A9CE-9A49-43F8-86AF-9A57B2371B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8C9B38D0-1675-4500-B080-81C90D656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E718AC-5E5C-4634-9EE2-2E53305BFEE8}"/>
              </a:ext>
            </a:extLst>
          </p:cNvPr>
          <p:cNvSpPr>
            <a:spLocks noGrp="1"/>
          </p:cNvSpPr>
          <p:nvPr>
            <p:ph type="dt" sz="half" idx="10"/>
          </p:nvPr>
        </p:nvSpPr>
        <p:spPr/>
        <p:txBody>
          <a:bodyPr/>
          <a:lstStyle/>
          <a:p>
            <a:fld id="{5B59738F-BA60-493E-818C-8226DE26E785}" type="datetimeFigureOut">
              <a:rPr lang="en-MY" smtClean="0"/>
              <a:t>7/9/2020</a:t>
            </a:fld>
            <a:endParaRPr lang="en-MY"/>
          </a:p>
        </p:txBody>
      </p:sp>
      <p:sp>
        <p:nvSpPr>
          <p:cNvPr id="6" name="Footer Placeholder 5">
            <a:extLst>
              <a:ext uri="{FF2B5EF4-FFF2-40B4-BE49-F238E27FC236}">
                <a16:creationId xmlns:a16="http://schemas.microsoft.com/office/drawing/2014/main" id="{2C746D17-0C71-4371-AA99-90A590EA80D0}"/>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6D33D1B1-1655-4C39-BC93-C74EC955908C}"/>
              </a:ext>
            </a:extLst>
          </p:cNvPr>
          <p:cNvSpPr>
            <a:spLocks noGrp="1"/>
          </p:cNvSpPr>
          <p:nvPr>
            <p:ph type="sldNum" sz="quarter" idx="12"/>
          </p:nvPr>
        </p:nvSpPr>
        <p:spPr/>
        <p:txBody>
          <a:bodyPr/>
          <a:lstStyle/>
          <a:p>
            <a:fld id="{814D8D70-894F-4FAF-A4DE-8FABFE9C12C5}" type="slidenum">
              <a:rPr lang="en-MY" smtClean="0"/>
              <a:t>‹#›</a:t>
            </a:fld>
            <a:endParaRPr lang="en-MY"/>
          </a:p>
        </p:txBody>
      </p:sp>
    </p:spTree>
    <p:extLst>
      <p:ext uri="{BB962C8B-B14F-4D97-AF65-F5344CB8AC3E}">
        <p14:creationId xmlns:p14="http://schemas.microsoft.com/office/powerpoint/2010/main" val="232639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E642B2-EAED-4CF2-89CC-D88CD9F198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9E796833-5CC8-49E3-9E90-B49B8B200C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90B427E2-FF10-4131-BC7F-0B7778CF6F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59738F-BA60-493E-818C-8226DE26E785}" type="datetimeFigureOut">
              <a:rPr lang="en-MY" smtClean="0"/>
              <a:t>7/9/2020</a:t>
            </a:fld>
            <a:endParaRPr lang="en-MY"/>
          </a:p>
        </p:txBody>
      </p:sp>
      <p:sp>
        <p:nvSpPr>
          <p:cNvPr id="5" name="Footer Placeholder 4">
            <a:extLst>
              <a:ext uri="{FF2B5EF4-FFF2-40B4-BE49-F238E27FC236}">
                <a16:creationId xmlns:a16="http://schemas.microsoft.com/office/drawing/2014/main" id="{19F24E6D-93EB-4836-947C-A3CE79D1FD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8191F3AE-7899-4E90-856F-69FACFD403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4D8D70-894F-4FAF-A4DE-8FABFE9C12C5}" type="slidenum">
              <a:rPr lang="en-MY" smtClean="0"/>
              <a:t>‹#›</a:t>
            </a:fld>
            <a:endParaRPr lang="en-MY"/>
          </a:p>
        </p:txBody>
      </p:sp>
    </p:spTree>
    <p:extLst>
      <p:ext uri="{BB962C8B-B14F-4D97-AF65-F5344CB8AC3E}">
        <p14:creationId xmlns:p14="http://schemas.microsoft.com/office/powerpoint/2010/main" val="1617518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5D09-C115-49A0-9936-EB43F3DF288C}"/>
              </a:ext>
            </a:extLst>
          </p:cNvPr>
          <p:cNvSpPr>
            <a:spLocks noGrp="1"/>
          </p:cNvSpPr>
          <p:nvPr>
            <p:ph type="title"/>
          </p:nvPr>
        </p:nvSpPr>
        <p:spPr/>
        <p:txBody>
          <a:bodyPr/>
          <a:lstStyle/>
          <a:p>
            <a:r>
              <a:rPr lang="en-MY" dirty="0"/>
              <a:t>Question 2</a:t>
            </a:r>
          </a:p>
        </p:txBody>
      </p:sp>
      <p:sp>
        <p:nvSpPr>
          <p:cNvPr id="4" name="TextBox 3">
            <a:extLst>
              <a:ext uri="{FF2B5EF4-FFF2-40B4-BE49-F238E27FC236}">
                <a16:creationId xmlns:a16="http://schemas.microsoft.com/office/drawing/2014/main" id="{545A5D08-8907-47EE-BAA9-6254F95173CE}"/>
              </a:ext>
            </a:extLst>
          </p:cNvPr>
          <p:cNvSpPr txBox="1"/>
          <p:nvPr/>
        </p:nvSpPr>
        <p:spPr>
          <a:xfrm>
            <a:off x="946483" y="2237874"/>
            <a:ext cx="7684169" cy="1323439"/>
          </a:xfrm>
          <a:prstGeom prst="rect">
            <a:avLst/>
          </a:prstGeom>
          <a:noFill/>
        </p:spPr>
        <p:txBody>
          <a:bodyPr wrap="square" rtlCol="0">
            <a:spAutoFit/>
          </a:bodyPr>
          <a:lstStyle/>
          <a:p>
            <a:r>
              <a:rPr lang="en-MY" sz="8000" dirty="0"/>
              <a:t>Reporting Frauds </a:t>
            </a:r>
          </a:p>
        </p:txBody>
      </p:sp>
    </p:spTree>
    <p:extLst>
      <p:ext uri="{BB962C8B-B14F-4D97-AF65-F5344CB8AC3E}">
        <p14:creationId xmlns:p14="http://schemas.microsoft.com/office/powerpoint/2010/main" val="2849153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8E4CC9-C62A-4967-8301-1F6D26A9673A}"/>
              </a:ext>
            </a:extLst>
          </p:cNvPr>
          <p:cNvSpPr txBox="1"/>
          <p:nvPr/>
        </p:nvSpPr>
        <p:spPr>
          <a:xfrm>
            <a:off x="-38142" y="73317"/>
            <a:ext cx="4344500" cy="369332"/>
          </a:xfrm>
          <a:prstGeom prst="rect">
            <a:avLst/>
          </a:prstGeom>
          <a:noFill/>
        </p:spPr>
        <p:txBody>
          <a:bodyPr wrap="square" rtlCol="0">
            <a:spAutoFit/>
          </a:bodyPr>
          <a:lstStyle/>
          <a:p>
            <a:r>
              <a:rPr lang="en-MY" b="1" u="sng" dirty="0"/>
              <a:t>A. Data Cleaning</a:t>
            </a:r>
          </a:p>
        </p:txBody>
      </p:sp>
      <p:pic>
        <p:nvPicPr>
          <p:cNvPr id="5" name="Picture 4">
            <a:extLst>
              <a:ext uri="{FF2B5EF4-FFF2-40B4-BE49-F238E27FC236}">
                <a16:creationId xmlns:a16="http://schemas.microsoft.com/office/drawing/2014/main" id="{12846697-2B9B-47FE-9AA2-058F94D8308C}"/>
              </a:ext>
            </a:extLst>
          </p:cNvPr>
          <p:cNvPicPr>
            <a:picLocks noChangeAspect="1"/>
          </p:cNvPicPr>
          <p:nvPr/>
        </p:nvPicPr>
        <p:blipFill>
          <a:blip r:embed="rId2"/>
          <a:stretch>
            <a:fillRect/>
          </a:stretch>
        </p:blipFill>
        <p:spPr>
          <a:xfrm>
            <a:off x="874377" y="745336"/>
            <a:ext cx="1390650" cy="885825"/>
          </a:xfrm>
          <a:prstGeom prst="rect">
            <a:avLst/>
          </a:prstGeom>
        </p:spPr>
      </p:pic>
      <p:sp>
        <p:nvSpPr>
          <p:cNvPr id="6" name="TextBox 5">
            <a:extLst>
              <a:ext uri="{FF2B5EF4-FFF2-40B4-BE49-F238E27FC236}">
                <a16:creationId xmlns:a16="http://schemas.microsoft.com/office/drawing/2014/main" id="{A509D1BB-DFAC-40E2-9E68-80B99BEC9A4B}"/>
              </a:ext>
            </a:extLst>
          </p:cNvPr>
          <p:cNvSpPr txBox="1"/>
          <p:nvPr/>
        </p:nvSpPr>
        <p:spPr>
          <a:xfrm>
            <a:off x="2139944" y="745336"/>
            <a:ext cx="250166" cy="246221"/>
          </a:xfrm>
          <a:prstGeom prst="rect">
            <a:avLst/>
          </a:prstGeom>
          <a:noFill/>
        </p:spPr>
        <p:txBody>
          <a:bodyPr wrap="square" rtlCol="0">
            <a:spAutoFit/>
          </a:bodyPr>
          <a:lstStyle/>
          <a:p>
            <a:r>
              <a:rPr lang="en-MY" sz="1000" dirty="0"/>
              <a:t>%</a:t>
            </a:r>
          </a:p>
        </p:txBody>
      </p:sp>
      <p:sp>
        <p:nvSpPr>
          <p:cNvPr id="7" name="TextBox 6">
            <a:extLst>
              <a:ext uri="{FF2B5EF4-FFF2-40B4-BE49-F238E27FC236}">
                <a16:creationId xmlns:a16="http://schemas.microsoft.com/office/drawing/2014/main" id="{CB3FBBDA-C8DA-46B2-AD15-0ABA0E28E6D7}"/>
              </a:ext>
            </a:extLst>
          </p:cNvPr>
          <p:cNvSpPr txBox="1"/>
          <p:nvPr/>
        </p:nvSpPr>
        <p:spPr>
          <a:xfrm>
            <a:off x="2139944" y="909544"/>
            <a:ext cx="250166" cy="246221"/>
          </a:xfrm>
          <a:prstGeom prst="rect">
            <a:avLst/>
          </a:prstGeom>
          <a:noFill/>
        </p:spPr>
        <p:txBody>
          <a:bodyPr wrap="square" rtlCol="0">
            <a:spAutoFit/>
          </a:bodyPr>
          <a:lstStyle/>
          <a:p>
            <a:r>
              <a:rPr lang="en-MY" sz="1000" dirty="0"/>
              <a:t>%</a:t>
            </a:r>
          </a:p>
        </p:txBody>
      </p:sp>
      <p:sp>
        <p:nvSpPr>
          <p:cNvPr id="8" name="TextBox 7">
            <a:extLst>
              <a:ext uri="{FF2B5EF4-FFF2-40B4-BE49-F238E27FC236}">
                <a16:creationId xmlns:a16="http://schemas.microsoft.com/office/drawing/2014/main" id="{B1919C81-C881-4F6A-B512-F9E4909CC8EB}"/>
              </a:ext>
            </a:extLst>
          </p:cNvPr>
          <p:cNvSpPr txBox="1"/>
          <p:nvPr/>
        </p:nvSpPr>
        <p:spPr>
          <a:xfrm>
            <a:off x="2139944" y="1073752"/>
            <a:ext cx="250166" cy="246221"/>
          </a:xfrm>
          <a:prstGeom prst="rect">
            <a:avLst/>
          </a:prstGeom>
          <a:noFill/>
        </p:spPr>
        <p:txBody>
          <a:bodyPr wrap="square" rtlCol="0">
            <a:spAutoFit/>
          </a:bodyPr>
          <a:lstStyle/>
          <a:p>
            <a:r>
              <a:rPr lang="en-MY" sz="1000" dirty="0"/>
              <a:t>%</a:t>
            </a:r>
          </a:p>
        </p:txBody>
      </p:sp>
      <p:sp>
        <p:nvSpPr>
          <p:cNvPr id="9" name="TextBox 8">
            <a:extLst>
              <a:ext uri="{FF2B5EF4-FFF2-40B4-BE49-F238E27FC236}">
                <a16:creationId xmlns:a16="http://schemas.microsoft.com/office/drawing/2014/main" id="{0C609063-22CB-47F2-B75F-C398A9BB0DE8}"/>
              </a:ext>
            </a:extLst>
          </p:cNvPr>
          <p:cNvSpPr txBox="1"/>
          <p:nvPr/>
        </p:nvSpPr>
        <p:spPr>
          <a:xfrm>
            <a:off x="2139944" y="1384940"/>
            <a:ext cx="250166" cy="246221"/>
          </a:xfrm>
          <a:prstGeom prst="rect">
            <a:avLst/>
          </a:prstGeom>
          <a:noFill/>
        </p:spPr>
        <p:txBody>
          <a:bodyPr wrap="square" rtlCol="0">
            <a:spAutoFit/>
          </a:bodyPr>
          <a:lstStyle/>
          <a:p>
            <a:r>
              <a:rPr lang="en-MY" sz="1000" dirty="0"/>
              <a:t>%</a:t>
            </a:r>
          </a:p>
        </p:txBody>
      </p:sp>
      <p:sp>
        <p:nvSpPr>
          <p:cNvPr id="10" name="TextBox 9">
            <a:extLst>
              <a:ext uri="{FF2B5EF4-FFF2-40B4-BE49-F238E27FC236}">
                <a16:creationId xmlns:a16="http://schemas.microsoft.com/office/drawing/2014/main" id="{E4C7A72E-2A3B-40B4-8A3C-B9F6ED34D9D0}"/>
              </a:ext>
            </a:extLst>
          </p:cNvPr>
          <p:cNvSpPr txBox="1"/>
          <p:nvPr/>
        </p:nvSpPr>
        <p:spPr>
          <a:xfrm>
            <a:off x="2139944" y="1222743"/>
            <a:ext cx="250166" cy="246221"/>
          </a:xfrm>
          <a:prstGeom prst="rect">
            <a:avLst/>
          </a:prstGeom>
          <a:noFill/>
        </p:spPr>
        <p:txBody>
          <a:bodyPr wrap="square" rtlCol="0">
            <a:spAutoFit/>
          </a:bodyPr>
          <a:lstStyle/>
          <a:p>
            <a:r>
              <a:rPr lang="en-MY" sz="1000" dirty="0"/>
              <a:t>%</a:t>
            </a:r>
          </a:p>
        </p:txBody>
      </p:sp>
      <p:sp>
        <p:nvSpPr>
          <p:cNvPr id="11" name="TextBox 10">
            <a:extLst>
              <a:ext uri="{FF2B5EF4-FFF2-40B4-BE49-F238E27FC236}">
                <a16:creationId xmlns:a16="http://schemas.microsoft.com/office/drawing/2014/main" id="{36F543E2-E011-42BE-8006-25E1BE364FDE}"/>
              </a:ext>
            </a:extLst>
          </p:cNvPr>
          <p:cNvSpPr txBox="1"/>
          <p:nvPr/>
        </p:nvSpPr>
        <p:spPr>
          <a:xfrm>
            <a:off x="11461" y="377243"/>
            <a:ext cx="3317275" cy="338554"/>
          </a:xfrm>
          <a:prstGeom prst="rect">
            <a:avLst/>
          </a:prstGeom>
          <a:noFill/>
        </p:spPr>
        <p:txBody>
          <a:bodyPr wrap="square" rtlCol="0">
            <a:spAutoFit/>
          </a:bodyPr>
          <a:lstStyle/>
          <a:p>
            <a:r>
              <a:rPr lang="en-MY" sz="1600" dirty="0"/>
              <a:t>1. Missing data:</a:t>
            </a:r>
          </a:p>
        </p:txBody>
      </p:sp>
      <p:sp>
        <p:nvSpPr>
          <p:cNvPr id="12" name="TextBox 11">
            <a:extLst>
              <a:ext uri="{FF2B5EF4-FFF2-40B4-BE49-F238E27FC236}">
                <a16:creationId xmlns:a16="http://schemas.microsoft.com/office/drawing/2014/main" id="{6384A0AA-B09E-4222-8A2D-031B63D0187F}"/>
              </a:ext>
            </a:extLst>
          </p:cNvPr>
          <p:cNvSpPr txBox="1"/>
          <p:nvPr/>
        </p:nvSpPr>
        <p:spPr>
          <a:xfrm>
            <a:off x="144466" y="1759789"/>
            <a:ext cx="3426870" cy="830997"/>
          </a:xfrm>
          <a:prstGeom prst="rect">
            <a:avLst/>
          </a:prstGeom>
          <a:noFill/>
          <a:ln>
            <a:solidFill>
              <a:schemeClr val="tx1"/>
            </a:solidFill>
          </a:ln>
        </p:spPr>
        <p:txBody>
          <a:bodyPr wrap="square" rtlCol="0">
            <a:spAutoFit/>
          </a:bodyPr>
          <a:lstStyle/>
          <a:p>
            <a:r>
              <a:rPr lang="en-MY" sz="1200" dirty="0"/>
              <a:t>Missing value is being imputed using the K-Nearest Neighbour Imputer method. This means that the missing data are being filled up with value with similar ‘ID’ and ‘Prod’ values.</a:t>
            </a:r>
          </a:p>
        </p:txBody>
      </p:sp>
      <p:sp>
        <p:nvSpPr>
          <p:cNvPr id="13" name="TextBox 12">
            <a:extLst>
              <a:ext uri="{FF2B5EF4-FFF2-40B4-BE49-F238E27FC236}">
                <a16:creationId xmlns:a16="http://schemas.microsoft.com/office/drawing/2014/main" id="{B5848AD7-4980-4BCB-98EB-91F86843D87A}"/>
              </a:ext>
            </a:extLst>
          </p:cNvPr>
          <p:cNvSpPr txBox="1"/>
          <p:nvPr/>
        </p:nvSpPr>
        <p:spPr>
          <a:xfrm>
            <a:off x="4092627" y="378406"/>
            <a:ext cx="3317275" cy="338554"/>
          </a:xfrm>
          <a:prstGeom prst="rect">
            <a:avLst/>
          </a:prstGeom>
          <a:noFill/>
        </p:spPr>
        <p:txBody>
          <a:bodyPr wrap="square" rtlCol="0">
            <a:spAutoFit/>
          </a:bodyPr>
          <a:lstStyle/>
          <a:p>
            <a:r>
              <a:rPr lang="en-MY" sz="1600" dirty="0"/>
              <a:t>2. Label Encode string data types:</a:t>
            </a:r>
          </a:p>
        </p:txBody>
      </p:sp>
      <p:pic>
        <p:nvPicPr>
          <p:cNvPr id="14" name="Picture 13">
            <a:extLst>
              <a:ext uri="{FF2B5EF4-FFF2-40B4-BE49-F238E27FC236}">
                <a16:creationId xmlns:a16="http://schemas.microsoft.com/office/drawing/2014/main" id="{8379B280-943C-4647-AB3D-8109FF2A3207}"/>
              </a:ext>
            </a:extLst>
          </p:cNvPr>
          <p:cNvPicPr>
            <a:picLocks noChangeAspect="1"/>
          </p:cNvPicPr>
          <p:nvPr/>
        </p:nvPicPr>
        <p:blipFill>
          <a:blip r:embed="rId3"/>
          <a:stretch>
            <a:fillRect/>
          </a:stretch>
        </p:blipFill>
        <p:spPr>
          <a:xfrm>
            <a:off x="4306358" y="1098615"/>
            <a:ext cx="904875" cy="1609725"/>
          </a:xfrm>
          <a:prstGeom prst="rect">
            <a:avLst/>
          </a:prstGeom>
        </p:spPr>
      </p:pic>
      <p:pic>
        <p:nvPicPr>
          <p:cNvPr id="15" name="Picture 14">
            <a:extLst>
              <a:ext uri="{FF2B5EF4-FFF2-40B4-BE49-F238E27FC236}">
                <a16:creationId xmlns:a16="http://schemas.microsoft.com/office/drawing/2014/main" id="{4DF91E10-AE2D-4D16-A596-EA83A9CDF7D4}"/>
              </a:ext>
            </a:extLst>
          </p:cNvPr>
          <p:cNvPicPr>
            <a:picLocks noChangeAspect="1"/>
          </p:cNvPicPr>
          <p:nvPr/>
        </p:nvPicPr>
        <p:blipFill>
          <a:blip r:embed="rId4"/>
          <a:stretch>
            <a:fillRect/>
          </a:stretch>
        </p:blipFill>
        <p:spPr>
          <a:xfrm>
            <a:off x="6143932" y="1155765"/>
            <a:ext cx="1047750" cy="1552575"/>
          </a:xfrm>
          <a:prstGeom prst="rect">
            <a:avLst/>
          </a:prstGeom>
        </p:spPr>
      </p:pic>
      <p:sp>
        <p:nvSpPr>
          <p:cNvPr id="16" name="Arrow: Right 15">
            <a:extLst>
              <a:ext uri="{FF2B5EF4-FFF2-40B4-BE49-F238E27FC236}">
                <a16:creationId xmlns:a16="http://schemas.microsoft.com/office/drawing/2014/main" id="{76129899-DBA3-4E79-A481-0CC0D3793678}"/>
              </a:ext>
            </a:extLst>
          </p:cNvPr>
          <p:cNvSpPr/>
          <p:nvPr/>
        </p:nvSpPr>
        <p:spPr>
          <a:xfrm>
            <a:off x="5392460" y="1903477"/>
            <a:ext cx="577515" cy="288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0" name="TextBox 19">
            <a:extLst>
              <a:ext uri="{FF2B5EF4-FFF2-40B4-BE49-F238E27FC236}">
                <a16:creationId xmlns:a16="http://schemas.microsoft.com/office/drawing/2014/main" id="{E391C2CD-1D48-465C-98EA-8DF0ABCB45B6}"/>
              </a:ext>
            </a:extLst>
          </p:cNvPr>
          <p:cNvSpPr txBox="1"/>
          <p:nvPr/>
        </p:nvSpPr>
        <p:spPr>
          <a:xfrm>
            <a:off x="8566222" y="1584307"/>
            <a:ext cx="3317275" cy="584775"/>
          </a:xfrm>
          <a:prstGeom prst="rect">
            <a:avLst/>
          </a:prstGeom>
          <a:noFill/>
        </p:spPr>
        <p:txBody>
          <a:bodyPr wrap="square" rtlCol="0">
            <a:spAutoFit/>
          </a:bodyPr>
          <a:lstStyle/>
          <a:p>
            <a:r>
              <a:rPr lang="en-MY" sz="1600" dirty="0"/>
              <a:t>4. Mapping Value in ‘Insp’ Column to binary classification:</a:t>
            </a:r>
          </a:p>
        </p:txBody>
      </p:sp>
      <p:sp>
        <p:nvSpPr>
          <p:cNvPr id="21" name="TextBox 20">
            <a:extLst>
              <a:ext uri="{FF2B5EF4-FFF2-40B4-BE49-F238E27FC236}">
                <a16:creationId xmlns:a16="http://schemas.microsoft.com/office/drawing/2014/main" id="{D3E4173D-263B-4F69-ADC8-0ECC1F6FAFDB}"/>
              </a:ext>
            </a:extLst>
          </p:cNvPr>
          <p:cNvSpPr txBox="1"/>
          <p:nvPr/>
        </p:nvSpPr>
        <p:spPr>
          <a:xfrm>
            <a:off x="9069632" y="2211482"/>
            <a:ext cx="569495" cy="369332"/>
          </a:xfrm>
          <a:prstGeom prst="rect">
            <a:avLst/>
          </a:prstGeom>
          <a:noFill/>
        </p:spPr>
        <p:txBody>
          <a:bodyPr wrap="square" rtlCol="0">
            <a:spAutoFit/>
          </a:bodyPr>
          <a:lstStyle/>
          <a:p>
            <a:r>
              <a:rPr lang="en-MY" dirty="0">
                <a:solidFill>
                  <a:srgbClr val="00B050"/>
                </a:solidFill>
              </a:rPr>
              <a:t>‘ok’</a:t>
            </a:r>
          </a:p>
        </p:txBody>
      </p:sp>
      <p:sp>
        <p:nvSpPr>
          <p:cNvPr id="22" name="TextBox 21">
            <a:extLst>
              <a:ext uri="{FF2B5EF4-FFF2-40B4-BE49-F238E27FC236}">
                <a16:creationId xmlns:a16="http://schemas.microsoft.com/office/drawing/2014/main" id="{E379ACD1-6E2F-4EEC-AB42-EB01352F542C}"/>
              </a:ext>
            </a:extLst>
          </p:cNvPr>
          <p:cNvSpPr txBox="1"/>
          <p:nvPr/>
        </p:nvSpPr>
        <p:spPr>
          <a:xfrm>
            <a:off x="9069632" y="2520994"/>
            <a:ext cx="875243" cy="369332"/>
          </a:xfrm>
          <a:prstGeom prst="rect">
            <a:avLst/>
          </a:prstGeom>
          <a:noFill/>
        </p:spPr>
        <p:txBody>
          <a:bodyPr wrap="square" rtlCol="0">
            <a:spAutoFit/>
          </a:bodyPr>
          <a:lstStyle/>
          <a:p>
            <a:r>
              <a:rPr lang="en-MY" dirty="0">
                <a:solidFill>
                  <a:srgbClr val="FF0000"/>
                </a:solidFill>
              </a:rPr>
              <a:t>‘fraud’</a:t>
            </a:r>
          </a:p>
        </p:txBody>
      </p:sp>
      <p:sp>
        <p:nvSpPr>
          <p:cNvPr id="23" name="TextBox 22">
            <a:extLst>
              <a:ext uri="{FF2B5EF4-FFF2-40B4-BE49-F238E27FC236}">
                <a16:creationId xmlns:a16="http://schemas.microsoft.com/office/drawing/2014/main" id="{00B35F4B-01C1-4862-8463-89B99B98CC90}"/>
              </a:ext>
            </a:extLst>
          </p:cNvPr>
          <p:cNvSpPr txBox="1"/>
          <p:nvPr/>
        </p:nvSpPr>
        <p:spPr>
          <a:xfrm>
            <a:off x="8503653" y="361854"/>
            <a:ext cx="3467017" cy="338554"/>
          </a:xfrm>
          <a:prstGeom prst="rect">
            <a:avLst/>
          </a:prstGeom>
          <a:noFill/>
        </p:spPr>
        <p:txBody>
          <a:bodyPr wrap="square" rtlCol="0">
            <a:spAutoFit/>
          </a:bodyPr>
          <a:lstStyle/>
          <a:p>
            <a:r>
              <a:rPr lang="en-MY" sz="1600" dirty="0"/>
              <a:t>3. Subset ‘Insp’ columns == ‘</a:t>
            </a:r>
            <a:r>
              <a:rPr lang="en-MY" sz="1600" dirty="0" err="1"/>
              <a:t>unkn</a:t>
            </a:r>
            <a:r>
              <a:rPr lang="en-MY" sz="1600" dirty="0"/>
              <a:t>’:</a:t>
            </a:r>
          </a:p>
        </p:txBody>
      </p:sp>
      <p:sp>
        <p:nvSpPr>
          <p:cNvPr id="24" name="TextBox 23">
            <a:extLst>
              <a:ext uri="{FF2B5EF4-FFF2-40B4-BE49-F238E27FC236}">
                <a16:creationId xmlns:a16="http://schemas.microsoft.com/office/drawing/2014/main" id="{35D55DBF-8DD8-4029-84D4-82D290D439C8}"/>
              </a:ext>
            </a:extLst>
          </p:cNvPr>
          <p:cNvSpPr txBox="1"/>
          <p:nvPr/>
        </p:nvSpPr>
        <p:spPr>
          <a:xfrm>
            <a:off x="8802355" y="839770"/>
            <a:ext cx="3168315" cy="646331"/>
          </a:xfrm>
          <a:prstGeom prst="rect">
            <a:avLst/>
          </a:prstGeom>
          <a:noFill/>
          <a:ln>
            <a:solidFill>
              <a:schemeClr val="tx1"/>
            </a:solidFill>
          </a:ln>
        </p:spPr>
        <p:txBody>
          <a:bodyPr wrap="square" rtlCol="0">
            <a:spAutoFit/>
          </a:bodyPr>
          <a:lstStyle/>
          <a:p>
            <a:r>
              <a:rPr lang="en-MY" sz="1200" dirty="0"/>
              <a:t>The subset data is known as Test dataset. The ‘</a:t>
            </a:r>
            <a:r>
              <a:rPr lang="en-MY" sz="1200" dirty="0" err="1"/>
              <a:t>unkn</a:t>
            </a:r>
            <a:r>
              <a:rPr lang="en-MY" sz="1200" dirty="0"/>
              <a:t>’ value will be predicted using models after tuning and evaluation</a:t>
            </a:r>
          </a:p>
        </p:txBody>
      </p:sp>
      <p:sp>
        <p:nvSpPr>
          <p:cNvPr id="25" name="Arrow: Right 24">
            <a:extLst>
              <a:ext uri="{FF2B5EF4-FFF2-40B4-BE49-F238E27FC236}">
                <a16:creationId xmlns:a16="http://schemas.microsoft.com/office/drawing/2014/main" id="{7E9F610B-1A56-4DBC-A79E-42C9A7660C9C}"/>
              </a:ext>
            </a:extLst>
          </p:cNvPr>
          <p:cNvSpPr/>
          <p:nvPr/>
        </p:nvSpPr>
        <p:spPr>
          <a:xfrm>
            <a:off x="9936103" y="2251712"/>
            <a:ext cx="577515" cy="288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6" name="Arrow: Right 25">
            <a:extLst>
              <a:ext uri="{FF2B5EF4-FFF2-40B4-BE49-F238E27FC236}">
                <a16:creationId xmlns:a16="http://schemas.microsoft.com/office/drawing/2014/main" id="{F20CC0AD-F004-459D-A0B3-9DBBB4F3276C}"/>
              </a:ext>
            </a:extLst>
          </p:cNvPr>
          <p:cNvSpPr/>
          <p:nvPr/>
        </p:nvSpPr>
        <p:spPr>
          <a:xfrm>
            <a:off x="9944875" y="2568372"/>
            <a:ext cx="577515" cy="288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7" name="TextBox 26">
            <a:extLst>
              <a:ext uri="{FF2B5EF4-FFF2-40B4-BE49-F238E27FC236}">
                <a16:creationId xmlns:a16="http://schemas.microsoft.com/office/drawing/2014/main" id="{114910D5-4E8C-4913-BEB6-9469429844B3}"/>
              </a:ext>
            </a:extLst>
          </p:cNvPr>
          <p:cNvSpPr txBox="1"/>
          <p:nvPr/>
        </p:nvSpPr>
        <p:spPr>
          <a:xfrm>
            <a:off x="10658194" y="2190728"/>
            <a:ext cx="304800" cy="369332"/>
          </a:xfrm>
          <a:prstGeom prst="rect">
            <a:avLst/>
          </a:prstGeom>
          <a:noFill/>
        </p:spPr>
        <p:txBody>
          <a:bodyPr wrap="square" rtlCol="0">
            <a:spAutoFit/>
          </a:bodyPr>
          <a:lstStyle/>
          <a:p>
            <a:r>
              <a:rPr lang="en-MY" dirty="0"/>
              <a:t>0</a:t>
            </a:r>
          </a:p>
        </p:txBody>
      </p:sp>
      <p:sp>
        <p:nvSpPr>
          <p:cNvPr id="28" name="TextBox 27">
            <a:extLst>
              <a:ext uri="{FF2B5EF4-FFF2-40B4-BE49-F238E27FC236}">
                <a16:creationId xmlns:a16="http://schemas.microsoft.com/office/drawing/2014/main" id="{04BF4D71-BCF9-4A97-B047-0382445C10EC}"/>
              </a:ext>
            </a:extLst>
          </p:cNvPr>
          <p:cNvSpPr txBox="1"/>
          <p:nvPr/>
        </p:nvSpPr>
        <p:spPr>
          <a:xfrm>
            <a:off x="10658194" y="2520994"/>
            <a:ext cx="304800" cy="369332"/>
          </a:xfrm>
          <a:prstGeom prst="rect">
            <a:avLst/>
          </a:prstGeom>
          <a:noFill/>
        </p:spPr>
        <p:txBody>
          <a:bodyPr wrap="square" rtlCol="0">
            <a:spAutoFit/>
          </a:bodyPr>
          <a:lstStyle/>
          <a:p>
            <a:r>
              <a:rPr lang="en-MY" dirty="0"/>
              <a:t>1</a:t>
            </a:r>
          </a:p>
        </p:txBody>
      </p:sp>
      <p:cxnSp>
        <p:nvCxnSpPr>
          <p:cNvPr id="30" name="Straight Connector 29">
            <a:extLst>
              <a:ext uri="{FF2B5EF4-FFF2-40B4-BE49-F238E27FC236}">
                <a16:creationId xmlns:a16="http://schemas.microsoft.com/office/drawing/2014/main" id="{9A1B479C-DF3C-42FD-B9EF-B0FC1AD823CC}"/>
              </a:ext>
            </a:extLst>
          </p:cNvPr>
          <p:cNvCxnSpPr>
            <a:cxnSpLocks/>
          </p:cNvCxnSpPr>
          <p:nvPr/>
        </p:nvCxnSpPr>
        <p:spPr>
          <a:xfrm flipV="1">
            <a:off x="11460" y="2941831"/>
            <a:ext cx="12180540" cy="9083"/>
          </a:xfrm>
          <a:prstGeom prst="line">
            <a:avLst/>
          </a:prstGeom>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1D57BA77-DC5B-44E5-9940-69761FC8BA83}"/>
              </a:ext>
            </a:extLst>
          </p:cNvPr>
          <p:cNvSpPr txBox="1"/>
          <p:nvPr/>
        </p:nvSpPr>
        <p:spPr>
          <a:xfrm>
            <a:off x="-38142" y="2965690"/>
            <a:ext cx="2683607" cy="369332"/>
          </a:xfrm>
          <a:prstGeom prst="rect">
            <a:avLst/>
          </a:prstGeom>
          <a:noFill/>
        </p:spPr>
        <p:txBody>
          <a:bodyPr wrap="square" rtlCol="0">
            <a:spAutoFit/>
          </a:bodyPr>
          <a:lstStyle/>
          <a:p>
            <a:r>
              <a:rPr lang="en-MY" b="1" u="sng" dirty="0"/>
              <a:t>B. Feature Engineering</a:t>
            </a:r>
          </a:p>
        </p:txBody>
      </p:sp>
      <p:sp>
        <p:nvSpPr>
          <p:cNvPr id="35" name="TextBox 34">
            <a:extLst>
              <a:ext uri="{FF2B5EF4-FFF2-40B4-BE49-F238E27FC236}">
                <a16:creationId xmlns:a16="http://schemas.microsoft.com/office/drawing/2014/main" id="{4808BCA1-E7D8-4715-96C5-8B74CBCEAC5C}"/>
              </a:ext>
            </a:extLst>
          </p:cNvPr>
          <p:cNvSpPr txBox="1"/>
          <p:nvPr/>
        </p:nvSpPr>
        <p:spPr>
          <a:xfrm>
            <a:off x="0" y="3229482"/>
            <a:ext cx="3317275" cy="307777"/>
          </a:xfrm>
          <a:prstGeom prst="rect">
            <a:avLst/>
          </a:prstGeom>
          <a:noFill/>
        </p:spPr>
        <p:txBody>
          <a:bodyPr wrap="square" rtlCol="0">
            <a:spAutoFit/>
          </a:bodyPr>
          <a:lstStyle/>
          <a:p>
            <a:r>
              <a:rPr lang="en-MY" sz="1400" dirty="0"/>
              <a:t>1. Adding a new feature column:</a:t>
            </a:r>
          </a:p>
        </p:txBody>
      </p:sp>
      <p:sp>
        <p:nvSpPr>
          <p:cNvPr id="37" name="TextBox 36">
            <a:extLst>
              <a:ext uri="{FF2B5EF4-FFF2-40B4-BE49-F238E27FC236}">
                <a16:creationId xmlns:a16="http://schemas.microsoft.com/office/drawing/2014/main" id="{0D2818C0-C6CA-4C73-838F-92E72C4D2C77}"/>
              </a:ext>
            </a:extLst>
          </p:cNvPr>
          <p:cNvSpPr txBox="1"/>
          <p:nvPr/>
        </p:nvSpPr>
        <p:spPr>
          <a:xfrm>
            <a:off x="428680" y="4827863"/>
            <a:ext cx="1749961" cy="276999"/>
          </a:xfrm>
          <a:prstGeom prst="rect">
            <a:avLst/>
          </a:prstGeom>
          <a:noFill/>
          <a:ln>
            <a:solidFill>
              <a:schemeClr val="tx1"/>
            </a:solidFill>
          </a:ln>
        </p:spPr>
        <p:txBody>
          <a:bodyPr wrap="square" rtlCol="0">
            <a:spAutoFit/>
          </a:bodyPr>
          <a:lstStyle/>
          <a:p>
            <a:r>
              <a:rPr lang="en-MY" sz="1200" dirty="0"/>
              <a:t>Price = Val / Quant</a:t>
            </a:r>
          </a:p>
        </p:txBody>
      </p:sp>
      <p:sp>
        <p:nvSpPr>
          <p:cNvPr id="39" name="TextBox 38">
            <a:extLst>
              <a:ext uri="{FF2B5EF4-FFF2-40B4-BE49-F238E27FC236}">
                <a16:creationId xmlns:a16="http://schemas.microsoft.com/office/drawing/2014/main" id="{FF1C1C9A-7121-46D3-83C2-809FD37E08A4}"/>
              </a:ext>
            </a:extLst>
          </p:cNvPr>
          <p:cNvSpPr txBox="1"/>
          <p:nvPr/>
        </p:nvSpPr>
        <p:spPr>
          <a:xfrm>
            <a:off x="3895933" y="4979391"/>
            <a:ext cx="4495997" cy="307777"/>
          </a:xfrm>
          <a:prstGeom prst="rect">
            <a:avLst/>
          </a:prstGeom>
          <a:noFill/>
        </p:spPr>
        <p:txBody>
          <a:bodyPr wrap="square" rtlCol="0">
            <a:spAutoFit/>
          </a:bodyPr>
          <a:lstStyle/>
          <a:p>
            <a:r>
              <a:rPr lang="en-MY" sz="1400" dirty="0"/>
              <a:t>4. SMOTE for imbalanced classified datasets:</a:t>
            </a:r>
          </a:p>
        </p:txBody>
      </p:sp>
      <p:sp>
        <p:nvSpPr>
          <p:cNvPr id="40" name="TextBox 39">
            <a:extLst>
              <a:ext uri="{FF2B5EF4-FFF2-40B4-BE49-F238E27FC236}">
                <a16:creationId xmlns:a16="http://schemas.microsoft.com/office/drawing/2014/main" id="{E5FF18C1-F8DB-4370-B853-D5C989785B26}"/>
              </a:ext>
            </a:extLst>
          </p:cNvPr>
          <p:cNvSpPr txBox="1"/>
          <p:nvPr/>
        </p:nvSpPr>
        <p:spPr>
          <a:xfrm>
            <a:off x="4092627" y="5437120"/>
            <a:ext cx="1335076" cy="430887"/>
          </a:xfrm>
          <a:prstGeom prst="rect">
            <a:avLst/>
          </a:prstGeom>
          <a:noFill/>
        </p:spPr>
        <p:txBody>
          <a:bodyPr wrap="square" rtlCol="0">
            <a:spAutoFit/>
          </a:bodyPr>
          <a:lstStyle/>
          <a:p>
            <a:r>
              <a:rPr lang="en-MY" sz="1100" b="1" dirty="0">
                <a:solidFill>
                  <a:srgbClr val="00B050"/>
                </a:solidFill>
              </a:rPr>
              <a:t>‘ok’:      </a:t>
            </a:r>
            <a:r>
              <a:rPr lang="en-MY" sz="1100" dirty="0"/>
              <a:t>14462</a:t>
            </a:r>
          </a:p>
          <a:p>
            <a:r>
              <a:rPr lang="en-MY" sz="1100" b="1" dirty="0">
                <a:solidFill>
                  <a:srgbClr val="FF0000"/>
                </a:solidFill>
              </a:rPr>
              <a:t>‘fraud’: </a:t>
            </a:r>
            <a:r>
              <a:rPr lang="en-MY" sz="1100" dirty="0"/>
              <a:t>1270</a:t>
            </a:r>
          </a:p>
        </p:txBody>
      </p:sp>
      <p:sp>
        <p:nvSpPr>
          <p:cNvPr id="43" name="Arrow: Up 42">
            <a:extLst>
              <a:ext uri="{FF2B5EF4-FFF2-40B4-BE49-F238E27FC236}">
                <a16:creationId xmlns:a16="http://schemas.microsoft.com/office/drawing/2014/main" id="{D56191C8-FADB-479F-BE50-B589C89F1455}"/>
              </a:ext>
            </a:extLst>
          </p:cNvPr>
          <p:cNvSpPr/>
          <p:nvPr/>
        </p:nvSpPr>
        <p:spPr>
          <a:xfrm>
            <a:off x="7376314" y="5644174"/>
            <a:ext cx="137572" cy="19170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100"/>
          </a:p>
        </p:txBody>
      </p:sp>
      <p:sp>
        <p:nvSpPr>
          <p:cNvPr id="44" name="Arrow: Right 43">
            <a:extLst>
              <a:ext uri="{FF2B5EF4-FFF2-40B4-BE49-F238E27FC236}">
                <a16:creationId xmlns:a16="http://schemas.microsoft.com/office/drawing/2014/main" id="{0F9A2E57-5BA9-4F15-8619-6584CF666FB8}"/>
              </a:ext>
            </a:extLst>
          </p:cNvPr>
          <p:cNvSpPr/>
          <p:nvPr/>
        </p:nvSpPr>
        <p:spPr>
          <a:xfrm>
            <a:off x="5270898" y="5383059"/>
            <a:ext cx="996585" cy="5235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t>SMOTE</a:t>
            </a:r>
          </a:p>
        </p:txBody>
      </p:sp>
      <p:sp>
        <p:nvSpPr>
          <p:cNvPr id="45" name="TextBox 44">
            <a:extLst>
              <a:ext uri="{FF2B5EF4-FFF2-40B4-BE49-F238E27FC236}">
                <a16:creationId xmlns:a16="http://schemas.microsoft.com/office/drawing/2014/main" id="{B065696D-A9FD-4B3B-86C6-8DBFAC881255}"/>
              </a:ext>
            </a:extLst>
          </p:cNvPr>
          <p:cNvSpPr txBox="1"/>
          <p:nvPr/>
        </p:nvSpPr>
        <p:spPr>
          <a:xfrm>
            <a:off x="6311123" y="5424630"/>
            <a:ext cx="996584" cy="430887"/>
          </a:xfrm>
          <a:prstGeom prst="rect">
            <a:avLst/>
          </a:prstGeom>
          <a:noFill/>
        </p:spPr>
        <p:txBody>
          <a:bodyPr wrap="square" rtlCol="0">
            <a:spAutoFit/>
          </a:bodyPr>
          <a:lstStyle/>
          <a:p>
            <a:r>
              <a:rPr lang="en-MY" sz="1100" b="1" dirty="0">
                <a:solidFill>
                  <a:srgbClr val="00B050"/>
                </a:solidFill>
              </a:rPr>
              <a:t>‘ok’:      </a:t>
            </a:r>
            <a:r>
              <a:rPr lang="en-MY" sz="1100" dirty="0"/>
              <a:t>14462</a:t>
            </a:r>
          </a:p>
          <a:p>
            <a:r>
              <a:rPr lang="en-MY" sz="1100" b="1" dirty="0">
                <a:solidFill>
                  <a:srgbClr val="FF0000"/>
                </a:solidFill>
              </a:rPr>
              <a:t>‘fraud’: </a:t>
            </a:r>
            <a:r>
              <a:rPr lang="en-MY" sz="1100" dirty="0"/>
              <a:t>14462</a:t>
            </a:r>
          </a:p>
        </p:txBody>
      </p:sp>
      <p:sp>
        <p:nvSpPr>
          <p:cNvPr id="46" name="TextBox 45">
            <a:extLst>
              <a:ext uri="{FF2B5EF4-FFF2-40B4-BE49-F238E27FC236}">
                <a16:creationId xmlns:a16="http://schemas.microsoft.com/office/drawing/2014/main" id="{BFC629C6-D11C-481D-B839-D25284EACAEB}"/>
              </a:ext>
            </a:extLst>
          </p:cNvPr>
          <p:cNvSpPr txBox="1"/>
          <p:nvPr/>
        </p:nvSpPr>
        <p:spPr>
          <a:xfrm>
            <a:off x="3995297" y="6038383"/>
            <a:ext cx="3967513" cy="738664"/>
          </a:xfrm>
          <a:prstGeom prst="rect">
            <a:avLst/>
          </a:prstGeom>
          <a:noFill/>
          <a:ln>
            <a:solidFill>
              <a:schemeClr val="tx1"/>
            </a:solidFill>
          </a:ln>
        </p:spPr>
        <p:txBody>
          <a:bodyPr wrap="square" rtlCol="0">
            <a:spAutoFit/>
          </a:bodyPr>
          <a:lstStyle/>
          <a:p>
            <a:r>
              <a:rPr lang="en-MY" sz="1400" dirty="0"/>
              <a:t>Synthetic data is being created to boost the number of ‘fraud’ subset dataset to have the same number as ‘ok’ subset </a:t>
            </a:r>
            <a:r>
              <a:rPr lang="en-MY" sz="1400" dirty="0">
                <a:highlight>
                  <a:srgbClr val="FFFF00"/>
                </a:highlight>
              </a:rPr>
              <a:t>(** for Training dataset only)</a:t>
            </a:r>
          </a:p>
        </p:txBody>
      </p:sp>
      <p:cxnSp>
        <p:nvCxnSpPr>
          <p:cNvPr id="48" name="Straight Connector 47">
            <a:extLst>
              <a:ext uri="{FF2B5EF4-FFF2-40B4-BE49-F238E27FC236}">
                <a16:creationId xmlns:a16="http://schemas.microsoft.com/office/drawing/2014/main" id="{66289472-2B14-4A5E-9374-EB4EABFBB10F}"/>
              </a:ext>
            </a:extLst>
          </p:cNvPr>
          <p:cNvCxnSpPr>
            <a:cxnSpLocks/>
          </p:cNvCxnSpPr>
          <p:nvPr/>
        </p:nvCxnSpPr>
        <p:spPr>
          <a:xfrm>
            <a:off x="8217973" y="2950914"/>
            <a:ext cx="0" cy="3907086"/>
          </a:xfrm>
          <a:prstGeom prst="line">
            <a:avLst/>
          </a:prstGeom>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D922BFEC-B297-41EB-952D-EBE54D4DAF3F}"/>
              </a:ext>
            </a:extLst>
          </p:cNvPr>
          <p:cNvSpPr txBox="1"/>
          <p:nvPr/>
        </p:nvSpPr>
        <p:spPr>
          <a:xfrm>
            <a:off x="8214262" y="2957136"/>
            <a:ext cx="4344500" cy="369332"/>
          </a:xfrm>
          <a:prstGeom prst="rect">
            <a:avLst/>
          </a:prstGeom>
          <a:noFill/>
        </p:spPr>
        <p:txBody>
          <a:bodyPr wrap="square" rtlCol="0">
            <a:spAutoFit/>
          </a:bodyPr>
          <a:lstStyle/>
          <a:p>
            <a:r>
              <a:rPr lang="en-MY" b="1" u="sng" dirty="0"/>
              <a:t>C. Train Validation Splitting</a:t>
            </a:r>
          </a:p>
        </p:txBody>
      </p:sp>
      <p:sp>
        <p:nvSpPr>
          <p:cNvPr id="50" name="TextBox 49">
            <a:extLst>
              <a:ext uri="{FF2B5EF4-FFF2-40B4-BE49-F238E27FC236}">
                <a16:creationId xmlns:a16="http://schemas.microsoft.com/office/drawing/2014/main" id="{6167F5A7-3455-466D-9F9D-8D94C400A3CE}"/>
              </a:ext>
            </a:extLst>
          </p:cNvPr>
          <p:cNvSpPr txBox="1"/>
          <p:nvPr/>
        </p:nvSpPr>
        <p:spPr>
          <a:xfrm>
            <a:off x="8396861" y="3800176"/>
            <a:ext cx="1381903" cy="369332"/>
          </a:xfrm>
          <a:prstGeom prst="rect">
            <a:avLst/>
          </a:prstGeom>
          <a:noFill/>
        </p:spPr>
        <p:txBody>
          <a:bodyPr wrap="square" rtlCol="0">
            <a:spAutoFit/>
          </a:bodyPr>
          <a:lstStyle/>
          <a:p>
            <a:r>
              <a:rPr lang="en-MY" dirty="0"/>
              <a:t>Training:</a:t>
            </a:r>
          </a:p>
        </p:txBody>
      </p:sp>
      <p:sp>
        <p:nvSpPr>
          <p:cNvPr id="51" name="TextBox 50">
            <a:extLst>
              <a:ext uri="{FF2B5EF4-FFF2-40B4-BE49-F238E27FC236}">
                <a16:creationId xmlns:a16="http://schemas.microsoft.com/office/drawing/2014/main" id="{65430A4B-6B1B-45CF-A668-28661FE5DE38}"/>
              </a:ext>
            </a:extLst>
          </p:cNvPr>
          <p:cNvSpPr txBox="1"/>
          <p:nvPr/>
        </p:nvSpPr>
        <p:spPr>
          <a:xfrm>
            <a:off x="8396861" y="4593147"/>
            <a:ext cx="1381903" cy="369332"/>
          </a:xfrm>
          <a:prstGeom prst="rect">
            <a:avLst/>
          </a:prstGeom>
          <a:noFill/>
        </p:spPr>
        <p:txBody>
          <a:bodyPr wrap="square" rtlCol="0">
            <a:spAutoFit/>
          </a:bodyPr>
          <a:lstStyle/>
          <a:p>
            <a:r>
              <a:rPr lang="en-MY" dirty="0"/>
              <a:t>Validation:</a:t>
            </a:r>
          </a:p>
        </p:txBody>
      </p:sp>
      <p:sp>
        <p:nvSpPr>
          <p:cNvPr id="52" name="TextBox 51">
            <a:extLst>
              <a:ext uri="{FF2B5EF4-FFF2-40B4-BE49-F238E27FC236}">
                <a16:creationId xmlns:a16="http://schemas.microsoft.com/office/drawing/2014/main" id="{51E997BF-E0F8-459D-BAB1-9A64D1BFEF90}"/>
              </a:ext>
            </a:extLst>
          </p:cNvPr>
          <p:cNvSpPr txBox="1"/>
          <p:nvPr/>
        </p:nvSpPr>
        <p:spPr>
          <a:xfrm>
            <a:off x="9584308" y="3693506"/>
            <a:ext cx="1077724" cy="646331"/>
          </a:xfrm>
          <a:prstGeom prst="rect">
            <a:avLst/>
          </a:prstGeom>
          <a:noFill/>
        </p:spPr>
        <p:txBody>
          <a:bodyPr wrap="square" rtlCol="0">
            <a:spAutoFit/>
          </a:bodyPr>
          <a:lstStyle/>
          <a:p>
            <a:r>
              <a:rPr lang="en-MY" sz="3600" dirty="0"/>
              <a:t>80%</a:t>
            </a:r>
          </a:p>
        </p:txBody>
      </p:sp>
      <p:sp>
        <p:nvSpPr>
          <p:cNvPr id="53" name="TextBox 52">
            <a:extLst>
              <a:ext uri="{FF2B5EF4-FFF2-40B4-BE49-F238E27FC236}">
                <a16:creationId xmlns:a16="http://schemas.microsoft.com/office/drawing/2014/main" id="{A37786AC-D8FB-4AE0-B998-096B6E01CDE8}"/>
              </a:ext>
            </a:extLst>
          </p:cNvPr>
          <p:cNvSpPr txBox="1"/>
          <p:nvPr/>
        </p:nvSpPr>
        <p:spPr>
          <a:xfrm>
            <a:off x="9612943" y="4480637"/>
            <a:ext cx="1077724" cy="646331"/>
          </a:xfrm>
          <a:prstGeom prst="rect">
            <a:avLst/>
          </a:prstGeom>
          <a:noFill/>
        </p:spPr>
        <p:txBody>
          <a:bodyPr wrap="square" rtlCol="0">
            <a:spAutoFit/>
          </a:bodyPr>
          <a:lstStyle/>
          <a:p>
            <a:r>
              <a:rPr lang="en-MY" sz="3600" dirty="0"/>
              <a:t>20%</a:t>
            </a:r>
          </a:p>
        </p:txBody>
      </p:sp>
      <p:sp>
        <p:nvSpPr>
          <p:cNvPr id="2" name="TextBox 1">
            <a:extLst>
              <a:ext uri="{FF2B5EF4-FFF2-40B4-BE49-F238E27FC236}">
                <a16:creationId xmlns:a16="http://schemas.microsoft.com/office/drawing/2014/main" id="{67A30706-CD18-4145-A018-E5053ECCD0EA}"/>
              </a:ext>
            </a:extLst>
          </p:cNvPr>
          <p:cNvSpPr txBox="1"/>
          <p:nvPr/>
        </p:nvSpPr>
        <p:spPr>
          <a:xfrm>
            <a:off x="10690667" y="3868017"/>
            <a:ext cx="1077719" cy="369332"/>
          </a:xfrm>
          <a:prstGeom prst="rect">
            <a:avLst/>
          </a:prstGeom>
          <a:noFill/>
        </p:spPr>
        <p:txBody>
          <a:bodyPr wrap="square" rtlCol="0">
            <a:spAutoFit/>
          </a:bodyPr>
          <a:lstStyle/>
          <a:p>
            <a:r>
              <a:rPr lang="en-MY" dirty="0"/>
              <a:t>Shuffled </a:t>
            </a:r>
          </a:p>
        </p:txBody>
      </p:sp>
      <p:sp>
        <p:nvSpPr>
          <p:cNvPr id="47" name="TextBox 46">
            <a:extLst>
              <a:ext uri="{FF2B5EF4-FFF2-40B4-BE49-F238E27FC236}">
                <a16:creationId xmlns:a16="http://schemas.microsoft.com/office/drawing/2014/main" id="{C80C9BAE-F5A9-40FB-B24C-90970AC0A4E4}"/>
              </a:ext>
            </a:extLst>
          </p:cNvPr>
          <p:cNvSpPr txBox="1"/>
          <p:nvPr/>
        </p:nvSpPr>
        <p:spPr>
          <a:xfrm>
            <a:off x="10703802" y="4597477"/>
            <a:ext cx="1077719" cy="369332"/>
          </a:xfrm>
          <a:prstGeom prst="rect">
            <a:avLst/>
          </a:prstGeom>
          <a:noFill/>
        </p:spPr>
        <p:txBody>
          <a:bodyPr wrap="square" rtlCol="0">
            <a:spAutoFit/>
          </a:bodyPr>
          <a:lstStyle/>
          <a:p>
            <a:r>
              <a:rPr lang="en-MY" dirty="0"/>
              <a:t>Shuffled </a:t>
            </a:r>
          </a:p>
        </p:txBody>
      </p:sp>
      <p:sp>
        <p:nvSpPr>
          <p:cNvPr id="3" name="TextBox 2">
            <a:extLst>
              <a:ext uri="{FF2B5EF4-FFF2-40B4-BE49-F238E27FC236}">
                <a16:creationId xmlns:a16="http://schemas.microsoft.com/office/drawing/2014/main" id="{AF72EB99-09F6-4FC9-B250-E9C8204C7563}"/>
              </a:ext>
            </a:extLst>
          </p:cNvPr>
          <p:cNvSpPr txBox="1"/>
          <p:nvPr/>
        </p:nvSpPr>
        <p:spPr>
          <a:xfrm>
            <a:off x="7296106" y="5328213"/>
            <a:ext cx="297987" cy="369332"/>
          </a:xfrm>
          <a:prstGeom prst="rect">
            <a:avLst/>
          </a:prstGeom>
          <a:noFill/>
        </p:spPr>
        <p:txBody>
          <a:bodyPr wrap="square" rtlCol="0">
            <a:spAutoFit/>
          </a:bodyPr>
          <a:lstStyle/>
          <a:p>
            <a:r>
              <a:rPr lang="en-MY" dirty="0"/>
              <a:t>=</a:t>
            </a:r>
          </a:p>
        </p:txBody>
      </p:sp>
      <p:sp>
        <p:nvSpPr>
          <p:cNvPr id="54" name="TextBox 53">
            <a:extLst>
              <a:ext uri="{FF2B5EF4-FFF2-40B4-BE49-F238E27FC236}">
                <a16:creationId xmlns:a16="http://schemas.microsoft.com/office/drawing/2014/main" id="{4F4FC61C-4954-4DA0-8893-2BBB2FD103BC}"/>
              </a:ext>
            </a:extLst>
          </p:cNvPr>
          <p:cNvSpPr txBox="1"/>
          <p:nvPr/>
        </p:nvSpPr>
        <p:spPr>
          <a:xfrm>
            <a:off x="-18682" y="5152289"/>
            <a:ext cx="3317275" cy="523220"/>
          </a:xfrm>
          <a:prstGeom prst="rect">
            <a:avLst/>
          </a:prstGeom>
          <a:noFill/>
        </p:spPr>
        <p:txBody>
          <a:bodyPr wrap="square" rtlCol="0">
            <a:spAutoFit/>
          </a:bodyPr>
          <a:lstStyle/>
          <a:p>
            <a:r>
              <a:rPr lang="en-MY" sz="1400" dirty="0"/>
              <a:t>2. Normalization using standard scaler of Quant, Val and Price :</a:t>
            </a:r>
          </a:p>
        </p:txBody>
      </p:sp>
      <p:pic>
        <p:nvPicPr>
          <p:cNvPr id="29" name="Picture 28">
            <a:extLst>
              <a:ext uri="{FF2B5EF4-FFF2-40B4-BE49-F238E27FC236}">
                <a16:creationId xmlns:a16="http://schemas.microsoft.com/office/drawing/2014/main" id="{FD07DFA6-29E5-4448-B3B0-47C8933A42B4}"/>
              </a:ext>
            </a:extLst>
          </p:cNvPr>
          <p:cNvPicPr>
            <a:picLocks noChangeAspect="1"/>
          </p:cNvPicPr>
          <p:nvPr/>
        </p:nvPicPr>
        <p:blipFill>
          <a:blip r:embed="rId5"/>
          <a:stretch>
            <a:fillRect/>
          </a:stretch>
        </p:blipFill>
        <p:spPr>
          <a:xfrm>
            <a:off x="490214" y="5697545"/>
            <a:ext cx="1743708" cy="1037719"/>
          </a:xfrm>
          <a:prstGeom prst="rect">
            <a:avLst/>
          </a:prstGeom>
        </p:spPr>
      </p:pic>
      <p:sp>
        <p:nvSpPr>
          <p:cNvPr id="55" name="TextBox 54">
            <a:extLst>
              <a:ext uri="{FF2B5EF4-FFF2-40B4-BE49-F238E27FC236}">
                <a16:creationId xmlns:a16="http://schemas.microsoft.com/office/drawing/2014/main" id="{6A675101-B618-44B5-9D70-71BE5BFE3D55}"/>
              </a:ext>
            </a:extLst>
          </p:cNvPr>
          <p:cNvSpPr txBox="1"/>
          <p:nvPr/>
        </p:nvSpPr>
        <p:spPr>
          <a:xfrm>
            <a:off x="3941155" y="3283844"/>
            <a:ext cx="4021655" cy="523220"/>
          </a:xfrm>
          <a:prstGeom prst="rect">
            <a:avLst/>
          </a:prstGeom>
          <a:noFill/>
        </p:spPr>
        <p:txBody>
          <a:bodyPr wrap="square" rtlCol="0">
            <a:spAutoFit/>
          </a:bodyPr>
          <a:lstStyle/>
          <a:p>
            <a:r>
              <a:rPr lang="en-MY" sz="1400" dirty="0"/>
              <a:t>3. Aggregate mean of Quant, Val and Price, through grouping ID and Prod columns :</a:t>
            </a:r>
          </a:p>
        </p:txBody>
      </p:sp>
      <p:pic>
        <p:nvPicPr>
          <p:cNvPr id="31" name="Picture 30">
            <a:extLst>
              <a:ext uri="{FF2B5EF4-FFF2-40B4-BE49-F238E27FC236}">
                <a16:creationId xmlns:a16="http://schemas.microsoft.com/office/drawing/2014/main" id="{9B3B6F44-8F6F-48DF-88D6-E0A8A1F3DF25}"/>
              </a:ext>
            </a:extLst>
          </p:cNvPr>
          <p:cNvPicPr>
            <a:picLocks noChangeAspect="1"/>
          </p:cNvPicPr>
          <p:nvPr/>
        </p:nvPicPr>
        <p:blipFill>
          <a:blip r:embed="rId6"/>
          <a:stretch>
            <a:fillRect/>
          </a:stretch>
        </p:blipFill>
        <p:spPr>
          <a:xfrm>
            <a:off x="4243947" y="3866431"/>
            <a:ext cx="3144919" cy="1048306"/>
          </a:xfrm>
          <a:prstGeom prst="rect">
            <a:avLst/>
          </a:prstGeom>
        </p:spPr>
      </p:pic>
      <p:pic>
        <p:nvPicPr>
          <p:cNvPr id="41" name="Picture 40">
            <a:extLst>
              <a:ext uri="{FF2B5EF4-FFF2-40B4-BE49-F238E27FC236}">
                <a16:creationId xmlns:a16="http://schemas.microsoft.com/office/drawing/2014/main" id="{E81C2CE7-1EB0-485E-8B95-2CA20F03A7FD}"/>
              </a:ext>
            </a:extLst>
          </p:cNvPr>
          <p:cNvPicPr>
            <a:picLocks noChangeAspect="1"/>
          </p:cNvPicPr>
          <p:nvPr/>
        </p:nvPicPr>
        <p:blipFill>
          <a:blip r:embed="rId7"/>
          <a:stretch>
            <a:fillRect/>
          </a:stretch>
        </p:blipFill>
        <p:spPr>
          <a:xfrm>
            <a:off x="115587" y="3582486"/>
            <a:ext cx="3086100" cy="1200150"/>
          </a:xfrm>
          <a:prstGeom prst="rect">
            <a:avLst/>
          </a:prstGeom>
        </p:spPr>
      </p:pic>
      <p:sp>
        <p:nvSpPr>
          <p:cNvPr id="38" name="Rectangle 37">
            <a:extLst>
              <a:ext uri="{FF2B5EF4-FFF2-40B4-BE49-F238E27FC236}">
                <a16:creationId xmlns:a16="http://schemas.microsoft.com/office/drawing/2014/main" id="{89882AE1-CAE7-4554-A898-5120B22C55A6}"/>
              </a:ext>
            </a:extLst>
          </p:cNvPr>
          <p:cNvSpPr/>
          <p:nvPr/>
        </p:nvSpPr>
        <p:spPr>
          <a:xfrm>
            <a:off x="2512815" y="3563096"/>
            <a:ext cx="726620" cy="12854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4278399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2CCAA8E-6928-4483-A97E-EEF2AAF3F92B}"/>
              </a:ext>
            </a:extLst>
          </p:cNvPr>
          <p:cNvPicPr>
            <a:picLocks noChangeAspect="1"/>
          </p:cNvPicPr>
          <p:nvPr/>
        </p:nvPicPr>
        <p:blipFill rotWithShape="1">
          <a:blip r:embed="rId2"/>
          <a:srcRect l="4402" t="5866" r="18808" b="6041"/>
          <a:stretch/>
        </p:blipFill>
        <p:spPr>
          <a:xfrm>
            <a:off x="185856" y="464656"/>
            <a:ext cx="3676874" cy="3559396"/>
          </a:xfrm>
          <a:prstGeom prst="rect">
            <a:avLst/>
          </a:prstGeom>
        </p:spPr>
      </p:pic>
      <p:graphicFrame>
        <p:nvGraphicFramePr>
          <p:cNvPr id="7" name="Table 6">
            <a:extLst>
              <a:ext uri="{FF2B5EF4-FFF2-40B4-BE49-F238E27FC236}">
                <a16:creationId xmlns:a16="http://schemas.microsoft.com/office/drawing/2014/main" id="{CEE1A921-49C9-49EC-8158-32CDBFCB640D}"/>
              </a:ext>
            </a:extLst>
          </p:cNvPr>
          <p:cNvGraphicFramePr>
            <a:graphicFrameLocks noGrp="1"/>
          </p:cNvGraphicFramePr>
          <p:nvPr>
            <p:extLst>
              <p:ext uri="{D42A27DB-BD31-4B8C-83A1-F6EECF244321}">
                <p14:modId xmlns:p14="http://schemas.microsoft.com/office/powerpoint/2010/main" val="1682539804"/>
              </p:ext>
            </p:extLst>
          </p:nvPr>
        </p:nvGraphicFramePr>
        <p:xfrm>
          <a:off x="4297133" y="423986"/>
          <a:ext cx="7764375" cy="2887508"/>
        </p:xfrm>
        <a:graphic>
          <a:graphicData uri="http://schemas.openxmlformats.org/drawingml/2006/table">
            <a:tbl>
              <a:tblPr/>
              <a:tblGrid>
                <a:gridCol w="1570269">
                  <a:extLst>
                    <a:ext uri="{9D8B030D-6E8A-4147-A177-3AD203B41FA5}">
                      <a16:colId xmlns:a16="http://schemas.microsoft.com/office/drawing/2014/main" val="2876853159"/>
                    </a:ext>
                  </a:extLst>
                </a:gridCol>
                <a:gridCol w="477043">
                  <a:extLst>
                    <a:ext uri="{9D8B030D-6E8A-4147-A177-3AD203B41FA5}">
                      <a16:colId xmlns:a16="http://schemas.microsoft.com/office/drawing/2014/main" val="685054765"/>
                    </a:ext>
                  </a:extLst>
                </a:gridCol>
                <a:gridCol w="477043">
                  <a:extLst>
                    <a:ext uri="{9D8B030D-6E8A-4147-A177-3AD203B41FA5}">
                      <a16:colId xmlns:a16="http://schemas.microsoft.com/office/drawing/2014/main" val="2618240625"/>
                    </a:ext>
                  </a:extLst>
                </a:gridCol>
                <a:gridCol w="477043">
                  <a:extLst>
                    <a:ext uri="{9D8B030D-6E8A-4147-A177-3AD203B41FA5}">
                      <a16:colId xmlns:a16="http://schemas.microsoft.com/office/drawing/2014/main" val="1461232518"/>
                    </a:ext>
                  </a:extLst>
                </a:gridCol>
                <a:gridCol w="477043">
                  <a:extLst>
                    <a:ext uri="{9D8B030D-6E8A-4147-A177-3AD203B41FA5}">
                      <a16:colId xmlns:a16="http://schemas.microsoft.com/office/drawing/2014/main" val="1597120628"/>
                    </a:ext>
                  </a:extLst>
                </a:gridCol>
                <a:gridCol w="477043">
                  <a:extLst>
                    <a:ext uri="{9D8B030D-6E8A-4147-A177-3AD203B41FA5}">
                      <a16:colId xmlns:a16="http://schemas.microsoft.com/office/drawing/2014/main" val="2981312318"/>
                    </a:ext>
                  </a:extLst>
                </a:gridCol>
                <a:gridCol w="477043">
                  <a:extLst>
                    <a:ext uri="{9D8B030D-6E8A-4147-A177-3AD203B41FA5}">
                      <a16:colId xmlns:a16="http://schemas.microsoft.com/office/drawing/2014/main" val="1073686647"/>
                    </a:ext>
                  </a:extLst>
                </a:gridCol>
                <a:gridCol w="477043">
                  <a:extLst>
                    <a:ext uri="{9D8B030D-6E8A-4147-A177-3AD203B41FA5}">
                      <a16:colId xmlns:a16="http://schemas.microsoft.com/office/drawing/2014/main" val="1069575765"/>
                    </a:ext>
                  </a:extLst>
                </a:gridCol>
                <a:gridCol w="477043">
                  <a:extLst>
                    <a:ext uri="{9D8B030D-6E8A-4147-A177-3AD203B41FA5}">
                      <a16:colId xmlns:a16="http://schemas.microsoft.com/office/drawing/2014/main" val="729039525"/>
                    </a:ext>
                  </a:extLst>
                </a:gridCol>
                <a:gridCol w="477043">
                  <a:extLst>
                    <a:ext uri="{9D8B030D-6E8A-4147-A177-3AD203B41FA5}">
                      <a16:colId xmlns:a16="http://schemas.microsoft.com/office/drawing/2014/main" val="2743757679"/>
                    </a:ext>
                  </a:extLst>
                </a:gridCol>
                <a:gridCol w="477043">
                  <a:extLst>
                    <a:ext uri="{9D8B030D-6E8A-4147-A177-3AD203B41FA5}">
                      <a16:colId xmlns:a16="http://schemas.microsoft.com/office/drawing/2014/main" val="1907335877"/>
                    </a:ext>
                  </a:extLst>
                </a:gridCol>
                <a:gridCol w="477043">
                  <a:extLst>
                    <a:ext uri="{9D8B030D-6E8A-4147-A177-3AD203B41FA5}">
                      <a16:colId xmlns:a16="http://schemas.microsoft.com/office/drawing/2014/main" val="1631562844"/>
                    </a:ext>
                  </a:extLst>
                </a:gridCol>
                <a:gridCol w="477043">
                  <a:extLst>
                    <a:ext uri="{9D8B030D-6E8A-4147-A177-3AD203B41FA5}">
                      <a16:colId xmlns:a16="http://schemas.microsoft.com/office/drawing/2014/main" val="2064714616"/>
                    </a:ext>
                  </a:extLst>
                </a:gridCol>
                <a:gridCol w="469590">
                  <a:extLst>
                    <a:ext uri="{9D8B030D-6E8A-4147-A177-3AD203B41FA5}">
                      <a16:colId xmlns:a16="http://schemas.microsoft.com/office/drawing/2014/main" val="2349002623"/>
                    </a:ext>
                  </a:extLst>
                </a:gridCol>
              </a:tblGrid>
              <a:tr h="349040">
                <a:tc>
                  <a:txBody>
                    <a:bodyPr/>
                    <a:lstStyle/>
                    <a:p>
                      <a:pPr algn="l" fontAlgn="b"/>
                      <a:r>
                        <a:rPr lang="en-MY" sz="1600" b="1" i="0" u="none" strike="noStrike" dirty="0">
                          <a:solidFill>
                            <a:srgbClr val="000000"/>
                          </a:solidFill>
                          <a:effectLst/>
                          <a:latin typeface="Calibri" panose="020F0502020204030204" pitchFamily="34" charset="0"/>
                        </a:rPr>
                        <a:t>model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a:solidFill>
                            <a:srgbClr val="000000"/>
                          </a:solidFill>
                          <a:effectLst/>
                          <a:latin typeface="Calibri" panose="020F0502020204030204" pitchFamily="34" charset="0"/>
                        </a:rPr>
                        <a:t>auc_train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a:solidFill>
                            <a:srgbClr val="000000"/>
                          </a:solidFill>
                          <a:effectLst/>
                          <a:latin typeface="Calibri" panose="020F0502020204030204" pitchFamily="34" charset="0"/>
                        </a:rPr>
                        <a:t>auc_valid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dirty="0">
                          <a:solidFill>
                            <a:srgbClr val="000000"/>
                          </a:solidFill>
                          <a:effectLst/>
                          <a:latin typeface="Calibri" panose="020F0502020204030204" pitchFamily="34" charset="0"/>
                        </a:rPr>
                        <a:t>accuracy train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dirty="0">
                          <a:solidFill>
                            <a:srgbClr val="000000"/>
                          </a:solidFill>
                          <a:effectLst/>
                          <a:latin typeface="Calibri" panose="020F0502020204030204" pitchFamily="34" charset="0"/>
                        </a:rPr>
                        <a:t>accuracy valid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a:solidFill>
                            <a:srgbClr val="000000"/>
                          </a:solidFill>
                          <a:effectLst/>
                          <a:latin typeface="Calibri" panose="020F0502020204030204" pitchFamily="34" charset="0"/>
                        </a:rPr>
                        <a:t>matthew_corr_train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a:solidFill>
                            <a:srgbClr val="000000"/>
                          </a:solidFill>
                          <a:effectLst/>
                          <a:latin typeface="Calibri" panose="020F0502020204030204" pitchFamily="34" charset="0"/>
                        </a:rPr>
                        <a:t>matthew_corr_valid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a:solidFill>
                            <a:srgbClr val="000000"/>
                          </a:solidFill>
                          <a:effectLst/>
                          <a:latin typeface="Calibri" panose="020F0502020204030204" pitchFamily="34" charset="0"/>
                        </a:rPr>
                        <a:t>f1_score_train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a:solidFill>
                            <a:srgbClr val="000000"/>
                          </a:solidFill>
                          <a:effectLst/>
                          <a:latin typeface="Calibri" panose="020F0502020204030204" pitchFamily="34" charset="0"/>
                        </a:rPr>
                        <a:t>f1_score_valid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a:solidFill>
                            <a:srgbClr val="000000"/>
                          </a:solidFill>
                          <a:effectLst/>
                          <a:latin typeface="Calibri" panose="020F0502020204030204" pitchFamily="34" charset="0"/>
                        </a:rPr>
                        <a:t>FP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a:solidFill>
                            <a:srgbClr val="000000"/>
                          </a:solidFill>
                          <a:effectLst/>
                          <a:latin typeface="Calibri" panose="020F0502020204030204" pitchFamily="34" charset="0"/>
                        </a:rPr>
                        <a:t>FN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a:solidFill>
                            <a:srgbClr val="000000"/>
                          </a:solidFill>
                          <a:effectLst/>
                          <a:latin typeface="Calibri" panose="020F0502020204030204" pitchFamily="34" charset="0"/>
                        </a:rPr>
                        <a:t>TP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dirty="0">
                          <a:solidFill>
                            <a:srgbClr val="000000"/>
                          </a:solidFill>
                          <a:effectLst/>
                          <a:latin typeface="Calibri" panose="020F0502020204030204" pitchFamily="34" charset="0"/>
                        </a:rPr>
                        <a:t>Cost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800" b="1" i="0" u="none" strike="noStrike" dirty="0">
                          <a:solidFill>
                            <a:srgbClr val="000000"/>
                          </a:solidFill>
                          <a:effectLst/>
                          <a:latin typeface="Calibri" panose="020F0502020204030204" pitchFamily="34" charset="0"/>
                        </a:rPr>
                        <a:t>rank</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92194219"/>
                  </a:ext>
                </a:extLst>
              </a:tr>
              <a:tr h="211539">
                <a:tc>
                  <a:txBody>
                    <a:bodyPr/>
                    <a:lstStyle/>
                    <a:p>
                      <a:pPr algn="l" fontAlgn="b"/>
                      <a:r>
                        <a:rPr lang="en-MY" sz="900" b="0" i="0" u="none" strike="noStrike" dirty="0" err="1">
                          <a:solidFill>
                            <a:srgbClr val="000000"/>
                          </a:solidFill>
                          <a:effectLst/>
                          <a:latin typeface="Calibri" panose="020F0502020204030204" pitchFamily="34" charset="0"/>
                        </a:rPr>
                        <a:t>RandomForest</a:t>
                      </a:r>
                      <a:endParaRPr lang="en-MY" sz="9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r" fontAlgn="b"/>
                      <a:r>
                        <a:rPr lang="en-MY" sz="900" b="0" i="0" u="none" strike="noStrike">
                          <a:solidFill>
                            <a:srgbClr val="000000"/>
                          </a:solidFill>
                          <a:effectLst/>
                          <a:latin typeface="Calibri" panose="020F0502020204030204" pitchFamily="34" charset="0"/>
                        </a:rPr>
                        <a:t>0.999957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0.90338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0.999957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0.95742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0.999914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0.748805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0.999957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0.768966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223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-1174000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3515832"/>
                  </a:ext>
                </a:extLst>
              </a:tr>
              <a:tr h="211539">
                <a:tc>
                  <a:txBody>
                    <a:bodyPr/>
                    <a:lstStyle/>
                    <a:p>
                      <a:pPr algn="l" fontAlgn="b"/>
                      <a:r>
                        <a:rPr lang="en-MY" sz="900" b="0" i="0" u="none" strike="noStrike" dirty="0" err="1">
                          <a:solidFill>
                            <a:srgbClr val="000000"/>
                          </a:solidFill>
                          <a:effectLst/>
                          <a:latin typeface="Calibri" panose="020F0502020204030204" pitchFamily="34" charset="0"/>
                        </a:rPr>
                        <a:t>XGBoostOptimized</a:t>
                      </a:r>
                      <a:endParaRPr lang="en-MY" sz="9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r" fontAlgn="b"/>
                      <a:r>
                        <a:rPr lang="en-MY" sz="900" b="0" i="0" u="none" strike="noStrike" dirty="0">
                          <a:solidFill>
                            <a:srgbClr val="000000"/>
                          </a:solidFill>
                          <a:effectLst/>
                          <a:latin typeface="Calibri" panose="020F0502020204030204" pitchFamily="34" charset="0"/>
                        </a:rPr>
                        <a:t>0.999957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0.904018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0.999957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0.971084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0.999914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0.812209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0.999957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0.827977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219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-1203000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0928389"/>
                  </a:ext>
                </a:extLst>
              </a:tr>
              <a:tr h="211539">
                <a:tc>
                  <a:txBody>
                    <a:bodyPr/>
                    <a:lstStyle/>
                    <a:p>
                      <a:pPr algn="l" fontAlgn="b"/>
                      <a:r>
                        <a:rPr lang="en-MY" sz="900" b="0" i="0" u="none" strike="noStrike">
                          <a:solidFill>
                            <a:srgbClr val="000000"/>
                          </a:solidFill>
                          <a:effectLst/>
                          <a:latin typeface="Calibri" panose="020F0502020204030204" pitchFamily="34" charset="0"/>
                        </a:rPr>
                        <a:t>LightGBMOptimized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r" fontAlgn="b"/>
                      <a:r>
                        <a:rPr lang="en-MY" sz="900" b="0" i="0" u="none" strike="noStrike" dirty="0">
                          <a:solidFill>
                            <a:srgbClr val="000000"/>
                          </a:solidFill>
                          <a:effectLst/>
                          <a:latin typeface="Calibri" panose="020F0502020204030204" pitchFamily="34" charset="0"/>
                        </a:rPr>
                        <a:t>0.999914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0.902832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0.999914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0.972037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0.999827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0.816927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0.999914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0.832061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218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-1218000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2022166"/>
                  </a:ext>
                </a:extLst>
              </a:tr>
              <a:tr h="211539">
                <a:tc>
                  <a:txBody>
                    <a:bodyPr/>
                    <a:lstStyle/>
                    <a:p>
                      <a:pPr algn="l" fontAlgn="b"/>
                      <a:r>
                        <a:rPr lang="en-MY" sz="900" b="0" i="0" u="none" strike="noStrike">
                          <a:solidFill>
                            <a:srgbClr val="000000"/>
                          </a:solidFill>
                          <a:effectLst/>
                          <a:latin typeface="Calibri" panose="020F0502020204030204" pitchFamily="34" charset="0"/>
                        </a:rPr>
                        <a:t>XGBoost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r" fontAlgn="b"/>
                      <a:r>
                        <a:rPr lang="en-MY" sz="900" b="0" i="0" u="none" strike="noStrike">
                          <a:solidFill>
                            <a:srgbClr val="000000"/>
                          </a:solidFill>
                          <a:effectLst/>
                          <a:latin typeface="Calibri" panose="020F0502020204030204" pitchFamily="34" charset="0"/>
                        </a:rPr>
                        <a:t>0.988688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0.89644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0.988688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0.963457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0.9774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0.770976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0.988649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0.790528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217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-1263000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1541116"/>
                  </a:ext>
                </a:extLst>
              </a:tr>
              <a:tr h="211539">
                <a:tc>
                  <a:txBody>
                    <a:bodyPr/>
                    <a:lstStyle/>
                    <a:p>
                      <a:pPr algn="l" fontAlgn="b"/>
                      <a:r>
                        <a:rPr lang="en-MY" sz="900" b="0" i="0" u="none" strike="noStrike">
                          <a:solidFill>
                            <a:srgbClr val="000000"/>
                          </a:solidFill>
                          <a:effectLst/>
                          <a:latin typeface="Calibri" panose="020F0502020204030204" pitchFamily="34" charset="0"/>
                        </a:rPr>
                        <a:t>CatBoost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900" b="0" i="0" u="none" strike="noStrike">
                          <a:solidFill>
                            <a:srgbClr val="000000"/>
                          </a:solidFill>
                          <a:effectLst/>
                          <a:latin typeface="Calibri" panose="020F0502020204030204" pitchFamily="34" charset="0"/>
                        </a:rPr>
                        <a:t>0.972973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0.893808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0.972973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0.955513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0.946006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0.735218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0.97282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0.756944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218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-1270000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2829912"/>
                  </a:ext>
                </a:extLst>
              </a:tr>
              <a:tr h="211539">
                <a:tc>
                  <a:txBody>
                    <a:bodyPr/>
                    <a:lstStyle/>
                    <a:p>
                      <a:pPr algn="l" fontAlgn="b"/>
                      <a:r>
                        <a:rPr lang="en-MY" sz="900" b="0" i="0" u="none" strike="noStrike" dirty="0" err="1">
                          <a:solidFill>
                            <a:srgbClr val="000000"/>
                          </a:solidFill>
                          <a:effectLst/>
                          <a:latin typeface="Calibri" panose="020F0502020204030204" pitchFamily="34" charset="0"/>
                        </a:rPr>
                        <a:t>LightGBM</a:t>
                      </a:r>
                      <a:endParaRPr lang="en-MY" sz="9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900" b="0" i="0" u="none" strike="noStrike">
                          <a:solidFill>
                            <a:srgbClr val="000000"/>
                          </a:solidFill>
                          <a:effectLst/>
                          <a:latin typeface="Calibri" panose="020F0502020204030204" pitchFamily="34" charset="0"/>
                        </a:rPr>
                        <a:t>0.96205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0.891002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0.96205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0.947251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0.924218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0.702565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0.961744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0.725166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119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219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-1278000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639877"/>
                  </a:ext>
                </a:extLst>
              </a:tr>
              <a:tr h="211539">
                <a:tc>
                  <a:txBody>
                    <a:bodyPr/>
                    <a:lstStyle/>
                    <a:p>
                      <a:pPr algn="l" fontAlgn="b"/>
                      <a:r>
                        <a:rPr lang="en-MY" sz="900" b="0" i="0" u="none" strike="noStrike" dirty="0" err="1">
                          <a:solidFill>
                            <a:srgbClr val="000000"/>
                          </a:solidFill>
                          <a:effectLst/>
                          <a:latin typeface="Calibri" panose="020F0502020204030204" pitchFamily="34" charset="0"/>
                        </a:rPr>
                        <a:t>RandomForestOptimized</a:t>
                      </a:r>
                      <a:endParaRPr lang="en-MY" sz="9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900" b="0" i="0" u="none" strike="noStrike">
                          <a:solidFill>
                            <a:srgbClr val="000000"/>
                          </a:solidFill>
                          <a:effectLst/>
                          <a:latin typeface="Calibri" panose="020F0502020204030204" pitchFamily="34" charset="0"/>
                        </a:rPr>
                        <a:t>0.999957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0.893202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0.999957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0.963775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0.999914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0.77085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0.999957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0.790441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215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-1298000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588125"/>
                  </a:ext>
                </a:extLst>
              </a:tr>
              <a:tr h="211539">
                <a:tc>
                  <a:txBody>
                    <a:bodyPr/>
                    <a:lstStyle/>
                    <a:p>
                      <a:pPr algn="l" fontAlgn="b"/>
                      <a:r>
                        <a:rPr lang="en-MY" sz="900" b="0" i="0" u="none" strike="noStrike" dirty="0" err="1">
                          <a:solidFill>
                            <a:srgbClr val="000000"/>
                          </a:solidFill>
                          <a:effectLst/>
                          <a:latin typeface="Calibri" panose="020F0502020204030204" pitchFamily="34" charset="0"/>
                        </a:rPr>
                        <a:t>DecisionTree</a:t>
                      </a:r>
                      <a:endParaRPr lang="en-MY" sz="9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900" b="0" i="0" u="none" strike="noStrike">
                          <a:solidFill>
                            <a:srgbClr val="000000"/>
                          </a:solidFill>
                          <a:effectLst/>
                          <a:latin typeface="Calibri" panose="020F0502020204030204" pitchFamily="34" charset="0"/>
                        </a:rPr>
                        <a:t>0.999957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0.846263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0.999957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0.92469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0.999914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0.597381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0.999957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0.627943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171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200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-1691000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0809626"/>
                  </a:ext>
                </a:extLst>
              </a:tr>
              <a:tr h="211539">
                <a:tc>
                  <a:txBody>
                    <a:bodyPr/>
                    <a:lstStyle/>
                    <a:p>
                      <a:pPr algn="l" fontAlgn="b"/>
                      <a:r>
                        <a:rPr lang="en-MY" sz="900" b="0" i="0" u="none" strike="noStrike">
                          <a:solidFill>
                            <a:srgbClr val="000000"/>
                          </a:solidFill>
                          <a:effectLst/>
                          <a:latin typeface="Calibri" panose="020F0502020204030204" pitchFamily="34" charset="0"/>
                        </a:rPr>
                        <a:t>SupportVectorMachine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r" fontAlgn="b"/>
                      <a:r>
                        <a:rPr lang="en-MY" sz="900" b="0" i="0" u="none" strike="noStrike">
                          <a:solidFill>
                            <a:srgbClr val="000000"/>
                          </a:solidFill>
                          <a:effectLst/>
                          <a:latin typeface="Calibri" panose="020F0502020204030204" pitchFamily="34" charset="0"/>
                        </a:rPr>
                        <a:t>0.986141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0.733436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0.986141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0.789959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0.97229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0.304961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0.986168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0.348768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572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177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-2529000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4176752"/>
                  </a:ext>
                </a:extLst>
              </a:tr>
              <a:tr h="211539">
                <a:tc>
                  <a:txBody>
                    <a:bodyPr/>
                    <a:lstStyle/>
                    <a:p>
                      <a:pPr algn="l" fontAlgn="b"/>
                      <a:r>
                        <a:rPr lang="en-MY" sz="900" b="0" i="0" u="none" strike="noStrike">
                          <a:solidFill>
                            <a:srgbClr val="000000"/>
                          </a:solidFill>
                          <a:effectLst/>
                          <a:latin typeface="Calibri" panose="020F0502020204030204" pitchFamily="34" charset="0"/>
                        </a:rPr>
                        <a:t>TensorflowMLP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r" fontAlgn="b"/>
                      <a:r>
                        <a:rPr lang="en-MY" sz="900" b="0" i="0" u="none" strike="noStrike">
                          <a:solidFill>
                            <a:srgbClr val="000000"/>
                          </a:solidFill>
                          <a:effectLst/>
                          <a:latin typeface="Calibri" panose="020F0502020204030204" pitchFamily="34" charset="0"/>
                        </a:rPr>
                        <a:t>0.628787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0.627484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0.573267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0.713378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0.156431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0.075875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0.48273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0.181488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1836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214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-3090000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7108998"/>
                  </a:ext>
                </a:extLst>
              </a:tr>
              <a:tr h="211539">
                <a:tc>
                  <a:txBody>
                    <a:bodyPr/>
                    <a:lstStyle/>
                    <a:p>
                      <a:pPr algn="l" fontAlgn="b"/>
                      <a:r>
                        <a:rPr lang="en-MY" sz="900" b="0" i="0" u="none" strike="noStrike">
                          <a:solidFill>
                            <a:srgbClr val="000000"/>
                          </a:solidFill>
                          <a:effectLst/>
                          <a:latin typeface="Calibri" panose="020F0502020204030204" pitchFamily="34" charset="0"/>
                        </a:rPr>
                        <a:t>LRegression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r" fontAlgn="b"/>
                      <a:r>
                        <a:rPr lang="en-MY" sz="900" b="0" i="0" u="none" strike="noStrike">
                          <a:solidFill>
                            <a:srgbClr val="000000"/>
                          </a:solidFill>
                          <a:effectLst/>
                          <a:latin typeface="Calibri" panose="020F0502020204030204" pitchFamily="34" charset="0"/>
                        </a:rPr>
                        <a:t>0.939038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0.666586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0.939038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0.848745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0.879329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0.265241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0.940622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0.333333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329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147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119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-3388000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7464674"/>
                  </a:ext>
                </a:extLst>
              </a:tr>
              <a:tr h="211539">
                <a:tc>
                  <a:txBody>
                    <a:bodyPr/>
                    <a:lstStyle/>
                    <a:p>
                      <a:pPr algn="l" fontAlgn="b"/>
                      <a:r>
                        <a:rPr lang="en-MY" sz="900" b="0" i="0" u="none" strike="noStrike">
                          <a:solidFill>
                            <a:srgbClr val="000000"/>
                          </a:solidFill>
                          <a:effectLst/>
                          <a:latin typeface="Calibri" panose="020F0502020204030204" pitchFamily="34" charset="0"/>
                        </a:rPr>
                        <a:t>NaiveBayesClassifier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r" fontAlgn="b"/>
                      <a:r>
                        <a:rPr lang="en-MY" sz="900" b="0" i="0" u="none" strike="noStrike">
                          <a:solidFill>
                            <a:srgbClr val="000000"/>
                          </a:solidFill>
                          <a:effectLst/>
                          <a:latin typeface="Calibri" panose="020F0502020204030204" pitchFamily="34" charset="0"/>
                        </a:rPr>
                        <a:t>0.544081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0.552167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0.544081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0.911026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0.178507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0.186678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0.193401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0.186047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a:solidFill>
                            <a:srgbClr val="000000"/>
                          </a:solidFill>
                          <a:effectLst/>
                          <a:latin typeface="Calibri" panose="020F0502020204030204" pitchFamily="34" charset="0"/>
                        </a:rPr>
                        <a:t>234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-4758000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900" b="0" i="0" u="none" strike="noStrike" dirty="0">
                          <a:solidFill>
                            <a:srgbClr val="000000"/>
                          </a:solidFill>
                          <a:effectLst/>
                          <a:latin typeface="Calibri" panose="020F0502020204030204" pitchFamily="34" charset="0"/>
                        </a:rPr>
                        <a:t>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1671601"/>
                  </a:ext>
                </a:extLst>
              </a:tr>
            </a:tbl>
          </a:graphicData>
        </a:graphic>
      </p:graphicFrame>
      <p:sp>
        <p:nvSpPr>
          <p:cNvPr id="9" name="TextBox 8">
            <a:extLst>
              <a:ext uri="{FF2B5EF4-FFF2-40B4-BE49-F238E27FC236}">
                <a16:creationId xmlns:a16="http://schemas.microsoft.com/office/drawing/2014/main" id="{85C11680-E0FA-4E52-BFC7-FBBA175F45E1}"/>
              </a:ext>
            </a:extLst>
          </p:cNvPr>
          <p:cNvSpPr txBox="1"/>
          <p:nvPr/>
        </p:nvSpPr>
        <p:spPr>
          <a:xfrm>
            <a:off x="-20051" y="5249482"/>
            <a:ext cx="4211053" cy="261610"/>
          </a:xfrm>
          <a:prstGeom prst="rect">
            <a:avLst/>
          </a:prstGeom>
          <a:noFill/>
        </p:spPr>
        <p:txBody>
          <a:bodyPr wrap="square" rtlCol="0">
            <a:spAutoFit/>
          </a:bodyPr>
          <a:lstStyle/>
          <a:p>
            <a:r>
              <a:rPr lang="en-MY" sz="1100" dirty="0">
                <a:solidFill>
                  <a:srgbClr val="FF0000"/>
                </a:solidFill>
              </a:rPr>
              <a:t>Cost to check fraud (red rectangular)</a:t>
            </a:r>
            <a:r>
              <a:rPr lang="en-MY" sz="1100" dirty="0"/>
              <a:t> : </a:t>
            </a:r>
            <a:r>
              <a:rPr lang="en-MY" sz="1100" dirty="0">
                <a:highlight>
                  <a:srgbClr val="FFFF00"/>
                </a:highlight>
              </a:rPr>
              <a:t>(218 + 83) * $1,000 = $301,000</a:t>
            </a:r>
          </a:p>
        </p:txBody>
      </p:sp>
      <p:sp>
        <p:nvSpPr>
          <p:cNvPr id="10" name="TextBox 9">
            <a:extLst>
              <a:ext uri="{FF2B5EF4-FFF2-40B4-BE49-F238E27FC236}">
                <a16:creationId xmlns:a16="http://schemas.microsoft.com/office/drawing/2014/main" id="{611D4FA1-B45C-4F3D-A5D9-9D706127898A}"/>
              </a:ext>
            </a:extLst>
          </p:cNvPr>
          <p:cNvSpPr txBox="1"/>
          <p:nvPr/>
        </p:nvSpPr>
        <p:spPr>
          <a:xfrm>
            <a:off x="-20051" y="5567522"/>
            <a:ext cx="4106779" cy="261610"/>
          </a:xfrm>
          <a:prstGeom prst="rect">
            <a:avLst/>
          </a:prstGeom>
          <a:noFill/>
        </p:spPr>
        <p:txBody>
          <a:bodyPr wrap="square" rtlCol="0">
            <a:spAutoFit/>
          </a:bodyPr>
          <a:lstStyle/>
          <a:p>
            <a:r>
              <a:rPr lang="en-MY" sz="1100" dirty="0">
                <a:solidFill>
                  <a:srgbClr val="0070C0"/>
                </a:solidFill>
              </a:rPr>
              <a:t>Undetected fraud (blue circle)</a:t>
            </a:r>
            <a:r>
              <a:rPr lang="en-MY" sz="1100" dirty="0">
                <a:highlight>
                  <a:srgbClr val="FFFF00"/>
                </a:highlight>
              </a:rPr>
              <a:t>: 48 * $20,000 = $960,000</a:t>
            </a:r>
          </a:p>
        </p:txBody>
      </p:sp>
      <p:sp>
        <p:nvSpPr>
          <p:cNvPr id="12" name="TextBox 11">
            <a:extLst>
              <a:ext uri="{FF2B5EF4-FFF2-40B4-BE49-F238E27FC236}">
                <a16:creationId xmlns:a16="http://schemas.microsoft.com/office/drawing/2014/main" id="{03F77F4E-E9BE-49AB-A0F5-3B80BA5522CB}"/>
              </a:ext>
            </a:extLst>
          </p:cNvPr>
          <p:cNvSpPr txBox="1"/>
          <p:nvPr/>
        </p:nvSpPr>
        <p:spPr>
          <a:xfrm>
            <a:off x="-20051" y="5934230"/>
            <a:ext cx="3320716" cy="276999"/>
          </a:xfrm>
          <a:prstGeom prst="rect">
            <a:avLst/>
          </a:prstGeom>
          <a:noFill/>
        </p:spPr>
        <p:txBody>
          <a:bodyPr wrap="square" rtlCol="0">
            <a:spAutoFit/>
          </a:bodyPr>
          <a:lstStyle/>
          <a:p>
            <a:r>
              <a:rPr lang="en-MY" sz="1200" dirty="0"/>
              <a:t>Total cost: $301,000 + $960,000 = </a:t>
            </a:r>
            <a:r>
              <a:rPr lang="en-MY" sz="1200" u="sng" dirty="0"/>
              <a:t>$1,261,000</a:t>
            </a:r>
          </a:p>
        </p:txBody>
      </p:sp>
      <p:sp>
        <p:nvSpPr>
          <p:cNvPr id="13" name="Rectangle 12">
            <a:extLst>
              <a:ext uri="{FF2B5EF4-FFF2-40B4-BE49-F238E27FC236}">
                <a16:creationId xmlns:a16="http://schemas.microsoft.com/office/drawing/2014/main" id="{901B326E-1987-4C5C-9F18-ADE1CD23A3B2}"/>
              </a:ext>
            </a:extLst>
          </p:cNvPr>
          <p:cNvSpPr/>
          <p:nvPr/>
        </p:nvSpPr>
        <p:spPr>
          <a:xfrm>
            <a:off x="2490782" y="750352"/>
            <a:ext cx="1142755" cy="314788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Oval 13">
            <a:extLst>
              <a:ext uri="{FF2B5EF4-FFF2-40B4-BE49-F238E27FC236}">
                <a16:creationId xmlns:a16="http://schemas.microsoft.com/office/drawing/2014/main" id="{15A3E007-FD22-4D1D-87D6-BAEED14760D7}"/>
              </a:ext>
            </a:extLst>
          </p:cNvPr>
          <p:cNvSpPr/>
          <p:nvPr/>
        </p:nvSpPr>
        <p:spPr>
          <a:xfrm>
            <a:off x="946485" y="2374834"/>
            <a:ext cx="1045722" cy="1162451"/>
          </a:xfrm>
          <a:prstGeom prst="ellipse">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 name="TextBox 1">
            <a:extLst>
              <a:ext uri="{FF2B5EF4-FFF2-40B4-BE49-F238E27FC236}">
                <a16:creationId xmlns:a16="http://schemas.microsoft.com/office/drawing/2014/main" id="{8A092067-9BE9-4392-B737-D0617B21A4F7}"/>
              </a:ext>
            </a:extLst>
          </p:cNvPr>
          <p:cNvSpPr txBox="1"/>
          <p:nvPr/>
        </p:nvSpPr>
        <p:spPr>
          <a:xfrm>
            <a:off x="-17065" y="4880150"/>
            <a:ext cx="1989221" cy="369332"/>
          </a:xfrm>
          <a:prstGeom prst="rect">
            <a:avLst/>
          </a:prstGeom>
          <a:noFill/>
        </p:spPr>
        <p:txBody>
          <a:bodyPr wrap="square" rtlCol="0">
            <a:spAutoFit/>
          </a:bodyPr>
          <a:lstStyle/>
          <a:p>
            <a:r>
              <a:rPr lang="en-MY" u="sng" dirty="0"/>
              <a:t>Cost Calculation</a:t>
            </a:r>
          </a:p>
        </p:txBody>
      </p:sp>
      <p:sp>
        <p:nvSpPr>
          <p:cNvPr id="16" name="TextBox 15">
            <a:extLst>
              <a:ext uri="{FF2B5EF4-FFF2-40B4-BE49-F238E27FC236}">
                <a16:creationId xmlns:a16="http://schemas.microsoft.com/office/drawing/2014/main" id="{E55AAEE0-20CD-44DD-9DE2-37869170FE84}"/>
              </a:ext>
            </a:extLst>
          </p:cNvPr>
          <p:cNvSpPr txBox="1"/>
          <p:nvPr/>
        </p:nvSpPr>
        <p:spPr>
          <a:xfrm>
            <a:off x="-17065" y="3967511"/>
            <a:ext cx="1989221" cy="369332"/>
          </a:xfrm>
          <a:prstGeom prst="rect">
            <a:avLst/>
          </a:prstGeom>
          <a:noFill/>
        </p:spPr>
        <p:txBody>
          <a:bodyPr wrap="square" rtlCol="0">
            <a:spAutoFit/>
          </a:bodyPr>
          <a:lstStyle/>
          <a:p>
            <a:r>
              <a:rPr lang="en-MY" u="sng" dirty="0"/>
              <a:t>Assumption</a:t>
            </a:r>
          </a:p>
        </p:txBody>
      </p:sp>
      <p:cxnSp>
        <p:nvCxnSpPr>
          <p:cNvPr id="6" name="Straight Connector 5">
            <a:extLst>
              <a:ext uri="{FF2B5EF4-FFF2-40B4-BE49-F238E27FC236}">
                <a16:creationId xmlns:a16="http://schemas.microsoft.com/office/drawing/2014/main" id="{C144C924-F14A-40CE-A45B-6429E305785C}"/>
              </a:ext>
            </a:extLst>
          </p:cNvPr>
          <p:cNvCxnSpPr/>
          <p:nvPr/>
        </p:nvCxnSpPr>
        <p:spPr>
          <a:xfrm>
            <a:off x="4166938" y="0"/>
            <a:ext cx="0" cy="6858000"/>
          </a:xfrm>
          <a:prstGeom prst="line">
            <a:avLst/>
          </a:prstGeom>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0F4D77DE-AD02-452D-B0ED-AF6B7307D722}"/>
              </a:ext>
            </a:extLst>
          </p:cNvPr>
          <p:cNvSpPr txBox="1"/>
          <p:nvPr/>
        </p:nvSpPr>
        <p:spPr>
          <a:xfrm>
            <a:off x="0" y="4379986"/>
            <a:ext cx="3433009" cy="523220"/>
          </a:xfrm>
          <a:prstGeom prst="rect">
            <a:avLst/>
          </a:prstGeom>
          <a:noFill/>
        </p:spPr>
        <p:txBody>
          <a:bodyPr wrap="square" rtlCol="0">
            <a:spAutoFit/>
          </a:bodyPr>
          <a:lstStyle/>
          <a:p>
            <a:r>
              <a:rPr lang="en-MY" sz="1400" dirty="0"/>
              <a:t>Each fraud investigation cost: $1,000</a:t>
            </a:r>
          </a:p>
          <a:p>
            <a:r>
              <a:rPr lang="en-MY" sz="1400" dirty="0"/>
              <a:t>Each undetected fraud loss: $20,000</a:t>
            </a:r>
          </a:p>
        </p:txBody>
      </p:sp>
      <p:sp>
        <p:nvSpPr>
          <p:cNvPr id="18" name="TextBox 17">
            <a:extLst>
              <a:ext uri="{FF2B5EF4-FFF2-40B4-BE49-F238E27FC236}">
                <a16:creationId xmlns:a16="http://schemas.microsoft.com/office/drawing/2014/main" id="{DF0D9AC5-90B5-4944-9FF3-6E4408B4683D}"/>
              </a:ext>
            </a:extLst>
          </p:cNvPr>
          <p:cNvSpPr txBox="1"/>
          <p:nvPr/>
        </p:nvSpPr>
        <p:spPr>
          <a:xfrm>
            <a:off x="-38142" y="73317"/>
            <a:ext cx="4344500" cy="646331"/>
          </a:xfrm>
          <a:prstGeom prst="rect">
            <a:avLst/>
          </a:prstGeom>
          <a:noFill/>
        </p:spPr>
        <p:txBody>
          <a:bodyPr wrap="square" rtlCol="0">
            <a:spAutoFit/>
          </a:bodyPr>
          <a:lstStyle/>
          <a:p>
            <a:r>
              <a:rPr lang="en-MY" b="1" u="sng" dirty="0"/>
              <a:t>D. Confusion Matrix of Random Forest Model</a:t>
            </a:r>
          </a:p>
        </p:txBody>
      </p:sp>
      <p:sp>
        <p:nvSpPr>
          <p:cNvPr id="19" name="TextBox 18">
            <a:extLst>
              <a:ext uri="{FF2B5EF4-FFF2-40B4-BE49-F238E27FC236}">
                <a16:creationId xmlns:a16="http://schemas.microsoft.com/office/drawing/2014/main" id="{6B4A0544-96F1-45AF-86A3-94718B79C254}"/>
              </a:ext>
            </a:extLst>
          </p:cNvPr>
          <p:cNvSpPr txBox="1"/>
          <p:nvPr/>
        </p:nvSpPr>
        <p:spPr>
          <a:xfrm>
            <a:off x="4166937" y="70407"/>
            <a:ext cx="4078693" cy="369332"/>
          </a:xfrm>
          <a:prstGeom prst="rect">
            <a:avLst/>
          </a:prstGeom>
          <a:noFill/>
        </p:spPr>
        <p:txBody>
          <a:bodyPr wrap="square" rtlCol="0">
            <a:spAutoFit/>
          </a:bodyPr>
          <a:lstStyle/>
          <a:p>
            <a:r>
              <a:rPr lang="en-MY" b="1" u="sng" dirty="0"/>
              <a:t>E. Model Ranking and Evaluation Result </a:t>
            </a:r>
          </a:p>
        </p:txBody>
      </p:sp>
      <p:sp>
        <p:nvSpPr>
          <p:cNvPr id="20" name="TextBox 19">
            <a:extLst>
              <a:ext uri="{FF2B5EF4-FFF2-40B4-BE49-F238E27FC236}">
                <a16:creationId xmlns:a16="http://schemas.microsoft.com/office/drawing/2014/main" id="{BE2B7741-3143-450A-9737-F960147802F7}"/>
              </a:ext>
            </a:extLst>
          </p:cNvPr>
          <p:cNvSpPr txBox="1"/>
          <p:nvPr/>
        </p:nvSpPr>
        <p:spPr>
          <a:xfrm>
            <a:off x="4217066" y="3390003"/>
            <a:ext cx="7974934" cy="1277273"/>
          </a:xfrm>
          <a:prstGeom prst="rect">
            <a:avLst/>
          </a:prstGeom>
          <a:noFill/>
        </p:spPr>
        <p:txBody>
          <a:bodyPr wrap="square" rtlCol="0">
            <a:spAutoFit/>
          </a:bodyPr>
          <a:lstStyle/>
          <a:p>
            <a:r>
              <a:rPr lang="en-MY" sz="1100" dirty="0"/>
              <a:t>The above table shows total of 12 models being ranked according to their cost (calculation shown on the left side). Since this is an imbalanced dataset, the evaluation matric should not be focusing on Accuracy as it is misleading with the high score as most ‘ok’ category being categorized successfully. Instead, we should look at Matthew Correlation score and F1 score since it penalize False Negatives and False Positives, therefore, a more meaningful gauge for misclassification.</a:t>
            </a:r>
          </a:p>
          <a:p>
            <a:endParaRPr lang="en-MY" sz="1100" dirty="0"/>
          </a:p>
          <a:p>
            <a:r>
              <a:rPr lang="en-MY" sz="1100" dirty="0"/>
              <a:t>The model which incurred lesser cost to the company will be chosen to predict the datasets which column ‘Insp’ of ‘</a:t>
            </a:r>
            <a:r>
              <a:rPr lang="en-MY" sz="1100" dirty="0" err="1"/>
              <a:t>unkn</a:t>
            </a:r>
            <a:r>
              <a:rPr lang="en-MY" sz="1100" dirty="0"/>
              <a:t>’. Our team identified that using </a:t>
            </a:r>
            <a:r>
              <a:rPr lang="en-MY" sz="1100" i="1" dirty="0" err="1">
                <a:solidFill>
                  <a:srgbClr val="0070C0"/>
                </a:solidFill>
              </a:rPr>
              <a:t>RandomForest</a:t>
            </a:r>
            <a:r>
              <a:rPr lang="en-MY" sz="1100" dirty="0"/>
              <a:t> model will incur the least cost and thus it was chosen to predict the Test dataset.</a:t>
            </a:r>
          </a:p>
        </p:txBody>
      </p:sp>
      <p:pic>
        <p:nvPicPr>
          <p:cNvPr id="22" name="Graphic 21" descr="Crown">
            <a:extLst>
              <a:ext uri="{FF2B5EF4-FFF2-40B4-BE49-F238E27FC236}">
                <a16:creationId xmlns:a16="http://schemas.microsoft.com/office/drawing/2014/main" id="{9F5A3975-ABE8-4EC4-83D3-A38CE3F52C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11922" y="782306"/>
            <a:ext cx="199501" cy="199501"/>
          </a:xfrm>
          <a:prstGeom prst="rect">
            <a:avLst/>
          </a:prstGeom>
        </p:spPr>
      </p:pic>
      <p:sp>
        <p:nvSpPr>
          <p:cNvPr id="23" name="TextBox 22">
            <a:extLst>
              <a:ext uri="{FF2B5EF4-FFF2-40B4-BE49-F238E27FC236}">
                <a16:creationId xmlns:a16="http://schemas.microsoft.com/office/drawing/2014/main" id="{A27DEAE9-03CF-4B5C-96DB-B84FACB836AF}"/>
              </a:ext>
            </a:extLst>
          </p:cNvPr>
          <p:cNvSpPr txBox="1"/>
          <p:nvPr/>
        </p:nvSpPr>
        <p:spPr>
          <a:xfrm>
            <a:off x="4191002" y="4578521"/>
            <a:ext cx="1989221" cy="369332"/>
          </a:xfrm>
          <a:prstGeom prst="rect">
            <a:avLst/>
          </a:prstGeom>
          <a:noFill/>
        </p:spPr>
        <p:txBody>
          <a:bodyPr wrap="square" rtlCol="0">
            <a:spAutoFit/>
          </a:bodyPr>
          <a:lstStyle/>
          <a:p>
            <a:r>
              <a:rPr lang="en-MY" b="1" u="sng" dirty="0"/>
              <a:t>F. Deployment</a:t>
            </a:r>
          </a:p>
        </p:txBody>
      </p:sp>
      <p:sp>
        <p:nvSpPr>
          <p:cNvPr id="24" name="TextBox 23">
            <a:extLst>
              <a:ext uri="{FF2B5EF4-FFF2-40B4-BE49-F238E27FC236}">
                <a16:creationId xmlns:a16="http://schemas.microsoft.com/office/drawing/2014/main" id="{9E4AD603-9F3A-4D99-ABB9-30C1B87F5715}"/>
              </a:ext>
            </a:extLst>
          </p:cNvPr>
          <p:cNvSpPr txBox="1"/>
          <p:nvPr/>
        </p:nvSpPr>
        <p:spPr>
          <a:xfrm>
            <a:off x="4191002" y="4947853"/>
            <a:ext cx="7737898" cy="600164"/>
          </a:xfrm>
          <a:prstGeom prst="rect">
            <a:avLst/>
          </a:prstGeom>
          <a:noFill/>
        </p:spPr>
        <p:txBody>
          <a:bodyPr wrap="square" rtlCol="0">
            <a:spAutoFit/>
          </a:bodyPr>
          <a:lstStyle/>
          <a:p>
            <a:r>
              <a:rPr lang="en-MY" sz="1100" dirty="0"/>
              <a:t>The model is being saved as a pickle file for reusability. The pickle file is then integrated into a flask RESTful API application,  and subsequently being deployed using docker. User Acceptance Test (UAT) should be conducted to test the scalability and reliability of the model through numerous iterations and different combination of datasets. </a:t>
            </a:r>
          </a:p>
        </p:txBody>
      </p:sp>
      <p:sp>
        <p:nvSpPr>
          <p:cNvPr id="21" name="TextBox 20">
            <a:extLst>
              <a:ext uri="{FF2B5EF4-FFF2-40B4-BE49-F238E27FC236}">
                <a16:creationId xmlns:a16="http://schemas.microsoft.com/office/drawing/2014/main" id="{A29329F7-AFE3-43A3-BA3D-460068CA1B79}"/>
              </a:ext>
            </a:extLst>
          </p:cNvPr>
          <p:cNvSpPr txBox="1"/>
          <p:nvPr/>
        </p:nvSpPr>
        <p:spPr>
          <a:xfrm>
            <a:off x="4191002" y="5459262"/>
            <a:ext cx="3565353" cy="369332"/>
          </a:xfrm>
          <a:prstGeom prst="rect">
            <a:avLst/>
          </a:prstGeom>
          <a:noFill/>
        </p:spPr>
        <p:txBody>
          <a:bodyPr wrap="square" rtlCol="0">
            <a:spAutoFit/>
          </a:bodyPr>
          <a:lstStyle/>
          <a:p>
            <a:r>
              <a:rPr lang="en-MY" b="1" u="sng" dirty="0"/>
              <a:t>G. Implementation Issues</a:t>
            </a:r>
          </a:p>
        </p:txBody>
      </p:sp>
      <p:sp>
        <p:nvSpPr>
          <p:cNvPr id="25" name="TextBox 24">
            <a:extLst>
              <a:ext uri="{FF2B5EF4-FFF2-40B4-BE49-F238E27FC236}">
                <a16:creationId xmlns:a16="http://schemas.microsoft.com/office/drawing/2014/main" id="{899C2DC3-4C5E-4027-AC07-E0E45A2C9366}"/>
              </a:ext>
            </a:extLst>
          </p:cNvPr>
          <p:cNvSpPr txBox="1"/>
          <p:nvPr/>
        </p:nvSpPr>
        <p:spPr>
          <a:xfrm>
            <a:off x="4247149" y="5787339"/>
            <a:ext cx="7737898" cy="1107996"/>
          </a:xfrm>
          <a:prstGeom prst="rect">
            <a:avLst/>
          </a:prstGeom>
          <a:noFill/>
        </p:spPr>
        <p:txBody>
          <a:bodyPr wrap="square" rtlCol="0">
            <a:spAutoFit/>
          </a:bodyPr>
          <a:lstStyle/>
          <a:p>
            <a:r>
              <a:rPr lang="en-MY" sz="1100" dirty="0"/>
              <a:t>a. The model the team chosen will have high false positive rate, meaning it will detect a lot of ‘fraud’ cases even though the cases are ‘ok’. Thus, more time and money will be spend on investigating the fraud cases. Should the cost of undetected fraud decreases, the team may deploy alternate model balancing its lower false positive rate and lower cost.</a:t>
            </a:r>
          </a:p>
          <a:p>
            <a:r>
              <a:rPr lang="en-MY" sz="1100" dirty="0"/>
              <a:t>b. The unlabelled data is more then labelled data. There still a lot of uncertainties in determining the robustness of the data in the long run. The team should labelled more of the datasets to test the model to determine whether the model needs further fine tuning.</a:t>
            </a:r>
          </a:p>
        </p:txBody>
      </p:sp>
    </p:spTree>
    <p:extLst>
      <p:ext uri="{BB962C8B-B14F-4D97-AF65-F5344CB8AC3E}">
        <p14:creationId xmlns:p14="http://schemas.microsoft.com/office/powerpoint/2010/main" val="2554279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5D09-C115-49A0-9936-EB43F3DF288C}"/>
              </a:ext>
            </a:extLst>
          </p:cNvPr>
          <p:cNvSpPr>
            <a:spLocks noGrp="1"/>
          </p:cNvSpPr>
          <p:nvPr>
            <p:ph type="title"/>
          </p:nvPr>
        </p:nvSpPr>
        <p:spPr/>
        <p:txBody>
          <a:bodyPr/>
          <a:lstStyle/>
          <a:p>
            <a:r>
              <a:rPr lang="en-MY" dirty="0"/>
              <a:t>Question 3</a:t>
            </a:r>
          </a:p>
        </p:txBody>
      </p:sp>
      <p:sp>
        <p:nvSpPr>
          <p:cNvPr id="4" name="TextBox 3">
            <a:extLst>
              <a:ext uri="{FF2B5EF4-FFF2-40B4-BE49-F238E27FC236}">
                <a16:creationId xmlns:a16="http://schemas.microsoft.com/office/drawing/2014/main" id="{545A5D08-8907-47EE-BAA9-6254F95173CE}"/>
              </a:ext>
            </a:extLst>
          </p:cNvPr>
          <p:cNvSpPr txBox="1"/>
          <p:nvPr/>
        </p:nvSpPr>
        <p:spPr>
          <a:xfrm>
            <a:off x="946483" y="2237874"/>
            <a:ext cx="9304422" cy="2554545"/>
          </a:xfrm>
          <a:prstGeom prst="rect">
            <a:avLst/>
          </a:prstGeom>
          <a:noFill/>
        </p:spPr>
        <p:txBody>
          <a:bodyPr wrap="square" rtlCol="0">
            <a:spAutoFit/>
          </a:bodyPr>
          <a:lstStyle/>
          <a:p>
            <a:r>
              <a:rPr lang="en-MY" sz="8000" dirty="0"/>
              <a:t>Labour Force Participation  </a:t>
            </a:r>
          </a:p>
        </p:txBody>
      </p:sp>
    </p:spTree>
    <p:extLst>
      <p:ext uri="{BB962C8B-B14F-4D97-AF65-F5344CB8AC3E}">
        <p14:creationId xmlns:p14="http://schemas.microsoft.com/office/powerpoint/2010/main" val="412705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89B8AAA-DBCA-431F-9E9D-4D3A67DB982E}"/>
              </a:ext>
            </a:extLst>
          </p:cNvPr>
          <p:cNvGraphicFramePr>
            <a:graphicFrameLocks noGrp="1"/>
          </p:cNvGraphicFramePr>
          <p:nvPr>
            <p:extLst>
              <p:ext uri="{D42A27DB-BD31-4B8C-83A1-F6EECF244321}">
                <p14:modId xmlns:p14="http://schemas.microsoft.com/office/powerpoint/2010/main" val="1096371548"/>
              </p:ext>
            </p:extLst>
          </p:nvPr>
        </p:nvGraphicFramePr>
        <p:xfrm>
          <a:off x="227058" y="487889"/>
          <a:ext cx="7272627" cy="3958634"/>
        </p:xfrm>
        <a:graphic>
          <a:graphicData uri="http://schemas.openxmlformats.org/drawingml/2006/table">
            <a:tbl>
              <a:tblPr/>
              <a:tblGrid>
                <a:gridCol w="901422">
                  <a:extLst>
                    <a:ext uri="{9D8B030D-6E8A-4147-A177-3AD203B41FA5}">
                      <a16:colId xmlns:a16="http://schemas.microsoft.com/office/drawing/2014/main" val="1173960825"/>
                    </a:ext>
                  </a:extLst>
                </a:gridCol>
                <a:gridCol w="1422215">
                  <a:extLst>
                    <a:ext uri="{9D8B030D-6E8A-4147-A177-3AD203B41FA5}">
                      <a16:colId xmlns:a16="http://schemas.microsoft.com/office/drawing/2014/main" val="441818550"/>
                    </a:ext>
                  </a:extLst>
                </a:gridCol>
                <a:gridCol w="1068754">
                  <a:extLst>
                    <a:ext uri="{9D8B030D-6E8A-4147-A177-3AD203B41FA5}">
                      <a16:colId xmlns:a16="http://schemas.microsoft.com/office/drawing/2014/main" val="1519017039"/>
                    </a:ext>
                  </a:extLst>
                </a:gridCol>
                <a:gridCol w="1293412">
                  <a:extLst>
                    <a:ext uri="{9D8B030D-6E8A-4147-A177-3AD203B41FA5}">
                      <a16:colId xmlns:a16="http://schemas.microsoft.com/office/drawing/2014/main" val="2264662529"/>
                    </a:ext>
                  </a:extLst>
                </a:gridCol>
                <a:gridCol w="1720550">
                  <a:extLst>
                    <a:ext uri="{9D8B030D-6E8A-4147-A177-3AD203B41FA5}">
                      <a16:colId xmlns:a16="http://schemas.microsoft.com/office/drawing/2014/main" val="4237508107"/>
                    </a:ext>
                  </a:extLst>
                </a:gridCol>
                <a:gridCol w="866274">
                  <a:extLst>
                    <a:ext uri="{9D8B030D-6E8A-4147-A177-3AD203B41FA5}">
                      <a16:colId xmlns:a16="http://schemas.microsoft.com/office/drawing/2014/main" val="2036206634"/>
                    </a:ext>
                  </a:extLst>
                </a:gridCol>
              </a:tblGrid>
              <a:tr h="184772">
                <a:tc>
                  <a:txBody>
                    <a:bodyPr/>
                    <a:lstStyle/>
                    <a:p>
                      <a:pPr algn="l" fontAlgn="b"/>
                      <a:r>
                        <a:rPr lang="en-MY" sz="1200" b="1" i="0" u="none" strike="noStrike" dirty="0">
                          <a:solidFill>
                            <a:srgbClr val="000000"/>
                          </a:solidFill>
                          <a:effectLst/>
                          <a:latin typeface="Calibri" panose="020F0502020204030204" pitchFamily="34" charset="0"/>
                        </a:rPr>
                        <a:t>country</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1200" b="1" i="0" u="none" strike="noStrike" dirty="0">
                          <a:solidFill>
                            <a:srgbClr val="000000"/>
                          </a:solidFill>
                          <a:effectLst/>
                          <a:latin typeface="Calibri" panose="020F0502020204030204" pitchFamily="34" charset="0"/>
                        </a:rPr>
                        <a:t>model</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1200" b="1" i="0" u="none" strike="noStrike" dirty="0">
                          <a:solidFill>
                            <a:srgbClr val="000000"/>
                          </a:solidFill>
                          <a:effectLst/>
                          <a:latin typeface="Calibri" panose="020F0502020204030204" pitchFamily="34" charset="0"/>
                        </a:rPr>
                        <a:t>rmse_val</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1200" b="1" i="0" u="none" strike="noStrike" dirty="0" err="1">
                          <a:solidFill>
                            <a:srgbClr val="000000"/>
                          </a:solidFill>
                          <a:effectLst/>
                          <a:latin typeface="Calibri" panose="020F0502020204030204" pitchFamily="34" charset="0"/>
                        </a:rPr>
                        <a:t>mae_val</a:t>
                      </a:r>
                      <a:endParaRPr lang="en-MY" sz="1200" b="1"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1200" b="1" i="0" u="none" strike="noStrike" dirty="0" err="1">
                          <a:solidFill>
                            <a:srgbClr val="000000"/>
                          </a:solidFill>
                          <a:effectLst/>
                          <a:latin typeface="Calibri" panose="020F0502020204030204" pitchFamily="34" charset="0"/>
                        </a:rPr>
                        <a:t>mape_val</a:t>
                      </a:r>
                      <a:endParaRPr lang="en-MY" sz="1200" b="1"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1200" b="1" i="0" u="none" strike="noStrike" dirty="0">
                          <a:solidFill>
                            <a:srgbClr val="000000"/>
                          </a:solidFill>
                          <a:effectLst/>
                          <a:latin typeface="Calibri" panose="020F0502020204030204" pitchFamily="34" charset="0"/>
                        </a:rPr>
                        <a:t>Rank</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230347558"/>
                  </a:ext>
                </a:extLst>
              </a:tr>
              <a:tr h="282844">
                <a:tc rowSpan="4">
                  <a:txBody>
                    <a:bodyPr/>
                    <a:lstStyle/>
                    <a:p>
                      <a:pPr algn="l" fontAlgn="b"/>
                      <a:endParaRPr lang="en-MY" sz="1050" b="0" i="0" u="none" strike="noStrike" dirty="0">
                        <a:solidFill>
                          <a:srgbClr val="000000"/>
                        </a:solidFill>
                        <a:effectLst/>
                        <a:latin typeface="Calibri" panose="020F0502020204030204" pitchFamily="34" charset="0"/>
                      </a:endParaRPr>
                    </a:p>
                    <a:p>
                      <a:pPr algn="l" fontAlgn="b"/>
                      <a:r>
                        <a:rPr lang="en-MY" sz="1050" b="0" i="0" u="none" strike="noStrike" dirty="0">
                          <a:solidFill>
                            <a:srgbClr val="000000"/>
                          </a:solidFill>
                          <a:effectLst/>
                          <a:latin typeface="Calibri" panose="020F0502020204030204" pitchFamily="34" charset="0"/>
                        </a:rPr>
                        <a:t>China</a:t>
                      </a:r>
                    </a:p>
                    <a:p>
                      <a:pPr algn="l" fontAlgn="b"/>
                      <a:endParaRPr lang="en-MY" sz="1050" b="0" i="0" u="none" strike="noStrike" dirty="0">
                        <a:solidFill>
                          <a:srgbClr val="000000"/>
                        </a:solidFill>
                        <a:effectLst/>
                        <a:latin typeface="Calibri" panose="020F0502020204030204" pitchFamily="34" charset="0"/>
                      </a:endParaRPr>
                    </a:p>
                    <a:p>
                      <a:pPr algn="l" fontAlgn="b"/>
                      <a:endParaRPr lang="en-MY" sz="1050" b="0" i="0" u="none" strike="noStrike" dirty="0">
                        <a:solidFill>
                          <a:srgbClr val="000000"/>
                        </a:solidFill>
                        <a:effectLst/>
                        <a:latin typeface="Calibri" panose="020F0502020204030204" pitchFamily="34" charset="0"/>
                      </a:endParaRPr>
                    </a:p>
                    <a:p>
                      <a:pPr algn="l" fontAlgn="b"/>
                      <a:endParaRPr lang="en-MY" sz="1050" b="0" i="0" u="none" strike="noStrike" dirty="0">
                        <a:solidFill>
                          <a:srgbClr val="000000"/>
                        </a:solidFill>
                        <a:effectLst/>
                        <a:latin typeface="Calibri" panose="020F0502020204030204" pitchFamily="34" charset="0"/>
                      </a:endParaRPr>
                    </a:p>
                    <a:p>
                      <a:pPr algn="l" fontAlgn="b"/>
                      <a:endParaRPr lang="en-MY" sz="1050" b="0"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MY" sz="1050" b="0" i="0" u="none" strike="noStrike" dirty="0">
                          <a:solidFill>
                            <a:srgbClr val="000000"/>
                          </a:solidFill>
                          <a:effectLst/>
                          <a:latin typeface="Calibri" panose="020F0502020204030204" pitchFamily="34" charset="0"/>
                        </a:rPr>
                        <a:t>univariate ARIMA</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1050" b="0" i="0" u="none" strike="noStrike" dirty="0">
                          <a:solidFill>
                            <a:srgbClr val="000000"/>
                          </a:solidFill>
                          <a:effectLst/>
                          <a:latin typeface="Calibri" panose="020F0502020204030204" pitchFamily="34" charset="0"/>
                        </a:rPr>
                        <a:t>0.229056</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0.170299</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0.20%</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2</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0479206"/>
                  </a:ext>
                </a:extLst>
              </a:tr>
              <a:tr h="282844">
                <a:tc vMerge="1">
                  <a:txBody>
                    <a:bodyPr/>
                    <a:lstStyle/>
                    <a:p>
                      <a:pPr algn="l" fontAlgn="b"/>
                      <a:endParaRPr lang="en-MY" sz="1050" b="0"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MY" sz="1050" b="0" i="0" u="none" strike="noStrike" dirty="0">
                          <a:solidFill>
                            <a:srgbClr val="000000"/>
                          </a:solidFill>
                          <a:effectLst/>
                          <a:latin typeface="Calibri" panose="020F0502020204030204" pitchFamily="34" charset="0"/>
                        </a:rPr>
                        <a:t>vector autoregression</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1050" b="0" i="0" u="none" strike="noStrike" dirty="0">
                          <a:solidFill>
                            <a:srgbClr val="000000"/>
                          </a:solidFill>
                          <a:effectLst/>
                          <a:latin typeface="Calibri" panose="020F0502020204030204" pitchFamily="34" charset="0"/>
                        </a:rPr>
                        <a:t>0.100333</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0.086517</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0.09%</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1</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9972805"/>
                  </a:ext>
                </a:extLst>
              </a:tr>
              <a:tr h="282844">
                <a:tc vMerge="1">
                  <a:txBody>
                    <a:bodyPr/>
                    <a:lstStyle/>
                    <a:p>
                      <a:pPr algn="l" fontAlgn="b"/>
                      <a:endParaRPr lang="en-MY" sz="1050" b="0"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MY" sz="1050" b="0" i="0" u="none" strike="noStrike" dirty="0">
                          <a:solidFill>
                            <a:srgbClr val="000000"/>
                          </a:solidFill>
                          <a:effectLst/>
                          <a:latin typeface="Calibri" panose="020F0502020204030204" pitchFamily="34" charset="0"/>
                        </a:rPr>
                        <a:t>univariate multistep LSTM</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1100" b="0" i="0" u="none" strike="noStrike" dirty="0">
                          <a:solidFill>
                            <a:srgbClr val="000000"/>
                          </a:solidFill>
                          <a:effectLst/>
                          <a:latin typeface="Calibri" panose="020F0502020204030204" pitchFamily="34" charset="0"/>
                        </a:rPr>
                        <a:t>0.537208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0.533162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0.57%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6849931"/>
                  </a:ext>
                </a:extLst>
              </a:tr>
              <a:tr h="282844">
                <a:tc vMerge="1">
                  <a:txBody>
                    <a:bodyPr/>
                    <a:lstStyle/>
                    <a:p>
                      <a:pPr algn="l" fontAlgn="b"/>
                      <a:endParaRPr lang="en-MY" sz="1050" b="0"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MY" sz="1050" b="0" i="0" u="none" strike="noStrike" dirty="0">
                          <a:solidFill>
                            <a:srgbClr val="000000"/>
                          </a:solidFill>
                          <a:effectLst/>
                          <a:latin typeface="Calibri" panose="020F0502020204030204" pitchFamily="34" charset="0"/>
                        </a:rPr>
                        <a:t>multivariate multistep LSTM</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1100" b="0" i="0" u="none" strike="noStrike" dirty="0">
                          <a:solidFill>
                            <a:srgbClr val="000000"/>
                          </a:solidFill>
                          <a:effectLst/>
                          <a:latin typeface="Calibri" panose="020F0502020204030204" pitchFamily="34" charset="0"/>
                        </a:rPr>
                        <a:t>1.694371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1.682232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3.43%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5177597"/>
                  </a:ext>
                </a:extLst>
              </a:tr>
              <a:tr h="282844">
                <a:tc rowSpan="4">
                  <a:txBody>
                    <a:bodyPr/>
                    <a:lstStyle/>
                    <a:p>
                      <a:pPr algn="l" fontAlgn="b"/>
                      <a:r>
                        <a:rPr lang="en-MY" sz="1050" b="0" i="0" u="none" strike="noStrike" dirty="0">
                          <a:solidFill>
                            <a:srgbClr val="000000"/>
                          </a:solidFill>
                          <a:effectLst/>
                          <a:latin typeface="Calibri" panose="020F0502020204030204" pitchFamily="34" charset="0"/>
                        </a:rPr>
                        <a:t>India</a:t>
                      </a:r>
                    </a:p>
                    <a:p>
                      <a:pPr algn="l" fontAlgn="b"/>
                      <a:endParaRPr lang="en-MY" sz="1050" b="0" i="0" u="none" strike="noStrike" dirty="0">
                        <a:solidFill>
                          <a:srgbClr val="000000"/>
                        </a:solidFill>
                        <a:effectLst/>
                        <a:latin typeface="Calibri" panose="020F0502020204030204" pitchFamily="34" charset="0"/>
                      </a:endParaRPr>
                    </a:p>
                    <a:p>
                      <a:pPr algn="l" fontAlgn="b"/>
                      <a:endParaRPr lang="en-MY" sz="1050" b="0" i="0" u="none" strike="noStrike" dirty="0">
                        <a:solidFill>
                          <a:srgbClr val="000000"/>
                        </a:solidFill>
                        <a:effectLst/>
                        <a:latin typeface="Calibri" panose="020F0502020204030204" pitchFamily="34" charset="0"/>
                      </a:endParaRPr>
                    </a:p>
                    <a:p>
                      <a:pPr algn="l" fontAlgn="b"/>
                      <a:endParaRPr lang="en-MY" sz="1050" b="0" i="0" u="none" strike="noStrike" dirty="0">
                        <a:solidFill>
                          <a:srgbClr val="000000"/>
                        </a:solidFill>
                        <a:effectLst/>
                        <a:latin typeface="Calibri" panose="020F0502020204030204" pitchFamily="34" charset="0"/>
                      </a:endParaRPr>
                    </a:p>
                    <a:p>
                      <a:pPr algn="l" fontAlgn="b"/>
                      <a:endParaRPr lang="en-MY" sz="1050" b="0"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MY" sz="1050" b="0" i="0" u="none" strike="noStrike" dirty="0">
                          <a:solidFill>
                            <a:srgbClr val="000000"/>
                          </a:solidFill>
                          <a:effectLst/>
                          <a:latin typeface="Calibri" panose="020F0502020204030204" pitchFamily="34" charset="0"/>
                        </a:rPr>
                        <a:t>univariate ARIMA</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1050" b="0" i="0" u="none" strike="noStrike" dirty="0">
                          <a:solidFill>
                            <a:srgbClr val="000000"/>
                          </a:solidFill>
                          <a:effectLst/>
                          <a:latin typeface="Calibri" panose="020F0502020204030204" pitchFamily="34" charset="0"/>
                        </a:rPr>
                        <a:t>0.147826</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0.133336</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0.21%</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1</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1500331"/>
                  </a:ext>
                </a:extLst>
              </a:tr>
              <a:tr h="282844">
                <a:tc vMerge="1">
                  <a:txBody>
                    <a:bodyPr/>
                    <a:lstStyle/>
                    <a:p>
                      <a:pPr algn="l" fontAlgn="b"/>
                      <a:endParaRPr lang="en-MY" sz="1050" b="0"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MY" sz="1050" b="0" i="0" u="none" strike="noStrike" dirty="0">
                          <a:solidFill>
                            <a:srgbClr val="000000"/>
                          </a:solidFill>
                          <a:effectLst/>
                          <a:latin typeface="Calibri" panose="020F0502020204030204" pitchFamily="34" charset="0"/>
                        </a:rPr>
                        <a:t>vector autoregression</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1050" b="0" i="0" u="none" strike="noStrike" dirty="0">
                          <a:solidFill>
                            <a:srgbClr val="000000"/>
                          </a:solidFill>
                          <a:effectLst/>
                          <a:latin typeface="Calibri" panose="020F0502020204030204" pitchFamily="34" charset="0"/>
                        </a:rPr>
                        <a:t>0.229457</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0.160332</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0.24%</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2</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826443"/>
                  </a:ext>
                </a:extLst>
              </a:tr>
              <a:tr h="318677">
                <a:tc vMerge="1">
                  <a:txBody>
                    <a:bodyPr/>
                    <a:lstStyle/>
                    <a:p>
                      <a:pPr algn="l" fontAlgn="b"/>
                      <a:endParaRPr lang="en-MY" sz="1050" b="0"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MY" sz="1050" b="0" i="0" u="none" strike="noStrike" dirty="0">
                          <a:solidFill>
                            <a:srgbClr val="000000"/>
                          </a:solidFill>
                          <a:effectLst/>
                          <a:latin typeface="Calibri" panose="020F0502020204030204" pitchFamily="34" charset="0"/>
                        </a:rPr>
                        <a:t>univariate multistep LSTM</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1100" b="0" i="0" u="none" strike="noStrike" dirty="0">
                          <a:solidFill>
                            <a:srgbClr val="000000"/>
                          </a:solidFill>
                          <a:effectLst/>
                          <a:latin typeface="Calibri" panose="020F0502020204030204" pitchFamily="34" charset="0"/>
                        </a:rPr>
                        <a:t>0.273243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0.243713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0.35%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2586029"/>
                  </a:ext>
                </a:extLst>
              </a:tr>
              <a:tr h="318677">
                <a:tc vMerge="1">
                  <a:txBody>
                    <a:bodyPr/>
                    <a:lstStyle/>
                    <a:p>
                      <a:pPr algn="l" fontAlgn="b"/>
                      <a:endParaRPr lang="en-MY" sz="1050" b="0"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MY" sz="1050" b="0" i="0" u="none" strike="noStrike" dirty="0">
                          <a:solidFill>
                            <a:srgbClr val="000000"/>
                          </a:solidFill>
                          <a:effectLst/>
                          <a:latin typeface="Calibri" panose="020F0502020204030204" pitchFamily="34" charset="0"/>
                        </a:rPr>
                        <a:t>multivariate multistep LSTM</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1100" b="0" i="0" u="none" strike="noStrike" dirty="0">
                          <a:solidFill>
                            <a:srgbClr val="000000"/>
                          </a:solidFill>
                          <a:effectLst/>
                          <a:latin typeface="Calibri" panose="020F0502020204030204" pitchFamily="34" charset="0"/>
                        </a:rPr>
                        <a:t>2.356452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2.353175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1.82%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844633"/>
                  </a:ext>
                </a:extLst>
              </a:tr>
              <a:tr h="318677">
                <a:tc rowSpan="4">
                  <a:txBody>
                    <a:bodyPr/>
                    <a:lstStyle/>
                    <a:p>
                      <a:pPr algn="l" fontAlgn="b"/>
                      <a:r>
                        <a:rPr lang="en-MY" sz="1050" b="0" i="0" u="none" strike="noStrike" dirty="0">
                          <a:solidFill>
                            <a:srgbClr val="000000"/>
                          </a:solidFill>
                          <a:effectLst/>
                          <a:latin typeface="Calibri" panose="020F0502020204030204" pitchFamily="34" charset="0"/>
                        </a:rPr>
                        <a:t>Singapore</a:t>
                      </a:r>
                    </a:p>
                    <a:p>
                      <a:pPr algn="l" fontAlgn="b"/>
                      <a:endParaRPr lang="en-MY" sz="1050" b="0" i="0" u="none" strike="noStrike" dirty="0">
                        <a:solidFill>
                          <a:srgbClr val="000000"/>
                        </a:solidFill>
                        <a:effectLst/>
                        <a:latin typeface="Calibri" panose="020F0502020204030204" pitchFamily="34" charset="0"/>
                      </a:endParaRPr>
                    </a:p>
                    <a:p>
                      <a:pPr algn="l" fontAlgn="b"/>
                      <a:endParaRPr lang="en-MY" sz="1050" b="0" i="0" u="none" strike="noStrike" dirty="0">
                        <a:solidFill>
                          <a:srgbClr val="000000"/>
                        </a:solidFill>
                        <a:effectLst/>
                        <a:latin typeface="Calibri" panose="020F0502020204030204" pitchFamily="34" charset="0"/>
                      </a:endParaRPr>
                    </a:p>
                    <a:p>
                      <a:pPr algn="l" fontAlgn="b"/>
                      <a:endParaRPr lang="en-MY" sz="1050" b="0" i="0" u="none" strike="noStrike" dirty="0">
                        <a:solidFill>
                          <a:srgbClr val="000000"/>
                        </a:solidFill>
                        <a:effectLst/>
                        <a:latin typeface="Calibri" panose="020F0502020204030204" pitchFamily="34" charset="0"/>
                      </a:endParaRPr>
                    </a:p>
                    <a:p>
                      <a:pPr algn="l" fontAlgn="b"/>
                      <a:endParaRPr lang="en-MY" sz="1050" b="0"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MY" sz="1050" b="0" i="0" u="none" strike="noStrike" dirty="0">
                          <a:solidFill>
                            <a:srgbClr val="000000"/>
                          </a:solidFill>
                          <a:effectLst/>
                          <a:latin typeface="Calibri" panose="020F0502020204030204" pitchFamily="34" charset="0"/>
                        </a:rPr>
                        <a:t>univariate ARIMA</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1050" b="0" i="0" u="none" strike="noStrike" dirty="0">
                          <a:solidFill>
                            <a:srgbClr val="000000"/>
                          </a:solidFill>
                          <a:effectLst/>
                          <a:latin typeface="Calibri" panose="020F0502020204030204" pitchFamily="34" charset="0"/>
                        </a:rPr>
                        <a:t>0.662064</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0.483331</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0.90%</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2</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1904755"/>
                  </a:ext>
                </a:extLst>
              </a:tr>
              <a:tr h="337877">
                <a:tc vMerge="1">
                  <a:txBody>
                    <a:bodyPr/>
                    <a:lstStyle/>
                    <a:p>
                      <a:pPr algn="l" fontAlgn="b"/>
                      <a:endParaRPr lang="en-MY" sz="1050" b="0"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MY" sz="1050" b="0" i="0" u="none" strike="noStrike" dirty="0">
                          <a:solidFill>
                            <a:srgbClr val="000000"/>
                          </a:solidFill>
                          <a:effectLst/>
                          <a:latin typeface="Calibri" panose="020F0502020204030204" pitchFamily="34" charset="0"/>
                        </a:rPr>
                        <a:t>vector autoregression</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1050" b="0" i="0" u="none" strike="noStrike" dirty="0">
                          <a:solidFill>
                            <a:srgbClr val="000000"/>
                          </a:solidFill>
                          <a:effectLst/>
                          <a:latin typeface="Calibri" panose="020F0502020204030204" pitchFamily="34" charset="0"/>
                        </a:rPr>
                        <a:t>1.251873</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1.153763</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1.40%</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050" b="0" i="0" u="none" strike="noStrike" dirty="0">
                          <a:solidFill>
                            <a:srgbClr val="000000"/>
                          </a:solidFill>
                          <a:effectLst/>
                          <a:latin typeface="Calibri" panose="020F0502020204030204" pitchFamily="34" charset="0"/>
                        </a:rPr>
                        <a:t>3</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6152268"/>
                  </a:ext>
                </a:extLst>
              </a:tr>
              <a:tr h="337877">
                <a:tc vMerge="1">
                  <a:txBody>
                    <a:bodyPr/>
                    <a:lstStyle/>
                    <a:p>
                      <a:pPr algn="l" fontAlgn="b"/>
                      <a:endParaRPr lang="en-MY" sz="1050" b="0"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MY" sz="1050" b="0" i="0" u="none" strike="noStrike" dirty="0">
                          <a:solidFill>
                            <a:srgbClr val="000000"/>
                          </a:solidFill>
                          <a:effectLst/>
                          <a:latin typeface="Calibri" panose="020F0502020204030204" pitchFamily="34" charset="0"/>
                        </a:rPr>
                        <a:t>univariate multistep LSTM</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1100" b="0" i="0" u="none" strike="noStrike" dirty="0">
                          <a:solidFill>
                            <a:srgbClr val="000000"/>
                          </a:solidFill>
                          <a:effectLst/>
                          <a:latin typeface="Calibri" panose="020F0502020204030204" pitchFamily="34" charset="0"/>
                        </a:rPr>
                        <a:t>0.504056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0.496465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0.61%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7631297"/>
                  </a:ext>
                </a:extLst>
              </a:tr>
              <a:tr h="337877">
                <a:tc vMerge="1">
                  <a:txBody>
                    <a:bodyPr/>
                    <a:lstStyle/>
                    <a:p>
                      <a:pPr algn="l" fontAlgn="b"/>
                      <a:endParaRPr lang="en-MY" sz="1050" b="0" i="0" u="none" strike="noStrike" dirty="0">
                        <a:solidFill>
                          <a:srgbClr val="000000"/>
                        </a:solidFill>
                        <a:effectLst/>
                        <a:latin typeface="Calibri" panose="020F0502020204030204" pitchFamily="34" charset="0"/>
                      </a:endParaRP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MY" sz="1050" b="0" i="0" u="none" strike="noStrike" dirty="0">
                          <a:solidFill>
                            <a:srgbClr val="000000"/>
                          </a:solidFill>
                          <a:effectLst/>
                          <a:latin typeface="Calibri" panose="020F0502020204030204" pitchFamily="34" charset="0"/>
                        </a:rPr>
                        <a:t>multivariate multistep LSTM</a:t>
                      </a:r>
                    </a:p>
                  </a:txBody>
                  <a:tcPr marL="6382" marR="6382" marT="638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fontAlgn="b"/>
                      <a:r>
                        <a:rPr lang="en-MY" sz="1100" b="0" i="0" u="none" strike="noStrike" dirty="0">
                          <a:solidFill>
                            <a:srgbClr val="000000"/>
                          </a:solidFill>
                          <a:effectLst/>
                          <a:latin typeface="Calibri" panose="020F0502020204030204" pitchFamily="34" charset="0"/>
                        </a:rPr>
                        <a:t>2.906351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2.862995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9.08%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100" b="0" i="0" u="none" strike="noStrike" dirty="0">
                          <a:solidFill>
                            <a:srgbClr val="000000"/>
                          </a:solidFill>
                          <a:effectLst/>
                          <a:latin typeface="Calibri" panose="020F0502020204030204" pitchFamily="34" charset="0"/>
                        </a:rPr>
                        <a:t>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0723840"/>
                  </a:ext>
                </a:extLst>
              </a:tr>
            </a:tbl>
          </a:graphicData>
        </a:graphic>
      </p:graphicFrame>
      <p:sp>
        <p:nvSpPr>
          <p:cNvPr id="5" name="TextBox 4">
            <a:extLst>
              <a:ext uri="{FF2B5EF4-FFF2-40B4-BE49-F238E27FC236}">
                <a16:creationId xmlns:a16="http://schemas.microsoft.com/office/drawing/2014/main" id="{9B0913C0-6BF5-496E-9DE2-9A70A636ED65}"/>
              </a:ext>
            </a:extLst>
          </p:cNvPr>
          <p:cNvSpPr txBox="1"/>
          <p:nvPr/>
        </p:nvSpPr>
        <p:spPr>
          <a:xfrm>
            <a:off x="98723" y="96253"/>
            <a:ext cx="1946646" cy="376989"/>
          </a:xfrm>
          <a:prstGeom prst="rect">
            <a:avLst/>
          </a:prstGeom>
          <a:noFill/>
        </p:spPr>
        <p:txBody>
          <a:bodyPr wrap="square" rtlCol="0">
            <a:spAutoFit/>
          </a:bodyPr>
          <a:lstStyle/>
          <a:p>
            <a:r>
              <a:rPr lang="en-MY" b="1" u="sng" dirty="0"/>
              <a:t>Model Evaluation</a:t>
            </a:r>
          </a:p>
        </p:txBody>
      </p:sp>
      <p:sp>
        <p:nvSpPr>
          <p:cNvPr id="12" name="TextBox 11">
            <a:extLst>
              <a:ext uri="{FF2B5EF4-FFF2-40B4-BE49-F238E27FC236}">
                <a16:creationId xmlns:a16="http://schemas.microsoft.com/office/drawing/2014/main" id="{6269C12B-1D6C-4E35-84B5-F80FBE5DE3DE}"/>
              </a:ext>
            </a:extLst>
          </p:cNvPr>
          <p:cNvSpPr txBox="1"/>
          <p:nvPr/>
        </p:nvSpPr>
        <p:spPr>
          <a:xfrm>
            <a:off x="227058" y="4642131"/>
            <a:ext cx="11717793" cy="1938992"/>
          </a:xfrm>
          <a:prstGeom prst="rect">
            <a:avLst/>
          </a:prstGeom>
          <a:noFill/>
          <a:ln>
            <a:solidFill>
              <a:schemeClr val="tx1"/>
            </a:solidFill>
          </a:ln>
        </p:spPr>
        <p:txBody>
          <a:bodyPr wrap="square" rtlCol="0">
            <a:spAutoFit/>
          </a:bodyPr>
          <a:lstStyle/>
          <a:p>
            <a:r>
              <a:rPr lang="en-MY" sz="1200" dirty="0"/>
              <a:t>Firstly, the first 80% of dataset in year sequence is split as Training and the remaining 20% of the dataset is split as Validation.</a:t>
            </a:r>
          </a:p>
          <a:p>
            <a:endParaRPr lang="en-MY" sz="1200" dirty="0"/>
          </a:p>
          <a:p>
            <a:r>
              <a:rPr lang="en-MY" sz="1200" dirty="0"/>
              <a:t>Different models were chosen for different countries according to the lowest RMSE, MAE and MAPE value obtained from the Validation dataset (highlighted in </a:t>
            </a:r>
            <a:r>
              <a:rPr lang="en-MY" sz="1200" dirty="0">
                <a:highlight>
                  <a:srgbClr val="FFFF00"/>
                </a:highlight>
              </a:rPr>
              <a:t>yellow</a:t>
            </a:r>
            <a:r>
              <a:rPr lang="en-MY" sz="1200" dirty="0"/>
              <a:t>)</a:t>
            </a:r>
          </a:p>
          <a:p>
            <a:endParaRPr lang="en-MY" sz="1200" dirty="0"/>
          </a:p>
          <a:p>
            <a:r>
              <a:rPr lang="en-MY" sz="1200" dirty="0"/>
              <a:t>A. For </a:t>
            </a:r>
            <a:r>
              <a:rPr lang="en-MY" sz="1200" b="1" dirty="0"/>
              <a:t>China</a:t>
            </a:r>
            <a:r>
              <a:rPr lang="en-MY" sz="1200" dirty="0"/>
              <a:t>, the team choose </a:t>
            </a:r>
            <a:r>
              <a:rPr lang="en-MY" sz="1200" i="1" dirty="0">
                <a:solidFill>
                  <a:srgbClr val="0070C0"/>
                </a:solidFill>
              </a:rPr>
              <a:t>vector autoregression</a:t>
            </a:r>
            <a:r>
              <a:rPr lang="en-MY" sz="1200" dirty="0"/>
              <a:t> as the model. The AIC for this model is -10.3692 (shown in </a:t>
            </a:r>
            <a:r>
              <a:rPr lang="en-MY" sz="900" i="1" dirty="0">
                <a:solidFill>
                  <a:srgbClr val="0070C0"/>
                </a:solidFill>
              </a:rPr>
              <a:t>Diagram 1</a:t>
            </a:r>
            <a:r>
              <a:rPr lang="en-MY" sz="1200" dirty="0"/>
              <a:t>).</a:t>
            </a:r>
          </a:p>
          <a:p>
            <a:r>
              <a:rPr lang="en-MY" sz="1200" dirty="0"/>
              <a:t>B. For </a:t>
            </a:r>
            <a:r>
              <a:rPr lang="en-MY" sz="1200" b="1" dirty="0"/>
              <a:t>India</a:t>
            </a:r>
            <a:r>
              <a:rPr lang="en-MY" sz="1200" dirty="0"/>
              <a:t>, the team choose </a:t>
            </a:r>
            <a:r>
              <a:rPr lang="en-MY" sz="1200" i="1" dirty="0">
                <a:solidFill>
                  <a:srgbClr val="0070C0"/>
                </a:solidFill>
              </a:rPr>
              <a:t>univariate ARIMA </a:t>
            </a:r>
            <a:r>
              <a:rPr lang="en-MY" sz="1200" dirty="0"/>
              <a:t>as the model. The AIC for this model is -13.344 (shown in </a:t>
            </a:r>
            <a:r>
              <a:rPr lang="en-MY" sz="900" i="1" dirty="0">
                <a:solidFill>
                  <a:srgbClr val="0070C0"/>
                </a:solidFill>
              </a:rPr>
              <a:t>Diagram 2</a:t>
            </a:r>
            <a:r>
              <a:rPr lang="en-MY" sz="1200" dirty="0"/>
              <a:t>).</a:t>
            </a:r>
          </a:p>
          <a:p>
            <a:r>
              <a:rPr lang="en-MY" sz="1200" dirty="0"/>
              <a:t>C. For </a:t>
            </a:r>
            <a:r>
              <a:rPr lang="en-MY" sz="1200" b="1" dirty="0"/>
              <a:t>Singapore</a:t>
            </a:r>
            <a:r>
              <a:rPr lang="en-MY" sz="1200" dirty="0"/>
              <a:t>, the team choose </a:t>
            </a:r>
            <a:r>
              <a:rPr lang="en-MY" sz="1200" i="1" dirty="0">
                <a:solidFill>
                  <a:srgbClr val="0070C0"/>
                </a:solidFill>
              </a:rPr>
              <a:t>univariate multistep LSTM </a:t>
            </a:r>
            <a:r>
              <a:rPr lang="en-MY" sz="1200" dirty="0"/>
              <a:t>as the model. The whole inception of the model is trying to use every past 3 years data to predict 2 years ahead of data for each individual country. The model is being trained with a LSTM layer of 100 hidden units, activation function “</a:t>
            </a:r>
            <a:r>
              <a:rPr lang="en-MY" sz="1200" dirty="0" err="1"/>
              <a:t>Relu</a:t>
            </a:r>
            <a:r>
              <a:rPr lang="en-MY" sz="1200" dirty="0"/>
              <a:t>” and input shape of (3,1) + a Dense output layer of 2 units (shown in </a:t>
            </a:r>
            <a:r>
              <a:rPr lang="en-MY" sz="900" i="1" dirty="0">
                <a:solidFill>
                  <a:srgbClr val="0070C0"/>
                </a:solidFill>
              </a:rPr>
              <a:t>Diagram 3</a:t>
            </a:r>
            <a:r>
              <a:rPr lang="en-MY" sz="1200" dirty="0"/>
              <a:t>) using Training dataset. The model is then compiled using “Adam” as the optimizer and loss function of Mean Square Error (MSE).</a:t>
            </a:r>
          </a:p>
          <a:p>
            <a:endParaRPr lang="en-MY" sz="1200" dirty="0"/>
          </a:p>
        </p:txBody>
      </p:sp>
      <p:pic>
        <p:nvPicPr>
          <p:cNvPr id="13" name="Picture 12">
            <a:extLst>
              <a:ext uri="{FF2B5EF4-FFF2-40B4-BE49-F238E27FC236}">
                <a16:creationId xmlns:a16="http://schemas.microsoft.com/office/drawing/2014/main" id="{6D13703C-1743-4179-B276-CD4915D6E3F0}"/>
              </a:ext>
            </a:extLst>
          </p:cNvPr>
          <p:cNvPicPr>
            <a:picLocks noChangeAspect="1"/>
          </p:cNvPicPr>
          <p:nvPr/>
        </p:nvPicPr>
        <p:blipFill>
          <a:blip r:embed="rId2"/>
          <a:stretch>
            <a:fillRect/>
          </a:stretch>
        </p:blipFill>
        <p:spPr>
          <a:xfrm>
            <a:off x="8027918" y="2819406"/>
            <a:ext cx="3324225" cy="1434520"/>
          </a:xfrm>
          <a:prstGeom prst="rect">
            <a:avLst/>
          </a:prstGeom>
        </p:spPr>
      </p:pic>
      <p:sp>
        <p:nvSpPr>
          <p:cNvPr id="14" name="TextBox 13">
            <a:extLst>
              <a:ext uri="{FF2B5EF4-FFF2-40B4-BE49-F238E27FC236}">
                <a16:creationId xmlns:a16="http://schemas.microsoft.com/office/drawing/2014/main" id="{E971B6C4-ABB9-4A32-9EAF-CB7FAF16B8AE}"/>
              </a:ext>
            </a:extLst>
          </p:cNvPr>
          <p:cNvSpPr txBox="1"/>
          <p:nvPr/>
        </p:nvSpPr>
        <p:spPr>
          <a:xfrm>
            <a:off x="7959355" y="4241382"/>
            <a:ext cx="3392788" cy="230832"/>
          </a:xfrm>
          <a:prstGeom prst="rect">
            <a:avLst/>
          </a:prstGeom>
          <a:noFill/>
        </p:spPr>
        <p:txBody>
          <a:bodyPr wrap="square" rtlCol="0">
            <a:spAutoFit/>
          </a:bodyPr>
          <a:lstStyle/>
          <a:p>
            <a:r>
              <a:rPr lang="en-MY" sz="900" i="1" dirty="0">
                <a:solidFill>
                  <a:srgbClr val="0070C0"/>
                </a:solidFill>
              </a:rPr>
              <a:t>Diagram 3: (Singapore) </a:t>
            </a:r>
            <a:r>
              <a:rPr lang="en-MY" sz="900" i="1" dirty="0" err="1">
                <a:solidFill>
                  <a:srgbClr val="0070C0"/>
                </a:solidFill>
              </a:rPr>
              <a:t>Tensorflow</a:t>
            </a:r>
            <a:r>
              <a:rPr lang="en-MY" sz="900" i="1" dirty="0">
                <a:solidFill>
                  <a:srgbClr val="0070C0"/>
                </a:solidFill>
              </a:rPr>
              <a:t> LSTM model structure</a:t>
            </a:r>
          </a:p>
        </p:txBody>
      </p:sp>
      <p:pic>
        <p:nvPicPr>
          <p:cNvPr id="3" name="Picture 2">
            <a:extLst>
              <a:ext uri="{FF2B5EF4-FFF2-40B4-BE49-F238E27FC236}">
                <a16:creationId xmlns:a16="http://schemas.microsoft.com/office/drawing/2014/main" id="{A2C78592-F60F-468C-8825-9F165F2FB849}"/>
              </a:ext>
            </a:extLst>
          </p:cNvPr>
          <p:cNvPicPr>
            <a:picLocks noChangeAspect="1"/>
          </p:cNvPicPr>
          <p:nvPr/>
        </p:nvPicPr>
        <p:blipFill>
          <a:blip r:embed="rId3"/>
          <a:stretch>
            <a:fillRect/>
          </a:stretch>
        </p:blipFill>
        <p:spPr>
          <a:xfrm>
            <a:off x="8027918" y="2327123"/>
            <a:ext cx="3324225" cy="219075"/>
          </a:xfrm>
          <a:prstGeom prst="rect">
            <a:avLst/>
          </a:prstGeom>
        </p:spPr>
      </p:pic>
      <p:pic>
        <p:nvPicPr>
          <p:cNvPr id="15" name="Picture 14">
            <a:extLst>
              <a:ext uri="{FF2B5EF4-FFF2-40B4-BE49-F238E27FC236}">
                <a16:creationId xmlns:a16="http://schemas.microsoft.com/office/drawing/2014/main" id="{7597864D-3142-4569-B2F3-D20A4B1CFE85}"/>
              </a:ext>
            </a:extLst>
          </p:cNvPr>
          <p:cNvPicPr>
            <a:picLocks noChangeAspect="1"/>
          </p:cNvPicPr>
          <p:nvPr/>
        </p:nvPicPr>
        <p:blipFill>
          <a:blip r:embed="rId4"/>
          <a:stretch>
            <a:fillRect/>
          </a:stretch>
        </p:blipFill>
        <p:spPr>
          <a:xfrm>
            <a:off x="8027918" y="233139"/>
            <a:ext cx="3513573" cy="1738675"/>
          </a:xfrm>
          <a:prstGeom prst="rect">
            <a:avLst/>
          </a:prstGeom>
        </p:spPr>
      </p:pic>
      <p:sp>
        <p:nvSpPr>
          <p:cNvPr id="16" name="TextBox 15">
            <a:extLst>
              <a:ext uri="{FF2B5EF4-FFF2-40B4-BE49-F238E27FC236}">
                <a16:creationId xmlns:a16="http://schemas.microsoft.com/office/drawing/2014/main" id="{D6F56444-ADFF-4669-BD74-4E5262C902C3}"/>
              </a:ext>
            </a:extLst>
          </p:cNvPr>
          <p:cNvSpPr txBox="1"/>
          <p:nvPr/>
        </p:nvSpPr>
        <p:spPr>
          <a:xfrm>
            <a:off x="7959355" y="2542035"/>
            <a:ext cx="3392788" cy="230832"/>
          </a:xfrm>
          <a:prstGeom prst="rect">
            <a:avLst/>
          </a:prstGeom>
          <a:noFill/>
        </p:spPr>
        <p:txBody>
          <a:bodyPr wrap="square" rtlCol="0">
            <a:spAutoFit/>
          </a:bodyPr>
          <a:lstStyle/>
          <a:p>
            <a:r>
              <a:rPr lang="en-MY" sz="900" i="1" dirty="0">
                <a:solidFill>
                  <a:srgbClr val="0070C0"/>
                </a:solidFill>
              </a:rPr>
              <a:t>Diagram 2: (India) Stepwise ARIMA lowest AIC parameters</a:t>
            </a:r>
          </a:p>
        </p:txBody>
      </p:sp>
      <p:sp>
        <p:nvSpPr>
          <p:cNvPr id="17" name="TextBox 16">
            <a:extLst>
              <a:ext uri="{FF2B5EF4-FFF2-40B4-BE49-F238E27FC236}">
                <a16:creationId xmlns:a16="http://schemas.microsoft.com/office/drawing/2014/main" id="{CF5078C6-02BB-49F7-9F61-A76A744F0529}"/>
              </a:ext>
            </a:extLst>
          </p:cNvPr>
          <p:cNvSpPr txBox="1"/>
          <p:nvPr/>
        </p:nvSpPr>
        <p:spPr>
          <a:xfrm>
            <a:off x="7959355" y="1985038"/>
            <a:ext cx="3663150" cy="230832"/>
          </a:xfrm>
          <a:prstGeom prst="rect">
            <a:avLst/>
          </a:prstGeom>
          <a:noFill/>
        </p:spPr>
        <p:txBody>
          <a:bodyPr wrap="square" rtlCol="0">
            <a:spAutoFit/>
          </a:bodyPr>
          <a:lstStyle/>
          <a:p>
            <a:r>
              <a:rPr lang="en-MY" sz="900" i="1" dirty="0">
                <a:solidFill>
                  <a:srgbClr val="0070C0"/>
                </a:solidFill>
              </a:rPr>
              <a:t>Diagram 1: (China) Vector Autoregression lag order 1, AIC parameters</a:t>
            </a:r>
          </a:p>
        </p:txBody>
      </p:sp>
      <p:sp>
        <p:nvSpPr>
          <p:cNvPr id="20" name="Rectangle 19">
            <a:extLst>
              <a:ext uri="{FF2B5EF4-FFF2-40B4-BE49-F238E27FC236}">
                <a16:creationId xmlns:a16="http://schemas.microsoft.com/office/drawing/2014/main" id="{EAD71AC8-7FAE-46EC-826E-5650FA06D8CE}"/>
              </a:ext>
            </a:extLst>
          </p:cNvPr>
          <p:cNvSpPr/>
          <p:nvPr/>
        </p:nvSpPr>
        <p:spPr>
          <a:xfrm>
            <a:off x="1106906" y="955202"/>
            <a:ext cx="6512517" cy="294547"/>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1" name="Rectangle 20">
            <a:extLst>
              <a:ext uri="{FF2B5EF4-FFF2-40B4-BE49-F238E27FC236}">
                <a16:creationId xmlns:a16="http://schemas.microsoft.com/office/drawing/2014/main" id="{9207AE89-B279-4585-9CCE-846C44CC5ED7}"/>
              </a:ext>
            </a:extLst>
          </p:cNvPr>
          <p:cNvSpPr/>
          <p:nvPr/>
        </p:nvSpPr>
        <p:spPr>
          <a:xfrm>
            <a:off x="1106906" y="1874885"/>
            <a:ext cx="6512517" cy="294547"/>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2" name="Rectangle 21">
            <a:extLst>
              <a:ext uri="{FF2B5EF4-FFF2-40B4-BE49-F238E27FC236}">
                <a16:creationId xmlns:a16="http://schemas.microsoft.com/office/drawing/2014/main" id="{857E66F9-7285-4243-851A-B79CA5BBA534}"/>
              </a:ext>
            </a:extLst>
          </p:cNvPr>
          <p:cNvSpPr/>
          <p:nvPr/>
        </p:nvSpPr>
        <p:spPr>
          <a:xfrm>
            <a:off x="1106906" y="3744149"/>
            <a:ext cx="6424864" cy="362630"/>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2419269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033095-F585-4EE5-A9E8-5AF15127A52C}"/>
              </a:ext>
            </a:extLst>
          </p:cNvPr>
          <p:cNvSpPr txBox="1"/>
          <p:nvPr/>
        </p:nvSpPr>
        <p:spPr>
          <a:xfrm>
            <a:off x="98723" y="96253"/>
            <a:ext cx="1946646" cy="376989"/>
          </a:xfrm>
          <a:prstGeom prst="rect">
            <a:avLst/>
          </a:prstGeom>
          <a:noFill/>
        </p:spPr>
        <p:txBody>
          <a:bodyPr wrap="square" rtlCol="0">
            <a:spAutoFit/>
          </a:bodyPr>
          <a:lstStyle/>
          <a:p>
            <a:r>
              <a:rPr lang="en-MY" b="1" u="sng" dirty="0"/>
              <a:t>Predicted Trends </a:t>
            </a:r>
          </a:p>
        </p:txBody>
      </p:sp>
      <p:graphicFrame>
        <p:nvGraphicFramePr>
          <p:cNvPr id="5" name="Chart 4">
            <a:extLst>
              <a:ext uri="{FF2B5EF4-FFF2-40B4-BE49-F238E27FC236}">
                <a16:creationId xmlns:a16="http://schemas.microsoft.com/office/drawing/2014/main" id="{0C782C89-209A-4070-B323-CF6D140185F9}"/>
              </a:ext>
            </a:extLst>
          </p:cNvPr>
          <p:cNvGraphicFramePr>
            <a:graphicFrameLocks/>
          </p:cNvGraphicFramePr>
          <p:nvPr>
            <p:extLst>
              <p:ext uri="{D42A27DB-BD31-4B8C-83A1-F6EECF244321}">
                <p14:modId xmlns:p14="http://schemas.microsoft.com/office/powerpoint/2010/main" val="2796512674"/>
              </p:ext>
            </p:extLst>
          </p:nvPr>
        </p:nvGraphicFramePr>
        <p:xfrm>
          <a:off x="98723" y="661987"/>
          <a:ext cx="8724900" cy="553402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4B46A009-11F9-4C4F-86D8-D4C184F9BF89}"/>
              </a:ext>
            </a:extLst>
          </p:cNvPr>
          <p:cNvSpPr txBox="1"/>
          <p:nvPr/>
        </p:nvSpPr>
        <p:spPr>
          <a:xfrm>
            <a:off x="2622885" y="4138226"/>
            <a:ext cx="3874168" cy="369332"/>
          </a:xfrm>
          <a:prstGeom prst="rect">
            <a:avLst/>
          </a:prstGeom>
          <a:noFill/>
          <a:ln>
            <a:solidFill>
              <a:schemeClr val="tx1"/>
            </a:solidFill>
          </a:ln>
        </p:spPr>
        <p:txBody>
          <a:bodyPr wrap="square" rtlCol="0">
            <a:spAutoFit/>
          </a:bodyPr>
          <a:lstStyle/>
          <a:p>
            <a:r>
              <a:rPr lang="en-MY" dirty="0"/>
              <a:t>Model Chosen: </a:t>
            </a:r>
            <a:r>
              <a:rPr lang="en-MY" i="1" dirty="0">
                <a:solidFill>
                  <a:srgbClr val="A5251B"/>
                </a:solidFill>
              </a:rPr>
              <a:t>vector autoregression</a:t>
            </a:r>
            <a:endParaRPr lang="en-MY" dirty="0">
              <a:solidFill>
                <a:srgbClr val="A5251B"/>
              </a:solidFill>
            </a:endParaRPr>
          </a:p>
        </p:txBody>
      </p:sp>
      <p:pic>
        <p:nvPicPr>
          <p:cNvPr id="7" name="Graphic 6" descr="Crown">
            <a:extLst>
              <a:ext uri="{FF2B5EF4-FFF2-40B4-BE49-F238E27FC236}">
                <a16:creationId xmlns:a16="http://schemas.microsoft.com/office/drawing/2014/main" id="{0BF4D431-2374-40DA-88E9-B3560C1D26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23872" y="1771445"/>
            <a:ext cx="199501" cy="199501"/>
          </a:xfrm>
          <a:prstGeom prst="rect">
            <a:avLst/>
          </a:prstGeom>
        </p:spPr>
      </p:pic>
    </p:spTree>
    <p:extLst>
      <p:ext uri="{BB962C8B-B14F-4D97-AF65-F5344CB8AC3E}">
        <p14:creationId xmlns:p14="http://schemas.microsoft.com/office/powerpoint/2010/main" val="3555006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B6E1CD3F-2092-4BA7-A0E8-305B72B37161}"/>
              </a:ext>
            </a:extLst>
          </p:cNvPr>
          <p:cNvGraphicFramePr>
            <a:graphicFrameLocks/>
          </p:cNvGraphicFramePr>
          <p:nvPr>
            <p:extLst>
              <p:ext uri="{D42A27DB-BD31-4B8C-83A1-F6EECF244321}">
                <p14:modId xmlns:p14="http://schemas.microsoft.com/office/powerpoint/2010/main" val="805289438"/>
              </p:ext>
            </p:extLst>
          </p:nvPr>
        </p:nvGraphicFramePr>
        <p:xfrm>
          <a:off x="327444" y="661987"/>
          <a:ext cx="8724900" cy="553402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9F6604D0-8468-47F9-A1DC-59D286E858D1}"/>
              </a:ext>
            </a:extLst>
          </p:cNvPr>
          <p:cNvSpPr txBox="1"/>
          <p:nvPr/>
        </p:nvSpPr>
        <p:spPr>
          <a:xfrm>
            <a:off x="98723" y="96253"/>
            <a:ext cx="1946646" cy="376989"/>
          </a:xfrm>
          <a:prstGeom prst="rect">
            <a:avLst/>
          </a:prstGeom>
          <a:noFill/>
        </p:spPr>
        <p:txBody>
          <a:bodyPr wrap="square" rtlCol="0">
            <a:spAutoFit/>
          </a:bodyPr>
          <a:lstStyle/>
          <a:p>
            <a:r>
              <a:rPr lang="en-MY" b="1" u="sng" dirty="0"/>
              <a:t>Predicted Trends </a:t>
            </a:r>
          </a:p>
        </p:txBody>
      </p:sp>
      <p:sp>
        <p:nvSpPr>
          <p:cNvPr id="6" name="TextBox 5">
            <a:extLst>
              <a:ext uri="{FF2B5EF4-FFF2-40B4-BE49-F238E27FC236}">
                <a16:creationId xmlns:a16="http://schemas.microsoft.com/office/drawing/2014/main" id="{7EC39E08-5801-4F28-9A89-53601AC1C222}"/>
              </a:ext>
            </a:extLst>
          </p:cNvPr>
          <p:cNvSpPr txBox="1"/>
          <p:nvPr/>
        </p:nvSpPr>
        <p:spPr>
          <a:xfrm>
            <a:off x="2622886" y="4138226"/>
            <a:ext cx="3360820" cy="369332"/>
          </a:xfrm>
          <a:prstGeom prst="rect">
            <a:avLst/>
          </a:prstGeom>
          <a:noFill/>
          <a:ln>
            <a:solidFill>
              <a:schemeClr val="tx1"/>
            </a:solidFill>
          </a:ln>
        </p:spPr>
        <p:txBody>
          <a:bodyPr wrap="square" rtlCol="0">
            <a:spAutoFit/>
          </a:bodyPr>
          <a:lstStyle/>
          <a:p>
            <a:r>
              <a:rPr lang="en-MY" dirty="0"/>
              <a:t>Model Chosen: </a:t>
            </a:r>
            <a:r>
              <a:rPr lang="en-MY" i="1" dirty="0">
                <a:solidFill>
                  <a:schemeClr val="bg1">
                    <a:lumMod val="50000"/>
                  </a:schemeClr>
                </a:solidFill>
              </a:rPr>
              <a:t>univariate ARIMA </a:t>
            </a:r>
            <a:endParaRPr lang="en-MY" dirty="0">
              <a:solidFill>
                <a:schemeClr val="bg1">
                  <a:lumMod val="50000"/>
                </a:schemeClr>
              </a:solidFill>
            </a:endParaRPr>
          </a:p>
        </p:txBody>
      </p:sp>
      <p:pic>
        <p:nvPicPr>
          <p:cNvPr id="7" name="Graphic 6" descr="Crown">
            <a:extLst>
              <a:ext uri="{FF2B5EF4-FFF2-40B4-BE49-F238E27FC236}">
                <a16:creationId xmlns:a16="http://schemas.microsoft.com/office/drawing/2014/main" id="{E19037E0-318F-46E9-AA3D-C1E78DB5CA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22895" y="3329248"/>
            <a:ext cx="199501" cy="199501"/>
          </a:xfrm>
          <a:prstGeom prst="rect">
            <a:avLst/>
          </a:prstGeom>
        </p:spPr>
      </p:pic>
    </p:spTree>
    <p:extLst>
      <p:ext uri="{BB962C8B-B14F-4D97-AF65-F5344CB8AC3E}">
        <p14:creationId xmlns:p14="http://schemas.microsoft.com/office/powerpoint/2010/main" val="1059217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0074452A-E3FB-427E-8E7D-8C75E36483A1}"/>
              </a:ext>
            </a:extLst>
          </p:cNvPr>
          <p:cNvGraphicFramePr>
            <a:graphicFrameLocks/>
          </p:cNvGraphicFramePr>
          <p:nvPr>
            <p:extLst>
              <p:ext uri="{D42A27DB-BD31-4B8C-83A1-F6EECF244321}">
                <p14:modId xmlns:p14="http://schemas.microsoft.com/office/powerpoint/2010/main" val="1025320597"/>
              </p:ext>
            </p:extLst>
          </p:nvPr>
        </p:nvGraphicFramePr>
        <p:xfrm>
          <a:off x="267059" y="661987"/>
          <a:ext cx="8724900" cy="553402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8A646484-2CF2-423A-9D62-28129A2D91A2}"/>
              </a:ext>
            </a:extLst>
          </p:cNvPr>
          <p:cNvSpPr txBox="1"/>
          <p:nvPr/>
        </p:nvSpPr>
        <p:spPr>
          <a:xfrm>
            <a:off x="98723" y="96253"/>
            <a:ext cx="1946646" cy="376989"/>
          </a:xfrm>
          <a:prstGeom prst="rect">
            <a:avLst/>
          </a:prstGeom>
          <a:noFill/>
        </p:spPr>
        <p:txBody>
          <a:bodyPr wrap="square" rtlCol="0">
            <a:spAutoFit/>
          </a:bodyPr>
          <a:lstStyle/>
          <a:p>
            <a:r>
              <a:rPr lang="en-MY" b="1" u="sng" dirty="0"/>
              <a:t>Predicted Trends </a:t>
            </a:r>
          </a:p>
        </p:txBody>
      </p:sp>
      <p:sp>
        <p:nvSpPr>
          <p:cNvPr id="2" name="TextBox 1">
            <a:extLst>
              <a:ext uri="{FF2B5EF4-FFF2-40B4-BE49-F238E27FC236}">
                <a16:creationId xmlns:a16="http://schemas.microsoft.com/office/drawing/2014/main" id="{51E10CCC-6EED-4C0C-A9E7-0D6F042BF849}"/>
              </a:ext>
            </a:extLst>
          </p:cNvPr>
          <p:cNvSpPr txBox="1"/>
          <p:nvPr/>
        </p:nvSpPr>
        <p:spPr>
          <a:xfrm>
            <a:off x="2622885" y="4138226"/>
            <a:ext cx="4243136" cy="369332"/>
          </a:xfrm>
          <a:prstGeom prst="rect">
            <a:avLst/>
          </a:prstGeom>
          <a:noFill/>
          <a:ln>
            <a:solidFill>
              <a:schemeClr val="tx1"/>
            </a:solidFill>
          </a:ln>
        </p:spPr>
        <p:txBody>
          <a:bodyPr wrap="square" rtlCol="0">
            <a:spAutoFit/>
          </a:bodyPr>
          <a:lstStyle/>
          <a:p>
            <a:r>
              <a:rPr lang="en-MY" dirty="0"/>
              <a:t>Model Chosen: </a:t>
            </a:r>
            <a:r>
              <a:rPr lang="en-MY" i="1" dirty="0">
                <a:solidFill>
                  <a:srgbClr val="FFC000"/>
                </a:solidFill>
              </a:rPr>
              <a:t>univariate multistep LSTM </a:t>
            </a:r>
            <a:endParaRPr lang="en-MY" dirty="0">
              <a:solidFill>
                <a:srgbClr val="FFC000"/>
              </a:solidFill>
            </a:endParaRPr>
          </a:p>
        </p:txBody>
      </p:sp>
      <p:pic>
        <p:nvPicPr>
          <p:cNvPr id="5" name="Graphic 4" descr="Crown">
            <a:extLst>
              <a:ext uri="{FF2B5EF4-FFF2-40B4-BE49-F238E27FC236}">
                <a16:creationId xmlns:a16="http://schemas.microsoft.com/office/drawing/2014/main" id="{80E13E84-6DD7-4557-B183-73FC7B9923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92458" y="1097677"/>
            <a:ext cx="199501" cy="199501"/>
          </a:xfrm>
          <a:prstGeom prst="rect">
            <a:avLst/>
          </a:prstGeom>
        </p:spPr>
      </p:pic>
    </p:spTree>
    <p:extLst>
      <p:ext uri="{BB962C8B-B14F-4D97-AF65-F5344CB8AC3E}">
        <p14:creationId xmlns:p14="http://schemas.microsoft.com/office/powerpoint/2010/main" val="3236727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1281</Words>
  <Application>Microsoft Office PowerPoint</Application>
  <PresentationFormat>Widescreen</PresentationFormat>
  <Paragraphs>353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Question 2</vt:lpstr>
      <vt:lpstr>PowerPoint Presentation</vt:lpstr>
      <vt:lpstr>PowerPoint Presentation</vt:lpstr>
      <vt:lpstr>Question 3</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z8667</dc:creator>
  <cp:lastModifiedBy>z8667</cp:lastModifiedBy>
  <cp:revision>64</cp:revision>
  <dcterms:created xsi:type="dcterms:W3CDTF">2020-08-21T11:13:19Z</dcterms:created>
  <dcterms:modified xsi:type="dcterms:W3CDTF">2020-09-07T09:30:34Z</dcterms:modified>
</cp:coreProperties>
</file>