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1"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51B"/>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7" autoAdjust="0"/>
    <p:restoredTop sz="94660"/>
  </p:normalViewPr>
  <p:slideViewPr>
    <p:cSldViewPr snapToGrid="0">
      <p:cViewPr varScale="1">
        <p:scale>
          <a:sx n="119" d="100"/>
          <a:sy n="119"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China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2.5243832472748137E-2"/>
          <c:w val="0.82834725899437256"/>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China!$B$2:$B$29</c:f>
              <c:numCache>
                <c:formatCode>General</c:formatCode>
                <c:ptCount val="28"/>
                <c:pt idx="0">
                  <c:v>89.800003050000001</c:v>
                </c:pt>
                <c:pt idx="1">
                  <c:v>89.900001529999997</c:v>
                </c:pt>
                <c:pt idx="2">
                  <c:v>90</c:v>
                </c:pt>
                <c:pt idx="3">
                  <c:v>90.300003050000001</c:v>
                </c:pt>
                <c:pt idx="4">
                  <c:v>90.599998470000003</c:v>
                </c:pt>
                <c:pt idx="5">
                  <c:v>90.900001529999997</c:v>
                </c:pt>
                <c:pt idx="6">
                  <c:v>91.199996949999999</c:v>
                </c:pt>
                <c:pt idx="7">
                  <c:v>91.5</c:v>
                </c:pt>
                <c:pt idx="8">
                  <c:v>91.800003050000001</c:v>
                </c:pt>
                <c:pt idx="9">
                  <c:v>92.099998470000003</c:v>
                </c:pt>
                <c:pt idx="10">
                  <c:v>92.400001529999997</c:v>
                </c:pt>
                <c:pt idx="11">
                  <c:v>92.5</c:v>
                </c:pt>
                <c:pt idx="12">
                  <c:v>92.599998470000003</c:v>
                </c:pt>
                <c:pt idx="13">
                  <c:v>92.800003050000001</c:v>
                </c:pt>
                <c:pt idx="14">
                  <c:v>92.900001529999997</c:v>
                </c:pt>
                <c:pt idx="15">
                  <c:v>93</c:v>
                </c:pt>
                <c:pt idx="16">
                  <c:v>93</c:v>
                </c:pt>
                <c:pt idx="17">
                  <c:v>93.099998470000003</c:v>
                </c:pt>
                <c:pt idx="18">
                  <c:v>93.099998470000003</c:v>
                </c:pt>
                <c:pt idx="19">
                  <c:v>93</c:v>
                </c:pt>
                <c:pt idx="20">
                  <c:v>93</c:v>
                </c:pt>
                <c:pt idx="21">
                  <c:v>93</c:v>
                </c:pt>
                <c:pt idx="22">
                  <c:v>93</c:v>
                </c:pt>
                <c:pt idx="23">
                  <c:v>92.900001529999997</c:v>
                </c:pt>
                <c:pt idx="24">
                  <c:v>92.900001529999997</c:v>
                </c:pt>
                <c:pt idx="25">
                  <c:v>92.900001529999997</c:v>
                </c:pt>
                <c:pt idx="26">
                  <c:v>93</c:v>
                </c:pt>
                <c:pt idx="27">
                  <c:v>93.099998470000003</c:v>
                </c:pt>
              </c:numCache>
            </c:numRef>
          </c:val>
          <c:smooth val="0"/>
          <c:extLst>
            <c:ext xmlns:c16="http://schemas.microsoft.com/office/drawing/2014/chart" uri="{C3380CC4-5D6E-409C-BE32-E72D297353CC}">
              <c16:uniqueId val="{00000000-8CF1-46E6-9623-9D6257B24E91}"/>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China!$C$2:$C$29</c:f>
              <c:numCache>
                <c:formatCode>General</c:formatCode>
                <c:ptCount val="28"/>
                <c:pt idx="22">
                  <c:v>93.02</c:v>
                </c:pt>
                <c:pt idx="23">
                  <c:v>93.028099999999995</c:v>
                </c:pt>
                <c:pt idx="24">
                  <c:v>93.029200000000003</c:v>
                </c:pt>
                <c:pt idx="25">
                  <c:v>93.023300000000006</c:v>
                </c:pt>
                <c:pt idx="26">
                  <c:v>93.010900000000007</c:v>
                </c:pt>
                <c:pt idx="27">
                  <c:v>92.992400000000004</c:v>
                </c:pt>
              </c:numCache>
            </c:numRef>
          </c:val>
          <c:smooth val="0"/>
          <c:extLst>
            <c:ext xmlns:c16="http://schemas.microsoft.com/office/drawing/2014/chart" uri="{C3380CC4-5D6E-409C-BE32-E72D297353CC}">
              <c16:uniqueId val="{00000001-8CF1-46E6-9623-9D6257B24E91}"/>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China!$D$2:$D$29</c:f>
              <c:numCache>
                <c:formatCode>General</c:formatCode>
                <c:ptCount val="28"/>
                <c:pt idx="22">
                  <c:v>93.031268999999995</c:v>
                </c:pt>
                <c:pt idx="23">
                  <c:v>92.890535999999997</c:v>
                </c:pt>
                <c:pt idx="24">
                  <c:v>92.774889000000002</c:v>
                </c:pt>
                <c:pt idx="25">
                  <c:v>92.781718999999995</c:v>
                </c:pt>
                <c:pt idx="26">
                  <c:v>92.708673000000005</c:v>
                </c:pt>
                <c:pt idx="27">
                  <c:v>92.653659000000005</c:v>
                </c:pt>
              </c:numCache>
            </c:numRef>
          </c:val>
          <c:smooth val="0"/>
          <c:extLst>
            <c:ext xmlns:c16="http://schemas.microsoft.com/office/drawing/2014/chart" uri="{C3380CC4-5D6E-409C-BE32-E72D297353CC}">
              <c16:uniqueId val="{00000002-8CF1-46E6-9623-9D6257B24E91}"/>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China!$E$2:$E$29</c:f>
              <c:numCache>
                <c:formatCode>General</c:formatCode>
                <c:ptCount val="28"/>
                <c:pt idx="22">
                  <c:v>94.019639999999995</c:v>
                </c:pt>
                <c:pt idx="23">
                  <c:v>93.965739999999997</c:v>
                </c:pt>
                <c:pt idx="24">
                  <c:v>93.965739999999997</c:v>
                </c:pt>
                <c:pt idx="25">
                  <c:v>93.942679999999996</c:v>
                </c:pt>
                <c:pt idx="26">
                  <c:v>93.916060000000002</c:v>
                </c:pt>
                <c:pt idx="27">
                  <c:v>93.862170000000006</c:v>
                </c:pt>
              </c:numCache>
            </c:numRef>
          </c:val>
          <c:smooth val="0"/>
          <c:extLst>
            <c:ext xmlns:c16="http://schemas.microsoft.com/office/drawing/2014/chart" uri="{C3380CC4-5D6E-409C-BE32-E72D297353CC}">
              <c16:uniqueId val="{00000003-8CF1-46E6-9623-9D6257B24E91}"/>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China!$F$2:$F$29</c:f>
              <c:numCache>
                <c:formatCode>General</c:formatCode>
                <c:ptCount val="28"/>
                <c:pt idx="22">
                  <c:v>94.049278000000001</c:v>
                </c:pt>
                <c:pt idx="23">
                  <c:v>94.074104000000005</c:v>
                </c:pt>
                <c:pt idx="24">
                  <c:v>94.146300999999994</c:v>
                </c:pt>
                <c:pt idx="25">
                  <c:v>94.266441</c:v>
                </c:pt>
                <c:pt idx="26">
                  <c:v>94.374808999999999</c:v>
                </c:pt>
                <c:pt idx="27">
                  <c:v>94.501411000000004</c:v>
                </c:pt>
              </c:numCache>
            </c:numRef>
          </c:val>
          <c:smooth val="0"/>
          <c:extLst>
            <c:ext xmlns:c16="http://schemas.microsoft.com/office/drawing/2014/chart" uri="{C3380CC4-5D6E-409C-BE32-E72D297353CC}">
              <c16:uniqueId val="{00000004-8CF1-46E6-9623-9D6257B24E91}"/>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India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India!$B$2:$B$29</c:f>
              <c:numCache>
                <c:formatCode>General</c:formatCode>
                <c:ptCount val="28"/>
                <c:pt idx="0">
                  <c:v>69.5</c:v>
                </c:pt>
                <c:pt idx="1">
                  <c:v>69.5</c:v>
                </c:pt>
                <c:pt idx="2">
                  <c:v>69.599998470000003</c:v>
                </c:pt>
                <c:pt idx="3">
                  <c:v>69.699996949999999</c:v>
                </c:pt>
                <c:pt idx="4">
                  <c:v>69.800003050000001</c:v>
                </c:pt>
                <c:pt idx="5">
                  <c:v>69.900001529999997</c:v>
                </c:pt>
                <c:pt idx="6">
                  <c:v>70</c:v>
                </c:pt>
                <c:pt idx="7">
                  <c:v>70.199996949999999</c:v>
                </c:pt>
                <c:pt idx="8">
                  <c:v>70.300003050000001</c:v>
                </c:pt>
                <c:pt idx="9">
                  <c:v>70.400001529999997</c:v>
                </c:pt>
                <c:pt idx="10">
                  <c:v>70.599998470000003</c:v>
                </c:pt>
                <c:pt idx="11">
                  <c:v>70.699996949999999</c:v>
                </c:pt>
                <c:pt idx="12">
                  <c:v>70.900001529999997</c:v>
                </c:pt>
                <c:pt idx="13">
                  <c:v>71</c:v>
                </c:pt>
                <c:pt idx="14">
                  <c:v>71.199996949999999</c:v>
                </c:pt>
                <c:pt idx="15">
                  <c:v>71.099998470000003</c:v>
                </c:pt>
                <c:pt idx="16">
                  <c:v>70.900001529999997</c:v>
                </c:pt>
                <c:pt idx="17">
                  <c:v>70.800003050000001</c:v>
                </c:pt>
                <c:pt idx="18">
                  <c:v>70.599998470000003</c:v>
                </c:pt>
                <c:pt idx="19">
                  <c:v>70.5</c:v>
                </c:pt>
                <c:pt idx="20">
                  <c:v>70.300003050000001</c:v>
                </c:pt>
                <c:pt idx="21">
                  <c:v>70.300003050000001</c:v>
                </c:pt>
                <c:pt idx="22">
                  <c:v>70.199996949999999</c:v>
                </c:pt>
                <c:pt idx="23">
                  <c:v>70.199996949999999</c:v>
                </c:pt>
                <c:pt idx="24">
                  <c:v>70.099998470000003</c:v>
                </c:pt>
                <c:pt idx="25">
                  <c:v>70.300003050000001</c:v>
                </c:pt>
                <c:pt idx="26">
                  <c:v>70.5</c:v>
                </c:pt>
                <c:pt idx="27">
                  <c:v>70.099998470000003</c:v>
                </c:pt>
              </c:numCache>
            </c:numRef>
          </c:val>
          <c:smooth val="0"/>
          <c:extLst>
            <c:ext xmlns:c16="http://schemas.microsoft.com/office/drawing/2014/chart" uri="{C3380CC4-5D6E-409C-BE32-E72D297353CC}">
              <c16:uniqueId val="{00000000-9441-4CD1-9EAD-6174A4D52FC9}"/>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India!$C$2:$C$29</c:f>
              <c:numCache>
                <c:formatCode>General</c:formatCode>
                <c:ptCount val="28"/>
                <c:pt idx="22">
                  <c:v>70.255600000000001</c:v>
                </c:pt>
                <c:pt idx="23">
                  <c:v>70.200100000000006</c:v>
                </c:pt>
                <c:pt idx="24">
                  <c:v>70.141000000000005</c:v>
                </c:pt>
                <c:pt idx="25">
                  <c:v>70.078400000000002</c:v>
                </c:pt>
                <c:pt idx="26">
                  <c:v>70.012500000000003</c:v>
                </c:pt>
                <c:pt idx="27">
                  <c:v>69.943799999999996</c:v>
                </c:pt>
              </c:numCache>
            </c:numRef>
          </c:val>
          <c:smooth val="0"/>
          <c:extLst>
            <c:ext xmlns:c16="http://schemas.microsoft.com/office/drawing/2014/chart" uri="{C3380CC4-5D6E-409C-BE32-E72D297353CC}">
              <c16:uniqueId val="{00000001-9441-4CD1-9EAD-6174A4D52FC9}"/>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India!$D$2:$D$29</c:f>
              <c:numCache>
                <c:formatCode>General</c:formatCode>
                <c:ptCount val="28"/>
                <c:pt idx="22">
                  <c:v>70.333332999999996</c:v>
                </c:pt>
                <c:pt idx="23">
                  <c:v>70.266666400000005</c:v>
                </c:pt>
                <c:pt idx="24">
                  <c:v>70.300002000000006</c:v>
                </c:pt>
                <c:pt idx="25">
                  <c:v>70.233333999999999</c:v>
                </c:pt>
                <c:pt idx="26">
                  <c:v>70.266662999999994</c:v>
                </c:pt>
                <c:pt idx="27">
                  <c:v>69.999998000000005</c:v>
                </c:pt>
              </c:numCache>
            </c:numRef>
          </c:val>
          <c:smooth val="0"/>
          <c:extLst>
            <c:ext xmlns:c16="http://schemas.microsoft.com/office/drawing/2014/chart" uri="{C3380CC4-5D6E-409C-BE32-E72D297353CC}">
              <c16:uniqueId val="{00000002-9441-4CD1-9EAD-6174A4D52FC9}"/>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India!$E$2:$E$29</c:f>
              <c:numCache>
                <c:formatCode>General</c:formatCode>
                <c:ptCount val="28"/>
                <c:pt idx="22">
                  <c:v>70.623649999999998</c:v>
                </c:pt>
                <c:pt idx="23">
                  <c:v>70.518289999999993</c:v>
                </c:pt>
                <c:pt idx="24">
                  <c:v>70.381780000000006</c:v>
                </c:pt>
                <c:pt idx="25">
                  <c:v>70.357460000000003</c:v>
                </c:pt>
                <c:pt idx="26">
                  <c:v>70.277755999999997</c:v>
                </c:pt>
                <c:pt idx="27">
                  <c:v>70.299220000000005</c:v>
                </c:pt>
              </c:numCache>
            </c:numRef>
          </c:val>
          <c:smooth val="0"/>
          <c:extLst>
            <c:ext xmlns:c16="http://schemas.microsoft.com/office/drawing/2014/chart" uri="{C3380CC4-5D6E-409C-BE32-E72D297353CC}">
              <c16:uniqueId val="{00000003-9441-4CD1-9EAD-6174A4D52FC9}"/>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India!$F$2:$F$29</c:f>
              <c:numCache>
                <c:formatCode>General</c:formatCode>
                <c:ptCount val="28"/>
                <c:pt idx="22">
                  <c:v>72.092185999999998</c:v>
                </c:pt>
                <c:pt idx="23">
                  <c:v>72.135009999999994</c:v>
                </c:pt>
                <c:pt idx="24">
                  <c:v>72.212242000000003</c:v>
                </c:pt>
                <c:pt idx="25">
                  <c:v>72.328620999999998</c:v>
                </c:pt>
                <c:pt idx="26">
                  <c:v>72.435378999999998</c:v>
                </c:pt>
                <c:pt idx="27">
                  <c:v>72.553650000000005</c:v>
                </c:pt>
              </c:numCache>
            </c:numRef>
          </c:val>
          <c:smooth val="0"/>
          <c:extLst>
            <c:ext xmlns:c16="http://schemas.microsoft.com/office/drawing/2014/chart" uri="{C3380CC4-5D6E-409C-BE32-E72D297353CC}">
              <c16:uniqueId val="{00000004-9441-4CD1-9EAD-6174A4D52FC9}"/>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Singapore</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spPr>
            <a:ln w="19050" cap="rnd">
              <a:solidFill>
                <a:schemeClr val="accent1"/>
              </a:solidFill>
              <a:round/>
            </a:ln>
            <a:effectLst/>
          </c:spPr>
          <c:marker>
            <c:symbol val="none"/>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Singapore!$B$2:$B$29</c:f>
              <c:numCache>
                <c:formatCode>General</c:formatCode>
                <c:ptCount val="28"/>
                <c:pt idx="0">
                  <c:v>70.199996949999999</c:v>
                </c:pt>
                <c:pt idx="1">
                  <c:v>71.099998470000003</c:v>
                </c:pt>
                <c:pt idx="2">
                  <c:v>71.699996949999999</c:v>
                </c:pt>
                <c:pt idx="3">
                  <c:v>72.300003050000001</c:v>
                </c:pt>
                <c:pt idx="4">
                  <c:v>73.099998470000003</c:v>
                </c:pt>
                <c:pt idx="5">
                  <c:v>72.900001529999997</c:v>
                </c:pt>
                <c:pt idx="6">
                  <c:v>74.400001529999997</c:v>
                </c:pt>
                <c:pt idx="7">
                  <c:v>75.400001529999997</c:v>
                </c:pt>
                <c:pt idx="8">
                  <c:v>76</c:v>
                </c:pt>
                <c:pt idx="9">
                  <c:v>76.900001529999997</c:v>
                </c:pt>
                <c:pt idx="10">
                  <c:v>77.400001529999997</c:v>
                </c:pt>
                <c:pt idx="11">
                  <c:v>78.199996949999999</c:v>
                </c:pt>
                <c:pt idx="12">
                  <c:v>78.900001529999997</c:v>
                </c:pt>
                <c:pt idx="13">
                  <c:v>78.699996949999999</c:v>
                </c:pt>
                <c:pt idx="14">
                  <c:v>79</c:v>
                </c:pt>
                <c:pt idx="15">
                  <c:v>78</c:v>
                </c:pt>
                <c:pt idx="16">
                  <c:v>80</c:v>
                </c:pt>
                <c:pt idx="17">
                  <c:v>79.800003050000001</c:v>
                </c:pt>
                <c:pt idx="18">
                  <c:v>80.300003050000001</c:v>
                </c:pt>
                <c:pt idx="19">
                  <c:v>80.5</c:v>
                </c:pt>
                <c:pt idx="20">
                  <c:v>80.699996949999999</c:v>
                </c:pt>
                <c:pt idx="21">
                  <c:v>81.099998470000003</c:v>
                </c:pt>
                <c:pt idx="22">
                  <c:v>81.5</c:v>
                </c:pt>
                <c:pt idx="23">
                  <c:v>81.900001529999997</c:v>
                </c:pt>
                <c:pt idx="24">
                  <c:v>82.300003050000001</c:v>
                </c:pt>
                <c:pt idx="25">
                  <c:v>82.699996949999999</c:v>
                </c:pt>
                <c:pt idx="26">
                  <c:v>83.199996949999999</c:v>
                </c:pt>
                <c:pt idx="27">
                  <c:v>83.5</c:v>
                </c:pt>
              </c:numCache>
            </c:numRef>
          </c:val>
          <c:smooth val="0"/>
          <c:extLst>
            <c:ext xmlns:c15="http://schemas.microsoft.com/office/drawing/2012/chart" uri="{02D57815-91ED-43cb-92C2-25804820EDAC}">
              <c15:filteredSeriesTitle>
                <c15:tx>
                  <c:v>Original Data</c:v>
                </c15:tx>
              </c15:filteredSeriesTitle>
            </c:ext>
            <c:ext xmlns:c16="http://schemas.microsoft.com/office/drawing/2014/chart" uri="{C3380CC4-5D6E-409C-BE32-E72D297353CC}">
              <c16:uniqueId val="{00000000-09CD-4473-9782-E283C6B89E06}"/>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Singapore!$C$2:$C$29</c:f>
              <c:numCache>
                <c:formatCode>General</c:formatCode>
                <c:ptCount val="28"/>
                <c:pt idx="22">
                  <c:v>81.014300000000006</c:v>
                </c:pt>
                <c:pt idx="23">
                  <c:v>81.186899999999994</c:v>
                </c:pt>
                <c:pt idx="24">
                  <c:v>81.326899999999995</c:v>
                </c:pt>
                <c:pt idx="25">
                  <c:v>81.449700000000007</c:v>
                </c:pt>
                <c:pt idx="26">
                  <c:v>81.552199999999999</c:v>
                </c:pt>
                <c:pt idx="27">
                  <c:v>81.644400000000005</c:v>
                </c:pt>
              </c:numCache>
            </c:numRef>
          </c:val>
          <c:smooth val="0"/>
          <c:extLst>
            <c:ext xmlns:c15="http://schemas.microsoft.com/office/drawing/2012/chart" uri="{02D57815-91ED-43cb-92C2-25804820EDAC}">
              <c15:filteredSeriesTitle>
                <c15:tx>
                  <c:v>Vector Regression</c:v>
                </c15:tx>
              </c15:filteredSeriesTitle>
            </c:ext>
            <c:ext xmlns:c16="http://schemas.microsoft.com/office/drawing/2014/chart" uri="{C3380CC4-5D6E-409C-BE32-E72D297353CC}">
              <c16:uniqueId val="{00000001-09CD-4473-9782-E283C6B89E06}"/>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Singapore!$D$2:$D$29</c:f>
              <c:numCache>
                <c:formatCode>General</c:formatCode>
                <c:ptCount val="28"/>
                <c:pt idx="22">
                  <c:v>81.599997999999999</c:v>
                </c:pt>
                <c:pt idx="23">
                  <c:v>82.399994000000007</c:v>
                </c:pt>
                <c:pt idx="24">
                  <c:v>83.099997999999999</c:v>
                </c:pt>
                <c:pt idx="25">
                  <c:v>82.899996999999999</c:v>
                </c:pt>
                <c:pt idx="26">
                  <c:v>83.200001</c:v>
                </c:pt>
                <c:pt idx="27">
                  <c:v>82.200005000000004</c:v>
                </c:pt>
              </c:numCache>
            </c:numRef>
          </c:val>
          <c:smooth val="0"/>
          <c:extLst>
            <c:ext xmlns:c15="http://schemas.microsoft.com/office/drawing/2012/chart" uri="{02D57815-91ED-43cb-92C2-25804820EDAC}">
              <c15:filteredSeriesTitle>
                <c15:tx>
                  <c:v>StepWise Arima</c:v>
                </c15:tx>
              </c15:filteredSeriesTitle>
            </c:ext>
            <c:ext xmlns:c16="http://schemas.microsoft.com/office/drawing/2014/chart" uri="{C3380CC4-5D6E-409C-BE32-E72D297353CC}">
              <c16:uniqueId val="{00000002-09CD-4473-9782-E283C6B89E06}"/>
            </c:ext>
          </c:extLst>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Singapore!$E$2:$E$29</c:f>
              <c:numCache>
                <c:formatCode>General</c:formatCode>
                <c:ptCount val="28"/>
                <c:pt idx="22">
                  <c:v>81.471310000000003</c:v>
                </c:pt>
                <c:pt idx="23">
                  <c:v>81.711500000000001</c:v>
                </c:pt>
                <c:pt idx="24">
                  <c:v>81.981864999999999</c:v>
                </c:pt>
                <c:pt idx="25">
                  <c:v>82.3703</c:v>
                </c:pt>
                <c:pt idx="26">
                  <c:v>82.758750000000006</c:v>
                </c:pt>
                <c:pt idx="27">
                  <c:v>83.146720000000002</c:v>
                </c:pt>
              </c:numCache>
            </c:numRef>
          </c:val>
          <c:smooth val="0"/>
          <c:extLst>
            <c:ext xmlns:c15="http://schemas.microsoft.com/office/drawing/2012/chart" uri="{02D57815-91ED-43cb-92C2-25804820EDAC}">
              <c15:filteredSeriesTitle>
                <c15:tx>
                  <c:v>Univariate Multistep LSTM</c:v>
                </c15:tx>
              </c15:filteredSeriesTitle>
            </c:ext>
            <c:ext xmlns:c16="http://schemas.microsoft.com/office/drawing/2014/chart" uri="{C3380CC4-5D6E-409C-BE32-E72D297353CC}">
              <c16:uniqueId val="{00000003-09CD-4473-9782-E283C6B89E06}"/>
            </c:ext>
          </c:extLst>
        </c:ser>
        <c:ser>
          <c:idx val="4"/>
          <c:order val="4"/>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Singapore!$F$2:$F$29</c:f>
              <c:numCache>
                <c:formatCode>General</c:formatCode>
                <c:ptCount val="28"/>
                <c:pt idx="22">
                  <c:v>79.042373999999995</c:v>
                </c:pt>
                <c:pt idx="23">
                  <c:v>79.073288000000005</c:v>
                </c:pt>
                <c:pt idx="24">
                  <c:v>79.145690999999999</c:v>
                </c:pt>
                <c:pt idx="25">
                  <c:v>79.25206</c:v>
                </c:pt>
                <c:pt idx="26">
                  <c:v>79.389716000000007</c:v>
                </c:pt>
                <c:pt idx="27">
                  <c:v>79.459075999999996</c:v>
                </c:pt>
              </c:numCache>
            </c:numRef>
          </c:val>
          <c:smooth val="0"/>
          <c:extLst>
            <c:ext xmlns:c16="http://schemas.microsoft.com/office/drawing/2014/chart" uri="{C3380CC4-5D6E-409C-BE32-E72D297353CC}">
              <c16:uniqueId val="{00000004-09CD-4473-9782-E283C6B89E06}"/>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0.80317</cdr:x>
      <cdr:y>0.16236</cdr:y>
    </cdr:from>
    <cdr:to>
      <cdr:x>0.99891</cdr:x>
      <cdr:y>0.25014</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007614" y="898525"/>
          <a:ext cx="1707761" cy="4857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rgbClr val="FFC000"/>
              </a:solidFill>
            </a:rPr>
            <a:t>Univariate Multistep</a:t>
          </a:r>
          <a:r>
            <a:rPr lang="en-MY" sz="900" baseline="0" dirty="0">
              <a:solidFill>
                <a:srgbClr val="FFC000"/>
              </a:solidFill>
            </a:rPr>
            <a:t> LSTM</a:t>
          </a:r>
          <a:endParaRPr lang="en-MY" sz="900" dirty="0">
            <a:solidFill>
              <a:srgbClr val="FFC000"/>
            </a:solidFill>
          </a:endParaRPr>
        </a:p>
      </cdr:txBody>
    </cdr:sp>
  </cdr:relSizeAnchor>
  <cdr:relSizeAnchor xmlns:cdr="http://schemas.openxmlformats.org/drawingml/2006/chartDrawing">
    <cdr:from>
      <cdr:x>0.85262</cdr:x>
      <cdr:y>0.30694</cdr:y>
    </cdr:from>
    <cdr:to>
      <cdr:x>1</cdr:x>
      <cdr:y>0.35284</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1698625"/>
          <a:ext cx="1285876"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0.84825</cdr:x>
      <cdr:y>0.20023</cdr:y>
    </cdr:from>
    <cdr:to>
      <cdr:x>0.99891</cdr:x>
      <cdr:y>0.24613</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400924" y="1108075"/>
          <a:ext cx="1314451"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2.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0.40332</cdr:y>
    </cdr:from>
    <cdr:to>
      <cdr:x>1</cdr:x>
      <cdr:y>0.45611</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64" y="2232005"/>
          <a:ext cx="1526836" cy="292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0.85044</cdr:x>
      <cdr:y>0.47906</cdr:y>
    </cdr:from>
    <cdr:to>
      <cdr:x>0.99782</cdr:x>
      <cdr:y>0.52496</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19974" y="2651114"/>
          <a:ext cx="1285876" cy="25401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0.8417</cdr:x>
      <cdr:y>0.52209</cdr:y>
    </cdr:from>
    <cdr:to>
      <cdr:x>0.99236</cdr:x>
      <cdr:y>0.56799</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43746" y="2889253"/>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3.xml><?xml version="1.0" encoding="utf-8"?>
<c:userShapes xmlns:c="http://schemas.openxmlformats.org/drawingml/2006/chart">
  <cdr:relSizeAnchor xmlns:cdr="http://schemas.openxmlformats.org/drawingml/2006/chartDrawing">
    <cdr:from>
      <cdr:x>0.80427</cdr:x>
      <cdr:y>0.22203</cdr:y>
    </cdr:from>
    <cdr:to>
      <cdr:x>1</cdr:x>
      <cdr:y>0.30981</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75" y="1228745"/>
          <a:ext cx="1707725" cy="485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0.08146</cdr:y>
    </cdr:from>
    <cdr:to>
      <cdr:x>1</cdr:x>
      <cdr:y>0.13425</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43" y="450808"/>
          <a:ext cx="1526857" cy="29214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0.85262</cdr:x>
      <cdr:y>0.10729</cdr:y>
    </cdr:from>
    <cdr:to>
      <cdr:x>1</cdr:x>
      <cdr:y>0.15319</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593730"/>
          <a:ext cx="1285876"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0.83951</cdr:x>
      <cdr:y>0.14171</cdr:y>
    </cdr:from>
    <cdr:to>
      <cdr:x>0.99017</cdr:x>
      <cdr:y>0.18761</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24681" y="784234"/>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DD23-E276-4C8F-A202-18B32D05F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32513A4-0083-48CE-8A5A-35D32D21D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C6E7AF6-19D5-43D3-89C0-2FE498735B51}"/>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5" name="Footer Placeholder 4">
            <a:extLst>
              <a:ext uri="{FF2B5EF4-FFF2-40B4-BE49-F238E27FC236}">
                <a16:creationId xmlns:a16="http://schemas.microsoft.com/office/drawing/2014/main" id="{E25B8455-682D-44D7-BF4C-4E82B0922D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EEC91A5-4544-44DC-9B5F-F5E0E3ABEE3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7080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A71-0B86-44D6-ACA5-14753EAF595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81F0993-2D37-4FA8-877D-AC3BA2AF8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76C2937-DAC7-406E-BEF2-15FC8E5D6F97}"/>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5" name="Footer Placeholder 4">
            <a:extLst>
              <a:ext uri="{FF2B5EF4-FFF2-40B4-BE49-F238E27FC236}">
                <a16:creationId xmlns:a16="http://schemas.microsoft.com/office/drawing/2014/main" id="{48F9F518-777B-4BB7-ACB9-FC787534730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22D09E-D69A-4EC8-BFE0-E5CF4A0EB80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9729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2AECE-2C9C-48A0-B783-DEFEF5269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15C54CD-FDC4-4C9B-92B0-A8ED45F18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D8AB3BF-5DBE-4294-AFD3-B5E99AF1748E}"/>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5" name="Footer Placeholder 4">
            <a:extLst>
              <a:ext uri="{FF2B5EF4-FFF2-40B4-BE49-F238E27FC236}">
                <a16:creationId xmlns:a16="http://schemas.microsoft.com/office/drawing/2014/main" id="{35324D0F-906E-4453-B2EE-1CB3E36A6AF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E337B1E-E9F5-443B-817A-2D6E302A58FA}"/>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9349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F98E-FD21-4A71-B59B-6263C1788B8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F6CAE4C-FDCB-43B5-99D1-F02601371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77A6DAE-7A60-4A54-AA51-9FC4CDD50C80}"/>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5" name="Footer Placeholder 4">
            <a:extLst>
              <a:ext uri="{FF2B5EF4-FFF2-40B4-BE49-F238E27FC236}">
                <a16:creationId xmlns:a16="http://schemas.microsoft.com/office/drawing/2014/main" id="{948E0425-992D-41EF-876A-5A71C080AC6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C873E5-39AF-4F09-91F2-BD146425A3CD}"/>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76304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64A0-3211-4F28-9318-9404BA09C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5F177B-C5FF-4ED4-A5A7-93CA0EC4F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3A950-0DC6-437E-99AF-097E845A1161}"/>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5" name="Footer Placeholder 4">
            <a:extLst>
              <a:ext uri="{FF2B5EF4-FFF2-40B4-BE49-F238E27FC236}">
                <a16:creationId xmlns:a16="http://schemas.microsoft.com/office/drawing/2014/main" id="{4060F7E4-422D-4894-8D6E-16B8AAEA4AA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D8C06EE-7C6C-49FB-A775-05D6A4D695C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3891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9522-4867-4959-AAA8-4BF69C913E0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47D4BA5-5864-4968-9F5C-6D8C2147E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9517CC6-CF07-4D76-B3FD-2782F4586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ABB7208-CB93-46B6-8D72-8F9629A8F5D3}"/>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6" name="Footer Placeholder 5">
            <a:extLst>
              <a:ext uri="{FF2B5EF4-FFF2-40B4-BE49-F238E27FC236}">
                <a16:creationId xmlns:a16="http://schemas.microsoft.com/office/drawing/2014/main" id="{F791A2D8-0CEC-4607-9E06-3C142717E4D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A05E97-18C7-446E-B7AF-954407084BA4}"/>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22795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A49A-6886-421A-AC71-D0727BAF6A5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4992031-EB80-4D29-A15E-1C1852A54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EBCAA-5A5E-4B0E-B066-250EC4D90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CD0593B-B100-4344-B359-B3AB88CF9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0EB2-E058-45FE-AEAC-53C3276ED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33C4415-225F-465B-9819-A2D9BF9DB058}"/>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8" name="Footer Placeholder 7">
            <a:extLst>
              <a:ext uri="{FF2B5EF4-FFF2-40B4-BE49-F238E27FC236}">
                <a16:creationId xmlns:a16="http://schemas.microsoft.com/office/drawing/2014/main" id="{AD60F576-E6A1-4912-A571-DFB6CD1D33F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7B6E648-C530-442B-9DC6-06E8E4C557C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11747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A463-09D9-4380-9ACD-7D1AF4C416C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4FB4522-DC0D-4C89-B151-30ECEBBDB933}"/>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4" name="Footer Placeholder 3">
            <a:extLst>
              <a:ext uri="{FF2B5EF4-FFF2-40B4-BE49-F238E27FC236}">
                <a16:creationId xmlns:a16="http://schemas.microsoft.com/office/drawing/2014/main" id="{2C2712C1-8DB1-4588-BB14-11D1B973F43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D87B3AC-E497-4113-BED3-8B3B9CDAE8E6}"/>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69784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39468-EAE2-4B0C-BC2B-8B9D461E2C40}"/>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3" name="Footer Placeholder 2">
            <a:extLst>
              <a:ext uri="{FF2B5EF4-FFF2-40B4-BE49-F238E27FC236}">
                <a16:creationId xmlns:a16="http://schemas.microsoft.com/office/drawing/2014/main" id="{FB58EBF7-DB6B-46CE-BDEE-2BDB1B74DB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EC554FD-25C8-4E7F-8A80-1EBCF1BCF78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412555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0269-A216-4F51-B35F-537E53A6A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7315064-F6C2-4002-9372-98DD9F746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B6363C8-03B5-47BE-89AF-0DF722556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46B8-20C4-492E-A093-9D11CD5C28B6}"/>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6" name="Footer Placeholder 5">
            <a:extLst>
              <a:ext uri="{FF2B5EF4-FFF2-40B4-BE49-F238E27FC236}">
                <a16:creationId xmlns:a16="http://schemas.microsoft.com/office/drawing/2014/main" id="{3A53747D-A594-4330-AA73-089C4D9105F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DD382D-191B-4ECF-9374-ECD91891A4A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8430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4D3D-AD20-462E-84EC-80A008015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892A9CE-9A49-43F8-86AF-9A57B2371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C9B38D0-1675-4500-B080-81C90D656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718AC-5E5C-4634-9EE2-2E53305BFEE8}"/>
              </a:ext>
            </a:extLst>
          </p:cNvPr>
          <p:cNvSpPr>
            <a:spLocks noGrp="1"/>
          </p:cNvSpPr>
          <p:nvPr>
            <p:ph type="dt" sz="half" idx="10"/>
          </p:nvPr>
        </p:nvSpPr>
        <p:spPr/>
        <p:txBody>
          <a:bodyPr/>
          <a:lstStyle/>
          <a:p>
            <a:fld id="{5B59738F-BA60-493E-818C-8226DE26E785}" type="datetimeFigureOut">
              <a:rPr lang="en-MY" smtClean="0"/>
              <a:t>23/8/2020</a:t>
            </a:fld>
            <a:endParaRPr lang="en-MY"/>
          </a:p>
        </p:txBody>
      </p:sp>
      <p:sp>
        <p:nvSpPr>
          <p:cNvPr id="6" name="Footer Placeholder 5">
            <a:extLst>
              <a:ext uri="{FF2B5EF4-FFF2-40B4-BE49-F238E27FC236}">
                <a16:creationId xmlns:a16="http://schemas.microsoft.com/office/drawing/2014/main" id="{2C746D17-0C71-4371-AA99-90A590EA80D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33D1B1-1655-4C39-BC93-C74EC955908C}"/>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32639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642B2-EAED-4CF2-89CC-D88CD9F19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E796833-5CC8-49E3-9E90-B49B8B200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0B427E2-FF10-4131-BC7F-0B7778CF6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9738F-BA60-493E-818C-8226DE26E785}" type="datetimeFigureOut">
              <a:rPr lang="en-MY" smtClean="0"/>
              <a:t>23/8/2020</a:t>
            </a:fld>
            <a:endParaRPr lang="en-MY"/>
          </a:p>
        </p:txBody>
      </p:sp>
      <p:sp>
        <p:nvSpPr>
          <p:cNvPr id="5" name="Footer Placeholder 4">
            <a:extLst>
              <a:ext uri="{FF2B5EF4-FFF2-40B4-BE49-F238E27FC236}">
                <a16:creationId xmlns:a16="http://schemas.microsoft.com/office/drawing/2014/main" id="{19F24E6D-93EB-4836-947C-A3CE79D1F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191F3AE-7899-4E90-856F-69FACFD40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8D70-894F-4FAF-A4DE-8FABFE9C12C5}" type="slidenum">
              <a:rPr lang="en-MY" smtClean="0"/>
              <a:t>‹#›</a:t>
            </a:fld>
            <a:endParaRPr lang="en-MY"/>
          </a:p>
        </p:txBody>
      </p:sp>
    </p:spTree>
    <p:extLst>
      <p:ext uri="{BB962C8B-B14F-4D97-AF65-F5344CB8AC3E}">
        <p14:creationId xmlns:p14="http://schemas.microsoft.com/office/powerpoint/2010/main" val="16175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2</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7684169" cy="1323439"/>
          </a:xfrm>
          <a:prstGeom prst="rect">
            <a:avLst/>
          </a:prstGeom>
          <a:noFill/>
        </p:spPr>
        <p:txBody>
          <a:bodyPr wrap="square" rtlCol="0">
            <a:spAutoFit/>
          </a:bodyPr>
          <a:lstStyle/>
          <a:p>
            <a:r>
              <a:rPr lang="en-MY" sz="8000" dirty="0"/>
              <a:t>Reporting Frauds </a:t>
            </a:r>
          </a:p>
        </p:txBody>
      </p:sp>
    </p:spTree>
    <p:extLst>
      <p:ext uri="{BB962C8B-B14F-4D97-AF65-F5344CB8AC3E}">
        <p14:creationId xmlns:p14="http://schemas.microsoft.com/office/powerpoint/2010/main" val="284915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8E4CC9-C62A-4967-8301-1F6D26A9673A}"/>
              </a:ext>
            </a:extLst>
          </p:cNvPr>
          <p:cNvSpPr txBox="1"/>
          <p:nvPr/>
        </p:nvSpPr>
        <p:spPr>
          <a:xfrm>
            <a:off x="-38142" y="73317"/>
            <a:ext cx="4344500" cy="369332"/>
          </a:xfrm>
          <a:prstGeom prst="rect">
            <a:avLst/>
          </a:prstGeom>
          <a:noFill/>
        </p:spPr>
        <p:txBody>
          <a:bodyPr wrap="square" rtlCol="0">
            <a:spAutoFit/>
          </a:bodyPr>
          <a:lstStyle/>
          <a:p>
            <a:r>
              <a:rPr lang="en-MY" b="1" u="sng" dirty="0"/>
              <a:t>A. Data Cleaning</a:t>
            </a:r>
          </a:p>
        </p:txBody>
      </p:sp>
      <p:pic>
        <p:nvPicPr>
          <p:cNvPr id="5" name="Picture 4">
            <a:extLst>
              <a:ext uri="{FF2B5EF4-FFF2-40B4-BE49-F238E27FC236}">
                <a16:creationId xmlns:a16="http://schemas.microsoft.com/office/drawing/2014/main" id="{12846697-2B9B-47FE-9AA2-058F94D8308C}"/>
              </a:ext>
            </a:extLst>
          </p:cNvPr>
          <p:cNvPicPr>
            <a:picLocks noChangeAspect="1"/>
          </p:cNvPicPr>
          <p:nvPr/>
        </p:nvPicPr>
        <p:blipFill>
          <a:blip r:embed="rId2"/>
          <a:stretch>
            <a:fillRect/>
          </a:stretch>
        </p:blipFill>
        <p:spPr>
          <a:xfrm>
            <a:off x="874377" y="745336"/>
            <a:ext cx="1390650" cy="885825"/>
          </a:xfrm>
          <a:prstGeom prst="rect">
            <a:avLst/>
          </a:prstGeom>
        </p:spPr>
      </p:pic>
      <p:sp>
        <p:nvSpPr>
          <p:cNvPr id="6" name="TextBox 5">
            <a:extLst>
              <a:ext uri="{FF2B5EF4-FFF2-40B4-BE49-F238E27FC236}">
                <a16:creationId xmlns:a16="http://schemas.microsoft.com/office/drawing/2014/main" id="{A509D1BB-DFAC-40E2-9E68-80B99BEC9A4B}"/>
              </a:ext>
            </a:extLst>
          </p:cNvPr>
          <p:cNvSpPr txBox="1"/>
          <p:nvPr/>
        </p:nvSpPr>
        <p:spPr>
          <a:xfrm>
            <a:off x="2139944" y="745336"/>
            <a:ext cx="250166" cy="246221"/>
          </a:xfrm>
          <a:prstGeom prst="rect">
            <a:avLst/>
          </a:prstGeom>
          <a:noFill/>
        </p:spPr>
        <p:txBody>
          <a:bodyPr wrap="square" rtlCol="0">
            <a:spAutoFit/>
          </a:bodyPr>
          <a:lstStyle/>
          <a:p>
            <a:r>
              <a:rPr lang="en-MY" sz="1000" dirty="0"/>
              <a:t>%</a:t>
            </a:r>
          </a:p>
        </p:txBody>
      </p:sp>
      <p:sp>
        <p:nvSpPr>
          <p:cNvPr id="7" name="TextBox 6">
            <a:extLst>
              <a:ext uri="{FF2B5EF4-FFF2-40B4-BE49-F238E27FC236}">
                <a16:creationId xmlns:a16="http://schemas.microsoft.com/office/drawing/2014/main" id="{CB3FBBDA-C8DA-46B2-AD15-0ABA0E28E6D7}"/>
              </a:ext>
            </a:extLst>
          </p:cNvPr>
          <p:cNvSpPr txBox="1"/>
          <p:nvPr/>
        </p:nvSpPr>
        <p:spPr>
          <a:xfrm>
            <a:off x="2139944" y="909544"/>
            <a:ext cx="250166" cy="246221"/>
          </a:xfrm>
          <a:prstGeom prst="rect">
            <a:avLst/>
          </a:prstGeom>
          <a:noFill/>
        </p:spPr>
        <p:txBody>
          <a:bodyPr wrap="square" rtlCol="0">
            <a:spAutoFit/>
          </a:bodyPr>
          <a:lstStyle/>
          <a:p>
            <a:r>
              <a:rPr lang="en-MY" sz="1000" dirty="0"/>
              <a:t>%</a:t>
            </a:r>
          </a:p>
        </p:txBody>
      </p:sp>
      <p:sp>
        <p:nvSpPr>
          <p:cNvPr id="8" name="TextBox 7">
            <a:extLst>
              <a:ext uri="{FF2B5EF4-FFF2-40B4-BE49-F238E27FC236}">
                <a16:creationId xmlns:a16="http://schemas.microsoft.com/office/drawing/2014/main" id="{B1919C81-C881-4F6A-B512-F9E4909CC8EB}"/>
              </a:ext>
            </a:extLst>
          </p:cNvPr>
          <p:cNvSpPr txBox="1"/>
          <p:nvPr/>
        </p:nvSpPr>
        <p:spPr>
          <a:xfrm>
            <a:off x="2139944" y="1073752"/>
            <a:ext cx="250166" cy="246221"/>
          </a:xfrm>
          <a:prstGeom prst="rect">
            <a:avLst/>
          </a:prstGeom>
          <a:noFill/>
        </p:spPr>
        <p:txBody>
          <a:bodyPr wrap="square" rtlCol="0">
            <a:spAutoFit/>
          </a:bodyPr>
          <a:lstStyle/>
          <a:p>
            <a:r>
              <a:rPr lang="en-MY" sz="1000" dirty="0"/>
              <a:t>%</a:t>
            </a:r>
          </a:p>
        </p:txBody>
      </p:sp>
      <p:sp>
        <p:nvSpPr>
          <p:cNvPr id="9" name="TextBox 8">
            <a:extLst>
              <a:ext uri="{FF2B5EF4-FFF2-40B4-BE49-F238E27FC236}">
                <a16:creationId xmlns:a16="http://schemas.microsoft.com/office/drawing/2014/main" id="{0C609063-22CB-47F2-B75F-C398A9BB0DE8}"/>
              </a:ext>
            </a:extLst>
          </p:cNvPr>
          <p:cNvSpPr txBox="1"/>
          <p:nvPr/>
        </p:nvSpPr>
        <p:spPr>
          <a:xfrm>
            <a:off x="2139944" y="1384940"/>
            <a:ext cx="250166" cy="246221"/>
          </a:xfrm>
          <a:prstGeom prst="rect">
            <a:avLst/>
          </a:prstGeom>
          <a:noFill/>
        </p:spPr>
        <p:txBody>
          <a:bodyPr wrap="square" rtlCol="0">
            <a:spAutoFit/>
          </a:bodyPr>
          <a:lstStyle/>
          <a:p>
            <a:r>
              <a:rPr lang="en-MY" sz="1000" dirty="0"/>
              <a:t>%</a:t>
            </a:r>
          </a:p>
        </p:txBody>
      </p:sp>
      <p:sp>
        <p:nvSpPr>
          <p:cNvPr id="10" name="TextBox 9">
            <a:extLst>
              <a:ext uri="{FF2B5EF4-FFF2-40B4-BE49-F238E27FC236}">
                <a16:creationId xmlns:a16="http://schemas.microsoft.com/office/drawing/2014/main" id="{E4C7A72E-2A3B-40B4-8A3C-B9F6ED34D9D0}"/>
              </a:ext>
            </a:extLst>
          </p:cNvPr>
          <p:cNvSpPr txBox="1"/>
          <p:nvPr/>
        </p:nvSpPr>
        <p:spPr>
          <a:xfrm>
            <a:off x="2139944" y="1222743"/>
            <a:ext cx="250166" cy="246221"/>
          </a:xfrm>
          <a:prstGeom prst="rect">
            <a:avLst/>
          </a:prstGeom>
          <a:noFill/>
        </p:spPr>
        <p:txBody>
          <a:bodyPr wrap="square" rtlCol="0">
            <a:spAutoFit/>
          </a:bodyPr>
          <a:lstStyle/>
          <a:p>
            <a:r>
              <a:rPr lang="en-MY" sz="1000" dirty="0"/>
              <a:t>%</a:t>
            </a:r>
          </a:p>
        </p:txBody>
      </p:sp>
      <p:sp>
        <p:nvSpPr>
          <p:cNvPr id="11" name="TextBox 10">
            <a:extLst>
              <a:ext uri="{FF2B5EF4-FFF2-40B4-BE49-F238E27FC236}">
                <a16:creationId xmlns:a16="http://schemas.microsoft.com/office/drawing/2014/main" id="{36F543E2-E011-42BE-8006-25E1BE364FDE}"/>
              </a:ext>
            </a:extLst>
          </p:cNvPr>
          <p:cNvSpPr txBox="1"/>
          <p:nvPr/>
        </p:nvSpPr>
        <p:spPr>
          <a:xfrm>
            <a:off x="11461" y="377243"/>
            <a:ext cx="3317275" cy="369332"/>
          </a:xfrm>
          <a:prstGeom prst="rect">
            <a:avLst/>
          </a:prstGeom>
          <a:noFill/>
        </p:spPr>
        <p:txBody>
          <a:bodyPr wrap="square" rtlCol="0">
            <a:spAutoFit/>
          </a:bodyPr>
          <a:lstStyle/>
          <a:p>
            <a:r>
              <a:rPr lang="en-MY" dirty="0"/>
              <a:t>1. Missing data:</a:t>
            </a:r>
          </a:p>
        </p:txBody>
      </p:sp>
      <p:sp>
        <p:nvSpPr>
          <p:cNvPr id="12" name="TextBox 11">
            <a:extLst>
              <a:ext uri="{FF2B5EF4-FFF2-40B4-BE49-F238E27FC236}">
                <a16:creationId xmlns:a16="http://schemas.microsoft.com/office/drawing/2014/main" id="{6384A0AA-B09E-4222-8A2D-031B63D0187F}"/>
              </a:ext>
            </a:extLst>
          </p:cNvPr>
          <p:cNvSpPr txBox="1"/>
          <p:nvPr/>
        </p:nvSpPr>
        <p:spPr>
          <a:xfrm>
            <a:off x="144466" y="1759789"/>
            <a:ext cx="3426870" cy="1754326"/>
          </a:xfrm>
          <a:prstGeom prst="rect">
            <a:avLst/>
          </a:prstGeom>
          <a:noFill/>
          <a:ln>
            <a:solidFill>
              <a:schemeClr val="tx1"/>
            </a:solidFill>
          </a:ln>
        </p:spPr>
        <p:txBody>
          <a:bodyPr wrap="square" rtlCol="0">
            <a:spAutoFit/>
          </a:bodyPr>
          <a:lstStyle/>
          <a:p>
            <a:r>
              <a:rPr lang="en-MY" dirty="0"/>
              <a:t>Missing value is being imputed using the K-Nearest Neighbour Imputer method. This means that the missing data are being filled up with value with similar ‘ID’ and ‘Prod’ values.</a:t>
            </a:r>
          </a:p>
        </p:txBody>
      </p:sp>
      <p:sp>
        <p:nvSpPr>
          <p:cNvPr id="13" name="TextBox 12">
            <a:extLst>
              <a:ext uri="{FF2B5EF4-FFF2-40B4-BE49-F238E27FC236}">
                <a16:creationId xmlns:a16="http://schemas.microsoft.com/office/drawing/2014/main" id="{B5848AD7-4980-4BCB-98EB-91F86843D87A}"/>
              </a:ext>
            </a:extLst>
          </p:cNvPr>
          <p:cNvSpPr txBox="1"/>
          <p:nvPr/>
        </p:nvSpPr>
        <p:spPr>
          <a:xfrm>
            <a:off x="4122669" y="442649"/>
            <a:ext cx="3317275" cy="369332"/>
          </a:xfrm>
          <a:prstGeom prst="rect">
            <a:avLst/>
          </a:prstGeom>
          <a:noFill/>
        </p:spPr>
        <p:txBody>
          <a:bodyPr wrap="square" rtlCol="0">
            <a:spAutoFit/>
          </a:bodyPr>
          <a:lstStyle/>
          <a:p>
            <a:r>
              <a:rPr lang="en-MY" dirty="0"/>
              <a:t>2. Label Encode string data types:</a:t>
            </a:r>
          </a:p>
        </p:txBody>
      </p:sp>
      <p:pic>
        <p:nvPicPr>
          <p:cNvPr id="14" name="Picture 13">
            <a:extLst>
              <a:ext uri="{FF2B5EF4-FFF2-40B4-BE49-F238E27FC236}">
                <a16:creationId xmlns:a16="http://schemas.microsoft.com/office/drawing/2014/main" id="{8379B280-943C-4647-AB3D-8109FF2A3207}"/>
              </a:ext>
            </a:extLst>
          </p:cNvPr>
          <p:cNvPicPr>
            <a:picLocks noChangeAspect="1"/>
          </p:cNvPicPr>
          <p:nvPr/>
        </p:nvPicPr>
        <p:blipFill>
          <a:blip r:embed="rId3"/>
          <a:stretch>
            <a:fillRect/>
          </a:stretch>
        </p:blipFill>
        <p:spPr>
          <a:xfrm>
            <a:off x="4306358" y="1098615"/>
            <a:ext cx="904875" cy="1609725"/>
          </a:xfrm>
          <a:prstGeom prst="rect">
            <a:avLst/>
          </a:prstGeom>
        </p:spPr>
      </p:pic>
      <p:pic>
        <p:nvPicPr>
          <p:cNvPr id="15" name="Picture 14">
            <a:extLst>
              <a:ext uri="{FF2B5EF4-FFF2-40B4-BE49-F238E27FC236}">
                <a16:creationId xmlns:a16="http://schemas.microsoft.com/office/drawing/2014/main" id="{4DF91E10-AE2D-4D16-A596-EA83A9CDF7D4}"/>
              </a:ext>
            </a:extLst>
          </p:cNvPr>
          <p:cNvPicPr>
            <a:picLocks noChangeAspect="1"/>
          </p:cNvPicPr>
          <p:nvPr/>
        </p:nvPicPr>
        <p:blipFill>
          <a:blip r:embed="rId4"/>
          <a:stretch>
            <a:fillRect/>
          </a:stretch>
        </p:blipFill>
        <p:spPr>
          <a:xfrm>
            <a:off x="6143932" y="1155765"/>
            <a:ext cx="1047750" cy="1552575"/>
          </a:xfrm>
          <a:prstGeom prst="rect">
            <a:avLst/>
          </a:prstGeom>
        </p:spPr>
      </p:pic>
      <p:sp>
        <p:nvSpPr>
          <p:cNvPr id="16" name="Arrow: Right 15">
            <a:extLst>
              <a:ext uri="{FF2B5EF4-FFF2-40B4-BE49-F238E27FC236}">
                <a16:creationId xmlns:a16="http://schemas.microsoft.com/office/drawing/2014/main" id="{76129899-DBA3-4E79-A481-0CC0D3793678}"/>
              </a:ext>
            </a:extLst>
          </p:cNvPr>
          <p:cNvSpPr/>
          <p:nvPr/>
        </p:nvSpPr>
        <p:spPr>
          <a:xfrm>
            <a:off x="5392460" y="1903477"/>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TextBox 19">
            <a:extLst>
              <a:ext uri="{FF2B5EF4-FFF2-40B4-BE49-F238E27FC236}">
                <a16:creationId xmlns:a16="http://schemas.microsoft.com/office/drawing/2014/main" id="{E391C2CD-1D48-465C-98EA-8DF0ABCB45B6}"/>
              </a:ext>
            </a:extLst>
          </p:cNvPr>
          <p:cNvSpPr txBox="1"/>
          <p:nvPr/>
        </p:nvSpPr>
        <p:spPr>
          <a:xfrm>
            <a:off x="8620666" y="2268620"/>
            <a:ext cx="3317275" cy="646331"/>
          </a:xfrm>
          <a:prstGeom prst="rect">
            <a:avLst/>
          </a:prstGeom>
          <a:noFill/>
        </p:spPr>
        <p:txBody>
          <a:bodyPr wrap="square" rtlCol="0">
            <a:spAutoFit/>
          </a:bodyPr>
          <a:lstStyle/>
          <a:p>
            <a:r>
              <a:rPr lang="en-MY" dirty="0"/>
              <a:t>4. Mapping Value in ‘Insp’ Column to binary classification:</a:t>
            </a:r>
          </a:p>
        </p:txBody>
      </p:sp>
      <p:sp>
        <p:nvSpPr>
          <p:cNvPr id="21" name="TextBox 20">
            <a:extLst>
              <a:ext uri="{FF2B5EF4-FFF2-40B4-BE49-F238E27FC236}">
                <a16:creationId xmlns:a16="http://schemas.microsoft.com/office/drawing/2014/main" id="{D3E4173D-263B-4F69-ADC8-0ECC1F6FAFDB}"/>
              </a:ext>
            </a:extLst>
          </p:cNvPr>
          <p:cNvSpPr txBox="1"/>
          <p:nvPr/>
        </p:nvSpPr>
        <p:spPr>
          <a:xfrm>
            <a:off x="9121605" y="2880014"/>
            <a:ext cx="569495" cy="369332"/>
          </a:xfrm>
          <a:prstGeom prst="rect">
            <a:avLst/>
          </a:prstGeom>
          <a:noFill/>
        </p:spPr>
        <p:txBody>
          <a:bodyPr wrap="square" rtlCol="0">
            <a:spAutoFit/>
          </a:bodyPr>
          <a:lstStyle/>
          <a:p>
            <a:r>
              <a:rPr lang="en-MY" dirty="0">
                <a:solidFill>
                  <a:srgbClr val="00B050"/>
                </a:solidFill>
              </a:rPr>
              <a:t>‘ok’</a:t>
            </a:r>
          </a:p>
        </p:txBody>
      </p:sp>
      <p:sp>
        <p:nvSpPr>
          <p:cNvPr id="22" name="TextBox 21">
            <a:extLst>
              <a:ext uri="{FF2B5EF4-FFF2-40B4-BE49-F238E27FC236}">
                <a16:creationId xmlns:a16="http://schemas.microsoft.com/office/drawing/2014/main" id="{E379ACD1-6E2F-4EEC-AB42-EB01352F542C}"/>
              </a:ext>
            </a:extLst>
          </p:cNvPr>
          <p:cNvSpPr txBox="1"/>
          <p:nvPr/>
        </p:nvSpPr>
        <p:spPr>
          <a:xfrm>
            <a:off x="9121605" y="3189526"/>
            <a:ext cx="875243" cy="369332"/>
          </a:xfrm>
          <a:prstGeom prst="rect">
            <a:avLst/>
          </a:prstGeom>
          <a:noFill/>
        </p:spPr>
        <p:txBody>
          <a:bodyPr wrap="square" rtlCol="0">
            <a:spAutoFit/>
          </a:bodyPr>
          <a:lstStyle/>
          <a:p>
            <a:r>
              <a:rPr lang="en-MY" dirty="0">
                <a:solidFill>
                  <a:srgbClr val="FF0000"/>
                </a:solidFill>
              </a:rPr>
              <a:t>‘fraud’</a:t>
            </a:r>
          </a:p>
        </p:txBody>
      </p:sp>
      <p:sp>
        <p:nvSpPr>
          <p:cNvPr id="23" name="TextBox 22">
            <a:extLst>
              <a:ext uri="{FF2B5EF4-FFF2-40B4-BE49-F238E27FC236}">
                <a16:creationId xmlns:a16="http://schemas.microsoft.com/office/drawing/2014/main" id="{00B35F4B-01C1-4862-8463-89B99B98CC90}"/>
              </a:ext>
            </a:extLst>
          </p:cNvPr>
          <p:cNvSpPr txBox="1"/>
          <p:nvPr/>
        </p:nvSpPr>
        <p:spPr>
          <a:xfrm>
            <a:off x="8503653" y="442649"/>
            <a:ext cx="3467017" cy="369332"/>
          </a:xfrm>
          <a:prstGeom prst="rect">
            <a:avLst/>
          </a:prstGeom>
          <a:noFill/>
        </p:spPr>
        <p:txBody>
          <a:bodyPr wrap="square" rtlCol="0">
            <a:spAutoFit/>
          </a:bodyPr>
          <a:lstStyle/>
          <a:p>
            <a:r>
              <a:rPr lang="en-MY" dirty="0"/>
              <a:t>3. Subset ‘Insp’ columns == ‘</a:t>
            </a:r>
            <a:r>
              <a:rPr lang="en-MY" dirty="0" err="1"/>
              <a:t>unkn</a:t>
            </a:r>
            <a:r>
              <a:rPr lang="en-MY" dirty="0"/>
              <a:t>’:</a:t>
            </a:r>
          </a:p>
        </p:txBody>
      </p:sp>
      <p:sp>
        <p:nvSpPr>
          <p:cNvPr id="24" name="TextBox 23">
            <a:extLst>
              <a:ext uri="{FF2B5EF4-FFF2-40B4-BE49-F238E27FC236}">
                <a16:creationId xmlns:a16="http://schemas.microsoft.com/office/drawing/2014/main" id="{35D55DBF-8DD8-4029-84D4-82D290D439C8}"/>
              </a:ext>
            </a:extLst>
          </p:cNvPr>
          <p:cNvSpPr txBox="1"/>
          <p:nvPr/>
        </p:nvSpPr>
        <p:spPr>
          <a:xfrm>
            <a:off x="8802355" y="901890"/>
            <a:ext cx="3168315" cy="1200329"/>
          </a:xfrm>
          <a:prstGeom prst="rect">
            <a:avLst/>
          </a:prstGeom>
          <a:noFill/>
          <a:ln>
            <a:solidFill>
              <a:schemeClr val="tx1"/>
            </a:solidFill>
          </a:ln>
        </p:spPr>
        <p:txBody>
          <a:bodyPr wrap="square" rtlCol="0">
            <a:spAutoFit/>
          </a:bodyPr>
          <a:lstStyle/>
          <a:p>
            <a:r>
              <a:rPr lang="en-MY" dirty="0"/>
              <a:t>The subset data is known as Test dataset. The ‘</a:t>
            </a:r>
            <a:r>
              <a:rPr lang="en-MY" dirty="0" err="1"/>
              <a:t>unkn</a:t>
            </a:r>
            <a:r>
              <a:rPr lang="en-MY" dirty="0"/>
              <a:t>’ value will be predicted using models after tuning and evaluation</a:t>
            </a:r>
          </a:p>
        </p:txBody>
      </p:sp>
      <p:sp>
        <p:nvSpPr>
          <p:cNvPr id="25" name="Arrow: Right 24">
            <a:extLst>
              <a:ext uri="{FF2B5EF4-FFF2-40B4-BE49-F238E27FC236}">
                <a16:creationId xmlns:a16="http://schemas.microsoft.com/office/drawing/2014/main" id="{7E9F610B-1A56-4DBC-A79E-42C9A7660C9C}"/>
              </a:ext>
            </a:extLst>
          </p:cNvPr>
          <p:cNvSpPr/>
          <p:nvPr/>
        </p:nvSpPr>
        <p:spPr>
          <a:xfrm>
            <a:off x="9988076" y="2920244"/>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Arrow: Right 25">
            <a:extLst>
              <a:ext uri="{FF2B5EF4-FFF2-40B4-BE49-F238E27FC236}">
                <a16:creationId xmlns:a16="http://schemas.microsoft.com/office/drawing/2014/main" id="{F20CC0AD-F004-459D-A0B3-9DBBB4F3276C}"/>
              </a:ext>
            </a:extLst>
          </p:cNvPr>
          <p:cNvSpPr/>
          <p:nvPr/>
        </p:nvSpPr>
        <p:spPr>
          <a:xfrm>
            <a:off x="9996848" y="3236904"/>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TextBox 26">
            <a:extLst>
              <a:ext uri="{FF2B5EF4-FFF2-40B4-BE49-F238E27FC236}">
                <a16:creationId xmlns:a16="http://schemas.microsoft.com/office/drawing/2014/main" id="{114910D5-4E8C-4913-BEB6-9469429844B3}"/>
              </a:ext>
            </a:extLst>
          </p:cNvPr>
          <p:cNvSpPr txBox="1"/>
          <p:nvPr/>
        </p:nvSpPr>
        <p:spPr>
          <a:xfrm>
            <a:off x="10710167" y="2859260"/>
            <a:ext cx="304800" cy="369332"/>
          </a:xfrm>
          <a:prstGeom prst="rect">
            <a:avLst/>
          </a:prstGeom>
          <a:noFill/>
        </p:spPr>
        <p:txBody>
          <a:bodyPr wrap="square" rtlCol="0">
            <a:spAutoFit/>
          </a:bodyPr>
          <a:lstStyle/>
          <a:p>
            <a:r>
              <a:rPr lang="en-MY" dirty="0"/>
              <a:t>0</a:t>
            </a:r>
          </a:p>
        </p:txBody>
      </p:sp>
      <p:sp>
        <p:nvSpPr>
          <p:cNvPr id="28" name="TextBox 27">
            <a:extLst>
              <a:ext uri="{FF2B5EF4-FFF2-40B4-BE49-F238E27FC236}">
                <a16:creationId xmlns:a16="http://schemas.microsoft.com/office/drawing/2014/main" id="{04BF4D71-BCF9-4A97-B047-0382445C10EC}"/>
              </a:ext>
            </a:extLst>
          </p:cNvPr>
          <p:cNvSpPr txBox="1"/>
          <p:nvPr/>
        </p:nvSpPr>
        <p:spPr>
          <a:xfrm>
            <a:off x="10710167" y="3189526"/>
            <a:ext cx="304800" cy="369332"/>
          </a:xfrm>
          <a:prstGeom prst="rect">
            <a:avLst/>
          </a:prstGeom>
          <a:noFill/>
        </p:spPr>
        <p:txBody>
          <a:bodyPr wrap="square" rtlCol="0">
            <a:spAutoFit/>
          </a:bodyPr>
          <a:lstStyle/>
          <a:p>
            <a:r>
              <a:rPr lang="en-MY" dirty="0"/>
              <a:t>1</a:t>
            </a:r>
          </a:p>
        </p:txBody>
      </p:sp>
      <p:cxnSp>
        <p:nvCxnSpPr>
          <p:cNvPr id="30" name="Straight Connector 29">
            <a:extLst>
              <a:ext uri="{FF2B5EF4-FFF2-40B4-BE49-F238E27FC236}">
                <a16:creationId xmlns:a16="http://schemas.microsoft.com/office/drawing/2014/main" id="{9A1B479C-DF3C-42FD-B9EF-B0FC1AD823CC}"/>
              </a:ext>
            </a:extLst>
          </p:cNvPr>
          <p:cNvCxnSpPr>
            <a:cxnSpLocks/>
          </p:cNvCxnSpPr>
          <p:nvPr/>
        </p:nvCxnSpPr>
        <p:spPr>
          <a:xfrm>
            <a:off x="11461" y="3783397"/>
            <a:ext cx="12180539" cy="64331"/>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1D57BA77-DC5B-44E5-9940-69761FC8BA83}"/>
              </a:ext>
            </a:extLst>
          </p:cNvPr>
          <p:cNvSpPr txBox="1"/>
          <p:nvPr/>
        </p:nvSpPr>
        <p:spPr>
          <a:xfrm>
            <a:off x="11460" y="3815467"/>
            <a:ext cx="2683607" cy="369332"/>
          </a:xfrm>
          <a:prstGeom prst="rect">
            <a:avLst/>
          </a:prstGeom>
          <a:noFill/>
        </p:spPr>
        <p:txBody>
          <a:bodyPr wrap="square" rtlCol="0">
            <a:spAutoFit/>
          </a:bodyPr>
          <a:lstStyle/>
          <a:p>
            <a:r>
              <a:rPr lang="en-MY" b="1" u="sng" dirty="0"/>
              <a:t>B. Feature Engineering</a:t>
            </a:r>
          </a:p>
        </p:txBody>
      </p:sp>
      <p:sp>
        <p:nvSpPr>
          <p:cNvPr id="35" name="TextBox 34">
            <a:extLst>
              <a:ext uri="{FF2B5EF4-FFF2-40B4-BE49-F238E27FC236}">
                <a16:creationId xmlns:a16="http://schemas.microsoft.com/office/drawing/2014/main" id="{4808BCA1-E7D8-4715-96C5-8B74CBCEAC5C}"/>
              </a:ext>
            </a:extLst>
          </p:cNvPr>
          <p:cNvSpPr txBox="1"/>
          <p:nvPr/>
        </p:nvSpPr>
        <p:spPr>
          <a:xfrm>
            <a:off x="11461" y="4172129"/>
            <a:ext cx="3317275" cy="369332"/>
          </a:xfrm>
          <a:prstGeom prst="rect">
            <a:avLst/>
          </a:prstGeom>
          <a:noFill/>
        </p:spPr>
        <p:txBody>
          <a:bodyPr wrap="square" rtlCol="0">
            <a:spAutoFit/>
          </a:bodyPr>
          <a:lstStyle/>
          <a:p>
            <a:r>
              <a:rPr lang="en-MY" dirty="0"/>
              <a:t>1. Adding a new feature column:</a:t>
            </a:r>
          </a:p>
        </p:txBody>
      </p:sp>
      <p:pic>
        <p:nvPicPr>
          <p:cNvPr id="36" name="Picture 35">
            <a:extLst>
              <a:ext uri="{FF2B5EF4-FFF2-40B4-BE49-F238E27FC236}">
                <a16:creationId xmlns:a16="http://schemas.microsoft.com/office/drawing/2014/main" id="{67A9F5D5-AAE3-46BD-A1EC-AA958BD3EFF7}"/>
              </a:ext>
            </a:extLst>
          </p:cNvPr>
          <p:cNvPicPr>
            <a:picLocks noChangeAspect="1"/>
          </p:cNvPicPr>
          <p:nvPr/>
        </p:nvPicPr>
        <p:blipFill>
          <a:blip r:embed="rId5"/>
          <a:stretch>
            <a:fillRect/>
          </a:stretch>
        </p:blipFill>
        <p:spPr>
          <a:xfrm>
            <a:off x="637510" y="4574396"/>
            <a:ext cx="1752600" cy="1581150"/>
          </a:xfrm>
          <a:prstGeom prst="rect">
            <a:avLst/>
          </a:prstGeom>
        </p:spPr>
      </p:pic>
      <p:sp>
        <p:nvSpPr>
          <p:cNvPr id="37" name="TextBox 36">
            <a:extLst>
              <a:ext uri="{FF2B5EF4-FFF2-40B4-BE49-F238E27FC236}">
                <a16:creationId xmlns:a16="http://schemas.microsoft.com/office/drawing/2014/main" id="{0D2818C0-C6CA-4C73-838F-92E72C4D2C77}"/>
              </a:ext>
            </a:extLst>
          </p:cNvPr>
          <p:cNvSpPr txBox="1"/>
          <p:nvPr/>
        </p:nvSpPr>
        <p:spPr>
          <a:xfrm>
            <a:off x="576144" y="6273938"/>
            <a:ext cx="1749961" cy="276999"/>
          </a:xfrm>
          <a:prstGeom prst="rect">
            <a:avLst/>
          </a:prstGeom>
          <a:noFill/>
          <a:ln>
            <a:solidFill>
              <a:schemeClr val="tx1"/>
            </a:solidFill>
          </a:ln>
        </p:spPr>
        <p:txBody>
          <a:bodyPr wrap="square" rtlCol="0">
            <a:spAutoFit/>
          </a:bodyPr>
          <a:lstStyle/>
          <a:p>
            <a:r>
              <a:rPr lang="en-MY" sz="1200" dirty="0" err="1"/>
              <a:t>unit_price</a:t>
            </a:r>
            <a:r>
              <a:rPr lang="en-MY" sz="1200" dirty="0"/>
              <a:t> = Val / Quant</a:t>
            </a:r>
          </a:p>
        </p:txBody>
      </p:sp>
      <p:sp>
        <p:nvSpPr>
          <p:cNvPr id="38" name="Rectangle 37">
            <a:extLst>
              <a:ext uri="{FF2B5EF4-FFF2-40B4-BE49-F238E27FC236}">
                <a16:creationId xmlns:a16="http://schemas.microsoft.com/office/drawing/2014/main" id="{89882AE1-CAE7-4554-A898-5120B22C55A6}"/>
              </a:ext>
            </a:extLst>
          </p:cNvPr>
          <p:cNvSpPr/>
          <p:nvPr/>
        </p:nvSpPr>
        <p:spPr>
          <a:xfrm>
            <a:off x="1748589" y="4589172"/>
            <a:ext cx="577516" cy="1523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9" name="TextBox 38">
            <a:extLst>
              <a:ext uri="{FF2B5EF4-FFF2-40B4-BE49-F238E27FC236}">
                <a16:creationId xmlns:a16="http://schemas.microsoft.com/office/drawing/2014/main" id="{FF1C1C9A-7121-46D3-83C2-809FD37E08A4}"/>
              </a:ext>
            </a:extLst>
          </p:cNvPr>
          <p:cNvSpPr txBox="1"/>
          <p:nvPr/>
        </p:nvSpPr>
        <p:spPr>
          <a:xfrm>
            <a:off x="3721976" y="4172129"/>
            <a:ext cx="4495997" cy="369332"/>
          </a:xfrm>
          <a:prstGeom prst="rect">
            <a:avLst/>
          </a:prstGeom>
          <a:noFill/>
        </p:spPr>
        <p:txBody>
          <a:bodyPr wrap="square" rtlCol="0">
            <a:spAutoFit/>
          </a:bodyPr>
          <a:lstStyle/>
          <a:p>
            <a:r>
              <a:rPr lang="en-MY" dirty="0"/>
              <a:t>2. SMOTE for imbalanced classified datasets:</a:t>
            </a:r>
          </a:p>
        </p:txBody>
      </p:sp>
      <p:sp>
        <p:nvSpPr>
          <p:cNvPr id="40" name="TextBox 39">
            <a:extLst>
              <a:ext uri="{FF2B5EF4-FFF2-40B4-BE49-F238E27FC236}">
                <a16:creationId xmlns:a16="http://schemas.microsoft.com/office/drawing/2014/main" id="{E5FF18C1-F8DB-4370-B853-D5C989785B26}"/>
              </a:ext>
            </a:extLst>
          </p:cNvPr>
          <p:cNvSpPr txBox="1"/>
          <p:nvPr/>
        </p:nvSpPr>
        <p:spPr>
          <a:xfrm>
            <a:off x="3665975" y="4777613"/>
            <a:ext cx="1335076"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1270</a:t>
            </a:r>
          </a:p>
        </p:txBody>
      </p:sp>
      <p:sp>
        <p:nvSpPr>
          <p:cNvPr id="42" name="Equals 41">
            <a:extLst>
              <a:ext uri="{FF2B5EF4-FFF2-40B4-BE49-F238E27FC236}">
                <a16:creationId xmlns:a16="http://schemas.microsoft.com/office/drawing/2014/main" id="{538C9027-10F5-4F96-AA43-B6A70303A294}"/>
              </a:ext>
            </a:extLst>
          </p:cNvPr>
          <p:cNvSpPr/>
          <p:nvPr/>
        </p:nvSpPr>
        <p:spPr>
          <a:xfrm>
            <a:off x="7308366" y="4760241"/>
            <a:ext cx="344160" cy="24938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100">
              <a:solidFill>
                <a:schemeClr val="tx1"/>
              </a:solidFill>
            </a:endParaRPr>
          </a:p>
        </p:txBody>
      </p:sp>
      <p:sp>
        <p:nvSpPr>
          <p:cNvPr id="43" name="Arrow: Up 42">
            <a:extLst>
              <a:ext uri="{FF2B5EF4-FFF2-40B4-BE49-F238E27FC236}">
                <a16:creationId xmlns:a16="http://schemas.microsoft.com/office/drawing/2014/main" id="{D56191C8-FADB-479F-BE50-B589C89F1455}"/>
              </a:ext>
            </a:extLst>
          </p:cNvPr>
          <p:cNvSpPr/>
          <p:nvPr/>
        </p:nvSpPr>
        <p:spPr>
          <a:xfrm>
            <a:off x="7355755" y="5026994"/>
            <a:ext cx="249382" cy="293249"/>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100"/>
          </a:p>
        </p:txBody>
      </p:sp>
      <p:sp>
        <p:nvSpPr>
          <p:cNvPr id="44" name="Arrow: Right 43">
            <a:extLst>
              <a:ext uri="{FF2B5EF4-FFF2-40B4-BE49-F238E27FC236}">
                <a16:creationId xmlns:a16="http://schemas.microsoft.com/office/drawing/2014/main" id="{0F9A2E57-5BA9-4F15-8619-6584CF666FB8}"/>
              </a:ext>
            </a:extLst>
          </p:cNvPr>
          <p:cNvSpPr/>
          <p:nvPr/>
        </p:nvSpPr>
        <p:spPr>
          <a:xfrm>
            <a:off x="4940968" y="4731258"/>
            <a:ext cx="996585" cy="523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t>SMOTE</a:t>
            </a:r>
          </a:p>
        </p:txBody>
      </p:sp>
      <p:sp>
        <p:nvSpPr>
          <p:cNvPr id="45" name="TextBox 44">
            <a:extLst>
              <a:ext uri="{FF2B5EF4-FFF2-40B4-BE49-F238E27FC236}">
                <a16:creationId xmlns:a16="http://schemas.microsoft.com/office/drawing/2014/main" id="{B065696D-A9FD-4B3B-86C6-8DBFAC881255}"/>
              </a:ext>
            </a:extLst>
          </p:cNvPr>
          <p:cNvSpPr txBox="1"/>
          <p:nvPr/>
        </p:nvSpPr>
        <p:spPr>
          <a:xfrm>
            <a:off x="6145370" y="4777613"/>
            <a:ext cx="1335076"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14462</a:t>
            </a:r>
          </a:p>
        </p:txBody>
      </p:sp>
      <p:sp>
        <p:nvSpPr>
          <p:cNvPr id="46" name="TextBox 45">
            <a:extLst>
              <a:ext uri="{FF2B5EF4-FFF2-40B4-BE49-F238E27FC236}">
                <a16:creationId xmlns:a16="http://schemas.microsoft.com/office/drawing/2014/main" id="{BFC629C6-D11C-481D-B839-D25284EACAEB}"/>
              </a:ext>
            </a:extLst>
          </p:cNvPr>
          <p:cNvSpPr txBox="1"/>
          <p:nvPr/>
        </p:nvSpPr>
        <p:spPr>
          <a:xfrm>
            <a:off x="3881495" y="5438777"/>
            <a:ext cx="3967513" cy="1200329"/>
          </a:xfrm>
          <a:prstGeom prst="rect">
            <a:avLst/>
          </a:prstGeom>
          <a:noFill/>
          <a:ln>
            <a:solidFill>
              <a:schemeClr val="tx1"/>
            </a:solidFill>
          </a:ln>
        </p:spPr>
        <p:txBody>
          <a:bodyPr wrap="square" rtlCol="0">
            <a:spAutoFit/>
          </a:bodyPr>
          <a:lstStyle/>
          <a:p>
            <a:r>
              <a:rPr lang="en-MY" dirty="0"/>
              <a:t>Synthetic data is being created to boost the number of ‘fraud’ subset dataset to have the same number as ‘ok’ subset </a:t>
            </a:r>
            <a:r>
              <a:rPr lang="en-MY" dirty="0">
                <a:highlight>
                  <a:srgbClr val="FFFF00"/>
                </a:highlight>
              </a:rPr>
              <a:t>(** for Training dataset only)</a:t>
            </a:r>
          </a:p>
        </p:txBody>
      </p:sp>
      <p:cxnSp>
        <p:nvCxnSpPr>
          <p:cNvPr id="48" name="Straight Connector 47">
            <a:extLst>
              <a:ext uri="{FF2B5EF4-FFF2-40B4-BE49-F238E27FC236}">
                <a16:creationId xmlns:a16="http://schemas.microsoft.com/office/drawing/2014/main" id="{66289472-2B14-4A5E-9374-EB4EABFBB10F}"/>
              </a:ext>
            </a:extLst>
          </p:cNvPr>
          <p:cNvCxnSpPr/>
          <p:nvPr/>
        </p:nvCxnSpPr>
        <p:spPr>
          <a:xfrm>
            <a:off x="8217973" y="3815467"/>
            <a:ext cx="0" cy="3042533"/>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D922BFEC-B297-41EB-952D-EBE54D4DAF3F}"/>
              </a:ext>
            </a:extLst>
          </p:cNvPr>
          <p:cNvSpPr txBox="1"/>
          <p:nvPr/>
        </p:nvSpPr>
        <p:spPr>
          <a:xfrm>
            <a:off x="8234015" y="3887601"/>
            <a:ext cx="4344500" cy="369332"/>
          </a:xfrm>
          <a:prstGeom prst="rect">
            <a:avLst/>
          </a:prstGeom>
          <a:noFill/>
        </p:spPr>
        <p:txBody>
          <a:bodyPr wrap="square" rtlCol="0">
            <a:spAutoFit/>
          </a:bodyPr>
          <a:lstStyle/>
          <a:p>
            <a:r>
              <a:rPr lang="en-MY" b="1" u="sng" dirty="0"/>
              <a:t>C. Train Validation Splitting</a:t>
            </a:r>
          </a:p>
        </p:txBody>
      </p:sp>
      <p:sp>
        <p:nvSpPr>
          <p:cNvPr id="50" name="TextBox 49">
            <a:extLst>
              <a:ext uri="{FF2B5EF4-FFF2-40B4-BE49-F238E27FC236}">
                <a16:creationId xmlns:a16="http://schemas.microsoft.com/office/drawing/2014/main" id="{6167F5A7-3455-466D-9F9D-8D94C400A3CE}"/>
              </a:ext>
            </a:extLst>
          </p:cNvPr>
          <p:cNvSpPr txBox="1"/>
          <p:nvPr/>
        </p:nvSpPr>
        <p:spPr>
          <a:xfrm>
            <a:off x="8503653" y="4574396"/>
            <a:ext cx="1381903" cy="369332"/>
          </a:xfrm>
          <a:prstGeom prst="rect">
            <a:avLst/>
          </a:prstGeom>
          <a:noFill/>
        </p:spPr>
        <p:txBody>
          <a:bodyPr wrap="square" rtlCol="0">
            <a:spAutoFit/>
          </a:bodyPr>
          <a:lstStyle/>
          <a:p>
            <a:r>
              <a:rPr lang="en-MY" dirty="0"/>
              <a:t>Training:</a:t>
            </a:r>
          </a:p>
        </p:txBody>
      </p:sp>
      <p:sp>
        <p:nvSpPr>
          <p:cNvPr id="51" name="TextBox 50">
            <a:extLst>
              <a:ext uri="{FF2B5EF4-FFF2-40B4-BE49-F238E27FC236}">
                <a16:creationId xmlns:a16="http://schemas.microsoft.com/office/drawing/2014/main" id="{65430A4B-6B1B-45CF-A668-28661FE5DE38}"/>
              </a:ext>
            </a:extLst>
          </p:cNvPr>
          <p:cNvSpPr txBox="1"/>
          <p:nvPr/>
        </p:nvSpPr>
        <p:spPr>
          <a:xfrm>
            <a:off x="8503653" y="5367367"/>
            <a:ext cx="1381903" cy="369332"/>
          </a:xfrm>
          <a:prstGeom prst="rect">
            <a:avLst/>
          </a:prstGeom>
          <a:noFill/>
        </p:spPr>
        <p:txBody>
          <a:bodyPr wrap="square" rtlCol="0">
            <a:spAutoFit/>
          </a:bodyPr>
          <a:lstStyle/>
          <a:p>
            <a:r>
              <a:rPr lang="en-MY" dirty="0"/>
              <a:t>Validation:</a:t>
            </a:r>
          </a:p>
        </p:txBody>
      </p:sp>
      <p:sp>
        <p:nvSpPr>
          <p:cNvPr id="52" name="TextBox 51">
            <a:extLst>
              <a:ext uri="{FF2B5EF4-FFF2-40B4-BE49-F238E27FC236}">
                <a16:creationId xmlns:a16="http://schemas.microsoft.com/office/drawing/2014/main" id="{51E997BF-E0F8-459D-BAB1-9A64D1BFEF90}"/>
              </a:ext>
            </a:extLst>
          </p:cNvPr>
          <p:cNvSpPr txBox="1"/>
          <p:nvPr/>
        </p:nvSpPr>
        <p:spPr>
          <a:xfrm>
            <a:off x="9691100" y="4467726"/>
            <a:ext cx="1077724" cy="646331"/>
          </a:xfrm>
          <a:prstGeom prst="rect">
            <a:avLst/>
          </a:prstGeom>
          <a:noFill/>
        </p:spPr>
        <p:txBody>
          <a:bodyPr wrap="square" rtlCol="0">
            <a:spAutoFit/>
          </a:bodyPr>
          <a:lstStyle/>
          <a:p>
            <a:r>
              <a:rPr lang="en-MY" sz="3600" dirty="0"/>
              <a:t>80%</a:t>
            </a:r>
          </a:p>
        </p:txBody>
      </p:sp>
      <p:sp>
        <p:nvSpPr>
          <p:cNvPr id="53" name="TextBox 52">
            <a:extLst>
              <a:ext uri="{FF2B5EF4-FFF2-40B4-BE49-F238E27FC236}">
                <a16:creationId xmlns:a16="http://schemas.microsoft.com/office/drawing/2014/main" id="{A37786AC-D8FB-4AE0-B998-096B6E01CDE8}"/>
              </a:ext>
            </a:extLst>
          </p:cNvPr>
          <p:cNvSpPr txBox="1"/>
          <p:nvPr/>
        </p:nvSpPr>
        <p:spPr>
          <a:xfrm>
            <a:off x="9719735" y="5254857"/>
            <a:ext cx="1077724" cy="646331"/>
          </a:xfrm>
          <a:prstGeom prst="rect">
            <a:avLst/>
          </a:prstGeom>
          <a:noFill/>
        </p:spPr>
        <p:txBody>
          <a:bodyPr wrap="square" rtlCol="0">
            <a:spAutoFit/>
          </a:bodyPr>
          <a:lstStyle/>
          <a:p>
            <a:r>
              <a:rPr lang="en-MY" sz="3600" dirty="0"/>
              <a:t>20%</a:t>
            </a:r>
          </a:p>
        </p:txBody>
      </p:sp>
      <p:sp>
        <p:nvSpPr>
          <p:cNvPr id="2" name="TextBox 1">
            <a:extLst>
              <a:ext uri="{FF2B5EF4-FFF2-40B4-BE49-F238E27FC236}">
                <a16:creationId xmlns:a16="http://schemas.microsoft.com/office/drawing/2014/main" id="{67A30706-CD18-4145-A018-E5053ECCD0EA}"/>
              </a:ext>
            </a:extLst>
          </p:cNvPr>
          <p:cNvSpPr txBox="1"/>
          <p:nvPr/>
        </p:nvSpPr>
        <p:spPr>
          <a:xfrm>
            <a:off x="10797459" y="4642237"/>
            <a:ext cx="1077719" cy="369332"/>
          </a:xfrm>
          <a:prstGeom prst="rect">
            <a:avLst/>
          </a:prstGeom>
          <a:noFill/>
        </p:spPr>
        <p:txBody>
          <a:bodyPr wrap="square" rtlCol="0">
            <a:spAutoFit/>
          </a:bodyPr>
          <a:lstStyle/>
          <a:p>
            <a:r>
              <a:rPr lang="en-MY" dirty="0"/>
              <a:t>Shuffled </a:t>
            </a:r>
          </a:p>
        </p:txBody>
      </p:sp>
      <p:sp>
        <p:nvSpPr>
          <p:cNvPr id="47" name="TextBox 46">
            <a:extLst>
              <a:ext uri="{FF2B5EF4-FFF2-40B4-BE49-F238E27FC236}">
                <a16:creationId xmlns:a16="http://schemas.microsoft.com/office/drawing/2014/main" id="{C80C9BAE-F5A9-40FB-B24C-90970AC0A4E4}"/>
              </a:ext>
            </a:extLst>
          </p:cNvPr>
          <p:cNvSpPr txBox="1"/>
          <p:nvPr/>
        </p:nvSpPr>
        <p:spPr>
          <a:xfrm>
            <a:off x="10810594" y="5371697"/>
            <a:ext cx="1077719" cy="369332"/>
          </a:xfrm>
          <a:prstGeom prst="rect">
            <a:avLst/>
          </a:prstGeom>
          <a:noFill/>
        </p:spPr>
        <p:txBody>
          <a:bodyPr wrap="square" rtlCol="0">
            <a:spAutoFit/>
          </a:bodyPr>
          <a:lstStyle/>
          <a:p>
            <a:r>
              <a:rPr lang="en-MY" dirty="0"/>
              <a:t>Shuffled </a:t>
            </a:r>
          </a:p>
        </p:txBody>
      </p:sp>
    </p:spTree>
    <p:extLst>
      <p:ext uri="{BB962C8B-B14F-4D97-AF65-F5344CB8AC3E}">
        <p14:creationId xmlns:p14="http://schemas.microsoft.com/office/powerpoint/2010/main" val="427839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2CCAA8E-6928-4483-A97E-EEF2AAF3F92B}"/>
              </a:ext>
            </a:extLst>
          </p:cNvPr>
          <p:cNvPicPr>
            <a:picLocks noChangeAspect="1"/>
          </p:cNvPicPr>
          <p:nvPr/>
        </p:nvPicPr>
        <p:blipFill rotWithShape="1">
          <a:blip r:embed="rId2"/>
          <a:srcRect l="4402" t="5866" r="18808" b="6041"/>
          <a:stretch/>
        </p:blipFill>
        <p:spPr>
          <a:xfrm>
            <a:off x="185856" y="464656"/>
            <a:ext cx="3676874" cy="3559396"/>
          </a:xfrm>
          <a:prstGeom prst="rect">
            <a:avLst/>
          </a:prstGeom>
        </p:spPr>
      </p:pic>
      <p:graphicFrame>
        <p:nvGraphicFramePr>
          <p:cNvPr id="7" name="Table 6">
            <a:extLst>
              <a:ext uri="{FF2B5EF4-FFF2-40B4-BE49-F238E27FC236}">
                <a16:creationId xmlns:a16="http://schemas.microsoft.com/office/drawing/2014/main" id="{CEE1A921-49C9-49EC-8158-32CDBFCB640D}"/>
              </a:ext>
            </a:extLst>
          </p:cNvPr>
          <p:cNvGraphicFramePr>
            <a:graphicFrameLocks noGrp="1"/>
          </p:cNvGraphicFramePr>
          <p:nvPr>
            <p:extLst>
              <p:ext uri="{D42A27DB-BD31-4B8C-83A1-F6EECF244321}">
                <p14:modId xmlns:p14="http://schemas.microsoft.com/office/powerpoint/2010/main" val="1326853010"/>
              </p:ext>
            </p:extLst>
          </p:nvPr>
        </p:nvGraphicFramePr>
        <p:xfrm>
          <a:off x="4297133" y="509560"/>
          <a:ext cx="7764375" cy="2675969"/>
        </p:xfrm>
        <a:graphic>
          <a:graphicData uri="http://schemas.openxmlformats.org/drawingml/2006/table">
            <a:tbl>
              <a:tblPr/>
              <a:tblGrid>
                <a:gridCol w="1570269">
                  <a:extLst>
                    <a:ext uri="{9D8B030D-6E8A-4147-A177-3AD203B41FA5}">
                      <a16:colId xmlns:a16="http://schemas.microsoft.com/office/drawing/2014/main" val="2876853159"/>
                    </a:ext>
                  </a:extLst>
                </a:gridCol>
                <a:gridCol w="477043">
                  <a:extLst>
                    <a:ext uri="{9D8B030D-6E8A-4147-A177-3AD203B41FA5}">
                      <a16:colId xmlns:a16="http://schemas.microsoft.com/office/drawing/2014/main" val="685054765"/>
                    </a:ext>
                  </a:extLst>
                </a:gridCol>
                <a:gridCol w="477043">
                  <a:extLst>
                    <a:ext uri="{9D8B030D-6E8A-4147-A177-3AD203B41FA5}">
                      <a16:colId xmlns:a16="http://schemas.microsoft.com/office/drawing/2014/main" val="2618240625"/>
                    </a:ext>
                  </a:extLst>
                </a:gridCol>
                <a:gridCol w="477043">
                  <a:extLst>
                    <a:ext uri="{9D8B030D-6E8A-4147-A177-3AD203B41FA5}">
                      <a16:colId xmlns:a16="http://schemas.microsoft.com/office/drawing/2014/main" val="1461232518"/>
                    </a:ext>
                  </a:extLst>
                </a:gridCol>
                <a:gridCol w="477043">
                  <a:extLst>
                    <a:ext uri="{9D8B030D-6E8A-4147-A177-3AD203B41FA5}">
                      <a16:colId xmlns:a16="http://schemas.microsoft.com/office/drawing/2014/main" val="1597120628"/>
                    </a:ext>
                  </a:extLst>
                </a:gridCol>
                <a:gridCol w="477043">
                  <a:extLst>
                    <a:ext uri="{9D8B030D-6E8A-4147-A177-3AD203B41FA5}">
                      <a16:colId xmlns:a16="http://schemas.microsoft.com/office/drawing/2014/main" val="2981312318"/>
                    </a:ext>
                  </a:extLst>
                </a:gridCol>
                <a:gridCol w="477043">
                  <a:extLst>
                    <a:ext uri="{9D8B030D-6E8A-4147-A177-3AD203B41FA5}">
                      <a16:colId xmlns:a16="http://schemas.microsoft.com/office/drawing/2014/main" val="1073686647"/>
                    </a:ext>
                  </a:extLst>
                </a:gridCol>
                <a:gridCol w="477043">
                  <a:extLst>
                    <a:ext uri="{9D8B030D-6E8A-4147-A177-3AD203B41FA5}">
                      <a16:colId xmlns:a16="http://schemas.microsoft.com/office/drawing/2014/main" val="1069575765"/>
                    </a:ext>
                  </a:extLst>
                </a:gridCol>
                <a:gridCol w="477043">
                  <a:extLst>
                    <a:ext uri="{9D8B030D-6E8A-4147-A177-3AD203B41FA5}">
                      <a16:colId xmlns:a16="http://schemas.microsoft.com/office/drawing/2014/main" val="729039525"/>
                    </a:ext>
                  </a:extLst>
                </a:gridCol>
                <a:gridCol w="477043">
                  <a:extLst>
                    <a:ext uri="{9D8B030D-6E8A-4147-A177-3AD203B41FA5}">
                      <a16:colId xmlns:a16="http://schemas.microsoft.com/office/drawing/2014/main" val="2743757679"/>
                    </a:ext>
                  </a:extLst>
                </a:gridCol>
                <a:gridCol w="477043">
                  <a:extLst>
                    <a:ext uri="{9D8B030D-6E8A-4147-A177-3AD203B41FA5}">
                      <a16:colId xmlns:a16="http://schemas.microsoft.com/office/drawing/2014/main" val="1907335877"/>
                    </a:ext>
                  </a:extLst>
                </a:gridCol>
                <a:gridCol w="477043">
                  <a:extLst>
                    <a:ext uri="{9D8B030D-6E8A-4147-A177-3AD203B41FA5}">
                      <a16:colId xmlns:a16="http://schemas.microsoft.com/office/drawing/2014/main" val="1631562844"/>
                    </a:ext>
                  </a:extLst>
                </a:gridCol>
                <a:gridCol w="477043">
                  <a:extLst>
                    <a:ext uri="{9D8B030D-6E8A-4147-A177-3AD203B41FA5}">
                      <a16:colId xmlns:a16="http://schemas.microsoft.com/office/drawing/2014/main" val="2064714616"/>
                    </a:ext>
                  </a:extLst>
                </a:gridCol>
                <a:gridCol w="469590">
                  <a:extLst>
                    <a:ext uri="{9D8B030D-6E8A-4147-A177-3AD203B41FA5}">
                      <a16:colId xmlns:a16="http://schemas.microsoft.com/office/drawing/2014/main" val="2349002623"/>
                    </a:ext>
                  </a:extLst>
                </a:gridCol>
              </a:tblGrid>
              <a:tr h="349040">
                <a:tc>
                  <a:txBody>
                    <a:bodyPr/>
                    <a:lstStyle/>
                    <a:p>
                      <a:pPr algn="l" fontAlgn="b"/>
                      <a:r>
                        <a:rPr lang="en-MY" sz="1600" b="1" i="0" u="none" strike="noStrike" dirty="0">
                          <a:solidFill>
                            <a:srgbClr val="000000"/>
                          </a:solidFill>
                          <a:effectLst/>
                          <a:latin typeface="Calibri" panose="020F0502020204030204" pitchFamily="34" charset="0"/>
                        </a:rPr>
                        <a:t>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Cost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2194219"/>
                  </a:ext>
                </a:extLst>
              </a:tr>
              <a:tr h="211539">
                <a:tc>
                  <a:txBody>
                    <a:bodyPr/>
                    <a:lstStyle/>
                    <a:p>
                      <a:pPr algn="l" fontAlgn="b"/>
                      <a:r>
                        <a:rPr lang="en-MY" sz="900" b="1" i="0" u="none" strike="noStrike" dirty="0" err="1">
                          <a:solidFill>
                            <a:srgbClr val="000000"/>
                          </a:solidFill>
                          <a:effectLst/>
                          <a:latin typeface="Calibri" panose="020F0502020204030204" pitchFamily="34" charset="0"/>
                        </a:rPr>
                        <a:t>RandomForest</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0.89537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0.958373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0.747903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0.768959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-1261000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5832"/>
                  </a:ext>
                </a:extLst>
              </a:tr>
              <a:tr h="211539">
                <a:tc>
                  <a:txBody>
                    <a:bodyPr/>
                    <a:lstStyle/>
                    <a:p>
                      <a:pPr algn="l" fontAlgn="b"/>
                      <a:r>
                        <a:rPr lang="en-MY" sz="900" b="1" i="0" u="none" strike="noStrike" dirty="0" err="1">
                          <a:solidFill>
                            <a:srgbClr val="000000"/>
                          </a:solidFill>
                          <a:effectLst/>
                          <a:latin typeface="Calibri" panose="020F0502020204030204" pitchFamily="34" charset="0"/>
                        </a:rPr>
                        <a:t>LightGBMGridSearch</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0.893866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0.961868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0.762341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0.782609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-1286000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928389"/>
                  </a:ext>
                </a:extLst>
              </a:tr>
              <a:tr h="211539">
                <a:tc>
                  <a:txBody>
                    <a:bodyPr/>
                    <a:lstStyle/>
                    <a:p>
                      <a:pPr algn="l" fontAlgn="b"/>
                      <a:r>
                        <a:rPr lang="en-MY" sz="900" b="1" i="0" u="none" strike="noStrike" dirty="0" err="1">
                          <a:solidFill>
                            <a:srgbClr val="000000"/>
                          </a:solidFill>
                          <a:effectLst/>
                          <a:latin typeface="Calibri" panose="020F0502020204030204" pitchFamily="34" charset="0"/>
                        </a:rPr>
                        <a:t>LightGBM</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0.944262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0.872693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0.944262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0.923101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0.888621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0.61726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0.943848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0.64095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-1408000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022166"/>
                  </a:ext>
                </a:extLst>
              </a:tr>
              <a:tr h="211539">
                <a:tc>
                  <a:txBody>
                    <a:bodyPr/>
                    <a:lstStyle/>
                    <a:p>
                      <a:pPr algn="l" fontAlgn="b"/>
                      <a:r>
                        <a:rPr lang="en-MY" sz="900" b="1" i="0" u="none" strike="noStrike" dirty="0" err="1">
                          <a:solidFill>
                            <a:srgbClr val="000000"/>
                          </a:solidFill>
                          <a:effectLst/>
                          <a:latin typeface="Calibri" panose="020F0502020204030204" pitchFamily="34" charset="0"/>
                        </a:rPr>
                        <a:t>XGBoost</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0.980701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0.874228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0.980701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0.941532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0.961405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0.670685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0.980724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0.69637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-1440000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1541116"/>
                  </a:ext>
                </a:extLst>
              </a:tr>
              <a:tr h="211539">
                <a:tc>
                  <a:txBody>
                    <a:bodyPr/>
                    <a:lstStyle/>
                    <a:p>
                      <a:pPr algn="l" fontAlgn="b"/>
                      <a:r>
                        <a:rPr lang="en-MY" sz="900" b="1" i="0" u="none" strike="noStrike" dirty="0" err="1">
                          <a:solidFill>
                            <a:srgbClr val="000000"/>
                          </a:solidFill>
                          <a:effectLst/>
                          <a:latin typeface="Calibri" panose="020F0502020204030204" pitchFamily="34" charset="0"/>
                        </a:rPr>
                        <a:t>LightGBMGridSearchPolyNomial</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0.873566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0.962186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0.753601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0.774194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-1501000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829912"/>
                  </a:ext>
                </a:extLst>
              </a:tr>
              <a:tr h="211539">
                <a:tc>
                  <a:txBody>
                    <a:bodyPr/>
                    <a:lstStyle/>
                    <a:p>
                      <a:pPr algn="l" fontAlgn="b"/>
                      <a:r>
                        <a:rPr lang="en-MY" sz="900" b="1" i="0" u="none" strike="noStrike" dirty="0">
                          <a:solidFill>
                            <a:srgbClr val="000000"/>
                          </a:solidFill>
                          <a:effectLst/>
                          <a:latin typeface="Calibri" panose="020F0502020204030204" pitchFamily="34" charset="0"/>
                        </a:rPr>
                        <a:t>XGBoostGridSearch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MY" sz="800" b="0" i="0" u="none" strike="noStrike">
                          <a:solidFill>
                            <a:srgbClr val="000000"/>
                          </a:solidFill>
                          <a:effectLst/>
                          <a:latin typeface="Calibri" panose="020F0502020204030204" pitchFamily="34" charset="0"/>
                        </a:rPr>
                        <a:t>0.868578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0.840269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0.868578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0.866857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0.737251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0.487272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0.867514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0.506478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-1603000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39877"/>
                  </a:ext>
                </a:extLst>
              </a:tr>
              <a:tr h="211539">
                <a:tc>
                  <a:txBody>
                    <a:bodyPr/>
                    <a:lstStyle/>
                    <a:p>
                      <a:pPr algn="l" fontAlgn="b"/>
                      <a:r>
                        <a:rPr lang="en-MY" sz="900" b="1" i="0" u="none" strike="noStrike" dirty="0">
                          <a:solidFill>
                            <a:srgbClr val="000000"/>
                          </a:solidFill>
                          <a:effectLst/>
                          <a:latin typeface="Calibri" panose="020F0502020204030204" pitchFamily="34" charset="0"/>
                        </a:rPr>
                        <a:t>RandomForestGridSearch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MY" sz="800" b="0" i="0" u="none" strike="noStrike">
                          <a:solidFill>
                            <a:srgbClr val="000000"/>
                          </a:solidFill>
                          <a:effectLst/>
                          <a:latin typeface="Calibri" panose="020F0502020204030204" pitchFamily="34" charset="0"/>
                        </a:rPr>
                        <a:t>0.884164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0.828008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0.884164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0.869399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0.768405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0.477462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0.883333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0.501818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-1739000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88125"/>
                  </a:ext>
                </a:extLst>
              </a:tr>
              <a:tr h="211539">
                <a:tc>
                  <a:txBody>
                    <a:bodyPr/>
                    <a:lstStyle/>
                    <a:p>
                      <a:pPr algn="l" fontAlgn="b"/>
                      <a:r>
                        <a:rPr lang="en-MY" sz="900" b="1" i="0" u="none" strike="noStrike" dirty="0" err="1">
                          <a:solidFill>
                            <a:srgbClr val="000000"/>
                          </a:solidFill>
                          <a:effectLst/>
                          <a:latin typeface="Calibri" panose="020F0502020204030204" pitchFamily="34" charset="0"/>
                        </a:rPr>
                        <a:t>DecisionTree</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0.837991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0.915793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0.567577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0.599092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-1755000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809626"/>
                  </a:ext>
                </a:extLst>
              </a:tr>
              <a:tr h="211539">
                <a:tc>
                  <a:txBody>
                    <a:bodyPr/>
                    <a:lstStyle/>
                    <a:p>
                      <a:pPr algn="l" fontAlgn="b"/>
                      <a:r>
                        <a:rPr lang="en-MY" sz="900" b="1" i="0" u="none" strike="noStrike" dirty="0" err="1">
                          <a:solidFill>
                            <a:srgbClr val="000000"/>
                          </a:solidFill>
                          <a:effectLst/>
                          <a:latin typeface="Calibri" panose="020F0502020204030204" pitchFamily="34" charset="0"/>
                        </a:rPr>
                        <a:t>TensorflowMLP</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0.628787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0.627484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0.573267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0.713378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0.156431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0.075875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0.48273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0.181488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1836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-3090000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76752"/>
                  </a:ext>
                </a:extLst>
              </a:tr>
              <a:tr h="211539">
                <a:tc>
                  <a:txBody>
                    <a:bodyPr/>
                    <a:lstStyle/>
                    <a:p>
                      <a:pPr algn="l" fontAlgn="b"/>
                      <a:r>
                        <a:rPr lang="en-MY" sz="900" b="1" i="0" u="none" strike="noStrike" dirty="0" err="1">
                          <a:solidFill>
                            <a:srgbClr val="000000"/>
                          </a:solidFill>
                          <a:effectLst/>
                          <a:latin typeface="Calibri" panose="020F0502020204030204" pitchFamily="34" charset="0"/>
                        </a:rPr>
                        <a:t>LRegression</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0.084525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0.666667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0.155875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2881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-3147000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108998"/>
                  </a:ext>
                </a:extLst>
              </a:tr>
              <a:tr h="211539">
                <a:tc>
                  <a:txBody>
                    <a:bodyPr/>
                    <a:lstStyle/>
                    <a:p>
                      <a:pPr algn="l" fontAlgn="b"/>
                      <a:r>
                        <a:rPr lang="en-MY" sz="900" b="1" i="0" u="none" strike="noStrike" dirty="0" err="1">
                          <a:solidFill>
                            <a:srgbClr val="000000"/>
                          </a:solidFill>
                          <a:effectLst/>
                          <a:latin typeface="Calibri" panose="020F0502020204030204" pitchFamily="34" charset="0"/>
                        </a:rPr>
                        <a:t>NaiveBayesClassifier</a:t>
                      </a:r>
                      <a:endParaRPr lang="en-MY" sz="9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800" b="0" i="0" u="none" strike="noStrike">
                          <a:solidFill>
                            <a:srgbClr val="000000"/>
                          </a:solidFill>
                          <a:effectLst/>
                          <a:latin typeface="Calibri" panose="020F0502020204030204" pitchFamily="34" charset="0"/>
                        </a:rPr>
                        <a:t>0.513125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0.515064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0.513125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0.902447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0.070285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0.05806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0.091956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800" b="0" i="0" u="none" strike="noStrike">
                          <a:solidFill>
                            <a:srgbClr val="000000"/>
                          </a:solidFill>
                          <a:effectLst/>
                          <a:latin typeface="Calibri" panose="020F0502020204030204" pitchFamily="34" charset="0"/>
                        </a:rPr>
                        <a:t>0.078078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-5127000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026010"/>
                  </a:ext>
                </a:extLst>
              </a:tr>
            </a:tbl>
          </a:graphicData>
        </a:graphic>
      </p:graphicFrame>
      <p:sp>
        <p:nvSpPr>
          <p:cNvPr id="9" name="TextBox 8">
            <a:extLst>
              <a:ext uri="{FF2B5EF4-FFF2-40B4-BE49-F238E27FC236}">
                <a16:creationId xmlns:a16="http://schemas.microsoft.com/office/drawing/2014/main" id="{85C11680-E0FA-4E52-BFC7-FBBA175F45E1}"/>
              </a:ext>
            </a:extLst>
          </p:cNvPr>
          <p:cNvSpPr txBox="1"/>
          <p:nvPr/>
        </p:nvSpPr>
        <p:spPr>
          <a:xfrm>
            <a:off x="-20051" y="5249482"/>
            <a:ext cx="4211053" cy="261610"/>
          </a:xfrm>
          <a:prstGeom prst="rect">
            <a:avLst/>
          </a:prstGeom>
          <a:noFill/>
        </p:spPr>
        <p:txBody>
          <a:bodyPr wrap="square" rtlCol="0">
            <a:spAutoFit/>
          </a:bodyPr>
          <a:lstStyle/>
          <a:p>
            <a:r>
              <a:rPr lang="en-MY" sz="1100" dirty="0">
                <a:solidFill>
                  <a:srgbClr val="FF0000"/>
                </a:solidFill>
              </a:rPr>
              <a:t>Cost to check fraud (red rectangular)</a:t>
            </a:r>
            <a:r>
              <a:rPr lang="en-MY" sz="1100" dirty="0"/>
              <a:t> : </a:t>
            </a:r>
            <a:r>
              <a:rPr lang="en-MY" sz="1100" dirty="0">
                <a:highlight>
                  <a:srgbClr val="FFFF00"/>
                </a:highlight>
              </a:rPr>
              <a:t>(218 + 83) * $1,000 = $301,000</a:t>
            </a:r>
          </a:p>
        </p:txBody>
      </p:sp>
      <p:sp>
        <p:nvSpPr>
          <p:cNvPr id="10" name="TextBox 9">
            <a:extLst>
              <a:ext uri="{FF2B5EF4-FFF2-40B4-BE49-F238E27FC236}">
                <a16:creationId xmlns:a16="http://schemas.microsoft.com/office/drawing/2014/main" id="{611D4FA1-B45C-4F3D-A5D9-9D706127898A}"/>
              </a:ext>
            </a:extLst>
          </p:cNvPr>
          <p:cNvSpPr txBox="1"/>
          <p:nvPr/>
        </p:nvSpPr>
        <p:spPr>
          <a:xfrm>
            <a:off x="-20051" y="5567522"/>
            <a:ext cx="4106779" cy="261610"/>
          </a:xfrm>
          <a:prstGeom prst="rect">
            <a:avLst/>
          </a:prstGeom>
          <a:noFill/>
        </p:spPr>
        <p:txBody>
          <a:bodyPr wrap="square" rtlCol="0">
            <a:spAutoFit/>
          </a:bodyPr>
          <a:lstStyle/>
          <a:p>
            <a:r>
              <a:rPr lang="en-MY" sz="1100" dirty="0">
                <a:solidFill>
                  <a:srgbClr val="0070C0"/>
                </a:solidFill>
              </a:rPr>
              <a:t>Undetected fraud (blue circle)</a:t>
            </a:r>
            <a:r>
              <a:rPr lang="en-MY" sz="1100" dirty="0">
                <a:highlight>
                  <a:srgbClr val="FFFF00"/>
                </a:highlight>
              </a:rPr>
              <a:t>: 48 * $20,000 = $960,000</a:t>
            </a:r>
          </a:p>
        </p:txBody>
      </p:sp>
      <p:sp>
        <p:nvSpPr>
          <p:cNvPr id="12" name="TextBox 11">
            <a:extLst>
              <a:ext uri="{FF2B5EF4-FFF2-40B4-BE49-F238E27FC236}">
                <a16:creationId xmlns:a16="http://schemas.microsoft.com/office/drawing/2014/main" id="{03F77F4E-E9BE-49AB-A0F5-3B80BA5522CB}"/>
              </a:ext>
            </a:extLst>
          </p:cNvPr>
          <p:cNvSpPr txBox="1"/>
          <p:nvPr/>
        </p:nvSpPr>
        <p:spPr>
          <a:xfrm>
            <a:off x="-20051" y="5934230"/>
            <a:ext cx="3320716" cy="276999"/>
          </a:xfrm>
          <a:prstGeom prst="rect">
            <a:avLst/>
          </a:prstGeom>
          <a:noFill/>
        </p:spPr>
        <p:txBody>
          <a:bodyPr wrap="square" rtlCol="0">
            <a:spAutoFit/>
          </a:bodyPr>
          <a:lstStyle/>
          <a:p>
            <a:r>
              <a:rPr lang="en-MY" sz="1200" dirty="0"/>
              <a:t>Total cost: $301,000 + $960,000 = </a:t>
            </a:r>
            <a:r>
              <a:rPr lang="en-MY" sz="1200" u="sng" dirty="0"/>
              <a:t>$1,261,000</a:t>
            </a:r>
          </a:p>
        </p:txBody>
      </p:sp>
      <p:sp>
        <p:nvSpPr>
          <p:cNvPr id="13" name="Rectangle 12">
            <a:extLst>
              <a:ext uri="{FF2B5EF4-FFF2-40B4-BE49-F238E27FC236}">
                <a16:creationId xmlns:a16="http://schemas.microsoft.com/office/drawing/2014/main" id="{901B326E-1987-4C5C-9F18-ADE1CD23A3B2}"/>
              </a:ext>
            </a:extLst>
          </p:cNvPr>
          <p:cNvSpPr/>
          <p:nvPr/>
        </p:nvSpPr>
        <p:spPr>
          <a:xfrm>
            <a:off x="2490782" y="750352"/>
            <a:ext cx="1142755" cy="31478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15A3E007-FD22-4D1D-87D6-BAEED14760D7}"/>
              </a:ext>
            </a:extLst>
          </p:cNvPr>
          <p:cNvSpPr/>
          <p:nvPr/>
        </p:nvSpPr>
        <p:spPr>
          <a:xfrm>
            <a:off x="946485" y="2374834"/>
            <a:ext cx="1045722" cy="1162451"/>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8A092067-9BE9-4392-B737-D0617B21A4F7}"/>
              </a:ext>
            </a:extLst>
          </p:cNvPr>
          <p:cNvSpPr txBox="1"/>
          <p:nvPr/>
        </p:nvSpPr>
        <p:spPr>
          <a:xfrm>
            <a:off x="-17065" y="4880150"/>
            <a:ext cx="1989221" cy="369332"/>
          </a:xfrm>
          <a:prstGeom prst="rect">
            <a:avLst/>
          </a:prstGeom>
          <a:noFill/>
        </p:spPr>
        <p:txBody>
          <a:bodyPr wrap="square" rtlCol="0">
            <a:spAutoFit/>
          </a:bodyPr>
          <a:lstStyle/>
          <a:p>
            <a:r>
              <a:rPr lang="en-MY" u="sng" dirty="0"/>
              <a:t>Cost Calculation</a:t>
            </a:r>
          </a:p>
        </p:txBody>
      </p:sp>
      <p:sp>
        <p:nvSpPr>
          <p:cNvPr id="16" name="TextBox 15">
            <a:extLst>
              <a:ext uri="{FF2B5EF4-FFF2-40B4-BE49-F238E27FC236}">
                <a16:creationId xmlns:a16="http://schemas.microsoft.com/office/drawing/2014/main" id="{E55AAEE0-20CD-44DD-9DE2-37869170FE84}"/>
              </a:ext>
            </a:extLst>
          </p:cNvPr>
          <p:cNvSpPr txBox="1"/>
          <p:nvPr/>
        </p:nvSpPr>
        <p:spPr>
          <a:xfrm>
            <a:off x="-17065" y="3967511"/>
            <a:ext cx="1989221" cy="369332"/>
          </a:xfrm>
          <a:prstGeom prst="rect">
            <a:avLst/>
          </a:prstGeom>
          <a:noFill/>
        </p:spPr>
        <p:txBody>
          <a:bodyPr wrap="square" rtlCol="0">
            <a:spAutoFit/>
          </a:bodyPr>
          <a:lstStyle/>
          <a:p>
            <a:r>
              <a:rPr lang="en-MY" u="sng" dirty="0"/>
              <a:t>Assumption</a:t>
            </a:r>
          </a:p>
        </p:txBody>
      </p:sp>
      <p:cxnSp>
        <p:nvCxnSpPr>
          <p:cNvPr id="6" name="Straight Connector 5">
            <a:extLst>
              <a:ext uri="{FF2B5EF4-FFF2-40B4-BE49-F238E27FC236}">
                <a16:creationId xmlns:a16="http://schemas.microsoft.com/office/drawing/2014/main" id="{C144C924-F14A-40CE-A45B-6429E305785C}"/>
              </a:ext>
            </a:extLst>
          </p:cNvPr>
          <p:cNvCxnSpPr/>
          <p:nvPr/>
        </p:nvCxnSpPr>
        <p:spPr>
          <a:xfrm>
            <a:off x="4166938"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4D77DE-AD02-452D-B0ED-AF6B7307D722}"/>
              </a:ext>
            </a:extLst>
          </p:cNvPr>
          <p:cNvSpPr txBox="1"/>
          <p:nvPr/>
        </p:nvSpPr>
        <p:spPr>
          <a:xfrm>
            <a:off x="0" y="4379986"/>
            <a:ext cx="3433009" cy="523220"/>
          </a:xfrm>
          <a:prstGeom prst="rect">
            <a:avLst/>
          </a:prstGeom>
          <a:noFill/>
        </p:spPr>
        <p:txBody>
          <a:bodyPr wrap="square" rtlCol="0">
            <a:spAutoFit/>
          </a:bodyPr>
          <a:lstStyle/>
          <a:p>
            <a:r>
              <a:rPr lang="en-MY" sz="1400" dirty="0"/>
              <a:t>Each fraud investigation cost: $1,000</a:t>
            </a:r>
          </a:p>
          <a:p>
            <a:r>
              <a:rPr lang="en-MY" sz="1400" dirty="0"/>
              <a:t>Each undetected fraud loss: $20,000</a:t>
            </a:r>
          </a:p>
        </p:txBody>
      </p:sp>
      <p:sp>
        <p:nvSpPr>
          <p:cNvPr id="18" name="TextBox 17">
            <a:extLst>
              <a:ext uri="{FF2B5EF4-FFF2-40B4-BE49-F238E27FC236}">
                <a16:creationId xmlns:a16="http://schemas.microsoft.com/office/drawing/2014/main" id="{DF0D9AC5-90B5-4944-9FF3-6E4408B4683D}"/>
              </a:ext>
            </a:extLst>
          </p:cNvPr>
          <p:cNvSpPr txBox="1"/>
          <p:nvPr/>
        </p:nvSpPr>
        <p:spPr>
          <a:xfrm>
            <a:off x="-38142" y="73317"/>
            <a:ext cx="4344500" cy="646331"/>
          </a:xfrm>
          <a:prstGeom prst="rect">
            <a:avLst/>
          </a:prstGeom>
          <a:noFill/>
        </p:spPr>
        <p:txBody>
          <a:bodyPr wrap="square" rtlCol="0">
            <a:spAutoFit/>
          </a:bodyPr>
          <a:lstStyle/>
          <a:p>
            <a:r>
              <a:rPr lang="en-MY" b="1" u="sng" dirty="0"/>
              <a:t>D. Confusion Matrix of Random Forest Model</a:t>
            </a:r>
          </a:p>
        </p:txBody>
      </p:sp>
      <p:sp>
        <p:nvSpPr>
          <p:cNvPr id="19" name="TextBox 18">
            <a:extLst>
              <a:ext uri="{FF2B5EF4-FFF2-40B4-BE49-F238E27FC236}">
                <a16:creationId xmlns:a16="http://schemas.microsoft.com/office/drawing/2014/main" id="{6B4A0544-96F1-45AF-86A3-94718B79C254}"/>
              </a:ext>
            </a:extLst>
          </p:cNvPr>
          <p:cNvSpPr txBox="1"/>
          <p:nvPr/>
        </p:nvSpPr>
        <p:spPr>
          <a:xfrm>
            <a:off x="4166937" y="70407"/>
            <a:ext cx="4078693" cy="369332"/>
          </a:xfrm>
          <a:prstGeom prst="rect">
            <a:avLst/>
          </a:prstGeom>
          <a:noFill/>
        </p:spPr>
        <p:txBody>
          <a:bodyPr wrap="square" rtlCol="0">
            <a:spAutoFit/>
          </a:bodyPr>
          <a:lstStyle/>
          <a:p>
            <a:r>
              <a:rPr lang="en-MY" b="1" u="sng" dirty="0"/>
              <a:t>E. Model Ranking and Evaluation Result </a:t>
            </a:r>
          </a:p>
        </p:txBody>
      </p:sp>
      <p:sp>
        <p:nvSpPr>
          <p:cNvPr id="20" name="TextBox 19">
            <a:extLst>
              <a:ext uri="{FF2B5EF4-FFF2-40B4-BE49-F238E27FC236}">
                <a16:creationId xmlns:a16="http://schemas.microsoft.com/office/drawing/2014/main" id="{BE2B7741-3143-450A-9737-F960147802F7}"/>
              </a:ext>
            </a:extLst>
          </p:cNvPr>
          <p:cNvSpPr txBox="1"/>
          <p:nvPr/>
        </p:nvSpPr>
        <p:spPr>
          <a:xfrm>
            <a:off x="4279131" y="3205839"/>
            <a:ext cx="7755145" cy="2308324"/>
          </a:xfrm>
          <a:prstGeom prst="rect">
            <a:avLst/>
          </a:prstGeom>
          <a:noFill/>
        </p:spPr>
        <p:txBody>
          <a:bodyPr wrap="square" rtlCol="0">
            <a:spAutoFit/>
          </a:bodyPr>
          <a:lstStyle/>
          <a:p>
            <a:r>
              <a:rPr lang="en-MY" sz="1200" dirty="0"/>
              <a:t>The above table shows total of 11 models being ranked according to their cost (calculation shown on the left side). Since this is an imbalanced dataset, the evaluation matric should not be focusing on Accuracy as it is misleading with the high score as most ‘ok’ category being categorized successfully. Instead, we should look at Matthew Correlation score and F1 score since it penalize False Negatives and False Positives, therefore, a more meaningful gauge for misclassification.</a:t>
            </a:r>
          </a:p>
          <a:p>
            <a:endParaRPr lang="en-MY" sz="1200" dirty="0"/>
          </a:p>
          <a:p>
            <a:r>
              <a:rPr lang="en-MY" sz="1200" dirty="0"/>
              <a:t>For the top 5 performing models, according to the accuracy, we can observed that they are overfitted whereby their Training accuracy &gt; Validation accuracy. Out of all, 2 of the models, i.e. </a:t>
            </a:r>
            <a:r>
              <a:rPr lang="en-MY" sz="1200" i="1" dirty="0">
                <a:solidFill>
                  <a:srgbClr val="0070C0"/>
                </a:solidFill>
              </a:rPr>
              <a:t>XGBoostGridSearch</a:t>
            </a:r>
            <a:r>
              <a:rPr lang="en-MY" sz="1200" dirty="0"/>
              <a:t> and </a:t>
            </a:r>
            <a:r>
              <a:rPr lang="en-MY" sz="1200" i="1" dirty="0">
                <a:solidFill>
                  <a:srgbClr val="0070C0"/>
                </a:solidFill>
              </a:rPr>
              <a:t>RandomForestGridSearch</a:t>
            </a:r>
            <a:r>
              <a:rPr lang="en-MY" sz="1200" dirty="0"/>
              <a:t> model have the tendency of not overfitting but having low Matthew Correlation score and F1 score as a trade-off. </a:t>
            </a:r>
          </a:p>
          <a:p>
            <a:endParaRPr lang="en-MY" sz="1200" dirty="0"/>
          </a:p>
          <a:p>
            <a:r>
              <a:rPr lang="en-MY" sz="1200" dirty="0"/>
              <a:t>The model which incurred lesser cost to the company will be chosen to predict the datasets which column ‘Insp’ of ‘</a:t>
            </a:r>
            <a:r>
              <a:rPr lang="en-MY" sz="1200" dirty="0" err="1"/>
              <a:t>unkn</a:t>
            </a:r>
            <a:r>
              <a:rPr lang="en-MY" sz="1200" dirty="0"/>
              <a:t>’. Our team identified that using </a:t>
            </a:r>
            <a:r>
              <a:rPr lang="en-MY" sz="1200" i="1" dirty="0" err="1">
                <a:solidFill>
                  <a:srgbClr val="0070C0"/>
                </a:solidFill>
              </a:rPr>
              <a:t>RandomForest</a:t>
            </a:r>
            <a:r>
              <a:rPr lang="en-MY" sz="1200" dirty="0"/>
              <a:t> model will incurred the least cost and thus it was chosen to predict the Test dataset.</a:t>
            </a:r>
          </a:p>
        </p:txBody>
      </p:sp>
      <p:pic>
        <p:nvPicPr>
          <p:cNvPr id="22" name="Graphic 21" descr="Crown">
            <a:extLst>
              <a:ext uri="{FF2B5EF4-FFF2-40B4-BE49-F238E27FC236}">
                <a16:creationId xmlns:a16="http://schemas.microsoft.com/office/drawing/2014/main" id="{9F5A3975-ABE8-4EC4-83D3-A38CE3F52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3212" y="848666"/>
            <a:ext cx="199501" cy="199501"/>
          </a:xfrm>
          <a:prstGeom prst="rect">
            <a:avLst/>
          </a:prstGeom>
        </p:spPr>
      </p:pic>
      <p:sp>
        <p:nvSpPr>
          <p:cNvPr id="23" name="TextBox 22">
            <a:extLst>
              <a:ext uri="{FF2B5EF4-FFF2-40B4-BE49-F238E27FC236}">
                <a16:creationId xmlns:a16="http://schemas.microsoft.com/office/drawing/2014/main" id="{A27DEAE9-03CF-4B5C-96DB-B84FACB836AF}"/>
              </a:ext>
            </a:extLst>
          </p:cNvPr>
          <p:cNvSpPr txBox="1"/>
          <p:nvPr/>
        </p:nvSpPr>
        <p:spPr>
          <a:xfrm>
            <a:off x="4217063" y="5559847"/>
            <a:ext cx="1989221" cy="369332"/>
          </a:xfrm>
          <a:prstGeom prst="rect">
            <a:avLst/>
          </a:prstGeom>
          <a:noFill/>
        </p:spPr>
        <p:txBody>
          <a:bodyPr wrap="square" rtlCol="0">
            <a:spAutoFit/>
          </a:bodyPr>
          <a:lstStyle/>
          <a:p>
            <a:r>
              <a:rPr lang="en-MY" b="1" u="sng" dirty="0"/>
              <a:t>F. Deployment</a:t>
            </a:r>
          </a:p>
        </p:txBody>
      </p:sp>
      <p:sp>
        <p:nvSpPr>
          <p:cNvPr id="24" name="TextBox 23">
            <a:extLst>
              <a:ext uri="{FF2B5EF4-FFF2-40B4-BE49-F238E27FC236}">
                <a16:creationId xmlns:a16="http://schemas.microsoft.com/office/drawing/2014/main" id="{9E4AD603-9F3A-4D99-ABB9-30C1B87F5715}"/>
              </a:ext>
            </a:extLst>
          </p:cNvPr>
          <p:cNvSpPr txBox="1"/>
          <p:nvPr/>
        </p:nvSpPr>
        <p:spPr>
          <a:xfrm>
            <a:off x="4217062" y="5888063"/>
            <a:ext cx="7737898" cy="646331"/>
          </a:xfrm>
          <a:prstGeom prst="rect">
            <a:avLst/>
          </a:prstGeom>
          <a:noFill/>
        </p:spPr>
        <p:txBody>
          <a:bodyPr wrap="square" rtlCol="0">
            <a:spAutoFit/>
          </a:bodyPr>
          <a:lstStyle/>
          <a:p>
            <a:r>
              <a:rPr lang="en-MY" sz="1200" dirty="0"/>
              <a:t>The model is being saved as a pickle file for reusability. The pickle file is then integrated into a flask RESTful API application,  and subsequently being deployed using docker. User Acceptance Test (UAT) should be conducted to test the scalability and reliability of the model through numerous iterations and different combination of datasets. </a:t>
            </a:r>
          </a:p>
        </p:txBody>
      </p:sp>
    </p:spTree>
    <p:extLst>
      <p:ext uri="{BB962C8B-B14F-4D97-AF65-F5344CB8AC3E}">
        <p14:creationId xmlns:p14="http://schemas.microsoft.com/office/powerpoint/2010/main" val="255427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3</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9304422" cy="2554545"/>
          </a:xfrm>
          <a:prstGeom prst="rect">
            <a:avLst/>
          </a:prstGeom>
          <a:noFill/>
        </p:spPr>
        <p:txBody>
          <a:bodyPr wrap="square" rtlCol="0">
            <a:spAutoFit/>
          </a:bodyPr>
          <a:lstStyle/>
          <a:p>
            <a:r>
              <a:rPr lang="en-MY" sz="8000" dirty="0"/>
              <a:t>Labour Force Participation  </a:t>
            </a:r>
          </a:p>
        </p:txBody>
      </p:sp>
    </p:spTree>
    <p:extLst>
      <p:ext uri="{BB962C8B-B14F-4D97-AF65-F5344CB8AC3E}">
        <p14:creationId xmlns:p14="http://schemas.microsoft.com/office/powerpoint/2010/main" val="4127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9B8AAA-DBCA-431F-9E9D-4D3A67DB982E}"/>
              </a:ext>
            </a:extLst>
          </p:cNvPr>
          <p:cNvGraphicFramePr>
            <a:graphicFrameLocks noGrp="1"/>
          </p:cNvGraphicFramePr>
          <p:nvPr>
            <p:extLst>
              <p:ext uri="{D42A27DB-BD31-4B8C-83A1-F6EECF244321}">
                <p14:modId xmlns:p14="http://schemas.microsoft.com/office/powerpoint/2010/main" val="1866273853"/>
              </p:ext>
            </p:extLst>
          </p:nvPr>
        </p:nvGraphicFramePr>
        <p:xfrm>
          <a:off x="227058" y="487889"/>
          <a:ext cx="7547810" cy="3855988"/>
        </p:xfrm>
        <a:graphic>
          <a:graphicData uri="http://schemas.openxmlformats.org/drawingml/2006/table">
            <a:tbl>
              <a:tblPr/>
              <a:tblGrid>
                <a:gridCol w="1810289">
                  <a:extLst>
                    <a:ext uri="{9D8B030D-6E8A-4147-A177-3AD203B41FA5}">
                      <a16:colId xmlns:a16="http://schemas.microsoft.com/office/drawing/2014/main" val="2269012640"/>
                    </a:ext>
                  </a:extLst>
                </a:gridCol>
                <a:gridCol w="1208835">
                  <a:extLst>
                    <a:ext uri="{9D8B030D-6E8A-4147-A177-3AD203B41FA5}">
                      <a16:colId xmlns:a16="http://schemas.microsoft.com/office/drawing/2014/main" val="1173960825"/>
                    </a:ext>
                  </a:extLst>
                </a:gridCol>
                <a:gridCol w="1509562">
                  <a:extLst>
                    <a:ext uri="{9D8B030D-6E8A-4147-A177-3AD203B41FA5}">
                      <a16:colId xmlns:a16="http://schemas.microsoft.com/office/drawing/2014/main" val="1519017039"/>
                    </a:ext>
                  </a:extLst>
                </a:gridCol>
                <a:gridCol w="1509562">
                  <a:extLst>
                    <a:ext uri="{9D8B030D-6E8A-4147-A177-3AD203B41FA5}">
                      <a16:colId xmlns:a16="http://schemas.microsoft.com/office/drawing/2014/main" val="2264662529"/>
                    </a:ext>
                  </a:extLst>
                </a:gridCol>
                <a:gridCol w="1509562">
                  <a:extLst>
                    <a:ext uri="{9D8B030D-6E8A-4147-A177-3AD203B41FA5}">
                      <a16:colId xmlns:a16="http://schemas.microsoft.com/office/drawing/2014/main" val="4237508107"/>
                    </a:ext>
                  </a:extLst>
                </a:gridCol>
              </a:tblGrid>
              <a:tr h="184772">
                <a:tc>
                  <a:txBody>
                    <a:bodyPr/>
                    <a:lstStyle/>
                    <a:p>
                      <a:pPr algn="l" fontAlgn="b"/>
                      <a:r>
                        <a:rPr lang="en-MY" sz="1200" b="1" i="0" u="none" strike="noStrike" dirty="0">
                          <a:solidFill>
                            <a:srgbClr val="000000"/>
                          </a:solidFill>
                          <a:effectLst/>
                          <a:latin typeface="Calibri" panose="020F0502020204030204" pitchFamily="34" charset="0"/>
                        </a:rPr>
                        <a:t>model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country</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rmse_val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mape_val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30347558"/>
                  </a:ext>
                </a:extLst>
              </a:tr>
              <a:tr h="282844">
                <a:tc>
                  <a:txBody>
                    <a:bodyPr/>
                    <a:lstStyle/>
                    <a:p>
                      <a:pPr algn="l" fontAlgn="b"/>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China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r" fontAlgn="b"/>
                      <a:r>
                        <a:rPr lang="en-MY" sz="1050" b="0" i="0" u="none" strike="noStrike" dirty="0">
                          <a:solidFill>
                            <a:srgbClr val="000000"/>
                          </a:solidFill>
                          <a:effectLst/>
                          <a:latin typeface="Calibri" panose="020F0502020204030204" pitchFamily="34" charset="0"/>
                        </a:rPr>
                        <a:t>0.229056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0.170299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0.20%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479206"/>
                  </a:ext>
                </a:extLst>
              </a:tr>
              <a:tr h="282844">
                <a:tc>
                  <a:txBody>
                    <a:bodyPr/>
                    <a:lstStyle/>
                    <a:p>
                      <a:pPr algn="l" fontAlgn="b"/>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India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r" fontAlgn="b"/>
                      <a:r>
                        <a:rPr lang="en-MY" sz="1050" b="0" i="0" u="none" strike="noStrike" dirty="0">
                          <a:solidFill>
                            <a:srgbClr val="000000"/>
                          </a:solidFill>
                          <a:effectLst/>
                          <a:highlight>
                            <a:srgbClr val="FFFF00"/>
                          </a:highlight>
                          <a:latin typeface="Calibri" panose="020F0502020204030204" pitchFamily="34" charset="0"/>
                        </a:rPr>
                        <a:t>0.147826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highlight>
                            <a:srgbClr val="FFFF00"/>
                          </a:highlight>
                          <a:latin typeface="Calibri" panose="020F0502020204030204" pitchFamily="34" charset="0"/>
                        </a:rPr>
                        <a:t>0.133336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highlight>
                            <a:srgbClr val="FFFF00"/>
                          </a:highlight>
                          <a:latin typeface="Calibri" panose="020F0502020204030204" pitchFamily="34" charset="0"/>
                        </a:rPr>
                        <a:t>0.21%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972805"/>
                  </a:ext>
                </a:extLst>
              </a:tr>
              <a:tr h="282844">
                <a:tc>
                  <a:txBody>
                    <a:bodyPr/>
                    <a:lstStyle/>
                    <a:p>
                      <a:pPr algn="l" fontAlgn="b"/>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Singapore</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MY" sz="1050" b="0" i="0" u="none" strike="noStrike" dirty="0">
                          <a:solidFill>
                            <a:srgbClr val="000000"/>
                          </a:solidFill>
                          <a:effectLst/>
                          <a:latin typeface="Calibri" panose="020F0502020204030204" pitchFamily="34" charset="0"/>
                        </a:rPr>
                        <a:t>0.662064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0.483331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0.90%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849931"/>
                  </a:ext>
                </a:extLst>
              </a:tr>
              <a:tr h="282844">
                <a:tc>
                  <a:txBody>
                    <a:bodyPr/>
                    <a:lstStyle/>
                    <a:p>
                      <a:pPr algn="l" fontAlgn="b"/>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China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r" fontAlgn="b"/>
                      <a:r>
                        <a:rPr lang="en-MY" sz="1050" b="0" i="0" u="none" strike="noStrike" dirty="0">
                          <a:solidFill>
                            <a:srgbClr val="000000"/>
                          </a:solidFill>
                          <a:effectLst/>
                          <a:highlight>
                            <a:srgbClr val="FFFF00"/>
                          </a:highlight>
                          <a:latin typeface="Calibri" panose="020F0502020204030204" pitchFamily="34" charset="0"/>
                        </a:rPr>
                        <a:t>0.100333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highlight>
                            <a:srgbClr val="FFFF00"/>
                          </a:highlight>
                          <a:latin typeface="Calibri" panose="020F0502020204030204" pitchFamily="34" charset="0"/>
                        </a:rPr>
                        <a:t>0.086517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highlight>
                            <a:srgbClr val="FFFF00"/>
                          </a:highlight>
                          <a:latin typeface="Calibri" panose="020F0502020204030204" pitchFamily="34" charset="0"/>
                        </a:rPr>
                        <a:t>0.09%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177597"/>
                  </a:ext>
                </a:extLst>
              </a:tr>
              <a:tr h="282844">
                <a:tc>
                  <a:txBody>
                    <a:bodyPr/>
                    <a:lstStyle/>
                    <a:p>
                      <a:pPr algn="l" fontAlgn="b"/>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India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r" fontAlgn="b"/>
                      <a:r>
                        <a:rPr lang="en-MY" sz="1050" b="0" i="0" u="none" strike="noStrike">
                          <a:solidFill>
                            <a:srgbClr val="000000"/>
                          </a:solidFill>
                          <a:effectLst/>
                          <a:latin typeface="Calibri" panose="020F0502020204030204" pitchFamily="34" charset="0"/>
                        </a:rPr>
                        <a:t>0.229457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0.160332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0.24%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500331"/>
                  </a:ext>
                </a:extLst>
              </a:tr>
              <a:tr h="282844">
                <a:tc>
                  <a:txBody>
                    <a:bodyPr/>
                    <a:lstStyle/>
                    <a:p>
                      <a:pPr algn="l" fontAlgn="b"/>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Singapore</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MY" sz="1050" b="0" i="0" u="none" strike="noStrike">
                          <a:solidFill>
                            <a:srgbClr val="000000"/>
                          </a:solidFill>
                          <a:effectLst/>
                          <a:latin typeface="Calibri" panose="020F0502020204030204" pitchFamily="34" charset="0"/>
                        </a:rPr>
                        <a:t>1.251873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1.153763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a:solidFill>
                            <a:srgbClr val="000000"/>
                          </a:solidFill>
                          <a:effectLst/>
                          <a:latin typeface="Calibri" panose="020F0502020204030204" pitchFamily="34" charset="0"/>
                        </a:rPr>
                        <a:t>1.40%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826443"/>
                  </a:ext>
                </a:extLst>
              </a:tr>
              <a:tr h="318677">
                <a:tc>
                  <a:txBody>
                    <a:bodyPr/>
                    <a:lstStyle/>
                    <a:p>
                      <a:pPr algn="l" fontAlgn="b"/>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China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r" fontAlgn="b"/>
                      <a:r>
                        <a:rPr lang="en-MY" sz="1100" b="0" i="0" u="none" strike="noStrike">
                          <a:solidFill>
                            <a:srgbClr val="000000"/>
                          </a:solidFill>
                          <a:effectLst/>
                          <a:latin typeface="Calibri" panose="020F0502020204030204" pitchFamily="34" charset="0"/>
                        </a:rPr>
                        <a:t>0.537208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a:solidFill>
                            <a:srgbClr val="000000"/>
                          </a:solidFill>
                          <a:effectLst/>
                          <a:latin typeface="Calibri" panose="020F0502020204030204" pitchFamily="34" charset="0"/>
                        </a:rPr>
                        <a:t>0.533162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586029"/>
                  </a:ext>
                </a:extLst>
              </a:tr>
              <a:tr h="318677">
                <a:tc>
                  <a:txBody>
                    <a:bodyPr/>
                    <a:lstStyle/>
                    <a:p>
                      <a:pPr algn="l" fontAlgn="b"/>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India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r" fontAlgn="b"/>
                      <a:r>
                        <a:rPr lang="en-MY" sz="1100" b="0" i="0" u="none" strike="noStrike">
                          <a:solidFill>
                            <a:srgbClr val="000000"/>
                          </a:solidFill>
                          <a:effectLst/>
                          <a:latin typeface="Calibri" panose="020F0502020204030204" pitchFamily="34" charset="0"/>
                        </a:rPr>
                        <a:t>0.273243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a:solidFill>
                            <a:srgbClr val="000000"/>
                          </a:solidFill>
                          <a:effectLst/>
                          <a:latin typeface="Calibri" panose="020F0502020204030204" pitchFamily="34" charset="0"/>
                        </a:rPr>
                        <a:t>0.243713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44633"/>
                  </a:ext>
                </a:extLst>
              </a:tr>
              <a:tr h="318677">
                <a:tc>
                  <a:txBody>
                    <a:bodyPr/>
                    <a:lstStyle/>
                    <a:p>
                      <a:pPr algn="l" fontAlgn="b"/>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Singapore</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MY" sz="1100" b="0" i="0" u="none" strike="noStrike" dirty="0">
                          <a:solidFill>
                            <a:srgbClr val="000000"/>
                          </a:solidFill>
                          <a:effectLst/>
                          <a:highlight>
                            <a:srgbClr val="FFFF00"/>
                          </a:highlight>
                          <a:latin typeface="Calibri" panose="020F0502020204030204" pitchFamily="34" charset="0"/>
                        </a:rPr>
                        <a:t>0.504056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highlight>
                            <a:srgbClr val="FFFF00"/>
                          </a:highlight>
                          <a:latin typeface="Calibri" panose="020F0502020204030204" pitchFamily="34" charset="0"/>
                        </a:rPr>
                        <a:t>0.496465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highlight>
                            <a:srgbClr val="FFFF00"/>
                          </a:highlight>
                          <a:latin typeface="Calibri" panose="020F0502020204030204" pitchFamily="34" charset="0"/>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1904755"/>
                  </a:ext>
                </a:extLst>
              </a:tr>
              <a:tr h="337877">
                <a:tc>
                  <a:txBody>
                    <a:bodyPr/>
                    <a:lstStyle/>
                    <a:p>
                      <a:pPr algn="l" fontAlgn="b"/>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China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r" fontAlgn="b"/>
                      <a:r>
                        <a:rPr lang="en-MY" sz="1100" b="0" i="0" u="none" strike="noStrike">
                          <a:solidFill>
                            <a:srgbClr val="000000"/>
                          </a:solidFill>
                          <a:effectLst/>
                          <a:latin typeface="Calibri" panose="020F0502020204030204" pitchFamily="34" charset="0"/>
                        </a:rPr>
                        <a:t>1.694371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a:solidFill>
                            <a:srgbClr val="000000"/>
                          </a:solidFill>
                          <a:effectLst/>
                          <a:latin typeface="Calibri" panose="020F0502020204030204" pitchFamily="34" charset="0"/>
                        </a:rPr>
                        <a:t>1.682232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52268"/>
                  </a:ext>
                </a:extLst>
              </a:tr>
              <a:tr h="337877">
                <a:tc>
                  <a:txBody>
                    <a:bodyPr/>
                    <a:lstStyle/>
                    <a:p>
                      <a:pPr algn="l" fontAlgn="b"/>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India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r" fontAlgn="b"/>
                      <a:r>
                        <a:rPr lang="en-MY" sz="1100" b="0" i="0" u="none" strike="noStrike">
                          <a:solidFill>
                            <a:srgbClr val="000000"/>
                          </a:solidFill>
                          <a:effectLst/>
                          <a:latin typeface="Calibri" panose="020F0502020204030204" pitchFamily="34" charset="0"/>
                        </a:rPr>
                        <a:t>2.356452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a:solidFill>
                            <a:srgbClr val="000000"/>
                          </a:solidFill>
                          <a:effectLst/>
                          <a:latin typeface="Calibri" panose="020F0502020204030204" pitchFamily="34" charset="0"/>
                        </a:rPr>
                        <a:t>2.353175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631297"/>
                  </a:ext>
                </a:extLst>
              </a:tr>
              <a:tr h="337877">
                <a:tc>
                  <a:txBody>
                    <a:bodyPr/>
                    <a:lstStyle/>
                    <a:p>
                      <a:pPr algn="l" fontAlgn="b"/>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l" fontAlgn="b"/>
                      <a:r>
                        <a:rPr lang="en-MY" sz="1050" b="0" i="0" u="none" strike="noStrike" dirty="0">
                          <a:solidFill>
                            <a:srgbClr val="000000"/>
                          </a:solidFill>
                          <a:effectLst/>
                          <a:latin typeface="Calibri" panose="020F0502020204030204" pitchFamily="34" charset="0"/>
                        </a:rPr>
                        <a:t>Singapore</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MY" sz="1100" b="0" i="0" u="none" strike="noStrike" dirty="0">
                          <a:solidFill>
                            <a:srgbClr val="000000"/>
                          </a:solidFill>
                          <a:effectLst/>
                          <a:latin typeface="Calibri" panose="020F0502020204030204" pitchFamily="34" charset="0"/>
                        </a:rPr>
                        <a:t>2.906351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2.862995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23840"/>
                  </a:ext>
                </a:extLst>
              </a:tr>
            </a:tbl>
          </a:graphicData>
        </a:graphic>
      </p:graphicFrame>
      <p:sp>
        <p:nvSpPr>
          <p:cNvPr id="5" name="TextBox 4">
            <a:extLst>
              <a:ext uri="{FF2B5EF4-FFF2-40B4-BE49-F238E27FC236}">
                <a16:creationId xmlns:a16="http://schemas.microsoft.com/office/drawing/2014/main" id="{9B0913C0-6BF5-496E-9DE2-9A70A636ED65}"/>
              </a:ext>
            </a:extLst>
          </p:cNvPr>
          <p:cNvSpPr txBox="1"/>
          <p:nvPr/>
        </p:nvSpPr>
        <p:spPr>
          <a:xfrm>
            <a:off x="98723" y="96253"/>
            <a:ext cx="1946646" cy="376989"/>
          </a:xfrm>
          <a:prstGeom prst="rect">
            <a:avLst/>
          </a:prstGeom>
          <a:noFill/>
        </p:spPr>
        <p:txBody>
          <a:bodyPr wrap="square" rtlCol="0">
            <a:spAutoFit/>
          </a:bodyPr>
          <a:lstStyle/>
          <a:p>
            <a:r>
              <a:rPr lang="en-MY" b="1" u="sng" dirty="0"/>
              <a:t>Model Evaluation</a:t>
            </a:r>
          </a:p>
        </p:txBody>
      </p:sp>
      <p:pic>
        <p:nvPicPr>
          <p:cNvPr id="9" name="Graphic 8" descr="Crown">
            <a:extLst>
              <a:ext uri="{FF2B5EF4-FFF2-40B4-BE49-F238E27FC236}">
                <a16:creationId xmlns:a16="http://schemas.microsoft.com/office/drawing/2014/main" id="{68AD8147-7BC6-43A4-86DE-6E8F2C88D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7800" y="1604007"/>
            <a:ext cx="199501" cy="199501"/>
          </a:xfrm>
          <a:prstGeom prst="rect">
            <a:avLst/>
          </a:prstGeom>
        </p:spPr>
      </p:pic>
      <p:pic>
        <p:nvPicPr>
          <p:cNvPr id="10" name="Graphic 9" descr="Crown">
            <a:extLst>
              <a:ext uri="{FF2B5EF4-FFF2-40B4-BE49-F238E27FC236}">
                <a16:creationId xmlns:a16="http://schemas.microsoft.com/office/drawing/2014/main" id="{50E04E50-D54E-4575-8EAC-1A1CD9DE37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7800" y="1017467"/>
            <a:ext cx="199501" cy="199501"/>
          </a:xfrm>
          <a:prstGeom prst="rect">
            <a:avLst/>
          </a:prstGeom>
        </p:spPr>
      </p:pic>
      <p:pic>
        <p:nvPicPr>
          <p:cNvPr id="11" name="Graphic 10" descr="Crown">
            <a:extLst>
              <a:ext uri="{FF2B5EF4-FFF2-40B4-BE49-F238E27FC236}">
                <a16:creationId xmlns:a16="http://schemas.microsoft.com/office/drawing/2014/main" id="{36EB40EF-F141-4EFC-8E6A-E5A0A1CA7A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6560" y="3084607"/>
            <a:ext cx="199501" cy="199501"/>
          </a:xfrm>
          <a:prstGeom prst="rect">
            <a:avLst/>
          </a:prstGeom>
        </p:spPr>
      </p:pic>
      <p:sp>
        <p:nvSpPr>
          <p:cNvPr id="12" name="TextBox 11">
            <a:extLst>
              <a:ext uri="{FF2B5EF4-FFF2-40B4-BE49-F238E27FC236}">
                <a16:creationId xmlns:a16="http://schemas.microsoft.com/office/drawing/2014/main" id="{6269C12B-1D6C-4E35-84B5-F80FBE5DE3DE}"/>
              </a:ext>
            </a:extLst>
          </p:cNvPr>
          <p:cNvSpPr txBox="1"/>
          <p:nvPr/>
        </p:nvSpPr>
        <p:spPr>
          <a:xfrm>
            <a:off x="227058" y="4642131"/>
            <a:ext cx="11717793" cy="1938992"/>
          </a:xfrm>
          <a:prstGeom prst="rect">
            <a:avLst/>
          </a:prstGeom>
          <a:noFill/>
          <a:ln>
            <a:solidFill>
              <a:schemeClr val="tx1"/>
            </a:solidFill>
          </a:ln>
        </p:spPr>
        <p:txBody>
          <a:bodyPr wrap="square" rtlCol="0">
            <a:spAutoFit/>
          </a:bodyPr>
          <a:lstStyle/>
          <a:p>
            <a:r>
              <a:rPr lang="en-MY" sz="1200" dirty="0"/>
              <a:t>Firstly, the first 80% of dataset in year sequence is split as Training and the remaining 20% of the dataset is split as Validation.</a:t>
            </a:r>
          </a:p>
          <a:p>
            <a:endParaRPr lang="en-MY" sz="1200" dirty="0"/>
          </a:p>
          <a:p>
            <a:r>
              <a:rPr lang="en-MY" sz="1200" dirty="0"/>
              <a:t>Different models were chosen for different countries according to the lowest RMSE, MAE and MAPE value obtained from the Validation dataset (highlighted in </a:t>
            </a:r>
            <a:r>
              <a:rPr lang="en-MY" sz="1200" dirty="0">
                <a:highlight>
                  <a:srgbClr val="FFFF00"/>
                </a:highlight>
              </a:rPr>
              <a:t>yellow</a:t>
            </a:r>
            <a:r>
              <a:rPr lang="en-MY" sz="1200" dirty="0"/>
              <a:t>)</a:t>
            </a:r>
          </a:p>
          <a:p>
            <a:endParaRPr lang="en-MY" sz="1200" dirty="0"/>
          </a:p>
          <a:p>
            <a:r>
              <a:rPr lang="en-MY" sz="1200" dirty="0"/>
              <a:t>A. For China, the team choose </a:t>
            </a:r>
            <a:r>
              <a:rPr lang="en-MY" sz="1200" i="1" dirty="0">
                <a:solidFill>
                  <a:srgbClr val="0070C0"/>
                </a:solidFill>
              </a:rPr>
              <a:t>vector autoregression</a:t>
            </a:r>
            <a:r>
              <a:rPr lang="en-MY" sz="1200" dirty="0"/>
              <a:t> as the model. The AIC for this model is -10.3692 (shown in </a:t>
            </a:r>
            <a:r>
              <a:rPr lang="en-MY" sz="900" i="1" dirty="0">
                <a:solidFill>
                  <a:srgbClr val="0070C0"/>
                </a:solidFill>
              </a:rPr>
              <a:t>Diagram 1</a:t>
            </a:r>
            <a:r>
              <a:rPr lang="en-MY" sz="1200" dirty="0"/>
              <a:t>).</a:t>
            </a:r>
          </a:p>
          <a:p>
            <a:r>
              <a:rPr lang="en-MY" sz="1200" dirty="0"/>
              <a:t>B. For India, the team choose </a:t>
            </a:r>
            <a:r>
              <a:rPr lang="en-MY" sz="1200" i="1" dirty="0">
                <a:solidFill>
                  <a:srgbClr val="0070C0"/>
                </a:solidFill>
              </a:rPr>
              <a:t>univariate ARIMA </a:t>
            </a:r>
            <a:r>
              <a:rPr lang="en-MY" sz="1200" dirty="0"/>
              <a:t>as the model. The AIC for this model is -13.344 (shown in </a:t>
            </a:r>
            <a:r>
              <a:rPr lang="en-MY" sz="900" i="1" dirty="0">
                <a:solidFill>
                  <a:srgbClr val="0070C0"/>
                </a:solidFill>
              </a:rPr>
              <a:t>Diagram 2</a:t>
            </a:r>
            <a:r>
              <a:rPr lang="en-MY" sz="1200" dirty="0"/>
              <a:t>).</a:t>
            </a:r>
          </a:p>
          <a:p>
            <a:r>
              <a:rPr lang="en-MY" sz="1200" dirty="0"/>
              <a:t>C. For Singapore, the team choose </a:t>
            </a:r>
            <a:r>
              <a:rPr lang="en-MY" sz="1200" i="1" dirty="0">
                <a:solidFill>
                  <a:srgbClr val="0070C0"/>
                </a:solidFill>
              </a:rPr>
              <a:t>univariate multistep LSTM </a:t>
            </a:r>
            <a:r>
              <a:rPr lang="en-MY" sz="1200" dirty="0"/>
              <a:t>as the model. The whole inception of the model is trying to use every past 3 years data to predict 2 years ahead of data for each individual country. The model is being trained with a LSTM layer of 100 hidden units, activation function “</a:t>
            </a:r>
            <a:r>
              <a:rPr lang="en-MY" sz="1200" dirty="0" err="1"/>
              <a:t>Relu</a:t>
            </a:r>
            <a:r>
              <a:rPr lang="en-MY" sz="1200" dirty="0"/>
              <a:t>” and input shape of (3,1) + a Dense output layer of 2 units (shown in </a:t>
            </a:r>
            <a:r>
              <a:rPr lang="en-MY" sz="900" i="1" dirty="0">
                <a:solidFill>
                  <a:srgbClr val="0070C0"/>
                </a:solidFill>
              </a:rPr>
              <a:t>Diagram 3</a:t>
            </a:r>
            <a:r>
              <a:rPr lang="en-MY" sz="1200" dirty="0"/>
              <a:t>) using Training dataset. The model is then compiled using “Adam” as the optimizer and loss function of Mean Square Error (MSE).</a:t>
            </a:r>
          </a:p>
          <a:p>
            <a:endParaRPr lang="en-MY" sz="1200" dirty="0"/>
          </a:p>
        </p:txBody>
      </p:sp>
      <p:pic>
        <p:nvPicPr>
          <p:cNvPr id="13" name="Picture 12">
            <a:extLst>
              <a:ext uri="{FF2B5EF4-FFF2-40B4-BE49-F238E27FC236}">
                <a16:creationId xmlns:a16="http://schemas.microsoft.com/office/drawing/2014/main" id="{6D13703C-1743-4179-B276-CD4915D6E3F0}"/>
              </a:ext>
            </a:extLst>
          </p:cNvPr>
          <p:cNvPicPr>
            <a:picLocks noChangeAspect="1"/>
          </p:cNvPicPr>
          <p:nvPr/>
        </p:nvPicPr>
        <p:blipFill>
          <a:blip r:embed="rId4"/>
          <a:stretch>
            <a:fillRect/>
          </a:stretch>
        </p:blipFill>
        <p:spPr>
          <a:xfrm>
            <a:off x="8027918" y="2819406"/>
            <a:ext cx="3324225" cy="1434520"/>
          </a:xfrm>
          <a:prstGeom prst="rect">
            <a:avLst/>
          </a:prstGeom>
        </p:spPr>
      </p:pic>
      <p:sp>
        <p:nvSpPr>
          <p:cNvPr id="14" name="TextBox 13">
            <a:extLst>
              <a:ext uri="{FF2B5EF4-FFF2-40B4-BE49-F238E27FC236}">
                <a16:creationId xmlns:a16="http://schemas.microsoft.com/office/drawing/2014/main" id="{E971B6C4-ABB9-4A32-9EAF-CB7FAF16B8AE}"/>
              </a:ext>
            </a:extLst>
          </p:cNvPr>
          <p:cNvSpPr txBox="1"/>
          <p:nvPr/>
        </p:nvSpPr>
        <p:spPr>
          <a:xfrm>
            <a:off x="7959355" y="4241382"/>
            <a:ext cx="3392788" cy="230832"/>
          </a:xfrm>
          <a:prstGeom prst="rect">
            <a:avLst/>
          </a:prstGeom>
          <a:noFill/>
        </p:spPr>
        <p:txBody>
          <a:bodyPr wrap="square" rtlCol="0">
            <a:spAutoFit/>
          </a:bodyPr>
          <a:lstStyle/>
          <a:p>
            <a:r>
              <a:rPr lang="en-MY" sz="900" i="1" dirty="0">
                <a:solidFill>
                  <a:srgbClr val="0070C0"/>
                </a:solidFill>
              </a:rPr>
              <a:t>Diagram 3: (Singapore) </a:t>
            </a:r>
            <a:r>
              <a:rPr lang="en-MY" sz="900" i="1" dirty="0" err="1">
                <a:solidFill>
                  <a:srgbClr val="0070C0"/>
                </a:solidFill>
              </a:rPr>
              <a:t>Tensorflow</a:t>
            </a:r>
            <a:r>
              <a:rPr lang="en-MY" sz="900" i="1" dirty="0">
                <a:solidFill>
                  <a:srgbClr val="0070C0"/>
                </a:solidFill>
              </a:rPr>
              <a:t> LSTM model structure</a:t>
            </a:r>
          </a:p>
        </p:txBody>
      </p:sp>
      <p:pic>
        <p:nvPicPr>
          <p:cNvPr id="3" name="Picture 2">
            <a:extLst>
              <a:ext uri="{FF2B5EF4-FFF2-40B4-BE49-F238E27FC236}">
                <a16:creationId xmlns:a16="http://schemas.microsoft.com/office/drawing/2014/main" id="{A2C78592-F60F-468C-8825-9F165F2FB849}"/>
              </a:ext>
            </a:extLst>
          </p:cNvPr>
          <p:cNvPicPr>
            <a:picLocks noChangeAspect="1"/>
          </p:cNvPicPr>
          <p:nvPr/>
        </p:nvPicPr>
        <p:blipFill>
          <a:blip r:embed="rId5"/>
          <a:stretch>
            <a:fillRect/>
          </a:stretch>
        </p:blipFill>
        <p:spPr>
          <a:xfrm>
            <a:off x="8027918" y="2327123"/>
            <a:ext cx="3324225" cy="219075"/>
          </a:xfrm>
          <a:prstGeom prst="rect">
            <a:avLst/>
          </a:prstGeom>
        </p:spPr>
      </p:pic>
      <p:pic>
        <p:nvPicPr>
          <p:cNvPr id="15" name="Picture 14">
            <a:extLst>
              <a:ext uri="{FF2B5EF4-FFF2-40B4-BE49-F238E27FC236}">
                <a16:creationId xmlns:a16="http://schemas.microsoft.com/office/drawing/2014/main" id="{7597864D-3142-4569-B2F3-D20A4B1CFE85}"/>
              </a:ext>
            </a:extLst>
          </p:cNvPr>
          <p:cNvPicPr>
            <a:picLocks noChangeAspect="1"/>
          </p:cNvPicPr>
          <p:nvPr/>
        </p:nvPicPr>
        <p:blipFill>
          <a:blip r:embed="rId6"/>
          <a:stretch>
            <a:fillRect/>
          </a:stretch>
        </p:blipFill>
        <p:spPr>
          <a:xfrm>
            <a:off x="8027918" y="233139"/>
            <a:ext cx="3513573" cy="1738675"/>
          </a:xfrm>
          <a:prstGeom prst="rect">
            <a:avLst/>
          </a:prstGeom>
        </p:spPr>
      </p:pic>
      <p:sp>
        <p:nvSpPr>
          <p:cNvPr id="16" name="TextBox 15">
            <a:extLst>
              <a:ext uri="{FF2B5EF4-FFF2-40B4-BE49-F238E27FC236}">
                <a16:creationId xmlns:a16="http://schemas.microsoft.com/office/drawing/2014/main" id="{D6F56444-ADFF-4669-BD74-4E5262C902C3}"/>
              </a:ext>
            </a:extLst>
          </p:cNvPr>
          <p:cNvSpPr txBox="1"/>
          <p:nvPr/>
        </p:nvSpPr>
        <p:spPr>
          <a:xfrm>
            <a:off x="7959355" y="2542035"/>
            <a:ext cx="3392788" cy="230832"/>
          </a:xfrm>
          <a:prstGeom prst="rect">
            <a:avLst/>
          </a:prstGeom>
          <a:noFill/>
        </p:spPr>
        <p:txBody>
          <a:bodyPr wrap="square" rtlCol="0">
            <a:spAutoFit/>
          </a:bodyPr>
          <a:lstStyle/>
          <a:p>
            <a:r>
              <a:rPr lang="en-MY" sz="900" i="1" dirty="0">
                <a:solidFill>
                  <a:srgbClr val="0070C0"/>
                </a:solidFill>
              </a:rPr>
              <a:t>Diagram 2: (India) Stepwise ARIMA lowest AIC parameters</a:t>
            </a:r>
          </a:p>
        </p:txBody>
      </p:sp>
      <p:sp>
        <p:nvSpPr>
          <p:cNvPr id="17" name="TextBox 16">
            <a:extLst>
              <a:ext uri="{FF2B5EF4-FFF2-40B4-BE49-F238E27FC236}">
                <a16:creationId xmlns:a16="http://schemas.microsoft.com/office/drawing/2014/main" id="{CF5078C6-02BB-49F7-9F61-A76A744F0529}"/>
              </a:ext>
            </a:extLst>
          </p:cNvPr>
          <p:cNvSpPr txBox="1"/>
          <p:nvPr/>
        </p:nvSpPr>
        <p:spPr>
          <a:xfrm>
            <a:off x="7959355" y="1985038"/>
            <a:ext cx="3663150" cy="230832"/>
          </a:xfrm>
          <a:prstGeom prst="rect">
            <a:avLst/>
          </a:prstGeom>
          <a:noFill/>
        </p:spPr>
        <p:txBody>
          <a:bodyPr wrap="square" rtlCol="0">
            <a:spAutoFit/>
          </a:bodyPr>
          <a:lstStyle/>
          <a:p>
            <a:r>
              <a:rPr lang="en-MY" sz="900" i="1" dirty="0">
                <a:solidFill>
                  <a:srgbClr val="0070C0"/>
                </a:solidFill>
              </a:rPr>
              <a:t>Diagram 1: (China) Vector Autoregression lag order 1, AIC parameters</a:t>
            </a:r>
          </a:p>
        </p:txBody>
      </p:sp>
    </p:spTree>
    <p:extLst>
      <p:ext uri="{BB962C8B-B14F-4D97-AF65-F5344CB8AC3E}">
        <p14:creationId xmlns:p14="http://schemas.microsoft.com/office/powerpoint/2010/main" val="60230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33095-F585-4EE5-A9E8-5AF15127A52C}"/>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graphicFrame>
        <p:nvGraphicFramePr>
          <p:cNvPr id="5" name="Chart 4">
            <a:extLst>
              <a:ext uri="{FF2B5EF4-FFF2-40B4-BE49-F238E27FC236}">
                <a16:creationId xmlns:a16="http://schemas.microsoft.com/office/drawing/2014/main" id="{0C782C89-209A-4070-B323-CF6D140185F9}"/>
              </a:ext>
            </a:extLst>
          </p:cNvPr>
          <p:cNvGraphicFramePr>
            <a:graphicFrameLocks/>
          </p:cNvGraphicFramePr>
          <p:nvPr>
            <p:extLst>
              <p:ext uri="{D42A27DB-BD31-4B8C-83A1-F6EECF244321}">
                <p14:modId xmlns:p14="http://schemas.microsoft.com/office/powerpoint/2010/main" val="2796512674"/>
              </p:ext>
            </p:extLst>
          </p:nvPr>
        </p:nvGraphicFramePr>
        <p:xfrm>
          <a:off x="98723"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B46A009-11F9-4C4F-86D8-D4C184F9BF89}"/>
              </a:ext>
            </a:extLst>
          </p:cNvPr>
          <p:cNvSpPr txBox="1"/>
          <p:nvPr/>
        </p:nvSpPr>
        <p:spPr>
          <a:xfrm>
            <a:off x="2622885" y="4138226"/>
            <a:ext cx="3874168" cy="369332"/>
          </a:xfrm>
          <a:prstGeom prst="rect">
            <a:avLst/>
          </a:prstGeom>
          <a:noFill/>
          <a:ln>
            <a:solidFill>
              <a:schemeClr val="tx1"/>
            </a:solidFill>
          </a:ln>
        </p:spPr>
        <p:txBody>
          <a:bodyPr wrap="square" rtlCol="0">
            <a:spAutoFit/>
          </a:bodyPr>
          <a:lstStyle/>
          <a:p>
            <a:r>
              <a:rPr lang="en-MY" dirty="0"/>
              <a:t>Model Chosen: </a:t>
            </a:r>
            <a:r>
              <a:rPr lang="en-MY" i="1" dirty="0">
                <a:solidFill>
                  <a:srgbClr val="A5251B"/>
                </a:solidFill>
              </a:rPr>
              <a:t>vector autoregression</a:t>
            </a:r>
            <a:endParaRPr lang="en-MY" dirty="0">
              <a:solidFill>
                <a:srgbClr val="A5251B"/>
              </a:solidFill>
            </a:endParaRPr>
          </a:p>
        </p:txBody>
      </p:sp>
      <p:pic>
        <p:nvPicPr>
          <p:cNvPr id="7" name="Graphic 6" descr="Crown">
            <a:extLst>
              <a:ext uri="{FF2B5EF4-FFF2-40B4-BE49-F238E27FC236}">
                <a16:creationId xmlns:a16="http://schemas.microsoft.com/office/drawing/2014/main" id="{0BF4D431-2374-40DA-88E9-B3560C1D26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3872" y="1771445"/>
            <a:ext cx="199501" cy="199501"/>
          </a:xfrm>
          <a:prstGeom prst="rect">
            <a:avLst/>
          </a:prstGeom>
        </p:spPr>
      </p:pic>
    </p:spTree>
    <p:extLst>
      <p:ext uri="{BB962C8B-B14F-4D97-AF65-F5344CB8AC3E}">
        <p14:creationId xmlns:p14="http://schemas.microsoft.com/office/powerpoint/2010/main" val="35550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6E1CD3F-2092-4BA7-A0E8-305B72B37161}"/>
              </a:ext>
            </a:extLst>
          </p:cNvPr>
          <p:cNvGraphicFramePr>
            <a:graphicFrameLocks/>
          </p:cNvGraphicFramePr>
          <p:nvPr>
            <p:extLst>
              <p:ext uri="{D42A27DB-BD31-4B8C-83A1-F6EECF244321}">
                <p14:modId xmlns:p14="http://schemas.microsoft.com/office/powerpoint/2010/main" val="805289438"/>
              </p:ext>
            </p:extLst>
          </p:nvPr>
        </p:nvGraphicFramePr>
        <p:xfrm>
          <a:off x="327444"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F6604D0-8468-47F9-A1DC-59D286E858D1}"/>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6" name="TextBox 5">
            <a:extLst>
              <a:ext uri="{FF2B5EF4-FFF2-40B4-BE49-F238E27FC236}">
                <a16:creationId xmlns:a16="http://schemas.microsoft.com/office/drawing/2014/main" id="{7EC39E08-5801-4F28-9A89-53601AC1C222}"/>
              </a:ext>
            </a:extLst>
          </p:cNvPr>
          <p:cNvSpPr txBox="1"/>
          <p:nvPr/>
        </p:nvSpPr>
        <p:spPr>
          <a:xfrm>
            <a:off x="2622886" y="4138226"/>
            <a:ext cx="3360820" cy="369332"/>
          </a:xfrm>
          <a:prstGeom prst="rect">
            <a:avLst/>
          </a:prstGeom>
          <a:noFill/>
          <a:ln>
            <a:solidFill>
              <a:schemeClr val="tx1"/>
            </a:solidFill>
          </a:ln>
        </p:spPr>
        <p:txBody>
          <a:bodyPr wrap="square" rtlCol="0">
            <a:spAutoFit/>
          </a:bodyPr>
          <a:lstStyle/>
          <a:p>
            <a:r>
              <a:rPr lang="en-MY" dirty="0"/>
              <a:t>Model Chosen: </a:t>
            </a:r>
            <a:r>
              <a:rPr lang="en-MY" i="1" dirty="0">
                <a:solidFill>
                  <a:schemeClr val="bg1">
                    <a:lumMod val="50000"/>
                  </a:schemeClr>
                </a:solidFill>
              </a:rPr>
              <a:t>univariate ARIMA </a:t>
            </a:r>
            <a:endParaRPr lang="en-MY" dirty="0">
              <a:solidFill>
                <a:schemeClr val="bg1">
                  <a:lumMod val="50000"/>
                </a:schemeClr>
              </a:solidFill>
            </a:endParaRPr>
          </a:p>
        </p:txBody>
      </p:sp>
      <p:pic>
        <p:nvPicPr>
          <p:cNvPr id="7" name="Graphic 6" descr="Crown">
            <a:extLst>
              <a:ext uri="{FF2B5EF4-FFF2-40B4-BE49-F238E27FC236}">
                <a16:creationId xmlns:a16="http://schemas.microsoft.com/office/drawing/2014/main" id="{E19037E0-318F-46E9-AA3D-C1E78DB5C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2895" y="3329248"/>
            <a:ext cx="199501" cy="199501"/>
          </a:xfrm>
          <a:prstGeom prst="rect">
            <a:avLst/>
          </a:prstGeom>
        </p:spPr>
      </p:pic>
    </p:spTree>
    <p:extLst>
      <p:ext uri="{BB962C8B-B14F-4D97-AF65-F5344CB8AC3E}">
        <p14:creationId xmlns:p14="http://schemas.microsoft.com/office/powerpoint/2010/main" val="105921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74452A-E3FB-427E-8E7D-8C75E36483A1}"/>
              </a:ext>
            </a:extLst>
          </p:cNvPr>
          <p:cNvGraphicFramePr>
            <a:graphicFrameLocks/>
          </p:cNvGraphicFramePr>
          <p:nvPr>
            <p:extLst>
              <p:ext uri="{D42A27DB-BD31-4B8C-83A1-F6EECF244321}">
                <p14:modId xmlns:p14="http://schemas.microsoft.com/office/powerpoint/2010/main" val="1025320597"/>
              </p:ext>
            </p:extLst>
          </p:nvPr>
        </p:nvGraphicFramePr>
        <p:xfrm>
          <a:off x="267059"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A646484-2CF2-423A-9D62-28129A2D91A2}"/>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2" name="TextBox 1">
            <a:extLst>
              <a:ext uri="{FF2B5EF4-FFF2-40B4-BE49-F238E27FC236}">
                <a16:creationId xmlns:a16="http://schemas.microsoft.com/office/drawing/2014/main" id="{51E10CCC-6EED-4C0C-A9E7-0D6F042BF849}"/>
              </a:ext>
            </a:extLst>
          </p:cNvPr>
          <p:cNvSpPr txBox="1"/>
          <p:nvPr/>
        </p:nvSpPr>
        <p:spPr>
          <a:xfrm>
            <a:off x="2622885" y="4138226"/>
            <a:ext cx="4243136" cy="369332"/>
          </a:xfrm>
          <a:prstGeom prst="rect">
            <a:avLst/>
          </a:prstGeom>
          <a:noFill/>
          <a:ln>
            <a:solidFill>
              <a:schemeClr val="tx1"/>
            </a:solidFill>
          </a:ln>
        </p:spPr>
        <p:txBody>
          <a:bodyPr wrap="square" rtlCol="0">
            <a:spAutoFit/>
          </a:bodyPr>
          <a:lstStyle/>
          <a:p>
            <a:r>
              <a:rPr lang="en-MY" dirty="0"/>
              <a:t>Model Chosen: </a:t>
            </a:r>
            <a:r>
              <a:rPr lang="en-MY" i="1" dirty="0">
                <a:solidFill>
                  <a:srgbClr val="FFC000"/>
                </a:solidFill>
              </a:rPr>
              <a:t>univariate multistep LSTM </a:t>
            </a:r>
            <a:endParaRPr lang="en-MY" dirty="0">
              <a:solidFill>
                <a:srgbClr val="FFC000"/>
              </a:solidFill>
            </a:endParaRPr>
          </a:p>
        </p:txBody>
      </p:sp>
      <p:pic>
        <p:nvPicPr>
          <p:cNvPr id="5" name="Graphic 4" descr="Crown">
            <a:extLst>
              <a:ext uri="{FF2B5EF4-FFF2-40B4-BE49-F238E27FC236}">
                <a16:creationId xmlns:a16="http://schemas.microsoft.com/office/drawing/2014/main" id="{80E13E84-6DD7-4557-B183-73FC7B992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58" y="1097677"/>
            <a:ext cx="199501" cy="199501"/>
          </a:xfrm>
          <a:prstGeom prst="rect">
            <a:avLst/>
          </a:prstGeom>
        </p:spPr>
      </p:pic>
    </p:spTree>
    <p:extLst>
      <p:ext uri="{BB962C8B-B14F-4D97-AF65-F5344CB8AC3E}">
        <p14:creationId xmlns:p14="http://schemas.microsoft.com/office/powerpoint/2010/main" val="323672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1168</Words>
  <Application>Microsoft Office PowerPoint</Application>
  <PresentationFormat>Widescreen</PresentationFormat>
  <Paragraphs>324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Question 2</vt:lpstr>
      <vt:lpstr>PowerPoint Presentation</vt:lpstr>
      <vt:lpstr>PowerPoint Presentation</vt:lpstr>
      <vt:lpstr>Question 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z8667</dc:creator>
  <cp:lastModifiedBy>z8667</cp:lastModifiedBy>
  <cp:revision>45</cp:revision>
  <dcterms:created xsi:type="dcterms:W3CDTF">2020-08-21T11:13:19Z</dcterms:created>
  <dcterms:modified xsi:type="dcterms:W3CDTF">2020-08-23T14:34:47Z</dcterms:modified>
</cp:coreProperties>
</file>