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DEF7-9110-45B5-8CF9-33187E02F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B6840-3048-447A-B9C0-A5A5DC80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7C32-55F5-4F0D-B855-8EF3F15B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4374-BBA5-4943-A806-38CDE48B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F3F4-79BA-4738-B8F1-50BACF0F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22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01D1-DBC9-4FB7-954C-05494B02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4E49F-EC76-4797-94A1-9F8712B23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B71E-DAF8-40DB-9693-04B36DDA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087B-E49E-4C3C-BC50-180541BC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53C7-79BA-4674-83A7-A921A997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32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C75CA-8449-4B85-BCD8-F70AF88DF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B6A5-4A9D-495F-8D37-1AB85F64D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F671-FBD2-49D3-82F2-89EF4D1F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035B-0E97-45DB-AB31-7F9D1E70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D714-491B-4AB6-B452-46000375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95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4B34-91BA-4162-8F59-07EEF032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CEEC-268B-4F39-80E0-A5436443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6B218-47F4-4140-8E08-D175F32B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1DA27-21D4-470C-900E-3EC43C64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35CA-B559-43BC-BFC2-181B602F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2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D08-FCDB-441F-81AC-A89763BE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8FBA-0B17-496A-B51C-DC2E59DA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2B40B-5DA3-460A-A527-2638A78B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BAC0-F4F5-401B-852B-6A0ABD2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7745-F931-4249-9DF3-DA2CD138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78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2E46-8142-46E7-AE86-D6AB39BC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1BA4-59E7-4702-A2FA-03866E065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53B6-8C5E-4174-9528-D97EE8F9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CF01A-F6BA-4DB8-B3C6-8F1BFDB2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B7D9-D86E-45C2-B6CC-0669907E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EC12-8928-40EF-A62C-B4229D46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08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D13D-C400-49A4-AC72-A60051C1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5F1E-C783-45A9-AA43-D30F1932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AF2F-C1CD-454F-B0EA-CBA068589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B19BB-510D-4917-9138-5721DAA04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AEA0A-A47C-4251-B1CC-C41B5D5DB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9BA23-739A-4DF6-81E9-BFB7705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ADE0A-3522-4556-A7BF-B5F6ECFF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2778A-F932-4EBB-8B0C-B719BA35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614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B4B3-D0BF-4C08-9DB3-27FA1D6A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B0DA8-6BD9-417D-8CE4-27BB27DE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D8799-465F-45BB-A7FC-2D5927B5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196F5-ACCC-4C9F-863C-323B6B70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612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782B5-6362-4D4B-8464-EC6DF88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1DDDC-0B01-4828-93E7-F6A09A94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BAEF-4D16-4A4C-A9D0-DAEFD195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070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154B-24ED-44D0-871C-C8B5E96B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8038-72B9-4B33-92DF-CDCEA806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87AD-AE1C-43DE-8B33-8A689894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0312C-6762-42AA-9629-5B2EABAC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15B52-12CC-4E23-B877-4E45FA9C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B79F-83D9-4332-9637-60213F0C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032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737A-7992-4273-B935-41AD58FE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99970-396A-40D2-903D-E886FE822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C1F1-FBB3-4FF6-A8C4-117E8C85B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A76A-D324-4810-A166-F4E11C2F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00621-68BF-4297-8602-DAC2866D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46E61-246D-46C1-8504-70A40BF4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8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9FCF-38B7-4626-942A-FF4330C9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B4721-7192-4628-BCD7-274C4857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A52C-F5CE-414E-872C-FCFDF8B75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A8D5-80ED-4BA4-89C7-1F55AC1402EC}" type="datetimeFigureOut">
              <a:rPr lang="en-MY" smtClean="0"/>
              <a:t>24/8/2020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0722-58F4-49A3-8FD4-3C8391572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CB33-A63A-42D5-93F0-5CC2A7EF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874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C81B2-D87D-4353-A037-D4E6D4E10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9" t="6246" r="19300" b="6402"/>
          <a:stretch/>
        </p:blipFill>
        <p:spPr>
          <a:xfrm>
            <a:off x="159156" y="1231995"/>
            <a:ext cx="3610738" cy="3534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82F668-2265-4263-9711-69F30FA95120}"/>
              </a:ext>
            </a:extLst>
          </p:cNvPr>
          <p:cNvSpPr txBox="1"/>
          <p:nvPr/>
        </p:nvSpPr>
        <p:spPr>
          <a:xfrm>
            <a:off x="355218" y="569661"/>
            <a:ext cx="414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err="1"/>
              <a:t>LightGBMGridSearchPolynomial</a:t>
            </a:r>
            <a:endParaRPr lang="en-MY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E1A921-49C9-49EC-8158-32CDBFCB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81649"/>
              </p:ext>
            </p:extLst>
          </p:nvPr>
        </p:nvGraphicFramePr>
        <p:xfrm>
          <a:off x="4268469" y="1806870"/>
          <a:ext cx="7764375" cy="2675969"/>
        </p:xfrm>
        <a:graphic>
          <a:graphicData uri="http://schemas.openxmlformats.org/drawingml/2006/table">
            <a:tbl>
              <a:tblPr/>
              <a:tblGrid>
                <a:gridCol w="1570269">
                  <a:extLst>
                    <a:ext uri="{9D8B030D-6E8A-4147-A177-3AD203B41FA5}">
                      <a16:colId xmlns:a16="http://schemas.microsoft.com/office/drawing/2014/main" val="2876853159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68505476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61824062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461232518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597120628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981312318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073686647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06957576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72903952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743757679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907335877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631562844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064714616"/>
                    </a:ext>
                  </a:extLst>
                </a:gridCol>
                <a:gridCol w="469590">
                  <a:extLst>
                    <a:ext uri="{9D8B030D-6E8A-4147-A177-3AD203B41FA5}">
                      <a16:colId xmlns:a16="http://schemas.microsoft.com/office/drawing/2014/main" val="2349002623"/>
                    </a:ext>
                  </a:extLst>
                </a:gridCol>
              </a:tblGrid>
              <a:tr h="349040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matthew_corr_train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matthew_corr_valid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4219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0.768966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515832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0.770976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0.988649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0.790528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-1263000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28389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0.947251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0.702565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0.961744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0.725166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-1278000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022166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LightGBMGridSearch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0.892537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0.965682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0.999827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0.798507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-1310000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41116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RandomForestGridSearch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0.862974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0.905307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0.803661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0.899027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0.591781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-1464000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829912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LightGBMGridSearchPolyNomial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0.962186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0.774194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39877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XGBoostGridSearch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0.870693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0.834718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0.870693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0.875437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0.742191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0.492475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0.867613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0.516049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8125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DecisionTree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0.846263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0.597381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0.627943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809626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TensorflowMLP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0.628787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0.627484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0.573267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0.713378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0.156431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0.48273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0.181488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-3090000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76752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LRegression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0.636301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0.615586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0.636301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0.143681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0.590909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0.228471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-3592000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108998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NaiveBayesClassifier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0.544081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0.552167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0.544081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0.911026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0.178507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0.186678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0.193401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0.186047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-4758000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26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988310-4E71-4BC6-9C03-99EFAFC5D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94129"/>
              </p:ext>
            </p:extLst>
          </p:nvPr>
        </p:nvGraphicFramePr>
        <p:xfrm>
          <a:off x="4268469" y="1231995"/>
          <a:ext cx="3391636" cy="576752"/>
        </p:xfrm>
        <a:graphic>
          <a:graphicData uri="http://schemas.openxmlformats.org/drawingml/2006/table">
            <a:tbl>
              <a:tblPr/>
              <a:tblGrid>
                <a:gridCol w="2525363">
                  <a:extLst>
                    <a:ext uri="{9D8B030D-6E8A-4147-A177-3AD203B41FA5}">
                      <a16:colId xmlns:a16="http://schemas.microsoft.com/office/drawing/2014/main" val="3546605766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1239957870"/>
                    </a:ext>
                  </a:extLst>
                </a:gridCol>
              </a:tblGrid>
              <a:tr h="195752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03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investigation per suspect fraud case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0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loss per fraud case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3761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11680-E0FA-4E52-BFC7-FBBA175F45E1}"/>
              </a:ext>
            </a:extLst>
          </p:cNvPr>
          <p:cNvSpPr txBox="1"/>
          <p:nvPr/>
        </p:nvSpPr>
        <p:spPr>
          <a:xfrm>
            <a:off x="721891" y="5333960"/>
            <a:ext cx="855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Each predicted fraud will go through investigation </a:t>
            </a:r>
            <a:r>
              <a:rPr lang="en-MY" sz="1600" dirty="0">
                <a:solidFill>
                  <a:srgbClr val="FF0000"/>
                </a:solidFill>
              </a:rPr>
              <a:t>(red rectangular)</a:t>
            </a:r>
            <a:r>
              <a:rPr lang="en-MY" sz="1600" dirty="0"/>
              <a:t> : </a:t>
            </a:r>
            <a:r>
              <a:rPr lang="en-MY" sz="1600" dirty="0">
                <a:highlight>
                  <a:srgbClr val="FFFF00"/>
                </a:highlight>
              </a:rPr>
              <a:t>(204 + 57) * $1,000 = $261,000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D4FA1-B45C-4F3D-A5D9-9D706127898A}"/>
              </a:ext>
            </a:extLst>
          </p:cNvPr>
          <p:cNvSpPr txBox="1"/>
          <p:nvPr/>
        </p:nvSpPr>
        <p:spPr>
          <a:xfrm>
            <a:off x="721892" y="5751316"/>
            <a:ext cx="855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Unpredicted fraud will incur losses </a:t>
            </a:r>
            <a:r>
              <a:rPr lang="en-MY" sz="1600" dirty="0">
                <a:solidFill>
                  <a:srgbClr val="0070C0"/>
                </a:solidFill>
              </a:rPr>
              <a:t>(blue circle)</a:t>
            </a:r>
            <a:r>
              <a:rPr lang="en-MY" sz="1600" dirty="0">
                <a:highlight>
                  <a:srgbClr val="FFFF00"/>
                </a:highlight>
              </a:rPr>
              <a:t>: 62 * $20,000 = $1,240,000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F40ACDC-580F-4A69-83FA-455A8C148A05}"/>
              </a:ext>
            </a:extLst>
          </p:cNvPr>
          <p:cNvSpPr/>
          <p:nvPr/>
        </p:nvSpPr>
        <p:spPr>
          <a:xfrm>
            <a:off x="9480884" y="5342626"/>
            <a:ext cx="136358" cy="778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77F4E-E9BE-49AB-A0F5-3B80BA5522CB}"/>
              </a:ext>
            </a:extLst>
          </p:cNvPr>
          <p:cNvSpPr txBox="1"/>
          <p:nvPr/>
        </p:nvSpPr>
        <p:spPr>
          <a:xfrm>
            <a:off x="9769642" y="5515170"/>
            <a:ext cx="226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Total cost: $1,501,000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1B326E-1987-4C5C-9F18-ADE1CD23A3B2}"/>
              </a:ext>
            </a:extLst>
          </p:cNvPr>
          <p:cNvSpPr/>
          <p:nvPr/>
        </p:nvSpPr>
        <p:spPr>
          <a:xfrm>
            <a:off x="2426613" y="1520371"/>
            <a:ext cx="1142755" cy="31478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A3E007-FD22-4D1D-87D6-BAEED14760D7}"/>
              </a:ext>
            </a:extLst>
          </p:cNvPr>
          <p:cNvSpPr/>
          <p:nvPr/>
        </p:nvSpPr>
        <p:spPr>
          <a:xfrm>
            <a:off x="882316" y="3144853"/>
            <a:ext cx="1045722" cy="1162451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427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5C286-30B8-43DD-A106-6EFDB4623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2" t="5304" r="17717" b="6533"/>
          <a:stretch/>
        </p:blipFill>
        <p:spPr>
          <a:xfrm>
            <a:off x="6214187" y="998374"/>
            <a:ext cx="5380652" cy="51574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10B6BB-08B0-4294-B2AC-8C50B7117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9" t="7463" r="18701" b="6334"/>
          <a:stretch/>
        </p:blipFill>
        <p:spPr>
          <a:xfrm>
            <a:off x="532991" y="1414217"/>
            <a:ext cx="5025597" cy="48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678AA7-5960-44AF-9E78-D644801ED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" t="5707" r="17448" b="7184"/>
          <a:stretch/>
        </p:blipFill>
        <p:spPr>
          <a:xfrm>
            <a:off x="5887615" y="821092"/>
            <a:ext cx="5542385" cy="5346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6669D-FFC3-4C98-B088-BFD4E8770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0" t="6540" r="19297" b="6540"/>
          <a:stretch/>
        </p:blipFill>
        <p:spPr>
          <a:xfrm>
            <a:off x="220436" y="952094"/>
            <a:ext cx="5396110" cy="52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8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D95AB-38B2-48C3-9DB3-4E3FA7663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" t="5571" r="17487" b="7211"/>
          <a:stretch/>
        </p:blipFill>
        <p:spPr>
          <a:xfrm>
            <a:off x="6005804" y="916936"/>
            <a:ext cx="5461518" cy="5218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7F50E-4291-445B-9C1A-87C97DD31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7" r="18789" b="6257"/>
          <a:stretch/>
        </p:blipFill>
        <p:spPr>
          <a:xfrm>
            <a:off x="349704" y="808264"/>
            <a:ext cx="5275489" cy="53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2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BF3D57-56CA-4AE5-97F6-11F6C479E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 t="5720" r="18139" b="6454"/>
          <a:stretch/>
        </p:blipFill>
        <p:spPr>
          <a:xfrm>
            <a:off x="5868955" y="793102"/>
            <a:ext cx="5376562" cy="52025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276A77-D86C-4986-A998-B0CA821F9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5937" r="18430" b="6823"/>
          <a:stretch/>
        </p:blipFill>
        <p:spPr>
          <a:xfrm>
            <a:off x="391885" y="961053"/>
            <a:ext cx="5103376" cy="493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338506-BFB5-4A59-93C2-F638605DA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" t="6536" r="17334" b="5902"/>
          <a:stretch/>
        </p:blipFill>
        <p:spPr>
          <a:xfrm>
            <a:off x="429208" y="1159138"/>
            <a:ext cx="5243804" cy="50292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623CBF-9B3C-456F-98A1-658473035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" t="6123" r="18009" b="6436"/>
          <a:stretch/>
        </p:blipFill>
        <p:spPr>
          <a:xfrm>
            <a:off x="6096000" y="1159138"/>
            <a:ext cx="5337110" cy="51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1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261</Words>
  <Application>Microsoft Office PowerPoint</Application>
  <PresentationFormat>Widescreen</PresentationFormat>
  <Paragraphs>178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z8667</dc:creator>
  <cp:lastModifiedBy>z8667</cp:lastModifiedBy>
  <cp:revision>20</cp:revision>
  <dcterms:created xsi:type="dcterms:W3CDTF">2020-08-18T04:49:04Z</dcterms:created>
  <dcterms:modified xsi:type="dcterms:W3CDTF">2020-08-24T15:35:45Z</dcterms:modified>
</cp:coreProperties>
</file>