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7"/>
  </p:notesMasterIdLst>
  <p:handoutMasterIdLst>
    <p:handoutMasterId r:id="rId8"/>
  </p:handoutMasterIdLst>
  <p:sldIdLst>
    <p:sldId id="256" r:id="rId3"/>
    <p:sldId id="267" r:id="rId4"/>
    <p:sldId id="26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10/10/2017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2017/10/9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2017/10/9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2017/10/9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2017/10/9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2017/10/9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2017/10/9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2017/10/9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2017/10/9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2017/10/9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2017/10/9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2017/10/9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10/9/2017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66" y="437322"/>
            <a:ext cx="11953460" cy="4625008"/>
          </a:xfrm>
        </p:spPr>
        <p:txBody>
          <a:bodyPr/>
          <a:lstStyle/>
          <a:p>
            <a:r>
              <a:rPr lang="zh-CN" altLang="en-US" sz="5400" b="1" dirty="0"/>
              <a:t>软件需求分析与设计</a:t>
            </a:r>
            <a:br>
              <a:rPr lang="en-US" altLang="zh-CN" sz="5400" b="1" dirty="0"/>
            </a:br>
            <a:r>
              <a:rPr lang="zh-CN" altLang="en-US" sz="5400" b="1" dirty="0"/>
              <a:t>软件项目管理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zh-CN" altLang="en-US" sz="4400" dirty="0"/>
              <a:t>课程项目全新选题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（</a:t>
            </a:r>
            <a:r>
              <a:rPr lang="en-US" altLang="zh-CN" sz="4000" dirty="0"/>
              <a:t>1</a:t>
            </a:r>
            <a:r>
              <a:rPr lang="zh-CN" altLang="en-US" sz="4000" dirty="0"/>
              <a:t>）案例教学系统</a:t>
            </a:r>
            <a:br>
              <a:rPr lang="en-US" altLang="zh-CN" sz="4000" dirty="0"/>
            </a:br>
            <a:r>
              <a:rPr lang="zh-CN" altLang="en-US" sz="4000" dirty="0"/>
              <a:t>（</a:t>
            </a:r>
            <a:r>
              <a:rPr lang="en-US" altLang="zh-CN" sz="4000" dirty="0"/>
              <a:t>2</a:t>
            </a:r>
            <a:r>
              <a:rPr lang="zh-CN" altLang="en-US" sz="4000" dirty="0"/>
              <a:t>）渔乐生活</a:t>
            </a:r>
            <a:r>
              <a:rPr lang="en-US" altLang="zh-CN" sz="4000" dirty="0"/>
              <a:t>APP</a:t>
            </a:r>
            <a:endParaRPr lang="zh-CN" sz="4800" b="1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81" y="145907"/>
            <a:ext cx="9509759" cy="901015"/>
          </a:xfrm>
        </p:spPr>
        <p:txBody>
          <a:bodyPr>
            <a:normAutofit/>
          </a:bodyPr>
          <a:lstStyle/>
          <a:p>
            <a:r>
              <a:rPr lang="zh-CN" altLang="zh-CN" sz="4000" dirty="0"/>
              <a:t>一、</a:t>
            </a:r>
            <a:r>
              <a:rPr lang="zh-CN" altLang="en-US" sz="4000" dirty="0"/>
              <a:t>案例教学系统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1723"/>
            <a:ext cx="12191999" cy="4572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sz="2800" dirty="0"/>
              <a:t>基于项目结构</a:t>
            </a:r>
            <a:endParaRPr lang="en-US" altLang="zh-CN" sz="2800" dirty="0"/>
          </a:p>
          <a:p>
            <a:pPr lvl="1"/>
            <a:r>
              <a:rPr lang="zh-CN" altLang="en-US" sz="2800" dirty="0"/>
              <a:t>模拟项目执行</a:t>
            </a:r>
            <a:endParaRPr lang="en-US" altLang="zh-CN" sz="2800" dirty="0"/>
          </a:p>
          <a:p>
            <a:pPr lvl="1"/>
            <a:r>
              <a:rPr lang="zh-CN" altLang="en-US" sz="2800" dirty="0"/>
              <a:t>案例化教学</a:t>
            </a:r>
            <a:endParaRPr lang="en-US" altLang="zh-CN" sz="2800" dirty="0"/>
          </a:p>
          <a:p>
            <a:pPr lvl="1"/>
            <a:r>
              <a:rPr lang="zh-CN" altLang="en-US" sz="2800" dirty="0"/>
              <a:t>做中学</a:t>
            </a:r>
            <a:endParaRPr lang="en-US" altLang="zh-CN" sz="2800" dirty="0"/>
          </a:p>
          <a:p>
            <a:pPr lvl="1"/>
            <a:r>
              <a:rPr lang="zh-CN" altLang="en-US" sz="2800" dirty="0"/>
              <a:t>多重角色扮演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已经具备初步的原型系统（简易文档、代码、可运行原型系统、硕士论文等）</a:t>
            </a:r>
            <a:endParaRPr lang="en-US" altLang="zh-CN" sz="2800" dirty="0"/>
          </a:p>
          <a:p>
            <a:pPr lvl="1"/>
            <a:r>
              <a:rPr lang="zh-CN" altLang="en-US" sz="2800" dirty="0"/>
              <a:t>采用经典瀑布开发模型，进行需求重构和确认，有一定工作强度！</a:t>
            </a:r>
            <a:endParaRPr lang="en-US" altLang="zh-CN" sz="2800" dirty="0"/>
          </a:p>
          <a:p>
            <a:pPr lvl="1"/>
            <a:r>
              <a:rPr lang="zh-CN" altLang="en-US" sz="2800" dirty="0"/>
              <a:t>本课程第一次设立！</a:t>
            </a:r>
            <a:endParaRPr lang="en-US" altLang="zh-CN" sz="2800" dirty="0"/>
          </a:p>
          <a:p>
            <a:pPr lvl="1"/>
            <a:r>
              <a:rPr lang="zh-CN" altLang="en-US" sz="2800" dirty="0"/>
              <a:t>选题小组需经任课教师确认！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763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81" y="145907"/>
            <a:ext cx="9509759" cy="90101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二</a:t>
            </a:r>
            <a:r>
              <a:rPr lang="zh-CN" altLang="zh-CN" sz="4000" dirty="0"/>
              <a:t>、</a:t>
            </a:r>
            <a:r>
              <a:rPr lang="zh-CN" altLang="en-US" sz="4000" dirty="0"/>
              <a:t>渔乐生活</a:t>
            </a:r>
            <a:r>
              <a:rPr lang="en-US" altLang="zh-CN" sz="4000" dirty="0"/>
              <a:t>APP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843" y="1351723"/>
            <a:ext cx="11383617" cy="4572000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/>
              <a:t>主要需求提出：杨老师</a:t>
            </a:r>
            <a:endParaRPr lang="en-US" altLang="zh-CN" sz="2800" dirty="0"/>
          </a:p>
          <a:p>
            <a:pPr lvl="1"/>
            <a:r>
              <a:rPr lang="zh-CN" altLang="en-US" sz="2800" dirty="0"/>
              <a:t>面向特定人群（钓友）</a:t>
            </a:r>
            <a:endParaRPr lang="en-US" altLang="zh-CN" sz="2800" dirty="0"/>
          </a:p>
          <a:p>
            <a:pPr lvl="1"/>
            <a:r>
              <a:rPr lang="zh-CN" altLang="en-US" sz="2800" dirty="0"/>
              <a:t>基于地图位置</a:t>
            </a:r>
            <a:endParaRPr lang="en-US" altLang="zh-CN" sz="2800" dirty="0"/>
          </a:p>
          <a:p>
            <a:pPr lvl="1"/>
            <a:r>
              <a:rPr lang="zh-CN" altLang="en-US" sz="2800" dirty="0"/>
              <a:t>社交、分享（图片、文字、视频</a:t>
            </a:r>
            <a:r>
              <a:rPr lang="en-US" altLang="zh-CN" sz="2800" dirty="0"/>
              <a:t>/</a:t>
            </a:r>
            <a:r>
              <a:rPr lang="zh-CN" altLang="en-US" sz="2800" dirty="0"/>
              <a:t>音频 </a:t>
            </a:r>
            <a:r>
              <a:rPr lang="en-US" altLang="zh-CN" sz="2800" dirty="0"/>
              <a:t>…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全新概念原型（简易草图</a:t>
            </a:r>
            <a:r>
              <a:rPr lang="en-US" altLang="zh-CN" sz="2800" dirty="0"/>
              <a:t>+</a:t>
            </a:r>
            <a:r>
              <a:rPr lang="zh-CN" altLang="en-US" sz="2800" dirty="0"/>
              <a:t>概念思路）！</a:t>
            </a:r>
            <a:endParaRPr lang="en-US" altLang="zh-CN" sz="2800" dirty="0"/>
          </a:p>
          <a:p>
            <a:pPr lvl="1"/>
            <a:r>
              <a:rPr lang="zh-CN" altLang="en-US" sz="2800" dirty="0"/>
              <a:t>采用原型开发模型，多轮原型反馈进行需求确认，有一定难度！</a:t>
            </a:r>
            <a:endParaRPr lang="en-US" altLang="zh-CN" sz="2800" dirty="0"/>
          </a:p>
          <a:p>
            <a:pPr lvl="1"/>
            <a:r>
              <a:rPr lang="zh-CN" altLang="en-US" sz="2800" dirty="0"/>
              <a:t>本课程第一次设立！</a:t>
            </a:r>
            <a:endParaRPr lang="en-US" altLang="zh-CN" sz="2800" dirty="0"/>
          </a:p>
          <a:p>
            <a:pPr lvl="1"/>
            <a:r>
              <a:rPr lang="zh-CN" altLang="en-US" sz="2800" dirty="0"/>
              <a:t>选题小组需经任课教师确认！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941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66" y="1309047"/>
            <a:ext cx="11953460" cy="2667000"/>
          </a:xfrm>
        </p:spPr>
        <p:txBody>
          <a:bodyPr/>
          <a:lstStyle/>
          <a:p>
            <a:r>
              <a:rPr lang="zh-CN" altLang="en-US" dirty="0"/>
              <a:t>提问</a:t>
            </a:r>
            <a:r>
              <a:rPr lang="en-US" altLang="zh-CN" dirty="0"/>
              <a:t> </a:t>
            </a:r>
            <a:r>
              <a:rPr lang="zh-CN" altLang="en-US" sz="3600" dirty="0"/>
              <a:t>与</a:t>
            </a:r>
            <a:r>
              <a:rPr lang="en-US" altLang="zh-CN" dirty="0"/>
              <a:t> </a:t>
            </a:r>
            <a:r>
              <a:rPr lang="zh-CN" altLang="en-US" dirty="0"/>
              <a:t>回答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295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151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方正舒体</vt:lpstr>
      <vt:lpstr>微软雅黑</vt:lpstr>
      <vt:lpstr>Arial</vt:lpstr>
      <vt:lpstr>Georgia</vt:lpstr>
      <vt:lpstr>Ocean 16x9</vt:lpstr>
      <vt:lpstr>软件需求分析与设计 软件项目管理  课程项目全新选题  （1）案例教学系统 （2）渔乐生活APP</vt:lpstr>
      <vt:lpstr>一、案例教学系统</vt:lpstr>
      <vt:lpstr>二、渔乐生活APP</vt:lpstr>
      <vt:lpstr>提问 与 回答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2017-07-06T03:31:54Z</dcterms:created>
  <dcterms:modified xsi:type="dcterms:W3CDTF">2017-10-10T01:34:33Z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