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452" autoAdjust="0"/>
  </p:normalViewPr>
  <p:slideViewPr>
    <p:cSldViewPr snapToGrid="0">
      <p:cViewPr varScale="1">
        <p:scale>
          <a:sx n="30" d="100"/>
          <a:sy n="30" d="100"/>
        </p:scale>
        <p:origin x="48" y="696"/>
      </p:cViewPr>
      <p:guideLst/>
    </p:cSldViewPr>
  </p:slideViewPr>
  <p:outlineViewPr>
    <p:cViewPr>
      <p:scale>
        <a:sx n="33" d="100"/>
        <a:sy n="33" d="100"/>
      </p:scale>
      <p:origin x="0" y="-184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31175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43449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98028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05811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167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12562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65721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61901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1069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92630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71930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F0B48-F53C-40B1-B5C5-25DD89E7CD34}" type="datetimeFigureOut">
              <a:rPr lang="zh-CN" altLang="en-US" smtClean="0"/>
              <a:t>2017/10/29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7700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WBS&#34920;.xls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le:///C:\Users\My\Documents\PRD2017\PRD-2017-G24\STW\&#35838;&#31243;&#36164;&#26009;\&#39033;&#30446;&#35201;&#27714;2017\C2-2017\C2-PRD-&#39033;&#30446;&#25551;&#36848;-2017.doc" TargetMode="External"/><Relationship Id="rId2" Type="http://schemas.openxmlformats.org/officeDocument/2006/relationships/hyperlink" Target="http://bb.zucc.edu.cn/" TargetMode="External"/><Relationship Id="rId1" Type="http://schemas.openxmlformats.org/officeDocument/2006/relationships/slideLayout" Target="../slideLayouts/slideLayout2.xml"/><Relationship Id="rId4" Type="http://schemas.openxmlformats.org/officeDocument/2006/relationships/hyperlink" Target="file:///C:\Users\My\Documents\PRD2017\PRD-2017-G24\STW\&#25991;&#26723;&#27169;&#26495;\GB-T%208567-2006%20&#35745;&#31639;&#26426;&#36719;&#20214;&#25991;&#26723;&#32534;&#21046;&#35268;&#33539;.pdf"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软件工程系列课程辅助教学网站</a:t>
            </a:r>
            <a:endParaRPr lang="zh-CN" altLang="en-US" dirty="0"/>
          </a:p>
        </p:txBody>
      </p:sp>
      <p:sp>
        <p:nvSpPr>
          <p:cNvPr id="3" name="副标题 2"/>
          <p:cNvSpPr>
            <a:spLocks noGrp="1"/>
          </p:cNvSpPr>
          <p:nvPr>
            <p:ph type="subTitle" idx="1"/>
          </p:nvPr>
        </p:nvSpPr>
        <p:spPr/>
        <p:txBody>
          <a:bodyPr/>
          <a:lstStyle/>
          <a:p>
            <a:pPr lvl="1"/>
            <a:r>
              <a:rPr lang="en-US" altLang="zh-CN" dirty="0" smtClean="0"/>
              <a:t>G24</a:t>
            </a:r>
          </a:p>
          <a:p>
            <a:pPr lvl="1"/>
            <a:r>
              <a:rPr lang="zh-CN" altLang="en-US" dirty="0" smtClean="0"/>
              <a:t>童威男 陈泓见 黄栋材 冯涛 徐鹏</a:t>
            </a:r>
            <a:endParaRPr lang="en-US" altLang="zh-CN" dirty="0" smtClean="0"/>
          </a:p>
        </p:txBody>
      </p:sp>
    </p:spTree>
    <p:extLst>
      <p:ext uri="{BB962C8B-B14F-4D97-AF65-F5344CB8AC3E}">
        <p14:creationId xmlns:p14="http://schemas.microsoft.com/office/powerpoint/2010/main" val="2953339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项目目标</a:t>
            </a:r>
            <a:endParaRPr lang="zh-CN" altLang="en-US" dirty="0"/>
          </a:p>
        </p:txBody>
      </p:sp>
      <p:sp>
        <p:nvSpPr>
          <p:cNvPr id="3" name="内容占位符 2"/>
          <p:cNvSpPr>
            <a:spLocks noGrp="1"/>
          </p:cNvSpPr>
          <p:nvPr>
            <p:ph idx="1"/>
          </p:nvPr>
        </p:nvSpPr>
        <p:spPr/>
        <p:txBody>
          <a:bodyPr/>
          <a:lstStyle/>
          <a:p>
            <a:r>
              <a:rPr lang="zh-CN" altLang="zh-CN" dirty="0"/>
              <a:t>开发一个有利于教师的教学和学生的学习的辅助网站；也为软件工程系列课程的成熟记录下足迹。</a:t>
            </a:r>
          </a:p>
          <a:p>
            <a:endParaRPr lang="zh-CN" altLang="en-US" dirty="0"/>
          </a:p>
        </p:txBody>
      </p:sp>
    </p:spTree>
    <p:extLst>
      <p:ext uri="{BB962C8B-B14F-4D97-AF65-F5344CB8AC3E}">
        <p14:creationId xmlns:p14="http://schemas.microsoft.com/office/powerpoint/2010/main" val="2523399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项目所需软件</a:t>
            </a:r>
            <a:endParaRPr lang="zh-CN" altLang="en-US" dirty="0"/>
          </a:p>
        </p:txBody>
      </p:sp>
      <p:sp>
        <p:nvSpPr>
          <p:cNvPr id="3" name="内容占位符 2"/>
          <p:cNvSpPr>
            <a:spLocks noGrp="1"/>
          </p:cNvSpPr>
          <p:nvPr>
            <p:ph idx="1"/>
          </p:nvPr>
        </p:nvSpPr>
        <p:spPr/>
        <p:txBody>
          <a:bodyPr/>
          <a:lstStyle/>
          <a:p>
            <a:r>
              <a:rPr lang="en-US" altLang="zh-CN" dirty="0"/>
              <a:t>IBM Rational Rose</a:t>
            </a:r>
            <a:r>
              <a:rPr lang="zh-CN" altLang="zh-CN" dirty="0"/>
              <a:t>——</a:t>
            </a:r>
            <a:r>
              <a:rPr lang="en-US" altLang="zh-CN" dirty="0"/>
              <a:t>UML</a:t>
            </a:r>
            <a:r>
              <a:rPr lang="zh-CN" altLang="zh-CN" dirty="0"/>
              <a:t>分析与建模工具</a:t>
            </a:r>
          </a:p>
          <a:p>
            <a:r>
              <a:rPr lang="en-US" altLang="zh-CN" dirty="0"/>
              <a:t>IBM Rational DOORS Next Generation</a:t>
            </a:r>
            <a:r>
              <a:rPr lang="zh-CN" altLang="zh-CN" dirty="0"/>
              <a:t>——软件需求管理工具</a:t>
            </a:r>
          </a:p>
          <a:p>
            <a:r>
              <a:rPr lang="en-US" altLang="zh-CN" dirty="0"/>
              <a:t>Microsoft Project</a:t>
            </a:r>
            <a:r>
              <a:rPr lang="zh-CN" altLang="zh-CN" dirty="0"/>
              <a:t>——项目管理工具</a:t>
            </a:r>
          </a:p>
          <a:p>
            <a:r>
              <a:rPr lang="en-US" altLang="zh-CN" dirty="0"/>
              <a:t>Microsoft Office</a:t>
            </a:r>
            <a:r>
              <a:rPr lang="zh-CN" altLang="zh-CN" dirty="0"/>
              <a:t>——文档编写工具</a:t>
            </a:r>
          </a:p>
          <a:p>
            <a:r>
              <a:rPr lang="en-US" altLang="zh-CN" dirty="0" err="1"/>
              <a:t>Git</a:t>
            </a:r>
            <a:r>
              <a:rPr lang="zh-CN" altLang="zh-CN" dirty="0"/>
              <a:t>——配置管理工具</a:t>
            </a:r>
          </a:p>
          <a:p>
            <a:r>
              <a:rPr lang="en-US" altLang="zh-CN" dirty="0" err="1"/>
              <a:t>Axure</a:t>
            </a:r>
            <a:r>
              <a:rPr lang="en-US" altLang="zh-CN" dirty="0"/>
              <a:t> RP</a:t>
            </a:r>
            <a:r>
              <a:rPr lang="zh-CN" altLang="zh-CN"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系统运行环境</a:t>
            </a:r>
            <a:endParaRPr lang="zh-CN" altLang="en-US" dirty="0"/>
          </a:p>
        </p:txBody>
      </p:sp>
      <p:sp>
        <p:nvSpPr>
          <p:cNvPr id="3" name="内容占位符 2"/>
          <p:cNvSpPr>
            <a:spLocks noGrp="1"/>
          </p:cNvSpPr>
          <p:nvPr>
            <p:ph idx="1"/>
          </p:nvPr>
        </p:nvSpPr>
        <p:spPr/>
        <p:txBody>
          <a:bodyPr/>
          <a:lstStyle/>
          <a:p>
            <a:r>
              <a:rPr lang="zh-CN" altLang="zh-CN" dirty="0"/>
              <a:t>本网站要求提供对外服务的能力</a:t>
            </a:r>
            <a:r>
              <a:rPr lang="en-US" altLang="zh-CN" dirty="0"/>
              <a:t>,</a:t>
            </a:r>
            <a:r>
              <a:rPr lang="zh-CN" altLang="zh-CN" dirty="0"/>
              <a:t>保证至少</a:t>
            </a:r>
            <a:r>
              <a:rPr lang="en-US" altLang="zh-CN" dirty="0"/>
              <a:t>300</a:t>
            </a:r>
            <a:r>
              <a:rPr lang="zh-CN" altLang="zh-CN" dirty="0"/>
              <a:t>名同学上课辅助服务的要求</a:t>
            </a:r>
            <a:r>
              <a:rPr lang="en-US" altLang="zh-CN" dirty="0"/>
              <a:t>.</a:t>
            </a:r>
            <a:r>
              <a:rPr lang="zh-CN" altLang="zh-CN" dirty="0"/>
              <a:t>包括数据存储能力</a:t>
            </a:r>
            <a:r>
              <a:rPr lang="en-US" altLang="zh-CN" dirty="0"/>
              <a:t>,</a:t>
            </a:r>
            <a:r>
              <a:rPr lang="zh-CN" altLang="zh-CN" dirty="0"/>
              <a:t>网络服务吞吐能力</a:t>
            </a:r>
            <a:r>
              <a:rPr lang="en-US" altLang="zh-CN" dirty="0"/>
              <a:t>,</a:t>
            </a:r>
            <a:r>
              <a:rPr lang="zh-CN" altLang="zh-CN" dirty="0"/>
              <a:t>数据安全特性等</a:t>
            </a:r>
            <a:r>
              <a:rPr lang="en-US" altLang="zh-CN" dirty="0"/>
              <a:t>.</a:t>
            </a:r>
            <a:endParaRPr lang="zh-CN" altLang="zh-CN" dirty="0"/>
          </a:p>
          <a:p>
            <a:r>
              <a:rPr lang="zh-CN" altLang="zh-CN" dirty="0"/>
              <a:t>服务器运行在</a:t>
            </a:r>
            <a:r>
              <a:rPr lang="en-US" altLang="zh-CN" dirty="0"/>
              <a:t>windows</a:t>
            </a:r>
            <a:endParaRPr lang="zh-CN" altLang="zh-CN" dirty="0"/>
          </a:p>
          <a:p>
            <a:r>
              <a:rPr lang="zh-CN" altLang="zh-CN" dirty="0"/>
              <a:t>开发平台</a:t>
            </a:r>
            <a:r>
              <a:rPr lang="en-US" altLang="zh-CN" dirty="0" smtClean="0"/>
              <a:t>IIS.NET</a:t>
            </a:r>
            <a:endParaRPr lang="zh-CN" altLang="zh-CN" dirty="0"/>
          </a:p>
        </p:txBody>
      </p:sp>
    </p:spTree>
    <p:extLst>
      <p:ext uri="{BB962C8B-B14F-4D97-AF65-F5344CB8AC3E}">
        <p14:creationId xmlns:p14="http://schemas.microsoft.com/office/powerpoint/2010/main" val="635723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项目人员及分工</a:t>
            </a:r>
            <a:endParaRPr lang="zh-CN" altLang="en-US" dirty="0"/>
          </a:p>
        </p:txBody>
      </p:sp>
      <p:sp>
        <p:nvSpPr>
          <p:cNvPr id="3" name="内容占位符 2"/>
          <p:cNvSpPr>
            <a:spLocks noGrp="1"/>
          </p:cNvSpPr>
          <p:nvPr>
            <p:ph idx="1"/>
          </p:nvPr>
        </p:nvSpPr>
        <p:spPr/>
        <p:txBody>
          <a:bodyPr/>
          <a:lstStyle/>
          <a:p>
            <a:r>
              <a:rPr lang="zh-CN" altLang="zh-CN" dirty="0"/>
              <a:t>项目</a:t>
            </a:r>
            <a:r>
              <a:rPr lang="zh-CN" altLang="zh-CN" dirty="0" smtClean="0"/>
              <a:t>经理</a:t>
            </a:r>
            <a:endParaRPr lang="en-US" altLang="zh-CN" dirty="0" smtClean="0"/>
          </a:p>
          <a:p>
            <a:pPr lvl="1"/>
            <a:r>
              <a:rPr lang="zh-CN" altLang="zh-CN" dirty="0" smtClean="0"/>
              <a:t>童威男</a:t>
            </a:r>
            <a:endParaRPr lang="zh-CN" altLang="zh-CN" dirty="0"/>
          </a:p>
          <a:p>
            <a:r>
              <a:rPr lang="zh-CN" altLang="zh-CN" dirty="0"/>
              <a:t>项目</a:t>
            </a:r>
            <a:r>
              <a:rPr lang="zh-CN" altLang="zh-CN" dirty="0" smtClean="0"/>
              <a:t>组员</a:t>
            </a:r>
            <a:endParaRPr lang="en-US" altLang="zh-CN" dirty="0" smtClean="0"/>
          </a:p>
          <a:p>
            <a:pPr lvl="1"/>
            <a:r>
              <a:rPr lang="zh-CN" altLang="zh-CN" dirty="0" smtClean="0"/>
              <a:t>黄</a:t>
            </a:r>
            <a:r>
              <a:rPr lang="zh-CN" altLang="zh-CN" dirty="0"/>
              <a:t>栋材、冯涛、徐鹏、</a:t>
            </a:r>
            <a:r>
              <a:rPr lang="zh-CN" altLang="zh-CN" dirty="0" smtClean="0"/>
              <a:t>陈泓见</a:t>
            </a:r>
            <a:endParaRPr lang="zh-CN" altLang="zh-CN" dirty="0"/>
          </a:p>
        </p:txBody>
      </p:sp>
    </p:spTree>
    <p:extLst>
      <p:ext uri="{BB962C8B-B14F-4D97-AF65-F5344CB8AC3E}">
        <p14:creationId xmlns:p14="http://schemas.microsoft.com/office/powerpoint/2010/main" val="151469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实施计划</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sldjump"/>
              </a:rPr>
              <a:t>风险识别及应对</a:t>
            </a:r>
            <a:endParaRPr lang="en-US" altLang="zh-CN" dirty="0" smtClean="0"/>
          </a:p>
          <a:p>
            <a:r>
              <a:rPr lang="en-US" altLang="zh-CN" dirty="0" smtClean="0">
                <a:hlinkClick r:id="rId3" action="ppaction://hlinksldjump"/>
              </a:rPr>
              <a:t>OBS</a:t>
            </a:r>
            <a:r>
              <a:rPr lang="zh-CN" altLang="en-US" dirty="0" smtClean="0">
                <a:hlinkClick r:id="rId3" action="ppaction://hlinksldjump"/>
              </a:rPr>
              <a:t>图</a:t>
            </a:r>
            <a:endParaRPr lang="en-US" altLang="zh-CN" dirty="0" smtClean="0"/>
          </a:p>
          <a:p>
            <a:r>
              <a:rPr lang="en-US" altLang="zh-CN" dirty="0" smtClean="0">
                <a:hlinkClick r:id="rId4" action="ppaction://hlinksldjump"/>
              </a:rPr>
              <a:t>WBS</a:t>
            </a:r>
            <a:r>
              <a:rPr lang="zh-CN" altLang="en-US" dirty="0" smtClean="0">
                <a:hlinkClick r:id="rId4" action="ppaction://hlinksldjump"/>
              </a:rPr>
              <a:t>图</a:t>
            </a:r>
            <a:endParaRPr lang="zh-CN" altLang="en-US" dirty="0"/>
          </a:p>
        </p:txBody>
      </p:sp>
    </p:spTree>
    <p:extLst>
      <p:ext uri="{BB962C8B-B14F-4D97-AF65-F5344CB8AC3E}">
        <p14:creationId xmlns:p14="http://schemas.microsoft.com/office/powerpoint/2010/main" val="415467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风险识别及应对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552261808"/>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97633366"/>
                    </a:ext>
                  </a:extLst>
                </a:gridCol>
                <a:gridCol w="3505200">
                  <a:extLst>
                    <a:ext uri="{9D8B030D-6E8A-4147-A177-3AD203B41FA5}">
                      <a16:colId xmlns:a16="http://schemas.microsoft.com/office/drawing/2014/main" val="490058424"/>
                    </a:ext>
                  </a:extLst>
                </a:gridCol>
                <a:gridCol w="3505200">
                  <a:extLst>
                    <a:ext uri="{9D8B030D-6E8A-4147-A177-3AD203B41FA5}">
                      <a16:colId xmlns:a16="http://schemas.microsoft.com/office/drawing/2014/main" val="2732883829"/>
                    </a:ext>
                  </a:extLst>
                </a:gridCol>
              </a:tblGrid>
              <a:tr h="370840">
                <a:tc>
                  <a:txBody>
                    <a:bodyPr/>
                    <a:lstStyle/>
                    <a:p>
                      <a:r>
                        <a:rPr lang="zh-CN" altLang="en-US" dirty="0" smtClean="0"/>
                        <a:t>风险</a:t>
                      </a:r>
                      <a:endParaRPr lang="zh-CN" altLang="en-US" dirty="0"/>
                    </a:p>
                  </a:txBody>
                  <a:tcPr/>
                </a:tc>
                <a:tc>
                  <a:txBody>
                    <a:bodyPr/>
                    <a:lstStyle/>
                    <a:p>
                      <a:r>
                        <a:rPr lang="zh-CN" altLang="en-US" dirty="0" smtClean="0"/>
                        <a:t>预防措施</a:t>
                      </a:r>
                      <a:endParaRPr lang="zh-CN" altLang="en-US" dirty="0"/>
                    </a:p>
                  </a:txBody>
                  <a:tcPr/>
                </a:tc>
                <a:tc>
                  <a:txBody>
                    <a:bodyPr/>
                    <a:lstStyle/>
                    <a:p>
                      <a:r>
                        <a:rPr lang="zh-CN" altLang="en-US" dirty="0" smtClean="0"/>
                        <a:t>补救</a:t>
                      </a:r>
                      <a:endParaRPr lang="zh-CN" altLang="en-US" dirty="0"/>
                    </a:p>
                  </a:txBody>
                  <a:tcPr/>
                </a:tc>
                <a:extLst>
                  <a:ext uri="{0D108BD9-81ED-4DB2-BD59-A6C34878D82A}">
                    <a16:rowId xmlns:a16="http://schemas.microsoft.com/office/drawing/2014/main" val="4104198519"/>
                  </a:ext>
                </a:extLst>
              </a:tr>
              <a:tr h="370840">
                <a:tc>
                  <a:txBody>
                    <a:bodyPr/>
                    <a:lstStyle/>
                    <a:p>
                      <a:r>
                        <a:rPr lang="zh-CN" altLang="en-US" dirty="0" smtClean="0"/>
                        <a:t>没能力完成任务</a:t>
                      </a:r>
                      <a:endParaRPr lang="zh-CN" altLang="en-US" dirty="0"/>
                    </a:p>
                  </a:txBody>
                  <a:tcPr/>
                </a:tc>
                <a:tc>
                  <a:txBody>
                    <a:bodyPr/>
                    <a:lstStyle/>
                    <a:p>
                      <a:r>
                        <a:rPr lang="zh-CN" altLang="en-US" dirty="0" smtClean="0"/>
                        <a:t>深组员入了解任务，组长合理布置任务</a:t>
                      </a:r>
                      <a:endParaRPr lang="zh-CN" altLang="en-US" dirty="0"/>
                    </a:p>
                  </a:txBody>
                  <a:tcPr/>
                </a:tc>
                <a:tc>
                  <a:txBody>
                    <a:bodyPr/>
                    <a:lstStyle/>
                    <a:p>
                      <a:r>
                        <a:rPr lang="zh-CN" altLang="en-US" dirty="0" smtClean="0"/>
                        <a:t>请教他人</a:t>
                      </a:r>
                      <a:endParaRPr lang="en-US" altLang="zh-CN" dirty="0" smtClean="0"/>
                    </a:p>
                  </a:txBody>
                  <a:tcPr/>
                </a:tc>
                <a:extLst>
                  <a:ext uri="{0D108BD9-81ED-4DB2-BD59-A6C34878D82A}">
                    <a16:rowId xmlns:a16="http://schemas.microsoft.com/office/drawing/2014/main" val="531846036"/>
                  </a:ext>
                </a:extLst>
              </a:tr>
              <a:tr h="370840">
                <a:tc>
                  <a:txBody>
                    <a:bodyPr/>
                    <a:lstStyle/>
                    <a:p>
                      <a:r>
                        <a:rPr lang="zh-CN" altLang="en-US" dirty="0" smtClean="0"/>
                        <a:t>请假</a:t>
                      </a:r>
                      <a:endParaRPr lang="zh-CN" altLang="en-US" dirty="0"/>
                    </a:p>
                  </a:txBody>
                  <a:tcPr/>
                </a:tc>
                <a:tc>
                  <a:txBody>
                    <a:bodyPr/>
                    <a:lstStyle/>
                    <a:p>
                      <a:r>
                        <a:rPr lang="zh-CN" altLang="en-US" dirty="0" smtClean="0"/>
                        <a:t>尽早布置任务</a:t>
                      </a:r>
                      <a:endParaRPr lang="zh-CN" altLang="en-US" dirty="0"/>
                    </a:p>
                  </a:txBody>
                  <a:tcPr/>
                </a:tc>
                <a:tc>
                  <a:txBody>
                    <a:bodyPr/>
                    <a:lstStyle/>
                    <a:p>
                      <a:r>
                        <a:rPr lang="zh-CN" altLang="en-US" dirty="0" smtClean="0"/>
                        <a:t>有空的人顶上</a:t>
                      </a:r>
                      <a:endParaRPr lang="zh-CN" altLang="en-US" dirty="0"/>
                    </a:p>
                  </a:txBody>
                  <a:tcPr/>
                </a:tc>
                <a:extLst>
                  <a:ext uri="{0D108BD9-81ED-4DB2-BD59-A6C34878D82A}">
                    <a16:rowId xmlns:a16="http://schemas.microsoft.com/office/drawing/2014/main" val="1126403829"/>
                  </a:ext>
                </a:extLst>
              </a:tr>
              <a:tr h="370840">
                <a:tc>
                  <a:txBody>
                    <a:bodyPr/>
                    <a:lstStyle/>
                    <a:p>
                      <a:r>
                        <a:rPr lang="zh-CN" altLang="en-US" dirty="0" smtClean="0"/>
                        <a:t>断电</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其他人顶上</a:t>
                      </a:r>
                      <a:endParaRPr lang="zh-CN" altLang="en-US" dirty="0"/>
                    </a:p>
                  </a:txBody>
                  <a:tcPr/>
                </a:tc>
                <a:extLst>
                  <a:ext uri="{0D108BD9-81ED-4DB2-BD59-A6C34878D82A}">
                    <a16:rowId xmlns:a16="http://schemas.microsoft.com/office/drawing/2014/main" val="2448328280"/>
                  </a:ext>
                </a:extLst>
              </a:tr>
            </a:tbl>
          </a:graphicData>
        </a:graphic>
      </p:graphicFrame>
    </p:spTree>
    <p:extLst>
      <p:ext uri="{BB962C8B-B14F-4D97-AF65-F5344CB8AC3E}">
        <p14:creationId xmlns:p14="http://schemas.microsoft.com/office/powerpoint/2010/main" val="150289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OBS</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2713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WBS</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file"/>
              </a:rPr>
              <a:t> WBS</a:t>
            </a:r>
            <a:r>
              <a:rPr lang="zh-CN" altLang="en-US" dirty="0" smtClean="0">
                <a:hlinkClick r:id="rId2" action="ppaction://hlinkfile"/>
              </a:rPr>
              <a:t>表</a:t>
            </a:r>
            <a:endParaRPr lang="zh-CN" altLang="en-US" dirty="0"/>
          </a:p>
        </p:txBody>
      </p:sp>
    </p:spTree>
    <p:extLst>
      <p:ext uri="{BB962C8B-B14F-4D97-AF65-F5344CB8AC3E}">
        <p14:creationId xmlns:p14="http://schemas.microsoft.com/office/powerpoint/2010/main" val="69838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甘特图</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file"/>
              </a:rPr>
              <a:t>项目总体计划甘特图</a:t>
            </a:r>
            <a:endParaRPr lang="zh-CN" altLang="en-US" dirty="0"/>
          </a:p>
        </p:txBody>
      </p:sp>
    </p:spTree>
    <p:extLst>
      <p:ext uri="{BB962C8B-B14F-4D97-AF65-F5344CB8AC3E}">
        <p14:creationId xmlns:p14="http://schemas.microsoft.com/office/powerpoint/2010/main" val="231204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sldjump"/>
              </a:rPr>
              <a:t>背景</a:t>
            </a:r>
            <a:endParaRPr lang="en-US" altLang="zh-CN" dirty="0" smtClean="0"/>
          </a:p>
          <a:p>
            <a:r>
              <a:rPr lang="zh-CN" altLang="en-US" dirty="0" smtClean="0">
                <a:hlinkClick r:id="rId3" action="ppaction://hlinksldjump"/>
              </a:rPr>
              <a:t>业务机遇</a:t>
            </a:r>
            <a:endParaRPr lang="en-US" altLang="zh-CN" dirty="0" smtClean="0"/>
          </a:p>
          <a:p>
            <a:r>
              <a:rPr lang="zh-CN" altLang="en-US" dirty="0" smtClean="0">
                <a:hlinkClick r:id="rId4" action="ppaction://hlinksldjump"/>
              </a:rPr>
              <a:t>业务目标</a:t>
            </a:r>
            <a:endParaRPr lang="en-US" altLang="zh-CN" dirty="0" smtClean="0"/>
          </a:p>
          <a:p>
            <a:r>
              <a:rPr lang="zh-CN" altLang="en-US" dirty="0" smtClean="0">
                <a:hlinkClick r:id="rId5" action="ppaction://hlinksldjump"/>
              </a:rPr>
              <a:t>项目名称</a:t>
            </a:r>
            <a:endParaRPr lang="en-US" altLang="zh-CN" dirty="0" smtClean="0"/>
          </a:p>
          <a:p>
            <a:r>
              <a:rPr lang="zh-CN" altLang="en-US" dirty="0" smtClean="0">
                <a:hlinkClick r:id="rId6" action="ppaction://hlinksldjump"/>
              </a:rPr>
              <a:t>项目负责小组</a:t>
            </a:r>
            <a:endParaRPr lang="zh-CN" altLang="en-US" dirty="0"/>
          </a:p>
        </p:txBody>
      </p:sp>
    </p:spTree>
    <p:extLst>
      <p:ext uri="{BB962C8B-B14F-4D97-AF65-F5344CB8AC3E}">
        <p14:creationId xmlns:p14="http://schemas.microsoft.com/office/powerpoint/2010/main" val="126511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pPr marL="0" indent="0">
              <a:buNone/>
            </a:pPr>
            <a:r>
              <a:rPr lang="zh-CN" altLang="zh-CN"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marL="0" indent="0">
              <a:buNone/>
            </a:pPr>
            <a:endParaRPr lang="zh-CN" altLang="en-US" dirty="0"/>
          </a:p>
        </p:txBody>
      </p:sp>
    </p:spTree>
    <p:extLst>
      <p:ext uri="{BB962C8B-B14F-4D97-AF65-F5344CB8AC3E}">
        <p14:creationId xmlns:p14="http://schemas.microsoft.com/office/powerpoint/2010/main" val="415153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业务机遇</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21</a:t>
            </a:r>
            <a:r>
              <a:rPr lang="zh-CN" altLang="zh-CN"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zh-CN"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dirty="0"/>
              <a:t>[1]</a:t>
            </a:r>
            <a:r>
              <a:rPr lang="zh-CN" altLang="zh-CN" dirty="0"/>
              <a:t>。美国教育部</a:t>
            </a:r>
            <a:r>
              <a:rPr lang="en-US" altLang="zh-CN" dirty="0"/>
              <a:t>2000</a:t>
            </a:r>
            <a:r>
              <a:rPr lang="zh-CN" altLang="zh-CN" dirty="0"/>
              <a:t>年</a:t>
            </a:r>
            <a:r>
              <a:rPr lang="en-US" altLang="zh-CN" dirty="0"/>
              <a:t>12</a:t>
            </a:r>
            <a:r>
              <a:rPr lang="zh-CN" altLang="zh-CN" dirty="0"/>
              <a:t>月向国会递交的</a:t>
            </a:r>
            <a:r>
              <a:rPr lang="en-US" altLang="zh-CN" dirty="0"/>
              <a:t>"</a:t>
            </a:r>
            <a:r>
              <a:rPr lang="zh-CN" altLang="zh-CN" dirty="0"/>
              <a:t>国家教育技术计划</a:t>
            </a:r>
            <a:r>
              <a:rPr lang="en-US" altLang="zh-CN" dirty="0"/>
              <a:t>"</a:t>
            </a:r>
            <a:r>
              <a:rPr lang="zh-CN" altLang="zh-CN" dirty="0"/>
              <a:t>中打算以网络化学习作为提高年青一代</a:t>
            </a:r>
            <a:r>
              <a:rPr lang="en-US" altLang="zh-CN" dirty="0"/>
              <a:t>"21</a:t>
            </a:r>
            <a:r>
              <a:rPr lang="zh-CN" altLang="zh-CN" dirty="0"/>
              <a:t>世纪能力素质</a:t>
            </a:r>
            <a:r>
              <a:rPr lang="en-US" altLang="zh-CN" dirty="0"/>
              <a:t>"</a:t>
            </a:r>
            <a:r>
              <a:rPr lang="zh-CN" altLang="zh-CN" dirty="0"/>
              <a:t>的根本措施。技术的教育应用成为教育改革和人才培养的重要途径之一。</a:t>
            </a:r>
          </a:p>
          <a:p>
            <a:r>
              <a:rPr lang="zh-CN" altLang="zh-CN"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Tree>
    <p:extLst>
      <p:ext uri="{BB962C8B-B14F-4D97-AF65-F5344CB8AC3E}">
        <p14:creationId xmlns:p14="http://schemas.microsoft.com/office/powerpoint/2010/main" val="217799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业务目标</a:t>
            </a:r>
            <a:endParaRPr lang="zh-CN" altLang="en-US" dirty="0"/>
          </a:p>
        </p:txBody>
      </p:sp>
      <p:sp>
        <p:nvSpPr>
          <p:cNvPr id="3" name="内容占位符 2"/>
          <p:cNvSpPr>
            <a:spLocks noGrp="1"/>
          </p:cNvSpPr>
          <p:nvPr>
            <p:ph idx="1"/>
          </p:nvPr>
        </p:nvSpPr>
        <p:spPr/>
        <p:txBody>
          <a:bodyPr/>
          <a:lstStyle/>
          <a:p>
            <a:r>
              <a:rPr lang="zh-CN" altLang="zh-CN" dirty="0" smtClean="0"/>
              <a:t>虽然如今有很多教学网站，但是专门针对一门新开的大学课程和一位专门的教师；又为学生之间提供交流平台的网站为数不多。这个</a:t>
            </a:r>
            <a:r>
              <a:rPr lang="zh-CN" altLang="zh-CN" dirty="0"/>
              <a:t>网站作为一个开课的辅助工具，将有利于教师的教学和学生的学习；也为软件工程系列课程的成熟记录下足迹</a:t>
            </a:r>
            <a:r>
              <a:rPr lang="zh-CN" altLang="zh-CN" dirty="0" smtClean="0"/>
              <a:t>。</a:t>
            </a:r>
          </a:p>
        </p:txBody>
      </p:sp>
    </p:spTree>
    <p:extLst>
      <p:ext uri="{BB962C8B-B14F-4D97-AF65-F5344CB8AC3E}">
        <p14:creationId xmlns:p14="http://schemas.microsoft.com/office/powerpoint/2010/main" val="671015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项目名称</a:t>
            </a:r>
            <a:endParaRPr lang="zh-CN" altLang="en-US" dirty="0"/>
          </a:p>
        </p:txBody>
      </p:sp>
      <p:sp>
        <p:nvSpPr>
          <p:cNvPr id="3" name="内容占位符 2"/>
          <p:cNvSpPr>
            <a:spLocks noGrp="1"/>
          </p:cNvSpPr>
          <p:nvPr>
            <p:ph idx="1"/>
          </p:nvPr>
        </p:nvSpPr>
        <p:spPr/>
        <p:txBody>
          <a:bodyPr/>
          <a:lstStyle/>
          <a:p>
            <a:r>
              <a:rPr lang="zh-CN" altLang="zh-CN" dirty="0"/>
              <a:t>软件工程系列课程教学辅助</a:t>
            </a:r>
            <a:r>
              <a:rPr lang="zh-CN" altLang="zh-CN" dirty="0" smtClean="0"/>
              <a:t>网站</a:t>
            </a:r>
            <a:endParaRPr lang="zh-CN" altLang="zh-CN" dirty="0"/>
          </a:p>
        </p:txBody>
      </p:sp>
    </p:spTree>
    <p:extLst>
      <p:ext uri="{BB962C8B-B14F-4D97-AF65-F5344CB8AC3E}">
        <p14:creationId xmlns:p14="http://schemas.microsoft.com/office/powerpoint/2010/main" val="218594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项目负责小组</a:t>
            </a:r>
            <a:endParaRPr lang="zh-CN" altLang="en-US" dirty="0"/>
          </a:p>
        </p:txBody>
      </p:sp>
      <p:sp>
        <p:nvSpPr>
          <p:cNvPr id="3" name="内容占位符 2"/>
          <p:cNvSpPr>
            <a:spLocks noGrp="1"/>
          </p:cNvSpPr>
          <p:nvPr>
            <p:ph idx="1"/>
          </p:nvPr>
        </p:nvSpPr>
        <p:spPr/>
        <p:txBody>
          <a:bodyPr/>
          <a:lstStyle/>
          <a:p>
            <a:r>
              <a:rPr lang="en-US" altLang="zh-CN" dirty="0"/>
              <a:t>PRD-2017-G24</a:t>
            </a:r>
            <a:endParaRPr lang="zh-CN" altLang="zh-CN" dirty="0"/>
          </a:p>
        </p:txBody>
      </p:sp>
    </p:spTree>
    <p:extLst>
      <p:ext uri="{BB962C8B-B14F-4D97-AF65-F5344CB8AC3E}">
        <p14:creationId xmlns:p14="http://schemas.microsoft.com/office/powerpoint/2010/main" val="138474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u="sng" dirty="0">
                <a:hlinkClick r:id="rId2"/>
              </a:rPr>
              <a:t>http://bb.zucc.edu.cn</a:t>
            </a:r>
            <a:r>
              <a:rPr lang="zh-CN" altLang="zh-CN" dirty="0"/>
              <a:t>网站</a:t>
            </a:r>
          </a:p>
          <a:p>
            <a:r>
              <a:rPr lang="en-US" altLang="zh-CN" u="sng" dirty="0">
                <a:hlinkClick r:id="rId3"/>
              </a:rPr>
              <a:t>C2-PRD-项目描述-2017.doc</a:t>
            </a:r>
            <a:r>
              <a:rPr lang="zh-CN" altLang="zh-CN" dirty="0"/>
              <a:t>文档</a:t>
            </a:r>
          </a:p>
          <a:p>
            <a:r>
              <a:rPr lang="en-US" altLang="zh-CN" u="sng" dirty="0">
                <a:hlinkClick r:id="rId4"/>
              </a:rPr>
              <a:t>GB-T 8567-2006 </a:t>
            </a:r>
            <a:r>
              <a:rPr lang="en-US" altLang="zh-CN" u="sng" dirty="0" err="1" smtClean="0">
                <a:hlinkClick r:id="rId4"/>
              </a:rPr>
              <a:t>计算机软件文档编制规范</a:t>
            </a:r>
            <a:endParaRPr lang="zh-CN" altLang="zh-CN" dirty="0"/>
          </a:p>
          <a:p>
            <a:pPr marL="0" indent="0">
              <a:buNone/>
            </a:pPr>
            <a:endParaRPr lang="zh-CN" altLang="en-US" dirty="0"/>
          </a:p>
        </p:txBody>
      </p:sp>
    </p:spTree>
    <p:extLst>
      <p:ext uri="{BB962C8B-B14F-4D97-AF65-F5344CB8AC3E}">
        <p14:creationId xmlns:p14="http://schemas.microsoft.com/office/powerpoint/2010/main" val="281582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项目概述</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sldjump"/>
              </a:rPr>
              <a:t>项目目标</a:t>
            </a:r>
            <a:endParaRPr lang="en-US" altLang="zh-CN" dirty="0" smtClean="0"/>
          </a:p>
          <a:p>
            <a:r>
              <a:rPr lang="zh-CN" altLang="en-US" dirty="0" smtClean="0">
                <a:hlinkClick r:id="rId2" action="ppaction://hlinksldjump"/>
              </a:rPr>
              <a:t>项目所需软件</a:t>
            </a:r>
            <a:endParaRPr lang="en-US" altLang="zh-CN" dirty="0" smtClean="0"/>
          </a:p>
          <a:p>
            <a:r>
              <a:rPr lang="zh-CN" altLang="en-US" dirty="0" smtClean="0">
                <a:hlinkClick r:id="rId3" action="ppaction://hlinksldjump"/>
              </a:rPr>
              <a:t>系统运行环境</a:t>
            </a:r>
            <a:endParaRPr lang="en-US" altLang="zh-CN" dirty="0" smtClean="0"/>
          </a:p>
          <a:p>
            <a:r>
              <a:rPr lang="zh-CN" altLang="en-US" dirty="0" smtClean="0">
                <a:hlinkClick r:id="rId4" action="ppaction://hlinksldjump"/>
              </a:rPr>
              <a:t>项目人员及分工</a:t>
            </a:r>
            <a:endParaRPr lang="zh-CN" altLang="en-US" dirty="0"/>
          </a:p>
        </p:txBody>
      </p:sp>
    </p:spTree>
    <p:extLst>
      <p:ext uri="{BB962C8B-B14F-4D97-AF65-F5344CB8AC3E}">
        <p14:creationId xmlns:p14="http://schemas.microsoft.com/office/powerpoint/2010/main" val="1809082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708</Words>
  <Application>Microsoft Office PowerPoint</Application>
  <PresentationFormat>宽屏</PresentationFormat>
  <Paragraphs>69</Paragraphs>
  <Slides>18</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4" baseType="lpstr">
      <vt:lpstr>等线</vt:lpstr>
      <vt:lpstr>等线 Light</vt:lpstr>
      <vt:lpstr>Arial</vt:lpstr>
      <vt:lpstr>Office 主题​​</vt:lpstr>
      <vt:lpstr>程序包</vt:lpstr>
      <vt:lpstr>Microsoft Excel 工作表</vt:lpstr>
      <vt:lpstr>软件工程系列课程辅助教学网站</vt:lpstr>
      <vt:lpstr>引言</vt:lpstr>
      <vt:lpstr>背景</vt:lpstr>
      <vt:lpstr>业务机遇</vt:lpstr>
      <vt:lpstr>业务目标</vt:lpstr>
      <vt:lpstr>项目名称</vt:lpstr>
      <vt:lpstr>项目负责小组</vt:lpstr>
      <vt:lpstr>参考资料</vt:lpstr>
      <vt:lpstr>项目概述</vt:lpstr>
      <vt:lpstr>项目目标</vt:lpstr>
      <vt:lpstr>项目所需软件</vt:lpstr>
      <vt:lpstr>系统运行环境</vt:lpstr>
      <vt:lpstr>项目人员及分工</vt:lpstr>
      <vt:lpstr>实施计划</vt:lpstr>
      <vt:lpstr>风险识别及应对</vt:lpstr>
      <vt:lpstr>OBS</vt:lpstr>
      <vt:lpstr>WBS</vt:lpstr>
      <vt:lpstr>甘特图</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软件工程系列课程辅助教学网站</dc:title>
  <dc:creator>AutoBVT</dc:creator>
  <cp:lastModifiedBy>AutoBVT</cp:lastModifiedBy>
  <cp:revision>5</cp:revision>
  <dcterms:created xsi:type="dcterms:W3CDTF">2017-10-29T01:34:06Z</dcterms:created>
  <dcterms:modified xsi:type="dcterms:W3CDTF">2017-10-29T02:12:22Z</dcterms:modified>
</cp:coreProperties>
</file>