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1" r:id="rId8"/>
    <p:sldId id="263" r:id="rId9"/>
    <p:sldId id="265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B09A5A-F403-41DB-B66D-2E311CF73F97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91096B-14B2-4CA2-B7E3-996E823686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1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c2-18-223-248-33.us-east-2.compute.amazonaws.com:8080/pin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PINO – </a:t>
            </a:r>
            <a:r>
              <a:rPr lang="en-US" dirty="0" err="1" smtClean="0"/>
              <a:t>BarBeerDrinker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By. Leo scarano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Objectives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Dynamic hierarchy of DB users</a:t>
            </a:r>
          </a:p>
          <a:p>
            <a:pPr lvl="1"/>
            <a:r>
              <a:rPr lang="en-US" dirty="0" smtClean="0"/>
              <a:t>Owners may easily create/assign positions to employees -&gt; create read/write permissions for each position</a:t>
            </a:r>
          </a:p>
          <a:p>
            <a:pPr lvl="1"/>
            <a:r>
              <a:rPr lang="en-US" dirty="0" smtClean="0"/>
              <a:t>Hierarchy of front end users:</a:t>
            </a:r>
          </a:p>
          <a:p>
            <a:pPr lvl="2"/>
            <a:r>
              <a:rPr lang="en-US" dirty="0" smtClean="0"/>
              <a:t>Drinker: default (no login), basic permissions for viewing bar, beer, drinker, sells, frequents, likes, transactions tables</a:t>
            </a:r>
          </a:p>
          <a:p>
            <a:pPr lvl="2"/>
            <a:r>
              <a:rPr lang="en-US" dirty="0" smtClean="0"/>
              <a:t>&lt;position&gt;: Permissions assigned by owners</a:t>
            </a:r>
          </a:p>
          <a:p>
            <a:pPr lvl="3"/>
            <a:r>
              <a:rPr lang="en-US" dirty="0" smtClean="0"/>
              <a:t>I.e. owners can let Bartenders read/write to transaction table in addition to viewing the tables viewable by drinkers</a:t>
            </a:r>
            <a:endParaRPr lang="en-US" dirty="0"/>
          </a:p>
          <a:p>
            <a:pPr lvl="3"/>
            <a:r>
              <a:rPr lang="en-US" dirty="0" smtClean="0"/>
              <a:t>I.e. owners may let managers r/w to open/close hours table, beer table, etc.. But not employee/drinker table to preserve sensitive info</a:t>
            </a:r>
          </a:p>
          <a:p>
            <a:pPr lvl="2"/>
            <a:r>
              <a:rPr lang="en-US" dirty="0" smtClean="0"/>
              <a:t>Owner: absolute control over the entire system. R/W every table in the schema</a:t>
            </a:r>
            <a:endParaRPr lang="en-US" dirty="0"/>
          </a:p>
          <a:p>
            <a:r>
              <a:rPr lang="en-US" dirty="0" smtClean="0"/>
              <a:t>- Graphs to plot the “interesting” data </a:t>
            </a:r>
          </a:p>
        </p:txBody>
      </p:sp>
    </p:spTree>
    <p:extLst>
      <p:ext uri="{BB962C8B-B14F-4D97-AF65-F5344CB8AC3E}">
        <p14:creationId xmlns:p14="http://schemas.microsoft.com/office/powerpoint/2010/main" val="7979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Trend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Beer: Average price field determines price range across all bars</a:t>
            </a:r>
          </a:p>
          <a:p>
            <a:pPr lvl="1"/>
            <a:r>
              <a:rPr lang="en-US" dirty="0" smtClean="0"/>
              <a:t>If a new beer is sold by a bar, (sells table) the next highest priced beer and next lowest price beer is saved and then checked to see if the next highest/lowest beers are also higher/lower in average price (Alcohol Table). </a:t>
            </a:r>
          </a:p>
          <a:p>
            <a:pPr lvl="1"/>
            <a:r>
              <a:rPr lang="en-US" dirty="0" smtClean="0"/>
              <a:t>If there is no beer below, only check if the next highest priced beer is above the NEW beer in the Alcohol table, same for lowest beer</a:t>
            </a:r>
          </a:p>
          <a:p>
            <a:pPr lvl="1"/>
            <a:r>
              <a:rPr lang="en-US" dirty="0" smtClean="0"/>
              <a:t>If a beer is priced lower than the NEW beer in a specific bar but is priced higher according to the “average price” field, then the insert is rejected</a:t>
            </a:r>
          </a:p>
          <a:p>
            <a:pPr lvl="1"/>
            <a:r>
              <a:rPr lang="en-US" smtClean="0"/>
              <a:t>ALL IMPLEMENTED IN SQL USING PROCEDURES +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Comprehensive Schema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Bar, Beer Drinker -&gt; Sells,  Likes, Frequents</a:t>
            </a:r>
          </a:p>
          <a:p>
            <a:r>
              <a:rPr lang="en-US" dirty="0" smtClean="0"/>
              <a:t>- Employees -&gt; Have positions, shifts</a:t>
            </a:r>
          </a:p>
          <a:p>
            <a:r>
              <a:rPr lang="en-US" dirty="0" smtClean="0"/>
              <a:t>- Products -&gt; Alcohol, Soft Drinks, Food</a:t>
            </a:r>
          </a:p>
          <a:p>
            <a:r>
              <a:rPr lang="en-US" dirty="0" smtClean="0"/>
              <a:t>- Transactions -&gt; initiated by employees, drinkers and bars -&gt; contain transactions</a:t>
            </a:r>
          </a:p>
          <a:p>
            <a:r>
              <a:rPr lang="en-US" dirty="0" smtClean="0"/>
              <a:t>- Position Table -&gt; Permissions </a:t>
            </a:r>
          </a:p>
          <a:p>
            <a:pPr lvl="1"/>
            <a:r>
              <a:rPr lang="en-US" dirty="0" smtClean="0"/>
              <a:t>Owner may create/assign positions for employees</a:t>
            </a:r>
          </a:p>
          <a:p>
            <a:pPr lvl="1"/>
            <a:r>
              <a:rPr lang="en-US" dirty="0" smtClean="0"/>
              <a:t>Owner may set permissions for accessing/modifying the underlying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Constraints(1)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03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on the SQL layer using triggers/constraints (SEE SQL SCRIPTS IN PROJECT FOLDER)</a:t>
            </a:r>
          </a:p>
          <a:p>
            <a:r>
              <a:rPr lang="en-US" dirty="0" smtClean="0"/>
              <a:t>IMPLEMENTED:</a:t>
            </a:r>
          </a:p>
          <a:p>
            <a:r>
              <a:rPr lang="en-US" dirty="0" smtClean="0"/>
              <a:t>- Drinkers may not frequent bars from different states. If a drinker state is updated, all frequented bars are deleted</a:t>
            </a:r>
          </a:p>
          <a:p>
            <a:r>
              <a:rPr lang="en-US" dirty="0" smtClean="0"/>
              <a:t>- Transactions cannot be issued when a bar is closed </a:t>
            </a:r>
          </a:p>
          <a:p>
            <a:r>
              <a:rPr lang="en-US" dirty="0" smtClean="0"/>
              <a:t>- Beers, bars, drinkers, products and employees MUST exist before they can be in sells, likes, frequents and transactions</a:t>
            </a:r>
          </a:p>
          <a:p>
            <a:r>
              <a:rPr lang="en-US" dirty="0" smtClean="0"/>
              <a:t>NOT IMPLEMENTED IN DB BUT STILL CODED IN MYSQL SCRIPTS</a:t>
            </a:r>
          </a:p>
          <a:p>
            <a:r>
              <a:rPr lang="en-US" dirty="0" smtClean="0"/>
              <a:t>- An employee cannot issue a transaction when they do not have a shift</a:t>
            </a:r>
          </a:p>
          <a:p>
            <a:r>
              <a:rPr lang="en-US" dirty="0" smtClean="0"/>
              <a:t>- Imposing price trends of beers throughout bars: a bar cannot sell a beer that falls outside of the average price range, which is dictated by how much the beer is previously sold at existing bars</a:t>
            </a:r>
          </a:p>
          <a:p>
            <a:pPr lvl="1"/>
            <a:r>
              <a:rPr lang="en-US" dirty="0" smtClean="0"/>
              <a:t>I.E. if  bar sells Budweiser for a higher price than Corona, that “trend” is enforced throughout all bars</a:t>
            </a:r>
          </a:p>
        </p:txBody>
      </p:sp>
    </p:spTree>
    <p:extLst>
      <p:ext uri="{BB962C8B-B14F-4D97-AF65-F5344CB8AC3E}">
        <p14:creationId xmlns:p14="http://schemas.microsoft.com/office/powerpoint/2010/main" val="21016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(and some real)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Through a web crawler/scraper, REAL bar data was obtained</a:t>
            </a:r>
          </a:p>
          <a:p>
            <a:r>
              <a:rPr lang="en-US" dirty="0" smtClean="0"/>
              <a:t>- Through the use of SQL scripts, realistic trends in data were imposed on the database</a:t>
            </a:r>
          </a:p>
          <a:p>
            <a:pPr lvl="1"/>
            <a:r>
              <a:rPr lang="en-US" dirty="0" smtClean="0"/>
              <a:t>SEE SQL SCRIPTS IN PROJECT FOLDER</a:t>
            </a:r>
          </a:p>
          <a:p>
            <a:r>
              <a:rPr lang="en-US" dirty="0" smtClean="0"/>
              <a:t>- Large amount of data generated </a:t>
            </a:r>
          </a:p>
          <a:p>
            <a:pPr lvl="1"/>
            <a:r>
              <a:rPr lang="en-US" dirty="0" smtClean="0"/>
              <a:t>Bars: ~1k</a:t>
            </a:r>
          </a:p>
          <a:p>
            <a:pPr lvl="1"/>
            <a:r>
              <a:rPr lang="en-US" dirty="0" smtClean="0"/>
              <a:t>Drinkers: ~10k</a:t>
            </a:r>
          </a:p>
          <a:p>
            <a:pPr lvl="1"/>
            <a:r>
              <a:rPr lang="en-US" dirty="0" smtClean="0"/>
              <a:t>Beers: ~5k</a:t>
            </a:r>
          </a:p>
          <a:p>
            <a:pPr lvl="1"/>
            <a:r>
              <a:rPr lang="en-US" dirty="0" smtClean="0"/>
              <a:t>Transactions: ~50k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Indexing:</a:t>
            </a:r>
          </a:p>
          <a:p>
            <a:pPr lvl="1"/>
            <a:r>
              <a:rPr lang="en-US" dirty="0" smtClean="0"/>
              <a:t>Every PK, FK and unique field is indexed, allowing for faster queries (especially involving joins)</a:t>
            </a:r>
          </a:p>
          <a:p>
            <a:pPr lvl="1"/>
            <a:r>
              <a:rPr lang="en-US" dirty="0" smtClean="0"/>
              <a:t>Multi-column indexes for the most intensive joins</a:t>
            </a:r>
            <a:endParaRPr lang="en-US" dirty="0"/>
          </a:p>
          <a:p>
            <a:r>
              <a:rPr lang="en-US" dirty="0" smtClean="0"/>
              <a:t>- Query optimization</a:t>
            </a:r>
          </a:p>
          <a:p>
            <a:pPr lvl="1"/>
            <a:r>
              <a:rPr lang="en-US" dirty="0" smtClean="0"/>
              <a:t>ALL patterns and constrains implemented at SQL level</a:t>
            </a:r>
          </a:p>
          <a:p>
            <a:pPr lvl="1"/>
            <a:r>
              <a:rPr lang="en-US" dirty="0" smtClean="0"/>
              <a:t>ALL queries only select and join data required for any CRUD/special queries used </a:t>
            </a:r>
          </a:p>
          <a:p>
            <a:r>
              <a:rPr lang="en-US" dirty="0" smtClean="0"/>
              <a:t>- Normalized design allows for write-optimized performance, especially for transactions</a:t>
            </a:r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12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Uses Spring Boot for underlying backend design</a:t>
            </a:r>
          </a:p>
          <a:p>
            <a:r>
              <a:rPr lang="en-US" dirty="0" smtClean="0"/>
              <a:t>- Core Design:</a:t>
            </a:r>
          </a:p>
          <a:p>
            <a:pPr lvl="1"/>
            <a:r>
              <a:rPr lang="en-US" dirty="0" smtClean="0"/>
              <a:t>Accomplished through </a:t>
            </a:r>
            <a:r>
              <a:rPr lang="en-US" dirty="0" err="1" smtClean="0"/>
              <a:t>JDBCTemplates</a:t>
            </a:r>
            <a:r>
              <a:rPr lang="en-US" dirty="0" smtClean="0"/>
              <a:t> communicating with </a:t>
            </a:r>
            <a:r>
              <a:rPr lang="en-US" dirty="0" smtClean="0"/>
              <a:t>MVC </a:t>
            </a:r>
            <a:r>
              <a:rPr lang="en-US" dirty="0" err="1" smtClean="0"/>
              <a:t>Configuratgion</a:t>
            </a:r>
            <a:endParaRPr lang="en-US" dirty="0" smtClean="0"/>
          </a:p>
          <a:p>
            <a:pPr lvl="1"/>
            <a:r>
              <a:rPr lang="en-US" dirty="0" smtClean="0"/>
              <a:t>Custom Domain Model for objects and entities</a:t>
            </a:r>
          </a:p>
          <a:p>
            <a:pPr lvl="1"/>
            <a:r>
              <a:rPr lang="en-US" dirty="0" smtClean="0"/>
              <a:t>Custom DAO implementations for basic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79352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Viewable/</a:t>
            </a:r>
            <a:r>
              <a:rPr lang="en-US" dirty="0" err="1" smtClean="0"/>
              <a:t>editatble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/>
              <a:t>Uses JSP as primary page layout</a:t>
            </a:r>
          </a:p>
          <a:p>
            <a:pPr lvl="1"/>
            <a:r>
              <a:rPr lang="en-US" dirty="0" smtClean="0"/>
              <a:t>Bootstrap for styling</a:t>
            </a:r>
          </a:p>
          <a:p>
            <a:pPr lvl="1"/>
            <a:r>
              <a:rPr lang="en-US" dirty="0" smtClean="0"/>
              <a:t>Very clean and easy to use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ec2-18-223-248-33.us-east-2.compute.amazonaws.com:8080/pino</a:t>
            </a:r>
            <a:r>
              <a:rPr lang="en-US" dirty="0" smtClean="0"/>
              <a:t> -&gt; PROJECT IS NOW 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70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– Bar,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Bar</a:t>
            </a:r>
          </a:p>
          <a:p>
            <a:pPr lvl="1"/>
            <a:r>
              <a:rPr lang="en-US" dirty="0" smtClean="0"/>
              <a:t>View bar and sells tables</a:t>
            </a:r>
          </a:p>
          <a:p>
            <a:pPr lvl="1"/>
            <a:r>
              <a:rPr lang="en-US" dirty="0" smtClean="0"/>
              <a:t>Perform basic CRUD operations adhering to patterns/constraints</a:t>
            </a:r>
          </a:p>
          <a:p>
            <a:pPr lvl="1"/>
            <a:r>
              <a:rPr lang="en-US" dirty="0" smtClean="0"/>
              <a:t>View tables using queries that show:</a:t>
            </a:r>
          </a:p>
          <a:p>
            <a:pPr lvl="2"/>
            <a:r>
              <a:rPr lang="en-US" dirty="0" smtClean="0"/>
              <a:t>Top X (user-defined) sold beers in all bars</a:t>
            </a:r>
          </a:p>
          <a:p>
            <a:pPr lvl="2"/>
            <a:r>
              <a:rPr lang="en-US" dirty="0" smtClean="0"/>
              <a:t>Top X (user-defined) sold beers sold at a specific bar</a:t>
            </a:r>
          </a:p>
          <a:p>
            <a:pPr lvl="2"/>
            <a:r>
              <a:rPr lang="en-US" dirty="0" smtClean="0"/>
              <a:t>Show spending data for each day of the week for a specific bar</a:t>
            </a:r>
          </a:p>
          <a:p>
            <a:r>
              <a:rPr lang="en-US" dirty="0" smtClean="0"/>
              <a:t>Beer</a:t>
            </a:r>
          </a:p>
          <a:p>
            <a:pPr lvl="1"/>
            <a:r>
              <a:rPr lang="en-US" dirty="0"/>
              <a:t>View bar and sells tables</a:t>
            </a:r>
          </a:p>
          <a:p>
            <a:pPr lvl="1"/>
            <a:r>
              <a:rPr lang="en-US" dirty="0"/>
              <a:t>Perform basic CRUD operations adhering to patterns/constraints</a:t>
            </a:r>
          </a:p>
          <a:p>
            <a:pPr lvl="1"/>
            <a:r>
              <a:rPr lang="en-US" dirty="0"/>
              <a:t>View tables using queries that show:</a:t>
            </a:r>
          </a:p>
          <a:p>
            <a:pPr lvl="2"/>
            <a:r>
              <a:rPr lang="en-US" dirty="0" smtClean="0"/>
              <a:t>Show bars that sold the most of X (user-defined) beer</a:t>
            </a:r>
          </a:p>
          <a:p>
            <a:pPr lvl="2"/>
            <a:r>
              <a:rPr lang="en-US" dirty="0" smtClean="0"/>
              <a:t>Drinkers who bought the most of X (user-defined) beer</a:t>
            </a:r>
          </a:p>
          <a:p>
            <a:pPr lvl="2"/>
            <a:r>
              <a:rPr lang="en-US" dirty="0" smtClean="0"/>
              <a:t>Time distribution of when X (user-defined) beer is sold the most</a:t>
            </a:r>
          </a:p>
          <a:p>
            <a:pPr lvl="2"/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– Drinker,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Drinker</a:t>
            </a:r>
          </a:p>
          <a:p>
            <a:pPr lvl="1"/>
            <a:r>
              <a:rPr lang="en-US" dirty="0"/>
              <a:t>View bar and sells tables</a:t>
            </a:r>
          </a:p>
          <a:p>
            <a:pPr lvl="1"/>
            <a:r>
              <a:rPr lang="en-US" dirty="0"/>
              <a:t>Perform basic CRUD operations adhering to patterns/constraints</a:t>
            </a:r>
          </a:p>
          <a:p>
            <a:pPr lvl="1"/>
            <a:r>
              <a:rPr lang="en-US" dirty="0" smtClean="0"/>
              <a:t>View tables using queries that show:</a:t>
            </a:r>
          </a:p>
          <a:p>
            <a:pPr lvl="2"/>
            <a:r>
              <a:rPr lang="en-US" dirty="0" smtClean="0"/>
              <a:t>Order history for X drinker</a:t>
            </a:r>
          </a:p>
          <a:p>
            <a:pPr lvl="2"/>
            <a:r>
              <a:rPr lang="en-US" dirty="0" smtClean="0"/>
              <a:t>Report on beers ordered by X drinker</a:t>
            </a:r>
          </a:p>
          <a:p>
            <a:pPr lvl="2"/>
            <a:r>
              <a:rPr lang="en-US" dirty="0" smtClean="0"/>
              <a:t>Report on bars visited by X drinker</a:t>
            </a:r>
          </a:p>
          <a:p>
            <a:pPr lvl="2"/>
            <a:r>
              <a:rPr lang="en-US" dirty="0" smtClean="0"/>
              <a:t>Report on spending by X drinker</a:t>
            </a:r>
          </a:p>
          <a:p>
            <a:r>
              <a:rPr lang="en-US" dirty="0" smtClean="0"/>
              <a:t>Modification</a:t>
            </a:r>
          </a:p>
          <a:p>
            <a:pPr lvl="1"/>
            <a:r>
              <a:rPr lang="en-US" dirty="0" smtClean="0"/>
              <a:t>Allow for viewing and modification of all other tables</a:t>
            </a:r>
          </a:p>
        </p:txBody>
      </p:sp>
    </p:spTree>
    <p:extLst>
      <p:ext uri="{BB962C8B-B14F-4D97-AF65-F5344CB8AC3E}">
        <p14:creationId xmlns:p14="http://schemas.microsoft.com/office/powerpoint/2010/main" val="563395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866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PINO – BarBeerDrinker Database Design</vt:lpstr>
      <vt:lpstr>Data: Comprehensive Schema </vt:lpstr>
      <vt:lpstr>Patterns and Constraints(1)</vt:lpstr>
      <vt:lpstr>Realistic (and some real) Data</vt:lpstr>
      <vt:lpstr>DB Performance</vt:lpstr>
      <vt:lpstr>Backend Implementation</vt:lpstr>
      <vt:lpstr>Front End</vt:lpstr>
      <vt:lpstr>Front End – Bar, Beer</vt:lpstr>
      <vt:lpstr>Front End – Drinker, Modification</vt:lpstr>
      <vt:lpstr>Overall Objectives (Future)</vt:lpstr>
      <vt:lpstr>Beer Trend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PINO – BarBeerDrinker Database Design</dc:title>
  <dc:creator>leo scarano</dc:creator>
  <cp:lastModifiedBy>leo scarano</cp:lastModifiedBy>
  <cp:revision>9</cp:revision>
  <dcterms:created xsi:type="dcterms:W3CDTF">2018-11-22T03:52:54Z</dcterms:created>
  <dcterms:modified xsi:type="dcterms:W3CDTF">2019-07-04T15:12:35Z</dcterms:modified>
</cp:coreProperties>
</file>