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2"/>
  </p:notesMasterIdLst>
  <p:handoutMasterIdLst>
    <p:handoutMasterId r:id="rId23"/>
  </p:handoutMasterIdLst>
  <p:sldIdLst>
    <p:sldId id="880" r:id="rId5"/>
    <p:sldId id="881" r:id="rId6"/>
    <p:sldId id="882" r:id="rId7"/>
    <p:sldId id="883" r:id="rId8"/>
    <p:sldId id="884" r:id="rId9"/>
    <p:sldId id="885" r:id="rId10"/>
    <p:sldId id="886" r:id="rId11"/>
    <p:sldId id="887" r:id="rId12"/>
    <p:sldId id="888" r:id="rId13"/>
    <p:sldId id="889" r:id="rId14"/>
    <p:sldId id="890" r:id="rId15"/>
    <p:sldId id="891" r:id="rId16"/>
    <p:sldId id="892" r:id="rId17"/>
    <p:sldId id="893" r:id="rId18"/>
    <p:sldId id="894" r:id="rId19"/>
    <p:sldId id="895" r:id="rId20"/>
    <p:sldId id="896" r:id="rId21"/>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1"/>
            <p14:sldId id="882"/>
            <p14:sldId id="883"/>
            <p14:sldId id="884"/>
            <p14:sldId id="885"/>
            <p14:sldId id="886"/>
            <p14:sldId id="887"/>
            <p14:sldId id="888"/>
            <p14:sldId id="889"/>
            <p14:sldId id="890"/>
            <p14:sldId id="891"/>
            <p14:sldId id="892"/>
            <p14:sldId id="893"/>
            <p14:sldId id="894"/>
            <p14:sldId id="895"/>
            <p14:sldId id="896"/>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0072C6"/>
    <a:srgbClr val="007233"/>
    <a:srgbClr val="FF8C00"/>
    <a:srgbClr val="442359"/>
    <a:srgbClr val="00FFFF"/>
    <a:srgbClr val="333333"/>
    <a:srgbClr val="00188F"/>
    <a:srgbClr val="50505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85" d="100"/>
          <a:sy n="85" d="100"/>
        </p:scale>
        <p:origin x="1008" y="90"/>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10/21/2015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10/21/2015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smtClean="0"/>
              <a:t>Speaker Name</a:t>
            </a:r>
            <a:endParaRPr lang="en-US" dirty="0"/>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dato 2"/>
          <p:cNvSpPr>
            <a:spLocks noGrp="1"/>
          </p:cNvSpPr>
          <p:nvPr>
            <p:ph type="dt" sz="half" idx="10"/>
          </p:nvPr>
        </p:nvSpPr>
        <p:spPr>
          <a:xfrm>
            <a:off x="466328" y="6482889"/>
            <a:ext cx="2176198" cy="372394"/>
          </a:xfrm>
          <a:prstGeom prst="rect">
            <a:avLst/>
          </a:prstGeom>
        </p:spPr>
        <p:txBody>
          <a:bodyPr/>
          <a:lstStyle/>
          <a:p>
            <a:fld id="{EF3D8E67-0BA6-400F-A971-2DDC931422AA}" type="datetimeFigureOut">
              <a:rPr lang="da-DK" smtClean="0"/>
              <a:t>21-10-2015</a:t>
            </a:fld>
            <a:endParaRPr lang="da-DK"/>
          </a:p>
        </p:txBody>
      </p:sp>
      <p:sp>
        <p:nvSpPr>
          <p:cNvPr id="4" name="Pladsholder til sidefod 3"/>
          <p:cNvSpPr>
            <a:spLocks noGrp="1"/>
          </p:cNvSpPr>
          <p:nvPr>
            <p:ph type="ftr" sz="quarter" idx="11"/>
          </p:nvPr>
        </p:nvSpPr>
        <p:spPr>
          <a:xfrm>
            <a:off x="3186576" y="6482889"/>
            <a:ext cx="2953412" cy="372394"/>
          </a:xfrm>
          <a:prstGeom prst="rect">
            <a:avLst/>
          </a:prstGeom>
        </p:spPr>
        <p:txBody>
          <a:bodyPr/>
          <a:lstStyle/>
          <a:p>
            <a:endParaRPr lang="da-DK"/>
          </a:p>
        </p:txBody>
      </p:sp>
      <p:sp>
        <p:nvSpPr>
          <p:cNvPr id="5" name="Pladsholder til diasnummer 4"/>
          <p:cNvSpPr>
            <a:spLocks noGrp="1"/>
          </p:cNvSpPr>
          <p:nvPr>
            <p:ph type="sldNum" sz="quarter" idx="12"/>
          </p:nvPr>
        </p:nvSpPr>
        <p:spPr>
          <a:xfrm>
            <a:off x="6684037" y="6482889"/>
            <a:ext cx="2176198" cy="372394"/>
          </a:xfrm>
          <a:prstGeom prst="rect">
            <a:avLst/>
          </a:prstGeom>
        </p:spPr>
        <p:txBody>
          <a:bodyPr/>
          <a:lstStyle/>
          <a:p>
            <a:fld id="{D7A3723E-B662-488D-AEAD-B1EC624CCCB8}" type="slidenum">
              <a:rPr lang="da-DK" smtClean="0"/>
              <a:t>‹#›</a:t>
            </a:fld>
            <a:endParaRPr lang="da-DK"/>
          </a:p>
        </p:txBody>
      </p:sp>
    </p:spTree>
    <p:extLst>
      <p:ext uri="{BB962C8B-B14F-4D97-AF65-F5344CB8AC3E}">
        <p14:creationId xmlns:p14="http://schemas.microsoft.com/office/powerpoint/2010/main" val="682853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 id="2147484189" r:id="rId2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Asynchronous </a:t>
            </a:r>
            <a:r>
              <a:rPr lang="en-US" sz="4800" dirty="0"/>
              <a:t>and Parallel Programming </a:t>
            </a:r>
            <a:r>
              <a:rPr lang="en-US" sz="4800" dirty="0" smtClean="0"/>
              <a:t>in C</a:t>
            </a:r>
            <a:r>
              <a:rPr lang="en-US" sz="4800" baseline="30000" dirty="0"/>
              <a:t>♯</a:t>
            </a:r>
            <a:endParaRPr lang="en-US" sz="4400" baseline="30000" dirty="0"/>
          </a:p>
        </p:txBody>
      </p:sp>
      <p:sp>
        <p:nvSpPr>
          <p:cNvPr id="5" name="Text Placeholder 4"/>
          <p:cNvSpPr>
            <a:spLocks noGrp="1"/>
          </p:cNvSpPr>
          <p:nvPr>
            <p:ph type="body" sz="quarter" idx="14"/>
          </p:nvPr>
        </p:nvSpPr>
        <p:spPr>
          <a:xfrm>
            <a:off x="274209" y="3954457"/>
            <a:ext cx="4206194" cy="1828800"/>
          </a:xfrm>
        </p:spPr>
        <p:txBody>
          <a:bodyPr/>
          <a:lstStyle/>
          <a:p>
            <a:r>
              <a:rPr lang="en-US" dirty="0" smtClean="0"/>
              <a:t>Rasmus Lystrøm</a:t>
            </a:r>
            <a:endParaRPr lang="en-US" dirty="0"/>
          </a:p>
          <a:p>
            <a:r>
              <a:rPr lang="en-US" dirty="0" smtClean="0"/>
              <a:t>External Associate Professor</a:t>
            </a:r>
          </a:p>
          <a:p>
            <a:r>
              <a:rPr lang="en-US" dirty="0" smtClean="0"/>
              <a:t>ITU</a:t>
            </a:r>
            <a:endParaRPr lang="en-US" dirty="0"/>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80" y="-20341"/>
            <a:ext cx="10606924" cy="7035206"/>
          </a:xfrm>
          <a:prstGeom prst="rect">
            <a:avLst/>
          </a:prstGeom>
        </p:spPr>
      </p:pic>
      <p:sp>
        <p:nvSpPr>
          <p:cNvPr id="2" name="Title 1"/>
          <p:cNvSpPr>
            <a:spLocks noGrp="1"/>
          </p:cNvSpPr>
          <p:nvPr>
            <p:ph type="title"/>
          </p:nvPr>
        </p:nvSpPr>
        <p:spPr/>
        <p:txBody>
          <a:bodyPr/>
          <a:lstStyle/>
          <a:p>
            <a:r>
              <a:rPr lang="en-US" dirty="0" smtClean="0">
                <a:solidFill>
                  <a:schemeClr val="bg1"/>
                </a:solidFill>
              </a:rPr>
              <a:t>Deadlock</a:t>
            </a:r>
            <a:endParaRPr lang="en-US" dirty="0">
              <a:solidFill>
                <a:schemeClr val="bg1"/>
              </a:solidFill>
            </a:endParaRPr>
          </a:p>
        </p:txBody>
      </p:sp>
    </p:spTree>
    <p:extLst>
      <p:ext uri="{BB962C8B-B14F-4D97-AF65-F5344CB8AC3E}">
        <p14:creationId xmlns:p14="http://schemas.microsoft.com/office/powerpoint/2010/main" val="1356302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 </a:t>
            </a:r>
            <a:r>
              <a:rPr lang="en-US" dirty="0" smtClean="0"/>
              <a:t>situation </a:t>
            </a:r>
            <a:r>
              <a:rPr lang="en-US" dirty="0"/>
              <a:t>in which two or more competing actions are each waiting for the other to finish, and thus neither ever does.</a:t>
            </a:r>
            <a:endParaRPr lang="da-DK" dirty="0"/>
          </a:p>
        </p:txBody>
      </p:sp>
      <p:sp>
        <p:nvSpPr>
          <p:cNvPr id="2" name="Title 1"/>
          <p:cNvSpPr>
            <a:spLocks noGrp="1"/>
          </p:cNvSpPr>
          <p:nvPr>
            <p:ph type="title" idx="4294967295"/>
          </p:nvPr>
        </p:nvSpPr>
        <p:spPr>
          <a:xfrm>
            <a:off x="273844" y="295275"/>
            <a:ext cx="8778875" cy="917575"/>
          </a:xfrm>
        </p:spPr>
        <p:txBody>
          <a:bodyPr/>
          <a:lstStyle/>
          <a:p>
            <a:r>
              <a:rPr lang="en-US" dirty="0" smtClean="0"/>
              <a:t>Deadlock</a:t>
            </a:r>
            <a:endParaRPr lang="en-US" dirty="0"/>
          </a:p>
        </p:txBody>
      </p:sp>
    </p:spTree>
    <p:extLst>
      <p:ext uri="{BB962C8B-B14F-4D97-AF65-F5344CB8AC3E}">
        <p14:creationId xmlns:p14="http://schemas.microsoft.com/office/powerpoint/2010/main" val="272767151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demo</a:t>
            </a:r>
            <a:endParaRPr lang="da-DK" dirty="0"/>
          </a:p>
        </p:txBody>
      </p:sp>
    </p:spTree>
    <p:extLst>
      <p:ext uri="{BB962C8B-B14F-4D97-AF65-F5344CB8AC3E}">
        <p14:creationId xmlns:p14="http://schemas.microsoft.com/office/powerpoint/2010/main" val="29803674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smtClean="0"/>
              <a:t>Task Parallel Library</a:t>
            </a:r>
            <a:endParaRPr lang="en-US" dirty="0"/>
          </a:p>
        </p:txBody>
      </p:sp>
      <p:sp>
        <p:nvSpPr>
          <p:cNvPr id="4" name="Pladsholder til indhold 2"/>
          <p:cNvSpPr txBox="1">
            <a:spLocks/>
          </p:cNvSpPr>
          <p:nvPr/>
        </p:nvSpPr>
        <p:spPr>
          <a:xfrm>
            <a:off x="273844" y="1212850"/>
            <a:ext cx="8778875" cy="4661826"/>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smtClean="0"/>
              <a:t>Task.Run</a:t>
            </a:r>
            <a:endParaRPr lang="en-US" dirty="0" smtClean="0"/>
          </a:p>
          <a:p>
            <a:pPr marL="0" indent="0">
              <a:buNone/>
            </a:pPr>
            <a:r>
              <a:rPr lang="en-US" dirty="0" err="1" smtClean="0"/>
              <a:t>Task.Factory</a:t>
            </a:r>
            <a:r>
              <a:rPr lang="en-US" dirty="0" smtClean="0"/>
              <a:t>…</a:t>
            </a:r>
          </a:p>
          <a:p>
            <a:pPr marL="0" indent="0">
              <a:buNone/>
            </a:pPr>
            <a:r>
              <a:rPr lang="en-US" dirty="0" err="1" smtClean="0"/>
              <a:t>Task.Delay</a:t>
            </a:r>
            <a:endParaRPr lang="en-US" dirty="0" smtClean="0"/>
          </a:p>
          <a:p>
            <a:pPr marL="0" indent="0">
              <a:buNone/>
            </a:pPr>
            <a:r>
              <a:rPr lang="en-US" dirty="0" err="1" smtClean="0"/>
              <a:t>Parallel.For</a:t>
            </a:r>
            <a:endParaRPr lang="en-US" dirty="0" smtClean="0"/>
          </a:p>
          <a:p>
            <a:pPr marL="0" indent="0">
              <a:buNone/>
            </a:pPr>
            <a:r>
              <a:rPr lang="en-US" dirty="0" err="1" smtClean="0"/>
              <a:t>Parallel.ForEach</a:t>
            </a:r>
            <a:endParaRPr lang="en-US" dirty="0" smtClean="0"/>
          </a:p>
          <a:p>
            <a:pPr marL="0" indent="0">
              <a:buNone/>
            </a:pPr>
            <a:r>
              <a:rPr lang="en-US" dirty="0" err="1" smtClean="0"/>
              <a:t>Parallel.Invoke</a:t>
            </a:r>
            <a:endParaRPr lang="en-US" dirty="0" smtClean="0"/>
          </a:p>
          <a:p>
            <a:pPr marL="0" indent="0">
              <a:buNone/>
            </a:pPr>
            <a:endParaRPr lang="en-US" dirty="0"/>
          </a:p>
          <a:p>
            <a:pPr marL="0" indent="0">
              <a:buNone/>
            </a:pPr>
            <a:r>
              <a:rPr lang="en-US" dirty="0" smtClean="0"/>
              <a:t>Parallel </a:t>
            </a:r>
            <a:r>
              <a:rPr lang="en-US" dirty="0" err="1" smtClean="0"/>
              <a:t>Linq</a:t>
            </a:r>
            <a:r>
              <a:rPr lang="en-US" dirty="0" smtClean="0"/>
              <a:t> </a:t>
            </a:r>
            <a:r>
              <a:rPr lang="en-US" dirty="0" smtClean="0">
                <a:sym typeface="Wingdings" panose="05000000000000000000" pitchFamily="2" charset="2"/>
              </a:rPr>
              <a:t></a:t>
            </a:r>
            <a:r>
              <a:rPr lang="en-US" dirty="0" smtClean="0"/>
              <a:t> .</a:t>
            </a:r>
            <a:r>
              <a:rPr lang="en-US" dirty="0" err="1" smtClean="0"/>
              <a:t>AsParallel</a:t>
            </a:r>
            <a:r>
              <a:rPr lang="en-US" dirty="0" smtClean="0"/>
              <a:t>()</a:t>
            </a:r>
          </a:p>
        </p:txBody>
      </p:sp>
    </p:spTree>
    <p:extLst>
      <p:ext uri="{BB962C8B-B14F-4D97-AF65-F5344CB8AC3E}">
        <p14:creationId xmlns:p14="http://schemas.microsoft.com/office/powerpoint/2010/main" val="235009222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2125663"/>
            <a:ext cx="8778240" cy="18319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smtClean="0"/>
              <a:t>Task</a:t>
            </a:r>
            <a:r>
              <a:rPr lang="da-DK" sz="7200" dirty="0" smtClean="0"/>
              <a:t> Parallel Library demo</a:t>
            </a:r>
            <a:endParaRPr lang="da-DK" sz="7200" dirty="0"/>
          </a:p>
        </p:txBody>
      </p:sp>
    </p:spTree>
    <p:extLst>
      <p:ext uri="{BB962C8B-B14F-4D97-AF65-F5344CB8AC3E}">
        <p14:creationId xmlns:p14="http://schemas.microsoft.com/office/powerpoint/2010/main" val="22756520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smtClean="0"/>
              <a:t>System.Collections.Concurrent</a:t>
            </a:r>
            <a:endParaRPr lang="da-DK" dirty="0"/>
          </a:p>
        </p:txBody>
      </p:sp>
      <p:sp>
        <p:nvSpPr>
          <p:cNvPr id="3"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smtClean="0"/>
              <a:t>ConcurrentQueue</a:t>
            </a:r>
            <a:r>
              <a:rPr lang="en-US" dirty="0" smtClean="0"/>
              <a:t>&lt;T&gt;</a:t>
            </a:r>
          </a:p>
          <a:p>
            <a:pPr marL="0" indent="0">
              <a:buNone/>
            </a:pPr>
            <a:r>
              <a:rPr lang="en-US" dirty="0" err="1" smtClean="0"/>
              <a:t>ConcurrentStack</a:t>
            </a:r>
            <a:r>
              <a:rPr lang="en-US" dirty="0" smtClean="0"/>
              <a:t>&lt;T&gt;</a:t>
            </a:r>
          </a:p>
          <a:p>
            <a:pPr marL="0" indent="0">
              <a:buNone/>
            </a:pPr>
            <a:r>
              <a:rPr lang="en-US" dirty="0" err="1" smtClean="0"/>
              <a:t>BlockingCollection</a:t>
            </a:r>
            <a:r>
              <a:rPr lang="en-US" dirty="0" smtClean="0"/>
              <a:t>&lt;T&gt;</a:t>
            </a:r>
          </a:p>
          <a:p>
            <a:pPr marL="0" indent="0">
              <a:buNone/>
            </a:pPr>
            <a:r>
              <a:rPr lang="en-US" dirty="0" err="1" smtClean="0"/>
              <a:t>ConcurrentDictionary</a:t>
            </a:r>
            <a:r>
              <a:rPr lang="en-US" dirty="0" smtClean="0"/>
              <a:t>&lt;</a:t>
            </a:r>
            <a:r>
              <a:rPr lang="en-US" dirty="0" err="1" smtClean="0"/>
              <a:t>TKey</a:t>
            </a:r>
            <a:r>
              <a:rPr lang="en-US" dirty="0" smtClean="0"/>
              <a:t>, </a:t>
            </a:r>
            <a:r>
              <a:rPr lang="en-US" dirty="0" err="1" smtClean="0"/>
              <a:t>TValue</a:t>
            </a:r>
            <a:r>
              <a:rPr lang="en-US" dirty="0" smtClean="0"/>
              <a:t>&gt;</a:t>
            </a:r>
          </a:p>
        </p:txBody>
      </p:sp>
    </p:spTree>
    <p:extLst>
      <p:ext uri="{BB962C8B-B14F-4D97-AF65-F5344CB8AC3E}">
        <p14:creationId xmlns:p14="http://schemas.microsoft.com/office/powerpoint/2010/main" val="167377178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smtClean="0"/>
              <a:t>Asynchronous Programming</a:t>
            </a:r>
            <a:endParaRPr lang="da-DK" dirty="0"/>
          </a:p>
        </p:txBody>
      </p:sp>
      <p:sp>
        <p:nvSpPr>
          <p:cNvPr id="3" name="Pladsholder til indhold 2"/>
          <p:cNvSpPr txBox="1">
            <a:spLocks/>
          </p:cNvSpPr>
          <p:nvPr/>
        </p:nvSpPr>
        <p:spPr>
          <a:xfrm>
            <a:off x="273844" y="1212850"/>
            <a:ext cx="8778875" cy="5210460"/>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i="1" dirty="0" err="1" smtClean="0"/>
              <a:t>async</a:t>
            </a:r>
            <a:r>
              <a:rPr lang="en-US" dirty="0" smtClean="0"/>
              <a:t> </a:t>
            </a:r>
            <a:r>
              <a:rPr lang="en-US" dirty="0" smtClean="0">
                <a:sym typeface="Wingdings" panose="05000000000000000000" pitchFamily="2" charset="2"/>
              </a:rPr>
              <a:t></a:t>
            </a:r>
          </a:p>
          <a:p>
            <a:pPr marL="0" indent="0">
              <a:buNone/>
            </a:pPr>
            <a:endParaRPr lang="en-US" dirty="0">
              <a:sym typeface="Wingdings" panose="05000000000000000000" pitchFamily="2" charset="2"/>
            </a:endParaRPr>
          </a:p>
          <a:p>
            <a:pPr marL="0" indent="0">
              <a:buNone/>
            </a:pPr>
            <a:r>
              <a:rPr lang="en-US" dirty="0" smtClean="0">
                <a:sym typeface="Wingdings" panose="05000000000000000000" pitchFamily="2" charset="2"/>
              </a:rPr>
              <a:t>Method must return void, Task, or Task&lt;T</a:t>
            </a:r>
            <a:r>
              <a:rPr lang="en-US" dirty="0" smtClean="0">
                <a:sym typeface="Wingdings" panose="05000000000000000000" pitchFamily="2" charset="2"/>
              </a:rPr>
              <a:t>&gt;</a:t>
            </a:r>
            <a:endParaRPr lang="en-US" dirty="0" smtClean="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i="1" dirty="0" smtClean="0">
                <a:sym typeface="Wingdings" panose="05000000000000000000" pitchFamily="2" charset="2"/>
              </a:rPr>
              <a:t>await </a:t>
            </a:r>
            <a:r>
              <a:rPr lang="en-US" dirty="0" smtClean="0">
                <a:sym typeface="Wingdings" panose="05000000000000000000" pitchFamily="2" charset="2"/>
              </a:rPr>
              <a:t></a:t>
            </a:r>
          </a:p>
          <a:p>
            <a:pPr marL="0" indent="0">
              <a:buNone/>
            </a:pPr>
            <a:endParaRPr lang="en-US" dirty="0">
              <a:sym typeface="Wingdings" panose="05000000000000000000" pitchFamily="2" charset="2"/>
            </a:endParaRPr>
          </a:p>
          <a:p>
            <a:pPr marL="0" indent="0">
              <a:buNone/>
            </a:pPr>
            <a:r>
              <a:rPr lang="en-US" dirty="0" smtClean="0">
                <a:sym typeface="Wingdings" panose="05000000000000000000" pitchFamily="2" charset="2"/>
              </a:rPr>
              <a:t>Await method or task</a:t>
            </a:r>
            <a:r>
              <a:rPr lang="en-US" dirty="0" smtClean="0">
                <a:sym typeface="Wingdings" panose="05000000000000000000" pitchFamily="2" charset="2"/>
              </a:rPr>
              <a:t>…</a:t>
            </a:r>
          </a:p>
          <a:p>
            <a:pPr marL="0" indent="0">
              <a:buNone/>
            </a:pPr>
            <a:endParaRPr lang="en-US" dirty="0">
              <a:sym typeface="Wingdings" panose="05000000000000000000" pitchFamily="2" charset="2"/>
            </a:endParaRPr>
          </a:p>
          <a:p>
            <a:pPr marL="0" indent="0">
              <a:buNone/>
            </a:pPr>
            <a:r>
              <a:rPr lang="en-US" dirty="0" smtClean="0">
                <a:sym typeface="Wingdings" panose="05000000000000000000" pitchFamily="2" charset="2"/>
              </a:rPr>
              <a:t>Note: Test methods must return Task</a:t>
            </a:r>
            <a:endParaRPr lang="en-US" dirty="0" smtClean="0"/>
          </a:p>
        </p:txBody>
      </p:sp>
    </p:spTree>
    <p:extLst>
      <p:ext uri="{BB962C8B-B14F-4D97-AF65-F5344CB8AC3E}">
        <p14:creationId xmlns:p14="http://schemas.microsoft.com/office/powerpoint/2010/main" val="267866635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4637" y="2125663"/>
            <a:ext cx="8777288" cy="1831975"/>
          </a:xfrm>
          <a:prstGeom prst="rect">
            <a:avLst/>
          </a:prstGeom>
        </p:spPr>
        <p:txBody>
          <a:bodyPr/>
          <a:lstStyle/>
          <a:p>
            <a:r>
              <a:rPr lang="en-US" sz="7200" dirty="0" err="1" smtClean="0"/>
              <a:t>Async</a:t>
            </a:r>
            <a:r>
              <a:rPr lang="en-US" sz="7200" dirty="0" smtClean="0"/>
              <a:t> demo</a:t>
            </a:r>
            <a:endParaRPr lang="da-DK" sz="7200" dirty="0"/>
          </a:p>
        </p:txBody>
      </p:sp>
    </p:spTree>
    <p:extLst>
      <p:ext uri="{BB962C8B-B14F-4D97-AF65-F5344CB8AC3E}">
        <p14:creationId xmlns:p14="http://schemas.microsoft.com/office/powerpoint/2010/main" val="10790851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smtClean="0"/>
              <a:t>Multithreading</a:t>
            </a:r>
            <a:endParaRPr lang="da-DK" dirty="0"/>
          </a:p>
        </p:txBody>
      </p:sp>
      <p:sp>
        <p:nvSpPr>
          <p:cNvPr id="3"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Enables executing several pieces of code simultaneously</a:t>
            </a:r>
          </a:p>
          <a:p>
            <a:pPr marL="0" indent="0">
              <a:buNone/>
            </a:pPr>
            <a:endParaRPr lang="en-US" dirty="0"/>
          </a:p>
          <a:p>
            <a:pPr>
              <a:buFontTx/>
              <a:buChar char="-"/>
            </a:pPr>
            <a:r>
              <a:rPr lang="en-US" dirty="0" smtClean="0"/>
              <a:t>Leverage multicore CPUs</a:t>
            </a:r>
          </a:p>
          <a:p>
            <a:pPr>
              <a:buFontTx/>
              <a:buChar char="-"/>
            </a:pPr>
            <a:r>
              <a:rPr lang="en-US" dirty="0" smtClean="0"/>
              <a:t>Speed</a:t>
            </a:r>
          </a:p>
          <a:p>
            <a:pPr>
              <a:buFontTx/>
              <a:buChar char="-"/>
            </a:pPr>
            <a:endParaRPr lang="da-DK" dirty="0"/>
          </a:p>
        </p:txBody>
      </p:sp>
    </p:spTree>
    <p:extLst>
      <p:ext uri="{BB962C8B-B14F-4D97-AF65-F5344CB8AC3E}">
        <p14:creationId xmlns:p14="http://schemas.microsoft.com/office/powerpoint/2010/main" val="23196220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273844" y="295275"/>
            <a:ext cx="8778875" cy="917575"/>
          </a:xfrm>
        </p:spPr>
        <p:txBody>
          <a:bodyPr/>
          <a:lstStyle/>
          <a:p>
            <a:r>
              <a:rPr lang="da-DK" dirty="0" err="1" smtClean="0"/>
              <a:t>Concurrency</a:t>
            </a:r>
            <a:endParaRPr lang="da-DK" dirty="0"/>
          </a:p>
        </p:txBody>
      </p:sp>
      <p:sp>
        <p:nvSpPr>
          <p:cNvPr id="3" name="Pladsholder til indhold 2"/>
          <p:cNvSpPr>
            <a:spLocks noGrp="1"/>
          </p:cNvSpPr>
          <p:nvPr>
            <p:ph idx="4294967295"/>
          </p:nvPr>
        </p:nvSpPr>
        <p:spPr>
          <a:xfrm>
            <a:off x="273844" y="1212850"/>
            <a:ext cx="8778875" cy="4753265"/>
          </a:xfrm>
        </p:spPr>
        <p:txBody>
          <a:bodyPr>
            <a:normAutofit/>
          </a:bodyPr>
          <a:lstStyle/>
          <a:p>
            <a:pPr marL="0" indent="0">
              <a:buNone/>
            </a:pPr>
            <a:r>
              <a:rPr lang="en-US" dirty="0" smtClean="0"/>
              <a:t>A </a:t>
            </a:r>
            <a:r>
              <a:rPr lang="en-US" dirty="0"/>
              <a:t>property of systems in which several computations are executing </a:t>
            </a:r>
            <a:r>
              <a:rPr lang="en-US" b="1" dirty="0"/>
              <a:t>simultaneously</a:t>
            </a:r>
            <a:r>
              <a:rPr lang="en-US" dirty="0"/>
              <a:t>, and potentially interacting with each other. The computations may be executing on multiple cores in the same chip, preemptively time-shared threads on the same processor, or executed on physically separated processors. </a:t>
            </a:r>
            <a:endParaRPr lang="da-DK" dirty="0"/>
          </a:p>
        </p:txBody>
      </p:sp>
    </p:spTree>
    <p:extLst>
      <p:ext uri="{BB962C8B-B14F-4D97-AF65-F5344CB8AC3E}">
        <p14:creationId xmlns:p14="http://schemas.microsoft.com/office/powerpoint/2010/main" val="352122247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smtClean="0"/>
              <a:t>Threads</a:t>
            </a:r>
            <a:endParaRPr lang="da-DK" dirty="0"/>
          </a:p>
        </p:txBody>
      </p:sp>
      <p:grpSp>
        <p:nvGrpSpPr>
          <p:cNvPr id="12" name="Group 11"/>
          <p:cNvGrpSpPr/>
          <p:nvPr/>
        </p:nvGrpSpPr>
        <p:grpSpPr>
          <a:xfrm>
            <a:off x="1304374" y="2125677"/>
            <a:ext cx="2011658" cy="1645902"/>
            <a:chOff x="1920111" y="2765750"/>
            <a:chExt cx="2011658" cy="1645902"/>
          </a:xfrm>
        </p:grpSpPr>
        <p:sp>
          <p:nvSpPr>
            <p:cNvPr id="4" name="Rectangle 3"/>
            <p:cNvSpPr/>
            <p:nvPr/>
          </p:nvSpPr>
          <p:spPr bwMode="auto">
            <a:xfrm>
              <a:off x="1920111" y="2765750"/>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Stack</a:t>
              </a:r>
              <a:endParaRPr lang="da-DK"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920111" y="3588701"/>
              <a:ext cx="2011658" cy="822951"/>
            </a:xfrm>
            <a:prstGeom prst="rect">
              <a:avLst/>
            </a:prstGeom>
            <a:solidFill>
              <a:srgbClr val="442359"/>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Heap</a:t>
              </a:r>
              <a:endParaRPr lang="da-DK"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p:nvPr/>
        </p:nvGrpSpPr>
        <p:grpSpPr>
          <a:xfrm>
            <a:off x="5120476" y="1759921"/>
            <a:ext cx="2011658" cy="3291804"/>
            <a:chOff x="5577671" y="1759921"/>
            <a:chExt cx="2011658" cy="3291804"/>
          </a:xfrm>
        </p:grpSpPr>
        <p:sp>
          <p:nvSpPr>
            <p:cNvPr id="7" name="Rectangle 6"/>
            <p:cNvSpPr/>
            <p:nvPr/>
          </p:nvSpPr>
          <p:spPr bwMode="auto">
            <a:xfrm>
              <a:off x="5577671" y="3405823"/>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Thread 3 Stack</a:t>
              </a:r>
              <a:endParaRPr lang="da-DK"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5577671" y="4228774"/>
              <a:ext cx="2011658" cy="822951"/>
            </a:xfrm>
            <a:prstGeom prst="rect">
              <a:avLst/>
            </a:prstGeom>
            <a:solidFill>
              <a:srgbClr val="442359"/>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Heap</a:t>
              </a:r>
              <a:endParaRPr lang="da-DK"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5577671" y="2582872"/>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Thread 2 Stack</a:t>
              </a:r>
              <a:endParaRPr lang="da-DK"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577671" y="1759921"/>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Thread 1 Stack</a:t>
              </a:r>
              <a:endParaRPr lang="da-DK" sz="24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p:cNvSpPr txBox="1"/>
          <p:nvPr/>
        </p:nvSpPr>
        <p:spPr>
          <a:xfrm>
            <a:off x="688637" y="4411652"/>
            <a:ext cx="3243132" cy="572464"/>
          </a:xfrm>
          <a:prstGeom prst="rect">
            <a:avLst/>
          </a:prstGeom>
          <a:noFill/>
        </p:spPr>
        <p:txBody>
          <a:bodyPr wrap="none" lIns="182880" tIns="146304" rIns="182880" bIns="146304" rtlCol="0">
            <a:spAutoFit/>
          </a:bodyPr>
          <a:lstStyle/>
          <a:p>
            <a:pPr>
              <a:lnSpc>
                <a:spcPct val="90000"/>
              </a:lnSpc>
            </a:pPr>
            <a:r>
              <a:rPr lang="en-US" sz="2000" dirty="0" smtClean="0">
                <a:gradFill>
                  <a:gsLst>
                    <a:gs pos="2917">
                      <a:schemeClr val="tx1"/>
                    </a:gs>
                    <a:gs pos="30000">
                      <a:schemeClr val="tx1"/>
                    </a:gs>
                  </a:gsLst>
                  <a:lin ang="5400000" scaled="0"/>
                </a:gradFill>
              </a:rPr>
              <a:t>Single Threaded Program</a:t>
            </a:r>
            <a:endParaRPr lang="da-DK" sz="2000" dirty="0" smtClean="0">
              <a:gradFill>
                <a:gsLst>
                  <a:gs pos="2917">
                    <a:schemeClr val="tx1"/>
                  </a:gs>
                  <a:gs pos="30000">
                    <a:schemeClr val="tx1"/>
                  </a:gs>
                </a:gsLst>
                <a:lin ang="5400000" scaled="0"/>
              </a:gradFill>
            </a:endParaRPr>
          </a:p>
        </p:txBody>
      </p:sp>
      <p:sp>
        <p:nvSpPr>
          <p:cNvPr id="14" name="TextBox 13"/>
          <p:cNvSpPr txBox="1"/>
          <p:nvPr/>
        </p:nvSpPr>
        <p:spPr>
          <a:xfrm>
            <a:off x="5026210" y="5723364"/>
            <a:ext cx="3020314" cy="572464"/>
          </a:xfrm>
          <a:prstGeom prst="rect">
            <a:avLst/>
          </a:prstGeom>
          <a:noFill/>
        </p:spPr>
        <p:txBody>
          <a:bodyPr wrap="none" lIns="182880" tIns="146304" rIns="182880" bIns="146304" rtlCol="0">
            <a:spAutoFit/>
          </a:bodyPr>
          <a:lstStyle/>
          <a:p>
            <a:pPr>
              <a:lnSpc>
                <a:spcPct val="90000"/>
              </a:lnSpc>
            </a:pPr>
            <a:r>
              <a:rPr lang="en-US" sz="2000" dirty="0" smtClean="0">
                <a:gradFill>
                  <a:gsLst>
                    <a:gs pos="2917">
                      <a:schemeClr val="tx1"/>
                    </a:gs>
                    <a:gs pos="30000">
                      <a:schemeClr val="tx1"/>
                    </a:gs>
                  </a:gsLst>
                  <a:lin ang="5400000" scaled="0"/>
                </a:gradFill>
              </a:rPr>
              <a:t>Multithreaded Program</a:t>
            </a:r>
            <a:endParaRPr lang="da-DK" sz="2000" dirty="0" smtClean="0">
              <a:gradFill>
                <a:gsLst>
                  <a:gs pos="2917">
                    <a:schemeClr val="tx1"/>
                  </a:gs>
                  <a:gs pos="30000">
                    <a:schemeClr val="tx1"/>
                  </a:gs>
                </a:gsLst>
                <a:lin ang="5400000" scaled="0"/>
              </a:gradFill>
            </a:endParaRPr>
          </a:p>
        </p:txBody>
      </p:sp>
      <p:cxnSp>
        <p:nvCxnSpPr>
          <p:cNvPr id="16" name="Straight Arrow Connector 15"/>
          <p:cNvCxnSpPr>
            <a:endCxn id="10" idx="3"/>
          </p:cNvCxnSpPr>
          <p:nvPr/>
        </p:nvCxnSpPr>
        <p:spPr>
          <a:xfrm flipH="1" flipV="1">
            <a:off x="7132134" y="2171397"/>
            <a:ext cx="1144401" cy="82295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9" idx="3"/>
          </p:cNvCxnSpPr>
          <p:nvPr/>
        </p:nvCxnSpPr>
        <p:spPr>
          <a:xfrm flipH="1">
            <a:off x="7132134" y="2993804"/>
            <a:ext cx="1144401" cy="5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7" idx="3"/>
          </p:cNvCxnSpPr>
          <p:nvPr/>
        </p:nvCxnSpPr>
        <p:spPr>
          <a:xfrm flipH="1">
            <a:off x="7132134" y="2993804"/>
            <a:ext cx="1144401" cy="82349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132134" y="4639706"/>
            <a:ext cx="1144401" cy="5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192791" y="2708116"/>
            <a:ext cx="1133772" cy="572464"/>
          </a:xfrm>
          <a:prstGeom prst="rect">
            <a:avLst/>
          </a:prstGeom>
          <a:noFill/>
        </p:spPr>
        <p:txBody>
          <a:bodyPr wrap="none" lIns="182880" tIns="146304" rIns="182880" bIns="146304" rtlCol="0">
            <a:spAutoFit/>
          </a:bodyPr>
          <a:lstStyle/>
          <a:p>
            <a:pPr>
              <a:lnSpc>
                <a:spcPct val="90000"/>
              </a:lnSpc>
            </a:pPr>
            <a:r>
              <a:rPr lang="en-US" sz="2000" dirty="0" smtClean="0">
                <a:gradFill>
                  <a:gsLst>
                    <a:gs pos="2917">
                      <a:schemeClr val="tx1"/>
                    </a:gs>
                    <a:gs pos="30000">
                      <a:schemeClr val="tx1"/>
                    </a:gs>
                  </a:gsLst>
                  <a:lin ang="5400000" scaled="0"/>
                </a:gradFill>
              </a:rPr>
              <a:t>Private</a:t>
            </a:r>
            <a:endParaRPr lang="da-DK" sz="2000" dirty="0" smtClean="0">
              <a:gradFill>
                <a:gsLst>
                  <a:gs pos="2917">
                    <a:schemeClr val="tx1"/>
                  </a:gs>
                  <a:gs pos="30000">
                    <a:schemeClr val="tx1"/>
                  </a:gs>
                </a:gsLst>
                <a:lin ang="5400000" scaled="0"/>
              </a:gradFill>
            </a:endParaRPr>
          </a:p>
        </p:txBody>
      </p:sp>
      <p:sp>
        <p:nvSpPr>
          <p:cNvPr id="26" name="TextBox 25"/>
          <p:cNvSpPr txBox="1"/>
          <p:nvPr/>
        </p:nvSpPr>
        <p:spPr>
          <a:xfrm>
            <a:off x="8173555" y="4353474"/>
            <a:ext cx="1153008" cy="572464"/>
          </a:xfrm>
          <a:prstGeom prst="rect">
            <a:avLst/>
          </a:prstGeom>
          <a:noFill/>
        </p:spPr>
        <p:txBody>
          <a:bodyPr wrap="none" lIns="182880" tIns="146304" rIns="182880" bIns="146304" rtlCol="0">
            <a:spAutoFit/>
          </a:bodyPr>
          <a:lstStyle/>
          <a:p>
            <a:pPr>
              <a:lnSpc>
                <a:spcPct val="90000"/>
              </a:lnSpc>
            </a:pPr>
            <a:r>
              <a:rPr lang="en-US" sz="2000" dirty="0" smtClean="0">
                <a:gradFill>
                  <a:gsLst>
                    <a:gs pos="2917">
                      <a:schemeClr val="tx1"/>
                    </a:gs>
                    <a:gs pos="30000">
                      <a:schemeClr val="tx1"/>
                    </a:gs>
                  </a:gsLst>
                  <a:lin ang="5400000" scaled="0"/>
                </a:gradFill>
              </a:rPr>
              <a:t>Shared</a:t>
            </a:r>
            <a:endParaRPr lang="da-DK" sz="20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2860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Demo</a:t>
            </a:r>
            <a:endParaRPr lang="da-DK" dirty="0"/>
          </a:p>
        </p:txBody>
      </p:sp>
    </p:spTree>
    <p:extLst>
      <p:ext uri="{BB962C8B-B14F-4D97-AF65-F5344CB8AC3E}">
        <p14:creationId xmlns:p14="http://schemas.microsoft.com/office/powerpoint/2010/main" val="37362046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Threads Example</a:t>
            </a:r>
            <a:endParaRPr lang="da-DK"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648" y="2322199"/>
            <a:ext cx="7322651" cy="2489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boks 4"/>
          <p:cNvSpPr txBox="1"/>
          <p:nvPr/>
        </p:nvSpPr>
        <p:spPr>
          <a:xfrm>
            <a:off x="6132111" y="4880923"/>
            <a:ext cx="2045605" cy="262241"/>
          </a:xfrm>
          <a:prstGeom prst="rect">
            <a:avLst/>
          </a:prstGeom>
          <a:noFill/>
        </p:spPr>
        <p:txBody>
          <a:bodyPr wrap="none" rtlCol="0">
            <a:spAutoFit/>
          </a:bodyPr>
          <a:lstStyle/>
          <a:p>
            <a:r>
              <a:rPr lang="da-DK" sz="1071" dirty="0"/>
              <a:t>© From C# 5.0 in a NUTSHELL</a:t>
            </a:r>
          </a:p>
        </p:txBody>
      </p:sp>
    </p:spTree>
    <p:extLst>
      <p:ext uri="{BB962C8B-B14F-4D97-AF65-F5344CB8AC3E}">
        <p14:creationId xmlns:p14="http://schemas.microsoft.com/office/powerpoint/2010/main" val="1018499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49" y="-203658"/>
            <a:ext cx="11034272" cy="7358480"/>
          </a:xfrm>
          <a:prstGeom prst="rect">
            <a:avLst/>
          </a:prstGeom>
        </p:spPr>
      </p:pic>
      <p:sp>
        <p:nvSpPr>
          <p:cNvPr id="2" name="Title 1"/>
          <p:cNvSpPr>
            <a:spLocks noGrp="1"/>
          </p:cNvSpPr>
          <p:nvPr>
            <p:ph type="title"/>
          </p:nvPr>
        </p:nvSpPr>
        <p:spPr/>
        <p:txBody>
          <a:bodyPr/>
          <a:lstStyle/>
          <a:p>
            <a:r>
              <a:rPr lang="en-US" dirty="0" smtClean="0">
                <a:solidFill>
                  <a:schemeClr val="bg1"/>
                </a:solidFill>
              </a:rPr>
              <a:t>Race Condition</a:t>
            </a:r>
            <a:endParaRPr lang="en-US" dirty="0">
              <a:solidFill>
                <a:schemeClr val="bg1"/>
              </a:solidFill>
            </a:endParaRPr>
          </a:p>
        </p:txBody>
      </p:sp>
      <p:sp>
        <p:nvSpPr>
          <p:cNvPr id="3" name="AutoShape 2" descr="https://encrypted-tbn1.gstatic.com/images?q=tbn:ANd9GcRyLPmH4CXTD4PFXitpoImqWfZ04zdtZTxKFx7wrSHzvxs4JwLp"/>
          <p:cNvSpPr>
            <a:spLocks noChangeAspect="1" noChangeArrowheads="1"/>
          </p:cNvSpPr>
          <p:nvPr/>
        </p:nvSpPr>
        <p:spPr bwMode="auto">
          <a:xfrm>
            <a:off x="158936" y="-147339"/>
            <a:ext cx="310868" cy="3108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p>
        </p:txBody>
      </p:sp>
    </p:spTree>
    <p:extLst>
      <p:ext uri="{BB962C8B-B14F-4D97-AF65-F5344CB8AC3E}">
        <p14:creationId xmlns:p14="http://schemas.microsoft.com/office/powerpoint/2010/main" val="2207673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smtClean="0"/>
              <a:t>Race Condition</a:t>
            </a:r>
            <a:endParaRPr lang="en-US" dirty="0"/>
          </a:p>
        </p:txBody>
      </p:sp>
      <p:sp>
        <p:nvSpPr>
          <p:cNvPr id="3" name="AutoShape 2" descr="https://encrypted-tbn1.gstatic.com/images?q=tbn:ANd9GcRyLPmH4CXTD4PFXitpoImqWfZ04zdtZTxKFx7wrSHzvxs4JwLp"/>
          <p:cNvSpPr>
            <a:spLocks noChangeAspect="1" noChangeArrowheads="1"/>
          </p:cNvSpPr>
          <p:nvPr/>
        </p:nvSpPr>
        <p:spPr bwMode="auto">
          <a:xfrm>
            <a:off x="158936" y="-147339"/>
            <a:ext cx="310868" cy="3108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p>
        </p:txBody>
      </p:sp>
      <p:sp>
        <p:nvSpPr>
          <p:cNvPr id="6"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Behavior </a:t>
            </a:r>
            <a:r>
              <a:rPr lang="en-US" dirty="0"/>
              <a:t>of </a:t>
            </a:r>
            <a:r>
              <a:rPr lang="en-US" dirty="0" smtClean="0"/>
              <a:t>a program where </a:t>
            </a:r>
            <a:r>
              <a:rPr lang="en-US" dirty="0"/>
              <a:t>the output is </a:t>
            </a:r>
            <a:r>
              <a:rPr lang="en-US" b="1" dirty="0"/>
              <a:t>dependent</a:t>
            </a:r>
            <a:r>
              <a:rPr lang="en-US" dirty="0"/>
              <a:t> on the </a:t>
            </a:r>
            <a:r>
              <a:rPr lang="en-US" b="1" dirty="0"/>
              <a:t>sequence</a:t>
            </a:r>
            <a:r>
              <a:rPr lang="en-US" dirty="0"/>
              <a:t> or </a:t>
            </a:r>
            <a:r>
              <a:rPr lang="en-US" b="1" dirty="0"/>
              <a:t>timing</a:t>
            </a:r>
            <a:r>
              <a:rPr lang="en-US" dirty="0"/>
              <a:t> of other </a:t>
            </a:r>
            <a:r>
              <a:rPr lang="en-US" b="1" dirty="0"/>
              <a:t>uncontrollable</a:t>
            </a:r>
            <a:r>
              <a:rPr lang="en-US" dirty="0"/>
              <a:t> events. </a:t>
            </a:r>
            <a:endParaRPr lang="en-US" dirty="0" smtClean="0"/>
          </a:p>
          <a:p>
            <a:pPr marL="0" indent="0">
              <a:buNone/>
            </a:pPr>
            <a:endParaRPr lang="en-US" dirty="0" smtClean="0"/>
          </a:p>
          <a:p>
            <a:pPr marL="0" indent="0">
              <a:buNone/>
            </a:pPr>
            <a:r>
              <a:rPr lang="en-US" dirty="0" smtClean="0">
                <a:sym typeface="Wingdings" panose="05000000000000000000" pitchFamily="2" charset="2"/>
              </a:rPr>
              <a:t> Bug, when events do not happen in the order the</a:t>
            </a:r>
            <a:r>
              <a:rPr lang="en-US" dirty="0" smtClean="0"/>
              <a:t> </a:t>
            </a:r>
            <a:r>
              <a:rPr lang="en-US" dirty="0"/>
              <a:t>programmer intended</a:t>
            </a:r>
            <a:r>
              <a:rPr lang="en-US" dirty="0" smtClean="0"/>
              <a:t>.</a:t>
            </a:r>
            <a:endParaRPr lang="da-DK" dirty="0"/>
          </a:p>
        </p:txBody>
      </p:sp>
    </p:spTree>
    <p:extLst>
      <p:ext uri="{BB962C8B-B14F-4D97-AF65-F5344CB8AC3E}">
        <p14:creationId xmlns:p14="http://schemas.microsoft.com/office/powerpoint/2010/main" val="428962761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 Demo</a:t>
            </a:r>
            <a:endParaRPr lang="da-DK" dirty="0"/>
          </a:p>
        </p:txBody>
      </p:sp>
    </p:spTree>
    <p:extLst>
      <p:ext uri="{BB962C8B-B14F-4D97-AF65-F5344CB8AC3E}">
        <p14:creationId xmlns:p14="http://schemas.microsoft.com/office/powerpoint/2010/main" val="406057618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17118</TotalTime>
  <Words>235</Words>
  <Application>Microsoft Office PowerPoint</Application>
  <PresentationFormat>Custom</PresentationFormat>
  <Paragraphs>61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Segoe UI</vt:lpstr>
      <vt:lpstr>Segoe UI Light</vt:lpstr>
      <vt:lpstr>Wingdings</vt:lpstr>
      <vt:lpstr>MSVID_White_4x3_2012-08-18</vt:lpstr>
      <vt:lpstr>Asynchronous and Parallel Programming in C♯</vt:lpstr>
      <vt:lpstr>PowerPoint Presentation</vt:lpstr>
      <vt:lpstr>Concurrency</vt:lpstr>
      <vt:lpstr>PowerPoint Presentation</vt:lpstr>
      <vt:lpstr>Threads Demo</vt:lpstr>
      <vt:lpstr>Threads Example</vt:lpstr>
      <vt:lpstr>Race Condition</vt:lpstr>
      <vt:lpstr>Race Condition</vt:lpstr>
      <vt:lpstr>Race Condition Demo</vt:lpstr>
      <vt:lpstr>Deadlock</vt:lpstr>
      <vt:lpstr>Deadlock</vt:lpstr>
      <vt:lpstr>Deadlock demo</vt:lpstr>
      <vt:lpstr>Task Parallel Library</vt:lpstr>
      <vt:lpstr>PowerPoint Presentation</vt:lpstr>
      <vt:lpstr>PowerPoint Presentation</vt:lpstr>
      <vt:lpstr>PowerPoint Presentation</vt:lpstr>
      <vt:lpstr>Async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98</cp:revision>
  <dcterms:created xsi:type="dcterms:W3CDTF">2012-05-22T07:38:31Z</dcterms:created>
  <dcterms:modified xsi:type="dcterms:W3CDTF">2015-10-21T19:57:01Z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