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lvl1pPr>
      <a:defRPr sz="2800">
        <a:latin typeface="Verdana"/>
        <a:ea typeface="Verdana"/>
        <a:cs typeface="Verdana"/>
        <a:sym typeface="Verdana"/>
      </a:defRPr>
    </a:lvl1pPr>
    <a:lvl2pPr indent="457200">
      <a:defRPr sz="2800">
        <a:latin typeface="Verdana"/>
        <a:ea typeface="Verdana"/>
        <a:cs typeface="Verdana"/>
        <a:sym typeface="Verdana"/>
      </a:defRPr>
    </a:lvl2pPr>
    <a:lvl3pPr indent="914400">
      <a:defRPr sz="2800">
        <a:latin typeface="Verdana"/>
        <a:ea typeface="Verdana"/>
        <a:cs typeface="Verdana"/>
        <a:sym typeface="Verdana"/>
      </a:defRPr>
    </a:lvl3pPr>
    <a:lvl4pPr indent="1371600">
      <a:defRPr sz="2800">
        <a:latin typeface="Verdana"/>
        <a:ea typeface="Verdana"/>
        <a:cs typeface="Verdana"/>
        <a:sym typeface="Verdana"/>
      </a:defRPr>
    </a:lvl4pPr>
    <a:lvl5pPr indent="1828800">
      <a:defRPr sz="2800">
        <a:latin typeface="Verdana"/>
        <a:ea typeface="Verdana"/>
        <a:cs typeface="Verdana"/>
        <a:sym typeface="Verdana"/>
      </a:defRPr>
    </a:lvl5pPr>
    <a:lvl6pPr>
      <a:defRPr sz="2800">
        <a:latin typeface="Verdana"/>
        <a:ea typeface="Verdana"/>
        <a:cs typeface="Verdana"/>
        <a:sym typeface="Verdana"/>
      </a:defRPr>
    </a:lvl6pPr>
    <a:lvl7pPr>
      <a:defRPr sz="2800">
        <a:latin typeface="Verdana"/>
        <a:ea typeface="Verdana"/>
        <a:cs typeface="Verdana"/>
        <a:sym typeface="Verdana"/>
      </a:defRPr>
    </a:lvl7pPr>
    <a:lvl8pPr>
      <a:defRPr sz="2800">
        <a:latin typeface="Verdana"/>
        <a:ea typeface="Verdana"/>
        <a:cs typeface="Verdana"/>
        <a:sym typeface="Verdana"/>
      </a:defRPr>
    </a:lvl8pPr>
    <a:lvl9pPr>
      <a:defRPr sz="2800">
        <a:latin typeface="Verdana"/>
        <a:ea typeface="Verdana"/>
        <a:cs typeface="Verdana"/>
        <a:sym typeface="Verdan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" name="Shape 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410200" y="6477000"/>
            <a:ext cx="1676400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457200">
              <a:defRPr sz="1500"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>
              <a:defRPr sz="1800"/>
            </a:pPr>
            <a:r>
              <a:rPr sz="1500"/>
              <a:t>www.itu.dk</a:t>
            </a:r>
          </a:p>
        </p:txBody>
      </p:sp>
      <p:sp>
        <p:nvSpPr>
          <p:cNvPr id="3" name="Shape 3"/>
          <p:cNvSpPr/>
          <p:nvPr/>
        </p:nvSpPr>
        <p:spPr>
          <a:xfrm>
            <a:off x="762000" y="6400800"/>
            <a:ext cx="7696200" cy="0"/>
          </a:xfrm>
          <a:prstGeom prst="line">
            <a:avLst/>
          </a:prstGeom>
          <a:ln>
            <a:solidFill>
              <a:srgbClr val="FF660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4" name="inter_big_logo_eng.png" descr="H:\Billeder\ITU logo\inter_big_logo_eng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6413500"/>
            <a:ext cx="4038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sldNum" sz="quarter" idx="2"/>
          </p:nvPr>
        </p:nvSpPr>
        <p:spPr>
          <a:xfrm>
            <a:off x="7848600" y="6477000"/>
            <a:ext cx="609600" cy="3327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600">
                <a:solidFill>
                  <a:srgbClr val="FF6600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  <p:transition spd="med" advClick="1"/>
  <p:txStyles>
    <p:titleStyle>
      <a:lvl1pPr algn="ctr">
        <a:defRPr sz="3200">
          <a:solidFill>
            <a:srgbClr val="FF6600"/>
          </a:solidFill>
          <a:latin typeface="Verdana Bold"/>
          <a:ea typeface="Verdana Bold"/>
          <a:cs typeface="Verdana Bold"/>
          <a:sym typeface="Verdana Bold"/>
        </a:defRPr>
      </a:lvl1pPr>
      <a:lvl2pPr algn="ctr">
        <a:defRPr sz="3200">
          <a:solidFill>
            <a:srgbClr val="FF6600"/>
          </a:solidFill>
          <a:latin typeface="Verdana Bold"/>
          <a:ea typeface="Verdana Bold"/>
          <a:cs typeface="Verdana Bold"/>
          <a:sym typeface="Verdana Bold"/>
        </a:defRPr>
      </a:lvl2pPr>
      <a:lvl3pPr algn="ctr">
        <a:defRPr sz="3200">
          <a:solidFill>
            <a:srgbClr val="FF6600"/>
          </a:solidFill>
          <a:latin typeface="Verdana Bold"/>
          <a:ea typeface="Verdana Bold"/>
          <a:cs typeface="Verdana Bold"/>
          <a:sym typeface="Verdana Bold"/>
        </a:defRPr>
      </a:lvl3pPr>
      <a:lvl4pPr algn="ctr">
        <a:defRPr sz="3200">
          <a:solidFill>
            <a:srgbClr val="FF6600"/>
          </a:solidFill>
          <a:latin typeface="Verdana Bold"/>
          <a:ea typeface="Verdana Bold"/>
          <a:cs typeface="Verdana Bold"/>
          <a:sym typeface="Verdana Bold"/>
        </a:defRPr>
      </a:lvl4pPr>
      <a:lvl5pPr algn="ctr">
        <a:defRPr sz="3200">
          <a:solidFill>
            <a:srgbClr val="FF6600"/>
          </a:solidFill>
          <a:latin typeface="Verdana Bold"/>
          <a:ea typeface="Verdana Bold"/>
          <a:cs typeface="Verdana Bold"/>
          <a:sym typeface="Verdana Bold"/>
        </a:defRPr>
      </a:lvl5pPr>
      <a:lvl6pPr indent="457200" algn="ctr">
        <a:defRPr sz="3200">
          <a:solidFill>
            <a:srgbClr val="FF6600"/>
          </a:solidFill>
          <a:latin typeface="Verdana Bold"/>
          <a:ea typeface="Verdana Bold"/>
          <a:cs typeface="Verdana Bold"/>
          <a:sym typeface="Verdana Bold"/>
        </a:defRPr>
      </a:lvl6pPr>
      <a:lvl7pPr indent="914400" algn="ctr">
        <a:defRPr sz="3200">
          <a:solidFill>
            <a:srgbClr val="FF6600"/>
          </a:solidFill>
          <a:latin typeface="Verdana Bold"/>
          <a:ea typeface="Verdana Bold"/>
          <a:cs typeface="Verdana Bold"/>
          <a:sym typeface="Verdana Bold"/>
        </a:defRPr>
      </a:lvl7pPr>
      <a:lvl8pPr indent="1371600" algn="ctr">
        <a:defRPr sz="3200">
          <a:solidFill>
            <a:srgbClr val="FF6600"/>
          </a:solidFill>
          <a:latin typeface="Verdana Bold"/>
          <a:ea typeface="Verdana Bold"/>
          <a:cs typeface="Verdana Bold"/>
          <a:sym typeface="Verdana Bold"/>
        </a:defRPr>
      </a:lvl8pPr>
      <a:lvl9pPr indent="1828800" algn="ctr">
        <a:defRPr sz="3200">
          <a:solidFill>
            <a:srgbClr val="FF6600"/>
          </a:solidFill>
          <a:latin typeface="Verdana Bold"/>
          <a:ea typeface="Verdana Bold"/>
          <a:cs typeface="Verdana Bold"/>
          <a:sym typeface="Verdana Bold"/>
        </a:defRPr>
      </a:lvl9pPr>
    </p:titleStyle>
    <p:bodyStyle>
      <a:lvl1pPr marL="342900" indent="-342900">
        <a:spcBef>
          <a:spcPts val="600"/>
        </a:spcBef>
        <a:buSzPct val="100000"/>
        <a:buChar char="»"/>
        <a:defRPr sz="2800">
          <a:latin typeface="Verdana"/>
          <a:ea typeface="Verdana"/>
          <a:cs typeface="Verdana"/>
          <a:sym typeface="Verdana"/>
        </a:defRPr>
      </a:lvl1pPr>
      <a:lvl2pPr marL="790575" indent="-333375">
        <a:spcBef>
          <a:spcPts val="600"/>
        </a:spcBef>
        <a:buSzPct val="100000"/>
        <a:buChar char="–"/>
        <a:defRPr sz="2800">
          <a:latin typeface="Verdana"/>
          <a:ea typeface="Verdana"/>
          <a:cs typeface="Verdana"/>
          <a:sym typeface="Verdana"/>
        </a:defRPr>
      </a:lvl2pPr>
      <a:lvl3pPr marL="1234439" indent="-320039">
        <a:spcBef>
          <a:spcPts val="600"/>
        </a:spcBef>
        <a:buSzPct val="100000"/>
        <a:buChar char="•"/>
        <a:defRPr sz="2800">
          <a:latin typeface="Verdana"/>
          <a:ea typeface="Verdana"/>
          <a:cs typeface="Verdana"/>
          <a:sym typeface="Verdana"/>
        </a:defRPr>
      </a:lvl3pPr>
      <a:lvl4pPr marL="1727200" indent="-355600">
        <a:spcBef>
          <a:spcPts val="600"/>
        </a:spcBef>
        <a:buSzPct val="100000"/>
        <a:buChar char="–"/>
        <a:defRPr sz="2800">
          <a:latin typeface="Verdana"/>
          <a:ea typeface="Verdana"/>
          <a:cs typeface="Verdana"/>
          <a:sym typeface="Verdana"/>
        </a:defRPr>
      </a:lvl4pPr>
      <a:lvl5pPr marL="2228850" indent="-400050">
        <a:spcBef>
          <a:spcPts val="600"/>
        </a:spcBef>
        <a:buSzPct val="100000"/>
        <a:buChar char="»"/>
        <a:defRPr sz="2800">
          <a:latin typeface="Verdana"/>
          <a:ea typeface="Verdana"/>
          <a:cs typeface="Verdana"/>
          <a:sym typeface="Verdana"/>
        </a:defRPr>
      </a:lvl5pPr>
      <a:lvl6pPr marL="2686050" indent="-400050">
        <a:spcBef>
          <a:spcPts val="600"/>
        </a:spcBef>
        <a:buSzPct val="100000"/>
        <a:buChar char="•"/>
        <a:defRPr sz="2800">
          <a:latin typeface="Verdana"/>
          <a:ea typeface="Verdana"/>
          <a:cs typeface="Verdana"/>
          <a:sym typeface="Verdana"/>
        </a:defRPr>
      </a:lvl6pPr>
      <a:lvl7pPr marL="3143250" indent="-400050">
        <a:spcBef>
          <a:spcPts val="600"/>
        </a:spcBef>
        <a:buSzPct val="100000"/>
        <a:buChar char="•"/>
        <a:defRPr sz="2800">
          <a:latin typeface="Verdana"/>
          <a:ea typeface="Verdana"/>
          <a:cs typeface="Verdana"/>
          <a:sym typeface="Verdana"/>
        </a:defRPr>
      </a:lvl7pPr>
      <a:lvl8pPr marL="3600450" indent="-400050">
        <a:spcBef>
          <a:spcPts val="600"/>
        </a:spcBef>
        <a:buSzPct val="100000"/>
        <a:buChar char="•"/>
        <a:defRPr sz="2800">
          <a:latin typeface="Verdana"/>
          <a:ea typeface="Verdana"/>
          <a:cs typeface="Verdana"/>
          <a:sym typeface="Verdana"/>
        </a:defRPr>
      </a:lvl8pPr>
      <a:lvl9pPr marL="4057650" indent="-400050">
        <a:spcBef>
          <a:spcPts val="600"/>
        </a:spcBef>
        <a:buSzPct val="100000"/>
        <a:buChar char="•"/>
        <a:defRPr sz="2800">
          <a:latin typeface="Verdana"/>
          <a:ea typeface="Verdana"/>
          <a:cs typeface="Verdana"/>
          <a:sym typeface="Verdana"/>
        </a:defRPr>
      </a:lvl9pPr>
    </p:bodyStyle>
    <p:otherStyle>
      <a:lvl1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Verdana"/>
        </a:defRPr>
      </a:lvl1pPr>
      <a:lvl2pPr indent="457200"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Verdana"/>
        </a:defRPr>
      </a:lvl2pPr>
      <a:lvl3pPr indent="914400"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Verdana"/>
        </a:defRPr>
      </a:lvl3pPr>
      <a:lvl4pPr indent="1371600"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Verdana"/>
        </a:defRPr>
      </a:lvl4pPr>
      <a:lvl5pPr indent="1828800"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Verdana"/>
        </a:defRPr>
      </a:lvl5pPr>
      <a:lvl6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Verdana"/>
        </a:defRPr>
      </a:lvl6pPr>
      <a:lvl7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Verdana"/>
        </a:defRPr>
      </a:lvl7pPr>
      <a:lvl8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Verdana"/>
        </a:defRPr>
      </a:lvl8pPr>
      <a:lvl9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6600"/>
                </a:solidFill>
              </a:rPr>
              <a:t>Introduction to Database Design</a:t>
            </a:r>
          </a:p>
        </p:txBody>
      </p:sp>
      <p:sp>
        <p:nvSpPr>
          <p:cNvPr id="12" name="Shape 12"/>
          <p:cNvSpPr/>
          <p:nvPr>
            <p:ph type="body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>
              <a:buSzTx/>
              <a:buNone/>
              <a:defRPr sz="1800"/>
            </a:pPr>
            <a:r>
              <a:rPr sz="2800"/>
              <a:t>Exercises 3</a:t>
            </a:r>
            <a:endParaRPr sz="2800"/>
          </a:p>
          <a:p>
            <a:pPr lvl="0" marL="0" indent="0" algn="ctr">
              <a:buSzTx/>
              <a:buNone/>
              <a:defRPr sz="1800"/>
            </a:pPr>
            <a:r>
              <a:rPr sz="2800"/>
              <a:t>09.09-2015</a:t>
            </a:r>
          </a:p>
        </p:txBody>
      </p:sp>
      <p:sp>
        <p:nvSpPr>
          <p:cNvPr id="13" name="Shape 13"/>
          <p:cNvSpPr/>
          <p:nvPr/>
        </p:nvSpPr>
        <p:spPr>
          <a:xfrm>
            <a:off x="7848600" y="6477000"/>
            <a:ext cx="60960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600">
                <a:solidFill>
                  <a:srgbClr val="FF6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14" name="Shape 14"/>
          <p:cNvSpPr/>
          <p:nvPr/>
        </p:nvSpPr>
        <p:spPr>
          <a:xfrm>
            <a:off x="1904999" y="5638800"/>
            <a:ext cx="5055207" cy="85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1200">
                <a:solidFill>
                  <a:srgbClr val="808080"/>
                </a:solidFill>
              </a:rPr>
              <a:t>Some figures are taken from the ppt slides from the book </a:t>
            </a:r>
            <a:endParaRPr sz="1200">
              <a:solidFill>
                <a:srgbClr val="808080"/>
              </a:solidFill>
            </a:endParaRPr>
          </a:p>
          <a:p>
            <a:pPr lvl="0">
              <a:defRPr sz="1800"/>
            </a:pPr>
            <a:r>
              <a:rPr sz="1200">
                <a:solidFill>
                  <a:srgbClr val="808080"/>
                </a:solidFill>
              </a:rPr>
              <a:t>Database systems by Kiefer, Bernstein, Lewis</a:t>
            </a:r>
            <a:endParaRPr sz="1200">
              <a:solidFill>
                <a:srgbClr val="808080"/>
              </a:solidFill>
            </a:endParaRPr>
          </a:p>
          <a:p>
            <a:pPr lvl="0">
              <a:defRPr sz="1800"/>
            </a:pPr>
            <a:r>
              <a:rPr sz="1200">
                <a:solidFill>
                  <a:srgbClr val="808080"/>
                </a:solidFill>
              </a:rPr>
              <a:t>C</a:t>
            </a:r>
            <a:r>
              <a:rPr sz="1200">
                <a:solidFill>
                  <a:srgbClr val="808080"/>
                </a:solidFill>
              </a:rPr>
              <a:t>opyright </a:t>
            </a:r>
            <a:r>
              <a:rPr sz="1200">
                <a:solidFill>
                  <a:srgbClr val="808080"/>
                </a:solidFill>
              </a:rPr>
              <a:t>© 2006 Pearson, Addison-Wesley, all rights reserved.</a:t>
            </a:r>
            <a:endParaRPr sz="1200">
              <a:solidFill>
                <a:srgbClr val="808080"/>
              </a:solidFill>
            </a:endParaRPr>
          </a:p>
          <a:p>
            <a:pPr lvl="0">
              <a:defRPr sz="1800"/>
            </a:pPr>
            <a:r>
              <a:rPr sz="1200">
                <a:solidFill>
                  <a:srgbClr val="808080"/>
                </a:solidFill>
              </a:rPr>
              <a:t>Original version of slides by Rasmus Pagh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FF660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 idx="4294967295"/>
          </p:nvPr>
        </p:nvSpPr>
        <p:spPr>
          <a:xfrm>
            <a:off x="762000" y="0"/>
            <a:ext cx="76962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6600"/>
                </a:solidFill>
              </a:rPr>
              <a:t>Today’s exercises</a:t>
            </a:r>
          </a:p>
        </p:txBody>
      </p:sp>
      <p:sp>
        <p:nvSpPr>
          <p:cNvPr id="18" name="Shape 18"/>
          <p:cNvSpPr/>
          <p:nvPr>
            <p:ph type="body" idx="4294967295"/>
          </p:nvPr>
        </p:nvSpPr>
        <p:spPr>
          <a:xfrm>
            <a:off x="762000" y="1143000"/>
            <a:ext cx="7696200" cy="51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•"/>
              <a:defRPr sz="1800"/>
            </a:pPr>
            <a:r>
              <a:rPr sz="2800"/>
              <a:t>Normalization!</a:t>
            </a:r>
            <a:endParaRPr sz="2800"/>
          </a:p>
          <a:p>
            <a:pPr lvl="0">
              <a:buChar char="•"/>
              <a:defRPr sz="1800"/>
            </a:pPr>
            <a:r>
              <a:rPr sz="2800"/>
              <a:t>Part of your mandatory assignments and will be on the exam</a:t>
            </a:r>
            <a:endParaRPr sz="2800"/>
          </a:p>
          <a:p>
            <a:pPr lvl="0">
              <a:buChar char="•"/>
              <a:defRPr sz="1800"/>
            </a:pPr>
            <a:r>
              <a:rPr sz="2800"/>
              <a:t>Experience shows that many find this the "hard" part of the curriculum</a:t>
            </a:r>
            <a:endParaRPr sz="2800"/>
          </a:p>
          <a:p>
            <a:pPr lvl="0">
              <a:buChar char="•"/>
              <a:defRPr sz="1800"/>
            </a:pPr>
            <a:r>
              <a:rPr sz="2800"/>
              <a:t>Following 6 slides is a quick run down of normalization, so if you think you know all there is to know feel free to continue working on your assignment :)  </a:t>
            </a:r>
          </a:p>
        </p:txBody>
      </p:sp>
      <p:sp>
        <p:nvSpPr>
          <p:cNvPr id="19" name="Shape 19"/>
          <p:cNvSpPr/>
          <p:nvPr/>
        </p:nvSpPr>
        <p:spPr>
          <a:xfrm>
            <a:off x="7848600" y="6477000"/>
            <a:ext cx="60960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600">
                <a:solidFill>
                  <a:srgbClr val="FF6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6600"/>
                </a:solidFill>
              </a:rPr>
              <a:t>2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 idx="4294967295"/>
          </p:nvPr>
        </p:nvSpPr>
        <p:spPr>
          <a:xfrm>
            <a:off x="762000" y="0"/>
            <a:ext cx="76962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886968">
              <a:defRPr sz="3104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4">
                <a:solidFill>
                  <a:srgbClr val="FF6600"/>
                </a:solidFill>
              </a:rPr>
              <a:t>Important stuff Episode I: The Phantom Key</a:t>
            </a:r>
          </a:p>
        </p:txBody>
      </p:sp>
      <p:sp>
        <p:nvSpPr>
          <p:cNvPr id="22" name="Shape 22"/>
          <p:cNvSpPr/>
          <p:nvPr>
            <p:ph type="body" idx="4294967295"/>
          </p:nvPr>
        </p:nvSpPr>
        <p:spPr>
          <a:xfrm>
            <a:off x="723900" y="1181100"/>
            <a:ext cx="7696200" cy="51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•"/>
              <a:defRPr sz="1800"/>
            </a:pPr>
            <a:r>
              <a:rPr sz="2800"/>
              <a:t>When talking about normalization we use the terms:</a:t>
            </a:r>
            <a:endParaRPr sz="2800"/>
          </a:p>
          <a:p>
            <a:pPr lvl="1">
              <a:defRPr sz="1800"/>
            </a:pPr>
            <a:r>
              <a:rPr sz="2800"/>
              <a:t>Candidate key {uniqueness and minimality}</a:t>
            </a:r>
            <a:endParaRPr sz="2800"/>
          </a:p>
          <a:p>
            <a:pPr lvl="1">
              <a:defRPr sz="1800"/>
            </a:pPr>
            <a:r>
              <a:rPr sz="2800"/>
              <a:t>Super key {uniqueness}</a:t>
            </a:r>
            <a:endParaRPr sz="2800"/>
          </a:p>
          <a:p>
            <a:pPr lvl="1">
              <a:defRPr sz="1800"/>
            </a:pPr>
            <a:r>
              <a:rPr sz="2800"/>
              <a:t>A Functional Dependency (FD) is of the form A -&gt; B, read as: A functionally determines B.</a:t>
            </a:r>
            <a:endParaRPr sz="2800"/>
          </a:p>
          <a:p>
            <a:pPr lvl="0">
              <a:buChar char="•"/>
              <a:defRPr sz="1800"/>
            </a:pPr>
            <a:r>
              <a:rPr sz="2800"/>
              <a:t>A FD can be avoidable or unavoidable</a:t>
            </a:r>
          </a:p>
        </p:txBody>
      </p:sp>
      <p:sp>
        <p:nvSpPr>
          <p:cNvPr id="23" name="Shape 23"/>
          <p:cNvSpPr/>
          <p:nvPr/>
        </p:nvSpPr>
        <p:spPr>
          <a:xfrm>
            <a:off x="7848600" y="6477000"/>
            <a:ext cx="60960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600">
                <a:solidFill>
                  <a:srgbClr val="FF6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6600"/>
                </a:solidFill>
              </a:rPr>
              <a:t>6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FF6600"/>
                </a:solidFill>
              </a:rPr>
            </a:fld>
          </a:p>
        </p:txBody>
      </p:sp>
      <p:sp>
        <p:nvSpPr>
          <p:cNvPr id="26" name="Shape 26"/>
          <p:cNvSpPr/>
          <p:nvPr/>
        </p:nvSpPr>
        <p:spPr>
          <a:xfrm>
            <a:off x="762000" y="0"/>
            <a:ext cx="76962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886968">
              <a:defRPr sz="3104">
                <a:solidFill>
                  <a:srgbClr val="FF6600"/>
                </a:solidFill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4">
                <a:solidFill>
                  <a:srgbClr val="FF6600"/>
                </a:solidFill>
              </a:rPr>
              <a:t>Important stuff Episode II: Attack of the FD's</a:t>
            </a:r>
          </a:p>
        </p:txBody>
      </p:sp>
      <p:sp>
        <p:nvSpPr>
          <p:cNvPr id="27" name="Shape 27"/>
          <p:cNvSpPr/>
          <p:nvPr/>
        </p:nvSpPr>
        <p:spPr>
          <a:xfrm>
            <a:off x="723900" y="1181100"/>
            <a:ext cx="7696200" cy="51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250317" indent="-250317" defTabSz="667512">
              <a:spcBef>
                <a:spcPts val="400"/>
              </a:spcBef>
              <a:buSzPct val="100000"/>
              <a:buChar char="•"/>
              <a:defRPr sz="1800"/>
            </a:pPr>
            <a:r>
              <a:rPr sz="2044"/>
              <a:t>If the left side of a FD is at least a super key, the FD is unavoidable!</a:t>
            </a:r>
            <a:endParaRPr sz="2044"/>
          </a:p>
          <a:p>
            <a:pPr lvl="0" marL="250317" indent="-250317" defTabSz="667512">
              <a:spcBef>
                <a:spcPts val="400"/>
              </a:spcBef>
              <a:buSzPct val="100000"/>
              <a:buChar char="•"/>
              <a:defRPr sz="1800"/>
            </a:pPr>
            <a:r>
              <a:rPr sz="2044"/>
              <a:t>Example:</a:t>
            </a:r>
            <a:endParaRPr sz="2044"/>
          </a:p>
          <a:p>
            <a:pPr lvl="1" marL="577119" indent="-243363" defTabSz="667512">
              <a:spcBef>
                <a:spcPts val="400"/>
              </a:spcBef>
              <a:buSzPct val="100000"/>
              <a:buChar char="–"/>
              <a:defRPr sz="1800"/>
            </a:pPr>
            <a:r>
              <a:rPr sz="2044"/>
              <a:t>Movies(title, year, length, filmType, studioName, starName)</a:t>
            </a:r>
            <a:endParaRPr sz="2044"/>
          </a:p>
          <a:p>
            <a:pPr lvl="1" marL="577119" indent="-243363" defTabSz="667512">
              <a:spcBef>
                <a:spcPts val="400"/>
              </a:spcBef>
              <a:buSzPct val="100000"/>
              <a:buChar char="–"/>
              <a:defRPr sz="1800"/>
            </a:pPr>
            <a:r>
              <a:rPr sz="2044"/>
              <a:t>FD: {title, year, starName} -&gt; {length, filmType, studioName}</a:t>
            </a:r>
            <a:endParaRPr sz="2044"/>
          </a:p>
          <a:p>
            <a:pPr lvl="1" marL="577119" indent="-243363" defTabSz="667512">
              <a:spcBef>
                <a:spcPts val="400"/>
              </a:spcBef>
              <a:buSzPct val="100000"/>
              <a:buChar char="–"/>
              <a:defRPr sz="1800"/>
            </a:pPr>
            <a:r>
              <a:rPr sz="2044"/>
              <a:t>{title, year, starName} uniquely defines row in movies, and it satisfies minimality because if we remove any of the attributes it loses its uniqueness.</a:t>
            </a:r>
            <a:endParaRPr sz="2044"/>
          </a:p>
          <a:p>
            <a:pPr lvl="2" marL="901141" indent="-233629" defTabSz="667512">
              <a:spcBef>
                <a:spcPts val="400"/>
              </a:spcBef>
              <a:buSzPct val="100000"/>
              <a:buChar char="•"/>
              <a:defRPr sz="1800"/>
            </a:pPr>
            <a:r>
              <a:rPr sz="2044"/>
              <a:t>Here we need some domain knowledge! This is partly why this can be tricky.</a:t>
            </a:r>
            <a:endParaRPr sz="2044"/>
          </a:p>
          <a:p>
            <a:pPr lvl="1" marL="577119" indent="-243363" defTabSz="667512">
              <a:spcBef>
                <a:spcPts val="400"/>
              </a:spcBef>
              <a:buSzPct val="100000"/>
              <a:buChar char="–"/>
              <a:defRPr sz="1800"/>
            </a:pPr>
            <a:r>
              <a:rPr sz="2044"/>
              <a:t>Therefore {title, year, starName} is a candidate key and thus the above FD is unavoidable!</a:t>
            </a:r>
          </a:p>
        </p:txBody>
      </p:sp>
      <p:sp>
        <p:nvSpPr>
          <p:cNvPr id="28" name="Shape 28"/>
          <p:cNvSpPr/>
          <p:nvPr/>
        </p:nvSpPr>
        <p:spPr>
          <a:xfrm>
            <a:off x="7848600" y="6477000"/>
            <a:ext cx="60960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600">
                <a:solidFill>
                  <a:srgbClr val="FF6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6600"/>
                </a:solidFill>
              </a:rPr>
              <a:t>6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FF6600"/>
                </a:solidFill>
              </a:rPr>
            </a:fld>
          </a:p>
        </p:txBody>
      </p:sp>
      <p:sp>
        <p:nvSpPr>
          <p:cNvPr id="31" name="Shape 31"/>
          <p:cNvSpPr/>
          <p:nvPr/>
        </p:nvSpPr>
        <p:spPr>
          <a:xfrm>
            <a:off x="762000" y="0"/>
            <a:ext cx="76962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886968">
              <a:defRPr sz="3104">
                <a:solidFill>
                  <a:srgbClr val="FF6600"/>
                </a:solidFill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4">
                <a:solidFill>
                  <a:srgbClr val="FF6600"/>
                </a:solidFill>
              </a:rPr>
              <a:t>Important stuff Episode III: Revenge of the Normal Forms</a:t>
            </a:r>
          </a:p>
        </p:txBody>
      </p:sp>
      <p:sp>
        <p:nvSpPr>
          <p:cNvPr id="32" name="Shape 32"/>
          <p:cNvSpPr/>
          <p:nvPr/>
        </p:nvSpPr>
        <p:spPr>
          <a:xfrm>
            <a:off x="723900" y="1181100"/>
            <a:ext cx="7696200" cy="51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spcBef>
                <a:spcPts val="600"/>
              </a:spcBef>
              <a:buSzPct val="100000"/>
              <a:buChar char="•"/>
              <a:defRPr sz="1800"/>
            </a:pPr>
            <a:r>
              <a:rPr sz="2800"/>
              <a:t>Idea with normalization: reduce redundancy be splitting relations. </a:t>
            </a:r>
            <a:endParaRPr sz="2800"/>
          </a:p>
          <a:p>
            <a:pPr lvl="1" marL="790575" indent="-333375">
              <a:spcBef>
                <a:spcPts val="600"/>
              </a:spcBef>
              <a:buSzPct val="100000"/>
              <a:buChar char="–"/>
              <a:defRPr sz="1800"/>
            </a:pPr>
            <a:r>
              <a:rPr sz="2800"/>
              <a:t>Think encapsulation if it was code.</a:t>
            </a:r>
            <a:endParaRPr sz="2800"/>
          </a:p>
          <a:p>
            <a:pPr lvl="0" marL="342900" indent="-342900">
              <a:spcBef>
                <a:spcPts val="600"/>
              </a:spcBef>
              <a:buSzPct val="100000"/>
              <a:buChar char="•"/>
              <a:defRPr sz="1800"/>
            </a:pPr>
            <a:r>
              <a:rPr sz="2800"/>
              <a:t>We try to achieve BCNF (Boyce-Codd Normal Form)</a:t>
            </a:r>
            <a:endParaRPr sz="2800"/>
          </a:p>
          <a:p>
            <a:pPr lvl="0" marL="342900" indent="-342900">
              <a:spcBef>
                <a:spcPts val="600"/>
              </a:spcBef>
              <a:buSzPct val="100000"/>
              <a:buChar char="•"/>
              <a:defRPr sz="1800"/>
            </a:pPr>
            <a:r>
              <a:rPr sz="2800"/>
              <a:t>If ALL FD's in a table are unavoidable, the table is in BCNF. </a:t>
            </a:r>
          </a:p>
        </p:txBody>
      </p:sp>
      <p:sp>
        <p:nvSpPr>
          <p:cNvPr id="33" name="Shape 33"/>
          <p:cNvSpPr/>
          <p:nvPr/>
        </p:nvSpPr>
        <p:spPr>
          <a:xfrm>
            <a:off x="7848600" y="6477000"/>
            <a:ext cx="60960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600">
                <a:solidFill>
                  <a:srgbClr val="FF6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6600"/>
                </a:solidFill>
              </a:rPr>
              <a:t>6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FF6600"/>
                </a:solidFill>
              </a:rPr>
            </a:fld>
          </a:p>
        </p:txBody>
      </p:sp>
      <p:sp>
        <p:nvSpPr>
          <p:cNvPr id="36" name="Shape 36"/>
          <p:cNvSpPr/>
          <p:nvPr/>
        </p:nvSpPr>
        <p:spPr>
          <a:xfrm>
            <a:off x="762000" y="0"/>
            <a:ext cx="76962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886968">
              <a:defRPr sz="3104">
                <a:solidFill>
                  <a:srgbClr val="FF6600"/>
                </a:solidFill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4">
                <a:solidFill>
                  <a:srgbClr val="FF6600"/>
                </a:solidFill>
              </a:rPr>
              <a:t>Important stuff Episode IV: A New Hope</a:t>
            </a:r>
          </a:p>
        </p:txBody>
      </p:sp>
      <p:sp>
        <p:nvSpPr>
          <p:cNvPr id="37" name="Shape 37"/>
          <p:cNvSpPr/>
          <p:nvPr/>
        </p:nvSpPr>
        <p:spPr>
          <a:xfrm>
            <a:off x="723900" y="1181100"/>
            <a:ext cx="7696200" cy="51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spcBef>
                <a:spcPts val="600"/>
              </a:spcBef>
              <a:buSzPct val="100000"/>
              <a:buChar char="•"/>
              <a:defRPr sz="1800"/>
            </a:pPr>
            <a:r>
              <a:rPr sz="2800"/>
              <a:t>Example: R = Movies(title, year, length, filmType, studioName, starName)</a:t>
            </a:r>
            <a:endParaRPr sz="2800"/>
          </a:p>
          <a:p>
            <a:pPr lvl="0" marL="342900" indent="-342900">
              <a:spcBef>
                <a:spcPts val="600"/>
              </a:spcBef>
              <a:buSzPct val="100000"/>
              <a:buChar char="•"/>
              <a:defRPr sz="1800"/>
            </a:pPr>
            <a:r>
              <a:rPr sz="2800"/>
              <a:t>FD in R: {title, year} -&gt; {length, filmType, studioName}</a:t>
            </a:r>
            <a:endParaRPr sz="2800"/>
          </a:p>
          <a:p>
            <a:pPr lvl="0" marL="342900" indent="-342900">
              <a:spcBef>
                <a:spcPts val="600"/>
              </a:spcBef>
              <a:buSzPct val="100000"/>
              <a:buChar char="•"/>
              <a:defRPr sz="1800"/>
            </a:pPr>
            <a:r>
              <a:rPr sz="2800"/>
              <a:t>{title, year} is NOT at least a super key.</a:t>
            </a:r>
            <a:endParaRPr sz="2800"/>
          </a:p>
          <a:p>
            <a:pPr lvl="0" marL="342900" indent="-342900">
              <a:spcBef>
                <a:spcPts val="600"/>
              </a:spcBef>
              <a:buSzPct val="100000"/>
              <a:buChar char="•"/>
              <a:defRPr sz="1800"/>
            </a:pPr>
            <a:r>
              <a:rPr sz="2800"/>
              <a:t>The above is therefore an AVOIDABLE functional dependency and thus Movies is not in BCNF.</a:t>
            </a:r>
            <a:endParaRPr sz="2800"/>
          </a:p>
          <a:p>
            <a:pPr lvl="0" marL="342900" indent="-342900">
              <a:spcBef>
                <a:spcPts val="600"/>
              </a:spcBef>
              <a:buSzPct val="100000"/>
              <a:buChar char="•"/>
              <a:defRPr sz="1800"/>
            </a:pPr>
            <a:r>
              <a:rPr sz="2800"/>
              <a:t>To fix this: decompose!</a:t>
            </a:r>
          </a:p>
        </p:txBody>
      </p:sp>
      <p:sp>
        <p:nvSpPr>
          <p:cNvPr id="38" name="Shape 38"/>
          <p:cNvSpPr/>
          <p:nvPr/>
        </p:nvSpPr>
        <p:spPr>
          <a:xfrm>
            <a:off x="7848600" y="6477000"/>
            <a:ext cx="60960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600">
                <a:solidFill>
                  <a:srgbClr val="FF6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6600"/>
                </a:solidFill>
              </a:rPr>
              <a:t>6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FF6600"/>
                </a:solidFill>
              </a:rPr>
            </a:fld>
          </a:p>
        </p:txBody>
      </p:sp>
      <p:sp>
        <p:nvSpPr>
          <p:cNvPr id="41" name="Shape 41"/>
          <p:cNvSpPr/>
          <p:nvPr/>
        </p:nvSpPr>
        <p:spPr>
          <a:xfrm>
            <a:off x="762000" y="0"/>
            <a:ext cx="76962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886968">
              <a:defRPr sz="3104">
                <a:solidFill>
                  <a:srgbClr val="FF6600"/>
                </a:solidFill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4">
                <a:solidFill>
                  <a:srgbClr val="FF6600"/>
                </a:solidFill>
              </a:rPr>
              <a:t>Important stuff Episode V: BCNF Strikes Back</a:t>
            </a:r>
          </a:p>
        </p:txBody>
      </p:sp>
      <p:sp>
        <p:nvSpPr>
          <p:cNvPr id="42" name="Shape 42"/>
          <p:cNvSpPr/>
          <p:nvPr/>
        </p:nvSpPr>
        <p:spPr>
          <a:xfrm>
            <a:off x="723900" y="1181100"/>
            <a:ext cx="7696200" cy="51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spcBef>
                <a:spcPts val="600"/>
              </a:spcBef>
              <a:buSzPct val="100000"/>
              <a:buChar char="•"/>
              <a:defRPr sz="1800"/>
            </a:pPr>
            <a:r>
              <a:rPr sz="2800"/>
              <a:t>R = Movies(title, year, length, filmType, studioName, starName)</a:t>
            </a:r>
            <a:endParaRPr sz="2800"/>
          </a:p>
          <a:p>
            <a:pPr lvl="0" marL="342900" indent="-342900">
              <a:spcBef>
                <a:spcPts val="600"/>
              </a:spcBef>
              <a:buSzPct val="100000"/>
              <a:buChar char="•"/>
              <a:defRPr sz="1800"/>
            </a:pPr>
            <a:r>
              <a:rPr sz="2800"/>
              <a:t>FD in R: {title, year} -&gt; {length, filmType, studioName}</a:t>
            </a:r>
            <a:endParaRPr sz="2800"/>
          </a:p>
          <a:p>
            <a:pPr lvl="0" marL="342900" indent="-342900">
              <a:spcBef>
                <a:spcPts val="600"/>
              </a:spcBef>
              <a:buSzPct val="100000"/>
              <a:buChar char="•"/>
              <a:defRPr sz="1800"/>
            </a:pPr>
            <a:r>
              <a:rPr sz="2800"/>
              <a:t>Decompose to:</a:t>
            </a:r>
            <a:endParaRPr sz="2800"/>
          </a:p>
          <a:p>
            <a:pPr lvl="1" marL="790575" indent="-333375">
              <a:spcBef>
                <a:spcPts val="600"/>
              </a:spcBef>
              <a:buSzPct val="100000"/>
              <a:buChar char="–"/>
              <a:defRPr sz="1800"/>
            </a:pPr>
            <a:r>
              <a:rPr sz="2800"/>
              <a:t>R1 {title, year, length, filmType, studioName}</a:t>
            </a:r>
            <a:endParaRPr sz="2800"/>
          </a:p>
          <a:p>
            <a:pPr lvl="1" marL="790575" indent="-333375">
              <a:spcBef>
                <a:spcPts val="600"/>
              </a:spcBef>
              <a:buSzPct val="100000"/>
              <a:buChar char="–"/>
              <a:defRPr sz="1800"/>
            </a:pPr>
            <a:r>
              <a:rPr sz="2800"/>
              <a:t>R2 {title, year, starName}</a:t>
            </a:r>
            <a:endParaRPr sz="2800"/>
          </a:p>
          <a:p>
            <a:pPr lvl="0" marL="342900" indent="-342900">
              <a:spcBef>
                <a:spcPts val="600"/>
              </a:spcBef>
              <a:buSzPct val="100000"/>
              <a:buChar char="•"/>
              <a:defRPr sz="1800"/>
            </a:pPr>
            <a:r>
              <a:rPr sz="2800"/>
              <a:t>Now in BCNF!</a:t>
            </a:r>
          </a:p>
        </p:txBody>
      </p:sp>
      <p:sp>
        <p:nvSpPr>
          <p:cNvPr id="43" name="Shape 43"/>
          <p:cNvSpPr/>
          <p:nvPr/>
        </p:nvSpPr>
        <p:spPr>
          <a:xfrm>
            <a:off x="7848600" y="6477000"/>
            <a:ext cx="60960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600">
                <a:solidFill>
                  <a:srgbClr val="FF6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6600"/>
                </a:solidFill>
              </a:rPr>
              <a:t>6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FF6600"/>
                </a:solidFill>
              </a:rPr>
            </a:fld>
          </a:p>
        </p:txBody>
      </p:sp>
      <p:sp>
        <p:nvSpPr>
          <p:cNvPr id="46" name="Shape 46"/>
          <p:cNvSpPr/>
          <p:nvPr/>
        </p:nvSpPr>
        <p:spPr>
          <a:xfrm>
            <a:off x="762000" y="0"/>
            <a:ext cx="76962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886968">
              <a:defRPr sz="3104">
                <a:solidFill>
                  <a:srgbClr val="FF6600"/>
                </a:solidFill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4">
                <a:solidFill>
                  <a:srgbClr val="FF6600"/>
                </a:solidFill>
              </a:rPr>
              <a:t>Important stuff Episode VI: Return of the Math</a:t>
            </a:r>
          </a:p>
        </p:txBody>
      </p:sp>
      <p:sp>
        <p:nvSpPr>
          <p:cNvPr id="47" name="Shape 47"/>
          <p:cNvSpPr/>
          <p:nvPr/>
        </p:nvSpPr>
        <p:spPr>
          <a:xfrm>
            <a:off x="723900" y="1181100"/>
            <a:ext cx="7696200" cy="51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spcBef>
                <a:spcPts val="600"/>
              </a:spcBef>
              <a:buSzPct val="100000"/>
              <a:buChar char="•"/>
              <a:defRPr sz="1800"/>
            </a:pPr>
            <a:r>
              <a:rPr sz="2800"/>
              <a:t>Closures:</a:t>
            </a:r>
            <a:endParaRPr sz="2800"/>
          </a:p>
          <a:p>
            <a:pPr lvl="1" marL="790575" indent="-333375">
              <a:spcBef>
                <a:spcPts val="600"/>
              </a:spcBef>
              <a:buSzPct val="100000"/>
              <a:buChar char="–"/>
              <a:defRPr sz="1800"/>
            </a:pPr>
            <a:r>
              <a:rPr sz="2800"/>
              <a:t>As in sets (discrete math) </a:t>
            </a:r>
            <a:endParaRPr sz="2800"/>
          </a:p>
          <a:p>
            <a:pPr lvl="2" marL="1234439" indent="-320039">
              <a:spcBef>
                <a:spcPts val="600"/>
              </a:spcBef>
              <a:buSzPct val="100000"/>
              <a:buChar char="•"/>
              <a:defRPr sz="1800"/>
            </a:pPr>
            <a:r>
              <a:rPr sz="2800"/>
              <a:t>Reflexivity: If A is a superset of B (all elements in B is in A) then A    -&gt; B</a:t>
            </a:r>
            <a:endParaRPr sz="2800"/>
          </a:p>
          <a:p>
            <a:pPr lvl="2" marL="1234439" indent="-320039">
              <a:spcBef>
                <a:spcPts val="600"/>
              </a:spcBef>
              <a:buSzPct val="100000"/>
              <a:buChar char="•"/>
              <a:defRPr sz="1800"/>
            </a:pPr>
            <a:r>
              <a:rPr sz="2800"/>
              <a:t>Augmentation: If A -&gt; B then AC   -&gt; BC</a:t>
            </a:r>
            <a:endParaRPr sz="2800"/>
          </a:p>
          <a:p>
            <a:pPr lvl="2" marL="1234439" indent="-320039">
              <a:spcBef>
                <a:spcPts val="600"/>
              </a:spcBef>
              <a:buSzPct val="100000"/>
              <a:buChar char="•"/>
              <a:defRPr sz="1800"/>
            </a:pPr>
            <a:r>
              <a:rPr sz="2800"/>
              <a:t>Transitivity: If A -&gt; B and B -&gt; C then A -&gt; C</a:t>
            </a:r>
          </a:p>
        </p:txBody>
      </p:sp>
      <p:sp>
        <p:nvSpPr>
          <p:cNvPr id="48" name="Shape 48"/>
          <p:cNvSpPr/>
          <p:nvPr/>
        </p:nvSpPr>
        <p:spPr>
          <a:xfrm>
            <a:off x="7848600" y="6477000"/>
            <a:ext cx="60960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600">
                <a:solidFill>
                  <a:srgbClr val="FF6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6600"/>
                </a:solidFill>
              </a:rPr>
              <a:t>6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