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7" r:id="rId11"/>
    <p:sldId id="266" r:id="rId12"/>
    <p:sldId id="268" r:id="rId13"/>
    <p:sldId id="270" r:id="rId14"/>
    <p:sldId id="272" r:id="rId15"/>
    <p:sldId id="273" r:id="rId16"/>
    <p:sldId id="274" r:id="rId17"/>
    <p:sldId id="275" r:id="rId18"/>
    <p:sldId id="269" r:id="rId19"/>
    <p:sldId id="277" r:id="rId20"/>
    <p:sldId id="276" r:id="rId21"/>
    <p:sldId id="278" r:id="rId22"/>
    <p:sldId id="280" r:id="rId23"/>
    <p:sldId id="279" r:id="rId24"/>
    <p:sldId id="281" r:id="rId25"/>
    <p:sldId id="282" r:id="rId26"/>
    <p:sldId id="283" r:id="rId27"/>
    <p:sldId id="289" r:id="rId28"/>
    <p:sldId id="284" r:id="rId29"/>
    <p:sldId id="285" r:id="rId30"/>
    <p:sldId id="288" r:id="rId31"/>
    <p:sldId id="286" r:id="rId32"/>
    <p:sldId id="295" r:id="rId33"/>
    <p:sldId id="287" r:id="rId34"/>
    <p:sldId id="290" r:id="rId35"/>
    <p:sldId id="291" r:id="rId36"/>
    <p:sldId id="292" r:id="rId37"/>
    <p:sldId id="293" r:id="rId38"/>
    <p:sldId id="294" r:id="rId39"/>
    <p:sldId id="301" r:id="rId40"/>
    <p:sldId id="303" r:id="rId41"/>
    <p:sldId id="302" r:id="rId42"/>
    <p:sldId id="304" r:id="rId43"/>
    <p:sldId id="296" r:id="rId44"/>
    <p:sldId id="297" r:id="rId45"/>
    <p:sldId id="298" r:id="rId46"/>
    <p:sldId id="299" r:id="rId47"/>
    <p:sldId id="300" r:id="rId48"/>
    <p:sldId id="305" r:id="rId49"/>
    <p:sldId id="306" r:id="rId50"/>
    <p:sldId id="307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E57F-ED40-E047-80EB-D97109922135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A3BBC-F228-D843-88DA-95D91D0C3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0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1B50-BD12-1D40-9041-618EFA53513A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B86B3-0240-1840-8C2B-D0FFDA817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8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86B3-0240-1840-8C2B-D0FFDA8170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EF8-FBC8-494A-BE25-78FEC8D5EAE9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43DC-8E80-1B47-A6C0-081C8BE4D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EF8-FBC8-494A-BE25-78FEC8D5EAE9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43DC-8E80-1B47-A6C0-081C8BE4D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EF8-FBC8-494A-BE25-78FEC8D5EAE9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43DC-8E80-1B47-A6C0-081C8BE4D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7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EF8-FBC8-494A-BE25-78FEC8D5EAE9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43DC-8E80-1B47-A6C0-081C8BE4D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EF8-FBC8-494A-BE25-78FEC8D5EAE9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43DC-8E80-1B47-A6C0-081C8BE4D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2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EF8-FBC8-494A-BE25-78FEC8D5EAE9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43DC-8E80-1B47-A6C0-081C8BE4D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EF8-FBC8-494A-BE25-78FEC8D5EAE9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43DC-8E80-1B47-A6C0-081C8BE4D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2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EF8-FBC8-494A-BE25-78FEC8D5EAE9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43DC-8E80-1B47-A6C0-081C8BE4D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EF8-FBC8-494A-BE25-78FEC8D5EAE9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43DC-8E80-1B47-A6C0-081C8BE4D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4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EF8-FBC8-494A-BE25-78FEC8D5EAE9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43DC-8E80-1B47-A6C0-081C8BE4D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EF8-FBC8-494A-BE25-78FEC8D5EAE9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43DC-8E80-1B47-A6C0-081C8BE4D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0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5EF8-FBC8-494A-BE25-78FEC8D5EAE9}" type="datetimeFigureOut">
              <a:rPr lang="en-US" smtClean="0"/>
              <a:t>26/08/15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43DC-8E80-1B47-A6C0-081C8BE4D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arsten@itu.d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hyperlink" Target="http://www.mysq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Carsten Schürmann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2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DB work?</a:t>
            </a:r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2628900" y="4940300"/>
            <a:ext cx="4381500" cy="9779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Phyiscal</a:t>
            </a:r>
            <a:r>
              <a:rPr lang="en-US" dirty="0" smtClean="0"/>
              <a:t> Storage of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28900" y="3378200"/>
            <a:ext cx="4381500" cy="927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Organization of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73" y="1949450"/>
            <a:ext cx="844253" cy="927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573" y="1174750"/>
            <a:ext cx="844253" cy="927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279" y="1485900"/>
            <a:ext cx="844253" cy="927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826" y="1873250"/>
            <a:ext cx="844253" cy="927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0" y="1485900"/>
            <a:ext cx="844253" cy="927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58800"/>
            <a:ext cx="844253" cy="92710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2"/>
            <a:endCxn id="5" idx="1"/>
          </p:cNvCxnSpPr>
          <p:nvPr/>
        </p:nvCxnSpPr>
        <p:spPr>
          <a:xfrm>
            <a:off x="4819650" y="4305300"/>
            <a:ext cx="0" cy="635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1092200" y="876300"/>
            <a:ext cx="3727450" cy="2501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37953" y="2393950"/>
            <a:ext cx="3156247" cy="965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10050" y="2057400"/>
            <a:ext cx="755650" cy="1365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72050" y="1949450"/>
            <a:ext cx="501650" cy="1428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051573" y="2260600"/>
            <a:ext cx="1266380" cy="10985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505450" y="1949450"/>
            <a:ext cx="2533650" cy="14033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8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(create table)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561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mysql</a:t>
            </a:r>
            <a:r>
              <a:rPr lang="en-US" sz="2400" dirty="0">
                <a:latin typeface="Courier New"/>
                <a:cs typeface="Courier New"/>
              </a:rPr>
              <a:t>&gt;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create table student(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cpr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name </a:t>
            </a:r>
            <a:r>
              <a:rPr lang="en-US" sz="2400" dirty="0" err="1">
                <a:latin typeface="Courier New"/>
                <a:cs typeface="Courier New"/>
              </a:rPr>
              <a:t>varchar</a:t>
            </a:r>
            <a:r>
              <a:rPr lang="en-US" sz="2400" dirty="0">
                <a:latin typeface="Courier New"/>
                <a:cs typeface="Courier New"/>
              </a:rPr>
              <a:t>(20));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943950" y="4493731"/>
            <a:ext cx="279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+------+---------+</a:t>
            </a:r>
          </a:p>
          <a:p>
            <a:r>
              <a:rPr lang="en-US" dirty="0">
                <a:latin typeface="Courier New"/>
                <a:cs typeface="Courier New"/>
              </a:rPr>
              <a:t>| </a:t>
            </a:r>
            <a:r>
              <a:rPr lang="en-US" dirty="0" err="1">
                <a:latin typeface="Courier New"/>
                <a:cs typeface="Courier New"/>
              </a:rPr>
              <a:t>cpr</a:t>
            </a:r>
            <a:r>
              <a:rPr lang="en-US" dirty="0">
                <a:latin typeface="Courier New"/>
                <a:cs typeface="Courier New"/>
              </a:rPr>
              <a:t>  | name    |</a:t>
            </a:r>
          </a:p>
          <a:p>
            <a:r>
              <a:rPr lang="en-US" dirty="0">
                <a:latin typeface="Courier New"/>
                <a:cs typeface="Courier New"/>
              </a:rPr>
              <a:t>+------+---------+</a:t>
            </a:r>
          </a:p>
          <a:p>
            <a:r>
              <a:rPr lang="it-IT" dirty="0" smtClean="0">
                <a:latin typeface="Courier New"/>
                <a:cs typeface="Courier New"/>
              </a:rPr>
              <a:t>+</a:t>
            </a:r>
            <a:r>
              <a:rPr lang="it-IT" dirty="0">
                <a:latin typeface="Courier New"/>
                <a:cs typeface="Courier New"/>
              </a:rPr>
              <a:t>------+---------+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3450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(insert and select)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561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mysql</a:t>
            </a:r>
            <a:r>
              <a:rPr lang="en-US" sz="2400" dirty="0">
                <a:latin typeface="Courier New"/>
                <a:cs typeface="Courier New"/>
              </a:rPr>
              <a:t>&gt;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insert </a:t>
            </a:r>
            <a:r>
              <a:rPr lang="en-US" sz="2400" dirty="0">
                <a:latin typeface="Courier New"/>
                <a:cs typeface="Courier New"/>
              </a:rPr>
              <a:t>into student values (123</a:t>
            </a:r>
            <a:r>
              <a:rPr lang="en-US" sz="2400" dirty="0" smtClean="0">
                <a:latin typeface="Courier New"/>
                <a:cs typeface="Courier New"/>
              </a:rPr>
              <a:t>,"</a:t>
            </a:r>
            <a:r>
              <a:rPr lang="en-US" sz="2400" dirty="0">
                <a:latin typeface="Courier New"/>
                <a:cs typeface="Courier New"/>
              </a:rPr>
              <a:t>Thomas")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insert into student values (131</a:t>
            </a:r>
            <a:r>
              <a:rPr lang="en-US" sz="2400" dirty="0" smtClean="0">
                <a:latin typeface="Courier New"/>
                <a:cs typeface="Courier New"/>
              </a:rPr>
              <a:t>,"</a:t>
            </a:r>
            <a:r>
              <a:rPr lang="en-US" sz="2400" dirty="0">
                <a:latin typeface="Courier New"/>
                <a:cs typeface="Courier New"/>
              </a:rPr>
              <a:t>Jesper");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mysql</a:t>
            </a:r>
            <a:r>
              <a:rPr lang="en-US" sz="24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select * from student;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080000" y="1600200"/>
            <a:ext cx="360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Insert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Look it up!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95900" y="4648835"/>
            <a:ext cx="2794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+------+--------+</a:t>
            </a:r>
          </a:p>
          <a:p>
            <a:r>
              <a:rPr lang="en-US" dirty="0">
                <a:latin typeface="Courier New"/>
                <a:cs typeface="Courier New"/>
              </a:rPr>
              <a:t>| </a:t>
            </a:r>
            <a:r>
              <a:rPr lang="en-US" dirty="0" err="1">
                <a:latin typeface="Courier New"/>
                <a:cs typeface="Courier New"/>
              </a:rPr>
              <a:t>cpr</a:t>
            </a:r>
            <a:r>
              <a:rPr lang="en-US" dirty="0">
                <a:latin typeface="Courier New"/>
                <a:cs typeface="Courier New"/>
              </a:rPr>
              <a:t>  | name   |</a:t>
            </a:r>
          </a:p>
          <a:p>
            <a:r>
              <a:rPr lang="en-US" dirty="0">
                <a:latin typeface="Courier New"/>
                <a:cs typeface="Courier New"/>
              </a:rPr>
              <a:t>+------+--------+</a:t>
            </a:r>
          </a:p>
          <a:p>
            <a:r>
              <a:rPr lang="en-US" dirty="0">
                <a:latin typeface="Courier New"/>
                <a:cs typeface="Courier New"/>
              </a:rPr>
              <a:t>|  123 | Thomas |</a:t>
            </a:r>
          </a:p>
          <a:p>
            <a:r>
              <a:rPr lang="it-IT" dirty="0">
                <a:latin typeface="Courier New"/>
                <a:cs typeface="Courier New"/>
              </a:rPr>
              <a:t>|  131 | Jesper |</a:t>
            </a:r>
          </a:p>
          <a:p>
            <a:r>
              <a:rPr lang="it-IT" dirty="0">
                <a:latin typeface="Courier New"/>
                <a:cs typeface="Courier New"/>
              </a:rPr>
              <a:t>+------+--------+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289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(insert and select)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1800" y="1600200"/>
            <a:ext cx="43561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mysql</a:t>
            </a:r>
            <a:r>
              <a:rPr lang="en-US" sz="2400" dirty="0">
                <a:latin typeface="Courier New"/>
                <a:cs typeface="Courier New"/>
              </a:rPr>
              <a:t>&gt;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create table takes (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cpr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cid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varchar</a:t>
            </a:r>
            <a:r>
              <a:rPr lang="en-US" sz="2400" dirty="0">
                <a:latin typeface="Courier New"/>
                <a:cs typeface="Courier New"/>
              </a:rPr>
              <a:t>(10),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grade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insert into takes values( 123, "</a:t>
            </a:r>
            <a:r>
              <a:rPr lang="en-US" sz="2400" dirty="0" err="1">
                <a:latin typeface="Courier New"/>
                <a:cs typeface="Courier New"/>
              </a:rPr>
              <a:t>db</a:t>
            </a:r>
            <a:r>
              <a:rPr lang="en-US" sz="2400" dirty="0">
                <a:latin typeface="Courier New"/>
                <a:cs typeface="Courier New"/>
              </a:rPr>
              <a:t>", 10);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insert into takes values( 123, "</a:t>
            </a:r>
            <a:r>
              <a:rPr lang="en-US" sz="2400" dirty="0" err="1">
                <a:latin typeface="Courier New"/>
                <a:cs typeface="Courier New"/>
              </a:rPr>
              <a:t>os</a:t>
            </a:r>
            <a:r>
              <a:rPr lang="en-US" sz="2400" dirty="0">
                <a:latin typeface="Courier New"/>
                <a:cs typeface="Courier New"/>
              </a:rPr>
              <a:t>", 7);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insert into takes values( 131, "</a:t>
            </a:r>
            <a:r>
              <a:rPr lang="en-US" sz="2400" dirty="0" err="1">
                <a:latin typeface="Courier New"/>
                <a:cs typeface="Courier New"/>
              </a:rPr>
              <a:t>os</a:t>
            </a:r>
            <a:r>
              <a:rPr lang="en-US" sz="2400" dirty="0">
                <a:latin typeface="Courier New"/>
                <a:cs typeface="Courier New"/>
              </a:rPr>
              <a:t>", 12);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insert into takes values( 131, "graphics", 10);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select * from takes;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080000" y="1600200"/>
            <a:ext cx="3606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Who takes which class?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40300" y="3817839"/>
            <a:ext cx="3936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+------+----------+-------+</a:t>
            </a:r>
          </a:p>
          <a:p>
            <a:r>
              <a:rPr lang="pt-BR" dirty="0">
                <a:latin typeface="Courier New"/>
                <a:cs typeface="Courier New"/>
              </a:rPr>
              <a:t>| </a:t>
            </a:r>
            <a:r>
              <a:rPr lang="pt-BR" dirty="0" err="1">
                <a:latin typeface="Courier New"/>
                <a:cs typeface="Courier New"/>
              </a:rPr>
              <a:t>cpr</a:t>
            </a:r>
            <a:r>
              <a:rPr lang="pt-BR" dirty="0">
                <a:latin typeface="Courier New"/>
                <a:cs typeface="Courier New"/>
              </a:rPr>
              <a:t>  | </a:t>
            </a:r>
            <a:r>
              <a:rPr lang="pt-BR" dirty="0" err="1">
                <a:latin typeface="Courier New"/>
                <a:cs typeface="Courier New"/>
              </a:rPr>
              <a:t>cid</a:t>
            </a:r>
            <a:r>
              <a:rPr lang="pt-BR" dirty="0">
                <a:latin typeface="Courier New"/>
                <a:cs typeface="Courier New"/>
              </a:rPr>
              <a:t>      | grade |</a:t>
            </a:r>
          </a:p>
          <a:p>
            <a:r>
              <a:rPr lang="pt-BR" dirty="0">
                <a:latin typeface="Courier New"/>
                <a:cs typeface="Courier New"/>
              </a:rPr>
              <a:t>+------+----------+-------+</a:t>
            </a:r>
          </a:p>
          <a:p>
            <a:r>
              <a:rPr lang="pt-BR" dirty="0">
                <a:latin typeface="Courier New"/>
                <a:cs typeface="Courier New"/>
              </a:rPr>
              <a:t>|  123 | </a:t>
            </a:r>
            <a:r>
              <a:rPr lang="pt-BR" dirty="0" err="1">
                <a:latin typeface="Courier New"/>
                <a:cs typeface="Courier New"/>
              </a:rPr>
              <a:t>db</a:t>
            </a:r>
            <a:r>
              <a:rPr lang="pt-BR" dirty="0">
                <a:latin typeface="Courier New"/>
                <a:cs typeface="Courier New"/>
              </a:rPr>
              <a:t>       |    10 |</a:t>
            </a:r>
          </a:p>
          <a:p>
            <a:r>
              <a:rPr lang="pt-BR" dirty="0">
                <a:latin typeface="Courier New"/>
                <a:cs typeface="Courier New"/>
              </a:rPr>
              <a:t>|  123 | os       |     7 |</a:t>
            </a:r>
          </a:p>
          <a:p>
            <a:r>
              <a:rPr lang="pt-BR" dirty="0">
                <a:latin typeface="Courier New"/>
                <a:cs typeface="Courier New"/>
              </a:rPr>
              <a:t>|  131 | os       |    12 |</a:t>
            </a:r>
          </a:p>
          <a:p>
            <a:r>
              <a:rPr lang="en-US" dirty="0">
                <a:latin typeface="Courier New"/>
                <a:cs typeface="Courier New"/>
              </a:rPr>
              <a:t>|  131 | graphics |    10 |</a:t>
            </a:r>
          </a:p>
          <a:p>
            <a:r>
              <a:rPr lang="en-US" dirty="0">
                <a:latin typeface="Courier New"/>
                <a:cs typeface="Courier New"/>
              </a:rPr>
              <a:t>+------+----------+-------+</a:t>
            </a:r>
          </a:p>
        </p:txBody>
      </p:sp>
    </p:spTree>
    <p:extLst>
      <p:ext uri="{BB962C8B-B14F-4D97-AF65-F5344CB8AC3E}">
        <p14:creationId xmlns:p14="http://schemas.microsoft.com/office/powerpoint/2010/main" val="17040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(join)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More then one </a:t>
            </a:r>
            <a:r>
              <a:rPr lang="en-US" dirty="0" smtClean="0">
                <a:latin typeface="+mj-lt"/>
              </a:rPr>
              <a:t>table: Do </a:t>
            </a:r>
            <a:r>
              <a:rPr lang="en-US" dirty="0">
                <a:latin typeface="+mj-lt"/>
              </a:rPr>
              <a:t>a join!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</a:rPr>
              <a:t>Example: All students who take “</a:t>
            </a:r>
            <a:r>
              <a:rPr lang="en-US" dirty="0" err="1" smtClean="0">
                <a:latin typeface="+mj-lt"/>
                <a:cs typeface="Courier New"/>
              </a:rPr>
              <a:t>os</a:t>
            </a:r>
            <a:r>
              <a:rPr lang="en-US" dirty="0" smtClean="0">
                <a:latin typeface="+mj-lt"/>
                <a:cs typeface="Courier New"/>
              </a:rPr>
              <a:t>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4202752" y="3503582"/>
            <a:ext cx="3936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+------+----------+-------+</a:t>
            </a:r>
          </a:p>
          <a:p>
            <a:r>
              <a:rPr lang="pt-BR" dirty="0" smtClean="0">
                <a:latin typeface="Courier New"/>
                <a:cs typeface="Courier New"/>
              </a:rPr>
              <a:t>| </a:t>
            </a:r>
            <a:r>
              <a:rPr lang="pt-BR" dirty="0" err="1" smtClean="0">
                <a:latin typeface="Courier New"/>
                <a:cs typeface="Courier New"/>
              </a:rPr>
              <a:t>cpr</a:t>
            </a:r>
            <a:r>
              <a:rPr lang="pt-BR" dirty="0" smtClean="0">
                <a:latin typeface="Courier New"/>
                <a:cs typeface="Courier New"/>
              </a:rPr>
              <a:t>  | </a:t>
            </a:r>
            <a:r>
              <a:rPr lang="pt-BR" dirty="0" err="1" smtClean="0">
                <a:latin typeface="Courier New"/>
                <a:cs typeface="Courier New"/>
              </a:rPr>
              <a:t>cid</a:t>
            </a:r>
            <a:r>
              <a:rPr lang="pt-BR" dirty="0" smtClean="0">
                <a:latin typeface="Courier New"/>
                <a:cs typeface="Courier New"/>
              </a:rPr>
              <a:t>      | grade |</a:t>
            </a:r>
          </a:p>
          <a:p>
            <a:r>
              <a:rPr lang="pt-BR" dirty="0" smtClean="0">
                <a:latin typeface="Courier New"/>
                <a:cs typeface="Courier New"/>
              </a:rPr>
              <a:t>+------+----------+-------+</a:t>
            </a:r>
          </a:p>
          <a:p>
            <a:r>
              <a:rPr lang="pt-BR" dirty="0" smtClean="0">
                <a:latin typeface="Courier New"/>
                <a:cs typeface="Courier New"/>
              </a:rPr>
              <a:t>|  </a:t>
            </a:r>
            <a:r>
              <a:rPr lang="pt-BR" dirty="0">
                <a:latin typeface="Courier New"/>
                <a:cs typeface="Courier New"/>
              </a:rPr>
              <a:t>123 | </a:t>
            </a:r>
            <a:r>
              <a:rPr lang="pt-BR" dirty="0" err="1">
                <a:latin typeface="Courier New"/>
                <a:cs typeface="Courier New"/>
              </a:rPr>
              <a:t>db</a:t>
            </a:r>
            <a:r>
              <a:rPr lang="pt-BR" dirty="0">
                <a:latin typeface="Courier New"/>
                <a:cs typeface="Courier New"/>
              </a:rPr>
              <a:t>       |    10 |</a:t>
            </a:r>
          </a:p>
          <a:p>
            <a:r>
              <a:rPr lang="pt-BR" dirty="0">
                <a:latin typeface="Courier New"/>
                <a:cs typeface="Courier New"/>
              </a:rPr>
              <a:t>|  123 | os       |     7 |</a:t>
            </a:r>
          </a:p>
          <a:p>
            <a:r>
              <a:rPr lang="pt-BR" dirty="0">
                <a:latin typeface="Courier New"/>
                <a:cs typeface="Courier New"/>
              </a:rPr>
              <a:t>|  131 | os       |    12 |</a:t>
            </a:r>
          </a:p>
          <a:p>
            <a:r>
              <a:rPr lang="en-US" dirty="0">
                <a:latin typeface="Courier New"/>
                <a:cs typeface="Courier New"/>
              </a:rPr>
              <a:t>|  131 | graphics |    10 |</a:t>
            </a:r>
          </a:p>
          <a:p>
            <a:r>
              <a:rPr lang="en-US" dirty="0">
                <a:latin typeface="Courier New"/>
                <a:cs typeface="Courier New"/>
              </a:rPr>
              <a:t>+------+----------+-------+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5118" y="3784629"/>
            <a:ext cx="2794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+------+--------+</a:t>
            </a:r>
          </a:p>
          <a:p>
            <a:r>
              <a:rPr lang="en-US" dirty="0">
                <a:latin typeface="Courier New"/>
                <a:cs typeface="Courier New"/>
              </a:rPr>
              <a:t>| </a:t>
            </a:r>
            <a:r>
              <a:rPr lang="en-US" dirty="0" err="1">
                <a:latin typeface="Courier New"/>
                <a:cs typeface="Courier New"/>
              </a:rPr>
              <a:t>cpr</a:t>
            </a:r>
            <a:r>
              <a:rPr lang="en-US" dirty="0">
                <a:latin typeface="Courier New"/>
                <a:cs typeface="Courier New"/>
              </a:rPr>
              <a:t>  | name   |</a:t>
            </a:r>
          </a:p>
          <a:p>
            <a:r>
              <a:rPr lang="en-US" dirty="0">
                <a:latin typeface="Courier New"/>
                <a:cs typeface="Courier New"/>
              </a:rPr>
              <a:t>+------+--------+</a:t>
            </a:r>
          </a:p>
          <a:p>
            <a:r>
              <a:rPr lang="en-US" dirty="0">
                <a:latin typeface="Courier New"/>
                <a:cs typeface="Courier New"/>
              </a:rPr>
              <a:t>|  123 | Thomas |</a:t>
            </a:r>
          </a:p>
          <a:p>
            <a:r>
              <a:rPr lang="it-IT" dirty="0">
                <a:latin typeface="Courier New"/>
                <a:cs typeface="Courier New"/>
              </a:rPr>
              <a:t>|  131 | Jesper |</a:t>
            </a:r>
          </a:p>
          <a:p>
            <a:r>
              <a:rPr lang="it-IT" dirty="0">
                <a:latin typeface="Courier New"/>
                <a:cs typeface="Courier New"/>
              </a:rPr>
              <a:t>+------+--------+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849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(join)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mysql</a:t>
            </a:r>
            <a:r>
              <a:rPr lang="en-US" sz="2400" dirty="0">
                <a:latin typeface="Courier New"/>
                <a:cs typeface="Courier New"/>
              </a:rPr>
              <a:t>&gt;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select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name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from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student, takes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where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student.cpr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takes.cpr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      and </a:t>
            </a:r>
            <a:r>
              <a:rPr lang="en-US" sz="2400" dirty="0" err="1">
                <a:latin typeface="Courier New"/>
                <a:cs typeface="Courier New"/>
              </a:rPr>
              <a:t>takes.cid</a:t>
            </a:r>
            <a:r>
              <a:rPr lang="en-US" sz="2400" dirty="0">
                <a:latin typeface="Courier New"/>
                <a:cs typeface="Courier New"/>
              </a:rPr>
              <a:t> = "</a:t>
            </a:r>
            <a:r>
              <a:rPr lang="en-US" sz="2400" dirty="0" err="1">
                <a:latin typeface="Courier New"/>
                <a:cs typeface="Courier New"/>
              </a:rPr>
              <a:t>os</a:t>
            </a:r>
            <a:r>
              <a:rPr lang="en-US" sz="2400" dirty="0">
                <a:latin typeface="Courier New"/>
                <a:cs typeface="Courier New"/>
              </a:rPr>
              <a:t>";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8810" y="4564199"/>
            <a:ext cx="172849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+--------+</a:t>
            </a:r>
          </a:p>
          <a:p>
            <a:r>
              <a:rPr lang="en-US" dirty="0">
                <a:latin typeface="Courier New"/>
                <a:cs typeface="Courier New"/>
              </a:rPr>
              <a:t>| name   |</a:t>
            </a:r>
          </a:p>
          <a:p>
            <a:r>
              <a:rPr lang="en-US" dirty="0">
                <a:latin typeface="Courier New"/>
                <a:cs typeface="Courier New"/>
              </a:rPr>
              <a:t>+--------+</a:t>
            </a:r>
          </a:p>
          <a:p>
            <a:r>
              <a:rPr lang="en-US" dirty="0">
                <a:latin typeface="Courier New"/>
                <a:cs typeface="Courier New"/>
              </a:rPr>
              <a:t>| Thomas |</a:t>
            </a:r>
          </a:p>
          <a:p>
            <a:r>
              <a:rPr lang="en-US" dirty="0">
                <a:latin typeface="Courier New"/>
                <a:cs typeface="Courier New"/>
              </a:rPr>
              <a:t>| </a:t>
            </a:r>
            <a:r>
              <a:rPr lang="en-US" dirty="0" err="1">
                <a:latin typeface="Courier New"/>
                <a:cs typeface="Courier New"/>
              </a:rPr>
              <a:t>Jesper</a:t>
            </a:r>
            <a:r>
              <a:rPr lang="en-US" dirty="0">
                <a:latin typeface="Courier New"/>
                <a:cs typeface="Courier New"/>
              </a:rPr>
              <a:t> |</a:t>
            </a:r>
          </a:p>
          <a:p>
            <a:r>
              <a:rPr lang="en-US" dirty="0">
                <a:latin typeface="Courier New"/>
                <a:cs typeface="Courier New"/>
              </a:rPr>
              <a:t>+--------+</a:t>
            </a:r>
          </a:p>
        </p:txBody>
      </p:sp>
    </p:spTree>
    <p:extLst>
      <p:ext uri="{BB962C8B-B14F-4D97-AF65-F5344CB8AC3E}">
        <p14:creationId xmlns:p14="http://schemas.microsoft.com/office/powerpoint/2010/main" val="128973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(view)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mysql</a:t>
            </a:r>
            <a:r>
              <a:rPr lang="en-US" sz="2400" dirty="0">
                <a:latin typeface="Courier New"/>
                <a:cs typeface="Courier New"/>
              </a:rPr>
              <a:t>&gt;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create view </a:t>
            </a:r>
            <a:r>
              <a:rPr lang="en-US" sz="2400" dirty="0">
                <a:latin typeface="Courier New"/>
                <a:cs typeface="Courier New"/>
              </a:rPr>
              <a:t>fellowship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as </a:t>
            </a:r>
            <a:r>
              <a:rPr lang="en-US" sz="2400" dirty="0">
                <a:latin typeface="Courier New"/>
                <a:cs typeface="Courier New"/>
              </a:rPr>
              <a:t>(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select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cpr</a:t>
            </a:r>
            <a:r>
              <a:rPr lang="en-US" sz="2400" dirty="0">
                <a:latin typeface="Courier New"/>
                <a:cs typeface="Courier New"/>
              </a:rPr>
              <a:t>, </a:t>
            </a:r>
            <a:r>
              <a:rPr lang="en-US" sz="2400" dirty="0" err="1">
                <a:latin typeface="Courier New"/>
                <a:cs typeface="Courier New"/>
              </a:rPr>
              <a:t>avg</a:t>
            </a:r>
            <a:r>
              <a:rPr lang="en-US" sz="2400" dirty="0">
                <a:latin typeface="Courier New"/>
                <a:cs typeface="Courier New"/>
              </a:rPr>
              <a:t>(grade)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				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from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takes group by </a:t>
            </a:r>
            <a:r>
              <a:rPr lang="en-US" sz="2400" dirty="0" err="1">
                <a:latin typeface="Courier New"/>
                <a:cs typeface="Courier New"/>
              </a:rPr>
              <a:t>cpr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select * from fellowship;</a:t>
            </a:r>
          </a:p>
        </p:txBody>
      </p:sp>
      <p:sp>
        <p:nvSpPr>
          <p:cNvPr id="8" name="Rectangle 7"/>
          <p:cNvSpPr/>
          <p:nvPr/>
        </p:nvSpPr>
        <p:spPr>
          <a:xfrm>
            <a:off x="2570857" y="4596515"/>
            <a:ext cx="368769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+------+------------+</a:t>
            </a:r>
          </a:p>
          <a:p>
            <a:r>
              <a:rPr lang="sv-SE" dirty="0">
                <a:latin typeface="Courier New"/>
                <a:cs typeface="Courier New"/>
              </a:rPr>
              <a:t>| </a:t>
            </a:r>
            <a:r>
              <a:rPr lang="sv-SE" dirty="0" err="1">
                <a:latin typeface="Courier New"/>
                <a:cs typeface="Courier New"/>
              </a:rPr>
              <a:t>cpr</a:t>
            </a:r>
            <a:r>
              <a:rPr lang="sv-SE" dirty="0">
                <a:latin typeface="Courier New"/>
                <a:cs typeface="Courier New"/>
              </a:rPr>
              <a:t>  | </a:t>
            </a:r>
            <a:r>
              <a:rPr lang="sv-SE" dirty="0" err="1">
                <a:latin typeface="Courier New"/>
                <a:cs typeface="Courier New"/>
              </a:rPr>
              <a:t>avg</a:t>
            </a:r>
            <a:r>
              <a:rPr lang="sv-SE" dirty="0">
                <a:latin typeface="Courier New"/>
                <a:cs typeface="Courier New"/>
              </a:rPr>
              <a:t>(</a:t>
            </a:r>
            <a:r>
              <a:rPr lang="sv-SE" dirty="0" err="1">
                <a:latin typeface="Courier New"/>
                <a:cs typeface="Courier New"/>
              </a:rPr>
              <a:t>grade</a:t>
            </a:r>
            <a:r>
              <a:rPr lang="sv-SE" dirty="0">
                <a:latin typeface="Courier New"/>
                <a:cs typeface="Courier New"/>
              </a:rPr>
              <a:t>) |</a:t>
            </a:r>
          </a:p>
          <a:p>
            <a:r>
              <a:rPr lang="sv-SE" dirty="0">
                <a:latin typeface="Courier New"/>
                <a:cs typeface="Courier New"/>
              </a:rPr>
              <a:t>+------+------------+</a:t>
            </a:r>
          </a:p>
          <a:p>
            <a:r>
              <a:rPr lang="sv-SE" dirty="0">
                <a:latin typeface="Courier New"/>
                <a:cs typeface="Courier New"/>
              </a:rPr>
              <a:t>|  123 |     8.5000 |</a:t>
            </a:r>
          </a:p>
          <a:p>
            <a:r>
              <a:rPr lang="sv-SE" dirty="0">
                <a:latin typeface="Courier New"/>
                <a:cs typeface="Courier New"/>
              </a:rPr>
              <a:t>|  131 |    11.0000 |</a:t>
            </a:r>
          </a:p>
          <a:p>
            <a:r>
              <a:rPr lang="sv-SE" dirty="0">
                <a:latin typeface="Courier New"/>
                <a:cs typeface="Courier New"/>
              </a:rPr>
              <a:t>+------+------------+</a:t>
            </a:r>
          </a:p>
        </p:txBody>
      </p:sp>
    </p:spTree>
    <p:extLst>
      <p:ext uri="{BB962C8B-B14F-4D97-AF65-F5344CB8AC3E}">
        <p14:creationId xmlns:p14="http://schemas.microsoft.com/office/powerpoint/2010/main" val="299744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3-level architecture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Physical and Logic Data Independence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103962" y="2278736"/>
            <a:ext cx="6889386" cy="1930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Logical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3372" y="2431944"/>
            <a:ext cx="1643492" cy="514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65864" y="2431944"/>
            <a:ext cx="1432989" cy="514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95872" y="2431944"/>
            <a:ext cx="1464669" cy="514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68912" y="3577365"/>
            <a:ext cx="3159485" cy="46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03962" y="4598283"/>
            <a:ext cx="6889386" cy="514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Physical level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2075118" y="2946553"/>
            <a:ext cx="2473537" cy="630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3782359" y="2946553"/>
            <a:ext cx="766296" cy="630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4548655" y="2946553"/>
            <a:ext cx="2579552" cy="630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4548655" y="4042173"/>
            <a:ext cx="0" cy="556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4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41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Casual user</a:t>
            </a:r>
          </a:p>
          <a:p>
            <a:pPr lvl="1"/>
            <a:r>
              <a:rPr lang="en-US" dirty="0" smtClean="0"/>
              <a:t>Access database directly or through views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“Naïve” User</a:t>
            </a:r>
          </a:p>
          <a:p>
            <a:pPr lvl="1"/>
            <a:r>
              <a:rPr lang="en-US" dirty="0" smtClean="0"/>
              <a:t>Indirect through other applications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Application Programmer</a:t>
            </a:r>
          </a:p>
          <a:p>
            <a:pPr lvl="1"/>
            <a:r>
              <a:rPr lang="en-US" dirty="0" smtClean="0"/>
              <a:t>Write programs to work with data</a:t>
            </a:r>
          </a:p>
          <a:p>
            <a:pPr lvl="1"/>
            <a:r>
              <a:rPr lang="en-US" dirty="0" smtClean="0"/>
              <a:t>Communication through API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Database Administrator</a:t>
            </a:r>
          </a:p>
          <a:p>
            <a:pPr lvl="1"/>
            <a:r>
              <a:rPr lang="en-US" dirty="0" smtClean="0"/>
              <a:t>Schema definition/modification Access Control</a:t>
            </a:r>
          </a:p>
          <a:p>
            <a:pPr lvl="1"/>
            <a:r>
              <a:rPr lang="en-US" dirty="0" smtClean="0"/>
              <a:t>Integrity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4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programmer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5537"/>
            <a:ext cx="8229600" cy="35606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main(){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.</a:t>
            </a:r>
            <a:r>
              <a:rPr lang="en-US" dirty="0">
                <a:latin typeface="Courier New"/>
                <a:cs typeface="Courier New"/>
              </a:rPr>
              <a:t>...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exec </a:t>
            </a:r>
            <a:r>
              <a:rPr lang="en-US" dirty="0" err="1">
                <a:latin typeface="Courier New"/>
                <a:cs typeface="Courier New"/>
              </a:rPr>
              <a:t>sql</a:t>
            </a:r>
            <a:r>
              <a:rPr lang="en-US" dirty="0">
                <a:latin typeface="Courier New"/>
                <a:cs typeface="Courier New"/>
              </a:rPr>
              <a:t> “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select</a:t>
            </a:r>
            <a:r>
              <a:rPr lang="en-US" dirty="0">
                <a:latin typeface="Courier New"/>
                <a:cs typeface="Courier New"/>
              </a:rPr>
              <a:t> *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		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from</a:t>
            </a:r>
            <a:r>
              <a:rPr lang="en-US" dirty="0" smtClean="0">
                <a:latin typeface="Courier New"/>
                <a:cs typeface="Courier New"/>
              </a:rPr>
              <a:t> student</a:t>
            </a:r>
            <a:r>
              <a:rPr lang="en-US" dirty="0">
                <a:latin typeface="Courier New"/>
                <a:cs typeface="Courier New"/>
              </a:rPr>
              <a:t>” ...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2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4898"/>
          </a:xfrm>
        </p:spPr>
        <p:txBody>
          <a:bodyPr>
            <a:normAutofit fontScale="85000" lnSpcReduction="20000"/>
          </a:bodyPr>
          <a:lstStyle/>
          <a:p>
            <a:r>
              <a:rPr lang="da-DK" dirty="0">
                <a:latin typeface="Verdana" charset="0"/>
                <a:ea typeface="ＭＳ Ｐゴシック" charset="0"/>
                <a:cs typeface="ＭＳ Ｐゴシック" charset="0"/>
              </a:rPr>
              <a:t>Carsten </a:t>
            </a:r>
            <a:r>
              <a:rPr lang="da-DK" dirty="0" smtClean="0">
                <a:latin typeface="Verdana" charset="0"/>
                <a:ea typeface="ＭＳ Ｐゴシック" charset="0"/>
                <a:cs typeface="ＭＳ Ｐゴシック" charset="0"/>
              </a:rPr>
              <a:t>Schürmann</a:t>
            </a:r>
            <a:endParaRPr lang="da-DK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da-DK" dirty="0">
                <a:latin typeface="Verdana" charset="0"/>
                <a:ea typeface="ＭＳ Ｐゴシック" charset="0"/>
                <a:cs typeface="ＭＳ Ｐゴシック" charset="0"/>
              </a:rPr>
              <a:t>Office 4C13, e-mail: </a:t>
            </a:r>
            <a:r>
              <a:rPr lang="da-DK" dirty="0">
                <a:latin typeface="Verdana" charset="0"/>
                <a:ea typeface="ＭＳ Ｐゴシック" charset="0"/>
                <a:cs typeface="ＭＳ Ｐゴシック" charset="0"/>
                <a:hlinkClick r:id="rId2"/>
              </a:rPr>
              <a:t>carsten@itu.dk</a:t>
            </a:r>
            <a:endParaRPr lang="da-DK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da-DK" dirty="0">
                <a:latin typeface="Verdana" charset="0"/>
                <a:ea typeface="ＭＳ Ｐゴシック" charset="0"/>
                <a:cs typeface="ＭＳ Ｐゴシック" charset="0"/>
              </a:rPr>
              <a:t>Office </a:t>
            </a:r>
            <a:r>
              <a:rPr lang="da-DK" dirty="0" err="1" smtClean="0">
                <a:latin typeface="Verdana" charset="0"/>
                <a:ea typeface="ＭＳ Ｐゴシック" charset="0"/>
                <a:cs typeface="ＭＳ Ｐゴシック" charset="0"/>
              </a:rPr>
              <a:t>Hours</a:t>
            </a:r>
            <a:endParaRPr lang="da-DK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da-DK" dirty="0" err="1" smtClean="0">
                <a:latin typeface="Verdana" charset="0"/>
                <a:ea typeface="ＭＳ Ｐゴシック" charset="0"/>
                <a:cs typeface="ＭＳ Ｐゴシック" charset="0"/>
              </a:rPr>
              <a:t>Monday</a:t>
            </a:r>
            <a:r>
              <a:rPr lang="da-DK" dirty="0" smtClean="0">
                <a:latin typeface="Verdana" charset="0"/>
                <a:ea typeface="ＭＳ Ｐゴシック" charset="0"/>
                <a:cs typeface="ＭＳ Ｐゴシック" charset="0"/>
              </a:rPr>
              <a:t> 11:</a:t>
            </a:r>
            <a:r>
              <a:rPr lang="da-DK" dirty="0">
                <a:latin typeface="Verdana" charset="0"/>
                <a:ea typeface="ＭＳ Ｐゴシック" charset="0"/>
                <a:cs typeface="ＭＳ Ｐゴシック" charset="0"/>
              </a:rPr>
              <a:t>00-</a:t>
            </a:r>
            <a:r>
              <a:rPr lang="da-DK" dirty="0" smtClean="0">
                <a:latin typeface="Verdana" charset="0"/>
                <a:ea typeface="ＭＳ Ｐゴシック" charset="0"/>
                <a:cs typeface="ＭＳ Ｐゴシック" charset="0"/>
              </a:rPr>
              <a:t>12:</a:t>
            </a:r>
            <a:r>
              <a:rPr lang="da-DK" dirty="0">
                <a:latin typeface="Verdana" charset="0"/>
                <a:ea typeface="ＭＳ Ｐゴシック" charset="0"/>
                <a:cs typeface="ＭＳ Ｐゴシック" charset="0"/>
              </a:rPr>
              <a:t>00 or by </a:t>
            </a:r>
            <a:r>
              <a:rPr lang="da-DK" dirty="0" err="1">
                <a:latin typeface="Verdana" charset="0"/>
                <a:ea typeface="ＭＳ Ｐゴシック" charset="0"/>
                <a:cs typeface="ＭＳ Ｐゴシック" charset="0"/>
              </a:rPr>
              <a:t>appointment</a:t>
            </a:r>
            <a:endParaRPr lang="da-DK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da-DK" dirty="0" err="1">
                <a:latin typeface="Verdana" charset="0"/>
                <a:ea typeface="ＭＳ Ｐゴシック" charset="0"/>
                <a:cs typeface="ＭＳ Ｐゴシック" charset="0"/>
              </a:rPr>
              <a:t>Teaching</a:t>
            </a:r>
            <a:r>
              <a:rPr lang="da-DK" dirty="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da-DK" dirty="0" err="1" smtClean="0">
                <a:latin typeface="Verdana" charset="0"/>
                <a:ea typeface="ＭＳ Ｐゴシック" charset="0"/>
                <a:cs typeface="ＭＳ Ｐゴシック" charset="0"/>
              </a:rPr>
              <a:t>Staff</a:t>
            </a:r>
            <a:endParaRPr lang="da-DK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/>
              <a:t>Kasper </a:t>
            </a:r>
            <a:r>
              <a:rPr lang="en-US" dirty="0" err="1"/>
              <a:t>Stig</a:t>
            </a:r>
            <a:r>
              <a:rPr lang="en-US" dirty="0"/>
              <a:t> </a:t>
            </a:r>
            <a:r>
              <a:rPr lang="en-US" dirty="0" err="1" smtClean="0"/>
              <a:t>Henningsen</a:t>
            </a:r>
            <a:endParaRPr lang="en-US" dirty="0"/>
          </a:p>
          <a:p>
            <a:pPr lvl="1"/>
            <a:r>
              <a:rPr lang="en-US" dirty="0" smtClean="0"/>
              <a:t>Tobias </a:t>
            </a:r>
            <a:r>
              <a:rPr lang="en-US" dirty="0"/>
              <a:t>Erik A. </a:t>
            </a:r>
            <a:r>
              <a:rPr lang="en-US" dirty="0" smtClean="0"/>
              <a:t>Kristiansen</a:t>
            </a:r>
          </a:p>
          <a:p>
            <a:pPr lvl="1"/>
            <a:r>
              <a:rPr lang="en-US" dirty="0" err="1"/>
              <a:t>Manjil</a:t>
            </a:r>
            <a:r>
              <a:rPr lang="en-US" dirty="0"/>
              <a:t> </a:t>
            </a:r>
            <a:r>
              <a:rPr lang="en-US" dirty="0" err="1"/>
              <a:t>Thapa</a:t>
            </a:r>
            <a:endParaRPr lang="da-DK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da-DK" dirty="0" err="1">
                <a:latin typeface="Verdana" charset="0"/>
                <a:ea typeface="ＭＳ Ｐゴシック" charset="0"/>
                <a:cs typeface="ＭＳ Ｐゴシック" charset="0"/>
              </a:rPr>
              <a:t>Homework</a:t>
            </a:r>
            <a:r>
              <a:rPr lang="da-DK" dirty="0">
                <a:latin typeface="Verdana" charset="0"/>
                <a:ea typeface="ＭＳ Ｐゴシック" charset="0"/>
                <a:cs typeface="ＭＳ Ｐゴシック" charset="0"/>
              </a:rPr>
              <a:t>: 4 </a:t>
            </a:r>
            <a:r>
              <a:rPr lang="da-DK" dirty="0" err="1">
                <a:latin typeface="Verdana" charset="0"/>
                <a:ea typeface="ＭＳ Ｐゴシック" charset="0"/>
                <a:cs typeface="ＭＳ Ｐゴシック" charset="0"/>
              </a:rPr>
              <a:t>assignments</a:t>
            </a:r>
            <a:endParaRPr lang="da-DK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da-DK" dirty="0" err="1">
                <a:latin typeface="Verdana" charset="0"/>
                <a:ea typeface="ＭＳ Ｐゴシック" charset="0"/>
                <a:cs typeface="ＭＳ Ｐゴシック" charset="0"/>
              </a:rPr>
              <a:t>Each</a:t>
            </a:r>
            <a:r>
              <a:rPr lang="da-DK" dirty="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da-DK" dirty="0" err="1">
                <a:latin typeface="Verdana" charset="0"/>
                <a:ea typeface="ＭＳ Ｐゴシック" charset="0"/>
                <a:cs typeface="ＭＳ Ｐゴシック" charset="0"/>
              </a:rPr>
              <a:t>assignment</a:t>
            </a:r>
            <a:r>
              <a:rPr lang="da-DK" dirty="0">
                <a:latin typeface="Verdana" charset="0"/>
                <a:ea typeface="ＭＳ Ｐゴシック" charset="0"/>
                <a:cs typeface="ＭＳ Ｐゴシック" charset="0"/>
              </a:rPr>
              <a:t> has a due date</a:t>
            </a:r>
          </a:p>
          <a:p>
            <a:r>
              <a:rPr lang="da-DK" dirty="0" err="1" smtClean="0">
                <a:latin typeface="Verdana" charset="0"/>
                <a:ea typeface="ＭＳ Ｐゴシック" charset="0"/>
                <a:cs typeface="ＭＳ Ｐゴシック" charset="0"/>
              </a:rPr>
              <a:t>Exam</a:t>
            </a:r>
            <a:r>
              <a:rPr lang="da-DK" dirty="0">
                <a:latin typeface="Verdana" charset="0"/>
                <a:ea typeface="ＭＳ Ｐゴシック" charset="0"/>
                <a:cs typeface="ＭＳ Ｐゴシック" charset="0"/>
              </a:rPr>
              <a:t>: 5</a:t>
            </a:r>
            <a:r>
              <a:rPr lang="da-DK" dirty="0" smtClean="0">
                <a:latin typeface="Verdana" charset="0"/>
                <a:ea typeface="ＭＳ Ｐゴシック" charset="0"/>
                <a:cs typeface="ＭＳ Ｐゴシック" charset="0"/>
              </a:rPr>
              <a:t>.1.2016 open book</a:t>
            </a:r>
            <a:r>
              <a:rPr lang="da-DK" dirty="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da-DK" dirty="0" smtClean="0">
                <a:latin typeface="Verdana" charset="0"/>
                <a:ea typeface="ＭＳ Ｐゴシック" charset="0"/>
                <a:cs typeface="ＭＳ Ｐゴシック" charset="0"/>
              </a:rPr>
              <a:t> 9</a:t>
            </a:r>
            <a:r>
              <a:rPr lang="da-DK" dirty="0">
                <a:latin typeface="Verdana" charset="0"/>
                <a:ea typeface="ＭＳ Ｐゴシック" charset="0"/>
                <a:cs typeface="ＭＳ Ｐゴシック" charset="0"/>
              </a:rPr>
              <a:t>:00-13:00</a:t>
            </a:r>
          </a:p>
          <a:p>
            <a:pPr lvl="1"/>
            <a:r>
              <a:rPr lang="en-US" dirty="0"/>
              <a:t>2A12, 2A14, 2A52, 2A54, 3A54</a:t>
            </a:r>
            <a:endParaRPr lang="en-US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63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4910" y="1568728"/>
            <a:ext cx="6964090" cy="29548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0563" y="5652403"/>
            <a:ext cx="6964090" cy="6889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47642" y="1842633"/>
            <a:ext cx="2863660" cy="9960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Manipulation Language</a:t>
            </a:r>
          </a:p>
          <a:p>
            <a:pPr algn="ctr"/>
            <a:r>
              <a:rPr lang="en-US" dirty="0" smtClean="0"/>
              <a:t>(DML)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04416" y="1842633"/>
            <a:ext cx="2863660" cy="9960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Definition Language</a:t>
            </a:r>
          </a:p>
          <a:p>
            <a:pPr algn="ctr"/>
            <a:r>
              <a:rPr lang="en-US" dirty="0" smtClean="0"/>
              <a:t>(DDL)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72149" y="3087656"/>
            <a:ext cx="1153765" cy="697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evaluator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73769" y="3087656"/>
            <a:ext cx="1266980" cy="697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DML procedures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89763" y="3087656"/>
            <a:ext cx="1153765" cy="697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optimizer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4910" y="3992373"/>
            <a:ext cx="6964090" cy="12118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52581" y="4307779"/>
            <a:ext cx="1660093" cy="680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Manager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97487" y="4327377"/>
            <a:ext cx="1660093" cy="680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Buffering Manager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58994" y="4324379"/>
            <a:ext cx="1660093" cy="680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Manager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42344" y="3095956"/>
            <a:ext cx="2378447" cy="697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 data</a:t>
            </a:r>
            <a:endParaRPr lang="en-US" dirty="0"/>
          </a:p>
        </p:txBody>
      </p:sp>
      <p:cxnSp>
        <p:nvCxnSpPr>
          <p:cNvPr id="20" name="Straight Connector 19"/>
          <p:cNvCxnSpPr>
            <a:stCxn id="6" idx="2"/>
            <a:endCxn id="9" idx="0"/>
          </p:cNvCxnSpPr>
          <p:nvPr/>
        </p:nvCxnSpPr>
        <p:spPr>
          <a:xfrm flipH="1">
            <a:off x="2349032" y="2838651"/>
            <a:ext cx="730440" cy="249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0" idx="0"/>
          </p:cNvCxnSpPr>
          <p:nvPr/>
        </p:nvCxnSpPr>
        <p:spPr>
          <a:xfrm>
            <a:off x="3079472" y="2838651"/>
            <a:ext cx="727787" cy="249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2" idx="0"/>
          </p:cNvCxnSpPr>
          <p:nvPr/>
        </p:nvCxnSpPr>
        <p:spPr>
          <a:xfrm>
            <a:off x="3079472" y="2838651"/>
            <a:ext cx="2187174" cy="249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  <a:endCxn id="18" idx="0"/>
          </p:cNvCxnSpPr>
          <p:nvPr/>
        </p:nvCxnSpPr>
        <p:spPr>
          <a:xfrm>
            <a:off x="3079472" y="2838651"/>
            <a:ext cx="4252096" cy="2573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</p:cNvCxnSpPr>
          <p:nvPr/>
        </p:nvCxnSpPr>
        <p:spPr>
          <a:xfrm>
            <a:off x="6336246" y="2838651"/>
            <a:ext cx="995322" cy="249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2"/>
            <a:endCxn id="14" idx="0"/>
          </p:cNvCxnSpPr>
          <p:nvPr/>
        </p:nvCxnSpPr>
        <p:spPr>
          <a:xfrm flipH="1">
            <a:off x="2282628" y="3784868"/>
            <a:ext cx="66404" cy="522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15" idx="0"/>
          </p:cNvCxnSpPr>
          <p:nvPr/>
        </p:nvCxnSpPr>
        <p:spPr>
          <a:xfrm>
            <a:off x="2349032" y="3784868"/>
            <a:ext cx="1978502" cy="542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3"/>
            <a:endCxn id="16" idx="1"/>
          </p:cNvCxnSpPr>
          <p:nvPr/>
        </p:nvCxnSpPr>
        <p:spPr>
          <a:xfrm flipV="1">
            <a:off x="5157580" y="4664685"/>
            <a:ext cx="401414" cy="2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2"/>
            <a:endCxn id="5" idx="0"/>
          </p:cNvCxnSpPr>
          <p:nvPr/>
        </p:nvCxnSpPr>
        <p:spPr>
          <a:xfrm flipH="1">
            <a:off x="4602608" y="5004991"/>
            <a:ext cx="1786433" cy="647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8" idx="2"/>
            <a:endCxn id="16" idx="0"/>
          </p:cNvCxnSpPr>
          <p:nvPr/>
        </p:nvCxnSpPr>
        <p:spPr>
          <a:xfrm flipH="1">
            <a:off x="6389041" y="3793168"/>
            <a:ext cx="942527" cy="5312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-264467" y="2456845"/>
            <a:ext cx="181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-30835" y="4261377"/>
            <a:ext cx="130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2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DBMSs: electronic record keepers</a:t>
            </a:r>
          </a:p>
          <a:p>
            <a:r>
              <a:rPr lang="en-US" dirty="0" smtClean="0"/>
              <a:t>Dynamically create content using DDL</a:t>
            </a:r>
          </a:p>
          <a:p>
            <a:r>
              <a:rPr lang="en-US" dirty="0" smtClean="0"/>
              <a:t>Dynamically access data using DML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Logical and physical data independence</a:t>
            </a:r>
          </a:p>
          <a:p>
            <a:r>
              <a:rPr lang="en-US" dirty="0" smtClean="0"/>
              <a:t>Concurrency Control    for free!</a:t>
            </a:r>
          </a:p>
          <a:p>
            <a:r>
              <a:rPr lang="en-US" dirty="0" smtClean="0"/>
              <a:t>Recovery</a:t>
            </a:r>
            <a:r>
              <a:rPr lang="en-US" dirty="0"/>
              <a:t> </a:t>
            </a:r>
            <a:r>
              <a:rPr lang="en-US" dirty="0" smtClean="0"/>
              <a:t>                        for free!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3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7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Databases  </a:t>
            </a:r>
            <a:r>
              <a:rPr lang="en-US" dirty="0"/>
              <a:t>[E.F. </a:t>
            </a:r>
            <a:r>
              <a:rPr lang="en-US" dirty="0" err="1"/>
              <a:t>Codd</a:t>
            </a:r>
            <a:r>
              <a:rPr lang="en-US" dirty="0"/>
              <a:t> 1970]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Relational algebra</a:t>
            </a:r>
          </a:p>
          <a:p>
            <a:r>
              <a:rPr lang="en-US" dirty="0" smtClean="0"/>
              <a:t>Algebra</a:t>
            </a:r>
            <a:r>
              <a:rPr lang="en-US" dirty="0"/>
              <a:t> </a:t>
            </a:r>
            <a:r>
              <a:rPr lang="en-US" dirty="0" smtClean="0"/>
              <a:t>(recall from school)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5 + x = 16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iff</a:t>
            </a:r>
            <a:r>
              <a:rPr lang="en-US" dirty="0" smtClean="0"/>
              <a:t>             x = 16 – 5 = 11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Domain</a:t>
            </a:r>
            <a:r>
              <a:rPr lang="en-US" dirty="0" smtClean="0"/>
              <a:t>:  1,2,3,4,5,6,7….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Operators</a:t>
            </a:r>
            <a:r>
              <a:rPr lang="en-US" dirty="0" smtClean="0"/>
              <a:t>:    + - * div mod</a:t>
            </a:r>
          </a:p>
        </p:txBody>
      </p:sp>
    </p:spTree>
    <p:extLst>
      <p:ext uri="{BB962C8B-B14F-4D97-AF65-F5344CB8AC3E}">
        <p14:creationId xmlns:p14="http://schemas.microsoft.com/office/powerpoint/2010/main" val="100244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Domain</a:t>
            </a:r>
            <a:r>
              <a:rPr lang="en-US" dirty="0" smtClean="0"/>
              <a:t>:       Relations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Operators</a:t>
            </a:r>
            <a:r>
              <a:rPr lang="en-US" dirty="0" smtClean="0"/>
              <a:t>:   intersection, </a:t>
            </a:r>
            <a:r>
              <a:rPr lang="en-US" dirty="0"/>
              <a:t>j</a:t>
            </a:r>
            <a:r>
              <a:rPr lang="en-US" dirty="0" smtClean="0"/>
              <a:t>oin, projection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 descr="D:\gifs\02_01.gi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54" y="3209045"/>
            <a:ext cx="6900863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30153" y="3321900"/>
            <a:ext cx="101631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 =</a:t>
            </a:r>
            <a:endParaRPr lang="en-US" sz="3200" dirty="0"/>
          </a:p>
        </p:txBody>
      </p:sp>
      <p:pic>
        <p:nvPicPr>
          <p:cNvPr id="7" name="Picture 5" descr="D:\gifs\02_01.gi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07" y="3273425"/>
            <a:ext cx="6900863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92054" y="5758829"/>
            <a:ext cx="6551026" cy="3673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81650" y="4080673"/>
            <a:ext cx="7911267" cy="369332"/>
            <a:chOff x="581650" y="4080673"/>
            <a:chExt cx="7911267" cy="369332"/>
          </a:xfrm>
        </p:grpSpPr>
        <p:sp>
          <p:nvSpPr>
            <p:cNvPr id="8" name="Rectangle 7"/>
            <p:cNvSpPr/>
            <p:nvPr/>
          </p:nvSpPr>
          <p:spPr>
            <a:xfrm>
              <a:off x="1592054" y="4149460"/>
              <a:ext cx="6900863" cy="2811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1650" y="4080673"/>
              <a:ext cx="829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tuple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08761" y="3209045"/>
            <a:ext cx="1890358" cy="3490940"/>
            <a:chOff x="3208761" y="3209045"/>
            <a:chExt cx="1890358" cy="3490940"/>
          </a:xfrm>
        </p:grpSpPr>
        <p:sp>
          <p:nvSpPr>
            <p:cNvPr id="10" name="Rectangle 9"/>
            <p:cNvSpPr/>
            <p:nvPr/>
          </p:nvSpPr>
          <p:spPr>
            <a:xfrm>
              <a:off x="3208761" y="3209045"/>
              <a:ext cx="1890358" cy="31155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9233" y="6330653"/>
              <a:ext cx="111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column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92536" y="3043308"/>
            <a:ext cx="1117531" cy="814893"/>
            <a:chOff x="6892536" y="3043308"/>
            <a:chExt cx="1117531" cy="814893"/>
          </a:xfrm>
        </p:grpSpPr>
        <p:sp>
          <p:nvSpPr>
            <p:cNvPr id="12" name="Rectangle 11"/>
            <p:cNvSpPr/>
            <p:nvPr/>
          </p:nvSpPr>
          <p:spPr>
            <a:xfrm>
              <a:off x="6960394" y="3441725"/>
              <a:ext cx="891861" cy="4164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92536" y="3043308"/>
              <a:ext cx="111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attribute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86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 consists of </a:t>
            </a:r>
            <a:r>
              <a:rPr lang="en-US" i="1" dirty="0" smtClean="0">
                <a:solidFill>
                  <a:srgbClr val="FF0000"/>
                </a:solidFill>
              </a:rPr>
              <a:t>attributes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FF0000"/>
                </a:solidFill>
              </a:rPr>
              <a:t>tuples</a:t>
            </a:r>
          </a:p>
          <a:p>
            <a:r>
              <a:rPr lang="en-US" dirty="0" smtClean="0"/>
              <a:t>Attributes</a:t>
            </a:r>
            <a:r>
              <a:rPr lang="en-US" i="1" dirty="0" smtClean="0"/>
              <a:t>:  </a:t>
            </a:r>
            <a:r>
              <a:rPr lang="en-US" i="1" dirty="0" smtClean="0">
                <a:solidFill>
                  <a:srgbClr val="FF0000"/>
                </a:solidFill>
              </a:rPr>
              <a:t>Names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Tuples</a:t>
            </a:r>
            <a:r>
              <a:rPr lang="en-US" i="1" dirty="0" smtClean="0"/>
              <a:t>: </a:t>
            </a:r>
            <a:r>
              <a:rPr lang="en-US" i="1" dirty="0" smtClean="0">
                <a:solidFill>
                  <a:srgbClr val="FF0000"/>
                </a:solidFill>
              </a:rPr>
              <a:t>Set</a:t>
            </a:r>
          </a:p>
          <a:p>
            <a:pPr lvl="1"/>
            <a:r>
              <a:rPr lang="en-US" dirty="0" smtClean="0"/>
              <a:t>Elements can only occur once</a:t>
            </a:r>
          </a:p>
          <a:p>
            <a:pPr lvl="1"/>
            <a:r>
              <a:rPr lang="en-US" dirty="0" smtClean="0"/>
              <a:t>There is no order among the tuples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Example:  {11,3,14} = {3,11,14} </a:t>
            </a:r>
          </a:p>
          <a:p>
            <a:pPr lvl="1"/>
            <a:r>
              <a:rPr lang="en-US" dirty="0" smtClean="0"/>
              <a:t>Example:  {1,2,3,2} = {1,1,2,3}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7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Tables-as-relations</a:t>
            </a:r>
          </a:p>
          <a:p>
            <a:pPr lvl="1"/>
            <a:r>
              <a:rPr lang="en-US" dirty="0" smtClean="0"/>
              <a:t>(actually they are multi-sets)</a:t>
            </a:r>
          </a:p>
          <a:p>
            <a:r>
              <a:rPr lang="en-US" dirty="0" smtClean="0"/>
              <a:t>Attributes are attached to constraints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ype</a:t>
            </a:r>
            <a:r>
              <a:rPr lang="en-US" dirty="0" smtClean="0"/>
              <a:t> (DATE, INT, VARCHAR(20) …)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Integrity constraints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Range of values</a:t>
            </a:r>
          </a:p>
          <a:p>
            <a:pPr lvl="2"/>
            <a:r>
              <a:rPr lang="en-US" dirty="0" smtClean="0"/>
              <a:t>Captures other semantic information attached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Relation Schema</a:t>
            </a:r>
            <a:r>
              <a:rPr lang="en-US" dirty="0" smtClean="0"/>
              <a:t>: Description of columns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Relation Instance</a:t>
            </a:r>
            <a:r>
              <a:rPr lang="en-US" dirty="0" smtClean="0"/>
              <a:t>: Set of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/>
          <a:lstStyle/>
          <a:p>
            <a:r>
              <a:rPr lang="en-US" dirty="0" smtClean="0">
                <a:latin typeface="Verdana" charset="0"/>
                <a:ea typeface="ＭＳ Ｐゴシック" charset="0"/>
                <a:cs typeface="ＭＳ Ｐゴシック" charset="0"/>
              </a:rPr>
              <a:t>Use relational algebra</a:t>
            </a:r>
          </a:p>
          <a:p>
            <a:r>
              <a:rPr lang="en-US" dirty="0" smtClean="0">
                <a:latin typeface="Verdana" charset="0"/>
                <a:ea typeface="ＭＳ Ｐゴシック" charset="0"/>
                <a:cs typeface="ＭＳ Ｐゴシック" charset="0"/>
              </a:rPr>
              <a:t>Evaluate relational algebra expressions</a:t>
            </a:r>
          </a:p>
          <a:p>
            <a:r>
              <a:rPr lang="en-US" dirty="0" smtClean="0">
                <a:latin typeface="Verdana" charset="0"/>
                <a:ea typeface="ＭＳ Ｐゴシック" charset="0"/>
                <a:cs typeface="ＭＳ Ｐゴシック" charset="0"/>
              </a:rPr>
              <a:t>Use relational calculus</a:t>
            </a:r>
          </a:p>
          <a:p>
            <a:r>
              <a:rPr lang="en-US" dirty="0" smtClean="0">
                <a:latin typeface="Verdana" charset="0"/>
                <a:ea typeface="ＭＳ Ｐゴシック" charset="0"/>
                <a:cs typeface="ＭＳ Ｐゴシック" charset="0"/>
              </a:rPr>
              <a:t>Model relations as SQL schemas</a:t>
            </a:r>
          </a:p>
          <a:p>
            <a:r>
              <a:rPr lang="en-US" dirty="0" smtClean="0">
                <a:latin typeface="Verdana" charset="0"/>
                <a:ea typeface="ＭＳ Ｐゴシック" charset="0"/>
                <a:cs typeface="ＭＳ Ｐゴシック" charset="0"/>
              </a:rPr>
              <a:t>Apply concepts such as keys, </a:t>
            </a: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 smtClean="0">
                <a:latin typeface="Verdana" charset="0"/>
                <a:ea typeface="ＭＳ Ｐゴシック" charset="0"/>
                <a:cs typeface="ＭＳ Ｐゴシック" charset="0"/>
              </a:rPr>
              <a:t>integrity constraint</a:t>
            </a:r>
            <a:endParaRPr lang="en-US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GB" sz="2800" dirty="0">
                <a:latin typeface="Verdana" charset="0"/>
                <a:ea typeface="ＭＳ Ｐゴシック" charset="0"/>
                <a:cs typeface="ＭＳ Ｐゴシック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Verdana" charset="0"/>
                <a:ea typeface="ＭＳ Ｐゴシック" charset="0"/>
                <a:cs typeface="ＭＳ Ｐゴシック" charset="0"/>
              </a:rPr>
              <a:t>	Discuss and suggest ways to </a:t>
            </a:r>
            <a:r>
              <a:rPr lang="en-GB" sz="2800" dirty="0" smtClean="0">
                <a:latin typeface="Verdana" charset="0"/>
                <a:ea typeface="ＭＳ Ｐゴシック" charset="0"/>
                <a:cs typeface="ＭＳ Ｐゴシック" charset="0"/>
              </a:rPr>
              <a:t>represent a </a:t>
            </a:r>
            <a:r>
              <a:rPr lang="en-GB" sz="2800" dirty="0">
                <a:latin typeface="Verdana" charset="0"/>
                <a:ea typeface="ＭＳ Ｐゴシック" charset="0"/>
                <a:cs typeface="ＭＳ Ｐゴシック" charset="0"/>
              </a:rPr>
              <a:t>teaching plan </a:t>
            </a:r>
            <a:r>
              <a:rPr lang="en-GB" sz="2800" dirty="0" smtClean="0">
                <a:latin typeface="Verdana" charset="0"/>
                <a:ea typeface="ＭＳ Ｐゴシック" charset="0"/>
                <a:cs typeface="ＭＳ Ｐゴシック" charset="0"/>
              </a:rPr>
              <a:t>as one </a:t>
            </a:r>
            <a:r>
              <a:rPr lang="en-GB" sz="2800" dirty="0">
                <a:latin typeface="Verdana" charset="0"/>
                <a:ea typeface="ＭＳ Ｐゴシック" charset="0"/>
                <a:cs typeface="ＭＳ Ｐゴシック" charset="0"/>
              </a:rPr>
              <a:t>or more relations.</a:t>
            </a:r>
          </a:p>
          <a:p>
            <a:pPr eaLnBrk="1" hangingPunct="1">
              <a:buFontTx/>
              <a:buNone/>
            </a:pPr>
            <a:endParaRPr lang="en-GB" sz="28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GB" sz="2800" dirty="0">
                <a:latin typeface="Verdana" charset="0"/>
                <a:ea typeface="ＭＳ Ｐゴシック" charset="0"/>
                <a:cs typeface="ＭＳ Ｐゴシック" charset="0"/>
              </a:rPr>
              <a:t>	</a:t>
            </a:r>
          </a:p>
          <a:p>
            <a:pPr eaLnBrk="1" hangingPunct="1">
              <a:buFontTx/>
              <a:buNone/>
            </a:pPr>
            <a:endParaRPr lang="en-GB" sz="28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GB" sz="2800" dirty="0">
                <a:latin typeface="Verdana" charset="0"/>
                <a:ea typeface="ＭＳ Ｐゴシック" charset="0"/>
                <a:cs typeface="ＭＳ Ｐゴシック" charset="0"/>
              </a:rPr>
              <a:t>	Can you avoid (or reduce) duplication of information?</a:t>
            </a:r>
          </a:p>
        </p:txBody>
      </p:sp>
      <p:pic>
        <p:nvPicPr>
          <p:cNvPr id="5" name="Billede 4" descr="Screen Shot 2011-08-29 at 4.36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95"/>
          <a:stretch>
            <a:fillRect/>
          </a:stretch>
        </p:blipFill>
        <p:spPr bwMode="auto">
          <a:xfrm>
            <a:off x="1057083" y="3721297"/>
            <a:ext cx="7004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29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answers possible</a:t>
            </a:r>
          </a:p>
          <a:p>
            <a:r>
              <a:rPr lang="en-US" dirty="0" smtClean="0"/>
              <a:t>Quality of the answer</a:t>
            </a:r>
          </a:p>
          <a:p>
            <a:pPr lvl="1"/>
            <a:r>
              <a:rPr lang="en-US" dirty="0" smtClean="0"/>
              <a:t>Minimize redundancy of information</a:t>
            </a:r>
          </a:p>
          <a:p>
            <a:pPr lvl="1"/>
            <a:r>
              <a:rPr lang="en-US" dirty="0" smtClean="0"/>
              <a:t>Number of relations</a:t>
            </a:r>
          </a:p>
          <a:p>
            <a:pPr lvl="1"/>
            <a:r>
              <a:rPr lang="en-US" dirty="0" smtClean="0"/>
              <a:t>Size of the tuples and how they fit into blocks</a:t>
            </a:r>
          </a:p>
          <a:p>
            <a:pPr lvl="1"/>
            <a:r>
              <a:rPr lang="en-US" dirty="0" smtClean="0"/>
              <a:t>Keeping the database nice and tidy</a:t>
            </a:r>
          </a:p>
          <a:p>
            <a:pPr lvl="1"/>
            <a:endParaRPr lang="en-US" dirty="0"/>
          </a:p>
          <a:p>
            <a:r>
              <a:rPr lang="en-US" dirty="0" smtClean="0"/>
              <a:t>There is a theory for this!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8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Grade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5535" y="4689481"/>
            <a:ext cx="1672754" cy="1548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HW1</a:t>
            </a:r>
          </a:p>
          <a:p>
            <a:pPr algn="ctr"/>
            <a:r>
              <a:rPr lang="en-US" dirty="0" smtClean="0"/>
              <a:t>15%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4758" y="4689481"/>
            <a:ext cx="1672754" cy="1548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HW2</a:t>
            </a:r>
          </a:p>
          <a:p>
            <a:pPr algn="ctr"/>
            <a:r>
              <a:rPr lang="en-US" dirty="0" smtClean="0"/>
              <a:t>15%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53981" y="4689481"/>
            <a:ext cx="1672754" cy="1548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HW3</a:t>
            </a:r>
          </a:p>
          <a:p>
            <a:pPr algn="ctr"/>
            <a:r>
              <a:rPr lang="en-US" dirty="0" smtClean="0"/>
              <a:t>15%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13204" y="4689481"/>
            <a:ext cx="1672754" cy="1548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HW4</a:t>
            </a:r>
          </a:p>
          <a:p>
            <a:pPr algn="ctr"/>
            <a:r>
              <a:rPr lang="en-US" dirty="0" smtClean="0"/>
              <a:t>15%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13204" y="2230403"/>
            <a:ext cx="1672754" cy="15489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</a:t>
            </a:r>
          </a:p>
          <a:p>
            <a:pPr algn="ctr"/>
            <a:r>
              <a:rPr lang="en-US" dirty="0" smtClean="0"/>
              <a:t>40%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1371912" y="1417638"/>
            <a:ext cx="2407327" cy="3271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</p:cNvCxnSpPr>
          <p:nvPr/>
        </p:nvCxnSpPr>
        <p:spPr>
          <a:xfrm flipV="1">
            <a:off x="3431135" y="1417638"/>
            <a:ext cx="348104" cy="3271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H="1" flipV="1">
            <a:off x="3779239" y="1417638"/>
            <a:ext cx="1711119" cy="3271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</p:cNvCxnSpPr>
          <p:nvPr/>
        </p:nvCxnSpPr>
        <p:spPr>
          <a:xfrm flipH="1" flipV="1">
            <a:off x="3779239" y="1417638"/>
            <a:ext cx="3770342" cy="3271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</p:cNvCxnSpPr>
          <p:nvPr/>
        </p:nvCxnSpPr>
        <p:spPr>
          <a:xfrm flipH="1" flipV="1">
            <a:off x="3779239" y="1417638"/>
            <a:ext cx="3770342" cy="812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17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Find </a:t>
            </a:r>
            <a:r>
              <a:rPr lang="en-GB" dirty="0">
                <a:latin typeface="Verdana" charset="0"/>
                <a:ea typeface="ＭＳ Ｐゴシック" charset="0"/>
                <a:cs typeface="ＭＳ Ｐゴシック" charset="0"/>
              </a:rPr>
              <a:t>functional dependencies in a relation </a:t>
            </a:r>
            <a:endParaRPr lang="en-GB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en-GB" dirty="0">
                <a:latin typeface="Verdana" charset="0"/>
                <a:ea typeface="ＭＳ Ｐゴシック" charset="0"/>
                <a:cs typeface="ＭＳ Ｐゴシック" charset="0"/>
              </a:rPr>
              <a:t>P</a:t>
            </a:r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erform </a:t>
            </a:r>
            <a:r>
              <a:rPr lang="en-GB" dirty="0">
                <a:latin typeface="Verdana" charset="0"/>
                <a:ea typeface="ＭＳ Ｐゴシック" charset="0"/>
                <a:cs typeface="ＭＳ Ｐゴシック" charset="0"/>
              </a:rPr>
              <a:t>decomposition to eliminate unwanted </a:t>
            </a:r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dependencies</a:t>
            </a:r>
          </a:p>
          <a:p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Learn about different degrees about normal forms</a:t>
            </a:r>
          </a:p>
          <a:p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Be fluent in a DDL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7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a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42912"/>
            <a:ext cx="3514798" cy="475670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Initial Design</a:t>
            </a:r>
          </a:p>
          <a:p>
            <a:endParaRPr lang="en-US" sz="16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Entity – Relationship Diagram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D:\gifs\04_02.gi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94" y="3748086"/>
            <a:ext cx="3254584" cy="27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33866" y="1842912"/>
            <a:ext cx="2950983" cy="47567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Maintenance</a:t>
            </a:r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Schema evolution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Database migration</a:t>
            </a:r>
          </a:p>
          <a:p>
            <a:pPr algn="ctr"/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5619534" y="3532351"/>
            <a:ext cx="4756708" cy="13778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Discontinuation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Keys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31522" y="2166667"/>
            <a:ext cx="1556425" cy="176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8099" y="4395596"/>
            <a:ext cx="1705843" cy="1347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49300" y="1417639"/>
            <a:ext cx="1864727" cy="1782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52159" y="3934867"/>
            <a:ext cx="1294946" cy="184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099" y="2602491"/>
            <a:ext cx="1195335" cy="19923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0779" y="1668582"/>
            <a:ext cx="1416478" cy="18678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4027" y="4134102"/>
            <a:ext cx="1067838" cy="19923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 flipV="1">
            <a:off x="2963434" y="1761974"/>
            <a:ext cx="1447345" cy="940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  <a:endCxn id="8" idx="2"/>
          </p:cNvCxnSpPr>
          <p:nvPr/>
        </p:nvCxnSpPr>
        <p:spPr>
          <a:xfrm flipH="1" flipV="1">
            <a:off x="5119018" y="1855365"/>
            <a:ext cx="895009" cy="23783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54481" y="5320026"/>
            <a:ext cx="1195335" cy="19923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1"/>
            <a:endCxn id="14" idx="3"/>
          </p:cNvCxnSpPr>
          <p:nvPr/>
        </p:nvCxnSpPr>
        <p:spPr>
          <a:xfrm flipH="1">
            <a:off x="3249816" y="4233719"/>
            <a:ext cx="2764211" cy="1185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  <a:ea typeface="ＭＳ Ｐゴシック" charset="0"/>
                <a:cs typeface="ＭＳ Ｐゴシック" charset="0"/>
              </a:rPr>
              <a:t>Define </a:t>
            </a: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and maintain database designs by E-R </a:t>
            </a:r>
            <a:r>
              <a:rPr lang="en-US" dirty="0" smtClean="0">
                <a:latin typeface="Verdana" charset="0"/>
                <a:ea typeface="ＭＳ Ｐゴシック" charset="0"/>
                <a:cs typeface="ＭＳ Ｐゴシック" charset="0"/>
              </a:rPr>
              <a:t>modeling</a:t>
            </a:r>
          </a:p>
          <a:p>
            <a:r>
              <a:rPr lang="en-US" dirty="0" smtClean="0">
                <a:latin typeface="Verdana" charset="0"/>
                <a:ea typeface="ＭＳ Ｐゴシック" charset="0"/>
                <a:cs typeface="ＭＳ Ｐゴシック" charset="0"/>
              </a:rPr>
              <a:t>Use concepts such as </a:t>
            </a: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entity, attribute, key, cardinality, and </a:t>
            </a:r>
            <a:r>
              <a:rPr lang="en-US" dirty="0" smtClean="0">
                <a:latin typeface="Verdana" charset="0"/>
                <a:ea typeface="ＭＳ Ｐゴシック" charset="0"/>
                <a:cs typeface="ＭＳ Ｐゴシック" charset="0"/>
              </a:rPr>
              <a:t>relationship</a:t>
            </a:r>
          </a:p>
          <a:p>
            <a:r>
              <a:rPr lang="en-US" dirty="0" smtClean="0">
                <a:latin typeface="Verdana" charset="0"/>
                <a:ea typeface="ＭＳ Ｐゴシック" charset="0"/>
                <a:cs typeface="ＭＳ Ｐゴシック" charset="0"/>
              </a:rPr>
              <a:t>Evolve a database in a sound way</a:t>
            </a:r>
            <a:endParaRPr lang="en-US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                               [1974]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A Data Manipulation Language (DML)</a:t>
            </a:r>
          </a:p>
          <a:p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Structured Query Language (“sequel”)</a:t>
            </a:r>
          </a:p>
          <a:p>
            <a:r>
              <a:rPr lang="en-GB" dirty="0" smtClean="0">
                <a:solidFill>
                  <a:srgbClr val="FF0000"/>
                </a:solidFill>
                <a:latin typeface="Verdana" charset="0"/>
                <a:ea typeface="ＭＳ Ｐゴシック" charset="0"/>
                <a:cs typeface="ＭＳ Ｐゴシック" charset="0"/>
              </a:rPr>
              <a:t>Queries-as-formulas</a:t>
            </a:r>
          </a:p>
          <a:p>
            <a:r>
              <a:rPr lang="en-GB" dirty="0" smtClean="0">
                <a:solidFill>
                  <a:srgbClr val="FF0000"/>
                </a:solidFill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: Select </a:t>
            </a:r>
            <a:r>
              <a:rPr lang="en-GB" dirty="0">
                <a:latin typeface="Verdana" charset="0"/>
                <a:ea typeface="ＭＳ Ｐゴシック" charset="0"/>
                <a:cs typeface="ＭＳ Ｐゴシック" charset="0"/>
              </a:rPr>
              <a:t>all movie titles starring “Daniel Craig”, sorted in ascending alpha order</a:t>
            </a:r>
            <a:r>
              <a:rPr lang="en-GB" dirty="0" smtClean="0">
                <a:latin typeface="Verdan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231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67711" y="448277"/>
            <a:ext cx="5528424" cy="1693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charset="0"/>
                <a:ea typeface="ＭＳ Ｐゴシック" charset="0"/>
                <a:cs typeface="ＭＳ Ｐゴシック" charset="0"/>
              </a:rPr>
              <a:t>Select all movie titles starring “Daniel Craig”, sorted in ascending alpha order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58758" y="2141764"/>
            <a:ext cx="7147106" cy="1813083"/>
            <a:chOff x="958758" y="2141764"/>
            <a:chExt cx="7147106" cy="1813083"/>
          </a:xfrm>
        </p:grpSpPr>
        <p:sp>
          <p:nvSpPr>
            <p:cNvPr id="6" name="Rectangle 5"/>
            <p:cNvSpPr/>
            <p:nvPr/>
          </p:nvSpPr>
          <p:spPr>
            <a:xfrm>
              <a:off x="958758" y="2764371"/>
              <a:ext cx="2203899" cy="11904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Select from Movies and Starring table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8261" y="2739466"/>
              <a:ext cx="1954870" cy="12078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Look For “Daniel Craig”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4028" y="2764371"/>
              <a:ext cx="2091836" cy="11904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Sort for output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5" idx="2"/>
              <a:endCxn id="6" idx="0"/>
            </p:cNvCxnSpPr>
            <p:nvPr/>
          </p:nvCxnSpPr>
          <p:spPr>
            <a:xfrm flipH="1">
              <a:off x="2060708" y="2141764"/>
              <a:ext cx="2571215" cy="622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  <a:endCxn id="7" idx="0"/>
            </p:cNvCxnSpPr>
            <p:nvPr/>
          </p:nvCxnSpPr>
          <p:spPr>
            <a:xfrm flipH="1">
              <a:off x="4625696" y="2141764"/>
              <a:ext cx="6227" cy="5977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8" idx="0"/>
            </p:cNvCxnSpPr>
            <p:nvPr/>
          </p:nvCxnSpPr>
          <p:spPr>
            <a:xfrm>
              <a:off x="4631923" y="2141764"/>
              <a:ext cx="2428023" cy="622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05066" y="3947321"/>
            <a:ext cx="5491069" cy="2627393"/>
            <a:chOff x="1905066" y="3947321"/>
            <a:chExt cx="5491069" cy="2627393"/>
          </a:xfrm>
        </p:grpSpPr>
        <p:sp>
          <p:nvSpPr>
            <p:cNvPr id="9" name="Rectangle 8"/>
            <p:cNvSpPr/>
            <p:nvPr/>
          </p:nvSpPr>
          <p:spPr>
            <a:xfrm>
              <a:off x="1905066" y="4470308"/>
              <a:ext cx="5491069" cy="21044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aseline="30000" dirty="0">
                  <a:solidFill>
                    <a:schemeClr val="tx1"/>
                  </a:solidFill>
                  <a:latin typeface="Courier"/>
                  <a:cs typeface="Courier"/>
                </a:rPr>
                <a:t>select </a:t>
              </a:r>
              <a:r>
                <a:rPr lang="en-US" sz="3200" baseline="30000" dirty="0" err="1" smtClean="0">
                  <a:solidFill>
                    <a:schemeClr val="tx1"/>
                  </a:solidFill>
                  <a:latin typeface="Courier"/>
                  <a:cs typeface="Courier"/>
                </a:rPr>
                <a:t>movies.title</a:t>
              </a:r>
              <a:endParaRPr lang="en-US" sz="3200" baseline="30000" dirty="0">
                <a:solidFill>
                  <a:schemeClr val="tx1"/>
                </a:solidFill>
                <a:latin typeface="Courier"/>
                <a:cs typeface="Courier"/>
              </a:endParaRPr>
            </a:p>
            <a:p>
              <a:r>
                <a:rPr lang="en-US" sz="3200" baseline="30000" dirty="0" smtClean="0">
                  <a:solidFill>
                    <a:srgbClr val="FF0000"/>
                  </a:solidFill>
                  <a:latin typeface="Courier"/>
                  <a:cs typeface="Courier"/>
                </a:rPr>
                <a:t>from movies, </a:t>
              </a:r>
              <a:r>
                <a:rPr lang="en-US" sz="3200" baseline="30000" dirty="0">
                  <a:solidFill>
                    <a:srgbClr val="FF0000"/>
                  </a:solidFill>
                  <a:latin typeface="Courier"/>
                  <a:cs typeface="Courier"/>
                </a:rPr>
                <a:t>play in</a:t>
              </a:r>
            </a:p>
            <a:p>
              <a:r>
                <a:rPr lang="en-US" sz="3200" baseline="30000" dirty="0" smtClean="0">
                  <a:solidFill>
                    <a:srgbClr val="4F81BD"/>
                  </a:solidFill>
                  <a:latin typeface="Courier"/>
                  <a:cs typeface="Courier"/>
                </a:rPr>
                <a:t>where </a:t>
              </a:r>
              <a:r>
                <a:rPr lang="en-US" sz="3200" baseline="30000" dirty="0">
                  <a:solidFill>
                    <a:srgbClr val="4F81BD"/>
                  </a:solidFill>
                  <a:latin typeface="Courier"/>
                  <a:cs typeface="Courier"/>
                </a:rPr>
                <a:t>play </a:t>
              </a:r>
              <a:r>
                <a:rPr lang="en-US" sz="3200" baseline="30000" dirty="0" err="1">
                  <a:solidFill>
                    <a:srgbClr val="4F81BD"/>
                  </a:solidFill>
                  <a:latin typeface="Courier"/>
                  <a:cs typeface="Courier"/>
                </a:rPr>
                <a:t>in.name</a:t>
              </a:r>
              <a:r>
                <a:rPr lang="en-US" sz="3200" baseline="30000" dirty="0">
                  <a:solidFill>
                    <a:srgbClr val="4F81BD"/>
                  </a:solidFill>
                  <a:latin typeface="Courier"/>
                  <a:cs typeface="Courier"/>
                </a:rPr>
                <a:t>=Daniel </a:t>
              </a:r>
              <a:r>
                <a:rPr lang="en-US" sz="3200" baseline="30000" dirty="0" smtClean="0">
                  <a:solidFill>
                    <a:srgbClr val="4F81BD"/>
                  </a:solidFill>
                  <a:latin typeface="Courier"/>
                  <a:cs typeface="Courier"/>
                </a:rPr>
                <a:t>Craig</a:t>
              </a:r>
            </a:p>
            <a:p>
              <a:r>
                <a:rPr lang="en-US" sz="3200" baseline="30000" dirty="0" smtClean="0">
                  <a:solidFill>
                    <a:schemeClr val="tx1"/>
                  </a:solidFill>
                  <a:latin typeface="Courier"/>
                  <a:cs typeface="Courier"/>
                </a:rPr>
                <a:t>and </a:t>
              </a:r>
              <a:r>
                <a:rPr lang="en-US" sz="3200" baseline="30000" dirty="0">
                  <a:solidFill>
                    <a:schemeClr val="tx1"/>
                  </a:solidFill>
                  <a:latin typeface="Courier"/>
                  <a:cs typeface="Courier"/>
                </a:rPr>
                <a:t>play </a:t>
              </a:r>
              <a:r>
                <a:rPr lang="en-US" sz="3200" baseline="30000" dirty="0" err="1">
                  <a:solidFill>
                    <a:schemeClr val="tx1"/>
                  </a:solidFill>
                  <a:latin typeface="Courier"/>
                  <a:cs typeface="Courier"/>
                </a:rPr>
                <a:t>in.mid</a:t>
              </a:r>
              <a:r>
                <a:rPr lang="en-US" sz="3200" baseline="30000" dirty="0">
                  <a:solidFill>
                    <a:schemeClr val="tx1"/>
                  </a:solidFill>
                  <a:latin typeface="Courier"/>
                  <a:cs typeface="Courier"/>
                </a:rPr>
                <a:t> = </a:t>
              </a:r>
              <a:r>
                <a:rPr lang="en-US" sz="3200" baseline="30000" dirty="0" err="1">
                  <a:solidFill>
                    <a:schemeClr val="tx1"/>
                  </a:solidFill>
                  <a:latin typeface="Courier"/>
                  <a:cs typeface="Courier"/>
                </a:rPr>
                <a:t>movies.mid</a:t>
              </a:r>
              <a:endParaRPr lang="en-US" sz="3200" baseline="30000" dirty="0">
                <a:solidFill>
                  <a:schemeClr val="tx1"/>
                </a:solidFill>
                <a:latin typeface="Courier"/>
                <a:cs typeface="Courier"/>
              </a:endParaRPr>
            </a:p>
            <a:p>
              <a:r>
                <a:rPr lang="en-US" sz="3200" baseline="30000" dirty="0" smtClean="0">
                  <a:solidFill>
                    <a:srgbClr val="C0504D"/>
                  </a:solidFill>
                  <a:latin typeface="Courier"/>
                  <a:cs typeface="Courier"/>
                </a:rPr>
                <a:t>order </a:t>
              </a:r>
              <a:r>
                <a:rPr lang="en-US" sz="3200" baseline="30000" dirty="0">
                  <a:solidFill>
                    <a:srgbClr val="C0504D"/>
                  </a:solidFill>
                  <a:latin typeface="Courier"/>
                  <a:cs typeface="Courier"/>
                </a:rPr>
                <a:t>by </a:t>
              </a:r>
              <a:r>
                <a:rPr lang="en-US" sz="3200" baseline="30000" dirty="0" err="1" smtClean="0">
                  <a:solidFill>
                    <a:srgbClr val="C0504D"/>
                  </a:solidFill>
                  <a:latin typeface="Courier"/>
                  <a:cs typeface="Courier"/>
                </a:rPr>
                <a:t>movies.title</a:t>
              </a:r>
              <a:r>
                <a:rPr lang="en-US" sz="3200" baseline="30000" dirty="0" smtClean="0">
                  <a:solidFill>
                    <a:srgbClr val="C0504D"/>
                  </a:solidFill>
                  <a:latin typeface="Courier"/>
                  <a:cs typeface="Courier"/>
                </a:rPr>
                <a:t> </a:t>
              </a:r>
              <a:r>
                <a:rPr lang="en-US" sz="3200" baseline="30000" dirty="0">
                  <a:solidFill>
                    <a:srgbClr val="C0504D"/>
                  </a:solidFill>
                  <a:latin typeface="Courier"/>
                  <a:cs typeface="Courier"/>
                </a:rPr>
                <a:t>ASC;</a:t>
              </a:r>
              <a:endParaRPr lang="en-US" sz="3200" dirty="0">
                <a:solidFill>
                  <a:srgbClr val="C0504D"/>
                </a:solidFill>
                <a:latin typeface="Courier"/>
                <a:cs typeface="Courier"/>
              </a:endParaRPr>
            </a:p>
          </p:txBody>
        </p:sp>
        <p:cxnSp>
          <p:nvCxnSpPr>
            <p:cNvPr id="17" name="Straight Arrow Connector 16"/>
            <p:cNvCxnSpPr>
              <a:stCxn id="6" idx="2"/>
              <a:endCxn id="9" idx="0"/>
            </p:cNvCxnSpPr>
            <p:nvPr/>
          </p:nvCxnSpPr>
          <p:spPr>
            <a:xfrm>
              <a:off x="2060708" y="3954847"/>
              <a:ext cx="2589893" cy="515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2"/>
              <a:endCxn id="9" idx="0"/>
            </p:cNvCxnSpPr>
            <p:nvPr/>
          </p:nvCxnSpPr>
          <p:spPr>
            <a:xfrm>
              <a:off x="4625696" y="3947321"/>
              <a:ext cx="24905" cy="5229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  <a:endCxn id="9" idx="0"/>
            </p:cNvCxnSpPr>
            <p:nvPr/>
          </p:nvCxnSpPr>
          <p:spPr>
            <a:xfrm flipH="1">
              <a:off x="4650601" y="3954847"/>
              <a:ext cx="2409345" cy="515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47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natural language questions into SQL</a:t>
            </a:r>
          </a:p>
          <a:p>
            <a:r>
              <a:rPr lang="en-US" dirty="0" smtClean="0"/>
              <a:t>Complete control of SQL as a DML</a:t>
            </a:r>
          </a:p>
          <a:p>
            <a:r>
              <a:rPr lang="en-US" dirty="0" smtClean="0"/>
              <a:t>Structure complex queries as a sequence of </a:t>
            </a:r>
            <a:r>
              <a:rPr lang="en-US" dirty="0" err="1" smtClean="0"/>
              <a:t>subqueries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6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with Integrity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Constraints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The sum of all accounts is constant!</a:t>
            </a:r>
          </a:p>
          <a:p>
            <a:r>
              <a:rPr lang="en-US" dirty="0" smtClean="0"/>
              <a:t>Each person as one and only one CPR number!</a:t>
            </a:r>
          </a:p>
          <a:p>
            <a:r>
              <a:rPr lang="en-US" dirty="0" smtClean="0"/>
              <a:t>References are sound, for example internal ID numbers.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66166" y="2477970"/>
            <a:ext cx="3013240" cy="35488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 Database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9028" y="1600200"/>
            <a:ext cx="6138542" cy="2421832"/>
            <a:chOff x="249028" y="1600200"/>
            <a:chExt cx="6138542" cy="2421832"/>
          </a:xfrm>
        </p:grpSpPr>
        <p:sp>
          <p:nvSpPr>
            <p:cNvPr id="7" name="Rectangle 6"/>
            <p:cNvSpPr/>
            <p:nvPr/>
          </p:nvSpPr>
          <p:spPr>
            <a:xfrm>
              <a:off x="249028" y="2116859"/>
              <a:ext cx="4357992" cy="19051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31534" y="1600200"/>
              <a:ext cx="1656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External Constraints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9028" y="4071843"/>
            <a:ext cx="4357992" cy="2408263"/>
            <a:chOff x="249028" y="4071843"/>
            <a:chExt cx="4357992" cy="2408263"/>
          </a:xfrm>
        </p:grpSpPr>
        <p:sp>
          <p:nvSpPr>
            <p:cNvPr id="8" name="Rectangle 7"/>
            <p:cNvSpPr/>
            <p:nvPr/>
          </p:nvSpPr>
          <p:spPr>
            <a:xfrm>
              <a:off x="249028" y="4071843"/>
              <a:ext cx="4357992" cy="13572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5209" y="5772220"/>
              <a:ext cx="1656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Internal Constraints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9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Formulate internal integrity constraints for a database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eferential integrity  </a:t>
            </a:r>
          </a:p>
          <a:p>
            <a:pPr lvl="1"/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Keys</a:t>
            </a:r>
          </a:p>
          <a:p>
            <a:r>
              <a:rPr lang="en-US" dirty="0" smtClean="0"/>
              <a:t>Formulate external integrity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6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Tuning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Order of records is important</a:t>
            </a:r>
          </a:p>
          <a:p>
            <a:r>
              <a:rPr lang="en-US" dirty="0" smtClean="0"/>
              <a:t>Generate output</a:t>
            </a:r>
          </a:p>
          <a:p>
            <a:r>
              <a:rPr lang="en-US" dirty="0" smtClean="0"/>
              <a:t>Relational operation, like join, or cross products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8875" y="2843620"/>
            <a:ext cx="3936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+------+----------+-------+</a:t>
            </a:r>
          </a:p>
          <a:p>
            <a:r>
              <a:rPr lang="pt-BR" dirty="0" smtClean="0">
                <a:latin typeface="Courier New"/>
                <a:cs typeface="Courier New"/>
              </a:rPr>
              <a:t>| </a:t>
            </a:r>
            <a:r>
              <a:rPr lang="pt-BR" dirty="0" err="1" smtClean="0">
                <a:latin typeface="Courier New"/>
                <a:cs typeface="Courier New"/>
              </a:rPr>
              <a:t>cpr</a:t>
            </a:r>
            <a:r>
              <a:rPr lang="pt-BR" dirty="0" smtClean="0">
                <a:latin typeface="Courier New"/>
                <a:cs typeface="Courier New"/>
              </a:rPr>
              <a:t>  | </a:t>
            </a:r>
            <a:r>
              <a:rPr lang="pt-BR" dirty="0" err="1" smtClean="0">
                <a:latin typeface="Courier New"/>
                <a:cs typeface="Courier New"/>
              </a:rPr>
              <a:t>cid</a:t>
            </a:r>
            <a:r>
              <a:rPr lang="pt-BR" dirty="0" smtClean="0">
                <a:latin typeface="Courier New"/>
                <a:cs typeface="Courier New"/>
              </a:rPr>
              <a:t>      | grade |</a:t>
            </a:r>
          </a:p>
          <a:p>
            <a:r>
              <a:rPr lang="pt-BR" dirty="0" smtClean="0">
                <a:latin typeface="Courier New"/>
                <a:cs typeface="Courier New"/>
              </a:rPr>
              <a:t>+------+----------+-------+</a:t>
            </a:r>
          </a:p>
          <a:p>
            <a:r>
              <a:rPr lang="pt-BR" dirty="0" smtClean="0">
                <a:latin typeface="Courier New"/>
                <a:cs typeface="Courier New"/>
              </a:rPr>
              <a:t>|  </a:t>
            </a:r>
            <a:r>
              <a:rPr lang="pt-BR" dirty="0">
                <a:latin typeface="Courier New"/>
                <a:cs typeface="Courier New"/>
              </a:rPr>
              <a:t>123 | </a:t>
            </a:r>
            <a:r>
              <a:rPr lang="pt-BR" dirty="0" err="1">
                <a:latin typeface="Courier New"/>
                <a:cs typeface="Courier New"/>
              </a:rPr>
              <a:t>db</a:t>
            </a:r>
            <a:r>
              <a:rPr lang="pt-BR" dirty="0">
                <a:latin typeface="Courier New"/>
                <a:cs typeface="Courier New"/>
              </a:rPr>
              <a:t>       |    10 |</a:t>
            </a:r>
          </a:p>
          <a:p>
            <a:r>
              <a:rPr lang="pt-BR" dirty="0">
                <a:latin typeface="Courier New"/>
                <a:cs typeface="Courier New"/>
              </a:rPr>
              <a:t>|  123 | os       |     7 |</a:t>
            </a:r>
          </a:p>
          <a:p>
            <a:r>
              <a:rPr lang="pt-BR" dirty="0">
                <a:latin typeface="Courier New"/>
                <a:cs typeface="Courier New"/>
              </a:rPr>
              <a:t>|  131 | os       |    12 |</a:t>
            </a:r>
          </a:p>
          <a:p>
            <a:r>
              <a:rPr lang="en-US" dirty="0">
                <a:latin typeface="Courier New"/>
                <a:cs typeface="Courier New"/>
              </a:rPr>
              <a:t>|  131 | graphics |    10 |</a:t>
            </a:r>
          </a:p>
          <a:p>
            <a:r>
              <a:rPr lang="en-US" dirty="0">
                <a:latin typeface="Courier New"/>
                <a:cs typeface="Courier New"/>
              </a:rPr>
              <a:t>+------+----------+-------+</a:t>
            </a:r>
          </a:p>
        </p:txBody>
      </p:sp>
    </p:spTree>
    <p:extLst>
      <p:ext uri="{BB962C8B-B14F-4D97-AF65-F5344CB8AC3E}">
        <p14:creationId xmlns:p14="http://schemas.microsoft.com/office/powerpoint/2010/main" val="375155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 dirty="0">
                <a:latin typeface="Verdana" charset="0"/>
                <a:ea typeface="ＭＳ Ｐゴシック" charset="0"/>
                <a:cs typeface="ＭＳ Ｐゴシック" charset="0"/>
              </a:rPr>
              <a:t>Lectures, </a:t>
            </a:r>
            <a:r>
              <a:rPr lang="en-GB" sz="2600" dirty="0" smtClean="0">
                <a:latin typeface="Verdana" charset="0"/>
                <a:ea typeface="ＭＳ Ｐゴシック" charset="0"/>
                <a:cs typeface="ＭＳ Ｐゴシック" charset="0"/>
              </a:rPr>
              <a:t>12.00-14.00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latin typeface="Verdana" charset="0"/>
                <a:ea typeface="ＭＳ Ｐゴシック" charset="0"/>
                <a:cs typeface="ＭＳ Ｐゴシック" charset="0"/>
              </a:rPr>
              <a:t>AUD1</a:t>
            </a:r>
            <a:endParaRPr lang="en-GB" sz="22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GB" sz="2200" dirty="0">
                <a:latin typeface="Verdana" charset="0"/>
                <a:ea typeface="ＭＳ Ｐゴシック" charset="0"/>
              </a:rPr>
              <a:t>No preparation expected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latin typeface="Verdana" charset="0"/>
                <a:ea typeface="ＭＳ Ｐゴシック" charset="0"/>
              </a:rPr>
              <a:t>Problem sessions</a:t>
            </a:r>
          </a:p>
          <a:p>
            <a:pPr>
              <a:lnSpc>
                <a:spcPct val="90000"/>
              </a:lnSpc>
            </a:pPr>
            <a:r>
              <a:rPr lang="en-GB" sz="2600" dirty="0">
                <a:latin typeface="Verdana" charset="0"/>
                <a:ea typeface="ＭＳ Ｐゴシック" charset="0"/>
                <a:cs typeface="ＭＳ Ｐゴシック" charset="0"/>
              </a:rPr>
              <a:t>Exercises, </a:t>
            </a:r>
            <a:r>
              <a:rPr lang="en-GB" sz="2600" dirty="0" smtClean="0">
                <a:latin typeface="Verdana" charset="0"/>
                <a:ea typeface="ＭＳ Ｐゴシック" charset="0"/>
                <a:cs typeface="ＭＳ Ｐゴシック" charset="0"/>
              </a:rPr>
              <a:t>14:</a:t>
            </a:r>
            <a:r>
              <a:rPr lang="en-GB" sz="2600" dirty="0">
                <a:latin typeface="Verdana" charset="0"/>
                <a:ea typeface="ＭＳ Ｐゴシック" charset="0"/>
                <a:cs typeface="ＭＳ Ｐゴシック" charset="0"/>
              </a:rPr>
              <a:t>00-</a:t>
            </a:r>
            <a:r>
              <a:rPr lang="en-GB" sz="2600" dirty="0" smtClean="0">
                <a:latin typeface="Verdana" charset="0"/>
                <a:ea typeface="ＭＳ Ｐゴシック" charset="0"/>
                <a:cs typeface="ＭＳ Ｐゴシック" charset="0"/>
              </a:rPr>
              <a:t>16.00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4A14</a:t>
            </a:r>
            <a:r>
              <a:rPr lang="en-US" sz="2400" dirty="0"/>
              <a:t>, 4A20, 4A22	</a:t>
            </a:r>
            <a:endParaRPr lang="en-GB" sz="22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GB" sz="2200" dirty="0">
                <a:latin typeface="Verdana" charset="0"/>
                <a:ea typeface="ＭＳ Ｐゴシック" charset="0"/>
              </a:rPr>
              <a:t>Current week, no preparation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latin typeface="Verdana" charset="0"/>
                <a:ea typeface="ＭＳ Ｐゴシック" charset="0"/>
              </a:rPr>
              <a:t>Previous week, homework (some weeks TA presentation)</a:t>
            </a:r>
          </a:p>
          <a:p>
            <a:pPr>
              <a:lnSpc>
                <a:spcPct val="90000"/>
              </a:lnSpc>
            </a:pPr>
            <a:r>
              <a:rPr lang="en-GB" sz="2600" dirty="0" smtClean="0">
                <a:latin typeface="Verdana" charset="0"/>
                <a:ea typeface="ＭＳ Ｐゴシック" charset="0"/>
                <a:cs typeface="ＭＳ Ｐゴシック" charset="0"/>
              </a:rPr>
              <a:t>Schedule</a:t>
            </a:r>
            <a:r>
              <a:rPr lang="en-GB" sz="2600" dirty="0">
                <a:latin typeface="Verdana" charset="0"/>
                <a:ea typeface="ＭＳ Ｐゴシック" charset="0"/>
                <a:cs typeface="ＭＳ Ｐゴシック" charset="0"/>
              </a:rPr>
              <a:t>, </a:t>
            </a:r>
            <a:r>
              <a:rPr lang="en-GB" sz="2600" dirty="0" smtClean="0">
                <a:latin typeface="Verdana" charset="0"/>
                <a:ea typeface="ＭＳ Ｐゴシック" charset="0"/>
                <a:cs typeface="ＭＳ Ｐゴシック" charset="0"/>
              </a:rPr>
              <a:t>materials, news, hand-ins: </a:t>
            </a:r>
            <a:r>
              <a:rPr lang="en-GB" sz="2600" dirty="0" err="1" smtClean="0">
                <a:latin typeface="Verdana" charset="0"/>
                <a:ea typeface="ＭＳ Ｐゴシック" charset="0"/>
                <a:cs typeface="ＭＳ Ｐゴシック" charset="0"/>
              </a:rPr>
              <a:t>LearnIT</a:t>
            </a:r>
            <a:r>
              <a:rPr lang="en-GB" sz="2600" dirty="0" smtClean="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endParaRPr lang="en-GB" sz="26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4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Tuning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8875" y="2843620"/>
            <a:ext cx="3936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+------+----------+-------+</a:t>
            </a:r>
          </a:p>
          <a:p>
            <a:r>
              <a:rPr lang="pt-BR" dirty="0" smtClean="0">
                <a:latin typeface="Courier New"/>
                <a:cs typeface="Courier New"/>
              </a:rPr>
              <a:t>| </a:t>
            </a:r>
            <a:r>
              <a:rPr lang="pt-BR" dirty="0" err="1" smtClean="0">
                <a:latin typeface="Courier New"/>
                <a:cs typeface="Courier New"/>
              </a:rPr>
              <a:t>cpr</a:t>
            </a:r>
            <a:r>
              <a:rPr lang="pt-BR" dirty="0" smtClean="0">
                <a:latin typeface="Courier New"/>
                <a:cs typeface="Courier New"/>
              </a:rPr>
              <a:t>  | </a:t>
            </a:r>
            <a:r>
              <a:rPr lang="pt-BR" dirty="0" err="1" smtClean="0">
                <a:latin typeface="Courier New"/>
                <a:cs typeface="Courier New"/>
              </a:rPr>
              <a:t>cid</a:t>
            </a:r>
            <a:r>
              <a:rPr lang="pt-BR" dirty="0" smtClean="0">
                <a:latin typeface="Courier New"/>
                <a:cs typeface="Courier New"/>
              </a:rPr>
              <a:t>      | grade |</a:t>
            </a:r>
          </a:p>
          <a:p>
            <a:r>
              <a:rPr lang="pt-BR" dirty="0" smtClean="0">
                <a:latin typeface="Courier New"/>
                <a:cs typeface="Courier New"/>
              </a:rPr>
              <a:t>+------+----------+-------+</a:t>
            </a:r>
          </a:p>
          <a:p>
            <a:r>
              <a:rPr lang="pt-BR" dirty="0" smtClean="0">
                <a:latin typeface="Courier New"/>
                <a:cs typeface="Courier New"/>
              </a:rPr>
              <a:t>|  </a:t>
            </a:r>
            <a:r>
              <a:rPr lang="pt-BR" dirty="0">
                <a:latin typeface="Courier New"/>
                <a:cs typeface="Courier New"/>
              </a:rPr>
              <a:t>123 | </a:t>
            </a:r>
            <a:r>
              <a:rPr lang="pt-BR" dirty="0" err="1">
                <a:latin typeface="Courier New"/>
                <a:cs typeface="Courier New"/>
              </a:rPr>
              <a:t>db</a:t>
            </a:r>
            <a:r>
              <a:rPr lang="pt-BR" dirty="0">
                <a:latin typeface="Courier New"/>
                <a:cs typeface="Courier New"/>
              </a:rPr>
              <a:t>       |    10 |</a:t>
            </a:r>
          </a:p>
          <a:p>
            <a:r>
              <a:rPr lang="pt-BR" dirty="0">
                <a:latin typeface="Courier New"/>
                <a:cs typeface="Courier New"/>
              </a:rPr>
              <a:t>|  123 | os       |     7 |</a:t>
            </a:r>
          </a:p>
          <a:p>
            <a:r>
              <a:rPr lang="pt-BR" dirty="0">
                <a:latin typeface="Courier New"/>
                <a:cs typeface="Courier New"/>
              </a:rPr>
              <a:t>|  131 | os       |    12 |</a:t>
            </a:r>
          </a:p>
          <a:p>
            <a:r>
              <a:rPr lang="en-US" dirty="0">
                <a:latin typeface="Courier New"/>
                <a:cs typeface="Courier New"/>
              </a:rPr>
              <a:t>|  131 | graphics |    10 |</a:t>
            </a:r>
          </a:p>
          <a:p>
            <a:r>
              <a:rPr lang="en-US" dirty="0">
                <a:latin typeface="Courier New"/>
                <a:cs typeface="Courier New"/>
              </a:rPr>
              <a:t>+------+----------+-------+</a:t>
            </a:r>
          </a:p>
        </p:txBody>
      </p:sp>
      <p:sp>
        <p:nvSpPr>
          <p:cNvPr id="3" name="Rectangle 2"/>
          <p:cNvSpPr/>
          <p:nvPr/>
        </p:nvSpPr>
        <p:spPr>
          <a:xfrm>
            <a:off x="5129979" y="3548852"/>
            <a:ext cx="610118" cy="4358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40097" y="3548852"/>
            <a:ext cx="610118" cy="4358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07286" y="3548852"/>
            <a:ext cx="610118" cy="4358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5156" y="2150986"/>
            <a:ext cx="610118" cy="4358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5" name="Straight Arrow Connector 4"/>
          <p:cNvCxnSpPr>
            <a:stCxn id="10" idx="2"/>
          </p:cNvCxnSpPr>
          <p:nvPr/>
        </p:nvCxnSpPr>
        <p:spPr>
          <a:xfrm flipH="1">
            <a:off x="5740097" y="2586809"/>
            <a:ext cx="610118" cy="96204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6350215" y="2586809"/>
            <a:ext cx="862130" cy="962043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856048" y="4451630"/>
            <a:ext cx="547861" cy="4856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581211" y="4470308"/>
            <a:ext cx="547861" cy="4856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flipH="1" flipV="1">
            <a:off x="4270832" y="4152780"/>
            <a:ext cx="665448" cy="369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 flipV="1">
            <a:off x="4333089" y="3872606"/>
            <a:ext cx="1328354" cy="668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" idx="4"/>
          </p:cNvCxnSpPr>
          <p:nvPr/>
        </p:nvCxnSpPr>
        <p:spPr>
          <a:xfrm rot="5400000" flipH="1">
            <a:off x="4963369" y="4064167"/>
            <a:ext cx="261494" cy="1522053"/>
          </a:xfrm>
          <a:prstGeom prst="curvedConnector4">
            <a:avLst>
              <a:gd name="adj1" fmla="val -315993"/>
              <a:gd name="adj2" fmla="val 827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907286" y="4470309"/>
            <a:ext cx="547861" cy="4856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3" name="Curved Connector 32"/>
          <p:cNvCxnSpPr>
            <a:stCxn id="31" idx="4"/>
          </p:cNvCxnSpPr>
          <p:nvPr/>
        </p:nvCxnSpPr>
        <p:spPr>
          <a:xfrm rot="5400000" flipH="1">
            <a:off x="5514336" y="3289061"/>
            <a:ext cx="485633" cy="2848128"/>
          </a:xfrm>
          <a:prstGeom prst="curvedConnector4">
            <a:avLst>
              <a:gd name="adj1" fmla="val -47073"/>
              <a:gd name="adj2" fmla="val 845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" idx="2"/>
            <a:endCxn id="13" idx="0"/>
          </p:cNvCxnSpPr>
          <p:nvPr/>
        </p:nvCxnSpPr>
        <p:spPr>
          <a:xfrm flipH="1">
            <a:off x="5129979" y="3984675"/>
            <a:ext cx="305059" cy="466955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14" idx="0"/>
          </p:cNvCxnSpPr>
          <p:nvPr/>
        </p:nvCxnSpPr>
        <p:spPr>
          <a:xfrm flipH="1">
            <a:off x="5855142" y="3984675"/>
            <a:ext cx="190014" cy="485633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  <a:endCxn id="31" idx="0"/>
          </p:cNvCxnSpPr>
          <p:nvPr/>
        </p:nvCxnSpPr>
        <p:spPr>
          <a:xfrm flipH="1">
            <a:off x="7181217" y="3984675"/>
            <a:ext cx="31128" cy="485634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14" idx="2"/>
          </p:cNvCxnSpPr>
          <p:nvPr/>
        </p:nvCxnSpPr>
        <p:spPr>
          <a:xfrm>
            <a:off x="5403909" y="4694446"/>
            <a:ext cx="177302" cy="186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1" idx="2"/>
          </p:cNvCxnSpPr>
          <p:nvPr/>
        </p:nvCxnSpPr>
        <p:spPr>
          <a:xfrm>
            <a:off x="6655274" y="4694446"/>
            <a:ext cx="252012" cy="186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6"/>
          </p:cNvCxnSpPr>
          <p:nvPr/>
        </p:nvCxnSpPr>
        <p:spPr>
          <a:xfrm>
            <a:off x="6129072" y="4713124"/>
            <a:ext cx="22114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0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4910" y="1568728"/>
            <a:ext cx="6964090" cy="29548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0563" y="5652403"/>
            <a:ext cx="6964090" cy="6889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47642" y="1842633"/>
            <a:ext cx="2863660" cy="9960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Manipulation Language</a:t>
            </a:r>
          </a:p>
          <a:p>
            <a:pPr algn="ctr"/>
            <a:r>
              <a:rPr lang="en-US" dirty="0" smtClean="0"/>
              <a:t>(DML)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04416" y="1842633"/>
            <a:ext cx="2863660" cy="9960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Definition Language</a:t>
            </a:r>
          </a:p>
          <a:p>
            <a:pPr algn="ctr"/>
            <a:r>
              <a:rPr lang="en-US" dirty="0" smtClean="0"/>
              <a:t>(DDL)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72149" y="3087656"/>
            <a:ext cx="1153765" cy="697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evaluator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73769" y="3087656"/>
            <a:ext cx="1266980" cy="697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DML procedures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89763" y="3087656"/>
            <a:ext cx="1153765" cy="697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optimizer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4910" y="3992373"/>
            <a:ext cx="6964090" cy="12118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52581" y="4307779"/>
            <a:ext cx="1660093" cy="680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Manager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97487" y="4327377"/>
            <a:ext cx="1660093" cy="680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Buffering Manager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58994" y="4324379"/>
            <a:ext cx="1660093" cy="680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Manager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42344" y="3095956"/>
            <a:ext cx="2378447" cy="697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 data</a:t>
            </a:r>
            <a:endParaRPr lang="en-US" dirty="0"/>
          </a:p>
        </p:txBody>
      </p:sp>
      <p:cxnSp>
        <p:nvCxnSpPr>
          <p:cNvPr id="20" name="Straight Connector 19"/>
          <p:cNvCxnSpPr>
            <a:stCxn id="6" idx="2"/>
            <a:endCxn id="9" idx="0"/>
          </p:cNvCxnSpPr>
          <p:nvPr/>
        </p:nvCxnSpPr>
        <p:spPr>
          <a:xfrm flipH="1">
            <a:off x="2349032" y="2838651"/>
            <a:ext cx="730440" cy="249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0" idx="0"/>
          </p:cNvCxnSpPr>
          <p:nvPr/>
        </p:nvCxnSpPr>
        <p:spPr>
          <a:xfrm>
            <a:off x="3079472" y="2838651"/>
            <a:ext cx="727787" cy="249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2" idx="0"/>
          </p:cNvCxnSpPr>
          <p:nvPr/>
        </p:nvCxnSpPr>
        <p:spPr>
          <a:xfrm>
            <a:off x="3079472" y="2838651"/>
            <a:ext cx="2187174" cy="249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  <a:endCxn id="18" idx="0"/>
          </p:cNvCxnSpPr>
          <p:nvPr/>
        </p:nvCxnSpPr>
        <p:spPr>
          <a:xfrm>
            <a:off x="3079472" y="2838651"/>
            <a:ext cx="4252096" cy="2573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</p:cNvCxnSpPr>
          <p:nvPr/>
        </p:nvCxnSpPr>
        <p:spPr>
          <a:xfrm>
            <a:off x="6336246" y="2838651"/>
            <a:ext cx="995322" cy="249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2"/>
          </p:cNvCxnSpPr>
          <p:nvPr/>
        </p:nvCxnSpPr>
        <p:spPr>
          <a:xfrm flipH="1">
            <a:off x="2266027" y="3784868"/>
            <a:ext cx="83005" cy="680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15" idx="0"/>
          </p:cNvCxnSpPr>
          <p:nvPr/>
        </p:nvCxnSpPr>
        <p:spPr>
          <a:xfrm>
            <a:off x="2349032" y="3784868"/>
            <a:ext cx="1978502" cy="542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3"/>
            <a:endCxn id="16" idx="1"/>
          </p:cNvCxnSpPr>
          <p:nvPr/>
        </p:nvCxnSpPr>
        <p:spPr>
          <a:xfrm flipV="1">
            <a:off x="5157580" y="4664685"/>
            <a:ext cx="401414" cy="2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2"/>
            <a:endCxn id="5" idx="0"/>
          </p:cNvCxnSpPr>
          <p:nvPr/>
        </p:nvCxnSpPr>
        <p:spPr>
          <a:xfrm flipH="1">
            <a:off x="4602608" y="5004991"/>
            <a:ext cx="1786433" cy="647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8" idx="2"/>
            <a:endCxn id="16" idx="0"/>
          </p:cNvCxnSpPr>
          <p:nvPr/>
        </p:nvCxnSpPr>
        <p:spPr>
          <a:xfrm flipH="1">
            <a:off x="6389041" y="3793168"/>
            <a:ext cx="942527" cy="5312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-264467" y="2456845"/>
            <a:ext cx="181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-30835" y="4261377"/>
            <a:ext cx="130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7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the basic algorithms for optimization</a:t>
            </a:r>
          </a:p>
          <a:p>
            <a:pPr lvl="1"/>
            <a:r>
              <a:rPr lang="en-US" dirty="0" smtClean="0"/>
              <a:t>B+ - trees</a:t>
            </a:r>
          </a:p>
          <a:p>
            <a:pPr lvl="1"/>
            <a:r>
              <a:rPr lang="en-US" dirty="0" smtClean="0"/>
              <a:t>Hash tables</a:t>
            </a:r>
          </a:p>
          <a:p>
            <a:r>
              <a:rPr lang="en-US" dirty="0" smtClean="0"/>
              <a:t>Augment database schemas with additional indexes to speed up queries</a:t>
            </a:r>
          </a:p>
          <a:p>
            <a:pPr lvl="1"/>
            <a:r>
              <a:rPr lang="en-US" dirty="0" smtClean="0"/>
              <a:t>Understand algorithms underlying optimization </a:t>
            </a:r>
          </a:p>
          <a:p>
            <a:pPr lvl="1"/>
            <a:r>
              <a:rPr lang="en-US" dirty="0" smtClean="0"/>
              <a:t>Learn heuristics on which indexes to create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5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dirty="0" smtClean="0"/>
              <a:t>Example</a:t>
            </a:r>
            <a:r>
              <a:rPr lang="en-US" sz="2800" dirty="0" smtClean="0"/>
              <a:t>: </a:t>
            </a:r>
          </a:p>
          <a:p>
            <a:pPr marL="0" indent="0">
              <a:buFontTx/>
              <a:buNone/>
            </a:pPr>
            <a:r>
              <a:rPr lang="en-GB" sz="2800" dirty="0" smtClean="0">
                <a:latin typeface="Verdana" charset="0"/>
                <a:ea typeface="ＭＳ Ｐゴシック" charset="0"/>
                <a:cs typeface="ＭＳ Ｐゴシック" charset="0"/>
              </a:rPr>
              <a:t>Two </a:t>
            </a:r>
            <a:r>
              <a:rPr lang="en-GB" sz="2800" dirty="0">
                <a:latin typeface="Verdana" charset="0"/>
                <a:ea typeface="ＭＳ Ｐゴシック" charset="0"/>
                <a:cs typeface="ＭＳ Ｐゴシック" charset="0"/>
              </a:rPr>
              <a:t>persons with a shared bank account try to withdraw 100 </a:t>
            </a:r>
            <a:r>
              <a:rPr lang="en-GB" sz="2800" dirty="0" err="1">
                <a:latin typeface="Verdana" charset="0"/>
                <a:ea typeface="ＭＳ Ｐゴシック" charset="0"/>
                <a:cs typeface="ＭＳ Ｐゴシック" charset="0"/>
              </a:rPr>
              <a:t>kr</a:t>
            </a:r>
            <a:r>
              <a:rPr lang="en-GB" sz="2800" dirty="0">
                <a:latin typeface="Verdana" charset="0"/>
                <a:ea typeface="ＭＳ Ｐゴシック" charset="0"/>
                <a:cs typeface="ＭＳ Ｐゴシック" charset="0"/>
              </a:rPr>
              <a:t> at the same time. </a:t>
            </a:r>
          </a:p>
          <a:p>
            <a:pPr marL="0" indent="0">
              <a:buFontTx/>
              <a:buNone/>
            </a:pPr>
            <a:endParaRPr lang="en-GB" sz="28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</a:pPr>
            <a:r>
              <a:rPr lang="en-GB" sz="2800" dirty="0" smtClean="0">
                <a:latin typeface="Verdana" charset="0"/>
                <a:ea typeface="ＭＳ Ｐゴシック" charset="0"/>
                <a:cs typeface="ＭＳ Ｐゴシック" charset="0"/>
              </a:rPr>
              <a:t>1</a:t>
            </a:r>
            <a:r>
              <a:rPr lang="en-GB" sz="2800" dirty="0">
                <a:latin typeface="Verdana" charset="0"/>
                <a:ea typeface="ＭＳ Ｐゴシック" charset="0"/>
                <a:cs typeface="ＭＳ Ｐゴシック" charset="0"/>
              </a:rPr>
              <a:t>) read balance and store in variable B </a:t>
            </a:r>
          </a:p>
          <a:p>
            <a:pPr marL="0" indent="0">
              <a:buFontTx/>
              <a:buNone/>
            </a:pPr>
            <a:r>
              <a:rPr lang="en-GB" sz="2800" dirty="0">
                <a:latin typeface="Verdana" charset="0"/>
                <a:ea typeface="ＭＳ Ｐゴシック" charset="0"/>
                <a:cs typeface="ＭＳ Ｐゴシック" charset="0"/>
              </a:rPr>
              <a:t>2) </a:t>
            </a:r>
            <a:r>
              <a:rPr lang="en-GB" sz="2800" dirty="0" smtClean="0">
                <a:latin typeface="Verdana" charset="0"/>
                <a:ea typeface="ＭＳ Ｐゴシック" charset="0"/>
                <a:cs typeface="ＭＳ Ｐゴシック" charset="0"/>
              </a:rPr>
              <a:t>B</a:t>
            </a:r>
            <a:r>
              <a:rPr lang="en-GB" sz="2800" dirty="0">
                <a:latin typeface="Verdana" charset="0"/>
                <a:ea typeface="ＭＳ Ｐゴシック" charset="0"/>
                <a:cs typeface="ＭＳ Ｐゴシック" charset="0"/>
              </a:rPr>
              <a:t>:=B-100</a:t>
            </a:r>
          </a:p>
          <a:p>
            <a:pPr marL="0" indent="0">
              <a:buFontTx/>
              <a:buNone/>
            </a:pPr>
            <a:r>
              <a:rPr lang="en-GB" sz="2800" dirty="0">
                <a:latin typeface="Verdana" charset="0"/>
                <a:ea typeface="ＭＳ Ｐゴシック" charset="0"/>
                <a:cs typeface="ＭＳ Ｐゴシック" charset="0"/>
              </a:rPr>
              <a:t>3) write B to balance </a:t>
            </a:r>
            <a:endParaRPr lang="en-GB" sz="28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</a:pPr>
            <a:endParaRPr lang="en-GB" sz="28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</a:pPr>
            <a:r>
              <a:rPr lang="en-GB" sz="2800" dirty="0" smtClean="0">
                <a:latin typeface="Verdana" charset="0"/>
                <a:ea typeface="ＭＳ Ｐゴシック" charset="0"/>
                <a:cs typeface="ＭＳ Ｐゴシック" charset="0"/>
              </a:rPr>
              <a:t>What could go wrong?</a:t>
            </a:r>
            <a:endParaRPr lang="en-US" sz="28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248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Manger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307" y="2540229"/>
            <a:ext cx="2465378" cy="5478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:= read Balance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6307" y="3088122"/>
            <a:ext cx="2465378" cy="5478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:= B - 100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6307" y="3636015"/>
            <a:ext cx="2465378" cy="5478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B to balance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5726" y="4012554"/>
            <a:ext cx="2465378" cy="5478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:= read balance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05726" y="4560447"/>
            <a:ext cx="2465378" cy="5478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:= B - 100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05726" y="5108340"/>
            <a:ext cx="2465378" cy="5478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B to balance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12131"/>
              </p:ext>
            </p:extLst>
          </p:nvPr>
        </p:nvGraphicFramePr>
        <p:xfrm>
          <a:off x="3660714" y="1633447"/>
          <a:ext cx="1666542" cy="4145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Balance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1000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1000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1000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900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900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900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800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07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Crazy </a:t>
            </a:r>
            <a:r>
              <a:rPr lang="en-US" dirty="0" err="1" smtClean="0"/>
              <a:t>Interleavings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307" y="2540229"/>
            <a:ext cx="2465378" cy="5478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:= read Balance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6307" y="3909961"/>
            <a:ext cx="2465378" cy="5478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:= B - 100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6307" y="4457854"/>
            <a:ext cx="2465378" cy="5478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B to balance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8172" y="3016384"/>
            <a:ext cx="2465378" cy="5478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:= read balance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8172" y="3564277"/>
            <a:ext cx="2465378" cy="5478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:= B - 100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05726" y="5108340"/>
            <a:ext cx="2465378" cy="5478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B to balance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59121"/>
              </p:ext>
            </p:extLst>
          </p:nvPr>
        </p:nvGraphicFramePr>
        <p:xfrm>
          <a:off x="3660714" y="1633447"/>
          <a:ext cx="1666542" cy="4145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Balance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1000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1000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1000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1000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1000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900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900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20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800" dirty="0">
                <a:solidFill>
                  <a:srgbClr val="FF0000"/>
                </a:solidFill>
                <a:latin typeface="Verdana" charset="0"/>
                <a:ea typeface="ＭＳ Ｐゴシック" charset="0"/>
                <a:cs typeface="ＭＳ Ｐゴシック" charset="0"/>
              </a:rPr>
              <a:t>Atomicity</a:t>
            </a:r>
            <a:r>
              <a:rPr lang="en-GB" sz="2800" dirty="0">
                <a:latin typeface="Verdana" charset="0"/>
                <a:ea typeface="ＭＳ Ｐゴシック" charset="0"/>
                <a:cs typeface="ＭＳ Ｐゴシック" charset="0"/>
              </a:rPr>
              <a:t>: A transaction runs to completion or has no effect at all</a:t>
            </a:r>
            <a:endParaRPr lang="en-GB" sz="2800" b="1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GB" sz="2800" dirty="0">
                <a:solidFill>
                  <a:srgbClr val="FF0000"/>
                </a:solidFill>
                <a:latin typeface="Verdana" charset="0"/>
                <a:ea typeface="ＭＳ Ｐゴシック" charset="0"/>
                <a:cs typeface="ＭＳ Ｐゴシック" charset="0"/>
              </a:rPr>
              <a:t>Consistency</a:t>
            </a:r>
            <a:r>
              <a:rPr lang="en-GB" sz="2800" dirty="0">
                <a:latin typeface="Verdana" charset="0"/>
                <a:ea typeface="ＭＳ Ｐゴシック" charset="0"/>
                <a:cs typeface="ＭＳ Ｐゴシック" charset="0"/>
              </a:rPr>
              <a:t>: After a transaction completes, the integrity constraints are satisfied</a:t>
            </a:r>
          </a:p>
          <a:p>
            <a:pPr>
              <a:buFontTx/>
              <a:buNone/>
            </a:pPr>
            <a:r>
              <a:rPr lang="en-GB" sz="2800" dirty="0">
                <a:solidFill>
                  <a:srgbClr val="FF0000"/>
                </a:solidFill>
                <a:latin typeface="Verdana" charset="0"/>
                <a:ea typeface="ＭＳ Ｐゴシック" charset="0"/>
                <a:cs typeface="ＭＳ Ｐゴシック" charset="0"/>
              </a:rPr>
              <a:t>Isolation</a:t>
            </a:r>
            <a:r>
              <a:rPr lang="en-GB" sz="2800" dirty="0">
                <a:latin typeface="Verdana" charset="0"/>
                <a:ea typeface="ＭＳ Ｐゴシック" charset="0"/>
                <a:cs typeface="ＭＳ Ｐゴシック" charset="0"/>
              </a:rPr>
              <a:t>: Transactions executed in parallel has the same effect as if they were executed sequentially</a:t>
            </a:r>
            <a:endParaRPr lang="en-GB" sz="2800" b="1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GB" sz="2800" dirty="0">
                <a:solidFill>
                  <a:srgbClr val="FF0000"/>
                </a:solidFill>
                <a:latin typeface="Verdana" charset="0"/>
                <a:ea typeface="ＭＳ Ｐゴシック" charset="0"/>
                <a:cs typeface="ＭＳ Ｐゴシック" charset="0"/>
              </a:rPr>
              <a:t>Durability</a:t>
            </a:r>
            <a:r>
              <a:rPr lang="en-GB" sz="2800" dirty="0">
                <a:latin typeface="Verdana" charset="0"/>
                <a:ea typeface="ＭＳ Ｐゴシック" charset="0"/>
                <a:cs typeface="ＭＳ Ｐゴシック" charset="0"/>
              </a:rPr>
              <a:t>: The effect of a committed transaction remains in the database even if the computer crashes.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661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explain how modern transaction managers work</a:t>
            </a:r>
          </a:p>
          <a:p>
            <a:r>
              <a:rPr lang="en-US" sz="2800" dirty="0" smtClean="0">
                <a:latin typeface="Verdana" charset="0"/>
                <a:ea typeface="ＭＳ Ｐゴシック" charset="0"/>
                <a:cs typeface="ＭＳ Ｐゴシック" charset="0"/>
              </a:rPr>
              <a:t>Learn about algorithms that guarantee ACID properties</a:t>
            </a:r>
          </a:p>
          <a:p>
            <a:endParaRPr lang="en-GB" sz="2800" dirty="0" smtClean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5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4791" y="3947320"/>
            <a:ext cx="242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Dimensions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Examples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Classes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Grades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Students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36" y="1942529"/>
            <a:ext cx="4505093" cy="4251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44791" y="1928231"/>
            <a:ext cx="2420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Vectors in a vector space</a:t>
            </a:r>
          </a:p>
        </p:txBody>
      </p:sp>
    </p:spTree>
    <p:extLst>
      <p:ext uri="{BB962C8B-B14F-4D97-AF65-F5344CB8AC3E}">
        <p14:creationId xmlns:p14="http://schemas.microsoft.com/office/powerpoint/2010/main" val="188254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Verdana" charset="0"/>
                <a:ea typeface="ＭＳ Ｐゴシック" charset="0"/>
                <a:cs typeface="ＭＳ Ｐゴシック" charset="0"/>
              </a:rPr>
              <a:t>Create databases for analytics</a:t>
            </a:r>
          </a:p>
          <a:p>
            <a:r>
              <a:rPr lang="en-GB" sz="2800" dirty="0" smtClean="0">
                <a:latin typeface="Verdana" charset="0"/>
                <a:ea typeface="ＭＳ Ｐゴシック" charset="0"/>
                <a:cs typeface="ＭＳ Ｐゴシック" charset="0"/>
              </a:rPr>
              <a:t>Learn basic machine learning algorithms</a:t>
            </a:r>
          </a:p>
          <a:p>
            <a:r>
              <a:rPr lang="en-GB" sz="2800" dirty="0" smtClean="0">
                <a:latin typeface="Verdana" charset="0"/>
                <a:ea typeface="ＭＳ Ｐゴシック" charset="0"/>
                <a:cs typeface="ＭＳ Ｐゴシック" charset="0"/>
              </a:rPr>
              <a:t>Find patterns in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27534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8190" r="-68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602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of Choice for this Course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723" b="5723"/>
          <a:stretch>
            <a:fillRect/>
          </a:stretch>
        </p:blipFill>
        <p:spPr>
          <a:xfrm>
            <a:off x="1095722" y="1417638"/>
            <a:ext cx="7105472" cy="3907736"/>
          </a:xfrm>
        </p:spPr>
      </p:pic>
      <p:sp>
        <p:nvSpPr>
          <p:cNvPr id="5" name="TextBox 4"/>
          <p:cNvSpPr txBox="1"/>
          <p:nvPr/>
        </p:nvSpPr>
        <p:spPr>
          <a:xfrm>
            <a:off x="2652151" y="5653258"/>
            <a:ext cx="399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information on </a:t>
            </a:r>
            <a:r>
              <a:rPr lang="en-US" sz="2400" dirty="0" err="1" smtClean="0"/>
              <a:t>LearnIT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136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University administration</a:t>
            </a:r>
          </a:p>
          <a:p>
            <a:r>
              <a:rPr lang="en-US" dirty="0"/>
              <a:t>s</a:t>
            </a:r>
            <a:r>
              <a:rPr lang="en-US" dirty="0" smtClean="0"/>
              <a:t>tudents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aking classes</a:t>
            </a:r>
          </a:p>
          <a:p>
            <a:r>
              <a:rPr lang="en-US" dirty="0"/>
              <a:t>o</a:t>
            </a:r>
            <a:r>
              <a:rPr lang="en-US" dirty="0" smtClean="0"/>
              <a:t>btaining grades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Question:</a:t>
            </a:r>
          </a:p>
          <a:p>
            <a:r>
              <a:rPr lang="en-US" dirty="0" smtClean="0"/>
              <a:t>How many students are enrolled?</a:t>
            </a:r>
          </a:p>
          <a:p>
            <a:r>
              <a:rPr lang="en-US" dirty="0" smtClean="0"/>
              <a:t>What is my GPA?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Obvious solution: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Paper </a:t>
            </a:r>
          </a:p>
          <a:p>
            <a:pPr marL="400050" lvl="1" indent="0">
              <a:buNone/>
            </a:pPr>
            <a:r>
              <a:rPr lang="en-US" dirty="0" smtClean="0"/>
              <a:t>+  Easy to use</a:t>
            </a:r>
          </a:p>
          <a:p>
            <a:pPr marL="400050" lvl="1" indent="0">
              <a:buNone/>
            </a:pPr>
            <a:r>
              <a:rPr lang="en-US" dirty="0" smtClean="0"/>
              <a:t>+  Cheap</a:t>
            </a:r>
          </a:p>
          <a:p>
            <a:pPr marL="400050" lvl="1" indent="0">
              <a:buNone/>
            </a:pPr>
            <a:endParaRPr lang="en-US" dirty="0"/>
          </a:p>
          <a:p>
            <a:pPr lvl="1" indent="-342900">
              <a:buFontTx/>
              <a:buChar char="-"/>
            </a:pPr>
            <a:r>
              <a:rPr lang="en-US" dirty="0" smtClean="0"/>
              <a:t>Physically sorted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No ad hoc queries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Large physical footprint</a:t>
            </a:r>
          </a:p>
        </p:txBody>
      </p:sp>
    </p:spTree>
    <p:extLst>
      <p:ext uri="{BB962C8B-B14F-4D97-AF65-F5344CB8AC3E}">
        <p14:creationId xmlns:p14="http://schemas.microsoft.com/office/powerpoint/2010/main" val="1957627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University administration</a:t>
            </a:r>
          </a:p>
          <a:p>
            <a:r>
              <a:rPr lang="en-US" dirty="0"/>
              <a:t>s</a:t>
            </a:r>
            <a:r>
              <a:rPr lang="en-US" dirty="0" smtClean="0"/>
              <a:t>tudents</a:t>
            </a:r>
          </a:p>
          <a:p>
            <a:r>
              <a:rPr lang="en-US" dirty="0"/>
              <a:t>t</a:t>
            </a:r>
            <a:r>
              <a:rPr lang="en-US" dirty="0" smtClean="0"/>
              <a:t>aking classes</a:t>
            </a:r>
          </a:p>
          <a:p>
            <a:r>
              <a:rPr lang="en-US" dirty="0"/>
              <a:t>o</a:t>
            </a:r>
            <a:r>
              <a:rPr lang="en-US" dirty="0" smtClean="0"/>
              <a:t>btaining grades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Question:</a:t>
            </a:r>
          </a:p>
          <a:p>
            <a:r>
              <a:rPr lang="en-US" dirty="0" smtClean="0"/>
              <a:t>How many students are enrolled?</a:t>
            </a:r>
          </a:p>
          <a:p>
            <a:r>
              <a:rPr lang="en-US" dirty="0" smtClean="0"/>
              <a:t>What is my GPA?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Next solution: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Computer (flat) files</a:t>
            </a:r>
          </a:p>
          <a:p>
            <a:pPr marL="400050" lvl="1" indent="0">
              <a:buNone/>
            </a:pPr>
            <a:r>
              <a:rPr lang="en-US" dirty="0" smtClean="0"/>
              <a:t>Comma-separated values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But: </a:t>
            </a:r>
            <a:r>
              <a:rPr lang="en-US" dirty="0" smtClean="0"/>
              <a:t>Inconvenience, Redundancy, Atomicity, Integrity, Security</a:t>
            </a:r>
            <a:endParaRPr lang="en-US" dirty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937588" y="3194587"/>
            <a:ext cx="1708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123,Thomas</a:t>
            </a:r>
            <a:endParaRPr lang="en-US" dirty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125,Carsten</a:t>
            </a:r>
            <a:endParaRPr lang="de-DE" dirty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127,Rasmus</a:t>
            </a:r>
            <a:endParaRPr lang="de-DE" dirty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128,Marco </a:t>
            </a:r>
            <a:endParaRPr lang="de-DE" dirty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131,Jesper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1800" y="3457119"/>
            <a:ext cx="2262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123,db,10</a:t>
            </a:r>
            <a:endParaRPr lang="en-US" dirty="0">
              <a:latin typeface="Courier New"/>
              <a:cs typeface="Courier New"/>
            </a:endParaRPr>
          </a:p>
          <a:p>
            <a:r>
              <a:rPr lang="pt-BR" dirty="0" smtClean="0">
                <a:latin typeface="Courier New"/>
                <a:cs typeface="Courier New"/>
              </a:rPr>
              <a:t>123,os,7</a:t>
            </a:r>
            <a:endParaRPr lang="pt-BR" dirty="0">
              <a:latin typeface="Courier New"/>
              <a:cs typeface="Courier New"/>
            </a:endParaRPr>
          </a:p>
          <a:p>
            <a:r>
              <a:rPr lang="pt-BR" dirty="0" smtClean="0">
                <a:latin typeface="Courier New"/>
                <a:cs typeface="Courier New"/>
              </a:rPr>
              <a:t>131,os,12</a:t>
            </a:r>
            <a:endParaRPr lang="pt-BR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131,graphics,10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4223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... Or just use a DBMS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9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58135" b="-58135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3"/>
              </a:rPr>
              <a:t>www.mysql.com</a:t>
            </a:r>
            <a:endParaRPr lang="en-US" dirty="0" smtClean="0"/>
          </a:p>
          <a:p>
            <a:r>
              <a:rPr lang="en-US" dirty="0" smtClean="0"/>
              <a:t>Download MySQL community server</a:t>
            </a:r>
          </a:p>
          <a:p>
            <a:r>
              <a:rPr lang="en-US" dirty="0" smtClean="0"/>
              <a:t>Download MySQL workbench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Others: Oracle/MS SQL-server, </a:t>
            </a:r>
            <a:r>
              <a:rPr lang="en-US" dirty="0" err="1" smtClean="0"/>
              <a:t>Postres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1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2221</Words>
  <Application>Microsoft Macintosh PowerPoint</Application>
  <PresentationFormat>On-screen Show (4:3)</PresentationFormat>
  <Paragraphs>489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Introduction to Database Design</vt:lpstr>
      <vt:lpstr>Administrativa</vt:lpstr>
      <vt:lpstr>Final Grade</vt:lpstr>
      <vt:lpstr>Organization</vt:lpstr>
      <vt:lpstr>Book </vt:lpstr>
      <vt:lpstr>Motivating Example</vt:lpstr>
      <vt:lpstr>Motivating Example</vt:lpstr>
      <vt:lpstr> ... Or just use a DBMS</vt:lpstr>
      <vt:lpstr>MySQL</vt:lpstr>
      <vt:lpstr>How does the DB work?</vt:lpstr>
      <vt:lpstr>Demo (create table)</vt:lpstr>
      <vt:lpstr>Demo (insert and select)</vt:lpstr>
      <vt:lpstr>Demo (insert and select)</vt:lpstr>
      <vt:lpstr>Demo (join)</vt:lpstr>
      <vt:lpstr>Demo (join)</vt:lpstr>
      <vt:lpstr>Demo (view)</vt:lpstr>
      <vt:lpstr>Summary</vt:lpstr>
      <vt:lpstr>DB Users</vt:lpstr>
      <vt:lpstr>Application programmer </vt:lpstr>
      <vt:lpstr>Database System Architecture</vt:lpstr>
      <vt:lpstr>Summary</vt:lpstr>
      <vt:lpstr>Let’s get started!</vt:lpstr>
      <vt:lpstr>Relational Databases  [E.F. Codd 1970]</vt:lpstr>
      <vt:lpstr>Relational Algebra</vt:lpstr>
      <vt:lpstr>Properties</vt:lpstr>
      <vt:lpstr>Relational Database</vt:lpstr>
      <vt:lpstr>Course Goals</vt:lpstr>
      <vt:lpstr>Normalization</vt:lpstr>
      <vt:lpstr>Normalization</vt:lpstr>
      <vt:lpstr>Course Goals </vt:lpstr>
      <vt:lpstr>Lifetime of a database</vt:lpstr>
      <vt:lpstr>Pointers and Keys</vt:lpstr>
      <vt:lpstr>Course Goals</vt:lpstr>
      <vt:lpstr>SQL                                [1974]</vt:lpstr>
      <vt:lpstr>PowerPoint Presentation</vt:lpstr>
      <vt:lpstr>Course Goals</vt:lpstr>
      <vt:lpstr>Database with Integrity</vt:lpstr>
      <vt:lpstr>Course Goal</vt:lpstr>
      <vt:lpstr>Database Tuning</vt:lpstr>
      <vt:lpstr>Database Tuning</vt:lpstr>
      <vt:lpstr>Database System Architecture</vt:lpstr>
      <vt:lpstr>Course Goals</vt:lpstr>
      <vt:lpstr>Transaction Manager</vt:lpstr>
      <vt:lpstr>Transaction Manger</vt:lpstr>
      <vt:lpstr>Crazy Interleavings</vt:lpstr>
      <vt:lpstr>Transaction Manager</vt:lpstr>
      <vt:lpstr>Course Goals</vt:lpstr>
      <vt:lpstr>Data Analytics</vt:lpstr>
      <vt:lpstr>Course Goals</vt:lpstr>
      <vt:lpstr>Database of Choice for this Course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Carsten Schürmann</dc:creator>
  <cp:lastModifiedBy>Carsten Schürmann</cp:lastModifiedBy>
  <cp:revision>165</cp:revision>
  <cp:lastPrinted>2015-08-26T03:59:24Z</cp:lastPrinted>
  <dcterms:created xsi:type="dcterms:W3CDTF">2015-04-28T11:10:58Z</dcterms:created>
  <dcterms:modified xsi:type="dcterms:W3CDTF">2015-08-26T04:00:00Z</dcterms:modified>
</cp:coreProperties>
</file>