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image/unknown"/>
  <Default Extension="png" ContentType="image/png"/>
  <Default Extension="jpg" ContentType="image/jpeg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60" r:id="rId4"/>
    <p:sldId id="263" r:id="rId5"/>
    <p:sldId id="261" r:id="rId6"/>
    <p:sldId id="265" r:id="rId7"/>
    <p:sldId id="262" r:id="rId8"/>
    <p:sldId id="258" r:id="rId9"/>
    <p:sldId id="259" r:id="rId10"/>
    <p:sldId id="283" r:id="rId11"/>
    <p:sldId id="264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9" r:id="rId21"/>
    <p:sldId id="274" r:id="rId22"/>
    <p:sldId id="275" r:id="rId23"/>
    <p:sldId id="276" r:id="rId24"/>
    <p:sldId id="277" r:id="rId25"/>
    <p:sldId id="278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93" r:id="rId34"/>
    <p:sldId id="289" r:id="rId35"/>
    <p:sldId id="291" r:id="rId36"/>
    <p:sldId id="292" r:id="rId37"/>
    <p:sldId id="290" r:id="rId38"/>
    <p:sldId id="294" r:id="rId39"/>
  </p:sldIdLst>
  <p:sldSz cx="9144000" cy="5715000" type="screen16x10"/>
  <p:notesSz cx="6858000" cy="9144000"/>
  <p:defaultTextStyle>
    <a:defPPr>
      <a:defRPr lang="da-DK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/>
    <p:restoredTop sz="94754"/>
  </p:normalViewPr>
  <p:slideViewPr>
    <p:cSldViewPr snapToObjects="1">
      <p:cViewPr varScale="1">
        <p:scale>
          <a:sx n="101" d="100"/>
          <a:sy n="101" d="100"/>
        </p:scale>
        <p:origin x="200" y="5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555B8D8-7655-274F-BAB5-2A4FF1B509B5}" type="datetimeFigureOut">
              <a:rPr lang="en-US"/>
              <a:pPr>
                <a:defRPr/>
              </a:pPr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A4B7414-6EA9-B242-83A1-9331DAB3E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CAB2FF0-24C1-6E41-9729-FFF0545D9463}" type="datetimeFigureOut">
              <a:rPr lang="en-US"/>
              <a:pPr>
                <a:defRPr/>
              </a:pPr>
              <a:t>9/26/17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4303FAB-559B-224D-91B1-2669EDC2D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64AAFB-D84D-3845-A0BF-36473298ADFA}" type="datetime1">
              <a:rPr lang="da-DK" altLang="en-US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37A526-65E0-814C-A73D-E0894B98E16B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58635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715000"/>
          </a:xfrm>
        </p:spPr>
        <p:txBody>
          <a:bodyPr lIns="720000" tIns="720000" rtlCol="0">
            <a:normAutofit/>
          </a:bodyPr>
          <a:lstStyle>
            <a:lvl1pPr marL="0" indent="0" algn="l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da-DK" noProof="0" dirty="0"/>
          </a:p>
        </p:txBody>
      </p:sp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419600" y="3009900"/>
            <a:ext cx="4724400" cy="10575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4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69895B-15EC-644A-AA83-35A2DE4D5F8D}" type="datetime1">
              <a:rPr lang="da-DK" altLang="en-US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6D89CF-FA3E-6F4C-914A-6EEB12716791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78747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C85D7E-58F7-904D-90A1-ACA7E827F068}" type="datetime1">
              <a:rPr lang="en-US" altLang="en-US"/>
              <a:pPr/>
              <a:t>9/26/17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F0241-F413-8B40-9BC9-0BFEBF8579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59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09600" y="876300"/>
            <a:ext cx="8001000" cy="40386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 dirty="0"/>
          </a:p>
        </p:txBody>
      </p:sp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778A95"/>
                </a:solidFill>
              </a:defRPr>
            </a:lvl1pPr>
          </a:lstStyle>
          <a:p>
            <a:pPr>
              <a:defRPr/>
            </a:pPr>
            <a:fld id="{04D66AB3-912B-9942-A2AE-3D71CBAE7A1D}" type="datetime1">
              <a:rPr lang="da-DK" altLang="en-US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a-DK" altLang="en-US"/>
              <a:t>· </a:t>
            </a:r>
            <a:fld id="{141B42AF-DF81-2741-A472-5CF1B523E1F5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8967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1139031"/>
            <a:ext cx="8077200" cy="3898636"/>
          </a:xfrm>
        </p:spPr>
        <p:txBody>
          <a:bodyPr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7" name="Pladsholder til indhold 2"/>
          <p:cNvSpPr>
            <a:spLocks noGrp="1"/>
          </p:cNvSpPr>
          <p:nvPr>
            <p:ph sz="half" idx="17"/>
          </p:nvPr>
        </p:nvSpPr>
        <p:spPr>
          <a:xfrm>
            <a:off x="609600" y="762001"/>
            <a:ext cx="8077200" cy="304799"/>
          </a:xfrm>
        </p:spPr>
        <p:txBody>
          <a:bodyPr/>
          <a:lstStyle>
            <a:lvl1pPr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7DB3C-2D69-9E4D-B601-5338652C6F9B}" type="datetime1">
              <a:rPr lang="da-DK" altLang="en-US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altLang="en-US"/>
              <a:t>· </a:t>
            </a:r>
            <a:fld id="{993E9C1A-ADFE-F543-BA35-8BF02E03F6C5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85301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3"/>
          </p:nvPr>
        </p:nvSpPr>
        <p:spPr>
          <a:xfrm>
            <a:off x="4792134" y="1028700"/>
            <a:ext cx="3886200" cy="4076436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i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ladsholder til indhold 2"/>
          <p:cNvSpPr>
            <a:spLocks noGrp="1"/>
          </p:cNvSpPr>
          <p:nvPr>
            <p:ph sz="half" idx="17"/>
          </p:nvPr>
        </p:nvSpPr>
        <p:spPr>
          <a:xfrm>
            <a:off x="609600" y="1028700"/>
            <a:ext cx="3886200" cy="4076436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i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6EAA6-6F84-9E48-918C-6152ADD47F28}" type="datetime1">
              <a:rPr lang="da-DK" altLang="en-US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altLang="en-US"/>
              <a:t>· </a:t>
            </a:r>
            <a:fld id="{7A516D13-71B9-294A-B135-80F7D0A53371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88761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09600" y="1618074"/>
            <a:ext cx="3886200" cy="3487062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baseline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3"/>
          </p:nvPr>
        </p:nvSpPr>
        <p:spPr>
          <a:xfrm>
            <a:off x="4792134" y="1618074"/>
            <a:ext cx="3886200" cy="3487062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i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indhold 2"/>
          <p:cNvSpPr>
            <a:spLocks noGrp="1"/>
          </p:cNvSpPr>
          <p:nvPr>
            <p:ph sz="half" idx="17"/>
          </p:nvPr>
        </p:nvSpPr>
        <p:spPr>
          <a:xfrm>
            <a:off x="609600" y="762001"/>
            <a:ext cx="3886200" cy="698500"/>
          </a:xfrm>
        </p:spPr>
        <p:txBody>
          <a:bodyPr/>
          <a:lstStyle>
            <a:lvl1pPr marL="0" indent="0"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ladsholder til indhold 2"/>
          <p:cNvSpPr>
            <a:spLocks noGrp="1"/>
          </p:cNvSpPr>
          <p:nvPr>
            <p:ph sz="half" idx="18"/>
          </p:nvPr>
        </p:nvSpPr>
        <p:spPr>
          <a:xfrm>
            <a:off x="4792134" y="762001"/>
            <a:ext cx="3886200" cy="698500"/>
          </a:xfrm>
        </p:spPr>
        <p:txBody>
          <a:bodyPr/>
          <a:lstStyle>
            <a:lvl1pPr marL="0" indent="0"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0F3DB-87B1-2A49-8311-0A4E5435174A}" type="datetime1">
              <a:rPr lang="da-DK" altLang="en-US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12" name="Pladsholder til dias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altLang="en-US"/>
              <a:t>· </a:t>
            </a:r>
            <a:fld id="{2F60DB1D-7EFE-E44B-AF3D-54F5FA8AD3F1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64558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indhold 2"/>
          <p:cNvSpPr>
            <a:spLocks noGrp="1"/>
          </p:cNvSpPr>
          <p:nvPr>
            <p:ph idx="10"/>
          </p:nvPr>
        </p:nvSpPr>
        <p:spPr>
          <a:xfrm>
            <a:off x="5562599" y="762001"/>
            <a:ext cx="3421063" cy="43431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4"/>
          </p:nvPr>
        </p:nvSpPr>
        <p:spPr>
          <a:xfrm>
            <a:off x="609600" y="1618074"/>
            <a:ext cx="4734092" cy="3487062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baseline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ladsholder til indhold 2"/>
          <p:cNvSpPr>
            <a:spLocks noGrp="1"/>
          </p:cNvSpPr>
          <p:nvPr>
            <p:ph sz="half" idx="17"/>
          </p:nvPr>
        </p:nvSpPr>
        <p:spPr>
          <a:xfrm>
            <a:off x="609600" y="762001"/>
            <a:ext cx="4734093" cy="698500"/>
          </a:xfrm>
        </p:spPr>
        <p:txBody>
          <a:bodyPr/>
          <a:lstStyle>
            <a:lvl1pPr marL="0" indent="0"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B1316-119D-464F-98AF-904DE0AF01D8}" type="datetime1">
              <a:rPr lang="da-DK" altLang="en-US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altLang="en-US"/>
              <a:t>· </a:t>
            </a:r>
            <a:fld id="{687961CB-F028-CD4A-946B-48C8D31B60B6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12201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1638300"/>
            <a:ext cx="2137363" cy="3466838"/>
          </a:xfrm>
        </p:spPr>
        <p:txBody>
          <a:bodyPr/>
          <a:lstStyle>
            <a:lvl1pPr marL="0" indent="0">
              <a:buNone/>
              <a:defRPr sz="1800" b="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7"/>
          </p:nvPr>
        </p:nvSpPr>
        <p:spPr>
          <a:xfrm>
            <a:off x="2895601" y="1638300"/>
            <a:ext cx="6088062" cy="3466836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baseline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ladsholder til indhold 2"/>
          <p:cNvSpPr>
            <a:spLocks noGrp="1"/>
          </p:cNvSpPr>
          <p:nvPr>
            <p:ph sz="half" idx="18"/>
          </p:nvPr>
        </p:nvSpPr>
        <p:spPr>
          <a:xfrm>
            <a:off x="2895599" y="762001"/>
            <a:ext cx="6088064" cy="698500"/>
          </a:xfrm>
        </p:spPr>
        <p:txBody>
          <a:bodyPr/>
          <a:lstStyle>
            <a:lvl1pPr marL="0" indent="0"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7FE41-E8A9-334F-A59F-63439127495A}" type="datetime1">
              <a:rPr lang="da-DK" altLang="en-US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altLang="en-US"/>
              <a:t>· </a:t>
            </a:r>
            <a:fld id="{C5C75436-8248-D74A-838F-D6B7F892B105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4923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609600" y="0"/>
            <a:ext cx="8543925" cy="447278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4548982"/>
            <a:ext cx="8001000" cy="67071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DD7F-D236-744D-8D17-91D63521B8C5}" type="datetime1">
              <a:rPr lang="da-DK" altLang="en-US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altLang="en-US"/>
              <a:t>· </a:t>
            </a:r>
            <a:fld id="{73CF03C4-A881-6B40-9D89-D20321B26395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13946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352801" y="0"/>
            <a:ext cx="5791201" cy="57150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/>
          </a:p>
        </p:txBody>
      </p:sp>
      <p:sp>
        <p:nvSpPr>
          <p:cNvPr id="10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1028702"/>
            <a:ext cx="2590800" cy="4076437"/>
          </a:xfrm>
        </p:spPr>
        <p:txBody>
          <a:bodyPr/>
          <a:lstStyle>
            <a:lvl1pPr marL="0" indent="0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60065B-E144-C342-A702-5081CC50D57F}" type="datetime1">
              <a:rPr lang="da-DK" altLang="en-US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D0FB5D-6AF6-E441-B064-7B6424CC33C8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8046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609600" y="876300"/>
            <a:ext cx="80772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teksttypografierne i masteren</a:t>
            </a:r>
          </a:p>
          <a:p>
            <a:pPr lvl="1"/>
            <a:r>
              <a:rPr lang="da-DK" altLang="en-US"/>
              <a:t>Andet niveau</a:t>
            </a:r>
          </a:p>
          <a:p>
            <a:pPr lvl="2"/>
            <a:r>
              <a:rPr lang="da-DK" altLang="en-US"/>
              <a:t>Tredje niveau</a:t>
            </a:r>
          </a:p>
          <a:p>
            <a:pPr lvl="3"/>
            <a:r>
              <a:rPr lang="da-DK" altLang="en-US"/>
              <a:t>Fjerde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6477000" y="5297488"/>
            <a:ext cx="2133600" cy="3032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1563056-8D6A-D14D-89FE-3160BDCFEE57}" type="datetime1">
              <a:rPr lang="da-DK" altLang="en-US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15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678863" y="5297488"/>
            <a:ext cx="304800" cy="3032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 smtClean="0">
                <a:solidFill>
                  <a:srgbClr val="778A95"/>
                </a:solidFill>
                <a:latin typeface="Calibri" charset="0"/>
              </a:defRPr>
            </a:lvl1pPr>
          </a:lstStyle>
          <a:p>
            <a:pPr>
              <a:defRPr/>
            </a:pPr>
            <a:r>
              <a:rPr lang="da-DK" altLang="en-US"/>
              <a:t>· </a:t>
            </a:r>
            <a:fld id="{6662BDAB-DC86-7644-8F1C-B1B98D835BEC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  <p:grpSp>
        <p:nvGrpSpPr>
          <p:cNvPr id="1029" name="Grupper 10"/>
          <p:cNvGrpSpPr>
            <a:grpSpLocks noChangeAspect="1"/>
          </p:cNvGrpSpPr>
          <p:nvPr userDrawn="1"/>
        </p:nvGrpSpPr>
        <p:grpSpPr bwMode="auto">
          <a:xfrm>
            <a:off x="0" y="5283200"/>
            <a:ext cx="2786063" cy="303213"/>
            <a:chOff x="0" y="6340475"/>
            <a:chExt cx="3377003" cy="366713"/>
          </a:xfrm>
        </p:grpSpPr>
        <p:sp>
          <p:nvSpPr>
            <p:cNvPr id="1030" name="Rectangle 3"/>
            <p:cNvSpPr>
              <a:spLocks noChangeArrowheads="1"/>
            </p:cNvSpPr>
            <p:nvPr/>
          </p:nvSpPr>
          <p:spPr bwMode="auto">
            <a:xfrm>
              <a:off x="0" y="6340475"/>
              <a:ext cx="3377003" cy="366713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>
                <a:latin typeface="Calibri" charset="0"/>
              </a:endParaRPr>
            </a:p>
          </p:txBody>
        </p:sp>
        <p:pic>
          <p:nvPicPr>
            <p:cNvPr id="1031" name="Billede 20" descr="Engelsk IT-Uni logo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08" y="6439154"/>
              <a:ext cx="3147987" cy="168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6" r:id="rId9"/>
    <p:sldLayoutId id="2147484057" r:id="rId10"/>
    <p:sldLayoutId id="2147484058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 cap="all">
          <a:solidFill>
            <a:schemeClr val="bg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449263" indent="-17938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790575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defRPr sz="2400" b="1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www.google.dk/url?sa=t&amp;rct=j&amp;q=&amp;esrc=s&amp;source=web&amp;cd=1&amp;cad=rja&amp;uact=8&amp;ved=0ahUKEwjSvbq8xMLWAhVmOJoKHUx1DGMQFggoMAA&amp;url=http%3A%2F%2Fjimgray.azurewebsites.net%2Ftalks%2Feth_e_science.ppt&amp;usg=AFQjCNHQNdJx7SLfEXTlpXI0INEKu9RG4Q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" r="2533"/>
          <a:stretch>
            <a:fillRect/>
          </a:stretch>
        </p:blipFill>
        <p:spPr/>
      </p:pic>
      <p:sp>
        <p:nvSpPr>
          <p:cNvPr id="12290" name="Title 5"/>
          <p:cNvSpPr>
            <a:spLocks noGrp="1"/>
          </p:cNvSpPr>
          <p:nvPr>
            <p:ph type="title"/>
          </p:nvPr>
        </p:nvSpPr>
        <p:spPr>
          <a:xfrm>
            <a:off x="4419600" y="3009743"/>
            <a:ext cx="4724400" cy="1057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Experimentation and Tuning in the Cloud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2291" name="Pladsholder til dato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449263" indent="-179388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790575" indent="-22860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2A16C8DA-65A3-7741-BF6E-06F2F7BEC729}" type="datetime1">
              <a:rPr lang="da-DK" altLang="en-US" sz="1100">
                <a:solidFill>
                  <a:srgbClr val="778A95"/>
                </a:solidFill>
              </a:rPr>
              <a:pPr/>
              <a:t>26/09/2017</a:t>
            </a:fld>
            <a:endParaRPr lang="da-DK" altLang="en-US" sz="1100">
              <a:solidFill>
                <a:srgbClr val="778A95"/>
              </a:solidFill>
            </a:endParaRPr>
          </a:p>
        </p:txBody>
      </p:sp>
      <p:sp>
        <p:nvSpPr>
          <p:cNvPr id="12292" name="Pladsholder til diasnumm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449263" indent="-179388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790575" indent="-22860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da-DK" altLang="en-US" sz="1100">
                <a:solidFill>
                  <a:srgbClr val="778A95"/>
                </a:solidFill>
              </a:rPr>
              <a:t>· </a:t>
            </a:r>
            <a:fld id="{1FE7A007-B59D-5C43-A6EF-FED95536134F}" type="slidenum">
              <a:rPr lang="da-DK" altLang="en-US" sz="1100">
                <a:solidFill>
                  <a:srgbClr val="778A95"/>
                </a:solidFill>
              </a:rPr>
              <a:pPr/>
              <a:t>1</a:t>
            </a:fld>
            <a:endParaRPr lang="da-DK" altLang="en-US" sz="1100">
              <a:solidFill>
                <a:srgbClr val="778A9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Scientific Method</a:t>
            </a:r>
          </a:p>
          <a:p>
            <a:pPr marL="514350" indent="-514350">
              <a:buAutoNum type="arabicPeriod"/>
            </a:pPr>
            <a:r>
              <a:rPr lang="en-US" dirty="0" smtClean="0"/>
              <a:t>Testing an </a:t>
            </a:r>
            <a:r>
              <a:rPr lang="en-US" dirty="0" err="1" smtClean="0"/>
              <a:t>Hyptohesis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Tuning and Experimenting on the Cloud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" y="0"/>
            <a:ext cx="1546358" cy="56514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69895B-15EC-644A-AA83-35A2DE4D5F8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6D89CF-FA3E-6F4C-914A-6EEB12716791}" type="slidenum">
              <a:rPr lang="da-DK" altLang="en-US" smtClean="0"/>
              <a:pPr>
                <a:defRPr/>
              </a:pPr>
              <a:t>10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43757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(1) Experimental Design</a:t>
            </a:r>
          </a:p>
          <a:p>
            <a:endParaRPr lang="en-US" dirty="0"/>
          </a:p>
          <a:p>
            <a:r>
              <a:rPr lang="en-US" dirty="0" smtClean="0"/>
              <a:t>(2) Statistics</a:t>
            </a:r>
          </a:p>
          <a:p>
            <a:endParaRPr lang="en-US" dirty="0"/>
          </a:p>
          <a:p>
            <a:r>
              <a:rPr lang="en-US" dirty="0" smtClean="0"/>
              <a:t>(3) Reproducibility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4834053" cy="565146"/>
          </a:xfrm>
        </p:spPr>
        <p:txBody>
          <a:bodyPr/>
          <a:lstStyle/>
          <a:p>
            <a:r>
              <a:rPr lang="en-US" dirty="0" smtClean="0"/>
              <a:t>How to test an hypothesis?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11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69734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System</a:t>
            </a:r>
          </a:p>
          <a:p>
            <a:pPr marL="514350" indent="-514350">
              <a:buAutoNum type="arabicPeriod"/>
            </a:pPr>
            <a:r>
              <a:rPr lang="en-US" dirty="0" smtClean="0"/>
              <a:t>Workload</a:t>
            </a:r>
          </a:p>
          <a:p>
            <a:pPr marL="514350" indent="-514350">
              <a:buAutoNum type="arabicPeriod"/>
            </a:pPr>
            <a:r>
              <a:rPr lang="en-US" dirty="0" smtClean="0"/>
              <a:t>Metrics</a:t>
            </a:r>
          </a:p>
          <a:p>
            <a:pPr marL="514350" indent="-514350">
              <a:buAutoNum type="arabicPeriod"/>
            </a:pPr>
            <a:r>
              <a:rPr lang="en-US" dirty="0" smtClean="0"/>
              <a:t>Experiments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3730609" cy="565146"/>
          </a:xfrm>
        </p:spPr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12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14858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System</a:t>
            </a:r>
          </a:p>
          <a:p>
            <a:pPr marL="514350" indent="-514350">
              <a:buAutoNum type="arabicPeriod"/>
            </a:pPr>
            <a:r>
              <a:rPr lang="en-US" dirty="0" smtClean="0"/>
              <a:t>Workload</a:t>
            </a:r>
          </a:p>
          <a:p>
            <a:pPr marL="514350" indent="-514350">
              <a:buAutoNum type="arabicPeriod"/>
            </a:pPr>
            <a:r>
              <a:rPr lang="en-US" dirty="0" smtClean="0"/>
              <a:t>Metrics</a:t>
            </a:r>
          </a:p>
          <a:p>
            <a:pPr marL="514350" indent="-514350">
              <a:buAutoNum type="arabicPeriod"/>
            </a:pPr>
            <a:r>
              <a:rPr lang="en-US" dirty="0" smtClean="0"/>
              <a:t>Experiments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5261862" cy="565146"/>
          </a:xfrm>
        </p:spPr>
        <p:txBody>
          <a:bodyPr/>
          <a:lstStyle/>
          <a:p>
            <a:r>
              <a:rPr lang="en-US" dirty="0" smtClean="0"/>
              <a:t>Experimental Design (System)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13</a:t>
            </a:fld>
            <a:endParaRPr lang="da-DK" altLang="en-US"/>
          </a:p>
        </p:txBody>
      </p:sp>
      <p:sp>
        <p:nvSpPr>
          <p:cNvPr id="6" name="Rectangle 5"/>
          <p:cNvSpPr/>
          <p:nvPr/>
        </p:nvSpPr>
        <p:spPr>
          <a:xfrm>
            <a:off x="3873128" y="1024148"/>
            <a:ext cx="2712914" cy="12652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553494"/>
            <a:ext cx="3505200" cy="2895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5745" y="1175642"/>
            <a:ext cx="22882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System </a:t>
            </a:r>
            <a:r>
              <a:rPr lang="en-US" sz="1600" b="1" dirty="0" smtClean="0"/>
              <a:t>parameters</a:t>
            </a:r>
          </a:p>
          <a:p>
            <a:r>
              <a:rPr lang="en-US" sz="1600" dirty="0" smtClean="0"/>
              <a:t>k </a:t>
            </a:r>
            <a:r>
              <a:rPr lang="en-US" sz="1600" dirty="0"/>
              <a:t>parameters;</a:t>
            </a:r>
          </a:p>
          <a:p>
            <a:pPr algn="ctr"/>
            <a:r>
              <a:rPr lang="en-US" sz="1600" dirty="0" smtClean="0"/>
              <a:t>l </a:t>
            </a:r>
            <a:r>
              <a:rPr lang="en-US" sz="1600" dirty="0"/>
              <a:t>levels per </a:t>
            </a:r>
            <a:r>
              <a:rPr lang="en-US" sz="1600" dirty="0" smtClean="0"/>
              <a:t>parameter.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941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System</a:t>
            </a:r>
          </a:p>
          <a:p>
            <a:pPr marL="514350" indent="-514350">
              <a:buFontTx/>
              <a:buAutoNum type="arabicPeriod"/>
            </a:pPr>
            <a:r>
              <a:rPr lang="en-US" dirty="0"/>
              <a:t>Workload</a:t>
            </a:r>
          </a:p>
          <a:p>
            <a:pPr marL="514350" indent="-514350">
              <a:buAutoNum type="arabicPeriod"/>
            </a:pPr>
            <a:r>
              <a:rPr lang="en-US" dirty="0" smtClean="0"/>
              <a:t>Metrics</a:t>
            </a:r>
          </a:p>
          <a:p>
            <a:pPr marL="514350" indent="-514350">
              <a:buAutoNum type="arabicPeriod"/>
            </a:pPr>
            <a:r>
              <a:rPr lang="en-US" dirty="0" smtClean="0"/>
              <a:t>Experiments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5691916" cy="565146"/>
          </a:xfrm>
        </p:spPr>
        <p:txBody>
          <a:bodyPr/>
          <a:lstStyle/>
          <a:p>
            <a:r>
              <a:rPr lang="en-US" dirty="0" smtClean="0"/>
              <a:t>Experimental Design (Workload)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14</a:t>
            </a:fld>
            <a:endParaRPr lang="da-DK" altLang="en-US"/>
          </a:p>
        </p:txBody>
      </p:sp>
      <p:sp>
        <p:nvSpPr>
          <p:cNvPr id="6" name="Rectangle 5"/>
          <p:cNvSpPr/>
          <p:nvPr/>
        </p:nvSpPr>
        <p:spPr>
          <a:xfrm>
            <a:off x="4610100" y="2262994"/>
            <a:ext cx="2712914" cy="12652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691919" y="1561356"/>
            <a:ext cx="536265" cy="6480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19656" y="1046125"/>
            <a:ext cx="1480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Workload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7201" y="3910794"/>
            <a:ext cx="3725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Synthetic vs. trace-based </a:t>
            </a:r>
            <a:br>
              <a:rPr lang="en-US" dirty="0" smtClean="0"/>
            </a:br>
            <a:r>
              <a:rPr lang="en-US" dirty="0" smtClean="0"/>
              <a:t>vs. actual workloads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0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System</a:t>
            </a:r>
          </a:p>
          <a:p>
            <a:pPr marL="514350" indent="-514350">
              <a:buFontTx/>
              <a:buAutoNum type="arabicPeriod"/>
            </a:pPr>
            <a:r>
              <a:rPr lang="en-US" dirty="0"/>
              <a:t>Workload</a:t>
            </a:r>
          </a:p>
          <a:p>
            <a:pPr marL="514350" indent="-514350">
              <a:buAutoNum type="arabicPeriod"/>
            </a:pPr>
            <a:r>
              <a:rPr lang="en-US" dirty="0" smtClean="0"/>
              <a:t>Metrics</a:t>
            </a:r>
          </a:p>
          <a:p>
            <a:pPr marL="514350" indent="-514350">
              <a:buAutoNum type="arabicPeriod"/>
            </a:pPr>
            <a:r>
              <a:rPr lang="en-US" dirty="0" smtClean="0"/>
              <a:t>Experiments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5334766" cy="565146"/>
          </a:xfrm>
        </p:spPr>
        <p:txBody>
          <a:bodyPr/>
          <a:lstStyle/>
          <a:p>
            <a:r>
              <a:rPr lang="en-US" dirty="0" smtClean="0"/>
              <a:t>Experimental Design (Metrics)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15</a:t>
            </a:fld>
            <a:endParaRPr lang="da-DK" altLang="en-US"/>
          </a:p>
        </p:txBody>
      </p:sp>
      <p:sp>
        <p:nvSpPr>
          <p:cNvPr id="6" name="Rectangle 5"/>
          <p:cNvSpPr/>
          <p:nvPr/>
        </p:nvSpPr>
        <p:spPr>
          <a:xfrm>
            <a:off x="4610100" y="2262994"/>
            <a:ext cx="2712914" cy="12652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691919" y="1561356"/>
            <a:ext cx="536265" cy="6480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19656" y="1046125"/>
            <a:ext cx="1480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Workload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142" y="2963825"/>
            <a:ext cx="1201316" cy="12013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71060" y="377751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Metrics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91497" y="4480018"/>
            <a:ext cx="3950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What to measure and how?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6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System</a:t>
            </a:r>
          </a:p>
          <a:p>
            <a:pPr marL="514350" indent="-514350">
              <a:buFontTx/>
              <a:buAutoNum type="arabicPeriod"/>
            </a:pPr>
            <a:r>
              <a:rPr lang="en-US" dirty="0"/>
              <a:t>Workload</a:t>
            </a:r>
          </a:p>
          <a:p>
            <a:pPr marL="514350" indent="-514350">
              <a:buAutoNum type="arabicPeriod"/>
            </a:pPr>
            <a:r>
              <a:rPr lang="en-US" dirty="0" smtClean="0"/>
              <a:t>Metrics</a:t>
            </a:r>
          </a:p>
          <a:p>
            <a:pPr marL="514350" indent="-514350">
              <a:buAutoNum type="arabicPeriod"/>
            </a:pPr>
            <a:r>
              <a:rPr lang="en-US" dirty="0" smtClean="0"/>
              <a:t>Experiments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5334766" cy="565146"/>
          </a:xfrm>
        </p:spPr>
        <p:txBody>
          <a:bodyPr/>
          <a:lstStyle/>
          <a:p>
            <a:r>
              <a:rPr lang="en-US" dirty="0" smtClean="0"/>
              <a:t>Experimental Design (Metrics)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16</a:t>
            </a:fld>
            <a:endParaRPr lang="da-DK" altLang="en-US"/>
          </a:p>
        </p:txBody>
      </p:sp>
      <p:sp>
        <p:nvSpPr>
          <p:cNvPr id="6" name="Rectangle 5"/>
          <p:cNvSpPr/>
          <p:nvPr/>
        </p:nvSpPr>
        <p:spPr>
          <a:xfrm>
            <a:off x="4610100" y="2262994"/>
            <a:ext cx="2712914" cy="12652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(k parameters;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</a:t>
            </a:r>
            <a:r>
              <a:rPr lang="en-US" sz="1200" dirty="0" smtClean="0">
                <a:solidFill>
                  <a:schemeClr val="tx1"/>
                </a:solidFill>
              </a:rPr>
              <a:t> levels per parameter)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691919" y="1561356"/>
            <a:ext cx="536265" cy="6480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19656" y="1046125"/>
            <a:ext cx="1480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Workload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142" y="2963825"/>
            <a:ext cx="1201316" cy="12013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54338" y="3703476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Metrics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666" y="3947564"/>
            <a:ext cx="8688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Brut force: k! experiments</a:t>
            </a:r>
          </a:p>
          <a:p>
            <a:r>
              <a:rPr lang="en-US" b="1" dirty="0" smtClean="0"/>
              <a:t>2</a:t>
            </a:r>
            <a:r>
              <a:rPr lang="en-US" b="1" baseline="30000" dirty="0" smtClean="0"/>
              <a:t>k</a:t>
            </a:r>
            <a:r>
              <a:rPr lang="en-US" b="1" dirty="0" smtClean="0"/>
              <a:t> design: </a:t>
            </a:r>
            <a:r>
              <a:rPr lang="en-US" dirty="0" smtClean="0"/>
              <a:t>assume a default level for each parameter.</a:t>
            </a:r>
          </a:p>
          <a:p>
            <a:r>
              <a:rPr lang="en-US" dirty="0" smtClean="0"/>
              <a:t>vary a single parameter (factor) at a time, all others are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05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(1) Experimental Design</a:t>
            </a:r>
          </a:p>
          <a:p>
            <a:endParaRPr lang="en-US" dirty="0"/>
          </a:p>
          <a:p>
            <a:r>
              <a:rPr lang="en-US" dirty="0" smtClean="0"/>
              <a:t>(2) Statistics</a:t>
            </a:r>
          </a:p>
          <a:p>
            <a:endParaRPr lang="en-US" dirty="0"/>
          </a:p>
          <a:p>
            <a:r>
              <a:rPr lang="en-US" dirty="0"/>
              <a:t>(3) Reproducibility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4834053" cy="565146"/>
          </a:xfrm>
        </p:spPr>
        <p:txBody>
          <a:bodyPr/>
          <a:lstStyle/>
          <a:p>
            <a:r>
              <a:rPr lang="en-US" dirty="0" smtClean="0"/>
              <a:t>How to test an hypothesis?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17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965275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Hypothesis</a:t>
            </a:r>
          </a:p>
          <a:p>
            <a:pPr lvl="1" algn="l"/>
            <a:r>
              <a:rPr lang="en-US" dirty="0" smtClean="0"/>
              <a:t>System throughput for web service A differs significantly when P = L0 and when P = L1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Experiment</a:t>
            </a:r>
          </a:p>
          <a:p>
            <a:pPr lvl="1" algn="l"/>
            <a:r>
              <a:rPr lang="en-US" dirty="0" smtClean="0"/>
              <a:t>Execute web service A on System S with P = L0</a:t>
            </a:r>
          </a:p>
          <a:p>
            <a:pPr lvl="1" algn="l"/>
            <a:r>
              <a:rPr lang="en-US" dirty="0" smtClean="0"/>
              <a:t>Execute web service A on System S with P=L1</a:t>
            </a:r>
          </a:p>
          <a:p>
            <a:pPr lvl="1" algn="l"/>
            <a:r>
              <a:rPr lang="en-US" dirty="0" smtClean="0"/>
              <a:t>Measure throughput in both cases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1721726" cy="565146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18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29370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Hypothesis</a:t>
            </a:r>
          </a:p>
          <a:p>
            <a:pPr lvl="1" algn="l"/>
            <a:r>
              <a:rPr lang="en-US" dirty="0"/>
              <a:t>System throughput for web service A is higher when P = L0 than P = L1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Experiment</a:t>
            </a:r>
          </a:p>
          <a:p>
            <a:pPr lvl="1" algn="l"/>
            <a:r>
              <a:rPr lang="en-US" dirty="0"/>
              <a:t>Execute web service A on System S with P = L0</a:t>
            </a:r>
          </a:p>
          <a:p>
            <a:pPr lvl="1" algn="l"/>
            <a:r>
              <a:rPr lang="en-US" dirty="0"/>
              <a:t>Execute web service A on System S with P=L1</a:t>
            </a:r>
          </a:p>
          <a:p>
            <a:endParaRPr lang="en-US" dirty="0"/>
          </a:p>
          <a:p>
            <a:r>
              <a:rPr lang="en-US" dirty="0" smtClean="0"/>
              <a:t>Note that we assume that P is the ONLY factor</a:t>
            </a:r>
          </a:p>
          <a:p>
            <a:r>
              <a:rPr lang="en-US" dirty="0" smtClean="0"/>
              <a:t>=&gt; We </a:t>
            </a:r>
            <a:r>
              <a:rPr lang="en-US" b="1" dirty="0" smtClean="0"/>
              <a:t>control</a:t>
            </a:r>
            <a:r>
              <a:rPr lang="en-US" dirty="0" smtClean="0"/>
              <a:t> that nothing else varies across experiments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1721726" cy="565146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19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07900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Scientific Method</a:t>
            </a:r>
          </a:p>
          <a:p>
            <a:pPr marL="514350" indent="-514350">
              <a:buAutoNum type="arabicPeriod"/>
            </a:pPr>
            <a:r>
              <a:rPr lang="en-US" dirty="0" smtClean="0"/>
              <a:t>Testing an </a:t>
            </a:r>
            <a:r>
              <a:rPr lang="en-US" dirty="0" err="1" smtClean="0"/>
              <a:t>Hyptohesis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Tuning and Experimenting on the Cloud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" y="0"/>
            <a:ext cx="1546358" cy="56514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69895B-15EC-644A-AA83-35A2DE4D5F8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6D89CF-FA3E-6F4C-914A-6EEB12716791}" type="slidenum">
              <a:rPr lang="da-DK" altLang="en-US" smtClean="0"/>
              <a:pPr>
                <a:defRPr/>
              </a:pPr>
              <a:t>2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6020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</a:t>
            </a:r>
            <a:r>
              <a:rPr lang="en-US" dirty="0" smtClean="0"/>
              <a:t>the experiments </a:t>
            </a:r>
            <a:r>
              <a:rPr lang="en-US" dirty="0"/>
              <a:t>once?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Run </a:t>
            </a:r>
            <a:r>
              <a:rPr lang="en-US" dirty="0" smtClean="0"/>
              <a:t>the experiments </a:t>
            </a:r>
            <a:r>
              <a:rPr lang="en-US" dirty="0"/>
              <a:t>N times?</a:t>
            </a:r>
          </a:p>
          <a:p>
            <a:r>
              <a:rPr lang="en-US" dirty="0"/>
              <a:t>	How large should N be?</a:t>
            </a:r>
          </a:p>
          <a:p>
            <a:r>
              <a:rPr lang="en-US" dirty="0"/>
              <a:t>	How to interpret collection of results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3852822" cy="565146"/>
          </a:xfrm>
        </p:spPr>
        <p:txBody>
          <a:bodyPr/>
          <a:lstStyle/>
          <a:p>
            <a:r>
              <a:rPr lang="en-US" dirty="0" smtClean="0"/>
              <a:t>The case for statistics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20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732880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Statistics to the rescue: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Consider that a collection of experiment results constitute a sample of an underlying distribution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Use (robust) statistics to test null-hypothesis: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Null hypothesis: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o significant difference between two specified populations =&gt; always two populations with 2k experimental design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3852822" cy="565146"/>
          </a:xfrm>
        </p:spPr>
        <p:txBody>
          <a:bodyPr/>
          <a:lstStyle/>
          <a:p>
            <a:r>
              <a:rPr lang="en-US" dirty="0" smtClean="0"/>
              <a:t>The case for statistics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21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130505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the Coin Fair?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609600" y="2281436"/>
            <a:ext cx="8077200" cy="2823964"/>
          </a:xfrm>
        </p:spPr>
        <p:txBody>
          <a:bodyPr/>
          <a:lstStyle/>
          <a:p>
            <a:pPr marL="457200" indent="-457200" eaLnBrk="1" hangingPunct="1">
              <a:buFont typeface="Arial" charset="0"/>
              <a:buChar char="•"/>
            </a:pPr>
            <a:r>
              <a:rPr lang="en-US" altLang="en-US" dirty="0"/>
              <a:t>You toss a coin 17 times and it comes up heads 15 out of 17 times.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altLang="en-US" dirty="0"/>
              <a:t>How likely is it that coin is fair?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altLang="en-US" dirty="0"/>
              <a:t>Could look up Gaussian approximations to Binomial processes.  Maybe you</a:t>
            </a:r>
            <a:r>
              <a:rPr lang="ja-JP" altLang="en-US" dirty="0"/>
              <a:t>’</a:t>
            </a:r>
            <a:r>
              <a:rPr lang="en-US" altLang="ja-JP" dirty="0" err="1"/>
              <a:t>ve</a:t>
            </a:r>
            <a:r>
              <a:rPr lang="en-US" altLang="ja-JP" dirty="0"/>
              <a:t> forgotten…</a:t>
            </a:r>
          </a:p>
          <a:p>
            <a:pPr eaLnBrk="1" hangingPunct="1"/>
            <a:r>
              <a:rPr lang="en-US" altLang="en-US" dirty="0"/>
              <a:t>Or…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65365"/>
            <a:ext cx="1638300" cy="203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105400"/>
            <a:ext cx="385192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Statistics is Easy, </a:t>
            </a:r>
            <a:r>
              <a:rPr lang="en-US" dirty="0" err="1" smtClean="0"/>
              <a:t>D.Shasha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81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the Coin Fair?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could do the following 10,000 times: toss a fair coin 17 times and count how many times you end up with 15 or more heads.</a:t>
            </a:r>
          </a:p>
        </p:txBody>
      </p:sp>
      <p:pic>
        <p:nvPicPr>
          <p:cNvPr id="15363" name="Picture 3" descr="coinfli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25452"/>
            <a:ext cx="5132917" cy="280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105400"/>
            <a:ext cx="385192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Statistics is Easy, </a:t>
            </a:r>
            <a:r>
              <a:rPr lang="en-US" dirty="0" err="1" smtClean="0"/>
              <a:t>D.Shasha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83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this Practical?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Takes under a second with your computer.</a:t>
            </a:r>
          </a:p>
          <a:p>
            <a:pPr marL="457200" indent="-4572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dirty="0"/>
              <a:t>Is this cheating? No, in the spirit of our times: solve differential equations with Euler’s method.</a:t>
            </a:r>
          </a:p>
          <a:p>
            <a:pPr marL="457200" indent="-4572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dirty="0"/>
              <a:t>Is it better? Yes, because more robust, easier to reason about, handles skewed distributions (e.g. average salary of $50,000 with variance of $15,000 gives non-zero probability of negative salary).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105400"/>
            <a:ext cx="385192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Statistics is Easy, </a:t>
            </a:r>
            <a:r>
              <a:rPr lang="en-US" dirty="0" err="1" smtClean="0"/>
              <a:t>D.Shasha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59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the Result?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Char char="•"/>
            </a:pPr>
            <a:r>
              <a:rPr lang="en-US" altLang="en-US" dirty="0"/>
              <a:t>Something like 9 out of 10,000 times, get 15 heads in 17 tosses.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altLang="en-US" dirty="0"/>
              <a:t>This gives a </a:t>
            </a:r>
            <a:r>
              <a:rPr lang="ja-JP" altLang="en-US" dirty="0"/>
              <a:t>“</a:t>
            </a:r>
            <a:r>
              <a:rPr lang="en-US" altLang="ja-JP" dirty="0"/>
              <a:t>p-value</a:t>
            </a:r>
            <a:r>
              <a:rPr lang="ja-JP" altLang="en-US" dirty="0"/>
              <a:t>”</a:t>
            </a:r>
            <a:r>
              <a:rPr lang="en-US" altLang="ja-JP" dirty="0"/>
              <a:t> of 9/10000.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altLang="en-US" dirty="0"/>
              <a:t>P-value is the probability that the outcome observed would have happened by chance if the coin truly were fair.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altLang="en-US" dirty="0"/>
              <a:t>Smaller p-value means less likely that the </a:t>
            </a:r>
            <a:r>
              <a:rPr lang="ja-JP" altLang="en-US" dirty="0"/>
              <a:t>“</a:t>
            </a:r>
            <a:r>
              <a:rPr lang="en-US" altLang="ja-JP" dirty="0"/>
              <a:t>null hypothesis</a:t>
            </a:r>
            <a:r>
              <a:rPr lang="ja-JP" altLang="en-US" dirty="0"/>
              <a:t>”</a:t>
            </a:r>
            <a:r>
              <a:rPr lang="en-US" altLang="ja-JP" dirty="0"/>
              <a:t> (coin is fair) is true.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105400"/>
            <a:ext cx="385192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Statistics is Easy, </a:t>
            </a:r>
            <a:r>
              <a:rPr lang="en-US" dirty="0" err="1" smtClean="0"/>
              <a:t>D.Shasha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015447"/>
            <a:ext cx="1403648" cy="174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32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(1) Experimental Design</a:t>
            </a:r>
          </a:p>
          <a:p>
            <a:endParaRPr lang="en-US" dirty="0"/>
          </a:p>
          <a:p>
            <a:r>
              <a:rPr lang="en-US" dirty="0" smtClean="0"/>
              <a:t>(2) Statistics</a:t>
            </a:r>
          </a:p>
          <a:p>
            <a:endParaRPr lang="en-US" dirty="0"/>
          </a:p>
          <a:p>
            <a:r>
              <a:rPr lang="en-US" dirty="0"/>
              <a:t>(3) Reproducibility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4834053" cy="565146"/>
          </a:xfrm>
        </p:spPr>
        <p:txBody>
          <a:bodyPr/>
          <a:lstStyle/>
          <a:p>
            <a:r>
              <a:rPr lang="en-US" dirty="0" smtClean="0"/>
              <a:t>How to test an hypothesis?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26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776976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“The </a:t>
            </a:r>
            <a:r>
              <a:rPr lang="en-US" dirty="0"/>
              <a:t>measurement can be obtained with stated precision by a different team, a different measuring system, in a different location on multiple trials. For computational experiments, this means that an independent group can obtain the same result using artifacts which they develop completely independently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ACM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27</a:t>
            </a:fld>
            <a:endParaRPr lang="da-DK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55626" y="113296"/>
            <a:ext cx="5940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www.acm.org</a:t>
            </a:r>
            <a:r>
              <a:rPr lang="en-US" sz="1600" dirty="0"/>
              <a:t>/publications/policies/artifact-review-badging</a:t>
            </a:r>
          </a:p>
        </p:txBody>
      </p:sp>
      <p:pic>
        <p:nvPicPr>
          <p:cNvPr id="62470" name="Picture 6" descr="http://www.acm.org/binaries/content/gallery/acm/publications/replication-badges/results_reproduced_d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634" y="3843306"/>
            <a:ext cx="884312" cy="88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" y="0"/>
            <a:ext cx="2823246" cy="565146"/>
          </a:xfrm>
        </p:spPr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pic>
        <p:nvPicPr>
          <p:cNvPr id="62472" name="Picture 8" descr="http://www.acm.org/binaries/content/gallery/acm/publications/replication-badges/results_replicated_d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10150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12801" y="4912900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Results replicated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017946" y="4135328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Results reproduced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2065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Scientific Method</a:t>
            </a:r>
          </a:p>
          <a:p>
            <a:pPr marL="514350" indent="-514350">
              <a:buAutoNum type="arabicPeriod"/>
            </a:pPr>
            <a:r>
              <a:rPr lang="en-US" dirty="0" smtClean="0"/>
              <a:t>Testing an </a:t>
            </a:r>
            <a:r>
              <a:rPr lang="en-US" dirty="0" err="1" smtClean="0"/>
              <a:t>Hyptohesis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Tuning and Experimenting in the Cloud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" y="0"/>
            <a:ext cx="1546358" cy="56514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69895B-15EC-644A-AA83-35A2DE4D5F8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6D89CF-FA3E-6F4C-914A-6EEB12716791}" type="slidenum">
              <a:rPr lang="da-DK" altLang="en-US" smtClean="0"/>
              <a:pPr>
                <a:defRPr/>
              </a:pPr>
              <a:t>28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306681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Tuning is the activity of making a system run faster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5011088" cy="565146"/>
          </a:xfrm>
        </p:spPr>
        <p:txBody>
          <a:bodyPr/>
          <a:lstStyle/>
          <a:p>
            <a:r>
              <a:rPr lang="en-US" dirty="0" smtClean="0"/>
              <a:t>Tuning and Experimentation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29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21986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“Knowledge </a:t>
            </a:r>
            <a:r>
              <a:rPr lang="en-US" dirty="0"/>
              <a:t>or a system of knowledge covering general truths or the operation of general laws especially as obtained and tested through scientific </a:t>
            </a:r>
            <a:r>
              <a:rPr lang="en-US" dirty="0" smtClean="0"/>
              <a:t>method”</a:t>
            </a:r>
          </a:p>
          <a:p>
            <a:r>
              <a:rPr lang="en-US" dirty="0" smtClean="0"/>
              <a:t>Merriam-Webster.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1563991" cy="565146"/>
          </a:xfrm>
        </p:spPr>
        <p:txBody>
          <a:bodyPr/>
          <a:lstStyle/>
          <a:p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3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109892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Given a performance problem: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Formulate hypothesis concerning (</a:t>
            </a:r>
            <a:r>
              <a:rPr lang="en-US" dirty="0"/>
              <a:t>a</a:t>
            </a:r>
            <a:r>
              <a:rPr lang="en-US" dirty="0" smtClean="0"/>
              <a:t>) where the problem comes from and (b) how to fix it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Design experiments for (a) and (b)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Interpret the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5820797" cy="565146"/>
          </a:xfrm>
        </p:spPr>
        <p:txBody>
          <a:bodyPr/>
          <a:lstStyle/>
          <a:p>
            <a:r>
              <a:rPr lang="en-US" dirty="0" smtClean="0"/>
              <a:t>Tuning and the Scientific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30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71499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2777528" cy="565146"/>
          </a:xfrm>
        </p:spPr>
        <p:txBody>
          <a:bodyPr/>
          <a:lstStyle/>
          <a:p>
            <a:r>
              <a:rPr lang="en-US" dirty="0" smtClean="0"/>
              <a:t>Tuning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31</a:t>
            </a:fld>
            <a:endParaRPr lang="da-DK" altLang="en-US"/>
          </a:p>
        </p:txBody>
      </p:sp>
      <p:sp>
        <p:nvSpPr>
          <p:cNvPr id="6" name="Oval 5"/>
          <p:cNvSpPr/>
          <p:nvPr/>
        </p:nvSpPr>
        <p:spPr>
          <a:xfrm>
            <a:off x="1100459" y="1129308"/>
            <a:ext cx="3024336" cy="12961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Observe the system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63885" y="3649588"/>
            <a:ext cx="3024336" cy="12961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and run experiments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08104" y="2065412"/>
            <a:ext cx="2808312" cy="12961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Formulate</a:t>
            </a:r>
            <a:r>
              <a:rPr lang="en-US" sz="1800" dirty="0" smtClean="0"/>
              <a:t>, alter, expand, reject hypothesis</a:t>
            </a:r>
            <a:endParaRPr lang="en-US" sz="1800" dirty="0"/>
          </a:p>
        </p:txBody>
      </p:sp>
      <p:sp>
        <p:nvSpPr>
          <p:cNvPr id="12" name="Right Arrow 11"/>
          <p:cNvSpPr/>
          <p:nvPr/>
        </p:nvSpPr>
        <p:spPr>
          <a:xfrm rot="1276968">
            <a:off x="4427984" y="1777380"/>
            <a:ext cx="1080120" cy="6480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962992">
            <a:off x="4945294" y="3419710"/>
            <a:ext cx="1080120" cy="6480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5190082">
            <a:off x="2353122" y="2694513"/>
            <a:ext cx="1080120" cy="6480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82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the system?</a:t>
            </a:r>
          </a:p>
          <a:p>
            <a:endParaRPr lang="en-US" dirty="0"/>
          </a:p>
          <a:p>
            <a:r>
              <a:rPr lang="en-US" dirty="0" smtClean="0"/>
              <a:t>What are the parameters?</a:t>
            </a:r>
          </a:p>
          <a:p>
            <a:endParaRPr lang="en-US" dirty="0"/>
          </a:p>
          <a:p>
            <a:r>
              <a:rPr lang="en-US" dirty="0" smtClean="0"/>
              <a:t>Can the parameters be controlled? How?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4844825" cy="565146"/>
          </a:xfrm>
        </p:spPr>
        <p:txBody>
          <a:bodyPr/>
          <a:lstStyle/>
          <a:p>
            <a:r>
              <a:rPr lang="en-US" dirty="0" smtClean="0"/>
              <a:t>Experimenting in the Cloud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32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69069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9672" y="4369668"/>
            <a:ext cx="4466456" cy="1477144"/>
          </a:xfrm>
        </p:spPr>
        <p:txBody>
          <a:bodyPr/>
          <a:lstStyle/>
          <a:p>
            <a:r>
              <a:rPr lang="mr-IN" dirty="0" smtClean="0"/>
              <a:t>…</a:t>
            </a:r>
            <a:r>
              <a:rPr lang="da-DK" dirty="0" smtClean="0"/>
              <a:t> to</a:t>
            </a:r>
            <a:r>
              <a:rPr lang="en-US" dirty="0"/>
              <a:t> </a:t>
            </a:r>
            <a:r>
              <a:rPr lang="en-US" dirty="0" smtClean="0"/>
              <a:t>deployment layout.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6987911" cy="565146"/>
          </a:xfrm>
        </p:spPr>
        <p:txBody>
          <a:bodyPr/>
          <a:lstStyle/>
          <a:p>
            <a:r>
              <a:rPr lang="en-US" dirty="0" smtClean="0"/>
              <a:t>Manifests on the Google Cloud Platform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33</a:t>
            </a:fld>
            <a:endParaRPr lang="da-DK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53866"/>
            <a:ext cx="2383796" cy="4470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62904" y="565146"/>
            <a:ext cx="39645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cloud.google.com</a:t>
            </a:r>
            <a:r>
              <a:rPr lang="en-US" sz="800" dirty="0"/>
              <a:t>/deployment-manager/docs/deployments/viewing-manifest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179512" y="990263"/>
            <a:ext cx="4466456" cy="147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From </a:t>
            </a:r>
            <a:r>
              <a:rPr lang="en-US" dirty="0" err="1" smtClean="0"/>
              <a:t>config</a:t>
            </a:r>
            <a:r>
              <a:rPr lang="en-US" dirty="0" smtClean="0"/>
              <a:t> file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01738"/>
            <a:ext cx="3365828" cy="198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52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2188649" cy="565146"/>
          </a:xfrm>
        </p:spPr>
        <p:txBody>
          <a:bodyPr/>
          <a:lstStyle/>
          <a:p>
            <a:r>
              <a:rPr lang="en-US" dirty="0" smtClean="0"/>
              <a:t>A/B 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34</a:t>
            </a:fld>
            <a:endParaRPr lang="da-DK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584200"/>
            <a:ext cx="58547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4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dirty="0" smtClean="0"/>
              <a:t>Randomization</a:t>
            </a:r>
          </a:p>
          <a:p>
            <a:pPr marL="514350" indent="-514350">
              <a:buAutoNum type="arabicParenBoth"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dirty="0" smtClean="0"/>
              <a:t>Assignment method</a:t>
            </a:r>
          </a:p>
          <a:p>
            <a:pPr marL="514350" indent="-514350">
              <a:buAutoNum type="arabicParenBoth"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4401947" cy="565146"/>
          </a:xfrm>
        </p:spPr>
        <p:txBody>
          <a:bodyPr/>
          <a:lstStyle/>
          <a:p>
            <a:r>
              <a:rPr lang="en-US" dirty="0" err="1" smtClean="0"/>
              <a:t>Implemeting</a:t>
            </a:r>
            <a:r>
              <a:rPr lang="en-US" dirty="0" smtClean="0"/>
              <a:t> A/B 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35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509931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3931947" cy="565146"/>
          </a:xfrm>
        </p:spPr>
        <p:txBody>
          <a:bodyPr/>
          <a:lstStyle/>
          <a:p>
            <a:r>
              <a:rPr lang="en-US" dirty="0" smtClean="0"/>
              <a:t>Interpreting A/B Tests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36</a:t>
            </a:fld>
            <a:endParaRPr lang="da-DK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55272" y="697260"/>
            <a:ext cx="589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www.exp-platform.com</a:t>
            </a:r>
            <a:r>
              <a:rPr lang="en-US" sz="1200" dirty="0"/>
              <a:t>/Documents/2014%20experimentersRulesOfThumb.pdf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0" y="1229884"/>
            <a:ext cx="8457595" cy="29937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395" y="4352692"/>
            <a:ext cx="656332" cy="127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5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Short term vs. longer term effect</a:t>
            </a:r>
          </a:p>
          <a:p>
            <a:endParaRPr lang="en-US" dirty="0" smtClean="0"/>
          </a:p>
          <a:p>
            <a:r>
              <a:rPr lang="en-US" dirty="0" smtClean="0"/>
              <a:t>Quantitative measures, but no explanations</a:t>
            </a:r>
          </a:p>
          <a:p>
            <a:endParaRPr lang="en-US" dirty="0"/>
          </a:p>
          <a:p>
            <a:r>
              <a:rPr lang="en-US" dirty="0" err="1" smtClean="0"/>
              <a:t>Twyman’s</a:t>
            </a:r>
            <a:r>
              <a:rPr lang="en-US" dirty="0" smtClean="0"/>
              <a:t> law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“If </a:t>
            </a:r>
            <a:r>
              <a:rPr lang="en-US" dirty="0">
                <a:solidFill>
                  <a:schemeClr val="tx1"/>
                </a:solidFill>
              </a:rPr>
              <a:t>a statistic looks interesting or unusual it is probably wrong</a:t>
            </a:r>
            <a:r>
              <a:rPr lang="en-US" dirty="0" smtClean="0">
                <a:solidFill>
                  <a:schemeClr val="tx1"/>
                </a:solidFill>
              </a:rPr>
              <a:t>.”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2188649" cy="565146"/>
          </a:xfrm>
        </p:spPr>
        <p:txBody>
          <a:bodyPr/>
          <a:lstStyle/>
          <a:p>
            <a:r>
              <a:rPr lang="en-US" dirty="0" smtClean="0"/>
              <a:t>A/B 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37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30016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The scientific method underlies performance evaluation and tuning: formulating hypothesis, designing/running experiments and interpreting results.</a:t>
            </a:r>
          </a:p>
          <a:p>
            <a:endParaRPr lang="en-US" sz="2000" dirty="0"/>
          </a:p>
          <a:p>
            <a:r>
              <a:rPr lang="en-US" sz="2000" dirty="0" smtClean="0"/>
              <a:t>Experimentation has 4 components: system, workload, metrics, experiment design.</a:t>
            </a:r>
          </a:p>
          <a:p>
            <a:endParaRPr lang="en-US" sz="2000" dirty="0"/>
          </a:p>
          <a:p>
            <a:r>
              <a:rPr lang="en-US" sz="2000" dirty="0"/>
              <a:t>2</a:t>
            </a:r>
            <a:r>
              <a:rPr lang="en-US" sz="2000" baseline="30000" dirty="0"/>
              <a:t>k</a:t>
            </a:r>
            <a:r>
              <a:rPr lang="en-US" sz="2000" dirty="0"/>
              <a:t> </a:t>
            </a:r>
            <a:r>
              <a:rPr lang="en-US" sz="2000" dirty="0" smtClean="0"/>
              <a:t> experimental design is most common</a:t>
            </a:r>
          </a:p>
          <a:p>
            <a:endParaRPr lang="en-US" sz="2000" dirty="0"/>
          </a:p>
          <a:p>
            <a:r>
              <a:rPr lang="en-US" sz="2000" dirty="0" smtClean="0"/>
              <a:t>Statistics needed to interpret results: testing of null-hypothesis</a:t>
            </a:r>
          </a:p>
          <a:p>
            <a:endParaRPr lang="en-US" sz="2000" dirty="0"/>
          </a:p>
          <a:p>
            <a:r>
              <a:rPr lang="en-US" sz="2000" dirty="0" smtClean="0"/>
              <a:t>Controlling parameters is a challenge in the cloud. A/B testing is the dominant form </a:t>
            </a:r>
            <a:r>
              <a:rPr lang="en-US" sz="2000" smtClean="0"/>
              <a:t>of experimentation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2235841" cy="565146"/>
          </a:xfrm>
        </p:spPr>
        <p:txBody>
          <a:bodyPr/>
          <a:lstStyle/>
          <a:p>
            <a:r>
              <a:rPr lang="en-US" dirty="0" smtClean="0"/>
              <a:t>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38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01254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“Principles </a:t>
            </a:r>
            <a:r>
              <a:rPr lang="en-US" dirty="0"/>
              <a:t>and procedures for the systematic pursuit of knowledge involving the recognition and formulation of a problem, the collection of data through observation and experiment, and the formulation and testing of hypotheses 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Merriam-Webster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3241373" cy="565146"/>
          </a:xfrm>
        </p:spPr>
        <p:txBody>
          <a:bodyPr/>
          <a:lstStyle/>
          <a:p>
            <a:r>
              <a:rPr lang="en-US" dirty="0" smtClean="0"/>
              <a:t>Scientific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4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13415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“Science is our most potent invention because it has given us a method to keep reinventing it. All our collective knowledge and expertise (that’s science) began with relatively simple arrangements of information. The simplest organization was the invention of the </a:t>
            </a:r>
            <a:r>
              <a:rPr lang="en-US" sz="1800" b="1" dirty="0"/>
              <a:t>fact</a:t>
            </a:r>
            <a:r>
              <a:rPr lang="en-US" sz="1800" dirty="0"/>
              <a:t>. Facts became codified not by science, but by the European legal system in the 1500s. In court lawyers had to establish agreed-upon observations as evidence that could not shift later. Science adopted this useful innovation. Over time, the novel ways in which knowledge could be ordered increased. </a:t>
            </a:r>
            <a:r>
              <a:rPr lang="en-US" sz="1800" b="1" dirty="0"/>
              <a:t>This complex apparatus for determining the factual correctness of information, and relating it to old knowledge, is what we call science.</a:t>
            </a:r>
            <a:r>
              <a:rPr lang="en-US" sz="1800" dirty="0"/>
              <a:t> </a:t>
            </a:r>
            <a:r>
              <a:rPr lang="en-US" sz="1800" dirty="0" smtClean="0"/>
              <a:t>“</a:t>
            </a:r>
          </a:p>
          <a:p>
            <a:r>
              <a:rPr lang="en-US" sz="1800" dirty="0" err="1" smtClean="0"/>
              <a:t>K.Kelly</a:t>
            </a:r>
            <a:r>
              <a:rPr lang="en-US" sz="1800" dirty="0" smtClean="0"/>
              <a:t>, The Scientist, 2010.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1563991" cy="565146"/>
          </a:xfrm>
        </p:spPr>
        <p:txBody>
          <a:bodyPr/>
          <a:lstStyle/>
          <a:p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5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08964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9143997" cy="565146"/>
          </a:xfrm>
        </p:spPr>
        <p:txBody>
          <a:bodyPr/>
          <a:lstStyle/>
          <a:p>
            <a:r>
              <a:rPr lang="en-US" dirty="0" smtClean="0"/>
              <a:t>Sidebar#1: Popper vs. Postmodernists vs. </a:t>
            </a:r>
            <a:r>
              <a:rPr lang="en-US" dirty="0" err="1" smtClean="0"/>
              <a:t>Habermas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6</a:t>
            </a:fld>
            <a:endParaRPr lang="da-DK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2" y="659323"/>
            <a:ext cx="2821913" cy="3616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777743"/>
            <a:ext cx="1552829" cy="1113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478834"/>
            <a:ext cx="1623701" cy="24355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4329758"/>
            <a:ext cx="928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</a:t>
            </a:r>
            <a:r>
              <a:rPr lang="en-US" sz="1200" dirty="0"/>
              <a:t>In so far as a scientific statement speaks about reality, </a:t>
            </a:r>
            <a:endParaRPr lang="en-US" sz="1200" dirty="0" smtClean="0"/>
          </a:p>
          <a:p>
            <a:r>
              <a:rPr lang="en-US" sz="1200" dirty="0" smtClean="0"/>
              <a:t>it </a:t>
            </a:r>
            <a:r>
              <a:rPr lang="en-US" sz="1200" dirty="0"/>
              <a:t>must be falsifiable; and in so far as it is not falsifiable, </a:t>
            </a:r>
            <a:endParaRPr lang="en-US" sz="1200" dirty="0" smtClean="0"/>
          </a:p>
          <a:p>
            <a:r>
              <a:rPr lang="en-US" sz="1200" dirty="0" smtClean="0"/>
              <a:t>it </a:t>
            </a:r>
            <a:r>
              <a:rPr lang="en-US" sz="1200" dirty="0"/>
              <a:t>does not speak about reality</a:t>
            </a:r>
            <a:r>
              <a:rPr lang="en-US" sz="1200" dirty="0" smtClean="0"/>
              <a:t>.”</a:t>
            </a:r>
          </a:p>
          <a:p>
            <a:r>
              <a:rPr lang="en-US" sz="1200" dirty="0" err="1" smtClean="0"/>
              <a:t>K.Popper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1952314"/>
            <a:ext cx="26837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“The </a:t>
            </a:r>
            <a:r>
              <a:rPr lang="en-US" sz="800" dirty="0"/>
              <a:t>abstract does not explain, but must itself be 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explained</a:t>
            </a:r>
            <a:r>
              <a:rPr lang="en-US" sz="800" dirty="0"/>
              <a:t>; and the aim is not to rediscover the eternal 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or </a:t>
            </a:r>
            <a:r>
              <a:rPr lang="en-US" sz="800" dirty="0"/>
              <a:t>the universal, but to find the conditions under which 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something </a:t>
            </a:r>
            <a:r>
              <a:rPr lang="en-US" sz="800" dirty="0"/>
              <a:t>new is </a:t>
            </a:r>
            <a:r>
              <a:rPr lang="en-US" sz="800" dirty="0" smtClean="0"/>
              <a:t>produced”</a:t>
            </a:r>
            <a:br>
              <a:rPr lang="en-US" sz="800" dirty="0" smtClean="0"/>
            </a:br>
            <a:r>
              <a:rPr lang="en-US" sz="800" dirty="0" err="1" smtClean="0"/>
              <a:t>G.Deleuze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5132390" y="4056664"/>
            <a:ext cx="39563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</a:t>
            </a:r>
            <a:r>
              <a:rPr lang="en-US" sz="1200" dirty="0"/>
              <a:t>Science can only be comprehended epistemologically,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which </a:t>
            </a:r>
            <a:r>
              <a:rPr lang="en-US" sz="1200" dirty="0"/>
              <a:t>means as one category of possible knowledge,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as </a:t>
            </a:r>
            <a:r>
              <a:rPr lang="en-US" sz="1200" dirty="0"/>
              <a:t>long as knowledge is not equated either effusively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with </a:t>
            </a:r>
            <a:r>
              <a:rPr lang="en-US" sz="1200" dirty="0"/>
              <a:t>the absolute knowledge of a great philosophy or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blindly </a:t>
            </a:r>
            <a:r>
              <a:rPr lang="en-US" sz="1200" dirty="0"/>
              <a:t>with </a:t>
            </a:r>
            <a:r>
              <a:rPr lang="en-US" sz="1200" dirty="0" err="1"/>
              <a:t>scientistic</a:t>
            </a:r>
            <a:r>
              <a:rPr lang="en-US" sz="1200" dirty="0"/>
              <a:t> self-understanding of the actual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business </a:t>
            </a:r>
            <a:r>
              <a:rPr lang="en-US" sz="1200" dirty="0"/>
              <a:t>of research</a:t>
            </a:r>
            <a:r>
              <a:rPr lang="en-US" sz="1200" dirty="0" smtClean="0"/>
              <a:t>.”</a:t>
            </a:r>
          </a:p>
          <a:p>
            <a:r>
              <a:rPr lang="en-US" sz="1200" dirty="0" smtClean="0"/>
              <a:t>J. </a:t>
            </a:r>
            <a:r>
              <a:rPr lang="en-US" sz="1200" dirty="0" err="1" smtClean="0"/>
              <a:t>Habermas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240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“A datum may also be a fact, just as a fact may be </a:t>
            </a:r>
          </a:p>
          <a:p>
            <a:r>
              <a:rPr lang="en-US" dirty="0"/>
              <a:t>evidence. But ... the existence of a datum has been </a:t>
            </a:r>
          </a:p>
          <a:p>
            <a:r>
              <a:rPr lang="en-US" dirty="0"/>
              <a:t>independent of any </a:t>
            </a:r>
            <a:r>
              <a:rPr lang="en-US" dirty="0" smtClean="0"/>
              <a:t>consideration </a:t>
            </a:r>
            <a:r>
              <a:rPr lang="en-US" dirty="0"/>
              <a:t>of corresponding </a:t>
            </a:r>
          </a:p>
          <a:p>
            <a:r>
              <a:rPr lang="en-US" dirty="0"/>
              <a:t>ontological truth. </a:t>
            </a:r>
            <a:r>
              <a:rPr lang="en-US" dirty="0" smtClean="0"/>
              <a:t>When </a:t>
            </a:r>
            <a:r>
              <a:rPr lang="en-US" dirty="0"/>
              <a:t>a fact is proven false it ceases </a:t>
            </a:r>
          </a:p>
          <a:p>
            <a:r>
              <a:rPr lang="en-US" dirty="0"/>
              <a:t>to be a fact. False data is data </a:t>
            </a:r>
            <a:r>
              <a:rPr lang="en-US" dirty="0" smtClean="0"/>
              <a:t>nonetheless.” </a:t>
            </a:r>
            <a:endParaRPr lang="en-US" dirty="0"/>
          </a:p>
          <a:p>
            <a:r>
              <a:rPr lang="en-US" dirty="0"/>
              <a:t>-­‐-­‐ Daniel Rosenberg (2013) “Data before the Fact”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5191137" cy="565146"/>
          </a:xfrm>
        </p:spPr>
        <p:txBody>
          <a:bodyPr/>
          <a:lstStyle/>
          <a:p>
            <a:r>
              <a:rPr lang="en-US" dirty="0" smtClean="0"/>
              <a:t>Sidebar #2: Does Data = fact?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7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83599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5985394" cy="565146"/>
          </a:xfrm>
        </p:spPr>
        <p:txBody>
          <a:bodyPr/>
          <a:lstStyle/>
          <a:p>
            <a:r>
              <a:rPr lang="en-US" dirty="0" smtClean="0"/>
              <a:t>Evolution of the Scientific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8</a:t>
            </a:fld>
            <a:endParaRPr lang="da-DK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583" y="822514"/>
            <a:ext cx="5573033" cy="4146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23953" y="4951797"/>
            <a:ext cx="505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Jim Gray, </a:t>
            </a:r>
            <a:r>
              <a:rPr lang="en-US" sz="1600" dirty="0" err="1" smtClean="0">
                <a:hlinkClick r:id="rId3"/>
              </a:rPr>
              <a:t>eScience</a:t>
            </a:r>
            <a:r>
              <a:rPr lang="en-US" sz="1600" dirty="0" smtClean="0">
                <a:hlinkClick r:id="rId3"/>
              </a:rPr>
              <a:t>: The Next Decade will be Exciting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068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19774"/>
            <a:ext cx="5220072" cy="53070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" y="0"/>
            <a:ext cx="6078368" cy="565146"/>
          </a:xfrm>
        </p:spPr>
        <p:txBody>
          <a:bodyPr/>
          <a:lstStyle/>
          <a:p>
            <a:r>
              <a:rPr lang="en-US" dirty="0" smtClean="0"/>
              <a:t>Evolution of the Scientific Method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66AB3-912B-9942-A2AE-3D71CBAE7A1D}" type="datetime1">
              <a:rPr lang="da-DK" altLang="en-US" smtClean="0"/>
              <a:pPr>
                <a:defRPr/>
              </a:pPr>
              <a:t>26/09/2017</a:t>
            </a:fld>
            <a:endParaRPr lang="da-D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altLang="en-US" smtClean="0"/>
              <a:t>· </a:t>
            </a:r>
            <a:fld id="{141B42AF-DF81-2741-A472-5CF1B523E1F5}" type="slidenum">
              <a:rPr lang="da-DK" altLang="en-US" smtClean="0"/>
              <a:pPr>
                <a:defRPr/>
              </a:pPr>
              <a:t>9</a:t>
            </a:fld>
            <a:endParaRPr lang="da-DK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489348"/>
            <a:ext cx="48926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“Principles and procedures for the </a:t>
            </a:r>
            <a:endParaRPr lang="en-US" dirty="0" smtClean="0"/>
          </a:p>
          <a:p>
            <a:r>
              <a:rPr lang="en-US" dirty="0" smtClean="0"/>
              <a:t>systematic </a:t>
            </a:r>
            <a:r>
              <a:rPr lang="en-US" dirty="0"/>
              <a:t>pursuit of knowledge </a:t>
            </a:r>
            <a:endParaRPr lang="en-US" dirty="0" smtClean="0"/>
          </a:p>
          <a:p>
            <a:r>
              <a:rPr lang="en-US" dirty="0" smtClean="0"/>
              <a:t>involving </a:t>
            </a:r>
            <a:r>
              <a:rPr lang="en-US" dirty="0"/>
              <a:t>the recognition and </a:t>
            </a:r>
            <a:endParaRPr lang="en-US" dirty="0" smtClean="0"/>
          </a:p>
          <a:p>
            <a:r>
              <a:rPr lang="en-US" dirty="0" smtClean="0"/>
              <a:t>formulation </a:t>
            </a:r>
            <a:r>
              <a:rPr lang="en-US" dirty="0"/>
              <a:t>of a problem, the </a:t>
            </a:r>
            <a:endParaRPr lang="en-US" dirty="0" smtClean="0"/>
          </a:p>
          <a:p>
            <a:r>
              <a:rPr lang="en-US" dirty="0" smtClean="0"/>
              <a:t>collection </a:t>
            </a:r>
            <a:r>
              <a:rPr lang="en-US" dirty="0"/>
              <a:t>of data through </a:t>
            </a:r>
            <a:endParaRPr lang="en-US" dirty="0" smtClean="0"/>
          </a:p>
          <a:p>
            <a:r>
              <a:rPr lang="en-US" dirty="0" smtClean="0"/>
              <a:t>observation </a:t>
            </a:r>
            <a:r>
              <a:rPr lang="en-US" dirty="0"/>
              <a:t>and </a:t>
            </a:r>
            <a:r>
              <a:rPr lang="en-US" b="1" dirty="0"/>
              <a:t>experiment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b="1" dirty="0"/>
              <a:t>the formulation and </a:t>
            </a:r>
            <a:endParaRPr lang="en-US" b="1" dirty="0" smtClean="0"/>
          </a:p>
          <a:p>
            <a:r>
              <a:rPr lang="en-US" b="1" dirty="0" smtClean="0"/>
              <a:t>testing </a:t>
            </a:r>
            <a:r>
              <a:rPr lang="en-US" b="1" dirty="0"/>
              <a:t>of hypotheses </a:t>
            </a:r>
            <a:r>
              <a:rPr lang="en-US" dirty="0"/>
              <a:t>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3552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powerpoint_bredformat">
  <a:themeElements>
    <a:clrScheme name="IT-Universitetet">
      <a:dk1>
        <a:sysClr val="windowText" lastClr="000000"/>
      </a:dk1>
      <a:lt1>
        <a:sysClr val="window" lastClr="FFFFFF"/>
      </a:lt1>
      <a:dk2>
        <a:srgbClr val="8D408E"/>
      </a:dk2>
      <a:lt2>
        <a:srgbClr val="C3C5BB"/>
      </a:lt2>
      <a:accent1>
        <a:srgbClr val="A5CBDA"/>
      </a:accent1>
      <a:accent2>
        <a:srgbClr val="FFCC00"/>
      </a:accent2>
      <a:accent3>
        <a:srgbClr val="E2007A"/>
      </a:accent3>
      <a:accent4>
        <a:srgbClr val="009EE0"/>
      </a:accent4>
      <a:accent5>
        <a:srgbClr val="675D9E"/>
      </a:accent5>
      <a:accent6>
        <a:srgbClr val="708B96"/>
      </a:accent6>
      <a:hlink>
        <a:srgbClr val="009EE0"/>
      </a:hlink>
      <a:folHlink>
        <a:srgbClr val="E200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743044B-1B5D-BB41-A64C-83490B9F75E7}">
  <we:reference id="wa104178141" version="3.1.2.2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1283</TotalTime>
  <Words>1387</Words>
  <Application>Microsoft Macintosh PowerPoint</Application>
  <PresentationFormat>On-screen Show (16:10)</PresentationFormat>
  <Paragraphs>279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ＭＳ Ｐゴシック</vt:lpstr>
      <vt:lpstr>Arial</vt:lpstr>
      <vt:lpstr>Calibri</vt:lpstr>
      <vt:lpstr>Master_powerpoint_bredformat</vt:lpstr>
      <vt:lpstr>Experimentation and Tuning in the Cloud</vt:lpstr>
      <vt:lpstr>Outline</vt:lpstr>
      <vt:lpstr>Science</vt:lpstr>
      <vt:lpstr>Scientific Method</vt:lpstr>
      <vt:lpstr>Science</vt:lpstr>
      <vt:lpstr>Sidebar#1: Popper vs. Postmodernists vs. Habermas </vt:lpstr>
      <vt:lpstr>Sidebar #2: Does Data = fact?</vt:lpstr>
      <vt:lpstr>Evolution of the Scientific Method</vt:lpstr>
      <vt:lpstr>Evolution of the Scientific Method </vt:lpstr>
      <vt:lpstr>Outline</vt:lpstr>
      <vt:lpstr>How to test an hypothesis?</vt:lpstr>
      <vt:lpstr>Experimental Design</vt:lpstr>
      <vt:lpstr>Experimental Design (System)</vt:lpstr>
      <vt:lpstr>Experimental Design (Workload)</vt:lpstr>
      <vt:lpstr>Experimental Design (Metrics)</vt:lpstr>
      <vt:lpstr>Experimental Design (Metrics)</vt:lpstr>
      <vt:lpstr>How to test an hypothesis?</vt:lpstr>
      <vt:lpstr>Example</vt:lpstr>
      <vt:lpstr>Example</vt:lpstr>
      <vt:lpstr>The case for statistics</vt:lpstr>
      <vt:lpstr>The case for statistics</vt:lpstr>
      <vt:lpstr>Is the Coin Fair?</vt:lpstr>
      <vt:lpstr>Is the Coin Fair?</vt:lpstr>
      <vt:lpstr>Is this Practical?</vt:lpstr>
      <vt:lpstr>What is the Result?</vt:lpstr>
      <vt:lpstr>How to test an hypothesis?</vt:lpstr>
      <vt:lpstr>Reproducibility</vt:lpstr>
      <vt:lpstr>Outline</vt:lpstr>
      <vt:lpstr>Tuning and Experimentation</vt:lpstr>
      <vt:lpstr>Tuning and the Scientific Method</vt:lpstr>
      <vt:lpstr>Tuning Process</vt:lpstr>
      <vt:lpstr>Experimenting in the Cloud</vt:lpstr>
      <vt:lpstr>Manifests on the Google Cloud Platform</vt:lpstr>
      <vt:lpstr>A/B Testing</vt:lpstr>
      <vt:lpstr>Implemeting A/B Testing</vt:lpstr>
      <vt:lpstr>Interpreting A/B Tests</vt:lpstr>
      <vt:lpstr>A/B Testing</vt:lpstr>
      <vt:lpstr>Take-Aways</vt:lpstr>
    </vt:vector>
  </TitlesOfParts>
  <Company>GrafikDesign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Ida Magdalene Hotvedt</dc:creator>
  <cp:lastModifiedBy>Philippe Bonnet</cp:lastModifiedBy>
  <cp:revision>89</cp:revision>
  <cp:lastPrinted>2017-08-29T19:35:35Z</cp:lastPrinted>
  <dcterms:created xsi:type="dcterms:W3CDTF">2009-08-20T07:56:38Z</dcterms:created>
  <dcterms:modified xsi:type="dcterms:W3CDTF">2017-09-26T15:19:35Z</dcterms:modified>
</cp:coreProperties>
</file>