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6" r:id="rId1"/>
  </p:sldMasterIdLst>
  <p:notesMasterIdLst>
    <p:notesMasterId r:id="rId47"/>
  </p:notesMasterIdLst>
  <p:handoutMasterIdLst>
    <p:handoutMasterId r:id="rId48"/>
  </p:handoutMasterIdLst>
  <p:sldIdLst>
    <p:sldId id="256" r:id="rId2"/>
    <p:sldId id="292" r:id="rId3"/>
    <p:sldId id="312" r:id="rId4"/>
    <p:sldId id="311" r:id="rId5"/>
    <p:sldId id="297" r:id="rId6"/>
    <p:sldId id="314" r:id="rId7"/>
    <p:sldId id="315" r:id="rId8"/>
    <p:sldId id="310" r:id="rId9"/>
    <p:sldId id="309" r:id="rId10"/>
    <p:sldId id="316" r:id="rId11"/>
    <p:sldId id="317" r:id="rId12"/>
    <p:sldId id="318" r:id="rId13"/>
    <p:sldId id="319" r:id="rId14"/>
    <p:sldId id="320" r:id="rId15"/>
    <p:sldId id="321" r:id="rId16"/>
    <p:sldId id="322" r:id="rId17"/>
    <p:sldId id="323" r:id="rId18"/>
    <p:sldId id="324" r:id="rId19"/>
    <p:sldId id="325" r:id="rId20"/>
    <p:sldId id="327" r:id="rId21"/>
    <p:sldId id="326" r:id="rId22"/>
    <p:sldId id="328" r:id="rId23"/>
    <p:sldId id="329" r:id="rId24"/>
    <p:sldId id="330" r:id="rId25"/>
    <p:sldId id="332" r:id="rId26"/>
    <p:sldId id="333" r:id="rId27"/>
    <p:sldId id="334" r:id="rId28"/>
    <p:sldId id="335" r:id="rId29"/>
    <p:sldId id="337" r:id="rId30"/>
    <p:sldId id="336" r:id="rId31"/>
    <p:sldId id="338" r:id="rId32"/>
    <p:sldId id="339" r:id="rId33"/>
    <p:sldId id="341" r:id="rId34"/>
    <p:sldId id="340" r:id="rId35"/>
    <p:sldId id="342" r:id="rId36"/>
    <p:sldId id="343" r:id="rId37"/>
    <p:sldId id="344" r:id="rId38"/>
    <p:sldId id="345" r:id="rId39"/>
    <p:sldId id="346" r:id="rId40"/>
    <p:sldId id="353" r:id="rId41"/>
    <p:sldId id="347" r:id="rId42"/>
    <p:sldId id="348" r:id="rId43"/>
    <p:sldId id="349" r:id="rId44"/>
    <p:sldId id="350" r:id="rId45"/>
    <p:sldId id="351" r:id="rId46"/>
  </p:sldIdLst>
  <p:sldSz cx="9144000" cy="5715000" type="screen16x10"/>
  <p:notesSz cx="6858000" cy="9144000"/>
  <p:defaultTextStyle>
    <a:defPPr>
      <a:defRPr lang="da-DK"/>
    </a:defPPr>
    <a:lvl1pPr algn="l" defTabSz="457200"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1"/>
    <p:restoredTop sz="94771"/>
  </p:normalViewPr>
  <p:slideViewPr>
    <p:cSldViewPr snapToObjects="1">
      <p:cViewPr varScale="1">
        <p:scale>
          <a:sx n="108" d="100"/>
          <a:sy n="108" d="100"/>
        </p:scale>
        <p:origin x="200" y="46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4555B8D8-7655-274F-BAB5-2A4FF1B509B5}" type="datetimeFigureOut">
              <a:rPr lang="en-US"/>
              <a:pPr>
                <a:defRPr/>
              </a:pPr>
              <a:t>9/4/17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1A4B7414-6EA9-B242-83A1-9331DAB3EF2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7CAB2FF0-24C1-6E41-9729-FFF0545D9463}" type="datetimeFigureOut">
              <a:rPr lang="en-US"/>
              <a:pPr>
                <a:defRPr/>
              </a:pPr>
              <a:t>9/4/17</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D4303FAB-559B-224D-91B1-2669EDC2D51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9" name="Pladsholder til titel 1"/>
          <p:cNvSpPr>
            <a:spLocks noGrp="1"/>
          </p:cNvSpPr>
          <p:nvPr>
            <p:ph type="title"/>
          </p:nvPr>
        </p:nvSpPr>
        <p:spPr bwMode="auto">
          <a:xfrm>
            <a:off x="3" y="0"/>
            <a:ext cx="5225249" cy="565146"/>
          </a:xfrm>
          <a:prstGeom prst="rect">
            <a:avLst/>
          </a:prstGeom>
          <a:solidFill>
            <a:schemeClr val="tx1"/>
          </a:solidFill>
          <a:ln w="9525">
            <a:noFill/>
            <a:miter lim="800000"/>
            <a:headEnd/>
            <a:tailEnd/>
          </a:ln>
        </p:spPr>
        <p:txBody>
          <a:bodyPr vert="horz" wrap="non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3" name="Pladsholder til dato 2"/>
          <p:cNvSpPr>
            <a:spLocks noGrp="1"/>
          </p:cNvSpPr>
          <p:nvPr>
            <p:ph type="dt" sz="half" idx="10"/>
          </p:nvPr>
        </p:nvSpPr>
        <p:spPr/>
        <p:txBody>
          <a:bodyPr/>
          <a:lstStyle>
            <a:lvl1pPr>
              <a:defRPr smtClean="0"/>
            </a:lvl1pPr>
          </a:lstStyle>
          <a:p>
            <a:pPr>
              <a:defRPr/>
            </a:pPr>
            <a:fld id="{BA64AAFB-D84D-3845-A0BF-36473298ADFA}" type="datetime1">
              <a:rPr lang="da-DK" altLang="en-US"/>
              <a:pPr>
                <a:defRPr/>
              </a:pPr>
              <a:t>04/09/2017</a:t>
            </a:fld>
            <a:endParaRPr lang="da-DK" altLang="en-US"/>
          </a:p>
        </p:txBody>
      </p:sp>
      <p:sp>
        <p:nvSpPr>
          <p:cNvPr id="4" name="Pladsholder til diasnummer 5"/>
          <p:cNvSpPr>
            <a:spLocks noGrp="1"/>
          </p:cNvSpPr>
          <p:nvPr>
            <p:ph type="sldNum" sz="quarter" idx="11"/>
          </p:nvPr>
        </p:nvSpPr>
        <p:spPr/>
        <p:txBody>
          <a:bodyPr/>
          <a:lstStyle>
            <a:lvl1pPr>
              <a:defRPr smtClean="0"/>
            </a:lvl1pPr>
          </a:lstStyle>
          <a:p>
            <a:pPr>
              <a:defRPr/>
            </a:pPr>
            <a:fld id="{3137A526-65E0-814C-A73D-E0894B98E16B}" type="slidenum">
              <a:rPr lang="da-DK" altLang="en-US"/>
              <a:pPr>
                <a:defRPr/>
              </a:pPr>
              <a:t>‹#›</a:t>
            </a:fld>
            <a:endParaRPr lang="da-DK" altLang="en-US"/>
          </a:p>
        </p:txBody>
      </p:sp>
    </p:spTree>
    <p:extLst>
      <p:ext uri="{BB962C8B-B14F-4D97-AF65-F5344CB8AC3E}">
        <p14:creationId xmlns:p14="http://schemas.microsoft.com/office/powerpoint/2010/main" val="58635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illede med billedtekst">
    <p:spTree>
      <p:nvGrpSpPr>
        <p:cNvPr id="1" name=""/>
        <p:cNvGrpSpPr/>
        <p:nvPr/>
      </p:nvGrpSpPr>
      <p:grpSpPr>
        <a:xfrm>
          <a:off x="0" y="0"/>
          <a:ext cx="0" cy="0"/>
          <a:chOff x="0" y="0"/>
          <a:chExt cx="0" cy="0"/>
        </a:xfrm>
      </p:grpSpPr>
      <p:sp>
        <p:nvSpPr>
          <p:cNvPr id="3" name="Pladsholder til billede 2"/>
          <p:cNvSpPr>
            <a:spLocks noGrp="1"/>
          </p:cNvSpPr>
          <p:nvPr>
            <p:ph type="pic" idx="1"/>
          </p:nvPr>
        </p:nvSpPr>
        <p:spPr>
          <a:xfrm>
            <a:off x="0" y="0"/>
            <a:ext cx="9144000" cy="5715000"/>
          </a:xfrm>
        </p:spPr>
        <p:txBody>
          <a:bodyPr lIns="720000" tIns="720000" rtlCol="0">
            <a:normAutofit/>
          </a:bodyPr>
          <a:lstStyle>
            <a:lvl1pPr marL="0" indent="0" algn="l">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da-DK" noProof="0" dirty="0"/>
          </a:p>
        </p:txBody>
      </p:sp>
      <p:sp>
        <p:nvSpPr>
          <p:cNvPr id="9" name="Pladsholder til titel 1"/>
          <p:cNvSpPr>
            <a:spLocks noGrp="1"/>
          </p:cNvSpPr>
          <p:nvPr>
            <p:ph type="title"/>
          </p:nvPr>
        </p:nvSpPr>
        <p:spPr bwMode="auto">
          <a:xfrm>
            <a:off x="4419600" y="3009900"/>
            <a:ext cx="4724400" cy="1057588"/>
          </a:xfrm>
          <a:prstGeom prst="rect">
            <a:avLst/>
          </a:prstGeom>
          <a:solidFill>
            <a:schemeClr val="tx1"/>
          </a:solidFill>
          <a:ln w="9525">
            <a:noFill/>
            <a:miter lim="800000"/>
            <a:headEnd/>
            <a:tailEnd/>
          </a:ln>
        </p:spPr>
        <p:txBody>
          <a:bodyPr vert="horz" wrap="squar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4" name="Pladsholder til dato 4"/>
          <p:cNvSpPr>
            <a:spLocks noGrp="1"/>
          </p:cNvSpPr>
          <p:nvPr>
            <p:ph type="dt" sz="half" idx="10"/>
          </p:nvPr>
        </p:nvSpPr>
        <p:spPr/>
        <p:txBody>
          <a:bodyPr/>
          <a:lstStyle>
            <a:lvl1pPr>
              <a:defRPr smtClean="0"/>
            </a:lvl1pPr>
          </a:lstStyle>
          <a:p>
            <a:pPr>
              <a:defRPr/>
            </a:pPr>
            <a:fld id="{3569895B-15EC-644A-AA83-35A2DE4D5F8D}" type="datetime1">
              <a:rPr lang="da-DK" altLang="en-US"/>
              <a:pPr>
                <a:defRPr/>
              </a:pPr>
              <a:t>04/09/2017</a:t>
            </a:fld>
            <a:endParaRPr lang="da-DK" altLang="en-US"/>
          </a:p>
        </p:txBody>
      </p:sp>
      <p:sp>
        <p:nvSpPr>
          <p:cNvPr id="5" name="Pladsholder til diasnummer 5"/>
          <p:cNvSpPr>
            <a:spLocks noGrp="1"/>
          </p:cNvSpPr>
          <p:nvPr>
            <p:ph type="sldNum" sz="quarter" idx="11"/>
          </p:nvPr>
        </p:nvSpPr>
        <p:spPr/>
        <p:txBody>
          <a:bodyPr/>
          <a:lstStyle>
            <a:lvl1pPr>
              <a:defRPr smtClean="0"/>
            </a:lvl1pPr>
          </a:lstStyle>
          <a:p>
            <a:pPr>
              <a:defRPr/>
            </a:pPr>
            <a:fld id="{3B6D89CF-FA3E-6F4C-914A-6EEB12716791}" type="slidenum">
              <a:rPr lang="da-DK" altLang="en-US"/>
              <a:pPr>
                <a:defRPr/>
              </a:pPr>
              <a:t>‹#›</a:t>
            </a:fld>
            <a:endParaRPr lang="da-DK" altLang="en-US"/>
          </a:p>
        </p:txBody>
      </p:sp>
    </p:spTree>
    <p:extLst>
      <p:ext uri="{BB962C8B-B14F-4D97-AF65-F5344CB8AC3E}">
        <p14:creationId xmlns:p14="http://schemas.microsoft.com/office/powerpoint/2010/main" val="178747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
        <p:nvSpPr>
          <p:cNvPr id="3" name="Undertitel 2"/>
          <p:cNvSpPr>
            <a:spLocks noGrp="1"/>
          </p:cNvSpPr>
          <p:nvPr>
            <p:ph type="subTitle" idx="1"/>
          </p:nvPr>
        </p:nvSpPr>
        <p:spPr>
          <a:xfrm>
            <a:off x="609600" y="876300"/>
            <a:ext cx="8001000" cy="40386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a-DK" dirty="0"/>
          </a:p>
        </p:txBody>
      </p:sp>
      <p:sp>
        <p:nvSpPr>
          <p:cNvPr id="9" name="Pladsholder til titel 1"/>
          <p:cNvSpPr>
            <a:spLocks noGrp="1"/>
          </p:cNvSpPr>
          <p:nvPr>
            <p:ph type="title"/>
          </p:nvPr>
        </p:nvSpPr>
        <p:spPr bwMode="auto">
          <a:xfrm>
            <a:off x="3" y="0"/>
            <a:ext cx="5225249" cy="565146"/>
          </a:xfrm>
          <a:prstGeom prst="rect">
            <a:avLst/>
          </a:prstGeom>
          <a:solidFill>
            <a:schemeClr val="tx1"/>
          </a:solidFill>
          <a:ln w="9525">
            <a:noFill/>
            <a:miter lim="800000"/>
            <a:headEnd/>
            <a:tailEnd/>
          </a:ln>
        </p:spPr>
        <p:txBody>
          <a:bodyPr vert="horz" wrap="non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4" name="Pladsholder til dato 3"/>
          <p:cNvSpPr>
            <a:spLocks noGrp="1"/>
          </p:cNvSpPr>
          <p:nvPr>
            <p:ph type="dt" sz="half" idx="10"/>
          </p:nvPr>
        </p:nvSpPr>
        <p:spPr/>
        <p:txBody>
          <a:bodyPr/>
          <a:lstStyle>
            <a:lvl1pPr>
              <a:defRPr smtClean="0">
                <a:solidFill>
                  <a:srgbClr val="778A95"/>
                </a:solidFill>
              </a:defRPr>
            </a:lvl1pPr>
          </a:lstStyle>
          <a:p>
            <a:pPr>
              <a:defRPr/>
            </a:pPr>
            <a:fld id="{04D66AB3-912B-9942-A2AE-3D71CBAE7A1D}" type="datetime1">
              <a:rPr lang="da-DK" altLang="en-US"/>
              <a:pPr>
                <a:defRPr/>
              </a:pPr>
              <a:t>04/09/2017</a:t>
            </a:fld>
            <a:endParaRPr lang="da-DK" altLang="en-US"/>
          </a:p>
        </p:txBody>
      </p:sp>
      <p:sp>
        <p:nvSpPr>
          <p:cNvPr id="5" name="Pladsholder til diasnummer 5"/>
          <p:cNvSpPr>
            <a:spLocks noGrp="1"/>
          </p:cNvSpPr>
          <p:nvPr>
            <p:ph type="sldNum" sz="quarter" idx="11"/>
          </p:nvPr>
        </p:nvSpPr>
        <p:spPr/>
        <p:txBody>
          <a:bodyPr/>
          <a:lstStyle>
            <a:lvl1pPr>
              <a:defRPr smtClean="0"/>
            </a:lvl1pPr>
          </a:lstStyle>
          <a:p>
            <a:pPr>
              <a:defRPr/>
            </a:pPr>
            <a:r>
              <a:rPr lang="da-DK" altLang="en-US"/>
              <a:t>· </a:t>
            </a:r>
            <a:fld id="{141B42AF-DF81-2741-A472-5CF1B523E1F5}" type="slidenum">
              <a:rPr lang="da-DK" altLang="en-US"/>
              <a:pPr>
                <a:defRPr/>
              </a:pPr>
              <a:t>‹#›</a:t>
            </a:fld>
            <a:endParaRPr lang="da-DK" altLang="en-US"/>
          </a:p>
        </p:txBody>
      </p:sp>
    </p:spTree>
    <p:extLst>
      <p:ext uri="{BB962C8B-B14F-4D97-AF65-F5344CB8AC3E}">
        <p14:creationId xmlns:p14="http://schemas.microsoft.com/office/powerpoint/2010/main" val="8967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609600" y="1139031"/>
            <a:ext cx="8077200" cy="3898636"/>
          </a:xfrm>
        </p:spPr>
        <p:txBody>
          <a:bodyPr/>
          <a:lstStyle>
            <a:lvl1pPr>
              <a:defRPr sz="2400" b="0"/>
            </a:lvl1pPr>
            <a:lvl2pPr>
              <a:defRPr sz="2400"/>
            </a:lvl2pPr>
            <a:lvl3pPr>
              <a:defRPr sz="2400"/>
            </a:lvl3pPr>
            <a:lvl4pPr>
              <a:defRPr sz="2400"/>
            </a:lvl4pPr>
            <a:lvl5pPr>
              <a:defRPr sz="2400"/>
            </a:lvl5pPr>
          </a:lstStyle>
          <a:p>
            <a:pPr lvl="0"/>
            <a:r>
              <a:rPr lang="en-US" smtClean="0"/>
              <a:t>Click to edit Master text styles</a:t>
            </a:r>
          </a:p>
        </p:txBody>
      </p:sp>
      <p:sp>
        <p:nvSpPr>
          <p:cNvPr id="8" name="Pladsholder til titel 1"/>
          <p:cNvSpPr>
            <a:spLocks noGrp="1"/>
          </p:cNvSpPr>
          <p:nvPr>
            <p:ph type="title"/>
          </p:nvPr>
        </p:nvSpPr>
        <p:spPr bwMode="auto">
          <a:xfrm>
            <a:off x="3" y="0"/>
            <a:ext cx="5225249" cy="565146"/>
          </a:xfrm>
          <a:prstGeom prst="rect">
            <a:avLst/>
          </a:prstGeom>
          <a:solidFill>
            <a:schemeClr val="tx1"/>
          </a:solidFill>
          <a:ln w="9525">
            <a:noFill/>
            <a:miter lim="800000"/>
            <a:headEnd/>
            <a:tailEnd/>
          </a:ln>
        </p:spPr>
        <p:txBody>
          <a:bodyPr vert="horz" wrap="non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7" name="Pladsholder til indhold 2"/>
          <p:cNvSpPr>
            <a:spLocks noGrp="1"/>
          </p:cNvSpPr>
          <p:nvPr>
            <p:ph sz="half" idx="17"/>
          </p:nvPr>
        </p:nvSpPr>
        <p:spPr>
          <a:xfrm>
            <a:off x="609600" y="762001"/>
            <a:ext cx="8077200" cy="304799"/>
          </a:xfrm>
        </p:spPr>
        <p:txBody>
          <a:bodyPr/>
          <a:lstStyle>
            <a:lvl1pPr>
              <a:defRPr sz="2400" b="1"/>
            </a:lvl1pPr>
            <a:lvl2pPr>
              <a:defRPr sz="2400" b="1"/>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Pladsholder til dato 3"/>
          <p:cNvSpPr>
            <a:spLocks noGrp="1"/>
          </p:cNvSpPr>
          <p:nvPr>
            <p:ph type="dt" sz="half" idx="18"/>
          </p:nvPr>
        </p:nvSpPr>
        <p:spPr/>
        <p:txBody>
          <a:bodyPr/>
          <a:lstStyle>
            <a:lvl1pPr>
              <a:defRPr/>
            </a:lvl1pPr>
          </a:lstStyle>
          <a:p>
            <a:pPr>
              <a:defRPr/>
            </a:pPr>
            <a:fld id="{7F27DB3C-2D69-9E4D-B601-5338652C6F9B}" type="datetime1">
              <a:rPr lang="da-DK" altLang="en-US"/>
              <a:pPr>
                <a:defRPr/>
              </a:pPr>
              <a:t>04/09/2017</a:t>
            </a:fld>
            <a:endParaRPr lang="da-DK" altLang="en-US"/>
          </a:p>
        </p:txBody>
      </p:sp>
      <p:sp>
        <p:nvSpPr>
          <p:cNvPr id="6" name="Pladsholder til diasnummer 5"/>
          <p:cNvSpPr>
            <a:spLocks noGrp="1"/>
          </p:cNvSpPr>
          <p:nvPr>
            <p:ph type="sldNum" sz="quarter" idx="19"/>
          </p:nvPr>
        </p:nvSpPr>
        <p:spPr/>
        <p:txBody>
          <a:bodyPr/>
          <a:lstStyle>
            <a:lvl1pPr>
              <a:defRPr/>
            </a:lvl1pPr>
          </a:lstStyle>
          <a:p>
            <a:pPr>
              <a:defRPr/>
            </a:pPr>
            <a:r>
              <a:rPr lang="da-DK" altLang="en-US"/>
              <a:t>· </a:t>
            </a:r>
            <a:fld id="{993E9C1A-ADFE-F543-BA35-8BF02E03F6C5}" type="slidenum">
              <a:rPr lang="da-DK" altLang="en-US"/>
              <a:pPr>
                <a:defRPr/>
              </a:pPr>
              <a:t>‹#›</a:t>
            </a:fld>
            <a:endParaRPr lang="da-DK" altLang="en-US"/>
          </a:p>
        </p:txBody>
      </p:sp>
    </p:spTree>
    <p:extLst>
      <p:ext uri="{BB962C8B-B14F-4D97-AF65-F5344CB8AC3E}">
        <p14:creationId xmlns:p14="http://schemas.microsoft.com/office/powerpoint/2010/main" val="185301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dholdsobjekter">
    <p:spTree>
      <p:nvGrpSpPr>
        <p:cNvPr id="1" name=""/>
        <p:cNvGrpSpPr/>
        <p:nvPr/>
      </p:nvGrpSpPr>
      <p:grpSpPr>
        <a:xfrm>
          <a:off x="0" y="0"/>
          <a:ext cx="0" cy="0"/>
          <a:chOff x="0" y="0"/>
          <a:chExt cx="0" cy="0"/>
        </a:xfrm>
      </p:grpSpPr>
      <p:sp>
        <p:nvSpPr>
          <p:cNvPr id="9" name="Pladsholder til titel 1"/>
          <p:cNvSpPr>
            <a:spLocks noGrp="1"/>
          </p:cNvSpPr>
          <p:nvPr>
            <p:ph type="title"/>
          </p:nvPr>
        </p:nvSpPr>
        <p:spPr bwMode="auto">
          <a:xfrm>
            <a:off x="3" y="0"/>
            <a:ext cx="5225249" cy="565146"/>
          </a:xfrm>
          <a:prstGeom prst="rect">
            <a:avLst/>
          </a:prstGeom>
          <a:solidFill>
            <a:schemeClr val="tx1"/>
          </a:solidFill>
          <a:ln w="9525">
            <a:noFill/>
            <a:miter lim="800000"/>
            <a:headEnd/>
            <a:tailEnd/>
          </a:ln>
        </p:spPr>
        <p:txBody>
          <a:bodyPr vert="horz" wrap="non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10" name="Pladsholder til indhold 2"/>
          <p:cNvSpPr>
            <a:spLocks noGrp="1"/>
          </p:cNvSpPr>
          <p:nvPr>
            <p:ph sz="half" idx="13"/>
          </p:nvPr>
        </p:nvSpPr>
        <p:spPr>
          <a:xfrm>
            <a:off x="4792134" y="1028700"/>
            <a:ext cx="3886200" cy="4076436"/>
          </a:xfrm>
        </p:spPr>
        <p:txBody>
          <a:bodyPr/>
          <a:lstStyle>
            <a:lvl1pPr marL="180000" indent="-180000">
              <a:spcBef>
                <a:spcPts val="600"/>
              </a:spcBef>
              <a:buFont typeface="Arial"/>
              <a:buChar char="•"/>
              <a:defRPr sz="2400" b="0" i="0"/>
            </a:lvl1pPr>
            <a:lvl2pPr>
              <a:defRPr sz="2400"/>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2" name="Pladsholder til indhold 2"/>
          <p:cNvSpPr>
            <a:spLocks noGrp="1"/>
          </p:cNvSpPr>
          <p:nvPr>
            <p:ph sz="half" idx="17"/>
          </p:nvPr>
        </p:nvSpPr>
        <p:spPr>
          <a:xfrm>
            <a:off x="609600" y="1028700"/>
            <a:ext cx="3886200" cy="4076436"/>
          </a:xfrm>
        </p:spPr>
        <p:txBody>
          <a:bodyPr/>
          <a:lstStyle>
            <a:lvl1pPr marL="180000" indent="-180000">
              <a:spcBef>
                <a:spcPts val="600"/>
              </a:spcBef>
              <a:buFont typeface="Arial"/>
              <a:buChar char="•"/>
              <a:defRPr sz="2400" b="0" i="0"/>
            </a:lvl1pPr>
            <a:lvl2pPr>
              <a:defRPr sz="2400"/>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5" name="Pladsholder til dato 3"/>
          <p:cNvSpPr>
            <a:spLocks noGrp="1"/>
          </p:cNvSpPr>
          <p:nvPr>
            <p:ph type="dt" sz="half" idx="18"/>
          </p:nvPr>
        </p:nvSpPr>
        <p:spPr/>
        <p:txBody>
          <a:bodyPr/>
          <a:lstStyle>
            <a:lvl1pPr>
              <a:defRPr/>
            </a:lvl1pPr>
          </a:lstStyle>
          <a:p>
            <a:pPr>
              <a:defRPr/>
            </a:pPr>
            <a:fld id="{6A66EAA6-6F84-9E48-918C-6152ADD47F28}" type="datetime1">
              <a:rPr lang="da-DK" altLang="en-US"/>
              <a:pPr>
                <a:defRPr/>
              </a:pPr>
              <a:t>04/09/2017</a:t>
            </a:fld>
            <a:endParaRPr lang="da-DK" altLang="en-US"/>
          </a:p>
        </p:txBody>
      </p:sp>
      <p:sp>
        <p:nvSpPr>
          <p:cNvPr id="6" name="Pladsholder til diasnummer 5"/>
          <p:cNvSpPr>
            <a:spLocks noGrp="1"/>
          </p:cNvSpPr>
          <p:nvPr>
            <p:ph type="sldNum" sz="quarter" idx="19"/>
          </p:nvPr>
        </p:nvSpPr>
        <p:spPr/>
        <p:txBody>
          <a:bodyPr/>
          <a:lstStyle>
            <a:lvl1pPr>
              <a:defRPr/>
            </a:lvl1pPr>
          </a:lstStyle>
          <a:p>
            <a:pPr>
              <a:defRPr/>
            </a:pPr>
            <a:r>
              <a:rPr lang="da-DK" altLang="en-US"/>
              <a:t>· </a:t>
            </a:r>
            <a:fld id="{7A516D13-71B9-294A-B135-80F7D0A53371}" type="slidenum">
              <a:rPr lang="da-DK" altLang="en-US"/>
              <a:pPr>
                <a:defRPr/>
              </a:pPr>
              <a:t>‹#›</a:t>
            </a:fld>
            <a:endParaRPr lang="da-DK" altLang="en-US"/>
          </a:p>
        </p:txBody>
      </p:sp>
    </p:spTree>
    <p:extLst>
      <p:ext uri="{BB962C8B-B14F-4D97-AF65-F5344CB8AC3E}">
        <p14:creationId xmlns:p14="http://schemas.microsoft.com/office/powerpoint/2010/main" val="88761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o indholdsobjekter">
    <p:spTree>
      <p:nvGrpSpPr>
        <p:cNvPr id="1" name=""/>
        <p:cNvGrpSpPr/>
        <p:nvPr/>
      </p:nvGrpSpPr>
      <p:grpSpPr>
        <a:xfrm>
          <a:off x="0" y="0"/>
          <a:ext cx="0" cy="0"/>
          <a:chOff x="0" y="0"/>
          <a:chExt cx="0" cy="0"/>
        </a:xfrm>
      </p:grpSpPr>
      <p:sp>
        <p:nvSpPr>
          <p:cNvPr id="3" name="Pladsholder til indhold 2"/>
          <p:cNvSpPr>
            <a:spLocks noGrp="1"/>
          </p:cNvSpPr>
          <p:nvPr>
            <p:ph sz="half" idx="1"/>
          </p:nvPr>
        </p:nvSpPr>
        <p:spPr>
          <a:xfrm>
            <a:off x="609600" y="1618074"/>
            <a:ext cx="3886200" cy="3487062"/>
          </a:xfrm>
        </p:spPr>
        <p:txBody>
          <a:bodyPr/>
          <a:lstStyle>
            <a:lvl1pPr marL="180000" indent="-180000">
              <a:spcBef>
                <a:spcPts val="600"/>
              </a:spcBef>
              <a:buFont typeface="Arial"/>
              <a:buChar char="•"/>
              <a:defRPr sz="2400" b="0" baseline="0"/>
            </a:lvl1pPr>
            <a:lvl2pPr>
              <a:defRPr sz="2400"/>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9" name="Pladsholder til titel 1"/>
          <p:cNvSpPr>
            <a:spLocks noGrp="1"/>
          </p:cNvSpPr>
          <p:nvPr>
            <p:ph type="title"/>
          </p:nvPr>
        </p:nvSpPr>
        <p:spPr bwMode="auto">
          <a:xfrm>
            <a:off x="3" y="0"/>
            <a:ext cx="5225249" cy="565146"/>
          </a:xfrm>
          <a:prstGeom prst="rect">
            <a:avLst/>
          </a:prstGeom>
          <a:solidFill>
            <a:schemeClr val="tx1"/>
          </a:solidFill>
          <a:ln w="9525">
            <a:noFill/>
            <a:miter lim="800000"/>
            <a:headEnd/>
            <a:tailEnd/>
          </a:ln>
        </p:spPr>
        <p:txBody>
          <a:bodyPr vert="horz" wrap="non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10" name="Pladsholder til indhold 2"/>
          <p:cNvSpPr>
            <a:spLocks noGrp="1"/>
          </p:cNvSpPr>
          <p:nvPr>
            <p:ph sz="half" idx="13"/>
          </p:nvPr>
        </p:nvSpPr>
        <p:spPr>
          <a:xfrm>
            <a:off x="4792134" y="1618074"/>
            <a:ext cx="3886200" cy="3487062"/>
          </a:xfrm>
        </p:spPr>
        <p:txBody>
          <a:bodyPr/>
          <a:lstStyle>
            <a:lvl1pPr marL="180000" indent="-180000">
              <a:spcBef>
                <a:spcPts val="600"/>
              </a:spcBef>
              <a:buFont typeface="Arial"/>
              <a:buChar char="•"/>
              <a:defRPr sz="2400" b="0" i="0"/>
            </a:lvl1pPr>
            <a:lvl2pPr>
              <a:defRPr sz="2400"/>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8" name="Pladsholder til indhold 2"/>
          <p:cNvSpPr>
            <a:spLocks noGrp="1"/>
          </p:cNvSpPr>
          <p:nvPr>
            <p:ph sz="half" idx="17"/>
          </p:nvPr>
        </p:nvSpPr>
        <p:spPr>
          <a:xfrm>
            <a:off x="609600" y="762001"/>
            <a:ext cx="3886200" cy="698500"/>
          </a:xfrm>
        </p:spPr>
        <p:txBody>
          <a:bodyPr/>
          <a:lstStyle>
            <a:lvl1pPr marL="0" indent="0">
              <a:defRPr sz="2400" b="1"/>
            </a:lvl1pPr>
            <a:lvl2pPr>
              <a:defRPr sz="2400" b="1"/>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1" name="Pladsholder til indhold 2"/>
          <p:cNvSpPr>
            <a:spLocks noGrp="1"/>
          </p:cNvSpPr>
          <p:nvPr>
            <p:ph sz="half" idx="18"/>
          </p:nvPr>
        </p:nvSpPr>
        <p:spPr>
          <a:xfrm>
            <a:off x="4792134" y="762001"/>
            <a:ext cx="3886200" cy="698500"/>
          </a:xfrm>
        </p:spPr>
        <p:txBody>
          <a:bodyPr/>
          <a:lstStyle>
            <a:lvl1pPr marL="0" indent="0">
              <a:defRPr sz="2400" b="1"/>
            </a:lvl1pPr>
            <a:lvl2pPr>
              <a:defRPr sz="2400" b="1"/>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7" name="Pladsholder til dato 3"/>
          <p:cNvSpPr>
            <a:spLocks noGrp="1"/>
          </p:cNvSpPr>
          <p:nvPr>
            <p:ph type="dt" sz="half" idx="19"/>
          </p:nvPr>
        </p:nvSpPr>
        <p:spPr/>
        <p:txBody>
          <a:bodyPr/>
          <a:lstStyle>
            <a:lvl1pPr>
              <a:defRPr/>
            </a:lvl1pPr>
          </a:lstStyle>
          <a:p>
            <a:pPr>
              <a:defRPr/>
            </a:pPr>
            <a:fld id="{4540F3DB-87B1-2A49-8311-0A4E5435174A}" type="datetime1">
              <a:rPr lang="da-DK" altLang="en-US"/>
              <a:pPr>
                <a:defRPr/>
              </a:pPr>
              <a:t>04/09/2017</a:t>
            </a:fld>
            <a:endParaRPr lang="da-DK" altLang="en-US"/>
          </a:p>
        </p:txBody>
      </p:sp>
      <p:sp>
        <p:nvSpPr>
          <p:cNvPr id="12" name="Pladsholder til diasnummer 5"/>
          <p:cNvSpPr>
            <a:spLocks noGrp="1"/>
          </p:cNvSpPr>
          <p:nvPr>
            <p:ph type="sldNum" sz="quarter" idx="20"/>
          </p:nvPr>
        </p:nvSpPr>
        <p:spPr/>
        <p:txBody>
          <a:bodyPr/>
          <a:lstStyle>
            <a:lvl1pPr>
              <a:defRPr/>
            </a:lvl1pPr>
          </a:lstStyle>
          <a:p>
            <a:pPr>
              <a:defRPr/>
            </a:pPr>
            <a:r>
              <a:rPr lang="da-DK" altLang="en-US"/>
              <a:t>· </a:t>
            </a:r>
            <a:fld id="{2F60DB1D-7EFE-E44B-AF3D-54F5FA8AD3F1}" type="slidenum">
              <a:rPr lang="da-DK" altLang="en-US"/>
              <a:pPr>
                <a:defRPr/>
              </a:pPr>
              <a:t>‹#›</a:t>
            </a:fld>
            <a:endParaRPr lang="da-DK" altLang="en-US"/>
          </a:p>
        </p:txBody>
      </p:sp>
    </p:spTree>
    <p:extLst>
      <p:ext uri="{BB962C8B-B14F-4D97-AF65-F5344CB8AC3E}">
        <p14:creationId xmlns:p14="http://schemas.microsoft.com/office/powerpoint/2010/main" val="164558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og indholdsobjekt">
    <p:spTree>
      <p:nvGrpSpPr>
        <p:cNvPr id="1" name=""/>
        <p:cNvGrpSpPr/>
        <p:nvPr/>
      </p:nvGrpSpPr>
      <p:grpSpPr>
        <a:xfrm>
          <a:off x="0" y="0"/>
          <a:ext cx="0" cy="0"/>
          <a:chOff x="0" y="0"/>
          <a:chExt cx="0" cy="0"/>
        </a:xfrm>
      </p:grpSpPr>
      <p:sp>
        <p:nvSpPr>
          <p:cNvPr id="9" name="Pladsholder til indhold 2"/>
          <p:cNvSpPr>
            <a:spLocks noGrp="1"/>
          </p:cNvSpPr>
          <p:nvPr>
            <p:ph idx="10"/>
          </p:nvPr>
        </p:nvSpPr>
        <p:spPr>
          <a:xfrm>
            <a:off x="5562599" y="762001"/>
            <a:ext cx="3421063" cy="4343135"/>
          </a:xfrm>
        </p:spPr>
        <p:txBody>
          <a:bodyPr/>
          <a:lstStyle/>
          <a:p>
            <a:pPr lvl="0"/>
            <a:r>
              <a:rPr lang="en-US" smtClean="0"/>
              <a:t>Click to edit Master text styles</a:t>
            </a:r>
          </a:p>
        </p:txBody>
      </p:sp>
      <p:sp>
        <p:nvSpPr>
          <p:cNvPr id="8" name="Pladsholder til titel 1"/>
          <p:cNvSpPr>
            <a:spLocks noGrp="1"/>
          </p:cNvSpPr>
          <p:nvPr>
            <p:ph type="title"/>
          </p:nvPr>
        </p:nvSpPr>
        <p:spPr bwMode="auto">
          <a:xfrm>
            <a:off x="3" y="0"/>
            <a:ext cx="5225249" cy="565146"/>
          </a:xfrm>
          <a:prstGeom prst="rect">
            <a:avLst/>
          </a:prstGeom>
          <a:solidFill>
            <a:schemeClr val="tx1"/>
          </a:solidFill>
          <a:ln w="9525">
            <a:noFill/>
            <a:miter lim="800000"/>
            <a:headEnd/>
            <a:tailEnd/>
          </a:ln>
        </p:spPr>
        <p:txBody>
          <a:bodyPr vert="horz" wrap="non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10" name="Pladsholder til indhold 2"/>
          <p:cNvSpPr>
            <a:spLocks noGrp="1"/>
          </p:cNvSpPr>
          <p:nvPr>
            <p:ph sz="half" idx="14"/>
          </p:nvPr>
        </p:nvSpPr>
        <p:spPr>
          <a:xfrm>
            <a:off x="609600" y="1618074"/>
            <a:ext cx="4734092" cy="3487062"/>
          </a:xfrm>
        </p:spPr>
        <p:txBody>
          <a:bodyPr/>
          <a:lstStyle>
            <a:lvl1pPr marL="180000" indent="-180000">
              <a:spcBef>
                <a:spcPts val="600"/>
              </a:spcBef>
              <a:buFont typeface="Arial"/>
              <a:buChar char="•"/>
              <a:defRPr sz="2400" b="0" baseline="0"/>
            </a:lvl1pPr>
            <a:lvl2pPr>
              <a:defRPr sz="2400"/>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1" name="Pladsholder til indhold 2"/>
          <p:cNvSpPr>
            <a:spLocks noGrp="1"/>
          </p:cNvSpPr>
          <p:nvPr>
            <p:ph sz="half" idx="17"/>
          </p:nvPr>
        </p:nvSpPr>
        <p:spPr>
          <a:xfrm>
            <a:off x="609600" y="762001"/>
            <a:ext cx="4734093" cy="698500"/>
          </a:xfrm>
        </p:spPr>
        <p:txBody>
          <a:bodyPr/>
          <a:lstStyle>
            <a:lvl1pPr marL="0" indent="0">
              <a:defRPr sz="2400" b="1"/>
            </a:lvl1pPr>
            <a:lvl2pPr>
              <a:defRPr sz="2400" b="1"/>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6" name="Pladsholder til dato 3"/>
          <p:cNvSpPr>
            <a:spLocks noGrp="1"/>
          </p:cNvSpPr>
          <p:nvPr>
            <p:ph type="dt" sz="half" idx="18"/>
          </p:nvPr>
        </p:nvSpPr>
        <p:spPr/>
        <p:txBody>
          <a:bodyPr/>
          <a:lstStyle>
            <a:lvl1pPr>
              <a:defRPr/>
            </a:lvl1pPr>
          </a:lstStyle>
          <a:p>
            <a:pPr>
              <a:defRPr/>
            </a:pPr>
            <a:fld id="{6FCB1316-119D-464F-98AF-904DE0AF01D8}" type="datetime1">
              <a:rPr lang="da-DK" altLang="en-US"/>
              <a:pPr>
                <a:defRPr/>
              </a:pPr>
              <a:t>04/09/2017</a:t>
            </a:fld>
            <a:endParaRPr lang="da-DK" altLang="en-US"/>
          </a:p>
        </p:txBody>
      </p:sp>
      <p:sp>
        <p:nvSpPr>
          <p:cNvPr id="7" name="Pladsholder til diasnummer 5"/>
          <p:cNvSpPr>
            <a:spLocks noGrp="1"/>
          </p:cNvSpPr>
          <p:nvPr>
            <p:ph type="sldNum" sz="quarter" idx="19"/>
          </p:nvPr>
        </p:nvSpPr>
        <p:spPr/>
        <p:txBody>
          <a:bodyPr/>
          <a:lstStyle>
            <a:lvl1pPr>
              <a:defRPr/>
            </a:lvl1pPr>
          </a:lstStyle>
          <a:p>
            <a:pPr>
              <a:defRPr/>
            </a:pPr>
            <a:r>
              <a:rPr lang="da-DK" altLang="en-US"/>
              <a:t>· </a:t>
            </a:r>
            <a:fld id="{687961CB-F028-CD4A-946B-48C8D31B60B6}" type="slidenum">
              <a:rPr lang="da-DK" altLang="en-US"/>
              <a:pPr>
                <a:defRPr/>
              </a:pPr>
              <a:t>‹#›</a:t>
            </a:fld>
            <a:endParaRPr lang="da-DK" altLang="en-US"/>
          </a:p>
        </p:txBody>
      </p:sp>
    </p:spTree>
    <p:extLst>
      <p:ext uri="{BB962C8B-B14F-4D97-AF65-F5344CB8AC3E}">
        <p14:creationId xmlns:p14="http://schemas.microsoft.com/office/powerpoint/2010/main" val="212201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dhold med billedtekst">
    <p:spTree>
      <p:nvGrpSpPr>
        <p:cNvPr id="1" name=""/>
        <p:cNvGrpSpPr/>
        <p:nvPr/>
      </p:nvGrpSpPr>
      <p:grpSpPr>
        <a:xfrm>
          <a:off x="0" y="0"/>
          <a:ext cx="0" cy="0"/>
          <a:chOff x="0" y="0"/>
          <a:chExt cx="0" cy="0"/>
        </a:xfrm>
      </p:grpSpPr>
      <p:sp>
        <p:nvSpPr>
          <p:cNvPr id="4" name="Pladsholder til tekst 3"/>
          <p:cNvSpPr>
            <a:spLocks noGrp="1"/>
          </p:cNvSpPr>
          <p:nvPr>
            <p:ph type="body" sz="half" idx="2"/>
          </p:nvPr>
        </p:nvSpPr>
        <p:spPr>
          <a:xfrm>
            <a:off x="609600" y="1638300"/>
            <a:ext cx="2137363" cy="3466838"/>
          </a:xfrm>
        </p:spPr>
        <p:txBody>
          <a:bodyPr/>
          <a:lstStyle>
            <a:lvl1pPr marL="0" indent="0">
              <a:buNone/>
              <a:defRPr sz="1800" b="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ladsholder til titel 1"/>
          <p:cNvSpPr>
            <a:spLocks noGrp="1"/>
          </p:cNvSpPr>
          <p:nvPr>
            <p:ph type="title"/>
          </p:nvPr>
        </p:nvSpPr>
        <p:spPr bwMode="auto">
          <a:xfrm>
            <a:off x="3" y="0"/>
            <a:ext cx="5225249" cy="565146"/>
          </a:xfrm>
          <a:prstGeom prst="rect">
            <a:avLst/>
          </a:prstGeom>
          <a:solidFill>
            <a:schemeClr val="tx1"/>
          </a:solidFill>
          <a:ln w="9525">
            <a:noFill/>
            <a:miter lim="800000"/>
            <a:headEnd/>
            <a:tailEnd/>
          </a:ln>
        </p:spPr>
        <p:txBody>
          <a:bodyPr vert="horz" wrap="non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10" name="Pladsholder til indhold 2"/>
          <p:cNvSpPr>
            <a:spLocks noGrp="1"/>
          </p:cNvSpPr>
          <p:nvPr>
            <p:ph sz="half" idx="17"/>
          </p:nvPr>
        </p:nvSpPr>
        <p:spPr>
          <a:xfrm>
            <a:off x="2895601" y="1638300"/>
            <a:ext cx="6088062" cy="3466836"/>
          </a:xfrm>
        </p:spPr>
        <p:txBody>
          <a:bodyPr/>
          <a:lstStyle>
            <a:lvl1pPr marL="180000" indent="-180000">
              <a:spcBef>
                <a:spcPts val="600"/>
              </a:spcBef>
              <a:buFont typeface="Arial"/>
              <a:buChar char="•"/>
              <a:defRPr sz="2400" b="0" baseline="0"/>
            </a:lvl1pPr>
            <a:lvl2pPr>
              <a:defRPr sz="2400"/>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11" name="Pladsholder til indhold 2"/>
          <p:cNvSpPr>
            <a:spLocks noGrp="1"/>
          </p:cNvSpPr>
          <p:nvPr>
            <p:ph sz="half" idx="18"/>
          </p:nvPr>
        </p:nvSpPr>
        <p:spPr>
          <a:xfrm>
            <a:off x="2895599" y="762001"/>
            <a:ext cx="6088064" cy="698500"/>
          </a:xfrm>
        </p:spPr>
        <p:txBody>
          <a:bodyPr/>
          <a:lstStyle>
            <a:lvl1pPr marL="0" indent="0">
              <a:defRPr sz="2400" b="1"/>
            </a:lvl1pPr>
            <a:lvl2pPr>
              <a:defRPr sz="2400" b="1"/>
            </a:lvl2pPr>
            <a:lvl3pPr marL="0">
              <a:defRPr sz="2400"/>
            </a:lvl3pPr>
            <a:lvl4pPr marL="432000">
              <a:defRPr sz="2400"/>
            </a:lvl4pPr>
            <a:lvl5pPr>
              <a:defRPr sz="1800"/>
            </a:lvl5pPr>
            <a:lvl6pPr>
              <a:defRPr sz="1800"/>
            </a:lvl6pPr>
            <a:lvl7pPr>
              <a:defRPr sz="1800"/>
            </a:lvl7pPr>
            <a:lvl8pPr>
              <a:defRPr sz="1800"/>
            </a:lvl8pPr>
            <a:lvl9pPr>
              <a:defRPr sz="1800"/>
            </a:lvl9pPr>
          </a:lstStyle>
          <a:p>
            <a:pPr lvl="0"/>
            <a:r>
              <a:rPr lang="en-US" smtClean="0"/>
              <a:t>Click to edit Master text styles</a:t>
            </a:r>
          </a:p>
        </p:txBody>
      </p:sp>
      <p:sp>
        <p:nvSpPr>
          <p:cNvPr id="6" name="Pladsholder til dato 3"/>
          <p:cNvSpPr>
            <a:spLocks noGrp="1"/>
          </p:cNvSpPr>
          <p:nvPr>
            <p:ph type="dt" sz="half" idx="19"/>
          </p:nvPr>
        </p:nvSpPr>
        <p:spPr/>
        <p:txBody>
          <a:bodyPr/>
          <a:lstStyle>
            <a:lvl1pPr>
              <a:defRPr/>
            </a:lvl1pPr>
          </a:lstStyle>
          <a:p>
            <a:pPr>
              <a:defRPr/>
            </a:pPr>
            <a:fld id="{0FF7FE41-E8A9-334F-A59F-63439127495A}" type="datetime1">
              <a:rPr lang="da-DK" altLang="en-US"/>
              <a:pPr>
                <a:defRPr/>
              </a:pPr>
              <a:t>04/09/2017</a:t>
            </a:fld>
            <a:endParaRPr lang="da-DK" altLang="en-US"/>
          </a:p>
        </p:txBody>
      </p:sp>
      <p:sp>
        <p:nvSpPr>
          <p:cNvPr id="7" name="Pladsholder til diasnummer 5"/>
          <p:cNvSpPr>
            <a:spLocks noGrp="1"/>
          </p:cNvSpPr>
          <p:nvPr>
            <p:ph type="sldNum" sz="quarter" idx="20"/>
          </p:nvPr>
        </p:nvSpPr>
        <p:spPr/>
        <p:txBody>
          <a:bodyPr/>
          <a:lstStyle>
            <a:lvl1pPr>
              <a:defRPr/>
            </a:lvl1pPr>
          </a:lstStyle>
          <a:p>
            <a:pPr>
              <a:defRPr/>
            </a:pPr>
            <a:r>
              <a:rPr lang="da-DK" altLang="en-US"/>
              <a:t>· </a:t>
            </a:r>
            <a:fld id="{C5C75436-8248-D74A-838F-D6B7F892B105}" type="slidenum">
              <a:rPr lang="da-DK" altLang="en-US"/>
              <a:pPr>
                <a:defRPr/>
              </a:pPr>
              <a:t>‹#›</a:t>
            </a:fld>
            <a:endParaRPr lang="da-DK" altLang="en-US"/>
          </a:p>
        </p:txBody>
      </p:sp>
    </p:spTree>
    <p:extLst>
      <p:ext uri="{BB962C8B-B14F-4D97-AF65-F5344CB8AC3E}">
        <p14:creationId xmlns:p14="http://schemas.microsoft.com/office/powerpoint/2010/main" val="1492390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lede med billedtekst">
    <p:spTree>
      <p:nvGrpSpPr>
        <p:cNvPr id="1" name=""/>
        <p:cNvGrpSpPr/>
        <p:nvPr/>
      </p:nvGrpSpPr>
      <p:grpSpPr>
        <a:xfrm>
          <a:off x="0" y="0"/>
          <a:ext cx="0" cy="0"/>
          <a:chOff x="0" y="0"/>
          <a:chExt cx="0" cy="0"/>
        </a:xfrm>
      </p:grpSpPr>
      <p:sp>
        <p:nvSpPr>
          <p:cNvPr id="3" name="Pladsholder til billede 2"/>
          <p:cNvSpPr>
            <a:spLocks noGrp="1"/>
          </p:cNvSpPr>
          <p:nvPr>
            <p:ph type="pic" idx="1"/>
          </p:nvPr>
        </p:nvSpPr>
        <p:spPr>
          <a:xfrm>
            <a:off x="609600" y="0"/>
            <a:ext cx="8543925" cy="4472782"/>
          </a:xfrm>
        </p:spPr>
        <p:txBody>
          <a:bodyPr rtlCol="0" anchor="ctr">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a-DK" noProof="0" dirty="0"/>
          </a:p>
        </p:txBody>
      </p:sp>
      <p:sp>
        <p:nvSpPr>
          <p:cNvPr id="4" name="Pladsholder til tekst 3"/>
          <p:cNvSpPr>
            <a:spLocks noGrp="1"/>
          </p:cNvSpPr>
          <p:nvPr>
            <p:ph type="body" sz="half" idx="2"/>
          </p:nvPr>
        </p:nvSpPr>
        <p:spPr>
          <a:xfrm>
            <a:off x="609600" y="4548982"/>
            <a:ext cx="8001000" cy="670718"/>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ladsholder til titel 1"/>
          <p:cNvSpPr>
            <a:spLocks noGrp="1"/>
          </p:cNvSpPr>
          <p:nvPr>
            <p:ph type="title"/>
          </p:nvPr>
        </p:nvSpPr>
        <p:spPr bwMode="auto">
          <a:xfrm>
            <a:off x="3" y="0"/>
            <a:ext cx="5225249" cy="565146"/>
          </a:xfrm>
          <a:prstGeom prst="rect">
            <a:avLst/>
          </a:prstGeom>
          <a:solidFill>
            <a:schemeClr val="tx1"/>
          </a:solidFill>
          <a:ln w="9525">
            <a:noFill/>
            <a:miter lim="800000"/>
            <a:headEnd/>
            <a:tailEnd/>
          </a:ln>
        </p:spPr>
        <p:txBody>
          <a:bodyPr vert="horz" wrap="non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5" name="Pladsholder til dato 3"/>
          <p:cNvSpPr>
            <a:spLocks noGrp="1"/>
          </p:cNvSpPr>
          <p:nvPr>
            <p:ph type="dt" sz="half" idx="10"/>
          </p:nvPr>
        </p:nvSpPr>
        <p:spPr/>
        <p:txBody>
          <a:bodyPr/>
          <a:lstStyle>
            <a:lvl1pPr>
              <a:defRPr/>
            </a:lvl1pPr>
          </a:lstStyle>
          <a:p>
            <a:pPr>
              <a:defRPr/>
            </a:pPr>
            <a:fld id="{D9EDDD7F-D236-744D-8D17-91D63521B8C5}" type="datetime1">
              <a:rPr lang="da-DK" altLang="en-US"/>
              <a:pPr>
                <a:defRPr/>
              </a:pPr>
              <a:t>04/09/2017</a:t>
            </a:fld>
            <a:endParaRPr lang="da-DK" altLang="en-US"/>
          </a:p>
        </p:txBody>
      </p:sp>
      <p:sp>
        <p:nvSpPr>
          <p:cNvPr id="6" name="Pladsholder til diasnummer 5"/>
          <p:cNvSpPr>
            <a:spLocks noGrp="1"/>
          </p:cNvSpPr>
          <p:nvPr>
            <p:ph type="sldNum" sz="quarter" idx="11"/>
          </p:nvPr>
        </p:nvSpPr>
        <p:spPr/>
        <p:txBody>
          <a:bodyPr/>
          <a:lstStyle>
            <a:lvl1pPr>
              <a:defRPr/>
            </a:lvl1pPr>
          </a:lstStyle>
          <a:p>
            <a:pPr>
              <a:defRPr/>
            </a:pPr>
            <a:r>
              <a:rPr lang="da-DK" altLang="en-US"/>
              <a:t>· </a:t>
            </a:r>
            <a:fld id="{73CF03C4-A881-6B40-9D89-D20321B26395}" type="slidenum">
              <a:rPr lang="da-DK" altLang="en-US"/>
              <a:pPr>
                <a:defRPr/>
              </a:pPr>
              <a:t>‹#›</a:t>
            </a:fld>
            <a:endParaRPr lang="da-DK" altLang="en-US"/>
          </a:p>
        </p:txBody>
      </p:sp>
    </p:spTree>
    <p:extLst>
      <p:ext uri="{BB962C8B-B14F-4D97-AF65-F5344CB8AC3E}">
        <p14:creationId xmlns:p14="http://schemas.microsoft.com/office/powerpoint/2010/main" val="2139468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illede med billedtekst">
    <p:spTree>
      <p:nvGrpSpPr>
        <p:cNvPr id="1" name=""/>
        <p:cNvGrpSpPr/>
        <p:nvPr/>
      </p:nvGrpSpPr>
      <p:grpSpPr>
        <a:xfrm>
          <a:off x="0" y="0"/>
          <a:ext cx="0" cy="0"/>
          <a:chOff x="0" y="0"/>
          <a:chExt cx="0" cy="0"/>
        </a:xfrm>
      </p:grpSpPr>
      <p:sp>
        <p:nvSpPr>
          <p:cNvPr id="3" name="Pladsholder til billede 2"/>
          <p:cNvSpPr>
            <a:spLocks noGrp="1"/>
          </p:cNvSpPr>
          <p:nvPr>
            <p:ph type="pic" idx="1"/>
          </p:nvPr>
        </p:nvSpPr>
        <p:spPr>
          <a:xfrm>
            <a:off x="3352801" y="0"/>
            <a:ext cx="5791201" cy="5715000"/>
          </a:xfrm>
        </p:spPr>
        <p:txBody>
          <a:bodyPr rtlCol="0" anchor="ctr">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a-DK" noProof="0"/>
          </a:p>
        </p:txBody>
      </p:sp>
      <p:sp>
        <p:nvSpPr>
          <p:cNvPr id="10" name="Pladsholder til tekst 3"/>
          <p:cNvSpPr>
            <a:spLocks noGrp="1"/>
          </p:cNvSpPr>
          <p:nvPr>
            <p:ph type="body" sz="half" idx="2"/>
          </p:nvPr>
        </p:nvSpPr>
        <p:spPr>
          <a:xfrm>
            <a:off x="609600" y="1028702"/>
            <a:ext cx="2590800" cy="4076437"/>
          </a:xfrm>
        </p:spPr>
        <p:txBody>
          <a:bodyPr/>
          <a:lstStyle>
            <a:lvl1pPr marL="0" indent="0">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ladsholder til titel 1"/>
          <p:cNvSpPr>
            <a:spLocks noGrp="1"/>
          </p:cNvSpPr>
          <p:nvPr>
            <p:ph type="title"/>
          </p:nvPr>
        </p:nvSpPr>
        <p:spPr bwMode="auto">
          <a:xfrm>
            <a:off x="3" y="0"/>
            <a:ext cx="5225249" cy="565146"/>
          </a:xfrm>
          <a:prstGeom prst="rect">
            <a:avLst/>
          </a:prstGeom>
          <a:solidFill>
            <a:schemeClr val="tx1"/>
          </a:solidFill>
          <a:ln w="9525">
            <a:noFill/>
            <a:miter lim="800000"/>
            <a:headEnd/>
            <a:tailEnd/>
          </a:ln>
        </p:spPr>
        <p:txBody>
          <a:bodyPr vert="horz" wrap="none" lIns="216000" tIns="0" rIns="91440" bIns="72000" numCol="1" anchor="ctr" anchorCtr="0" compatLnSpc="1">
            <a:prstTxWarp prst="textNoShape">
              <a:avLst/>
            </a:prstTxWarp>
            <a:spAutoFit/>
          </a:bodyPr>
          <a:lstStyle>
            <a:lvl1pPr>
              <a:defRPr cap="none"/>
            </a:lvl1pPr>
          </a:lstStyle>
          <a:p>
            <a:pPr lvl="0"/>
            <a:r>
              <a:rPr lang="en-US" smtClean="0"/>
              <a:t>Click to edit Master title style</a:t>
            </a:r>
            <a:endParaRPr lang="da-DK" dirty="0"/>
          </a:p>
        </p:txBody>
      </p:sp>
      <p:sp>
        <p:nvSpPr>
          <p:cNvPr id="5" name="Pladsholder til dato 4"/>
          <p:cNvSpPr>
            <a:spLocks noGrp="1"/>
          </p:cNvSpPr>
          <p:nvPr>
            <p:ph type="dt" sz="half" idx="10"/>
          </p:nvPr>
        </p:nvSpPr>
        <p:spPr/>
        <p:txBody>
          <a:bodyPr/>
          <a:lstStyle>
            <a:lvl1pPr>
              <a:defRPr smtClean="0"/>
            </a:lvl1pPr>
          </a:lstStyle>
          <a:p>
            <a:pPr>
              <a:defRPr/>
            </a:pPr>
            <a:fld id="{6E60065B-E144-C342-A702-5081CC50D57F}" type="datetime1">
              <a:rPr lang="da-DK" altLang="en-US"/>
              <a:pPr>
                <a:defRPr/>
              </a:pPr>
              <a:t>04/09/2017</a:t>
            </a:fld>
            <a:endParaRPr lang="da-DK" altLang="en-US"/>
          </a:p>
        </p:txBody>
      </p:sp>
      <p:sp>
        <p:nvSpPr>
          <p:cNvPr id="6" name="Pladsholder til diasnummer 5"/>
          <p:cNvSpPr>
            <a:spLocks noGrp="1"/>
          </p:cNvSpPr>
          <p:nvPr>
            <p:ph type="sldNum" sz="quarter" idx="11"/>
          </p:nvPr>
        </p:nvSpPr>
        <p:spPr/>
        <p:txBody>
          <a:bodyPr/>
          <a:lstStyle>
            <a:lvl1pPr>
              <a:defRPr smtClean="0"/>
            </a:lvl1pPr>
          </a:lstStyle>
          <a:p>
            <a:pPr>
              <a:defRPr/>
            </a:pPr>
            <a:fld id="{C7D0FB5D-6AF6-E441-B064-7B6424CC33C8}" type="slidenum">
              <a:rPr lang="da-DK" altLang="en-US"/>
              <a:pPr>
                <a:defRPr/>
              </a:pPr>
              <a:t>‹#›</a:t>
            </a:fld>
            <a:endParaRPr lang="da-DK" altLang="en-US"/>
          </a:p>
        </p:txBody>
      </p:sp>
    </p:spTree>
    <p:extLst>
      <p:ext uri="{BB962C8B-B14F-4D97-AF65-F5344CB8AC3E}">
        <p14:creationId xmlns:p14="http://schemas.microsoft.com/office/powerpoint/2010/main" val="18046468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Pladsholder til tekst 2"/>
          <p:cNvSpPr>
            <a:spLocks noGrp="1"/>
          </p:cNvSpPr>
          <p:nvPr>
            <p:ph type="body" idx="1"/>
          </p:nvPr>
        </p:nvSpPr>
        <p:spPr bwMode="auto">
          <a:xfrm>
            <a:off x="609600" y="876300"/>
            <a:ext cx="80772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da-DK" altLang="en-US"/>
              <a:t>Klik for at redigere teksttypografierne i masteren</a:t>
            </a:r>
          </a:p>
          <a:p>
            <a:pPr lvl="1"/>
            <a:r>
              <a:rPr lang="da-DK" altLang="en-US"/>
              <a:t>Andet niveau</a:t>
            </a:r>
          </a:p>
          <a:p>
            <a:pPr lvl="2"/>
            <a:r>
              <a:rPr lang="da-DK" altLang="en-US"/>
              <a:t>Tredje niveau</a:t>
            </a:r>
          </a:p>
          <a:p>
            <a:pPr lvl="3"/>
            <a:r>
              <a:rPr lang="da-DK" altLang="en-US"/>
              <a:t>Fjerde niveau</a:t>
            </a:r>
          </a:p>
        </p:txBody>
      </p:sp>
      <p:sp>
        <p:nvSpPr>
          <p:cNvPr id="4" name="Pladsholder til dato 3"/>
          <p:cNvSpPr>
            <a:spLocks noGrp="1"/>
          </p:cNvSpPr>
          <p:nvPr>
            <p:ph type="dt" sz="half" idx="2"/>
          </p:nvPr>
        </p:nvSpPr>
        <p:spPr>
          <a:xfrm>
            <a:off x="6477000" y="5297488"/>
            <a:ext cx="2133600" cy="303212"/>
          </a:xfrm>
          <a:prstGeom prst="rect">
            <a:avLst/>
          </a:prstGeom>
        </p:spPr>
        <p:txBody>
          <a:bodyPr vert="horz" wrap="square" lIns="0" tIns="0" rIns="0" bIns="0" numCol="1" anchor="ctr" anchorCtr="0" compatLnSpc="1">
            <a:prstTxWarp prst="textNoShape">
              <a:avLst/>
            </a:prstTxWarp>
          </a:bodyPr>
          <a:lstStyle>
            <a:lvl1pPr algn="r" eaLnBrk="1" hangingPunct="1">
              <a:defRPr sz="1100" smtClean="0">
                <a:solidFill>
                  <a:srgbClr val="898989"/>
                </a:solidFill>
                <a:latin typeface="Calibri" charset="0"/>
              </a:defRPr>
            </a:lvl1pPr>
          </a:lstStyle>
          <a:p>
            <a:pPr>
              <a:defRPr/>
            </a:pPr>
            <a:fld id="{C1563056-8D6A-D14D-89FE-3160BDCFEE57}" type="datetime1">
              <a:rPr lang="da-DK" altLang="en-US"/>
              <a:pPr>
                <a:defRPr/>
              </a:pPr>
              <a:t>04/09/2017</a:t>
            </a:fld>
            <a:endParaRPr lang="da-DK" altLang="en-US"/>
          </a:p>
        </p:txBody>
      </p:sp>
      <p:sp>
        <p:nvSpPr>
          <p:cNvPr id="15" name="Pladsholder til diasnummer 5"/>
          <p:cNvSpPr>
            <a:spLocks noGrp="1"/>
          </p:cNvSpPr>
          <p:nvPr>
            <p:ph type="sldNum" sz="quarter" idx="4"/>
          </p:nvPr>
        </p:nvSpPr>
        <p:spPr>
          <a:xfrm>
            <a:off x="8678863" y="5297488"/>
            <a:ext cx="304800" cy="303212"/>
          </a:xfrm>
          <a:prstGeom prst="rect">
            <a:avLst/>
          </a:prstGeom>
        </p:spPr>
        <p:txBody>
          <a:bodyPr vert="horz" wrap="square" lIns="0" tIns="0" rIns="0" bIns="0" numCol="1" anchor="ctr" anchorCtr="0" compatLnSpc="1">
            <a:prstTxWarp prst="textNoShape">
              <a:avLst/>
            </a:prstTxWarp>
          </a:bodyPr>
          <a:lstStyle>
            <a:lvl1pPr eaLnBrk="1" hangingPunct="1">
              <a:defRPr sz="1100" smtClean="0">
                <a:solidFill>
                  <a:srgbClr val="778A95"/>
                </a:solidFill>
                <a:latin typeface="Calibri" charset="0"/>
              </a:defRPr>
            </a:lvl1pPr>
          </a:lstStyle>
          <a:p>
            <a:pPr>
              <a:defRPr/>
            </a:pPr>
            <a:r>
              <a:rPr lang="da-DK" altLang="en-US"/>
              <a:t>· </a:t>
            </a:r>
            <a:fld id="{6662BDAB-DC86-7644-8F1C-B1B98D835BEC}" type="slidenum">
              <a:rPr lang="da-DK" altLang="en-US"/>
              <a:pPr>
                <a:defRPr/>
              </a:pPr>
              <a:t>‹#›</a:t>
            </a:fld>
            <a:endParaRPr lang="da-DK" altLang="en-US"/>
          </a:p>
        </p:txBody>
      </p:sp>
      <p:grpSp>
        <p:nvGrpSpPr>
          <p:cNvPr id="1029" name="Grupper 10"/>
          <p:cNvGrpSpPr>
            <a:grpSpLocks noChangeAspect="1"/>
          </p:cNvGrpSpPr>
          <p:nvPr userDrawn="1"/>
        </p:nvGrpSpPr>
        <p:grpSpPr bwMode="auto">
          <a:xfrm>
            <a:off x="0" y="5283200"/>
            <a:ext cx="2786063" cy="303213"/>
            <a:chOff x="0" y="6340475"/>
            <a:chExt cx="3377003" cy="366713"/>
          </a:xfrm>
        </p:grpSpPr>
        <p:sp>
          <p:nvSpPr>
            <p:cNvPr id="1030" name="Rectangle 3"/>
            <p:cNvSpPr>
              <a:spLocks noChangeArrowheads="1"/>
            </p:cNvSpPr>
            <p:nvPr/>
          </p:nvSpPr>
          <p:spPr bwMode="auto">
            <a:xfrm>
              <a:off x="0" y="6340475"/>
              <a:ext cx="3377003" cy="366713"/>
            </a:xfrm>
            <a:prstGeom prst="rect">
              <a:avLst/>
            </a:prstGeom>
            <a:solidFill>
              <a:srgbClr val="000000"/>
            </a:solidFill>
            <a:ln w="12700">
              <a:solidFill>
                <a:srgbClr val="000000"/>
              </a:solidFill>
              <a:miter lim="800000"/>
              <a:headEnd/>
              <a:tailEnd/>
            </a:ln>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latin typeface="Calibri" charset="0"/>
              </a:endParaRPr>
            </a:p>
          </p:txBody>
        </p:sp>
        <p:pic>
          <p:nvPicPr>
            <p:cNvPr id="1031" name="Billede 20" descr="Engelsk IT-Uni logo.png"/>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14508" y="6439154"/>
              <a:ext cx="3147987" cy="16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4054" r:id="rId1"/>
    <p:sldLayoutId id="2147484055" r:id="rId2"/>
    <p:sldLayoutId id="2147484048" r:id="rId3"/>
    <p:sldLayoutId id="2147484049" r:id="rId4"/>
    <p:sldLayoutId id="2147484050" r:id="rId5"/>
    <p:sldLayoutId id="2147484051" r:id="rId6"/>
    <p:sldLayoutId id="2147484052" r:id="rId7"/>
    <p:sldLayoutId id="2147484053" r:id="rId8"/>
    <p:sldLayoutId id="2147484056" r:id="rId9"/>
    <p:sldLayoutId id="2147484057" r:id="rId10"/>
  </p:sldLayoutIdLst>
  <p:timing>
    <p:tnLst>
      <p:par>
        <p:cTn id="1" dur="indefinite" restart="never" nodeType="tmRoot"/>
      </p:par>
    </p:tnLst>
  </p:timing>
  <p:hf hdr="0"/>
  <p:txStyles>
    <p:titleStyle>
      <a:lvl1pPr algn="l" defTabSz="457200" rtl="0" eaLnBrk="0" fontAlgn="base" hangingPunct="0">
        <a:spcBef>
          <a:spcPct val="0"/>
        </a:spcBef>
        <a:spcAft>
          <a:spcPct val="0"/>
        </a:spcAft>
        <a:defRPr sz="3200" kern="1200" cap="all">
          <a:solidFill>
            <a:schemeClr val="bg1"/>
          </a:solidFill>
          <a:latin typeface="+mj-lt"/>
          <a:ea typeface="ＭＳ Ｐゴシック" pitchFamily="-65" charset="-128"/>
          <a:cs typeface="ＭＳ Ｐゴシック" pitchFamily="-65" charset="-128"/>
        </a:defRPr>
      </a:lvl1pPr>
      <a:lvl2pPr algn="l" defTabSz="457200" rtl="0" eaLnBrk="0" fontAlgn="base" hangingPunct="0">
        <a:spcBef>
          <a:spcPct val="0"/>
        </a:spcBef>
        <a:spcAft>
          <a:spcPct val="0"/>
        </a:spcAft>
        <a:defRPr sz="3200">
          <a:solidFill>
            <a:schemeClr val="bg1"/>
          </a:solidFill>
          <a:latin typeface="Calibri" pitchFamily="-65" charset="0"/>
          <a:ea typeface="ＭＳ Ｐゴシック" pitchFamily="-65" charset="-128"/>
          <a:cs typeface="ＭＳ Ｐゴシック" pitchFamily="-65" charset="-128"/>
        </a:defRPr>
      </a:lvl2pPr>
      <a:lvl3pPr algn="l" defTabSz="457200" rtl="0" eaLnBrk="0" fontAlgn="base" hangingPunct="0">
        <a:spcBef>
          <a:spcPct val="0"/>
        </a:spcBef>
        <a:spcAft>
          <a:spcPct val="0"/>
        </a:spcAft>
        <a:defRPr sz="3200">
          <a:solidFill>
            <a:schemeClr val="bg1"/>
          </a:solidFill>
          <a:latin typeface="Calibri" pitchFamily="-65" charset="0"/>
          <a:ea typeface="ＭＳ Ｐゴシック" pitchFamily="-65" charset="-128"/>
          <a:cs typeface="ＭＳ Ｐゴシック" pitchFamily="-65" charset="-128"/>
        </a:defRPr>
      </a:lvl3pPr>
      <a:lvl4pPr algn="l" defTabSz="457200" rtl="0" eaLnBrk="0" fontAlgn="base" hangingPunct="0">
        <a:spcBef>
          <a:spcPct val="0"/>
        </a:spcBef>
        <a:spcAft>
          <a:spcPct val="0"/>
        </a:spcAft>
        <a:defRPr sz="3200">
          <a:solidFill>
            <a:schemeClr val="bg1"/>
          </a:solidFill>
          <a:latin typeface="Calibri" pitchFamily="-65" charset="0"/>
          <a:ea typeface="ＭＳ Ｐゴシック" pitchFamily="-65" charset="-128"/>
          <a:cs typeface="ＭＳ Ｐゴシック" pitchFamily="-65" charset="-128"/>
        </a:defRPr>
      </a:lvl4pPr>
      <a:lvl5pPr algn="l" defTabSz="457200" rtl="0" eaLnBrk="0" fontAlgn="base" hangingPunct="0">
        <a:spcBef>
          <a:spcPct val="0"/>
        </a:spcBef>
        <a:spcAft>
          <a:spcPct val="0"/>
        </a:spcAft>
        <a:defRPr sz="3200">
          <a:solidFill>
            <a:schemeClr val="bg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3200">
          <a:solidFill>
            <a:schemeClr val="bg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3200">
          <a:solidFill>
            <a:schemeClr val="bg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3200">
          <a:solidFill>
            <a:schemeClr val="bg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3200">
          <a:solidFill>
            <a:schemeClr val="bg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0" fontAlgn="base" hangingPunct="0">
        <a:spcBef>
          <a:spcPct val="0"/>
        </a:spcBef>
        <a:spcAft>
          <a:spcPct val="0"/>
        </a:spcAft>
        <a:defRPr sz="2800" kern="1200">
          <a:solidFill>
            <a:schemeClr val="tx1"/>
          </a:solidFill>
          <a:latin typeface="+mn-lt"/>
          <a:ea typeface="ＭＳ Ｐゴシック" pitchFamily="-65" charset="-128"/>
          <a:cs typeface="ＭＳ Ｐゴシック" pitchFamily="-65" charset="-128"/>
        </a:defRPr>
      </a:lvl1pPr>
      <a:lvl2pPr marL="742950" indent="-285750" algn="l" defTabSz="457200" rtl="0" eaLnBrk="0" fontAlgn="base" hangingPunct="0">
        <a:spcBef>
          <a:spcPct val="20000"/>
        </a:spcBef>
        <a:spcAft>
          <a:spcPct val="0"/>
        </a:spcAft>
        <a:buFont typeface="Arial" charset="0"/>
        <a:defRPr sz="2400" kern="1200">
          <a:solidFill>
            <a:schemeClr val="tx1"/>
          </a:solidFill>
          <a:latin typeface="+mn-lt"/>
          <a:ea typeface="ＭＳ Ｐゴシック" pitchFamily="-65" charset="-128"/>
          <a:cs typeface="+mn-cs"/>
        </a:defRPr>
      </a:lvl2pPr>
      <a:lvl3pPr marL="449263" indent="-179388"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790575"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defRPr sz="2400" b="1"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pc/grpc-go/blob/master/examples/route_guide/client/client.g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cs.uci.edu/~fielding/pubs/dissertation/rest_arch_style.ht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protocol-buffer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1/relationships/webextension" Target="../webextensions/webextension2.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1/relationships/webextension" Target="../webextensions/webextension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1/relationships/webextension" Target="../webextensions/webextension4.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1/relationships/webextension" Target="../webextensions/webextension5.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reos.com/etcd/"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microsoft.com/office/2011/relationships/webextension" Target="../webextensions/webextension1.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2533" r="2533"/>
          <a:stretch>
            <a:fillRect/>
          </a:stretch>
        </p:blipFill>
        <p:spPr/>
      </p:pic>
      <p:sp>
        <p:nvSpPr>
          <p:cNvPr id="12290" name="Title 5"/>
          <p:cNvSpPr>
            <a:spLocks noGrp="1"/>
          </p:cNvSpPr>
          <p:nvPr>
            <p:ph type="title"/>
          </p:nvPr>
        </p:nvSpPr>
        <p:spPr>
          <a:xfrm>
            <a:off x="4419600" y="3009743"/>
            <a:ext cx="4724400" cy="1057588"/>
          </a:xfrm>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a typeface="ＭＳ Ｐゴシック" charset="-128"/>
              </a:rPr>
              <a:t>Scalability of Web Systems</a:t>
            </a:r>
            <a:br>
              <a:rPr lang="en-US" altLang="en-US" dirty="0" smtClean="0">
                <a:ea typeface="ＭＳ Ｐゴシック" charset="-128"/>
              </a:rPr>
            </a:br>
            <a:r>
              <a:rPr lang="en-US" altLang="en-US" dirty="0" smtClean="0">
                <a:ea typeface="ＭＳ Ｐゴシック" charset="-128"/>
              </a:rPr>
              <a:t>Remote Procedure Calls</a:t>
            </a:r>
            <a:endParaRPr lang="en-US" altLang="en-US" dirty="0">
              <a:ea typeface="ＭＳ Ｐゴシック" charset="-128"/>
            </a:endParaRPr>
          </a:p>
        </p:txBody>
      </p:sp>
      <p:sp>
        <p:nvSpPr>
          <p:cNvPr id="12291" name="Pladsholder til dato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charset="0"/>
                <a:ea typeface="ＭＳ Ｐゴシック" charset="-128"/>
              </a:defRPr>
            </a:lvl1pPr>
            <a:lvl2pPr marL="37931725" indent="-37474525">
              <a:spcBef>
                <a:spcPct val="20000"/>
              </a:spcBef>
              <a:buFont typeface="Arial" charset="0"/>
              <a:defRPr sz="2400">
                <a:solidFill>
                  <a:schemeClr val="tx1"/>
                </a:solidFill>
                <a:latin typeface="Calibri" charset="0"/>
                <a:ea typeface="ＭＳ Ｐゴシック" charset="-128"/>
              </a:defRPr>
            </a:lvl2pPr>
            <a:lvl3pPr marL="449263" indent="-179388">
              <a:spcBef>
                <a:spcPct val="20000"/>
              </a:spcBef>
              <a:buFont typeface="Arial" charset="0"/>
              <a:buChar char="•"/>
              <a:defRPr sz="2400">
                <a:solidFill>
                  <a:schemeClr val="tx1"/>
                </a:solidFill>
                <a:latin typeface="Calibri" charset="0"/>
                <a:ea typeface="ＭＳ Ｐゴシック" charset="-128"/>
              </a:defRPr>
            </a:lvl3pPr>
            <a:lvl4pPr marL="790575" indent="-228600">
              <a:spcBef>
                <a:spcPct val="20000"/>
              </a:spcBef>
              <a:buFont typeface="Arial" charset="0"/>
              <a:buChar char="–"/>
              <a:defRPr sz="2400">
                <a:solidFill>
                  <a:schemeClr val="tx1"/>
                </a:solidFill>
                <a:latin typeface="Calibri" charset="0"/>
                <a:ea typeface="ＭＳ Ｐゴシック" charset="-128"/>
              </a:defRPr>
            </a:lvl4pPr>
            <a:lvl5pPr marL="2057400" indent="-228600">
              <a:spcBef>
                <a:spcPct val="20000"/>
              </a:spcBef>
              <a:defRPr sz="2400" b="1">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defRPr sz="2400" b="1">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defRPr sz="2400" b="1">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defRPr sz="2400" b="1">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defRPr sz="2400" b="1">
                <a:solidFill>
                  <a:schemeClr val="tx1"/>
                </a:solidFill>
                <a:latin typeface="Calibri" charset="0"/>
                <a:ea typeface="ＭＳ Ｐゴシック" charset="-128"/>
              </a:defRPr>
            </a:lvl9pPr>
          </a:lstStyle>
          <a:p>
            <a:fld id="{2A16C8DA-65A3-7741-BF6E-06F2F7BEC729}" type="datetime1">
              <a:rPr lang="da-DK" altLang="en-US" sz="1100">
                <a:solidFill>
                  <a:srgbClr val="778A95"/>
                </a:solidFill>
              </a:rPr>
              <a:pPr/>
              <a:t>04/09/2017</a:t>
            </a:fld>
            <a:endParaRPr lang="da-DK" altLang="en-US" sz="1100">
              <a:solidFill>
                <a:srgbClr val="778A95"/>
              </a:solidFill>
            </a:endParaRPr>
          </a:p>
        </p:txBody>
      </p:sp>
      <p:sp>
        <p:nvSpPr>
          <p:cNvPr id="12292" name="Pladsholder til diasnumm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Calibri" charset="0"/>
                <a:ea typeface="ＭＳ Ｐゴシック" charset="-128"/>
              </a:defRPr>
            </a:lvl1pPr>
            <a:lvl2pPr marL="37931725" indent="-37474525">
              <a:spcBef>
                <a:spcPct val="20000"/>
              </a:spcBef>
              <a:buFont typeface="Arial" charset="0"/>
              <a:defRPr sz="2400">
                <a:solidFill>
                  <a:schemeClr val="tx1"/>
                </a:solidFill>
                <a:latin typeface="Calibri" charset="0"/>
                <a:ea typeface="ＭＳ Ｐゴシック" charset="-128"/>
              </a:defRPr>
            </a:lvl2pPr>
            <a:lvl3pPr marL="449263" indent="-179388">
              <a:spcBef>
                <a:spcPct val="20000"/>
              </a:spcBef>
              <a:buFont typeface="Arial" charset="0"/>
              <a:buChar char="•"/>
              <a:defRPr sz="2400">
                <a:solidFill>
                  <a:schemeClr val="tx1"/>
                </a:solidFill>
                <a:latin typeface="Calibri" charset="0"/>
                <a:ea typeface="ＭＳ Ｐゴシック" charset="-128"/>
              </a:defRPr>
            </a:lvl3pPr>
            <a:lvl4pPr marL="790575" indent="-228600">
              <a:spcBef>
                <a:spcPct val="20000"/>
              </a:spcBef>
              <a:buFont typeface="Arial" charset="0"/>
              <a:buChar char="–"/>
              <a:defRPr sz="2400">
                <a:solidFill>
                  <a:schemeClr val="tx1"/>
                </a:solidFill>
                <a:latin typeface="Calibri" charset="0"/>
                <a:ea typeface="ＭＳ Ｐゴシック" charset="-128"/>
              </a:defRPr>
            </a:lvl4pPr>
            <a:lvl5pPr marL="2057400" indent="-228600">
              <a:spcBef>
                <a:spcPct val="20000"/>
              </a:spcBef>
              <a:defRPr sz="2400" b="1">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defRPr sz="2400" b="1">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defRPr sz="2400" b="1">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defRPr sz="2400" b="1">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defRPr sz="2400" b="1">
                <a:solidFill>
                  <a:schemeClr val="tx1"/>
                </a:solidFill>
                <a:latin typeface="Calibri" charset="0"/>
                <a:ea typeface="ＭＳ Ｐゴシック" charset="-128"/>
              </a:defRPr>
            </a:lvl9pPr>
          </a:lstStyle>
          <a:p>
            <a:r>
              <a:rPr lang="da-DK" altLang="en-US" sz="1100">
                <a:solidFill>
                  <a:srgbClr val="778A95"/>
                </a:solidFill>
              </a:rPr>
              <a:t>· </a:t>
            </a:r>
            <a:fld id="{1FE7A007-B59D-5C43-A6EF-FED95536134F}" type="slidenum">
              <a:rPr lang="da-DK" altLang="en-US" sz="1100">
                <a:solidFill>
                  <a:srgbClr val="778A95"/>
                </a:solidFill>
              </a:rPr>
              <a:pPr/>
              <a:t>1</a:t>
            </a:fld>
            <a:endParaRPr lang="da-DK" altLang="en-US" sz="1100">
              <a:solidFill>
                <a:srgbClr val="778A9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Caller and </a:t>
            </a:r>
            <a:r>
              <a:rPr lang="en-US" dirty="0" err="1" smtClean="0"/>
              <a:t>callee</a:t>
            </a:r>
            <a:r>
              <a:rPr lang="en-US" dirty="0" smtClean="0"/>
              <a:t> located on different computers that do not share memory:</a:t>
            </a:r>
          </a:p>
          <a:p>
            <a:pPr marL="457200" indent="-457200">
              <a:buFont typeface="Arial" charset="0"/>
              <a:buChar char="•"/>
            </a:pPr>
            <a:r>
              <a:rPr lang="en-US" dirty="0" smtClean="0"/>
              <a:t>Errors do not automatically propagate</a:t>
            </a:r>
          </a:p>
          <a:p>
            <a:pPr marL="457200" indent="-457200">
              <a:buFont typeface="Arial" charset="0"/>
              <a:buChar char="•"/>
            </a:pPr>
            <a:r>
              <a:rPr lang="en-US" dirty="0" smtClean="0"/>
              <a:t>Need for mechanisms to deal with:</a:t>
            </a:r>
          </a:p>
          <a:p>
            <a:pPr marL="914400" lvl="1" indent="-457200" algn="l">
              <a:buFont typeface="Arial" charset="0"/>
              <a:buChar char="•"/>
            </a:pPr>
            <a:r>
              <a:rPr lang="en-US" dirty="0" smtClean="0"/>
              <a:t>Naming</a:t>
            </a:r>
          </a:p>
          <a:p>
            <a:pPr marL="914400" lvl="1" indent="-457200" algn="l">
              <a:buFont typeface="Arial" charset="0"/>
              <a:buChar char="•"/>
            </a:pPr>
            <a:r>
              <a:rPr lang="en-US" dirty="0" smtClean="0"/>
              <a:t>Managing the interpreter state</a:t>
            </a:r>
          </a:p>
          <a:p>
            <a:pPr marL="914400" lvl="1" indent="-457200" algn="l">
              <a:buFont typeface="Arial" charset="0"/>
              <a:buChar char="•"/>
            </a:pPr>
            <a:r>
              <a:rPr lang="en-US" dirty="0" smtClean="0"/>
              <a:t>Dealing with failure</a:t>
            </a:r>
          </a:p>
        </p:txBody>
      </p:sp>
      <p:sp>
        <p:nvSpPr>
          <p:cNvPr id="3" name="Title 2"/>
          <p:cNvSpPr>
            <a:spLocks noGrp="1"/>
          </p:cNvSpPr>
          <p:nvPr>
            <p:ph type="title"/>
          </p:nvPr>
        </p:nvSpPr>
        <p:spPr>
          <a:xfrm>
            <a:off x="3" y="0"/>
            <a:ext cx="3346402" cy="565146"/>
          </a:xfrm>
        </p:spPr>
        <p:txBody>
          <a:bodyPr/>
          <a:lstStyle/>
          <a:p>
            <a:r>
              <a:rPr lang="en-US" dirty="0" smtClean="0"/>
              <a:t>Strong Modularity</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10</a:t>
            </a:fld>
            <a:endParaRPr lang="da-DK" altLang="en-US"/>
          </a:p>
        </p:txBody>
      </p:sp>
    </p:spTree>
    <p:extLst>
      <p:ext uri="{BB962C8B-B14F-4D97-AF65-F5344CB8AC3E}">
        <p14:creationId xmlns:p14="http://schemas.microsoft.com/office/powerpoint/2010/main" val="1975748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2462955" cy="565146"/>
          </a:xfrm>
        </p:spPr>
        <p:txBody>
          <a:bodyPr/>
          <a:lstStyle/>
          <a:p>
            <a:r>
              <a:rPr lang="en-US" dirty="0" smtClean="0"/>
              <a:t>Client/server</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11</a:t>
            </a:fld>
            <a:endParaRPr lang="da-DK" altLang="en-US"/>
          </a:p>
        </p:txBody>
      </p:sp>
      <p:cxnSp>
        <p:nvCxnSpPr>
          <p:cNvPr id="8" name="Straight Connector 7"/>
          <p:cNvCxnSpPr/>
          <p:nvPr/>
        </p:nvCxnSpPr>
        <p:spPr>
          <a:xfrm>
            <a:off x="2627784" y="1417340"/>
            <a:ext cx="0" cy="32403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732240" y="1417340"/>
            <a:ext cx="0" cy="32403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267744" y="841276"/>
            <a:ext cx="973343" cy="461665"/>
          </a:xfrm>
          <a:prstGeom prst="rect">
            <a:avLst/>
          </a:prstGeom>
          <a:noFill/>
        </p:spPr>
        <p:txBody>
          <a:bodyPr wrap="none" rtlCol="0">
            <a:spAutoFit/>
          </a:bodyPr>
          <a:lstStyle/>
          <a:p>
            <a:r>
              <a:rPr lang="en-US" smtClean="0"/>
              <a:t>Client</a:t>
            </a:r>
            <a:endParaRPr lang="en-US"/>
          </a:p>
        </p:txBody>
      </p:sp>
      <p:sp>
        <p:nvSpPr>
          <p:cNvPr id="13" name="TextBox 12"/>
          <p:cNvSpPr txBox="1"/>
          <p:nvPr/>
        </p:nvSpPr>
        <p:spPr>
          <a:xfrm>
            <a:off x="6245568" y="821702"/>
            <a:ext cx="1091966" cy="461665"/>
          </a:xfrm>
          <a:prstGeom prst="rect">
            <a:avLst/>
          </a:prstGeom>
          <a:noFill/>
        </p:spPr>
        <p:txBody>
          <a:bodyPr wrap="none" rtlCol="0">
            <a:spAutoFit/>
          </a:bodyPr>
          <a:lstStyle/>
          <a:p>
            <a:r>
              <a:rPr lang="en-US" dirty="0" smtClean="0"/>
              <a:t>Server</a:t>
            </a:r>
            <a:endParaRPr lang="en-US" dirty="0"/>
          </a:p>
        </p:txBody>
      </p:sp>
      <p:cxnSp>
        <p:nvCxnSpPr>
          <p:cNvPr id="15" name="Straight Arrow Connector 14"/>
          <p:cNvCxnSpPr/>
          <p:nvPr/>
        </p:nvCxnSpPr>
        <p:spPr>
          <a:xfrm>
            <a:off x="539552" y="2065412"/>
            <a:ext cx="0" cy="1512168"/>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16200000">
            <a:off x="134697" y="2682996"/>
            <a:ext cx="474810" cy="276999"/>
          </a:xfrm>
          <a:prstGeom prst="rect">
            <a:avLst/>
          </a:prstGeom>
          <a:noFill/>
        </p:spPr>
        <p:txBody>
          <a:bodyPr wrap="none" rtlCol="0">
            <a:spAutoFit/>
          </a:bodyPr>
          <a:lstStyle/>
          <a:p>
            <a:r>
              <a:rPr lang="en-US" sz="1200" smtClean="0"/>
              <a:t>time</a:t>
            </a:r>
            <a:endParaRPr lang="en-US" sz="1200"/>
          </a:p>
        </p:txBody>
      </p:sp>
      <p:cxnSp>
        <p:nvCxnSpPr>
          <p:cNvPr id="18" name="Straight Arrow Connector 17"/>
          <p:cNvCxnSpPr/>
          <p:nvPr/>
        </p:nvCxnSpPr>
        <p:spPr>
          <a:xfrm>
            <a:off x="2627784" y="2281436"/>
            <a:ext cx="4104456" cy="64807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a:off x="2627784" y="3670921"/>
            <a:ext cx="4104456" cy="82809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rot="550321">
            <a:off x="4029833" y="2096769"/>
            <a:ext cx="1300356" cy="369332"/>
          </a:xfrm>
          <a:prstGeom prst="rect">
            <a:avLst/>
          </a:prstGeom>
          <a:noFill/>
        </p:spPr>
        <p:txBody>
          <a:bodyPr wrap="none" rtlCol="0">
            <a:spAutoFit/>
          </a:bodyPr>
          <a:lstStyle/>
          <a:p>
            <a:r>
              <a:rPr lang="en-US" sz="1800" dirty="0" smtClean="0"/>
              <a:t>REQUEST</a:t>
            </a:r>
            <a:endParaRPr lang="en-US" sz="1800" dirty="0"/>
          </a:p>
        </p:txBody>
      </p:sp>
      <p:sp>
        <p:nvSpPr>
          <p:cNvPr id="23" name="TextBox 22"/>
          <p:cNvSpPr txBox="1"/>
          <p:nvPr/>
        </p:nvSpPr>
        <p:spPr>
          <a:xfrm rot="21060743">
            <a:off x="3801490" y="3426346"/>
            <a:ext cx="1467068" cy="369332"/>
          </a:xfrm>
          <a:prstGeom prst="rect">
            <a:avLst/>
          </a:prstGeom>
          <a:noFill/>
        </p:spPr>
        <p:txBody>
          <a:bodyPr wrap="none" rtlCol="0">
            <a:spAutoFit/>
          </a:bodyPr>
          <a:lstStyle/>
          <a:p>
            <a:r>
              <a:rPr lang="en-US" sz="1800" smtClean="0"/>
              <a:t>RESPONSE</a:t>
            </a:r>
            <a:endParaRPr lang="en-US" sz="1800" dirty="0"/>
          </a:p>
        </p:txBody>
      </p:sp>
      <p:sp>
        <p:nvSpPr>
          <p:cNvPr id="24" name="TextBox 23"/>
          <p:cNvSpPr txBox="1"/>
          <p:nvPr/>
        </p:nvSpPr>
        <p:spPr>
          <a:xfrm>
            <a:off x="872974" y="1665210"/>
            <a:ext cx="1646605" cy="523220"/>
          </a:xfrm>
          <a:prstGeom prst="rect">
            <a:avLst/>
          </a:prstGeom>
          <a:noFill/>
        </p:spPr>
        <p:txBody>
          <a:bodyPr wrap="none" rtlCol="0">
            <a:spAutoFit/>
          </a:bodyPr>
          <a:lstStyle/>
          <a:p>
            <a:pPr algn="ctr"/>
            <a:r>
              <a:rPr lang="en-US" sz="1400" dirty="0" smtClean="0"/>
              <a:t>Put argument into </a:t>
            </a:r>
          </a:p>
          <a:p>
            <a:pPr algn="ctr"/>
            <a:r>
              <a:rPr lang="en-US" sz="1400" dirty="0" smtClean="0"/>
              <a:t>message</a:t>
            </a:r>
            <a:endParaRPr lang="en-US" sz="1400" dirty="0"/>
          </a:p>
        </p:txBody>
      </p:sp>
      <p:sp>
        <p:nvSpPr>
          <p:cNvPr id="25" name="TextBox 24"/>
          <p:cNvSpPr txBox="1"/>
          <p:nvPr/>
        </p:nvSpPr>
        <p:spPr>
          <a:xfrm>
            <a:off x="1275236" y="2904169"/>
            <a:ext cx="1027846" cy="584775"/>
          </a:xfrm>
          <a:prstGeom prst="rect">
            <a:avLst/>
          </a:prstGeom>
          <a:noFill/>
        </p:spPr>
        <p:txBody>
          <a:bodyPr wrap="none" rtlCol="0">
            <a:spAutoFit/>
          </a:bodyPr>
          <a:lstStyle/>
          <a:p>
            <a:pPr algn="ctr"/>
            <a:r>
              <a:rPr lang="en-US" sz="1600" smtClean="0"/>
              <a:t>Wait for</a:t>
            </a:r>
            <a:br>
              <a:rPr lang="en-US" sz="1600" smtClean="0"/>
            </a:br>
            <a:r>
              <a:rPr lang="en-US" sz="1600" smtClean="0"/>
              <a:t>response</a:t>
            </a:r>
            <a:endParaRPr lang="en-US" sz="1600" dirty="0"/>
          </a:p>
        </p:txBody>
      </p:sp>
      <p:sp>
        <p:nvSpPr>
          <p:cNvPr id="26" name="TextBox 25"/>
          <p:cNvSpPr txBox="1"/>
          <p:nvPr/>
        </p:nvSpPr>
        <p:spPr>
          <a:xfrm>
            <a:off x="941149" y="4123198"/>
            <a:ext cx="1327607" cy="523220"/>
          </a:xfrm>
          <a:prstGeom prst="rect">
            <a:avLst/>
          </a:prstGeom>
          <a:noFill/>
        </p:spPr>
        <p:txBody>
          <a:bodyPr wrap="none" rtlCol="0">
            <a:spAutoFit/>
          </a:bodyPr>
          <a:lstStyle/>
          <a:p>
            <a:pPr algn="ctr"/>
            <a:r>
              <a:rPr lang="en-US" sz="1400" dirty="0" smtClean="0"/>
              <a:t>Get result</a:t>
            </a:r>
            <a:br>
              <a:rPr lang="en-US" sz="1400" dirty="0" smtClean="0"/>
            </a:br>
            <a:r>
              <a:rPr lang="en-US" sz="1400" dirty="0" smtClean="0"/>
              <a:t>from response</a:t>
            </a:r>
            <a:endParaRPr lang="en-US" sz="1400" dirty="0"/>
          </a:p>
        </p:txBody>
      </p:sp>
      <p:sp>
        <p:nvSpPr>
          <p:cNvPr id="27" name="TextBox 26"/>
          <p:cNvSpPr txBox="1"/>
          <p:nvPr/>
        </p:nvSpPr>
        <p:spPr>
          <a:xfrm>
            <a:off x="7227541" y="1630767"/>
            <a:ext cx="885627" cy="584775"/>
          </a:xfrm>
          <a:prstGeom prst="rect">
            <a:avLst/>
          </a:prstGeom>
          <a:noFill/>
        </p:spPr>
        <p:txBody>
          <a:bodyPr wrap="none" rtlCol="0">
            <a:spAutoFit/>
          </a:bodyPr>
          <a:lstStyle/>
          <a:p>
            <a:pPr algn="ctr"/>
            <a:r>
              <a:rPr lang="en-US" sz="1600" dirty="0" smtClean="0"/>
              <a:t>Wait for</a:t>
            </a:r>
            <a:br>
              <a:rPr lang="en-US" sz="1600" dirty="0" smtClean="0"/>
            </a:br>
            <a:r>
              <a:rPr lang="en-US" sz="1600" dirty="0" smtClean="0"/>
              <a:t>request</a:t>
            </a:r>
            <a:endParaRPr lang="en-US" sz="1600" dirty="0"/>
          </a:p>
        </p:txBody>
      </p:sp>
      <p:sp>
        <p:nvSpPr>
          <p:cNvPr id="28" name="TextBox 27"/>
          <p:cNvSpPr txBox="1"/>
          <p:nvPr/>
        </p:nvSpPr>
        <p:spPr>
          <a:xfrm>
            <a:off x="6700393" y="2909592"/>
            <a:ext cx="2592287" cy="307777"/>
          </a:xfrm>
          <a:prstGeom prst="rect">
            <a:avLst/>
          </a:prstGeom>
          <a:noFill/>
        </p:spPr>
        <p:txBody>
          <a:bodyPr wrap="square" rtlCol="0">
            <a:spAutoFit/>
          </a:bodyPr>
          <a:lstStyle/>
          <a:p>
            <a:pPr algn="ctr"/>
            <a:r>
              <a:rPr lang="en-US" sz="1400" dirty="0" smtClean="0"/>
              <a:t>Get argument from request</a:t>
            </a:r>
            <a:endParaRPr lang="en-US" sz="1400" dirty="0"/>
          </a:p>
        </p:txBody>
      </p:sp>
      <p:sp>
        <p:nvSpPr>
          <p:cNvPr id="29" name="TextBox 28"/>
          <p:cNvSpPr txBox="1"/>
          <p:nvPr/>
        </p:nvSpPr>
        <p:spPr>
          <a:xfrm>
            <a:off x="6602820" y="3190214"/>
            <a:ext cx="1361059" cy="307777"/>
          </a:xfrm>
          <a:prstGeom prst="rect">
            <a:avLst/>
          </a:prstGeom>
          <a:noFill/>
        </p:spPr>
        <p:txBody>
          <a:bodyPr wrap="square" rtlCol="0">
            <a:spAutoFit/>
          </a:bodyPr>
          <a:lstStyle/>
          <a:p>
            <a:pPr algn="ctr"/>
            <a:r>
              <a:rPr lang="en-US" sz="1400" smtClean="0"/>
              <a:t>Compute</a:t>
            </a:r>
            <a:endParaRPr lang="en-US" sz="1400" dirty="0"/>
          </a:p>
        </p:txBody>
      </p:sp>
      <p:sp>
        <p:nvSpPr>
          <p:cNvPr id="30" name="TextBox 29"/>
          <p:cNvSpPr txBox="1"/>
          <p:nvPr/>
        </p:nvSpPr>
        <p:spPr>
          <a:xfrm>
            <a:off x="6681067" y="3493192"/>
            <a:ext cx="2462933" cy="307777"/>
          </a:xfrm>
          <a:prstGeom prst="rect">
            <a:avLst/>
          </a:prstGeom>
          <a:noFill/>
        </p:spPr>
        <p:txBody>
          <a:bodyPr wrap="square" rtlCol="0">
            <a:spAutoFit/>
          </a:bodyPr>
          <a:lstStyle/>
          <a:p>
            <a:pPr algn="ctr"/>
            <a:r>
              <a:rPr lang="en-US" sz="1400" dirty="0" smtClean="0"/>
              <a:t>Put </a:t>
            </a:r>
            <a:r>
              <a:rPr lang="en-US" sz="1400" smtClean="0"/>
              <a:t>results into response</a:t>
            </a:r>
            <a:endParaRPr lang="en-US" sz="1400" dirty="0"/>
          </a:p>
        </p:txBody>
      </p:sp>
    </p:spTree>
    <p:extLst>
      <p:ext uri="{BB962C8B-B14F-4D97-AF65-F5344CB8AC3E}">
        <p14:creationId xmlns:p14="http://schemas.microsoft.com/office/powerpoint/2010/main" val="169963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algn="ctr"/>
            <a:r>
              <a:rPr lang="en-US" dirty="0" smtClean="0"/>
              <a:t>Message Passing </a:t>
            </a:r>
          </a:p>
          <a:p>
            <a:pPr algn="ctr"/>
            <a:endParaRPr lang="en-US" dirty="0"/>
          </a:p>
          <a:p>
            <a:pPr algn="ctr"/>
            <a:r>
              <a:rPr lang="en-US" dirty="0" smtClean="0"/>
              <a:t>Vs.</a:t>
            </a:r>
          </a:p>
          <a:p>
            <a:pPr algn="ctr"/>
            <a:endParaRPr lang="en-US" dirty="0"/>
          </a:p>
          <a:p>
            <a:pPr algn="ctr"/>
            <a:r>
              <a:rPr lang="en-US" dirty="0" smtClean="0"/>
              <a:t>Remote Procedure Call</a:t>
            </a:r>
            <a:endParaRPr lang="en-US" dirty="0"/>
          </a:p>
        </p:txBody>
      </p:sp>
      <p:sp>
        <p:nvSpPr>
          <p:cNvPr id="3" name="Title 2"/>
          <p:cNvSpPr>
            <a:spLocks noGrp="1"/>
          </p:cNvSpPr>
          <p:nvPr>
            <p:ph type="title"/>
          </p:nvPr>
        </p:nvSpPr>
        <p:spPr>
          <a:xfrm>
            <a:off x="3" y="0"/>
            <a:ext cx="5651072" cy="565146"/>
          </a:xfrm>
        </p:spPr>
        <p:txBody>
          <a:bodyPr/>
          <a:lstStyle/>
          <a:p>
            <a:r>
              <a:rPr lang="en-US" dirty="0" smtClean="0"/>
              <a:t>Explicit vs. implicit Client/Server</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12</a:t>
            </a:fld>
            <a:endParaRPr lang="da-DK" altLang="en-US"/>
          </a:p>
        </p:txBody>
      </p:sp>
    </p:spTree>
    <p:extLst>
      <p:ext uri="{BB962C8B-B14F-4D97-AF65-F5344CB8AC3E}">
        <p14:creationId xmlns:p14="http://schemas.microsoft.com/office/powerpoint/2010/main" val="1048071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964468" cy="565146"/>
          </a:xfrm>
        </p:spPr>
        <p:txBody>
          <a:bodyPr/>
          <a:lstStyle/>
          <a:p>
            <a:r>
              <a:rPr lang="en-US" dirty="0" smtClean="0"/>
              <a:t>RPC</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13</a:t>
            </a:fld>
            <a:endParaRPr lang="da-DK" altLang="en-US"/>
          </a:p>
        </p:txBody>
      </p:sp>
      <p:sp>
        <p:nvSpPr>
          <p:cNvPr id="6" name="Rounded Rectangle 5"/>
          <p:cNvSpPr/>
          <p:nvPr/>
        </p:nvSpPr>
        <p:spPr>
          <a:xfrm>
            <a:off x="1403648" y="841276"/>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261999" y="841276"/>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39752" y="379611"/>
            <a:ext cx="973343" cy="461665"/>
          </a:xfrm>
          <a:prstGeom prst="rect">
            <a:avLst/>
          </a:prstGeom>
          <a:noFill/>
        </p:spPr>
        <p:txBody>
          <a:bodyPr wrap="none" rtlCol="0">
            <a:spAutoFit/>
          </a:bodyPr>
          <a:lstStyle/>
          <a:p>
            <a:r>
              <a:rPr lang="en-US" smtClean="0"/>
              <a:t>Client</a:t>
            </a:r>
            <a:endParaRPr lang="en-US"/>
          </a:p>
        </p:txBody>
      </p:sp>
      <p:sp>
        <p:nvSpPr>
          <p:cNvPr id="9" name="TextBox 8"/>
          <p:cNvSpPr txBox="1"/>
          <p:nvPr/>
        </p:nvSpPr>
        <p:spPr>
          <a:xfrm>
            <a:off x="6372200" y="379611"/>
            <a:ext cx="1091966" cy="461665"/>
          </a:xfrm>
          <a:prstGeom prst="rect">
            <a:avLst/>
          </a:prstGeom>
          <a:noFill/>
        </p:spPr>
        <p:txBody>
          <a:bodyPr wrap="none" rtlCol="0">
            <a:spAutoFit/>
          </a:bodyPr>
          <a:lstStyle/>
          <a:p>
            <a:r>
              <a:rPr lang="en-US" dirty="0" smtClean="0"/>
              <a:t>Server</a:t>
            </a:r>
            <a:endParaRPr lang="en-US" dirty="0"/>
          </a:p>
        </p:txBody>
      </p:sp>
      <p:sp>
        <p:nvSpPr>
          <p:cNvPr id="10" name="Rectangle 9"/>
          <p:cNvSpPr/>
          <p:nvPr/>
        </p:nvSpPr>
        <p:spPr>
          <a:xfrm>
            <a:off x="2051720" y="1345332"/>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2051720" y="3080764"/>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Stub</a:t>
            </a:r>
            <a:endParaRPr lang="en-US" dirty="0">
              <a:solidFill>
                <a:schemeClr val="tx1"/>
              </a:solidFill>
            </a:endParaRPr>
          </a:p>
        </p:txBody>
      </p:sp>
      <p:sp>
        <p:nvSpPr>
          <p:cNvPr id="12" name="Rectangle 11"/>
          <p:cNvSpPr/>
          <p:nvPr/>
        </p:nvSpPr>
        <p:spPr>
          <a:xfrm>
            <a:off x="5910071" y="1345332"/>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910071" y="3080764"/>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Server Stub</a:t>
            </a:r>
            <a:endParaRPr lang="en-US" dirty="0">
              <a:solidFill>
                <a:schemeClr val="tx1"/>
              </a:solidFill>
            </a:endParaRPr>
          </a:p>
        </p:txBody>
      </p:sp>
      <p:sp>
        <p:nvSpPr>
          <p:cNvPr id="14" name="TextBox 13"/>
          <p:cNvSpPr txBox="1"/>
          <p:nvPr/>
        </p:nvSpPr>
        <p:spPr>
          <a:xfrm>
            <a:off x="2109473" y="1654850"/>
            <a:ext cx="982961" cy="338554"/>
          </a:xfrm>
          <a:prstGeom prst="rect">
            <a:avLst/>
          </a:prstGeom>
          <a:noFill/>
        </p:spPr>
        <p:txBody>
          <a:bodyPr wrap="none" rtlCol="0">
            <a:spAutoFit/>
          </a:bodyPr>
          <a:lstStyle/>
          <a:p>
            <a:r>
              <a:rPr lang="en-US" sz="1600" dirty="0" smtClean="0"/>
              <a:t>plus(1,5)</a:t>
            </a:r>
            <a:endParaRPr lang="en-US" sz="1600" dirty="0"/>
          </a:p>
        </p:txBody>
      </p:sp>
      <p:sp>
        <p:nvSpPr>
          <p:cNvPr id="15" name="TextBox 14"/>
          <p:cNvSpPr txBox="1"/>
          <p:nvPr/>
        </p:nvSpPr>
        <p:spPr>
          <a:xfrm>
            <a:off x="5985519" y="1654850"/>
            <a:ext cx="1242648" cy="830997"/>
          </a:xfrm>
          <a:prstGeom prst="rect">
            <a:avLst/>
          </a:prstGeom>
          <a:noFill/>
        </p:spPr>
        <p:txBody>
          <a:bodyPr wrap="none" rtlCol="0">
            <a:spAutoFit/>
          </a:bodyPr>
          <a:lstStyle/>
          <a:p>
            <a:r>
              <a:rPr lang="en-US" sz="1600" dirty="0"/>
              <a:t>p</a:t>
            </a:r>
            <a:r>
              <a:rPr lang="en-US" sz="1600" dirty="0" smtClean="0"/>
              <a:t>lus(</a:t>
            </a:r>
            <a:r>
              <a:rPr lang="en-US" sz="1600" dirty="0" err="1" smtClean="0"/>
              <a:t>a,b</a:t>
            </a:r>
            <a:r>
              <a:rPr lang="en-US" sz="1600" dirty="0" smtClean="0"/>
              <a:t>)</a:t>
            </a:r>
          </a:p>
          <a:p>
            <a:r>
              <a:rPr lang="da-DK" sz="1600" dirty="0" smtClean="0"/>
              <a:t>  </a:t>
            </a:r>
            <a:r>
              <a:rPr lang="mr-IN" sz="1600" dirty="0" smtClean="0"/>
              <a:t>…</a:t>
            </a:r>
            <a:endParaRPr lang="da-DK" sz="1600" dirty="0" smtClean="0"/>
          </a:p>
          <a:p>
            <a:r>
              <a:rPr lang="da-DK" sz="1600" dirty="0"/>
              <a:t> </a:t>
            </a:r>
            <a:r>
              <a:rPr lang="da-DK" sz="1600" dirty="0" smtClean="0"/>
              <a:t> </a:t>
            </a:r>
            <a:r>
              <a:rPr lang="da-DK" sz="1600" dirty="0" err="1" smtClean="0"/>
              <a:t>return</a:t>
            </a:r>
            <a:r>
              <a:rPr lang="da-DK" sz="1600" dirty="0" smtClean="0"/>
              <a:t> </a:t>
            </a:r>
            <a:r>
              <a:rPr lang="da-DK" sz="1600" dirty="0" err="1" smtClean="0"/>
              <a:t>a+b</a:t>
            </a:r>
            <a:endParaRPr lang="en-US" sz="1600" dirty="0"/>
          </a:p>
        </p:txBody>
      </p:sp>
      <p:cxnSp>
        <p:nvCxnSpPr>
          <p:cNvPr id="17" name="Straight Arrow Connector 16"/>
          <p:cNvCxnSpPr/>
          <p:nvPr/>
        </p:nvCxnSpPr>
        <p:spPr>
          <a:xfrm>
            <a:off x="2590590" y="2166019"/>
            <a:ext cx="10363" cy="191561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606843" y="2568795"/>
            <a:ext cx="0" cy="95606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7425025" y="2070349"/>
            <a:ext cx="27002" cy="201128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475011" y="2279272"/>
            <a:ext cx="13502" cy="13000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600953" y="4074232"/>
            <a:ext cx="4851074" cy="740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3488513" y="3524857"/>
            <a:ext cx="3118331"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352394" y="1901071"/>
            <a:ext cx="286023" cy="338554"/>
          </a:xfrm>
          <a:prstGeom prst="rect">
            <a:avLst/>
          </a:prstGeom>
          <a:noFill/>
        </p:spPr>
        <p:txBody>
          <a:bodyPr wrap="square" rtlCol="0">
            <a:spAutoFit/>
          </a:bodyPr>
          <a:lstStyle/>
          <a:p>
            <a:r>
              <a:rPr lang="en-US" sz="1600" dirty="0" smtClean="0"/>
              <a:t>6</a:t>
            </a:r>
            <a:endParaRPr lang="en-US" sz="1600" dirty="0"/>
          </a:p>
        </p:txBody>
      </p:sp>
    </p:spTree>
    <p:extLst>
      <p:ext uri="{BB962C8B-B14F-4D97-AF65-F5344CB8AC3E}">
        <p14:creationId xmlns:p14="http://schemas.microsoft.com/office/powerpoint/2010/main" val="15789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964468" cy="565146"/>
          </a:xfrm>
        </p:spPr>
        <p:txBody>
          <a:bodyPr/>
          <a:lstStyle/>
          <a:p>
            <a:r>
              <a:rPr lang="en-US" dirty="0" smtClean="0"/>
              <a:t>RPC</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14</a:t>
            </a:fld>
            <a:endParaRPr lang="da-DK" altLang="en-US"/>
          </a:p>
        </p:txBody>
      </p:sp>
      <p:sp>
        <p:nvSpPr>
          <p:cNvPr id="6" name="Round Diagonal Corner Rectangle 5"/>
          <p:cNvSpPr/>
          <p:nvPr/>
        </p:nvSpPr>
        <p:spPr>
          <a:xfrm>
            <a:off x="1547664" y="1273324"/>
            <a:ext cx="2376264" cy="288032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Service </a:t>
            </a:r>
            <a:br>
              <a:rPr lang="en-US" dirty="0" smtClean="0">
                <a:solidFill>
                  <a:schemeClr val="tx1"/>
                </a:solidFill>
              </a:rPr>
            </a:br>
            <a:r>
              <a:rPr lang="en-US" dirty="0" smtClean="0">
                <a:solidFill>
                  <a:schemeClr val="tx1"/>
                </a:solidFill>
              </a:rPr>
              <a:t>Definition</a:t>
            </a:r>
          </a:p>
          <a:p>
            <a:pPr algn="ctr"/>
            <a:r>
              <a:rPr lang="en-US" dirty="0" smtClean="0">
                <a:solidFill>
                  <a:schemeClr val="tx1"/>
                </a:solidFill>
              </a:rPr>
              <a:t>=</a:t>
            </a:r>
          </a:p>
          <a:p>
            <a:pPr algn="ctr"/>
            <a:r>
              <a:rPr lang="en-US" dirty="0" smtClean="0">
                <a:solidFill>
                  <a:schemeClr val="tx1"/>
                </a:solidFill>
              </a:rPr>
              <a:t>Interface </a:t>
            </a:r>
          </a:p>
          <a:p>
            <a:pPr algn="ctr"/>
            <a:r>
              <a:rPr lang="en-US" dirty="0" smtClean="0">
                <a:solidFill>
                  <a:schemeClr val="tx1"/>
                </a:solidFill>
              </a:rPr>
              <a:t>Definition</a:t>
            </a:r>
          </a:p>
        </p:txBody>
      </p:sp>
      <p:sp>
        <p:nvSpPr>
          <p:cNvPr id="7" name="Rectangle 6"/>
          <p:cNvSpPr/>
          <p:nvPr/>
        </p:nvSpPr>
        <p:spPr>
          <a:xfrm>
            <a:off x="5796136" y="841276"/>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Stub</a:t>
            </a:r>
            <a:endParaRPr lang="en-US" dirty="0">
              <a:solidFill>
                <a:schemeClr val="tx1"/>
              </a:solidFill>
            </a:endParaRPr>
          </a:p>
        </p:txBody>
      </p:sp>
      <p:sp>
        <p:nvSpPr>
          <p:cNvPr id="8" name="Rectangle 7"/>
          <p:cNvSpPr/>
          <p:nvPr/>
        </p:nvSpPr>
        <p:spPr>
          <a:xfrm>
            <a:off x="5740761" y="3289548"/>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Server Stub</a:t>
            </a:r>
            <a:endParaRPr lang="en-US" dirty="0">
              <a:solidFill>
                <a:schemeClr val="tx1"/>
              </a:solidFill>
            </a:endParaRPr>
          </a:p>
        </p:txBody>
      </p:sp>
      <p:sp>
        <p:nvSpPr>
          <p:cNvPr id="9" name="Right Arrow 8"/>
          <p:cNvSpPr/>
          <p:nvPr/>
        </p:nvSpPr>
        <p:spPr>
          <a:xfrm>
            <a:off x="4211960" y="2425452"/>
            <a:ext cx="1872208"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533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algn="ctr"/>
            <a:r>
              <a:rPr lang="en-US" dirty="0" smtClean="0">
                <a:hlinkClick r:id="rId2"/>
              </a:rPr>
              <a:t>Hardcoded </a:t>
            </a:r>
            <a:r>
              <a:rPr lang="en-US" dirty="0" smtClean="0"/>
              <a:t>vs. name service</a:t>
            </a:r>
          </a:p>
          <a:p>
            <a:pPr algn="ctr"/>
            <a:endParaRPr lang="en-US" dirty="0"/>
          </a:p>
          <a:p>
            <a:r>
              <a:rPr lang="en-US" dirty="0" smtClean="0"/>
              <a:t>Name service:</a:t>
            </a:r>
          </a:p>
          <a:p>
            <a:pPr marL="457200" indent="-457200">
              <a:buFont typeface="Arial" charset="0"/>
              <a:buChar char="•"/>
            </a:pPr>
            <a:r>
              <a:rPr lang="en-US" dirty="0" smtClean="0"/>
              <a:t>Publish (server) and Discovery (client)</a:t>
            </a:r>
          </a:p>
          <a:p>
            <a:pPr marL="457200" indent="-457200">
              <a:buFont typeface="Arial" charset="0"/>
              <a:buChar char="•"/>
            </a:pPr>
            <a:r>
              <a:rPr lang="en-US" dirty="0" smtClean="0"/>
              <a:t>Key-value pairs</a:t>
            </a:r>
          </a:p>
          <a:p>
            <a:pPr marL="914400" lvl="1" indent="-457200" algn="l">
              <a:buFont typeface="Arial" charset="0"/>
              <a:buChar char="•"/>
            </a:pPr>
            <a:r>
              <a:rPr lang="en-US" dirty="0" smtClean="0"/>
              <a:t>K: Procedure name</a:t>
            </a:r>
          </a:p>
          <a:p>
            <a:pPr marL="914400" lvl="1" indent="-457200" algn="l">
              <a:buFont typeface="Arial" charset="0"/>
              <a:buChar char="•"/>
            </a:pPr>
            <a:r>
              <a:rPr lang="en-US" dirty="0" smtClean="0"/>
              <a:t>V: Server address</a:t>
            </a:r>
            <a:endParaRPr lang="en-US" dirty="0"/>
          </a:p>
        </p:txBody>
      </p:sp>
      <p:sp>
        <p:nvSpPr>
          <p:cNvPr id="3" name="Title 2"/>
          <p:cNvSpPr>
            <a:spLocks noGrp="1"/>
          </p:cNvSpPr>
          <p:nvPr>
            <p:ph type="title"/>
          </p:nvPr>
        </p:nvSpPr>
        <p:spPr>
          <a:xfrm>
            <a:off x="3" y="0"/>
            <a:ext cx="1605669" cy="565146"/>
          </a:xfrm>
        </p:spPr>
        <p:txBody>
          <a:bodyPr/>
          <a:lstStyle/>
          <a:p>
            <a:r>
              <a:rPr lang="en-US" dirty="0" smtClean="0"/>
              <a:t>Naming</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15</a:t>
            </a:fld>
            <a:endParaRPr lang="da-DK" altLang="en-US"/>
          </a:p>
        </p:txBody>
      </p:sp>
    </p:spTree>
    <p:extLst>
      <p:ext uri="{BB962C8B-B14F-4D97-AF65-F5344CB8AC3E}">
        <p14:creationId xmlns:p14="http://schemas.microsoft.com/office/powerpoint/2010/main" val="89989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It is most efficient to represent arguments and response in binary format within request/response:</a:t>
            </a:r>
          </a:p>
          <a:p>
            <a:pPr marL="457200" indent="-457200">
              <a:buFont typeface="Arial" charset="0"/>
              <a:buChar char="•"/>
            </a:pPr>
            <a:r>
              <a:rPr lang="en-US" dirty="0" smtClean="0"/>
              <a:t>Compact</a:t>
            </a:r>
          </a:p>
          <a:p>
            <a:pPr marL="457200" indent="-457200">
              <a:buFont typeface="Arial" charset="0"/>
              <a:buChar char="•"/>
            </a:pPr>
            <a:r>
              <a:rPr lang="en-US" dirty="0" smtClean="0"/>
              <a:t>Independent from programming language</a:t>
            </a:r>
          </a:p>
          <a:p>
            <a:pPr marL="457200" indent="-457200">
              <a:buFont typeface="Arial" charset="0"/>
              <a:buChar char="•"/>
            </a:pPr>
            <a:endParaRPr lang="en-US" dirty="0"/>
          </a:p>
          <a:p>
            <a:r>
              <a:rPr lang="en-US" dirty="0" smtClean="0"/>
              <a:t>Mapping from program data types to binary representation: marshalling/</a:t>
            </a:r>
            <a:r>
              <a:rPr lang="en-US" dirty="0" err="1" smtClean="0"/>
              <a:t>unmarshalling</a:t>
            </a:r>
            <a:r>
              <a:rPr lang="en-US" dirty="0" smtClean="0"/>
              <a:t> (communication). Also called </a:t>
            </a:r>
            <a:r>
              <a:rPr lang="en-US" dirty="0" err="1" smtClean="0"/>
              <a:t>serialisation</a:t>
            </a:r>
            <a:r>
              <a:rPr lang="en-US" dirty="0" smtClean="0"/>
              <a:t>/</a:t>
            </a:r>
            <a:r>
              <a:rPr lang="en-US" dirty="0" err="1" smtClean="0"/>
              <a:t>deserialisation</a:t>
            </a:r>
            <a:r>
              <a:rPr lang="en-US" dirty="0" smtClean="0"/>
              <a:t> (storage)</a:t>
            </a:r>
            <a:endParaRPr lang="en-US" dirty="0"/>
          </a:p>
        </p:txBody>
      </p:sp>
      <p:sp>
        <p:nvSpPr>
          <p:cNvPr id="3" name="Title 2"/>
          <p:cNvSpPr>
            <a:spLocks noGrp="1"/>
          </p:cNvSpPr>
          <p:nvPr>
            <p:ph type="title"/>
          </p:nvPr>
        </p:nvSpPr>
        <p:spPr>
          <a:xfrm>
            <a:off x="3" y="0"/>
            <a:ext cx="5015705" cy="565146"/>
          </a:xfrm>
        </p:spPr>
        <p:txBody>
          <a:bodyPr/>
          <a:lstStyle/>
          <a:p>
            <a:r>
              <a:rPr lang="en-US" dirty="0" smtClean="0"/>
              <a:t>Marshalling / </a:t>
            </a:r>
            <a:r>
              <a:rPr lang="en-US" dirty="0" err="1" smtClean="0"/>
              <a:t>Unmarshalling</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16</a:t>
            </a:fld>
            <a:endParaRPr lang="da-DK" altLang="en-US"/>
          </a:p>
        </p:txBody>
      </p:sp>
    </p:spTree>
    <p:extLst>
      <p:ext uri="{BB962C8B-B14F-4D97-AF65-F5344CB8AC3E}">
        <p14:creationId xmlns:p14="http://schemas.microsoft.com/office/powerpoint/2010/main" val="20296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964468" cy="565146"/>
          </a:xfrm>
        </p:spPr>
        <p:txBody>
          <a:bodyPr/>
          <a:lstStyle/>
          <a:p>
            <a:r>
              <a:rPr lang="en-US" dirty="0" smtClean="0"/>
              <a:t>RPC</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17</a:t>
            </a:fld>
            <a:endParaRPr lang="da-DK" altLang="en-US"/>
          </a:p>
        </p:txBody>
      </p:sp>
      <p:sp>
        <p:nvSpPr>
          <p:cNvPr id="6" name="Rounded Rectangle 5"/>
          <p:cNvSpPr/>
          <p:nvPr/>
        </p:nvSpPr>
        <p:spPr>
          <a:xfrm>
            <a:off x="1403648" y="841276"/>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261999" y="841276"/>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39752" y="379611"/>
            <a:ext cx="973343" cy="461665"/>
          </a:xfrm>
          <a:prstGeom prst="rect">
            <a:avLst/>
          </a:prstGeom>
          <a:noFill/>
        </p:spPr>
        <p:txBody>
          <a:bodyPr wrap="none" rtlCol="0">
            <a:spAutoFit/>
          </a:bodyPr>
          <a:lstStyle/>
          <a:p>
            <a:r>
              <a:rPr lang="en-US" smtClean="0"/>
              <a:t>Client</a:t>
            </a:r>
            <a:endParaRPr lang="en-US"/>
          </a:p>
        </p:txBody>
      </p:sp>
      <p:sp>
        <p:nvSpPr>
          <p:cNvPr id="9" name="TextBox 8"/>
          <p:cNvSpPr txBox="1"/>
          <p:nvPr/>
        </p:nvSpPr>
        <p:spPr>
          <a:xfrm>
            <a:off x="6372200" y="379611"/>
            <a:ext cx="1091966" cy="461665"/>
          </a:xfrm>
          <a:prstGeom prst="rect">
            <a:avLst/>
          </a:prstGeom>
          <a:noFill/>
        </p:spPr>
        <p:txBody>
          <a:bodyPr wrap="none" rtlCol="0">
            <a:spAutoFit/>
          </a:bodyPr>
          <a:lstStyle/>
          <a:p>
            <a:r>
              <a:rPr lang="en-US" dirty="0" smtClean="0"/>
              <a:t>Server</a:t>
            </a:r>
            <a:endParaRPr lang="en-US" dirty="0"/>
          </a:p>
        </p:txBody>
      </p:sp>
      <p:sp>
        <p:nvSpPr>
          <p:cNvPr id="10" name="Rectangle 9"/>
          <p:cNvSpPr/>
          <p:nvPr/>
        </p:nvSpPr>
        <p:spPr>
          <a:xfrm>
            <a:off x="2051720" y="1345332"/>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2051720" y="3080764"/>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Stub</a:t>
            </a:r>
            <a:endParaRPr lang="en-US" dirty="0">
              <a:solidFill>
                <a:schemeClr val="tx1"/>
              </a:solidFill>
            </a:endParaRPr>
          </a:p>
        </p:txBody>
      </p:sp>
      <p:sp>
        <p:nvSpPr>
          <p:cNvPr id="12" name="Rectangle 11"/>
          <p:cNvSpPr/>
          <p:nvPr/>
        </p:nvSpPr>
        <p:spPr>
          <a:xfrm>
            <a:off x="5910071" y="1345332"/>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910071" y="3080764"/>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Server Stub</a:t>
            </a:r>
            <a:endParaRPr lang="en-US" dirty="0">
              <a:solidFill>
                <a:schemeClr val="tx1"/>
              </a:solidFill>
            </a:endParaRPr>
          </a:p>
        </p:txBody>
      </p:sp>
      <p:sp>
        <p:nvSpPr>
          <p:cNvPr id="14" name="TextBox 13"/>
          <p:cNvSpPr txBox="1"/>
          <p:nvPr/>
        </p:nvSpPr>
        <p:spPr>
          <a:xfrm>
            <a:off x="2109473" y="1654850"/>
            <a:ext cx="982961" cy="338554"/>
          </a:xfrm>
          <a:prstGeom prst="rect">
            <a:avLst/>
          </a:prstGeom>
          <a:noFill/>
        </p:spPr>
        <p:txBody>
          <a:bodyPr wrap="none" rtlCol="0">
            <a:spAutoFit/>
          </a:bodyPr>
          <a:lstStyle/>
          <a:p>
            <a:r>
              <a:rPr lang="en-US" sz="1600" dirty="0" smtClean="0"/>
              <a:t>plus(1,5)</a:t>
            </a:r>
            <a:endParaRPr lang="en-US" sz="1600" dirty="0"/>
          </a:p>
        </p:txBody>
      </p:sp>
      <p:sp>
        <p:nvSpPr>
          <p:cNvPr id="15" name="TextBox 14"/>
          <p:cNvSpPr txBox="1"/>
          <p:nvPr/>
        </p:nvSpPr>
        <p:spPr>
          <a:xfrm>
            <a:off x="5985519" y="1654850"/>
            <a:ext cx="1242648" cy="830997"/>
          </a:xfrm>
          <a:prstGeom prst="rect">
            <a:avLst/>
          </a:prstGeom>
          <a:noFill/>
        </p:spPr>
        <p:txBody>
          <a:bodyPr wrap="none" rtlCol="0">
            <a:spAutoFit/>
          </a:bodyPr>
          <a:lstStyle/>
          <a:p>
            <a:r>
              <a:rPr lang="en-US" sz="1600" dirty="0"/>
              <a:t>p</a:t>
            </a:r>
            <a:r>
              <a:rPr lang="en-US" sz="1600" dirty="0" smtClean="0"/>
              <a:t>lus(</a:t>
            </a:r>
            <a:r>
              <a:rPr lang="en-US" sz="1600" dirty="0" err="1" smtClean="0"/>
              <a:t>a,b</a:t>
            </a:r>
            <a:r>
              <a:rPr lang="en-US" sz="1600" dirty="0" smtClean="0"/>
              <a:t>)</a:t>
            </a:r>
          </a:p>
          <a:p>
            <a:r>
              <a:rPr lang="da-DK" sz="1600" dirty="0" smtClean="0"/>
              <a:t>  </a:t>
            </a:r>
            <a:r>
              <a:rPr lang="mr-IN" sz="1600" dirty="0" smtClean="0"/>
              <a:t>…</a:t>
            </a:r>
            <a:endParaRPr lang="da-DK" sz="1600" dirty="0" smtClean="0"/>
          </a:p>
          <a:p>
            <a:r>
              <a:rPr lang="da-DK" sz="1600" dirty="0"/>
              <a:t> </a:t>
            </a:r>
            <a:r>
              <a:rPr lang="da-DK" sz="1600" dirty="0" smtClean="0"/>
              <a:t> </a:t>
            </a:r>
            <a:r>
              <a:rPr lang="da-DK" sz="1600" dirty="0" err="1" smtClean="0"/>
              <a:t>return</a:t>
            </a:r>
            <a:r>
              <a:rPr lang="da-DK" sz="1600" dirty="0" smtClean="0"/>
              <a:t> </a:t>
            </a:r>
            <a:r>
              <a:rPr lang="da-DK" sz="1600" dirty="0" err="1" smtClean="0"/>
              <a:t>a+b</a:t>
            </a:r>
            <a:endParaRPr lang="en-US" sz="1600" dirty="0"/>
          </a:p>
        </p:txBody>
      </p:sp>
      <p:cxnSp>
        <p:nvCxnSpPr>
          <p:cNvPr id="17" name="Straight Arrow Connector 16"/>
          <p:cNvCxnSpPr/>
          <p:nvPr/>
        </p:nvCxnSpPr>
        <p:spPr>
          <a:xfrm>
            <a:off x="2590590" y="2166019"/>
            <a:ext cx="10363" cy="191561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606843" y="2568795"/>
            <a:ext cx="0" cy="95606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7425025" y="2070349"/>
            <a:ext cx="27002" cy="201128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475011" y="2279272"/>
            <a:ext cx="13502" cy="13000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600953" y="4074232"/>
            <a:ext cx="4851074" cy="740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3488513" y="3524857"/>
            <a:ext cx="3118331"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352394" y="1901071"/>
            <a:ext cx="286023" cy="338554"/>
          </a:xfrm>
          <a:prstGeom prst="rect">
            <a:avLst/>
          </a:prstGeom>
          <a:noFill/>
        </p:spPr>
        <p:txBody>
          <a:bodyPr wrap="square" rtlCol="0">
            <a:spAutoFit/>
          </a:bodyPr>
          <a:lstStyle/>
          <a:p>
            <a:r>
              <a:rPr lang="en-US" sz="1600" dirty="0" smtClean="0"/>
              <a:t>6</a:t>
            </a:r>
            <a:endParaRPr lang="en-US" sz="1600" dirty="0"/>
          </a:p>
        </p:txBody>
      </p:sp>
    </p:spTree>
    <p:extLst>
      <p:ext uri="{BB962C8B-B14F-4D97-AF65-F5344CB8AC3E}">
        <p14:creationId xmlns:p14="http://schemas.microsoft.com/office/powerpoint/2010/main" val="163651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3758566" cy="565146"/>
          </a:xfrm>
        </p:spPr>
        <p:txBody>
          <a:bodyPr/>
          <a:lstStyle/>
          <a:p>
            <a:r>
              <a:rPr lang="en-US" dirty="0" smtClean="0"/>
              <a:t>RPC Failure Handling</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18</a:t>
            </a:fld>
            <a:endParaRPr lang="da-DK" altLang="en-US"/>
          </a:p>
        </p:txBody>
      </p:sp>
      <p:sp>
        <p:nvSpPr>
          <p:cNvPr id="6" name="Rounded Rectangle 5"/>
          <p:cNvSpPr/>
          <p:nvPr/>
        </p:nvSpPr>
        <p:spPr>
          <a:xfrm>
            <a:off x="1331640" y="1060565"/>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189991" y="1060565"/>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267744" y="598900"/>
            <a:ext cx="973343" cy="461665"/>
          </a:xfrm>
          <a:prstGeom prst="rect">
            <a:avLst/>
          </a:prstGeom>
          <a:noFill/>
        </p:spPr>
        <p:txBody>
          <a:bodyPr wrap="none" rtlCol="0">
            <a:spAutoFit/>
          </a:bodyPr>
          <a:lstStyle/>
          <a:p>
            <a:r>
              <a:rPr lang="en-US" smtClean="0"/>
              <a:t>Client</a:t>
            </a:r>
            <a:endParaRPr lang="en-US"/>
          </a:p>
        </p:txBody>
      </p:sp>
      <p:sp>
        <p:nvSpPr>
          <p:cNvPr id="9" name="TextBox 8"/>
          <p:cNvSpPr txBox="1"/>
          <p:nvPr/>
        </p:nvSpPr>
        <p:spPr>
          <a:xfrm>
            <a:off x="6300192" y="598900"/>
            <a:ext cx="1091966" cy="461665"/>
          </a:xfrm>
          <a:prstGeom prst="rect">
            <a:avLst/>
          </a:prstGeom>
          <a:noFill/>
        </p:spPr>
        <p:txBody>
          <a:bodyPr wrap="none" rtlCol="0">
            <a:spAutoFit/>
          </a:bodyPr>
          <a:lstStyle/>
          <a:p>
            <a:r>
              <a:rPr lang="en-US" dirty="0" smtClean="0"/>
              <a:t>Server</a:t>
            </a:r>
            <a:endParaRPr lang="en-US" dirty="0"/>
          </a:p>
        </p:txBody>
      </p:sp>
      <p:sp>
        <p:nvSpPr>
          <p:cNvPr id="10" name="Rectangle 9"/>
          <p:cNvSpPr/>
          <p:nvPr/>
        </p:nvSpPr>
        <p:spPr>
          <a:xfrm>
            <a:off x="1979712" y="1564621"/>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979712" y="3300053"/>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Stub</a:t>
            </a:r>
            <a:endParaRPr lang="en-US" dirty="0">
              <a:solidFill>
                <a:schemeClr val="tx1"/>
              </a:solidFill>
            </a:endParaRPr>
          </a:p>
        </p:txBody>
      </p:sp>
      <p:sp>
        <p:nvSpPr>
          <p:cNvPr id="12" name="Rectangle 11"/>
          <p:cNvSpPr/>
          <p:nvPr/>
        </p:nvSpPr>
        <p:spPr>
          <a:xfrm>
            <a:off x="5838063" y="1564621"/>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838063" y="3300053"/>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Server Stub</a:t>
            </a:r>
            <a:endParaRPr lang="en-US" dirty="0">
              <a:solidFill>
                <a:schemeClr val="tx1"/>
              </a:solidFill>
            </a:endParaRPr>
          </a:p>
        </p:txBody>
      </p:sp>
      <p:sp>
        <p:nvSpPr>
          <p:cNvPr id="14" name="TextBox 13"/>
          <p:cNvSpPr txBox="1"/>
          <p:nvPr/>
        </p:nvSpPr>
        <p:spPr>
          <a:xfrm>
            <a:off x="2037465" y="1874139"/>
            <a:ext cx="982961" cy="338554"/>
          </a:xfrm>
          <a:prstGeom prst="rect">
            <a:avLst/>
          </a:prstGeom>
          <a:noFill/>
        </p:spPr>
        <p:txBody>
          <a:bodyPr wrap="none" rtlCol="0">
            <a:spAutoFit/>
          </a:bodyPr>
          <a:lstStyle/>
          <a:p>
            <a:r>
              <a:rPr lang="en-US" sz="1600" dirty="0" smtClean="0"/>
              <a:t>plus(1,5)</a:t>
            </a:r>
            <a:endParaRPr lang="en-US" sz="1600" dirty="0"/>
          </a:p>
        </p:txBody>
      </p:sp>
      <p:sp>
        <p:nvSpPr>
          <p:cNvPr id="15" name="TextBox 14"/>
          <p:cNvSpPr txBox="1"/>
          <p:nvPr/>
        </p:nvSpPr>
        <p:spPr>
          <a:xfrm>
            <a:off x="5913511" y="1874139"/>
            <a:ext cx="1242648" cy="830997"/>
          </a:xfrm>
          <a:prstGeom prst="rect">
            <a:avLst/>
          </a:prstGeom>
          <a:noFill/>
        </p:spPr>
        <p:txBody>
          <a:bodyPr wrap="none" rtlCol="0">
            <a:spAutoFit/>
          </a:bodyPr>
          <a:lstStyle/>
          <a:p>
            <a:r>
              <a:rPr lang="en-US" sz="1600" dirty="0"/>
              <a:t>p</a:t>
            </a:r>
            <a:r>
              <a:rPr lang="en-US" sz="1600" dirty="0" smtClean="0"/>
              <a:t>lus(</a:t>
            </a:r>
            <a:r>
              <a:rPr lang="en-US" sz="1600" dirty="0" err="1" smtClean="0"/>
              <a:t>a,b</a:t>
            </a:r>
            <a:r>
              <a:rPr lang="en-US" sz="1600" dirty="0" smtClean="0"/>
              <a:t>)</a:t>
            </a:r>
          </a:p>
          <a:p>
            <a:r>
              <a:rPr lang="da-DK" sz="1600" dirty="0" smtClean="0"/>
              <a:t>  </a:t>
            </a:r>
            <a:r>
              <a:rPr lang="mr-IN" sz="1600" dirty="0" smtClean="0"/>
              <a:t>…</a:t>
            </a:r>
            <a:endParaRPr lang="da-DK" sz="1600" dirty="0" smtClean="0"/>
          </a:p>
          <a:p>
            <a:r>
              <a:rPr lang="da-DK" sz="1600" dirty="0"/>
              <a:t> </a:t>
            </a:r>
            <a:r>
              <a:rPr lang="da-DK" sz="1600" dirty="0" smtClean="0"/>
              <a:t> </a:t>
            </a:r>
            <a:r>
              <a:rPr lang="da-DK" sz="1600" dirty="0" err="1" smtClean="0"/>
              <a:t>return</a:t>
            </a:r>
            <a:r>
              <a:rPr lang="da-DK" sz="1600" dirty="0" smtClean="0"/>
              <a:t> </a:t>
            </a:r>
            <a:r>
              <a:rPr lang="da-DK" sz="1600" dirty="0" err="1" smtClean="0"/>
              <a:t>a+b</a:t>
            </a:r>
            <a:endParaRPr lang="en-US" sz="1600" dirty="0"/>
          </a:p>
        </p:txBody>
      </p:sp>
      <p:cxnSp>
        <p:nvCxnSpPr>
          <p:cNvPr id="17" name="Straight Arrow Connector 16"/>
          <p:cNvCxnSpPr/>
          <p:nvPr/>
        </p:nvCxnSpPr>
        <p:spPr>
          <a:xfrm>
            <a:off x="2518582" y="2385308"/>
            <a:ext cx="10363" cy="191561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534835" y="2788084"/>
            <a:ext cx="0" cy="95606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7353017" y="2289638"/>
            <a:ext cx="27002" cy="201128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403003" y="2498561"/>
            <a:ext cx="13502" cy="13000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528945" y="4293521"/>
            <a:ext cx="4851074" cy="740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3416505" y="3744146"/>
            <a:ext cx="3118331"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280386" y="2120360"/>
            <a:ext cx="286023" cy="338554"/>
          </a:xfrm>
          <a:prstGeom prst="rect">
            <a:avLst/>
          </a:prstGeom>
          <a:noFill/>
        </p:spPr>
        <p:txBody>
          <a:bodyPr wrap="square" rtlCol="0">
            <a:spAutoFit/>
          </a:bodyPr>
          <a:lstStyle/>
          <a:p>
            <a:r>
              <a:rPr lang="en-US" sz="1600" dirty="0" smtClean="0"/>
              <a:t>6</a:t>
            </a:r>
            <a:endParaRPr lang="en-US" sz="1600" dirty="0"/>
          </a:p>
        </p:txBody>
      </p:sp>
      <p:sp>
        <p:nvSpPr>
          <p:cNvPr id="2" name="&quot;No&quot; Symbol 1"/>
          <p:cNvSpPr/>
          <p:nvPr/>
        </p:nvSpPr>
        <p:spPr>
          <a:xfrm>
            <a:off x="4509954" y="3442141"/>
            <a:ext cx="720080" cy="712840"/>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100399" y="2710506"/>
            <a:ext cx="2069797" cy="584775"/>
          </a:xfrm>
          <a:prstGeom prst="rect">
            <a:avLst/>
          </a:prstGeom>
          <a:noFill/>
        </p:spPr>
        <p:txBody>
          <a:bodyPr wrap="none" rtlCol="0">
            <a:spAutoFit/>
          </a:bodyPr>
          <a:lstStyle/>
          <a:p>
            <a:pPr marL="285750" indent="-285750">
              <a:buFont typeface="Arial" charset="0"/>
              <a:buChar char="•"/>
            </a:pPr>
            <a:r>
              <a:rPr lang="en-US" sz="1600" dirty="0" smtClean="0"/>
              <a:t>Timer-based</a:t>
            </a:r>
          </a:p>
          <a:p>
            <a:pPr marL="285750" indent="-285750">
              <a:buFont typeface="Arial" charset="0"/>
              <a:buChar char="•"/>
            </a:pPr>
            <a:r>
              <a:rPr lang="en-US" sz="1600" dirty="0" smtClean="0"/>
              <a:t>Alternative server</a:t>
            </a:r>
            <a:endParaRPr lang="en-US" sz="1600" dirty="0"/>
          </a:p>
        </p:txBody>
      </p:sp>
    </p:spTree>
    <p:extLst>
      <p:ext uri="{BB962C8B-B14F-4D97-AF65-F5344CB8AC3E}">
        <p14:creationId xmlns:p14="http://schemas.microsoft.com/office/powerpoint/2010/main" val="2024973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At-most once:</a:t>
            </a:r>
          </a:p>
          <a:p>
            <a:pPr lvl="1"/>
            <a:r>
              <a:rPr lang="en-US" dirty="0" smtClean="0"/>
              <a:t>If no response, return an error to the caller.</a:t>
            </a:r>
          </a:p>
          <a:p>
            <a:endParaRPr lang="en-US" dirty="0"/>
          </a:p>
          <a:p>
            <a:r>
              <a:rPr lang="en-US" dirty="0" smtClean="0"/>
              <a:t>At-least once:</a:t>
            </a:r>
          </a:p>
          <a:p>
            <a:pPr lvl="1"/>
            <a:r>
              <a:rPr lang="en-US" dirty="0" smtClean="0"/>
              <a:t>If no response, resend until a response is received.</a:t>
            </a:r>
          </a:p>
          <a:p>
            <a:pPr lvl="1"/>
            <a:endParaRPr lang="en-US" dirty="0"/>
          </a:p>
          <a:p>
            <a:r>
              <a:rPr lang="en-US" dirty="0" smtClean="0"/>
              <a:t>Exactly once:</a:t>
            </a:r>
          </a:p>
          <a:p>
            <a:pPr lvl="1"/>
            <a:r>
              <a:rPr lang="en-US" dirty="0" smtClean="0"/>
              <a:t>Fault-tolerant </a:t>
            </a:r>
            <a:r>
              <a:rPr lang="en-US" dirty="0" err="1" smtClean="0"/>
              <a:t>bookeeping</a:t>
            </a:r>
            <a:r>
              <a:rPr lang="en-US" dirty="0" smtClean="0"/>
              <a:t> on client and server stubs avoids duplicate calls to the service</a:t>
            </a:r>
            <a:endParaRPr lang="en-US" dirty="0"/>
          </a:p>
        </p:txBody>
      </p:sp>
      <p:sp>
        <p:nvSpPr>
          <p:cNvPr id="3" name="Title 2"/>
          <p:cNvSpPr>
            <a:spLocks noGrp="1"/>
          </p:cNvSpPr>
          <p:nvPr>
            <p:ph type="title"/>
          </p:nvPr>
        </p:nvSpPr>
        <p:spPr>
          <a:xfrm>
            <a:off x="3" y="0"/>
            <a:ext cx="2754509" cy="565146"/>
          </a:xfrm>
        </p:spPr>
        <p:txBody>
          <a:bodyPr/>
          <a:lstStyle/>
          <a:p>
            <a:r>
              <a:rPr lang="en-US" dirty="0" smtClean="0"/>
              <a:t>RPC Semantics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19</a:t>
            </a:fld>
            <a:endParaRPr lang="da-DK" altLang="en-US"/>
          </a:p>
        </p:txBody>
      </p:sp>
    </p:spTree>
    <p:extLst>
      <p:ext uri="{BB962C8B-B14F-4D97-AF65-F5344CB8AC3E}">
        <p14:creationId xmlns:p14="http://schemas.microsoft.com/office/powerpoint/2010/main" val="40509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499992" y="876300"/>
            <a:ext cx="3672408" cy="41414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7"/>
          <p:cNvSpPr>
            <a:spLocks noGrp="1"/>
          </p:cNvSpPr>
          <p:nvPr>
            <p:ph type="subTitle" idx="1"/>
          </p:nvPr>
        </p:nvSpPr>
        <p:spPr/>
        <p:txBody>
          <a:bodyPr/>
          <a:lstStyle/>
          <a:p>
            <a:r>
              <a:rPr lang="en-US" dirty="0" smtClean="0"/>
              <a:t>Web server(s)</a:t>
            </a:r>
          </a:p>
          <a:p>
            <a:endParaRPr lang="en-US" dirty="0"/>
          </a:p>
          <a:p>
            <a:r>
              <a:rPr lang="en-US" dirty="0" smtClean="0"/>
              <a:t>Application server(s)</a:t>
            </a:r>
          </a:p>
          <a:p>
            <a:endParaRPr lang="en-US" dirty="0"/>
          </a:p>
          <a:p>
            <a:r>
              <a:rPr lang="en-US" dirty="0" smtClean="0"/>
              <a:t>Database server(s)</a:t>
            </a:r>
            <a:endParaRPr lang="en-US" dirty="0"/>
          </a:p>
        </p:txBody>
      </p:sp>
      <p:sp>
        <p:nvSpPr>
          <p:cNvPr id="7" name="Title 6"/>
          <p:cNvSpPr>
            <a:spLocks noGrp="1"/>
          </p:cNvSpPr>
          <p:nvPr>
            <p:ph type="title"/>
          </p:nvPr>
        </p:nvSpPr>
        <p:spPr>
          <a:xfrm>
            <a:off x="3" y="0"/>
            <a:ext cx="3409881" cy="565146"/>
          </a:xfrm>
        </p:spPr>
        <p:txBody>
          <a:bodyPr/>
          <a:lstStyle/>
          <a:p>
            <a:r>
              <a:rPr lang="en-US" dirty="0" smtClean="0"/>
              <a:t>3 Tier Architecture</a:t>
            </a:r>
            <a:endParaRPr lang="en-US" dirty="0"/>
          </a:p>
        </p:txBody>
      </p:sp>
      <p:sp>
        <p:nvSpPr>
          <p:cNvPr id="6" name="Slide Number Placeholder 5"/>
          <p:cNvSpPr>
            <a:spLocks noGrp="1"/>
          </p:cNvSpPr>
          <p:nvPr>
            <p:ph type="sldNum" sz="quarter" idx="11"/>
          </p:nvPr>
        </p:nvSpPr>
        <p:spPr/>
        <p:txBody>
          <a:bodyPr/>
          <a:lstStyle/>
          <a:p>
            <a:fld id="{BBEA120C-6C68-404D-AF26-8861C5772A15}" type="slidenum">
              <a:rPr lang="en-US" altLang="en-US" smtClean="0"/>
              <a:pPr/>
              <a:t>2</a:t>
            </a:fld>
            <a:endParaRPr lang="en-US" altLang="en-US"/>
          </a:p>
        </p:txBody>
      </p:sp>
      <p:sp>
        <p:nvSpPr>
          <p:cNvPr id="9" name="Rounded Rectangle 8"/>
          <p:cNvSpPr/>
          <p:nvPr/>
        </p:nvSpPr>
        <p:spPr>
          <a:xfrm>
            <a:off x="5004048" y="1489348"/>
            <a:ext cx="273630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Web</a:t>
            </a:r>
            <a:endParaRPr lang="en-US" dirty="0"/>
          </a:p>
        </p:txBody>
      </p:sp>
      <p:sp>
        <p:nvSpPr>
          <p:cNvPr id="10" name="Rounded Rectangle 9"/>
          <p:cNvSpPr/>
          <p:nvPr/>
        </p:nvSpPr>
        <p:spPr>
          <a:xfrm>
            <a:off x="5004048" y="2592590"/>
            <a:ext cx="273630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 Logic</a:t>
            </a:r>
            <a:endParaRPr lang="en-US" dirty="0"/>
          </a:p>
        </p:txBody>
      </p:sp>
      <p:sp>
        <p:nvSpPr>
          <p:cNvPr id="11" name="Rounded Rectangle 10"/>
          <p:cNvSpPr/>
          <p:nvPr/>
        </p:nvSpPr>
        <p:spPr>
          <a:xfrm>
            <a:off x="5004048" y="3695832"/>
            <a:ext cx="2736304" cy="7920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DBMS</a:t>
            </a:r>
            <a:endParaRPr lang="en-US" dirty="0"/>
          </a:p>
        </p:txBody>
      </p:sp>
      <p:sp>
        <p:nvSpPr>
          <p:cNvPr id="12" name="TextBox 11"/>
          <p:cNvSpPr txBox="1"/>
          <p:nvPr/>
        </p:nvSpPr>
        <p:spPr>
          <a:xfrm>
            <a:off x="5783438" y="134887"/>
            <a:ext cx="973343" cy="461665"/>
          </a:xfrm>
          <a:prstGeom prst="rect">
            <a:avLst/>
          </a:prstGeom>
          <a:noFill/>
        </p:spPr>
        <p:txBody>
          <a:bodyPr wrap="none" rtlCol="0">
            <a:spAutoFit/>
          </a:bodyPr>
          <a:lstStyle/>
          <a:p>
            <a:r>
              <a:rPr lang="en-US" dirty="0" smtClean="0"/>
              <a:t>Client</a:t>
            </a:r>
            <a:endParaRPr lang="en-US" dirty="0"/>
          </a:p>
        </p:txBody>
      </p:sp>
      <p:sp>
        <p:nvSpPr>
          <p:cNvPr id="14" name="TextBox 13"/>
          <p:cNvSpPr txBox="1"/>
          <p:nvPr/>
        </p:nvSpPr>
        <p:spPr>
          <a:xfrm>
            <a:off x="5724126" y="887809"/>
            <a:ext cx="1091966" cy="461665"/>
          </a:xfrm>
          <a:prstGeom prst="rect">
            <a:avLst/>
          </a:prstGeom>
          <a:noFill/>
        </p:spPr>
        <p:txBody>
          <a:bodyPr wrap="none" rtlCol="0">
            <a:spAutoFit/>
          </a:bodyPr>
          <a:lstStyle/>
          <a:p>
            <a:r>
              <a:rPr lang="en-US" dirty="0" smtClean="0"/>
              <a:t>Server</a:t>
            </a:r>
            <a:endParaRPr lang="en-US" dirty="0"/>
          </a:p>
        </p:txBody>
      </p:sp>
    </p:spTree>
    <p:extLst>
      <p:ext uri="{BB962C8B-B14F-4D97-AF65-F5344CB8AC3E}">
        <p14:creationId xmlns:p14="http://schemas.microsoft.com/office/powerpoint/2010/main" val="764234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457200" indent="-457200">
              <a:buFont typeface="Arial" charset="0"/>
              <a:buChar char="•"/>
            </a:pPr>
            <a:r>
              <a:rPr lang="en-US" dirty="0" smtClean="0"/>
              <a:t>Large number of requests per server:</a:t>
            </a:r>
          </a:p>
          <a:p>
            <a:pPr marL="914400" lvl="1" indent="-457200" algn="l">
              <a:buFont typeface="Arial" charset="0"/>
              <a:buChar char="•"/>
            </a:pPr>
            <a:r>
              <a:rPr lang="en-US" dirty="0" smtClean="0"/>
              <a:t>Need for </a:t>
            </a:r>
            <a:r>
              <a:rPr lang="en-US" u="sng" dirty="0" smtClean="0"/>
              <a:t>decoupling of stub and server </a:t>
            </a:r>
            <a:r>
              <a:rPr lang="en-US" dirty="0" smtClean="0"/>
              <a:t>program through some form of queue</a:t>
            </a:r>
            <a:endParaRPr lang="en-US" dirty="0"/>
          </a:p>
          <a:p>
            <a:pPr marL="457200" indent="-457200">
              <a:buFont typeface="Arial" charset="0"/>
              <a:buChar char="•"/>
            </a:pPr>
            <a:r>
              <a:rPr lang="en-US" dirty="0" smtClean="0"/>
              <a:t>Multiple servers per request:</a:t>
            </a:r>
          </a:p>
          <a:p>
            <a:pPr marL="914400" lvl="1" indent="-457200" algn="l">
              <a:buFont typeface="Arial" charset="0"/>
              <a:buChar char="•"/>
            </a:pPr>
            <a:r>
              <a:rPr lang="en-US" dirty="0" smtClean="0"/>
              <a:t>Need </a:t>
            </a:r>
            <a:r>
              <a:rPr lang="en-US" u="sng" dirty="0" smtClean="0"/>
              <a:t>for load balancing</a:t>
            </a:r>
          </a:p>
          <a:p>
            <a:pPr marL="914400" lvl="1" indent="-457200" algn="l">
              <a:buFont typeface="Arial" charset="0"/>
              <a:buChar char="•"/>
            </a:pPr>
            <a:r>
              <a:rPr lang="en-US" dirty="0" smtClean="0"/>
              <a:t>On client, proxy or load balancer</a:t>
            </a:r>
          </a:p>
          <a:p>
            <a:pPr marL="457200" indent="-457200">
              <a:buFont typeface="Arial" charset="0"/>
              <a:buChar char="•"/>
            </a:pPr>
            <a:endParaRPr lang="en-US" dirty="0"/>
          </a:p>
          <a:p>
            <a:pPr marL="457200" indent="-457200">
              <a:buFont typeface="Arial" charset="0"/>
              <a:buChar char="•"/>
            </a:pPr>
            <a:endParaRPr lang="en-US" dirty="0"/>
          </a:p>
        </p:txBody>
      </p:sp>
      <p:sp>
        <p:nvSpPr>
          <p:cNvPr id="3" name="Title 2"/>
          <p:cNvSpPr>
            <a:spLocks noGrp="1"/>
          </p:cNvSpPr>
          <p:nvPr>
            <p:ph type="title"/>
          </p:nvPr>
        </p:nvSpPr>
        <p:spPr>
          <a:xfrm>
            <a:off x="3" y="0"/>
            <a:ext cx="3346466" cy="565146"/>
          </a:xfrm>
        </p:spPr>
        <p:txBody>
          <a:bodyPr/>
          <a:lstStyle/>
          <a:p>
            <a:r>
              <a:rPr lang="en-US" dirty="0" smtClean="0"/>
              <a:t>Dealing with Scale</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20</a:t>
            </a:fld>
            <a:endParaRPr lang="da-DK" altLang="en-US"/>
          </a:p>
        </p:txBody>
      </p:sp>
    </p:spTree>
    <p:extLst>
      <p:ext uri="{BB962C8B-B14F-4D97-AF65-F5344CB8AC3E}">
        <p14:creationId xmlns:p14="http://schemas.microsoft.com/office/powerpoint/2010/main" val="8934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pPr marL="514350" indent="-514350">
              <a:buFontTx/>
              <a:buAutoNum type="arabicPeriod"/>
              <a:defRPr/>
            </a:pPr>
            <a:r>
              <a:rPr lang="en-US" sz="2000" dirty="0" smtClean="0"/>
              <a:t>Remote Procedure Call</a:t>
            </a:r>
            <a:endParaRPr lang="en-US" sz="2000" dirty="0" smtClean="0"/>
          </a:p>
          <a:p>
            <a:pPr marL="971550" lvl="1" indent="-514350" algn="l">
              <a:buFont typeface="Arial" charset="0"/>
              <a:buChar char="•"/>
              <a:defRPr/>
            </a:pPr>
            <a:r>
              <a:rPr lang="en-US" sz="2000" dirty="0" smtClean="0"/>
              <a:t>Procedure Call</a:t>
            </a:r>
            <a:endParaRPr lang="en-US" sz="2000" dirty="0" smtClean="0"/>
          </a:p>
          <a:p>
            <a:pPr marL="971550" lvl="1" indent="-514350" algn="l">
              <a:buFont typeface="Arial" charset="0"/>
              <a:buChar char="•"/>
              <a:defRPr/>
            </a:pPr>
            <a:r>
              <a:rPr lang="en-US" sz="2000" dirty="0" smtClean="0"/>
              <a:t>Strong modularity </a:t>
            </a:r>
            <a:r>
              <a:rPr lang="en-US" sz="2000" dirty="0"/>
              <a:t>c</a:t>
            </a:r>
            <a:r>
              <a:rPr lang="en-US" sz="2000" dirty="0" smtClean="0"/>
              <a:t>onstraints</a:t>
            </a:r>
            <a:endParaRPr lang="en-US" sz="2000" dirty="0" smtClean="0"/>
          </a:p>
          <a:p>
            <a:pPr marL="971550" lvl="1" indent="-514350" algn="l">
              <a:buFont typeface="Arial" charset="0"/>
              <a:buChar char="•"/>
              <a:defRPr/>
            </a:pPr>
            <a:r>
              <a:rPr lang="en-US" sz="2000" dirty="0" smtClean="0"/>
              <a:t>Caller/</a:t>
            </a:r>
            <a:r>
              <a:rPr lang="en-US" sz="2000" dirty="0" err="1" smtClean="0"/>
              <a:t>Callee</a:t>
            </a:r>
            <a:r>
              <a:rPr lang="en-US" sz="2000" dirty="0" smtClean="0"/>
              <a:t>/Stubs</a:t>
            </a:r>
          </a:p>
          <a:p>
            <a:pPr marL="971550" lvl="1" indent="-514350" algn="l">
              <a:buFont typeface="Arial" charset="0"/>
              <a:buChar char="•"/>
              <a:defRPr/>
            </a:pPr>
            <a:r>
              <a:rPr lang="en-US" sz="2000" dirty="0" smtClean="0"/>
              <a:t>Dealing with failures</a:t>
            </a:r>
          </a:p>
          <a:p>
            <a:pPr marL="971550" lvl="1" indent="-514350" algn="l">
              <a:buFont typeface="Arial" charset="0"/>
              <a:buChar char="•"/>
              <a:defRPr/>
            </a:pPr>
            <a:r>
              <a:rPr lang="en-US" sz="2000" dirty="0" smtClean="0"/>
              <a:t>Dealing with Scale</a:t>
            </a:r>
            <a:endParaRPr lang="en-US" sz="2000" dirty="0" smtClean="0"/>
          </a:p>
          <a:p>
            <a:pPr marL="514350" indent="-514350">
              <a:buFontTx/>
              <a:buAutoNum type="arabicPeriod"/>
              <a:defRPr/>
            </a:pPr>
            <a:r>
              <a:rPr lang="en-US" sz="2000" dirty="0" smtClean="0"/>
              <a:t>Alternatives</a:t>
            </a:r>
            <a:endParaRPr lang="en-US" sz="2000" dirty="0" smtClean="0"/>
          </a:p>
          <a:p>
            <a:pPr marL="971550" lvl="1" indent="-514350" algn="l">
              <a:buFont typeface="Arial" charset="0"/>
              <a:buChar char="•"/>
              <a:defRPr/>
            </a:pPr>
            <a:r>
              <a:rPr lang="en-US" sz="2000" dirty="0" smtClean="0"/>
              <a:t>REST</a:t>
            </a:r>
          </a:p>
          <a:p>
            <a:pPr marL="971550" lvl="1" indent="-514350" algn="l">
              <a:buFont typeface="Arial" charset="0"/>
              <a:buChar char="•"/>
              <a:defRPr/>
            </a:pPr>
            <a:r>
              <a:rPr lang="en-US" sz="2000" dirty="0" smtClean="0"/>
              <a:t>Message Queues and Transactional Message Passing</a:t>
            </a:r>
            <a:endParaRPr lang="en-US" sz="2000" dirty="0" smtClean="0"/>
          </a:p>
          <a:p>
            <a:pPr marL="514350" indent="-514350">
              <a:buFont typeface="+mj-lt"/>
              <a:buAutoNum type="arabicPeriod"/>
              <a:defRPr/>
            </a:pPr>
            <a:r>
              <a:rPr lang="en-US" sz="2000" dirty="0" err="1" smtClean="0"/>
              <a:t>gRPC</a:t>
            </a:r>
            <a:endParaRPr lang="en-US" sz="2000" dirty="0" smtClean="0"/>
          </a:p>
          <a:p>
            <a:pPr marL="971550" lvl="1" indent="-514350" algn="l">
              <a:buFont typeface="Arial" charset="0"/>
              <a:buChar char="•"/>
              <a:defRPr/>
            </a:pPr>
            <a:r>
              <a:rPr lang="en-US" sz="2000" dirty="0" smtClean="0"/>
              <a:t>Protocol Buffers</a:t>
            </a:r>
          </a:p>
          <a:p>
            <a:pPr marL="971550" lvl="1" indent="-514350" algn="l">
              <a:buFont typeface="Arial" charset="0"/>
              <a:buChar char="•"/>
              <a:defRPr/>
            </a:pPr>
            <a:r>
              <a:rPr lang="en-US" sz="2000" dirty="0" err="1" smtClean="0"/>
              <a:t>gRPC</a:t>
            </a:r>
            <a:endParaRPr lang="en-US" sz="2000" dirty="0" smtClean="0"/>
          </a:p>
          <a:p>
            <a:pPr marL="971550" lvl="1" indent="-514350" algn="l">
              <a:buFont typeface="Arial" charset="0"/>
              <a:buChar char="•"/>
              <a:defRPr/>
            </a:pPr>
            <a:r>
              <a:rPr lang="en-US" sz="2000" dirty="0" err="1" smtClean="0"/>
              <a:t>Etcd</a:t>
            </a:r>
            <a:endParaRPr lang="en-US" sz="2000" dirty="0" smtClean="0"/>
          </a:p>
        </p:txBody>
      </p:sp>
      <p:sp>
        <p:nvSpPr>
          <p:cNvPr id="20482" name="Title 5"/>
          <p:cNvSpPr>
            <a:spLocks noGrp="1"/>
          </p:cNvSpPr>
          <p:nvPr>
            <p:ph type="title"/>
          </p:nvPr>
        </p:nvSpPr>
        <p:spPr>
          <a:xfrm>
            <a:off x="0" y="0"/>
            <a:ext cx="1546225" cy="565150"/>
          </a:xfrm>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charset="-128"/>
              </a:rPr>
              <a:t>Outline</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D7DB1B3E-B766-B74D-AB79-582D702392BF}" type="datetime1">
              <a:rPr lang="da-DK" altLang="en-US" sz="1100">
                <a:solidFill>
                  <a:srgbClr val="778A95"/>
                </a:solidFill>
                <a:latin typeface="Calibri" charset="0"/>
              </a:rPr>
              <a:pPr/>
              <a:t>04/09/2017</a:t>
            </a:fld>
            <a:endParaRPr lang="da-DK" altLang="en-US" sz="1100">
              <a:solidFill>
                <a:srgbClr val="778A95"/>
              </a:solidFill>
              <a:latin typeface="Calibri"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5D15E0ED-4C81-5A4F-8546-2A8EA5C4EE28}" type="slidenum">
              <a:rPr lang="da-DK" altLang="en-US" sz="1100">
                <a:solidFill>
                  <a:srgbClr val="778A95"/>
                </a:solidFill>
                <a:latin typeface="Calibri" charset="0"/>
              </a:rPr>
              <a:pPr/>
              <a:t>21</a:t>
            </a:fld>
            <a:endParaRPr lang="da-DK" altLang="en-US" sz="1100">
              <a:solidFill>
                <a:srgbClr val="778A95"/>
              </a:solidFill>
              <a:latin typeface="Calibri" charset="0"/>
            </a:endParaRPr>
          </a:p>
        </p:txBody>
      </p:sp>
    </p:spTree>
    <p:extLst>
      <p:ext uri="{BB962C8B-B14F-4D97-AF65-F5344CB8AC3E}">
        <p14:creationId xmlns:p14="http://schemas.microsoft.com/office/powerpoint/2010/main" val="106307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457200" indent="-457200">
              <a:buFont typeface="Arial" charset="0"/>
              <a:buChar char="•"/>
            </a:pPr>
            <a:r>
              <a:rPr lang="en-US" dirty="0" smtClean="0"/>
              <a:t>Introduced by </a:t>
            </a:r>
            <a:r>
              <a:rPr lang="en-US" dirty="0" smtClean="0">
                <a:hlinkClick r:id="rId2"/>
              </a:rPr>
              <a:t>Roy Fielding</a:t>
            </a:r>
            <a:endParaRPr lang="en-US" dirty="0" smtClean="0"/>
          </a:p>
          <a:p>
            <a:pPr marL="457200" indent="-457200">
              <a:buFont typeface="Arial" charset="0"/>
              <a:buChar char="•"/>
            </a:pPr>
            <a:r>
              <a:rPr lang="en-US" dirty="0" smtClean="0"/>
              <a:t>Stateless client-server interaction</a:t>
            </a:r>
          </a:p>
          <a:p>
            <a:pPr marL="914400" lvl="1" indent="-457200" algn="l">
              <a:buFont typeface="Arial" charset="0"/>
              <a:buChar char="•"/>
            </a:pPr>
            <a:r>
              <a:rPr lang="en-US" dirty="0" smtClean="0"/>
              <a:t>Make it possible to cache, clone the server</a:t>
            </a:r>
          </a:p>
          <a:p>
            <a:pPr marL="914400" lvl="1" indent="-457200" algn="l">
              <a:buFont typeface="Arial" charset="0"/>
              <a:buChar char="•"/>
            </a:pPr>
            <a:r>
              <a:rPr lang="en-US" dirty="0" smtClean="0"/>
              <a:t>Session state managed on the client</a:t>
            </a:r>
          </a:p>
          <a:p>
            <a:pPr marL="914400" lvl="1" indent="-457200" algn="l">
              <a:buFont typeface="Arial" charset="0"/>
              <a:buChar char="•"/>
            </a:pPr>
            <a:r>
              <a:rPr lang="en-US" dirty="0"/>
              <a:t>S</a:t>
            </a:r>
            <a:r>
              <a:rPr lang="en-US" dirty="0" smtClean="0"/>
              <a:t>tate is carried into the requests/responses</a:t>
            </a:r>
          </a:p>
          <a:p>
            <a:pPr marL="457200" indent="-457200">
              <a:buFont typeface="Arial" charset="0"/>
              <a:buChar char="•"/>
            </a:pPr>
            <a:r>
              <a:rPr lang="en-US" dirty="0" smtClean="0"/>
              <a:t>Shared understanding of data types between client and server</a:t>
            </a:r>
          </a:p>
          <a:p>
            <a:pPr marL="914400" lvl="1" indent="-457200" algn="l">
              <a:buFont typeface="Arial" charset="0"/>
              <a:buChar char="•"/>
            </a:pPr>
            <a:r>
              <a:rPr lang="en-US" dirty="0" smtClean="0"/>
              <a:t>No need for marshalling/</a:t>
            </a:r>
            <a:r>
              <a:rPr lang="en-US" dirty="0" err="1" smtClean="0"/>
              <a:t>unmarshalling</a:t>
            </a:r>
            <a:endParaRPr lang="en-US" dirty="0" smtClean="0"/>
          </a:p>
          <a:p>
            <a:pPr marL="914400" lvl="1" indent="-457200" algn="l">
              <a:buFont typeface="Arial" charset="0"/>
              <a:buChar char="•"/>
            </a:pPr>
            <a:r>
              <a:rPr lang="en-US" u="sng" dirty="0" smtClean="0"/>
              <a:t>Resources</a:t>
            </a:r>
            <a:r>
              <a:rPr lang="en-US" dirty="0" smtClean="0"/>
              <a:t> on server and associated </a:t>
            </a:r>
            <a:r>
              <a:rPr lang="en-US" u="sng" dirty="0" smtClean="0"/>
              <a:t>representation</a:t>
            </a:r>
            <a:r>
              <a:rPr lang="en-US" dirty="0" smtClean="0"/>
              <a:t> on client</a:t>
            </a:r>
          </a:p>
          <a:p>
            <a:pPr marL="914400" lvl="1" indent="-457200" algn="l">
              <a:buFont typeface="Arial" charset="0"/>
              <a:buChar char="•"/>
            </a:pPr>
            <a:r>
              <a:rPr lang="en-US" dirty="0" smtClean="0"/>
              <a:t>Standardized interface to access/modify resources</a:t>
            </a:r>
          </a:p>
          <a:p>
            <a:pPr marL="914400" lvl="1" indent="-457200">
              <a:buFont typeface="Arial" charset="0"/>
              <a:buChar char="•"/>
            </a:pPr>
            <a:endParaRPr lang="en-US" dirty="0"/>
          </a:p>
        </p:txBody>
      </p:sp>
      <p:sp>
        <p:nvSpPr>
          <p:cNvPr id="3" name="Title 2"/>
          <p:cNvSpPr>
            <a:spLocks noGrp="1"/>
          </p:cNvSpPr>
          <p:nvPr>
            <p:ph type="title"/>
          </p:nvPr>
        </p:nvSpPr>
        <p:spPr>
          <a:xfrm>
            <a:off x="3" y="0"/>
            <a:ext cx="1117010" cy="565146"/>
          </a:xfrm>
        </p:spPr>
        <p:txBody>
          <a:bodyPr/>
          <a:lstStyle/>
          <a:p>
            <a:r>
              <a:rPr lang="en-US" dirty="0" smtClean="0"/>
              <a:t>REST</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22</a:t>
            </a:fld>
            <a:endParaRPr lang="da-DK" altLang="en-US"/>
          </a:p>
        </p:txBody>
      </p:sp>
    </p:spTree>
    <p:extLst>
      <p:ext uri="{BB962C8B-B14F-4D97-AF65-F5344CB8AC3E}">
        <p14:creationId xmlns:p14="http://schemas.microsoft.com/office/powerpoint/2010/main" val="861559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457200" indent="-457200">
              <a:buFont typeface="Arial" charset="0"/>
              <a:buChar char="•"/>
            </a:pPr>
            <a:r>
              <a:rPr lang="en-US" dirty="0" smtClean="0"/>
              <a:t>A resource is identified by its URI</a:t>
            </a:r>
          </a:p>
          <a:p>
            <a:pPr marL="457200" indent="-457200">
              <a:buFont typeface="Arial" charset="0"/>
              <a:buChar char="•"/>
            </a:pPr>
            <a:r>
              <a:rPr lang="en-US" dirty="0" smtClean="0"/>
              <a:t>Representation encoded as semi-structured data: JSON or XML </a:t>
            </a:r>
          </a:p>
          <a:p>
            <a:pPr marL="457200" indent="-457200">
              <a:buFont typeface="Arial" charset="0"/>
              <a:buChar char="•"/>
            </a:pPr>
            <a:r>
              <a:rPr lang="en-US" dirty="0" smtClean="0"/>
              <a:t>HTTP verbs mapped to CRUD actions on a resource</a:t>
            </a:r>
          </a:p>
          <a:p>
            <a:pPr marL="914400" lvl="1" indent="-457200" algn="l">
              <a:buFont typeface="Arial" charset="0"/>
              <a:buChar char="•"/>
            </a:pPr>
            <a:r>
              <a:rPr lang="en-US" dirty="0" smtClean="0"/>
              <a:t>GET: access to a resource</a:t>
            </a:r>
          </a:p>
          <a:p>
            <a:pPr marL="914400" lvl="1" indent="-457200" algn="l">
              <a:buFont typeface="Arial" charset="0"/>
              <a:buChar char="•"/>
            </a:pPr>
            <a:r>
              <a:rPr lang="en-US" dirty="0" smtClean="0"/>
              <a:t>PUT: replace the resource</a:t>
            </a:r>
          </a:p>
          <a:p>
            <a:pPr marL="914400" lvl="1" indent="-457200" algn="l">
              <a:buFont typeface="Arial" charset="0"/>
              <a:buChar char="•"/>
            </a:pPr>
            <a:r>
              <a:rPr lang="en-US" dirty="0" smtClean="0"/>
              <a:t>POST: append the resource</a:t>
            </a:r>
          </a:p>
          <a:p>
            <a:pPr marL="914400" lvl="1" indent="-457200" algn="l">
              <a:buFont typeface="Arial" charset="0"/>
              <a:buChar char="•"/>
            </a:pPr>
            <a:r>
              <a:rPr lang="en-US" dirty="0" smtClean="0"/>
              <a:t>DELETE: delete from the resource</a:t>
            </a:r>
          </a:p>
          <a:p>
            <a:pPr marL="914400" lvl="1" indent="-457200">
              <a:buFont typeface="Arial" charset="0"/>
              <a:buChar char="•"/>
            </a:pPr>
            <a:endParaRPr lang="en-US" dirty="0"/>
          </a:p>
        </p:txBody>
      </p:sp>
      <p:sp>
        <p:nvSpPr>
          <p:cNvPr id="3" name="Title 2"/>
          <p:cNvSpPr>
            <a:spLocks noGrp="1"/>
          </p:cNvSpPr>
          <p:nvPr>
            <p:ph type="title"/>
          </p:nvPr>
        </p:nvSpPr>
        <p:spPr>
          <a:xfrm>
            <a:off x="3" y="0"/>
            <a:ext cx="4439843" cy="565146"/>
          </a:xfrm>
        </p:spPr>
        <p:txBody>
          <a:bodyPr/>
          <a:lstStyle/>
          <a:p>
            <a:r>
              <a:rPr lang="en-US" dirty="0" smtClean="0"/>
              <a:t>HTTP-Based RESTful APIs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23</a:t>
            </a:fld>
            <a:endParaRPr lang="da-DK" altLang="en-US"/>
          </a:p>
        </p:txBody>
      </p:sp>
    </p:spTree>
    <p:extLst>
      <p:ext uri="{BB962C8B-B14F-4D97-AF65-F5344CB8AC3E}">
        <p14:creationId xmlns:p14="http://schemas.microsoft.com/office/powerpoint/2010/main" val="2049197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09600" y="876300"/>
            <a:ext cx="8001000" cy="2197224"/>
          </a:xfrm>
        </p:spPr>
        <p:txBody>
          <a:bodyPr/>
          <a:lstStyle/>
          <a:p>
            <a:r>
              <a:rPr lang="en-US" dirty="0" smtClean="0"/>
              <a:t>How to make RPC:</a:t>
            </a:r>
          </a:p>
          <a:p>
            <a:pPr marL="457200" indent="-457200">
              <a:buFont typeface="Arial" charset="0"/>
              <a:buChar char="•"/>
            </a:pPr>
            <a:r>
              <a:rPr lang="en-US" dirty="0" smtClean="0"/>
              <a:t>Asynchronous?</a:t>
            </a:r>
          </a:p>
          <a:p>
            <a:pPr marL="457200" indent="-457200">
              <a:buFont typeface="Arial" charset="0"/>
              <a:buChar char="•"/>
            </a:pPr>
            <a:r>
              <a:rPr lang="en-US" dirty="0" smtClean="0"/>
              <a:t>Transactional </a:t>
            </a:r>
            <a:br>
              <a:rPr lang="en-US" dirty="0" smtClean="0"/>
            </a:br>
            <a:r>
              <a:rPr lang="en-US" dirty="0" smtClean="0"/>
              <a:t>(exactly once semantic)?</a:t>
            </a:r>
          </a:p>
          <a:p>
            <a:pPr marL="457200" indent="-457200">
              <a:buFont typeface="Arial" charset="0"/>
              <a:buChar char="•"/>
            </a:pPr>
            <a:endParaRPr lang="en-US" dirty="0"/>
          </a:p>
          <a:p>
            <a:pPr marL="457200" indent="-457200">
              <a:buFont typeface="Arial" charset="0"/>
              <a:buChar char="•"/>
            </a:pPr>
            <a:endParaRPr lang="en-US" dirty="0" smtClean="0"/>
          </a:p>
        </p:txBody>
      </p:sp>
      <p:sp>
        <p:nvSpPr>
          <p:cNvPr id="3" name="Title 2"/>
          <p:cNvSpPr>
            <a:spLocks noGrp="1"/>
          </p:cNvSpPr>
          <p:nvPr>
            <p:ph type="title"/>
          </p:nvPr>
        </p:nvSpPr>
        <p:spPr>
          <a:xfrm>
            <a:off x="3" y="0"/>
            <a:ext cx="3146090" cy="565146"/>
          </a:xfrm>
        </p:spPr>
        <p:txBody>
          <a:bodyPr/>
          <a:lstStyle/>
          <a:p>
            <a:r>
              <a:rPr lang="en-US" dirty="0" smtClean="0"/>
              <a:t>Message Queues</a:t>
            </a:r>
            <a:endParaRPr lang="en-US" dirty="0"/>
          </a:p>
        </p:txBody>
      </p:sp>
      <p:sp>
        <p:nvSpPr>
          <p:cNvPr id="4" name="Date Placeholder 3"/>
          <p:cNvSpPr>
            <a:spLocks noGrp="1"/>
          </p:cNvSpPr>
          <p:nvPr>
            <p:ph type="dt" sz="half" idx="10"/>
          </p:nvPr>
        </p:nvSpPr>
        <p:spPr>
          <a:xfrm>
            <a:off x="6611261" y="5337074"/>
            <a:ext cx="2133600" cy="303212"/>
          </a:xfrm>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a:xfrm>
            <a:off x="8813124" y="5337074"/>
            <a:ext cx="304800" cy="303212"/>
          </a:xfrm>
        </p:spPr>
        <p:txBody>
          <a:bodyPr/>
          <a:lstStyle/>
          <a:p>
            <a:pPr>
              <a:defRPr/>
            </a:pPr>
            <a:r>
              <a:rPr lang="da-DK" altLang="en-US" smtClean="0"/>
              <a:t>· </a:t>
            </a:r>
            <a:fld id="{141B42AF-DF81-2741-A472-5CF1B523E1F5}" type="slidenum">
              <a:rPr lang="da-DK" altLang="en-US" smtClean="0"/>
              <a:pPr>
                <a:defRPr/>
              </a:pPr>
              <a:t>24</a:t>
            </a:fld>
            <a:endParaRPr lang="da-DK" altLang="en-US"/>
          </a:p>
        </p:txBody>
      </p:sp>
      <p:sp>
        <p:nvSpPr>
          <p:cNvPr id="6" name="Rounded Rectangle 5"/>
          <p:cNvSpPr/>
          <p:nvPr/>
        </p:nvSpPr>
        <p:spPr>
          <a:xfrm>
            <a:off x="1394981" y="3215598"/>
            <a:ext cx="3326621" cy="15058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253332" y="3215598"/>
            <a:ext cx="3326621" cy="15058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569525" y="2696733"/>
            <a:ext cx="977531" cy="461665"/>
          </a:xfrm>
          <a:prstGeom prst="rect">
            <a:avLst/>
          </a:prstGeom>
          <a:noFill/>
        </p:spPr>
        <p:txBody>
          <a:bodyPr wrap="square" rtlCol="0">
            <a:spAutoFit/>
          </a:bodyPr>
          <a:lstStyle/>
          <a:p>
            <a:r>
              <a:rPr lang="en-US" smtClean="0"/>
              <a:t>Client</a:t>
            </a:r>
            <a:endParaRPr lang="en-US"/>
          </a:p>
        </p:txBody>
      </p:sp>
      <p:sp>
        <p:nvSpPr>
          <p:cNvPr id="9" name="TextBox 8"/>
          <p:cNvSpPr txBox="1"/>
          <p:nvPr/>
        </p:nvSpPr>
        <p:spPr>
          <a:xfrm>
            <a:off x="6366460" y="2611859"/>
            <a:ext cx="1096665" cy="461665"/>
          </a:xfrm>
          <a:prstGeom prst="rect">
            <a:avLst/>
          </a:prstGeom>
          <a:noFill/>
        </p:spPr>
        <p:txBody>
          <a:bodyPr wrap="square" rtlCol="0">
            <a:spAutoFit/>
          </a:bodyPr>
          <a:lstStyle/>
          <a:p>
            <a:r>
              <a:rPr lang="en-US" dirty="0" smtClean="0"/>
              <a:t>Server</a:t>
            </a:r>
            <a:endParaRPr lang="en-US" dirty="0"/>
          </a:p>
        </p:txBody>
      </p:sp>
      <p:sp>
        <p:nvSpPr>
          <p:cNvPr id="10" name="Rounded Rectangle 9"/>
          <p:cNvSpPr/>
          <p:nvPr/>
        </p:nvSpPr>
        <p:spPr>
          <a:xfrm>
            <a:off x="2980920" y="3644475"/>
            <a:ext cx="1000987" cy="648072"/>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807047" y="3644475"/>
            <a:ext cx="1000987" cy="648072"/>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an 11"/>
          <p:cNvSpPr/>
          <p:nvPr/>
        </p:nvSpPr>
        <p:spPr>
          <a:xfrm>
            <a:off x="3193381" y="4425174"/>
            <a:ext cx="576064" cy="654968"/>
          </a:xfrm>
          <a:prstGeom prst="can">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an 12"/>
          <p:cNvSpPr/>
          <p:nvPr/>
        </p:nvSpPr>
        <p:spPr>
          <a:xfrm>
            <a:off x="6019508" y="4481599"/>
            <a:ext cx="576064" cy="654968"/>
          </a:xfrm>
          <a:prstGeom prst="can">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Right Arrow 13"/>
          <p:cNvSpPr/>
          <p:nvPr/>
        </p:nvSpPr>
        <p:spPr>
          <a:xfrm>
            <a:off x="3981907" y="3806493"/>
            <a:ext cx="1825140" cy="324036"/>
          </a:xfrm>
          <a:prstGeom prst="leftRightArrow">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Snip and Round Single Corner Rectangle 14"/>
          <p:cNvSpPr/>
          <p:nvPr/>
        </p:nvSpPr>
        <p:spPr>
          <a:xfrm>
            <a:off x="3337397" y="3831131"/>
            <a:ext cx="432048" cy="306011"/>
          </a:xfrm>
          <a:prstGeom prst="snip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M0</a:t>
            </a:r>
            <a:endParaRPr lang="en-US" sz="800" dirty="0">
              <a:solidFill>
                <a:schemeClr val="tx1"/>
              </a:solidFill>
            </a:endParaRPr>
          </a:p>
        </p:txBody>
      </p:sp>
      <p:sp>
        <p:nvSpPr>
          <p:cNvPr id="18" name="&quot;No&quot; Symbol 17"/>
          <p:cNvSpPr/>
          <p:nvPr/>
        </p:nvSpPr>
        <p:spPr>
          <a:xfrm>
            <a:off x="4718039" y="3737802"/>
            <a:ext cx="504056" cy="492667"/>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47740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457200" indent="-457200">
              <a:buFont typeface="Arial" charset="0"/>
              <a:buChar char="•"/>
            </a:pPr>
            <a:endParaRPr lang="en-US" dirty="0"/>
          </a:p>
          <a:p>
            <a:pPr marL="457200" indent="-457200">
              <a:buFont typeface="Arial" charset="0"/>
              <a:buChar char="•"/>
            </a:pPr>
            <a:endParaRPr lang="en-US" dirty="0" smtClean="0"/>
          </a:p>
        </p:txBody>
      </p:sp>
      <p:sp>
        <p:nvSpPr>
          <p:cNvPr id="3" name="Title 2"/>
          <p:cNvSpPr>
            <a:spLocks noGrp="1"/>
          </p:cNvSpPr>
          <p:nvPr>
            <p:ph type="title"/>
          </p:nvPr>
        </p:nvSpPr>
        <p:spPr/>
        <p:txBody>
          <a:bodyPr/>
          <a:lstStyle/>
          <a:p>
            <a:r>
              <a:rPr lang="en-US" dirty="0" smtClean="0"/>
              <a:t>Message Queues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25</a:t>
            </a:fld>
            <a:endParaRPr lang="da-DK" altLang="en-US"/>
          </a:p>
        </p:txBody>
      </p:sp>
      <p:sp>
        <p:nvSpPr>
          <p:cNvPr id="6" name="Rounded Rectangle 5"/>
          <p:cNvSpPr/>
          <p:nvPr/>
        </p:nvSpPr>
        <p:spPr>
          <a:xfrm>
            <a:off x="1289713" y="3338732"/>
            <a:ext cx="3326621" cy="15058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148064" y="3338732"/>
            <a:ext cx="3326621" cy="15058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464257" y="2819867"/>
            <a:ext cx="977531" cy="461665"/>
          </a:xfrm>
          <a:prstGeom prst="rect">
            <a:avLst/>
          </a:prstGeom>
          <a:noFill/>
        </p:spPr>
        <p:txBody>
          <a:bodyPr wrap="square" rtlCol="0">
            <a:spAutoFit/>
          </a:bodyPr>
          <a:lstStyle/>
          <a:p>
            <a:r>
              <a:rPr lang="en-US" smtClean="0"/>
              <a:t>Client</a:t>
            </a:r>
            <a:endParaRPr lang="en-US"/>
          </a:p>
        </p:txBody>
      </p:sp>
      <p:sp>
        <p:nvSpPr>
          <p:cNvPr id="9" name="TextBox 8"/>
          <p:cNvSpPr txBox="1"/>
          <p:nvPr/>
        </p:nvSpPr>
        <p:spPr>
          <a:xfrm>
            <a:off x="6261192" y="2734993"/>
            <a:ext cx="1096665" cy="461665"/>
          </a:xfrm>
          <a:prstGeom prst="rect">
            <a:avLst/>
          </a:prstGeom>
          <a:noFill/>
        </p:spPr>
        <p:txBody>
          <a:bodyPr wrap="square" rtlCol="0">
            <a:spAutoFit/>
          </a:bodyPr>
          <a:lstStyle/>
          <a:p>
            <a:r>
              <a:rPr lang="en-US" dirty="0" smtClean="0"/>
              <a:t>Server</a:t>
            </a:r>
            <a:endParaRPr lang="en-US" dirty="0"/>
          </a:p>
        </p:txBody>
      </p:sp>
      <p:sp>
        <p:nvSpPr>
          <p:cNvPr id="10" name="Rounded Rectangle 9"/>
          <p:cNvSpPr/>
          <p:nvPr/>
        </p:nvSpPr>
        <p:spPr>
          <a:xfrm>
            <a:off x="2875652" y="3767609"/>
            <a:ext cx="1000987" cy="648072"/>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701779" y="3767609"/>
            <a:ext cx="1000987" cy="648072"/>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an 11"/>
          <p:cNvSpPr/>
          <p:nvPr/>
        </p:nvSpPr>
        <p:spPr>
          <a:xfrm>
            <a:off x="3088113" y="4548308"/>
            <a:ext cx="576064" cy="654968"/>
          </a:xfrm>
          <a:prstGeom prst="can">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an 12"/>
          <p:cNvSpPr/>
          <p:nvPr/>
        </p:nvSpPr>
        <p:spPr>
          <a:xfrm>
            <a:off x="5914240" y="4604733"/>
            <a:ext cx="576064" cy="654968"/>
          </a:xfrm>
          <a:prstGeom prst="can">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Right Arrow 13"/>
          <p:cNvSpPr/>
          <p:nvPr/>
        </p:nvSpPr>
        <p:spPr>
          <a:xfrm>
            <a:off x="3876639" y="3929627"/>
            <a:ext cx="1825140" cy="324036"/>
          </a:xfrm>
          <a:prstGeom prst="leftRightArrow">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126674" y="780700"/>
            <a:ext cx="5798382" cy="1938992"/>
          </a:xfrm>
          <a:prstGeom prst="rect">
            <a:avLst/>
          </a:prstGeom>
          <a:noFill/>
        </p:spPr>
        <p:txBody>
          <a:bodyPr wrap="none" rtlCol="0">
            <a:spAutoFit/>
          </a:bodyPr>
          <a:lstStyle/>
          <a:p>
            <a:r>
              <a:rPr lang="en-US"/>
              <a:t>By storing messages</a:t>
            </a:r>
            <a:br>
              <a:rPr lang="en-US"/>
            </a:br>
            <a:r>
              <a:rPr lang="en-US"/>
              <a:t>on client or server</a:t>
            </a:r>
            <a:br>
              <a:rPr lang="en-US"/>
            </a:br>
            <a:r>
              <a:rPr lang="en-US"/>
              <a:t>and maintaining/exchanging metadata</a:t>
            </a:r>
            <a:br>
              <a:rPr lang="en-US"/>
            </a:br>
            <a:r>
              <a:rPr lang="en-US"/>
              <a:t>to ensure transactional semantics (ACID)</a:t>
            </a:r>
          </a:p>
          <a:p>
            <a:endParaRPr lang="en-US" dirty="0"/>
          </a:p>
        </p:txBody>
      </p:sp>
      <p:sp>
        <p:nvSpPr>
          <p:cNvPr id="17" name="&quot;No&quot; Symbol 16"/>
          <p:cNvSpPr/>
          <p:nvPr/>
        </p:nvSpPr>
        <p:spPr>
          <a:xfrm>
            <a:off x="4718039" y="3737802"/>
            <a:ext cx="504056" cy="492667"/>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Snip and Round Single Corner Rectangle 17"/>
          <p:cNvSpPr/>
          <p:nvPr/>
        </p:nvSpPr>
        <p:spPr>
          <a:xfrm>
            <a:off x="3160121" y="4790495"/>
            <a:ext cx="432048" cy="306011"/>
          </a:xfrm>
          <a:prstGeom prst="snip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M0</a:t>
            </a:r>
            <a:endParaRPr lang="en-US" sz="800" dirty="0">
              <a:solidFill>
                <a:schemeClr val="tx1"/>
              </a:solidFill>
            </a:endParaRPr>
          </a:p>
        </p:txBody>
      </p:sp>
    </p:spTree>
    <p:extLst>
      <p:ext uri="{BB962C8B-B14F-4D97-AF65-F5344CB8AC3E}">
        <p14:creationId xmlns:p14="http://schemas.microsoft.com/office/powerpoint/2010/main" val="1325500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457200" indent="-457200">
              <a:buFont typeface="Arial" charset="0"/>
              <a:buChar char="•"/>
            </a:pPr>
            <a:endParaRPr lang="en-US" dirty="0"/>
          </a:p>
          <a:p>
            <a:pPr marL="457200" indent="-457200">
              <a:buFont typeface="Arial" charset="0"/>
              <a:buChar char="•"/>
            </a:pPr>
            <a:endParaRPr lang="en-US" dirty="0" smtClean="0"/>
          </a:p>
        </p:txBody>
      </p:sp>
      <p:sp>
        <p:nvSpPr>
          <p:cNvPr id="3" name="Title 2"/>
          <p:cNvSpPr>
            <a:spLocks noGrp="1"/>
          </p:cNvSpPr>
          <p:nvPr>
            <p:ph type="title"/>
          </p:nvPr>
        </p:nvSpPr>
        <p:spPr/>
        <p:txBody>
          <a:bodyPr/>
          <a:lstStyle/>
          <a:p>
            <a:r>
              <a:rPr lang="en-US" dirty="0" smtClean="0"/>
              <a:t>Message Queues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26</a:t>
            </a:fld>
            <a:endParaRPr lang="da-DK" altLang="en-US"/>
          </a:p>
        </p:txBody>
      </p:sp>
      <p:sp>
        <p:nvSpPr>
          <p:cNvPr id="6" name="Rounded Rectangle 5"/>
          <p:cNvSpPr/>
          <p:nvPr/>
        </p:nvSpPr>
        <p:spPr>
          <a:xfrm>
            <a:off x="1289713" y="3338732"/>
            <a:ext cx="3326621" cy="15058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148064" y="3338732"/>
            <a:ext cx="3326621" cy="15058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464257" y="2819867"/>
            <a:ext cx="977531" cy="461665"/>
          </a:xfrm>
          <a:prstGeom prst="rect">
            <a:avLst/>
          </a:prstGeom>
          <a:noFill/>
        </p:spPr>
        <p:txBody>
          <a:bodyPr wrap="square" rtlCol="0">
            <a:spAutoFit/>
          </a:bodyPr>
          <a:lstStyle/>
          <a:p>
            <a:r>
              <a:rPr lang="en-US" smtClean="0"/>
              <a:t>Client</a:t>
            </a:r>
            <a:endParaRPr lang="en-US"/>
          </a:p>
        </p:txBody>
      </p:sp>
      <p:sp>
        <p:nvSpPr>
          <p:cNvPr id="9" name="TextBox 8"/>
          <p:cNvSpPr txBox="1"/>
          <p:nvPr/>
        </p:nvSpPr>
        <p:spPr>
          <a:xfrm>
            <a:off x="6261192" y="2734993"/>
            <a:ext cx="1096665" cy="461665"/>
          </a:xfrm>
          <a:prstGeom prst="rect">
            <a:avLst/>
          </a:prstGeom>
          <a:noFill/>
        </p:spPr>
        <p:txBody>
          <a:bodyPr wrap="square" rtlCol="0">
            <a:spAutoFit/>
          </a:bodyPr>
          <a:lstStyle/>
          <a:p>
            <a:r>
              <a:rPr lang="en-US" dirty="0" smtClean="0"/>
              <a:t>Server</a:t>
            </a:r>
            <a:endParaRPr lang="en-US" dirty="0"/>
          </a:p>
        </p:txBody>
      </p:sp>
      <p:sp>
        <p:nvSpPr>
          <p:cNvPr id="10" name="Rounded Rectangle 9"/>
          <p:cNvSpPr/>
          <p:nvPr/>
        </p:nvSpPr>
        <p:spPr>
          <a:xfrm>
            <a:off x="2875652" y="3767609"/>
            <a:ext cx="1000987" cy="648072"/>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701779" y="3767609"/>
            <a:ext cx="1000987" cy="648072"/>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Can 11"/>
          <p:cNvSpPr/>
          <p:nvPr/>
        </p:nvSpPr>
        <p:spPr>
          <a:xfrm>
            <a:off x="3088113" y="4548308"/>
            <a:ext cx="576064" cy="654968"/>
          </a:xfrm>
          <a:prstGeom prst="can">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Can 12"/>
          <p:cNvSpPr/>
          <p:nvPr/>
        </p:nvSpPr>
        <p:spPr>
          <a:xfrm>
            <a:off x="5914240" y="4604733"/>
            <a:ext cx="576064" cy="654968"/>
          </a:xfrm>
          <a:prstGeom prst="can">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Left-Right Arrow 13"/>
          <p:cNvSpPr/>
          <p:nvPr/>
        </p:nvSpPr>
        <p:spPr>
          <a:xfrm>
            <a:off x="3876639" y="3929627"/>
            <a:ext cx="1825140" cy="324036"/>
          </a:xfrm>
          <a:prstGeom prst="leftRightArrow">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126674" y="780700"/>
            <a:ext cx="5798382" cy="1938992"/>
          </a:xfrm>
          <a:prstGeom prst="rect">
            <a:avLst/>
          </a:prstGeom>
          <a:noFill/>
        </p:spPr>
        <p:txBody>
          <a:bodyPr wrap="none" rtlCol="0">
            <a:spAutoFit/>
          </a:bodyPr>
          <a:lstStyle/>
          <a:p>
            <a:r>
              <a:rPr lang="en-US"/>
              <a:t>By storing messages</a:t>
            </a:r>
            <a:br>
              <a:rPr lang="en-US"/>
            </a:br>
            <a:r>
              <a:rPr lang="en-US"/>
              <a:t>on client or server</a:t>
            </a:r>
            <a:br>
              <a:rPr lang="en-US"/>
            </a:br>
            <a:r>
              <a:rPr lang="en-US"/>
              <a:t>and maintaining/exchanging metadata</a:t>
            </a:r>
            <a:br>
              <a:rPr lang="en-US"/>
            </a:br>
            <a:r>
              <a:rPr lang="en-US"/>
              <a:t>to ensure transactional semantics (ACID)</a:t>
            </a:r>
          </a:p>
          <a:p>
            <a:endParaRPr lang="en-US" dirty="0"/>
          </a:p>
        </p:txBody>
      </p:sp>
      <p:sp>
        <p:nvSpPr>
          <p:cNvPr id="18" name="Snip and Round Single Corner Rectangle 17"/>
          <p:cNvSpPr/>
          <p:nvPr/>
        </p:nvSpPr>
        <p:spPr>
          <a:xfrm>
            <a:off x="5974573" y="3971098"/>
            <a:ext cx="432048" cy="306011"/>
          </a:xfrm>
          <a:prstGeom prst="snip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solidFill>
                  <a:schemeClr val="tx1"/>
                </a:solidFill>
              </a:rPr>
              <a:t>M0</a:t>
            </a:r>
            <a:endParaRPr lang="en-US" sz="800" dirty="0">
              <a:solidFill>
                <a:schemeClr val="tx1"/>
              </a:solidFill>
            </a:endParaRPr>
          </a:p>
        </p:txBody>
      </p:sp>
    </p:spTree>
    <p:extLst>
      <p:ext uri="{BB962C8B-B14F-4D97-AF65-F5344CB8AC3E}">
        <p14:creationId xmlns:p14="http://schemas.microsoft.com/office/powerpoint/2010/main" val="1570438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pPr marL="514350" indent="-514350">
              <a:buFontTx/>
              <a:buAutoNum type="arabicPeriod"/>
              <a:defRPr/>
            </a:pPr>
            <a:r>
              <a:rPr lang="en-US" sz="2000" dirty="0" smtClean="0"/>
              <a:t>Remote Procedure Call</a:t>
            </a:r>
            <a:endParaRPr lang="en-US" sz="2000" dirty="0" smtClean="0"/>
          </a:p>
          <a:p>
            <a:pPr marL="971550" lvl="1" indent="-514350" algn="l">
              <a:buFont typeface="Arial" charset="0"/>
              <a:buChar char="•"/>
              <a:defRPr/>
            </a:pPr>
            <a:r>
              <a:rPr lang="en-US" sz="2000" dirty="0" smtClean="0"/>
              <a:t>Procedure Call</a:t>
            </a:r>
            <a:endParaRPr lang="en-US" sz="2000" dirty="0" smtClean="0"/>
          </a:p>
          <a:p>
            <a:pPr marL="971550" lvl="1" indent="-514350" algn="l">
              <a:buFont typeface="Arial" charset="0"/>
              <a:buChar char="•"/>
              <a:defRPr/>
            </a:pPr>
            <a:r>
              <a:rPr lang="en-US" sz="2000" dirty="0" smtClean="0"/>
              <a:t>Strong modularity </a:t>
            </a:r>
            <a:r>
              <a:rPr lang="en-US" sz="2000" dirty="0"/>
              <a:t>c</a:t>
            </a:r>
            <a:r>
              <a:rPr lang="en-US" sz="2000" dirty="0" smtClean="0"/>
              <a:t>onstraints</a:t>
            </a:r>
            <a:endParaRPr lang="en-US" sz="2000" dirty="0" smtClean="0"/>
          </a:p>
          <a:p>
            <a:pPr marL="971550" lvl="1" indent="-514350" algn="l">
              <a:buFont typeface="Arial" charset="0"/>
              <a:buChar char="•"/>
              <a:defRPr/>
            </a:pPr>
            <a:r>
              <a:rPr lang="en-US" sz="2000" dirty="0" smtClean="0"/>
              <a:t>Caller/</a:t>
            </a:r>
            <a:r>
              <a:rPr lang="en-US" sz="2000" dirty="0" err="1" smtClean="0"/>
              <a:t>Callee</a:t>
            </a:r>
            <a:r>
              <a:rPr lang="en-US" sz="2000" dirty="0" smtClean="0"/>
              <a:t>/Stubs</a:t>
            </a:r>
          </a:p>
          <a:p>
            <a:pPr marL="971550" lvl="1" indent="-514350" algn="l">
              <a:buFont typeface="Arial" charset="0"/>
              <a:buChar char="•"/>
              <a:defRPr/>
            </a:pPr>
            <a:r>
              <a:rPr lang="en-US" sz="2000" dirty="0" smtClean="0"/>
              <a:t>Dealing with failures</a:t>
            </a:r>
          </a:p>
          <a:p>
            <a:pPr marL="971550" lvl="1" indent="-514350" algn="l">
              <a:buFont typeface="Arial" charset="0"/>
              <a:buChar char="•"/>
              <a:defRPr/>
            </a:pPr>
            <a:r>
              <a:rPr lang="en-US" sz="2000" dirty="0" smtClean="0"/>
              <a:t>Dealing with Scale</a:t>
            </a:r>
            <a:endParaRPr lang="en-US" sz="2000" dirty="0" smtClean="0"/>
          </a:p>
          <a:p>
            <a:pPr marL="514350" indent="-514350">
              <a:buFontTx/>
              <a:buAutoNum type="arabicPeriod"/>
              <a:defRPr/>
            </a:pPr>
            <a:r>
              <a:rPr lang="en-US" sz="2000" dirty="0" smtClean="0"/>
              <a:t>Alternatives</a:t>
            </a:r>
            <a:endParaRPr lang="en-US" sz="2000" dirty="0" smtClean="0"/>
          </a:p>
          <a:p>
            <a:pPr marL="971550" lvl="1" indent="-514350" algn="l">
              <a:buFont typeface="Arial" charset="0"/>
              <a:buChar char="•"/>
              <a:defRPr/>
            </a:pPr>
            <a:r>
              <a:rPr lang="en-US" sz="2000" dirty="0" smtClean="0"/>
              <a:t>REST</a:t>
            </a:r>
          </a:p>
          <a:p>
            <a:pPr marL="971550" lvl="1" indent="-514350" algn="l">
              <a:buFont typeface="Arial" charset="0"/>
              <a:buChar char="•"/>
              <a:defRPr/>
            </a:pPr>
            <a:r>
              <a:rPr lang="en-US" sz="2000" dirty="0" smtClean="0"/>
              <a:t>Message Queues and Transactional Message Passing</a:t>
            </a:r>
            <a:endParaRPr lang="en-US" sz="2000" dirty="0" smtClean="0"/>
          </a:p>
          <a:p>
            <a:pPr marL="514350" indent="-514350">
              <a:buFont typeface="+mj-lt"/>
              <a:buAutoNum type="arabicPeriod"/>
              <a:defRPr/>
            </a:pPr>
            <a:r>
              <a:rPr lang="en-US" sz="2000" dirty="0" err="1" smtClean="0"/>
              <a:t>gRPC</a:t>
            </a:r>
            <a:endParaRPr lang="en-US" sz="2000" dirty="0" smtClean="0"/>
          </a:p>
          <a:p>
            <a:pPr marL="971550" lvl="1" indent="-514350" algn="l">
              <a:buFont typeface="Arial" charset="0"/>
              <a:buChar char="•"/>
              <a:defRPr/>
            </a:pPr>
            <a:r>
              <a:rPr lang="en-US" sz="2000" dirty="0" smtClean="0"/>
              <a:t>Protocol Buffers</a:t>
            </a:r>
          </a:p>
          <a:p>
            <a:pPr marL="971550" lvl="1" indent="-514350" algn="l">
              <a:buFont typeface="Arial" charset="0"/>
              <a:buChar char="•"/>
              <a:defRPr/>
            </a:pPr>
            <a:r>
              <a:rPr lang="en-US" sz="2000" dirty="0" err="1" smtClean="0"/>
              <a:t>gRPC</a:t>
            </a:r>
            <a:endParaRPr lang="en-US" sz="2000" dirty="0" smtClean="0"/>
          </a:p>
          <a:p>
            <a:pPr marL="971550" lvl="1" indent="-514350" algn="l">
              <a:buFont typeface="Arial" charset="0"/>
              <a:buChar char="•"/>
              <a:defRPr/>
            </a:pPr>
            <a:r>
              <a:rPr lang="en-US" sz="2000" dirty="0" err="1" smtClean="0"/>
              <a:t>Etcd</a:t>
            </a:r>
            <a:endParaRPr lang="en-US" sz="2000" dirty="0" smtClean="0"/>
          </a:p>
        </p:txBody>
      </p:sp>
      <p:sp>
        <p:nvSpPr>
          <p:cNvPr id="20482" name="Title 5"/>
          <p:cNvSpPr>
            <a:spLocks noGrp="1"/>
          </p:cNvSpPr>
          <p:nvPr>
            <p:ph type="title"/>
          </p:nvPr>
        </p:nvSpPr>
        <p:spPr>
          <a:xfrm>
            <a:off x="0" y="0"/>
            <a:ext cx="1546225" cy="565150"/>
          </a:xfrm>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charset="-128"/>
              </a:rPr>
              <a:t>Outline</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D7DB1B3E-B766-B74D-AB79-582D702392BF}" type="datetime1">
              <a:rPr lang="da-DK" altLang="en-US" sz="1100">
                <a:solidFill>
                  <a:srgbClr val="778A95"/>
                </a:solidFill>
                <a:latin typeface="Calibri" charset="0"/>
              </a:rPr>
              <a:pPr/>
              <a:t>04/09/2017</a:t>
            </a:fld>
            <a:endParaRPr lang="da-DK" altLang="en-US" sz="1100">
              <a:solidFill>
                <a:srgbClr val="778A95"/>
              </a:solidFill>
              <a:latin typeface="Calibri"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5D15E0ED-4C81-5A4F-8546-2A8EA5C4EE28}" type="slidenum">
              <a:rPr lang="da-DK" altLang="en-US" sz="1100">
                <a:solidFill>
                  <a:srgbClr val="778A95"/>
                </a:solidFill>
                <a:latin typeface="Calibri" charset="0"/>
              </a:rPr>
              <a:pPr/>
              <a:t>27</a:t>
            </a:fld>
            <a:endParaRPr lang="da-DK" altLang="en-US" sz="1100">
              <a:solidFill>
                <a:srgbClr val="778A95"/>
              </a:solidFill>
              <a:latin typeface="Calibri" charset="0"/>
            </a:endParaRPr>
          </a:p>
        </p:txBody>
      </p:sp>
    </p:spTree>
    <p:extLst>
      <p:ext uri="{BB962C8B-B14F-4D97-AF65-F5344CB8AC3E}">
        <p14:creationId xmlns:p14="http://schemas.microsoft.com/office/powerpoint/2010/main" val="20896416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Protocol buffers are a language-neutral, platform-neutral extensible mechanism for serializing structured data. </a:t>
            </a:r>
            <a:endParaRPr lang="en-US" dirty="0" smtClean="0"/>
          </a:p>
          <a:p>
            <a:endParaRPr lang="en-US" dirty="0"/>
          </a:p>
          <a:p>
            <a:r>
              <a:rPr lang="en-US" dirty="0"/>
              <a:t>Protocol buffers </a:t>
            </a:r>
            <a:r>
              <a:rPr lang="en-US" dirty="0" smtClean="0"/>
              <a:t>are Google’s data interchange format.</a:t>
            </a:r>
          </a:p>
          <a:p>
            <a:endParaRPr lang="en-US" dirty="0"/>
          </a:p>
          <a:p>
            <a:endParaRPr lang="en-US" dirty="0"/>
          </a:p>
        </p:txBody>
      </p:sp>
      <p:sp>
        <p:nvSpPr>
          <p:cNvPr id="3" name="Title 2"/>
          <p:cNvSpPr>
            <a:spLocks noGrp="1"/>
          </p:cNvSpPr>
          <p:nvPr>
            <p:ph type="title"/>
          </p:nvPr>
        </p:nvSpPr>
        <p:spPr>
          <a:xfrm>
            <a:off x="3" y="0"/>
            <a:ext cx="2974185" cy="565146"/>
          </a:xfrm>
        </p:spPr>
        <p:txBody>
          <a:bodyPr/>
          <a:lstStyle/>
          <a:p>
            <a:r>
              <a:rPr lang="en-US" dirty="0" smtClean="0"/>
              <a:t>Protocol Buffers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28</a:t>
            </a:fld>
            <a:endParaRPr lang="da-DK" altLang="en-US"/>
          </a:p>
        </p:txBody>
      </p:sp>
      <p:sp>
        <p:nvSpPr>
          <p:cNvPr id="6" name="TextBox 5"/>
          <p:cNvSpPr txBox="1"/>
          <p:nvPr/>
        </p:nvSpPr>
        <p:spPr>
          <a:xfrm>
            <a:off x="4228261" y="155158"/>
            <a:ext cx="4460965" cy="584775"/>
          </a:xfrm>
          <a:prstGeom prst="rect">
            <a:avLst/>
          </a:prstGeom>
          <a:noFill/>
        </p:spPr>
        <p:txBody>
          <a:bodyPr wrap="none" rtlCol="0">
            <a:spAutoFit/>
          </a:bodyPr>
          <a:lstStyle/>
          <a:p>
            <a:r>
              <a:rPr lang="en-US" sz="1600" dirty="0">
                <a:hlinkClick r:id="rId2"/>
              </a:rPr>
              <a:t>https://developers.google.com/protocol-buffers</a:t>
            </a:r>
            <a:r>
              <a:rPr lang="en-US" sz="1600" dirty="0" smtClean="0">
                <a:hlinkClick r:id="rId2"/>
              </a:rPr>
              <a:t>/</a:t>
            </a:r>
            <a:endParaRPr lang="en-US" sz="1600" dirty="0" smtClean="0"/>
          </a:p>
          <a:p>
            <a:r>
              <a:rPr lang="en-US" sz="1600" dirty="0"/>
              <a:t>https://</a:t>
            </a:r>
            <a:r>
              <a:rPr lang="en-US" sz="1600" dirty="0" err="1" smtClean="0"/>
              <a:t>github.com</a:t>
            </a:r>
            <a:r>
              <a:rPr lang="en-US" sz="1600" dirty="0" smtClean="0"/>
              <a:t>/google/</a:t>
            </a:r>
            <a:r>
              <a:rPr lang="en-US" sz="1600" dirty="0" err="1" smtClean="0"/>
              <a:t>protobuf</a:t>
            </a:r>
            <a:endParaRPr lang="en-US" sz="1600" dirty="0"/>
          </a:p>
        </p:txBody>
      </p:sp>
    </p:spTree>
    <p:extLst>
      <p:ext uri="{BB962C8B-B14F-4D97-AF65-F5344CB8AC3E}">
        <p14:creationId xmlns:p14="http://schemas.microsoft.com/office/powerpoint/2010/main" val="660270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2974185" cy="565146"/>
          </a:xfrm>
        </p:spPr>
        <p:txBody>
          <a:bodyPr/>
          <a:lstStyle/>
          <a:p>
            <a:r>
              <a:rPr lang="en-US" dirty="0" smtClean="0"/>
              <a:t>Protocol Buffers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29</a:t>
            </a:fld>
            <a:endParaRPr lang="da-DK" altLang="en-US"/>
          </a:p>
        </p:txBody>
      </p:sp>
      <p:sp>
        <p:nvSpPr>
          <p:cNvPr id="6" name="Round Diagonal Corner Rectangle 5"/>
          <p:cNvSpPr/>
          <p:nvPr/>
        </p:nvSpPr>
        <p:spPr>
          <a:xfrm>
            <a:off x="1547664" y="1273324"/>
            <a:ext cx="2376264" cy="2880320"/>
          </a:xfrm>
          <a:prstGeom prst="round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Message</a:t>
            </a:r>
          </a:p>
          <a:p>
            <a:pPr algn="ctr"/>
            <a:r>
              <a:rPr lang="en-US" dirty="0">
                <a:solidFill>
                  <a:schemeClr val="tx1"/>
                </a:solidFill>
              </a:rPr>
              <a:t>(</a:t>
            </a:r>
            <a:r>
              <a:rPr lang="en-US" dirty="0" smtClean="0">
                <a:solidFill>
                  <a:schemeClr val="tx1"/>
                </a:solidFill>
              </a:rPr>
              <a:t>Structured</a:t>
            </a:r>
            <a:br>
              <a:rPr lang="en-US" dirty="0" smtClean="0">
                <a:solidFill>
                  <a:schemeClr val="tx1"/>
                </a:solidFill>
              </a:rPr>
            </a:br>
            <a:r>
              <a:rPr lang="en-US" dirty="0" smtClean="0">
                <a:solidFill>
                  <a:schemeClr val="tx1"/>
                </a:solidFill>
              </a:rPr>
              <a:t>Data)</a:t>
            </a:r>
            <a:br>
              <a:rPr lang="en-US" dirty="0" smtClean="0">
                <a:solidFill>
                  <a:schemeClr val="tx1"/>
                </a:solidFill>
              </a:rPr>
            </a:br>
            <a:r>
              <a:rPr lang="en-US" dirty="0" smtClean="0">
                <a:solidFill>
                  <a:schemeClr val="tx1"/>
                </a:solidFill>
              </a:rPr>
              <a:t>Definition</a:t>
            </a:r>
          </a:p>
          <a:p>
            <a:pPr algn="ctr"/>
            <a:endParaRPr lang="en-US" dirty="0">
              <a:solidFill>
                <a:schemeClr val="tx1"/>
              </a:solidFill>
            </a:endParaRPr>
          </a:p>
          <a:p>
            <a:pPr algn="ctr"/>
            <a:r>
              <a:rPr lang="en-US" dirty="0" smtClean="0">
                <a:solidFill>
                  <a:schemeClr val="tx1"/>
                </a:solidFill>
              </a:rPr>
              <a:t>.proto file</a:t>
            </a:r>
          </a:p>
        </p:txBody>
      </p:sp>
      <p:sp>
        <p:nvSpPr>
          <p:cNvPr id="7" name="Rectangle 6"/>
          <p:cNvSpPr/>
          <p:nvPr/>
        </p:nvSpPr>
        <p:spPr>
          <a:xfrm>
            <a:off x="5796136" y="841276"/>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 access class (Go)</a:t>
            </a:r>
            <a:endParaRPr lang="en-US" dirty="0">
              <a:solidFill>
                <a:schemeClr val="tx1"/>
              </a:solidFill>
            </a:endParaRPr>
          </a:p>
        </p:txBody>
      </p:sp>
      <p:sp>
        <p:nvSpPr>
          <p:cNvPr id="8" name="Rectangle 7"/>
          <p:cNvSpPr/>
          <p:nvPr/>
        </p:nvSpPr>
        <p:spPr>
          <a:xfrm>
            <a:off x="5740761" y="3289548"/>
            <a:ext cx="1927583" cy="18002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Data access class (Java, </a:t>
            </a:r>
            <a:r>
              <a:rPr lang="en-US" smtClean="0">
                <a:solidFill>
                  <a:schemeClr val="tx1"/>
                </a:solidFill>
              </a:rPr>
              <a:t>Python, C++, C#)</a:t>
            </a:r>
            <a:endParaRPr lang="en-US" dirty="0">
              <a:solidFill>
                <a:schemeClr val="tx1"/>
              </a:solidFill>
            </a:endParaRPr>
          </a:p>
        </p:txBody>
      </p:sp>
      <p:sp>
        <p:nvSpPr>
          <p:cNvPr id="9" name="Right Arrow 8"/>
          <p:cNvSpPr/>
          <p:nvPr/>
        </p:nvSpPr>
        <p:spPr>
          <a:xfrm>
            <a:off x="4211960" y="2281436"/>
            <a:ext cx="1872208" cy="86409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p:cNvSpPr txBox="1"/>
          <p:nvPr/>
        </p:nvSpPr>
        <p:spPr>
          <a:xfrm>
            <a:off x="4294545" y="2489043"/>
            <a:ext cx="1154483" cy="430887"/>
          </a:xfrm>
          <a:prstGeom prst="rect">
            <a:avLst/>
          </a:prstGeom>
          <a:noFill/>
        </p:spPr>
        <p:txBody>
          <a:bodyPr wrap="none" rtlCol="0">
            <a:spAutoFit/>
          </a:bodyPr>
          <a:lstStyle/>
          <a:p>
            <a:r>
              <a:rPr lang="en-US" sz="1100" dirty="0" smtClean="0"/>
              <a:t>Protocol Buffer </a:t>
            </a:r>
          </a:p>
          <a:p>
            <a:r>
              <a:rPr lang="en-US" sz="1100" dirty="0" smtClean="0"/>
              <a:t>compiler</a:t>
            </a:r>
            <a:endParaRPr lang="en-US" sz="1100" dirty="0"/>
          </a:p>
        </p:txBody>
      </p:sp>
    </p:spTree>
    <p:extLst>
      <p:ext uri="{BB962C8B-B14F-4D97-AF65-F5344CB8AC3E}">
        <p14:creationId xmlns:p14="http://schemas.microsoft.com/office/powerpoint/2010/main" val="178008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An HTTP session is a sequence of request-response interactions.</a:t>
            </a:r>
          </a:p>
          <a:p>
            <a:endParaRPr lang="en-US" dirty="0" smtClean="0"/>
          </a:p>
          <a:p>
            <a:r>
              <a:rPr lang="en-US" dirty="0" smtClean="0"/>
              <a:t>A request is a method applied on a URI:</a:t>
            </a:r>
          </a:p>
          <a:p>
            <a:pPr marL="914400" lvl="1" indent="-457200" algn="l">
              <a:buFont typeface="Arial" charset="0"/>
              <a:buChar char="•"/>
            </a:pPr>
            <a:r>
              <a:rPr lang="en-US" dirty="0" smtClean="0"/>
              <a:t>Methods: GET, PUT, POST, HEAD, OPTIONS, DELETE, TRACE, CONNECT, PATCH</a:t>
            </a:r>
          </a:p>
          <a:p>
            <a:pPr marL="914400" lvl="1" indent="-457200" algn="l">
              <a:buFont typeface="Arial" charset="0"/>
              <a:buChar char="•"/>
            </a:pPr>
            <a:r>
              <a:rPr lang="en-US" dirty="0" smtClean="0"/>
              <a:t>URI: Universal Resource Identifier</a:t>
            </a:r>
          </a:p>
          <a:p>
            <a:pPr marL="1371600" lvl="2" indent="-457200" algn="l">
              <a:buFont typeface="Arial" charset="0"/>
              <a:buChar char="•"/>
            </a:pPr>
            <a:r>
              <a:rPr lang="en-US" dirty="0" smtClean="0"/>
              <a:t>URL: Universal Resource Locator</a:t>
            </a:r>
          </a:p>
          <a:p>
            <a:r>
              <a:rPr lang="en-US" dirty="0" smtClean="0"/>
              <a:t>A response is a status code and a message body</a:t>
            </a:r>
          </a:p>
        </p:txBody>
      </p:sp>
      <p:sp>
        <p:nvSpPr>
          <p:cNvPr id="3" name="Title 2"/>
          <p:cNvSpPr>
            <a:spLocks noGrp="1"/>
          </p:cNvSpPr>
          <p:nvPr>
            <p:ph type="title"/>
          </p:nvPr>
        </p:nvSpPr>
        <p:spPr>
          <a:xfrm>
            <a:off x="3" y="0"/>
            <a:ext cx="1184592" cy="565146"/>
          </a:xfrm>
        </p:spPr>
        <p:txBody>
          <a:bodyPr/>
          <a:lstStyle/>
          <a:p>
            <a:r>
              <a:rPr lang="en-US" dirty="0" smtClean="0"/>
              <a:t>HTTP</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a:t>
            </a:fld>
            <a:endParaRPr lang="da-DK" altLang="en-US"/>
          </a:p>
        </p:txBody>
      </p:sp>
    </p:spTree>
    <p:extLst>
      <p:ext uri="{BB962C8B-B14F-4D97-AF65-F5344CB8AC3E}">
        <p14:creationId xmlns:p14="http://schemas.microsoft.com/office/powerpoint/2010/main" val="1691015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ProtoBuf</a:t>
            </a:r>
            <a:r>
              <a:rPr lang="en-US" dirty="0" smtClean="0"/>
              <a:t> Language</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30</a:t>
            </a:fld>
            <a:endParaRPr lang="da-DK" altLang="en-US"/>
          </a:p>
        </p:txBody>
      </p:sp>
      <p:sp>
        <p:nvSpPr>
          <p:cNvPr id="6" name="TextBox 5"/>
          <p:cNvSpPr txBox="1"/>
          <p:nvPr/>
        </p:nvSpPr>
        <p:spPr>
          <a:xfrm>
            <a:off x="4104395" y="128684"/>
            <a:ext cx="4745210" cy="307777"/>
          </a:xfrm>
          <a:prstGeom prst="rect">
            <a:avLst/>
          </a:prstGeom>
          <a:noFill/>
        </p:spPr>
        <p:txBody>
          <a:bodyPr wrap="none" rtlCol="0">
            <a:spAutoFit/>
          </a:bodyPr>
          <a:lstStyle/>
          <a:p>
            <a:r>
              <a:rPr lang="en-US" sz="1400" dirty="0"/>
              <a:t>https://</a:t>
            </a:r>
            <a:r>
              <a:rPr lang="en-US" sz="1400" dirty="0" err="1"/>
              <a:t>developers.google.com</a:t>
            </a:r>
            <a:r>
              <a:rPr lang="en-US" sz="1400" dirty="0"/>
              <a:t>/protocol-buffers/docs/proto</a:t>
            </a:r>
          </a:p>
        </p:txBody>
      </p:sp>
      <p:sp>
        <p:nvSpPr>
          <p:cNvPr id="7" name="TextBox 6"/>
          <p:cNvSpPr txBox="1"/>
          <p:nvPr/>
        </p:nvSpPr>
        <p:spPr>
          <a:xfrm>
            <a:off x="1835696" y="1417340"/>
            <a:ext cx="184731" cy="461665"/>
          </a:xfrm>
          <a:prstGeom prst="rect">
            <a:avLst/>
          </a:prstGeom>
          <a:noFill/>
        </p:spPr>
        <p:txBody>
          <a:bodyPr wrap="none" rtlCol="0">
            <a:spAutoFit/>
          </a:bodyPr>
          <a:lstStyle/>
          <a:p>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0" name="Add-in 9" title="Code Presenter Pro"/>
              <p:cNvGraphicFramePr>
                <a:graphicFrameLocks noGrp="1"/>
              </p:cNvGraphicFramePr>
              <p:nvPr/>
            </p:nvGraphicFramePr>
            <p:xfrm>
              <a:off x="-190500" y="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0" name="Add-in 9" title="Code Presenter Pro"/>
              <p:cNvPicPr>
                <a:picLocks noGrp="1" noRot="1" noChangeAspect="1" noMove="1" noResize="1" noEditPoints="1" noAdjustHandles="1" noChangeArrowheads="1" noChangeShapeType="1"/>
              </p:cNvPicPr>
              <p:nvPr/>
            </p:nvPicPr>
            <p:blipFill>
              <a:blip r:embed="rId3"/>
              <a:stretch>
                <a:fillRect/>
              </a:stretch>
            </p:blipFill>
            <p:spPr>
              <a:xfrm>
                <a:off x="-190500" y="0"/>
                <a:ext cx="9525000" cy="5715000"/>
              </a:xfrm>
              <a:prstGeom prst="rect">
                <a:avLst/>
              </a:prstGeom>
            </p:spPr>
          </p:pic>
        </mc:Fallback>
      </mc:AlternateContent>
    </p:spTree>
    <p:extLst>
      <p:ext uri="{BB962C8B-B14F-4D97-AF65-F5344CB8AC3E}">
        <p14:creationId xmlns:p14="http://schemas.microsoft.com/office/powerpoint/2010/main" val="94354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2830491" cy="565146"/>
          </a:xfrm>
        </p:spPr>
        <p:txBody>
          <a:bodyPr/>
          <a:lstStyle/>
          <a:p>
            <a:r>
              <a:rPr lang="en-US" dirty="0" err="1" smtClean="0"/>
              <a:t>ProtoBuf</a:t>
            </a:r>
            <a:r>
              <a:rPr lang="en-US" dirty="0" smtClean="0"/>
              <a:t> Types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31</a:t>
            </a:fld>
            <a:endParaRPr lang="da-DK"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693" y="432712"/>
            <a:ext cx="5606924" cy="4842344"/>
          </a:xfrm>
          <a:prstGeom prst="rect">
            <a:avLst/>
          </a:prstGeom>
        </p:spPr>
      </p:pic>
      <p:sp>
        <p:nvSpPr>
          <p:cNvPr id="7" name="TextBox 6"/>
          <p:cNvSpPr txBox="1"/>
          <p:nvPr/>
        </p:nvSpPr>
        <p:spPr>
          <a:xfrm>
            <a:off x="5243307" y="36352"/>
            <a:ext cx="3435556" cy="246221"/>
          </a:xfrm>
          <a:prstGeom prst="rect">
            <a:avLst/>
          </a:prstGeom>
          <a:noFill/>
        </p:spPr>
        <p:txBody>
          <a:bodyPr wrap="none" rtlCol="0">
            <a:spAutoFit/>
          </a:bodyPr>
          <a:lstStyle/>
          <a:p>
            <a:r>
              <a:rPr lang="en-US" sz="1000" dirty="0"/>
              <a:t>https://</a:t>
            </a:r>
            <a:r>
              <a:rPr lang="en-US" sz="1000" dirty="0" err="1"/>
              <a:t>developers.google.com</a:t>
            </a:r>
            <a:r>
              <a:rPr lang="en-US" sz="1000" dirty="0"/>
              <a:t>/protocol-buffers/docs/proto</a:t>
            </a:r>
          </a:p>
        </p:txBody>
      </p:sp>
    </p:spTree>
    <p:extLst>
      <p:ext uri="{BB962C8B-B14F-4D97-AF65-F5344CB8AC3E}">
        <p14:creationId xmlns:p14="http://schemas.microsoft.com/office/powerpoint/2010/main" val="324895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457200" indent="-457200">
              <a:buFont typeface="Arial" charset="0"/>
              <a:buChar char="•"/>
            </a:pPr>
            <a:r>
              <a:rPr lang="en-US" dirty="0" smtClean="0"/>
              <a:t>Messages defined in .proto file</a:t>
            </a:r>
          </a:p>
          <a:p>
            <a:pPr marL="457200" indent="-457200">
              <a:buFont typeface="Arial" charset="0"/>
              <a:buChar char="•"/>
            </a:pPr>
            <a:r>
              <a:rPr lang="en-US" dirty="0" smtClean="0"/>
              <a:t>Language-specific access classes generated with protocol buffer compiler</a:t>
            </a:r>
          </a:p>
          <a:p>
            <a:pPr marL="457200" indent="-457200">
              <a:buFont typeface="Arial" charset="0"/>
              <a:buChar char="•"/>
            </a:pPr>
            <a:r>
              <a:rPr lang="en-US" dirty="0" smtClean="0"/>
              <a:t>Marshalling/</a:t>
            </a:r>
            <a:r>
              <a:rPr lang="en-US" dirty="0" err="1" smtClean="0"/>
              <a:t>unmarshalling</a:t>
            </a:r>
            <a:r>
              <a:rPr lang="en-US" dirty="0" smtClean="0"/>
              <a:t> provided by language specific Protocol buffer library</a:t>
            </a:r>
            <a:endParaRPr lang="en-US" dirty="0"/>
          </a:p>
        </p:txBody>
      </p:sp>
      <p:sp>
        <p:nvSpPr>
          <p:cNvPr id="3" name="Title 2"/>
          <p:cNvSpPr>
            <a:spLocks noGrp="1"/>
          </p:cNvSpPr>
          <p:nvPr>
            <p:ph type="title"/>
          </p:nvPr>
        </p:nvSpPr>
        <p:spPr>
          <a:xfrm>
            <a:off x="3" y="0"/>
            <a:ext cx="4797633" cy="565146"/>
          </a:xfrm>
        </p:spPr>
        <p:txBody>
          <a:bodyPr/>
          <a:lstStyle/>
          <a:p>
            <a:r>
              <a:rPr lang="en-US" dirty="0" smtClean="0"/>
              <a:t>Marshalling/</a:t>
            </a:r>
            <a:r>
              <a:rPr lang="en-US" dirty="0" err="1" smtClean="0"/>
              <a:t>unmarshalling</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32</a:t>
            </a:fld>
            <a:endParaRPr lang="da-DK" altLang="en-US"/>
          </a:p>
        </p:txBody>
      </p:sp>
    </p:spTree>
    <p:extLst>
      <p:ext uri="{BB962C8B-B14F-4D97-AF65-F5344CB8AC3E}">
        <p14:creationId xmlns:p14="http://schemas.microsoft.com/office/powerpoint/2010/main" val="658609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3" y="0"/>
            <a:ext cx="3467204" cy="565146"/>
          </a:xfrm>
        </p:spPr>
        <p:txBody>
          <a:bodyPr/>
          <a:lstStyle/>
          <a:p>
            <a:r>
              <a:rPr lang="en-US" dirty="0" err="1"/>
              <a:t>a</a:t>
            </a:r>
            <a:r>
              <a:rPr lang="en-US" dirty="0" err="1" smtClean="0"/>
              <a:t>ddressBook.proto</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33</a:t>
            </a:fld>
            <a:endParaRPr lang="da-DK" alt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546950809"/>
                  </p:ext>
                </p:extLst>
              </p:nvPr>
            </p:nvGraphicFramePr>
            <p:xfrm>
              <a:off x="609600" y="876300"/>
              <a:ext cx="8001000" cy="40386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609600" y="876300"/>
                <a:ext cx="8001000" cy="4038600"/>
              </a:xfrm>
              <a:prstGeom prst="rect">
                <a:avLst/>
              </a:prstGeom>
            </p:spPr>
          </p:pic>
        </mc:Fallback>
      </mc:AlternateContent>
    </p:spTree>
    <p:extLst>
      <p:ext uri="{BB962C8B-B14F-4D97-AF65-F5344CB8AC3E}">
        <p14:creationId xmlns:p14="http://schemas.microsoft.com/office/powerpoint/2010/main" val="110182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 </a:t>
            </a:r>
            <a:r>
              <a:rPr lang="en-US" dirty="0" err="1" smtClean="0">
                <a:latin typeface="Sauce Code Powerline" charset="0"/>
                <a:ea typeface="Sauce Code Powerline" charset="0"/>
                <a:cs typeface="Sauce Code Powerline" charset="0"/>
              </a:rPr>
              <a:t>protoc</a:t>
            </a:r>
            <a:r>
              <a:rPr lang="en-US" dirty="0" smtClean="0">
                <a:latin typeface="Sauce Code Powerline" charset="0"/>
                <a:ea typeface="Sauce Code Powerline" charset="0"/>
                <a:cs typeface="Sauce Code Powerline" charset="0"/>
              </a:rPr>
              <a:t> --</a:t>
            </a:r>
            <a:r>
              <a:rPr lang="en-US" dirty="0" err="1" smtClean="0">
                <a:latin typeface="Sauce Code Powerline" charset="0"/>
                <a:ea typeface="Sauce Code Powerline" charset="0"/>
                <a:cs typeface="Sauce Code Powerline" charset="0"/>
              </a:rPr>
              <a:t>go_out</a:t>
            </a:r>
            <a:r>
              <a:rPr lang="en-US" dirty="0" smtClean="0">
                <a:latin typeface="Sauce Code Powerline" charset="0"/>
                <a:ea typeface="Sauce Code Powerline" charset="0"/>
                <a:cs typeface="Sauce Code Powerline" charset="0"/>
              </a:rPr>
              <a:t>=. </a:t>
            </a:r>
            <a:r>
              <a:rPr lang="en-US" dirty="0" err="1" smtClean="0">
                <a:latin typeface="Sauce Code Powerline" charset="0"/>
                <a:ea typeface="Sauce Code Powerline" charset="0"/>
                <a:cs typeface="Sauce Code Powerline" charset="0"/>
              </a:rPr>
              <a:t>addressbook.proto</a:t>
            </a:r>
            <a:endParaRPr lang="en-US" dirty="0">
              <a:latin typeface="Sauce Code Powerline" charset="0"/>
              <a:ea typeface="Sauce Code Powerline" charset="0"/>
              <a:cs typeface="Sauce Code Powerline" charset="0"/>
            </a:endParaRPr>
          </a:p>
        </p:txBody>
      </p:sp>
      <p:sp>
        <p:nvSpPr>
          <p:cNvPr id="3" name="Title 2"/>
          <p:cNvSpPr>
            <a:spLocks noGrp="1"/>
          </p:cNvSpPr>
          <p:nvPr>
            <p:ph type="title"/>
          </p:nvPr>
        </p:nvSpPr>
        <p:spPr>
          <a:xfrm>
            <a:off x="3" y="0"/>
            <a:ext cx="4942736" cy="565146"/>
          </a:xfrm>
        </p:spPr>
        <p:txBody>
          <a:bodyPr/>
          <a:lstStyle/>
          <a:p>
            <a:r>
              <a:rPr lang="en-US" dirty="0" smtClean="0"/>
              <a:t>Protocol Buffer Compilation</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34</a:t>
            </a:fld>
            <a:endParaRPr lang="da-DK" altLang="en-US"/>
          </a:p>
        </p:txBody>
      </p:sp>
    </p:spTree>
    <p:extLst>
      <p:ext uri="{BB962C8B-B14F-4D97-AF65-F5344CB8AC3E}">
        <p14:creationId xmlns:p14="http://schemas.microsoft.com/office/powerpoint/2010/main" val="7711766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3" y="0"/>
            <a:ext cx="2343050" cy="565146"/>
          </a:xfrm>
        </p:spPr>
        <p:txBody>
          <a:bodyPr/>
          <a:lstStyle/>
          <a:p>
            <a:r>
              <a:rPr lang="en-US" dirty="0" smtClean="0"/>
              <a:t>Access Class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35</a:t>
            </a:fld>
            <a:endParaRPr lang="da-DK" alt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extLst>
                  <p:ext uri="{D42A27DB-BD31-4B8C-83A1-F6EECF244321}">
                    <p14:modId xmlns:p14="http://schemas.microsoft.com/office/powerpoint/2010/main" val="210136832"/>
                  </p:ext>
                </p:extLst>
              </p:nvPr>
            </p:nvGraphicFramePr>
            <p:xfrm>
              <a:off x="609600" y="876300"/>
              <a:ext cx="8014360" cy="403810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609600" y="876300"/>
                <a:ext cx="8014360" cy="4038105"/>
              </a:xfrm>
              <a:prstGeom prst="rect">
                <a:avLst/>
              </a:prstGeom>
            </p:spPr>
          </p:pic>
        </mc:Fallback>
      </mc:AlternateContent>
      <p:sp>
        <p:nvSpPr>
          <p:cNvPr id="7" name="TextBox 6"/>
          <p:cNvSpPr txBox="1"/>
          <p:nvPr/>
        </p:nvSpPr>
        <p:spPr>
          <a:xfrm>
            <a:off x="2473318" y="128684"/>
            <a:ext cx="6205545" cy="307777"/>
          </a:xfrm>
          <a:prstGeom prst="rect">
            <a:avLst/>
          </a:prstGeom>
          <a:noFill/>
        </p:spPr>
        <p:txBody>
          <a:bodyPr wrap="none" rtlCol="0">
            <a:spAutoFit/>
          </a:bodyPr>
          <a:lstStyle/>
          <a:p>
            <a:r>
              <a:rPr lang="en-US" sz="1400" dirty="0"/>
              <a:t>https://</a:t>
            </a:r>
            <a:r>
              <a:rPr lang="en-US" sz="1400" dirty="0" err="1"/>
              <a:t>developers.google.com</a:t>
            </a:r>
            <a:r>
              <a:rPr lang="en-US" sz="1400" dirty="0"/>
              <a:t>/protocol-buffers/docs/reference/go-generated</a:t>
            </a:r>
          </a:p>
        </p:txBody>
      </p:sp>
    </p:spTree>
    <p:extLst>
      <p:ext uri="{BB962C8B-B14F-4D97-AF65-F5344CB8AC3E}">
        <p14:creationId xmlns:p14="http://schemas.microsoft.com/office/powerpoint/2010/main" val="290265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a:xfrm>
            <a:off x="3" y="0"/>
            <a:ext cx="6154222" cy="565146"/>
          </a:xfrm>
        </p:spPr>
        <p:txBody>
          <a:bodyPr/>
          <a:lstStyle/>
          <a:p>
            <a:r>
              <a:rPr lang="en-US" dirty="0" smtClean="0"/>
              <a:t>Programming with Protocol Buffers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36</a:t>
            </a:fld>
            <a:endParaRPr lang="da-DK" altLang="en-US"/>
          </a:p>
        </p:txBody>
      </p:sp>
      <p:sp>
        <p:nvSpPr>
          <p:cNvPr id="6" name="TextBox 5"/>
          <p:cNvSpPr txBox="1"/>
          <p:nvPr/>
        </p:nvSpPr>
        <p:spPr>
          <a:xfrm>
            <a:off x="6292496" y="174851"/>
            <a:ext cx="2502608" cy="215444"/>
          </a:xfrm>
          <a:prstGeom prst="rect">
            <a:avLst/>
          </a:prstGeom>
          <a:noFill/>
        </p:spPr>
        <p:txBody>
          <a:bodyPr wrap="none" rtlCol="0">
            <a:spAutoFit/>
          </a:bodyPr>
          <a:lstStyle/>
          <a:p>
            <a:r>
              <a:rPr lang="en-US" sz="800" dirty="0"/>
              <a:t>https://</a:t>
            </a:r>
            <a:r>
              <a:rPr lang="en-US" sz="800" dirty="0" err="1"/>
              <a:t>godoc.org</a:t>
            </a:r>
            <a:r>
              <a:rPr lang="en-US" sz="800" dirty="0"/>
              <a:t>/</a:t>
            </a:r>
            <a:r>
              <a:rPr lang="en-US" sz="800" dirty="0" err="1"/>
              <a:t>github.com</a:t>
            </a:r>
            <a:r>
              <a:rPr lang="en-US" sz="800" dirty="0"/>
              <a:t>/</a:t>
            </a:r>
            <a:r>
              <a:rPr lang="en-US" sz="800" dirty="0" err="1"/>
              <a:t>golang</a:t>
            </a:r>
            <a:r>
              <a:rPr lang="en-US" sz="800" dirty="0"/>
              <a:t>/</a:t>
            </a:r>
            <a:r>
              <a:rPr lang="en-US" sz="800" dirty="0" err="1"/>
              <a:t>protobuf</a:t>
            </a:r>
            <a:r>
              <a:rPr lang="en-US" sz="800" dirty="0"/>
              <a:t>/proto</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Code Presenter Pro"/>
              <p:cNvGraphicFramePr>
                <a:graphicFrameLocks noGrp="1"/>
              </p:cNvGraphicFramePr>
              <p:nvPr>
                <p:extLst>
                  <p:ext uri="{D42A27DB-BD31-4B8C-83A1-F6EECF244321}">
                    <p14:modId xmlns:p14="http://schemas.microsoft.com/office/powerpoint/2010/main" val="1441738569"/>
                  </p:ext>
                </p:extLst>
              </p:nvPr>
            </p:nvGraphicFramePr>
            <p:xfrm>
              <a:off x="609600" y="876300"/>
              <a:ext cx="8001000" cy="40386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Add-in 6" title="Code Presenter Pro"/>
              <p:cNvPicPr>
                <a:picLocks noGrp="1" noRot="1" noChangeAspect="1" noMove="1" noResize="1" noEditPoints="1" noAdjustHandles="1" noChangeArrowheads="1" noChangeShapeType="1"/>
              </p:cNvPicPr>
              <p:nvPr/>
            </p:nvPicPr>
            <p:blipFill>
              <a:blip r:embed="rId3"/>
              <a:stretch>
                <a:fillRect/>
              </a:stretch>
            </p:blipFill>
            <p:spPr>
              <a:xfrm>
                <a:off x="609600" y="876300"/>
                <a:ext cx="8001000" cy="4038600"/>
              </a:xfrm>
              <a:prstGeom prst="rect">
                <a:avLst/>
              </a:prstGeom>
            </p:spPr>
          </p:pic>
        </mc:Fallback>
      </mc:AlternateContent>
    </p:spTree>
    <p:extLst>
      <p:ext uri="{BB962C8B-B14F-4D97-AF65-F5344CB8AC3E}">
        <p14:creationId xmlns:p14="http://schemas.microsoft.com/office/powerpoint/2010/main" val="1306619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Protocol Buffers used to define the </a:t>
            </a:r>
            <a:r>
              <a:rPr lang="en-US" dirty="0" err="1" smtClean="0"/>
              <a:t>gRPC</a:t>
            </a:r>
            <a:r>
              <a:rPr lang="en-US" dirty="0" smtClean="0"/>
              <a:t> </a:t>
            </a:r>
            <a:r>
              <a:rPr lang="en-US" b="1" i="1" dirty="0" smtClean="0"/>
              <a:t>service</a:t>
            </a:r>
            <a:r>
              <a:rPr lang="en-US" dirty="0" smtClean="0"/>
              <a:t>,  and the parameters/return types for </a:t>
            </a:r>
            <a:r>
              <a:rPr lang="en-US" b="1" i="1" dirty="0" err="1" smtClean="0"/>
              <a:t>rpc</a:t>
            </a:r>
            <a:r>
              <a:rPr lang="en-US" b="1" i="1" dirty="0" smtClean="0"/>
              <a:t> </a:t>
            </a:r>
            <a:r>
              <a:rPr lang="en-US" dirty="0" smtClean="0"/>
              <a:t>functions.</a:t>
            </a:r>
            <a:endParaRPr lang="en-US" dirty="0"/>
          </a:p>
        </p:txBody>
      </p:sp>
      <p:sp>
        <p:nvSpPr>
          <p:cNvPr id="3" name="Title 2"/>
          <p:cNvSpPr>
            <a:spLocks noGrp="1"/>
          </p:cNvSpPr>
          <p:nvPr>
            <p:ph type="title"/>
          </p:nvPr>
        </p:nvSpPr>
        <p:spPr>
          <a:xfrm>
            <a:off x="3" y="0"/>
            <a:ext cx="1158431" cy="565146"/>
          </a:xfrm>
        </p:spPr>
        <p:txBody>
          <a:bodyPr/>
          <a:lstStyle/>
          <a:p>
            <a:r>
              <a:rPr lang="en-US" dirty="0" err="1" smtClean="0"/>
              <a:t>gRPC</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05/09/2017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37</a:t>
            </a:fld>
            <a:endParaRPr lang="da-DK" altLang="en-US"/>
          </a:p>
        </p:txBody>
      </p:sp>
      <p:sp>
        <p:nvSpPr>
          <p:cNvPr id="6" name="TextBox 5"/>
          <p:cNvSpPr txBox="1"/>
          <p:nvPr/>
        </p:nvSpPr>
        <p:spPr>
          <a:xfrm>
            <a:off x="5724128" y="337220"/>
            <a:ext cx="2116285" cy="461665"/>
          </a:xfrm>
          <a:prstGeom prst="rect">
            <a:avLst/>
          </a:prstGeom>
          <a:noFill/>
        </p:spPr>
        <p:txBody>
          <a:bodyPr wrap="none" rtlCol="0">
            <a:spAutoFit/>
          </a:bodyPr>
          <a:lstStyle/>
          <a:p>
            <a:r>
              <a:rPr lang="en-US" dirty="0"/>
              <a:t>https://</a:t>
            </a:r>
            <a:r>
              <a:rPr lang="en-US" dirty="0" err="1"/>
              <a:t>grpc.io</a:t>
            </a:r>
            <a:r>
              <a:rPr lang="en-US" dirty="0"/>
              <a:t>/</a:t>
            </a:r>
          </a:p>
        </p:txBody>
      </p:sp>
    </p:spTree>
    <p:extLst>
      <p:ext uri="{BB962C8B-B14F-4D97-AF65-F5344CB8AC3E}">
        <p14:creationId xmlns:p14="http://schemas.microsoft.com/office/powerpoint/2010/main" val="1510210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964468" cy="565146"/>
          </a:xfrm>
        </p:spPr>
        <p:txBody>
          <a:bodyPr/>
          <a:lstStyle/>
          <a:p>
            <a:r>
              <a:rPr lang="en-US" dirty="0" smtClean="0"/>
              <a:t>RPC</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05/09/2017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38</a:t>
            </a:fld>
            <a:endParaRPr lang="da-DK" altLang="en-US"/>
          </a:p>
        </p:txBody>
      </p:sp>
      <p:sp>
        <p:nvSpPr>
          <p:cNvPr id="6" name="Rounded Rectangle 5"/>
          <p:cNvSpPr/>
          <p:nvPr/>
        </p:nvSpPr>
        <p:spPr>
          <a:xfrm>
            <a:off x="1403648" y="841276"/>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261999" y="841276"/>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39752" y="379611"/>
            <a:ext cx="973343" cy="461665"/>
          </a:xfrm>
          <a:prstGeom prst="rect">
            <a:avLst/>
          </a:prstGeom>
          <a:noFill/>
        </p:spPr>
        <p:txBody>
          <a:bodyPr wrap="none" rtlCol="0">
            <a:spAutoFit/>
          </a:bodyPr>
          <a:lstStyle/>
          <a:p>
            <a:r>
              <a:rPr lang="en-US" smtClean="0"/>
              <a:t>Client</a:t>
            </a:r>
            <a:endParaRPr lang="en-US"/>
          </a:p>
        </p:txBody>
      </p:sp>
      <p:sp>
        <p:nvSpPr>
          <p:cNvPr id="9" name="TextBox 8"/>
          <p:cNvSpPr txBox="1"/>
          <p:nvPr/>
        </p:nvSpPr>
        <p:spPr>
          <a:xfrm>
            <a:off x="6372200" y="379611"/>
            <a:ext cx="1091966" cy="461665"/>
          </a:xfrm>
          <a:prstGeom prst="rect">
            <a:avLst/>
          </a:prstGeom>
          <a:noFill/>
        </p:spPr>
        <p:txBody>
          <a:bodyPr wrap="none" rtlCol="0">
            <a:spAutoFit/>
          </a:bodyPr>
          <a:lstStyle/>
          <a:p>
            <a:r>
              <a:rPr lang="en-US" dirty="0" smtClean="0"/>
              <a:t>Server</a:t>
            </a:r>
            <a:endParaRPr lang="en-US" dirty="0"/>
          </a:p>
        </p:txBody>
      </p:sp>
      <p:sp>
        <p:nvSpPr>
          <p:cNvPr id="10" name="Rectangle 9"/>
          <p:cNvSpPr/>
          <p:nvPr/>
        </p:nvSpPr>
        <p:spPr>
          <a:xfrm>
            <a:off x="2051720" y="1345332"/>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2051720" y="3080764"/>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Stub</a:t>
            </a:r>
            <a:endParaRPr lang="en-US" dirty="0">
              <a:solidFill>
                <a:schemeClr val="tx1"/>
              </a:solidFill>
            </a:endParaRPr>
          </a:p>
        </p:txBody>
      </p:sp>
      <p:sp>
        <p:nvSpPr>
          <p:cNvPr id="12" name="Rectangle 11"/>
          <p:cNvSpPr/>
          <p:nvPr/>
        </p:nvSpPr>
        <p:spPr>
          <a:xfrm>
            <a:off x="5910071" y="1345332"/>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910071" y="3080764"/>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Server Stub</a:t>
            </a:r>
            <a:endParaRPr lang="en-US" dirty="0">
              <a:solidFill>
                <a:schemeClr val="tx1"/>
              </a:solidFill>
            </a:endParaRPr>
          </a:p>
        </p:txBody>
      </p:sp>
      <p:sp>
        <p:nvSpPr>
          <p:cNvPr id="14" name="TextBox 13"/>
          <p:cNvSpPr txBox="1"/>
          <p:nvPr/>
        </p:nvSpPr>
        <p:spPr>
          <a:xfrm>
            <a:off x="2109473" y="1654850"/>
            <a:ext cx="982961" cy="338554"/>
          </a:xfrm>
          <a:prstGeom prst="rect">
            <a:avLst/>
          </a:prstGeom>
          <a:noFill/>
        </p:spPr>
        <p:txBody>
          <a:bodyPr wrap="none" rtlCol="0">
            <a:spAutoFit/>
          </a:bodyPr>
          <a:lstStyle/>
          <a:p>
            <a:r>
              <a:rPr lang="en-US" sz="1600" dirty="0" smtClean="0"/>
              <a:t>plus(1,5)</a:t>
            </a:r>
            <a:endParaRPr lang="en-US" sz="1600" dirty="0"/>
          </a:p>
        </p:txBody>
      </p:sp>
      <p:sp>
        <p:nvSpPr>
          <p:cNvPr id="15" name="TextBox 14"/>
          <p:cNvSpPr txBox="1"/>
          <p:nvPr/>
        </p:nvSpPr>
        <p:spPr>
          <a:xfrm>
            <a:off x="5985519" y="1654850"/>
            <a:ext cx="1242648" cy="830997"/>
          </a:xfrm>
          <a:prstGeom prst="rect">
            <a:avLst/>
          </a:prstGeom>
          <a:noFill/>
        </p:spPr>
        <p:txBody>
          <a:bodyPr wrap="none" rtlCol="0">
            <a:spAutoFit/>
          </a:bodyPr>
          <a:lstStyle/>
          <a:p>
            <a:r>
              <a:rPr lang="en-US" sz="1600" dirty="0"/>
              <a:t>p</a:t>
            </a:r>
            <a:r>
              <a:rPr lang="en-US" sz="1600" dirty="0" smtClean="0"/>
              <a:t>lus(</a:t>
            </a:r>
            <a:r>
              <a:rPr lang="en-US" sz="1600" dirty="0" err="1" smtClean="0"/>
              <a:t>a,b</a:t>
            </a:r>
            <a:r>
              <a:rPr lang="en-US" sz="1600" dirty="0" smtClean="0"/>
              <a:t>)</a:t>
            </a:r>
          </a:p>
          <a:p>
            <a:r>
              <a:rPr lang="da-DK" sz="1600" dirty="0" smtClean="0"/>
              <a:t>  </a:t>
            </a:r>
            <a:r>
              <a:rPr lang="mr-IN" sz="1600" dirty="0" smtClean="0"/>
              <a:t>…</a:t>
            </a:r>
            <a:endParaRPr lang="da-DK" sz="1600" dirty="0" smtClean="0"/>
          </a:p>
          <a:p>
            <a:r>
              <a:rPr lang="da-DK" sz="1600" dirty="0"/>
              <a:t> </a:t>
            </a:r>
            <a:r>
              <a:rPr lang="da-DK" sz="1600" dirty="0" smtClean="0"/>
              <a:t> </a:t>
            </a:r>
            <a:r>
              <a:rPr lang="da-DK" sz="1600" dirty="0" err="1" smtClean="0"/>
              <a:t>return</a:t>
            </a:r>
            <a:r>
              <a:rPr lang="da-DK" sz="1600" dirty="0" smtClean="0"/>
              <a:t> </a:t>
            </a:r>
            <a:r>
              <a:rPr lang="da-DK" sz="1600" dirty="0" err="1" smtClean="0"/>
              <a:t>a+b</a:t>
            </a:r>
            <a:endParaRPr lang="en-US" sz="1600" dirty="0"/>
          </a:p>
        </p:txBody>
      </p:sp>
      <p:cxnSp>
        <p:nvCxnSpPr>
          <p:cNvPr id="17" name="Straight Arrow Connector 16"/>
          <p:cNvCxnSpPr/>
          <p:nvPr/>
        </p:nvCxnSpPr>
        <p:spPr>
          <a:xfrm>
            <a:off x="2590590" y="2166019"/>
            <a:ext cx="10363" cy="191561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606843" y="2568795"/>
            <a:ext cx="0" cy="95606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7425025" y="2070349"/>
            <a:ext cx="27002" cy="201128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3475011" y="2279272"/>
            <a:ext cx="13502" cy="13000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600953" y="4074232"/>
            <a:ext cx="4851074" cy="740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3488513" y="3524857"/>
            <a:ext cx="3118331"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3352394" y="1901071"/>
            <a:ext cx="286023" cy="338554"/>
          </a:xfrm>
          <a:prstGeom prst="rect">
            <a:avLst/>
          </a:prstGeom>
          <a:noFill/>
        </p:spPr>
        <p:txBody>
          <a:bodyPr wrap="square" rtlCol="0">
            <a:spAutoFit/>
          </a:bodyPr>
          <a:lstStyle/>
          <a:p>
            <a:r>
              <a:rPr lang="en-US" sz="1600" dirty="0" smtClean="0"/>
              <a:t>6</a:t>
            </a:r>
            <a:endParaRPr lang="en-US" sz="1600" dirty="0"/>
          </a:p>
        </p:txBody>
      </p:sp>
      <p:sp>
        <p:nvSpPr>
          <p:cNvPr id="2" name="Round Diagonal Corner Rectangle 1"/>
          <p:cNvSpPr/>
          <p:nvPr/>
        </p:nvSpPr>
        <p:spPr>
          <a:xfrm>
            <a:off x="4139952" y="565146"/>
            <a:ext cx="1656184" cy="2436370"/>
          </a:xfrm>
          <a:prstGeom prst="round2Diag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.proto file</a:t>
            </a:r>
          </a:p>
          <a:p>
            <a:pPr algn="ctr"/>
            <a:endParaRPr lang="en-US" sz="1600" dirty="0" smtClean="0">
              <a:solidFill>
                <a:schemeClr val="tx1"/>
              </a:solidFill>
            </a:endParaRPr>
          </a:p>
          <a:p>
            <a:r>
              <a:rPr lang="en-US" sz="1600" dirty="0" smtClean="0">
                <a:solidFill>
                  <a:schemeClr val="tx1"/>
                </a:solidFill>
              </a:rPr>
              <a:t>(1) Request/</a:t>
            </a:r>
          </a:p>
          <a:p>
            <a:pPr algn="ctr"/>
            <a:r>
              <a:rPr lang="en-US" sz="1600" dirty="0" smtClean="0">
                <a:solidFill>
                  <a:schemeClr val="tx1"/>
                </a:solidFill>
              </a:rPr>
              <a:t>Response type</a:t>
            </a:r>
          </a:p>
          <a:p>
            <a:pPr algn="ctr"/>
            <a:r>
              <a:rPr lang="en-US" sz="1600" dirty="0" smtClean="0">
                <a:solidFill>
                  <a:schemeClr val="tx1"/>
                </a:solidFill>
              </a:rPr>
              <a:t>(2) </a:t>
            </a:r>
            <a:r>
              <a:rPr lang="en-US" sz="1600" dirty="0" err="1" smtClean="0">
                <a:solidFill>
                  <a:schemeClr val="tx1"/>
                </a:solidFill>
              </a:rPr>
              <a:t>Rpc</a:t>
            </a:r>
            <a:r>
              <a:rPr lang="en-US" sz="1600" dirty="0" smtClean="0">
                <a:solidFill>
                  <a:schemeClr val="tx1"/>
                </a:solidFill>
              </a:rPr>
              <a:t> services</a:t>
            </a:r>
            <a:endParaRPr lang="en-US" sz="1600" dirty="0">
              <a:solidFill>
                <a:schemeClr val="tx1"/>
              </a:solidFill>
            </a:endParaRPr>
          </a:p>
        </p:txBody>
      </p:sp>
      <p:sp>
        <p:nvSpPr>
          <p:cNvPr id="16" name="Down Arrow 15"/>
          <p:cNvSpPr/>
          <p:nvPr/>
        </p:nvSpPr>
        <p:spPr>
          <a:xfrm rot="2883728">
            <a:off x="3883972" y="2833540"/>
            <a:ext cx="432048" cy="504056"/>
          </a:xfrm>
          <a:prstGeom prst="downArrow">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own Arrow 23"/>
          <p:cNvSpPr/>
          <p:nvPr/>
        </p:nvSpPr>
        <p:spPr>
          <a:xfrm rot="18413462">
            <a:off x="5606690" y="2757159"/>
            <a:ext cx="432048" cy="504056"/>
          </a:xfrm>
          <a:prstGeom prst="downArrow">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833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sz="2400" dirty="0" smtClean="0"/>
              <a:t>4 modes of requests/responses:</a:t>
            </a:r>
          </a:p>
          <a:p>
            <a:pPr marL="571500" indent="-571500">
              <a:buAutoNum type="romanLcParenBoth"/>
            </a:pPr>
            <a:r>
              <a:rPr lang="en-US" sz="2400" dirty="0" smtClean="0"/>
              <a:t>(simple) Client sends a requests and waits for one response</a:t>
            </a:r>
          </a:p>
          <a:p>
            <a:pPr marL="571500" indent="-571500">
              <a:buAutoNum type="romanLcParenBoth"/>
            </a:pPr>
            <a:r>
              <a:rPr lang="en-US" sz="2400" dirty="0" smtClean="0"/>
              <a:t>(server-side streaming) Client sends a requests and gets a stream of responses back.</a:t>
            </a:r>
          </a:p>
          <a:p>
            <a:pPr marL="571500" indent="-571500">
              <a:buAutoNum type="romanLcParenBoth"/>
            </a:pPr>
            <a:r>
              <a:rPr lang="en-US" sz="2400" dirty="0" smtClean="0"/>
              <a:t>(client-side streaming) Client sends a stream of requests and waits for the server to send a response.</a:t>
            </a:r>
          </a:p>
          <a:p>
            <a:pPr marL="571500" indent="-571500">
              <a:buAutoNum type="romanLcParenBoth"/>
            </a:pPr>
            <a:r>
              <a:rPr lang="en-US" sz="2400" dirty="0" smtClean="0"/>
              <a:t>(bi-directional streaming) Client and server send streams of requests/responses independently. The order of messages in each stream is preserved.</a:t>
            </a:r>
            <a:endParaRPr lang="en-US" sz="2400" dirty="0"/>
          </a:p>
        </p:txBody>
      </p:sp>
      <p:sp>
        <p:nvSpPr>
          <p:cNvPr id="3" name="Title 2"/>
          <p:cNvSpPr>
            <a:spLocks noGrp="1"/>
          </p:cNvSpPr>
          <p:nvPr>
            <p:ph type="title"/>
          </p:nvPr>
        </p:nvSpPr>
        <p:spPr>
          <a:xfrm>
            <a:off x="3" y="0"/>
            <a:ext cx="1158431" cy="565146"/>
          </a:xfrm>
        </p:spPr>
        <p:txBody>
          <a:bodyPr/>
          <a:lstStyle/>
          <a:p>
            <a:r>
              <a:rPr lang="en-US" dirty="0" err="1" smtClean="0"/>
              <a:t>gRPC</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05/09/2017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39</a:t>
            </a:fld>
            <a:endParaRPr lang="da-DK" altLang="en-US"/>
          </a:p>
        </p:txBody>
      </p:sp>
    </p:spTree>
    <p:extLst>
      <p:ext uri="{BB962C8B-B14F-4D97-AF65-F5344CB8AC3E}">
        <p14:creationId xmlns:p14="http://schemas.microsoft.com/office/powerpoint/2010/main" val="113477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Using HTTP to support distributed applications:</a:t>
            </a:r>
          </a:p>
          <a:p>
            <a:endParaRPr lang="en-US" dirty="0" smtClean="0"/>
          </a:p>
          <a:p>
            <a:pPr algn="ctr"/>
            <a:r>
              <a:rPr lang="en-US" dirty="0" smtClean="0"/>
              <a:t>How can a client call a procedure on the server?</a:t>
            </a:r>
          </a:p>
          <a:p>
            <a:pPr algn="ctr"/>
            <a:r>
              <a:rPr lang="en-US" dirty="0" smtClean="0"/>
              <a:t>How to deal with scale?</a:t>
            </a:r>
            <a:endParaRPr lang="en-US" dirty="0"/>
          </a:p>
        </p:txBody>
      </p:sp>
      <p:sp>
        <p:nvSpPr>
          <p:cNvPr id="3" name="Title 2"/>
          <p:cNvSpPr>
            <a:spLocks noGrp="1"/>
          </p:cNvSpPr>
          <p:nvPr>
            <p:ph type="title"/>
          </p:nvPr>
        </p:nvSpPr>
        <p:spPr>
          <a:xfrm>
            <a:off x="3" y="0"/>
            <a:ext cx="3332936" cy="565146"/>
          </a:xfrm>
        </p:spPr>
        <p:txBody>
          <a:bodyPr/>
          <a:lstStyle/>
          <a:p>
            <a:r>
              <a:rPr lang="en-US" dirty="0" smtClean="0"/>
              <a:t>Request/response</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4</a:t>
            </a:fld>
            <a:endParaRPr lang="da-DK" altLang="en-US"/>
          </a:p>
        </p:txBody>
      </p:sp>
    </p:spTree>
    <p:extLst>
      <p:ext uri="{BB962C8B-B14F-4D97-AF65-F5344CB8AC3E}">
        <p14:creationId xmlns:p14="http://schemas.microsoft.com/office/powerpoint/2010/main" val="458422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Wire protocol based on HTTP2</a:t>
            </a:r>
          </a:p>
          <a:p>
            <a:endParaRPr lang="en-US" dirty="0"/>
          </a:p>
          <a:p>
            <a:r>
              <a:rPr lang="en-US" dirty="0" smtClean="0"/>
              <a:t>Request/response headers as HTTP2 headers.</a:t>
            </a:r>
          </a:p>
          <a:p>
            <a:endParaRPr lang="en-US" dirty="0" smtClean="0"/>
          </a:p>
          <a:p>
            <a:r>
              <a:rPr lang="en-US" dirty="0" smtClean="0"/>
              <a:t>Request/response body delivered as HTTP delimited messages items. They are represented as data frames. </a:t>
            </a:r>
            <a:endParaRPr lang="en-US" dirty="0"/>
          </a:p>
        </p:txBody>
      </p:sp>
      <p:sp>
        <p:nvSpPr>
          <p:cNvPr id="3" name="Title 2"/>
          <p:cNvSpPr>
            <a:spLocks noGrp="1"/>
          </p:cNvSpPr>
          <p:nvPr>
            <p:ph type="title"/>
          </p:nvPr>
        </p:nvSpPr>
        <p:spPr>
          <a:xfrm>
            <a:off x="3" y="0"/>
            <a:ext cx="1158431" cy="565146"/>
          </a:xfrm>
        </p:spPr>
        <p:txBody>
          <a:bodyPr/>
          <a:lstStyle/>
          <a:p>
            <a:r>
              <a:rPr lang="en-US" dirty="0" err="1" smtClean="0"/>
              <a:t>gRPC</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05/09/2017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40</a:t>
            </a:fld>
            <a:endParaRPr lang="da-DK" altLang="en-US"/>
          </a:p>
        </p:txBody>
      </p:sp>
      <p:sp>
        <p:nvSpPr>
          <p:cNvPr id="6" name="TextBox 5"/>
          <p:cNvSpPr txBox="1"/>
          <p:nvPr/>
        </p:nvSpPr>
        <p:spPr>
          <a:xfrm>
            <a:off x="3497852" y="103481"/>
            <a:ext cx="5078634" cy="461665"/>
          </a:xfrm>
          <a:prstGeom prst="rect">
            <a:avLst/>
          </a:prstGeom>
          <a:noFill/>
        </p:spPr>
        <p:txBody>
          <a:bodyPr wrap="none" rtlCol="0">
            <a:spAutoFit/>
          </a:bodyPr>
          <a:lstStyle/>
          <a:p>
            <a:r>
              <a:rPr lang="en-US"/>
              <a:t>https://</a:t>
            </a:r>
            <a:r>
              <a:rPr lang="en-US" dirty="0" err="1"/>
              <a:t>grpc.io</a:t>
            </a:r>
            <a:r>
              <a:rPr lang="en-US" dirty="0"/>
              <a:t>/docs/guides/</a:t>
            </a:r>
            <a:r>
              <a:rPr lang="en-US" dirty="0" err="1"/>
              <a:t>wire.html</a:t>
            </a:r>
            <a:endParaRPr lang="en-US" dirty="0"/>
          </a:p>
        </p:txBody>
      </p:sp>
    </p:spTree>
    <p:extLst>
      <p:ext uri="{BB962C8B-B14F-4D97-AF65-F5344CB8AC3E}">
        <p14:creationId xmlns:p14="http://schemas.microsoft.com/office/powerpoint/2010/main" val="11548178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Server implementation:</a:t>
            </a:r>
          </a:p>
          <a:p>
            <a:pPr marL="514350" indent="-514350">
              <a:buAutoNum type="arabicParenBoth"/>
            </a:pPr>
            <a:r>
              <a:rPr lang="en-US" dirty="0" smtClean="0"/>
              <a:t>Provide implementation for the service interface</a:t>
            </a:r>
          </a:p>
          <a:p>
            <a:pPr marL="514350" indent="-514350">
              <a:buAutoNum type="arabicParenBoth"/>
            </a:pPr>
            <a:r>
              <a:rPr lang="en-US" dirty="0" smtClean="0"/>
              <a:t>Run a </a:t>
            </a:r>
            <a:r>
              <a:rPr lang="en-US" dirty="0" err="1" smtClean="0"/>
              <a:t>gRPC</a:t>
            </a:r>
            <a:r>
              <a:rPr lang="en-US" dirty="0" smtClean="0"/>
              <a:t> server that listens to requests, calls the appropriate stubs and services and returns the response(s).</a:t>
            </a:r>
          </a:p>
        </p:txBody>
      </p:sp>
      <p:sp>
        <p:nvSpPr>
          <p:cNvPr id="3" name="Title 2"/>
          <p:cNvSpPr>
            <a:spLocks noGrp="1"/>
          </p:cNvSpPr>
          <p:nvPr>
            <p:ph type="title"/>
          </p:nvPr>
        </p:nvSpPr>
        <p:spPr>
          <a:xfrm>
            <a:off x="3" y="0"/>
            <a:ext cx="1158431" cy="565146"/>
          </a:xfrm>
        </p:spPr>
        <p:txBody>
          <a:bodyPr/>
          <a:lstStyle/>
          <a:p>
            <a:r>
              <a:rPr lang="en-US" dirty="0" err="1" smtClean="0"/>
              <a:t>gRPC</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05/09/2017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41</a:t>
            </a:fld>
            <a:endParaRPr lang="da-DK" altLang="en-US"/>
          </a:p>
        </p:txBody>
      </p:sp>
    </p:spTree>
    <p:extLst>
      <p:ext uri="{BB962C8B-B14F-4D97-AF65-F5344CB8AC3E}">
        <p14:creationId xmlns:p14="http://schemas.microsoft.com/office/powerpoint/2010/main" val="367257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Client implementation:</a:t>
            </a:r>
          </a:p>
          <a:p>
            <a:pPr marL="514350" indent="-514350">
              <a:buAutoNum type="arabicParenBoth"/>
            </a:pPr>
            <a:r>
              <a:rPr lang="en-US" dirty="0" smtClean="0"/>
              <a:t>Create </a:t>
            </a:r>
            <a:r>
              <a:rPr lang="en-US" dirty="0" err="1" smtClean="0"/>
              <a:t>gRPC</a:t>
            </a:r>
            <a:r>
              <a:rPr lang="en-US" dirty="0" smtClean="0"/>
              <a:t> channel, a connection to the server</a:t>
            </a:r>
          </a:p>
          <a:p>
            <a:pPr marL="514350" indent="-514350">
              <a:buAutoNum type="arabicParenBoth"/>
            </a:pPr>
            <a:r>
              <a:rPr lang="en-US" dirty="0" smtClean="0"/>
              <a:t>Get a client handle from the protocol buffer service</a:t>
            </a:r>
          </a:p>
          <a:p>
            <a:pPr marL="514350" indent="-514350">
              <a:buAutoNum type="arabicParenBoth"/>
            </a:pPr>
            <a:r>
              <a:rPr lang="en-US" dirty="0" smtClean="0"/>
              <a:t>RPC function as protocol buffer service call based on the client handle.</a:t>
            </a:r>
          </a:p>
        </p:txBody>
      </p:sp>
      <p:sp>
        <p:nvSpPr>
          <p:cNvPr id="3" name="Title 2"/>
          <p:cNvSpPr>
            <a:spLocks noGrp="1"/>
          </p:cNvSpPr>
          <p:nvPr>
            <p:ph type="title"/>
          </p:nvPr>
        </p:nvSpPr>
        <p:spPr>
          <a:xfrm>
            <a:off x="3" y="0"/>
            <a:ext cx="1158431" cy="565146"/>
          </a:xfrm>
        </p:spPr>
        <p:txBody>
          <a:bodyPr/>
          <a:lstStyle/>
          <a:p>
            <a:r>
              <a:rPr lang="en-US" dirty="0" err="1" smtClean="0"/>
              <a:t>gRPC</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05/09/2017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42</a:t>
            </a:fld>
            <a:endParaRPr lang="da-DK" altLang="en-US"/>
          </a:p>
        </p:txBody>
      </p:sp>
    </p:spTree>
    <p:extLst>
      <p:ext uri="{BB962C8B-B14F-4D97-AF65-F5344CB8AC3E}">
        <p14:creationId xmlns:p14="http://schemas.microsoft.com/office/powerpoint/2010/main" val="1788746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smtClean="0"/>
              <a:t>Etcd</a:t>
            </a:r>
            <a:r>
              <a:rPr lang="en-US" dirty="0" smtClean="0"/>
              <a:t> is a distributed key value store that provides reliable data storage across machines.</a:t>
            </a:r>
          </a:p>
          <a:p>
            <a:endParaRPr lang="en-US" dirty="0"/>
          </a:p>
          <a:p>
            <a:r>
              <a:rPr lang="en-US" dirty="0" err="1" smtClean="0"/>
              <a:t>Etcd</a:t>
            </a:r>
            <a:r>
              <a:rPr lang="en-US" dirty="0" smtClean="0"/>
              <a:t> can be used as </a:t>
            </a:r>
            <a:r>
              <a:rPr lang="en-US" dirty="0" err="1" smtClean="0"/>
              <a:t>gRPC</a:t>
            </a:r>
            <a:r>
              <a:rPr lang="en-US" dirty="0" smtClean="0"/>
              <a:t> name service.</a:t>
            </a:r>
          </a:p>
          <a:p>
            <a:endParaRPr lang="en-US" dirty="0"/>
          </a:p>
          <a:p>
            <a:r>
              <a:rPr lang="en-US" dirty="0" err="1" smtClean="0"/>
              <a:t>Etcd</a:t>
            </a:r>
            <a:r>
              <a:rPr lang="en-US" dirty="0" smtClean="0"/>
              <a:t> accessible through </a:t>
            </a:r>
            <a:r>
              <a:rPr lang="en-US" dirty="0" err="1" smtClean="0"/>
              <a:t>gRPC</a:t>
            </a:r>
            <a:r>
              <a:rPr lang="en-US" dirty="0" smtClean="0"/>
              <a:t>.</a:t>
            </a:r>
          </a:p>
          <a:p>
            <a:endParaRPr lang="en-US" dirty="0"/>
          </a:p>
          <a:p>
            <a:r>
              <a:rPr lang="en-US" dirty="0" err="1" smtClean="0"/>
              <a:t>Etcd</a:t>
            </a:r>
            <a:r>
              <a:rPr lang="en-US" dirty="0" smtClean="0"/>
              <a:t> is written in Go.</a:t>
            </a:r>
            <a:endParaRPr lang="en-US" dirty="0"/>
          </a:p>
        </p:txBody>
      </p:sp>
      <p:sp>
        <p:nvSpPr>
          <p:cNvPr id="3" name="Title 2"/>
          <p:cNvSpPr>
            <a:spLocks noGrp="1"/>
          </p:cNvSpPr>
          <p:nvPr>
            <p:ph type="title"/>
          </p:nvPr>
        </p:nvSpPr>
        <p:spPr>
          <a:xfrm>
            <a:off x="3" y="0"/>
            <a:ext cx="1034423" cy="565146"/>
          </a:xfrm>
        </p:spPr>
        <p:txBody>
          <a:bodyPr/>
          <a:lstStyle/>
          <a:p>
            <a:r>
              <a:rPr lang="en-US" dirty="0" err="1" smtClean="0"/>
              <a:t>etcd</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05/09/2017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43</a:t>
            </a:fld>
            <a:endParaRPr lang="da-DK" altLang="en-US"/>
          </a:p>
        </p:txBody>
      </p:sp>
      <p:sp>
        <p:nvSpPr>
          <p:cNvPr id="6" name="TextBox 5"/>
          <p:cNvSpPr txBox="1"/>
          <p:nvPr/>
        </p:nvSpPr>
        <p:spPr>
          <a:xfrm>
            <a:off x="2717424" y="100231"/>
            <a:ext cx="5993949" cy="584775"/>
          </a:xfrm>
          <a:prstGeom prst="rect">
            <a:avLst/>
          </a:prstGeom>
          <a:noFill/>
        </p:spPr>
        <p:txBody>
          <a:bodyPr wrap="none" rtlCol="0">
            <a:spAutoFit/>
          </a:bodyPr>
          <a:lstStyle/>
          <a:p>
            <a:r>
              <a:rPr lang="en-US" sz="1600" dirty="0">
                <a:hlinkClick r:id="rId2"/>
              </a:rPr>
              <a:t>https://coreos.com/etcd</a:t>
            </a:r>
            <a:r>
              <a:rPr lang="en-US" sz="1600" dirty="0" smtClean="0">
                <a:hlinkClick r:id="rId2"/>
              </a:rPr>
              <a:t>/</a:t>
            </a:r>
            <a:endParaRPr lang="en-US" sz="1600" dirty="0" smtClean="0"/>
          </a:p>
          <a:p>
            <a:r>
              <a:rPr lang="en-US" sz="1600" dirty="0"/>
              <a:t>https://</a:t>
            </a:r>
            <a:r>
              <a:rPr lang="en-US" sz="1600" dirty="0" err="1"/>
              <a:t>coreos.com</a:t>
            </a:r>
            <a:r>
              <a:rPr lang="en-US" sz="1600" dirty="0"/>
              <a:t>/</a:t>
            </a:r>
            <a:r>
              <a:rPr lang="en-US" sz="1600" dirty="0" err="1"/>
              <a:t>etcd</a:t>
            </a:r>
            <a:r>
              <a:rPr lang="en-US" sz="1600" dirty="0"/>
              <a:t>/docs/latest/dev-guide/</a:t>
            </a:r>
            <a:r>
              <a:rPr lang="en-US" sz="1600" dirty="0" err="1"/>
              <a:t>grpc_naming.html</a:t>
            </a:r>
            <a:endParaRPr lang="en-US" sz="1600" dirty="0"/>
          </a:p>
        </p:txBody>
      </p:sp>
    </p:spTree>
    <p:extLst>
      <p:ext uri="{BB962C8B-B14F-4D97-AF65-F5344CB8AC3E}">
        <p14:creationId xmlns:p14="http://schemas.microsoft.com/office/powerpoint/2010/main" val="1567345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2235841" cy="565146"/>
          </a:xfrm>
        </p:spPr>
        <p:txBody>
          <a:bodyPr/>
          <a:lstStyle/>
          <a:p>
            <a:r>
              <a:rPr lang="en-US" dirty="0" smtClean="0"/>
              <a:t>Take-</a:t>
            </a:r>
            <a:r>
              <a:rPr lang="en-US" dirty="0" err="1" smtClean="0"/>
              <a:t>Aways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05/09/2017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44</a:t>
            </a:fld>
            <a:endParaRPr lang="da-DK" altLang="en-US"/>
          </a:p>
        </p:txBody>
      </p:sp>
      <p:sp>
        <p:nvSpPr>
          <p:cNvPr id="6" name="Rounded Rectangle 5"/>
          <p:cNvSpPr/>
          <p:nvPr/>
        </p:nvSpPr>
        <p:spPr>
          <a:xfrm>
            <a:off x="1403648" y="841276"/>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5261999" y="841276"/>
            <a:ext cx="3312368" cy="41044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39752" y="379611"/>
            <a:ext cx="973343" cy="461665"/>
          </a:xfrm>
          <a:prstGeom prst="rect">
            <a:avLst/>
          </a:prstGeom>
          <a:noFill/>
        </p:spPr>
        <p:txBody>
          <a:bodyPr wrap="none" rtlCol="0">
            <a:spAutoFit/>
          </a:bodyPr>
          <a:lstStyle/>
          <a:p>
            <a:r>
              <a:rPr lang="en-US" smtClean="0"/>
              <a:t>Client</a:t>
            </a:r>
            <a:endParaRPr lang="en-US"/>
          </a:p>
        </p:txBody>
      </p:sp>
      <p:sp>
        <p:nvSpPr>
          <p:cNvPr id="9" name="TextBox 8"/>
          <p:cNvSpPr txBox="1"/>
          <p:nvPr/>
        </p:nvSpPr>
        <p:spPr>
          <a:xfrm>
            <a:off x="6372200" y="379611"/>
            <a:ext cx="1091966" cy="461665"/>
          </a:xfrm>
          <a:prstGeom prst="rect">
            <a:avLst/>
          </a:prstGeom>
          <a:noFill/>
        </p:spPr>
        <p:txBody>
          <a:bodyPr wrap="none" rtlCol="0">
            <a:spAutoFit/>
          </a:bodyPr>
          <a:lstStyle/>
          <a:p>
            <a:r>
              <a:rPr lang="en-US" dirty="0" smtClean="0"/>
              <a:t>Server</a:t>
            </a:r>
            <a:endParaRPr lang="en-US" dirty="0"/>
          </a:p>
        </p:txBody>
      </p:sp>
      <p:sp>
        <p:nvSpPr>
          <p:cNvPr id="10" name="Rectangle 9"/>
          <p:cNvSpPr/>
          <p:nvPr/>
        </p:nvSpPr>
        <p:spPr>
          <a:xfrm>
            <a:off x="2051720" y="1345332"/>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2051720" y="3080764"/>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Client Stub</a:t>
            </a:r>
            <a:endParaRPr lang="en-US" dirty="0">
              <a:solidFill>
                <a:schemeClr val="tx1"/>
              </a:solidFill>
            </a:endParaRPr>
          </a:p>
        </p:txBody>
      </p:sp>
      <p:sp>
        <p:nvSpPr>
          <p:cNvPr id="12" name="Rectangle 11"/>
          <p:cNvSpPr/>
          <p:nvPr/>
        </p:nvSpPr>
        <p:spPr>
          <a:xfrm>
            <a:off x="5910071" y="1345332"/>
            <a:ext cx="2016224" cy="12961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910071" y="3080764"/>
            <a:ext cx="2016224" cy="129614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Server Stub</a:t>
            </a:r>
            <a:endParaRPr lang="en-US" dirty="0">
              <a:solidFill>
                <a:schemeClr val="tx1"/>
              </a:solidFill>
            </a:endParaRPr>
          </a:p>
        </p:txBody>
      </p:sp>
      <p:sp>
        <p:nvSpPr>
          <p:cNvPr id="14" name="TextBox 13"/>
          <p:cNvSpPr txBox="1"/>
          <p:nvPr/>
        </p:nvSpPr>
        <p:spPr>
          <a:xfrm>
            <a:off x="2109473" y="1654850"/>
            <a:ext cx="982961" cy="338554"/>
          </a:xfrm>
          <a:prstGeom prst="rect">
            <a:avLst/>
          </a:prstGeom>
          <a:noFill/>
        </p:spPr>
        <p:txBody>
          <a:bodyPr wrap="none" rtlCol="0">
            <a:spAutoFit/>
          </a:bodyPr>
          <a:lstStyle/>
          <a:p>
            <a:r>
              <a:rPr lang="en-US" sz="1600" dirty="0" smtClean="0"/>
              <a:t>plus(1,5)</a:t>
            </a:r>
            <a:endParaRPr lang="en-US" sz="1600" dirty="0"/>
          </a:p>
        </p:txBody>
      </p:sp>
      <p:sp>
        <p:nvSpPr>
          <p:cNvPr id="15" name="TextBox 14"/>
          <p:cNvSpPr txBox="1"/>
          <p:nvPr/>
        </p:nvSpPr>
        <p:spPr>
          <a:xfrm>
            <a:off x="5985519" y="1654850"/>
            <a:ext cx="1242648" cy="830997"/>
          </a:xfrm>
          <a:prstGeom prst="rect">
            <a:avLst/>
          </a:prstGeom>
          <a:noFill/>
        </p:spPr>
        <p:txBody>
          <a:bodyPr wrap="none" rtlCol="0">
            <a:spAutoFit/>
          </a:bodyPr>
          <a:lstStyle/>
          <a:p>
            <a:r>
              <a:rPr lang="en-US" sz="1600" dirty="0"/>
              <a:t>p</a:t>
            </a:r>
            <a:r>
              <a:rPr lang="en-US" sz="1600" dirty="0" smtClean="0"/>
              <a:t>lus(</a:t>
            </a:r>
            <a:r>
              <a:rPr lang="en-US" sz="1600" dirty="0" err="1" smtClean="0"/>
              <a:t>a,b</a:t>
            </a:r>
            <a:r>
              <a:rPr lang="en-US" sz="1600" dirty="0" smtClean="0"/>
              <a:t>)</a:t>
            </a:r>
          </a:p>
          <a:p>
            <a:r>
              <a:rPr lang="da-DK" sz="1600" dirty="0" smtClean="0"/>
              <a:t>  </a:t>
            </a:r>
            <a:r>
              <a:rPr lang="mr-IN" sz="1600" dirty="0" smtClean="0"/>
              <a:t>…</a:t>
            </a:r>
            <a:endParaRPr lang="da-DK" sz="1600" dirty="0" smtClean="0"/>
          </a:p>
          <a:p>
            <a:r>
              <a:rPr lang="da-DK" sz="1600" dirty="0"/>
              <a:t> </a:t>
            </a:r>
            <a:r>
              <a:rPr lang="da-DK" sz="1600" dirty="0" smtClean="0"/>
              <a:t> </a:t>
            </a:r>
            <a:r>
              <a:rPr lang="da-DK" sz="1600" dirty="0" err="1" smtClean="0"/>
              <a:t>return</a:t>
            </a:r>
            <a:r>
              <a:rPr lang="da-DK" sz="1600" dirty="0" smtClean="0"/>
              <a:t> </a:t>
            </a:r>
            <a:r>
              <a:rPr lang="da-DK" sz="1600" dirty="0" err="1" smtClean="0"/>
              <a:t>a+b</a:t>
            </a:r>
            <a:endParaRPr lang="en-US" sz="1600" dirty="0"/>
          </a:p>
        </p:txBody>
      </p:sp>
      <p:cxnSp>
        <p:nvCxnSpPr>
          <p:cNvPr id="16" name="Straight Arrow Connector 15"/>
          <p:cNvCxnSpPr/>
          <p:nvPr/>
        </p:nvCxnSpPr>
        <p:spPr>
          <a:xfrm>
            <a:off x="2590590" y="2166019"/>
            <a:ext cx="10363" cy="191561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6606843" y="2568795"/>
            <a:ext cx="0" cy="956062"/>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7425025" y="2070349"/>
            <a:ext cx="27002" cy="2011287"/>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3475011" y="2279272"/>
            <a:ext cx="13502" cy="130000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2600953" y="4074232"/>
            <a:ext cx="4851074" cy="740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3488513" y="3524857"/>
            <a:ext cx="3118331"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352394" y="1901071"/>
            <a:ext cx="286023" cy="338554"/>
          </a:xfrm>
          <a:prstGeom prst="rect">
            <a:avLst/>
          </a:prstGeom>
          <a:noFill/>
        </p:spPr>
        <p:txBody>
          <a:bodyPr wrap="square" rtlCol="0">
            <a:spAutoFit/>
          </a:bodyPr>
          <a:lstStyle/>
          <a:p>
            <a:r>
              <a:rPr lang="en-US" sz="1600" dirty="0" smtClean="0"/>
              <a:t>6</a:t>
            </a:r>
            <a:endParaRPr lang="en-US" sz="1600" dirty="0"/>
          </a:p>
        </p:txBody>
      </p:sp>
      <p:sp>
        <p:nvSpPr>
          <p:cNvPr id="23" name="Round Diagonal Corner Rectangle 22"/>
          <p:cNvSpPr/>
          <p:nvPr/>
        </p:nvSpPr>
        <p:spPr>
          <a:xfrm>
            <a:off x="4139952" y="565146"/>
            <a:ext cx="1656184" cy="2436370"/>
          </a:xfrm>
          <a:prstGeom prst="round2Diag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.proto file</a:t>
            </a:r>
          </a:p>
          <a:p>
            <a:pPr algn="ctr"/>
            <a:endParaRPr lang="en-US" sz="1600" dirty="0" smtClean="0">
              <a:solidFill>
                <a:schemeClr val="tx1"/>
              </a:solidFill>
            </a:endParaRPr>
          </a:p>
          <a:p>
            <a:r>
              <a:rPr lang="en-US" sz="1600" dirty="0" smtClean="0">
                <a:solidFill>
                  <a:schemeClr val="tx1"/>
                </a:solidFill>
              </a:rPr>
              <a:t>(1) Request/</a:t>
            </a:r>
          </a:p>
          <a:p>
            <a:pPr algn="ctr"/>
            <a:r>
              <a:rPr lang="en-US" sz="1600" dirty="0" smtClean="0">
                <a:solidFill>
                  <a:schemeClr val="tx1"/>
                </a:solidFill>
              </a:rPr>
              <a:t>Response type</a:t>
            </a:r>
          </a:p>
          <a:p>
            <a:pPr algn="ctr"/>
            <a:r>
              <a:rPr lang="en-US" sz="1600" dirty="0" smtClean="0">
                <a:solidFill>
                  <a:schemeClr val="tx1"/>
                </a:solidFill>
              </a:rPr>
              <a:t>(2) </a:t>
            </a:r>
            <a:r>
              <a:rPr lang="en-US" sz="1600" dirty="0" err="1" smtClean="0">
                <a:solidFill>
                  <a:schemeClr val="tx1"/>
                </a:solidFill>
              </a:rPr>
              <a:t>Rpc</a:t>
            </a:r>
            <a:r>
              <a:rPr lang="en-US" sz="1600" dirty="0" smtClean="0">
                <a:solidFill>
                  <a:schemeClr val="tx1"/>
                </a:solidFill>
              </a:rPr>
              <a:t> services</a:t>
            </a:r>
            <a:endParaRPr lang="en-US" sz="1600" dirty="0">
              <a:solidFill>
                <a:schemeClr val="tx1"/>
              </a:solidFill>
            </a:endParaRPr>
          </a:p>
        </p:txBody>
      </p:sp>
      <p:sp>
        <p:nvSpPr>
          <p:cNvPr id="24" name="Down Arrow 23"/>
          <p:cNvSpPr/>
          <p:nvPr/>
        </p:nvSpPr>
        <p:spPr>
          <a:xfrm rot="2883728">
            <a:off x="3883972" y="2833540"/>
            <a:ext cx="432048" cy="504056"/>
          </a:xfrm>
          <a:prstGeom prst="downArrow">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own Arrow 24"/>
          <p:cNvSpPr/>
          <p:nvPr/>
        </p:nvSpPr>
        <p:spPr>
          <a:xfrm rot="18413462">
            <a:off x="5606690" y="2757159"/>
            <a:ext cx="432048" cy="504056"/>
          </a:xfrm>
          <a:prstGeom prst="downArrow">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45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RPC is not a procedure call because of failure handling.</a:t>
            </a:r>
          </a:p>
          <a:p>
            <a:endParaRPr lang="en-US" dirty="0"/>
          </a:p>
          <a:p>
            <a:r>
              <a:rPr lang="en-US" dirty="0" smtClean="0"/>
              <a:t>Three semantics:</a:t>
            </a:r>
          </a:p>
          <a:p>
            <a:pPr marL="514350" indent="-514350">
              <a:buFont typeface="+mj-lt"/>
              <a:buAutoNum type="arabicPeriod"/>
            </a:pPr>
            <a:r>
              <a:rPr lang="en-US" dirty="0" smtClean="0"/>
              <a:t>At most once</a:t>
            </a:r>
          </a:p>
          <a:p>
            <a:pPr marL="514350" indent="-514350">
              <a:buFont typeface="+mj-lt"/>
              <a:buAutoNum type="arabicPeriod"/>
            </a:pPr>
            <a:r>
              <a:rPr lang="en-US" dirty="0" smtClean="0"/>
              <a:t>At least once</a:t>
            </a:r>
          </a:p>
          <a:p>
            <a:pPr marL="514350" indent="-514350">
              <a:buFont typeface="+mj-lt"/>
              <a:buAutoNum type="arabicPeriod"/>
            </a:pPr>
            <a:r>
              <a:rPr lang="en-US" dirty="0" smtClean="0"/>
              <a:t>Exactly once</a:t>
            </a:r>
          </a:p>
          <a:p>
            <a:pPr marL="514350" indent="-514350">
              <a:buFont typeface="+mj-lt"/>
              <a:buAutoNum type="arabicPeriod"/>
            </a:pPr>
            <a:endParaRPr lang="en-US" dirty="0" smtClean="0"/>
          </a:p>
          <a:p>
            <a:r>
              <a:rPr lang="en-US" dirty="0" err="1" smtClean="0"/>
              <a:t>gRPC</a:t>
            </a:r>
            <a:r>
              <a:rPr lang="en-US" dirty="0" smtClean="0"/>
              <a:t> relies on protocol buffers for service/messages definition. It </a:t>
            </a:r>
            <a:r>
              <a:rPr lang="en-US" dirty="0"/>
              <a:t>is implemented on top of HTTP2.</a:t>
            </a:r>
          </a:p>
          <a:p>
            <a:pPr marL="514350" indent="-514350">
              <a:buFont typeface="+mj-lt"/>
              <a:buAutoNum type="arabicPeriod"/>
            </a:pPr>
            <a:endParaRPr lang="en-US" dirty="0"/>
          </a:p>
        </p:txBody>
      </p:sp>
      <p:sp>
        <p:nvSpPr>
          <p:cNvPr id="3" name="Title 2"/>
          <p:cNvSpPr>
            <a:spLocks noGrp="1"/>
          </p:cNvSpPr>
          <p:nvPr>
            <p:ph type="title"/>
          </p:nvPr>
        </p:nvSpPr>
        <p:spPr>
          <a:xfrm>
            <a:off x="3" y="0"/>
            <a:ext cx="2235841" cy="565146"/>
          </a:xfrm>
        </p:spPr>
        <p:txBody>
          <a:bodyPr/>
          <a:lstStyle/>
          <a:p>
            <a:r>
              <a:rPr lang="en-US" dirty="0" smtClean="0"/>
              <a:t>Take-</a:t>
            </a:r>
            <a:r>
              <a:rPr lang="en-US" dirty="0" err="1" smtClean="0"/>
              <a:t>Aways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05/09/2017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45</a:t>
            </a:fld>
            <a:endParaRPr lang="da-DK" altLang="en-US"/>
          </a:p>
        </p:txBody>
      </p:sp>
    </p:spTree>
    <p:extLst>
      <p:ext uri="{BB962C8B-B14F-4D97-AF65-F5344CB8AC3E}">
        <p14:creationId xmlns:p14="http://schemas.microsoft.com/office/powerpoint/2010/main" val="159048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pPr marL="514350" indent="-514350">
              <a:buFontTx/>
              <a:buAutoNum type="arabicPeriod"/>
              <a:defRPr/>
            </a:pPr>
            <a:r>
              <a:rPr lang="en-US" sz="2000" dirty="0" smtClean="0"/>
              <a:t>Remote Procedure Call</a:t>
            </a:r>
            <a:endParaRPr lang="en-US" sz="2000" dirty="0" smtClean="0"/>
          </a:p>
          <a:p>
            <a:pPr marL="971550" lvl="1" indent="-514350" algn="l">
              <a:buFont typeface="Arial" charset="0"/>
              <a:buChar char="•"/>
              <a:defRPr/>
            </a:pPr>
            <a:r>
              <a:rPr lang="en-US" sz="2000" dirty="0" smtClean="0"/>
              <a:t>Procedure Call</a:t>
            </a:r>
            <a:endParaRPr lang="en-US" sz="2000" dirty="0" smtClean="0"/>
          </a:p>
          <a:p>
            <a:pPr marL="971550" lvl="1" indent="-514350" algn="l">
              <a:buFont typeface="Arial" charset="0"/>
              <a:buChar char="•"/>
              <a:defRPr/>
            </a:pPr>
            <a:r>
              <a:rPr lang="en-US" sz="2000" dirty="0" smtClean="0"/>
              <a:t>Strong modularity </a:t>
            </a:r>
            <a:r>
              <a:rPr lang="en-US" sz="2000" dirty="0"/>
              <a:t>c</a:t>
            </a:r>
            <a:r>
              <a:rPr lang="en-US" sz="2000" dirty="0" smtClean="0"/>
              <a:t>onstraints</a:t>
            </a:r>
            <a:endParaRPr lang="en-US" sz="2000" dirty="0" smtClean="0"/>
          </a:p>
          <a:p>
            <a:pPr marL="971550" lvl="1" indent="-514350" algn="l">
              <a:buFont typeface="Arial" charset="0"/>
              <a:buChar char="•"/>
              <a:defRPr/>
            </a:pPr>
            <a:r>
              <a:rPr lang="en-US" sz="2000" dirty="0" smtClean="0"/>
              <a:t>Caller/</a:t>
            </a:r>
            <a:r>
              <a:rPr lang="en-US" sz="2000" dirty="0" err="1" smtClean="0"/>
              <a:t>Callee</a:t>
            </a:r>
            <a:r>
              <a:rPr lang="en-US" sz="2000" dirty="0" smtClean="0"/>
              <a:t>/Stubs</a:t>
            </a:r>
          </a:p>
          <a:p>
            <a:pPr marL="971550" lvl="1" indent="-514350" algn="l">
              <a:buFont typeface="Arial" charset="0"/>
              <a:buChar char="•"/>
              <a:defRPr/>
            </a:pPr>
            <a:r>
              <a:rPr lang="en-US" sz="2000" dirty="0" smtClean="0"/>
              <a:t>Dealing with failures</a:t>
            </a:r>
          </a:p>
          <a:p>
            <a:pPr marL="971550" lvl="1" indent="-514350" algn="l">
              <a:buFont typeface="Arial" charset="0"/>
              <a:buChar char="•"/>
              <a:defRPr/>
            </a:pPr>
            <a:r>
              <a:rPr lang="en-US" sz="2000" dirty="0" smtClean="0"/>
              <a:t>Dealing with Scale</a:t>
            </a:r>
            <a:endParaRPr lang="en-US" sz="2000" dirty="0" smtClean="0"/>
          </a:p>
          <a:p>
            <a:pPr marL="514350" indent="-514350">
              <a:buFontTx/>
              <a:buAutoNum type="arabicPeriod"/>
              <a:defRPr/>
            </a:pPr>
            <a:r>
              <a:rPr lang="en-US" sz="2000" dirty="0" smtClean="0"/>
              <a:t>Alternatives</a:t>
            </a:r>
            <a:endParaRPr lang="en-US" sz="2000" dirty="0" smtClean="0"/>
          </a:p>
          <a:p>
            <a:pPr marL="971550" lvl="1" indent="-514350" algn="l">
              <a:buFont typeface="Arial" charset="0"/>
              <a:buChar char="•"/>
              <a:defRPr/>
            </a:pPr>
            <a:r>
              <a:rPr lang="en-US" sz="2000" dirty="0" smtClean="0"/>
              <a:t>REST</a:t>
            </a:r>
          </a:p>
          <a:p>
            <a:pPr marL="971550" lvl="1" indent="-514350" algn="l">
              <a:buFont typeface="Arial" charset="0"/>
              <a:buChar char="•"/>
              <a:defRPr/>
            </a:pPr>
            <a:r>
              <a:rPr lang="en-US" sz="2000" dirty="0" smtClean="0"/>
              <a:t>Message Queues and Transactional Message Passing</a:t>
            </a:r>
            <a:endParaRPr lang="en-US" sz="2000" dirty="0" smtClean="0"/>
          </a:p>
          <a:p>
            <a:pPr marL="514350" indent="-514350">
              <a:buFont typeface="+mj-lt"/>
              <a:buAutoNum type="arabicPeriod"/>
              <a:defRPr/>
            </a:pPr>
            <a:r>
              <a:rPr lang="en-US" sz="2000" dirty="0" err="1" smtClean="0"/>
              <a:t>gRPC</a:t>
            </a:r>
            <a:endParaRPr lang="en-US" sz="2000" dirty="0" smtClean="0"/>
          </a:p>
          <a:p>
            <a:pPr marL="971550" lvl="1" indent="-514350" algn="l">
              <a:buFont typeface="Arial" charset="0"/>
              <a:buChar char="•"/>
              <a:defRPr/>
            </a:pPr>
            <a:r>
              <a:rPr lang="en-US" sz="2000" dirty="0" smtClean="0"/>
              <a:t>Protocol Buffers</a:t>
            </a:r>
          </a:p>
          <a:p>
            <a:pPr marL="971550" lvl="1" indent="-514350" algn="l">
              <a:buFont typeface="Arial" charset="0"/>
              <a:buChar char="•"/>
              <a:defRPr/>
            </a:pPr>
            <a:r>
              <a:rPr lang="en-US" sz="2000" dirty="0" err="1" smtClean="0"/>
              <a:t>gRPC</a:t>
            </a:r>
            <a:endParaRPr lang="en-US" sz="2000" dirty="0" smtClean="0"/>
          </a:p>
          <a:p>
            <a:pPr marL="971550" lvl="1" indent="-514350" algn="l">
              <a:buFont typeface="Arial" charset="0"/>
              <a:buChar char="•"/>
              <a:defRPr/>
            </a:pPr>
            <a:r>
              <a:rPr lang="en-US" sz="2000" dirty="0" err="1" smtClean="0"/>
              <a:t>Etcd</a:t>
            </a:r>
            <a:endParaRPr lang="en-US" sz="2000" dirty="0" smtClean="0"/>
          </a:p>
        </p:txBody>
      </p:sp>
      <p:sp>
        <p:nvSpPr>
          <p:cNvPr id="20482" name="Title 5"/>
          <p:cNvSpPr>
            <a:spLocks noGrp="1"/>
          </p:cNvSpPr>
          <p:nvPr>
            <p:ph type="title"/>
          </p:nvPr>
        </p:nvSpPr>
        <p:spPr>
          <a:xfrm>
            <a:off x="0" y="0"/>
            <a:ext cx="1546225" cy="565150"/>
          </a:xfrm>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ＭＳ Ｐゴシック" charset="-128"/>
              </a:rPr>
              <a:t>Outline</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D7DB1B3E-B766-B74D-AB79-582D702392BF}" type="datetime1">
              <a:rPr lang="da-DK" altLang="en-US" sz="1100">
                <a:solidFill>
                  <a:srgbClr val="778A95"/>
                </a:solidFill>
                <a:latin typeface="Calibri" charset="0"/>
              </a:rPr>
              <a:pPr/>
              <a:t>04/09/2017</a:t>
            </a:fld>
            <a:endParaRPr lang="da-DK" altLang="en-US" sz="1100">
              <a:solidFill>
                <a:srgbClr val="778A95"/>
              </a:solidFill>
              <a:latin typeface="Calibri" charset="0"/>
            </a:endParaRPr>
          </a:p>
        </p:txBody>
      </p:sp>
      <p:sp>
        <p:nvSpPr>
          <p:cNvPr id="20484"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fld id="{5D15E0ED-4C81-5A4F-8546-2A8EA5C4EE28}" type="slidenum">
              <a:rPr lang="da-DK" altLang="en-US" sz="1100">
                <a:solidFill>
                  <a:srgbClr val="778A95"/>
                </a:solidFill>
                <a:latin typeface="Calibri" charset="0"/>
              </a:rPr>
              <a:pPr/>
              <a:t>5</a:t>
            </a:fld>
            <a:endParaRPr lang="da-DK" altLang="en-US" sz="1100">
              <a:solidFill>
                <a:srgbClr val="778A95"/>
              </a:solidFill>
              <a:latin typeface="Calibri" charset="0"/>
            </a:endParaRPr>
          </a:p>
        </p:txBody>
      </p:sp>
    </p:spTree>
    <p:extLst>
      <p:ext uri="{BB962C8B-B14F-4D97-AF65-F5344CB8AC3E}">
        <p14:creationId xmlns:p14="http://schemas.microsoft.com/office/powerpoint/2010/main" val="1389401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Memory</a:t>
            </a:r>
          </a:p>
          <a:p>
            <a:endParaRPr lang="en-US" dirty="0" smtClean="0"/>
          </a:p>
          <a:p>
            <a:r>
              <a:rPr lang="en-US" dirty="0" smtClean="0"/>
              <a:t>Interpreter</a:t>
            </a:r>
          </a:p>
          <a:p>
            <a:endParaRPr lang="en-US" dirty="0"/>
          </a:p>
          <a:p>
            <a:r>
              <a:rPr lang="en-US" dirty="0" smtClean="0"/>
              <a:t>Communication</a:t>
            </a:r>
            <a:endParaRPr lang="en-US" dirty="0"/>
          </a:p>
        </p:txBody>
      </p:sp>
      <p:sp>
        <p:nvSpPr>
          <p:cNvPr id="3" name="Title 2"/>
          <p:cNvSpPr>
            <a:spLocks noGrp="1"/>
          </p:cNvSpPr>
          <p:nvPr>
            <p:ph type="title"/>
          </p:nvPr>
        </p:nvSpPr>
        <p:spPr>
          <a:xfrm>
            <a:off x="3" y="0"/>
            <a:ext cx="5186201" cy="565146"/>
          </a:xfrm>
        </p:spPr>
        <p:txBody>
          <a:bodyPr/>
          <a:lstStyle/>
          <a:p>
            <a:r>
              <a:rPr lang="en-US" dirty="0" smtClean="0"/>
              <a:t>CS Fundamental Abstractions</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6</a:t>
            </a:fld>
            <a:endParaRPr lang="da-DK" altLang="en-US"/>
          </a:p>
        </p:txBody>
      </p:sp>
    </p:spTree>
    <p:extLst>
      <p:ext uri="{BB962C8B-B14F-4D97-AF65-F5344CB8AC3E}">
        <p14:creationId xmlns:p14="http://schemas.microsoft.com/office/powerpoint/2010/main" val="167339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4151237" cy="565146"/>
          </a:xfrm>
        </p:spPr>
        <p:txBody>
          <a:bodyPr/>
          <a:lstStyle/>
          <a:p>
            <a:r>
              <a:rPr lang="en-US" dirty="0" smtClean="0"/>
              <a:t>Interpreter Abstraction</a:t>
            </a:r>
            <a:endParaRPr lang="en-US" dirty="0"/>
          </a:p>
        </p:txBody>
      </p:sp>
      <p:sp>
        <p:nvSpPr>
          <p:cNvPr id="4" name="Date Placeholder 3"/>
          <p:cNvSpPr>
            <a:spLocks noGrp="1"/>
          </p:cNvSpPr>
          <p:nvPr>
            <p:ph type="dt" sz="half" idx="10"/>
          </p:nvPr>
        </p:nvSpPr>
        <p:spPr/>
        <p:txBody>
          <a:bodyPr/>
          <a:lstStyle/>
          <a:p>
            <a:fld id="{E4A5D638-395B-0E40-9034-C248DB82C142}" type="datetime1">
              <a:rPr lang="da-DK" altLang="en-US" smtClean="0"/>
              <a:pPr/>
              <a:t>04/09/2017</a:t>
            </a:fld>
            <a:endParaRPr lang="da-DK" altLang="en-US"/>
          </a:p>
        </p:txBody>
      </p:sp>
      <p:sp>
        <p:nvSpPr>
          <p:cNvPr id="5" name="Slide Number Placeholder 4"/>
          <p:cNvSpPr>
            <a:spLocks noGrp="1"/>
          </p:cNvSpPr>
          <p:nvPr>
            <p:ph type="sldNum" sz="quarter" idx="11"/>
          </p:nvPr>
        </p:nvSpPr>
        <p:spPr/>
        <p:txBody>
          <a:bodyPr/>
          <a:lstStyle/>
          <a:p>
            <a:r>
              <a:rPr lang="da-DK" altLang="en-US" smtClean="0"/>
              <a:t>· </a:t>
            </a:r>
            <a:fld id="{D9C7E2C4-D361-7E40-A1FE-7AE34D5ACE0A}" type="slidenum">
              <a:rPr lang="da-DK" altLang="en-US" smtClean="0"/>
              <a:pPr/>
              <a:t>7</a:t>
            </a:fld>
            <a:endParaRPr lang="da-DK" altLang="en-US"/>
          </a:p>
        </p:txBody>
      </p:sp>
      <p:sp>
        <p:nvSpPr>
          <p:cNvPr id="6" name="TextBox 5"/>
          <p:cNvSpPr txBox="1"/>
          <p:nvPr/>
        </p:nvSpPr>
        <p:spPr>
          <a:xfrm>
            <a:off x="6189345" y="0"/>
            <a:ext cx="2954655" cy="338554"/>
          </a:xfrm>
          <a:prstGeom prst="rect">
            <a:avLst/>
          </a:prstGeom>
          <a:noFill/>
        </p:spPr>
        <p:txBody>
          <a:bodyPr wrap="none" rtlCol="0">
            <a:spAutoFit/>
          </a:bodyPr>
          <a:lstStyle/>
          <a:p>
            <a:r>
              <a:rPr lang="en-US" sz="1600" dirty="0" smtClean="0"/>
              <a:t>Source: </a:t>
            </a:r>
            <a:r>
              <a:rPr lang="en-US" sz="1600" dirty="0" err="1" smtClean="0"/>
              <a:t>Saltzer</a:t>
            </a:r>
            <a:r>
              <a:rPr lang="en-US" sz="1600" dirty="0" smtClean="0"/>
              <a:t> and </a:t>
            </a:r>
            <a:r>
              <a:rPr lang="en-US" sz="1600" dirty="0" err="1" smtClean="0"/>
              <a:t>Kaashoek</a:t>
            </a:r>
            <a:endParaRPr lang="en-US" sz="1600" dirty="0"/>
          </a:p>
        </p:txBody>
      </p:sp>
      <p:sp>
        <p:nvSpPr>
          <p:cNvPr id="65" name="Rounded Rectangle 64"/>
          <p:cNvSpPr/>
          <p:nvPr/>
        </p:nvSpPr>
        <p:spPr>
          <a:xfrm>
            <a:off x="179512" y="697260"/>
            <a:ext cx="5966625" cy="4392488"/>
          </a:xfrm>
          <a:prstGeom prst="round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7" name="Curved Connector 36"/>
          <p:cNvCxnSpPr/>
          <p:nvPr/>
        </p:nvCxnSpPr>
        <p:spPr>
          <a:xfrm rot="16200000" flipV="1">
            <a:off x="1745819" y="1831518"/>
            <a:ext cx="2532567" cy="2111685"/>
          </a:xfrm>
          <a:prstGeom prst="curvedConnector3">
            <a:avLst>
              <a:gd name="adj1" fmla="val -603"/>
            </a:avLst>
          </a:prstGeom>
          <a:ln>
            <a:solidFill>
              <a:schemeClr val="accent2">
                <a:lumMod val="60000"/>
                <a:lumOff val="4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482987" y="2353443"/>
            <a:ext cx="1008112" cy="20882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tx1"/>
                </a:solidFill>
              </a:rPr>
              <a:t>Instruction repertoire</a:t>
            </a:r>
            <a:endParaRPr lang="en-US" sz="1000" dirty="0">
              <a:solidFill>
                <a:schemeClr val="tx1"/>
              </a:solidFill>
            </a:endParaRPr>
          </a:p>
        </p:txBody>
      </p:sp>
      <p:sp>
        <p:nvSpPr>
          <p:cNvPr id="8" name="Rounded Rectangle 7"/>
          <p:cNvSpPr/>
          <p:nvPr/>
        </p:nvSpPr>
        <p:spPr>
          <a:xfrm>
            <a:off x="6611297" y="1096862"/>
            <a:ext cx="1767408" cy="269748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tx1"/>
              </a:solidFill>
            </a:endParaRPr>
          </a:p>
        </p:txBody>
      </p:sp>
      <p:sp>
        <p:nvSpPr>
          <p:cNvPr id="9" name="TextBox 8"/>
          <p:cNvSpPr txBox="1"/>
          <p:nvPr/>
        </p:nvSpPr>
        <p:spPr>
          <a:xfrm>
            <a:off x="7017658" y="1233610"/>
            <a:ext cx="647934" cy="246221"/>
          </a:xfrm>
          <a:prstGeom prst="rect">
            <a:avLst/>
          </a:prstGeom>
          <a:noFill/>
        </p:spPr>
        <p:txBody>
          <a:bodyPr wrap="none" rtlCol="0">
            <a:spAutoFit/>
          </a:bodyPr>
          <a:lstStyle/>
          <a:p>
            <a:r>
              <a:rPr lang="en-US" sz="1000" dirty="0" smtClean="0"/>
              <a:t>Memory</a:t>
            </a:r>
            <a:endParaRPr lang="en-US" sz="1000" dirty="0"/>
          </a:p>
        </p:txBody>
      </p:sp>
      <p:sp>
        <p:nvSpPr>
          <p:cNvPr id="10" name="TextBox 9"/>
          <p:cNvSpPr txBox="1"/>
          <p:nvPr/>
        </p:nvSpPr>
        <p:spPr>
          <a:xfrm>
            <a:off x="7076456" y="1877879"/>
            <a:ext cx="837089" cy="246221"/>
          </a:xfrm>
          <a:prstGeom prst="rect">
            <a:avLst/>
          </a:prstGeom>
          <a:noFill/>
        </p:spPr>
        <p:txBody>
          <a:bodyPr wrap="none" rtlCol="0">
            <a:spAutoFit/>
          </a:bodyPr>
          <a:lstStyle/>
          <a:p>
            <a:r>
              <a:rPr lang="en-US" sz="1000" smtClean="0"/>
              <a:t>Instructions</a:t>
            </a:r>
            <a:endParaRPr lang="en-US" sz="1000" dirty="0"/>
          </a:p>
        </p:txBody>
      </p:sp>
      <p:sp>
        <p:nvSpPr>
          <p:cNvPr id="11" name="TextBox 10"/>
          <p:cNvSpPr txBox="1"/>
          <p:nvPr/>
        </p:nvSpPr>
        <p:spPr>
          <a:xfrm>
            <a:off x="7183575" y="2669019"/>
            <a:ext cx="453970" cy="246221"/>
          </a:xfrm>
          <a:prstGeom prst="rect">
            <a:avLst/>
          </a:prstGeom>
          <a:noFill/>
        </p:spPr>
        <p:txBody>
          <a:bodyPr wrap="none" rtlCol="0">
            <a:spAutoFit/>
          </a:bodyPr>
          <a:lstStyle/>
          <a:p>
            <a:r>
              <a:rPr lang="en-US" sz="1000" smtClean="0"/>
              <a:t>Data</a:t>
            </a:r>
            <a:endParaRPr lang="en-US" sz="1000" dirty="0"/>
          </a:p>
        </p:txBody>
      </p:sp>
      <p:sp>
        <p:nvSpPr>
          <p:cNvPr id="13" name="Rectangle 12"/>
          <p:cNvSpPr/>
          <p:nvPr/>
        </p:nvSpPr>
        <p:spPr>
          <a:xfrm>
            <a:off x="2806866" y="1746551"/>
            <a:ext cx="1440160" cy="53724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Retrieve next instruction</a:t>
            </a:r>
            <a:endParaRPr lang="en-US" sz="1200" dirty="0">
              <a:solidFill>
                <a:schemeClr val="tx1"/>
              </a:solidFill>
            </a:endParaRPr>
          </a:p>
        </p:txBody>
      </p:sp>
      <p:sp>
        <p:nvSpPr>
          <p:cNvPr id="15" name="Rectangle 14"/>
          <p:cNvSpPr/>
          <p:nvPr/>
        </p:nvSpPr>
        <p:spPr>
          <a:xfrm>
            <a:off x="2806866" y="2525921"/>
            <a:ext cx="1440160" cy="53724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smtClean="0">
                <a:solidFill>
                  <a:schemeClr val="tx1"/>
                </a:solidFill>
              </a:rPr>
              <a:t>Interpret </a:t>
            </a:r>
          </a:p>
          <a:p>
            <a:pPr algn="ctr"/>
            <a:r>
              <a:rPr lang="en-US" sz="1200" dirty="0" smtClean="0">
                <a:solidFill>
                  <a:schemeClr val="tx1"/>
                </a:solidFill>
              </a:rPr>
              <a:t>instruction</a:t>
            </a:r>
            <a:endParaRPr lang="en-US" sz="1200" dirty="0">
              <a:solidFill>
                <a:schemeClr val="tx1"/>
              </a:solidFill>
            </a:endParaRPr>
          </a:p>
        </p:txBody>
      </p:sp>
      <p:sp>
        <p:nvSpPr>
          <p:cNvPr id="16" name="Rectangle 15"/>
          <p:cNvSpPr/>
          <p:nvPr/>
        </p:nvSpPr>
        <p:spPr>
          <a:xfrm>
            <a:off x="2806866" y="3305291"/>
            <a:ext cx="1440160" cy="53724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Interrupt</a:t>
            </a:r>
          </a:p>
          <a:p>
            <a:pPr algn="ctr"/>
            <a:r>
              <a:rPr lang="en-US" sz="1200" dirty="0">
                <a:solidFill>
                  <a:schemeClr val="tx1"/>
                </a:solidFill>
              </a:rPr>
              <a:t>s</a:t>
            </a:r>
            <a:r>
              <a:rPr lang="en-US" sz="1200" dirty="0" smtClean="0">
                <a:solidFill>
                  <a:schemeClr val="tx1"/>
                </a:solidFill>
              </a:rPr>
              <a:t>ignal?</a:t>
            </a:r>
            <a:endParaRPr lang="en-US" sz="1200" dirty="0">
              <a:solidFill>
                <a:schemeClr val="tx1"/>
              </a:solidFill>
            </a:endParaRPr>
          </a:p>
        </p:txBody>
      </p:sp>
      <p:sp>
        <p:nvSpPr>
          <p:cNvPr id="17" name="Rectangle 16"/>
          <p:cNvSpPr/>
          <p:nvPr/>
        </p:nvSpPr>
        <p:spPr>
          <a:xfrm>
            <a:off x="4067944" y="4049939"/>
            <a:ext cx="1440160" cy="53724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Change instruction and environment reference</a:t>
            </a:r>
          </a:p>
        </p:txBody>
      </p:sp>
      <p:sp>
        <p:nvSpPr>
          <p:cNvPr id="18" name="Oval 17"/>
          <p:cNvSpPr/>
          <p:nvPr/>
        </p:nvSpPr>
        <p:spPr>
          <a:xfrm>
            <a:off x="970112" y="1090419"/>
            <a:ext cx="1221013" cy="57606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rPr>
              <a:t>Instruction reference</a:t>
            </a:r>
            <a:endParaRPr lang="en-US" sz="1200" dirty="0">
              <a:solidFill>
                <a:schemeClr val="tx1"/>
              </a:solidFill>
            </a:endParaRPr>
          </a:p>
        </p:txBody>
      </p:sp>
      <p:sp>
        <p:nvSpPr>
          <p:cNvPr id="19" name="Oval 18"/>
          <p:cNvSpPr/>
          <p:nvPr/>
        </p:nvSpPr>
        <p:spPr>
          <a:xfrm>
            <a:off x="4355976" y="841276"/>
            <a:ext cx="1437037" cy="576064"/>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smtClean="0">
                <a:solidFill>
                  <a:schemeClr val="tx1"/>
                </a:solidFill>
              </a:rPr>
              <a:t>Environment reference</a:t>
            </a:r>
            <a:endParaRPr lang="en-US" sz="1200" dirty="0">
              <a:solidFill>
                <a:schemeClr val="tx1"/>
              </a:solidFill>
            </a:endParaRPr>
          </a:p>
        </p:txBody>
      </p:sp>
      <p:cxnSp>
        <p:nvCxnSpPr>
          <p:cNvPr id="21" name="Straight Arrow Connector 20"/>
          <p:cNvCxnSpPr>
            <a:stCxn id="13" idx="2"/>
            <a:endCxn id="15" idx="0"/>
          </p:cNvCxnSpPr>
          <p:nvPr/>
        </p:nvCxnSpPr>
        <p:spPr>
          <a:xfrm>
            <a:off x="3526946" y="2283799"/>
            <a:ext cx="0" cy="2421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3526946" y="3063169"/>
            <a:ext cx="0" cy="242122"/>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5" name="Elbow Connector 24"/>
          <p:cNvCxnSpPr>
            <a:stCxn id="16" idx="3"/>
            <a:endCxn id="17" idx="0"/>
          </p:cNvCxnSpPr>
          <p:nvPr/>
        </p:nvCxnSpPr>
        <p:spPr>
          <a:xfrm>
            <a:off x="4247026" y="3573915"/>
            <a:ext cx="540998" cy="476024"/>
          </a:xfrm>
          <a:prstGeom prst="bentConnector2">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16" idx="2"/>
            <a:endCxn id="13" idx="0"/>
          </p:cNvCxnSpPr>
          <p:nvPr/>
        </p:nvCxnSpPr>
        <p:spPr>
          <a:xfrm rot="5400000" flipH="1">
            <a:off x="2478952" y="2794545"/>
            <a:ext cx="2095988" cy="12700"/>
          </a:xfrm>
          <a:prstGeom prst="bentConnector5">
            <a:avLst>
              <a:gd name="adj1" fmla="val -22474"/>
              <a:gd name="adj2" fmla="val 8724465"/>
              <a:gd name="adj3" fmla="val 110907"/>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1"/>
          </p:cNvCxnSpPr>
          <p:nvPr/>
        </p:nvCxnSpPr>
        <p:spPr>
          <a:xfrm flipH="1">
            <a:off x="3526946" y="4318563"/>
            <a:ext cx="540998"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303396" y="3327694"/>
            <a:ext cx="404278" cy="246221"/>
          </a:xfrm>
          <a:prstGeom prst="rect">
            <a:avLst/>
          </a:prstGeom>
          <a:noFill/>
        </p:spPr>
        <p:txBody>
          <a:bodyPr wrap="none" rtlCol="0">
            <a:spAutoFit/>
          </a:bodyPr>
          <a:lstStyle/>
          <a:p>
            <a:r>
              <a:rPr lang="en-US" sz="1000" dirty="0" smtClean="0"/>
              <a:t>Yes</a:t>
            </a:r>
            <a:endParaRPr lang="en-US" sz="1000" dirty="0"/>
          </a:p>
        </p:txBody>
      </p:sp>
      <p:sp>
        <p:nvSpPr>
          <p:cNvPr id="34" name="TextBox 33"/>
          <p:cNvSpPr txBox="1"/>
          <p:nvPr/>
        </p:nvSpPr>
        <p:spPr>
          <a:xfrm>
            <a:off x="3533297" y="3871292"/>
            <a:ext cx="348172" cy="246221"/>
          </a:xfrm>
          <a:prstGeom prst="rect">
            <a:avLst/>
          </a:prstGeom>
          <a:noFill/>
        </p:spPr>
        <p:txBody>
          <a:bodyPr wrap="none" rtlCol="0">
            <a:spAutoFit/>
          </a:bodyPr>
          <a:lstStyle/>
          <a:p>
            <a:r>
              <a:rPr lang="en-US" sz="1000" dirty="0" smtClean="0"/>
              <a:t>No</a:t>
            </a:r>
            <a:endParaRPr lang="en-US" sz="1000" dirty="0"/>
          </a:p>
        </p:txBody>
      </p:sp>
      <p:cxnSp>
        <p:nvCxnSpPr>
          <p:cNvPr id="36" name="Curved Connector 35"/>
          <p:cNvCxnSpPr>
            <a:stCxn id="7" idx="3"/>
            <a:endCxn id="15" idx="1"/>
          </p:cNvCxnSpPr>
          <p:nvPr/>
        </p:nvCxnSpPr>
        <p:spPr>
          <a:xfrm flipV="1">
            <a:off x="1491099" y="2794545"/>
            <a:ext cx="1315767" cy="603014"/>
          </a:xfrm>
          <a:prstGeom prst="curvedConnector3">
            <a:avLst/>
          </a:prstGeom>
          <a:ln>
            <a:solidFill>
              <a:schemeClr val="accent2">
                <a:lumMod val="60000"/>
                <a:lumOff val="4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5" name="Curved Connector 44"/>
          <p:cNvCxnSpPr/>
          <p:nvPr/>
        </p:nvCxnSpPr>
        <p:spPr>
          <a:xfrm rot="10800000" flipV="1">
            <a:off x="3878367" y="1356721"/>
            <a:ext cx="732315" cy="396179"/>
          </a:xfrm>
          <a:prstGeom prst="curvedConnector3">
            <a:avLst>
              <a:gd name="adj1" fmla="val 95405"/>
            </a:avLst>
          </a:prstGeom>
          <a:ln>
            <a:solidFill>
              <a:schemeClr val="accent2">
                <a:lumMod val="60000"/>
                <a:lumOff val="4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8" name="Curved Connector 47"/>
          <p:cNvCxnSpPr>
            <a:stCxn id="10" idx="1"/>
            <a:endCxn id="13" idx="3"/>
          </p:cNvCxnSpPr>
          <p:nvPr/>
        </p:nvCxnSpPr>
        <p:spPr>
          <a:xfrm rot="10800000" flipV="1">
            <a:off x="4247026" y="2000989"/>
            <a:ext cx="2829430" cy="14185"/>
          </a:xfrm>
          <a:prstGeom prst="curvedConnector3">
            <a:avLst>
              <a:gd name="adj1" fmla="val 50000"/>
            </a:avLst>
          </a:prstGeom>
          <a:ln>
            <a:solidFill>
              <a:schemeClr val="tx1"/>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0" name="Curved Connector 49"/>
          <p:cNvCxnSpPr>
            <a:stCxn id="11" idx="1"/>
            <a:endCxn id="15" idx="3"/>
          </p:cNvCxnSpPr>
          <p:nvPr/>
        </p:nvCxnSpPr>
        <p:spPr>
          <a:xfrm rot="10800000" flipV="1">
            <a:off x="4247027" y="2792129"/>
            <a:ext cx="2936549" cy="2415"/>
          </a:xfrm>
          <a:prstGeom prst="curvedConnector3">
            <a:avLst>
              <a:gd name="adj1" fmla="val 50000"/>
            </a:avLst>
          </a:prstGeom>
          <a:ln>
            <a:solidFill>
              <a:schemeClr val="tx1"/>
            </a:solidFill>
            <a:prstDash val="dash"/>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Curved Connector 54"/>
          <p:cNvCxnSpPr>
            <a:endCxn id="13" idx="1"/>
          </p:cNvCxnSpPr>
          <p:nvPr/>
        </p:nvCxnSpPr>
        <p:spPr>
          <a:xfrm>
            <a:off x="2156038" y="1497810"/>
            <a:ext cx="650828" cy="517365"/>
          </a:xfrm>
          <a:prstGeom prst="curvedConnector3">
            <a:avLst>
              <a:gd name="adj1" fmla="val 50000"/>
            </a:avLst>
          </a:prstGeom>
          <a:ln>
            <a:solidFill>
              <a:schemeClr val="accent2">
                <a:lumMod val="60000"/>
                <a:lumOff val="4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58" name="Curved Connector 57"/>
          <p:cNvCxnSpPr>
            <a:stCxn id="19" idx="4"/>
          </p:cNvCxnSpPr>
          <p:nvPr/>
        </p:nvCxnSpPr>
        <p:spPr>
          <a:xfrm rot="5400000">
            <a:off x="4059168" y="1614299"/>
            <a:ext cx="1212287" cy="818368"/>
          </a:xfrm>
          <a:prstGeom prst="curvedConnector3">
            <a:avLst>
              <a:gd name="adj1" fmla="val 96857"/>
            </a:avLst>
          </a:prstGeom>
          <a:ln>
            <a:solidFill>
              <a:schemeClr val="accent2">
                <a:lumMod val="60000"/>
                <a:lumOff val="4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970112" y="4710299"/>
            <a:ext cx="1133644" cy="338554"/>
          </a:xfrm>
          <a:prstGeom prst="rect">
            <a:avLst/>
          </a:prstGeom>
          <a:noFill/>
        </p:spPr>
        <p:txBody>
          <a:bodyPr wrap="none" rtlCol="0">
            <a:spAutoFit/>
          </a:bodyPr>
          <a:lstStyle/>
          <a:p>
            <a:r>
              <a:rPr lang="en-US" sz="1600" dirty="0" smtClean="0"/>
              <a:t>Interpreter</a:t>
            </a:r>
            <a:endParaRPr lang="en-US" sz="1600" dirty="0"/>
          </a:p>
        </p:txBody>
      </p:sp>
      <p:sp>
        <p:nvSpPr>
          <p:cNvPr id="71" name="TextBox 70"/>
          <p:cNvSpPr txBox="1"/>
          <p:nvPr/>
        </p:nvSpPr>
        <p:spPr>
          <a:xfrm>
            <a:off x="6224337" y="4575373"/>
            <a:ext cx="2826415" cy="707886"/>
          </a:xfrm>
          <a:prstGeom prst="rect">
            <a:avLst/>
          </a:prstGeom>
          <a:solidFill>
            <a:schemeClr val="accent2">
              <a:lumMod val="20000"/>
              <a:lumOff val="80000"/>
            </a:schemeClr>
          </a:solidFill>
          <a:ln>
            <a:solidFill>
              <a:schemeClr val="accent1">
                <a:shade val="95000"/>
                <a:satMod val="105000"/>
              </a:schemeClr>
            </a:solidFill>
          </a:ln>
        </p:spPr>
        <p:txBody>
          <a:bodyPr wrap="none" rtlCol="0">
            <a:spAutoFit/>
          </a:bodyPr>
          <a:lstStyle/>
          <a:p>
            <a:r>
              <a:rPr lang="en-US" sz="800" i="1" u="sng" dirty="0" smtClean="0"/>
              <a:t>Instruction reference</a:t>
            </a:r>
            <a:r>
              <a:rPr lang="en-US" sz="800" dirty="0" smtClean="0"/>
              <a:t>: where to find next instruction</a:t>
            </a:r>
          </a:p>
          <a:p>
            <a:r>
              <a:rPr lang="en-US" sz="800" i="1" u="sng" dirty="0" smtClean="0"/>
              <a:t>Repertoire</a:t>
            </a:r>
            <a:r>
              <a:rPr lang="en-US" sz="800" dirty="0" smtClean="0"/>
              <a:t>: set of actions associated to an instruction</a:t>
            </a:r>
          </a:p>
          <a:p>
            <a:r>
              <a:rPr lang="en-US" sz="800" i="1" u="sng" dirty="0" smtClean="0"/>
              <a:t>Environment reference</a:t>
            </a:r>
            <a:r>
              <a:rPr lang="en-US" sz="800" dirty="0" smtClean="0"/>
              <a:t>: where to find the current state </a:t>
            </a:r>
            <a:br>
              <a:rPr lang="en-US" sz="800" dirty="0" smtClean="0"/>
            </a:br>
            <a:r>
              <a:rPr lang="en-US" sz="800" dirty="0" smtClean="0"/>
              <a:t>on which the interpreter should perform the actions of the </a:t>
            </a:r>
            <a:br>
              <a:rPr lang="en-US" sz="800" dirty="0" smtClean="0"/>
            </a:br>
            <a:r>
              <a:rPr lang="en-US" sz="800" dirty="0" smtClean="0"/>
              <a:t>current instruction</a:t>
            </a:r>
            <a:endParaRPr lang="en-US" sz="800" dirty="0"/>
          </a:p>
        </p:txBody>
      </p:sp>
    </p:spTree>
    <p:extLst>
      <p:ext uri="{BB962C8B-B14F-4D97-AF65-F5344CB8AC3E}">
        <p14:creationId xmlns:p14="http://schemas.microsoft.com/office/powerpoint/2010/main" val="799081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dirty="0"/>
          </a:p>
        </p:txBody>
      </p:sp>
      <p:sp>
        <p:nvSpPr>
          <p:cNvPr id="3" name="Title 2"/>
          <p:cNvSpPr>
            <a:spLocks noGrp="1"/>
          </p:cNvSpPr>
          <p:nvPr>
            <p:ph type="title"/>
          </p:nvPr>
        </p:nvSpPr>
        <p:spPr>
          <a:xfrm>
            <a:off x="3" y="0"/>
            <a:ext cx="2723924" cy="565146"/>
          </a:xfrm>
        </p:spPr>
        <p:txBody>
          <a:bodyPr/>
          <a:lstStyle/>
          <a:p>
            <a:r>
              <a:rPr lang="en-US" dirty="0" smtClean="0"/>
              <a:t>Procedure Call</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8</a:t>
            </a:fld>
            <a:endParaRPr lang="da-DK" alt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Code Presenter Pro"/>
              <p:cNvGraphicFramePr>
                <a:graphicFrameLocks noGrp="1"/>
              </p:cNvGraphicFramePr>
              <p:nvPr/>
            </p:nvGraphicFramePr>
            <p:xfrm>
              <a:off x="-190500" y="0"/>
              <a:ext cx="9525000" cy="5715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Code Presenter Pro"/>
              <p:cNvPicPr>
                <a:picLocks noGrp="1" noRot="1" noChangeAspect="1" noMove="1" noResize="1" noEditPoints="1" noAdjustHandles="1" noChangeArrowheads="1" noChangeShapeType="1"/>
              </p:cNvPicPr>
              <p:nvPr/>
            </p:nvPicPr>
            <p:blipFill>
              <a:blip r:embed="rId3"/>
              <a:stretch>
                <a:fillRect/>
              </a:stretch>
            </p:blipFill>
            <p:spPr>
              <a:xfrm>
                <a:off x="-190500" y="0"/>
                <a:ext cx="9525000" cy="5715000"/>
              </a:xfrm>
              <a:prstGeom prst="rect">
                <a:avLst/>
              </a:prstGeom>
            </p:spPr>
          </p:pic>
        </mc:Fallback>
      </mc:AlternateContent>
    </p:spTree>
    <p:extLst>
      <p:ext uri="{BB962C8B-B14F-4D97-AF65-F5344CB8AC3E}">
        <p14:creationId xmlns:p14="http://schemas.microsoft.com/office/powerpoint/2010/main" val="745735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 y="0"/>
            <a:ext cx="2723924" cy="565146"/>
          </a:xfrm>
        </p:spPr>
        <p:txBody>
          <a:bodyPr/>
          <a:lstStyle/>
          <a:p>
            <a:r>
              <a:rPr lang="en-US" dirty="0" smtClean="0"/>
              <a:t>Procedure Call</a:t>
            </a:r>
            <a:endParaRPr lang="en-US" dirty="0"/>
          </a:p>
        </p:txBody>
      </p:sp>
      <p:sp>
        <p:nvSpPr>
          <p:cNvPr id="4" name="Date Placeholder 3"/>
          <p:cNvSpPr>
            <a:spLocks noGrp="1"/>
          </p:cNvSpPr>
          <p:nvPr>
            <p:ph type="dt" sz="half" idx="10"/>
          </p:nvPr>
        </p:nvSpPr>
        <p:spPr/>
        <p:txBody>
          <a:bodyPr/>
          <a:lstStyle/>
          <a:p>
            <a:pPr>
              <a:defRPr/>
            </a:pPr>
            <a:fld id="{04D66AB3-912B-9942-A2AE-3D71CBAE7A1D}" type="datetime1">
              <a:rPr lang="da-DK" altLang="en-US" smtClean="0"/>
              <a:pPr>
                <a:defRPr/>
              </a:pPr>
              <a:t>04/09/2017</a:t>
            </a:fld>
            <a:endParaRPr lang="da-DK" altLang="en-US"/>
          </a:p>
        </p:txBody>
      </p:sp>
      <p:sp>
        <p:nvSpPr>
          <p:cNvPr id="5" name="Slide Number Placeholder 4"/>
          <p:cNvSpPr>
            <a:spLocks noGrp="1"/>
          </p:cNvSpPr>
          <p:nvPr>
            <p:ph type="sldNum" sz="quarter" idx="11"/>
          </p:nvPr>
        </p:nvSpPr>
        <p:spPr/>
        <p:txBody>
          <a:bodyPr/>
          <a:lstStyle/>
          <a:p>
            <a:pPr>
              <a:defRPr/>
            </a:pPr>
            <a:r>
              <a:rPr lang="da-DK" altLang="en-US" smtClean="0"/>
              <a:t>· </a:t>
            </a:r>
            <a:fld id="{141B42AF-DF81-2741-A472-5CF1B523E1F5}" type="slidenum">
              <a:rPr lang="da-DK" altLang="en-US" smtClean="0"/>
              <a:pPr>
                <a:defRPr/>
              </a:pPr>
              <a:t>9</a:t>
            </a:fld>
            <a:endParaRPr lang="da-DK" altLang="en-US"/>
          </a:p>
        </p:txBody>
      </p:sp>
      <p:cxnSp>
        <p:nvCxnSpPr>
          <p:cNvPr id="10" name="Straight Connector 9"/>
          <p:cNvCxnSpPr/>
          <p:nvPr/>
        </p:nvCxnSpPr>
        <p:spPr>
          <a:xfrm>
            <a:off x="5652120" y="165312"/>
            <a:ext cx="0" cy="396044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8100392" y="165312"/>
            <a:ext cx="0" cy="396044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60032" y="1029408"/>
            <a:ext cx="0" cy="180020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497523" y="1560757"/>
            <a:ext cx="1186543" cy="584775"/>
          </a:xfrm>
          <a:prstGeom prst="rect">
            <a:avLst/>
          </a:prstGeom>
          <a:noFill/>
        </p:spPr>
        <p:txBody>
          <a:bodyPr wrap="none" rtlCol="0">
            <a:spAutoFit/>
          </a:bodyPr>
          <a:lstStyle/>
          <a:p>
            <a:r>
              <a:rPr lang="en-US" sz="1600" dirty="0" smtClean="0"/>
              <a:t>Stack</a:t>
            </a:r>
          </a:p>
          <a:p>
            <a:r>
              <a:rPr lang="en-US" sz="1600" dirty="0"/>
              <a:t>g</a:t>
            </a:r>
            <a:r>
              <a:rPr lang="en-US" sz="1600" dirty="0" smtClean="0"/>
              <a:t>rowing up</a:t>
            </a:r>
            <a:endParaRPr lang="en-US" sz="1600" dirty="0"/>
          </a:p>
        </p:txBody>
      </p:sp>
      <p:sp>
        <p:nvSpPr>
          <p:cNvPr id="17" name="Freeform 16"/>
          <p:cNvSpPr/>
          <p:nvPr/>
        </p:nvSpPr>
        <p:spPr>
          <a:xfrm>
            <a:off x="5649096" y="3895320"/>
            <a:ext cx="2450820" cy="334737"/>
          </a:xfrm>
          <a:custGeom>
            <a:avLst/>
            <a:gdLst>
              <a:gd name="connsiteX0" fmla="*/ 0 w 2450820"/>
              <a:gd name="connsiteY0" fmla="*/ 168483 h 334737"/>
              <a:gd name="connsiteX1" fmla="*/ 320634 w 2450820"/>
              <a:gd name="connsiteY1" fmla="*/ 2228 h 334737"/>
              <a:gd name="connsiteX2" fmla="*/ 558140 w 2450820"/>
              <a:gd name="connsiteY2" fmla="*/ 275361 h 334737"/>
              <a:gd name="connsiteX3" fmla="*/ 831273 w 2450820"/>
              <a:gd name="connsiteY3" fmla="*/ 2228 h 334737"/>
              <a:gd name="connsiteX4" fmla="*/ 1104405 w 2450820"/>
              <a:gd name="connsiteY4" fmla="*/ 299111 h 334737"/>
              <a:gd name="connsiteX5" fmla="*/ 1389413 w 2450820"/>
              <a:gd name="connsiteY5" fmla="*/ 25979 h 334737"/>
              <a:gd name="connsiteX6" fmla="*/ 1686296 w 2450820"/>
              <a:gd name="connsiteY6" fmla="*/ 322862 h 334737"/>
              <a:gd name="connsiteX7" fmla="*/ 1888176 w 2450820"/>
              <a:gd name="connsiteY7" fmla="*/ 37854 h 334737"/>
              <a:gd name="connsiteX8" fmla="*/ 2030680 w 2450820"/>
              <a:gd name="connsiteY8" fmla="*/ 334737 h 334737"/>
              <a:gd name="connsiteX9" fmla="*/ 2280062 w 2450820"/>
              <a:gd name="connsiteY9" fmla="*/ 37854 h 334737"/>
              <a:gd name="connsiteX10" fmla="*/ 2434441 w 2450820"/>
              <a:gd name="connsiteY10" fmla="*/ 239735 h 334737"/>
              <a:gd name="connsiteX11" fmla="*/ 2446317 w 2450820"/>
              <a:gd name="connsiteY11" fmla="*/ 204109 h 33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50820" h="334737">
                <a:moveTo>
                  <a:pt x="0" y="168483"/>
                </a:moveTo>
                <a:cubicBezTo>
                  <a:pt x="113805" y="76449"/>
                  <a:pt x="227611" y="-15585"/>
                  <a:pt x="320634" y="2228"/>
                </a:cubicBezTo>
                <a:cubicBezTo>
                  <a:pt x="413657" y="20041"/>
                  <a:pt x="473034" y="275361"/>
                  <a:pt x="558140" y="275361"/>
                </a:cubicBezTo>
                <a:cubicBezTo>
                  <a:pt x="643246" y="275361"/>
                  <a:pt x="740229" y="-1730"/>
                  <a:pt x="831273" y="2228"/>
                </a:cubicBezTo>
                <a:cubicBezTo>
                  <a:pt x="922317" y="6186"/>
                  <a:pt x="1011382" y="295153"/>
                  <a:pt x="1104405" y="299111"/>
                </a:cubicBezTo>
                <a:cubicBezTo>
                  <a:pt x="1197428" y="303069"/>
                  <a:pt x="1292431" y="22021"/>
                  <a:pt x="1389413" y="25979"/>
                </a:cubicBezTo>
                <a:cubicBezTo>
                  <a:pt x="1486395" y="29937"/>
                  <a:pt x="1603169" y="320883"/>
                  <a:pt x="1686296" y="322862"/>
                </a:cubicBezTo>
                <a:cubicBezTo>
                  <a:pt x="1769423" y="324841"/>
                  <a:pt x="1830779" y="35875"/>
                  <a:pt x="1888176" y="37854"/>
                </a:cubicBezTo>
                <a:cubicBezTo>
                  <a:pt x="1945573" y="39833"/>
                  <a:pt x="1965366" y="334737"/>
                  <a:pt x="2030680" y="334737"/>
                </a:cubicBezTo>
                <a:cubicBezTo>
                  <a:pt x="2095994" y="334737"/>
                  <a:pt x="2212769" y="53688"/>
                  <a:pt x="2280062" y="37854"/>
                </a:cubicBezTo>
                <a:cubicBezTo>
                  <a:pt x="2347355" y="22020"/>
                  <a:pt x="2406732" y="212026"/>
                  <a:pt x="2434441" y="239735"/>
                </a:cubicBezTo>
                <a:cubicBezTo>
                  <a:pt x="2462150" y="267444"/>
                  <a:pt x="2446317" y="204109"/>
                  <a:pt x="2446317" y="204109"/>
                </a:cubicBezTo>
              </a:path>
            </a:pathLst>
          </a:cu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5649096" y="3117640"/>
            <a:ext cx="2450820" cy="0"/>
          </a:xfrm>
          <a:prstGeom prst="line">
            <a:avLst/>
          </a:prstGeom>
          <a:ln>
            <a:prstDash val="lg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649096" y="669368"/>
            <a:ext cx="2450820" cy="0"/>
          </a:xfrm>
          <a:prstGeom prst="line">
            <a:avLst/>
          </a:prstGeom>
          <a:ln>
            <a:prstDash val="lgDash"/>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910353" y="3382677"/>
            <a:ext cx="1947240" cy="279749"/>
          </a:xfrm>
          <a:prstGeom prst="rect">
            <a:avLst/>
          </a:prstGeom>
          <a:noFill/>
        </p:spPr>
        <p:txBody>
          <a:bodyPr wrap="square" rtlCol="0">
            <a:spAutoFit/>
          </a:bodyPr>
          <a:lstStyle/>
          <a:p>
            <a:r>
              <a:rPr lang="en-US" sz="1200" dirty="0" smtClean="0"/>
              <a:t>Space </a:t>
            </a:r>
            <a:r>
              <a:rPr lang="en-US" sz="1200" smtClean="0"/>
              <a:t>for local variables</a:t>
            </a:r>
            <a:endParaRPr lang="en-US" sz="1200" dirty="0"/>
          </a:p>
        </p:txBody>
      </p:sp>
      <p:sp>
        <p:nvSpPr>
          <p:cNvPr id="22" name="TextBox 21"/>
          <p:cNvSpPr txBox="1"/>
          <p:nvPr/>
        </p:nvSpPr>
        <p:spPr>
          <a:xfrm>
            <a:off x="5894920" y="889533"/>
            <a:ext cx="1947240" cy="279749"/>
          </a:xfrm>
          <a:prstGeom prst="rect">
            <a:avLst/>
          </a:prstGeom>
          <a:noFill/>
        </p:spPr>
        <p:txBody>
          <a:bodyPr wrap="square" rtlCol="0">
            <a:spAutoFit/>
          </a:bodyPr>
          <a:lstStyle/>
          <a:p>
            <a:r>
              <a:rPr lang="en-US" sz="1200" dirty="0" smtClean="0"/>
              <a:t>Space </a:t>
            </a:r>
            <a:r>
              <a:rPr lang="en-US" sz="1200" smtClean="0"/>
              <a:t>for local variables</a:t>
            </a:r>
            <a:endParaRPr lang="en-US" sz="1200" dirty="0"/>
          </a:p>
        </p:txBody>
      </p:sp>
      <p:sp>
        <p:nvSpPr>
          <p:cNvPr id="23" name="TextBox 22"/>
          <p:cNvSpPr txBox="1"/>
          <p:nvPr/>
        </p:nvSpPr>
        <p:spPr>
          <a:xfrm>
            <a:off x="5910353" y="1447048"/>
            <a:ext cx="1947240" cy="279749"/>
          </a:xfrm>
          <a:prstGeom prst="rect">
            <a:avLst/>
          </a:prstGeom>
          <a:noFill/>
        </p:spPr>
        <p:txBody>
          <a:bodyPr wrap="square" rtlCol="0">
            <a:spAutoFit/>
          </a:bodyPr>
          <a:lstStyle/>
          <a:p>
            <a:r>
              <a:rPr lang="en-US" sz="1200" dirty="0" smtClean="0"/>
              <a:t>Return address</a:t>
            </a:r>
            <a:endParaRPr lang="en-US" sz="1200" dirty="0"/>
          </a:p>
        </p:txBody>
      </p:sp>
      <p:sp>
        <p:nvSpPr>
          <p:cNvPr id="24" name="TextBox 23"/>
          <p:cNvSpPr txBox="1"/>
          <p:nvPr/>
        </p:nvSpPr>
        <p:spPr>
          <a:xfrm>
            <a:off x="5894920" y="1980683"/>
            <a:ext cx="1947240" cy="279749"/>
          </a:xfrm>
          <a:prstGeom prst="rect">
            <a:avLst/>
          </a:prstGeom>
          <a:noFill/>
        </p:spPr>
        <p:txBody>
          <a:bodyPr wrap="square" rtlCol="0">
            <a:spAutoFit/>
          </a:bodyPr>
          <a:lstStyle/>
          <a:p>
            <a:r>
              <a:rPr lang="en-US" sz="1200" dirty="0" smtClean="0"/>
              <a:t>Arguments</a:t>
            </a:r>
            <a:endParaRPr lang="en-US" sz="1200" dirty="0"/>
          </a:p>
        </p:txBody>
      </p:sp>
      <p:sp>
        <p:nvSpPr>
          <p:cNvPr id="25" name="TextBox 24"/>
          <p:cNvSpPr txBox="1"/>
          <p:nvPr/>
        </p:nvSpPr>
        <p:spPr>
          <a:xfrm>
            <a:off x="5910353" y="2572855"/>
            <a:ext cx="1947240" cy="279749"/>
          </a:xfrm>
          <a:prstGeom prst="rect">
            <a:avLst/>
          </a:prstGeom>
          <a:noFill/>
        </p:spPr>
        <p:txBody>
          <a:bodyPr wrap="square" rtlCol="0">
            <a:spAutoFit/>
          </a:bodyPr>
          <a:lstStyle/>
          <a:p>
            <a:r>
              <a:rPr lang="en-US" sz="1200" dirty="0" smtClean="0"/>
              <a:t>Saved temp registers</a:t>
            </a:r>
            <a:endParaRPr lang="en-US" sz="1200" dirty="0"/>
          </a:p>
        </p:txBody>
      </p:sp>
      <p:sp>
        <p:nvSpPr>
          <p:cNvPr id="26" name="TextBox 25"/>
          <p:cNvSpPr txBox="1"/>
          <p:nvPr/>
        </p:nvSpPr>
        <p:spPr>
          <a:xfrm>
            <a:off x="383002" y="3607287"/>
            <a:ext cx="8295861" cy="1569660"/>
          </a:xfrm>
          <a:prstGeom prst="rect">
            <a:avLst/>
          </a:prstGeom>
          <a:noFill/>
        </p:spPr>
        <p:txBody>
          <a:bodyPr wrap="none" rtlCol="0">
            <a:spAutoFit/>
          </a:bodyPr>
          <a:lstStyle/>
          <a:p>
            <a:r>
              <a:rPr lang="en-US" dirty="0" smtClean="0"/>
              <a:t>Shared Address Space:</a:t>
            </a:r>
          </a:p>
          <a:p>
            <a:r>
              <a:rPr lang="en-US" dirty="0" smtClean="0"/>
              <a:t>- Stack to manage  interpreter state</a:t>
            </a:r>
          </a:p>
          <a:p>
            <a:r>
              <a:rPr lang="en-US" dirty="0" smtClean="0"/>
              <a:t>- Direct mapping from function name to address in memory </a:t>
            </a:r>
          </a:p>
          <a:p>
            <a:r>
              <a:rPr lang="en-US" dirty="0" smtClean="0"/>
              <a:t>- Soft modularity =&gt; error propagates among caller/</a:t>
            </a:r>
            <a:r>
              <a:rPr lang="en-US" dirty="0" err="1" smtClean="0"/>
              <a:t>callee</a:t>
            </a:r>
            <a:endParaRPr lang="en-US" dirty="0"/>
          </a:p>
        </p:txBody>
      </p:sp>
    </p:spTree>
    <p:extLst>
      <p:ext uri="{BB962C8B-B14F-4D97-AF65-F5344CB8AC3E}">
        <p14:creationId xmlns:p14="http://schemas.microsoft.com/office/powerpoint/2010/main" val="455222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_powerpoint_bredformat">
  <a:themeElements>
    <a:clrScheme name="IT-Universitetet">
      <a:dk1>
        <a:sysClr val="windowText" lastClr="000000"/>
      </a:dk1>
      <a:lt1>
        <a:sysClr val="window" lastClr="FFFFFF"/>
      </a:lt1>
      <a:dk2>
        <a:srgbClr val="8D408E"/>
      </a:dk2>
      <a:lt2>
        <a:srgbClr val="C3C5BB"/>
      </a:lt2>
      <a:accent1>
        <a:srgbClr val="A5CBDA"/>
      </a:accent1>
      <a:accent2>
        <a:srgbClr val="FFCC00"/>
      </a:accent2>
      <a:accent3>
        <a:srgbClr val="E2007A"/>
      </a:accent3>
      <a:accent4>
        <a:srgbClr val="009EE0"/>
      </a:accent4>
      <a:accent5>
        <a:srgbClr val="675D9E"/>
      </a:accent5>
      <a:accent6>
        <a:srgbClr val="708B96"/>
      </a:accent6>
      <a:hlink>
        <a:srgbClr val="009EE0"/>
      </a:hlink>
      <a:folHlink>
        <a:srgbClr val="E2007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8.png"/></Relationships>
</file>

<file path=ppt/webextensions/webextension1.xml><?xml version="1.0" encoding="utf-8"?>
<we:webextension xmlns:we="http://schemas.microsoft.com/office/webextensions/webextension/2010/11" id="{B1F51472-9A9B-1143-89F1-6C7756D89C94}">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false,&quot;code_lang&quot;:&quot;js&quot;,&quot;code&quot;:&quot;// _Functions_ are central in Go. We'll learn about\n// functions with a few different examples.\n\npackage main\n\nimport \&quot;fmt\&quot;\n\n// Here's a function that takes two `int`s and returns\n// their sum as an `int`.\nfunc plus(a int, b int) int {\n\n    // Go requires explicit returns, i.e. it won't\n    // automatically return the value of the last\n    // expression.\n    return a + b\n}\n\n// When you have multiple consecutive parameters of\n// the same type, you may omit the type name for the\n// like-typed parameters up to the final parameter that\n// declares the type.\nfunc plusPlus(a, b, c int) int {\n    return a + b + c\n}\n\nfunc main() {\n\n    // Call a function just as you'd expect, with\n    // `name(args)`.\n    res := plus(1, 2)\n    fmt.Println(\&quot;1+2 =\&quot;, res)\n\n    res = plusPlus(1, 2, 3)\n    fmt.Println(\&quot;1+2+3 =\&quot;, res)\n}\n&quot;,&quot;ctags&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14B77BE-6A5B-CC46-B2AD-7CB7725AFDA6}">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old_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show_line_number&quot;:true,&quot;code_lang&quot;:&quot;cs&quot;,&quot;code&quot;:&quot;message SearchRequest {\n  required string query = 1;\n  optional int32 page_number = 2;\n  optional int32 result_per_page = 3 [default = 10];\n  enum Corpus {\n    UNIVERSAL = 0;\n    WEB = 1;\n    IMAGES = 2;\n    LOCAL = 3;\n    NEWS = 4;\n    PRODUCTS = 5;\n    VIDEO = 6;\n  }\n  optional Corpus corpus = 4 [default = UNIVERSAL];\n}&quot;,&quot;ctags&quot;:{&quot;SearchRequest&quot;:[{&quot;linenum&quot;:&quot;1&quot;,&quot;signature&quot;:&quot;message SearchRequest {&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198DC39A-7F6D-4B45-BC40-77C2E547BE68}">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old_syntax_color&quot;:{&quot;Reserved words&quot;:&quot;#0000FF&quot;,&quot;Compiler directives&quot;:&quot;#FF0000&quot;,&quot;Namespaces&quot;:&quot;#008080&quot;,&quot;Classes&quot;:&quot;#808000&quot;,&quot;Line comment&quot;:&quot;#008000&quot;,&quot;Block comment&quot;:&quot;#008000&quot;,&quot;Quotation&quot;:&quot;#FF00FF&quot;,&quot;Quatation 2&quot;:&quot;#FF00FF&quot;,&quot;Number&quot;:&quot;#800080&quot;},&quot;show_line_number&quot;:true,&quot;code_lang&quot;:&quot;cs&quot;,&quot;code&quot;:&quot;message Person {\n  string name = 1;\n  int32 id = 2;  // Unique ID number for this person.\n  string email = 3;\n\n  enum PhoneType {\n    MOBILE = 0;\n    HOME = 1;\n    WORK = 2;\n  }\n\n  message PhoneNumber {\n    string number = 1;\n    PhoneType type = 2;\n  }\n\n  repeated PhoneNumber phones = 4;\n}\n\n// Our address book file is just one of these.\nmessage AddressBook {\n  repeated Person people = 1;\n}&quot;,&quot;ctags&quot;:{&quot;AddressBook&quot;:[{&quot;linenum&quot;:&quot;21&quot;,&quot;signature&quot;:&quot;message AddressBook {&quot;}],&quot;Person&quot;:[{&quot;linenum&quot;:&quot;1&quot;,&quot;signature&quot;:&quot;message Person {&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4972ACD1-13BF-F34D-92B6-B05C6B31E0DF}">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 Code generated by protoc-gen-go. DO NOT EDIT.\n// source: addressbook.proto\n\n/*\nPackage addressbook is a generated protocol buffer package.\n\nIt is generated from these files:\n    addressbook.proto\n\nIt has these top-level messages:\n    Person\n    AddressBook\n*/\npackage addressbook\n\nimport proto \&quot;github.com/golang/protobuf/proto\&quot;\nimport fmt \&quot;fmt\&quot;\nimport math \&quot;math\&quot;\n\n// Reference imports to suppress errors if they are not otherwise used.\nvar _ = proto.Marshal\nvar _ = fmt.Errorf\nvar _ = math.Inf\n\n// This is a compile-time assertion to ensure that this generated file\n// is compatible with the proto package it is being compiled against.\n// A compilation error at this line likely means your copy of the\n// proto package needs to be updated.\nconst _ = proto.ProtoPackageIsVersion2 // please upgrade the proto package\n\ntype Person_PhoneType int32\n\nconst (\n    Person_MOBILE Person_PhoneType = 0\n    Person_HOME   Person_PhoneType = 1\n    Person_WORK   Person_PhoneType = 2\n)\n\nvar Person_PhoneType_name = map[int32]string{\n    0: \&quot;MOBILE\&quot;,\n    1: \&quot;HOME\&quot;,\n    2: \&quot;WORK\&quot;,\n}\nvar Person_PhoneType_value = map[string]int32{\n    \&quot;MOBILE\&quot;: 0,\n    \&quot;HOME\&quot;:   1,\n    \&quot;WORK\&quot;:   2,\n}\n\nfunc (x Person_PhoneType) String() string {\n    return proto.EnumName(Person_PhoneType_name, int32(x))\n}\nfunc (Person_PhoneType) EnumDescriptor() ([]byte, []int) { return fileDescriptor0, []int{0, 0} }\n\ntype Person struct {\n    Name   string                `protobuf:\&quot;bytes,1,opt,name=name\&quot; json:\&quot;name,omitempty\&quot;`\n    Id     int32                 `protobuf:\&quot;varint,2,opt,name=id\&quot; json:\&quot;id,omitempty\&quot;`\n    Email  string                `protobuf:\&quot;bytes,3,opt,name=email\&quot; json:\&quot;email,omitempty\&quot;`\n    Phones []*Person_PhoneNumber `protobuf:\&quot;bytes,4,rep,name=phones\&quot; json:\&quot;phones,omitempty\&quot;`\n}\n\nfunc (m *Person) Reset()                    { *m = Person{} }\nfunc (m *Person) String() string            { return proto.CompactTextString(m) }\nfunc (*Person) ProtoMessage()               {}\nfunc (*Person) Descriptor() ([]byte, []int) { return fileDescriptor0, []int{0} }\n\nfunc (m *Person) GetName() string {\n    if m != nil {\n        return m.Name\n    }\n    return \&quot;\&quot;\n}\n\nfunc (m *Person) GetId() int32 {\n    if m != nil {\n        return m.Id\n    }\n    return 0\n}\n\nfunc (m *Person) GetEmail() string {\n    if m != nil {\n        return m.Email\n    }\n    return \&quot;\&quot;\n}\n\nfunc (m *Person) GetPhones() []*Person_PhoneNumber {\n    if m != nil {\n        return m.Phones\n    }\n    return nil\n}\n\ntype Person_PhoneNumber struct {\n    Number string           `protobuf:\&quot;bytes,1,opt,name=number\&quot; json:\&quot;number,omitempty\&quot;`\n    Type   Person_PhoneType `protobuf:\&quot;varint,2,opt,name=type,enum=Person_PhoneType\&quot; json:\&quot;type,omitempty\&quot;`\n}\n\nfunc (m *Person_PhoneNumber) Reset()                    { *m = Person_PhoneNumber{} }\nfunc (m *Person_PhoneNumber) String() string            { return proto.CompactTextString(m) }\nfunc (*Person_PhoneNumber) ProtoMessage()               {}\nfunc (*Person_PhoneNumber) Descriptor() ([]byte, []int) { return fileDescriptor0, []int{0, 0} }\n\nfunc (m *Person_PhoneNumber) GetNumber() string {\n    if m != nil {\n        return m.Number\n    }\n    return \&quot;\&quot;\n}\n\nfunc (m *Person_PhoneNumber) GetType() Person_PhoneType {\n    if m != nil {\n        return m.Type\n    }\n    return Person_MOBILE\n}\n\n// Our address book file is just one of these.\ntype AddressBook struct {\n    People []*Person `protobuf:\&quot;bytes,1,rep,name=people\&quot; json:\&quot;people,omitempty\&quot;`\n}\n\nfunc (m *AddressBook) Reset()                    { *m = AddressBook{} }\nfunc (m *AddressBook) String() string            { return proto.CompactTextString(m) }\nfunc (*AddressBook) ProtoMessage()               {}\nfunc (*AddressBook) Descriptor() ([]byte, []int) { return fileDescriptor0, []int{1} }\n\nfunc (m *AddressBook) GetPeople() []*Person {\n    if m != nil {\n        return m.People\n    }\n    return nil\n}\n\nfunc init() {\n    proto.RegisterType((*Person)(nil), \&quot;Person\&quot;)\n    proto.RegisterType((*Person_PhoneNumber)(nil), \&quot;Person.PhoneNumber\&quot;)\n    proto.RegisterType((*AddressBook)(nil), \&quot;AddressBook\&quot;)\n    proto.RegisterEnum(\&quot;Person_PhoneType\&quot;, Person_PhoneType_name, Person_PhoneType_value)\n}\n\nfunc init() { proto.RegisterFile(\&quot;addressbook.proto\&quot;, fileDescriptor0) }\n\nvar fileDescriptor0 = []byte{\n    // 244 bytes of a gzipped FileDescriptorProto\n    0x1f, 0x8b, 0x08, 0x00, 0x00, 0x00, 0x00, 0x00, 0x02, 0xff, 0x54, 0x90, 0x41, 0x4b, 0xc3, 0x40,\n    0x10, 0x85, 0xdd, 0x34, 0x5d, 0xed, 0x04, 0x4a, 0x3a, 0x8a, 0x04, 0x2f, 0x86, 0x80, 0x10, 0x28,\n    0xe4, 0x50, 0x7f, 0x81, 0x85, 0x82, 0x62, 0x6b, 0xca, 0x22, 0x78, 0x4e, 0xc8, 0x80, 0xa1, 0x4d,\n    0x66, 0xc9, 0xd6, 0x43, 0xff, 0xb2, 0xbf, 0x42, 0x76, 0xb3, 0x88, 0xde, 0xde, 0x7c, 0x3b, 0xbc,\n    0xb7, 0xf3, 0x60, 0x51, 0x35, 0xcd, 0x40, 0xc6, 0xd4, 0xcc, 0x87, 0x42, 0x0f, 0x7c, 0xe2, 0xec,\n    0x5b, 0x80, 0xdc, 0xd3, 0x60, 0xb8, 0x47, 0x84, 0xb0, 0xaf, 0x3a, 0x4a, 0x44, 0x2a, 0xf2, 0x99,\n    0x72, 0x1a, 0xe7, 0x10, 0xb4, 0x4d, 0x12, 0xa4, 0x22, 0x9f, 0xaa, 0xa0, 0x6d, 0xf0, 0x06, 0xa6,\n    0xd4, 0x55, 0xed, 0x31, 0x99, 0xb8, 0xa5, 0x71, 0xc0, 0x25, 0x48, 0xfd, 0xc9, 0x3d, 0x99, 0x24,\n    0x4c, 0x27, 0x79, 0xb4, 0xba, 0x2e, 0x46, 0xcb, 0x62, 0x6f, 0xe9, 0xdb, 0x57, 0x57, 0xd3, 0xa0,\n    0xfc, 0xca, 0xdd, 0x16, 0xa2, 0x3f, 0x18, 0x6f, 0x41, 0xf6, 0x4e, 0xf9, 0x5c, 0x3f, 0xe1, 0x03,\n    0x84, 0xa7, 0xb3, 0x26, 0x97, 0x3d, 0x5f, 0x2d, 0xfe, 0x39, 0xbe, 0x9f, 0x35, 0x29, 0xf7, 0x9c,\n    0x2d, 0x61, 0xf6, 0x8b, 0x10, 0x40, 0xee, 0xca, 0xf5, 0xcb, 0x76, 0x13, 0x5f, 0xe0, 0x15, 0x84,\n    0xcf, 0xe5, 0x6e, 0x13, 0x0b, 0xab, 0x3e, 0x4a, 0xf5, 0x1a, 0x07, 0x59, 0x01, 0xd1, 0xd3, 0xd8,\n    0xc0, 0x9a, 0xf9, 0x80, 0xf7, 0x20, 0x35, 0xb1, 0x3e, 0xda, 0x93, 0xed, 0xb7, 0x2f, 0x7d, 0x88,\n    0xf2, 0xb8, 0x96, 0xae, 0xa3, 0xc7, 0x9f, 0x00, 0x00, 0x00, 0xff, 0xff, 0x6b, 0x82, 0x52, 0x75,\n    0x38, 0x01, 0x00, 0x00,\n}&quot;,&quot;ctags&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BFCA9249-0D9C-7748-AA3C-6AC4BCE1DB92}">
  <we:reference id="wa104379263" version="1.0.0.1" store="en-US"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Built-in objects&quot;:&quot;#FF0000&quot;,&quot;Line comment&quot;:&quot;#008000&quot;,&quot;Block comment&quot;:&quot;#008000&quot;,&quot;Quotation&quot;:&quot;#FF00FF&quot;,&quot;Quotation 2&quot;:&quot;#FF00FF&quot;,&quot;Number&quot;:&quot;#800080&quot;},&quot;old_syntax_color&quot;:{&quot;Reserved words&quot;:&quot;#0000FF&quot;,&quot;Built-in objects&quot;:&quot;#FF0000&quot;,&quot;Line comment&quot;:&quot;#008000&quot;,&quot;Block comment&quot;:&quot;#008000&quot;,&quot;Quotation&quot;:&quot;#FF00FF&quot;,&quot;Quotation 2&quot;:&quot;#FF00FF&quot;,&quot;Number&quot;:&quot;#800080&quot;},&quot;show_line_number&quot;:true,&quot;code_lang&quot;:&quot;js&quot;,&quot;code&quot;:&quot;package main\n\nimport (\n    \&quot;fmt\&quot;\n    \&quot;io\&quot;\n    \&quot;io/ioutil\&quot;\n    \&quot;log\&quot;\n    \&quot;os\&quot;\n\n    \&quot;github.com/golang/protobuf/proto\&quot;\n    pb \&quot;github.com/google/protobuf/examples/tutorial\&quot;\n)\n\nfunc writePerson(w io.Writer, p *pb.Person) {\n    fmt.Fprintln(w, \&quot;Person ID:\&quot;, p.Id)\n    fmt.Fprintln(w, \&quot;  Name:\&quot;, p.Name)\n    if p.Email != \&quot;\&quot; {\n        fmt.Fprintln(w, \&quot;  E-mail address:\&quot;, p.Email)\n    }\n\n    for _, pn := range p.Phones {\n        switch pn.Type {\n        case pb.Person_MOBILE:\n            fmt.Fprint(w, \&quot;  Mobile phone #: \&quot;)\n        case pb.Person_HOME:\n            fmt.Fprint(w, \&quot;  Home phone #: \&quot;)\n        case pb.Person_WORK:\n            fmt.Fprint(w, \&quot;  Work phone #: \&quot;)\n        }\n        fmt.Fprintln(w, pn.Number)\n    }\n}\n\nfunc listPeople(w io.Writer, book *pb.AddressBook) {\n    for _, p := range book.People {\n        writePerson(w, p)\n    }\n}\n\n// Main reads the entire address book from a file and prints all the\n// information inside.\nfunc main() {\n    if len(os.Args) != 2 {\n        log.Fatalf(\&quot;Usage:  %s ADDRESS_BOOK_FILE\\n\&quot;, os.Args[0])\n    }\n    fname := os.Args[1]\n\n    // [START unmarshal_proto]\n    // Read the existing address book.\n    in, err := ioutil.ReadFile(fname)\n    if err != nil {\n        log.Fatalln(\&quot;Error reading file:\&quot;, err)\n    }\n    book := &amp;pb.AddressBook{}\n    if err := proto.Unmarshal(in, book); err != nil {\n        log.Fatalln(\&quot;Failed to parse address book:\&quot;, err)\n    }\n    // [END unmarshal_proto]\n\n    listPeople(os.Stdout, book)\n}&quot;,&quot;ctags&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Parcel</Template>
  <TotalTime>2515</TotalTime>
  <Words>1314</Words>
  <Application>Microsoft Macintosh PowerPoint</Application>
  <PresentationFormat>On-screen Show (16:10)</PresentationFormat>
  <Paragraphs>429</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Calibri</vt:lpstr>
      <vt:lpstr>Mangal</vt:lpstr>
      <vt:lpstr>ＭＳ Ｐゴシック</vt:lpstr>
      <vt:lpstr>Sauce Code Powerline</vt:lpstr>
      <vt:lpstr>Arial</vt:lpstr>
      <vt:lpstr>Master_powerpoint_bredformat</vt:lpstr>
      <vt:lpstr>Scalability of Web Systems Remote Procedure Calls</vt:lpstr>
      <vt:lpstr>3 Tier Architecture</vt:lpstr>
      <vt:lpstr>HTTP</vt:lpstr>
      <vt:lpstr>Request/response</vt:lpstr>
      <vt:lpstr>Outline</vt:lpstr>
      <vt:lpstr>CS Fundamental Abstractions</vt:lpstr>
      <vt:lpstr>Interpreter Abstraction</vt:lpstr>
      <vt:lpstr>Procedure Call</vt:lpstr>
      <vt:lpstr>Procedure Call</vt:lpstr>
      <vt:lpstr>Strong Modularity</vt:lpstr>
      <vt:lpstr>Client/server</vt:lpstr>
      <vt:lpstr>Explicit vs. implicit Client/Server</vt:lpstr>
      <vt:lpstr>RPC</vt:lpstr>
      <vt:lpstr>RPC</vt:lpstr>
      <vt:lpstr>Naming</vt:lpstr>
      <vt:lpstr>Marshalling / Unmarshalling</vt:lpstr>
      <vt:lpstr>RPC</vt:lpstr>
      <vt:lpstr>RPC Failure Handling</vt:lpstr>
      <vt:lpstr>RPC Semantics</vt:lpstr>
      <vt:lpstr>Dealing with Scale</vt:lpstr>
      <vt:lpstr>Outline</vt:lpstr>
      <vt:lpstr>REST</vt:lpstr>
      <vt:lpstr>HTTP-Based RESTful APIs</vt:lpstr>
      <vt:lpstr>Message Queues</vt:lpstr>
      <vt:lpstr>Message Queues</vt:lpstr>
      <vt:lpstr>Message Queues</vt:lpstr>
      <vt:lpstr>Outline</vt:lpstr>
      <vt:lpstr>Protocol Buffers</vt:lpstr>
      <vt:lpstr>Protocol Buffers</vt:lpstr>
      <vt:lpstr>ProtoBuf Language</vt:lpstr>
      <vt:lpstr>ProtoBuf Types</vt:lpstr>
      <vt:lpstr>Marshalling/unmarshalling</vt:lpstr>
      <vt:lpstr>addressBook.proto</vt:lpstr>
      <vt:lpstr>Protocol Buffer Compilation</vt:lpstr>
      <vt:lpstr>Access Class</vt:lpstr>
      <vt:lpstr>Programming with Protocol Buffers</vt:lpstr>
      <vt:lpstr>gRPC</vt:lpstr>
      <vt:lpstr>RPC</vt:lpstr>
      <vt:lpstr>gRPC</vt:lpstr>
      <vt:lpstr>gRPC</vt:lpstr>
      <vt:lpstr>gRPC</vt:lpstr>
      <vt:lpstr>gRPC</vt:lpstr>
      <vt:lpstr>etcd</vt:lpstr>
      <vt:lpstr>Take-Aways</vt:lpstr>
      <vt:lpstr>Take-Aways</vt:lpstr>
    </vt:vector>
  </TitlesOfParts>
  <Company>GrafikDesign</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Ida Magdalene Hotvedt</dc:creator>
  <cp:lastModifiedBy>Philippe Bonnet</cp:lastModifiedBy>
  <cp:revision>111</cp:revision>
  <cp:lastPrinted>2017-08-29T19:35:35Z</cp:lastPrinted>
  <dcterms:created xsi:type="dcterms:W3CDTF">2009-08-20T07:56:38Z</dcterms:created>
  <dcterms:modified xsi:type="dcterms:W3CDTF">2017-09-05T09:40:07Z</dcterms:modified>
</cp:coreProperties>
</file>