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9" r:id="rId4"/>
    <p:sldId id="279" r:id="rId5"/>
    <p:sldId id="273" r:id="rId6"/>
    <p:sldId id="276" r:id="rId7"/>
    <p:sldId id="269" r:id="rId8"/>
    <p:sldId id="271" r:id="rId9"/>
    <p:sldId id="277" r:id="rId10"/>
    <p:sldId id="268" r:id="rId11"/>
    <p:sldId id="261" r:id="rId12"/>
    <p:sldId id="262" r:id="rId13"/>
    <p:sldId id="278" r:id="rId14"/>
    <p:sldId id="263" r:id="rId15"/>
    <p:sldId id="272" r:id="rId16"/>
    <p:sldId id="274" r:id="rId17"/>
    <p:sldId id="275" r:id="rId18"/>
    <p:sldId id="264" r:id="rId19"/>
    <p:sldId id="265" r:id="rId20"/>
    <p:sldId id="266"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ADA7"/>
    <a:srgbClr val="3EADA8"/>
    <a:srgbClr val="6E7072"/>
    <a:srgbClr val="E9F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AE29DB-7539-4C5E-9759-F4E05DA8BF19}" v="2105" dt="2023-10-16T14:18:12.753"/>
    <p1510:client id="{A4D8F37E-7DCE-4B04-BF33-A2DECD890BD7}" v="1091" dt="2023-10-16T14:56:39.426"/>
    <p1510:client id="{B06A9C26-85AD-4F78-A927-E07B562E144F}" v="294" dt="2023-10-16T16:10:18.171"/>
    <p1510:client id="{C6D910A2-3B31-4911-9E3D-5511A0EE69FA}" v="74" dt="2023-10-17T11:29:07.899"/>
    <p1510:client id="{E8710C17-DC34-4454-85B3-80648AD595D4}" v="4" dt="2023-10-17T11:07:46.198"/>
    <p1510:client id="{FFB30D4F-6011-4805-BD95-7A844DD7F3CC}" v="415" dt="2023-10-16T14:01:15.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142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EADA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1306286"/>
          </a:xfrm>
        </p:spPr>
        <p:txBody>
          <a:bodyPr anchor="b">
            <a:normAutofit/>
          </a:bodyPr>
          <a:lstStyle>
            <a:lvl1pPr algn="l">
              <a:defRPr sz="4400"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4894" y="3338742"/>
            <a:ext cx="6858000" cy="1146172"/>
          </a:xfrm>
        </p:spPr>
        <p:txBody>
          <a:bodyPr>
            <a:normAutofit/>
          </a:bodyPr>
          <a:lstStyle>
            <a:lvl1pPr marL="0" indent="0" algn="l">
              <a:buNone/>
              <a:defRPr sz="2400">
                <a:solidFill>
                  <a:srgbClr val="E9F7F6"/>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3654096" y="6356353"/>
            <a:ext cx="2057400" cy="365125"/>
          </a:xfrm>
        </p:spPr>
        <p:txBody>
          <a:bodyPr/>
          <a:lstStyle>
            <a:lvl1pPr>
              <a:defRPr>
                <a:solidFill>
                  <a:schemeClr val="bg1"/>
                </a:solidFill>
              </a:defRPr>
            </a:lvl1pPr>
          </a:lstStyle>
          <a:p>
            <a:fld id="{F58B40D5-5450-4D3A-B616-BE76652C5EF2}" type="datetimeFigureOut">
              <a:rPr lang="en-US" smtClean="0"/>
              <a:pPr/>
              <a:t>10/17/2023</a:t>
            </a:fld>
            <a:endParaRPr lang="en-US"/>
          </a:p>
        </p:txBody>
      </p:sp>
      <p:sp>
        <p:nvSpPr>
          <p:cNvPr id="5" name="Footer Placeholder 4"/>
          <p:cNvSpPr>
            <a:spLocks noGrp="1"/>
          </p:cNvSpPr>
          <p:nvPr>
            <p:ph type="ftr" sz="quarter" idx="11"/>
          </p:nvPr>
        </p:nvSpPr>
        <p:spPr>
          <a:xfrm>
            <a:off x="5999844" y="6356353"/>
            <a:ext cx="3086100" cy="365125"/>
          </a:xfrm>
        </p:spPr>
        <p:txBody>
          <a:bodyPr/>
          <a:lstStyle>
            <a:lvl1pPr>
              <a:defRPr>
                <a:solidFill>
                  <a:schemeClr val="bg1"/>
                </a:solidFill>
              </a:defRPr>
            </a:lvl1pPr>
          </a:lstStyle>
          <a:p>
            <a:endParaRPr lang="en-US" dirty="0"/>
          </a:p>
        </p:txBody>
      </p:sp>
      <p:cxnSp>
        <p:nvCxnSpPr>
          <p:cNvPr id="8" name="Straight Connector 7"/>
          <p:cNvCxnSpPr/>
          <p:nvPr userDrawn="1"/>
        </p:nvCxnSpPr>
        <p:spPr>
          <a:xfrm>
            <a:off x="685800" y="3089628"/>
            <a:ext cx="7772400" cy="0"/>
          </a:xfrm>
          <a:prstGeom prst="line">
            <a:avLst/>
          </a:prstGeom>
          <a:ln w="6350" cap="flat"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7390" y="5090368"/>
            <a:ext cx="2042471" cy="1124083"/>
          </a:xfrm>
          <a:prstGeom prst="rect">
            <a:avLst/>
          </a:prstGeom>
        </p:spPr>
      </p:pic>
    </p:spTree>
    <p:extLst>
      <p:ext uri="{BB962C8B-B14F-4D97-AF65-F5344CB8AC3E}">
        <p14:creationId xmlns:p14="http://schemas.microsoft.com/office/powerpoint/2010/main" val="167975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1196977"/>
            <a:ext cx="7772401" cy="4951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40D5-5450-4D3A-B616-BE76652C5EF2}"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sp>
        <p:nvSpPr>
          <p:cNvPr id="7"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cxnSp>
        <p:nvCxnSpPr>
          <p:cNvPr id="9" name="Straight Connector 8"/>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98546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0362"/>
            <a:ext cx="1914525" cy="4995298"/>
          </a:xfrm>
        </p:spPr>
        <p:txBody>
          <a:bodyPr vert="eaVert"/>
          <a:lstStyle>
            <a:lvl1pPr>
              <a:defRPr>
                <a:solidFill>
                  <a:srgbClr val="3EADA7"/>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360364"/>
            <a:ext cx="5743576" cy="58118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B40D5-5450-4D3A-B616-BE76652C5EF2}"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cxnSp>
        <p:nvCxnSpPr>
          <p:cNvPr id="8" name="Straight Connector 7"/>
          <p:cNvCxnSpPr/>
          <p:nvPr userDrawn="1"/>
        </p:nvCxnSpPr>
        <p:spPr>
          <a:xfrm>
            <a:off x="6543675" y="370118"/>
            <a:ext cx="0" cy="5806281"/>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6367462" y="5632169"/>
            <a:ext cx="800100" cy="447675"/>
          </a:xfrm>
          <a:prstGeom prst="rect">
            <a:avLst/>
          </a:prstGeom>
        </p:spPr>
      </p:pic>
    </p:spTree>
    <p:extLst>
      <p:ext uri="{BB962C8B-B14F-4D97-AF65-F5344CB8AC3E}">
        <p14:creationId xmlns:p14="http://schemas.microsoft.com/office/powerpoint/2010/main" val="407130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85800" y="1196976"/>
            <a:ext cx="7772401"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40D5-5450-4D3A-B616-BE76652C5EF2}"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cxnSp>
        <p:nvCxnSpPr>
          <p:cNvPr id="8" name="Straight Connector 7"/>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53672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712423"/>
            <a:ext cx="77724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685800" y="4552636"/>
            <a:ext cx="77724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40D5-5450-4D3A-B616-BE76652C5EF2}"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spTree>
    <p:extLst>
      <p:ext uri="{BB962C8B-B14F-4D97-AF65-F5344CB8AC3E}">
        <p14:creationId xmlns:p14="http://schemas.microsoft.com/office/powerpoint/2010/main" val="330798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799" y="1190173"/>
            <a:ext cx="3834246" cy="49899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190173"/>
            <a:ext cx="3829050" cy="49899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B40D5-5450-4D3A-B616-BE76652C5EF2}"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10"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cxnSp>
        <p:nvCxnSpPr>
          <p:cNvPr id="12" name="Straight Connector 11"/>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66744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799" y="1160692"/>
            <a:ext cx="3815196"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799" y="2154891"/>
            <a:ext cx="3815196" cy="4033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160690"/>
            <a:ext cx="3829050"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154891"/>
            <a:ext cx="3829050" cy="4033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8B40D5-5450-4D3A-B616-BE76652C5EF2}"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2C4B5-A1E9-4984-9CD4-22695C1F6283}" type="slidenum">
              <a:rPr lang="en-US" smtClean="0"/>
              <a:t>‹#›</a:t>
            </a:fld>
            <a:endParaRPr lang="en-US"/>
          </a:p>
        </p:txBody>
      </p:sp>
      <p:sp>
        <p:nvSpPr>
          <p:cNvPr id="11"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cxnSp>
        <p:nvCxnSpPr>
          <p:cNvPr id="13" name="Straight Connector 12"/>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8302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8B40D5-5450-4D3A-B616-BE76652C5EF2}"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2C4B5-A1E9-4984-9CD4-22695C1F6283}" type="slidenum">
              <a:rPr lang="en-US" smtClean="0"/>
              <a:t>‹#›</a:t>
            </a:fld>
            <a:endParaRPr lang="en-US"/>
          </a:p>
        </p:txBody>
      </p:sp>
      <p:sp>
        <p:nvSpPr>
          <p:cNvPr id="7"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cxnSp>
        <p:nvCxnSpPr>
          <p:cNvPr id="9" name="Straight Connector 8"/>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42594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B40D5-5450-4D3A-B616-BE76652C5EF2}"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2C4B5-A1E9-4984-9CD4-22695C1F6283}" type="slidenum">
              <a:rPr lang="en-US" smtClean="0"/>
              <a:t>‹#›</a:t>
            </a:fld>
            <a:endParaRPr lang="en-US"/>
          </a:p>
        </p:txBody>
      </p:sp>
    </p:spTree>
    <p:extLst>
      <p:ext uri="{BB962C8B-B14F-4D97-AF65-F5344CB8AC3E}">
        <p14:creationId xmlns:p14="http://schemas.microsoft.com/office/powerpoint/2010/main" val="362142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990600"/>
            <a:ext cx="462915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191659"/>
            <a:ext cx="2948940" cy="3675743"/>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40D5-5450-4D3A-B616-BE76652C5EF2}"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9" name="Title 1"/>
          <p:cNvSpPr>
            <a:spLocks noGrp="1"/>
          </p:cNvSpPr>
          <p:nvPr>
            <p:ph type="title"/>
          </p:nvPr>
        </p:nvSpPr>
        <p:spPr>
          <a:xfrm>
            <a:off x="630936" y="457200"/>
            <a:ext cx="2948940" cy="1487714"/>
          </a:xfrm>
        </p:spPr>
        <p:txBody>
          <a:bodyPr anchor="b">
            <a:normAutofit/>
          </a:bodyPr>
          <a:lstStyle>
            <a:lvl1pPr>
              <a:defRPr sz="3200" b="0">
                <a:solidFill>
                  <a:srgbClr val="3EADA7"/>
                </a:solidFill>
              </a:defRPr>
            </a:lvl1pPr>
          </a:lstStyle>
          <a:p>
            <a:r>
              <a:rPr lang="en-US"/>
              <a:t>Click to edit Master title style</a:t>
            </a:r>
            <a:endParaRPr lang="en-US" dirty="0"/>
          </a:p>
        </p:txBody>
      </p:sp>
      <p:cxnSp>
        <p:nvCxnSpPr>
          <p:cNvPr id="10" name="Straight Connector 9"/>
          <p:cNvCxnSpPr/>
          <p:nvPr userDrawn="1"/>
        </p:nvCxnSpPr>
        <p:spPr>
          <a:xfrm>
            <a:off x="645450" y="2061029"/>
            <a:ext cx="294894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22377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6200" y="990600"/>
            <a:ext cx="462915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F58B40D5-5450-4D3A-B616-BE76652C5EF2}"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16" name="Text Placeholder 3"/>
          <p:cNvSpPr>
            <a:spLocks noGrp="1"/>
          </p:cNvSpPr>
          <p:nvPr>
            <p:ph type="body" sz="half" idx="2"/>
          </p:nvPr>
        </p:nvSpPr>
        <p:spPr>
          <a:xfrm>
            <a:off x="630936" y="2191659"/>
            <a:ext cx="2948940" cy="3675743"/>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Title 1"/>
          <p:cNvSpPr>
            <a:spLocks noGrp="1"/>
          </p:cNvSpPr>
          <p:nvPr>
            <p:ph type="title"/>
          </p:nvPr>
        </p:nvSpPr>
        <p:spPr>
          <a:xfrm>
            <a:off x="630936" y="457200"/>
            <a:ext cx="2948940" cy="1487714"/>
          </a:xfrm>
        </p:spPr>
        <p:txBody>
          <a:bodyPr anchor="b">
            <a:normAutofit/>
          </a:bodyPr>
          <a:lstStyle>
            <a:lvl1pPr>
              <a:defRPr sz="3200" b="0">
                <a:solidFill>
                  <a:srgbClr val="3EADA7"/>
                </a:solidFill>
              </a:defRPr>
            </a:lvl1pPr>
          </a:lstStyle>
          <a:p>
            <a:r>
              <a:rPr lang="en-US"/>
              <a:t>Click to edit Master title style</a:t>
            </a:r>
            <a:endParaRPr lang="en-US" dirty="0"/>
          </a:p>
        </p:txBody>
      </p:sp>
      <p:cxnSp>
        <p:nvCxnSpPr>
          <p:cNvPr id="18" name="Straight Connector 17"/>
          <p:cNvCxnSpPr/>
          <p:nvPr userDrawn="1"/>
        </p:nvCxnSpPr>
        <p:spPr>
          <a:xfrm>
            <a:off x="645450" y="2061029"/>
            <a:ext cx="294894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411524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5760"/>
            <a:ext cx="7772401"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1828803"/>
            <a:ext cx="7772401"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799" y="6356353"/>
            <a:ext cx="2057400"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Arial" panose="020B0604020202020204" pitchFamily="34" charset="0"/>
                <a:cs typeface="Arial" panose="020B0604020202020204" pitchFamily="34" charset="0"/>
              </a:defRPr>
            </a:lvl1pPr>
          </a:lstStyle>
          <a:p>
            <a:fld id="{F58B40D5-5450-4D3A-B616-BE76652C5EF2}" type="datetimeFigureOut">
              <a:rPr lang="en-US" smtClean="0"/>
              <a:pPr/>
              <a:t>10/17/2023</a:t>
            </a:fld>
            <a:endParaRPr lang="en-US"/>
          </a:p>
        </p:txBody>
      </p:sp>
      <p:sp>
        <p:nvSpPr>
          <p:cNvPr id="5" name="Footer Placeholder 4"/>
          <p:cNvSpPr>
            <a:spLocks noGrp="1"/>
          </p:cNvSpPr>
          <p:nvPr>
            <p:ph type="ftr" sz="quarter" idx="3"/>
          </p:nvPr>
        </p:nvSpPr>
        <p:spPr>
          <a:xfrm>
            <a:off x="3031547" y="6356353"/>
            <a:ext cx="3086100" cy="365125"/>
          </a:xfrm>
          <a:prstGeom prst="rect">
            <a:avLst/>
          </a:prstGeom>
        </p:spPr>
        <p:txBody>
          <a:bodyPr vert="horz" lIns="91440" tIns="45720" rIns="91440" bIns="45720" rtlCol="0" anchor="ctr"/>
          <a:lstStyle>
            <a:lvl1pPr algn="ctr">
              <a:defRPr sz="1100">
                <a:solidFill>
                  <a:schemeClr val="tx1">
                    <a:lumMod val="65000"/>
                    <a:lumOff val="3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6400800" y="6356353"/>
            <a:ext cx="2057400" cy="365125"/>
          </a:xfrm>
          <a:prstGeom prst="rect">
            <a:avLst/>
          </a:prstGeom>
        </p:spPr>
        <p:txBody>
          <a:bodyPr vert="horz" lIns="91440" tIns="45720" rIns="91440" bIns="45720" rtlCol="0" anchor="ctr"/>
          <a:lstStyle>
            <a:lvl1pPr algn="r">
              <a:defRPr sz="1100">
                <a:solidFill>
                  <a:schemeClr val="tx1">
                    <a:tint val="75000"/>
                  </a:schemeClr>
                </a:solidFill>
                <a:latin typeface="Arial" panose="020B0604020202020204" pitchFamily="34" charset="0"/>
                <a:cs typeface="Arial" panose="020B0604020202020204" pitchFamily="34" charset="0"/>
              </a:defRPr>
            </a:lvl1pPr>
          </a:lstStyle>
          <a:p>
            <a:fld id="{2652C4B5-A1E9-4984-9CD4-22695C1F6283}" type="slidenum">
              <a:rPr lang="en-US" smtClean="0"/>
              <a:pPr/>
              <a:t>‹#›</a:t>
            </a:fld>
            <a:endParaRPr lang="en-US"/>
          </a:p>
        </p:txBody>
      </p:sp>
    </p:spTree>
    <p:extLst>
      <p:ext uri="{BB962C8B-B14F-4D97-AF65-F5344CB8AC3E}">
        <p14:creationId xmlns:p14="http://schemas.microsoft.com/office/powerpoint/2010/main" val="3084228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0" kern="1200">
          <a:solidFill>
            <a:srgbClr val="3EADA7"/>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Electricity Consumption For Household Appliances</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ML PROJECT </a:t>
            </a:r>
          </a:p>
          <a:p>
            <a:r>
              <a:rPr lang="en-US" dirty="0">
                <a:latin typeface="Times New Roman" panose="02020603050405020304" pitchFamily="18" charset="0"/>
                <a:cs typeface="Times New Roman" panose="02020603050405020304" pitchFamily="18" charset="0"/>
              </a:rPr>
              <a:t>GROUP 15</a:t>
            </a:r>
          </a:p>
        </p:txBody>
      </p:sp>
      <p:pic>
        <p:nvPicPr>
          <p:cNvPr id="4" name="Picture 3" descr="IIITD_pptslide_jpeg-03.jpg">
            <a:extLst>
              <a:ext uri="{FF2B5EF4-FFF2-40B4-BE49-F238E27FC236}">
                <a16:creationId xmlns:a16="http://schemas.microsoft.com/office/drawing/2014/main" id="{4978AF0A-1088-967D-AF0B-19DFCD55F3C1}"/>
              </a:ext>
            </a:extLst>
          </p:cNvPr>
          <p:cNvPicPr>
            <a:picLocks noChangeAspect="1"/>
          </p:cNvPicPr>
          <p:nvPr/>
        </p:nvPicPr>
        <p:blipFill rotWithShape="1">
          <a:blip r:embed="rId2">
            <a:clrChange>
              <a:clrFrom>
                <a:srgbClr val="3EADA7"/>
              </a:clrFrom>
              <a:clrTo>
                <a:srgbClr val="3EADA7">
                  <a:alpha val="0"/>
                </a:srgbClr>
              </a:clrTo>
            </a:clrChange>
            <a:extLst>
              <a:ext uri="{28A0092B-C50C-407E-A947-70E740481C1C}">
                <a14:useLocalDpi xmlns:a14="http://schemas.microsoft.com/office/drawing/2010/main" val="0"/>
              </a:ext>
            </a:extLst>
          </a:blip>
          <a:srcRect l="72917" t="69259"/>
          <a:stretch/>
        </p:blipFill>
        <p:spPr bwMode="auto">
          <a:xfrm>
            <a:off x="6667500" y="4778375"/>
            <a:ext cx="24765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98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white background with blue and green rectangles&#10;&#10;Description automatically generated">
            <a:extLst>
              <a:ext uri="{FF2B5EF4-FFF2-40B4-BE49-F238E27FC236}">
                <a16:creationId xmlns:a16="http://schemas.microsoft.com/office/drawing/2014/main" id="{372E4E27-6886-E081-A949-9AD05183E09C}"/>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37C68237-A774-34CD-E96E-E3F07DC87847}"/>
              </a:ext>
            </a:extLst>
          </p:cNvPr>
          <p:cNvSpPr>
            <a:spLocks noGrp="1"/>
          </p:cNvSpPr>
          <p:nvPr>
            <p:ph type="title"/>
          </p:nvPr>
        </p:nvSpPr>
        <p:spPr/>
        <p:txBody>
          <a:bodyPr/>
          <a:lstStyle/>
          <a:p>
            <a:r>
              <a:rPr lang="en-IN">
                <a:latin typeface="Times New Roman"/>
                <a:cs typeface="Times New Roman"/>
              </a:rPr>
              <a:t>3. DATASET </a:t>
            </a:r>
            <a:r>
              <a:rPr lang="en-US">
                <a:latin typeface="Segoe UI"/>
                <a:cs typeface="Segoe UI"/>
              </a:rPr>
              <a:t>VISUALIZATIONS</a:t>
            </a:r>
            <a:endParaRPr lang="en-US"/>
          </a:p>
        </p:txBody>
      </p:sp>
      <p:pic>
        <p:nvPicPr>
          <p:cNvPr id="3" name="Content Placeholder 2" descr="A diagram of a box plot&#10;&#10;Description automatically generated">
            <a:extLst>
              <a:ext uri="{FF2B5EF4-FFF2-40B4-BE49-F238E27FC236}">
                <a16:creationId xmlns:a16="http://schemas.microsoft.com/office/drawing/2014/main" id="{3DA9FCAE-FBC4-9044-0DB6-1A26DE48E79C}"/>
              </a:ext>
            </a:extLst>
          </p:cNvPr>
          <p:cNvPicPr>
            <a:picLocks noGrp="1" noChangeAspect="1"/>
          </p:cNvPicPr>
          <p:nvPr>
            <p:ph idx="1"/>
          </p:nvPr>
        </p:nvPicPr>
        <p:blipFill>
          <a:blip r:embed="rId3"/>
          <a:stretch>
            <a:fillRect/>
          </a:stretch>
        </p:blipFill>
        <p:spPr>
          <a:xfrm>
            <a:off x="689953" y="1246889"/>
            <a:ext cx="3791048" cy="2737094"/>
          </a:xfrm>
          <a:ln>
            <a:solidFill>
              <a:schemeClr val="tx1"/>
            </a:solidFill>
          </a:ln>
        </p:spPr>
      </p:pic>
      <p:sp>
        <p:nvSpPr>
          <p:cNvPr id="4" name="TextBox 3">
            <a:extLst>
              <a:ext uri="{FF2B5EF4-FFF2-40B4-BE49-F238E27FC236}">
                <a16:creationId xmlns:a16="http://schemas.microsoft.com/office/drawing/2014/main" id="{9F1A60E8-9363-FE10-D306-BAC9544EE9F8}"/>
              </a:ext>
            </a:extLst>
          </p:cNvPr>
          <p:cNvSpPr txBox="1"/>
          <p:nvPr/>
        </p:nvSpPr>
        <p:spPr>
          <a:xfrm>
            <a:off x="4873925" y="1594442"/>
            <a:ext cx="41776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mn-lt"/>
                <a:cs typeface="+mn-lt"/>
              </a:rPr>
              <a:t>A box plot is a concise data visualization that shows the median, spread, and potential outliers of a dataset, making it easy to compare distributions across different groups. Visualization for Box plot for global active power to check for outliers.</a:t>
            </a:r>
            <a:endParaRPr lang="en-US">
              <a:latin typeface="Times New Roman"/>
            </a:endParaRPr>
          </a:p>
        </p:txBody>
      </p:sp>
      <p:pic>
        <p:nvPicPr>
          <p:cNvPr id="6" name="Picture 5" descr="A graph showing the average sub meters&#10;&#10;Description automatically generated">
            <a:extLst>
              <a:ext uri="{FF2B5EF4-FFF2-40B4-BE49-F238E27FC236}">
                <a16:creationId xmlns:a16="http://schemas.microsoft.com/office/drawing/2014/main" id="{8F5DB290-C605-1C0C-8F27-7BECFD656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4837" y="4101099"/>
            <a:ext cx="4135408" cy="2491071"/>
          </a:xfrm>
          <a:prstGeom prst="rect">
            <a:avLst/>
          </a:prstGeom>
        </p:spPr>
      </p:pic>
      <p:sp>
        <p:nvSpPr>
          <p:cNvPr id="7" name="TextBox 6">
            <a:extLst>
              <a:ext uri="{FF2B5EF4-FFF2-40B4-BE49-F238E27FC236}">
                <a16:creationId xmlns:a16="http://schemas.microsoft.com/office/drawing/2014/main" id="{F9C4AF55-98B0-5BF5-5096-FB9497B0EAC8}"/>
              </a:ext>
            </a:extLst>
          </p:cNvPr>
          <p:cNvSpPr txBox="1"/>
          <p:nvPr/>
        </p:nvSpPr>
        <p:spPr>
          <a:xfrm>
            <a:off x="843231" y="4428739"/>
            <a:ext cx="3644146"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Graph for visualizing Sub metering for every month. Average Voltage consumed by the corresponding appliances with respect to different months</a:t>
            </a:r>
          </a:p>
          <a:p>
            <a:pPr algn="l"/>
            <a:endParaRPr lang="en-US" sz="2400">
              <a:ea typeface="Calibri"/>
              <a:cs typeface="Calibri"/>
            </a:endParaRPr>
          </a:p>
        </p:txBody>
      </p:sp>
    </p:spTree>
    <p:extLst>
      <p:ext uri="{BB962C8B-B14F-4D97-AF65-F5344CB8AC3E}">
        <p14:creationId xmlns:p14="http://schemas.microsoft.com/office/powerpoint/2010/main" val="313999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a:extLst>
              <a:ext uri="{FF2B5EF4-FFF2-40B4-BE49-F238E27FC236}">
                <a16:creationId xmlns:a16="http://schemas.microsoft.com/office/drawing/2014/main" id="{B803734C-C2BB-A3DA-8182-C7584382CE64}"/>
              </a:ext>
            </a:extLst>
          </p:cNvPr>
          <p:cNvPicPr>
            <a:picLocks noChangeAspect="1"/>
          </p:cNvPicPr>
          <p:nvPr/>
        </p:nvPicPr>
        <p:blipFill rotWithShape="1">
          <a:blip r:embed="rId2">
            <a:extLst>
              <a:ext uri="{28A0092B-C50C-407E-A947-70E740481C1C}">
                <a14:useLocalDpi xmlns:a14="http://schemas.microsoft.com/office/drawing/2010/main" val="0"/>
              </a:ext>
            </a:extLst>
          </a:blip>
          <a:srcRect t="17258"/>
          <a:stretch/>
        </p:blipFill>
        <p:spPr bwMode="auto">
          <a:xfrm>
            <a:off x="0" y="1217384"/>
            <a:ext cx="9144000" cy="569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8B11DF6-8000-8549-56E9-F26A561E72A8}"/>
              </a:ext>
            </a:extLst>
          </p:cNvPr>
          <p:cNvSpPr>
            <a:spLocks noGrp="1"/>
          </p:cNvSpPr>
          <p:nvPr>
            <p:ph type="title"/>
          </p:nvPr>
        </p:nvSpPr>
        <p:spPr/>
        <p:txBody>
          <a:bodyPr/>
          <a:lstStyle/>
          <a:p>
            <a:r>
              <a:rPr lang="en-IN">
                <a:latin typeface="Times New Roman"/>
                <a:cs typeface="Times New Roman"/>
              </a:rPr>
              <a:t>3. DATASET VISUALIZATIONS</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F65B256-A57E-F8A6-3521-D68CFC0B22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836" y="1334488"/>
            <a:ext cx="4027866" cy="2717234"/>
          </a:xfrm>
          <a:prstGeom prst="rect">
            <a:avLst/>
          </a:prstGeom>
          <a:ln>
            <a:solidFill>
              <a:schemeClr val="tx1"/>
            </a:solidFill>
          </a:ln>
        </p:spPr>
      </p:pic>
      <p:sp>
        <p:nvSpPr>
          <p:cNvPr id="15" name="TextBox 14">
            <a:extLst>
              <a:ext uri="{FF2B5EF4-FFF2-40B4-BE49-F238E27FC236}">
                <a16:creationId xmlns:a16="http://schemas.microsoft.com/office/drawing/2014/main" id="{6141B491-A65C-B4A7-D588-BFE613725258}"/>
              </a:ext>
            </a:extLst>
          </p:cNvPr>
          <p:cNvSpPr txBox="1"/>
          <p:nvPr/>
        </p:nvSpPr>
        <p:spPr>
          <a:xfrm>
            <a:off x="4724238" y="1216430"/>
            <a:ext cx="4126642" cy="3139321"/>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a:latin typeface="Times New Roman"/>
                <a:cs typeface="Times New Roman"/>
              </a:rPr>
              <a:t> </a:t>
            </a:r>
            <a:r>
              <a:rPr lang="en-US" b="1" i="0">
                <a:effectLst/>
                <a:latin typeface="Times New Roman"/>
                <a:cs typeface="Times New Roman"/>
              </a:rPr>
              <a:t>Active Power: </a:t>
            </a:r>
            <a:r>
              <a:rPr lang="en-US" b="0" i="0">
                <a:effectLst/>
                <a:latin typeface="Times New Roman"/>
                <a:cs typeface="Times New Roman"/>
              </a:rPr>
              <a:t>Represents actual consumed power for useful work.</a:t>
            </a:r>
          </a:p>
          <a:p>
            <a:pPr algn="l"/>
            <a:endParaRPr lang="en-US" b="0" i="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atin typeface="Times New Roman"/>
                <a:cs typeface="Times New Roman"/>
              </a:rPr>
              <a:t> </a:t>
            </a:r>
            <a:r>
              <a:rPr lang="en-US" b="1" i="0">
                <a:effectLst/>
                <a:latin typeface="Times New Roman"/>
                <a:cs typeface="Times New Roman"/>
              </a:rPr>
              <a:t>Reactive Power: </a:t>
            </a:r>
            <a:r>
              <a:rPr lang="en-US" b="0" i="0">
                <a:effectLst/>
                <a:latin typeface="Times New Roman"/>
                <a:cs typeface="Times New Roman"/>
              </a:rPr>
              <a:t>Reflects power oscillation between source and load, crucial for maintaining electromagnetic fields but not performing work.</a:t>
            </a:r>
          </a:p>
          <a:p>
            <a:pPr algn="l"/>
            <a:endParaRPr lang="en-US" b="0" i="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atin typeface="Times New Roman"/>
                <a:cs typeface="Times New Roman"/>
              </a:rPr>
              <a:t> </a:t>
            </a:r>
            <a:r>
              <a:rPr lang="en-US" b="1" i="0">
                <a:effectLst/>
                <a:latin typeface="Times New Roman"/>
                <a:cs typeface="Times New Roman"/>
              </a:rPr>
              <a:t>Graph: </a:t>
            </a:r>
            <a:r>
              <a:rPr lang="en-US" b="0" i="0">
                <a:effectLst/>
                <a:latin typeface="Times New Roman"/>
                <a:cs typeface="Times New Roman"/>
              </a:rPr>
              <a:t>Illustrates the power difference between active and reactive power in the dataset.</a:t>
            </a:r>
          </a:p>
        </p:txBody>
      </p:sp>
      <p:sp>
        <p:nvSpPr>
          <p:cNvPr id="3" name="TextBox 2">
            <a:extLst>
              <a:ext uri="{FF2B5EF4-FFF2-40B4-BE49-F238E27FC236}">
                <a16:creationId xmlns:a16="http://schemas.microsoft.com/office/drawing/2014/main" id="{FD8E75F6-C29C-3971-E4FC-626B662D4AA6}"/>
              </a:ext>
            </a:extLst>
          </p:cNvPr>
          <p:cNvSpPr txBox="1"/>
          <p:nvPr/>
        </p:nvSpPr>
        <p:spPr>
          <a:xfrm>
            <a:off x="688129" y="4207235"/>
            <a:ext cx="45325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Times New Roman"/>
                <a:ea typeface="Calibri"/>
                <a:cs typeface="Times New Roman"/>
              </a:rPr>
              <a:t>Pre-processing</a:t>
            </a:r>
          </a:p>
        </p:txBody>
      </p:sp>
      <p:sp>
        <p:nvSpPr>
          <p:cNvPr id="4" name="TextBox 3">
            <a:extLst>
              <a:ext uri="{FF2B5EF4-FFF2-40B4-BE49-F238E27FC236}">
                <a16:creationId xmlns:a16="http://schemas.microsoft.com/office/drawing/2014/main" id="{F5B1F8B0-CEA9-6D5C-2C54-285F7375D75D}"/>
              </a:ext>
            </a:extLst>
          </p:cNvPr>
          <p:cNvSpPr txBox="1"/>
          <p:nvPr/>
        </p:nvSpPr>
        <p:spPr>
          <a:xfrm>
            <a:off x="501225" y="4726557"/>
            <a:ext cx="834903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a:latin typeface="Times New Roman"/>
                <a:ea typeface="Calibri"/>
                <a:cs typeface="Calibri"/>
              </a:rPr>
              <a:t>In our dataset, we performed Label encoding </a:t>
            </a:r>
            <a:r>
              <a:rPr lang="en-US">
                <a:latin typeface="Times New Roman"/>
                <a:ea typeface="+mn-lt"/>
                <a:cs typeface="+mn-lt"/>
              </a:rPr>
              <a:t>to convert the ’Time’ column into a numerical format ensuring compatibility with machine learning algorithms. We  Implemented One Hot Encoding on ’Month new’ to create a binary representation of months.</a:t>
            </a:r>
            <a:endParaRPr lang="en-US">
              <a:latin typeface="Times New Roman"/>
              <a:cs typeface="Times New Roman"/>
            </a:endParaRPr>
          </a:p>
          <a:p>
            <a:pPr marL="342900" indent="-342900">
              <a:buAutoNum type="arabicPeriod"/>
            </a:pPr>
            <a:r>
              <a:rPr lang="en-US">
                <a:latin typeface="Times New Roman"/>
                <a:ea typeface="Calibri"/>
                <a:cs typeface="Calibri"/>
              </a:rPr>
              <a:t>We have performed null checks on our dataset and dropped those entries which had a null or "?" Value.</a:t>
            </a:r>
          </a:p>
          <a:p>
            <a:pPr marL="342900" indent="-342900">
              <a:buAutoNum type="arabicPeriod"/>
            </a:pPr>
            <a:r>
              <a:rPr lang="en-US">
                <a:latin typeface="Times New Roman"/>
                <a:ea typeface="Calibri"/>
                <a:cs typeface="Calibri"/>
              </a:rPr>
              <a:t>In the date column, the dates were in different formats. We have converted all the dates to a single format.</a:t>
            </a:r>
          </a:p>
        </p:txBody>
      </p:sp>
    </p:spTree>
    <p:extLst>
      <p:ext uri="{BB962C8B-B14F-4D97-AF65-F5344CB8AC3E}">
        <p14:creationId xmlns:p14="http://schemas.microsoft.com/office/powerpoint/2010/main" val="389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blue and green rectangles&#10;&#10;Description automatically generated">
            <a:extLst>
              <a:ext uri="{FF2B5EF4-FFF2-40B4-BE49-F238E27FC236}">
                <a16:creationId xmlns:a16="http://schemas.microsoft.com/office/drawing/2014/main" id="{D1D4A5EB-C65C-709C-A4BE-7071C807AE30}"/>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0613B22-A757-3FAA-2BB9-7D7F16DA01E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4. </a:t>
            </a:r>
            <a:r>
              <a:rPr lang="en-IN" b="0" i="0" dirty="0">
                <a:effectLst/>
                <a:latin typeface="Times New Roman" panose="02020603050405020304" pitchFamily="18" charset="0"/>
                <a:cs typeface="Times New Roman" panose="02020603050405020304" pitchFamily="18" charset="0"/>
              </a:rPr>
              <a:t> 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92C004-2460-2E5B-ECDE-7D6A59EF606F}"/>
              </a:ext>
            </a:extLst>
          </p:cNvPr>
          <p:cNvSpPr>
            <a:spLocks noGrp="1"/>
          </p:cNvSpPr>
          <p:nvPr>
            <p:ph idx="1"/>
          </p:nvPr>
        </p:nvSpPr>
        <p:spPr>
          <a:xfrm>
            <a:off x="685800" y="1556410"/>
            <a:ext cx="7772401" cy="4983163"/>
          </a:xfrm>
        </p:spPr>
        <p:txBody>
          <a:bodyPr vert="horz" lIns="91440" tIns="45720" rIns="91440" bIns="45720" rtlCol="0" anchor="t">
            <a:normAutofit/>
          </a:bodyPr>
          <a:lstStyle/>
          <a:p>
            <a:r>
              <a:rPr lang="en-IN" sz="2000" b="1">
                <a:latin typeface="Times New Roman"/>
                <a:ea typeface="Calibri"/>
                <a:cs typeface="Calibri"/>
              </a:rPr>
              <a:t>FEATURE SELECTION</a:t>
            </a:r>
          </a:p>
          <a:p>
            <a:pPr lvl="1"/>
            <a:r>
              <a:rPr lang="en-IN" sz="1800">
                <a:latin typeface="Times New Roman"/>
                <a:ea typeface="+mn-lt"/>
                <a:cs typeface="Times New Roman"/>
              </a:rPr>
              <a:t>Carefully selected relevant features for the regression task, including ’Time’, ’Voltage’, ’Sub metering 1’, ’Sub metering 2’, ’Sub metering 3’, ’Month new’, ’Global reactive power’, ’Global intensity’.</a:t>
            </a:r>
            <a:endParaRPr lang="en-IN" sz="1800">
              <a:latin typeface="Times New Roman"/>
              <a:ea typeface="+mn-lt"/>
              <a:cs typeface="+mn-lt"/>
            </a:endParaRPr>
          </a:p>
          <a:p>
            <a:pPr marL="457200" lvl="1" indent="0">
              <a:buNone/>
            </a:pPr>
            <a:endParaRPr lang="en-IN" sz="1600">
              <a:latin typeface="Times New Roman"/>
              <a:ea typeface="+mn-lt"/>
              <a:cs typeface="Times New Roman"/>
            </a:endParaRPr>
          </a:p>
          <a:p>
            <a:r>
              <a:rPr lang="en-IN" sz="1800" b="1">
                <a:latin typeface="Times New Roman"/>
                <a:ea typeface="+mn-lt"/>
                <a:cs typeface="+mn-lt"/>
              </a:rPr>
              <a:t>TARGET VARIABLE</a:t>
            </a:r>
          </a:p>
          <a:p>
            <a:pPr lvl="1"/>
            <a:r>
              <a:rPr lang="en-IN" sz="1800">
                <a:latin typeface="Times New Roman"/>
                <a:ea typeface="+mn-lt"/>
                <a:cs typeface="Times New Roman"/>
              </a:rPr>
              <a:t>Designated ’Global active power’ as the target variable for regression.</a:t>
            </a:r>
            <a:endParaRPr lang="en-IN" sz="1800">
              <a:latin typeface="Times New Roman"/>
              <a:ea typeface="+mn-lt"/>
              <a:cs typeface="+mn-lt"/>
            </a:endParaRPr>
          </a:p>
          <a:p>
            <a:pPr marL="457200" lvl="1" indent="0">
              <a:buNone/>
            </a:pPr>
            <a:endParaRPr lang="en-IN" sz="1600">
              <a:latin typeface="Times New Roman"/>
              <a:ea typeface="+mn-lt"/>
              <a:cs typeface="Times New Roman"/>
            </a:endParaRPr>
          </a:p>
          <a:p>
            <a:r>
              <a:rPr lang="en-IN" sz="1800" b="1">
                <a:latin typeface="Times New Roman"/>
                <a:ea typeface="+mn-lt"/>
                <a:cs typeface="+mn-lt"/>
              </a:rPr>
              <a:t>DATA SPLITTING</a:t>
            </a:r>
          </a:p>
          <a:p>
            <a:pPr lvl="1"/>
            <a:r>
              <a:rPr lang="en-IN" sz="1800">
                <a:latin typeface="Times New Roman"/>
                <a:ea typeface="+mn-lt"/>
                <a:cs typeface="+mn-lt"/>
              </a:rPr>
              <a:t>The training set com prised 80 percent of the data, serving as the foundation for model development, while the testing set constituted the remaining 20 percent, providing an independent dataset for rigorous model evaluation.</a:t>
            </a:r>
          </a:p>
          <a:p>
            <a:pPr lvl="1"/>
            <a:endParaRPr lang="en-IN" sz="1400">
              <a:latin typeface="Times New Roman"/>
              <a:ea typeface="+mn-lt"/>
              <a:cs typeface="+mn-lt"/>
            </a:endParaRPr>
          </a:p>
          <a:p>
            <a:pPr lvl="1"/>
            <a:endParaRPr lang="en-IN" sz="1600">
              <a:latin typeface="Times New Roman"/>
              <a:ea typeface="+mn-lt"/>
              <a:cs typeface="+mn-lt"/>
            </a:endParaRPr>
          </a:p>
          <a:p>
            <a:pPr marL="457200" lvl="1" indent="0">
              <a:buNone/>
            </a:pPr>
            <a:endParaRPr lang="en-IN" sz="1600">
              <a:latin typeface="Times New Roman"/>
              <a:ea typeface="+mn-lt"/>
              <a:cs typeface="+mn-lt"/>
            </a:endParaRPr>
          </a:p>
        </p:txBody>
      </p:sp>
    </p:spTree>
    <p:extLst>
      <p:ext uri="{BB962C8B-B14F-4D97-AF65-F5344CB8AC3E}">
        <p14:creationId xmlns:p14="http://schemas.microsoft.com/office/powerpoint/2010/main" val="99287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hite background with blue and green rectangles&#10;&#10;Description automatically generated">
            <a:extLst>
              <a:ext uri="{FF2B5EF4-FFF2-40B4-BE49-F238E27FC236}">
                <a16:creationId xmlns:a16="http://schemas.microsoft.com/office/drawing/2014/main" id="{1A111504-AD78-3EE9-6807-5E4A21D3280F}"/>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0613B22-A757-3FAA-2BB9-7D7F16DA01E6}"/>
              </a:ext>
            </a:extLst>
          </p:cNvPr>
          <p:cNvSpPr>
            <a:spLocks noGrp="1"/>
          </p:cNvSpPr>
          <p:nvPr>
            <p:ph type="title"/>
          </p:nvPr>
        </p:nvSpPr>
        <p:spPr/>
        <p:txBody>
          <a:bodyPr/>
          <a:lstStyle/>
          <a:p>
            <a:r>
              <a:rPr lang="en-IN">
                <a:latin typeface="Times New Roman"/>
                <a:cs typeface="Times New Roman"/>
              </a:rPr>
              <a:t>4. </a:t>
            </a:r>
            <a:r>
              <a:rPr lang="en-IN" b="0" i="0">
                <a:effectLst/>
                <a:latin typeface="Times New Roman"/>
                <a:cs typeface="Times New Roman"/>
              </a:rPr>
              <a:t> </a:t>
            </a:r>
            <a:r>
              <a:rPr lang="en-IN">
                <a:latin typeface="Times New Roman"/>
                <a:cs typeface="Times New Roman"/>
              </a:rPr>
              <a:t>METHODOLOGY</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92C004-2460-2E5B-ECDE-7D6A59EF606F}"/>
              </a:ext>
            </a:extLst>
          </p:cNvPr>
          <p:cNvSpPr>
            <a:spLocks noGrp="1"/>
          </p:cNvSpPr>
          <p:nvPr>
            <p:ph idx="1"/>
          </p:nvPr>
        </p:nvSpPr>
        <p:spPr>
          <a:xfrm>
            <a:off x="685800" y="1196976"/>
            <a:ext cx="7772401" cy="5356974"/>
          </a:xfrm>
        </p:spPr>
        <p:txBody>
          <a:bodyPr vert="horz" lIns="91440" tIns="45720" rIns="91440" bIns="45720" rtlCol="0" anchor="t">
            <a:normAutofit lnSpcReduction="10000"/>
          </a:bodyPr>
          <a:lstStyle/>
          <a:p>
            <a:pPr marL="0" indent="0">
              <a:buNone/>
            </a:pPr>
            <a:r>
              <a:rPr lang="en-IN" sz="3200" b="1">
                <a:latin typeface="Times New Roman"/>
                <a:ea typeface="+mn-lt"/>
                <a:cs typeface="+mn-lt"/>
              </a:rPr>
              <a:t>MODELS</a:t>
            </a:r>
            <a:endParaRPr lang="en-IN" sz="3200">
              <a:latin typeface="Times New Roman"/>
              <a:ea typeface="+mn-lt"/>
              <a:cs typeface="+mn-lt"/>
            </a:endParaRPr>
          </a:p>
          <a:p>
            <a:pPr marL="457200" indent="-457200"/>
            <a:r>
              <a:rPr lang="en-IN" sz="2000">
                <a:latin typeface="Times New Roman"/>
                <a:ea typeface="+mn-lt"/>
                <a:cs typeface="+mn-lt"/>
              </a:rPr>
              <a:t>LINEAR REGRESSION</a:t>
            </a:r>
            <a:endParaRPr lang="en-IN" sz="2000" b="1">
              <a:latin typeface="Times New Roman"/>
              <a:ea typeface="+mn-lt"/>
              <a:cs typeface="+mn-lt"/>
            </a:endParaRPr>
          </a:p>
          <a:p>
            <a:pPr marL="914400" lvl="1" indent="-457200"/>
            <a:r>
              <a:rPr lang="en-IN" sz="1600">
                <a:latin typeface="Times New Roman"/>
                <a:ea typeface="+mn-lt"/>
                <a:cs typeface="+mn-lt"/>
              </a:rPr>
              <a:t>Using Linear Regression for its simplicity and interpretability, we aim to model the relationship between variables to predict 'Global active power' based on selected features</a:t>
            </a:r>
          </a:p>
          <a:p>
            <a:pPr marL="457200" indent="-457200"/>
            <a:r>
              <a:rPr lang="en-IN" sz="2000">
                <a:latin typeface="Times New Roman"/>
                <a:ea typeface="+mn-lt"/>
                <a:cs typeface="+mn-lt"/>
              </a:rPr>
              <a:t>SGD (STOCHASTIC GRADIENT DESCENT) REGRESSION</a:t>
            </a:r>
          </a:p>
          <a:p>
            <a:pPr marL="914400" lvl="1" indent="-457200"/>
            <a:r>
              <a:rPr lang="en-IN" sz="1600">
                <a:solidFill>
                  <a:schemeClr val="tx1"/>
                </a:solidFill>
                <a:latin typeface="Times New Roman"/>
                <a:ea typeface="+mn-lt"/>
                <a:cs typeface="+mn-lt"/>
              </a:rPr>
              <a:t>SGD selected for efficient optimization of large-scale models with extensive dataset of over two million measurements.</a:t>
            </a:r>
          </a:p>
          <a:p>
            <a:pPr marL="457200" indent="-457200"/>
            <a:r>
              <a:rPr lang="en-IN" sz="2000">
                <a:latin typeface="Times New Roman"/>
                <a:ea typeface="+mn-lt"/>
                <a:cs typeface="+mn-lt"/>
              </a:rPr>
              <a:t>RIDGE REGRESSION</a:t>
            </a:r>
          </a:p>
          <a:p>
            <a:pPr marL="914400" lvl="1" indent="-457200"/>
            <a:r>
              <a:rPr lang="en-IN" sz="1600">
                <a:solidFill>
                  <a:schemeClr val="tx1"/>
                </a:solidFill>
                <a:latin typeface="Times New Roman"/>
                <a:ea typeface="+mn-lt"/>
                <a:cs typeface="+mn-lt"/>
              </a:rPr>
              <a:t>Ridge regression prevents overfitting in linear models by adding a penalty term. It was applied to enhance performance.</a:t>
            </a:r>
          </a:p>
          <a:p>
            <a:pPr marL="457200" indent="-457200"/>
            <a:r>
              <a:rPr lang="en-IN" sz="2000">
                <a:latin typeface="Times New Roman"/>
                <a:ea typeface="+mn-lt"/>
                <a:cs typeface="+mn-lt"/>
              </a:rPr>
              <a:t>BAYESIAN REGRESSION</a:t>
            </a:r>
          </a:p>
          <a:p>
            <a:pPr marL="914400" lvl="1" indent="-457200"/>
            <a:r>
              <a:rPr lang="en-IN" sz="1600">
                <a:solidFill>
                  <a:schemeClr val="tx1"/>
                </a:solidFill>
                <a:latin typeface="Times New Roman"/>
                <a:ea typeface="+mn-lt"/>
                <a:cs typeface="+mn-lt"/>
              </a:rPr>
              <a:t>Bayesian regression is useful in this dataset as it enables us to incorporate prior knowledge about the relationships between variables, and provides a way to assess uncertainty in parameter estimates, enhancing the reliability of our predictions.</a:t>
            </a:r>
          </a:p>
          <a:p>
            <a:pPr marL="457200" indent="-457200"/>
            <a:r>
              <a:rPr lang="en-IN" sz="2000">
                <a:latin typeface="Times New Roman"/>
                <a:ea typeface="+mn-lt"/>
                <a:cs typeface="+mn-lt"/>
              </a:rPr>
              <a:t>LASSO REGRESSION</a:t>
            </a:r>
          </a:p>
          <a:p>
            <a:pPr marL="914400" lvl="1" indent="-457200"/>
            <a:r>
              <a:rPr lang="en-IN" sz="1600">
                <a:latin typeface="Times New Roman"/>
                <a:ea typeface="+mn-lt"/>
                <a:cs typeface="+mn-lt"/>
              </a:rPr>
              <a:t>Lasso Regression, like Ridge, adds a penalty term to linear regression. It balances simplicity and accuracy, automatically selecting relevant variables.</a:t>
            </a:r>
            <a:endParaRPr lang="en-IN">
              <a:latin typeface="Times New Roman"/>
              <a:ea typeface="Calibri"/>
              <a:cs typeface="Arial"/>
            </a:endParaRPr>
          </a:p>
          <a:p>
            <a:pPr marL="457200" indent="-457200"/>
            <a:endParaRPr lang="en-IN" sz="2400">
              <a:latin typeface="Times New Roman"/>
              <a:ea typeface="+mn-lt"/>
              <a:cs typeface="+mn-lt"/>
            </a:endParaRPr>
          </a:p>
          <a:p>
            <a:pPr lvl="1"/>
            <a:endParaRPr lang="en-IN" sz="1600">
              <a:latin typeface="Times New Roman"/>
              <a:ea typeface="+mn-lt"/>
              <a:cs typeface="+mn-lt"/>
            </a:endParaRPr>
          </a:p>
          <a:p>
            <a:pPr marL="457200" lvl="1" indent="0">
              <a:buNone/>
            </a:pPr>
            <a:endParaRPr lang="en-IN" sz="1600">
              <a:latin typeface="Times New Roman"/>
              <a:ea typeface="+mn-lt"/>
              <a:cs typeface="+mn-lt"/>
            </a:endParaRPr>
          </a:p>
        </p:txBody>
      </p:sp>
    </p:spTree>
    <p:extLst>
      <p:ext uri="{BB962C8B-B14F-4D97-AF65-F5344CB8AC3E}">
        <p14:creationId xmlns:p14="http://schemas.microsoft.com/office/powerpoint/2010/main" val="812562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hite background with blue and green rectangles&#10;&#10;Description automatically generated">
            <a:extLst>
              <a:ext uri="{FF2B5EF4-FFF2-40B4-BE49-F238E27FC236}">
                <a16:creationId xmlns:a16="http://schemas.microsoft.com/office/drawing/2014/main" id="{34AA88CB-745E-1DFD-5539-82E38943E0AB}"/>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3F8FAA4-4239-32F6-BE8B-9E35595288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5. RESULT AND ANALYSIS</a:t>
            </a:r>
          </a:p>
        </p:txBody>
      </p:sp>
      <p:sp>
        <p:nvSpPr>
          <p:cNvPr id="3" name="Content Placeholder 2">
            <a:extLst>
              <a:ext uri="{FF2B5EF4-FFF2-40B4-BE49-F238E27FC236}">
                <a16:creationId xmlns:a16="http://schemas.microsoft.com/office/drawing/2014/main" id="{28018EB6-69EF-1A4A-D1C2-97B239356385}"/>
              </a:ext>
            </a:extLst>
          </p:cNvPr>
          <p:cNvSpPr>
            <a:spLocks noGrp="1"/>
          </p:cNvSpPr>
          <p:nvPr>
            <p:ph idx="1"/>
          </p:nvPr>
        </p:nvSpPr>
        <p:spPr/>
        <p:txBody>
          <a:bodyPr vert="horz" lIns="91440" tIns="45720" rIns="91440" bIns="45720" rtlCol="0" anchor="t">
            <a:normAutofit/>
          </a:bodyPr>
          <a:lstStyle/>
          <a:p>
            <a:r>
              <a:rPr lang="en-IN" sz="2000">
                <a:latin typeface="Times New Roman"/>
                <a:ea typeface="+mn-lt"/>
                <a:cs typeface="+mn-lt"/>
              </a:rPr>
              <a:t>We assessed various regression models and collected their results.</a:t>
            </a:r>
            <a:endParaRPr lang="en-IN" sz="2000">
              <a:latin typeface="Times New Roman"/>
              <a:ea typeface="Calibri"/>
            </a:endParaRPr>
          </a:p>
          <a:p>
            <a:r>
              <a:rPr lang="en-IN" sz="2000">
                <a:latin typeface="Times New Roman"/>
                <a:ea typeface="+mn-lt"/>
                <a:cs typeface="+mn-lt"/>
              </a:rPr>
              <a:t>Comparative analysis was performed utilizing standard metrics such as MSE, RMSE, and R2 Score.</a:t>
            </a:r>
            <a:endParaRPr lang="en-IN" sz="2000">
              <a:latin typeface="Times New Roman"/>
            </a:endParaRPr>
          </a:p>
          <a:p>
            <a:r>
              <a:rPr lang="en-IN" sz="2000">
                <a:latin typeface="Times New Roman"/>
                <a:ea typeface="+mn-lt"/>
                <a:cs typeface="+mn-lt"/>
              </a:rPr>
              <a:t>Among the array of machine learning models employed, Linear Regression emerged as the top-performing choice, a conclusion supported by both the visual representations and our calculated metrics.</a:t>
            </a:r>
            <a:endParaRPr lang="en-IN" sz="2000">
              <a:latin typeface="Times New Roman"/>
            </a:endParaRPr>
          </a:p>
          <a:p>
            <a:r>
              <a:rPr lang="en-IN" sz="2000">
                <a:latin typeface="Times New Roman"/>
                <a:ea typeface="Calibri"/>
                <a:cs typeface="Times New Roman"/>
              </a:rPr>
              <a:t>The specific metric values for Regressions model:</a:t>
            </a:r>
            <a:endParaRPr lang="en-IN" sz="2000">
              <a:ea typeface="Calibri"/>
            </a:endParaRPr>
          </a:p>
        </p:txBody>
      </p:sp>
      <p:graphicFrame>
        <p:nvGraphicFramePr>
          <p:cNvPr id="5" name="Table 4">
            <a:extLst>
              <a:ext uri="{FF2B5EF4-FFF2-40B4-BE49-F238E27FC236}">
                <a16:creationId xmlns:a16="http://schemas.microsoft.com/office/drawing/2014/main" id="{FDD4FCAB-2B4F-9830-BF9F-DD78830B975C}"/>
              </a:ext>
            </a:extLst>
          </p:cNvPr>
          <p:cNvGraphicFramePr>
            <a:graphicFrameLocks noGrp="1"/>
          </p:cNvGraphicFramePr>
          <p:nvPr>
            <p:extLst>
              <p:ext uri="{D42A27DB-BD31-4B8C-83A1-F6EECF244321}">
                <p14:modId xmlns:p14="http://schemas.microsoft.com/office/powerpoint/2010/main" val="44485196"/>
              </p:ext>
            </p:extLst>
          </p:nvPr>
        </p:nvGraphicFramePr>
        <p:xfrm>
          <a:off x="905774" y="3694981"/>
          <a:ext cx="7131048" cy="2763520"/>
        </p:xfrm>
        <a:graphic>
          <a:graphicData uri="http://schemas.openxmlformats.org/drawingml/2006/table">
            <a:tbl>
              <a:tblPr firstRow="1" bandRow="1">
                <a:tableStyleId>{00A15C55-8517-42AA-B614-E9B94910E393}</a:tableStyleId>
              </a:tblPr>
              <a:tblGrid>
                <a:gridCol w="1782762">
                  <a:extLst>
                    <a:ext uri="{9D8B030D-6E8A-4147-A177-3AD203B41FA5}">
                      <a16:colId xmlns:a16="http://schemas.microsoft.com/office/drawing/2014/main" val="3082812930"/>
                    </a:ext>
                  </a:extLst>
                </a:gridCol>
                <a:gridCol w="1782762">
                  <a:extLst>
                    <a:ext uri="{9D8B030D-6E8A-4147-A177-3AD203B41FA5}">
                      <a16:colId xmlns:a16="http://schemas.microsoft.com/office/drawing/2014/main" val="1961745444"/>
                    </a:ext>
                  </a:extLst>
                </a:gridCol>
                <a:gridCol w="1782762">
                  <a:extLst>
                    <a:ext uri="{9D8B030D-6E8A-4147-A177-3AD203B41FA5}">
                      <a16:colId xmlns:a16="http://schemas.microsoft.com/office/drawing/2014/main" val="3922762621"/>
                    </a:ext>
                  </a:extLst>
                </a:gridCol>
                <a:gridCol w="1782762">
                  <a:extLst>
                    <a:ext uri="{9D8B030D-6E8A-4147-A177-3AD203B41FA5}">
                      <a16:colId xmlns:a16="http://schemas.microsoft.com/office/drawing/2014/main" val="1919600597"/>
                    </a:ext>
                  </a:extLst>
                </a:gridCol>
              </a:tblGrid>
              <a:tr h="370840">
                <a:tc>
                  <a:txBody>
                    <a:bodyPr/>
                    <a:lstStyle/>
                    <a:p>
                      <a:pPr lvl="0">
                        <a:buNone/>
                      </a:pPr>
                      <a:r>
                        <a:rPr lang="en-US" dirty="0"/>
                        <a:t>Model</a:t>
                      </a:r>
                    </a:p>
                  </a:txBody>
                  <a:tcPr/>
                </a:tc>
                <a:tc>
                  <a:txBody>
                    <a:bodyPr/>
                    <a:lstStyle/>
                    <a:p>
                      <a:r>
                        <a:rPr lang="en-US" dirty="0"/>
                        <a:t>MSE</a:t>
                      </a:r>
                    </a:p>
                  </a:txBody>
                  <a:tcPr/>
                </a:tc>
                <a:tc>
                  <a:txBody>
                    <a:bodyPr/>
                    <a:lstStyle/>
                    <a:p>
                      <a:r>
                        <a:rPr lang="en-US" dirty="0"/>
                        <a:t>RMSE</a:t>
                      </a:r>
                    </a:p>
                  </a:txBody>
                  <a:tcPr/>
                </a:tc>
                <a:tc>
                  <a:txBody>
                    <a:bodyPr/>
                    <a:lstStyle/>
                    <a:p>
                      <a:r>
                        <a:rPr lang="en-US" dirty="0"/>
                        <a:t>R2 Score</a:t>
                      </a:r>
                    </a:p>
                  </a:txBody>
                  <a:tcPr/>
                </a:tc>
                <a:extLst>
                  <a:ext uri="{0D108BD9-81ED-4DB2-BD59-A6C34878D82A}">
                    <a16:rowId xmlns:a16="http://schemas.microsoft.com/office/drawing/2014/main" val="1965962895"/>
                  </a:ext>
                </a:extLst>
              </a:tr>
              <a:tr h="370840">
                <a:tc>
                  <a:txBody>
                    <a:bodyPr/>
                    <a:lstStyle/>
                    <a:p>
                      <a:r>
                        <a:rPr lang="en-US" dirty="0"/>
                        <a:t>Linear Regression</a:t>
                      </a:r>
                    </a:p>
                  </a:txBody>
                  <a:tcPr/>
                </a:tc>
                <a:tc>
                  <a:txBody>
                    <a:bodyPr/>
                    <a:lstStyle/>
                    <a:p>
                      <a:r>
                        <a:rPr lang="en-US" dirty="0"/>
                        <a:t>0.00204</a:t>
                      </a:r>
                    </a:p>
                  </a:txBody>
                  <a:tcPr/>
                </a:tc>
                <a:tc>
                  <a:txBody>
                    <a:bodyPr/>
                    <a:lstStyle/>
                    <a:p>
                      <a:r>
                        <a:rPr lang="en-US" dirty="0"/>
                        <a:t>0.04518</a:t>
                      </a:r>
                    </a:p>
                  </a:txBody>
                  <a:tcPr/>
                </a:tc>
                <a:tc>
                  <a:txBody>
                    <a:bodyPr/>
                    <a:lstStyle/>
                    <a:p>
                      <a:r>
                        <a:rPr lang="en-US" dirty="0"/>
                        <a:t>0.99854</a:t>
                      </a:r>
                    </a:p>
                  </a:txBody>
                  <a:tcPr/>
                </a:tc>
                <a:extLst>
                  <a:ext uri="{0D108BD9-81ED-4DB2-BD59-A6C34878D82A}">
                    <a16:rowId xmlns:a16="http://schemas.microsoft.com/office/drawing/2014/main" val="3223525619"/>
                  </a:ext>
                </a:extLst>
              </a:tr>
              <a:tr h="370840">
                <a:tc>
                  <a:txBody>
                    <a:bodyPr/>
                    <a:lstStyle/>
                    <a:p>
                      <a:r>
                        <a:rPr lang="en-US" dirty="0"/>
                        <a:t>SGD Regressor</a:t>
                      </a:r>
                    </a:p>
                  </a:txBody>
                  <a:tcPr/>
                </a:tc>
                <a:tc>
                  <a:txBody>
                    <a:bodyPr/>
                    <a:lstStyle/>
                    <a:p>
                      <a:r>
                        <a:rPr lang="en-US" dirty="0"/>
                        <a:t>0.00148</a:t>
                      </a:r>
                    </a:p>
                  </a:txBody>
                  <a:tcPr/>
                </a:tc>
                <a:tc>
                  <a:txBody>
                    <a:bodyPr/>
                    <a:lstStyle/>
                    <a:p>
                      <a:r>
                        <a:rPr lang="en-US" dirty="0"/>
                        <a:t>0.03856</a:t>
                      </a:r>
                    </a:p>
                  </a:txBody>
                  <a:tcPr/>
                </a:tc>
                <a:tc>
                  <a:txBody>
                    <a:bodyPr/>
                    <a:lstStyle/>
                    <a:p>
                      <a:r>
                        <a:rPr lang="en-US" dirty="0"/>
                        <a:t>0.99851</a:t>
                      </a:r>
                    </a:p>
                  </a:txBody>
                  <a:tcPr/>
                </a:tc>
                <a:extLst>
                  <a:ext uri="{0D108BD9-81ED-4DB2-BD59-A6C34878D82A}">
                    <a16:rowId xmlns:a16="http://schemas.microsoft.com/office/drawing/2014/main" val="3298315650"/>
                  </a:ext>
                </a:extLst>
              </a:tr>
              <a:tr h="370840">
                <a:tc>
                  <a:txBody>
                    <a:bodyPr/>
                    <a:lstStyle/>
                    <a:p>
                      <a:r>
                        <a:rPr lang="en-US" dirty="0"/>
                        <a:t>Ridge Regression</a:t>
                      </a:r>
                    </a:p>
                  </a:txBody>
                  <a:tcPr/>
                </a:tc>
                <a:tc>
                  <a:txBody>
                    <a:bodyPr/>
                    <a:lstStyle/>
                    <a:p>
                      <a:r>
                        <a:rPr lang="en-US" dirty="0"/>
                        <a:t>0.00204</a:t>
                      </a:r>
                    </a:p>
                  </a:txBody>
                  <a:tcPr/>
                </a:tc>
                <a:tc>
                  <a:txBody>
                    <a:bodyPr/>
                    <a:lstStyle/>
                    <a:p>
                      <a:r>
                        <a:rPr lang="en-US" dirty="0"/>
                        <a:t>0.04518</a:t>
                      </a:r>
                    </a:p>
                  </a:txBody>
                  <a:tcPr/>
                </a:tc>
                <a:tc>
                  <a:txBody>
                    <a:bodyPr/>
                    <a:lstStyle/>
                    <a:p>
                      <a:r>
                        <a:rPr lang="en-US" dirty="0"/>
                        <a:t>0.99854</a:t>
                      </a:r>
                    </a:p>
                  </a:txBody>
                  <a:tcPr/>
                </a:tc>
                <a:extLst>
                  <a:ext uri="{0D108BD9-81ED-4DB2-BD59-A6C34878D82A}">
                    <a16:rowId xmlns:a16="http://schemas.microsoft.com/office/drawing/2014/main" val="1887940557"/>
                  </a:ext>
                </a:extLst>
              </a:tr>
              <a:tr h="370840">
                <a:tc>
                  <a:txBody>
                    <a:bodyPr/>
                    <a:lstStyle/>
                    <a:p>
                      <a:r>
                        <a:rPr lang="en-US" dirty="0"/>
                        <a:t>Bayesian Ridge Regression</a:t>
                      </a:r>
                    </a:p>
                  </a:txBody>
                  <a:tcPr/>
                </a:tc>
                <a:tc>
                  <a:txBody>
                    <a:bodyPr/>
                    <a:lstStyle/>
                    <a:p>
                      <a:r>
                        <a:rPr lang="en-US" dirty="0"/>
                        <a:t>0.00204</a:t>
                      </a:r>
                    </a:p>
                  </a:txBody>
                  <a:tcPr/>
                </a:tc>
                <a:tc>
                  <a:txBody>
                    <a:bodyPr/>
                    <a:lstStyle/>
                    <a:p>
                      <a:r>
                        <a:rPr lang="en-US" dirty="0"/>
                        <a:t>0.04518</a:t>
                      </a:r>
                    </a:p>
                  </a:txBody>
                  <a:tcPr/>
                </a:tc>
                <a:tc>
                  <a:txBody>
                    <a:bodyPr/>
                    <a:lstStyle/>
                    <a:p>
                      <a:r>
                        <a:rPr lang="en-US" dirty="0"/>
                        <a:t>0.99854</a:t>
                      </a:r>
                    </a:p>
                  </a:txBody>
                  <a:tcPr/>
                </a:tc>
                <a:extLst>
                  <a:ext uri="{0D108BD9-81ED-4DB2-BD59-A6C34878D82A}">
                    <a16:rowId xmlns:a16="http://schemas.microsoft.com/office/drawing/2014/main" val="4238430959"/>
                  </a:ext>
                </a:extLst>
              </a:tr>
              <a:tr h="370840">
                <a:tc>
                  <a:txBody>
                    <a:bodyPr/>
                    <a:lstStyle/>
                    <a:p>
                      <a:r>
                        <a:rPr lang="en-US" dirty="0"/>
                        <a:t>Lasso Regression</a:t>
                      </a:r>
                    </a:p>
                  </a:txBody>
                  <a:tcPr/>
                </a:tc>
                <a:tc>
                  <a:txBody>
                    <a:bodyPr/>
                    <a:lstStyle/>
                    <a:p>
                      <a:r>
                        <a:rPr lang="en-US" dirty="0"/>
                        <a:t>0.04617</a:t>
                      </a:r>
                    </a:p>
                  </a:txBody>
                  <a:tcPr/>
                </a:tc>
                <a:tc>
                  <a:txBody>
                    <a:bodyPr/>
                    <a:lstStyle/>
                    <a:p>
                      <a:r>
                        <a:rPr lang="en-US" dirty="0"/>
                        <a:t>0.21488</a:t>
                      </a:r>
                    </a:p>
                  </a:txBody>
                  <a:tcPr/>
                </a:tc>
                <a:tc>
                  <a:txBody>
                    <a:bodyPr/>
                    <a:lstStyle/>
                    <a:p>
                      <a:r>
                        <a:rPr lang="en-US" dirty="0"/>
                        <a:t>0.96699</a:t>
                      </a:r>
                    </a:p>
                  </a:txBody>
                  <a:tcPr/>
                </a:tc>
                <a:extLst>
                  <a:ext uri="{0D108BD9-81ED-4DB2-BD59-A6C34878D82A}">
                    <a16:rowId xmlns:a16="http://schemas.microsoft.com/office/drawing/2014/main" val="1462216003"/>
                  </a:ext>
                </a:extLst>
              </a:tr>
            </a:tbl>
          </a:graphicData>
        </a:graphic>
      </p:graphicFrame>
    </p:spTree>
    <p:extLst>
      <p:ext uri="{BB962C8B-B14F-4D97-AF65-F5344CB8AC3E}">
        <p14:creationId xmlns:p14="http://schemas.microsoft.com/office/powerpoint/2010/main" val="2896503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white background with blue and green rectangles&#10;&#10;Description automatically generated">
            <a:extLst>
              <a:ext uri="{FF2B5EF4-FFF2-40B4-BE49-F238E27FC236}">
                <a16:creationId xmlns:a16="http://schemas.microsoft.com/office/drawing/2014/main" id="{C3286B07-0F5D-4835-D405-60C597937E8B}"/>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0613B22-A757-3FAA-2BB9-7D7F16DA01E6}"/>
              </a:ext>
            </a:extLst>
          </p:cNvPr>
          <p:cNvSpPr>
            <a:spLocks noGrp="1"/>
          </p:cNvSpPr>
          <p:nvPr>
            <p:ph type="title"/>
          </p:nvPr>
        </p:nvSpPr>
        <p:spPr/>
        <p:txBody>
          <a:bodyPr/>
          <a:lstStyle/>
          <a:p>
            <a:r>
              <a:rPr lang="en-IN">
                <a:latin typeface="Times New Roman"/>
                <a:cs typeface="Times New Roman"/>
              </a:rPr>
              <a:t>5. RESULT AND ANALYSIS</a:t>
            </a:r>
          </a:p>
          <a:p>
            <a:endParaRPr lang="en-IN">
              <a:latin typeface="Times New Roman" panose="02020603050405020304" pitchFamily="18" charset="0"/>
              <a:cs typeface="Times New Roman" panose="02020603050405020304" pitchFamily="18" charset="0"/>
            </a:endParaRPr>
          </a:p>
        </p:txBody>
      </p:sp>
      <p:pic>
        <p:nvPicPr>
          <p:cNvPr id="4" name="Content Placeholder 3" descr="A line graph of a graph&#10;&#10;Description automatically generated">
            <a:extLst>
              <a:ext uri="{FF2B5EF4-FFF2-40B4-BE49-F238E27FC236}">
                <a16:creationId xmlns:a16="http://schemas.microsoft.com/office/drawing/2014/main" id="{697D1CB4-263B-1015-EC3C-B1856B4E5DF0}"/>
              </a:ext>
            </a:extLst>
          </p:cNvPr>
          <p:cNvPicPr>
            <a:picLocks noGrp="1" noChangeAspect="1"/>
          </p:cNvPicPr>
          <p:nvPr>
            <p:ph idx="1"/>
          </p:nvPr>
        </p:nvPicPr>
        <p:blipFill>
          <a:blip r:embed="rId3"/>
          <a:stretch>
            <a:fillRect/>
          </a:stretch>
        </p:blipFill>
        <p:spPr>
          <a:xfrm>
            <a:off x="574063" y="1823465"/>
            <a:ext cx="3519220" cy="2225654"/>
          </a:xfrm>
        </p:spPr>
      </p:pic>
      <p:pic>
        <p:nvPicPr>
          <p:cNvPr id="5" name="Picture 4" descr="A graph with blue dots and red lines&#10;&#10;Description automatically generated">
            <a:extLst>
              <a:ext uri="{FF2B5EF4-FFF2-40B4-BE49-F238E27FC236}">
                <a16:creationId xmlns:a16="http://schemas.microsoft.com/office/drawing/2014/main" id="{C1678FBE-81F6-5C57-35F1-96AF57EDD8D3}"/>
              </a:ext>
            </a:extLst>
          </p:cNvPr>
          <p:cNvPicPr>
            <a:picLocks noChangeAspect="1"/>
          </p:cNvPicPr>
          <p:nvPr/>
        </p:nvPicPr>
        <p:blipFill>
          <a:blip r:embed="rId4"/>
          <a:stretch>
            <a:fillRect/>
          </a:stretch>
        </p:blipFill>
        <p:spPr>
          <a:xfrm>
            <a:off x="4189973" y="4022063"/>
            <a:ext cx="4296160" cy="2586285"/>
          </a:xfrm>
          <a:prstGeom prst="rect">
            <a:avLst/>
          </a:prstGeom>
        </p:spPr>
      </p:pic>
      <p:sp>
        <p:nvSpPr>
          <p:cNvPr id="6" name="TextBox 5">
            <a:extLst>
              <a:ext uri="{FF2B5EF4-FFF2-40B4-BE49-F238E27FC236}">
                <a16:creationId xmlns:a16="http://schemas.microsoft.com/office/drawing/2014/main" id="{140C0A82-29A1-348B-286F-85BDC3910C3F}"/>
              </a:ext>
            </a:extLst>
          </p:cNvPr>
          <p:cNvSpPr txBox="1"/>
          <p:nvPr/>
        </p:nvSpPr>
        <p:spPr>
          <a:xfrm>
            <a:off x="4404811" y="2065409"/>
            <a:ext cx="3347501" cy="1739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Times New Roman"/>
              <a:cs typeface="Times New Roman"/>
            </a:endParaRPr>
          </a:p>
          <a:p>
            <a:endParaRPr lang="en-US">
              <a:latin typeface="Times New Roman"/>
              <a:ea typeface="Calibri"/>
              <a:cs typeface="Calibri"/>
            </a:endParaRPr>
          </a:p>
          <a:p>
            <a:r>
              <a:rPr lang="en-US" b="1">
                <a:latin typeface="Times New Roman"/>
                <a:ea typeface="Calibri"/>
                <a:cs typeface="Calibri"/>
              </a:rPr>
              <a:t>Linear Regression Performance</a:t>
            </a:r>
            <a:endParaRPr lang="en-US" b="1">
              <a:latin typeface="Times New Roman"/>
              <a:cs typeface="Times New Roman"/>
            </a:endParaRPr>
          </a:p>
          <a:p>
            <a:endParaRPr lang="en-US">
              <a:latin typeface="Times New Roman"/>
              <a:ea typeface="+mn-lt"/>
              <a:cs typeface="+mn-lt"/>
            </a:endParaRPr>
          </a:p>
          <a:p>
            <a:endParaRPr lang="en-US">
              <a:latin typeface="Times New Roman"/>
              <a:ea typeface="+mn-lt"/>
              <a:cs typeface="+mn-lt"/>
            </a:endParaRPr>
          </a:p>
          <a:p>
            <a:endParaRPr lang="en-US">
              <a:latin typeface="Times New Roman"/>
              <a:ea typeface="+mn-lt"/>
              <a:cs typeface="+mn-lt"/>
            </a:endParaRPr>
          </a:p>
        </p:txBody>
      </p:sp>
      <p:sp>
        <p:nvSpPr>
          <p:cNvPr id="7" name="TextBox 6">
            <a:extLst>
              <a:ext uri="{FF2B5EF4-FFF2-40B4-BE49-F238E27FC236}">
                <a16:creationId xmlns:a16="http://schemas.microsoft.com/office/drawing/2014/main" id="{C4F91C6B-3CDB-752F-42FF-3B4F408769B7}"/>
              </a:ext>
            </a:extLst>
          </p:cNvPr>
          <p:cNvSpPr txBox="1"/>
          <p:nvPr/>
        </p:nvSpPr>
        <p:spPr>
          <a:xfrm>
            <a:off x="827690" y="1064172"/>
            <a:ext cx="64020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solidFill>
                  <a:srgbClr val="404040"/>
                </a:solidFill>
                <a:latin typeface="Times New Roman"/>
                <a:cs typeface="Times New Roman"/>
              </a:rPr>
              <a:t>To showcase the models' performance, we've prepared the following visualizations.</a:t>
            </a:r>
            <a:endParaRPr lang="en-US">
              <a:ea typeface="Calibri"/>
              <a:cs typeface="Calibri"/>
            </a:endParaRPr>
          </a:p>
        </p:txBody>
      </p:sp>
      <p:sp>
        <p:nvSpPr>
          <p:cNvPr id="8" name="TextBox 7">
            <a:extLst>
              <a:ext uri="{FF2B5EF4-FFF2-40B4-BE49-F238E27FC236}">
                <a16:creationId xmlns:a16="http://schemas.microsoft.com/office/drawing/2014/main" id="{20E19FE0-783C-8F83-6C6B-58C8714798F6}"/>
              </a:ext>
            </a:extLst>
          </p:cNvPr>
          <p:cNvSpPr txBox="1"/>
          <p:nvPr/>
        </p:nvSpPr>
        <p:spPr>
          <a:xfrm>
            <a:off x="487467" y="4438761"/>
            <a:ext cx="371010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Calibri"/>
                <a:cs typeface="Calibri"/>
              </a:rPr>
              <a:t>The visualizations clearly indicate a close alignment between </a:t>
            </a:r>
            <a:r>
              <a:rPr lang="en-US" b="1">
                <a:latin typeface="Times New Roman"/>
                <a:ea typeface="Calibri"/>
                <a:cs typeface="Calibri"/>
              </a:rPr>
              <a:t>Predicted and Actual values for Linear Regression</a:t>
            </a:r>
            <a:r>
              <a:rPr lang="en-US">
                <a:latin typeface="Times New Roman"/>
                <a:ea typeface="Calibri"/>
                <a:cs typeface="Calibri"/>
              </a:rPr>
              <a:t>. </a:t>
            </a:r>
          </a:p>
          <a:p>
            <a:r>
              <a:rPr lang="en-US">
                <a:latin typeface="Times New Roman"/>
                <a:ea typeface="Calibri"/>
                <a:cs typeface="Calibri"/>
              </a:rPr>
              <a:t>These results affirm the high efficiency of our model.</a:t>
            </a:r>
            <a:endParaRPr lang="en-US">
              <a:latin typeface="Times New Roman"/>
              <a:cs typeface="Times New Roman"/>
            </a:endParaRPr>
          </a:p>
        </p:txBody>
      </p:sp>
    </p:spTree>
    <p:extLst>
      <p:ext uri="{BB962C8B-B14F-4D97-AF65-F5344CB8AC3E}">
        <p14:creationId xmlns:p14="http://schemas.microsoft.com/office/powerpoint/2010/main" val="2640222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white background with blue and green rectangles&#10;&#10;Description automatically generated">
            <a:extLst>
              <a:ext uri="{FF2B5EF4-FFF2-40B4-BE49-F238E27FC236}">
                <a16:creationId xmlns:a16="http://schemas.microsoft.com/office/drawing/2014/main" id="{AE6B477E-4214-3666-799A-6CE34F776FC3}"/>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0613B22-A757-3FAA-2BB9-7D7F16DA01E6}"/>
              </a:ext>
            </a:extLst>
          </p:cNvPr>
          <p:cNvSpPr>
            <a:spLocks noGrp="1"/>
          </p:cNvSpPr>
          <p:nvPr>
            <p:ph type="title"/>
          </p:nvPr>
        </p:nvSpPr>
        <p:spPr/>
        <p:txBody>
          <a:bodyPr/>
          <a:lstStyle/>
          <a:p>
            <a:r>
              <a:rPr lang="en-IN">
                <a:latin typeface="Times New Roman"/>
                <a:cs typeface="Times New Roman"/>
              </a:rPr>
              <a:t>5. RESULT AND ANALYSIS</a:t>
            </a:r>
          </a:p>
          <a:p>
            <a:endParaRPr lang="en-IN">
              <a:latin typeface="Times New Roman" panose="02020603050405020304" pitchFamily="18" charset="0"/>
              <a:cs typeface="Times New Roman" panose="02020603050405020304" pitchFamily="18" charset="0"/>
            </a:endParaRPr>
          </a:p>
        </p:txBody>
      </p:sp>
      <p:pic>
        <p:nvPicPr>
          <p:cNvPr id="7" name="Content Placeholder 6" descr="A line graph with blue dots&#10;&#10;Description automatically generated">
            <a:extLst>
              <a:ext uri="{FF2B5EF4-FFF2-40B4-BE49-F238E27FC236}">
                <a16:creationId xmlns:a16="http://schemas.microsoft.com/office/drawing/2014/main" id="{EF141CDF-7E96-C0EE-FA27-73C0BA40A8B0}"/>
              </a:ext>
            </a:extLst>
          </p:cNvPr>
          <p:cNvPicPr>
            <a:picLocks noGrp="1" noChangeAspect="1"/>
          </p:cNvPicPr>
          <p:nvPr>
            <p:ph idx="1"/>
          </p:nvPr>
        </p:nvPicPr>
        <p:blipFill>
          <a:blip r:embed="rId3"/>
          <a:stretch>
            <a:fillRect/>
          </a:stretch>
        </p:blipFill>
        <p:spPr>
          <a:xfrm>
            <a:off x="685800" y="1257842"/>
            <a:ext cx="4015188" cy="2547910"/>
          </a:xfrm>
        </p:spPr>
      </p:pic>
      <p:pic>
        <p:nvPicPr>
          <p:cNvPr id="8" name="Picture 7" descr="A blue and red dotted line&#10;&#10;Description automatically generated">
            <a:extLst>
              <a:ext uri="{FF2B5EF4-FFF2-40B4-BE49-F238E27FC236}">
                <a16:creationId xmlns:a16="http://schemas.microsoft.com/office/drawing/2014/main" id="{8FAF6B1B-A961-7C75-B377-11D79046CC70}"/>
              </a:ext>
            </a:extLst>
          </p:cNvPr>
          <p:cNvPicPr>
            <a:picLocks noChangeAspect="1"/>
          </p:cNvPicPr>
          <p:nvPr/>
        </p:nvPicPr>
        <p:blipFill>
          <a:blip r:embed="rId4"/>
          <a:stretch>
            <a:fillRect/>
          </a:stretch>
        </p:blipFill>
        <p:spPr>
          <a:xfrm>
            <a:off x="4572352" y="3819312"/>
            <a:ext cx="4451230" cy="2804349"/>
          </a:xfrm>
          <a:prstGeom prst="rect">
            <a:avLst/>
          </a:prstGeom>
        </p:spPr>
      </p:pic>
      <p:sp>
        <p:nvSpPr>
          <p:cNvPr id="9" name="TextBox 8">
            <a:extLst>
              <a:ext uri="{FF2B5EF4-FFF2-40B4-BE49-F238E27FC236}">
                <a16:creationId xmlns:a16="http://schemas.microsoft.com/office/drawing/2014/main" id="{865815A1-5D74-DFCC-E58D-CEC39EE2F79E}"/>
              </a:ext>
            </a:extLst>
          </p:cNvPr>
          <p:cNvSpPr txBox="1"/>
          <p:nvPr/>
        </p:nvSpPr>
        <p:spPr>
          <a:xfrm>
            <a:off x="4692461" y="2142122"/>
            <a:ext cx="36902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ea typeface="+mn-lt"/>
                <a:cs typeface="+mn-lt"/>
              </a:rPr>
              <a:t>Predicted VS Actual values </a:t>
            </a:r>
            <a:endParaRPr lang="en-US">
              <a:latin typeface="Times New Roman"/>
              <a:cs typeface="Times New Roman"/>
            </a:endParaRPr>
          </a:p>
          <a:p>
            <a:pPr algn="ctr"/>
            <a:r>
              <a:rPr lang="en-US" b="1">
                <a:latin typeface="Times New Roman"/>
                <a:ea typeface="+mn-lt"/>
                <a:cs typeface="+mn-lt"/>
              </a:rPr>
              <a:t>for SGD</a:t>
            </a:r>
            <a:endParaRPr lang="en-US" b="1">
              <a:latin typeface="Times New Roman"/>
              <a:ea typeface="Calibri"/>
              <a:cs typeface="Calibri"/>
            </a:endParaRPr>
          </a:p>
        </p:txBody>
      </p:sp>
      <p:sp>
        <p:nvSpPr>
          <p:cNvPr id="10" name="TextBox 9">
            <a:extLst>
              <a:ext uri="{FF2B5EF4-FFF2-40B4-BE49-F238E27FC236}">
                <a16:creationId xmlns:a16="http://schemas.microsoft.com/office/drawing/2014/main" id="{787C6E43-793E-4A04-A41F-701F8FF1108C}"/>
              </a:ext>
            </a:extLst>
          </p:cNvPr>
          <p:cNvSpPr txBox="1"/>
          <p:nvPr/>
        </p:nvSpPr>
        <p:spPr>
          <a:xfrm>
            <a:off x="681589" y="4700883"/>
            <a:ext cx="3755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ea typeface="+mn-lt"/>
                <a:cs typeface="+mn-lt"/>
              </a:rPr>
              <a:t>Predicted VS Actual values </a:t>
            </a:r>
          </a:p>
          <a:p>
            <a:pPr algn="ctr"/>
            <a:r>
              <a:rPr lang="en-US" b="1">
                <a:latin typeface="Times New Roman"/>
                <a:ea typeface="+mn-lt"/>
                <a:cs typeface="+mn-lt"/>
              </a:rPr>
              <a:t>for Ridge Regression</a:t>
            </a:r>
            <a:endParaRPr lang="en-US" b="1">
              <a:latin typeface="Times New Roman"/>
              <a:ea typeface="Calibri"/>
              <a:cs typeface="Calibri"/>
            </a:endParaRPr>
          </a:p>
        </p:txBody>
      </p:sp>
    </p:spTree>
    <p:extLst>
      <p:ext uri="{BB962C8B-B14F-4D97-AF65-F5344CB8AC3E}">
        <p14:creationId xmlns:p14="http://schemas.microsoft.com/office/powerpoint/2010/main" val="100607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white background with blue and green rectangles&#10;&#10;Description automatically generated">
            <a:extLst>
              <a:ext uri="{FF2B5EF4-FFF2-40B4-BE49-F238E27FC236}">
                <a16:creationId xmlns:a16="http://schemas.microsoft.com/office/drawing/2014/main" id="{4D2752CC-B9BA-8355-FB58-B9E15A0DDD9C}"/>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0613B22-A757-3FAA-2BB9-7D7F16DA01E6}"/>
              </a:ext>
            </a:extLst>
          </p:cNvPr>
          <p:cNvSpPr>
            <a:spLocks noGrp="1"/>
          </p:cNvSpPr>
          <p:nvPr>
            <p:ph type="title"/>
          </p:nvPr>
        </p:nvSpPr>
        <p:spPr/>
        <p:txBody>
          <a:bodyPr/>
          <a:lstStyle/>
          <a:p>
            <a:r>
              <a:rPr lang="en-IN">
                <a:latin typeface="Times New Roman"/>
                <a:cs typeface="Times New Roman"/>
              </a:rPr>
              <a:t>5. RESULT AND ANALYSIS</a:t>
            </a:r>
          </a:p>
          <a:p>
            <a:endParaRPr lang="en-IN">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D7EE1CD-9534-1BB8-3325-C7B45F6FA13E}"/>
              </a:ext>
            </a:extLst>
          </p:cNvPr>
          <p:cNvPicPr>
            <a:picLocks noGrp="1" noChangeAspect="1"/>
          </p:cNvPicPr>
          <p:nvPr>
            <p:ph idx="1"/>
          </p:nvPr>
        </p:nvPicPr>
        <p:blipFill>
          <a:blip r:embed="rId3"/>
          <a:stretch>
            <a:fillRect/>
          </a:stretch>
        </p:blipFill>
        <p:spPr>
          <a:xfrm>
            <a:off x="474806" y="1342846"/>
            <a:ext cx="4091796" cy="2439636"/>
          </a:xfrm>
        </p:spPr>
      </p:pic>
      <p:pic>
        <p:nvPicPr>
          <p:cNvPr id="6" name="Picture 5" descr="A blue line with a red line&#10;&#10;Description automatically generated">
            <a:extLst>
              <a:ext uri="{FF2B5EF4-FFF2-40B4-BE49-F238E27FC236}">
                <a16:creationId xmlns:a16="http://schemas.microsoft.com/office/drawing/2014/main" id="{CEA52BF1-404A-AB57-E1CC-26BA62E79550}"/>
              </a:ext>
            </a:extLst>
          </p:cNvPr>
          <p:cNvPicPr>
            <a:picLocks noChangeAspect="1"/>
          </p:cNvPicPr>
          <p:nvPr/>
        </p:nvPicPr>
        <p:blipFill>
          <a:blip r:embed="rId4"/>
          <a:stretch>
            <a:fillRect/>
          </a:stretch>
        </p:blipFill>
        <p:spPr>
          <a:xfrm>
            <a:off x="4487954" y="3867419"/>
            <a:ext cx="4249947" cy="2543247"/>
          </a:xfrm>
          <a:prstGeom prst="rect">
            <a:avLst/>
          </a:prstGeom>
        </p:spPr>
      </p:pic>
      <p:sp>
        <p:nvSpPr>
          <p:cNvPr id="9" name="TextBox 8">
            <a:extLst>
              <a:ext uri="{FF2B5EF4-FFF2-40B4-BE49-F238E27FC236}">
                <a16:creationId xmlns:a16="http://schemas.microsoft.com/office/drawing/2014/main" id="{3611D355-FF06-68B4-35FA-D772C5C1C53D}"/>
              </a:ext>
            </a:extLst>
          </p:cNvPr>
          <p:cNvSpPr txBox="1"/>
          <p:nvPr/>
        </p:nvSpPr>
        <p:spPr>
          <a:xfrm>
            <a:off x="4432231" y="2105871"/>
            <a:ext cx="42399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ea typeface="+mn-lt"/>
                <a:cs typeface="+mn-lt"/>
              </a:rPr>
              <a:t>Predicted VS Actual values </a:t>
            </a:r>
          </a:p>
          <a:p>
            <a:pPr algn="ctr"/>
            <a:r>
              <a:rPr lang="en-US" b="1">
                <a:latin typeface="Times New Roman"/>
                <a:ea typeface="+mn-lt"/>
                <a:cs typeface="+mn-lt"/>
              </a:rPr>
              <a:t>for Bayesian Ridge Regression</a:t>
            </a:r>
            <a:endParaRPr lang="en-US" b="1">
              <a:latin typeface="Times New Roman"/>
              <a:ea typeface="Calibri"/>
              <a:cs typeface="Calibri"/>
            </a:endParaRPr>
          </a:p>
        </p:txBody>
      </p:sp>
      <p:sp>
        <p:nvSpPr>
          <p:cNvPr id="10" name="TextBox 9">
            <a:extLst>
              <a:ext uri="{FF2B5EF4-FFF2-40B4-BE49-F238E27FC236}">
                <a16:creationId xmlns:a16="http://schemas.microsoft.com/office/drawing/2014/main" id="{C8B34BDD-05AF-FF84-BA7B-AB823669DD4D}"/>
              </a:ext>
            </a:extLst>
          </p:cNvPr>
          <p:cNvSpPr txBox="1"/>
          <p:nvPr/>
        </p:nvSpPr>
        <p:spPr>
          <a:xfrm>
            <a:off x="142644" y="4810561"/>
            <a:ext cx="47570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ea typeface="+mn-lt"/>
                <a:cs typeface="+mn-lt"/>
              </a:rPr>
              <a:t>Predicted VS Actual values</a:t>
            </a:r>
          </a:p>
          <a:p>
            <a:pPr algn="ctr"/>
            <a:r>
              <a:rPr lang="en-US" b="1">
                <a:latin typeface="Times New Roman"/>
                <a:ea typeface="+mn-lt"/>
                <a:cs typeface="+mn-lt"/>
              </a:rPr>
              <a:t> for Lasso Regression</a:t>
            </a:r>
            <a:endParaRPr lang="en-US" b="1">
              <a:latin typeface="Times New Roman"/>
              <a:ea typeface="Calibri"/>
              <a:cs typeface="Calibri"/>
            </a:endParaRPr>
          </a:p>
        </p:txBody>
      </p:sp>
    </p:spTree>
    <p:extLst>
      <p:ext uri="{BB962C8B-B14F-4D97-AF65-F5344CB8AC3E}">
        <p14:creationId xmlns:p14="http://schemas.microsoft.com/office/powerpoint/2010/main" val="267264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blue and green rectangles&#10;&#10;Description automatically generated">
            <a:extLst>
              <a:ext uri="{FF2B5EF4-FFF2-40B4-BE49-F238E27FC236}">
                <a16:creationId xmlns:a16="http://schemas.microsoft.com/office/drawing/2014/main" id="{4E840E88-5A41-1D09-2023-F18C283A801C}"/>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9EFF951D-211A-F678-5A82-12B6E2F4195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6. CONCLUSION</a:t>
            </a:r>
          </a:p>
        </p:txBody>
      </p:sp>
      <p:sp>
        <p:nvSpPr>
          <p:cNvPr id="3" name="Content Placeholder 2">
            <a:extLst>
              <a:ext uri="{FF2B5EF4-FFF2-40B4-BE49-F238E27FC236}">
                <a16:creationId xmlns:a16="http://schemas.microsoft.com/office/drawing/2014/main" id="{00B39CF3-0FD0-90E6-7A01-86785F5123AE}"/>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IN">
              <a:latin typeface="Times New Roman"/>
              <a:ea typeface="+mn-lt"/>
              <a:cs typeface="+mn-lt"/>
            </a:endParaRPr>
          </a:p>
          <a:p>
            <a:r>
              <a:rPr lang="en-IN">
                <a:latin typeface="Times New Roman"/>
                <a:ea typeface="+mn-lt"/>
                <a:cs typeface="+mn-lt"/>
              </a:rPr>
              <a:t>Concluding from our findings, it's evident that all the regression models deliver strong performance.</a:t>
            </a:r>
            <a:endParaRPr lang="en-IN">
              <a:latin typeface="Times New Roman"/>
              <a:ea typeface="Calibri"/>
            </a:endParaRPr>
          </a:p>
          <a:p>
            <a:r>
              <a:rPr lang="en-IN">
                <a:latin typeface="Times New Roman"/>
                <a:ea typeface="+mn-lt"/>
                <a:cs typeface="+mn-lt"/>
              </a:rPr>
              <a:t>However, currently, linear regression stands out as the optimal choice due to its significantly shorter training time.</a:t>
            </a:r>
            <a:endParaRPr lang="en-IN">
              <a:latin typeface="Times New Roman"/>
            </a:endParaRPr>
          </a:p>
          <a:p>
            <a:r>
              <a:rPr lang="en-IN">
                <a:latin typeface="Times New Roman"/>
                <a:ea typeface="+mn-lt"/>
                <a:cs typeface="+mn-lt"/>
              </a:rPr>
              <a:t>As of now, our top-performing model is linear regression.</a:t>
            </a:r>
            <a:endParaRPr lang="en-IN">
              <a:latin typeface="Times New Roman"/>
            </a:endParaRPr>
          </a:p>
          <a:p>
            <a:r>
              <a:rPr lang="en-IN">
                <a:latin typeface="Times New Roman"/>
                <a:ea typeface="+mn-lt"/>
                <a:cs typeface="+mn-lt"/>
              </a:rPr>
              <a:t>Looking ahead, we're planning to explore additional models such as random forest, decision trees, and more.</a:t>
            </a:r>
            <a:endParaRPr lang="en-IN">
              <a:latin typeface="Times New Roman"/>
            </a:endParaRPr>
          </a:p>
          <a:p>
            <a:r>
              <a:rPr lang="en-IN">
                <a:latin typeface="Times New Roman"/>
                <a:ea typeface="+mn-lt"/>
                <a:cs typeface="+mn-lt"/>
              </a:rPr>
              <a:t>The aim is to comprehensively analyse their performance and compare them to linear regression in our ongoing research.</a:t>
            </a:r>
            <a:endParaRPr lang="en-IN">
              <a:latin typeface="Times New Roman"/>
            </a:endParaRPr>
          </a:p>
        </p:txBody>
      </p:sp>
    </p:spTree>
    <p:extLst>
      <p:ext uri="{BB962C8B-B14F-4D97-AF65-F5344CB8AC3E}">
        <p14:creationId xmlns:p14="http://schemas.microsoft.com/office/powerpoint/2010/main" val="263697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blue and green rectangles&#10;&#10;Description automatically generated">
            <a:extLst>
              <a:ext uri="{FF2B5EF4-FFF2-40B4-BE49-F238E27FC236}">
                <a16:creationId xmlns:a16="http://schemas.microsoft.com/office/drawing/2014/main" id="{CC7368D1-A6A0-BD8B-7F56-67E699DB76BA}"/>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2DDB32F-06C9-81CD-B288-385E6C646F2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7. TIMELINE</a:t>
            </a:r>
          </a:p>
        </p:txBody>
      </p:sp>
      <p:sp>
        <p:nvSpPr>
          <p:cNvPr id="8" name="Content Placeholder 7">
            <a:extLst>
              <a:ext uri="{FF2B5EF4-FFF2-40B4-BE49-F238E27FC236}">
                <a16:creationId xmlns:a16="http://schemas.microsoft.com/office/drawing/2014/main" id="{274B0677-61E4-9061-6C10-F5AD45AB21FA}"/>
              </a:ext>
            </a:extLst>
          </p:cNvPr>
          <p:cNvSpPr>
            <a:spLocks noGrp="1"/>
          </p:cNvSpPr>
          <p:nvPr>
            <p:ph idx="1"/>
          </p:nvPr>
        </p:nvSpPr>
        <p:spPr/>
        <p:txBody>
          <a:bodyPr vert="horz" lIns="91440" tIns="45720" rIns="91440" bIns="45720" rtlCol="0" anchor="t">
            <a:normAutofit/>
          </a:bodyPr>
          <a:lstStyle/>
          <a:p>
            <a:r>
              <a:rPr lang="en-US" dirty="0">
                <a:cs typeface="Arial"/>
              </a:rPr>
              <a:t>Week 11 - </a:t>
            </a:r>
            <a:r>
              <a:rPr lang="en-US" dirty="0">
                <a:ea typeface="+mn-lt"/>
                <a:cs typeface="+mn-lt"/>
              </a:rPr>
              <a:t>Decision Trees, Random Forest.</a:t>
            </a:r>
            <a:endParaRPr lang="en-US" dirty="0"/>
          </a:p>
          <a:p>
            <a:r>
              <a:rPr lang="en-US" dirty="0">
                <a:cs typeface="Arial"/>
              </a:rPr>
              <a:t>Week 12 - </a:t>
            </a:r>
            <a:r>
              <a:rPr lang="en-US" dirty="0">
                <a:cs typeface="Calibri"/>
              </a:rPr>
              <a:t> K- Nearest Neighbours.</a:t>
            </a:r>
          </a:p>
          <a:p>
            <a:r>
              <a:rPr lang="en-US" dirty="0">
                <a:cs typeface="Arial"/>
              </a:rPr>
              <a:t>Week 13 - </a:t>
            </a:r>
            <a:r>
              <a:rPr lang="en-US" dirty="0">
                <a:cs typeface="Calibri"/>
              </a:rPr>
              <a:t>Analysis and validating the model.</a:t>
            </a:r>
            <a:endParaRPr lang="en-US" dirty="0">
              <a:cs typeface="Arial"/>
            </a:endParaRPr>
          </a:p>
          <a:p>
            <a:r>
              <a:rPr lang="en-US" dirty="0">
                <a:cs typeface="Arial"/>
              </a:rPr>
              <a:t>Week 14 - </a:t>
            </a:r>
            <a:r>
              <a:rPr lang="en-US" dirty="0">
                <a:cs typeface="Calibri"/>
              </a:rPr>
              <a:t>Hyperparameter Tuning, Check for model Overfitting and Underfitting.</a:t>
            </a:r>
            <a:endParaRPr lang="en-US"/>
          </a:p>
          <a:p>
            <a:r>
              <a:rPr lang="en-US" dirty="0">
                <a:cs typeface="Arial"/>
              </a:rPr>
              <a:t>Week 15 - </a:t>
            </a:r>
            <a:r>
              <a:rPr lang="en-US" dirty="0">
                <a:cs typeface="Calibri"/>
              </a:rPr>
              <a:t>Interpretation the result and report writing</a:t>
            </a:r>
            <a:endParaRPr lang="en-US" dirty="0">
              <a:cs typeface="Arial"/>
            </a:endParaRPr>
          </a:p>
          <a:p>
            <a:r>
              <a:rPr lang="en-US" dirty="0">
                <a:cs typeface="Arial"/>
              </a:rPr>
              <a:t>Week 16 - </a:t>
            </a:r>
            <a:r>
              <a:rPr lang="en-US" dirty="0">
                <a:cs typeface="Calibri"/>
              </a:rPr>
              <a:t>Buffer.</a:t>
            </a:r>
            <a:endParaRPr lang="en-US" dirty="0">
              <a:cs typeface="Arial"/>
            </a:endParaRPr>
          </a:p>
        </p:txBody>
      </p:sp>
    </p:spTree>
    <p:extLst>
      <p:ext uri="{BB962C8B-B14F-4D97-AF65-F5344CB8AC3E}">
        <p14:creationId xmlns:p14="http://schemas.microsoft.com/office/powerpoint/2010/main" val="296972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a:extLst>
              <a:ext uri="{FF2B5EF4-FFF2-40B4-BE49-F238E27FC236}">
                <a16:creationId xmlns:a16="http://schemas.microsoft.com/office/drawing/2014/main" id="{393B4769-A49E-EB95-D3EA-9A3CE53626BC}"/>
              </a:ext>
            </a:extLst>
          </p:cNvPr>
          <p:cNvPicPr>
            <a:picLocks noChangeAspect="1"/>
          </p:cNvPicPr>
          <p:nvPr/>
        </p:nvPicPr>
        <p:blipFill rotWithShape="1">
          <a:blip r:embed="rId2">
            <a:extLst>
              <a:ext uri="{28A0092B-C50C-407E-A947-70E740481C1C}">
                <a14:useLocalDpi xmlns:a14="http://schemas.microsoft.com/office/drawing/2010/main" val="0"/>
              </a:ext>
            </a:extLst>
          </a:blip>
          <a:srcRect t="17258"/>
          <a:stretch/>
        </p:blipFill>
        <p:spPr bwMode="auto">
          <a:xfrm>
            <a:off x="0" y="1188509"/>
            <a:ext cx="9144000" cy="569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58470CF-E304-CBAD-A6C1-7ACF9C531D2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6E648172-29F5-A732-7DE9-1C76E5A4AFBC}"/>
              </a:ext>
            </a:extLst>
          </p:cNvPr>
          <p:cNvSpPr txBox="1">
            <a:spLocks/>
          </p:cNvSpPr>
          <p:nvPr/>
        </p:nvSpPr>
        <p:spPr>
          <a:xfrm>
            <a:off x="685799" y="1188509"/>
            <a:ext cx="7772401" cy="4983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514350" indent="-514350">
              <a:buFont typeface="Wingdings 2" pitchFamily="18" charset="2"/>
              <a:buAutoNum type="arabicPeriod"/>
            </a:pPr>
            <a:r>
              <a:rPr lang="en-IN" sz="2100" b="1" dirty="0">
                <a:solidFill>
                  <a:schemeClr val="tx1"/>
                </a:solidFill>
                <a:latin typeface="Times New Roman" panose="02020603050405020304" pitchFamily="18" charset="0"/>
                <a:cs typeface="Times New Roman" panose="02020603050405020304" pitchFamily="18" charset="0"/>
              </a:rPr>
              <a:t>Environmental Imperative:</a:t>
            </a:r>
          </a:p>
          <a:p>
            <a:pPr lvl="1"/>
            <a:r>
              <a:rPr lang="en-US" sz="2100" dirty="0">
                <a:solidFill>
                  <a:schemeClr val="tx1"/>
                </a:solidFill>
                <a:latin typeface="Times New Roman" panose="02020603050405020304" pitchFamily="18" charset="0"/>
                <a:cs typeface="Times New Roman" panose="02020603050405020304" pitchFamily="18" charset="0"/>
              </a:rPr>
              <a:t>Rising global energy consumption threatens the environment, necessitating innovative solutions.</a:t>
            </a:r>
          </a:p>
          <a:p>
            <a:pPr marL="457200" lvl="1" indent="0">
              <a:buNone/>
            </a:pPr>
            <a:endParaRPr lang="en-IN" sz="2100" b="1" dirty="0">
              <a:solidFill>
                <a:schemeClr val="tx1"/>
              </a:solidFill>
              <a:latin typeface="Times New Roman" panose="02020603050405020304" pitchFamily="18" charset="0"/>
              <a:cs typeface="Times New Roman" panose="02020603050405020304" pitchFamily="18" charset="0"/>
            </a:endParaRPr>
          </a:p>
          <a:p>
            <a:pPr marL="514350" indent="-514350">
              <a:buFont typeface="Wingdings 2" pitchFamily="18" charset="2"/>
              <a:buAutoNum type="arabicPeriod"/>
            </a:pPr>
            <a:r>
              <a:rPr lang="en-IN" sz="2100" b="1" dirty="0">
                <a:solidFill>
                  <a:schemeClr val="tx1"/>
                </a:solidFill>
                <a:latin typeface="Times New Roman" panose="02020603050405020304" pitchFamily="18" charset="0"/>
                <a:cs typeface="Times New Roman" panose="02020603050405020304" pitchFamily="18" charset="0"/>
              </a:rPr>
              <a:t>Granular Insights for Efficiency:</a:t>
            </a:r>
          </a:p>
          <a:p>
            <a:pPr lvl="1"/>
            <a:r>
              <a:rPr lang="en-US" sz="2100" dirty="0">
                <a:solidFill>
                  <a:schemeClr val="tx1"/>
                </a:solidFill>
                <a:latin typeface="Times New Roman" panose="02020603050405020304" pitchFamily="18" charset="0"/>
                <a:cs typeface="Times New Roman" panose="02020603050405020304" pitchFamily="18" charset="0"/>
              </a:rPr>
              <a:t>Conventional methods fall short in tracking household electricity, leading to inefficiencies and higher costs.</a:t>
            </a:r>
          </a:p>
          <a:p>
            <a:pPr marL="457200" lvl="1" indent="0">
              <a:buNone/>
            </a:pPr>
            <a:endParaRPr lang="en-IN" sz="2100" b="1" dirty="0">
              <a:solidFill>
                <a:schemeClr val="tx1"/>
              </a:solidFill>
              <a:latin typeface="Times New Roman" panose="02020603050405020304" pitchFamily="18" charset="0"/>
              <a:cs typeface="Times New Roman" panose="02020603050405020304" pitchFamily="18" charset="0"/>
            </a:endParaRPr>
          </a:p>
          <a:p>
            <a:pPr marL="514350" indent="-514350">
              <a:buFont typeface="Wingdings 2" pitchFamily="18" charset="2"/>
              <a:buAutoNum type="arabicPeriod"/>
            </a:pPr>
            <a:r>
              <a:rPr lang="en-IN" sz="2100" b="1" dirty="0">
                <a:solidFill>
                  <a:schemeClr val="tx1"/>
                </a:solidFill>
                <a:latin typeface="Times New Roman" panose="02020603050405020304" pitchFamily="18" charset="0"/>
                <a:cs typeface="Times New Roman" panose="02020603050405020304" pitchFamily="18" charset="0"/>
              </a:rPr>
              <a:t>Empowering Sustainable Practices:</a:t>
            </a:r>
          </a:p>
          <a:p>
            <a:pPr lvl="1"/>
            <a:r>
              <a:rPr lang="en-US" sz="2100" dirty="0">
                <a:solidFill>
                  <a:schemeClr val="tx1"/>
                </a:solidFill>
                <a:latin typeface="Times New Roman" panose="02020603050405020304" pitchFamily="18" charset="0"/>
                <a:cs typeface="Times New Roman" panose="02020603050405020304" pitchFamily="18" charset="0"/>
              </a:rPr>
              <a:t>Our advanced machine-learning techniques, utilizing submeter readings and regression models, provide accurate appliance-specific consumption data, empowering homeowners to optimize energy usage, reduce costs, and contribute to a more sustainable future.</a:t>
            </a:r>
            <a:endParaRPr lang="en-IN" sz="2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02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blue and green rectangles&#10;&#10;Description automatically generated">
            <a:extLst>
              <a:ext uri="{FF2B5EF4-FFF2-40B4-BE49-F238E27FC236}">
                <a16:creationId xmlns:a16="http://schemas.microsoft.com/office/drawing/2014/main" id="{2C895EA1-0FA5-EB0B-BB57-DFB5A53B4325}"/>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32D63935-F4E2-6914-268B-750DE810D9F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8. CONTRIBUTION</a:t>
            </a:r>
          </a:p>
        </p:txBody>
      </p:sp>
      <p:sp>
        <p:nvSpPr>
          <p:cNvPr id="8" name="Content Placeholder 7">
            <a:extLst>
              <a:ext uri="{FF2B5EF4-FFF2-40B4-BE49-F238E27FC236}">
                <a16:creationId xmlns:a16="http://schemas.microsoft.com/office/drawing/2014/main" id="{87146A4A-11FE-9330-2DF4-C94428E2D300}"/>
              </a:ext>
            </a:extLst>
          </p:cNvPr>
          <p:cNvSpPr>
            <a:spLocks noGrp="1"/>
          </p:cNvSpPr>
          <p:nvPr>
            <p:ph idx="1"/>
          </p:nvPr>
        </p:nvSpPr>
        <p:spPr/>
        <p:txBody>
          <a:bodyPr vert="horz" lIns="91440" tIns="45720" rIns="91440" bIns="45720" rtlCol="0" anchor="t">
            <a:normAutofit/>
          </a:bodyPr>
          <a:lstStyle/>
          <a:p>
            <a:r>
              <a:rPr lang="en-US" dirty="0">
                <a:cs typeface="Arial"/>
              </a:rPr>
              <a:t>Shivansh Mittal – Data Preprocessing, Visualization, Ridge Regression</a:t>
            </a:r>
          </a:p>
          <a:p>
            <a:r>
              <a:rPr lang="en-US" dirty="0">
                <a:cs typeface="Arial"/>
              </a:rPr>
              <a:t>Niharika Singh – Data Preprocessing, Data Visualization, Lasso Regression</a:t>
            </a:r>
          </a:p>
          <a:p>
            <a:r>
              <a:rPr lang="en-US" dirty="0">
                <a:cs typeface="Arial"/>
              </a:rPr>
              <a:t>Rishabh Sharma – Linear Regression, SGD Regression and Report</a:t>
            </a:r>
          </a:p>
          <a:p>
            <a:r>
              <a:rPr lang="en-US" dirty="0">
                <a:cs typeface="Arial"/>
              </a:rPr>
              <a:t>Tushar </a:t>
            </a:r>
            <a:r>
              <a:rPr lang="en-US" err="1">
                <a:cs typeface="Arial"/>
              </a:rPr>
              <a:t>Suredia</a:t>
            </a:r>
            <a:r>
              <a:rPr lang="en-US" dirty="0">
                <a:cs typeface="Arial"/>
              </a:rPr>
              <a:t> – Bayesian Ridge Regression, metric calculation and Report.</a:t>
            </a:r>
          </a:p>
          <a:p>
            <a:pPr marL="0" indent="0" algn="ctr">
              <a:buNone/>
            </a:pPr>
            <a:r>
              <a:rPr lang="en-US" b="1" dirty="0">
                <a:cs typeface="Arial"/>
              </a:rPr>
              <a:t>But overall, it was a team effort.</a:t>
            </a:r>
            <a:endParaRPr lang="en-US" b="1" dirty="0"/>
          </a:p>
        </p:txBody>
      </p:sp>
    </p:spTree>
    <p:extLst>
      <p:ext uri="{BB962C8B-B14F-4D97-AF65-F5344CB8AC3E}">
        <p14:creationId xmlns:p14="http://schemas.microsoft.com/office/powerpoint/2010/main" val="3745375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3335C3A3-29C9-A60D-D03B-DF522545B1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CF56D31C-0D71-FFAA-A007-12C1BA01BDD7}"/>
              </a:ext>
            </a:extLst>
          </p:cNvPr>
          <p:cNvSpPr>
            <a:spLocks noGrp="1"/>
          </p:cNvSpPr>
          <p:nvPr>
            <p:ph type="sldNum" sz="quarter" idx="12"/>
          </p:nvPr>
        </p:nvSpPr>
        <p:spPr>
          <a:xfrm>
            <a:off x="6400800" y="6356353"/>
            <a:ext cx="2057400" cy="365125"/>
          </a:xfrm>
        </p:spPr>
        <p:txBody>
          <a:bodyPr/>
          <a:lstStyle/>
          <a:p>
            <a:fld id="{2652C4B5-A1E9-4984-9CD4-22695C1F6283}" type="slidenum">
              <a:rPr lang="en-US" smtClean="0"/>
              <a:t>21</a:t>
            </a:fld>
            <a:endParaRPr lang="en-US"/>
          </a:p>
        </p:txBody>
      </p:sp>
      <p:sp>
        <p:nvSpPr>
          <p:cNvPr id="7" name="TextBox 6">
            <a:extLst>
              <a:ext uri="{FF2B5EF4-FFF2-40B4-BE49-F238E27FC236}">
                <a16:creationId xmlns:a16="http://schemas.microsoft.com/office/drawing/2014/main" id="{255DB086-1A52-E99D-4EE8-FEE0B6C5BF45}"/>
              </a:ext>
            </a:extLst>
          </p:cNvPr>
          <p:cNvSpPr txBox="1"/>
          <p:nvPr/>
        </p:nvSpPr>
        <p:spPr>
          <a:xfrm>
            <a:off x="1126671" y="1616529"/>
            <a:ext cx="6914431" cy="3046988"/>
          </a:xfrm>
          <a:prstGeom prst="rect">
            <a:avLst/>
          </a:prstGeom>
          <a:noFill/>
          <a:ln>
            <a:solidFill>
              <a:schemeClr val="tx1">
                <a:lumMod val="85000"/>
                <a:lumOff val="1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a:solidFill>
                  <a:srgbClr val="3EADA7"/>
                </a:solidFill>
                <a:latin typeface="Times New Roman"/>
                <a:ea typeface="Calibri"/>
                <a:cs typeface="Calibri"/>
              </a:rPr>
              <a:t>THANK YOU</a:t>
            </a:r>
            <a:endParaRPr lang="en-US" sz="9600">
              <a:solidFill>
                <a:srgbClr val="3EADA7"/>
              </a:solidFill>
              <a:latin typeface="Times New Roman"/>
              <a:cs typeface="Times New Roman"/>
            </a:endParaRPr>
          </a:p>
        </p:txBody>
      </p:sp>
    </p:spTree>
    <p:extLst>
      <p:ext uri="{BB962C8B-B14F-4D97-AF65-F5344CB8AC3E}">
        <p14:creationId xmlns:p14="http://schemas.microsoft.com/office/powerpoint/2010/main" val="11059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2ACD7D0B-858C-14F1-399A-E988A691368C}"/>
              </a:ext>
            </a:extLst>
          </p:cNvPr>
          <p:cNvPicPr>
            <a:picLocks noChangeAspect="1"/>
          </p:cNvPicPr>
          <p:nvPr/>
        </p:nvPicPr>
        <p:blipFill rotWithShape="1">
          <a:blip r:embed="rId2">
            <a:extLst>
              <a:ext uri="{28A0092B-C50C-407E-A947-70E740481C1C}">
                <a14:useLocalDpi xmlns:a14="http://schemas.microsoft.com/office/drawing/2010/main" val="0"/>
              </a:ext>
            </a:extLst>
          </a:blip>
          <a:srcRect t="17258"/>
          <a:stretch/>
        </p:blipFill>
        <p:spPr bwMode="auto">
          <a:xfrm>
            <a:off x="0" y="1188509"/>
            <a:ext cx="9144000" cy="569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a:extLst>
              <a:ext uri="{FF2B5EF4-FFF2-40B4-BE49-F238E27FC236}">
                <a16:creationId xmlns:a16="http://schemas.microsoft.com/office/drawing/2014/main" id="{9C60EF8A-FC84-8EF8-A73A-6D1C57FD2FAF}"/>
              </a:ext>
            </a:extLst>
          </p:cNvPr>
          <p:cNvSpPr>
            <a:spLocks noGrp="1"/>
          </p:cNvSpPr>
          <p:nvPr>
            <p:ph type="body" idx="1"/>
          </p:nvPr>
        </p:nvSpPr>
        <p:spPr>
          <a:xfrm>
            <a:off x="685799" y="1183103"/>
            <a:ext cx="6840784" cy="803288"/>
          </a:xfrm>
        </p:spPr>
        <p:txBody>
          <a:bodyPr>
            <a:normAutofit fontScale="85000" lnSpcReduction="20000"/>
          </a:bodyPr>
          <a:lstStyle/>
          <a:p>
            <a:r>
              <a:rPr lang="en-US">
                <a:latin typeface="Times New Roman"/>
                <a:cs typeface="Times New Roman"/>
              </a:rPr>
              <a:t>1. Artificial neural networks for the prediction of the energy consumption of a passive solar building by S. A. Kalogirou and M. Bojic</a:t>
            </a:r>
            <a:endParaRPr lang="en-IN">
              <a:latin typeface="Times New Roman"/>
              <a:cs typeface="Times New Roman"/>
            </a:endParaRPr>
          </a:p>
        </p:txBody>
      </p:sp>
      <p:sp>
        <p:nvSpPr>
          <p:cNvPr id="3" name="Content Placeholder 2">
            <a:extLst>
              <a:ext uri="{FF2B5EF4-FFF2-40B4-BE49-F238E27FC236}">
                <a16:creationId xmlns:a16="http://schemas.microsoft.com/office/drawing/2014/main" id="{B767C70C-DEA5-97C7-DAF7-C666EA8CCD13}"/>
              </a:ext>
            </a:extLst>
          </p:cNvPr>
          <p:cNvSpPr>
            <a:spLocks noGrp="1"/>
          </p:cNvSpPr>
          <p:nvPr>
            <p:ph sz="half" idx="2"/>
          </p:nvPr>
        </p:nvSpPr>
        <p:spPr>
          <a:xfrm>
            <a:off x="685799" y="2154891"/>
            <a:ext cx="6851990" cy="4033186"/>
          </a:xfrm>
        </p:spPr>
        <p:txBody>
          <a:bodyPr vert="horz" lIns="91440" tIns="45720" rIns="91440" bIns="45720" rtlCol="0" anchor="t">
            <a:noAutofit/>
          </a:bodyPr>
          <a:lstStyle/>
          <a:p>
            <a:pPr algn="l">
              <a:buFont typeface="Arial" panose="020B0604020202020204" pitchFamily="34" charset="0"/>
              <a:buChar char="•"/>
            </a:pPr>
            <a:r>
              <a:rPr lang="en-US" sz="2000" b="0" i="0">
                <a:solidFill>
                  <a:schemeClr val="tx1"/>
                </a:solidFill>
                <a:effectLst/>
                <a:latin typeface="Times New Roman"/>
                <a:cs typeface="Times New Roman"/>
              </a:rPr>
              <a:t>Methodology: Utilized Artificial Neural Networks (ANNs) to predict energy consumption in a passive solar building.</a:t>
            </a:r>
            <a:endParaRPr lang="en-US"/>
          </a:p>
          <a:p>
            <a:pPr algn="l">
              <a:buFont typeface="Arial" panose="020B0604020202020204" pitchFamily="34" charset="0"/>
              <a:buChar char="•"/>
            </a:pPr>
            <a:r>
              <a:rPr lang="en-US" sz="2000" b="0" i="0">
                <a:solidFill>
                  <a:schemeClr val="tx1"/>
                </a:solidFill>
                <a:effectLst/>
                <a:latin typeface="Times New Roman"/>
                <a:cs typeface="Times New Roman"/>
              </a:rPr>
              <a:t>Model Evaluation: Dynamic thermal building model based on finite volumes and time marching used to assess thermal behavior.</a:t>
            </a:r>
          </a:p>
          <a:p>
            <a:pPr algn="l">
              <a:buFont typeface="Arial" panose="020B0604020202020204" pitchFamily="34" charset="0"/>
              <a:buChar char="•"/>
            </a:pPr>
            <a:r>
              <a:rPr lang="en-US" sz="2000" b="0" i="0">
                <a:solidFill>
                  <a:schemeClr val="tx1"/>
                </a:solidFill>
                <a:effectLst/>
                <a:latin typeface="Times New Roman"/>
                <a:cs typeface="Times New Roman"/>
              </a:rPr>
              <a:t>Accuracy: Trained ANN model with simulated data achieved high accuracy (R2 value of 0.9991) for unknown data.</a:t>
            </a:r>
          </a:p>
          <a:p>
            <a:pPr algn="l">
              <a:buFont typeface="Arial" panose="020B0604020202020204" pitchFamily="34" charset="0"/>
              <a:buChar char="•"/>
            </a:pPr>
            <a:r>
              <a:rPr lang="en-US" sz="2000" b="0" i="0">
                <a:solidFill>
                  <a:schemeClr val="tx1"/>
                </a:solidFill>
                <a:effectLst/>
                <a:latin typeface="Times New Roman"/>
                <a:cs typeface="Times New Roman"/>
              </a:rPr>
              <a:t>Computational Efficiency: The ANN model outperformed dynamic simulation programs, offering a faster tool for modeling building thermal behavior.</a:t>
            </a:r>
          </a:p>
        </p:txBody>
      </p:sp>
      <p:sp>
        <p:nvSpPr>
          <p:cNvPr id="6" name="Title 5">
            <a:extLst>
              <a:ext uri="{FF2B5EF4-FFF2-40B4-BE49-F238E27FC236}">
                <a16:creationId xmlns:a16="http://schemas.microsoft.com/office/drawing/2014/main" id="{7F804E9E-989D-DEB8-7204-7BAA160341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2. LITERATURE REVIEW </a:t>
            </a:r>
            <a:endParaRPr lang="en-IN" dirty="0"/>
          </a:p>
        </p:txBody>
      </p:sp>
      <p:sp>
        <p:nvSpPr>
          <p:cNvPr id="8" name="Slide Number Placeholder 5">
            <a:extLst>
              <a:ext uri="{FF2B5EF4-FFF2-40B4-BE49-F238E27FC236}">
                <a16:creationId xmlns:a16="http://schemas.microsoft.com/office/drawing/2014/main" id="{184087D9-C02A-38ED-5499-E22A00082DE4}"/>
              </a:ext>
            </a:extLst>
          </p:cNvPr>
          <p:cNvSpPr>
            <a:spLocks noGrp="1"/>
          </p:cNvSpPr>
          <p:nvPr>
            <p:ph type="sldNum" sz="quarter" idx="12"/>
          </p:nvPr>
        </p:nvSpPr>
        <p:spPr>
          <a:xfrm>
            <a:off x="6400800" y="6356353"/>
            <a:ext cx="2057400" cy="365125"/>
          </a:xfrm>
        </p:spPr>
        <p:txBody>
          <a:bodyPr/>
          <a:lstStyle/>
          <a:p>
            <a:fld id="{2652C4B5-A1E9-4984-9CD4-22695C1F6283}" type="slidenum">
              <a:rPr lang="en-US" smtClean="0"/>
              <a:t>3</a:t>
            </a:fld>
            <a:endParaRPr lang="en-US"/>
          </a:p>
        </p:txBody>
      </p:sp>
    </p:spTree>
    <p:extLst>
      <p:ext uri="{BB962C8B-B14F-4D97-AF65-F5344CB8AC3E}">
        <p14:creationId xmlns:p14="http://schemas.microsoft.com/office/powerpoint/2010/main" val="306823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2ACD7D0B-858C-14F1-399A-E988A691368C}"/>
              </a:ext>
            </a:extLst>
          </p:cNvPr>
          <p:cNvPicPr>
            <a:picLocks noChangeAspect="1"/>
          </p:cNvPicPr>
          <p:nvPr/>
        </p:nvPicPr>
        <p:blipFill rotWithShape="1">
          <a:blip r:embed="rId2">
            <a:extLst>
              <a:ext uri="{28A0092B-C50C-407E-A947-70E740481C1C}">
                <a14:useLocalDpi xmlns:a14="http://schemas.microsoft.com/office/drawing/2010/main" val="0"/>
              </a:ext>
            </a:extLst>
          </a:blip>
          <a:srcRect t="17258"/>
          <a:stretch/>
        </p:blipFill>
        <p:spPr bwMode="auto">
          <a:xfrm>
            <a:off x="0" y="1188509"/>
            <a:ext cx="9144000" cy="569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a:extLst>
              <a:ext uri="{FF2B5EF4-FFF2-40B4-BE49-F238E27FC236}">
                <a16:creationId xmlns:a16="http://schemas.microsoft.com/office/drawing/2014/main" id="{9C60EF8A-FC84-8EF8-A73A-6D1C57FD2FAF}"/>
              </a:ext>
            </a:extLst>
          </p:cNvPr>
          <p:cNvSpPr>
            <a:spLocks noGrp="1"/>
          </p:cNvSpPr>
          <p:nvPr>
            <p:ph type="body" idx="1"/>
          </p:nvPr>
        </p:nvSpPr>
        <p:spPr>
          <a:xfrm>
            <a:off x="685799" y="1183103"/>
            <a:ext cx="6840784" cy="803288"/>
          </a:xfrm>
        </p:spPr>
        <p:txBody>
          <a:bodyPr>
            <a:normAutofit/>
          </a:bodyPr>
          <a:lstStyle/>
          <a:p>
            <a:r>
              <a:rPr lang="en-US" dirty="0">
                <a:latin typeface="Times New Roman"/>
                <a:cs typeface="Times New Roman"/>
              </a:rPr>
              <a:t>2. </a:t>
            </a:r>
            <a:r>
              <a:rPr lang="en-US" b="0" dirty="0">
                <a:ea typeface="+mn-lt"/>
                <a:cs typeface="+mn-lt"/>
              </a:rPr>
              <a:t> </a:t>
            </a:r>
            <a:r>
              <a:rPr lang="en-US" dirty="0">
                <a:ea typeface="+mn-lt"/>
                <a:cs typeface="+mn-lt"/>
              </a:rPr>
              <a:t>Linear Regression model to forecast electricity consumption in New Zealand</a:t>
            </a:r>
            <a:endParaRPr lang="en-IN" dirty="0">
              <a:latin typeface="Times New Roman"/>
              <a:cs typeface="Times New Roman"/>
            </a:endParaRPr>
          </a:p>
        </p:txBody>
      </p:sp>
      <p:sp>
        <p:nvSpPr>
          <p:cNvPr id="3" name="Content Placeholder 2">
            <a:extLst>
              <a:ext uri="{FF2B5EF4-FFF2-40B4-BE49-F238E27FC236}">
                <a16:creationId xmlns:a16="http://schemas.microsoft.com/office/drawing/2014/main" id="{B767C70C-DEA5-97C7-DAF7-C666EA8CCD13}"/>
              </a:ext>
            </a:extLst>
          </p:cNvPr>
          <p:cNvSpPr>
            <a:spLocks noGrp="1"/>
          </p:cNvSpPr>
          <p:nvPr>
            <p:ph sz="half" idx="2"/>
          </p:nvPr>
        </p:nvSpPr>
        <p:spPr>
          <a:xfrm>
            <a:off x="685799" y="2154891"/>
            <a:ext cx="6851990" cy="4033186"/>
          </a:xfrm>
        </p:spPr>
        <p:txBody>
          <a:bodyPr vert="horz" lIns="91440" tIns="45720" rIns="91440" bIns="45720" rtlCol="0" anchor="t">
            <a:noAutofit/>
          </a:bodyPr>
          <a:lstStyle/>
          <a:p>
            <a:pPr>
              <a:buFont typeface="Wingdings 2" panose="020B0604020202020204" pitchFamily="34" charset="0"/>
              <a:buChar char=""/>
            </a:pPr>
            <a:r>
              <a:rPr lang="en-US" sz="2000" dirty="0">
                <a:solidFill>
                  <a:schemeClr val="tx1"/>
                </a:solidFill>
                <a:latin typeface="Times New Roman"/>
                <a:ea typeface="+mn-lt"/>
                <a:cs typeface="+mn-lt"/>
              </a:rPr>
              <a:t>This study examines the impact of economic and demographic factors on electricity </a:t>
            </a:r>
            <a:r>
              <a:rPr lang="en-US" sz="2000" b="0" i="0" dirty="0">
                <a:solidFill>
                  <a:schemeClr val="tx1"/>
                </a:solidFill>
                <a:effectLst/>
                <a:latin typeface="Times New Roman"/>
                <a:ea typeface="+mn-lt"/>
                <a:cs typeface="+mn-lt"/>
              </a:rPr>
              <a:t>consumption in </a:t>
            </a:r>
            <a:r>
              <a:rPr lang="en-US" sz="2000" dirty="0">
                <a:solidFill>
                  <a:schemeClr val="tx1"/>
                </a:solidFill>
                <a:latin typeface="Times New Roman"/>
                <a:ea typeface="+mn-lt"/>
                <a:cs typeface="+mn-lt"/>
              </a:rPr>
              <a:t>New Zealand.</a:t>
            </a:r>
            <a:endParaRPr lang="en-US" dirty="0">
              <a:solidFill>
                <a:schemeClr val="tx1"/>
              </a:solidFill>
              <a:latin typeface="Times New Roman"/>
              <a:ea typeface="Calibri"/>
            </a:endParaRPr>
          </a:p>
          <a:p>
            <a:pPr>
              <a:buFont typeface="Wingdings 2" panose="020B0604020202020204" pitchFamily="34" charset="0"/>
              <a:buChar char=""/>
            </a:pPr>
            <a:r>
              <a:rPr lang="en-US" sz="2000" b="0" i="0" dirty="0">
                <a:solidFill>
                  <a:schemeClr val="tx1"/>
                </a:solidFill>
                <a:effectLst/>
                <a:latin typeface="Times New Roman"/>
                <a:cs typeface="Times New Roman"/>
              </a:rPr>
              <a:t>Model Evaluation: </a:t>
            </a:r>
            <a:r>
              <a:rPr lang="en-US" sz="2000" dirty="0">
                <a:solidFill>
                  <a:schemeClr val="tx1"/>
                </a:solidFill>
                <a:latin typeface="Times New Roman"/>
                <a:ea typeface="+mn-lt"/>
                <a:cs typeface="+mn-lt"/>
              </a:rPr>
              <a:t>This research focuses </a:t>
            </a:r>
            <a:r>
              <a:rPr lang="en-US" sz="2000" b="0" i="0" dirty="0">
                <a:solidFill>
                  <a:schemeClr val="tx1"/>
                </a:solidFill>
                <a:effectLst/>
                <a:latin typeface="Times New Roman"/>
                <a:ea typeface="+mn-lt"/>
                <a:cs typeface="+mn-lt"/>
              </a:rPr>
              <a:t>on </a:t>
            </a:r>
            <a:r>
              <a:rPr lang="en-US" sz="2000" dirty="0">
                <a:solidFill>
                  <a:schemeClr val="tx1"/>
                </a:solidFill>
                <a:latin typeface="Times New Roman"/>
                <a:ea typeface="+mn-lt"/>
                <a:cs typeface="+mn-lt"/>
              </a:rPr>
              <a:t>GDP, electricity prices, and population as the key variables for predicting electricity use in New Zealand, using multiple linear regression.</a:t>
            </a:r>
            <a:endParaRPr lang="en-US" dirty="0">
              <a:solidFill>
                <a:schemeClr val="tx1"/>
              </a:solidFill>
              <a:latin typeface="Times New Roman"/>
              <a:ea typeface="Calibri"/>
            </a:endParaRPr>
          </a:p>
          <a:p>
            <a:pPr>
              <a:buFont typeface="Wingdings 2" panose="020B0604020202020204" pitchFamily="34" charset="0"/>
              <a:buChar char=""/>
            </a:pPr>
            <a:r>
              <a:rPr lang="en-US" sz="2000" dirty="0">
                <a:solidFill>
                  <a:schemeClr val="tx1"/>
                </a:solidFill>
                <a:latin typeface="Times New Roman"/>
                <a:ea typeface="+mn-lt"/>
                <a:cs typeface="+mn-lt"/>
              </a:rPr>
              <a:t>It compare the model’s forecasts to national predictions and a Logistic </a:t>
            </a:r>
            <a:r>
              <a:rPr lang="en-US" sz="2000" b="0" i="0" dirty="0">
                <a:solidFill>
                  <a:schemeClr val="tx1"/>
                </a:solidFill>
                <a:effectLst/>
                <a:latin typeface="Times New Roman"/>
                <a:ea typeface="+mn-lt"/>
                <a:cs typeface="+mn-lt"/>
              </a:rPr>
              <a:t>model</a:t>
            </a:r>
            <a:r>
              <a:rPr lang="en-US" sz="2000" dirty="0">
                <a:solidFill>
                  <a:schemeClr val="tx1"/>
                </a:solidFill>
                <a:latin typeface="Times New Roman"/>
                <a:ea typeface="+mn-lt"/>
                <a:cs typeface="+mn-lt"/>
              </a:rPr>
              <a:t>.</a:t>
            </a:r>
            <a:endParaRPr lang="en-US" dirty="0">
              <a:solidFill>
                <a:schemeClr val="tx1"/>
              </a:solidFill>
              <a:latin typeface="Times New Roman"/>
              <a:ea typeface="+mn-lt"/>
              <a:cs typeface="+mn-lt"/>
            </a:endParaRPr>
          </a:p>
          <a:p>
            <a:pPr>
              <a:buFont typeface="Wingdings 2" panose="020B0604020202020204" pitchFamily="34" charset="0"/>
              <a:buChar char=""/>
            </a:pPr>
            <a:r>
              <a:rPr lang="en-US" sz="2000" b="0" i="0" dirty="0">
                <a:solidFill>
                  <a:schemeClr val="tx1"/>
                </a:solidFill>
                <a:effectLst/>
                <a:latin typeface="Times New Roman"/>
                <a:cs typeface="Times New Roman"/>
              </a:rPr>
              <a:t>Computational Efficiency: </a:t>
            </a:r>
            <a:r>
              <a:rPr lang="en-US" sz="2000" dirty="0">
                <a:solidFill>
                  <a:schemeClr val="tx1"/>
                </a:solidFill>
                <a:latin typeface="Times New Roman"/>
                <a:ea typeface="+mn-lt"/>
                <a:cs typeface="+mn-lt"/>
              </a:rPr>
              <a:t>While the Logistic </a:t>
            </a:r>
            <a:r>
              <a:rPr lang="en-US" sz="2000" b="0" i="0" dirty="0">
                <a:solidFill>
                  <a:schemeClr val="tx1"/>
                </a:solidFill>
                <a:effectLst/>
                <a:latin typeface="Times New Roman"/>
                <a:ea typeface="+mn-lt"/>
                <a:cs typeface="+mn-lt"/>
              </a:rPr>
              <a:t>model </a:t>
            </a:r>
            <a:r>
              <a:rPr lang="en-US" sz="2000" dirty="0">
                <a:solidFill>
                  <a:schemeClr val="tx1"/>
                </a:solidFill>
                <a:latin typeface="Times New Roman"/>
                <a:ea typeface="+mn-lt"/>
                <a:cs typeface="+mn-lt"/>
              </a:rPr>
              <a:t>accurately describes historical consumption patterns</a:t>
            </a:r>
            <a:r>
              <a:rPr lang="en-US" sz="2000" b="0" i="0" dirty="0">
                <a:solidFill>
                  <a:schemeClr val="tx1"/>
                </a:solidFill>
                <a:effectLst/>
                <a:latin typeface="Times New Roman"/>
                <a:ea typeface="+mn-lt"/>
                <a:cs typeface="+mn-lt"/>
              </a:rPr>
              <a:t>, </a:t>
            </a:r>
            <a:r>
              <a:rPr lang="en-US" sz="2000" dirty="0">
                <a:solidFill>
                  <a:schemeClr val="tx1"/>
                </a:solidFill>
                <a:latin typeface="Times New Roman"/>
                <a:ea typeface="+mn-lt"/>
                <a:cs typeface="+mn-lt"/>
              </a:rPr>
              <a:t>it tends to be conservative in its forecasts due to saturation limits in the curve</a:t>
            </a:r>
            <a:r>
              <a:rPr lang="en-US" sz="2000" b="0" i="0" dirty="0">
                <a:solidFill>
                  <a:schemeClr val="tx1"/>
                </a:solidFill>
                <a:effectLst/>
                <a:latin typeface="Times New Roman"/>
                <a:ea typeface="+mn-lt"/>
                <a:cs typeface="+mn-lt"/>
              </a:rPr>
              <a:t>.</a:t>
            </a:r>
            <a:endParaRPr lang="en-US" dirty="0">
              <a:solidFill>
                <a:schemeClr val="tx1"/>
              </a:solidFill>
              <a:latin typeface="Times New Roman"/>
              <a:ea typeface="+mn-lt"/>
              <a:cs typeface="+mn-lt"/>
            </a:endParaRPr>
          </a:p>
        </p:txBody>
      </p:sp>
      <p:sp>
        <p:nvSpPr>
          <p:cNvPr id="6" name="Title 5">
            <a:extLst>
              <a:ext uri="{FF2B5EF4-FFF2-40B4-BE49-F238E27FC236}">
                <a16:creationId xmlns:a16="http://schemas.microsoft.com/office/drawing/2014/main" id="{7F804E9E-989D-DEB8-7204-7BAA160341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2. LITERATURE REVIEW </a:t>
            </a:r>
            <a:endParaRPr lang="en-IN" dirty="0"/>
          </a:p>
        </p:txBody>
      </p:sp>
      <p:sp>
        <p:nvSpPr>
          <p:cNvPr id="8" name="Slide Number Placeholder 5">
            <a:extLst>
              <a:ext uri="{FF2B5EF4-FFF2-40B4-BE49-F238E27FC236}">
                <a16:creationId xmlns:a16="http://schemas.microsoft.com/office/drawing/2014/main" id="{184087D9-C02A-38ED-5499-E22A00082DE4}"/>
              </a:ext>
            </a:extLst>
          </p:cNvPr>
          <p:cNvSpPr>
            <a:spLocks noGrp="1"/>
          </p:cNvSpPr>
          <p:nvPr>
            <p:ph type="sldNum" sz="quarter" idx="12"/>
          </p:nvPr>
        </p:nvSpPr>
        <p:spPr>
          <a:xfrm>
            <a:off x="6400800" y="6356353"/>
            <a:ext cx="2057400" cy="365125"/>
          </a:xfrm>
        </p:spPr>
        <p:txBody>
          <a:bodyPr/>
          <a:lstStyle/>
          <a:p>
            <a:fld id="{2652C4B5-A1E9-4984-9CD4-22695C1F6283}" type="slidenum">
              <a:rPr lang="en-US" smtClean="0"/>
              <a:t>4</a:t>
            </a:fld>
            <a:endParaRPr lang="en-US"/>
          </a:p>
        </p:txBody>
      </p:sp>
    </p:spTree>
    <p:extLst>
      <p:ext uri="{BB962C8B-B14F-4D97-AF65-F5344CB8AC3E}">
        <p14:creationId xmlns:p14="http://schemas.microsoft.com/office/powerpoint/2010/main" val="258087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2ACD7D0B-858C-14F1-399A-E988A691368C}"/>
              </a:ext>
            </a:extLst>
          </p:cNvPr>
          <p:cNvPicPr>
            <a:picLocks noChangeAspect="1"/>
          </p:cNvPicPr>
          <p:nvPr/>
        </p:nvPicPr>
        <p:blipFill rotWithShape="1">
          <a:blip r:embed="rId2">
            <a:extLst>
              <a:ext uri="{28A0092B-C50C-407E-A947-70E740481C1C}">
                <a14:useLocalDpi xmlns:a14="http://schemas.microsoft.com/office/drawing/2010/main" val="0"/>
              </a:ext>
            </a:extLst>
          </a:blip>
          <a:srcRect t="17258"/>
          <a:stretch/>
        </p:blipFill>
        <p:spPr bwMode="auto">
          <a:xfrm>
            <a:off x="0" y="1188509"/>
            <a:ext cx="9144000" cy="569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7F804E9E-989D-DEB8-7204-7BAA160341C3}"/>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2. LITERATURE REVIEW </a:t>
            </a:r>
            <a:endParaRPr lang="en-IN"/>
          </a:p>
        </p:txBody>
      </p:sp>
      <p:sp>
        <p:nvSpPr>
          <p:cNvPr id="8" name="Slide Number Placeholder 5">
            <a:extLst>
              <a:ext uri="{FF2B5EF4-FFF2-40B4-BE49-F238E27FC236}">
                <a16:creationId xmlns:a16="http://schemas.microsoft.com/office/drawing/2014/main" id="{184087D9-C02A-38ED-5499-E22A00082DE4}"/>
              </a:ext>
            </a:extLst>
          </p:cNvPr>
          <p:cNvSpPr>
            <a:spLocks noGrp="1"/>
          </p:cNvSpPr>
          <p:nvPr>
            <p:ph type="sldNum" sz="quarter" idx="12"/>
          </p:nvPr>
        </p:nvSpPr>
        <p:spPr>
          <a:xfrm>
            <a:off x="6400800" y="6356353"/>
            <a:ext cx="2057400" cy="365125"/>
          </a:xfrm>
        </p:spPr>
        <p:txBody>
          <a:bodyPr/>
          <a:lstStyle/>
          <a:p>
            <a:fld id="{2652C4B5-A1E9-4984-9CD4-22695C1F6283}" type="slidenum">
              <a:rPr lang="en-US" smtClean="0"/>
              <a:t>5</a:t>
            </a:fld>
            <a:endParaRPr lang="en-US"/>
          </a:p>
        </p:txBody>
      </p:sp>
      <p:sp>
        <p:nvSpPr>
          <p:cNvPr id="14" name="Text Placeholder 3">
            <a:extLst>
              <a:ext uri="{FF2B5EF4-FFF2-40B4-BE49-F238E27FC236}">
                <a16:creationId xmlns:a16="http://schemas.microsoft.com/office/drawing/2014/main" id="{FF135F92-CCEB-9104-D82A-8ADE05D1CC8F}"/>
              </a:ext>
            </a:extLst>
          </p:cNvPr>
          <p:cNvSpPr txBox="1">
            <a:spLocks/>
          </p:cNvSpPr>
          <p:nvPr/>
        </p:nvSpPr>
        <p:spPr>
          <a:xfrm>
            <a:off x="673475" y="924309"/>
            <a:ext cx="7784726" cy="86079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Font typeface="Wingdings 2" pitchFamily="18" charset="2"/>
              <a:buNone/>
              <a:defRPr sz="2400" b="1" kern="1200">
                <a:solidFill>
                  <a:schemeClr val="tx1">
                    <a:lumMod val="75000"/>
                    <a:lumOff val="25000"/>
                  </a:schemeClr>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Wingdings 2" pitchFamily="18" charset="2"/>
              <a:buNone/>
              <a:defRPr sz="2000" b="1" kern="1200">
                <a:solidFill>
                  <a:schemeClr val="tx1">
                    <a:lumMod val="75000"/>
                    <a:lumOff val="25000"/>
                  </a:schemeClr>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 typeface="Wingdings 2" pitchFamily="18" charset="2"/>
              <a:buNone/>
              <a:defRPr sz="1800" b="1" kern="1200">
                <a:solidFill>
                  <a:schemeClr val="tx1">
                    <a:lumMod val="75000"/>
                    <a:lumOff val="25000"/>
                  </a:schemeClr>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 typeface="Wingdings 2" pitchFamily="18" charset="2"/>
              <a:buNone/>
              <a:defRPr sz="1600" b="1" kern="1200">
                <a:solidFill>
                  <a:schemeClr val="tx1">
                    <a:lumMod val="75000"/>
                    <a:lumOff val="25000"/>
                  </a:schemeClr>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 typeface="Wingdings 2" pitchFamily="18" charset="2"/>
              <a:buNone/>
              <a:defRPr sz="1600" b="1" kern="1200">
                <a:solidFill>
                  <a:schemeClr val="tx1">
                    <a:lumMod val="75000"/>
                    <a:lumOff val="25000"/>
                  </a:schemeClr>
                </a:solidFill>
                <a:latin typeface="+mn-lt"/>
                <a:ea typeface="+mn-ea"/>
                <a:cs typeface="Arial" panose="020B0604020202020204" pitchFamily="34" charset="0"/>
              </a:defRPr>
            </a:lvl5pPr>
            <a:lvl6pPr marL="2286000" indent="0" algn="l" defTabSz="914400" rtl="0" eaLnBrk="1" latinLnBrk="0" hangingPunct="1">
              <a:spcBef>
                <a:spcPct val="20000"/>
              </a:spcBef>
              <a:buFont typeface="Wingdings 2" pitchFamily="18" charset="2"/>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Wingdings 2" pitchFamily="18" charset="2"/>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Wingdings 2" pitchFamily="18" charset="2"/>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Wingdings 2" pitchFamily="18" charset="2"/>
              <a:buNone/>
              <a:defRPr sz="1600" b="1" kern="1200">
                <a:solidFill>
                  <a:schemeClr val="tx1"/>
                </a:solidFill>
                <a:latin typeface="+mn-lt"/>
                <a:ea typeface="+mn-ea"/>
                <a:cs typeface="+mn-cs"/>
              </a:defRPr>
            </a:lvl9pPr>
          </a:lstStyle>
          <a:p>
            <a:r>
              <a:rPr lang="en-IN" sz="2000" dirty="0">
                <a:latin typeface="Times New Roman"/>
                <a:cs typeface="Times New Roman"/>
              </a:rPr>
              <a:t>3. </a:t>
            </a:r>
            <a:r>
              <a:rPr lang="en-US" sz="2000" dirty="0">
                <a:latin typeface="Times New Roman"/>
                <a:cs typeface="Times New Roman"/>
              </a:rPr>
              <a:t>Power load forecasting using support vector machine and ant colony optimization by D. Niu, Y. Wang and D. D. Wu</a:t>
            </a:r>
            <a:endParaRPr lang="en-IN" sz="2000" dirty="0">
              <a:latin typeface="Times New Roman"/>
              <a:cs typeface="Times New Roman"/>
            </a:endParaRPr>
          </a:p>
        </p:txBody>
      </p:sp>
      <p:sp>
        <p:nvSpPr>
          <p:cNvPr id="16" name="Content Placeholder 4">
            <a:extLst>
              <a:ext uri="{FF2B5EF4-FFF2-40B4-BE49-F238E27FC236}">
                <a16:creationId xmlns:a16="http://schemas.microsoft.com/office/drawing/2014/main" id="{CC9C79B2-E116-12B5-94F3-1D88336651DA}"/>
              </a:ext>
            </a:extLst>
          </p:cNvPr>
          <p:cNvSpPr txBox="1">
            <a:spLocks/>
          </p:cNvSpPr>
          <p:nvPr/>
        </p:nvSpPr>
        <p:spPr>
          <a:xfrm>
            <a:off x="612795" y="1522288"/>
            <a:ext cx="7787897" cy="406194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endParaRPr lang="en-US" sz="2000">
              <a:solidFill>
                <a:schemeClr val="tx1"/>
              </a:solidFill>
              <a:latin typeface="Times New Roman"/>
              <a:cs typeface="Times New Roman"/>
            </a:endParaRPr>
          </a:p>
          <a:p>
            <a:pPr>
              <a:buFont typeface="Arial,Sans-Serif" panose="020B0604020202020204" pitchFamily="34" charset="0"/>
              <a:buChar char="•"/>
            </a:pPr>
            <a:r>
              <a:rPr lang="en-US" sz="2000">
                <a:solidFill>
                  <a:schemeClr val="tx1"/>
                </a:solidFill>
                <a:latin typeface="Times New Roman"/>
                <a:cs typeface="Times New Roman"/>
              </a:rPr>
              <a:t>Technique: Utilized Support Vector Regression with Ant Colony Optimization for power load forecasting.</a:t>
            </a:r>
          </a:p>
          <a:p>
            <a:pPr>
              <a:buFont typeface="Arial,Sans-Serif" panose="020B0604020202020204" pitchFamily="34" charset="0"/>
              <a:buChar char="•"/>
            </a:pPr>
            <a:r>
              <a:rPr lang="en-US" sz="2000">
                <a:solidFill>
                  <a:schemeClr val="tx1"/>
                </a:solidFill>
                <a:latin typeface="Times New Roman"/>
                <a:cs typeface="Times New Roman"/>
              </a:rPr>
              <a:t>ACO for Data Processing: Ant Colony Optimization employed to process and streamline large datasets, reducing training data for SVM and improving processing speed.</a:t>
            </a:r>
          </a:p>
          <a:p>
            <a:pPr>
              <a:buFont typeface="Arial,Sans-Serif" panose="020B0604020202020204" pitchFamily="34" charset="0"/>
              <a:buChar char="•"/>
            </a:pPr>
            <a:r>
              <a:rPr lang="en-US" sz="2000">
                <a:solidFill>
                  <a:schemeClr val="tx1"/>
                </a:solidFill>
                <a:latin typeface="Times New Roman"/>
                <a:cs typeface="Times New Roman"/>
              </a:rPr>
              <a:t>Enhanced Accuracy through Data Mining: Historical daily loading data with similar meteorological features to the forecasting day used to enhance model accuracy.</a:t>
            </a:r>
          </a:p>
          <a:p>
            <a:pPr>
              <a:buFont typeface="Arial,Sans-Serif" panose="020B0604020202020204" pitchFamily="34" charset="0"/>
              <a:buChar char="•"/>
            </a:pPr>
            <a:r>
              <a:rPr lang="en-US" sz="2000">
                <a:solidFill>
                  <a:schemeClr val="tx1"/>
                </a:solidFill>
                <a:latin typeface="Times New Roman"/>
                <a:cs typeface="Times New Roman"/>
              </a:rPr>
              <a:t>Feature Selection Mechanism: Introduced a feature selection mechanism based on ACO to find optimal feature subsets during data reduction.</a:t>
            </a:r>
          </a:p>
          <a:p>
            <a:pPr>
              <a:buFont typeface="Arial,Sans-Serif" panose="020B0604020202020204" pitchFamily="34" charset="0"/>
              <a:buChar char="•"/>
            </a:pPr>
            <a:r>
              <a:rPr lang="en-US" sz="2000">
                <a:solidFill>
                  <a:schemeClr val="tx1"/>
                </a:solidFill>
                <a:latin typeface="Times New Roman"/>
                <a:cs typeface="Times New Roman"/>
              </a:rPr>
              <a:t>Superior Forecasting Accuracy: The proposed method outperforms single SVM and BP neural network models in terms of forecasting accuracy.</a:t>
            </a:r>
          </a:p>
        </p:txBody>
      </p:sp>
    </p:spTree>
    <p:extLst>
      <p:ext uri="{BB962C8B-B14F-4D97-AF65-F5344CB8AC3E}">
        <p14:creationId xmlns:p14="http://schemas.microsoft.com/office/powerpoint/2010/main" val="50538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white background with blue and green rectangles&#10;&#10;Description automatically generated">
            <a:extLst>
              <a:ext uri="{FF2B5EF4-FFF2-40B4-BE49-F238E27FC236}">
                <a16:creationId xmlns:a16="http://schemas.microsoft.com/office/drawing/2014/main" id="{570C7FAC-7B3D-E743-AF97-90E59E8CB0B0}"/>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14ECC45-C861-F4CA-B70D-CFFD9E190AD6}"/>
              </a:ext>
            </a:extLst>
          </p:cNvPr>
          <p:cNvSpPr>
            <a:spLocks noGrp="1"/>
          </p:cNvSpPr>
          <p:nvPr>
            <p:ph type="title"/>
          </p:nvPr>
        </p:nvSpPr>
        <p:spPr>
          <a:xfrm>
            <a:off x="685800" y="928652"/>
            <a:ext cx="7772400" cy="2851208"/>
          </a:xfrm>
        </p:spPr>
        <p:txBody>
          <a:bodyPr/>
          <a:lstStyle/>
          <a:p>
            <a:r>
              <a:rPr lang="en-US">
                <a:latin typeface="Times New Roman"/>
                <a:cs typeface="Segoe UI"/>
              </a:rPr>
              <a:t>DATASET </a:t>
            </a:r>
            <a:br>
              <a:rPr lang="en-US">
                <a:latin typeface="Times New Roman"/>
                <a:cs typeface="Segoe UI"/>
              </a:rPr>
            </a:br>
            <a:r>
              <a:rPr lang="en-US">
                <a:latin typeface="Times New Roman"/>
                <a:cs typeface="Segoe UI"/>
              </a:rPr>
              <a:t>DESCRIPTION</a:t>
            </a:r>
            <a:endParaRPr lang="en-US">
              <a:latin typeface="Times New Roman"/>
            </a:endParaRPr>
          </a:p>
        </p:txBody>
      </p:sp>
      <p:sp>
        <p:nvSpPr>
          <p:cNvPr id="3" name="Text Placeholder 2">
            <a:extLst>
              <a:ext uri="{FF2B5EF4-FFF2-40B4-BE49-F238E27FC236}">
                <a16:creationId xmlns:a16="http://schemas.microsoft.com/office/drawing/2014/main" id="{85F64ECE-843E-13FE-5CFE-868AC68B43C4}"/>
              </a:ext>
            </a:extLst>
          </p:cNvPr>
          <p:cNvSpPr>
            <a:spLocks noGrp="1"/>
          </p:cNvSpPr>
          <p:nvPr>
            <p:ph type="body" idx="1"/>
          </p:nvPr>
        </p:nvSpPr>
        <p:spPr>
          <a:xfrm>
            <a:off x="685800" y="4030122"/>
            <a:ext cx="7772400" cy="1500187"/>
          </a:xfrm>
        </p:spPr>
        <p:txBody>
          <a:bodyPr/>
          <a:lstStyle/>
          <a:p>
            <a:pPr marL="457200" indent="-457200">
              <a:buAutoNum type="alphaLcParenR"/>
            </a:pPr>
            <a:r>
              <a:rPr lang="en-US">
                <a:latin typeface="Times New Roman"/>
                <a:ea typeface="Calibri"/>
                <a:cs typeface="Arial"/>
              </a:rPr>
              <a:t>DATASET ATTRIBUTES, VISUALIZATIONS AND DETAILS</a:t>
            </a:r>
          </a:p>
          <a:p>
            <a:pPr marL="457200" indent="-457200">
              <a:buAutoNum type="alphaLcParenR"/>
            </a:pPr>
            <a:r>
              <a:rPr lang="en-US">
                <a:latin typeface="Times New Roman"/>
                <a:ea typeface="Calibri"/>
                <a:cs typeface="Arial"/>
              </a:rPr>
              <a:t>DATASET PREPROCESSING</a:t>
            </a:r>
            <a:endParaRPr lang="en-US">
              <a:latin typeface="Times New Roman"/>
              <a:ea typeface="Calibri"/>
            </a:endParaRPr>
          </a:p>
        </p:txBody>
      </p:sp>
      <p:cxnSp>
        <p:nvCxnSpPr>
          <p:cNvPr id="4" name="Straight Arrow Connector 3">
            <a:extLst>
              <a:ext uri="{FF2B5EF4-FFF2-40B4-BE49-F238E27FC236}">
                <a16:creationId xmlns:a16="http://schemas.microsoft.com/office/drawing/2014/main" id="{DD020FC8-1B86-53EF-366C-6EA0B1A60C6C}"/>
              </a:ext>
            </a:extLst>
          </p:cNvPr>
          <p:cNvCxnSpPr/>
          <p:nvPr/>
        </p:nvCxnSpPr>
        <p:spPr>
          <a:xfrm flipV="1">
            <a:off x="685800" y="3812968"/>
            <a:ext cx="7107381" cy="29689"/>
          </a:xfrm>
          <a:prstGeom prst="straightConnector1">
            <a:avLst/>
          </a:prstGeom>
          <a:ln>
            <a:solidFill>
              <a:srgbClr val="3EADA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12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white background with blue and green rectangles&#10;&#10;Description automatically generated">
            <a:extLst>
              <a:ext uri="{FF2B5EF4-FFF2-40B4-BE49-F238E27FC236}">
                <a16:creationId xmlns:a16="http://schemas.microsoft.com/office/drawing/2014/main" id="{E6FF78C3-5AEE-FCCE-7DF7-959D0187499A}"/>
              </a:ext>
            </a:extLst>
          </p:cNvPr>
          <p:cNvPicPr>
            <a:picLocks noChangeAspect="1"/>
          </p:cNvPicPr>
          <p:nvPr/>
        </p:nvPicPr>
        <p:blipFill rotWithShape="1">
          <a:blip r:embed="rId2">
            <a:extLst>
              <a:ext uri="{28A0092B-C50C-407E-A947-70E740481C1C}">
                <a14:useLocalDpi xmlns:a14="http://schemas.microsoft.com/office/drawing/2010/main" val="0"/>
              </a:ext>
            </a:extLst>
          </a:blip>
          <a:srcRect t="55510" b="205"/>
          <a:stretch/>
        </p:blipFill>
        <p:spPr bwMode="auto">
          <a:xfrm>
            <a:off x="0" y="3824441"/>
            <a:ext cx="9144000" cy="304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80A90CE6-2620-176C-1792-70ABB1A0E14F}"/>
              </a:ext>
            </a:extLst>
          </p:cNvPr>
          <p:cNvSpPr>
            <a:spLocks noGrp="1"/>
          </p:cNvSpPr>
          <p:nvPr>
            <p:ph idx="1"/>
          </p:nvPr>
        </p:nvSpPr>
        <p:spPr>
          <a:xfrm>
            <a:off x="4177062" y="1940176"/>
            <a:ext cx="4864100" cy="3793776"/>
          </a:xfrm>
        </p:spPr>
        <p:txBody>
          <a:bodyPr vert="horz" lIns="91440" tIns="45720" rIns="91440" bIns="45720" rtlCol="0" anchor="t">
            <a:normAutofit/>
          </a:bodyPr>
          <a:lstStyle/>
          <a:p>
            <a:pPr marL="0" indent="0" algn="l" fontAlgn="base">
              <a:buNone/>
            </a:pPr>
            <a:r>
              <a:rPr lang="en-US" sz="2000" b="1" i="0">
                <a:solidFill>
                  <a:srgbClr val="3C4043"/>
                </a:solidFill>
                <a:effectLst/>
                <a:latin typeface="Times New Roman"/>
                <a:cs typeface="Times New Roman"/>
              </a:rPr>
              <a:t>Attribute Information:</a:t>
            </a:r>
            <a:br>
              <a:rPr lang="en-US" sz="2000" b="0" i="0">
                <a:effectLst/>
                <a:latin typeface="Times New Roman" panose="02020603050405020304" pitchFamily="18" charset="0"/>
                <a:cs typeface="Times New Roman" panose="02020603050405020304" pitchFamily="18" charset="0"/>
              </a:rPr>
            </a:br>
            <a:r>
              <a:rPr lang="en-US" sz="2000" b="0" i="0">
                <a:solidFill>
                  <a:srgbClr val="3C4043"/>
                </a:solidFill>
                <a:effectLst/>
                <a:latin typeface="Times New Roman"/>
                <a:cs typeface="Times New Roman"/>
              </a:rPr>
              <a:t>1.</a:t>
            </a:r>
            <a:r>
              <a:rPr lang="en-US" sz="2000" b="1">
                <a:solidFill>
                  <a:srgbClr val="3C4043"/>
                </a:solidFill>
                <a:latin typeface="Times New Roman"/>
                <a:cs typeface="Times New Roman"/>
              </a:rPr>
              <a:t>Date</a:t>
            </a:r>
            <a:r>
              <a:rPr lang="en-US" sz="2000" b="0" i="0">
                <a:solidFill>
                  <a:srgbClr val="3C4043"/>
                </a:solidFill>
                <a:effectLst/>
                <a:latin typeface="Times New Roman"/>
                <a:cs typeface="Times New Roman"/>
              </a:rPr>
              <a:t>: Date in format dd/mm/</a:t>
            </a:r>
            <a:r>
              <a:rPr lang="en-US" sz="2000" b="0" i="0" err="1">
                <a:solidFill>
                  <a:srgbClr val="3C4043"/>
                </a:solidFill>
                <a:effectLst/>
                <a:latin typeface="Times New Roman"/>
                <a:cs typeface="Times New Roman"/>
              </a:rPr>
              <a:t>yyyy</a:t>
            </a:r>
            <a:endParaRPr lang="en-US" sz="2000" b="0" i="0">
              <a:solidFill>
                <a:srgbClr val="3C4043"/>
              </a:solidFill>
              <a:effectLst/>
              <a:latin typeface="Times New Roman"/>
              <a:cs typeface="Times New Roman"/>
            </a:endParaRPr>
          </a:p>
          <a:p>
            <a:pPr marL="0" indent="0" algn="l" fontAlgn="base">
              <a:buNone/>
            </a:pPr>
            <a:r>
              <a:rPr lang="en-US" sz="2000" b="0" i="0">
                <a:solidFill>
                  <a:srgbClr val="3C4043"/>
                </a:solidFill>
                <a:effectLst/>
                <a:latin typeface="Times New Roman"/>
                <a:cs typeface="Times New Roman"/>
              </a:rPr>
              <a:t>2.</a:t>
            </a:r>
            <a:r>
              <a:rPr lang="en-US" sz="2000" b="1">
                <a:solidFill>
                  <a:srgbClr val="3C4043"/>
                </a:solidFill>
                <a:latin typeface="Times New Roman"/>
                <a:cs typeface="Times New Roman"/>
              </a:rPr>
              <a:t>Time</a:t>
            </a:r>
            <a:r>
              <a:rPr lang="en-US" sz="2000" b="0" i="0">
                <a:solidFill>
                  <a:srgbClr val="3C4043"/>
                </a:solidFill>
                <a:effectLst/>
                <a:latin typeface="Times New Roman"/>
                <a:cs typeface="Times New Roman"/>
              </a:rPr>
              <a:t>: time in format </a:t>
            </a:r>
            <a:r>
              <a:rPr lang="en-US" sz="2000" b="0" i="0" err="1">
                <a:solidFill>
                  <a:srgbClr val="3C4043"/>
                </a:solidFill>
                <a:effectLst/>
                <a:latin typeface="Times New Roman"/>
                <a:cs typeface="Times New Roman"/>
              </a:rPr>
              <a:t>hh:mm</a:t>
            </a:r>
            <a:r>
              <a:rPr lang="en-US" sz="2000" b="0" i="0">
                <a:solidFill>
                  <a:srgbClr val="3C4043"/>
                </a:solidFill>
                <a:effectLst/>
                <a:latin typeface="Times New Roman"/>
                <a:cs typeface="Times New Roman"/>
              </a:rPr>
              <a:t>: ss</a:t>
            </a:r>
          </a:p>
          <a:p>
            <a:pPr marL="0" indent="0" algn="l" fontAlgn="base">
              <a:buNone/>
            </a:pPr>
            <a:r>
              <a:rPr lang="en-US" sz="2000" b="0" i="0">
                <a:solidFill>
                  <a:srgbClr val="3C4043"/>
                </a:solidFill>
                <a:effectLst/>
                <a:latin typeface="Times New Roman"/>
                <a:cs typeface="Times New Roman"/>
              </a:rPr>
              <a:t>3.</a:t>
            </a:r>
            <a:r>
              <a:rPr lang="en-US" sz="2000" b="1">
                <a:solidFill>
                  <a:srgbClr val="3C4043"/>
                </a:solidFill>
                <a:latin typeface="Times New Roman"/>
                <a:cs typeface="Times New Roman"/>
              </a:rPr>
              <a:t>G</a:t>
            </a:r>
            <a:r>
              <a:rPr lang="en-US" sz="2000" b="1" i="0">
                <a:solidFill>
                  <a:srgbClr val="3C4043"/>
                </a:solidFill>
                <a:effectLst/>
                <a:latin typeface="Times New Roman"/>
                <a:cs typeface="Times New Roman"/>
              </a:rPr>
              <a:t>lobal_active_power</a:t>
            </a:r>
            <a:r>
              <a:rPr lang="en-US" sz="2000" b="0" i="0">
                <a:solidFill>
                  <a:srgbClr val="3C4043"/>
                </a:solidFill>
                <a:effectLst/>
                <a:latin typeface="Times New Roman"/>
                <a:cs typeface="Times New Roman"/>
              </a:rPr>
              <a:t>: household global minute-averaged active power (in kilowatt)</a:t>
            </a:r>
          </a:p>
          <a:p>
            <a:pPr marL="0" indent="0" algn="l" fontAlgn="base">
              <a:buNone/>
            </a:pPr>
            <a:r>
              <a:rPr lang="en-US" sz="2000" b="0" i="0">
                <a:solidFill>
                  <a:srgbClr val="3C4043"/>
                </a:solidFill>
                <a:effectLst/>
                <a:latin typeface="Times New Roman"/>
                <a:cs typeface="Times New Roman"/>
              </a:rPr>
              <a:t>4.</a:t>
            </a:r>
            <a:r>
              <a:rPr lang="en-US" sz="2000" b="1" i="0">
                <a:solidFill>
                  <a:srgbClr val="3C4043"/>
                </a:solidFill>
                <a:effectLst/>
                <a:latin typeface="Times New Roman"/>
                <a:cs typeface="Times New Roman"/>
              </a:rPr>
              <a:t>Global_reactive_power</a:t>
            </a:r>
            <a:r>
              <a:rPr lang="en-US" sz="2000" b="0" i="0">
                <a:solidFill>
                  <a:srgbClr val="3C4043"/>
                </a:solidFill>
                <a:effectLst/>
                <a:latin typeface="Times New Roman"/>
                <a:cs typeface="Times New Roman"/>
              </a:rPr>
              <a:t>: household global minute-averaged reactive power (in kilowatt)</a:t>
            </a:r>
          </a:p>
          <a:p>
            <a:pPr marL="0" indent="0" algn="l" fontAlgn="base">
              <a:buNone/>
            </a:pPr>
            <a:r>
              <a:rPr lang="en-US" sz="2000" b="0" i="0">
                <a:solidFill>
                  <a:srgbClr val="3C4043"/>
                </a:solidFill>
                <a:effectLst/>
                <a:latin typeface="Times New Roman"/>
                <a:cs typeface="Times New Roman"/>
              </a:rPr>
              <a:t>5. </a:t>
            </a:r>
            <a:r>
              <a:rPr lang="en-US" sz="2000" b="1">
                <a:solidFill>
                  <a:srgbClr val="3C4043"/>
                </a:solidFill>
                <a:latin typeface="Times New Roman"/>
                <a:cs typeface="Times New Roman"/>
              </a:rPr>
              <a:t>V</a:t>
            </a:r>
            <a:r>
              <a:rPr lang="en-US" sz="2000" b="1" i="0">
                <a:solidFill>
                  <a:srgbClr val="3C4043"/>
                </a:solidFill>
                <a:effectLst/>
                <a:latin typeface="Times New Roman"/>
                <a:cs typeface="Times New Roman"/>
              </a:rPr>
              <a:t>oltage</a:t>
            </a:r>
            <a:r>
              <a:rPr lang="en-US" sz="2000" b="0" i="0">
                <a:solidFill>
                  <a:srgbClr val="3C4043"/>
                </a:solidFill>
                <a:effectLst/>
                <a:latin typeface="Times New Roman"/>
                <a:cs typeface="Times New Roman"/>
              </a:rPr>
              <a:t>: minute-averaged voltage (in volt)</a:t>
            </a:r>
          </a:p>
          <a:p>
            <a:pPr marL="0" indent="0" algn="l" fontAlgn="base">
              <a:buNone/>
            </a:pPr>
            <a:r>
              <a:rPr lang="en-US" sz="2000" b="0" i="0">
                <a:solidFill>
                  <a:srgbClr val="3C4043"/>
                </a:solidFill>
                <a:effectLst/>
                <a:latin typeface="Times New Roman"/>
                <a:cs typeface="Times New Roman"/>
              </a:rPr>
              <a:t>6.</a:t>
            </a:r>
            <a:r>
              <a:rPr lang="en-US" sz="2000" b="1" i="0">
                <a:solidFill>
                  <a:srgbClr val="3C4043"/>
                </a:solidFill>
                <a:effectLst/>
                <a:latin typeface="Times New Roman"/>
                <a:cs typeface="Times New Roman"/>
              </a:rPr>
              <a:t>Global_intensity</a:t>
            </a:r>
            <a:r>
              <a:rPr lang="en-US" sz="2000" b="0" i="0">
                <a:solidFill>
                  <a:srgbClr val="3C4043"/>
                </a:solidFill>
                <a:effectLst/>
                <a:latin typeface="Times New Roman"/>
                <a:cs typeface="Times New Roman"/>
              </a:rPr>
              <a:t>: household global minute-averaged current intensity (in ampere)</a:t>
            </a:r>
          </a:p>
          <a:p>
            <a:pPr marL="0" indent="0" algn="l" fontAlgn="base">
              <a:buNone/>
            </a:pPr>
            <a:endParaRPr lang="en-US" sz="2000" b="0" i="0">
              <a:solidFill>
                <a:srgbClr val="3C4043"/>
              </a:solidFill>
              <a:effectLst/>
              <a:latin typeface="Times New Roman"/>
              <a:cs typeface="Times New Roman"/>
            </a:endParaRPr>
          </a:p>
        </p:txBody>
      </p:sp>
      <p:sp>
        <p:nvSpPr>
          <p:cNvPr id="4" name="Title 3">
            <a:extLst>
              <a:ext uri="{FF2B5EF4-FFF2-40B4-BE49-F238E27FC236}">
                <a16:creationId xmlns:a16="http://schemas.microsoft.com/office/drawing/2014/main" id="{5E3D1D4E-EEFC-0008-F348-C534C9F26979}"/>
              </a:ext>
            </a:extLst>
          </p:cNvPr>
          <p:cNvSpPr>
            <a:spLocks noGrp="1"/>
          </p:cNvSpPr>
          <p:nvPr>
            <p:ph type="title"/>
          </p:nvPr>
        </p:nvSpPr>
        <p:spPr>
          <a:xfrm>
            <a:off x="533400" y="457200"/>
            <a:ext cx="3524250" cy="1487714"/>
          </a:xfrm>
        </p:spPr>
        <p:txBody>
          <a:bodyPr/>
          <a:lstStyle/>
          <a:p>
            <a:r>
              <a:rPr lang="en-IN">
                <a:latin typeface="Times New Roman"/>
                <a:cs typeface="Times New Roman"/>
              </a:rPr>
              <a:t>DATASET</a:t>
            </a:r>
            <a:br>
              <a:rPr lang="en-IN" dirty="0">
                <a:latin typeface="Times New Roman" panose="02020603050405020304" pitchFamily="18" charset="0"/>
                <a:cs typeface="Times New Roman" panose="02020603050405020304" pitchFamily="18" charset="0"/>
              </a:rPr>
            </a:br>
            <a:r>
              <a:rPr lang="en-IN">
                <a:latin typeface="Times New Roman"/>
                <a:cs typeface="Times New Roman"/>
              </a:rPr>
              <a:t>ATTRIBUTES </a:t>
            </a:r>
            <a:endParaRPr lang="en-IN"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EB4E361-9C3C-CEAF-E6EC-E426A5F7E4EA}"/>
              </a:ext>
            </a:extLst>
          </p:cNvPr>
          <p:cNvGraphicFramePr>
            <a:graphicFrameLocks noGrp="1"/>
          </p:cNvGraphicFramePr>
          <p:nvPr>
            <p:extLst>
              <p:ext uri="{D42A27DB-BD31-4B8C-83A1-F6EECF244321}">
                <p14:modId xmlns:p14="http://schemas.microsoft.com/office/powerpoint/2010/main" val="34809952"/>
              </p:ext>
            </p:extLst>
          </p:nvPr>
        </p:nvGraphicFramePr>
        <p:xfrm>
          <a:off x="441810" y="2181677"/>
          <a:ext cx="3524250" cy="3993243"/>
        </p:xfrm>
        <a:graphic>
          <a:graphicData uri="http://schemas.openxmlformats.org/drawingml/2006/table">
            <a:tbl>
              <a:tblPr firstRow="1" bandRow="1">
                <a:tableStyleId>{073A0DAA-6AF3-43AB-8588-CEC1D06C72B9}</a:tableStyleId>
              </a:tblPr>
              <a:tblGrid>
                <a:gridCol w="2131361">
                  <a:extLst>
                    <a:ext uri="{9D8B030D-6E8A-4147-A177-3AD203B41FA5}">
                      <a16:colId xmlns:a16="http://schemas.microsoft.com/office/drawing/2014/main" val="746419142"/>
                    </a:ext>
                  </a:extLst>
                </a:gridCol>
                <a:gridCol w="1392889">
                  <a:extLst>
                    <a:ext uri="{9D8B030D-6E8A-4147-A177-3AD203B41FA5}">
                      <a16:colId xmlns:a16="http://schemas.microsoft.com/office/drawing/2014/main" val="2988941537"/>
                    </a:ext>
                  </a:extLst>
                </a:gridCol>
              </a:tblGrid>
              <a:tr h="351213">
                <a:tc>
                  <a:txBody>
                    <a:bodyPr/>
                    <a:lstStyle/>
                    <a:p>
                      <a:r>
                        <a:rPr lang="en-IN" sz="1600" dirty="0">
                          <a:latin typeface="Times New Roman" panose="02020603050405020304" pitchFamily="18" charset="0"/>
                          <a:cs typeface="Times New Roman" panose="02020603050405020304" pitchFamily="18" charset="0"/>
                        </a:rPr>
                        <a:t>FEATURE</a:t>
                      </a:r>
                    </a:p>
                  </a:txBody>
                  <a:tcPr>
                    <a:solidFill>
                      <a:srgbClr val="3EADA8"/>
                    </a:solidFill>
                  </a:tcPr>
                </a:tc>
                <a:tc>
                  <a:txBody>
                    <a:bodyPr/>
                    <a:lstStyle/>
                    <a:p>
                      <a:r>
                        <a:rPr lang="en-IN" sz="1600" dirty="0">
                          <a:latin typeface="Times New Roman" panose="02020603050405020304" pitchFamily="18" charset="0"/>
                          <a:cs typeface="Times New Roman" panose="02020603050405020304" pitchFamily="18" charset="0"/>
                        </a:rPr>
                        <a:t>DATATYPE</a:t>
                      </a:r>
                    </a:p>
                  </a:txBody>
                  <a:tcPr>
                    <a:solidFill>
                      <a:srgbClr val="3EADA8"/>
                    </a:solidFill>
                  </a:tcPr>
                </a:tc>
                <a:extLst>
                  <a:ext uri="{0D108BD9-81ED-4DB2-BD59-A6C34878D82A}">
                    <a16:rowId xmlns:a16="http://schemas.microsoft.com/office/drawing/2014/main" val="4005935617"/>
                  </a:ext>
                </a:extLst>
              </a:tr>
              <a:tr h="351213">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Date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String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8332526"/>
                  </a:ext>
                </a:extLst>
              </a:tr>
              <a:tr h="351213">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Time</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String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8216734"/>
                  </a:ext>
                </a:extLst>
              </a:tr>
              <a:tr h="606203">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Global_active_power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Float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1761424"/>
                  </a:ext>
                </a:extLst>
              </a:tr>
              <a:tr h="577336">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Global_reactive_power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Float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8786378"/>
                  </a:ext>
                </a:extLst>
              </a:tr>
              <a:tr h="351213">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Voltage</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Float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99692"/>
                  </a:ext>
                </a:extLst>
              </a:tr>
              <a:tr h="351213">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Global_intensity</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Float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6366897"/>
                  </a:ext>
                </a:extLst>
              </a:tr>
              <a:tr h="351213">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Sub_metering_1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Integer</a:t>
                      </a:r>
                    </a:p>
                  </a:txBody>
                  <a:tcPr/>
                </a:tc>
                <a:extLst>
                  <a:ext uri="{0D108BD9-81ED-4DB2-BD59-A6C34878D82A}">
                    <a16:rowId xmlns:a16="http://schemas.microsoft.com/office/drawing/2014/main" val="2656455800"/>
                  </a:ext>
                </a:extLst>
              </a:tr>
              <a:tr h="351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Sub_metering_2</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Integer</a:t>
                      </a:r>
                    </a:p>
                  </a:txBody>
                  <a:tcPr/>
                </a:tc>
                <a:extLst>
                  <a:ext uri="{0D108BD9-81ED-4DB2-BD59-A6C34878D82A}">
                    <a16:rowId xmlns:a16="http://schemas.microsoft.com/office/drawing/2014/main" val="3504944338"/>
                  </a:ext>
                </a:extLst>
              </a:tr>
              <a:tr h="351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Sub_metering_3</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Integer</a:t>
                      </a:r>
                    </a:p>
                  </a:txBody>
                  <a:tcPr/>
                </a:tc>
                <a:extLst>
                  <a:ext uri="{0D108BD9-81ED-4DB2-BD59-A6C34878D82A}">
                    <a16:rowId xmlns:a16="http://schemas.microsoft.com/office/drawing/2014/main" val="2407392024"/>
                  </a:ext>
                </a:extLst>
              </a:tr>
            </a:tbl>
          </a:graphicData>
        </a:graphic>
      </p:graphicFrame>
    </p:spTree>
    <p:extLst>
      <p:ext uri="{BB962C8B-B14F-4D97-AF65-F5344CB8AC3E}">
        <p14:creationId xmlns:p14="http://schemas.microsoft.com/office/powerpoint/2010/main" val="79938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ue and green rectangles&#10;&#10;Description automatically generated">
            <a:extLst>
              <a:ext uri="{FF2B5EF4-FFF2-40B4-BE49-F238E27FC236}">
                <a16:creationId xmlns:a16="http://schemas.microsoft.com/office/drawing/2014/main" id="{A442A4D3-40D7-7B9B-74FC-89CAB12DC6F2}"/>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80A90CE6-2620-176C-1792-70ABB1A0E14F}"/>
              </a:ext>
            </a:extLst>
          </p:cNvPr>
          <p:cNvSpPr>
            <a:spLocks noGrp="1"/>
          </p:cNvSpPr>
          <p:nvPr>
            <p:ph idx="1"/>
          </p:nvPr>
        </p:nvSpPr>
        <p:spPr>
          <a:xfrm>
            <a:off x="4155186" y="1389572"/>
            <a:ext cx="4864100" cy="5468428"/>
          </a:xfrm>
        </p:spPr>
        <p:txBody>
          <a:bodyPr vert="horz" lIns="91440" tIns="45720" rIns="91440" bIns="45720" rtlCol="0" anchor="t">
            <a:normAutofit/>
          </a:bodyPr>
          <a:lstStyle/>
          <a:p>
            <a:pPr marL="0" indent="0" algn="l">
              <a:buNone/>
            </a:pPr>
            <a:r>
              <a:rPr lang="en-US" sz="2000">
                <a:solidFill>
                  <a:srgbClr val="3C4043"/>
                </a:solidFill>
                <a:latin typeface="Times New Roman"/>
                <a:cs typeface="Times New Roman"/>
              </a:rPr>
              <a:t>7</a:t>
            </a:r>
            <a:r>
              <a:rPr lang="en-US" sz="2000" b="0" i="0">
                <a:solidFill>
                  <a:srgbClr val="3C4043"/>
                </a:solidFill>
                <a:effectLst/>
                <a:latin typeface="Times New Roman"/>
                <a:cs typeface="Times New Roman"/>
              </a:rPr>
              <a:t>.</a:t>
            </a:r>
            <a:r>
              <a:rPr lang="en-US" sz="2000" b="1">
                <a:solidFill>
                  <a:srgbClr val="3C4043"/>
                </a:solidFill>
                <a:latin typeface="Times New Roman"/>
                <a:cs typeface="Times New Roman"/>
              </a:rPr>
              <a:t>Sub</a:t>
            </a:r>
            <a:r>
              <a:rPr lang="en-US" sz="2000" b="1" i="0">
                <a:solidFill>
                  <a:srgbClr val="3C4043"/>
                </a:solidFill>
                <a:effectLst/>
                <a:latin typeface="Times New Roman"/>
                <a:cs typeface="Times New Roman"/>
              </a:rPr>
              <a:t>_</a:t>
            </a:r>
            <a:r>
              <a:rPr lang="en-US" sz="2000" b="1">
                <a:solidFill>
                  <a:srgbClr val="3C4043"/>
                </a:solidFill>
                <a:latin typeface="Times New Roman"/>
                <a:cs typeface="Times New Roman"/>
              </a:rPr>
              <a:t>metering</a:t>
            </a:r>
            <a:r>
              <a:rPr lang="en-US" sz="2000" b="1" i="0">
                <a:solidFill>
                  <a:srgbClr val="3C4043"/>
                </a:solidFill>
                <a:effectLst/>
                <a:latin typeface="Times New Roman"/>
                <a:cs typeface="Times New Roman"/>
              </a:rPr>
              <a:t>_</a:t>
            </a:r>
            <a:r>
              <a:rPr lang="en-US" sz="2000" b="1">
                <a:solidFill>
                  <a:srgbClr val="3C4043"/>
                </a:solidFill>
                <a:latin typeface="Times New Roman"/>
                <a:cs typeface="Times New Roman"/>
              </a:rPr>
              <a:t>1</a:t>
            </a:r>
            <a:r>
              <a:rPr lang="en-US" sz="2000" b="0" i="0">
                <a:solidFill>
                  <a:srgbClr val="3C4043"/>
                </a:solidFill>
                <a:effectLst/>
                <a:latin typeface="Times New Roman"/>
                <a:cs typeface="Times New Roman"/>
              </a:rPr>
              <a:t>: </a:t>
            </a:r>
            <a:r>
              <a:rPr lang="en-US" sz="2000">
                <a:solidFill>
                  <a:srgbClr val="3C4043"/>
                </a:solidFill>
                <a:latin typeface="Times New Roman"/>
                <a:cs typeface="Times New Roman"/>
              </a:rPr>
              <a:t>energy sub-metering No. 1 </a:t>
            </a:r>
            <a:r>
              <a:rPr lang="en-US" sz="2000" b="0" i="0">
                <a:solidFill>
                  <a:srgbClr val="3C4043"/>
                </a:solidFill>
                <a:effectLst/>
                <a:latin typeface="Times New Roman"/>
                <a:cs typeface="Times New Roman"/>
              </a:rPr>
              <a:t>(in </a:t>
            </a:r>
            <a:r>
              <a:rPr lang="en-US" sz="2000">
                <a:solidFill>
                  <a:srgbClr val="3C4043"/>
                </a:solidFill>
                <a:latin typeface="Times New Roman"/>
                <a:cs typeface="Times New Roman"/>
              </a:rPr>
              <a:t>watt-hour of active energy). It corresponds to the kitchen, containing mainly a dishwasher, an oven, and a microwave (hot plates are not electric but gas powered).</a:t>
            </a:r>
            <a:endParaRPr lang="en-US" sz="2000" b="0" i="0">
              <a:solidFill>
                <a:srgbClr val="3C4043"/>
              </a:solidFill>
              <a:effectLst/>
              <a:latin typeface="Times New Roman"/>
              <a:cs typeface="Times New Roman"/>
            </a:endParaRPr>
          </a:p>
          <a:p>
            <a:pPr marL="0" indent="0">
              <a:buNone/>
            </a:pPr>
            <a:r>
              <a:rPr lang="en-US" sz="2000">
                <a:solidFill>
                  <a:srgbClr val="3C4043"/>
                </a:solidFill>
                <a:latin typeface="Times New Roman"/>
                <a:cs typeface="Times New Roman"/>
              </a:rPr>
              <a:t>8</a:t>
            </a:r>
            <a:r>
              <a:rPr lang="en-US" sz="2000" b="0" i="0">
                <a:solidFill>
                  <a:srgbClr val="3C4043"/>
                </a:solidFill>
                <a:effectLst/>
                <a:latin typeface="Times New Roman"/>
                <a:cs typeface="Times New Roman"/>
              </a:rPr>
              <a:t>.</a:t>
            </a:r>
            <a:r>
              <a:rPr lang="en-US" sz="2000" b="1">
                <a:solidFill>
                  <a:srgbClr val="3C4043"/>
                </a:solidFill>
                <a:latin typeface="Times New Roman"/>
                <a:cs typeface="Times New Roman"/>
              </a:rPr>
              <a:t>Sub</a:t>
            </a:r>
            <a:r>
              <a:rPr lang="en-US" sz="2000" b="1" i="0">
                <a:solidFill>
                  <a:srgbClr val="3C4043"/>
                </a:solidFill>
                <a:effectLst/>
                <a:latin typeface="Times New Roman"/>
                <a:cs typeface="Times New Roman"/>
              </a:rPr>
              <a:t>_</a:t>
            </a:r>
            <a:r>
              <a:rPr lang="en-US" sz="2000" b="1">
                <a:solidFill>
                  <a:srgbClr val="3C4043"/>
                </a:solidFill>
                <a:latin typeface="Times New Roman"/>
                <a:cs typeface="Times New Roman"/>
              </a:rPr>
              <a:t>metering</a:t>
            </a:r>
            <a:r>
              <a:rPr lang="en-US" sz="2000" b="1" i="0">
                <a:solidFill>
                  <a:srgbClr val="3C4043"/>
                </a:solidFill>
                <a:effectLst/>
                <a:latin typeface="Times New Roman"/>
                <a:cs typeface="Times New Roman"/>
              </a:rPr>
              <a:t>_</a:t>
            </a:r>
            <a:r>
              <a:rPr lang="en-US" sz="2000" b="1">
                <a:solidFill>
                  <a:srgbClr val="3C4043"/>
                </a:solidFill>
                <a:latin typeface="Times New Roman"/>
                <a:cs typeface="Times New Roman"/>
              </a:rPr>
              <a:t>2</a:t>
            </a:r>
            <a:r>
              <a:rPr lang="en-US" sz="2000" b="0" i="0">
                <a:solidFill>
                  <a:srgbClr val="3C4043"/>
                </a:solidFill>
                <a:effectLst/>
                <a:latin typeface="Times New Roman"/>
                <a:cs typeface="Times New Roman"/>
              </a:rPr>
              <a:t>: </a:t>
            </a:r>
            <a:r>
              <a:rPr lang="en-US" sz="2000">
                <a:solidFill>
                  <a:srgbClr val="3C4043"/>
                </a:solidFill>
                <a:latin typeface="Times New Roman"/>
                <a:cs typeface="Times New Roman"/>
              </a:rPr>
              <a:t>energy sub-metering No</a:t>
            </a:r>
            <a:r>
              <a:rPr lang="en-US" sz="2000" b="0" i="0">
                <a:solidFill>
                  <a:srgbClr val="3C4043"/>
                </a:solidFill>
                <a:effectLst/>
                <a:latin typeface="Times New Roman"/>
                <a:cs typeface="Times New Roman"/>
              </a:rPr>
              <a:t>. </a:t>
            </a:r>
            <a:r>
              <a:rPr lang="en-US" sz="2000">
                <a:solidFill>
                  <a:srgbClr val="3C4043"/>
                </a:solidFill>
                <a:latin typeface="Times New Roman"/>
                <a:cs typeface="Times New Roman"/>
              </a:rPr>
              <a:t>2 </a:t>
            </a:r>
            <a:r>
              <a:rPr lang="en-US" sz="2000" b="0" i="0">
                <a:solidFill>
                  <a:srgbClr val="3C4043"/>
                </a:solidFill>
                <a:effectLst/>
                <a:latin typeface="Times New Roman"/>
                <a:cs typeface="Times New Roman"/>
              </a:rPr>
              <a:t>(in </a:t>
            </a:r>
            <a:r>
              <a:rPr lang="en-US" sz="2000">
                <a:solidFill>
                  <a:srgbClr val="3C4043"/>
                </a:solidFill>
                <a:latin typeface="Times New Roman"/>
                <a:cs typeface="Times New Roman"/>
              </a:rPr>
              <a:t>watt-hour of active energy). It corresponds to the laundry room, containing a washing machine, a tumble drier, a refrigerator, and a light.</a:t>
            </a:r>
            <a:endParaRPr lang="en-US" sz="2000" b="0" i="0">
              <a:solidFill>
                <a:srgbClr val="3C4043"/>
              </a:solidFill>
              <a:effectLst/>
              <a:latin typeface="Times New Roman"/>
              <a:cs typeface="Times New Roman"/>
            </a:endParaRPr>
          </a:p>
          <a:p>
            <a:pPr marL="0" indent="0">
              <a:buNone/>
            </a:pPr>
            <a:r>
              <a:rPr lang="en-US" sz="2000">
                <a:solidFill>
                  <a:srgbClr val="3C4043"/>
                </a:solidFill>
                <a:latin typeface="Times New Roman"/>
                <a:cs typeface="Times New Roman"/>
              </a:rPr>
              <a:t>9</a:t>
            </a:r>
            <a:r>
              <a:rPr lang="en-US" sz="2000" b="0" i="0">
                <a:solidFill>
                  <a:srgbClr val="3C4043"/>
                </a:solidFill>
                <a:effectLst/>
                <a:latin typeface="Times New Roman"/>
                <a:cs typeface="Times New Roman"/>
              </a:rPr>
              <a:t>.</a:t>
            </a:r>
            <a:r>
              <a:rPr lang="en-US" sz="2000" b="1">
                <a:solidFill>
                  <a:srgbClr val="3C4043"/>
                </a:solidFill>
                <a:latin typeface="Times New Roman"/>
                <a:cs typeface="Times New Roman"/>
              </a:rPr>
              <a:t>Sub_metering</a:t>
            </a:r>
            <a:r>
              <a:rPr lang="en-US" sz="2000" b="1" i="0">
                <a:solidFill>
                  <a:srgbClr val="3C4043"/>
                </a:solidFill>
                <a:effectLst/>
                <a:latin typeface="Times New Roman"/>
                <a:cs typeface="Times New Roman"/>
              </a:rPr>
              <a:t>_</a:t>
            </a:r>
            <a:r>
              <a:rPr lang="en-US" sz="2000" b="1">
                <a:solidFill>
                  <a:srgbClr val="3C4043"/>
                </a:solidFill>
                <a:latin typeface="Times New Roman"/>
                <a:cs typeface="Times New Roman"/>
              </a:rPr>
              <a:t>3</a:t>
            </a:r>
            <a:r>
              <a:rPr lang="en-US" sz="2000" b="0" i="0">
                <a:solidFill>
                  <a:srgbClr val="3C4043"/>
                </a:solidFill>
                <a:effectLst/>
                <a:latin typeface="Times New Roman"/>
                <a:cs typeface="Times New Roman"/>
              </a:rPr>
              <a:t>: </a:t>
            </a:r>
            <a:r>
              <a:rPr lang="en-US" sz="2000">
                <a:solidFill>
                  <a:srgbClr val="3C4043"/>
                </a:solidFill>
                <a:latin typeface="Times New Roman"/>
                <a:cs typeface="Times New Roman"/>
              </a:rPr>
              <a:t>energy sub-metering No. 3 </a:t>
            </a:r>
            <a:r>
              <a:rPr lang="en-US" sz="2000" b="0" i="0">
                <a:solidFill>
                  <a:srgbClr val="3C4043"/>
                </a:solidFill>
                <a:effectLst/>
                <a:latin typeface="Times New Roman"/>
                <a:cs typeface="Times New Roman"/>
              </a:rPr>
              <a:t>(in </a:t>
            </a:r>
            <a:r>
              <a:rPr lang="en-US" sz="2000">
                <a:solidFill>
                  <a:srgbClr val="3C4043"/>
                </a:solidFill>
                <a:latin typeface="Times New Roman"/>
                <a:cs typeface="Times New Roman"/>
              </a:rPr>
              <a:t>watt-hour of active energy). It corresponds to an electric water heater and an air conditioner. Gas-powered</a:t>
            </a:r>
            <a:endParaRPr lang="en-US" sz="2000">
              <a:ea typeface="Calibri"/>
            </a:endParaRPr>
          </a:p>
        </p:txBody>
      </p:sp>
      <p:graphicFrame>
        <p:nvGraphicFramePr>
          <p:cNvPr id="5" name="Table 4">
            <a:extLst>
              <a:ext uri="{FF2B5EF4-FFF2-40B4-BE49-F238E27FC236}">
                <a16:creationId xmlns:a16="http://schemas.microsoft.com/office/drawing/2014/main" id="{9EB4E361-9C3C-CEAF-E6EC-E426A5F7E4EA}"/>
              </a:ext>
            </a:extLst>
          </p:cNvPr>
          <p:cNvGraphicFramePr>
            <a:graphicFrameLocks noGrp="1"/>
          </p:cNvGraphicFramePr>
          <p:nvPr>
            <p:extLst>
              <p:ext uri="{D42A27DB-BD31-4B8C-83A1-F6EECF244321}">
                <p14:modId xmlns:p14="http://schemas.microsoft.com/office/powerpoint/2010/main" val="1504753875"/>
              </p:ext>
            </p:extLst>
          </p:nvPr>
        </p:nvGraphicFramePr>
        <p:xfrm>
          <a:off x="445698" y="891396"/>
          <a:ext cx="3524250" cy="5290548"/>
        </p:xfrm>
        <a:graphic>
          <a:graphicData uri="http://schemas.openxmlformats.org/drawingml/2006/table">
            <a:tbl>
              <a:tblPr firstRow="1" bandRow="1">
                <a:tableStyleId>{073A0DAA-6AF3-43AB-8588-CEC1D06C72B9}</a:tableStyleId>
              </a:tblPr>
              <a:tblGrid>
                <a:gridCol w="2131361">
                  <a:extLst>
                    <a:ext uri="{9D8B030D-6E8A-4147-A177-3AD203B41FA5}">
                      <a16:colId xmlns:a16="http://schemas.microsoft.com/office/drawing/2014/main" val="746419142"/>
                    </a:ext>
                  </a:extLst>
                </a:gridCol>
                <a:gridCol w="1392889">
                  <a:extLst>
                    <a:ext uri="{9D8B030D-6E8A-4147-A177-3AD203B41FA5}">
                      <a16:colId xmlns:a16="http://schemas.microsoft.com/office/drawing/2014/main" val="2988941537"/>
                    </a:ext>
                  </a:extLst>
                </a:gridCol>
              </a:tblGrid>
              <a:tr h="466813">
                <a:tc>
                  <a:txBody>
                    <a:bodyPr/>
                    <a:lstStyle/>
                    <a:p>
                      <a:r>
                        <a:rPr lang="en-IN" sz="1600">
                          <a:latin typeface="Times New Roman"/>
                          <a:cs typeface="Times New Roman"/>
                        </a:rPr>
                        <a:t>FEATURE</a:t>
                      </a:r>
                    </a:p>
                  </a:txBody>
                  <a:tcPr>
                    <a:solidFill>
                      <a:srgbClr val="3EADA8"/>
                    </a:solidFill>
                  </a:tcPr>
                </a:tc>
                <a:tc>
                  <a:txBody>
                    <a:bodyPr/>
                    <a:lstStyle/>
                    <a:p>
                      <a:r>
                        <a:rPr lang="en-IN" sz="1600">
                          <a:latin typeface="Times New Roman"/>
                          <a:cs typeface="Times New Roman"/>
                        </a:rPr>
                        <a:t>DATATYPE</a:t>
                      </a:r>
                    </a:p>
                  </a:txBody>
                  <a:tcPr>
                    <a:solidFill>
                      <a:srgbClr val="3EADA8"/>
                    </a:solidFill>
                  </a:tcPr>
                </a:tc>
                <a:extLst>
                  <a:ext uri="{0D108BD9-81ED-4DB2-BD59-A6C34878D82A}">
                    <a16:rowId xmlns:a16="http://schemas.microsoft.com/office/drawing/2014/main" val="4005935617"/>
                  </a:ext>
                </a:extLst>
              </a:tr>
              <a:tr h="466813">
                <a:tc>
                  <a:txBody>
                    <a:bodyPr/>
                    <a:lstStyle/>
                    <a:p>
                      <a:r>
                        <a:rPr lang="en-IN" sz="1600" b="0" i="0" kern="1200">
                          <a:solidFill>
                            <a:schemeClr val="dk1"/>
                          </a:solidFill>
                          <a:effectLst/>
                          <a:latin typeface="Times New Roman"/>
                          <a:ea typeface="+mn-ea"/>
                          <a:cs typeface="Times New Roman"/>
                        </a:rPr>
                        <a:t>Date</a:t>
                      </a:r>
                      <a:endParaRPr lang="en-IN" sz="1600">
                        <a:latin typeface="Times New Roman"/>
                        <a:cs typeface="Times New Roman"/>
                      </a:endParaRPr>
                    </a:p>
                  </a:txBody>
                  <a:tcPr/>
                </a:tc>
                <a:tc>
                  <a:txBody>
                    <a:bodyPr/>
                    <a:lstStyle/>
                    <a:p>
                      <a:r>
                        <a:rPr lang="en-IN" sz="1600" b="0" i="0" kern="1200">
                          <a:solidFill>
                            <a:schemeClr val="dk1"/>
                          </a:solidFill>
                          <a:effectLst/>
                          <a:latin typeface="Times New Roman"/>
                          <a:ea typeface="+mn-ea"/>
                          <a:cs typeface="Times New Roman"/>
                        </a:rPr>
                        <a:t>String</a:t>
                      </a:r>
                      <a:endParaRPr lang="en-IN" sz="1600">
                        <a:latin typeface="Times New Roman"/>
                        <a:cs typeface="Times New Roman"/>
                      </a:endParaRPr>
                    </a:p>
                  </a:txBody>
                  <a:tcPr/>
                </a:tc>
                <a:extLst>
                  <a:ext uri="{0D108BD9-81ED-4DB2-BD59-A6C34878D82A}">
                    <a16:rowId xmlns:a16="http://schemas.microsoft.com/office/drawing/2014/main" val="2698332526"/>
                  </a:ext>
                </a:extLst>
              </a:tr>
              <a:tr h="466813">
                <a:tc>
                  <a:txBody>
                    <a:bodyPr/>
                    <a:lstStyle/>
                    <a:p>
                      <a:r>
                        <a:rPr lang="en-IN" sz="1600" b="0" i="0" kern="1200">
                          <a:solidFill>
                            <a:schemeClr val="dk1"/>
                          </a:solidFill>
                          <a:effectLst/>
                          <a:latin typeface="Times New Roman"/>
                          <a:ea typeface="+mn-ea"/>
                          <a:cs typeface="Times New Roman"/>
                        </a:rPr>
                        <a:t>Time</a:t>
                      </a:r>
                      <a:endParaRPr lang="en-IN" sz="1600">
                        <a:latin typeface="Times New Roman"/>
                        <a:cs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Times New Roman"/>
                          <a:ea typeface="+mn-ea"/>
                          <a:cs typeface="Times New Roman"/>
                        </a:rPr>
                        <a:t>String</a:t>
                      </a:r>
                      <a:endParaRPr lang="en-IN" sz="1600">
                        <a:latin typeface="Times New Roman"/>
                        <a:cs typeface="Times New Roman"/>
                      </a:endParaRPr>
                    </a:p>
                  </a:txBody>
                  <a:tcPr/>
                </a:tc>
                <a:extLst>
                  <a:ext uri="{0D108BD9-81ED-4DB2-BD59-A6C34878D82A}">
                    <a16:rowId xmlns:a16="http://schemas.microsoft.com/office/drawing/2014/main" val="2658216734"/>
                  </a:ext>
                </a:extLst>
              </a:tr>
              <a:tr h="803956">
                <a:tc>
                  <a:txBody>
                    <a:bodyPr/>
                    <a:lstStyle/>
                    <a:p>
                      <a:r>
                        <a:rPr lang="en-IN" sz="1600" b="0" i="0" kern="1200" err="1">
                          <a:solidFill>
                            <a:schemeClr val="dk1"/>
                          </a:solidFill>
                          <a:effectLst/>
                          <a:latin typeface="Times New Roman"/>
                          <a:ea typeface="+mn-ea"/>
                          <a:cs typeface="Times New Roman"/>
                        </a:rPr>
                        <a:t>Global_active_power</a:t>
                      </a:r>
                      <a:endParaRPr lang="en-IN" sz="1600" err="1">
                        <a:latin typeface="Times New Roman" panose="02020603050405020304" pitchFamily="18" charset="0"/>
                        <a:cs typeface="Times New Roman" panose="02020603050405020304" pitchFamily="18" charset="0"/>
                      </a:endParaRPr>
                    </a:p>
                  </a:txBody>
                  <a:tcPr/>
                </a:tc>
                <a:tc>
                  <a:txBody>
                    <a:bodyPr/>
                    <a:lstStyle/>
                    <a:p>
                      <a:r>
                        <a:rPr lang="en-IN" sz="1600" b="0" i="0" kern="1200">
                          <a:solidFill>
                            <a:schemeClr val="dk1"/>
                          </a:solidFill>
                          <a:effectLst/>
                          <a:latin typeface="Times New Roman"/>
                          <a:ea typeface="+mn-ea"/>
                          <a:cs typeface="Times New Roman"/>
                        </a:rPr>
                        <a:t>Float</a:t>
                      </a:r>
                      <a:endParaRPr lang="en-IN" sz="1600">
                        <a:latin typeface="Times New Roman"/>
                        <a:cs typeface="Times New Roman"/>
                      </a:endParaRPr>
                    </a:p>
                  </a:txBody>
                  <a:tcPr/>
                </a:tc>
                <a:extLst>
                  <a:ext uri="{0D108BD9-81ED-4DB2-BD59-A6C34878D82A}">
                    <a16:rowId xmlns:a16="http://schemas.microsoft.com/office/drawing/2014/main" val="3751761424"/>
                  </a:ext>
                </a:extLst>
              </a:tr>
              <a:tr h="752088">
                <a:tc>
                  <a:txBody>
                    <a:bodyPr/>
                    <a:lstStyle/>
                    <a:p>
                      <a:r>
                        <a:rPr lang="en-IN" sz="1600" b="0" i="0" kern="1200" err="1">
                          <a:solidFill>
                            <a:schemeClr val="dk1"/>
                          </a:solidFill>
                          <a:effectLst/>
                          <a:latin typeface="Times New Roman"/>
                          <a:ea typeface="+mn-ea"/>
                          <a:cs typeface="Times New Roman"/>
                        </a:rPr>
                        <a:t>Global_reactive_power</a:t>
                      </a:r>
                      <a:endParaRPr lang="en-IN" sz="1600" err="1">
                        <a:latin typeface="Times New Roman"/>
                        <a:cs typeface="Times New Roman"/>
                      </a:endParaRPr>
                    </a:p>
                  </a:txBody>
                  <a:tcPr/>
                </a:tc>
                <a:tc>
                  <a:txBody>
                    <a:bodyPr/>
                    <a:lstStyle/>
                    <a:p>
                      <a:r>
                        <a:rPr lang="en-IN" sz="1600" b="0" i="0" kern="1200">
                          <a:solidFill>
                            <a:schemeClr val="dk1"/>
                          </a:solidFill>
                          <a:effectLst/>
                          <a:latin typeface="Times New Roman"/>
                          <a:ea typeface="+mn-ea"/>
                          <a:cs typeface="Times New Roman"/>
                        </a:rPr>
                        <a:t>Float</a:t>
                      </a:r>
                      <a:endParaRPr lang="en-IN" sz="1600">
                        <a:latin typeface="Times New Roman"/>
                        <a:cs typeface="Times New Roman"/>
                      </a:endParaRPr>
                    </a:p>
                  </a:txBody>
                  <a:tcPr/>
                </a:tc>
                <a:extLst>
                  <a:ext uri="{0D108BD9-81ED-4DB2-BD59-A6C34878D82A}">
                    <a16:rowId xmlns:a16="http://schemas.microsoft.com/office/drawing/2014/main" val="3398786378"/>
                  </a:ext>
                </a:extLst>
              </a:tr>
              <a:tr h="466813">
                <a:tc>
                  <a:txBody>
                    <a:bodyPr/>
                    <a:lstStyle/>
                    <a:p>
                      <a:r>
                        <a:rPr lang="en-IN" sz="1600" b="0" i="0" kern="1200">
                          <a:solidFill>
                            <a:schemeClr val="dk1"/>
                          </a:solidFill>
                          <a:effectLst/>
                          <a:latin typeface="Times New Roman"/>
                          <a:ea typeface="+mn-ea"/>
                          <a:cs typeface="Times New Roman"/>
                        </a:rPr>
                        <a:t>Voltage</a:t>
                      </a:r>
                      <a:endParaRPr lang="en-IN" sz="1600">
                        <a:latin typeface="Times New Roman"/>
                        <a:cs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Times New Roman"/>
                          <a:ea typeface="+mn-ea"/>
                          <a:cs typeface="Times New Roman"/>
                        </a:rPr>
                        <a:t>Float</a:t>
                      </a:r>
                      <a:endParaRPr lang="en-IN" sz="1600">
                        <a:latin typeface="Times New Roman"/>
                        <a:cs typeface="Times New Roman"/>
                      </a:endParaRPr>
                    </a:p>
                  </a:txBody>
                  <a:tcPr/>
                </a:tc>
                <a:extLst>
                  <a:ext uri="{0D108BD9-81ED-4DB2-BD59-A6C34878D82A}">
                    <a16:rowId xmlns:a16="http://schemas.microsoft.com/office/drawing/2014/main" val="396199692"/>
                  </a:ext>
                </a:extLst>
              </a:tr>
              <a:tr h="466813">
                <a:tc>
                  <a:txBody>
                    <a:bodyPr/>
                    <a:lstStyle/>
                    <a:p>
                      <a:r>
                        <a:rPr lang="en-IN" sz="1600" b="0" i="0" kern="1200" err="1">
                          <a:solidFill>
                            <a:schemeClr val="dk1"/>
                          </a:solidFill>
                          <a:effectLst/>
                          <a:latin typeface="Times New Roman"/>
                          <a:ea typeface="+mn-ea"/>
                          <a:cs typeface="Times New Roman"/>
                        </a:rPr>
                        <a:t>Global_intensity</a:t>
                      </a:r>
                      <a:endParaRPr lang="en-IN" sz="1600" err="1">
                        <a:latin typeface="Times New Roman"/>
                        <a:cs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Times New Roman"/>
                          <a:ea typeface="+mn-ea"/>
                          <a:cs typeface="Times New Roman"/>
                        </a:rPr>
                        <a:t>Float</a:t>
                      </a:r>
                      <a:endParaRPr lang="en-IN" sz="1600">
                        <a:latin typeface="Times New Roman"/>
                        <a:cs typeface="Times New Roman"/>
                      </a:endParaRPr>
                    </a:p>
                  </a:txBody>
                  <a:tcPr/>
                </a:tc>
                <a:extLst>
                  <a:ext uri="{0D108BD9-81ED-4DB2-BD59-A6C34878D82A}">
                    <a16:rowId xmlns:a16="http://schemas.microsoft.com/office/drawing/2014/main" val="1886366897"/>
                  </a:ext>
                </a:extLst>
              </a:tr>
              <a:tr h="466813">
                <a:tc>
                  <a:txBody>
                    <a:bodyPr/>
                    <a:lstStyle/>
                    <a:p>
                      <a:r>
                        <a:rPr lang="en-IN" sz="1600" b="0" i="0" kern="1200">
                          <a:solidFill>
                            <a:schemeClr val="dk1"/>
                          </a:solidFill>
                          <a:effectLst/>
                          <a:latin typeface="Times New Roman"/>
                          <a:ea typeface="+mn-ea"/>
                          <a:cs typeface="Times New Roman"/>
                        </a:rPr>
                        <a:t>Sub_metering_1</a:t>
                      </a:r>
                      <a:endParaRPr lang="en-IN" sz="1600">
                        <a:latin typeface="Times New Roman"/>
                        <a:cs typeface="Times New Roman"/>
                      </a:endParaRPr>
                    </a:p>
                  </a:txBody>
                  <a:tcPr/>
                </a:tc>
                <a:tc>
                  <a:txBody>
                    <a:bodyPr/>
                    <a:lstStyle/>
                    <a:p>
                      <a:r>
                        <a:rPr lang="en-IN" sz="1600">
                          <a:latin typeface="Times New Roman"/>
                          <a:cs typeface="Times New Roman"/>
                        </a:rPr>
                        <a:t>Integer</a:t>
                      </a:r>
                    </a:p>
                  </a:txBody>
                  <a:tcPr/>
                </a:tc>
                <a:extLst>
                  <a:ext uri="{0D108BD9-81ED-4DB2-BD59-A6C34878D82A}">
                    <a16:rowId xmlns:a16="http://schemas.microsoft.com/office/drawing/2014/main" val="2656455800"/>
                  </a:ext>
                </a:extLst>
              </a:tr>
              <a:tr h="466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Times New Roman"/>
                          <a:ea typeface="+mn-ea"/>
                          <a:cs typeface="Times New Roman"/>
                        </a:rPr>
                        <a:t>Sub_metering_2</a:t>
                      </a:r>
                      <a:endParaRPr lang="en-IN" sz="1600">
                        <a:latin typeface="Times New Roman"/>
                        <a:cs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a:latin typeface="Times New Roman"/>
                          <a:cs typeface="Times New Roman"/>
                        </a:rPr>
                        <a:t>Integer</a:t>
                      </a:r>
                    </a:p>
                  </a:txBody>
                  <a:tcPr/>
                </a:tc>
                <a:extLst>
                  <a:ext uri="{0D108BD9-81ED-4DB2-BD59-A6C34878D82A}">
                    <a16:rowId xmlns:a16="http://schemas.microsoft.com/office/drawing/2014/main" val="3504944338"/>
                  </a:ext>
                </a:extLst>
              </a:tr>
              <a:tr h="466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Times New Roman"/>
                          <a:ea typeface="+mn-ea"/>
                          <a:cs typeface="Times New Roman"/>
                        </a:rPr>
                        <a:t>Sub_metering_3</a:t>
                      </a:r>
                      <a:endParaRPr lang="en-IN" sz="1600">
                        <a:latin typeface="Times New Roman"/>
                        <a:cs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a:latin typeface="Times New Roman"/>
                          <a:cs typeface="Times New Roman"/>
                        </a:rPr>
                        <a:t>Integer</a:t>
                      </a:r>
                    </a:p>
                  </a:txBody>
                  <a:tcPr/>
                </a:tc>
                <a:extLst>
                  <a:ext uri="{0D108BD9-81ED-4DB2-BD59-A6C34878D82A}">
                    <a16:rowId xmlns:a16="http://schemas.microsoft.com/office/drawing/2014/main" val="2407392024"/>
                  </a:ext>
                </a:extLst>
              </a:tr>
            </a:tbl>
          </a:graphicData>
        </a:graphic>
      </p:graphicFrame>
    </p:spTree>
    <p:extLst>
      <p:ext uri="{BB962C8B-B14F-4D97-AF65-F5344CB8AC3E}">
        <p14:creationId xmlns:p14="http://schemas.microsoft.com/office/powerpoint/2010/main" val="225190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blue and green rectangles&#10;&#10;Description automatically generated">
            <a:extLst>
              <a:ext uri="{FF2B5EF4-FFF2-40B4-BE49-F238E27FC236}">
                <a16:creationId xmlns:a16="http://schemas.microsoft.com/office/drawing/2014/main" id="{3C9293D5-35FA-72D6-05B7-8FCE358F3B7B}"/>
              </a:ext>
            </a:extLst>
          </p:cNvPr>
          <p:cNvPicPr>
            <a:picLocks noChangeAspect="1"/>
          </p:cNvPicPr>
          <p:nvPr/>
        </p:nvPicPr>
        <p:blipFill rotWithShape="1">
          <a:blip r:embed="rId2">
            <a:extLst>
              <a:ext uri="{28A0092B-C50C-407E-A947-70E740481C1C}">
                <a14:useLocalDpi xmlns:a14="http://schemas.microsoft.com/office/drawing/2010/main" val="0"/>
              </a:ext>
            </a:extLst>
          </a:blip>
          <a:srcRect l="195" t="64718" b="332"/>
          <a:stretch/>
        </p:blipFill>
        <p:spPr bwMode="auto">
          <a:xfrm>
            <a:off x="17813" y="4457045"/>
            <a:ext cx="9126188" cy="240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436E594-664D-8928-78DD-EC082344AFB7}"/>
              </a:ext>
            </a:extLst>
          </p:cNvPr>
          <p:cNvSpPr>
            <a:spLocks noGrp="1"/>
          </p:cNvSpPr>
          <p:nvPr>
            <p:ph type="title"/>
          </p:nvPr>
        </p:nvSpPr>
        <p:spPr/>
        <p:txBody>
          <a:bodyPr/>
          <a:lstStyle/>
          <a:p>
            <a:r>
              <a:rPr lang="en-US">
                <a:latin typeface="Segoe UI"/>
                <a:cs typeface="Segoe UI"/>
              </a:rPr>
              <a:t>DATASET DETAILS</a:t>
            </a:r>
            <a:endParaRPr lang="en-US"/>
          </a:p>
        </p:txBody>
      </p:sp>
      <p:sp>
        <p:nvSpPr>
          <p:cNvPr id="3" name="TextBox 2">
            <a:extLst>
              <a:ext uri="{FF2B5EF4-FFF2-40B4-BE49-F238E27FC236}">
                <a16:creationId xmlns:a16="http://schemas.microsoft.com/office/drawing/2014/main" id="{CFA8D6A6-DA57-9C0D-E59C-9C73715F310A}"/>
              </a:ext>
            </a:extLst>
          </p:cNvPr>
          <p:cNvSpPr txBox="1"/>
          <p:nvPr/>
        </p:nvSpPr>
        <p:spPr>
          <a:xfrm>
            <a:off x="702128" y="1338943"/>
            <a:ext cx="787037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Times New Roman"/>
                <a:cs typeface="Times New Roman"/>
              </a:rPr>
              <a:t>This dataset tracks six months of detailed household electricity usage from January to June 2007, encompassing various metrics. </a:t>
            </a:r>
            <a:endParaRPr lang="en-US" sz="2400">
              <a:latin typeface="Calibri"/>
              <a:ea typeface="Calibri"/>
              <a:cs typeface="Calibri"/>
            </a:endParaRPr>
          </a:p>
          <a:p>
            <a:pPr marL="342900" indent="-342900">
              <a:buFont typeface="Arial"/>
              <a:buChar char="•"/>
            </a:pPr>
            <a:r>
              <a:rPr lang="en-US" sz="2400">
                <a:latin typeface="Times New Roman"/>
                <a:cs typeface="Times New Roman"/>
              </a:rPr>
              <a:t>It provides valuable insights with 260,640 measurements. </a:t>
            </a:r>
          </a:p>
          <a:p>
            <a:pPr marL="342900" indent="-342900">
              <a:buFont typeface="Arial"/>
              <a:buChar char="•"/>
            </a:pPr>
            <a:r>
              <a:rPr lang="en-US" sz="2400">
                <a:latin typeface="Times New Roman"/>
                <a:ea typeface="Calibri"/>
                <a:cs typeface="Times New Roman"/>
              </a:rPr>
              <a:t>The dataset gives electricity usage in one household from three different areas:</a:t>
            </a:r>
            <a:br>
              <a:rPr lang="en-US" sz="2400">
                <a:latin typeface="Times New Roman"/>
                <a:ea typeface="Calibri"/>
                <a:cs typeface="Times New Roman"/>
              </a:rPr>
            </a:br>
            <a:r>
              <a:rPr lang="en-US" sz="2400">
                <a:latin typeface="Times New Roman"/>
                <a:ea typeface="Calibri"/>
                <a:cs typeface="Times New Roman"/>
              </a:rPr>
              <a:t>1.</a:t>
            </a:r>
            <a:r>
              <a:rPr lang="en-US" sz="2400" b="1">
                <a:latin typeface="Times New Roman"/>
                <a:ea typeface="Calibri"/>
                <a:cs typeface="Times New Roman"/>
              </a:rPr>
              <a:t> Submetering1</a:t>
            </a:r>
            <a:r>
              <a:rPr lang="en-US" sz="2400">
                <a:latin typeface="Times New Roman"/>
                <a:ea typeface="Calibri"/>
                <a:cs typeface="Times New Roman"/>
              </a:rPr>
              <a:t>: Which gives the power usage for the kitchen.</a:t>
            </a:r>
            <a:br>
              <a:rPr lang="en-US" sz="2400">
                <a:latin typeface="Times New Roman"/>
                <a:ea typeface="Calibri"/>
                <a:cs typeface="Times New Roman"/>
              </a:rPr>
            </a:br>
            <a:r>
              <a:rPr lang="en-US" sz="2400">
                <a:latin typeface="Times New Roman"/>
                <a:ea typeface="Calibri"/>
                <a:cs typeface="Times New Roman"/>
              </a:rPr>
              <a:t>2. </a:t>
            </a:r>
            <a:r>
              <a:rPr lang="en-US" sz="2400" b="1">
                <a:latin typeface="Times New Roman"/>
                <a:ea typeface="Calibri"/>
                <a:cs typeface="Times New Roman"/>
              </a:rPr>
              <a:t>Submetering2</a:t>
            </a:r>
            <a:r>
              <a:rPr lang="en-US" sz="2400">
                <a:latin typeface="Times New Roman"/>
                <a:ea typeface="Calibri"/>
                <a:cs typeface="Times New Roman"/>
              </a:rPr>
              <a:t>: Which gives the power usage for the laundry room</a:t>
            </a:r>
            <a:br>
              <a:rPr lang="en-US"/>
            </a:br>
            <a:r>
              <a:rPr lang="en-US" sz="2400">
                <a:latin typeface="Times New Roman"/>
                <a:ea typeface="Calibri"/>
                <a:cs typeface="Times New Roman"/>
              </a:rPr>
              <a:t>3. </a:t>
            </a:r>
            <a:r>
              <a:rPr lang="en-US" sz="2400" b="1">
                <a:latin typeface="Times New Roman"/>
                <a:ea typeface="Calibri"/>
                <a:cs typeface="Times New Roman"/>
              </a:rPr>
              <a:t>Submetering3</a:t>
            </a:r>
            <a:r>
              <a:rPr lang="en-US" sz="2400">
                <a:latin typeface="Times New Roman"/>
                <a:ea typeface="Calibri"/>
                <a:cs typeface="Times New Roman"/>
              </a:rPr>
              <a:t>: Which gives the power usage for the Electric water heater and air conditioner.</a:t>
            </a:r>
          </a:p>
        </p:txBody>
      </p:sp>
    </p:spTree>
    <p:extLst>
      <p:ext uri="{BB962C8B-B14F-4D97-AF65-F5344CB8AC3E}">
        <p14:creationId xmlns:p14="http://schemas.microsoft.com/office/powerpoint/2010/main" val="3572545147"/>
      </p:ext>
    </p:extLst>
  </p:cSld>
  <p:clrMapOvr>
    <a:masterClrMapping/>
  </p:clrMapOvr>
</p:sld>
</file>

<file path=ppt/theme/theme1.xml><?xml version="1.0" encoding="utf-8"?>
<a:theme xmlns:a="http://schemas.openxmlformats.org/drawingml/2006/main" name="DC-PPT-Styl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IIITD-Template-Simple</Template>
  <TotalTime>461</TotalTime>
  <Words>1579</Words>
  <Application>Microsoft Office PowerPoint</Application>
  <PresentationFormat>On-screen Show (4:3)</PresentationFormat>
  <Paragraphs>190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DC-PPT-Style1</vt:lpstr>
      <vt:lpstr>Electricity Consumption For Household Appliances</vt:lpstr>
      <vt:lpstr>1. MOTIVATION</vt:lpstr>
      <vt:lpstr>2. LITERATURE REVIEW </vt:lpstr>
      <vt:lpstr>2. LITERATURE REVIEW </vt:lpstr>
      <vt:lpstr>2. LITERATURE REVIEW </vt:lpstr>
      <vt:lpstr>DATASET  DESCRIPTION</vt:lpstr>
      <vt:lpstr>DATASET ATTRIBUTES </vt:lpstr>
      <vt:lpstr>PowerPoint Presentation</vt:lpstr>
      <vt:lpstr>DATASET DETAILS</vt:lpstr>
      <vt:lpstr>3. DATASET VISUALIZATIONS</vt:lpstr>
      <vt:lpstr>3. DATASET VISUALIZATIONS</vt:lpstr>
      <vt:lpstr>4.  METHODOLOGY</vt:lpstr>
      <vt:lpstr>4.  METHODOLOGY</vt:lpstr>
      <vt:lpstr>5. RESULT AND ANALYSIS</vt:lpstr>
      <vt:lpstr>5. RESULT AND ANALYSIS </vt:lpstr>
      <vt:lpstr>5. RESULT AND ANALYSIS </vt:lpstr>
      <vt:lpstr>5. RESULT AND ANALYSIS </vt:lpstr>
      <vt:lpstr>6. CONCLUSION</vt:lpstr>
      <vt:lpstr>7. TIMELINE</vt:lpstr>
      <vt:lpstr>8. CONTRIBUTION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Niharika Singh</dc:creator>
  <cp:lastModifiedBy>Niharika Singh</cp:lastModifiedBy>
  <cp:revision>45</cp:revision>
  <dcterms:created xsi:type="dcterms:W3CDTF">2023-10-16T05:12:16Z</dcterms:created>
  <dcterms:modified xsi:type="dcterms:W3CDTF">2023-10-17T11:47:57Z</dcterms:modified>
</cp:coreProperties>
</file>