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5"/>
  </p:notesMasterIdLst>
  <p:sldIdLst>
    <p:sldId id="256" r:id="rId5"/>
    <p:sldId id="311" r:id="rId6"/>
    <p:sldId id="315" r:id="rId7"/>
    <p:sldId id="312" r:id="rId8"/>
    <p:sldId id="317" r:id="rId9"/>
    <p:sldId id="318" r:id="rId10"/>
    <p:sldId id="319" r:id="rId11"/>
    <p:sldId id="313" r:id="rId12"/>
    <p:sldId id="320" r:id="rId13"/>
    <p:sldId id="321" r:id="rId14"/>
    <p:sldId id="323" r:id="rId15"/>
    <p:sldId id="322" r:id="rId16"/>
    <p:sldId id="324" r:id="rId17"/>
    <p:sldId id="325" r:id="rId18"/>
    <p:sldId id="326" r:id="rId19"/>
    <p:sldId id="327" r:id="rId20"/>
    <p:sldId id="328" r:id="rId21"/>
    <p:sldId id="329" r:id="rId22"/>
    <p:sldId id="314" r:id="rId23"/>
    <p:sldId id="330" r:id="rId24"/>
  </p:sldIdLst>
  <p:sldSz cx="9144000" cy="5143500" type="screen16x9"/>
  <p:notesSz cx="7102475" cy="93884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056615FD-78D0-4D98-B7D6-2DFCD5067844}">
          <p14:sldIdLst>
            <p14:sldId id="256"/>
            <p14:sldId id="311"/>
            <p14:sldId id="315"/>
            <p14:sldId id="312"/>
            <p14:sldId id="317"/>
            <p14:sldId id="318"/>
            <p14:sldId id="319"/>
            <p14:sldId id="313"/>
            <p14:sldId id="320"/>
            <p14:sldId id="321"/>
            <p14:sldId id="323"/>
            <p14:sldId id="322"/>
            <p14:sldId id="324"/>
            <p14:sldId id="325"/>
            <p14:sldId id="326"/>
            <p14:sldId id="327"/>
            <p14:sldId id="328"/>
            <p14:sldId id="329"/>
            <p14:sldId id="314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069"/>
    <a:srgbClr val="D09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95097" autoAdjust="0"/>
  </p:normalViewPr>
  <p:slideViewPr>
    <p:cSldViewPr snapToGrid="0">
      <p:cViewPr varScale="1">
        <p:scale>
          <a:sx n="108" d="100"/>
          <a:sy n="108" d="100"/>
        </p:scale>
        <p:origin x="52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6337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75479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4621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537a396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d537a3964_0_2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6651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537a396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d537a3964_0_2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7945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537a396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d537a3964_0_2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905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537a396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d537a3964_0_2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462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537a396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d537a3964_0_2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5167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537a396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d537a3964_0_2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7136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537a396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d537a3964_0_2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010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537a396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d537a3964_0_2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0863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537a396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d537a3964_0_2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2342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537a396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d537a3964_0_2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4295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537a396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d537a3964_0_2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4668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537a396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d537a3964_0_2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0916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537a396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d537a3964_0_2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2958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537a396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d537a3964_0_2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3416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537a396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d537a3964_0_2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650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537a396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d537a3964_0_2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3725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537a396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d537a3964_0_2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556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537a396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d537a3964_0_2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1589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537a396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d537a3964_0_2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0617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ibm.com/blog/quantum-kernel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qiskit.org/documentation/machine-learning/tutorials/03_quantum_kernel.html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125996"/>
            <a:ext cx="8520600" cy="124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600" dirty="0"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  <a:sym typeface="Old Standard TT"/>
              </a:rPr>
              <a:t>“A rigorous and robust quantum speed-up in supervised machine learning”</a:t>
            </a:r>
            <a:endParaRPr sz="3600" dirty="0">
              <a:latin typeface="Times New Roman" panose="02020603050405020304" pitchFamily="18" charset="0"/>
              <a:ea typeface="Old Standard TT"/>
              <a:cs typeface="Times New Roman" panose="02020603050405020304" pitchFamily="18" charset="0"/>
              <a:sym typeface="Old Standard T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571750"/>
            <a:ext cx="8520600" cy="222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CA" sz="1800" dirty="0" err="1"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  <a:sym typeface="Old Standard TT"/>
              </a:rPr>
              <a:t>Yunchao</a:t>
            </a:r>
            <a:r>
              <a:rPr lang="en-CA" sz="1800" dirty="0"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  <a:sym typeface="Old Standard TT"/>
              </a:rPr>
              <a:t> Liu,  Srinivasan Arunachalam, and </a:t>
            </a:r>
            <a:r>
              <a:rPr lang="en-CA" sz="1800" dirty="0" err="1"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  <a:sym typeface="Old Standard TT"/>
              </a:rPr>
              <a:t>Kristan</a:t>
            </a:r>
            <a:r>
              <a:rPr lang="en-CA" sz="1800" dirty="0"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  <a:sym typeface="Old Standard TT"/>
              </a:rPr>
              <a:t> </a:t>
            </a:r>
            <a:r>
              <a:rPr lang="en-CA" sz="1800" dirty="0" err="1"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  <a:sym typeface="Old Standard TT"/>
              </a:rPr>
              <a:t>Temme</a:t>
            </a:r>
            <a:endParaRPr lang="en-CA" sz="1800" dirty="0">
              <a:latin typeface="Times New Roman" panose="02020603050405020304" pitchFamily="18" charset="0"/>
              <a:ea typeface="Old Standard TT"/>
              <a:cs typeface="Times New Roman" panose="02020603050405020304" pitchFamily="18" charset="0"/>
              <a:sym typeface="Old Standard T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 dirty="0"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  <a:sym typeface="Old Standard TT"/>
              </a:rPr>
              <a:t>December 1</a:t>
            </a:r>
            <a:r>
              <a:rPr lang="en" sz="1800" baseline="30000" dirty="0"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  <a:sym typeface="Old Standard TT"/>
              </a:rPr>
              <a:t>st</a:t>
            </a:r>
            <a:r>
              <a:rPr lang="en" sz="1800" dirty="0"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  <a:sym typeface="Old Standard TT"/>
              </a:rPr>
              <a:t>, 2020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 dirty="0"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  <a:sym typeface="Old Standard TT"/>
              </a:rPr>
              <a:t>(David Gayowsky, Mar 9</a:t>
            </a:r>
            <a:r>
              <a:rPr lang="en" sz="1800" baseline="30000" dirty="0"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  <a:sym typeface="Old Standard TT"/>
              </a:rPr>
              <a:t>th</a:t>
            </a:r>
            <a:r>
              <a:rPr lang="en" sz="1800" dirty="0"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  <a:sym typeface="Old Standard TT"/>
              </a:rPr>
              <a:t> 2023)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" sz="1800" dirty="0">
              <a:latin typeface="Times New Roman" panose="02020603050405020304" pitchFamily="18" charset="0"/>
              <a:ea typeface="Old Standard TT"/>
              <a:cs typeface="Times New Roman" panose="02020603050405020304" pitchFamily="18" charset="0"/>
              <a:sym typeface="Old Standard T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 dirty="0"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  <a:sym typeface="Old Standard TT"/>
              </a:rPr>
              <a:t>Published in Nature, by IBM (Qiskit): </a:t>
            </a:r>
            <a:r>
              <a:rPr lang="en-CA" sz="1800" dirty="0"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  <a:sym typeface="Old Standard TT"/>
                <a:hlinkClick r:id="rId3"/>
              </a:rPr>
              <a:t>https://research.ibm.com/blog/quantum-kernels</a:t>
            </a:r>
            <a:r>
              <a:rPr lang="en-CA" sz="1800" dirty="0"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  <a:sym typeface="Old Standard TT"/>
              </a:rPr>
              <a:t> </a:t>
            </a:r>
            <a:endParaRPr lang="en" sz="1800" dirty="0">
              <a:latin typeface="Times New Roman" panose="02020603050405020304" pitchFamily="18" charset="0"/>
              <a:ea typeface="Old Standard TT"/>
              <a:cs typeface="Times New Roman" panose="02020603050405020304" pitchFamily="18" charset="0"/>
              <a:sym typeface="Old Standard T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" sz="1800" dirty="0">
              <a:latin typeface="Times New Roman" panose="02020603050405020304" pitchFamily="18" charset="0"/>
              <a:ea typeface="Old Standard TT"/>
              <a:cs typeface="Times New Roman" panose="02020603050405020304" pitchFamily="18" charset="0"/>
              <a:sym typeface="Old Standard T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012E5E-028D-4E33-ABC1-31D25580A1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213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CA" b="1" dirty="0">
                <a:latin typeface="+mj-lt"/>
                <a:ea typeface="Old Standard TT"/>
                <a:cs typeface="Old Standard TT"/>
                <a:sym typeface="Old Standard TT"/>
              </a:rPr>
              <a:t>Background</a:t>
            </a:r>
            <a:endParaRPr b="1" dirty="0"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32700" y="861770"/>
            <a:ext cx="8478600" cy="371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CA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Define a </a:t>
            </a:r>
            <a:r>
              <a:rPr lang="en-CA" sz="1600" b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concept </a:t>
            </a:r>
            <a:r>
              <a:rPr lang="en-CA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(decision rule) </a:t>
            </a:r>
            <a:r>
              <a:rPr lang="en-CA" sz="1600" b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class</a:t>
            </a:r>
            <a:r>
              <a:rPr lang="en-CA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, or set of labelling rules, to be the set of all possible “decisions” (boundaries, sorting rules, etc.), which our target decision rule is a member of.</a:t>
            </a: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endParaRPr lang="en-CA" sz="16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CA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Base the concept class on DLP, where concept class </a:t>
            </a:r>
            <a:r>
              <a:rPr lang="en-CA" sz="1600" i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C</a:t>
            </a:r>
            <a:r>
              <a:rPr lang="en-CA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 = {</a:t>
            </a:r>
            <a:r>
              <a:rPr lang="en-CA" sz="1600" i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f</a:t>
            </a:r>
            <a:r>
              <a:rPr lang="en-CA" sz="1600" i="1" baseline="-250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s</a:t>
            </a:r>
            <a:r>
              <a:rPr lang="en-CA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}, such that:</a:t>
            </a: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endParaRPr lang="en-CA" sz="16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endParaRPr lang="en-CA" sz="16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endParaRPr lang="en-CA" sz="16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endParaRPr lang="en-CA" sz="16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CA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Where each possible </a:t>
            </a:r>
            <a:r>
              <a:rPr lang="en-CA" sz="1600" i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f</a:t>
            </a:r>
            <a:r>
              <a:rPr lang="en-CA" sz="1600" i="1" baseline="-250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s</a:t>
            </a:r>
            <a:r>
              <a:rPr lang="en-CA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 maps half the elements in </a:t>
            </a:r>
            <a:r>
              <a:rPr lang="en-CA" sz="1600" i="1" dirty="0" err="1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Z</a:t>
            </a:r>
            <a:r>
              <a:rPr lang="en-CA" sz="1600" i="1" baseline="-25000" dirty="0" err="1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p</a:t>
            </a:r>
            <a:r>
              <a:rPr lang="en-CA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 to +1, and half to -1.</a:t>
            </a: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endParaRPr lang="en-CA" sz="1600" dirty="0">
              <a:solidFill>
                <a:schemeClr val="tx2">
                  <a:lumMod val="75000"/>
                </a:schemeClr>
              </a:solidFill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B20B6-6BE4-47C3-A851-1583C326F0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10</a:t>
            </a:fld>
            <a:endParaRPr lang="en">
              <a:latin typeface="+mj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C944FE1-F1C6-4578-9050-5CF1A41B7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07" y="2571750"/>
            <a:ext cx="4139055" cy="104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848AFDF-8459-3B81-3073-FA287D269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983" y="1679549"/>
            <a:ext cx="2074934" cy="28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345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213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CA" b="1" dirty="0">
                <a:latin typeface="+mj-lt"/>
                <a:ea typeface="Old Standard TT"/>
                <a:cs typeface="Old Standard TT"/>
                <a:sym typeface="Old Standard TT"/>
              </a:rPr>
              <a:t>Background</a:t>
            </a:r>
            <a:endParaRPr b="1" dirty="0"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32700" y="861770"/>
            <a:ext cx="8478600" cy="371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CA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The task here is not to learn the optimal classifier (decision boundary) for some set of points, but to </a:t>
            </a:r>
            <a:r>
              <a:rPr lang="en-CA" sz="1600" b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efficiently learn the concept class </a:t>
            </a:r>
            <a:r>
              <a:rPr lang="en-CA" sz="1600" b="1" i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C</a:t>
            </a:r>
            <a:r>
              <a:rPr lang="en-CA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. </a:t>
            </a: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A concept class </a:t>
            </a:r>
            <a:r>
              <a:rPr lang="en-US" sz="1600" i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C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 is “efficiently learnable” if for every </a:t>
            </a:r>
            <a:r>
              <a:rPr lang="en-US" sz="1600" i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f</a:t>
            </a:r>
            <a:r>
              <a:rPr lang="en-US" sz="1600" i="1" baseline="-250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s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 ∈ </a:t>
            </a:r>
            <a:r>
              <a:rPr lang="en-US" sz="1600" i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C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, an efficient algorithm can achieve 99% test accuracy by learning from examples labeled according to </a:t>
            </a:r>
            <a:r>
              <a:rPr lang="en-US" sz="1600" i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f</a:t>
            </a:r>
            <a:r>
              <a:rPr lang="en-US" sz="1600" i="1" baseline="-250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s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.</a:t>
            </a:r>
            <a:r>
              <a:rPr lang="en-CA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 </a:t>
            </a: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endParaRPr lang="en-CA" sz="16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CA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As an example, think of each </a:t>
            </a:r>
            <a:r>
              <a:rPr lang="en-CA" sz="1600" i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f</a:t>
            </a:r>
            <a:r>
              <a:rPr lang="en-CA" sz="1600" i="1" baseline="-250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s</a:t>
            </a:r>
            <a:r>
              <a:rPr lang="en-CA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 as a way to cut a circle of points in two </a:t>
            </a: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CA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halves. </a:t>
            </a: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CA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We want to make sure our algorithm can figure out each way.</a:t>
            </a: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CA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(The two halves problem is, of course, trivial.)</a:t>
            </a: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endParaRPr lang="en-CA" sz="1600" dirty="0">
              <a:solidFill>
                <a:schemeClr val="tx2">
                  <a:lumMod val="75000"/>
                </a:schemeClr>
              </a:solidFill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B20B6-6BE4-47C3-A851-1583C326F0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11</a:t>
            </a:fld>
            <a:endParaRPr lang="en">
              <a:latin typeface="+mj-lt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FD1D116-42FC-4D4B-5E9B-1E5D0ED8B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177" y="2256154"/>
            <a:ext cx="2000281" cy="232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748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213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CA" b="1" dirty="0">
                <a:latin typeface="+mj-lt"/>
                <a:ea typeface="Old Standard TT"/>
                <a:cs typeface="Old Standard TT"/>
                <a:sym typeface="Old Standard TT"/>
              </a:rPr>
              <a:t>Problem</a:t>
            </a:r>
            <a:endParaRPr b="1" dirty="0"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32700" y="861770"/>
            <a:ext cx="8478600" cy="371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CA" b="1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Main idea: </a:t>
            </a:r>
            <a:r>
              <a:rPr lang="en-CA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“</a:t>
            </a:r>
            <a:r>
              <a:rPr lang="en-US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An efficient quantum learner can pass this challenge, while no efficient classical learner can pass it, assuming the classical hardness of DLP.”</a:t>
            </a: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endParaRPr lang="en-US" dirty="0">
              <a:solidFill>
                <a:schemeClr val="tx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US" b="1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Task: </a:t>
            </a:r>
            <a:r>
              <a:rPr lang="en-US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Show that the concept class C can be efficiently learned by our support vector machine algorithm with quantum kernel estimation.</a:t>
            </a:r>
            <a:endParaRPr lang="en-CA" dirty="0">
              <a:solidFill>
                <a:schemeClr val="tx1"/>
              </a:solidFill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B20B6-6BE4-47C3-A851-1583C326F0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12</a:t>
            </a:fld>
            <a:endParaRPr lang="e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2337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213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CA" b="1" dirty="0">
                <a:latin typeface="+mj-lt"/>
                <a:ea typeface="Old Standard TT"/>
                <a:cs typeface="Old Standard TT"/>
                <a:sym typeface="Old Standard TT"/>
              </a:rPr>
              <a:t>Proof</a:t>
            </a:r>
            <a:endParaRPr b="1" dirty="0"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32700" y="861770"/>
            <a:ext cx="8478600" cy="371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CA" b="1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First step: </a:t>
            </a:r>
            <a:r>
              <a:rPr lang="en-CA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Establish quantum feature map, i.e. map classical data points to </a:t>
            </a:r>
            <a:r>
              <a:rPr lang="en-CA" i="1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n</a:t>
            </a:r>
            <a:r>
              <a:rPr lang="en-CA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-qubit quantum state (</a:t>
            </a:r>
            <a:r>
              <a:rPr lang="en-CA" i="1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n</a:t>
            </a:r>
            <a:r>
              <a:rPr lang="en-CA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 = number of bits required to represent prime </a:t>
            </a:r>
            <a:r>
              <a:rPr lang="en-CA" i="1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p</a:t>
            </a:r>
            <a:r>
              <a:rPr lang="en-CA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).</a:t>
            </a: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endParaRPr lang="en-CA" dirty="0">
              <a:solidFill>
                <a:schemeClr val="tx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endParaRPr lang="en-CA" dirty="0">
              <a:solidFill>
                <a:schemeClr val="tx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CA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The quantum feature map is a circuit, where the quantum kernel is calculated via quantum computer.*</a:t>
            </a: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endParaRPr lang="en-CA" dirty="0">
              <a:solidFill>
                <a:schemeClr val="tx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CA" dirty="0">
                <a:solidFill>
                  <a:schemeClr val="tx2">
                    <a:lumMod val="75000"/>
                  </a:schemeClr>
                </a:solidFill>
                <a:latin typeface="+mj-lt"/>
                <a:ea typeface="Old Standard TT"/>
                <a:cs typeface="Old Standard TT"/>
                <a:sym typeface="Old Standard TT"/>
              </a:rPr>
              <a:t>*I shan’t go into any more detail on this or we’ll be here until next week.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B20B6-6BE4-47C3-A851-1583C326F0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13</a:t>
            </a:fld>
            <a:endParaRPr lang="en">
              <a:latin typeface="+mj-lt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834B235-B865-340B-7AED-E1331F80F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2076450"/>
            <a:ext cx="161925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157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213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CA" b="1" dirty="0">
                <a:latin typeface="+mj-lt"/>
                <a:ea typeface="Old Standard TT"/>
                <a:cs typeface="Old Standard TT"/>
                <a:sym typeface="Old Standard TT"/>
              </a:rPr>
              <a:t>Proof</a:t>
            </a:r>
            <a:endParaRPr b="1" dirty="0"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32700" y="861770"/>
            <a:ext cx="8478600" cy="371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CA" b="1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A good feature (hah!) of feature mapping: </a:t>
            </a:r>
            <a:r>
              <a:rPr lang="en-CA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patterns (in low-dimensional spaces) become more recognizable in higher-dimensional feature space.</a:t>
            </a: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CA" b="1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As a result, for our concept class: </a:t>
            </a:r>
            <a:r>
              <a:rPr lang="en-CA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there is a </a:t>
            </a:r>
            <a:r>
              <a:rPr lang="en-CA" dirty="0">
                <a:solidFill>
                  <a:srgbClr val="00B050"/>
                </a:solidFill>
                <a:latin typeface="+mj-lt"/>
                <a:ea typeface="Old Standard TT"/>
                <a:cs typeface="Old Standard TT"/>
                <a:sym typeface="Old Standard TT"/>
              </a:rPr>
              <a:t>hyperplane (outer product)</a:t>
            </a:r>
            <a:r>
              <a:rPr lang="en-CA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 which separates -1 and +1 labelled states in each </a:t>
            </a:r>
            <a:r>
              <a:rPr lang="en-CA" i="1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f</a:t>
            </a:r>
            <a:r>
              <a:rPr lang="en-CA" i="1" baseline="-25000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s</a:t>
            </a:r>
            <a:r>
              <a:rPr lang="en-CA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, by a </a:t>
            </a:r>
            <a:r>
              <a:rPr lang="en-CA" i="1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large</a:t>
            </a:r>
            <a:r>
              <a:rPr lang="en-CA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 margin (outer vs. inner product).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B20B6-6BE4-47C3-A851-1583C326F0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14</a:t>
            </a:fld>
            <a:endParaRPr lang="en">
              <a:latin typeface="+mj-lt"/>
            </a:endParaRPr>
          </a:p>
        </p:txBody>
      </p:sp>
      <p:pic>
        <p:nvPicPr>
          <p:cNvPr id="6146" name="Picture 2" descr="Hyperplane Definition | DeepAI">
            <a:extLst>
              <a:ext uri="{FF2B5EF4-FFF2-40B4-BE49-F238E27FC236}">
                <a16:creationId xmlns:a16="http://schemas.microsoft.com/office/drawing/2014/main" id="{9275FEC9-A117-7DE9-B8B1-B179470D8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48" y="2747616"/>
            <a:ext cx="4543808" cy="192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DB62109F-4632-2383-4E7F-06ECA002D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456" y="2806343"/>
            <a:ext cx="2686493" cy="180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693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213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CA" b="1" dirty="0">
                <a:latin typeface="+mj-lt"/>
                <a:ea typeface="Old Standard TT"/>
                <a:cs typeface="Old Standard TT"/>
                <a:sym typeface="Old Standard TT"/>
              </a:rPr>
              <a:t>Proof</a:t>
            </a:r>
            <a:endParaRPr b="1" dirty="0"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32700" y="786200"/>
            <a:ext cx="8478600" cy="371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CA" b="1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Notice: </a:t>
            </a:r>
            <a:r>
              <a:rPr lang="en-CA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by mapping to exponentially higher-dimensional feature space, we are taking advantage of quantum data, without having to actually store in qubit amplitudes – just using inner products! </a:t>
            </a: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endParaRPr lang="en-CA" dirty="0">
              <a:solidFill>
                <a:schemeClr val="tx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CA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Now we can see that </a:t>
            </a:r>
            <a:r>
              <a:rPr lang="en-CA" b="1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in order to </a:t>
            </a: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CA" b="1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classify data, we need only to find </a:t>
            </a: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CA" b="1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a good linear classifier in feature </a:t>
            </a: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CA" b="1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space! </a:t>
            </a:r>
          </a:p>
          <a:p>
            <a:pPr marL="0" lvl="0" indent="0" algn="l" rtl="0">
              <a:lnSpc>
                <a:spcPct val="100000"/>
              </a:lnSpc>
              <a:buSzPts val="1800"/>
              <a:buNone/>
            </a:pPr>
            <a:endParaRPr lang="en-CA" b="1" dirty="0">
              <a:solidFill>
                <a:schemeClr val="tx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00000"/>
              </a:lnSpc>
              <a:buSzPts val="1800"/>
              <a:buNone/>
            </a:pPr>
            <a:r>
              <a:rPr lang="en-CA" sz="1400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*This idea isn’t new – used in ML algorithms already. But now we see we can do it on a quantum computer!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B20B6-6BE4-47C3-A851-1583C326F0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15</a:t>
            </a:fld>
            <a:endParaRPr lang="en">
              <a:latin typeface="+mj-lt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B62109F-4632-2383-4E7F-06ECA002D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065" y="2268836"/>
            <a:ext cx="2478973" cy="166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A23FD893-311A-0874-8F0A-7FFB78D38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822" y="2210860"/>
            <a:ext cx="1483840" cy="172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903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213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CA" b="1" dirty="0">
                <a:latin typeface="+mj-lt"/>
                <a:ea typeface="Old Standard TT"/>
                <a:cs typeface="Old Standard TT"/>
                <a:sym typeface="Old Standard TT"/>
              </a:rPr>
              <a:t>Proof</a:t>
            </a:r>
            <a:endParaRPr b="1" dirty="0"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32700" y="861770"/>
            <a:ext cx="8478600" cy="371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CA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Now, how do we find the hyperplane? </a:t>
            </a: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Once we map to a high-dimensional feature space, it takes exponential time to find the optimal hyperplane.</a:t>
            </a: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endParaRPr lang="en-US" dirty="0">
              <a:solidFill>
                <a:schemeClr val="tx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Thus, </a:t>
            </a:r>
            <a:r>
              <a:rPr lang="en-US" b="1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use ML methods </a:t>
            </a:r>
            <a:r>
              <a:rPr lang="en-US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(in this case, Support Vector </a:t>
            </a: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Machines, as they are made to construct hyperplanes).</a:t>
            </a: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endParaRPr lang="en-US" dirty="0">
              <a:solidFill>
                <a:schemeClr val="tx1"/>
              </a:solidFill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B20B6-6BE4-47C3-A851-1583C326F0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16</a:t>
            </a:fld>
            <a:endParaRPr lang="en">
              <a:latin typeface="+mj-lt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29AFD34-B984-D968-16F8-EA9B87FB7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732" y="2099266"/>
            <a:ext cx="2621369" cy="226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658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213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CA" b="1" dirty="0">
                <a:latin typeface="+mj-lt"/>
                <a:ea typeface="Old Standard TT"/>
                <a:cs typeface="Old Standard TT"/>
                <a:sym typeface="Old Standard TT"/>
              </a:rPr>
              <a:t>Proof</a:t>
            </a:r>
            <a:endParaRPr b="1" dirty="0"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32700" y="861770"/>
            <a:ext cx="8478600" cy="371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US" sz="1600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Thus, follow the general SVM-QKE algorithm:</a:t>
            </a:r>
          </a:p>
          <a:p>
            <a:pPr marL="342900" lvl="0" algn="l" rtl="0">
              <a:lnSpc>
                <a:spcPct val="150000"/>
              </a:lnSpc>
              <a:buSzPts val="1800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Input a set </a:t>
            </a:r>
            <a:r>
              <a:rPr lang="en-US" sz="1600" i="1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S</a:t>
            </a:r>
            <a:r>
              <a:rPr lang="en-US" sz="1600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 of </a:t>
            </a:r>
            <a:r>
              <a:rPr lang="en-US" sz="1600" i="1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m</a:t>
            </a:r>
            <a:r>
              <a:rPr lang="en-US" sz="1600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 training examples.</a:t>
            </a:r>
          </a:p>
          <a:p>
            <a:pPr marL="342900" lvl="0" algn="l" rtl="0">
              <a:lnSpc>
                <a:spcPct val="150000"/>
              </a:lnSpc>
              <a:buSzPts val="1800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Run QKE to obtain </a:t>
            </a:r>
            <a:r>
              <a:rPr lang="en-US" sz="1600" i="1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m</a:t>
            </a:r>
            <a:r>
              <a:rPr lang="en-US" sz="1600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 x </a:t>
            </a:r>
            <a:r>
              <a:rPr lang="en-US" sz="1600" i="1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m</a:t>
            </a:r>
            <a:r>
              <a:rPr lang="en-US" sz="1600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 kernel matrix </a:t>
            </a:r>
            <a:r>
              <a:rPr lang="en-US" sz="1600" i="1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K</a:t>
            </a:r>
            <a:r>
              <a:rPr lang="en-US" sz="1600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(</a:t>
            </a:r>
            <a:r>
              <a:rPr lang="en-US" sz="1600" i="1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, </a:t>
            </a:r>
            <a:r>
              <a:rPr lang="en-US" sz="1600" i="1" dirty="0" err="1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x</a:t>
            </a:r>
            <a:r>
              <a:rPr lang="en-US" sz="1600" i="1" baseline="-25000" dirty="0" err="1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j</a:t>
            </a:r>
            <a:r>
              <a:rPr lang="en-US" sz="1600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).</a:t>
            </a:r>
          </a:p>
          <a:p>
            <a:pPr marL="342900" lvl="0" algn="l" rtl="0">
              <a:lnSpc>
                <a:spcPct val="150000"/>
              </a:lnSpc>
              <a:buSzPts val="1800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Run SVM on a classical computer to obtain hyperplane solution (i.e. parameters of hyperplane). </a:t>
            </a: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endParaRPr lang="en-US" sz="1600" dirty="0">
              <a:solidFill>
                <a:schemeClr val="tx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US" sz="1600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When we would like to test our algorithm:</a:t>
            </a:r>
          </a:p>
          <a:p>
            <a:pPr marL="342900" lvl="0" algn="l" rtl="0">
              <a:lnSpc>
                <a:spcPct val="150000"/>
              </a:lnSpc>
              <a:buSzPts val="1800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Input new data point </a:t>
            </a:r>
            <a:r>
              <a:rPr lang="en-US" sz="1600" i="1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x</a:t>
            </a:r>
            <a:r>
              <a:rPr lang="en-US" sz="1600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.</a:t>
            </a:r>
          </a:p>
          <a:p>
            <a:pPr marL="342900" lvl="0" algn="l" rtl="0">
              <a:lnSpc>
                <a:spcPct val="150000"/>
              </a:lnSpc>
              <a:buSzPts val="1800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Compute </a:t>
            </a:r>
            <a:r>
              <a:rPr lang="en-US" sz="1600" i="1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K</a:t>
            </a:r>
            <a:r>
              <a:rPr lang="en-US" sz="1600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(</a:t>
            </a:r>
            <a:r>
              <a:rPr lang="en-US" sz="1600" i="1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x</a:t>
            </a:r>
            <a:r>
              <a:rPr lang="en-US" sz="1600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, </a:t>
            </a:r>
            <a:r>
              <a:rPr lang="en-US" sz="1600" i="1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) for all </a:t>
            </a:r>
            <a:r>
              <a:rPr lang="en-US" sz="1600" i="1" dirty="0" err="1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 = 1, … </a:t>
            </a:r>
            <a:r>
              <a:rPr lang="en-US" sz="1600" i="1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m</a:t>
            </a:r>
            <a:r>
              <a:rPr lang="en-US" sz="1600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.</a:t>
            </a:r>
          </a:p>
          <a:p>
            <a:pPr marL="342900" lvl="0" algn="l" rtl="0">
              <a:lnSpc>
                <a:spcPct val="150000"/>
              </a:lnSpc>
              <a:buSzPts val="1800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Pass to linear classifier to classify new point </a:t>
            </a:r>
            <a:r>
              <a:rPr lang="en-US" sz="1600" i="1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x </a:t>
            </a:r>
            <a:r>
              <a:rPr lang="en-US" sz="1600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based on hyperplane solution.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B20B6-6BE4-47C3-A851-1583C326F0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17</a:t>
            </a:fld>
            <a:endParaRPr lang="e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6488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213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CA" b="1" dirty="0">
                <a:latin typeface="+mj-lt"/>
                <a:ea typeface="Old Standard TT"/>
                <a:cs typeface="Old Standard TT"/>
                <a:sym typeface="Old Standard TT"/>
              </a:rPr>
              <a:t>But…</a:t>
            </a:r>
            <a:endParaRPr b="1" dirty="0"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32700" y="861770"/>
            <a:ext cx="8478600" cy="371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US" sz="1600" b="1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But what about quantum noise? </a:t>
            </a:r>
            <a:r>
              <a:rPr lang="en-US" sz="1600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Couldn’t that make our algorithm less effective than classical solutions, even if QKE is reducing our problem time?</a:t>
            </a: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endParaRPr lang="en-US" sz="1600" dirty="0">
              <a:solidFill>
                <a:schemeClr val="tx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US" sz="1600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I will not show the proof here (as it takes two appendixes), however, it can be shown that:</a:t>
            </a:r>
          </a:p>
          <a:p>
            <a:pPr marL="285750" lvl="0" indent="-285750" algn="l" rtl="0">
              <a:lnSpc>
                <a:spcPct val="150000"/>
              </a:lnSpc>
              <a:buSzPts val="1800"/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There exists some hyperplane </a:t>
            </a:r>
            <a:r>
              <a:rPr lang="en-US" sz="1600" i="1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w* </a:t>
            </a:r>
            <a:r>
              <a:rPr lang="en-US" sz="1600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with a </a:t>
            </a:r>
            <a:r>
              <a:rPr lang="en-US" sz="1600" i="1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large</a:t>
            </a:r>
            <a:r>
              <a:rPr lang="en-US" sz="1600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 margin on the training set.</a:t>
            </a:r>
          </a:p>
          <a:p>
            <a:pPr marL="285750" lvl="0" indent="-285750" algn="l" rtl="0">
              <a:lnSpc>
                <a:spcPct val="150000"/>
              </a:lnSpc>
              <a:buSzPts val="1800"/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SVM program optimizes for the hyperplane with largest margin, thus it is guaranteed to find a </a:t>
            </a:r>
            <a:r>
              <a:rPr lang="en-US" sz="1600" i="1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good</a:t>
            </a:r>
            <a:r>
              <a:rPr lang="en-US" sz="1600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 hyperplane </a:t>
            </a:r>
            <a:r>
              <a:rPr lang="en-US" sz="1600" i="1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w</a:t>
            </a:r>
            <a:r>
              <a:rPr lang="en-US" sz="1600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, even if not </a:t>
            </a:r>
            <a:r>
              <a:rPr lang="en-US" sz="1600" i="1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w*.</a:t>
            </a: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US" sz="1600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Thus, still a margin, and linear </a:t>
            </a:r>
            <a:r>
              <a:rPr lang="en-US" sz="1600" b="1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classifier still has good accuracy, even with quantum noise*</a:t>
            </a:r>
            <a:r>
              <a:rPr lang="en-US" sz="1600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.</a:t>
            </a: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endParaRPr lang="en-US" sz="1600" dirty="0">
              <a:solidFill>
                <a:schemeClr val="tx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  <a:ea typeface="Old Standard TT"/>
                <a:cs typeface="Old Standard TT"/>
                <a:sym typeface="Old Standard TT"/>
              </a:rPr>
              <a:t>*This is also proved, although I will not go through the proof here.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B20B6-6BE4-47C3-A851-1583C326F0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18</a:t>
            </a:fld>
            <a:endParaRPr lang="e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8843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213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CA" b="1" dirty="0">
                <a:latin typeface="+mj-lt"/>
                <a:ea typeface="Old Standard TT"/>
                <a:cs typeface="Old Standard TT"/>
                <a:sym typeface="Old Standard TT"/>
              </a:rPr>
              <a:t>Conclusions</a:t>
            </a:r>
            <a:endParaRPr b="1" dirty="0"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32700" y="861770"/>
            <a:ext cx="8478600" cy="371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A simple quantum machine learning algorithm has been created, which:</a:t>
            </a:r>
          </a:p>
          <a:p>
            <a:pPr marL="342900" lvl="0" algn="l" rtl="0">
              <a:lnSpc>
                <a:spcPct val="150000"/>
              </a:lnSpc>
              <a:buSzPts val="1800"/>
              <a:buFontTx/>
              <a:buChar char="-"/>
            </a:pPr>
            <a:r>
              <a:rPr lang="en-US" sz="20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Does not assume we can accurately store qubit amplitudes,</a:t>
            </a:r>
          </a:p>
          <a:p>
            <a:pPr marL="342900" lvl="0" algn="l" rtl="0">
              <a:lnSpc>
                <a:spcPct val="150000"/>
              </a:lnSpc>
              <a:buSzPts val="1800"/>
              <a:buFontTx/>
              <a:buChar char="-"/>
            </a:pPr>
            <a:r>
              <a:rPr lang="en-US" sz="20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Is robust, i.e. works even with quantum noise (NISQ),</a:t>
            </a:r>
          </a:p>
          <a:p>
            <a:pPr marL="342900" lvl="0" algn="l" rtl="0">
              <a:lnSpc>
                <a:spcPct val="150000"/>
              </a:lnSpc>
              <a:buSzPts val="1800"/>
              <a:buFontTx/>
              <a:buChar char="-"/>
            </a:pPr>
            <a:r>
              <a:rPr lang="en-US" sz="20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Outperforms purely classical algorithms.</a:t>
            </a:r>
          </a:p>
          <a:p>
            <a:pPr marL="342900" lvl="0" algn="l" rtl="0">
              <a:lnSpc>
                <a:spcPct val="150000"/>
              </a:lnSpc>
              <a:buSzPts val="1800"/>
              <a:buFontTx/>
              <a:buChar char="-"/>
            </a:pPr>
            <a:endParaRPr lang="en-CA" sz="20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B20B6-6BE4-47C3-A851-1583C326F0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19</a:t>
            </a:fld>
            <a:endParaRPr lang="e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555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213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latin typeface="+mj-lt"/>
                <a:ea typeface="Old Standard TT"/>
                <a:cs typeface="Old Standard TT"/>
                <a:sym typeface="Old Standard TT"/>
              </a:rPr>
              <a:t>Motivation</a:t>
            </a:r>
            <a:endParaRPr b="1" dirty="0"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32700" y="861770"/>
            <a:ext cx="8478600" cy="371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CA" sz="20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One possible application of quantum computing: </a:t>
            </a:r>
            <a:r>
              <a:rPr lang="en-CA" sz="2000" b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quantum “speed-ups”.</a:t>
            </a: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CA" sz="20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Essentially, using quantum computing to decrease time of already known problems (particularly NP-hard problems). </a:t>
            </a: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endParaRPr lang="en-CA" sz="20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CA" sz="20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This includes machine learning methods: 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several </a:t>
            </a:r>
            <a:r>
              <a:rPr lang="en-US" sz="2000" b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quantum algorithms for machine learning tasks that promise polynomial and exponential speed-ups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.</a:t>
            </a:r>
            <a:endParaRPr lang="en-CA" sz="20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endParaRPr lang="en-CA" sz="20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0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endParaRPr lang="en-CA" sz="20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CA" sz="20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	</a:t>
            </a:r>
          </a:p>
          <a:p>
            <a:pPr marL="0" lvl="0" indent="0">
              <a:lnSpc>
                <a:spcPct val="150000"/>
              </a:lnSpc>
              <a:buNone/>
            </a:pPr>
            <a:endParaRPr lang="en-CA" sz="20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CA" sz="20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CA" sz="20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B20B6-6BE4-47C3-A851-1583C326F0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2</a:t>
            </a:fld>
            <a:endParaRPr lang="e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4764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213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CA" b="1" dirty="0">
                <a:latin typeface="+mj-lt"/>
                <a:ea typeface="Old Standard TT"/>
                <a:cs typeface="Old Standard TT"/>
                <a:sym typeface="Old Standard TT"/>
              </a:rPr>
              <a:t>Future Work</a:t>
            </a:r>
            <a:endParaRPr b="1" dirty="0"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32700" y="861770"/>
            <a:ext cx="8478600" cy="371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US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This paper is more of a conceptual exercise – although interesting and shows the applicability of quantum computing to machine learning methods (or vise versa), is not practically motivated.</a:t>
            </a: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endParaRPr lang="en-US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US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Thus, for future work, it is suggested to:</a:t>
            </a:r>
          </a:p>
          <a:p>
            <a:pPr marL="342900" lvl="0" algn="l" rtl="0">
              <a:lnSpc>
                <a:spcPct val="150000"/>
              </a:lnSpc>
              <a:buSzPts val="1800"/>
              <a:buFontTx/>
              <a:buChar char="-"/>
            </a:pPr>
            <a:r>
              <a:rPr lang="en-US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Construct quantum feature maps that can be applied to practical machine learning problems that are classically challenging,</a:t>
            </a:r>
          </a:p>
          <a:p>
            <a:pPr marL="342900" lvl="0" algn="l" rtl="0">
              <a:lnSpc>
                <a:spcPct val="150000"/>
              </a:lnSpc>
              <a:buSzPts val="1800"/>
              <a:buFontTx/>
              <a:buChar char="-"/>
            </a:pPr>
            <a:r>
              <a:rPr lang="en-US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Continue to work on creating error-mitigated quantum feature maps to mitigate error.</a:t>
            </a:r>
          </a:p>
          <a:p>
            <a:pPr marL="342900" lvl="0" algn="l" rtl="0">
              <a:lnSpc>
                <a:spcPct val="150000"/>
              </a:lnSpc>
              <a:buSzPts val="1800"/>
              <a:buFontTx/>
              <a:buChar char="-"/>
            </a:pPr>
            <a:endParaRPr lang="en-CA" sz="20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B20B6-6BE4-47C3-A851-1583C326F0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20</a:t>
            </a:fld>
            <a:endParaRPr lang="e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7818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213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latin typeface="+mj-lt"/>
                <a:ea typeface="Old Standard TT"/>
                <a:cs typeface="Old Standard TT"/>
                <a:sym typeface="Old Standard TT"/>
              </a:rPr>
              <a:t>Motivation</a:t>
            </a:r>
            <a:endParaRPr b="1" dirty="0"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32700" y="861770"/>
            <a:ext cx="8478600" cy="371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CA" sz="20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Some proposed quantum algorithms do have speed-ups vs. classical methods: but, rely on encoding data into quantum state </a:t>
            </a:r>
            <a:r>
              <a:rPr lang="en-CA" sz="2000" b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amplitudes </a:t>
            </a:r>
            <a:r>
              <a:rPr lang="en-CA" sz="20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for use in quantum algorithm, using less bits.</a:t>
            </a: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endParaRPr lang="en-CA" sz="20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CA" sz="2000" b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However: </a:t>
            </a:r>
            <a:r>
              <a:rPr lang="en-CA" sz="20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in some cases, resulting speed-up comes from data storage, not the algorithm itself… </a:t>
            </a:r>
            <a:r>
              <a:rPr lang="en-CA" sz="2000" b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the quantum algorithm isn’t any better than a classical algorithm</a:t>
            </a:r>
            <a:r>
              <a:rPr lang="en-CA" sz="20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!</a:t>
            </a:r>
          </a:p>
          <a:p>
            <a:pPr marL="0" lvl="0" indent="0">
              <a:lnSpc>
                <a:spcPct val="150000"/>
              </a:lnSpc>
              <a:buNone/>
            </a:pPr>
            <a:endParaRPr lang="en-CA" sz="20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B20B6-6BE4-47C3-A851-1583C326F0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3</a:t>
            </a:fld>
            <a:endParaRPr lang="e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252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213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CA" b="1" dirty="0">
                <a:latin typeface="+mj-lt"/>
                <a:ea typeface="Old Standard TT"/>
                <a:cs typeface="Old Standard TT"/>
                <a:sym typeface="Old Standard TT"/>
              </a:rPr>
              <a:t>Problem Statement</a:t>
            </a:r>
            <a:endParaRPr b="1" dirty="0"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32700" y="861770"/>
            <a:ext cx="8478600" cy="371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CA" b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However: </a:t>
            </a:r>
            <a:r>
              <a:rPr lang="en-CA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hard to know how effective data storage in quantum amplitudes is (noise, decoherence, number of qubits, </a:t>
            </a:r>
            <a:r>
              <a:rPr lang="en-CA" dirty="0" err="1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etc</a:t>
            </a:r>
            <a:r>
              <a:rPr lang="en-CA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…).</a:t>
            </a:r>
          </a:p>
          <a:p>
            <a:pPr marL="0" lvl="0" indent="0" algn="l" rtl="0">
              <a:lnSpc>
                <a:spcPct val="100000"/>
              </a:lnSpc>
              <a:buSzPts val="1800"/>
              <a:buNone/>
            </a:pPr>
            <a:endParaRPr lang="en-CA" b="1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CA" b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Problem: </a:t>
            </a:r>
            <a:r>
              <a:rPr lang="en-US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find an example of a quantum machine learning algorithm, which given </a:t>
            </a:r>
            <a:r>
              <a:rPr lang="en-US" i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classical</a:t>
            </a:r>
            <a:r>
              <a:rPr lang="en-US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 access to data can </a:t>
            </a:r>
            <a:r>
              <a:rPr lang="en-US" i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provably</a:t>
            </a:r>
            <a:r>
              <a:rPr lang="en-US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 outperform all classical learners for some learning problem.</a:t>
            </a:r>
          </a:p>
          <a:p>
            <a:pPr marL="0" lvl="0" indent="0" algn="l" rtl="0">
              <a:lnSpc>
                <a:spcPct val="100000"/>
              </a:lnSpc>
              <a:buSzPts val="1800"/>
              <a:buNone/>
            </a:pPr>
            <a:endParaRPr lang="en-US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US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i.e. provide </a:t>
            </a:r>
            <a:r>
              <a:rPr lang="en-US" b="1" u="sng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rigorous</a:t>
            </a:r>
            <a:r>
              <a:rPr lang="en-US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 mathematical proof of a QML algorithm which uses classical data storage, but still provides a speed-up.</a:t>
            </a:r>
            <a:endParaRPr lang="en-CA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CA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B20B6-6BE4-47C3-A851-1583C326F0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4</a:t>
            </a:fld>
            <a:endParaRPr lang="e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499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213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CA" b="1" dirty="0">
                <a:latin typeface="+mj-lt"/>
                <a:ea typeface="Old Standard TT"/>
                <a:cs typeface="Old Standard TT"/>
                <a:sym typeface="Old Standard TT"/>
              </a:rPr>
              <a:t>Concept</a:t>
            </a:r>
            <a:endParaRPr b="1" dirty="0"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32700" y="861770"/>
            <a:ext cx="8478600" cy="371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CA" sz="20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Show that an exponential quantum speed-up in machine learning can be achieved:</a:t>
            </a:r>
          </a:p>
          <a:p>
            <a:pPr marL="342900" lvl="0" algn="l" rtl="0">
              <a:lnSpc>
                <a:spcPct val="200000"/>
              </a:lnSpc>
              <a:buSzPts val="1800"/>
              <a:buFontTx/>
              <a:buChar char="-"/>
            </a:pPr>
            <a:r>
              <a:rPr lang="en-CA" sz="20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Use quantum feature (sample) space, e.g.:</a:t>
            </a:r>
          </a:p>
          <a:p>
            <a:pPr marL="342900" lvl="0" algn="l" rtl="0">
              <a:lnSpc>
                <a:spcPct val="200000"/>
              </a:lnSpc>
              <a:buSzPts val="1800"/>
              <a:buFontTx/>
              <a:buChar char="-"/>
            </a:pPr>
            <a:r>
              <a:rPr lang="en-CA" sz="20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Each classical data point is mapped (non-linearly) to a quantum state,</a:t>
            </a:r>
          </a:p>
          <a:p>
            <a:pPr marL="342900" lvl="0" algn="l" rtl="0">
              <a:lnSpc>
                <a:spcPct val="200000"/>
              </a:lnSpc>
              <a:buSzPts val="1800"/>
              <a:buFontTx/>
              <a:buChar char="-"/>
            </a:pPr>
            <a:r>
              <a:rPr lang="en-CA" sz="20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Points are then classified by linear classifier in quantum space.</a:t>
            </a: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endParaRPr lang="en-CA" sz="20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endParaRPr lang="en-CA" sz="20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endParaRPr lang="en-CA" sz="20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endParaRPr lang="en-CA" sz="20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0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endParaRPr lang="en-CA" sz="20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CA" sz="20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	</a:t>
            </a:r>
          </a:p>
          <a:p>
            <a:pPr marL="0" lvl="0" indent="0">
              <a:lnSpc>
                <a:spcPct val="150000"/>
              </a:lnSpc>
              <a:buNone/>
            </a:pPr>
            <a:endParaRPr lang="en-CA" sz="20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CA" sz="20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CA" sz="20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B20B6-6BE4-47C3-A851-1583C326F0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5</a:t>
            </a:fld>
            <a:endParaRPr lang="e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242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213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CA" b="1" dirty="0">
                <a:latin typeface="+mj-lt"/>
                <a:ea typeface="Old Standard TT"/>
                <a:cs typeface="Old Standard TT"/>
                <a:sym typeface="Old Standard TT"/>
              </a:rPr>
              <a:t>Concept</a:t>
            </a:r>
            <a:endParaRPr b="1" dirty="0"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32700" y="861770"/>
            <a:ext cx="8478600" cy="371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CA" sz="2000" b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Explicitly</a:t>
            </a:r>
            <a:r>
              <a:rPr lang="en-CA" sz="20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, classification is done by:</a:t>
            </a:r>
          </a:p>
          <a:p>
            <a:pPr marL="342900" lvl="0" algn="l" rtl="0">
              <a:lnSpc>
                <a:spcPct val="150000"/>
              </a:lnSpc>
              <a:buSzPts val="1800"/>
              <a:buFontTx/>
              <a:buChar char="-"/>
            </a:pPr>
            <a:r>
              <a:rPr lang="en-CA" sz="20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On training data, obtain the quantum kernel* (similarity function) by measuring pairwise inner product of quantum states,</a:t>
            </a:r>
          </a:p>
          <a:p>
            <a:pPr marL="342900" lvl="0" algn="l" rtl="0">
              <a:lnSpc>
                <a:spcPct val="150000"/>
              </a:lnSpc>
              <a:buSzPts val="1800"/>
              <a:buFontTx/>
              <a:buChar char="-"/>
            </a:pPr>
            <a:r>
              <a:rPr lang="en-CA" sz="20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Pass to a classical optimizer that determines optimal linear classifier for separating data in feature (quantum) space**.</a:t>
            </a:r>
          </a:p>
          <a:p>
            <a:pPr marL="342900" lvl="0" algn="l" rtl="0">
              <a:lnSpc>
                <a:spcPct val="150000"/>
              </a:lnSpc>
              <a:buSzPts val="1800"/>
              <a:buFontTx/>
              <a:buChar char="-"/>
            </a:pPr>
            <a:endParaRPr lang="en-CA" sz="20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CA" sz="2000" dirty="0">
                <a:solidFill>
                  <a:schemeClr val="tx2">
                    <a:lumMod val="75000"/>
                  </a:schemeClr>
                </a:solidFill>
                <a:latin typeface="+mj-lt"/>
                <a:ea typeface="Old Standard TT"/>
                <a:cs typeface="Old Standard TT"/>
                <a:sym typeface="Old Standard TT"/>
              </a:rPr>
              <a:t>(*As an aside: I myself still need to brush up on kernel methods…)</a:t>
            </a: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CA" sz="2000" dirty="0">
                <a:solidFill>
                  <a:schemeClr val="tx2">
                    <a:lumMod val="75000"/>
                  </a:schemeClr>
                </a:solidFill>
                <a:latin typeface="+mj-lt"/>
                <a:ea typeface="Old Standard TT"/>
                <a:cs typeface="Old Standard TT"/>
                <a:sym typeface="Old Standard TT"/>
              </a:rPr>
              <a:t>**I will expand on this later.</a:t>
            </a: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endParaRPr lang="en-CA" sz="20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endParaRPr lang="en-CA" sz="20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endParaRPr lang="en-CA" sz="20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endParaRPr lang="en-CA" sz="20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0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endParaRPr lang="en-CA" sz="20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CA" sz="20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	</a:t>
            </a:r>
          </a:p>
          <a:p>
            <a:pPr marL="0" lvl="0" indent="0">
              <a:lnSpc>
                <a:spcPct val="150000"/>
              </a:lnSpc>
              <a:buNone/>
            </a:pPr>
            <a:endParaRPr lang="en-CA" sz="20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CA" sz="20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CA" sz="20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B20B6-6BE4-47C3-A851-1583C326F0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6</a:t>
            </a:fld>
            <a:endParaRPr lang="e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303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32700" y="765968"/>
            <a:ext cx="8478600" cy="371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CA" sz="20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(Aside: Quantum Kernel Estimation with Support Vector Machines:)</a:t>
            </a: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CA" sz="1400" dirty="0" err="1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Qiskit</a:t>
            </a:r>
            <a:r>
              <a:rPr lang="en-CA" sz="14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 Tutorial on QKE: </a:t>
            </a:r>
            <a:r>
              <a:rPr lang="en-CA" sz="14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  <a:hlinkClick r:id="rId3"/>
              </a:rPr>
              <a:t>https://qiskit.org/documentation/machine-learning/tutorials/03_quantum_kernel.html</a:t>
            </a:r>
            <a:endParaRPr lang="en-CA" sz="14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endParaRPr lang="en-CA" sz="14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endParaRPr lang="en-CA" sz="14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endParaRPr lang="en-CA" sz="14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endParaRPr lang="en-CA" sz="14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endParaRPr lang="en-CA" sz="14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endParaRPr lang="en-CA" sz="14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endParaRPr lang="en-CA" sz="14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endParaRPr lang="en-CA" sz="14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00000"/>
              </a:lnSpc>
              <a:buSzPts val="1800"/>
              <a:buNone/>
            </a:pPr>
            <a:endParaRPr lang="en-CA" sz="14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CA" sz="14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Then send our quantum kernel to whichever classification algorithm we’d like to use (SVM in this tutorial).</a:t>
            </a:r>
            <a:endParaRPr lang="en-CA" sz="20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CA" sz="20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	</a:t>
            </a:r>
          </a:p>
          <a:p>
            <a:pPr marL="0" lvl="0" indent="0">
              <a:lnSpc>
                <a:spcPct val="150000"/>
              </a:lnSpc>
              <a:buNone/>
            </a:pPr>
            <a:endParaRPr lang="en-CA" sz="20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CA" sz="20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CA" sz="20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959BE-8E84-8470-0778-0BE64130162B}"/>
              </a:ext>
            </a:extLst>
          </p:cNvPr>
          <p:cNvSpPr txBox="1"/>
          <p:nvPr/>
        </p:nvSpPr>
        <p:spPr>
          <a:xfrm>
            <a:off x="6118890" y="1777584"/>
            <a:ext cx="271341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Kernel function used to map input x to alternate dimensional function:</a:t>
            </a:r>
          </a:p>
          <a:p>
            <a:endParaRPr lang="en-CA" dirty="0">
              <a:solidFill>
                <a:schemeClr val="dk1"/>
              </a:solidFill>
              <a:latin typeface="+mj-lt"/>
              <a:sym typeface="Old Standard TT"/>
            </a:endParaRPr>
          </a:p>
          <a:p>
            <a:endParaRPr lang="en-CA" dirty="0">
              <a:solidFill>
                <a:schemeClr val="dk1"/>
              </a:solidFill>
              <a:latin typeface="+mj-lt"/>
              <a:sym typeface="Old Standard TT"/>
            </a:endParaRPr>
          </a:p>
          <a:p>
            <a:endParaRPr lang="en-CA" dirty="0">
              <a:solidFill>
                <a:schemeClr val="dk1"/>
              </a:solidFill>
              <a:latin typeface="+mj-lt"/>
              <a:sym typeface="Old Standard TT"/>
            </a:endParaRPr>
          </a:p>
          <a:p>
            <a:r>
              <a:rPr lang="en-CA" dirty="0">
                <a:solidFill>
                  <a:schemeClr val="dk1"/>
                </a:solidFill>
                <a:latin typeface="+mj-lt"/>
                <a:sym typeface="Old Standard TT"/>
              </a:rPr>
              <a:t>Here </a:t>
            </a:r>
            <a:r>
              <a:rPr lang="en-CA" i="1" dirty="0">
                <a:solidFill>
                  <a:schemeClr val="dk1"/>
                </a:solidFill>
                <a:latin typeface="+mj-lt"/>
                <a:sym typeface="Old Standard TT"/>
              </a:rPr>
              <a:t>f</a:t>
            </a:r>
            <a:r>
              <a:rPr lang="en-CA" dirty="0">
                <a:solidFill>
                  <a:schemeClr val="dk1"/>
                </a:solidFill>
                <a:latin typeface="+mj-lt"/>
                <a:sym typeface="Old Standard TT"/>
              </a:rPr>
              <a:t> is quantum feature map:</a:t>
            </a:r>
          </a:p>
          <a:p>
            <a:endParaRPr lang="en-CA" dirty="0">
              <a:solidFill>
                <a:schemeClr val="dk1"/>
              </a:solidFill>
              <a:latin typeface="+mj-lt"/>
              <a:sym typeface="Old Standard TT"/>
            </a:endParaRPr>
          </a:p>
          <a:p>
            <a:r>
              <a:rPr lang="en-CA" dirty="0">
                <a:solidFill>
                  <a:schemeClr val="dk1"/>
                </a:solidFill>
                <a:latin typeface="+mj-lt"/>
                <a:sym typeface="Old Standard TT"/>
              </a:rPr>
              <a:t>Then kernel matrix is written: </a:t>
            </a:r>
          </a:p>
        </p:txBody>
      </p:sp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213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CA" b="1" dirty="0">
                <a:latin typeface="+mj-lt"/>
                <a:ea typeface="Old Standard TT"/>
                <a:cs typeface="Old Standard TT"/>
                <a:sym typeface="Old Standard TT"/>
              </a:rPr>
              <a:t>Concept</a:t>
            </a:r>
            <a:endParaRPr b="1" dirty="0"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B20B6-6BE4-47C3-A851-1583C326F0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7</a:t>
            </a:fld>
            <a:endParaRPr lang="en"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69C1F3-2C93-A996-2960-65E536C03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00" y="1835246"/>
            <a:ext cx="2954313" cy="235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7FA145F-5E96-F712-D9A4-FFFD25D30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172" y="1835246"/>
            <a:ext cx="2421060" cy="235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Brace 1">
            <a:extLst>
              <a:ext uri="{FF2B5EF4-FFF2-40B4-BE49-F238E27FC236}">
                <a16:creationId xmlns:a16="http://schemas.microsoft.com/office/drawing/2014/main" id="{6867D6B1-093C-6115-0EB7-0051AAB5B101}"/>
              </a:ext>
            </a:extLst>
          </p:cNvPr>
          <p:cNvSpPr/>
          <p:nvPr/>
        </p:nvSpPr>
        <p:spPr>
          <a:xfrm>
            <a:off x="5701826" y="1835246"/>
            <a:ext cx="347330" cy="235068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88B5E54-0579-F5F1-CEA7-C54437E1B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087" y="2414421"/>
            <a:ext cx="2239371" cy="32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44983A8-CE1F-A3FE-A842-1702A2A9F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58" y="2962019"/>
            <a:ext cx="473038" cy="2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0A8CB56-708F-7FE0-C098-B76980D1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087" y="3593466"/>
            <a:ext cx="1259322" cy="34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37061343-3825-419D-4BCE-155B3CD5C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087" y="3961206"/>
            <a:ext cx="1902785" cy="39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69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213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CA" b="1" dirty="0">
                <a:latin typeface="+mj-lt"/>
                <a:ea typeface="Old Standard TT"/>
                <a:cs typeface="Old Standard TT"/>
                <a:sym typeface="Old Standard TT"/>
              </a:rPr>
              <a:t>Background</a:t>
            </a:r>
            <a:endParaRPr b="1" dirty="0"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32700" y="861770"/>
            <a:ext cx="8478600" cy="371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CA" sz="2000" b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In general: </a:t>
            </a:r>
            <a:r>
              <a:rPr lang="en-CA" sz="20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recall 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task of supervised classification is to assign a label -1 or 1 to data points x based on some unknown decision rule, based on classified training data set.</a:t>
            </a: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endParaRPr lang="en-US" sz="20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endParaRPr lang="en-US" sz="20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endParaRPr lang="en-US" sz="20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US" sz="2000" b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But: 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need to compute a classifier in time that is </a:t>
            </a:r>
            <a:r>
              <a:rPr lang="en-US" sz="2000" i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polynomial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 in the size of the training data set, with the goal of achieving high test accuracy.</a:t>
            </a:r>
            <a:endParaRPr lang="en-CA" sz="20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B20B6-6BE4-47C3-A851-1583C326F0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8</a:t>
            </a:fld>
            <a:endParaRPr lang="en">
              <a:latin typeface="+mj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B32E01-2F85-765A-9D95-C5BD3ECD8480}"/>
              </a:ext>
            </a:extLst>
          </p:cNvPr>
          <p:cNvGrpSpPr/>
          <p:nvPr/>
        </p:nvGrpSpPr>
        <p:grpSpPr>
          <a:xfrm>
            <a:off x="3152553" y="2112335"/>
            <a:ext cx="2838894" cy="1333063"/>
            <a:chOff x="2562446" y="1880230"/>
            <a:chExt cx="4019107" cy="1827438"/>
          </a:xfrm>
        </p:grpSpPr>
        <p:pic>
          <p:nvPicPr>
            <p:cNvPr id="2050" name="Picture 2" descr="Scatterplot featuring a linear support vector machine's decision boundary (dashed line)">
              <a:extLst>
                <a:ext uri="{FF2B5EF4-FFF2-40B4-BE49-F238E27FC236}">
                  <a16:creationId xmlns:a16="http://schemas.microsoft.com/office/drawing/2014/main" id="{09EE4E10-C73E-4119-3862-B2B20AFCB2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446" y="1880230"/>
              <a:ext cx="4019107" cy="1827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AB893B-6E06-3A96-F3BB-E0460AEF770C}"/>
                </a:ext>
              </a:extLst>
            </p:cNvPr>
            <p:cNvSpPr/>
            <p:nvPr/>
          </p:nvSpPr>
          <p:spPr>
            <a:xfrm>
              <a:off x="4097079" y="2651685"/>
              <a:ext cx="226828" cy="2835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D3E368A-3F03-6D9F-44C1-A211AC735CC9}"/>
                </a:ext>
              </a:extLst>
            </p:cNvPr>
            <p:cNvSpPr/>
            <p:nvPr/>
          </p:nvSpPr>
          <p:spPr>
            <a:xfrm>
              <a:off x="4820095" y="2623332"/>
              <a:ext cx="170119" cy="2835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E0223F-3265-8BE2-7C5A-E8D778EBD035}"/>
                </a:ext>
              </a:extLst>
            </p:cNvPr>
            <p:cNvSpPr/>
            <p:nvPr/>
          </p:nvSpPr>
          <p:spPr>
            <a:xfrm>
              <a:off x="4380615" y="2623331"/>
              <a:ext cx="382771" cy="2835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827665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213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CA" b="1" dirty="0">
                <a:latin typeface="+mj-lt"/>
                <a:ea typeface="Old Standard TT"/>
                <a:cs typeface="Old Standard TT"/>
                <a:sym typeface="Old Standard TT"/>
              </a:rPr>
              <a:t>Background</a:t>
            </a:r>
            <a:endParaRPr b="1" dirty="0"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32700" y="861770"/>
            <a:ext cx="8478600" cy="371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CA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Base proof off of (classically “hard”) </a:t>
            </a:r>
            <a:r>
              <a:rPr lang="en-CA" sz="1600" b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Discrete Logarithm Problem</a:t>
            </a:r>
            <a:r>
              <a:rPr lang="en-CA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:</a:t>
            </a: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“Given a group </a:t>
            </a:r>
            <a:r>
              <a:rPr lang="en-US" sz="1600" i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G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, a generator* </a:t>
            </a:r>
            <a:r>
              <a:rPr lang="en-US" sz="1600" i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g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 of the group and an element </a:t>
            </a:r>
            <a:r>
              <a:rPr lang="en-US" sz="1600" i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x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 of </a:t>
            </a:r>
            <a:r>
              <a:rPr lang="en-US" sz="1600" i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G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, find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log</a:t>
            </a:r>
            <a:r>
              <a:rPr lang="en-US" sz="1600" i="1" baseline="-25000" dirty="0" err="1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g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(</a:t>
            </a:r>
            <a:r>
              <a:rPr lang="en-US" sz="1600" i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x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).”</a:t>
            </a: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endParaRPr lang="en-US" sz="16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Hardness depends on group </a:t>
            </a:r>
            <a:r>
              <a:rPr lang="en-US" sz="1600" i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G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 this paper uses </a:t>
            </a:r>
            <a:r>
              <a:rPr lang="en-US" sz="1600" i="1" dirty="0" err="1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Z</a:t>
            </a:r>
            <a:r>
              <a:rPr lang="en-US" sz="1600" i="1" baseline="-25000" dirty="0" err="1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p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, where </a:t>
            </a:r>
            <a:r>
              <a:rPr lang="en-US" sz="1600" i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p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 is a large prime number, for this group, </a:t>
            </a:r>
            <a:r>
              <a:rPr lang="en-US" sz="1600" b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problem is classically hard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.</a:t>
            </a: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endParaRPr lang="en-US" sz="16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US" sz="1600" b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By various mathematical tomfoolery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**: no </a:t>
            </a:r>
            <a:r>
              <a:rPr lang="en-US" sz="1600" i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classical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 algorithm can solve this in polynomial time.</a:t>
            </a: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endParaRPr lang="en-US" sz="16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CA" sz="1600" dirty="0">
                <a:solidFill>
                  <a:schemeClr val="tx2">
                    <a:lumMod val="75000"/>
                  </a:schemeClr>
                </a:solidFill>
                <a:latin typeface="+mj-lt"/>
                <a:ea typeface="Old Standard TT"/>
                <a:cs typeface="Old Standard TT"/>
                <a:sym typeface="Old Standard TT"/>
              </a:rPr>
              <a:t>*, **We don’t have time for group theory and/or abstract algebra today! Just accept the conjecture.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B20B6-6BE4-47C3-A851-1583C326F0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9</a:t>
            </a:fld>
            <a:endParaRPr lang="e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91036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09ABB56B0269478712E815378B6850" ma:contentTypeVersion="2" ma:contentTypeDescription="Create a new document." ma:contentTypeScope="" ma:versionID="9ce64976c96601e900eef39e5d6aa061">
  <xsd:schema xmlns:xsd="http://www.w3.org/2001/XMLSchema" xmlns:xs="http://www.w3.org/2001/XMLSchema" xmlns:p="http://schemas.microsoft.com/office/2006/metadata/properties" xmlns:ns3="6931e50c-ba5f-4860-91ae-c383b75b4b9e" targetNamespace="http://schemas.microsoft.com/office/2006/metadata/properties" ma:root="true" ma:fieldsID="db43079a3fc322e0fd65b1e0ee721275" ns3:_="">
    <xsd:import namespace="6931e50c-ba5f-4860-91ae-c383b75b4b9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31e50c-ba5f-4860-91ae-c383b75b4b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918F6D-BD2E-44F3-B547-39D5245638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6D4F2A-22BF-44E2-83A6-EA48E3D243DC}">
  <ds:schemaRefs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openxmlformats.org/package/2006/metadata/core-properties"/>
    <ds:schemaRef ds:uri="6931e50c-ba5f-4860-91ae-c383b75b4b9e"/>
  </ds:schemaRefs>
</ds:datastoreItem>
</file>

<file path=customXml/itemProps3.xml><?xml version="1.0" encoding="utf-8"?>
<ds:datastoreItem xmlns:ds="http://schemas.openxmlformats.org/officeDocument/2006/customXml" ds:itemID="{E3C806F4-69F0-443D-893A-9EEF43C208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31e50c-ba5f-4860-91ae-c383b75b4b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252247</TotalTime>
  <Words>1496</Words>
  <Application>Microsoft Office PowerPoint</Application>
  <PresentationFormat>On-screen Show (16:9)</PresentationFormat>
  <Paragraphs>187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Times New Roman</vt:lpstr>
      <vt:lpstr>Simple Light</vt:lpstr>
      <vt:lpstr>“A rigorous and robust quantum speed-up in supervised machine learning”</vt:lpstr>
      <vt:lpstr>Motivation</vt:lpstr>
      <vt:lpstr>Motivation</vt:lpstr>
      <vt:lpstr>Problem Statement</vt:lpstr>
      <vt:lpstr>Concept</vt:lpstr>
      <vt:lpstr>Concept</vt:lpstr>
      <vt:lpstr>Concept</vt:lpstr>
      <vt:lpstr>Background</vt:lpstr>
      <vt:lpstr>Background</vt:lpstr>
      <vt:lpstr>Background</vt:lpstr>
      <vt:lpstr>Background</vt:lpstr>
      <vt:lpstr>Problem</vt:lpstr>
      <vt:lpstr>Proof</vt:lpstr>
      <vt:lpstr>Proof</vt:lpstr>
      <vt:lpstr>Proof</vt:lpstr>
      <vt:lpstr>Proof</vt:lpstr>
      <vt:lpstr>Proof</vt:lpstr>
      <vt:lpstr>But…</vt:lpstr>
      <vt:lpstr>Conclusions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Jordan-Wigner Transformation</dc:title>
  <dc:creator>David</dc:creator>
  <cp:lastModifiedBy>David Gayowsky</cp:lastModifiedBy>
  <cp:revision>1031</cp:revision>
  <cp:lastPrinted>2020-11-05T15:16:43Z</cp:lastPrinted>
  <dcterms:modified xsi:type="dcterms:W3CDTF">2023-03-09T14:56:05Z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0x0101000A09ABB56B0269478712E815378B6850</vt:lpwstr>
  </property>
</Properties>
</file>