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7"/>
  </p:notesMasterIdLst>
  <p:sldIdLst>
    <p:sldId id="256" r:id="rId5"/>
    <p:sldId id="311" r:id="rId6"/>
    <p:sldId id="312" r:id="rId7"/>
    <p:sldId id="313" r:id="rId8"/>
    <p:sldId id="314" r:id="rId9"/>
    <p:sldId id="315" r:id="rId10"/>
    <p:sldId id="316" r:id="rId11"/>
    <p:sldId id="317" r:id="rId12"/>
    <p:sldId id="318" r:id="rId13"/>
    <p:sldId id="319" r:id="rId14"/>
    <p:sldId id="321" r:id="rId15"/>
    <p:sldId id="320" r:id="rId16"/>
  </p:sldIdLst>
  <p:sldSz cx="9144000" cy="5143500" type="screen16x9"/>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056615FD-78D0-4D98-B7D6-2DFCD5067844}">
          <p14:sldIdLst>
            <p14:sldId id="256"/>
            <p14:sldId id="311"/>
            <p14:sldId id="312"/>
            <p14:sldId id="313"/>
            <p14:sldId id="314"/>
            <p14:sldId id="315"/>
            <p14:sldId id="316"/>
            <p14:sldId id="317"/>
            <p14:sldId id="318"/>
            <p14:sldId id="319"/>
            <p14:sldId id="321"/>
            <p14:sldId id="32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69"/>
    <a:srgbClr val="D094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95097" autoAdjust="0"/>
  </p:normalViewPr>
  <p:slideViewPr>
    <p:cSldViewPr snapToGrid="0">
      <p:cViewPr varScale="1">
        <p:scale>
          <a:sx n="108" d="100"/>
          <a:sy n="108" d="100"/>
        </p:scale>
        <p:origin x="52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23:19:07.591"/>
    </inkml:context>
    <inkml:brush xml:id="br0">
      <inkml:brushProperty name="width" value="0.05" units="cm"/>
      <inkml:brushProperty name="height" value="0.05" units="cm"/>
      <inkml:brushProperty name="color" value="#5B2D90"/>
    </inkml:brush>
  </inkml:definitions>
  <inkml:trace contextRef="#ctx0" brushRef="#br0">0 382 24575,'5'-2'0,"-1"1"0,0-1 0,0 0 0,0 0 0,0-1 0,0 1 0,0-1 0,-1 0 0,1 0 0,3-4 0,7-5 0,-6 6 0,1 1 0,0-1 0,0 1 0,1 1 0,0 0 0,14-5 0,39-18 0,-50 20 0,1 1 0,0 0 0,21-5 0,-5 4 0,0 2 0,0 1 0,53 0 0,8 6 0,115-4 0,-184-1 0,-1-1 0,0-1 0,33-12 0,-45 12 0,0 0 0,-1 0 0,0-1 0,0 0 0,0-1 0,-1 0 0,8-9 0,-1 1 0,-4 4 0,-2 0 0,1 0 0,-1-1 0,-1 0 0,0-1 0,-1 1 0,5-15 0,-6 16 0,-5 11 0,1-1 0,-1 1 0,1 0 0,-1 0 0,1-1 0,-1 1 0,1 0 0,-1 0 0,1 0 0,-1 0 0,1 0 0,-1 0 0,1-1 0,-1 1 0,1 0 0,-1 1 0,1-1 0,-1 0 0,1 0 0,-1 0 0,1 0 0,-1 0 0,1 0 0,-1 1 0,1-1 0,-1 0 0,1 0 0,-1 1 0,0-1 0,1 0 0,-1 1 0,1-1 0,-1 0 0,0 1 0,1-1 0,-1 1 0,1 0 0,23 21 0,-16-14 0,3 2 0,-1 0 0,2-1 0,-1-1 0,1 0 0,0 0 0,1-1 0,0 0 0,0-2 0,0 1 0,27 6 0,40-2 0,1-3 0,122-5 0,-109-3 0,-75 2 0,0 1 0,23 5 0,-23-3 0,1-1 0,21 1 0,-33-4 0,75 1 0,128-15 0,-39-6 0,-109 13 0,0 3 0,81 6 0,-40 0 0,-67-4 0,39-6 0,35-2 0,-78 8 0,42-8 0,-5 1 0,-5 2 0,118-5 0,898 12 0,-946 12 0,-57-3 0,184 24 0,-208-21 0,74 29 0,34 8 0,-144-46-195,-1 1 0,0 1 0,0 1 0,-1 0 0,1 1 0,17 11 0,-18-6-6631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23:19:15.768"/>
    </inkml:context>
    <inkml:brush xml:id="br0">
      <inkml:brushProperty name="width" value="0.05" units="cm"/>
      <inkml:brushProperty name="height" value="0.05" units="cm"/>
      <inkml:brushProperty name="color" value="#5B2D90"/>
    </inkml:brush>
  </inkml:definitions>
  <inkml:trace contextRef="#ctx0" brushRef="#br0">1 1 24575,'3'6'0,"1"7"0,1 3 0,-2 13 0,3 11 0,3 9 0,4 10 0,3 1 0,-2-6 0,-2-8 0,-4-10 0,-3-7 0,1-8 0,-1-9-8191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23:19:16.987"/>
    </inkml:context>
    <inkml:brush xml:id="br0">
      <inkml:brushProperty name="width" value="0.05" units="cm"/>
      <inkml:brushProperty name="height" value="0.05" units="cm"/>
      <inkml:brushProperty name="color" value="#5B2D90"/>
    </inkml:brush>
  </inkml:definitions>
  <inkml:trace contextRef="#ctx0" brushRef="#br0">1 1 24575,'2'0'0,"-1"1"0,1-1 0,0 1 0,-1 0 0,1 0 0,-1 0 0,1 0 0,-1 0 0,1 0 0,-1 0 0,2 3 0,4 2 0,43 31 0,-2 3 0,64 67 0,-92-86 0,-12-14 0,0 1 0,0 1 0,-1 0 0,10 16 0,-15-21 0,0-1 0,0 1 0,-1 0 0,0 0 0,0 0 0,0 0 0,0 0 0,0 0 0,-1 0 0,0 1 0,0-1 0,0 0 0,-1 0 0,1 0 0,-1 0 0,0 0 0,-1 4 0,-12 32 0,-26 50 0,25-59 0,1 0 0,2 1 0,-9 33 0,7-12-1365,11-40-5461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23:19:08.828"/>
    </inkml:context>
    <inkml:brush xml:id="br0">
      <inkml:brushProperty name="width" value="0.05" units="cm"/>
      <inkml:brushProperty name="height" value="0.05" units="cm"/>
      <inkml:brushProperty name="color" value="#5B2D90"/>
    </inkml:brush>
  </inkml:definitions>
  <inkml:trace contextRef="#ctx0" brushRef="#br0">0 1 24575,'0'6'0,"0"10"0,0 15 0,0 12 0,0 2 0,0 4 0,0-3 0,0-6 0,0-7 0,0-6 0,0-3 0,0-3 0,0-2 0,0 0 0,4-4 0,0-4-8191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23:19:10.070"/>
    </inkml:context>
    <inkml:brush xml:id="br0">
      <inkml:brushProperty name="width" value="0.05" units="cm"/>
      <inkml:brushProperty name="height" value="0.05" units="cm"/>
      <inkml:brushProperty name="color" value="#5B2D90"/>
    </inkml:brush>
  </inkml:definitions>
  <inkml:trace contextRef="#ctx0" brushRef="#br0">183 2 24575,'-24'0'0,"15"-1"0,-1 1 0,0 0 0,0 1 0,-10 1 0,17-1 0,0 0 0,0 0 0,1 0 0,-1 0 0,0 0 0,1 1 0,-1-1 0,0 1 0,1 0 0,0-1 0,-1 1 0,1 0 0,0 0 0,0 1 0,0-1 0,0 0 0,-2 6 0,-5 9 0,2 0 0,0 1 0,0 1 0,2-1 0,0 1 0,2 0 0,-3 19 0,3-1 0,2 0 0,5 66 0,-3-98 0,0 1 0,1 0 0,-1-1 0,1 1 0,1-1 0,-1 0 0,1 0 0,0 1 0,0-2 0,0 1 0,1 0 0,-1-1 0,1 1 0,1-1 0,-1 0 0,0-1 0,1 1 0,0-1 0,0 0 0,0 0 0,0 0 0,0-1 0,6 3 0,5 1 0,1 0 0,-1-2 0,1 1 0,0-2 0,1 0 0,25 0 0,-29-3 0,-1 1 0,0-1 0,-1 0 0,16-3 0,-24 2 0,0 0 0,0 0 0,0 0 0,0-1 0,0 1 0,-1-1 0,1 0 0,0 0 0,-1-1 0,0 1 0,1-1 0,-1 1 0,5-7 0,0 0 0,0-1 0,-1 0 0,-1-1 0,0 0 0,0 0 0,-1 0 0,0 0 0,-1-1 0,0 0 0,-1 0 0,0 0 0,-1 0 0,0-1 0,-1 1 0,-1 0 0,0-1 0,0 1 0,-2 0 0,1-1 0,-1 1 0,-1 0 0,-5-14 0,3 9 0,-1 0 0,-15-32 0,18 44 0,0 0 0,-1 0 0,0 0 0,0 0 0,0 0 0,0 1 0,-1 0 0,1 0 0,-1 0 0,0 1 0,0-1 0,-8-3 0,-8-3-96,13 5-86,0 1 1,0 0 0,-1 1 0,0 0-1,0 0 1,-12-2 0,6 4-6645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23:19:11.151"/>
    </inkml:context>
    <inkml:brush xml:id="br0">
      <inkml:brushProperty name="width" value="0.05" units="cm"/>
      <inkml:brushProperty name="height" value="0.05" units="cm"/>
      <inkml:brushProperty name="color" value="#5B2D90"/>
    </inkml:brush>
  </inkml:definitions>
  <inkml:trace contextRef="#ctx0" brushRef="#br0">238 102 24575,'0'-2'0,"0"1"0,-1-1 0,1 0 0,-1 1 0,0-1 0,1 1 0,-1-1 0,0 1 0,0-1 0,0 1 0,0 0 0,0-1 0,0 1 0,0 0 0,-1 0 0,1 0 0,0 0 0,-1 0 0,1 0 0,0 0 0,-1 1 0,0-1 0,1 0 0,-1 1 0,1-1 0,-1 1 0,-2-1 0,-4-1 0,0 0 0,0 1 0,0 0 0,-10 0 0,13 2 0,0-1 0,1 1 0,-1 1 0,0-1 0,0 0 0,0 1 0,1 0 0,-1 0 0,1 1 0,0-1 0,-1 1 0,1 0 0,1 0 0,-1 0 0,0 1 0,1-1 0,-1 1 0,1 0 0,0 0 0,0 0 0,-3 8 0,-3 4 0,0 0 0,2 1 0,0 0 0,-7 28 0,10-29 0,0-1 0,1 1 0,1 0 0,0 0 0,1 0 0,2 19 0,-1-31 0,0 1 0,1-1 0,0 1 0,0-1 0,1 1 0,-1-1 0,1 0 0,0 0 0,0 0 0,0 0 0,0 0 0,1 0 0,0 0 0,0-1 0,0 1 0,0-1 0,0 0 0,1 0 0,-1 0 0,1-1 0,0 1 0,0-1 0,0 0 0,0 0 0,0 0 0,5 1 0,10 3 0,0-2 0,1 0 0,-1-1 0,36 0 0,79-9 0,-132 6 0,1 0 0,-1-1 0,0 1 0,1-1 0,-1 0 0,0 0 0,1 0 0,-1 0 0,0 0 0,0 0 0,0 0 0,0-1 0,0 1 0,0-1 0,-1 0 0,3-2 0,0-1 0,-1 1 0,0-1 0,-1 1 0,1-1 0,-1 0 0,0 0 0,1-6 0,2-9 0,-1 1 0,-1-1 0,0-20 0,-3 35 0,2-185 0,-3 170 0,1 16-41,-1-1 0,1 1-1,-1 0 1,0 0-1,0 0 1,-1-1 0,1 1-1,-1 0 1,0 0 0,0 1-1,0-1 1,0 0-1,-1 1 1,1-1 0,-1 1-1,0 0 1,0 0 0,-1 0-1,1 0 1,0 1-1,-1-1 1,0 1 0,1 0-1,-1 0 1,0 0 0,0 0-1,0 1 1,-1 0-1,1 0 1,0 0 0,0 0-1,-7 0 1,-7-1-6785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23:19:12.128"/>
    </inkml:context>
    <inkml:brush xml:id="br0">
      <inkml:brushProperty name="width" value="0.05" units="cm"/>
      <inkml:brushProperty name="height" value="0.05" units="cm"/>
      <inkml:brushProperty name="color" value="#5B2D90"/>
    </inkml:brush>
  </inkml:definitions>
  <inkml:trace contextRef="#ctx0" brushRef="#br0">1 1 24575,'71'80'0,"-47"-51"0,44 42 0,-66-70 0,0 1 0,0 0 0,0 0 0,0 0 0,0 1 0,0-1 0,-1 0 0,1 1 0,-1-1 0,1 1 0,-1-1 0,0 1 0,0 0 0,0 0 0,0-1 0,-1 1 0,1 0 0,-1 0 0,0 0 0,0 0 0,0-1 0,0 6 0,-2-3 0,1 0 0,-1 0 0,0 0 0,-1 0 0,1 0 0,-1 0 0,0 0 0,0-1 0,0 0 0,-1 1 0,-3 3 0,-6 5 24,1 1 0,1 0 0,0 1 0,-12 24 0,18-29-189,1 1 0,0-1 0,0 1 0,1 0 0,1 0 0,0 0 0,0 0 0,0 17 0,2-5-6661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23:19:12.739"/>
    </inkml:context>
    <inkml:brush xml:id="br0">
      <inkml:brushProperty name="width" value="0.05" units="cm"/>
      <inkml:brushProperty name="height" value="0.05" units="cm"/>
      <inkml:brushProperty name="color" value="#5B2D90"/>
    </inkml:brush>
  </inkml:definitions>
  <inkml:trace contextRef="#ctx0" brushRef="#br0">0 0 24575,'0'4'0,"0"3"0,0 5 0,0 4 0,0 5 0,0 6 0,0 2 0,0-1 0,0-2 0,0-1 0,0 1 0,0-4-8191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23:19:13.292"/>
    </inkml:context>
    <inkml:brush xml:id="br0">
      <inkml:brushProperty name="width" value="0.05" units="cm"/>
      <inkml:brushProperty name="height" value="0.05" units="cm"/>
      <inkml:brushProperty name="color" value="#5B2D90"/>
    </inkml:brush>
  </inkml:definitions>
  <inkml:trace contextRef="#ctx0" brushRef="#br0">1 1 24575,'3'0'0,"5"0"0,7 0 0,18 0 0,11 0 0,0 0 0,4 0 0,-1 0 0,-1 0 0,-5 3 0,-6 2 0,-6-1 0,-4 0 0,-4-1 0,-4-2-8191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23:19:14.003"/>
    </inkml:context>
    <inkml:brush xml:id="br0">
      <inkml:brushProperty name="width" value="0.05" units="cm"/>
      <inkml:brushProperty name="height" value="0.05" units="cm"/>
      <inkml:brushProperty name="color" value="#5B2D90"/>
    </inkml:brush>
  </inkml:definitions>
  <inkml:trace contextRef="#ctx0" brushRef="#br0">0 0 24575,'0'3'0,"0"5"0,0 4 0,0 14 0,0 5 0,3 5 0,2 2 0,-1 5 0,-1 6 0,0 0 0,-2-1 0,0-5 0,-1-7 0,0-6 0,0-5 0,0-6-8191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23:19:14.971"/>
    </inkml:context>
    <inkml:brush xml:id="br0">
      <inkml:brushProperty name="width" value="0.05" units="cm"/>
      <inkml:brushProperty name="height" value="0.05" units="cm"/>
      <inkml:brushProperty name="color" value="#5B2D90"/>
    </inkml:brush>
  </inkml:definitions>
  <inkml:trace contextRef="#ctx0" brushRef="#br0">0 0 24575,'0'3'0,"0"5"0,0 4 0,0 4 0,0 5 0,0 9 0,0 7 0,0 7 0,0-1 0,0-1 0,0-4 0,0-6 0,0-4 0,0-4 0,0-6-8191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375479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814621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234313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705543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71196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91466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4026168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86560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0906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1578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795716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836077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101782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ustomXml" Target="../ink/ink6.xml"/><Relationship Id="rId18" Type="http://schemas.openxmlformats.org/officeDocument/2006/relationships/image" Target="../media/image8.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5.png"/><Relationship Id="rId17" Type="http://schemas.openxmlformats.org/officeDocument/2006/relationships/customXml" Target="../ink/ink8.xml"/><Relationship Id="rId2" Type="http://schemas.openxmlformats.org/officeDocument/2006/relationships/notesSlide" Target="../notesSlides/notesSlide3.xml"/><Relationship Id="rId16" Type="http://schemas.openxmlformats.org/officeDocument/2006/relationships/image" Target="../media/image7.png"/><Relationship Id="rId20"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ustomXml" Target="../ink/ink5.xml"/><Relationship Id="rId24" Type="http://schemas.openxmlformats.org/officeDocument/2006/relationships/image" Target="../media/image11.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4.png"/><Relationship Id="rId19" Type="http://schemas.openxmlformats.org/officeDocument/2006/relationships/customXml" Target="../ink/ink9.xml"/><Relationship Id="rId4" Type="http://schemas.openxmlformats.org/officeDocument/2006/relationships/image" Target="../media/image1.png"/><Relationship Id="rId9" Type="http://schemas.openxmlformats.org/officeDocument/2006/relationships/customXml" Target="../ink/ink4.xml"/><Relationship Id="rId14" Type="http://schemas.openxmlformats.org/officeDocument/2006/relationships/image" Target="../media/image6.png"/><Relationship Id="rId22"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125996"/>
            <a:ext cx="8520600" cy="1243835"/>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3600" dirty="0">
                <a:latin typeface="Times New Roman" panose="02020603050405020304" pitchFamily="18" charset="0"/>
                <a:ea typeface="Old Standard TT"/>
                <a:cs typeface="Times New Roman" panose="02020603050405020304" pitchFamily="18" charset="0"/>
                <a:sym typeface="Old Standard TT"/>
              </a:rPr>
              <a:t>Artificial and Physically Realizable Intelligence for Quantum Technologies</a:t>
            </a:r>
            <a:endParaRPr sz="3600" dirty="0">
              <a:latin typeface="Times New Roman" panose="02020603050405020304" pitchFamily="18" charset="0"/>
              <a:ea typeface="Old Standard TT"/>
              <a:cs typeface="Times New Roman" panose="02020603050405020304" pitchFamily="18" charset="0"/>
              <a:sym typeface="Old Standard TT"/>
            </a:endParaRPr>
          </a:p>
        </p:txBody>
      </p:sp>
      <p:sp>
        <p:nvSpPr>
          <p:cNvPr id="55" name="Google Shape;55;p13"/>
          <p:cNvSpPr txBox="1">
            <a:spLocks noGrp="1"/>
          </p:cNvSpPr>
          <p:nvPr>
            <p:ph type="subTitle" idx="1"/>
          </p:nvPr>
        </p:nvSpPr>
        <p:spPr>
          <a:xfrm>
            <a:off x="311700" y="2571750"/>
            <a:ext cx="8520600" cy="22269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CA" sz="1800" dirty="0">
                <a:latin typeface="Times New Roman" panose="02020603050405020304" pitchFamily="18" charset="0"/>
                <a:ea typeface="Old Standard TT"/>
                <a:cs typeface="Times New Roman" panose="02020603050405020304" pitchFamily="18" charset="0"/>
                <a:sym typeface="Old Standard TT"/>
              </a:rPr>
              <a:t>Stefanie </a:t>
            </a:r>
            <a:r>
              <a:rPr lang="en-CA" sz="1800" dirty="0" err="1">
                <a:latin typeface="Times New Roman" panose="02020603050405020304" pitchFamily="18" charset="0"/>
                <a:ea typeface="Old Standard TT"/>
                <a:cs typeface="Times New Roman" panose="02020603050405020304" pitchFamily="18" charset="0"/>
                <a:sym typeface="Old Standard TT"/>
              </a:rPr>
              <a:t>Czichek</a:t>
            </a:r>
            <a:endParaRPr sz="1800" dirty="0">
              <a:latin typeface="Times New Roman" panose="02020603050405020304" pitchFamily="18" charset="0"/>
              <a:ea typeface="Old Standard TT"/>
              <a:cs typeface="Times New Roman" panose="02020603050405020304" pitchFamily="18" charset="0"/>
              <a:sym typeface="Old Standard TT"/>
            </a:endParaRPr>
          </a:p>
          <a:p>
            <a:pPr marL="0" lvl="0" indent="0" algn="ctr" rtl="0">
              <a:lnSpc>
                <a:spcPct val="100000"/>
              </a:lnSpc>
              <a:spcBef>
                <a:spcPts val="0"/>
              </a:spcBef>
              <a:spcAft>
                <a:spcPts val="0"/>
              </a:spcAft>
              <a:buSzPts val="2800"/>
              <a:buNone/>
            </a:pPr>
            <a:r>
              <a:rPr lang="en" sz="1800" dirty="0">
                <a:latin typeface="Times New Roman" panose="02020603050405020304" pitchFamily="18" charset="0"/>
                <a:ea typeface="Old Standard TT"/>
                <a:cs typeface="Times New Roman" panose="02020603050405020304" pitchFamily="18" charset="0"/>
                <a:sym typeface="Old Standard TT"/>
              </a:rPr>
              <a:t>January 31, 2023</a:t>
            </a:r>
          </a:p>
          <a:p>
            <a:pPr marL="0" lvl="0" indent="0" algn="ctr" rtl="0">
              <a:lnSpc>
                <a:spcPct val="100000"/>
              </a:lnSpc>
              <a:spcBef>
                <a:spcPts val="0"/>
              </a:spcBef>
              <a:spcAft>
                <a:spcPts val="0"/>
              </a:spcAft>
              <a:buSzPts val="2800"/>
              <a:buNone/>
            </a:pPr>
            <a:endParaRPr lang="en" sz="1800" dirty="0">
              <a:latin typeface="Times New Roman" panose="02020603050405020304" pitchFamily="18" charset="0"/>
              <a:ea typeface="Old Standard TT"/>
              <a:cs typeface="Times New Roman" panose="02020603050405020304" pitchFamily="18" charset="0"/>
              <a:sym typeface="Old Standard TT"/>
            </a:endParaRPr>
          </a:p>
        </p:txBody>
      </p:sp>
      <p:sp>
        <p:nvSpPr>
          <p:cNvPr id="2" name="Slide Number Placeholder 1">
            <a:extLst>
              <a:ext uri="{FF2B5EF4-FFF2-40B4-BE49-F238E27FC236}">
                <a16:creationId xmlns:a16="http://schemas.microsoft.com/office/drawing/2014/main" id="{6C012E5E-028D-4E33-ABC1-31D25580A1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a:t>
            </a:fld>
            <a:endParaRPr lang="e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ANN Quantum States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371778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b="1" dirty="0">
                <a:solidFill>
                  <a:schemeClr val="dk1"/>
                </a:solidFill>
                <a:latin typeface="+mj-lt"/>
                <a:ea typeface="Old Standard TT"/>
                <a:cs typeface="Old Standard TT"/>
                <a:sym typeface="Old Standard TT"/>
              </a:rPr>
              <a:t>Hyper training: </a:t>
            </a:r>
            <a:r>
              <a:rPr lang="en-CA" sz="1400" dirty="0">
                <a:solidFill>
                  <a:srgbClr val="FF0000"/>
                </a:solidFill>
                <a:latin typeface="+mj-lt"/>
                <a:ea typeface="Old Standard TT"/>
                <a:cs typeface="Old Standard TT"/>
                <a:sym typeface="Old Standard TT"/>
              </a:rPr>
              <a:t>Start with data, then switch to Hamiltonian based. </a:t>
            </a:r>
            <a:r>
              <a:rPr lang="en-CA" sz="1400" dirty="0">
                <a:solidFill>
                  <a:schemeClr val="dk1"/>
                </a:solidFill>
                <a:latin typeface="+mj-lt"/>
                <a:ea typeface="Old Standard TT"/>
                <a:cs typeface="Old Standard TT"/>
                <a:sym typeface="Old Standard TT"/>
              </a:rPr>
              <a:t>We can switch between the two as we train, and we get much closer to the expected result…</a:t>
            </a: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Data can help us to pre-train before minimizing expectation value. Interesting method… useful if we do not have a lot of experimental data.</a:t>
            </a:r>
            <a:endParaRPr lang="en-CA" sz="1400" dirty="0">
              <a:solidFill>
                <a:srgbClr val="FF0000"/>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10</a:t>
            </a:fld>
            <a:endParaRPr lang="en">
              <a:latin typeface="+mj-lt"/>
            </a:endParaRPr>
          </a:p>
        </p:txBody>
      </p:sp>
    </p:spTree>
    <p:extLst>
      <p:ext uri="{BB962C8B-B14F-4D97-AF65-F5344CB8AC3E}">
        <p14:creationId xmlns:p14="http://schemas.microsoft.com/office/powerpoint/2010/main" val="254837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Ansatz Problem</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371778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When we are approximating our systems, ANNs are very general and can approximate pretty much any system – might just need a lot of hidden neurons to do it, depending on our Hamiltonian. </a:t>
            </a:r>
            <a:r>
              <a:rPr lang="en-CA" sz="1400" dirty="0">
                <a:solidFill>
                  <a:srgbClr val="FF0000"/>
                </a:solidFill>
                <a:latin typeface="+mj-lt"/>
                <a:ea typeface="Old Standard TT"/>
                <a:cs typeface="Old Standard TT"/>
                <a:sym typeface="Old Standard TT"/>
              </a:rPr>
              <a:t>Ansatz problem is not really present!</a:t>
            </a:r>
            <a:r>
              <a:rPr lang="en-CA" sz="1400" dirty="0">
                <a:solidFill>
                  <a:schemeClr val="tx1"/>
                </a:solidFill>
                <a:latin typeface="+mj-lt"/>
                <a:ea typeface="Old Standard TT"/>
                <a:cs typeface="Old Standard TT"/>
                <a:sym typeface="Old Standard TT"/>
              </a:rPr>
              <a:t> Not necessarily super efficient, but can be done!</a:t>
            </a:r>
          </a:p>
          <a:p>
            <a:pPr marL="0" lvl="0" indent="0" algn="l" rtl="0">
              <a:lnSpc>
                <a:spcPct val="150000"/>
              </a:lnSpc>
              <a:buSzPts val="1800"/>
              <a:buNone/>
            </a:pPr>
            <a:endParaRPr lang="en-CA" sz="14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400" dirty="0">
                <a:solidFill>
                  <a:srgbClr val="FF0000"/>
                </a:solidFill>
                <a:latin typeface="+mj-lt"/>
                <a:ea typeface="Old Standard TT"/>
                <a:cs typeface="Old Standard TT"/>
                <a:sym typeface="Old Standard TT"/>
              </a:rPr>
              <a:t>There are people working on quantum machine learning, where ANNs are brought into the quantum domain, and we can (instead of tuning weights), tune rotation angles for qubits.</a:t>
            </a:r>
          </a:p>
          <a:p>
            <a:pPr marL="0" lvl="0" indent="0" algn="l" rtl="0">
              <a:lnSpc>
                <a:spcPct val="150000"/>
              </a:lnSpc>
              <a:buSzPts val="1800"/>
              <a:buNone/>
            </a:pPr>
            <a:endParaRPr lang="en-CA" sz="14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Not sure who, how, or how efficient… but might be worth asking.</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11</a:t>
            </a:fld>
            <a:endParaRPr lang="en">
              <a:latin typeface="+mj-lt"/>
            </a:endParaRPr>
          </a:p>
        </p:txBody>
      </p:sp>
    </p:spTree>
    <p:extLst>
      <p:ext uri="{BB962C8B-B14F-4D97-AF65-F5344CB8AC3E}">
        <p14:creationId xmlns:p14="http://schemas.microsoft.com/office/powerpoint/2010/main" val="2666246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Spiking Neuromorphic Hardware</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371778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ANNs have evolved pretty far away from biological neural networks.</a:t>
            </a:r>
          </a:p>
          <a:p>
            <a:pPr marL="0" lvl="0" indent="0" algn="l" rtl="0">
              <a:lnSpc>
                <a:spcPct val="150000"/>
              </a:lnSpc>
              <a:buSzPts val="1800"/>
              <a:buNone/>
            </a:pPr>
            <a:endParaRPr lang="en-CA" sz="14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Our brain is much more efficient than even the best NNs: and work better! Our brains are pretty compact compared to the computational devices that NNs need. Also brains are very energy efficient, can use as much energy as food we consume – supercomputers take up a lot more energy than our brains.</a:t>
            </a:r>
          </a:p>
          <a:p>
            <a:pPr marL="0" lvl="0" indent="0" algn="l" rtl="0">
              <a:lnSpc>
                <a:spcPct val="150000"/>
              </a:lnSpc>
              <a:buSzPts val="1800"/>
              <a:buNone/>
            </a:pPr>
            <a:endParaRPr lang="en-CA" sz="14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400" b="1" dirty="0">
                <a:solidFill>
                  <a:schemeClr val="tx1"/>
                </a:solidFill>
                <a:latin typeface="+mj-lt"/>
                <a:ea typeface="Old Standard TT"/>
                <a:cs typeface="Old Standard TT"/>
                <a:sym typeface="Old Standard TT"/>
              </a:rPr>
              <a:t>Neuromorphic hardware: </a:t>
            </a:r>
            <a:r>
              <a:rPr lang="en-CA" sz="1400" dirty="0">
                <a:solidFill>
                  <a:schemeClr val="tx1"/>
                </a:solidFill>
                <a:latin typeface="+mj-lt"/>
                <a:ea typeface="Old Standard TT"/>
                <a:cs typeface="Old Standard TT"/>
                <a:sym typeface="Old Standard TT"/>
              </a:rPr>
              <a:t>emulate the biological brain with electronic circuits.</a:t>
            </a:r>
          </a:p>
          <a:p>
            <a:pPr marL="0" lvl="0" indent="0" algn="l" rtl="0">
              <a:lnSpc>
                <a:spcPct val="150000"/>
              </a:lnSpc>
              <a:buSzPts val="1800"/>
              <a:buNone/>
            </a:pPr>
            <a:endParaRPr lang="en-CA" sz="14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Can we also use this spiking neuromorphic hardware for looking at quantum circuits? </a:t>
            </a:r>
            <a:r>
              <a:rPr lang="en-CA" sz="1400" dirty="0" err="1">
                <a:solidFill>
                  <a:schemeClr val="tx1"/>
                </a:solidFill>
                <a:latin typeface="+mj-lt"/>
                <a:ea typeface="Old Standard TT"/>
                <a:cs typeface="Old Standard TT"/>
                <a:sym typeface="Old Standard TT"/>
              </a:rPr>
              <a:t>Tl;dr</a:t>
            </a:r>
            <a:r>
              <a:rPr lang="en-CA" sz="1400" dirty="0">
                <a:solidFill>
                  <a:schemeClr val="tx1"/>
                </a:solidFill>
                <a:latin typeface="+mj-lt"/>
                <a:ea typeface="Old Standard TT"/>
                <a:cs typeface="Old Standard TT"/>
                <a:sym typeface="Old Standard TT"/>
              </a:rPr>
              <a:t>; yes. </a:t>
            </a:r>
            <a:r>
              <a:rPr lang="en-CA" sz="1400" dirty="0">
                <a:solidFill>
                  <a:srgbClr val="FF0000"/>
                </a:solidFill>
                <a:latin typeface="+mj-lt"/>
                <a:ea typeface="Old Standard TT"/>
                <a:cs typeface="Old Standard TT"/>
                <a:sym typeface="Old Standard TT"/>
              </a:rPr>
              <a:t>Works well but hardware limits us to 2-3 qubit approximation. So not really useful right now.</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12</a:t>
            </a:fld>
            <a:endParaRPr lang="en">
              <a:latin typeface="+mj-lt"/>
            </a:endParaRPr>
          </a:p>
        </p:txBody>
      </p:sp>
    </p:spTree>
    <p:extLst>
      <p:ext uri="{BB962C8B-B14F-4D97-AF65-F5344CB8AC3E}">
        <p14:creationId xmlns:p14="http://schemas.microsoft.com/office/powerpoint/2010/main" val="422229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About</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861770"/>
            <a:ext cx="8478600" cy="371778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b="1" dirty="0" err="1">
                <a:solidFill>
                  <a:schemeClr val="dk1"/>
                </a:solidFill>
                <a:latin typeface="+mj-lt"/>
                <a:ea typeface="Old Standard TT"/>
                <a:cs typeface="Old Standard TT"/>
                <a:sym typeface="Old Standard TT"/>
              </a:rPr>
              <a:t>APRIQuOt</a:t>
            </a:r>
            <a:r>
              <a:rPr lang="en-CA" sz="1400" dirty="0">
                <a:solidFill>
                  <a:schemeClr val="dk1"/>
                </a:solidFill>
                <a:latin typeface="+mj-lt"/>
                <a:ea typeface="Old Standard TT"/>
                <a:cs typeface="Old Standard TT"/>
                <a:sym typeface="Old Standard TT"/>
              </a:rPr>
              <a:t> -? Email later…</a:t>
            </a: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Using ANNs to simulate quantum states and quantum dynamics </a:t>
            </a:r>
            <a:r>
              <a:rPr lang="en-CA" sz="1400" dirty="0">
                <a:solidFill>
                  <a:schemeClr val="dk1"/>
                </a:solidFill>
                <a:latin typeface="+mj-lt"/>
                <a:ea typeface="Old Standard TT"/>
                <a:cs typeface="Old Standard TT"/>
                <a:sym typeface="Wingdings" panose="05000000000000000000" pitchFamily="2" charset="2"/>
              </a:rPr>
              <a:t> 2016-2019ish, Neural-Network Simulation of Strongly Correlated Quantum Systems (Textbook).</a:t>
            </a:r>
          </a:p>
          <a:p>
            <a:pPr marL="0" lvl="0" indent="0" algn="l" rtl="0">
              <a:lnSpc>
                <a:spcPct val="150000"/>
              </a:lnSpc>
              <a:buSzPts val="1800"/>
              <a:buNone/>
            </a:pPr>
            <a:endParaRPr lang="en-CA" sz="1400" dirty="0">
              <a:solidFill>
                <a:schemeClr val="dk1"/>
              </a:solidFill>
              <a:latin typeface="+mj-lt"/>
              <a:ea typeface="Old Standard TT"/>
              <a:cs typeface="Old Standard TT"/>
              <a:sym typeface="Wingdings" panose="05000000000000000000" pitchFamily="2" charset="2"/>
            </a:endParaRP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0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00000"/>
              </a:lnSpc>
              <a:buSzPts val="1800"/>
              <a:buNone/>
            </a:pPr>
            <a:endParaRPr lang="en-CA" sz="1400" dirty="0">
              <a:solidFill>
                <a:schemeClr val="dk1"/>
              </a:solidFill>
              <a:latin typeface="+mj-lt"/>
              <a:ea typeface="Old Standard TT"/>
              <a:cs typeface="Old Standard TT"/>
              <a:sym typeface="Old Standard TT"/>
            </a:endParaRPr>
          </a:p>
          <a:p>
            <a:pPr marL="0" indent="0">
              <a:lnSpc>
                <a:spcPct val="100000"/>
              </a:lnSpc>
              <a:buNone/>
            </a:pPr>
            <a:endParaRPr lang="en-CA" sz="1400" dirty="0">
              <a:solidFill>
                <a:schemeClr val="dk1"/>
              </a:solidFill>
              <a:latin typeface="+mj-lt"/>
              <a:ea typeface="Old Standard TT"/>
              <a:cs typeface="Old Standard TT"/>
              <a:sym typeface="Old Standard TT"/>
            </a:endParaRPr>
          </a:p>
          <a:p>
            <a:pPr marL="0" lvl="0" indent="0" algn="l" rtl="0">
              <a:lnSpc>
                <a:spcPct val="100000"/>
              </a:lnSpc>
              <a:buSzPts val="1800"/>
              <a:buNone/>
            </a:pPr>
            <a:endParaRPr lang="en-CA" sz="1400" dirty="0">
              <a:solidFill>
                <a:schemeClr val="dk1"/>
              </a:solidFill>
              <a:latin typeface="+mj-lt"/>
              <a:ea typeface="Old Standard TT"/>
              <a:cs typeface="Old Standard TT"/>
              <a:sym typeface="Old Standard TT"/>
            </a:endParaRPr>
          </a:p>
          <a:p>
            <a:pPr marL="0" lvl="0" indent="0">
              <a:lnSpc>
                <a:spcPct val="100000"/>
              </a:lnSpc>
              <a:buNone/>
            </a:pPr>
            <a:r>
              <a:rPr lang="en-CA" sz="1400" dirty="0">
                <a:solidFill>
                  <a:schemeClr val="dk1"/>
                </a:solidFill>
                <a:latin typeface="+mj-lt"/>
                <a:ea typeface="Old Standard TT"/>
                <a:cs typeface="Old Standard TT"/>
                <a:sym typeface="Old Standard TT"/>
              </a:rPr>
              <a:t>	</a:t>
            </a:r>
          </a:p>
          <a:p>
            <a:pPr marL="0" lvl="0" indent="0">
              <a:lnSpc>
                <a:spcPct val="100000"/>
              </a:lnSpc>
              <a:buNone/>
            </a:pPr>
            <a:endParaRPr lang="en-CA" sz="1400" dirty="0">
              <a:solidFill>
                <a:schemeClr val="dk1"/>
              </a:solidFill>
              <a:latin typeface="+mj-lt"/>
              <a:ea typeface="Old Standard TT"/>
              <a:cs typeface="Old Standard TT"/>
              <a:sym typeface="Old Standard TT"/>
            </a:endParaRPr>
          </a:p>
          <a:p>
            <a:pPr marL="0" lvl="0" indent="0">
              <a:lnSpc>
                <a:spcPct val="100000"/>
              </a:lnSpc>
              <a:buNone/>
            </a:pPr>
            <a:endParaRPr lang="en-CA" sz="1400" dirty="0">
              <a:solidFill>
                <a:schemeClr val="dk1"/>
              </a:solidFill>
              <a:latin typeface="+mj-lt"/>
              <a:ea typeface="Old Standard TT"/>
              <a:cs typeface="Old Standard TT"/>
              <a:sym typeface="Old Standard TT"/>
            </a:endParaRPr>
          </a:p>
          <a:p>
            <a:pPr marL="0" lvl="0" indent="0">
              <a:lnSpc>
                <a:spcPct val="100000"/>
              </a:lnSpc>
              <a:buNone/>
            </a:pPr>
            <a:endParaRPr lang="en-CA" sz="1400" dirty="0">
              <a:solidFill>
                <a:schemeClr val="dk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2</a:t>
            </a:fld>
            <a:endParaRPr lang="en">
              <a:latin typeface="+mj-lt"/>
            </a:endParaRPr>
          </a:p>
        </p:txBody>
      </p:sp>
    </p:spTree>
    <p:extLst>
      <p:ext uri="{BB962C8B-B14F-4D97-AF65-F5344CB8AC3E}">
        <p14:creationId xmlns:p14="http://schemas.microsoft.com/office/powerpoint/2010/main" val="258476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Quantum Computing General</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861770"/>
            <a:ext cx="8478600" cy="371778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Probability theory defines underlying quantum mechanics.</a:t>
            </a: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(QCs good for parallelizing tasks, due to entanglement.)</a:t>
            </a: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Two entangled qubits can be locally separated: yet, if we measure one qubit, we know the state of the other. </a:t>
            </a: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(This has been experimentally proved, on a global scale.)</a:t>
            </a: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E.g. information transport over large distances: useful for quantum communication, and quantum cryptography. </a:t>
            </a: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3</a:t>
            </a:fld>
            <a:endParaRPr lang="en">
              <a:latin typeface="+mj-lt"/>
            </a:endParaRP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45D8C72C-94CD-7493-473C-FF09123C5DB6}"/>
                  </a:ext>
                </a:extLst>
              </p14:cNvPr>
              <p14:cNvContentPartPr/>
              <p14:nvPr/>
            </p14:nvContentPartPr>
            <p14:xfrm>
              <a:off x="5939679" y="1783426"/>
              <a:ext cx="1945080" cy="137520"/>
            </p14:xfrm>
          </p:contentPart>
        </mc:Choice>
        <mc:Fallback xmlns="">
          <p:pic>
            <p:nvPicPr>
              <p:cNvPr id="18" name="Ink 17">
                <a:extLst>
                  <a:ext uri="{FF2B5EF4-FFF2-40B4-BE49-F238E27FC236}">
                    <a16:creationId xmlns:a16="http://schemas.microsoft.com/office/drawing/2014/main" id="{45D8C72C-94CD-7493-473C-FF09123C5DB6}"/>
                  </a:ext>
                </a:extLst>
              </p:cNvPr>
              <p:cNvPicPr/>
              <p:nvPr/>
            </p:nvPicPr>
            <p:blipFill>
              <a:blip r:embed="rId4"/>
              <a:stretch>
                <a:fillRect/>
              </a:stretch>
            </p:blipFill>
            <p:spPr>
              <a:xfrm>
                <a:off x="5930679" y="1774426"/>
                <a:ext cx="1962720" cy="155160"/>
              </a:xfrm>
              <a:prstGeom prst="rect">
                <a:avLst/>
              </a:prstGeom>
            </p:spPr>
          </p:pic>
        </mc:Fallback>
      </mc:AlternateContent>
      <p:grpSp>
        <p:nvGrpSpPr>
          <p:cNvPr id="31" name="Group 30">
            <a:extLst>
              <a:ext uri="{FF2B5EF4-FFF2-40B4-BE49-F238E27FC236}">
                <a16:creationId xmlns:a16="http://schemas.microsoft.com/office/drawing/2014/main" id="{734D1F39-F926-5AA8-2EF1-E272FE48B85F}"/>
              </a:ext>
            </a:extLst>
          </p:cNvPr>
          <p:cNvGrpSpPr/>
          <p:nvPr/>
        </p:nvGrpSpPr>
        <p:grpSpPr>
          <a:xfrm>
            <a:off x="5869007" y="1314191"/>
            <a:ext cx="1489320" cy="263880"/>
            <a:chOff x="5861919" y="1091146"/>
            <a:chExt cx="1489320" cy="263880"/>
          </a:xfrm>
        </p:grpSpPr>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11519A97-41CC-1499-F62E-C615EFB7A3D7}"/>
                    </a:ext>
                  </a:extLst>
                </p14:cNvPr>
                <p14:cNvContentPartPr/>
                <p14:nvPr/>
              </p14:nvContentPartPr>
              <p14:xfrm>
                <a:off x="5861919" y="1162066"/>
                <a:ext cx="3240" cy="160560"/>
              </p14:xfrm>
            </p:contentPart>
          </mc:Choice>
          <mc:Fallback xmlns="">
            <p:pic>
              <p:nvPicPr>
                <p:cNvPr id="19" name="Ink 18">
                  <a:extLst>
                    <a:ext uri="{FF2B5EF4-FFF2-40B4-BE49-F238E27FC236}">
                      <a16:creationId xmlns:a16="http://schemas.microsoft.com/office/drawing/2014/main" id="{11519A97-41CC-1499-F62E-C615EFB7A3D7}"/>
                    </a:ext>
                  </a:extLst>
                </p:cNvPr>
                <p:cNvPicPr/>
                <p:nvPr/>
              </p:nvPicPr>
              <p:blipFill>
                <a:blip r:embed="rId6"/>
                <a:stretch>
                  <a:fillRect/>
                </a:stretch>
              </p:blipFill>
              <p:spPr>
                <a:xfrm>
                  <a:off x="5852919" y="1153426"/>
                  <a:ext cx="208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686A6455-6471-D11E-8D94-AF97F3846969}"/>
                    </a:ext>
                  </a:extLst>
                </p14:cNvPr>
                <p14:cNvContentPartPr/>
                <p14:nvPr/>
              </p14:nvContentPartPr>
              <p14:xfrm>
                <a:off x="5959119" y="1168546"/>
                <a:ext cx="159840" cy="186480"/>
              </p14:xfrm>
            </p:contentPart>
          </mc:Choice>
          <mc:Fallback xmlns="">
            <p:pic>
              <p:nvPicPr>
                <p:cNvPr id="20" name="Ink 19">
                  <a:extLst>
                    <a:ext uri="{FF2B5EF4-FFF2-40B4-BE49-F238E27FC236}">
                      <a16:creationId xmlns:a16="http://schemas.microsoft.com/office/drawing/2014/main" id="{686A6455-6471-D11E-8D94-AF97F3846969}"/>
                    </a:ext>
                  </a:extLst>
                </p:cNvPr>
                <p:cNvPicPr/>
                <p:nvPr/>
              </p:nvPicPr>
              <p:blipFill>
                <a:blip r:embed="rId8"/>
                <a:stretch>
                  <a:fillRect/>
                </a:stretch>
              </p:blipFill>
              <p:spPr>
                <a:xfrm>
                  <a:off x="5950479" y="1159906"/>
                  <a:ext cx="1774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CB4DF3A8-2320-1DE8-92B9-07874E0A7087}"/>
                    </a:ext>
                  </a:extLst>
                </p14:cNvPr>
                <p14:cNvContentPartPr/>
                <p14:nvPr/>
              </p14:nvContentPartPr>
              <p14:xfrm>
                <a:off x="6194199" y="1139746"/>
                <a:ext cx="150480" cy="173880"/>
              </p14:xfrm>
            </p:contentPart>
          </mc:Choice>
          <mc:Fallback xmlns="">
            <p:pic>
              <p:nvPicPr>
                <p:cNvPr id="21" name="Ink 20">
                  <a:extLst>
                    <a:ext uri="{FF2B5EF4-FFF2-40B4-BE49-F238E27FC236}">
                      <a16:creationId xmlns:a16="http://schemas.microsoft.com/office/drawing/2014/main" id="{CB4DF3A8-2320-1DE8-92B9-07874E0A7087}"/>
                    </a:ext>
                  </a:extLst>
                </p:cNvPr>
                <p:cNvPicPr/>
                <p:nvPr/>
              </p:nvPicPr>
              <p:blipFill>
                <a:blip r:embed="rId10"/>
                <a:stretch>
                  <a:fillRect/>
                </a:stretch>
              </p:blipFill>
              <p:spPr>
                <a:xfrm>
                  <a:off x="6185199" y="1130746"/>
                  <a:ext cx="16812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C50406E7-89C1-BE12-B143-D05126CBA2DD}"/>
                    </a:ext>
                  </a:extLst>
                </p14:cNvPr>
                <p14:cNvContentPartPr/>
                <p14:nvPr/>
              </p14:nvContentPartPr>
              <p14:xfrm>
                <a:off x="6421719" y="1119586"/>
                <a:ext cx="68400" cy="193320"/>
              </p14:xfrm>
            </p:contentPart>
          </mc:Choice>
          <mc:Fallback xmlns="">
            <p:pic>
              <p:nvPicPr>
                <p:cNvPr id="22" name="Ink 21">
                  <a:extLst>
                    <a:ext uri="{FF2B5EF4-FFF2-40B4-BE49-F238E27FC236}">
                      <a16:creationId xmlns:a16="http://schemas.microsoft.com/office/drawing/2014/main" id="{C50406E7-89C1-BE12-B143-D05126CBA2DD}"/>
                    </a:ext>
                  </a:extLst>
                </p:cNvPr>
                <p:cNvPicPr/>
                <p:nvPr/>
              </p:nvPicPr>
              <p:blipFill>
                <a:blip r:embed="rId12"/>
                <a:stretch>
                  <a:fillRect/>
                </a:stretch>
              </p:blipFill>
              <p:spPr>
                <a:xfrm>
                  <a:off x="6413079" y="1110946"/>
                  <a:ext cx="8604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17B49C05-C7AA-B297-56F4-5C7B94B77295}"/>
                    </a:ext>
                  </a:extLst>
                </p14:cNvPr>
                <p14:cNvContentPartPr/>
                <p14:nvPr/>
              </p14:nvContentPartPr>
              <p14:xfrm>
                <a:off x="6740679" y="1183666"/>
                <a:ext cx="360" cy="87840"/>
              </p14:xfrm>
            </p:contentPart>
          </mc:Choice>
          <mc:Fallback xmlns="">
            <p:pic>
              <p:nvPicPr>
                <p:cNvPr id="23" name="Ink 22">
                  <a:extLst>
                    <a:ext uri="{FF2B5EF4-FFF2-40B4-BE49-F238E27FC236}">
                      <a16:creationId xmlns:a16="http://schemas.microsoft.com/office/drawing/2014/main" id="{17B49C05-C7AA-B297-56F4-5C7B94B77295}"/>
                    </a:ext>
                  </a:extLst>
                </p:cNvPr>
                <p:cNvPicPr/>
                <p:nvPr/>
              </p:nvPicPr>
              <p:blipFill>
                <a:blip r:embed="rId14"/>
                <a:stretch>
                  <a:fillRect/>
                </a:stretch>
              </p:blipFill>
              <p:spPr>
                <a:xfrm>
                  <a:off x="6731679" y="1174666"/>
                  <a:ext cx="180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4F6096-AABE-DCFE-B6C4-BBF8A5E794CE}"/>
                    </a:ext>
                  </a:extLst>
                </p14:cNvPr>
                <p14:cNvContentPartPr/>
                <p14:nvPr/>
              </p14:nvContentPartPr>
              <p14:xfrm>
                <a:off x="6648519" y="1218586"/>
                <a:ext cx="164520" cy="7560"/>
              </p14:xfrm>
            </p:contentPart>
          </mc:Choice>
          <mc:Fallback xmlns="">
            <p:pic>
              <p:nvPicPr>
                <p:cNvPr id="24" name="Ink 23">
                  <a:extLst>
                    <a:ext uri="{FF2B5EF4-FFF2-40B4-BE49-F238E27FC236}">
                      <a16:creationId xmlns:a16="http://schemas.microsoft.com/office/drawing/2014/main" id="{D14F6096-AABE-DCFE-B6C4-BBF8A5E794CE}"/>
                    </a:ext>
                  </a:extLst>
                </p:cNvPr>
                <p:cNvPicPr/>
                <p:nvPr/>
              </p:nvPicPr>
              <p:blipFill>
                <a:blip r:embed="rId16"/>
                <a:stretch>
                  <a:fillRect/>
                </a:stretch>
              </p:blipFill>
              <p:spPr>
                <a:xfrm>
                  <a:off x="6639879" y="1209946"/>
                  <a:ext cx="1821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544E08D7-3629-FFB2-17C1-67B71A758D4D}"/>
                    </a:ext>
                  </a:extLst>
                </p14:cNvPr>
                <p14:cNvContentPartPr/>
                <p14:nvPr/>
              </p14:nvContentPartPr>
              <p14:xfrm>
                <a:off x="6939399" y="1126786"/>
                <a:ext cx="7560" cy="178920"/>
              </p14:xfrm>
            </p:contentPart>
          </mc:Choice>
          <mc:Fallback xmlns="">
            <p:pic>
              <p:nvPicPr>
                <p:cNvPr id="25" name="Ink 24">
                  <a:extLst>
                    <a:ext uri="{FF2B5EF4-FFF2-40B4-BE49-F238E27FC236}">
                      <a16:creationId xmlns:a16="http://schemas.microsoft.com/office/drawing/2014/main" id="{544E08D7-3629-FFB2-17C1-67B71A758D4D}"/>
                    </a:ext>
                  </a:extLst>
                </p:cNvPr>
                <p:cNvPicPr/>
                <p:nvPr/>
              </p:nvPicPr>
              <p:blipFill>
                <a:blip r:embed="rId18"/>
                <a:stretch>
                  <a:fillRect/>
                </a:stretch>
              </p:blipFill>
              <p:spPr>
                <a:xfrm>
                  <a:off x="6930399" y="1117786"/>
                  <a:ext cx="25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FABD32FB-BE44-CFBA-7C11-DC15CE5DB9DA}"/>
                    </a:ext>
                  </a:extLst>
                </p14:cNvPr>
                <p14:cNvContentPartPr/>
                <p14:nvPr/>
              </p14:nvContentPartPr>
              <p14:xfrm>
                <a:off x="7052799" y="1112746"/>
                <a:ext cx="360" cy="142920"/>
              </p14:xfrm>
            </p:contentPart>
          </mc:Choice>
          <mc:Fallback xmlns="">
            <p:pic>
              <p:nvPicPr>
                <p:cNvPr id="27" name="Ink 26">
                  <a:extLst>
                    <a:ext uri="{FF2B5EF4-FFF2-40B4-BE49-F238E27FC236}">
                      <a16:creationId xmlns:a16="http://schemas.microsoft.com/office/drawing/2014/main" id="{FABD32FB-BE44-CFBA-7C11-DC15CE5DB9DA}"/>
                    </a:ext>
                  </a:extLst>
                </p:cNvPr>
                <p:cNvPicPr/>
                <p:nvPr/>
              </p:nvPicPr>
              <p:blipFill>
                <a:blip r:embed="rId20"/>
                <a:stretch>
                  <a:fillRect/>
                </a:stretch>
              </p:blipFill>
              <p:spPr>
                <a:xfrm>
                  <a:off x="7043799" y="1103746"/>
                  <a:ext cx="1800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3824036B-FD64-D08D-2AD5-0AC0A0FD5504}"/>
                    </a:ext>
                  </a:extLst>
                </p14:cNvPr>
                <p14:cNvContentPartPr/>
                <p14:nvPr/>
              </p14:nvContentPartPr>
              <p14:xfrm>
                <a:off x="7151799" y="1119586"/>
                <a:ext cx="39600" cy="169920"/>
              </p14:xfrm>
            </p:contentPart>
          </mc:Choice>
          <mc:Fallback xmlns="">
            <p:pic>
              <p:nvPicPr>
                <p:cNvPr id="28" name="Ink 27">
                  <a:extLst>
                    <a:ext uri="{FF2B5EF4-FFF2-40B4-BE49-F238E27FC236}">
                      <a16:creationId xmlns:a16="http://schemas.microsoft.com/office/drawing/2014/main" id="{3824036B-FD64-D08D-2AD5-0AC0A0FD5504}"/>
                    </a:ext>
                  </a:extLst>
                </p:cNvPr>
                <p:cNvPicPr/>
                <p:nvPr/>
              </p:nvPicPr>
              <p:blipFill>
                <a:blip r:embed="rId22"/>
                <a:stretch>
                  <a:fillRect/>
                </a:stretch>
              </p:blipFill>
              <p:spPr>
                <a:xfrm>
                  <a:off x="7143159" y="1110946"/>
                  <a:ext cx="572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510D9AFB-D65D-4E2F-A484-0BF19444D474}"/>
                    </a:ext>
                  </a:extLst>
                </p14:cNvPr>
                <p14:cNvContentPartPr/>
                <p14:nvPr/>
              </p14:nvContentPartPr>
              <p14:xfrm>
                <a:off x="7236759" y="1091146"/>
                <a:ext cx="114480" cy="257400"/>
              </p14:xfrm>
            </p:contentPart>
          </mc:Choice>
          <mc:Fallback xmlns="">
            <p:pic>
              <p:nvPicPr>
                <p:cNvPr id="30" name="Ink 29">
                  <a:extLst>
                    <a:ext uri="{FF2B5EF4-FFF2-40B4-BE49-F238E27FC236}">
                      <a16:creationId xmlns:a16="http://schemas.microsoft.com/office/drawing/2014/main" id="{510D9AFB-D65D-4E2F-A484-0BF19444D474}"/>
                    </a:ext>
                  </a:extLst>
                </p:cNvPr>
                <p:cNvPicPr/>
                <p:nvPr/>
              </p:nvPicPr>
              <p:blipFill>
                <a:blip r:embed="rId24"/>
                <a:stretch>
                  <a:fillRect/>
                </a:stretch>
              </p:blipFill>
              <p:spPr>
                <a:xfrm>
                  <a:off x="7228119" y="1082506"/>
                  <a:ext cx="132120" cy="275040"/>
                </a:xfrm>
                <a:prstGeom prst="rect">
                  <a:avLst/>
                </a:prstGeom>
              </p:spPr>
            </p:pic>
          </mc:Fallback>
        </mc:AlternateContent>
      </p:grpSp>
    </p:spTree>
    <p:extLst>
      <p:ext uri="{BB962C8B-B14F-4D97-AF65-F5344CB8AC3E}">
        <p14:creationId xmlns:p14="http://schemas.microsoft.com/office/powerpoint/2010/main" val="345196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Qubit Systems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861770"/>
            <a:ext cx="8478600" cy="371778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Always study our qubit systems within our possible Hilbert spaces, i.e. set of 2^N possible configurations for N qubits.</a:t>
            </a: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“Curse of dimensionality” </a:t>
            </a:r>
            <a:r>
              <a:rPr lang="en-CA" sz="1400" dirty="0">
                <a:solidFill>
                  <a:schemeClr val="dk1"/>
                </a:solidFill>
                <a:latin typeface="+mj-lt"/>
                <a:ea typeface="Old Standard TT"/>
                <a:cs typeface="Old Standard TT"/>
                <a:sym typeface="Wingdings" panose="05000000000000000000" pitchFamily="2" charset="2"/>
              </a:rPr>
              <a:t> cannot simulate large systems classically, as our systems grow exponentially (NP).</a:t>
            </a:r>
          </a:p>
          <a:p>
            <a:pPr marL="0" lvl="0" indent="0" algn="l" rtl="0">
              <a:lnSpc>
                <a:spcPct val="150000"/>
              </a:lnSpc>
              <a:buSzPts val="1800"/>
              <a:buNone/>
            </a:pPr>
            <a:endParaRPr lang="en-CA" sz="1400" dirty="0">
              <a:solidFill>
                <a:schemeClr val="dk1"/>
              </a:solidFill>
              <a:latin typeface="+mj-lt"/>
              <a:ea typeface="Old Standard TT"/>
              <a:cs typeface="Old Standard TT"/>
              <a:sym typeface="Wingdings" panose="05000000000000000000" pitchFamily="2" charset="2"/>
            </a:endParaRPr>
          </a:p>
          <a:p>
            <a:pPr marL="0" lvl="0" indent="0" algn="l" rtl="0">
              <a:lnSpc>
                <a:spcPct val="150000"/>
              </a:lnSpc>
              <a:buSzPts val="1800"/>
              <a:buNone/>
            </a:pPr>
            <a:r>
              <a:rPr lang="en-CA" sz="1400" b="1" dirty="0">
                <a:solidFill>
                  <a:schemeClr val="dk1"/>
                </a:solidFill>
                <a:latin typeface="+mj-lt"/>
                <a:ea typeface="Old Standard TT"/>
                <a:cs typeface="Old Standard TT"/>
                <a:sym typeface="Wingdings" panose="05000000000000000000" pitchFamily="2" charset="2"/>
              </a:rPr>
              <a:t>Control quantum system:</a:t>
            </a:r>
          </a:p>
          <a:p>
            <a:pPr marL="285750" lvl="0" indent="-285750" algn="l" rtl="0">
              <a:lnSpc>
                <a:spcPct val="150000"/>
              </a:lnSpc>
              <a:buSzPts val="1800"/>
              <a:buFontTx/>
              <a:buChar char="-"/>
            </a:pPr>
            <a:r>
              <a:rPr lang="en-CA" sz="1400" dirty="0">
                <a:solidFill>
                  <a:schemeClr val="dk1"/>
                </a:solidFill>
                <a:latin typeface="+mj-lt"/>
                <a:ea typeface="Old Standard TT"/>
                <a:cs typeface="Old Standard TT"/>
                <a:sym typeface="Wingdings" panose="05000000000000000000" pitchFamily="2" charset="2"/>
              </a:rPr>
              <a:t>Quantum computation and quantum simulation.</a:t>
            </a:r>
          </a:p>
          <a:p>
            <a:pPr marL="285750" lvl="0" indent="-285750" algn="l" rtl="0">
              <a:lnSpc>
                <a:spcPct val="150000"/>
              </a:lnSpc>
              <a:buSzPts val="1800"/>
              <a:buFontTx/>
              <a:buChar char="-"/>
            </a:pPr>
            <a:r>
              <a:rPr lang="en-CA" sz="1400" dirty="0">
                <a:solidFill>
                  <a:schemeClr val="dk1"/>
                </a:solidFill>
                <a:latin typeface="+mj-lt"/>
                <a:ea typeface="Old Standard TT"/>
                <a:cs typeface="Old Standard TT"/>
                <a:sym typeface="Wingdings" panose="05000000000000000000" pitchFamily="2" charset="2"/>
              </a:rPr>
              <a:t>NISQ era: Noisy intermediate scale quantum system  systems are extremely noisy, can’t trust the outcome yet.</a:t>
            </a:r>
          </a:p>
          <a:p>
            <a:pPr marL="0" lvl="0" indent="0" algn="l" rtl="0">
              <a:lnSpc>
                <a:spcPct val="150000"/>
              </a:lnSpc>
              <a:buSzPts val="1800"/>
              <a:buNone/>
            </a:pPr>
            <a:endParaRPr lang="en-CA" sz="1400" dirty="0">
              <a:solidFill>
                <a:schemeClr val="dk1"/>
              </a:solidFill>
              <a:latin typeface="+mj-lt"/>
              <a:ea typeface="Old Standard TT"/>
              <a:cs typeface="Old Standard TT"/>
              <a:sym typeface="Wingdings" panose="05000000000000000000" pitchFamily="2" charset="2"/>
            </a:endParaRPr>
          </a:p>
          <a:p>
            <a:pPr marL="0" lvl="0" indent="0" algn="l" rtl="0">
              <a:lnSpc>
                <a:spcPct val="150000"/>
              </a:lnSpc>
              <a:buSzPts val="1800"/>
              <a:buNone/>
            </a:pPr>
            <a:r>
              <a:rPr lang="en-CA" sz="1400" b="1" dirty="0">
                <a:solidFill>
                  <a:schemeClr val="dk1"/>
                </a:solidFill>
                <a:latin typeface="+mj-lt"/>
                <a:ea typeface="Old Standard TT"/>
                <a:cs typeface="Old Standard TT"/>
                <a:sym typeface="Wingdings" panose="05000000000000000000" pitchFamily="2" charset="2"/>
              </a:rPr>
              <a:t>Approx. Simulations: </a:t>
            </a:r>
            <a:r>
              <a:rPr lang="en-CA" sz="1400" dirty="0">
                <a:solidFill>
                  <a:schemeClr val="dk1"/>
                </a:solidFill>
                <a:latin typeface="+mj-lt"/>
                <a:ea typeface="Old Standard TT"/>
                <a:cs typeface="Old Standard TT"/>
                <a:sym typeface="Wingdings" panose="05000000000000000000" pitchFamily="2" charset="2"/>
              </a:rPr>
              <a:t>Find ways to simulate/approximate quantum system without exponential scaling.</a:t>
            </a:r>
          </a:p>
          <a:p>
            <a:pPr marL="0" lvl="0" indent="0" algn="l" rtl="0">
              <a:lnSpc>
                <a:spcPct val="150000"/>
              </a:lnSpc>
              <a:buSzPts val="1800"/>
              <a:buNone/>
            </a:pPr>
            <a:r>
              <a:rPr lang="en-CA" sz="1400" dirty="0">
                <a:solidFill>
                  <a:schemeClr val="dk1"/>
                </a:solidFill>
                <a:latin typeface="+mj-lt"/>
                <a:ea typeface="Old Standard TT"/>
                <a:cs typeface="Old Standard TT"/>
                <a:sym typeface="Wingdings" panose="05000000000000000000" pitchFamily="2" charset="2"/>
              </a:rPr>
              <a:t>Tensor networks (matrix product states), quantum monte </a:t>
            </a:r>
            <a:r>
              <a:rPr lang="en-CA" sz="1400" dirty="0" err="1">
                <a:solidFill>
                  <a:schemeClr val="dk1"/>
                </a:solidFill>
                <a:latin typeface="+mj-lt"/>
                <a:ea typeface="Old Standard TT"/>
                <a:cs typeface="Old Standard TT"/>
                <a:sym typeface="Wingdings" panose="05000000000000000000" pitchFamily="2" charset="2"/>
              </a:rPr>
              <a:t>carlo</a:t>
            </a:r>
            <a:r>
              <a:rPr lang="en-CA" sz="1400" dirty="0">
                <a:solidFill>
                  <a:schemeClr val="dk1"/>
                </a:solidFill>
                <a:latin typeface="+mj-lt"/>
                <a:ea typeface="Old Standard TT"/>
                <a:cs typeface="Old Standard TT"/>
                <a:sym typeface="Wingdings" panose="05000000000000000000" pitchFamily="2" charset="2"/>
              </a:rPr>
              <a:t>, neural network quantum states.</a:t>
            </a:r>
            <a:endParaRPr lang="en-CA" sz="1400" dirty="0">
              <a:solidFill>
                <a:schemeClr val="dk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4</a:t>
            </a:fld>
            <a:endParaRPr lang="en">
              <a:latin typeface="+mj-lt"/>
            </a:endParaRPr>
          </a:p>
        </p:txBody>
      </p:sp>
    </p:spTree>
    <p:extLst>
      <p:ext uri="{BB962C8B-B14F-4D97-AF65-F5344CB8AC3E}">
        <p14:creationId xmlns:p14="http://schemas.microsoft.com/office/powerpoint/2010/main" val="72152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Approximaton Methods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861770"/>
            <a:ext cx="8478600" cy="371778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b="1" dirty="0">
                <a:solidFill>
                  <a:schemeClr val="dk1"/>
                </a:solidFill>
                <a:latin typeface="+mj-lt"/>
                <a:ea typeface="Old Standard TT"/>
                <a:cs typeface="Old Standard TT"/>
                <a:sym typeface="Old Standard TT"/>
              </a:rPr>
              <a:t>How do we fix the scaling problem?</a:t>
            </a: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We can find the subset of states which dominate the results i.e. are most relevant, and we discard the rest. Then, we get a pretty good approximation of the problem.</a:t>
            </a: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sz="1400" b="1" dirty="0">
                <a:solidFill>
                  <a:schemeClr val="dk1"/>
                </a:solidFill>
                <a:latin typeface="+mj-lt"/>
                <a:ea typeface="Old Standard TT"/>
                <a:cs typeface="Old Standard TT"/>
                <a:sym typeface="Old Standard TT"/>
              </a:rPr>
              <a:t>How can we find the relevant states?</a:t>
            </a: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Squared wave function amplitude </a:t>
            </a:r>
            <a:r>
              <a:rPr lang="en-CA" sz="1400" dirty="0">
                <a:solidFill>
                  <a:schemeClr val="dk1"/>
                </a:solidFill>
                <a:latin typeface="+mj-lt"/>
                <a:ea typeface="Old Standard TT"/>
                <a:cs typeface="Old Standard TT"/>
                <a:sym typeface="Wingdings" panose="05000000000000000000" pitchFamily="2" charset="2"/>
              </a:rPr>
              <a:t></a:t>
            </a:r>
            <a:r>
              <a:rPr lang="en-CA" sz="1400" dirty="0">
                <a:solidFill>
                  <a:schemeClr val="dk1"/>
                </a:solidFill>
                <a:latin typeface="+mj-lt"/>
                <a:ea typeface="Old Standard TT"/>
                <a:cs typeface="Old Standard TT"/>
                <a:sym typeface="Old Standard TT"/>
              </a:rPr>
              <a:t> take and consider the probability distribution of underlying states. </a:t>
            </a: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States with higher probabilities of occurring dominate underlying physics, so we can just discard the rest. </a:t>
            </a: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Now we just need a way to numerically determine the squared wave function amplitudes in an accurate way…</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5</a:t>
            </a:fld>
            <a:endParaRPr lang="en">
              <a:latin typeface="+mj-lt"/>
            </a:endParaRPr>
          </a:p>
        </p:txBody>
      </p:sp>
    </p:spTree>
    <p:extLst>
      <p:ext uri="{BB962C8B-B14F-4D97-AF65-F5344CB8AC3E}">
        <p14:creationId xmlns:p14="http://schemas.microsoft.com/office/powerpoint/2010/main" val="196865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ANNs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861770"/>
            <a:ext cx="8478600" cy="371778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Image classification, generation, text prediction, etc. we already know well.</a:t>
            </a: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sz="1400" b="1" dirty="0">
                <a:solidFill>
                  <a:schemeClr val="dk1"/>
                </a:solidFill>
                <a:latin typeface="+mj-lt"/>
                <a:ea typeface="Old Standard TT"/>
                <a:cs typeface="Old Standard TT"/>
                <a:sym typeface="Old Standard TT"/>
              </a:rPr>
              <a:t>Input neurons: </a:t>
            </a:r>
            <a:r>
              <a:rPr lang="en-CA" sz="1400" dirty="0">
                <a:solidFill>
                  <a:schemeClr val="dk1"/>
                </a:solidFill>
                <a:latin typeface="+mj-lt"/>
                <a:ea typeface="Old Standard TT"/>
                <a:cs typeface="Old Standard TT"/>
                <a:sym typeface="Old Standard TT"/>
              </a:rPr>
              <a:t>real numbers. Input neurons encode input in real numbers, i.e. take pixels of image, and encode each pixel in a real number.</a:t>
            </a: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sz="1400" b="1" dirty="0">
                <a:solidFill>
                  <a:schemeClr val="dk1"/>
                </a:solidFill>
                <a:latin typeface="+mj-lt"/>
                <a:ea typeface="Old Standard TT"/>
                <a:cs typeface="Old Standard TT"/>
                <a:sym typeface="Old Standard TT"/>
              </a:rPr>
              <a:t>Hidden neurons: </a:t>
            </a:r>
            <a:r>
              <a:rPr lang="en-CA" sz="1400" dirty="0">
                <a:solidFill>
                  <a:schemeClr val="dk1"/>
                </a:solidFill>
                <a:latin typeface="+mj-lt"/>
                <a:ea typeface="Old Standard TT"/>
                <a:cs typeface="Old Standard TT"/>
                <a:sym typeface="Old Standard TT"/>
              </a:rPr>
              <a:t>Apply non-linear function to some argument, i.e. input neurons with connecting weights. F(sum(</a:t>
            </a:r>
            <a:r>
              <a:rPr lang="en-CA" sz="1400" dirty="0" err="1">
                <a:solidFill>
                  <a:schemeClr val="dk1"/>
                </a:solidFill>
                <a:latin typeface="+mj-lt"/>
                <a:ea typeface="Old Standard TT"/>
                <a:cs typeface="Old Standard TT"/>
                <a:sym typeface="Old Standard TT"/>
              </a:rPr>
              <a:t>Wij</a:t>
            </a:r>
            <a:r>
              <a:rPr lang="en-CA" sz="1400" dirty="0">
                <a:solidFill>
                  <a:schemeClr val="dk1"/>
                </a:solidFill>
                <a:latin typeface="+mj-lt"/>
                <a:ea typeface="Old Standard TT"/>
                <a:cs typeface="Old Standard TT"/>
                <a:sym typeface="Old Standard TT"/>
              </a:rPr>
              <a:t>*vi)). W are variational connecting weights – we have encoded our input into another set of real numbers (nobody really knows what this means anymore).</a:t>
            </a: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sz="1400" b="1" dirty="0">
                <a:solidFill>
                  <a:schemeClr val="dk1"/>
                </a:solidFill>
                <a:latin typeface="+mj-lt"/>
                <a:ea typeface="Old Standard TT"/>
                <a:cs typeface="Old Standard TT"/>
                <a:sym typeface="Old Standard TT"/>
              </a:rPr>
              <a:t>Output neurons: </a:t>
            </a:r>
            <a:r>
              <a:rPr lang="en-CA" sz="1400" dirty="0">
                <a:solidFill>
                  <a:schemeClr val="dk1"/>
                </a:solidFill>
                <a:latin typeface="+mj-lt"/>
                <a:ea typeface="Old Standard TT"/>
                <a:cs typeface="Old Standard TT"/>
                <a:sym typeface="Old Standard TT"/>
              </a:rPr>
              <a:t>Apply some sigmoid function (sometimes), and normalize, then we get probability for each class (as our output neurons all sum to one – we can associate each output neuron with a class).</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6</a:t>
            </a:fld>
            <a:endParaRPr lang="en">
              <a:latin typeface="+mj-lt"/>
            </a:endParaRPr>
          </a:p>
        </p:txBody>
      </p:sp>
    </p:spTree>
    <p:extLst>
      <p:ext uri="{BB962C8B-B14F-4D97-AF65-F5344CB8AC3E}">
        <p14:creationId xmlns:p14="http://schemas.microsoft.com/office/powerpoint/2010/main" val="299666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ANNs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371778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b="1" dirty="0">
                <a:solidFill>
                  <a:schemeClr val="dk1"/>
                </a:solidFill>
                <a:latin typeface="+mj-lt"/>
                <a:ea typeface="Old Standard TT"/>
                <a:cs typeface="Old Standard TT"/>
                <a:sym typeface="Old Standard TT"/>
              </a:rPr>
              <a:t>DNNs: </a:t>
            </a:r>
            <a:r>
              <a:rPr lang="en-CA" sz="1400" dirty="0">
                <a:solidFill>
                  <a:schemeClr val="dk1"/>
                </a:solidFill>
                <a:latin typeface="+mj-lt"/>
                <a:ea typeface="Old Standard TT"/>
                <a:cs typeface="Old Standard TT"/>
                <a:sym typeface="Old Standard TT"/>
              </a:rPr>
              <a:t>ANNs but just with more hidden neuron layers.</a:t>
            </a: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More hidden neurons </a:t>
            </a:r>
            <a:r>
              <a:rPr lang="en-CA" sz="1400" dirty="0">
                <a:solidFill>
                  <a:schemeClr val="dk1"/>
                </a:solidFill>
                <a:latin typeface="+mj-lt"/>
                <a:ea typeface="Old Standard TT"/>
                <a:cs typeface="Old Standard TT"/>
                <a:sym typeface="Wingdings" panose="05000000000000000000" pitchFamily="2" charset="2"/>
              </a:rPr>
              <a:t> more connecting weights  we have more connecting weights to train, so we get more degrees of freedom and can increase the expressivity of the network  more accuracy.</a:t>
            </a:r>
          </a:p>
          <a:p>
            <a:pPr marL="0" lvl="0" indent="0" algn="l" rtl="0">
              <a:lnSpc>
                <a:spcPct val="150000"/>
              </a:lnSpc>
              <a:buSzPts val="1800"/>
              <a:buNone/>
            </a:pPr>
            <a:r>
              <a:rPr lang="en-CA" sz="1400" dirty="0">
                <a:solidFill>
                  <a:schemeClr val="dk1"/>
                </a:solidFill>
                <a:latin typeface="+mj-lt"/>
                <a:ea typeface="Old Standard TT"/>
                <a:cs typeface="Old Standard TT"/>
                <a:sym typeface="Wingdings" panose="05000000000000000000" pitchFamily="2" charset="2"/>
              </a:rPr>
              <a:t>But, we also increase the computational cost. So need to find compromise between accuracy and computational cost.</a:t>
            </a:r>
          </a:p>
          <a:p>
            <a:pPr marL="0" lvl="0" indent="0" algn="l" rtl="0">
              <a:lnSpc>
                <a:spcPct val="150000"/>
              </a:lnSpc>
              <a:buSzPts val="1800"/>
              <a:buNone/>
            </a:pPr>
            <a:endParaRPr lang="en-CA" sz="1400" dirty="0">
              <a:solidFill>
                <a:schemeClr val="dk1"/>
              </a:solidFill>
              <a:latin typeface="+mj-lt"/>
              <a:ea typeface="Old Standard TT"/>
              <a:cs typeface="Old Standard TT"/>
              <a:sym typeface="Wingdings" panose="05000000000000000000" pitchFamily="2" charset="2"/>
            </a:endParaRPr>
          </a:p>
          <a:p>
            <a:pPr marL="0" lvl="0" indent="0" algn="l" rtl="0">
              <a:lnSpc>
                <a:spcPct val="150000"/>
              </a:lnSpc>
              <a:buSzPts val="1800"/>
              <a:buNone/>
            </a:pPr>
            <a:r>
              <a:rPr lang="en-CA" sz="1400" dirty="0">
                <a:solidFill>
                  <a:schemeClr val="dk1"/>
                </a:solidFill>
                <a:latin typeface="+mj-lt"/>
                <a:ea typeface="Old Standard TT"/>
                <a:cs typeface="Old Standard TT"/>
                <a:sym typeface="Wingdings" panose="05000000000000000000" pitchFamily="2" charset="2"/>
              </a:rPr>
              <a:t>Want memory from previous neural network learning. </a:t>
            </a:r>
            <a:r>
              <a:rPr lang="en-CA" sz="1400" b="1" dirty="0">
                <a:solidFill>
                  <a:schemeClr val="dk1"/>
                </a:solidFill>
                <a:latin typeface="+mj-lt"/>
                <a:ea typeface="Old Standard TT"/>
                <a:cs typeface="Old Standard TT"/>
                <a:sym typeface="Wingdings" panose="05000000000000000000" pitchFamily="2" charset="2"/>
              </a:rPr>
              <a:t>Memory effect: </a:t>
            </a:r>
            <a:r>
              <a:rPr lang="en-CA" sz="1400" dirty="0">
                <a:solidFill>
                  <a:schemeClr val="dk1"/>
                </a:solidFill>
                <a:latin typeface="+mj-lt"/>
                <a:ea typeface="Old Standard TT"/>
                <a:cs typeface="Old Standard TT"/>
                <a:sym typeface="Wingdings" panose="05000000000000000000" pitchFamily="2" charset="2"/>
              </a:rPr>
              <a:t>previous hidden state is used as additional input, output probabilities are conditioned on previous words. </a:t>
            </a:r>
          </a:p>
          <a:p>
            <a:pPr marL="0" lvl="0" indent="0" algn="l" rtl="0">
              <a:lnSpc>
                <a:spcPct val="150000"/>
              </a:lnSpc>
              <a:buSzPts val="1800"/>
              <a:buNone/>
            </a:pPr>
            <a:r>
              <a:rPr lang="en-CA" sz="1400" dirty="0">
                <a:solidFill>
                  <a:schemeClr val="dk1"/>
                </a:solidFill>
                <a:latin typeface="+mj-lt"/>
                <a:ea typeface="Old Standard TT"/>
                <a:cs typeface="Old Standard TT"/>
                <a:sym typeface="Wingdings" panose="05000000000000000000" pitchFamily="2" charset="2"/>
              </a:rPr>
              <a:t>Can be done not only by sending in words themselves, but also by re-using weights of hidden neurons (what we do with training and testing passes).</a:t>
            </a:r>
            <a:endParaRPr lang="en-CA" sz="1400" dirty="0">
              <a:solidFill>
                <a:schemeClr val="dk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7</a:t>
            </a:fld>
            <a:endParaRPr lang="en">
              <a:latin typeface="+mj-lt"/>
            </a:endParaRPr>
          </a:p>
        </p:txBody>
      </p:sp>
    </p:spTree>
    <p:extLst>
      <p:ext uri="{BB962C8B-B14F-4D97-AF65-F5344CB8AC3E}">
        <p14:creationId xmlns:p14="http://schemas.microsoft.com/office/powerpoint/2010/main" val="358236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ANN Quantum States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371778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Use NN, encode some probability distribution in the NN, and then output resultant states.</a:t>
            </a: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ANNs sample from a prob. Distribution </a:t>
            </a:r>
            <a:r>
              <a:rPr lang="en-CA" sz="1400" dirty="0">
                <a:solidFill>
                  <a:schemeClr val="dk1"/>
                </a:solidFill>
                <a:latin typeface="+mj-lt"/>
                <a:ea typeface="Old Standard TT"/>
                <a:cs typeface="Old Standard TT"/>
                <a:sym typeface="Wingdings" panose="05000000000000000000" pitchFamily="2" charset="2"/>
              </a:rPr>
              <a:t></a:t>
            </a:r>
            <a:r>
              <a:rPr lang="en-CA" sz="1400" dirty="0">
                <a:solidFill>
                  <a:schemeClr val="dk1"/>
                </a:solidFill>
                <a:latin typeface="+mj-lt"/>
                <a:ea typeface="Old Standard TT"/>
                <a:cs typeface="Old Standard TT"/>
                <a:sym typeface="Old Standard TT"/>
              </a:rPr>
              <a:t> physical states are sampled from the squared wave function amplitude. </a:t>
            </a: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Sample one configuration, use configuration as input in the next step, then create hidden configuration as next input, etc. </a:t>
            </a: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Train NN to encode squared wave function amplitude.</a:t>
            </a: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Can use samples to evaluate observables, etc. other things that we can just pass to a classical computer.</a:t>
            </a: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How do we train NN to represent quantum state that we want?</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8</a:t>
            </a:fld>
            <a:endParaRPr lang="en">
              <a:latin typeface="+mj-lt"/>
            </a:endParaRPr>
          </a:p>
        </p:txBody>
      </p:sp>
    </p:spTree>
    <p:extLst>
      <p:ext uri="{BB962C8B-B14F-4D97-AF65-F5344CB8AC3E}">
        <p14:creationId xmlns:p14="http://schemas.microsoft.com/office/powerpoint/2010/main" val="3626317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ANN Quantum States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371778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b="1" dirty="0">
                <a:solidFill>
                  <a:schemeClr val="dk1"/>
                </a:solidFill>
                <a:latin typeface="+mj-lt"/>
                <a:ea typeface="Old Standard TT"/>
                <a:cs typeface="Old Standard TT"/>
                <a:sym typeface="Old Standard TT"/>
              </a:rPr>
              <a:t>Data driven training: </a:t>
            </a:r>
            <a:r>
              <a:rPr lang="en-CA" sz="1400" dirty="0">
                <a:solidFill>
                  <a:schemeClr val="dk1"/>
                </a:solidFill>
                <a:latin typeface="+mj-lt"/>
                <a:ea typeface="Old Standard TT"/>
                <a:cs typeface="Old Standard TT"/>
                <a:sym typeface="Old Standard TT"/>
              </a:rPr>
              <a:t>take some quantum experiment, create a measurement set of outcome of all measurements which have been done.</a:t>
            </a: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Measurements follow a probability distribution, then take that distribution, encode in network.</a:t>
            </a:r>
          </a:p>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Then, we can create samples. </a:t>
            </a:r>
            <a:r>
              <a:rPr lang="en-CA" sz="1400" dirty="0">
                <a:solidFill>
                  <a:srgbClr val="FF0000"/>
                </a:solidFill>
                <a:latin typeface="+mj-lt"/>
                <a:ea typeface="Old Standard TT"/>
                <a:cs typeface="Old Standard TT"/>
                <a:sym typeface="Old Standard TT"/>
              </a:rPr>
              <a:t>Problem: not always enough data to properly train NN.</a:t>
            </a:r>
          </a:p>
          <a:p>
            <a:pPr marL="0" lvl="0" indent="0" algn="l" rtl="0">
              <a:lnSpc>
                <a:spcPct val="150000"/>
              </a:lnSpc>
              <a:buSzPts val="1800"/>
              <a:buNone/>
            </a:pPr>
            <a:endParaRPr lang="en-CA" sz="1400"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sz="1400" b="1" dirty="0">
                <a:solidFill>
                  <a:schemeClr val="dk1"/>
                </a:solidFill>
                <a:latin typeface="+mj-lt"/>
                <a:ea typeface="Old Standard TT"/>
                <a:cs typeface="Old Standard TT"/>
                <a:sym typeface="Old Standard TT"/>
              </a:rPr>
              <a:t>Hamiltonian driven training: </a:t>
            </a:r>
            <a:r>
              <a:rPr lang="en-CA" sz="1400" dirty="0">
                <a:solidFill>
                  <a:schemeClr val="dk1"/>
                </a:solidFill>
                <a:latin typeface="+mj-lt"/>
                <a:ea typeface="Old Standard TT"/>
                <a:cs typeface="Old Standard TT"/>
                <a:sym typeface="Old Standard TT"/>
              </a:rPr>
              <a:t>no experimental data, want to find ground state of given Hamiltonian. Can evaluate energy expectation value </a:t>
            </a:r>
            <a:r>
              <a:rPr lang="en-CA" sz="1400" dirty="0">
                <a:solidFill>
                  <a:schemeClr val="dk1"/>
                </a:solidFill>
                <a:latin typeface="+mj-lt"/>
                <a:ea typeface="Old Standard TT"/>
                <a:cs typeface="Old Standard TT"/>
                <a:sym typeface="Wingdings" panose="05000000000000000000" pitchFamily="2" charset="2"/>
              </a:rPr>
              <a:t> ground state = minimum energy, can train NN to evaluate ground state energy.</a:t>
            </a:r>
          </a:p>
          <a:p>
            <a:pPr marL="0" lvl="0" indent="0" algn="l" rtl="0">
              <a:lnSpc>
                <a:spcPct val="150000"/>
              </a:lnSpc>
              <a:buSzPts val="1800"/>
              <a:buNone/>
            </a:pPr>
            <a:r>
              <a:rPr lang="en-CA" sz="1400" dirty="0">
                <a:solidFill>
                  <a:schemeClr val="dk1"/>
                </a:solidFill>
                <a:latin typeface="+mj-lt"/>
                <a:ea typeface="Old Standard TT"/>
                <a:cs typeface="Old Standard TT"/>
                <a:sym typeface="Wingdings" panose="05000000000000000000" pitchFamily="2" charset="2"/>
              </a:rPr>
              <a:t>Now we can evaluate ground state using samples drawn from ANN, by tuning NN such that samples drawn out of it minimize the energy.</a:t>
            </a:r>
          </a:p>
          <a:p>
            <a:pPr marL="0" lvl="0" indent="0" algn="l" rtl="0">
              <a:lnSpc>
                <a:spcPct val="150000"/>
              </a:lnSpc>
              <a:buSzPts val="1800"/>
              <a:buNone/>
            </a:pPr>
            <a:r>
              <a:rPr lang="en-CA" sz="1400" dirty="0">
                <a:solidFill>
                  <a:schemeClr val="dk1"/>
                </a:solidFill>
                <a:latin typeface="+mj-lt"/>
                <a:ea typeface="Old Standard TT"/>
                <a:cs typeface="Old Standard TT"/>
                <a:sym typeface="Wingdings" panose="05000000000000000000" pitchFamily="2" charset="2"/>
              </a:rPr>
              <a:t>SC, MS Moss, M </a:t>
            </a:r>
            <a:r>
              <a:rPr lang="en-CA" sz="1400" dirty="0" err="1">
                <a:solidFill>
                  <a:schemeClr val="dk1"/>
                </a:solidFill>
                <a:latin typeface="+mj-lt"/>
                <a:ea typeface="Old Standard TT"/>
                <a:cs typeface="Old Standard TT"/>
                <a:sym typeface="Wingdings" panose="05000000000000000000" pitchFamily="2" charset="2"/>
              </a:rPr>
              <a:t>Radzhiovsky</a:t>
            </a:r>
            <a:r>
              <a:rPr lang="en-CA" sz="1400" dirty="0">
                <a:solidFill>
                  <a:schemeClr val="dk1"/>
                </a:solidFill>
                <a:latin typeface="+mj-lt"/>
                <a:ea typeface="Old Standard TT"/>
                <a:cs typeface="Old Standard TT"/>
                <a:sym typeface="Wingdings" panose="05000000000000000000" pitchFamily="2" charset="2"/>
              </a:rPr>
              <a:t>, E </a:t>
            </a:r>
            <a:r>
              <a:rPr lang="en-CA" sz="1400" dirty="0" err="1">
                <a:solidFill>
                  <a:schemeClr val="dk1"/>
                </a:solidFill>
                <a:latin typeface="+mj-lt"/>
                <a:ea typeface="Old Standard TT"/>
                <a:cs typeface="Old Standard TT"/>
                <a:sym typeface="Wingdings" panose="05000000000000000000" pitchFamily="2" charset="2"/>
              </a:rPr>
              <a:t>Merali</a:t>
            </a:r>
            <a:r>
              <a:rPr lang="en-CA" sz="1400" dirty="0">
                <a:solidFill>
                  <a:schemeClr val="dk1"/>
                </a:solidFill>
                <a:latin typeface="+mj-lt"/>
                <a:ea typeface="Old Standard TT"/>
                <a:cs typeface="Old Standard TT"/>
                <a:sym typeface="Wingdings" panose="05000000000000000000" pitchFamily="2" charset="2"/>
              </a:rPr>
              <a:t>, RG </a:t>
            </a:r>
            <a:r>
              <a:rPr lang="en-CA" sz="1400" dirty="0" err="1">
                <a:solidFill>
                  <a:schemeClr val="dk1"/>
                </a:solidFill>
                <a:latin typeface="+mj-lt"/>
                <a:ea typeface="Old Standard TT"/>
                <a:cs typeface="Old Standard TT"/>
                <a:sym typeface="Wingdings" panose="05000000000000000000" pitchFamily="2" charset="2"/>
              </a:rPr>
              <a:t>Melko</a:t>
            </a:r>
            <a:r>
              <a:rPr lang="en-CA" sz="1400" dirty="0">
                <a:solidFill>
                  <a:schemeClr val="dk1"/>
                </a:solidFill>
                <a:latin typeface="+mj-lt"/>
                <a:ea typeface="Old Standard TT"/>
                <a:cs typeface="Old Standard TT"/>
                <a:sym typeface="Wingdings" panose="05000000000000000000" pitchFamily="2" charset="2"/>
              </a:rPr>
              <a:t>  paper, shows training NN to evaluate ground state by minimizing GS energy. </a:t>
            </a:r>
            <a:r>
              <a:rPr lang="en-CA" sz="1400" dirty="0">
                <a:solidFill>
                  <a:srgbClr val="FF0000"/>
                </a:solidFill>
                <a:latin typeface="+mj-lt"/>
                <a:ea typeface="Old Standard TT"/>
                <a:cs typeface="Old Standard TT"/>
                <a:sym typeface="Wingdings" panose="05000000000000000000" pitchFamily="2" charset="2"/>
              </a:rPr>
              <a:t>Note: Hamiltonian driven training was more accurate! </a:t>
            </a:r>
            <a:endParaRPr lang="en-CA" sz="1400" dirty="0">
              <a:solidFill>
                <a:srgbClr val="FF0000"/>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9</a:t>
            </a:fld>
            <a:endParaRPr lang="en">
              <a:latin typeface="+mj-lt"/>
            </a:endParaRPr>
          </a:p>
        </p:txBody>
      </p:sp>
    </p:spTree>
    <p:extLst>
      <p:ext uri="{BB962C8B-B14F-4D97-AF65-F5344CB8AC3E}">
        <p14:creationId xmlns:p14="http://schemas.microsoft.com/office/powerpoint/2010/main" val="378192807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09ABB56B0269478712E815378B6850" ma:contentTypeVersion="2" ma:contentTypeDescription="Create a new document." ma:contentTypeScope="" ma:versionID="9ce64976c96601e900eef39e5d6aa061">
  <xsd:schema xmlns:xsd="http://www.w3.org/2001/XMLSchema" xmlns:xs="http://www.w3.org/2001/XMLSchema" xmlns:p="http://schemas.microsoft.com/office/2006/metadata/properties" xmlns:ns3="6931e50c-ba5f-4860-91ae-c383b75b4b9e" targetNamespace="http://schemas.microsoft.com/office/2006/metadata/properties" ma:root="true" ma:fieldsID="db43079a3fc322e0fd65b1e0ee721275" ns3:_="">
    <xsd:import namespace="6931e50c-ba5f-4860-91ae-c383b75b4b9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31e50c-ba5f-4860-91ae-c383b75b4b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918F6D-BD2E-44F3-B547-39D52456385C}">
  <ds:schemaRefs>
    <ds:schemaRef ds:uri="http://schemas.microsoft.com/sharepoint/v3/contenttype/forms"/>
  </ds:schemaRefs>
</ds:datastoreItem>
</file>

<file path=customXml/itemProps2.xml><?xml version="1.0" encoding="utf-8"?>
<ds:datastoreItem xmlns:ds="http://schemas.openxmlformats.org/officeDocument/2006/customXml" ds:itemID="{6F6D4F2A-22BF-44E2-83A6-EA48E3D243DC}">
  <ds:schemaRef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purl.org/dc/terms/"/>
    <ds:schemaRef ds:uri="http://schemas.microsoft.com/office/2006/metadata/properties"/>
    <ds:schemaRef ds:uri="http://schemas.openxmlformats.org/package/2006/metadata/core-properties"/>
    <ds:schemaRef ds:uri="6931e50c-ba5f-4860-91ae-c383b75b4b9e"/>
  </ds:schemaRefs>
</ds:datastoreItem>
</file>

<file path=customXml/itemProps3.xml><?xml version="1.0" encoding="utf-8"?>
<ds:datastoreItem xmlns:ds="http://schemas.openxmlformats.org/officeDocument/2006/customXml" ds:itemID="{E3C806F4-69F0-443D-893A-9EEF43C208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31e50c-ba5f-4860-91ae-c383b75b4b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252672</TotalTime>
  <Words>1166</Words>
  <Application>Microsoft Office PowerPoint</Application>
  <PresentationFormat>On-screen Show (16:9)</PresentationFormat>
  <Paragraphs>103</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Simple Light</vt:lpstr>
      <vt:lpstr>Artificial and Physically Realizable Intelligence for Quantum Technologies</vt:lpstr>
      <vt:lpstr>About</vt:lpstr>
      <vt:lpstr>Quantum Computing General</vt:lpstr>
      <vt:lpstr>Qubit Systems</vt:lpstr>
      <vt:lpstr>Approximaton Methods</vt:lpstr>
      <vt:lpstr>ANNs</vt:lpstr>
      <vt:lpstr>ANNs</vt:lpstr>
      <vt:lpstr>ANN Quantum States</vt:lpstr>
      <vt:lpstr>ANN Quantum States</vt:lpstr>
      <vt:lpstr>ANN Quantum States</vt:lpstr>
      <vt:lpstr>Ansatz Problem</vt:lpstr>
      <vt:lpstr>Spiking Neuromorphic Hardware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Jordan-Wigner Transformation</dc:title>
  <dc:creator>David</dc:creator>
  <cp:lastModifiedBy>David Gayowsky</cp:lastModifiedBy>
  <cp:revision>1019</cp:revision>
  <cp:lastPrinted>2020-11-05T15:16:43Z</cp:lastPrinted>
  <dcterms:modified xsi:type="dcterms:W3CDTF">2023-02-02T16:42:22Z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0x0101000A09ABB56B0269478712E815378B6850</vt:lpwstr>
  </property>
</Properties>
</file>