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0"/>
  </p:notesMasterIdLst>
  <p:sldIdLst>
    <p:sldId id="256" r:id="rId5"/>
    <p:sldId id="311" r:id="rId6"/>
    <p:sldId id="313" r:id="rId7"/>
    <p:sldId id="312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9" r:id="rId16"/>
    <p:sldId id="321" r:id="rId17"/>
    <p:sldId id="322" r:id="rId18"/>
    <p:sldId id="323" r:id="rId19"/>
    <p:sldId id="324" r:id="rId20"/>
    <p:sldId id="330" r:id="rId21"/>
    <p:sldId id="339" r:id="rId22"/>
    <p:sldId id="331" r:id="rId23"/>
    <p:sldId id="332" r:id="rId24"/>
    <p:sldId id="333" r:id="rId25"/>
    <p:sldId id="335" r:id="rId26"/>
    <p:sldId id="337" r:id="rId27"/>
    <p:sldId id="340" r:id="rId28"/>
    <p:sldId id="338" r:id="rId29"/>
  </p:sldIdLst>
  <p:sldSz cx="9144000" cy="5143500" type="screen16x9"/>
  <p:notesSz cx="7102475" cy="9388475"/>
  <p:embeddedFontLst>
    <p:embeddedFont>
      <p:font typeface="Cambria Math" panose="02040503050406030204" pitchFamily="18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056615FD-78D0-4D98-B7D6-2DFCD5067844}">
          <p14:sldIdLst>
            <p14:sldId id="256"/>
          </p14:sldIdLst>
        </p14:section>
        <p14:section name="ROC Curve" id="{E2DE061A-BA94-4508-9FAF-814F12BEEF52}">
          <p14:sldIdLst>
            <p14:sldId id="311"/>
            <p14:sldId id="313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9"/>
          </p14:sldIdLst>
        </p14:section>
        <p14:section name="Ising DNN" id="{15D98C45-E749-4D8A-9C39-21AABC7588BA}">
          <p14:sldIdLst>
            <p14:sldId id="321"/>
            <p14:sldId id="322"/>
            <p14:sldId id="323"/>
            <p14:sldId id="324"/>
            <p14:sldId id="330"/>
            <p14:sldId id="339"/>
            <p14:sldId id="331"/>
            <p14:sldId id="332"/>
            <p14:sldId id="333"/>
            <p14:sldId id="335"/>
            <p14:sldId id="337"/>
            <p14:sldId id="340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69"/>
    <a:srgbClr val="D09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52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5479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62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83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93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22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92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153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579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051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106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3452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59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668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817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491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91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280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164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30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0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82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18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811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092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739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537a3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8d537a3964_0_2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7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25996"/>
            <a:ext cx="8520600" cy="124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Ising DNN (Test Project)</a:t>
            </a:r>
            <a:endParaRPr sz="3600" dirty="0"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222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CA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David Gayowsky</a:t>
            </a:r>
            <a:endParaRPr sz="1800" dirty="0"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  <a:sym typeface="Old Standard T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Jan. 2</a:t>
            </a:r>
            <a:r>
              <a:rPr lang="en" sz="1800" baseline="300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nd</a:t>
            </a:r>
            <a:r>
              <a:rPr lang="en" sz="1800" dirty="0"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 2022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" sz="1800" dirty="0"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  <a:sym typeface="Old Standard T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12E5E-028D-4E33-ABC1-31D25580A1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In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classification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algorithms, consider: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True Positive Rate: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signal efficiency, or fraction of desired events (class matches) we actually get.</a:t>
            </a:r>
            <a:endParaRPr lang="en-US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False Positive Rate: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background efficiency, or false classifications.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Classification Threshold: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Given a probability of some “object” to belong to a certain class, what do we say that probability needs to be before we declare it part of the class?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i.e. if the probability of an email to be spam is 0.99, we classify it as spam.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What about if the probability is 0.51? Is it spam?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10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71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11</a:t>
            </a:fld>
            <a:endParaRPr lang="en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7046A98-5CA6-E1F8-6930-BC9318ACA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6" y="1209598"/>
            <a:ext cx="2784844" cy="272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35AEACE-650A-68D5-65E8-9B12AA753E66}"/>
              </a:ext>
            </a:extLst>
          </p:cNvPr>
          <p:cNvSpPr/>
          <p:nvPr/>
        </p:nvSpPr>
        <p:spPr>
          <a:xfrm>
            <a:off x="3685832" y="1434532"/>
            <a:ext cx="155944" cy="2274436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45A55-9170-8682-4372-9658BD2C331D}"/>
              </a:ext>
            </a:extLst>
          </p:cNvPr>
          <p:cNvSpPr txBox="1"/>
          <p:nvPr/>
        </p:nvSpPr>
        <p:spPr>
          <a:xfrm>
            <a:off x="4089316" y="846438"/>
            <a:ext cx="4657492" cy="375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Here, we can use an ROC curve to evaluate: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The performance of a classifier at different classification thresholds.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The overall performance of the classifier.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dk1"/>
              </a:solidFill>
              <a:latin typeface="+mj-lt"/>
              <a:sym typeface="Old Standard T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dk1"/>
                </a:solidFill>
                <a:latin typeface="+mj-lt"/>
                <a:sym typeface="Old Standard TT"/>
              </a:rPr>
              <a:t>More true positives, less false positives – better classifier!</a:t>
            </a:r>
            <a:r>
              <a:rPr lang="en-US" sz="1600" dirty="0">
                <a:solidFill>
                  <a:schemeClr val="dk1"/>
                </a:solidFill>
                <a:latin typeface="+mj-lt"/>
                <a:sym typeface="Old Standard TT"/>
              </a:rPr>
              <a:t> </a:t>
            </a:r>
          </a:p>
          <a:p>
            <a:endParaRPr lang="en-US" sz="1000" dirty="0">
              <a:solidFill>
                <a:schemeClr val="dk1"/>
              </a:solidFill>
              <a:latin typeface="+mj-lt"/>
              <a:sym typeface="Old Standard T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+mj-lt"/>
                <a:sym typeface="Old Standard TT"/>
              </a:rPr>
              <a:t>Can use this to determine classification threshold – i.e. choose a minimum true positive rate, and integrate as we did previously.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60336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12</a:t>
            </a:fld>
            <a:endParaRPr lang="en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45A55-9170-8682-4372-9658BD2C331D}"/>
              </a:ext>
            </a:extLst>
          </p:cNvPr>
          <p:cNvSpPr txBox="1"/>
          <p:nvPr/>
        </p:nvSpPr>
        <p:spPr>
          <a:xfrm>
            <a:off x="311700" y="846438"/>
            <a:ext cx="8435108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Bonus: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What happens if we define the critical region with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two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bounds, a minimum </a:t>
            </a:r>
            <a:r>
              <a:rPr lang="en-US" sz="1600" i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and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maximum?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dk1"/>
                </a:solidFill>
                <a:latin typeface="+mj-lt"/>
                <a:sym typeface="Old Standard TT"/>
              </a:rPr>
              <a:t>Window Cut: </a:t>
            </a:r>
            <a:r>
              <a:rPr lang="en-US" sz="1600" dirty="0">
                <a:solidFill>
                  <a:schemeClr val="dk1"/>
                </a:solidFill>
                <a:latin typeface="+mj-lt"/>
                <a:sym typeface="Old Standard TT"/>
              </a:rPr>
              <a:t>Critical region bounded at the top and bottom with two critical values.</a:t>
            </a:r>
            <a:endParaRPr lang="en-CA" sz="16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BC560A8-6D97-EE4E-E84E-15A55644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39" y="1843661"/>
            <a:ext cx="4259121" cy="281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79446-6213-334E-4DAE-487D5C17E5D3}"/>
              </a:ext>
            </a:extLst>
          </p:cNvPr>
          <p:cNvSpPr txBox="1"/>
          <p:nvPr/>
        </p:nvSpPr>
        <p:spPr>
          <a:xfrm>
            <a:off x="393711" y="2202418"/>
            <a:ext cx="20487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Multiple ROC curves, one for each minimum cut value.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81ADEA-5AD0-152E-AAF3-DF8D63627E99}"/>
              </a:ext>
            </a:extLst>
          </p:cNvPr>
          <p:cNvCxnSpPr>
            <a:cxnSpLocks/>
          </p:cNvCxnSpPr>
          <p:nvPr/>
        </p:nvCxnSpPr>
        <p:spPr>
          <a:xfrm>
            <a:off x="2250481" y="2742708"/>
            <a:ext cx="1045612" cy="411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8EDCBB-3823-8CB7-2365-82A1843E5BDC}"/>
              </a:ext>
            </a:extLst>
          </p:cNvPr>
          <p:cNvSpPr txBox="1"/>
          <p:nvPr/>
        </p:nvSpPr>
        <p:spPr>
          <a:xfrm>
            <a:off x="6893518" y="1932586"/>
            <a:ext cx="18532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Can repeat the same procedure as with a single ROC curve.</a:t>
            </a:r>
          </a:p>
          <a:p>
            <a:endParaRPr lang="en-CA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However, a </a:t>
            </a:r>
            <a:r>
              <a:rPr lang="en-CA" sz="1400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window cut can increase the signal to background ratio</a:t>
            </a:r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so we can see more of the signal data.</a:t>
            </a:r>
          </a:p>
        </p:txBody>
      </p:sp>
    </p:spTree>
    <p:extLst>
      <p:ext uri="{BB962C8B-B14F-4D97-AF65-F5344CB8AC3E}">
        <p14:creationId xmlns:p14="http://schemas.microsoft.com/office/powerpoint/2010/main" val="4362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CA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Goal: 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Build a sample DNN which evaluates the energy of a given Ising model configuration.</a:t>
            </a:r>
            <a:endParaRPr lang="en-CA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Background: 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Simple Ising model: 2D lattice of spins, consisting of spin up and spin down. Can calculate thermodynamic properties, such as average magnetization, internal energy, etc.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CA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Metropolis MC 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gives results:</a:t>
            </a: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13</a:t>
            </a:fld>
            <a:endParaRPr lang="en">
              <a:latin typeface="+mj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8425049-A58B-29D6-95D7-ADA57D42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68" y="2539976"/>
            <a:ext cx="2041504" cy="21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67E1C26-77F7-4A8F-4111-F34CA453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82" y="2539976"/>
            <a:ext cx="2053624" cy="21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EB3EEF56-C11F-163F-2995-6EB48DECE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475" y="2571749"/>
            <a:ext cx="3157856" cy="21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0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Google Shape;148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2700" y="786200"/>
                <a:ext cx="8478600" cy="3717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Consider previously (non-ML) calculated, common results for a 4x4 Ising lattice: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“Small”-scale, discrete system of 65, 536 possible configurations. 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sz="10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In NN approximation, energy of a microstate (configuration) </a:t>
                </a:r>
                <a:r>
                  <a:rPr lang="en-US" sz="1600" i="1" dirty="0" err="1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</a:t>
                </a: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in terms of spins </a:t>
                </a:r>
                <a:r>
                  <a:rPr lang="en-US" sz="1600" dirty="0" err="1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s</a:t>
                </a:r>
                <a:r>
                  <a:rPr lang="en-US" sz="1600" baseline="-25000" dirty="0" err="1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</a:t>
                </a: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, </a:t>
                </a:r>
                <a:r>
                  <a:rPr lang="en-US" sz="1600" dirty="0" err="1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s</a:t>
                </a:r>
                <a:r>
                  <a:rPr lang="en-US" sz="1600" baseline="-25000" dirty="0" err="1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j</a:t>
                </a: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is: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sz="10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  <m:t>𝐸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  <m:t>𝑖</m:t>
                          </m:r>
                        </m:sub>
                      </m:sSub>
                      <m:r>
                        <a:rPr lang="en-CA" sz="1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Old Standard TT"/>
                          <a:cs typeface="Old Standard TT"/>
                          <a:sym typeface="Old Standard TT"/>
                        </a:rPr>
                        <m:t>=−</m:t>
                      </m:r>
                      <m:r>
                        <a:rPr lang="en-CA" sz="1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Old Standard TT"/>
                          <a:cs typeface="Old Standard TT"/>
                          <a:sym typeface="Old Standard TT"/>
                        </a:rPr>
                        <m:t>𝐽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sz="1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sz="1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&lt;</m:t>
                          </m:r>
                          <m:r>
                            <a:rPr lang="en-CA" sz="1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𝑖𝑗</m:t>
                          </m:r>
                          <m:r>
                            <a:rPr lang="en-CA" sz="1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&gt;</m:t>
                          </m:r>
                        </m:sub>
                        <m:sup>
                          <m:r>
                            <a:rPr lang="en-CA" sz="14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sz="10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Thus we have a </a:t>
                </a:r>
                <a:r>
                  <a:rPr lang="en-US" sz="1600" b="1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discrete set of spins </a:t>
                </a: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{-64, -48, -40, -32, … 32, 40, 48, 64}.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Hence, can use </a:t>
                </a:r>
                <a:r>
                  <a:rPr lang="en-US" sz="1600" b="1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classification</a:t>
                </a: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algorithm to find energy of some given spin lattice.</a:t>
                </a:r>
              </a:p>
            </p:txBody>
          </p:sp>
        </mc:Choice>
        <mc:Fallback xmlns="">
          <p:sp>
            <p:nvSpPr>
              <p:cNvPr id="148" name="Google Shape;148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700" y="786200"/>
                <a:ext cx="8478600" cy="3717787"/>
              </a:xfrm>
              <a:prstGeom prst="rect">
                <a:avLst/>
              </a:prstGeom>
              <a:blipFill>
                <a:blip r:embed="rId3"/>
                <a:stretch>
                  <a:fillRect l="-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14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762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Consider previously (non-ML) calculated, common results for a 4x4 Ising lattice: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15</a:t>
            </a:fld>
            <a:endParaRPr lang="en">
              <a:latin typeface="+mj-lt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B3659E9-AAED-115B-34A4-FED0C0255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07" y="2029188"/>
            <a:ext cx="2892502" cy="232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2DED0C06-FAFF-85E7-07D2-372B5587A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87" y="2043572"/>
            <a:ext cx="2926398" cy="232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E2BCEF-12BD-85B2-1C3A-6CB512399552}"/>
                  </a:ext>
                </a:extLst>
              </p:cNvPr>
              <p:cNvSpPr txBox="1"/>
              <p:nvPr/>
            </p:nvSpPr>
            <p:spPr>
              <a:xfrm>
                <a:off x="506818" y="1411348"/>
                <a:ext cx="4572000" cy="551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</m:ctrlPr>
                        </m:dPr>
                        <m:e>
                          <m: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  <m:t>𝑀</m:t>
                          </m:r>
                        </m:e>
                      </m:d>
                      <m:r>
                        <a:rPr lang="en-CA" sz="14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Old Standard TT"/>
                          <a:cs typeface="Old Standard TT"/>
                          <a:sym typeface="Old Standard TT"/>
                        </a:rPr>
                        <m:t>=</m:t>
                      </m:r>
                      <m:f>
                        <m:fPr>
                          <m:ctrlP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</m:ctrlPr>
                        </m:fPr>
                        <m:num>
                          <m: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𝑖</m:t>
                          </m:r>
                          <m: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=1</m:t>
                          </m:r>
                        </m:sub>
                        <m:sup>
                          <m: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CA" sz="1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</m:ctrlPr>
                            </m:sSubPr>
                            <m:e>
                              <m:r>
                                <a:rPr lang="en-CA" sz="1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1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E2BCEF-12BD-85B2-1C3A-6CB5123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8" y="1411348"/>
                <a:ext cx="4572000" cy="551113"/>
              </a:xfrm>
              <a:prstGeom prst="rect">
                <a:avLst/>
              </a:prstGeom>
              <a:blipFill>
                <a:blip r:embed="rId5"/>
                <a:stretch>
                  <a:fillRect t="-131111" b="-19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269277-5272-1148-A6FF-C5496F1019D6}"/>
                  </a:ext>
                </a:extLst>
              </p:cNvPr>
              <p:cNvSpPr txBox="1"/>
              <p:nvPr/>
            </p:nvSpPr>
            <p:spPr>
              <a:xfrm>
                <a:off x="3564586" y="1400555"/>
                <a:ext cx="4572000" cy="551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</m:ctrlPr>
                        </m:dPr>
                        <m:e>
                          <m: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  <m:t>𝐸</m:t>
                          </m:r>
                        </m:e>
                      </m:d>
                      <m:r>
                        <a:rPr lang="en-CA" sz="14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Old Standard TT"/>
                          <a:cs typeface="Old Standard TT"/>
                          <a:sym typeface="Old Standard TT"/>
                        </a:rPr>
                        <m:t>=</m:t>
                      </m:r>
                      <m:f>
                        <m:fPr>
                          <m:ctrlP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</m:ctrlPr>
                        </m:fPr>
                        <m:num>
                          <m: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  <m:t>1</m:t>
                          </m:r>
                        </m:num>
                        <m:den>
                          <m: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𝑖</m:t>
                          </m:r>
                          <m: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=1</m:t>
                          </m:r>
                        </m:sub>
                        <m:sup>
                          <m:r>
                            <a:rPr lang="en-CA" sz="1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CA" sz="1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</m:ctrlPr>
                            </m:sSubPr>
                            <m:e>
                              <m:r>
                                <a:rPr lang="en-CA" sz="1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4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269277-5272-1148-A6FF-C5496F101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86" y="1400555"/>
                <a:ext cx="4572000" cy="551113"/>
              </a:xfrm>
              <a:prstGeom prst="rect">
                <a:avLst/>
              </a:prstGeom>
              <a:blipFill>
                <a:blip r:embed="rId6"/>
                <a:stretch>
                  <a:fillRect t="-131111" b="-19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2F57CF-BD6E-D578-0171-3B507C58D134}"/>
              </a:ext>
            </a:extLst>
          </p:cNvPr>
          <p:cNvSpPr txBox="1"/>
          <p:nvPr/>
        </p:nvSpPr>
        <p:spPr>
          <a:xfrm>
            <a:off x="2286000" y="43608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For each site </a:t>
            </a:r>
            <a:r>
              <a:rPr lang="en-US" sz="1400" dirty="0" err="1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i</a:t>
            </a:r>
            <a:r>
              <a:rPr lang="en-US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in lattice, given a total number of sites 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262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Wish to recreate these results with DNN. 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Structure algorithm, for small-scale Ising:</a:t>
            </a:r>
          </a:p>
          <a:p>
            <a:pPr marL="342900" lvl="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Create a full set of all 65, 536 possible configurations and energies.</a:t>
            </a:r>
          </a:p>
          <a:p>
            <a:pPr marL="342900" lvl="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Create training and testing data sets by shuffling configurations and energies, and selecting half of them randomly for each data set.</a:t>
            </a:r>
          </a:p>
          <a:p>
            <a:pPr marL="342900" lvl="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Feed training data to train neural net.</a:t>
            </a:r>
          </a:p>
          <a:p>
            <a:pPr marL="342900" lvl="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Feed testing data to neural net.</a:t>
            </a:r>
          </a:p>
          <a:p>
            <a:pPr marL="342900" lvl="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Evaluate what fraction of our results are correctly predicted by the DNN.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16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55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Loss function: (Categorical) Cross Entropy Loss – compare actual energy value with probability that input aligns with that category.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Smaller loss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Better model!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Decrease in loss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Implies our model is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17</a:t>
            </a:fld>
            <a:endParaRPr lang="en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C1B3C6-A240-0030-4636-A8A04EB3D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1" y="2638795"/>
            <a:ext cx="2658969" cy="199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0C9BED-CB2A-1AD0-D6AB-8787A789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17" y="2645093"/>
            <a:ext cx="2658969" cy="200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343D78-D2D7-0F1B-4BBE-531910DE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2" y="2645093"/>
            <a:ext cx="3251588" cy="19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0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Consideration: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Here we see that even with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random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sampling, 50 epochs is enough to obtain a 99.5% accuracy rate for predicted energies of given configurations - thus, we say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for now we do not consider a targeted sampling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18</a:t>
            </a:fld>
            <a:endParaRPr lang="en"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0C9BED-CB2A-1AD0-D6AB-8787A789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32" y="2150933"/>
            <a:ext cx="3326936" cy="251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85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Recreating plots from Kyle’s paper (“Deep Neural Networks for Direct, Featureless Learning Through Observation: The Case of 2D Spin Models”, K. Mills and I. Tamblyn, 2018):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How do we do this?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19</a:t>
            </a:fld>
            <a:endParaRPr lang="en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0A068B-1F64-63F2-8D91-C7834F1C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49" y="1885507"/>
            <a:ext cx="3703334" cy="205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FBB23D-8DC3-527F-9757-E5FE2C4B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83" y="1856164"/>
            <a:ext cx="4113108" cy="208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4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Google Shape;148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2700" y="861770"/>
                <a:ext cx="8478600" cy="3717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buSzPts val="1800"/>
                  <a:buNone/>
                </a:pPr>
                <a:r>
                  <a:rPr lang="en-CA" sz="1600" b="1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Question: What is the ROC curve?</a:t>
                </a:r>
                <a:endParaRPr lang="en-CA" sz="16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CA" sz="16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Hypothesis: </a:t>
                </a: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hypothesis H defines a </a:t>
                </a:r>
                <a:r>
                  <a:rPr lang="en-US" sz="1600" b="1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probability distribution function </a:t>
                </a: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(“pdf”) f(x|H) (“probability of x given H), which returns some probability of returning a random variable x.</a:t>
                </a: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sz="16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600" b="1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Example: </a:t>
                </a: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Rolling a single six-sided dice gives a discrete pdf f(x|H):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Old Standard TT"/>
                        <a:cs typeface="Old Standard TT"/>
                        <a:sym typeface="Old Standard TT"/>
                      </a:rPr>
                      <m:t>𝑓</m:t>
                    </m:r>
                    <m:r>
                      <a:rPr lang="en-US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Old Standard TT"/>
                        <a:cs typeface="Old Standard TT"/>
                        <a:sym typeface="Old Standard TT"/>
                      </a:rPr>
                      <m:t>(1) =</m:t>
                    </m:r>
                    <m:f>
                      <m:fPr>
                        <m:ctrlPr>
                          <a:rPr lang="en-CA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</m:ctrlPr>
                      </m:fPr>
                      <m:num>
                        <m:r>
                          <a:rPr lang="en-CA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1</m:t>
                        </m:r>
                      </m:num>
                      <m:den>
                        <m:r>
                          <a:rPr lang="en-CA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	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Old Standard TT"/>
                        <a:cs typeface="Old Standard TT"/>
                        <a:sym typeface="Old Standard TT"/>
                      </a:rPr>
                      <m:t>𝑓</m:t>
                    </m:r>
                    <m:r>
                      <a:rPr lang="en-US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Old Standard TT"/>
                        <a:cs typeface="Old Standard TT"/>
                        <a:sym typeface="Old Standard TT"/>
                      </a:rPr>
                      <m:t>(2) =</m:t>
                    </m:r>
                    <m:f>
                      <m:fPr>
                        <m:ctrlPr>
                          <a:rPr lang="en-CA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</m:ctrlPr>
                      </m:fPr>
                      <m:num>
                        <m:r>
                          <a:rPr lang="en-CA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1</m:t>
                        </m:r>
                      </m:num>
                      <m:den>
                        <m:r>
                          <a:rPr lang="en-CA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6</m:t>
                        </m:r>
                      </m:den>
                    </m:f>
                    <m:r>
                      <a:rPr lang="en-CA" sz="1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Old Standard TT"/>
                        <a:cs typeface="Old Standard TT"/>
                        <a:sym typeface="Old Standard TT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Old Standard TT"/>
                        <a:cs typeface="Old Standard TT"/>
                        <a:sym typeface="Old Standard TT"/>
                      </a:rPr>
                      <m:t>𝑓</m:t>
                    </m:r>
                    <m:r>
                      <a:rPr lang="en-US" sz="1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Old Standard TT"/>
                        <a:cs typeface="Old Standard TT"/>
                        <a:sym typeface="Old Standard TT"/>
                      </a:rPr>
                      <m:t>(3) =</m:t>
                    </m:r>
                    <m:f>
                      <m:fPr>
                        <m:ctrlPr>
                          <a:rPr lang="en-CA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</m:ctrlPr>
                      </m:fPr>
                      <m:num>
                        <m:r>
                          <a:rPr lang="en-CA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1</m:t>
                        </m:r>
                      </m:num>
                      <m:den>
                        <m:r>
                          <a:rPr lang="en-CA" sz="1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6</m:t>
                        </m:r>
                      </m:den>
                    </m:f>
                    <m:r>
                      <a:rPr lang="en-CA" sz="1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Old Standard TT"/>
                        <a:cs typeface="Old Standard TT"/>
                        <a:sym typeface="Old Standard TT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	Etc.…</a:t>
                </a:r>
                <a:endParaRPr lang="en-CA" sz="16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</p:txBody>
          </p:sp>
        </mc:Choice>
        <mc:Fallback xmlns="">
          <p:sp>
            <p:nvSpPr>
              <p:cNvPr id="148" name="Google Shape;148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700" y="861770"/>
                <a:ext cx="8478600" cy="3717787"/>
              </a:xfrm>
              <a:prstGeom prst="rect">
                <a:avLst/>
              </a:prstGeom>
              <a:blipFill>
                <a:blip r:embed="rId3"/>
                <a:stretch>
                  <a:fillRect l="-432" b="-36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</a:t>
            </a:fld>
            <a:endParaRPr lang="en">
              <a:latin typeface="+mj-lt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DA85AD7-230F-28BF-8B98-E10057B33D6A}"/>
              </a:ext>
            </a:extLst>
          </p:cNvPr>
          <p:cNvSpPr/>
          <p:nvPr/>
        </p:nvSpPr>
        <p:spPr>
          <a:xfrm>
            <a:off x="2544726" y="3104707"/>
            <a:ext cx="155944" cy="147485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71F6D-3D70-F410-6A55-98B94243D1B3}"/>
              </a:ext>
            </a:extLst>
          </p:cNvPr>
          <p:cNvSpPr txBox="1"/>
          <p:nvPr/>
        </p:nvSpPr>
        <p:spPr>
          <a:xfrm>
            <a:off x="3016102" y="3007526"/>
            <a:ext cx="5298558" cy="152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Where we consider that f(x|H) represents the probability to return: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x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= a certain dice roll, under the hypothesis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= that the dice is not weighted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58476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Here, want to find the average magnetization and internal energy as a function of temperature.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Use standard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Metropolis MC algorithm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, except instead of explicitly calculating the energy of a given configuration,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use DNN to predict the energy of our configuration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Can do this over multiple trials to come up with an average, hopefully get some nicer plots.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20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94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Google Shape;148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2700" y="712856"/>
                <a:ext cx="8478600" cy="4057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Thus, will use the following algorithm:</a:t>
                </a:r>
              </a:p>
              <a:p>
                <a:pPr marL="342900" lvl="0" algn="l" rtl="0">
                  <a:lnSpc>
                    <a:spcPct val="150000"/>
                  </a:lnSpc>
                  <a:buSzPct val="100000"/>
                  <a:buAutoNum type="arabicPeriod"/>
                </a:pP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Generate full set of 4x4 Ising configurations, generate training data set and train NN.</a:t>
                </a:r>
              </a:p>
              <a:p>
                <a:pPr marL="342900">
                  <a:lnSpc>
                    <a:spcPct val="150000"/>
                  </a:lnSpc>
                  <a:buSzPct val="100000"/>
                  <a:buFont typeface="Arial"/>
                  <a:buAutoNum type="arabicPeriod"/>
                </a:pP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Start with arbitrary spin configuration C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= {s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1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, s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2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, … s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16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}.</a:t>
                </a:r>
              </a:p>
              <a:p>
                <a:pPr marL="342900" lvl="0" algn="l" rtl="0">
                  <a:lnSpc>
                    <a:spcPct val="150000"/>
                  </a:lnSpc>
                  <a:buSzPct val="100000"/>
                  <a:buAutoNum type="arabicPeriod"/>
                </a:pP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Generate trial configuration C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i+1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, picking random site </a:t>
                </a:r>
                <a:r>
                  <a:rPr lang="en-CA" sz="1500" i="1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j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and flipping spin.</a:t>
                </a:r>
              </a:p>
              <a:p>
                <a:pPr marL="342900" lvl="0" algn="l" rtl="0">
                  <a:lnSpc>
                    <a:spcPct val="150000"/>
                  </a:lnSpc>
                  <a:buSzPct val="100000"/>
                  <a:buAutoNum type="arabicPeriod"/>
                </a:pPr>
                <a:r>
                  <a:rPr lang="en-CA" sz="1500" dirty="0">
                    <a:solidFill>
                      <a:srgbClr val="FF0000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Use DNN to predict energy of trial configuration C</a:t>
                </a:r>
                <a:r>
                  <a:rPr lang="en-CA" sz="1500" baseline="-25000" dirty="0">
                    <a:solidFill>
                      <a:srgbClr val="FF0000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i+1</a:t>
                </a:r>
                <a:r>
                  <a:rPr lang="en-CA" sz="1500" dirty="0">
                    <a:solidFill>
                      <a:srgbClr val="FF0000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.</a:t>
                </a:r>
                <a:endParaRPr lang="en-CA" sz="1500" b="1" dirty="0">
                  <a:solidFill>
                    <a:srgbClr val="FF0000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342900">
                  <a:lnSpc>
                    <a:spcPct val="150000"/>
                  </a:lnSpc>
                  <a:buSzPct val="100000"/>
                  <a:buFont typeface="Arial"/>
                  <a:buAutoNum type="arabicPeriod"/>
                </a:pP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If E[C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i+1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] ≤ E[C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], accept the new configuration by setting C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== C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i+1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. </a:t>
                </a:r>
              </a:p>
              <a:p>
                <a:pPr marL="342900">
                  <a:lnSpc>
                    <a:spcPct val="150000"/>
                  </a:lnSpc>
                  <a:buSzPct val="100000"/>
                  <a:buFont typeface="Arial"/>
                  <a:buAutoNum type="arabicPeriod"/>
                </a:pP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If E[C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i+1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] ≥ E[C</a:t>
                </a:r>
                <a:r>
                  <a:rPr lang="en-CA" sz="15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</a:t>
                </a:r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], accept with relative probability </a:t>
                </a:r>
                <a14:m>
                  <m:oMath xmlns:m="http://schemas.openxmlformats.org/officeDocument/2006/math">
                    <m:r>
                      <a:rPr lang="en-CA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ld Standard TT"/>
                        <a:cs typeface="Old Standard TT"/>
                        <a:sym typeface="Old Standard TT"/>
                      </a:rPr>
                      <m:t>𝑃</m:t>
                    </m:r>
                    <m:r>
                      <a:rPr lang="en-CA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Old Standard TT"/>
                        <a:cs typeface="Old Standard TT"/>
                        <a:sym typeface="Old Standard TT"/>
                      </a:rPr>
                      <m:t>=</m:t>
                    </m:r>
                    <m:sSup>
                      <m:sSupPr>
                        <m:ctrlPr>
                          <a:rPr lang="en-CA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</m:ctrlPr>
                      </m:sSupPr>
                      <m:e>
                        <m:r>
                          <a:rPr lang="en-CA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𝑒</m:t>
                        </m:r>
                      </m:e>
                      <m:sup>
                        <m:r>
                          <a:rPr lang="en-CA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−</m:t>
                        </m:r>
                        <m:f>
                          <m:fPr>
                            <m:ctrlPr>
                              <a:rPr lang="en-CA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ld Standard TT"/>
                                <a:cs typeface="Old Standard TT"/>
                                <a:sym typeface="Old Standard TT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CA" sz="15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ld Standard TT"/>
                                <a:cs typeface="Old Standard TT"/>
                                <a:sym typeface="Old Standard TT"/>
                              </a:rPr>
                              <m:t>Δ</m:t>
                            </m:r>
                            <m:r>
                              <a:rPr lang="en-CA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ld Standard TT"/>
                                <a:cs typeface="Old Standard TT"/>
                                <a:sym typeface="Old Standard TT"/>
                              </a:rPr>
                              <m:t>𝐸</m:t>
                            </m:r>
                          </m:num>
                          <m:den>
                            <m:r>
                              <a:rPr lang="en-CA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ld Standard TT"/>
                                <a:cs typeface="Old Standard TT"/>
                                <a:sym typeface="Old Standard TT"/>
                              </a:rPr>
                              <m:t>𝑘𝑇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CA" sz="15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, such that:</a:t>
                </a:r>
              </a:p>
              <a:p>
                <a:pPr marL="825500" lvl="1" indent="-342900">
                  <a:lnSpc>
                    <a:spcPct val="100000"/>
                  </a:lnSpc>
                  <a:buSzPct val="100000"/>
                  <a:buFont typeface="+mj-lt"/>
                  <a:buAutoNum type="alphaLcPeriod"/>
                </a:pPr>
                <a:r>
                  <a:rPr lang="en-CA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Choose a random variable x</a:t>
                </a:r>
                <a:r>
                  <a:rPr lang="en-CA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</a:t>
                </a:r>
                <a:r>
                  <a:rPr lang="en-CA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in U(0,1).</a:t>
                </a:r>
              </a:p>
              <a:p>
                <a:pPr marL="825500" lvl="1" indent="-342900">
                  <a:lnSpc>
                    <a:spcPct val="100000"/>
                  </a:lnSpc>
                  <a:buSzPct val="100000"/>
                  <a:buFont typeface="+mj-lt"/>
                  <a:buAutoNum type="alphaLcPeriod"/>
                </a:pPr>
                <a:r>
                  <a:rPr lang="en-CA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S</a:t>
                </a:r>
                <a:r>
                  <a:rPr lang="en-CA" sz="14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et C</a:t>
                </a:r>
                <a:r>
                  <a:rPr lang="en-CA" sz="14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</a:t>
                </a:r>
                <a:r>
                  <a:rPr lang="en-CA" sz="14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== C</a:t>
                </a:r>
                <a:r>
                  <a:rPr lang="en-CA" sz="1400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i+1</a:t>
                </a:r>
                <a:r>
                  <a:rPr lang="en-CA" sz="14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</a:t>
                </a:r>
                <a:r>
                  <a:rPr lang="en-CA" dirty="0" err="1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iff</a:t>
                </a:r>
                <a:r>
                  <a:rPr lang="en-CA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P </a:t>
                </a:r>
                <a:r>
                  <a:rPr lang="en-CA" sz="14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≥ </a:t>
                </a:r>
                <a:r>
                  <a:rPr lang="en-CA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x</a:t>
                </a:r>
                <a:r>
                  <a:rPr lang="en-CA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</a:t>
                </a:r>
                <a:r>
                  <a:rPr lang="en-CA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, otherwise reject and keep C</a:t>
                </a:r>
                <a:r>
                  <a:rPr lang="en-CA" baseline="-250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</a:t>
                </a:r>
                <a:r>
                  <a:rPr lang="en-CA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for the next step.</a:t>
                </a:r>
              </a:p>
              <a:p>
                <a:pPr marL="825500" lvl="1" indent="-342900">
                  <a:lnSpc>
                    <a:spcPct val="100000"/>
                  </a:lnSpc>
                  <a:buSzPct val="100000"/>
                  <a:buFont typeface="+mj-lt"/>
                  <a:buAutoNum type="alphaLcPeriod"/>
                </a:pPr>
                <a:r>
                  <a:rPr lang="en-CA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E.g. repeat observation of observable (average energy, magnetization, conductivity, etc.) again.</a:t>
                </a:r>
                <a:endParaRPr lang="en-US" sz="1600" dirty="0">
                  <a:solidFill>
                    <a:schemeClr val="tx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sz="16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endParaRPr lang="en-US" sz="16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endParaRPr lang="en-US" sz="16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endParaRPr lang="en-US" sz="16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:endParaRPr lang="en-US" sz="1600" dirty="0">
                  <a:solidFill>
                    <a:schemeClr val="dk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</p:txBody>
          </p:sp>
        </mc:Choice>
        <mc:Fallback xmlns="">
          <p:sp>
            <p:nvSpPr>
              <p:cNvPr id="148" name="Google Shape;148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2700" y="712856"/>
                <a:ext cx="8478600" cy="4057618"/>
              </a:xfrm>
              <a:prstGeom prst="rect">
                <a:avLst/>
              </a:prstGeom>
              <a:blipFill>
                <a:blip r:embed="rId3"/>
                <a:stretch>
                  <a:fillRect l="-2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21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308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12856"/>
            <a:ext cx="8478600" cy="405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Fir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stly, make sure Metropolis MC with DNN is working. Look at configuration plots of 4x4 Ising lattice, for B = 0,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kT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= 1, to ensure behavior is observed.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8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DNN Generated Configurations: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(At 10, 15, 20 Steps – Different Runs)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b="1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b="1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b="1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b="1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b="1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b="1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B050"/>
                </a:solidFill>
                <a:latin typeface="+mj-lt"/>
                <a:ea typeface="Old Standard TT"/>
                <a:cs typeface="Old Standard TT"/>
                <a:sym typeface="Old Standard TT"/>
              </a:rPr>
              <a:t>These don’t look too bad – I’m willing to say this is working, so far.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22</a:t>
            </a:fld>
            <a:endParaRPr lang="en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6D2FEE-485D-1578-FA85-B338D315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43" y="2200192"/>
            <a:ext cx="2309545" cy="19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7E396B-3E1F-80C3-564A-06E76C855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338" y="2200192"/>
            <a:ext cx="2094319" cy="19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55D67A-E95F-C23B-ACCB-A063FE59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49" y="2200192"/>
            <a:ext cx="2081902" cy="19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531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Consider previously (non-ML) calculated, common results for a 4x4 Ising lattice, and compare with DNN result: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(25 Epochs, LR = 0.0003, 250 steps &amp; 5000 samples.)</a:t>
            </a:r>
            <a:endParaRPr lang="en-US" sz="1600" b="1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23</a:t>
            </a:fld>
            <a:endParaRPr lang="en">
              <a:latin typeface="+mj-lt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B3659E9-AAED-115B-34A4-FED0C0255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6" y="1797554"/>
            <a:ext cx="2892502" cy="232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EEBCBCB-53D6-E1E3-2FF4-0148DD757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717" y="1883648"/>
            <a:ext cx="2892502" cy="21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341FCD75-0CF2-F30C-596E-415241A781C1}"/>
              </a:ext>
            </a:extLst>
          </p:cNvPr>
          <p:cNvSpPr/>
          <p:nvPr/>
        </p:nvSpPr>
        <p:spPr>
          <a:xfrm rot="5400000">
            <a:off x="1871331" y="3180139"/>
            <a:ext cx="198475" cy="215585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6ED7245-765E-DC70-8BA1-2DC88362224D}"/>
              </a:ext>
            </a:extLst>
          </p:cNvPr>
          <p:cNvSpPr/>
          <p:nvPr/>
        </p:nvSpPr>
        <p:spPr>
          <a:xfrm rot="5400000">
            <a:off x="5078822" y="3193819"/>
            <a:ext cx="198475" cy="215585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DA274-C7E6-F1EF-A79C-702F333DA302}"/>
              </a:ext>
            </a:extLst>
          </p:cNvPr>
          <p:cNvSpPr txBox="1"/>
          <p:nvPr/>
        </p:nvSpPr>
        <p:spPr>
          <a:xfrm>
            <a:off x="691110" y="4423441"/>
            <a:ext cx="259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Previous (Non-ML) Result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67271-6F27-0005-E057-EBCFF7051F32}"/>
              </a:ext>
            </a:extLst>
          </p:cNvPr>
          <p:cNvSpPr txBox="1"/>
          <p:nvPr/>
        </p:nvSpPr>
        <p:spPr>
          <a:xfrm>
            <a:off x="3881331" y="4427923"/>
            <a:ext cx="259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ML Result</a:t>
            </a:r>
            <a:endParaRPr lang="en-CA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76CDCC2-9030-5355-92B8-ECDBF99F4DC6}"/>
              </a:ext>
            </a:extLst>
          </p:cNvPr>
          <p:cNvSpPr/>
          <p:nvPr/>
        </p:nvSpPr>
        <p:spPr>
          <a:xfrm>
            <a:off x="6776938" y="1883648"/>
            <a:ext cx="198475" cy="2155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5457A-6B31-5120-6921-8F8D17D26F24}"/>
              </a:ext>
            </a:extLst>
          </p:cNvPr>
          <p:cNvSpPr txBox="1"/>
          <p:nvPr/>
        </p:nvSpPr>
        <p:spPr>
          <a:xfrm>
            <a:off x="7122725" y="1880755"/>
            <a:ext cx="15412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Okay, so it needs some work… may not even be ML related errors, I may just have goofed a line in my code. </a:t>
            </a:r>
          </a:p>
          <a:p>
            <a:endParaRPr lang="en-US" dirty="0">
              <a:solidFill>
                <a:srgbClr val="FF0000"/>
              </a:solidFill>
              <a:latin typeface="+mj-lt"/>
              <a:sym typeface="Old Standard T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  <a:sym typeface="Old Standard TT"/>
              </a:rPr>
              <a:t>But it’s on its way…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37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Bad plot is due to bad energy state sampling…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Need to change training data sampling method, couple of options:</a:t>
            </a: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Write algorithm to explicitly sample from the tails of the energy distribution,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Re-weight the outlying energy states (losses?) such that they carry greater importance in the training data set.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Here, we only have a few states at the edges of our energy distribution – we can’t sample them more if we don’t have them. </a:t>
            </a:r>
            <a:r>
              <a:rPr lang="en-US" sz="1600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(Can we repeat these in training data set?)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Thus: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we’ll try re-weighting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them and seeing what we get.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24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756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Ising DNN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Next Steps: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Correct errors in average magnetization, match results.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Compute and match results for average internal energy.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Eventual Considerations: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Expand to larger Ising systems.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(May require more involved sampling method. Consider questions e.g. how few samples can we take to still obtain accurate thermodynamic results?)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How large of an Ising system can we consider and still get accurate results?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Ad nauseum…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25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729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SzPts val="1800"/>
              <a:buNone/>
            </a:pPr>
            <a:r>
              <a:rPr lang="en-CA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Question: What is the ROC curve?</a:t>
            </a:r>
            <a:endParaRPr lang="en-CA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CA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Firstly, need to consider a scenario in which we have a hypothesis we would like to test (“</a:t>
            </a:r>
            <a:r>
              <a:rPr lang="en-CA" sz="1600" b="1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signal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”) for validity by comparing against some already-assumed idea (“</a:t>
            </a:r>
            <a:r>
              <a:rPr lang="en-CA" sz="1600" b="1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background</a:t>
            </a: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”), defined by two pdfs.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CA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3</a:t>
            </a:fld>
            <a:endParaRPr lang="en"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8CECFB-9F91-F6F4-88FC-3FA25FA5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537" y="2466879"/>
            <a:ext cx="3291709" cy="204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67211C0-007B-768A-479C-78A4B4D6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64" y="2466881"/>
            <a:ext cx="3336668" cy="20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17BC97-FF7E-C4CD-14B8-9F7A9E32B7B2}"/>
              </a:ext>
            </a:extLst>
          </p:cNvPr>
          <p:cNvSpPr txBox="1"/>
          <p:nvPr/>
        </p:nvSpPr>
        <p:spPr>
          <a:xfrm>
            <a:off x="1978769" y="4552240"/>
            <a:ext cx="2661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AKA </a:t>
            </a:r>
            <a:r>
              <a:rPr lang="en-CA" sz="1400" b="1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Null Hypothesis </a:t>
            </a:r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or </a:t>
            </a:r>
            <a:r>
              <a:rPr lang="en-CA" sz="1400" b="1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H</a:t>
            </a:r>
            <a:r>
              <a:rPr lang="en-CA" sz="1400" b="1" baseline="-25000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0</a:t>
            </a:r>
            <a:endParaRPr lang="en-CA" b="1" baseline="-250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039DF9-F2B7-417E-7823-572D274C19F4}"/>
              </a:ext>
            </a:extLst>
          </p:cNvPr>
          <p:cNvCxnSpPr>
            <a:cxnSpLocks/>
          </p:cNvCxnSpPr>
          <p:nvPr/>
        </p:nvCxnSpPr>
        <p:spPr>
          <a:xfrm flipH="1" flipV="1">
            <a:off x="1311349" y="3898605"/>
            <a:ext cx="737191" cy="7191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A67E30-FB33-3A2E-CA86-9633A10560BB}"/>
              </a:ext>
            </a:extLst>
          </p:cNvPr>
          <p:cNvSpPr txBox="1"/>
          <p:nvPr/>
        </p:nvSpPr>
        <p:spPr>
          <a:xfrm>
            <a:off x="6170616" y="4547529"/>
            <a:ext cx="2661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AKA </a:t>
            </a:r>
            <a:r>
              <a:rPr lang="en-CA" sz="1400" b="1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Test Hypothesis </a:t>
            </a:r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or </a:t>
            </a:r>
            <a:r>
              <a:rPr lang="en-CA" sz="1400" b="1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H</a:t>
            </a:r>
            <a:r>
              <a:rPr lang="en-CA" sz="1400" b="1" baseline="-25000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1</a:t>
            </a:r>
            <a:endParaRPr lang="en-CA" b="1" baseline="-250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DF6A3E-5EC6-0B69-A432-4BAFB561614B}"/>
              </a:ext>
            </a:extLst>
          </p:cNvPr>
          <p:cNvCxnSpPr>
            <a:cxnSpLocks/>
          </p:cNvCxnSpPr>
          <p:nvPr/>
        </p:nvCxnSpPr>
        <p:spPr>
          <a:xfrm flipH="1" flipV="1">
            <a:off x="5592726" y="3763926"/>
            <a:ext cx="694660" cy="815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5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CA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We can evaluate whether we would like to accept our signal hypothesis via </a:t>
            </a:r>
            <a:r>
              <a:rPr lang="en-CA" sz="1600" b="1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statistical tests</a:t>
            </a:r>
            <a:r>
              <a:rPr lang="en-CA" sz="16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, which tell us the significance of our results.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CA" sz="1000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Critical region: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region or range of x in which we assume signal hypothesis H</a:t>
            </a:r>
            <a:r>
              <a:rPr lang="en-US" sz="1600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is correct, and background hypothesis H</a:t>
            </a:r>
            <a:r>
              <a:rPr lang="en-US" sz="1600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is incorrect.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P-value: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probability, under assumption of a signal hypothesis H</a:t>
            </a:r>
            <a:r>
              <a:rPr lang="en-US" sz="1600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, to observe data with equal or lesser compatibility with H</a:t>
            </a:r>
            <a:r>
              <a:rPr lang="en-US" sz="1600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relative to the data we got.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Or: Probability of rejecting H</a:t>
            </a:r>
            <a:r>
              <a:rPr lang="en-US" sz="1600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when it is true.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Lower p-value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Wingdings" panose="05000000000000000000" pitchFamily="2" charset="2"/>
              </a:rPr>
              <a:t>→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H</a:t>
            </a:r>
            <a:r>
              <a:rPr lang="en-US" sz="1600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is less likely to be true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Wingdings" panose="05000000000000000000" pitchFamily="2" charset="2"/>
              </a:rPr>
              <a:t>→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more significant results!*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P-value of 0.05 or 5% is generally considered sufficient for significance.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4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2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Example: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High and low quality rice grains.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</a:t>
            </a:r>
            <a:endParaRPr lang="en-CA" sz="9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5</a:t>
            </a:fld>
            <a:endParaRPr lang="en">
              <a:latin typeface="+mj-lt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CB5BC18-B58A-CF38-AC71-88157AAAE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98" y="1524359"/>
            <a:ext cx="5338204" cy="3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FA7D1F-42B4-57AC-BE43-F8757B1CACC1}"/>
              </a:ext>
            </a:extLst>
          </p:cNvPr>
          <p:cNvSpPr txBox="1"/>
          <p:nvPr/>
        </p:nvSpPr>
        <p:spPr>
          <a:xfrm>
            <a:off x="6234411" y="927394"/>
            <a:ext cx="26616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Critical region </a:t>
            </a:r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in which we assume our </a:t>
            </a:r>
            <a:r>
              <a:rPr lang="en-CA" sz="1400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signal</a:t>
            </a:r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is correct, defined by x greater than the </a:t>
            </a:r>
            <a:r>
              <a:rPr lang="en-CA" sz="1400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critical value</a:t>
            </a:r>
            <a:r>
              <a:rPr lang="en-CA" sz="14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.</a:t>
            </a:r>
            <a:endParaRPr lang="en-CA" b="1" baseline="-250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5CDD07-D2D1-3BAF-A6F3-F5736C40F621}"/>
              </a:ext>
            </a:extLst>
          </p:cNvPr>
          <p:cNvCxnSpPr>
            <a:cxnSpLocks/>
          </p:cNvCxnSpPr>
          <p:nvPr/>
        </p:nvCxnSpPr>
        <p:spPr>
          <a:xfrm flipH="1">
            <a:off x="5266660" y="1881501"/>
            <a:ext cx="903956" cy="5074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F45FB8-910D-F0E3-836E-24B23CD7CD0A}"/>
              </a:ext>
            </a:extLst>
          </p:cNvPr>
          <p:cNvSpPr txBox="1"/>
          <p:nvPr/>
        </p:nvSpPr>
        <p:spPr>
          <a:xfrm>
            <a:off x="6234411" y="2324577"/>
            <a:ext cx="2661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Signal </a:t>
            </a:r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pdf.</a:t>
            </a:r>
            <a:endParaRPr lang="en-CA" b="1" baseline="-25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ADD589-C460-3523-3CB3-8ECAAFC967DC}"/>
              </a:ext>
            </a:extLst>
          </p:cNvPr>
          <p:cNvCxnSpPr>
            <a:cxnSpLocks/>
          </p:cNvCxnSpPr>
          <p:nvPr/>
        </p:nvCxnSpPr>
        <p:spPr>
          <a:xfrm flipH="1">
            <a:off x="4635795" y="2571750"/>
            <a:ext cx="1534821" cy="7231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758637-F081-2803-B2C8-2B4776BA3459}"/>
              </a:ext>
            </a:extLst>
          </p:cNvPr>
          <p:cNvSpPr txBox="1"/>
          <p:nvPr/>
        </p:nvSpPr>
        <p:spPr>
          <a:xfrm>
            <a:off x="311700" y="1694933"/>
            <a:ext cx="1527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Background</a:t>
            </a:r>
            <a:r>
              <a:rPr lang="en-CA" sz="1400" b="1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 </a:t>
            </a:r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pdf.</a:t>
            </a:r>
            <a:endParaRPr lang="en-CA" b="1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1EABBA-83EE-4B67-CD41-A44174E658AF}"/>
              </a:ext>
            </a:extLst>
          </p:cNvPr>
          <p:cNvCxnSpPr>
            <a:cxnSpLocks/>
          </p:cNvCxnSpPr>
          <p:nvPr/>
        </p:nvCxnSpPr>
        <p:spPr>
          <a:xfrm>
            <a:off x="1750828" y="1949302"/>
            <a:ext cx="1694121" cy="1191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C3C9DA-41F6-CFA2-EE77-CDCE8332CD82}"/>
              </a:ext>
            </a:extLst>
          </p:cNvPr>
          <p:cNvSpPr txBox="1"/>
          <p:nvPr/>
        </p:nvSpPr>
        <p:spPr>
          <a:xfrm>
            <a:off x="332700" y="2397744"/>
            <a:ext cx="14391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P-value</a:t>
            </a:r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, or probability of background being true under signal assumption.</a:t>
            </a:r>
            <a:endParaRPr lang="en-CA" b="1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BAB2F4-7850-2D84-FA21-69DBEA4DB130}"/>
              </a:ext>
            </a:extLst>
          </p:cNvPr>
          <p:cNvCxnSpPr>
            <a:cxnSpLocks/>
          </p:cNvCxnSpPr>
          <p:nvPr/>
        </p:nvCxnSpPr>
        <p:spPr>
          <a:xfrm>
            <a:off x="1723817" y="3074792"/>
            <a:ext cx="2268802" cy="950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3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86177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Example: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High and low quality rice grains.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</a:t>
            </a:r>
            <a:endParaRPr lang="en-CA" sz="9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6</a:t>
            </a:fld>
            <a:endParaRPr lang="en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3DF786-0772-E51C-C2EE-7896BE30F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18" y="1527082"/>
            <a:ext cx="5400763" cy="315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FA7D1F-42B4-57AC-BE43-F8757B1CACC1}"/>
              </a:ext>
            </a:extLst>
          </p:cNvPr>
          <p:cNvSpPr txBox="1"/>
          <p:nvPr/>
        </p:nvSpPr>
        <p:spPr>
          <a:xfrm>
            <a:off x="6284030" y="1414839"/>
            <a:ext cx="25272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We can shift the </a:t>
            </a:r>
            <a:r>
              <a:rPr lang="en-CA" sz="1400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critical region </a:t>
            </a:r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and </a:t>
            </a:r>
            <a:r>
              <a:rPr lang="en-CA" sz="1400" dirty="0">
                <a:solidFill>
                  <a:srgbClr val="0070C0"/>
                </a:solidFill>
                <a:latin typeface="+mj-lt"/>
                <a:ea typeface="Old Standard TT"/>
                <a:cs typeface="Old Standard TT"/>
                <a:sym typeface="Old Standard TT"/>
              </a:rPr>
              <a:t>critical value </a:t>
            </a:r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to change our p-value. </a:t>
            </a:r>
          </a:p>
          <a:p>
            <a:endParaRPr lang="en-CA" dirty="0">
              <a:solidFill>
                <a:schemeClr val="tx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Can call this “</a:t>
            </a:r>
            <a:r>
              <a:rPr lang="en-CA" sz="1400" b="1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choosing our cut</a:t>
            </a:r>
            <a:r>
              <a:rPr lang="en-CA" sz="1400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”.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5CDD07-D2D1-3BAF-A6F3-F5736C40F621}"/>
              </a:ext>
            </a:extLst>
          </p:cNvPr>
          <p:cNvCxnSpPr>
            <a:cxnSpLocks/>
          </p:cNvCxnSpPr>
          <p:nvPr/>
        </p:nvCxnSpPr>
        <p:spPr>
          <a:xfrm flipH="1">
            <a:off x="5266660" y="1881501"/>
            <a:ext cx="903956" cy="5074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C3C9DA-41F6-CFA2-EE77-CDCE8332CD82}"/>
              </a:ext>
            </a:extLst>
          </p:cNvPr>
          <p:cNvSpPr txBox="1"/>
          <p:nvPr/>
        </p:nvSpPr>
        <p:spPr>
          <a:xfrm>
            <a:off x="332700" y="2013766"/>
            <a:ext cx="14391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P-value</a:t>
            </a:r>
            <a:r>
              <a:rPr lang="en-CA" dirty="0">
                <a:solidFill>
                  <a:schemeClr val="tx1"/>
                </a:solidFill>
                <a:latin typeface="+mj-lt"/>
                <a:ea typeface="Old Standard TT"/>
                <a:cs typeface="Old Standard TT"/>
                <a:sym typeface="Old Standard TT"/>
              </a:rPr>
              <a:t> decreases as we shift our critical region – less chance of selecting lower quality grains, in this example.</a:t>
            </a:r>
            <a:endParaRPr lang="en-CA" b="1" baseline="-25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BAB2F4-7850-2D84-FA21-69DBEA4DB130}"/>
              </a:ext>
            </a:extLst>
          </p:cNvPr>
          <p:cNvCxnSpPr>
            <a:cxnSpLocks/>
          </p:cNvCxnSpPr>
          <p:nvPr/>
        </p:nvCxnSpPr>
        <p:spPr>
          <a:xfrm>
            <a:off x="1723817" y="3074792"/>
            <a:ext cx="2472499" cy="1113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7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Need a few more definitions…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Background Efficiency: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the same as our p-value, also called “probability to fall into the critical region assuming H</a:t>
            </a:r>
            <a:r>
              <a:rPr lang="en-US" sz="1600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is true”.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How much of our background is leaking through our cut?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Area under background curve in critical region.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Signal Efficiency: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also known as “power” of a statistical test, or “probability of rejecting H</a:t>
            </a:r>
            <a:r>
              <a:rPr lang="en-US" sz="1600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when H</a:t>
            </a:r>
            <a:r>
              <a:rPr lang="en-US" sz="1600" baseline="-250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 is false”. Fraction of desired events we actually get!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How much of our signal is in the cut?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	Area under signal curve in critical region.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7</a:t>
            </a:fld>
            <a:endParaRPr lang="e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32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ROC Curve: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“receiver operating characteristic curve”, or graph of signal efficiency versus background efficiency for different cut values.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000" dirty="0">
              <a:solidFill>
                <a:schemeClr val="dk1"/>
              </a:solidFill>
              <a:latin typeface="+mj-lt"/>
              <a:ea typeface="Old Standard TT"/>
              <a:cs typeface="Old Standard TT"/>
              <a:sym typeface="Old Standard TT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Example: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Layer hits in a detector – where is our optimal cut, where we remove enough background, but keep enough signal, to give us meaningful results?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8</a:t>
            </a:fld>
            <a:endParaRPr lang="en"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2040CA-F6BA-EAAA-7EED-08768A74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0" y="2637018"/>
            <a:ext cx="3825537" cy="22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2A75175-EE39-231D-A180-49B7B15E5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360" y="2637018"/>
            <a:ext cx="3701448" cy="22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6E5A24-1D5B-D993-57C2-59136F21E5E7}"/>
              </a:ext>
            </a:extLst>
          </p:cNvPr>
          <p:cNvCxnSpPr>
            <a:cxnSpLocks/>
          </p:cNvCxnSpPr>
          <p:nvPr/>
        </p:nvCxnSpPr>
        <p:spPr>
          <a:xfrm>
            <a:off x="3884428" y="3783509"/>
            <a:ext cx="907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1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21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latin typeface="+mj-lt"/>
                <a:ea typeface="Old Standard TT"/>
                <a:cs typeface="Old Standard TT"/>
                <a:sym typeface="Old Standard TT"/>
              </a:rPr>
              <a:t>Answered Question: ROC Curves</a:t>
            </a:r>
            <a:endParaRPr b="1"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32700" y="786200"/>
            <a:ext cx="8478600" cy="371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Example: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Old Standard TT"/>
                <a:cs typeface="Old Standard TT"/>
                <a:sym typeface="Old Standard TT"/>
              </a:rPr>
              <a:t>Layer hits in a detector.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20B6-6BE4-47C3-A851-1583C326F0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9</a:t>
            </a:fld>
            <a:endParaRPr lang="en">
              <a:latin typeface="+mj-lt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2A75175-EE39-231D-A180-49B7B15E5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57" y="1481966"/>
            <a:ext cx="4733049" cy="293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F437FB-8071-DAB5-71BF-E9EEEEE89AB9}"/>
                  </a:ext>
                </a:extLst>
              </p:cNvPr>
              <p:cNvSpPr txBox="1"/>
              <p:nvPr/>
            </p:nvSpPr>
            <p:spPr>
              <a:xfrm>
                <a:off x="4886853" y="1087593"/>
                <a:ext cx="4065949" cy="2247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16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Line represents 85% signal efficiency. </a:t>
                </a:r>
              </a:p>
              <a:p>
                <a:endParaRPr lang="en-CA" sz="1600" dirty="0">
                  <a:solidFill>
                    <a:schemeClr val="tx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r>
                  <a:rPr lang="en-CA" sz="16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Here, we can use this line to find our minimal background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𝜖</m:t>
                        </m:r>
                      </m:e>
                      <m:sub>
                        <m:r>
                          <a:rPr lang="en-CA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ld Standard TT"/>
                            <a:cs typeface="Old Standard TT"/>
                            <a:sym typeface="Old Standard TT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CA" sz="1600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 – then, we can </a:t>
                </a:r>
                <a:r>
                  <a:rPr lang="en-CA" sz="1600" b="1" dirty="0">
                    <a:solidFill>
                      <a:schemeClr val="tx1"/>
                    </a:solidFill>
                    <a:latin typeface="+mj-lt"/>
                    <a:ea typeface="Old Standard TT"/>
                    <a:cs typeface="Old Standard TT"/>
                    <a:sym typeface="Old Standard TT"/>
                  </a:rPr>
                  <a:t>integrate to find our optimal cut.</a:t>
                </a:r>
              </a:p>
              <a:p>
                <a:endParaRPr lang="en-CA" sz="1400" b="1" dirty="0">
                  <a:solidFill>
                    <a:schemeClr val="tx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endParaRPr lang="en-CA" b="1" i="1" dirty="0">
                  <a:solidFill>
                    <a:schemeClr val="tx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  <m:t>𝜖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ld Standard TT"/>
                              <a:cs typeface="Old Standard TT"/>
                              <a:sym typeface="Old Standard TT"/>
                            </a:rPr>
                            <m:t>𝑏</m:t>
                          </m:r>
                        </m:sub>
                      </m:sSub>
                      <m:r>
                        <a:rPr lang="en-CA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ld Standard TT"/>
                          <a:cs typeface="Old Standard TT"/>
                          <a:sym typeface="Old Standard TT"/>
                        </a:rPr>
                        <m:t>=</m:t>
                      </m:r>
                      <m:nary>
                        <m:naryPr>
                          <m:ctrlP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𝑐</m:t>
                              </m:r>
                              <m: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𝑢𝑡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Old Standard TT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Old Standard TT"/>
                                    </a:rPr>
                                  </m:ctrlPr>
                                </m:sSubPr>
                                <m:e>
                                  <m:r>
                                    <a:rPr lang="en-CA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Old Standard TT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Old Standard TT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Old Standard TT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  <a:latin typeface="+mj-lt"/>
                  <a:ea typeface="Old Standard TT"/>
                  <a:cs typeface="Old Standard TT"/>
                  <a:sym typeface="Old Standard T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F437FB-8071-DAB5-71BF-E9EEEEE89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53" y="1087593"/>
                <a:ext cx="4065949" cy="2247603"/>
              </a:xfrm>
              <a:prstGeom prst="rect">
                <a:avLst/>
              </a:prstGeom>
              <a:blipFill>
                <a:blip r:embed="rId4"/>
                <a:stretch>
                  <a:fillRect l="-900" t="-813" b="-533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D1DBDE-CDAB-3AD3-1114-3FB0DA292AC8}"/>
              </a:ext>
            </a:extLst>
          </p:cNvPr>
          <p:cNvCxnSpPr>
            <a:cxnSpLocks/>
          </p:cNvCxnSpPr>
          <p:nvPr/>
        </p:nvCxnSpPr>
        <p:spPr>
          <a:xfrm flipH="1">
            <a:off x="3926958" y="1804936"/>
            <a:ext cx="755100" cy="527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F80728-0214-5CD3-E223-D5E61D2BF38D}"/>
              </a:ext>
            </a:extLst>
          </p:cNvPr>
          <p:cNvSpPr txBox="1"/>
          <p:nvPr/>
        </p:nvSpPr>
        <p:spPr>
          <a:xfrm>
            <a:off x="5524394" y="3706440"/>
            <a:ext cx="29877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  <a:latin typeface="+mj-lt"/>
                <a:ea typeface="Old Standard TT"/>
                <a:cs typeface="Old Standard TT"/>
                <a:sym typeface="Old Standard TT"/>
              </a:rPr>
              <a:t>But what about ROC curves in machine learning?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193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9ABB56B0269478712E815378B6850" ma:contentTypeVersion="2" ma:contentTypeDescription="Create a new document." ma:contentTypeScope="" ma:versionID="9ce64976c96601e900eef39e5d6aa061">
  <xsd:schema xmlns:xsd="http://www.w3.org/2001/XMLSchema" xmlns:xs="http://www.w3.org/2001/XMLSchema" xmlns:p="http://schemas.microsoft.com/office/2006/metadata/properties" xmlns:ns3="6931e50c-ba5f-4860-91ae-c383b75b4b9e" targetNamespace="http://schemas.microsoft.com/office/2006/metadata/properties" ma:root="true" ma:fieldsID="db43079a3fc322e0fd65b1e0ee721275" ns3:_="">
    <xsd:import namespace="6931e50c-ba5f-4860-91ae-c383b75b4b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1e50c-ba5f-4860-91ae-c383b75b4b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D4F2A-22BF-44E2-83A6-EA48E3D243DC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6931e50c-ba5f-4860-91ae-c383b75b4b9e"/>
  </ds:schemaRefs>
</ds:datastoreItem>
</file>

<file path=customXml/itemProps2.xml><?xml version="1.0" encoding="utf-8"?>
<ds:datastoreItem xmlns:ds="http://schemas.openxmlformats.org/officeDocument/2006/customXml" ds:itemID="{51918F6D-BD2E-44F3-B547-39D5245638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C806F4-69F0-443D-893A-9EEF43C208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31e50c-ba5f-4860-91ae-c383b75b4b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262781</TotalTime>
  <Words>1929</Words>
  <Application>Microsoft Office PowerPoint</Application>
  <PresentationFormat>On-screen Show (16:9)</PresentationFormat>
  <Paragraphs>225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Cambria Math</vt:lpstr>
      <vt:lpstr>Times New Roman</vt:lpstr>
      <vt:lpstr>Arial</vt:lpstr>
      <vt:lpstr>Simple Light</vt:lpstr>
      <vt:lpstr>Ising DNN (Test Project)</vt:lpstr>
      <vt:lpstr>Answered Question: ROC Curves</vt:lpstr>
      <vt:lpstr>Answered Question: ROC Curves</vt:lpstr>
      <vt:lpstr>Answered Question: ROC Curves</vt:lpstr>
      <vt:lpstr>Answered Question: ROC Curves</vt:lpstr>
      <vt:lpstr>Answered Question: ROC Curves</vt:lpstr>
      <vt:lpstr>Answered Question: ROC Curves</vt:lpstr>
      <vt:lpstr>Answered Question: ROC Curves</vt:lpstr>
      <vt:lpstr>Answered Question: ROC Curves</vt:lpstr>
      <vt:lpstr>Answered Question: ROC Curves</vt:lpstr>
      <vt:lpstr>Answered Question: ROC Curves</vt:lpstr>
      <vt:lpstr>Answered Question: ROC Curves</vt:lpstr>
      <vt:lpstr>Ising DNN</vt:lpstr>
      <vt:lpstr>Ising DNN</vt:lpstr>
      <vt:lpstr>Ising DNN</vt:lpstr>
      <vt:lpstr>Ising DNN</vt:lpstr>
      <vt:lpstr>Ising DNN</vt:lpstr>
      <vt:lpstr>Ising DNN</vt:lpstr>
      <vt:lpstr>Ising DNN</vt:lpstr>
      <vt:lpstr>Ising DNN</vt:lpstr>
      <vt:lpstr>Ising DNN</vt:lpstr>
      <vt:lpstr>Ising DNN</vt:lpstr>
      <vt:lpstr>Ising DNN</vt:lpstr>
      <vt:lpstr>Ising DNN</vt:lpstr>
      <vt:lpstr>Ising DNN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Jordan-Wigner Transformation</dc:title>
  <dc:creator>David</dc:creator>
  <cp:lastModifiedBy>David Gayowsky</cp:lastModifiedBy>
  <cp:revision>1014</cp:revision>
  <cp:lastPrinted>2020-11-05T15:16:43Z</cp:lastPrinted>
  <dcterms:modified xsi:type="dcterms:W3CDTF">2023-01-17T15:40:26Z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0x0101000A09ABB56B0269478712E815378B6850</vt:lpwstr>
  </property>
</Properties>
</file>