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62"/>
  </p:notesMasterIdLst>
  <p:sldIdLst>
    <p:sldId id="259" r:id="rId2"/>
    <p:sldId id="288" r:id="rId3"/>
    <p:sldId id="289" r:id="rId4"/>
    <p:sldId id="260" r:id="rId5"/>
    <p:sldId id="294" r:id="rId6"/>
    <p:sldId id="261" r:id="rId7"/>
    <p:sldId id="262" r:id="rId8"/>
    <p:sldId id="293" r:id="rId9"/>
    <p:sldId id="263" r:id="rId10"/>
    <p:sldId id="290" r:id="rId11"/>
    <p:sldId id="264" r:id="rId12"/>
    <p:sldId id="265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8" r:id="rId24"/>
    <p:sldId id="307" r:id="rId25"/>
    <p:sldId id="317" r:id="rId26"/>
    <p:sldId id="296" r:id="rId27"/>
    <p:sldId id="258" r:id="rId28"/>
    <p:sldId id="310" r:id="rId29"/>
    <p:sldId id="314" r:id="rId30"/>
    <p:sldId id="319" r:id="rId31"/>
    <p:sldId id="320" r:id="rId32"/>
    <p:sldId id="309" r:id="rId33"/>
    <p:sldId id="266" r:id="rId34"/>
    <p:sldId id="318" r:id="rId35"/>
    <p:sldId id="267" r:id="rId36"/>
    <p:sldId id="268" r:id="rId37"/>
    <p:sldId id="295" r:id="rId38"/>
    <p:sldId id="269" r:id="rId39"/>
    <p:sldId id="311" r:id="rId40"/>
    <p:sldId id="312" r:id="rId41"/>
    <p:sldId id="313" r:id="rId42"/>
    <p:sldId id="274" r:id="rId43"/>
    <p:sldId id="270" r:id="rId44"/>
    <p:sldId id="271" r:id="rId45"/>
    <p:sldId id="278" r:id="rId46"/>
    <p:sldId id="272" r:id="rId47"/>
    <p:sldId id="273" r:id="rId48"/>
    <p:sldId id="275" r:id="rId49"/>
    <p:sldId id="276" r:id="rId50"/>
    <p:sldId id="277" r:id="rId51"/>
    <p:sldId id="291" r:id="rId52"/>
    <p:sldId id="280" r:id="rId53"/>
    <p:sldId id="282" r:id="rId54"/>
    <p:sldId id="281" r:id="rId55"/>
    <p:sldId id="283" r:id="rId56"/>
    <p:sldId id="292" r:id="rId57"/>
    <p:sldId id="286" r:id="rId58"/>
    <p:sldId id="285" r:id="rId59"/>
    <p:sldId id="315" r:id="rId60"/>
    <p:sldId id="287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70C0"/>
    <a:srgbClr val="D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2783" autoAdjust="0"/>
  </p:normalViewPr>
  <p:slideViewPr>
    <p:cSldViewPr snapToGrid="0">
      <p:cViewPr varScale="1">
        <p:scale>
          <a:sx n="80" d="100"/>
          <a:sy n="80" d="100"/>
        </p:scale>
        <p:origin x="17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468E0-F31F-445D-A445-FF18778E878B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87B78-0961-4619-8AB9-0DC557153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38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Web Hypertext </a:t>
            </a:r>
            <a:r>
              <a:rPr lang="de-DE" dirty="0" err="1"/>
              <a:t>Application</a:t>
            </a:r>
            <a:r>
              <a:rPr lang="de-DE" dirty="0"/>
              <a:t> Technology Working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236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Unter Nebenläufigkeit versteht man: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Komposition unabhängiger Berechnungen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Es ist eine Art Software zu strukturieren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Aber nicht Parallelismus</a:t>
            </a:r>
          </a:p>
          <a:p>
            <a:pPr marL="171450" indent="-171450">
              <a:buFontTx/>
              <a:buChar char="-"/>
            </a:pPr>
            <a:r>
              <a:rPr lang="de-DE" dirty="0"/>
              <a:t>Ermöglicht aber Parallelismus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7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654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1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98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57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11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31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48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48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55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54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33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56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51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262.ecma-international.org/12.0/#sec-execution-contex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262.ecma-international.org/12.0/#sec-execution-context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ysticatea/eslint-plugin-node/blob/master/docs/rules/no-callback-literal.md" TargetMode="External"/><Relationship Id="rId3" Type="http://schemas.openxmlformats.org/officeDocument/2006/relationships/hyperlink" Target="https://github.com/typescript-eslint/typescript-eslint/blob/main/packages/eslint-plugin/docs/rules/no-misused-promises.md" TargetMode="External"/><Relationship Id="rId7" Type="http://schemas.openxmlformats.org/officeDocument/2006/relationships/hyperlink" Target="https://github.com/mysticatea/eslint-plugin-node/blob/master/docs/rules/handle-callback-err.md" TargetMode="External"/><Relationship Id="rId2" Type="http://schemas.openxmlformats.org/officeDocument/2006/relationships/hyperlink" Target="https://github.com/typescript-eslint/typescript-eslint/blob/main/packages/eslint-plugin/docs/rules/no-floating-promises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xjamundx/eslint-plugin-promise" TargetMode="External"/><Relationship Id="rId5" Type="http://schemas.openxmlformats.org/officeDocument/2006/relationships/hyperlink" Target="https://eslint.org/docs/rules/prefer-promise-reject-errors" TargetMode="External"/><Relationship Id="rId4" Type="http://schemas.openxmlformats.org/officeDocument/2006/relationships/hyperlink" Target="https://eslint.org/docs/rules/no-async-promise-executor" TargetMode="External"/><Relationship Id="rId9" Type="http://schemas.openxmlformats.org/officeDocument/2006/relationships/hyperlink" Target="https://github.com/mysticatea/eslint-plugin-node/blob/master/docs/rules/callback-return.md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COL7MC4Pl0" TargetMode="External"/><Relationship Id="rId7" Type="http://schemas.openxmlformats.org/officeDocument/2006/relationships/hyperlink" Target="https://kamronbekshodmonov.github.io/JELoop-Visualizer/" TargetMode="External"/><Relationship Id="rId2" Type="http://schemas.openxmlformats.org/officeDocument/2006/relationships/hyperlink" Target="https://www.youtube.com/watch?v=8aGhZQkoFb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sv9000.app/" TargetMode="External"/><Relationship Id="rId5" Type="http://schemas.openxmlformats.org/officeDocument/2006/relationships/hyperlink" Target="http://latentflip.com/loupe/" TargetMode="External"/><Relationship Id="rId4" Type="http://schemas.openxmlformats.org/officeDocument/2006/relationships/hyperlink" Target="https://www.youtube.com/watch?v=SrNQS8J67zc" TargetMode="Externa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cma-international.org/publications-and-standards/standards/ecma-262/" TargetMode="External"/><Relationship Id="rId3" Type="http://schemas.openxmlformats.org/officeDocument/2006/relationships/hyperlink" Target="https://eloquentjavascript.net/11_async.html" TargetMode="External"/><Relationship Id="rId7" Type="http://schemas.openxmlformats.org/officeDocument/2006/relationships/hyperlink" Target="https://html.spec.whatwg.org/multipage/webappapis.html" TargetMode="External"/><Relationship Id="rId2" Type="http://schemas.openxmlformats.org/officeDocument/2006/relationships/hyperlink" Target="https://exploringjs.com/impatient-js/to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jcoglan.com/2013/03/30/callbacks-are-imperative-promises-are-functional-nodes-biggest-missed-opportunity/" TargetMode="External"/><Relationship Id="rId5" Type="http://schemas.openxmlformats.org/officeDocument/2006/relationships/hyperlink" Target="https://andrewkelley.me/post/js-callback-organization.html" TargetMode="External"/><Relationship Id="rId4" Type="http://schemas.openxmlformats.org/officeDocument/2006/relationships/hyperlink" Target="https://www.html5rocks.com/en/tutorials/developertools/async-call-stack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alks.golang.org/2012/concurrency.slide#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3techs.com/technologies/overview/client_side_langu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6234-AA3F-4F72-9337-B35852EC3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Nebenläufigkeit in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DA4B3-1A85-413B-8A24-8AFF6928A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046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Laufzeitmodell im Browser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04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B6755B-97D8-45AA-8235-049A79FD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669" y="1896877"/>
            <a:ext cx="7842661" cy="1891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“An execution context is [...] used to track the runtime evaluation of code [...]. At any point in time, there is </a:t>
            </a:r>
            <a:r>
              <a:rPr lang="en-US" u="sng" dirty="0">
                <a:solidFill>
                  <a:schemeClr val="tx1">
                    <a:lumMod val="65000"/>
                  </a:schemeClr>
                </a:solidFill>
              </a:rPr>
              <a:t>at most one execution context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[...] that is actually executing code.”</a:t>
            </a:r>
            <a:endParaRPr lang="de-DE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26594-30F6-440B-9643-1355EBB651F3}"/>
              </a:ext>
            </a:extLst>
          </p:cNvPr>
          <p:cNvSpPr txBox="1"/>
          <p:nvPr/>
        </p:nvSpPr>
        <p:spPr>
          <a:xfrm>
            <a:off x="2174669" y="3665517"/>
            <a:ext cx="8277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ECMA-262, 12th edition, June 2021 ECMAScript® 2021 Language Specification</a:t>
            </a:r>
          </a:p>
          <a:p>
            <a:r>
              <a:rPr lang="en-US" dirty="0">
                <a:hlinkClick r:id="rId2"/>
              </a:rPr>
              <a:t>https://262.ecma-international.org/12.0/#sec-execution-contexts</a:t>
            </a:r>
            <a:r>
              <a:rPr lang="en-US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658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33EBFC7-13F0-4D03-AB91-8B9E8AC414DF}"/>
              </a:ext>
            </a:extLst>
          </p:cNvPr>
          <p:cNvCxnSpPr/>
          <p:nvPr/>
        </p:nvCxnSpPr>
        <p:spPr>
          <a:xfrm>
            <a:off x="81643" y="1741714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6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163BFD-507F-4790-8558-E6EEBDBD02BA}"/>
              </a:ext>
            </a:extLst>
          </p:cNvPr>
          <p:cNvCxnSpPr/>
          <p:nvPr/>
        </p:nvCxnSpPr>
        <p:spPr>
          <a:xfrm>
            <a:off x="76200" y="2715986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4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6914E3-C851-47AE-936D-12630B970BC0}"/>
              </a:ext>
            </a:extLst>
          </p:cNvPr>
          <p:cNvCxnSpPr/>
          <p:nvPr/>
        </p:nvCxnSpPr>
        <p:spPr>
          <a:xfrm>
            <a:off x="157843" y="3929742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809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288A7C-D7B6-4EF4-9B0F-8EF81252782E}"/>
              </a:ext>
            </a:extLst>
          </p:cNvPr>
          <p:cNvCxnSpPr/>
          <p:nvPr/>
        </p:nvCxnSpPr>
        <p:spPr>
          <a:xfrm>
            <a:off x="141515" y="4914900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C89295-6126-48B0-9F7D-312C583BC9CF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printHelloWorld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3640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printHelloWorld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AF2B8F-3C5E-40F3-8EE7-8B9D0EDFEF5A}"/>
              </a:ext>
            </a:extLst>
          </p:cNvPr>
          <p:cNvCxnSpPr/>
          <p:nvPr/>
        </p:nvCxnSpPr>
        <p:spPr>
          <a:xfrm>
            <a:off x="54429" y="4136571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E7CEB19-0C5B-4285-B203-CFCC856E0EDE}"/>
              </a:ext>
            </a:extLst>
          </p:cNvPr>
          <p:cNvSpPr/>
          <p:nvPr/>
        </p:nvSpPr>
        <p:spPr>
          <a:xfrm>
            <a:off x="7224768" y="4528457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console.log</a:t>
            </a:r>
          </a:p>
        </p:txBody>
      </p:sp>
    </p:spTree>
    <p:extLst>
      <p:ext uri="{BB962C8B-B14F-4D97-AF65-F5344CB8AC3E}">
        <p14:creationId xmlns:p14="http://schemas.microsoft.com/office/powerpoint/2010/main" val="2524199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printHelloWorld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05A49E-0BD1-4818-A0D5-A19DB464FC05}"/>
              </a:ext>
            </a:extLst>
          </p:cNvPr>
          <p:cNvCxnSpPr/>
          <p:nvPr/>
        </p:nvCxnSpPr>
        <p:spPr>
          <a:xfrm>
            <a:off x="70757" y="4397828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F6C7713-08B1-490E-A851-EFF872604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97"/>
          <a:stretch/>
        </p:blipFill>
        <p:spPr>
          <a:xfrm>
            <a:off x="12930" y="5361214"/>
            <a:ext cx="6886575" cy="3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87086" y="5132614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026FBE9-3E3A-4F8D-B053-A026BA4E0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97"/>
          <a:stretch/>
        </p:blipFill>
        <p:spPr>
          <a:xfrm>
            <a:off x="12930" y="5361214"/>
            <a:ext cx="6886575" cy="3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7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81643" y="2950028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7FD9784-F3E7-4FB2-8828-40B36D013776}"/>
              </a:ext>
            </a:extLst>
          </p:cNvPr>
          <p:cNvSpPr/>
          <p:nvPr/>
        </p:nvSpPr>
        <p:spPr>
          <a:xfrm>
            <a:off x="7224768" y="4528457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console.log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1DFBC9-E26D-42BD-97E8-5C171F4645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97"/>
          <a:stretch/>
        </p:blipFill>
        <p:spPr>
          <a:xfrm>
            <a:off x="12930" y="5361214"/>
            <a:ext cx="6886575" cy="3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9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998A-F02B-44A7-94E3-0FF74F1B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dieses 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E2D1-1422-4E90-8995-2A2F9522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Verständnis für das Laufzeitmodell von JavaScript im Browser</a:t>
            </a:r>
          </a:p>
          <a:p>
            <a:r>
              <a:rPr lang="de-DE" dirty="0"/>
              <a:t>Verständnis zu synchron und asynchronen Funktionen</a:t>
            </a:r>
          </a:p>
          <a:p>
            <a:r>
              <a:rPr lang="de-DE" dirty="0"/>
              <a:t>Verständnis zu konkreten Modellen</a:t>
            </a:r>
          </a:p>
          <a:p>
            <a:pPr lvl="1"/>
            <a:r>
              <a:rPr lang="de-DE" dirty="0" err="1"/>
              <a:t>Callbacks</a:t>
            </a:r>
            <a:endParaRPr lang="de-DE" dirty="0"/>
          </a:p>
          <a:p>
            <a:pPr lvl="1"/>
            <a:r>
              <a:rPr lang="de-DE" dirty="0" err="1"/>
              <a:t>Promises</a:t>
            </a:r>
            <a:endParaRPr lang="de-DE" dirty="0"/>
          </a:p>
          <a:p>
            <a:pPr lvl="1"/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2458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38100" y="3200400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8D0EC6A-0301-4CA8-AD48-6669B34BF20C}"/>
              </a:ext>
            </a:extLst>
          </p:cNvPr>
          <p:cNvSpPr/>
          <p:nvPr/>
        </p:nvSpPr>
        <p:spPr>
          <a:xfrm>
            <a:off x="7224768" y="4506685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throwError</a:t>
            </a:r>
            <a:endParaRPr lang="de-D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3DE1A-DCC2-43C7-B317-5CF29AEE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5462574"/>
            <a:ext cx="6877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61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92529" y="1970314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37F7F10-66C0-4A28-A88F-2E203BE88CCB}"/>
              </a:ext>
            </a:extLst>
          </p:cNvPr>
          <p:cNvSpPr/>
          <p:nvPr/>
        </p:nvSpPr>
        <p:spPr>
          <a:xfrm>
            <a:off x="7224768" y="4506685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throwError</a:t>
            </a:r>
            <a:endParaRPr lang="de-DE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B78CAC-9A68-4087-8054-660F091BFD4F}"/>
              </a:ext>
            </a:extLst>
          </p:cNvPr>
          <p:cNvSpPr/>
          <p:nvPr/>
        </p:nvSpPr>
        <p:spPr>
          <a:xfrm>
            <a:off x="7224768" y="3663536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new</a:t>
            </a:r>
            <a:r>
              <a:rPr lang="de-DE" sz="2800" dirty="0"/>
              <a:t> Error()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D92E18-2B3F-49A2-9E5C-2E5F735A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5462574"/>
            <a:ext cx="6877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26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76200" y="2220686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37F7F10-66C0-4A28-A88F-2E203BE88CCB}"/>
              </a:ext>
            </a:extLst>
          </p:cNvPr>
          <p:cNvSpPr/>
          <p:nvPr/>
        </p:nvSpPr>
        <p:spPr>
          <a:xfrm>
            <a:off x="7224768" y="4506685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throwError</a:t>
            </a:r>
            <a:endParaRPr lang="de-D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08B63-166E-4905-B8BE-1E6BA89F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5" y="5267325"/>
            <a:ext cx="68770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31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97971" y="3429000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2E08B63-166E-4905-B8BE-1E6BA89F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5" y="5267325"/>
            <a:ext cx="68770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73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65315" y="5366656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922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B6755B-97D8-45AA-8235-049A79FD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669" y="1896877"/>
            <a:ext cx="7842661" cy="1891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“An execution context is [...] used to track the runtime evaluation of code [...]. At any point in time, there is </a:t>
            </a:r>
            <a:r>
              <a:rPr lang="en-US" u="sng" dirty="0">
                <a:solidFill>
                  <a:schemeClr val="tx1">
                    <a:lumMod val="65000"/>
                  </a:schemeClr>
                </a:solidFill>
              </a:rPr>
              <a:t>at most one execution context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[...] that is actually executing code.”</a:t>
            </a:r>
            <a:endParaRPr lang="de-DE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26594-30F6-440B-9643-1355EBB651F3}"/>
              </a:ext>
            </a:extLst>
          </p:cNvPr>
          <p:cNvSpPr txBox="1"/>
          <p:nvPr/>
        </p:nvSpPr>
        <p:spPr>
          <a:xfrm>
            <a:off x="2174669" y="3665517"/>
            <a:ext cx="8277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ECMA-262, 12th edition, June 2021 ECMAScript® 2021 Language Specification</a:t>
            </a:r>
          </a:p>
          <a:p>
            <a:r>
              <a:rPr lang="en-US" dirty="0">
                <a:hlinkClick r:id="rId2"/>
              </a:rPr>
              <a:t>https://262.ecma-international.org/12.0/#sec-execution-contexts</a:t>
            </a:r>
            <a:r>
              <a:rPr lang="en-US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2134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AE00B-D244-4E77-820E-679CAD0B7747}"/>
              </a:ext>
            </a:extLst>
          </p:cNvPr>
          <p:cNvSpPr/>
          <p:nvPr/>
        </p:nvSpPr>
        <p:spPr>
          <a:xfrm>
            <a:off x="501622" y="401780"/>
            <a:ext cx="4247408" cy="2956955"/>
          </a:xfrm>
          <a:custGeom>
            <a:avLst/>
            <a:gdLst>
              <a:gd name="connsiteX0" fmla="*/ 0 w 4247408"/>
              <a:gd name="connsiteY0" fmla="*/ 0 h 2956955"/>
              <a:gd name="connsiteX1" fmla="*/ 521824 w 4247408"/>
              <a:gd name="connsiteY1" fmla="*/ 0 h 2956955"/>
              <a:gd name="connsiteX2" fmla="*/ 1213545 w 4247408"/>
              <a:gd name="connsiteY2" fmla="*/ 0 h 2956955"/>
              <a:gd name="connsiteX3" fmla="*/ 1777844 w 4247408"/>
              <a:gd name="connsiteY3" fmla="*/ 0 h 2956955"/>
              <a:gd name="connsiteX4" fmla="*/ 2299668 w 4247408"/>
              <a:gd name="connsiteY4" fmla="*/ 0 h 2956955"/>
              <a:gd name="connsiteX5" fmla="*/ 2821492 w 4247408"/>
              <a:gd name="connsiteY5" fmla="*/ 0 h 2956955"/>
              <a:gd name="connsiteX6" fmla="*/ 3300843 w 4247408"/>
              <a:gd name="connsiteY6" fmla="*/ 0 h 2956955"/>
              <a:gd name="connsiteX7" fmla="*/ 4247408 w 4247408"/>
              <a:gd name="connsiteY7" fmla="*/ 0 h 2956955"/>
              <a:gd name="connsiteX8" fmla="*/ 4247408 w 4247408"/>
              <a:gd name="connsiteY8" fmla="*/ 650530 h 2956955"/>
              <a:gd name="connsiteX9" fmla="*/ 4247408 w 4247408"/>
              <a:gd name="connsiteY9" fmla="*/ 1271491 h 2956955"/>
              <a:gd name="connsiteX10" fmla="*/ 4247408 w 4247408"/>
              <a:gd name="connsiteY10" fmla="*/ 1862882 h 2956955"/>
              <a:gd name="connsiteX11" fmla="*/ 4247408 w 4247408"/>
              <a:gd name="connsiteY11" fmla="*/ 2956955 h 2956955"/>
              <a:gd name="connsiteX12" fmla="*/ 3640635 w 4247408"/>
              <a:gd name="connsiteY12" fmla="*/ 2956955 h 2956955"/>
              <a:gd name="connsiteX13" fmla="*/ 3076337 w 4247408"/>
              <a:gd name="connsiteY13" fmla="*/ 2956955 h 2956955"/>
              <a:gd name="connsiteX14" fmla="*/ 2384616 w 4247408"/>
              <a:gd name="connsiteY14" fmla="*/ 2956955 h 2956955"/>
              <a:gd name="connsiteX15" fmla="*/ 1735370 w 4247408"/>
              <a:gd name="connsiteY15" fmla="*/ 2956955 h 2956955"/>
              <a:gd name="connsiteX16" fmla="*/ 1086123 w 4247408"/>
              <a:gd name="connsiteY16" fmla="*/ 2956955 h 2956955"/>
              <a:gd name="connsiteX17" fmla="*/ 0 w 4247408"/>
              <a:gd name="connsiteY17" fmla="*/ 2956955 h 2956955"/>
              <a:gd name="connsiteX18" fmla="*/ 0 w 4247408"/>
              <a:gd name="connsiteY18" fmla="*/ 2335994 h 2956955"/>
              <a:gd name="connsiteX19" fmla="*/ 0 w 4247408"/>
              <a:gd name="connsiteY19" fmla="*/ 1774173 h 2956955"/>
              <a:gd name="connsiteX20" fmla="*/ 0 w 4247408"/>
              <a:gd name="connsiteY20" fmla="*/ 1153212 h 2956955"/>
              <a:gd name="connsiteX21" fmla="*/ 0 w 4247408"/>
              <a:gd name="connsiteY21" fmla="*/ 620961 h 2956955"/>
              <a:gd name="connsiteX22" fmla="*/ 0 w 4247408"/>
              <a:gd name="connsiteY22" fmla="*/ 0 h 295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47408" h="2956955" extrusionOk="0">
                <a:moveTo>
                  <a:pt x="0" y="0"/>
                </a:moveTo>
                <a:cubicBezTo>
                  <a:pt x="237062" y="9928"/>
                  <a:pt x="337476" y="24437"/>
                  <a:pt x="521824" y="0"/>
                </a:cubicBezTo>
                <a:cubicBezTo>
                  <a:pt x="706172" y="-24437"/>
                  <a:pt x="932969" y="28051"/>
                  <a:pt x="1213545" y="0"/>
                </a:cubicBezTo>
                <a:cubicBezTo>
                  <a:pt x="1494121" y="-28051"/>
                  <a:pt x="1542553" y="120"/>
                  <a:pt x="1777844" y="0"/>
                </a:cubicBezTo>
                <a:cubicBezTo>
                  <a:pt x="2013135" y="-120"/>
                  <a:pt x="2073905" y="-13709"/>
                  <a:pt x="2299668" y="0"/>
                </a:cubicBezTo>
                <a:cubicBezTo>
                  <a:pt x="2525431" y="13709"/>
                  <a:pt x="2585096" y="-969"/>
                  <a:pt x="2821492" y="0"/>
                </a:cubicBezTo>
                <a:cubicBezTo>
                  <a:pt x="3057888" y="969"/>
                  <a:pt x="3195197" y="-15317"/>
                  <a:pt x="3300843" y="0"/>
                </a:cubicBezTo>
                <a:cubicBezTo>
                  <a:pt x="3406489" y="15317"/>
                  <a:pt x="3997031" y="-346"/>
                  <a:pt x="4247408" y="0"/>
                </a:cubicBezTo>
                <a:cubicBezTo>
                  <a:pt x="4229442" y="226179"/>
                  <a:pt x="4268848" y="505700"/>
                  <a:pt x="4247408" y="650530"/>
                </a:cubicBezTo>
                <a:cubicBezTo>
                  <a:pt x="4225969" y="795360"/>
                  <a:pt x="4266334" y="1064254"/>
                  <a:pt x="4247408" y="1271491"/>
                </a:cubicBezTo>
                <a:cubicBezTo>
                  <a:pt x="4228482" y="1478728"/>
                  <a:pt x="4233190" y="1599094"/>
                  <a:pt x="4247408" y="1862882"/>
                </a:cubicBezTo>
                <a:cubicBezTo>
                  <a:pt x="4261626" y="2126670"/>
                  <a:pt x="4258064" y="2537296"/>
                  <a:pt x="4247408" y="2956955"/>
                </a:cubicBezTo>
                <a:cubicBezTo>
                  <a:pt x="4017184" y="2976479"/>
                  <a:pt x="3762789" y="2945370"/>
                  <a:pt x="3640635" y="2956955"/>
                </a:cubicBezTo>
                <a:cubicBezTo>
                  <a:pt x="3518481" y="2968540"/>
                  <a:pt x="3204588" y="2981385"/>
                  <a:pt x="3076337" y="2956955"/>
                </a:cubicBezTo>
                <a:cubicBezTo>
                  <a:pt x="2948086" y="2932525"/>
                  <a:pt x="2584370" y="2931496"/>
                  <a:pt x="2384616" y="2956955"/>
                </a:cubicBezTo>
                <a:cubicBezTo>
                  <a:pt x="2184862" y="2982414"/>
                  <a:pt x="1925836" y="2944370"/>
                  <a:pt x="1735370" y="2956955"/>
                </a:cubicBezTo>
                <a:cubicBezTo>
                  <a:pt x="1544904" y="2969540"/>
                  <a:pt x="1372954" y="2985660"/>
                  <a:pt x="1086123" y="2956955"/>
                </a:cubicBezTo>
                <a:cubicBezTo>
                  <a:pt x="799292" y="2928250"/>
                  <a:pt x="294667" y="2933034"/>
                  <a:pt x="0" y="2956955"/>
                </a:cubicBezTo>
                <a:cubicBezTo>
                  <a:pt x="13603" y="2689238"/>
                  <a:pt x="20085" y="2474995"/>
                  <a:pt x="0" y="2335994"/>
                </a:cubicBezTo>
                <a:cubicBezTo>
                  <a:pt x="-20085" y="2196993"/>
                  <a:pt x="9848" y="1952178"/>
                  <a:pt x="0" y="1774173"/>
                </a:cubicBezTo>
                <a:cubicBezTo>
                  <a:pt x="-9848" y="1596168"/>
                  <a:pt x="-24851" y="1296395"/>
                  <a:pt x="0" y="1153212"/>
                </a:cubicBezTo>
                <a:cubicBezTo>
                  <a:pt x="24851" y="1010029"/>
                  <a:pt x="-25953" y="855724"/>
                  <a:pt x="0" y="620961"/>
                </a:cubicBezTo>
                <a:cubicBezTo>
                  <a:pt x="25953" y="386198"/>
                  <a:pt x="-22785" y="27116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7706A-8A68-48A6-BED2-BEEB33FAF54D}"/>
              </a:ext>
            </a:extLst>
          </p:cNvPr>
          <p:cNvSpPr/>
          <p:nvPr/>
        </p:nvSpPr>
        <p:spPr>
          <a:xfrm>
            <a:off x="704603" y="621475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2887684" y="621474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B2A4-90E2-4F81-B5A1-A9123DA3BC34}"/>
              </a:ext>
            </a:extLst>
          </p:cNvPr>
          <p:cNvSpPr txBox="1"/>
          <p:nvPr/>
        </p:nvSpPr>
        <p:spPr>
          <a:xfrm>
            <a:off x="1156337" y="611951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657F-546A-4AF5-9AF7-BB4C53E39B01}"/>
              </a:ext>
            </a:extLst>
          </p:cNvPr>
          <p:cNvSpPr/>
          <p:nvPr/>
        </p:nvSpPr>
        <p:spPr>
          <a:xfrm>
            <a:off x="857496" y="1143000"/>
            <a:ext cx="353237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E1448-92CB-4EAA-BE46-DD77D21B6805}"/>
              </a:ext>
            </a:extLst>
          </p:cNvPr>
          <p:cNvSpPr/>
          <p:nvPr/>
        </p:nvSpPr>
        <p:spPr>
          <a:xfrm>
            <a:off x="1674194" y="1502833"/>
            <a:ext cx="353237" cy="325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9BF45-0E78-436A-AB60-6133D573E21E}"/>
              </a:ext>
            </a:extLst>
          </p:cNvPr>
          <p:cNvSpPr/>
          <p:nvPr/>
        </p:nvSpPr>
        <p:spPr>
          <a:xfrm>
            <a:off x="1034114" y="2024384"/>
            <a:ext cx="353237" cy="325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C2BD-910E-4742-BEB8-85798F7AFFD6}"/>
              </a:ext>
            </a:extLst>
          </p:cNvPr>
          <p:cNvSpPr/>
          <p:nvPr/>
        </p:nvSpPr>
        <p:spPr>
          <a:xfrm>
            <a:off x="1743621" y="2490051"/>
            <a:ext cx="353237" cy="325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2957363" y="272407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06991-4F8C-4D7D-831F-973F65CC93EE}"/>
              </a:ext>
            </a:extLst>
          </p:cNvPr>
          <p:cNvSpPr/>
          <p:nvPr/>
        </p:nvSpPr>
        <p:spPr>
          <a:xfrm>
            <a:off x="2969669" y="232130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3336246" y="621474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82730-C572-4AE9-9B9F-EEADA6F73C6C}"/>
              </a:ext>
            </a:extLst>
          </p:cNvPr>
          <p:cNvSpPr txBox="1"/>
          <p:nvPr/>
        </p:nvSpPr>
        <p:spPr>
          <a:xfrm>
            <a:off x="2023577" y="32448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 </a:t>
            </a:r>
            <a:r>
              <a:rPr lang="de-DE" dirty="0" err="1"/>
              <a:t>Runtime</a:t>
            </a:r>
            <a:endParaRPr lang="de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7C9AF-4480-4D48-B579-D8B98EC2F707}"/>
              </a:ext>
            </a:extLst>
          </p:cNvPr>
          <p:cNvGrpSpPr/>
          <p:nvPr/>
        </p:nvGrpSpPr>
        <p:grpSpPr>
          <a:xfrm>
            <a:off x="7614585" y="1273393"/>
            <a:ext cx="3719919" cy="2433316"/>
            <a:chOff x="7614585" y="1273393"/>
            <a:chExt cx="3719919" cy="2433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49E0ED-BD39-46D1-A8FB-974D3885B5E3}"/>
                </a:ext>
              </a:extLst>
            </p:cNvPr>
            <p:cNvSpPr/>
            <p:nvPr/>
          </p:nvSpPr>
          <p:spPr>
            <a:xfrm>
              <a:off x="7614585" y="1273393"/>
              <a:ext cx="3719919" cy="2433316"/>
            </a:xfrm>
            <a:prstGeom prst="rect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EED23-D4DB-411E-9B44-2F39F6B6E6E2}"/>
                </a:ext>
              </a:extLst>
            </p:cNvPr>
            <p:cNvSpPr/>
            <p:nvPr/>
          </p:nvSpPr>
          <p:spPr>
            <a:xfrm>
              <a:off x="7779685" y="24466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XHR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6F372-C651-4B3A-9464-866C88F5D5EF}"/>
                </a:ext>
              </a:extLst>
            </p:cNvPr>
            <p:cNvSpPr/>
            <p:nvPr/>
          </p:nvSpPr>
          <p:spPr>
            <a:xfrm>
              <a:off x="7779685" y="3029824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console.log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196E4-0F85-479E-8FAB-B4688B0151CC}"/>
                </a:ext>
              </a:extLst>
            </p:cNvPr>
            <p:cNvSpPr/>
            <p:nvPr/>
          </p:nvSpPr>
          <p:spPr>
            <a:xfrm>
              <a:off x="7779685" y="18450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...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881B6-7A02-49C5-82F9-885D803AA368}"/>
                </a:ext>
              </a:extLst>
            </p:cNvPr>
            <p:cNvSpPr txBox="1"/>
            <p:nvPr/>
          </p:nvSpPr>
          <p:spPr>
            <a:xfrm>
              <a:off x="8829552" y="128185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(Web) APIs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F0A361-55E2-422E-B662-131EACEF7B76}"/>
              </a:ext>
            </a:extLst>
          </p:cNvPr>
          <p:cNvGrpSpPr/>
          <p:nvPr/>
        </p:nvGrpSpPr>
        <p:grpSpPr>
          <a:xfrm>
            <a:off x="3336246" y="5622225"/>
            <a:ext cx="7193546" cy="1184674"/>
            <a:chOff x="1780238" y="5584607"/>
            <a:chExt cx="8786169" cy="118467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DC412C-6D26-4734-A146-7869E60DE76A}"/>
                </a:ext>
              </a:extLst>
            </p:cNvPr>
            <p:cNvSpPr txBox="1"/>
            <p:nvPr/>
          </p:nvSpPr>
          <p:spPr>
            <a:xfrm>
              <a:off x="1780238" y="639994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Task Queue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488AC0-479D-4F6B-A7D8-5F6B14B6D031}"/>
                </a:ext>
              </a:extLst>
            </p:cNvPr>
            <p:cNvSpPr/>
            <p:nvPr/>
          </p:nvSpPr>
          <p:spPr>
            <a:xfrm>
              <a:off x="1850812" y="5584607"/>
              <a:ext cx="8715595" cy="81534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8A290C-639E-4D10-B86A-004E07BE0B76}"/>
                </a:ext>
              </a:extLst>
            </p:cNvPr>
            <p:cNvSpPr/>
            <p:nvPr/>
          </p:nvSpPr>
          <p:spPr>
            <a:xfrm>
              <a:off x="1922636" y="5654675"/>
              <a:ext cx="702690" cy="691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54F14-2E17-4F3B-9A1E-218CF8062EA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558720" y="2490051"/>
            <a:ext cx="3055865" cy="13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9251CA-1E03-4803-8DF4-AD5512E3AD4D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6961910" y="3706709"/>
            <a:ext cx="2512635" cy="1915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F48FFC-689B-42BC-8C38-EB258A94A96E}"/>
              </a:ext>
            </a:extLst>
          </p:cNvPr>
          <p:cNvCxnSpPr>
            <a:cxnSpLocks/>
            <a:stCxn id="31" idx="0"/>
            <a:endCxn id="64" idx="2"/>
          </p:cNvCxnSpPr>
          <p:nvPr/>
        </p:nvCxnSpPr>
        <p:spPr>
          <a:xfrm flipH="1" flipV="1">
            <a:off x="3736325" y="4983866"/>
            <a:ext cx="4166" cy="708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9C8CB-29C0-4D14-8EAC-A5472789C0C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710896" y="3139043"/>
            <a:ext cx="4102" cy="671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E020AD8-89B1-4393-B583-0562459FF5F6}"/>
              </a:ext>
            </a:extLst>
          </p:cNvPr>
          <p:cNvSpPr/>
          <p:nvPr/>
        </p:nvSpPr>
        <p:spPr>
          <a:xfrm>
            <a:off x="4089214" y="5692293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D070398-9B74-496E-9196-FE9F075400EF}"/>
              </a:ext>
            </a:extLst>
          </p:cNvPr>
          <p:cNvSpPr/>
          <p:nvPr/>
        </p:nvSpPr>
        <p:spPr>
          <a:xfrm>
            <a:off x="4722312" y="5692293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43CD062-4F74-4960-AAA2-47BE13B69D74}"/>
              </a:ext>
            </a:extLst>
          </p:cNvPr>
          <p:cNvSpPr/>
          <p:nvPr/>
        </p:nvSpPr>
        <p:spPr>
          <a:xfrm>
            <a:off x="2969669" y="1924851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9CE1391-3C3F-46F9-A242-98AB389BED2B}"/>
              </a:ext>
            </a:extLst>
          </p:cNvPr>
          <p:cNvGrpSpPr/>
          <p:nvPr/>
        </p:nvGrpSpPr>
        <p:grpSpPr>
          <a:xfrm>
            <a:off x="3125484" y="3777402"/>
            <a:ext cx="1221681" cy="1206464"/>
            <a:chOff x="3125484" y="3777402"/>
            <a:chExt cx="1221681" cy="120646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6B4799-BF44-4FB5-A809-F8D6F8BD50F7}"/>
                </a:ext>
              </a:extLst>
            </p:cNvPr>
            <p:cNvSpPr txBox="1"/>
            <p:nvPr/>
          </p:nvSpPr>
          <p:spPr>
            <a:xfrm>
              <a:off x="3125484" y="4614534"/>
              <a:ext cx="122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Event Loop</a:t>
              </a:r>
            </a:p>
          </p:txBody>
        </p:sp>
        <p:pic>
          <p:nvPicPr>
            <p:cNvPr id="84" name="Graphic 83" descr="Refresh with solid fill">
              <a:extLst>
                <a:ext uri="{FF2B5EF4-FFF2-40B4-BE49-F238E27FC236}">
                  <a16:creationId xmlns:a16="http://schemas.microsoft.com/office/drawing/2014/main" id="{9BEEB51F-F6AC-4D6C-9AFB-7277ECD0E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9123" y="377740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378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2" grpId="0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3" grpId="0"/>
      <p:bldP spid="28" grpId="0"/>
      <p:bldP spid="77" grpId="0" animBg="1"/>
      <p:bldP spid="78" grpId="0" animBg="1"/>
      <p:bldP spid="8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AE00B-D244-4E77-820E-679CAD0B7747}"/>
              </a:ext>
            </a:extLst>
          </p:cNvPr>
          <p:cNvSpPr/>
          <p:nvPr/>
        </p:nvSpPr>
        <p:spPr>
          <a:xfrm>
            <a:off x="501622" y="401780"/>
            <a:ext cx="4247408" cy="2956955"/>
          </a:xfrm>
          <a:custGeom>
            <a:avLst/>
            <a:gdLst>
              <a:gd name="connsiteX0" fmla="*/ 0 w 4247408"/>
              <a:gd name="connsiteY0" fmla="*/ 0 h 2956955"/>
              <a:gd name="connsiteX1" fmla="*/ 521824 w 4247408"/>
              <a:gd name="connsiteY1" fmla="*/ 0 h 2956955"/>
              <a:gd name="connsiteX2" fmla="*/ 1213545 w 4247408"/>
              <a:gd name="connsiteY2" fmla="*/ 0 h 2956955"/>
              <a:gd name="connsiteX3" fmla="*/ 1777844 w 4247408"/>
              <a:gd name="connsiteY3" fmla="*/ 0 h 2956955"/>
              <a:gd name="connsiteX4" fmla="*/ 2299668 w 4247408"/>
              <a:gd name="connsiteY4" fmla="*/ 0 h 2956955"/>
              <a:gd name="connsiteX5" fmla="*/ 2821492 w 4247408"/>
              <a:gd name="connsiteY5" fmla="*/ 0 h 2956955"/>
              <a:gd name="connsiteX6" fmla="*/ 3300843 w 4247408"/>
              <a:gd name="connsiteY6" fmla="*/ 0 h 2956955"/>
              <a:gd name="connsiteX7" fmla="*/ 4247408 w 4247408"/>
              <a:gd name="connsiteY7" fmla="*/ 0 h 2956955"/>
              <a:gd name="connsiteX8" fmla="*/ 4247408 w 4247408"/>
              <a:gd name="connsiteY8" fmla="*/ 650530 h 2956955"/>
              <a:gd name="connsiteX9" fmla="*/ 4247408 w 4247408"/>
              <a:gd name="connsiteY9" fmla="*/ 1271491 h 2956955"/>
              <a:gd name="connsiteX10" fmla="*/ 4247408 w 4247408"/>
              <a:gd name="connsiteY10" fmla="*/ 1862882 h 2956955"/>
              <a:gd name="connsiteX11" fmla="*/ 4247408 w 4247408"/>
              <a:gd name="connsiteY11" fmla="*/ 2956955 h 2956955"/>
              <a:gd name="connsiteX12" fmla="*/ 3640635 w 4247408"/>
              <a:gd name="connsiteY12" fmla="*/ 2956955 h 2956955"/>
              <a:gd name="connsiteX13" fmla="*/ 3076337 w 4247408"/>
              <a:gd name="connsiteY13" fmla="*/ 2956955 h 2956955"/>
              <a:gd name="connsiteX14" fmla="*/ 2384616 w 4247408"/>
              <a:gd name="connsiteY14" fmla="*/ 2956955 h 2956955"/>
              <a:gd name="connsiteX15" fmla="*/ 1735370 w 4247408"/>
              <a:gd name="connsiteY15" fmla="*/ 2956955 h 2956955"/>
              <a:gd name="connsiteX16" fmla="*/ 1086123 w 4247408"/>
              <a:gd name="connsiteY16" fmla="*/ 2956955 h 2956955"/>
              <a:gd name="connsiteX17" fmla="*/ 0 w 4247408"/>
              <a:gd name="connsiteY17" fmla="*/ 2956955 h 2956955"/>
              <a:gd name="connsiteX18" fmla="*/ 0 w 4247408"/>
              <a:gd name="connsiteY18" fmla="*/ 2335994 h 2956955"/>
              <a:gd name="connsiteX19" fmla="*/ 0 w 4247408"/>
              <a:gd name="connsiteY19" fmla="*/ 1774173 h 2956955"/>
              <a:gd name="connsiteX20" fmla="*/ 0 w 4247408"/>
              <a:gd name="connsiteY20" fmla="*/ 1153212 h 2956955"/>
              <a:gd name="connsiteX21" fmla="*/ 0 w 4247408"/>
              <a:gd name="connsiteY21" fmla="*/ 620961 h 2956955"/>
              <a:gd name="connsiteX22" fmla="*/ 0 w 4247408"/>
              <a:gd name="connsiteY22" fmla="*/ 0 h 295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47408" h="2956955" extrusionOk="0">
                <a:moveTo>
                  <a:pt x="0" y="0"/>
                </a:moveTo>
                <a:cubicBezTo>
                  <a:pt x="237062" y="9928"/>
                  <a:pt x="337476" y="24437"/>
                  <a:pt x="521824" y="0"/>
                </a:cubicBezTo>
                <a:cubicBezTo>
                  <a:pt x="706172" y="-24437"/>
                  <a:pt x="932969" y="28051"/>
                  <a:pt x="1213545" y="0"/>
                </a:cubicBezTo>
                <a:cubicBezTo>
                  <a:pt x="1494121" y="-28051"/>
                  <a:pt x="1542553" y="120"/>
                  <a:pt x="1777844" y="0"/>
                </a:cubicBezTo>
                <a:cubicBezTo>
                  <a:pt x="2013135" y="-120"/>
                  <a:pt x="2073905" y="-13709"/>
                  <a:pt x="2299668" y="0"/>
                </a:cubicBezTo>
                <a:cubicBezTo>
                  <a:pt x="2525431" y="13709"/>
                  <a:pt x="2585096" y="-969"/>
                  <a:pt x="2821492" y="0"/>
                </a:cubicBezTo>
                <a:cubicBezTo>
                  <a:pt x="3057888" y="969"/>
                  <a:pt x="3195197" y="-15317"/>
                  <a:pt x="3300843" y="0"/>
                </a:cubicBezTo>
                <a:cubicBezTo>
                  <a:pt x="3406489" y="15317"/>
                  <a:pt x="3997031" y="-346"/>
                  <a:pt x="4247408" y="0"/>
                </a:cubicBezTo>
                <a:cubicBezTo>
                  <a:pt x="4229442" y="226179"/>
                  <a:pt x="4268848" y="505700"/>
                  <a:pt x="4247408" y="650530"/>
                </a:cubicBezTo>
                <a:cubicBezTo>
                  <a:pt x="4225969" y="795360"/>
                  <a:pt x="4266334" y="1064254"/>
                  <a:pt x="4247408" y="1271491"/>
                </a:cubicBezTo>
                <a:cubicBezTo>
                  <a:pt x="4228482" y="1478728"/>
                  <a:pt x="4233190" y="1599094"/>
                  <a:pt x="4247408" y="1862882"/>
                </a:cubicBezTo>
                <a:cubicBezTo>
                  <a:pt x="4261626" y="2126670"/>
                  <a:pt x="4258064" y="2537296"/>
                  <a:pt x="4247408" y="2956955"/>
                </a:cubicBezTo>
                <a:cubicBezTo>
                  <a:pt x="4017184" y="2976479"/>
                  <a:pt x="3762789" y="2945370"/>
                  <a:pt x="3640635" y="2956955"/>
                </a:cubicBezTo>
                <a:cubicBezTo>
                  <a:pt x="3518481" y="2968540"/>
                  <a:pt x="3204588" y="2981385"/>
                  <a:pt x="3076337" y="2956955"/>
                </a:cubicBezTo>
                <a:cubicBezTo>
                  <a:pt x="2948086" y="2932525"/>
                  <a:pt x="2584370" y="2931496"/>
                  <a:pt x="2384616" y="2956955"/>
                </a:cubicBezTo>
                <a:cubicBezTo>
                  <a:pt x="2184862" y="2982414"/>
                  <a:pt x="1925836" y="2944370"/>
                  <a:pt x="1735370" y="2956955"/>
                </a:cubicBezTo>
                <a:cubicBezTo>
                  <a:pt x="1544904" y="2969540"/>
                  <a:pt x="1372954" y="2985660"/>
                  <a:pt x="1086123" y="2956955"/>
                </a:cubicBezTo>
                <a:cubicBezTo>
                  <a:pt x="799292" y="2928250"/>
                  <a:pt x="294667" y="2933034"/>
                  <a:pt x="0" y="2956955"/>
                </a:cubicBezTo>
                <a:cubicBezTo>
                  <a:pt x="13603" y="2689238"/>
                  <a:pt x="20085" y="2474995"/>
                  <a:pt x="0" y="2335994"/>
                </a:cubicBezTo>
                <a:cubicBezTo>
                  <a:pt x="-20085" y="2196993"/>
                  <a:pt x="9848" y="1952178"/>
                  <a:pt x="0" y="1774173"/>
                </a:cubicBezTo>
                <a:cubicBezTo>
                  <a:pt x="-9848" y="1596168"/>
                  <a:pt x="-24851" y="1296395"/>
                  <a:pt x="0" y="1153212"/>
                </a:cubicBezTo>
                <a:cubicBezTo>
                  <a:pt x="24851" y="1010029"/>
                  <a:pt x="-25953" y="855724"/>
                  <a:pt x="0" y="620961"/>
                </a:cubicBezTo>
                <a:cubicBezTo>
                  <a:pt x="25953" y="386198"/>
                  <a:pt x="-22785" y="27116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7706A-8A68-48A6-BED2-BEEB33FAF54D}"/>
              </a:ext>
            </a:extLst>
          </p:cNvPr>
          <p:cNvSpPr/>
          <p:nvPr/>
        </p:nvSpPr>
        <p:spPr>
          <a:xfrm>
            <a:off x="704603" y="621475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2887684" y="621474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B2A4-90E2-4F81-B5A1-A9123DA3BC34}"/>
              </a:ext>
            </a:extLst>
          </p:cNvPr>
          <p:cNvSpPr txBox="1"/>
          <p:nvPr/>
        </p:nvSpPr>
        <p:spPr>
          <a:xfrm>
            <a:off x="1156337" y="611951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657F-546A-4AF5-9AF7-BB4C53E39B01}"/>
              </a:ext>
            </a:extLst>
          </p:cNvPr>
          <p:cNvSpPr/>
          <p:nvPr/>
        </p:nvSpPr>
        <p:spPr>
          <a:xfrm>
            <a:off x="857496" y="1143000"/>
            <a:ext cx="353237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E1448-92CB-4EAA-BE46-DD77D21B6805}"/>
              </a:ext>
            </a:extLst>
          </p:cNvPr>
          <p:cNvSpPr/>
          <p:nvPr/>
        </p:nvSpPr>
        <p:spPr>
          <a:xfrm>
            <a:off x="1674194" y="1502833"/>
            <a:ext cx="353237" cy="325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9BF45-0E78-436A-AB60-6133D573E21E}"/>
              </a:ext>
            </a:extLst>
          </p:cNvPr>
          <p:cNvSpPr/>
          <p:nvPr/>
        </p:nvSpPr>
        <p:spPr>
          <a:xfrm>
            <a:off x="1034114" y="2024384"/>
            <a:ext cx="353237" cy="325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C2BD-910E-4742-BEB8-85798F7AFFD6}"/>
              </a:ext>
            </a:extLst>
          </p:cNvPr>
          <p:cNvSpPr/>
          <p:nvPr/>
        </p:nvSpPr>
        <p:spPr>
          <a:xfrm>
            <a:off x="1743621" y="2490051"/>
            <a:ext cx="353237" cy="325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2957363" y="272407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06991-4F8C-4D7D-831F-973F65CC93EE}"/>
              </a:ext>
            </a:extLst>
          </p:cNvPr>
          <p:cNvSpPr/>
          <p:nvPr/>
        </p:nvSpPr>
        <p:spPr>
          <a:xfrm>
            <a:off x="2957363" y="2321663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3336246" y="621474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82730-C572-4AE9-9B9F-EEADA6F73C6C}"/>
              </a:ext>
            </a:extLst>
          </p:cNvPr>
          <p:cNvSpPr txBox="1"/>
          <p:nvPr/>
        </p:nvSpPr>
        <p:spPr>
          <a:xfrm>
            <a:off x="2023577" y="32448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 </a:t>
            </a:r>
            <a:r>
              <a:rPr lang="de-DE" dirty="0" err="1"/>
              <a:t>Runtime</a:t>
            </a:r>
            <a:endParaRPr lang="de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7C9AF-4480-4D48-B579-D8B98EC2F707}"/>
              </a:ext>
            </a:extLst>
          </p:cNvPr>
          <p:cNvGrpSpPr/>
          <p:nvPr/>
        </p:nvGrpSpPr>
        <p:grpSpPr>
          <a:xfrm>
            <a:off x="7614585" y="1273393"/>
            <a:ext cx="3719919" cy="2433316"/>
            <a:chOff x="7614585" y="1273393"/>
            <a:chExt cx="3719919" cy="2433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49E0ED-BD39-46D1-A8FB-974D3885B5E3}"/>
                </a:ext>
              </a:extLst>
            </p:cNvPr>
            <p:cNvSpPr/>
            <p:nvPr/>
          </p:nvSpPr>
          <p:spPr>
            <a:xfrm>
              <a:off x="7614585" y="1273393"/>
              <a:ext cx="3719919" cy="2433316"/>
            </a:xfrm>
            <a:prstGeom prst="rect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EED23-D4DB-411E-9B44-2F39F6B6E6E2}"/>
                </a:ext>
              </a:extLst>
            </p:cNvPr>
            <p:cNvSpPr/>
            <p:nvPr/>
          </p:nvSpPr>
          <p:spPr>
            <a:xfrm>
              <a:off x="7779685" y="24466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6F372-C651-4B3A-9464-866C88F5D5EF}"/>
                </a:ext>
              </a:extLst>
            </p:cNvPr>
            <p:cNvSpPr/>
            <p:nvPr/>
          </p:nvSpPr>
          <p:spPr>
            <a:xfrm>
              <a:off x="7779685" y="3029824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196E4-0F85-479E-8FAB-B4688B0151CC}"/>
                </a:ext>
              </a:extLst>
            </p:cNvPr>
            <p:cNvSpPr/>
            <p:nvPr/>
          </p:nvSpPr>
          <p:spPr>
            <a:xfrm>
              <a:off x="7779685" y="18450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881B6-7A02-49C5-82F9-885D803AA368}"/>
                </a:ext>
              </a:extLst>
            </p:cNvPr>
            <p:cNvSpPr txBox="1"/>
            <p:nvPr/>
          </p:nvSpPr>
          <p:spPr>
            <a:xfrm>
              <a:off x="8829552" y="128185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(Web) APIs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DDC412C-6D26-4734-A146-7869E60DE76A}"/>
              </a:ext>
            </a:extLst>
          </p:cNvPr>
          <p:cNvSpPr txBox="1"/>
          <p:nvPr/>
        </p:nvSpPr>
        <p:spPr>
          <a:xfrm>
            <a:off x="3336246" y="6437567"/>
            <a:ext cx="127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Task Queue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488AC0-479D-4F6B-A7D8-5F6B14B6D031}"/>
              </a:ext>
            </a:extLst>
          </p:cNvPr>
          <p:cNvSpPr/>
          <p:nvPr/>
        </p:nvSpPr>
        <p:spPr>
          <a:xfrm>
            <a:off x="3394027" y="5622225"/>
            <a:ext cx="7135765" cy="8153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54F14-2E17-4F3B-9A1E-218CF8062EAF}"/>
              </a:ext>
            </a:extLst>
          </p:cNvPr>
          <p:cNvCxnSpPr>
            <a:cxnSpLocks/>
            <a:stCxn id="34" idx="3"/>
            <a:endCxn id="26" idx="1"/>
          </p:cNvCxnSpPr>
          <p:nvPr/>
        </p:nvCxnSpPr>
        <p:spPr>
          <a:xfrm>
            <a:off x="4464429" y="2085718"/>
            <a:ext cx="3315256" cy="2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6B4799-BF44-4FB5-A809-F8D6F8BD50F7}"/>
              </a:ext>
            </a:extLst>
          </p:cNvPr>
          <p:cNvSpPr txBox="1"/>
          <p:nvPr/>
        </p:nvSpPr>
        <p:spPr>
          <a:xfrm>
            <a:off x="3125484" y="4614534"/>
            <a:ext cx="122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Event Loop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F48FFC-689B-42BC-8C38-EB258A94A96E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3736325" y="4983866"/>
            <a:ext cx="4166" cy="708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9C8CB-29C0-4D14-8EAC-A5472789C0C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710896" y="3139043"/>
            <a:ext cx="4102" cy="671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A29B488-F313-4392-86AC-FE24852D721F}"/>
              </a:ext>
            </a:extLst>
          </p:cNvPr>
          <p:cNvSpPr/>
          <p:nvPr/>
        </p:nvSpPr>
        <p:spPr>
          <a:xfrm>
            <a:off x="2957363" y="1924851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27E2BA-A9D6-4416-BD75-0BE2C0B2211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38372" y="2487277"/>
            <a:ext cx="3341313" cy="785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AF1B8F2-642F-4868-804A-5CCB47CF8B4B}"/>
              </a:ext>
            </a:extLst>
          </p:cNvPr>
          <p:cNvSpPr/>
          <p:nvPr/>
        </p:nvSpPr>
        <p:spPr>
          <a:xfrm>
            <a:off x="3448665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A01414-F751-4853-B033-67888449C4DF}"/>
              </a:ext>
            </a:extLst>
          </p:cNvPr>
          <p:cNvSpPr/>
          <p:nvPr/>
        </p:nvSpPr>
        <p:spPr>
          <a:xfrm>
            <a:off x="4150713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80A826-AEA7-403F-A988-6D13EEB3DB9C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6961910" y="3706709"/>
            <a:ext cx="2512635" cy="1915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Refresh with solid fill">
            <a:extLst>
              <a:ext uri="{FF2B5EF4-FFF2-40B4-BE49-F238E27FC236}">
                <a16:creationId xmlns:a16="http://schemas.microsoft.com/office/drawing/2014/main" id="{70F437E8-4C55-45FE-B083-89801E83E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9123" y="3777402"/>
            <a:ext cx="914400" cy="9144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09B4798-535D-4D67-B1B7-7A6A36C4EA6D}"/>
              </a:ext>
            </a:extLst>
          </p:cNvPr>
          <p:cNvSpPr/>
          <p:nvPr/>
        </p:nvSpPr>
        <p:spPr>
          <a:xfrm>
            <a:off x="2982790" y="408346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323772-8749-4289-BFAB-F2593FA13B20}"/>
              </a:ext>
            </a:extLst>
          </p:cNvPr>
          <p:cNvSpPr/>
          <p:nvPr/>
        </p:nvSpPr>
        <p:spPr>
          <a:xfrm>
            <a:off x="3448665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F10040-63C6-4A6F-945E-8FF2250A91E9}"/>
              </a:ext>
            </a:extLst>
          </p:cNvPr>
          <p:cNvSpPr/>
          <p:nvPr/>
        </p:nvSpPr>
        <p:spPr>
          <a:xfrm>
            <a:off x="2987403" y="408346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9891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0.00195 -0.2625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312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05768 -4.07407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8" y="4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2.08333E-7 0.00463 L -0.00195 -0.1981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0.00195 -0.2625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3125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8.33333E-7 1.11022E-16 L -0.0026 -0.19815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34" grpId="0" animBg="1"/>
      <p:bldP spid="34" grpId="1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54" grpId="0" animBg="1"/>
      <p:bldP spid="54" grpId="1" animBg="1"/>
      <p:bldP spid="54" grpId="2" animBg="1"/>
      <p:bldP spid="56" grpId="0" animBg="1"/>
      <p:bldP spid="56" grpId="1" animBg="1"/>
      <p:bldP spid="56" grpId="2" animBg="1"/>
      <p:bldP spid="57" grpId="0" animBg="1"/>
      <p:bldP spid="5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9B1C10-A995-45A1-B686-C656616B977F}"/>
              </a:ext>
            </a:extLst>
          </p:cNvPr>
          <p:cNvSpPr/>
          <p:nvPr/>
        </p:nvSpPr>
        <p:spPr>
          <a:xfrm>
            <a:off x="3181350" y="514350"/>
            <a:ext cx="5829300" cy="58293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ow to view JavaScript for a web page">
            <a:extLst>
              <a:ext uri="{FF2B5EF4-FFF2-40B4-BE49-F238E27FC236}">
                <a16:creationId xmlns:a16="http://schemas.microsoft.com/office/drawing/2014/main" id="{2C80135A-A8BD-45DD-ABBF-031EF506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53" y="2714625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5D8AF0A-8B2C-4088-903A-62F26F2EC32E}"/>
              </a:ext>
            </a:extLst>
          </p:cNvPr>
          <p:cNvSpPr/>
          <p:nvPr/>
        </p:nvSpPr>
        <p:spPr>
          <a:xfrm>
            <a:off x="3655310" y="988310"/>
            <a:ext cx="4881380" cy="488138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1C751A2-34C0-4629-8E96-F92996DEB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972" y="2341382"/>
            <a:ext cx="1087618" cy="108761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634B776-000A-4EF7-A937-20AD4E47A13F}"/>
              </a:ext>
            </a:extLst>
          </p:cNvPr>
          <p:cNvSpPr/>
          <p:nvPr/>
        </p:nvSpPr>
        <p:spPr>
          <a:xfrm>
            <a:off x="5878955" y="534285"/>
            <a:ext cx="434090" cy="4340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8D496-29AB-4CB5-AF50-4771D9E42F52}"/>
              </a:ext>
            </a:extLst>
          </p:cNvPr>
          <p:cNvSpPr txBox="1"/>
          <p:nvPr/>
        </p:nvSpPr>
        <p:spPr>
          <a:xfrm>
            <a:off x="9484610" y="3549650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Update Rendering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A53BFE-F1C9-40D4-9AEA-D0B4FABFD09C}"/>
              </a:ext>
            </a:extLst>
          </p:cNvPr>
          <p:cNvSpPr txBox="1"/>
          <p:nvPr/>
        </p:nvSpPr>
        <p:spPr>
          <a:xfrm>
            <a:off x="179083" y="3524250"/>
            <a:ext cx="3117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Arbeit auf Task Queue?</a:t>
            </a:r>
            <a:br>
              <a:rPr lang="de-DE" dirty="0"/>
            </a:br>
            <a:r>
              <a:rPr lang="de-DE" dirty="0"/>
              <a:t>-&gt; Task bis zum Ende ausführen</a:t>
            </a:r>
          </a:p>
          <a:p>
            <a:r>
              <a:rPr lang="de-DE" dirty="0"/>
              <a:t>2. Weiter im Loop</a:t>
            </a:r>
          </a:p>
        </p:txBody>
      </p:sp>
    </p:spTree>
    <p:extLst>
      <p:ext uri="{BB962C8B-B14F-4D97-AF65-F5344CB8AC3E}">
        <p14:creationId xmlns:p14="http://schemas.microsoft.com/office/powerpoint/2010/main" val="75799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C 0.12214 -7.40741E-7 0.22161 0.17593 0.22161 0.39282 C 0.22161 0.60926 0.12214 0.78565 0 0.78565 C -0.12253 0.78565 -0.22161 0.60926 -0.22161 0.39282 C -0.22161 0.17593 -0.12253 -7.40741E-7 0 -7.40741E-7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62AC-1B58-4BF5-82BA-D563B1B4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Pseudocode Event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8BA82-5C78-44C3-B6E7-D629AC315A13}"/>
              </a:ext>
            </a:extLst>
          </p:cNvPr>
          <p:cNvSpPr txBox="1"/>
          <p:nvPr/>
        </p:nvSpPr>
        <p:spPr>
          <a:xfrm>
            <a:off x="2529840" y="2392680"/>
            <a:ext cx="72811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while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24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24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24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hasTasks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24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24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24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dequeue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24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execute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 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updateRendering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ADEC1-C595-40AE-9E21-274C433BCBC0}"/>
              </a:ext>
            </a:extLst>
          </p:cNvPr>
          <p:cNvSpPr txBox="1"/>
          <p:nvPr/>
        </p:nvSpPr>
        <p:spPr>
          <a:xfrm>
            <a:off x="2529840" y="5516612"/>
            <a:ext cx="5994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u="sng" dirty="0"/>
              <a:t>Never block </a:t>
            </a:r>
            <a:r>
              <a:rPr lang="de-DE" sz="4000" b="1" u="sng" dirty="0" err="1"/>
              <a:t>the</a:t>
            </a:r>
            <a:r>
              <a:rPr lang="de-DE" sz="4000" b="1" u="sng" dirty="0"/>
              <a:t> Event Loop</a:t>
            </a:r>
          </a:p>
        </p:txBody>
      </p:sp>
    </p:spTree>
    <p:extLst>
      <p:ext uri="{BB962C8B-B14F-4D97-AF65-F5344CB8AC3E}">
        <p14:creationId xmlns:p14="http://schemas.microsoft.com/office/powerpoint/2010/main" val="277365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998A-F02B-44A7-94E3-0FF74F1B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E2D1-1422-4E90-8995-2A2F9522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Gemeinsames Erarbeiten der Grundlagen (Vortrag)</a:t>
            </a:r>
          </a:p>
          <a:p>
            <a:pPr lvl="1"/>
            <a:r>
              <a:rPr lang="de-DE" dirty="0"/>
              <a:t>Fallstricke (</a:t>
            </a:r>
            <a:r>
              <a:rPr lang="de-DE" dirty="0" err="1"/>
              <a:t>Pitfalls</a:t>
            </a:r>
            <a:r>
              <a:rPr lang="de-DE" dirty="0"/>
              <a:t>) und Best Practices</a:t>
            </a:r>
          </a:p>
          <a:p>
            <a:r>
              <a:rPr lang="de-DE" dirty="0"/>
              <a:t>Zu jedem Themenblock Hands-On Übungen und Diskussion</a:t>
            </a:r>
          </a:p>
          <a:p>
            <a:pPr lvl="1"/>
            <a:r>
              <a:rPr lang="de-DE" dirty="0" err="1"/>
              <a:t>Breakout</a:t>
            </a:r>
            <a:r>
              <a:rPr lang="de-DE" dirty="0"/>
              <a:t> Sessions?</a:t>
            </a:r>
          </a:p>
          <a:p>
            <a:r>
              <a:rPr lang="de-DE" dirty="0"/>
              <a:t>Wir werden viel Code sehen</a:t>
            </a:r>
          </a:p>
          <a:p>
            <a:pPr lvl="1"/>
            <a:r>
              <a:rPr lang="de-DE" dirty="0"/>
              <a:t>​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05230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62AC-1B58-4BF5-82BA-D563B1B4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„Run To Completion“-Semantics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D95D4C-4A26-41AE-BF21-2FE521CFF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JavaScript Code wird immer „bis zum Ende“ ausgeführt</a:t>
            </a:r>
          </a:p>
          <a:p>
            <a:pPr lvl="1"/>
            <a:r>
              <a:rPr lang="de-DE" dirty="0"/>
              <a:t>Egal ob aus einer Queue, Import oder im </a:t>
            </a:r>
            <a:r>
              <a:rPr lang="de-DE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&lt;script&gt;</a:t>
            </a:r>
            <a:r>
              <a:rPr lang="de-DE" dirty="0"/>
              <a:t> Block </a:t>
            </a:r>
          </a:p>
          <a:p>
            <a:pPr lvl="1"/>
            <a:r>
              <a:rPr lang="de-DE" dirty="0"/>
              <a:t>Erst danach wird das Rendering aktualisiert</a:t>
            </a:r>
          </a:p>
          <a:p>
            <a:r>
              <a:rPr lang="de-DE" dirty="0"/>
              <a:t>Gefahr: Blockieren</a:t>
            </a:r>
          </a:p>
          <a:p>
            <a:r>
              <a:rPr lang="de-DE" dirty="0"/>
              <a:t>Vorteil: Determinismus</a:t>
            </a:r>
          </a:p>
          <a:p>
            <a:pPr lvl="1"/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91A95-AC54-440C-94F6-69669191BBA3}"/>
              </a:ext>
            </a:extLst>
          </p:cNvPr>
          <p:cNvSpPr txBox="1"/>
          <p:nvPr/>
        </p:nvSpPr>
        <p:spPr>
          <a:xfrm>
            <a:off x="3344285" y="4472365"/>
            <a:ext cx="5503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"Mein Chef ist doof"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"Mein Chef ist super"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954B9-545E-4FD8-9F0E-4383E1B51F49}"/>
              </a:ext>
            </a:extLst>
          </p:cNvPr>
          <p:cNvSpPr txBox="1"/>
          <p:nvPr/>
        </p:nvSpPr>
        <p:spPr>
          <a:xfrm>
            <a:off x="2919233" y="5807631"/>
            <a:ext cx="63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Der Nutzer wird niemals sehen, dass der Chef doof war (oder ist?)</a:t>
            </a:r>
          </a:p>
        </p:txBody>
      </p:sp>
    </p:spTree>
    <p:extLst>
      <p:ext uri="{BB962C8B-B14F-4D97-AF65-F5344CB8AC3E}">
        <p14:creationId xmlns:p14="http://schemas.microsoft.com/office/powerpoint/2010/main" val="2487618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62AC-1B58-4BF5-82BA-D563B1B4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„Run To Completion“-Semantics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91A95-AC54-440C-94F6-69669191BBA3}"/>
              </a:ext>
            </a:extLst>
          </p:cNvPr>
          <p:cNvSpPr txBox="1"/>
          <p:nvPr/>
        </p:nvSpPr>
        <p:spPr>
          <a:xfrm>
            <a:off x="3154329" y="1690688"/>
            <a:ext cx="58833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Task 1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"Mein Chef ist doof"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Task 2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innterText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"Mein Chef ist super"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954B9-545E-4FD8-9F0E-4383E1B51F49}"/>
              </a:ext>
            </a:extLst>
          </p:cNvPr>
          <p:cNvSpPr txBox="1"/>
          <p:nvPr/>
        </p:nvSpPr>
        <p:spPr>
          <a:xfrm>
            <a:off x="3289077" y="4893231"/>
            <a:ext cx="5613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Zwischen Task 1 und Task 2 wird gerendert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Run-To-Completion Semantics nur innerhalb einer Task</a:t>
            </a:r>
          </a:p>
          <a:p>
            <a:endParaRPr lang="de-DE" dirty="0"/>
          </a:p>
          <a:p>
            <a:r>
              <a:rPr lang="de-DE" dirty="0"/>
              <a:t>-&gt; Nutzer kann einen Blick erhaschen </a:t>
            </a:r>
          </a:p>
        </p:txBody>
      </p:sp>
    </p:spTree>
    <p:extLst>
      <p:ext uri="{BB962C8B-B14F-4D97-AF65-F5344CB8AC3E}">
        <p14:creationId xmlns:p14="http://schemas.microsoft.com/office/powerpoint/2010/main" val="185785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EB53-67A7-4817-A120-1E5991CE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Ausführungsmodell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8DAD6-5FE4-46F2-9293-C3161E74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Call Stack verfolgt Funktionsaufrufe</a:t>
            </a:r>
          </a:p>
          <a:p>
            <a:r>
              <a:rPr lang="de-DE" dirty="0"/>
              <a:t>Aus JS können Web APIs aufgerufen werden</a:t>
            </a:r>
          </a:p>
          <a:p>
            <a:pPr lvl="1"/>
            <a:r>
              <a:rPr lang="de-DE" dirty="0"/>
              <a:t>Diese können Asynchron sein</a:t>
            </a:r>
          </a:p>
          <a:p>
            <a:pPr lvl="1"/>
            <a:r>
              <a:rPr lang="de-DE" dirty="0" err="1"/>
              <a:t>Schedulen</a:t>
            </a:r>
            <a:r>
              <a:rPr lang="de-DE" dirty="0"/>
              <a:t> Antwort auf Task Queue</a:t>
            </a:r>
          </a:p>
          <a:p>
            <a:r>
              <a:rPr lang="de-DE" dirty="0"/>
              <a:t>Task Queue wird vom Event-Loop abgearbeitet</a:t>
            </a:r>
          </a:p>
          <a:p>
            <a:pPr lvl="1"/>
            <a:r>
              <a:rPr lang="de-DE" dirty="0"/>
              <a:t>Abgearbeitet = Task wird auf Call Stack transportiert</a:t>
            </a:r>
          </a:p>
          <a:p>
            <a:pPr lvl="1"/>
            <a:r>
              <a:rPr lang="de-DE" dirty="0"/>
              <a:t>Zwischen den Tasks wird ein Rendering update durchgeführt</a:t>
            </a:r>
          </a:p>
          <a:p>
            <a:r>
              <a:rPr lang="de-DE" dirty="0"/>
              <a:t>Event Loop arbeitet erst dann, wenn Call Stack leer ist</a:t>
            </a:r>
          </a:p>
          <a:p>
            <a:pPr lvl="1"/>
            <a:r>
              <a:rPr lang="de-DE" dirty="0"/>
              <a:t>„Run-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Completion</a:t>
            </a:r>
            <a:r>
              <a:rPr lang="de-DE" dirty="0"/>
              <a:t> </a:t>
            </a:r>
            <a:r>
              <a:rPr lang="de-DE" dirty="0" err="1"/>
              <a:t>semantics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389599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274492B-FA94-4E09-8581-C9A41FC65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Wie kriege ich Dinge auf die Task Queue?</a:t>
            </a:r>
          </a:p>
        </p:txBody>
      </p:sp>
    </p:spTree>
    <p:extLst>
      <p:ext uri="{BB962C8B-B14F-4D97-AF65-F5344CB8AC3E}">
        <p14:creationId xmlns:p14="http://schemas.microsoft.com/office/powerpoint/2010/main" val="195294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38200" y="2413000"/>
            <a:ext cx="7215437" cy="50292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7375"/>
          </a:xfrm>
        </p:spPr>
        <p:txBody>
          <a:bodyPr/>
          <a:lstStyle/>
          <a:p>
            <a:r>
              <a:rPr lang="de-DE" dirty="0"/>
              <a:t>Funktionen, die als Task registriert werden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BB043-1803-446B-9110-C6E934F252ED}"/>
              </a:ext>
            </a:extLst>
          </p:cNvPr>
          <p:cNvSpPr txBox="1"/>
          <p:nvPr/>
        </p:nvSpPr>
        <p:spPr>
          <a:xfrm>
            <a:off x="838200" y="2490271"/>
            <a:ext cx="721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),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2B4C8-5F39-4685-A8A7-BB7D76A1432E}"/>
              </a:ext>
            </a:extLst>
          </p:cNvPr>
          <p:cNvSpPr txBox="1"/>
          <p:nvPr/>
        </p:nvSpPr>
        <p:spPr>
          <a:xfrm>
            <a:off x="838200" y="325973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357F4-79BF-493B-9A8B-509F764A38DE}"/>
              </a:ext>
            </a:extLst>
          </p:cNvPr>
          <p:cNvSpPr txBox="1"/>
          <p:nvPr/>
        </p:nvSpPr>
        <p:spPr>
          <a:xfrm>
            <a:off x="5852160" y="3220720"/>
            <a:ext cx="6055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element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addEventListener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'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click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'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B853FD-DAE9-4E9B-AE67-89C101BEFB04}"/>
              </a:ext>
            </a:extLst>
          </p:cNvPr>
          <p:cNvSpPr/>
          <p:nvPr/>
        </p:nvSpPr>
        <p:spPr>
          <a:xfrm>
            <a:off x="838199" y="3220720"/>
            <a:ext cx="4709161" cy="1516342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02788D-99B2-4071-A3C8-9A7440ED1AF4}"/>
              </a:ext>
            </a:extLst>
          </p:cNvPr>
          <p:cNvSpPr/>
          <p:nvPr/>
        </p:nvSpPr>
        <p:spPr>
          <a:xfrm>
            <a:off x="5897881" y="3220720"/>
            <a:ext cx="5532120" cy="64633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858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00961" y="2157947"/>
            <a:ext cx="5295039" cy="424731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r>
              <a:rPr lang="de-DE" dirty="0"/>
              <a:t> –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573"/>
            <a:ext cx="521716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Callback Hell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BB043-1803-446B-9110-C6E934F252ED}"/>
              </a:ext>
            </a:extLst>
          </p:cNvPr>
          <p:cNvSpPr txBox="1"/>
          <p:nvPr/>
        </p:nvSpPr>
        <p:spPr>
          <a:xfrm>
            <a:off x="838200" y="2157948"/>
            <a:ext cx="52950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"World"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From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"JavaScript"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"!"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3081040-CC2E-4DD2-AACC-38D6FC1E206D}"/>
              </a:ext>
            </a:extLst>
          </p:cNvPr>
          <p:cNvSpPr txBox="1">
            <a:spLocks/>
          </p:cNvSpPr>
          <p:nvPr/>
        </p:nvSpPr>
        <p:spPr>
          <a:xfrm>
            <a:off x="6507480" y="1570573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Blocken im Callback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54424D-C070-4FFF-B952-101123E07552}"/>
              </a:ext>
            </a:extLst>
          </p:cNvPr>
          <p:cNvSpPr/>
          <p:nvPr/>
        </p:nvSpPr>
        <p:spPr>
          <a:xfrm>
            <a:off x="6370320" y="2157947"/>
            <a:ext cx="5160620" cy="1037373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120A2-8D9B-4FA0-BFF2-A607FE7A4A78}"/>
              </a:ext>
            </a:extLst>
          </p:cNvPr>
          <p:cNvSpPr txBox="1"/>
          <p:nvPr/>
        </p:nvSpPr>
        <p:spPr>
          <a:xfrm>
            <a:off x="6370321" y="2177454"/>
            <a:ext cx="4983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nn-NO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nn-NO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for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nn-NO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let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&lt;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1e15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++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{}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},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D91D0-E1E8-484A-8B21-BCE925148A6C}"/>
              </a:ext>
            </a:extLst>
          </p:cNvPr>
          <p:cNvSpPr/>
          <p:nvPr/>
        </p:nvSpPr>
        <p:spPr>
          <a:xfrm>
            <a:off x="6370320" y="3321133"/>
            <a:ext cx="5160620" cy="1341012"/>
          </a:xfrm>
          <a:prstGeom prst="rect">
            <a:avLst/>
          </a:prstGeom>
          <a:solidFill>
            <a:srgbClr val="0070C0">
              <a:alpha val="20000"/>
            </a:srgb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tx1"/>
                </a:solidFill>
              </a:rPr>
              <a:t>Um in JS blockierenden Code  zu schreiben, muss man </a:t>
            </a:r>
          </a:p>
          <a:p>
            <a:pPr algn="r"/>
            <a:r>
              <a:rPr lang="de-DE" sz="1400" dirty="0">
                <a:solidFill>
                  <a:schemeClr val="tx1"/>
                </a:solidFill>
              </a:rPr>
              <a:t>sich schon stark bemühen. In der Realität ist das weniger </a:t>
            </a:r>
          </a:p>
          <a:p>
            <a:pPr algn="r"/>
            <a:r>
              <a:rPr lang="de-DE" sz="1400" dirty="0">
                <a:solidFill>
                  <a:schemeClr val="tx1"/>
                </a:solidFill>
              </a:rPr>
              <a:t>ein Problem, aber wichtig sich im Hinterkopf zu behalten,</a:t>
            </a:r>
          </a:p>
          <a:p>
            <a:pPr algn="r"/>
            <a:r>
              <a:rPr lang="de-DE" sz="1400" dirty="0">
                <a:solidFill>
                  <a:schemeClr val="tx1"/>
                </a:solidFill>
              </a:rPr>
              <a:t>dass ein Callback nicht magisch Blockierungen löst.</a:t>
            </a:r>
          </a:p>
        </p:txBody>
      </p:sp>
      <p:pic>
        <p:nvPicPr>
          <p:cNvPr id="6" name="Graphic 5" descr="Information with solid fill">
            <a:extLst>
              <a:ext uri="{FF2B5EF4-FFF2-40B4-BE49-F238E27FC236}">
                <a16:creationId xmlns:a16="http://schemas.microsoft.com/office/drawing/2014/main" id="{8A252397-EF5D-426E-AF62-18A031055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0320" y="35344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04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00961" y="2157947"/>
            <a:ext cx="4807359" cy="424731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r>
              <a:rPr lang="de-DE" dirty="0"/>
              <a:t> –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573"/>
            <a:ext cx="419100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Shallow</a:t>
            </a:r>
            <a:r>
              <a:rPr lang="de-DE" dirty="0"/>
              <a:t> Code – KISS &amp; DRY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3081040-CC2E-4DD2-AACC-38D6FC1E206D}"/>
              </a:ext>
            </a:extLst>
          </p:cNvPr>
          <p:cNvSpPr txBox="1">
            <a:spLocks/>
          </p:cNvSpPr>
          <p:nvPr/>
        </p:nvSpPr>
        <p:spPr>
          <a:xfrm>
            <a:off x="6398424" y="1570573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Error-First Callback-Style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54424D-C070-4FFF-B952-101123E07552}"/>
              </a:ext>
            </a:extLst>
          </p:cNvPr>
          <p:cNvSpPr/>
          <p:nvPr/>
        </p:nvSpPr>
        <p:spPr>
          <a:xfrm>
            <a:off x="6398424" y="2157947"/>
            <a:ext cx="4955376" cy="4334928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F0D0-3F66-4F79-A9DF-1091BDF29862}"/>
              </a:ext>
            </a:extLst>
          </p:cNvPr>
          <p:cNvSpPr txBox="1"/>
          <p:nvPr/>
        </p:nvSpPr>
        <p:spPr>
          <a:xfrm>
            <a:off x="838200" y="2326640"/>
            <a:ext cx="37369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"B"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dirty="0">
                <a:solidFill>
                  <a:srgbClr val="D4D4D4"/>
                </a:solidFill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endParaRPr lang="de-DE" dirty="0">
              <a:solidFill>
                <a:srgbClr val="D4D4D4"/>
              </a:solidFill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dirty="0">
                <a:solidFill>
                  <a:srgbClr val="D4D4D4"/>
                </a:solidFill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69E5-4DDC-42D9-BC86-776E3B757C38}"/>
              </a:ext>
            </a:extLst>
          </p:cNvPr>
          <p:cNvSpPr txBox="1"/>
          <p:nvPr/>
        </p:nvSpPr>
        <p:spPr>
          <a:xfrm>
            <a:off x="6355316" y="2188426"/>
            <a:ext cx="499848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scheduleTask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(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&lt;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sz="1600" dirty="0">
                <a:solidFill>
                  <a:srgbClr val="D4D4D4"/>
                </a:solidFill>
                <a:latin typeface="JetBrainsMono NF" panose="02010509020102050004" pitchFamily="50" charset="0"/>
              </a:rPr>
              <a:t>		</a:t>
            </a:r>
            <a:r>
              <a:rPr lang="en-US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undefined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</a:t>
            </a:r>
          </a:p>
          <a:p>
            <a:r>
              <a:rPr lang="en-US" sz="1600" dirty="0">
                <a:solidFill>
                  <a:srgbClr val="D4D4D4"/>
                </a:solidFill>
                <a:latin typeface="JetBrainsMono NF" panose="02010509020102050004" pitchFamily="50" charset="0"/>
              </a:rPr>
              <a:t>	}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-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3FB82-0D9C-4747-BBA9-C4BA1F55ADD6}"/>
              </a:ext>
            </a:extLst>
          </p:cNvPr>
          <p:cNvSpPr txBox="1"/>
          <p:nvPr/>
        </p:nvSpPr>
        <p:spPr>
          <a:xfrm>
            <a:off x="6398424" y="4700053"/>
            <a:ext cx="484459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scheduleTask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- </a:t>
            </a:r>
            <a:r>
              <a:rPr lang="de-DE" sz="1600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 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 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}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time"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549071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Zeit für eine Übung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37686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A955-2F83-44DE-B55C-F485E08C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A2B6-04BB-4B3E-AA98-527076F0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In modernen, asynchronen APIs sind </a:t>
            </a:r>
            <a:r>
              <a:rPr lang="de-DE" dirty="0" err="1"/>
              <a:t>Callbacks</a:t>
            </a:r>
            <a:r>
              <a:rPr lang="de-DE" dirty="0"/>
              <a:t> selten anzutreffen</a:t>
            </a:r>
          </a:p>
          <a:p>
            <a:pPr lvl="1"/>
            <a:r>
              <a:rPr lang="de-DE" dirty="0" err="1"/>
              <a:t>Callbacks</a:t>
            </a:r>
            <a:r>
              <a:rPr lang="de-DE" dirty="0"/>
              <a:t> dem Idiom nach für Event Handler</a:t>
            </a:r>
          </a:p>
          <a:p>
            <a:pPr lvl="2"/>
            <a:r>
              <a:rPr lang="de-DE" dirty="0"/>
              <a:t>Auch hier modernere Alternativen (</a:t>
            </a:r>
            <a:r>
              <a:rPr lang="de-DE" dirty="0" err="1"/>
              <a:t>RxJS</a:t>
            </a:r>
            <a:r>
              <a:rPr lang="de-DE" dirty="0"/>
              <a:t>)</a:t>
            </a:r>
          </a:p>
          <a:p>
            <a:r>
              <a:rPr lang="de-DE" dirty="0"/>
              <a:t>Stattdessen werden </a:t>
            </a:r>
            <a:r>
              <a:rPr lang="de-DE" dirty="0" err="1"/>
              <a:t>Promises</a:t>
            </a:r>
            <a:r>
              <a:rPr lang="de-DE" dirty="0"/>
              <a:t> eingesetzt</a:t>
            </a:r>
          </a:p>
          <a:p>
            <a:pPr lvl="1"/>
            <a:r>
              <a:rPr lang="de-DE" dirty="0"/>
              <a:t>ES6</a:t>
            </a:r>
          </a:p>
          <a:p>
            <a:pPr lvl="1"/>
            <a:r>
              <a:rPr lang="de-DE" dirty="0"/>
              <a:t>Konzeptuell „Futures“ (auch in anderen Sprachen verbreitet)</a:t>
            </a:r>
          </a:p>
          <a:p>
            <a:pPr lvl="1"/>
            <a:r>
              <a:rPr lang="de-DE" dirty="0"/>
              <a:t>Asynchroner Arbeitsablauf, der „irgendwann“ abgeschlossen wird</a:t>
            </a:r>
          </a:p>
          <a:p>
            <a:r>
              <a:rPr lang="de-DE" dirty="0"/>
              <a:t>Warum?</a:t>
            </a:r>
          </a:p>
          <a:p>
            <a:pPr lvl="1"/>
            <a:r>
              <a:rPr lang="de-DE" dirty="0"/>
              <a:t>Einfache, Cleane Syntax, Erlaubt </a:t>
            </a:r>
            <a:r>
              <a:rPr lang="de-DE" dirty="0" err="1"/>
              <a:t>Shallow</a:t>
            </a:r>
            <a:r>
              <a:rPr lang="de-DE" dirty="0"/>
              <a:t> Code </a:t>
            </a:r>
          </a:p>
          <a:p>
            <a:pPr lvl="1"/>
            <a:r>
              <a:rPr lang="de-DE" dirty="0"/>
              <a:t>Vereinfacht Fehlerbehandlung</a:t>
            </a:r>
          </a:p>
          <a:p>
            <a:pPr lvl="1"/>
            <a:r>
              <a:rPr lang="de-DE" dirty="0"/>
              <a:t>Caching</a:t>
            </a:r>
          </a:p>
          <a:p>
            <a:pPr lvl="1"/>
            <a:r>
              <a:rPr lang="de-DE" dirty="0"/>
              <a:t>Erlauben mit dem </a:t>
            </a:r>
            <a:r>
              <a:rPr lang="de-DE" dirty="0" err="1"/>
              <a:t>Async</a:t>
            </a:r>
            <a:r>
              <a:rPr lang="de-DE" dirty="0"/>
              <a:t>-</a:t>
            </a:r>
            <a:r>
              <a:rPr lang="de-DE" dirty="0" err="1"/>
              <a:t>Await</a:t>
            </a:r>
            <a:r>
              <a:rPr lang="de-DE" dirty="0"/>
              <a:t>-Pattern sequentielle Struktur (später mehr)</a:t>
            </a:r>
          </a:p>
        </p:txBody>
      </p:sp>
    </p:spTree>
    <p:extLst>
      <p:ext uri="{BB962C8B-B14F-4D97-AF65-F5344CB8AC3E}">
        <p14:creationId xmlns:p14="http://schemas.microsoft.com/office/powerpoint/2010/main" val="1913213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AE00B-D244-4E77-820E-679CAD0B7747}"/>
              </a:ext>
            </a:extLst>
          </p:cNvPr>
          <p:cNvSpPr/>
          <p:nvPr/>
        </p:nvSpPr>
        <p:spPr>
          <a:xfrm>
            <a:off x="501622" y="401780"/>
            <a:ext cx="4247408" cy="2956955"/>
          </a:xfrm>
          <a:custGeom>
            <a:avLst/>
            <a:gdLst>
              <a:gd name="connsiteX0" fmla="*/ 0 w 4247408"/>
              <a:gd name="connsiteY0" fmla="*/ 0 h 2956955"/>
              <a:gd name="connsiteX1" fmla="*/ 521824 w 4247408"/>
              <a:gd name="connsiteY1" fmla="*/ 0 h 2956955"/>
              <a:gd name="connsiteX2" fmla="*/ 1213545 w 4247408"/>
              <a:gd name="connsiteY2" fmla="*/ 0 h 2956955"/>
              <a:gd name="connsiteX3" fmla="*/ 1777844 w 4247408"/>
              <a:gd name="connsiteY3" fmla="*/ 0 h 2956955"/>
              <a:gd name="connsiteX4" fmla="*/ 2299668 w 4247408"/>
              <a:gd name="connsiteY4" fmla="*/ 0 h 2956955"/>
              <a:gd name="connsiteX5" fmla="*/ 2821492 w 4247408"/>
              <a:gd name="connsiteY5" fmla="*/ 0 h 2956955"/>
              <a:gd name="connsiteX6" fmla="*/ 3300843 w 4247408"/>
              <a:gd name="connsiteY6" fmla="*/ 0 h 2956955"/>
              <a:gd name="connsiteX7" fmla="*/ 4247408 w 4247408"/>
              <a:gd name="connsiteY7" fmla="*/ 0 h 2956955"/>
              <a:gd name="connsiteX8" fmla="*/ 4247408 w 4247408"/>
              <a:gd name="connsiteY8" fmla="*/ 650530 h 2956955"/>
              <a:gd name="connsiteX9" fmla="*/ 4247408 w 4247408"/>
              <a:gd name="connsiteY9" fmla="*/ 1271491 h 2956955"/>
              <a:gd name="connsiteX10" fmla="*/ 4247408 w 4247408"/>
              <a:gd name="connsiteY10" fmla="*/ 1862882 h 2956955"/>
              <a:gd name="connsiteX11" fmla="*/ 4247408 w 4247408"/>
              <a:gd name="connsiteY11" fmla="*/ 2956955 h 2956955"/>
              <a:gd name="connsiteX12" fmla="*/ 3640635 w 4247408"/>
              <a:gd name="connsiteY12" fmla="*/ 2956955 h 2956955"/>
              <a:gd name="connsiteX13" fmla="*/ 3076337 w 4247408"/>
              <a:gd name="connsiteY13" fmla="*/ 2956955 h 2956955"/>
              <a:gd name="connsiteX14" fmla="*/ 2384616 w 4247408"/>
              <a:gd name="connsiteY14" fmla="*/ 2956955 h 2956955"/>
              <a:gd name="connsiteX15" fmla="*/ 1735370 w 4247408"/>
              <a:gd name="connsiteY15" fmla="*/ 2956955 h 2956955"/>
              <a:gd name="connsiteX16" fmla="*/ 1086123 w 4247408"/>
              <a:gd name="connsiteY16" fmla="*/ 2956955 h 2956955"/>
              <a:gd name="connsiteX17" fmla="*/ 0 w 4247408"/>
              <a:gd name="connsiteY17" fmla="*/ 2956955 h 2956955"/>
              <a:gd name="connsiteX18" fmla="*/ 0 w 4247408"/>
              <a:gd name="connsiteY18" fmla="*/ 2335994 h 2956955"/>
              <a:gd name="connsiteX19" fmla="*/ 0 w 4247408"/>
              <a:gd name="connsiteY19" fmla="*/ 1774173 h 2956955"/>
              <a:gd name="connsiteX20" fmla="*/ 0 w 4247408"/>
              <a:gd name="connsiteY20" fmla="*/ 1153212 h 2956955"/>
              <a:gd name="connsiteX21" fmla="*/ 0 w 4247408"/>
              <a:gd name="connsiteY21" fmla="*/ 620961 h 2956955"/>
              <a:gd name="connsiteX22" fmla="*/ 0 w 4247408"/>
              <a:gd name="connsiteY22" fmla="*/ 0 h 295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47408" h="2956955" extrusionOk="0">
                <a:moveTo>
                  <a:pt x="0" y="0"/>
                </a:moveTo>
                <a:cubicBezTo>
                  <a:pt x="237062" y="9928"/>
                  <a:pt x="337476" y="24437"/>
                  <a:pt x="521824" y="0"/>
                </a:cubicBezTo>
                <a:cubicBezTo>
                  <a:pt x="706172" y="-24437"/>
                  <a:pt x="932969" y="28051"/>
                  <a:pt x="1213545" y="0"/>
                </a:cubicBezTo>
                <a:cubicBezTo>
                  <a:pt x="1494121" y="-28051"/>
                  <a:pt x="1542553" y="120"/>
                  <a:pt x="1777844" y="0"/>
                </a:cubicBezTo>
                <a:cubicBezTo>
                  <a:pt x="2013135" y="-120"/>
                  <a:pt x="2073905" y="-13709"/>
                  <a:pt x="2299668" y="0"/>
                </a:cubicBezTo>
                <a:cubicBezTo>
                  <a:pt x="2525431" y="13709"/>
                  <a:pt x="2585096" y="-969"/>
                  <a:pt x="2821492" y="0"/>
                </a:cubicBezTo>
                <a:cubicBezTo>
                  <a:pt x="3057888" y="969"/>
                  <a:pt x="3195197" y="-15317"/>
                  <a:pt x="3300843" y="0"/>
                </a:cubicBezTo>
                <a:cubicBezTo>
                  <a:pt x="3406489" y="15317"/>
                  <a:pt x="3997031" y="-346"/>
                  <a:pt x="4247408" y="0"/>
                </a:cubicBezTo>
                <a:cubicBezTo>
                  <a:pt x="4229442" y="226179"/>
                  <a:pt x="4268848" y="505700"/>
                  <a:pt x="4247408" y="650530"/>
                </a:cubicBezTo>
                <a:cubicBezTo>
                  <a:pt x="4225969" y="795360"/>
                  <a:pt x="4266334" y="1064254"/>
                  <a:pt x="4247408" y="1271491"/>
                </a:cubicBezTo>
                <a:cubicBezTo>
                  <a:pt x="4228482" y="1478728"/>
                  <a:pt x="4233190" y="1599094"/>
                  <a:pt x="4247408" y="1862882"/>
                </a:cubicBezTo>
                <a:cubicBezTo>
                  <a:pt x="4261626" y="2126670"/>
                  <a:pt x="4258064" y="2537296"/>
                  <a:pt x="4247408" y="2956955"/>
                </a:cubicBezTo>
                <a:cubicBezTo>
                  <a:pt x="4017184" y="2976479"/>
                  <a:pt x="3762789" y="2945370"/>
                  <a:pt x="3640635" y="2956955"/>
                </a:cubicBezTo>
                <a:cubicBezTo>
                  <a:pt x="3518481" y="2968540"/>
                  <a:pt x="3204588" y="2981385"/>
                  <a:pt x="3076337" y="2956955"/>
                </a:cubicBezTo>
                <a:cubicBezTo>
                  <a:pt x="2948086" y="2932525"/>
                  <a:pt x="2584370" y="2931496"/>
                  <a:pt x="2384616" y="2956955"/>
                </a:cubicBezTo>
                <a:cubicBezTo>
                  <a:pt x="2184862" y="2982414"/>
                  <a:pt x="1925836" y="2944370"/>
                  <a:pt x="1735370" y="2956955"/>
                </a:cubicBezTo>
                <a:cubicBezTo>
                  <a:pt x="1544904" y="2969540"/>
                  <a:pt x="1372954" y="2985660"/>
                  <a:pt x="1086123" y="2956955"/>
                </a:cubicBezTo>
                <a:cubicBezTo>
                  <a:pt x="799292" y="2928250"/>
                  <a:pt x="294667" y="2933034"/>
                  <a:pt x="0" y="2956955"/>
                </a:cubicBezTo>
                <a:cubicBezTo>
                  <a:pt x="13603" y="2689238"/>
                  <a:pt x="20085" y="2474995"/>
                  <a:pt x="0" y="2335994"/>
                </a:cubicBezTo>
                <a:cubicBezTo>
                  <a:pt x="-20085" y="2196993"/>
                  <a:pt x="9848" y="1952178"/>
                  <a:pt x="0" y="1774173"/>
                </a:cubicBezTo>
                <a:cubicBezTo>
                  <a:pt x="-9848" y="1596168"/>
                  <a:pt x="-24851" y="1296395"/>
                  <a:pt x="0" y="1153212"/>
                </a:cubicBezTo>
                <a:cubicBezTo>
                  <a:pt x="24851" y="1010029"/>
                  <a:pt x="-25953" y="855724"/>
                  <a:pt x="0" y="620961"/>
                </a:cubicBezTo>
                <a:cubicBezTo>
                  <a:pt x="25953" y="386198"/>
                  <a:pt x="-22785" y="27116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7706A-8A68-48A6-BED2-BEEB33FAF54D}"/>
              </a:ext>
            </a:extLst>
          </p:cNvPr>
          <p:cNvSpPr/>
          <p:nvPr/>
        </p:nvSpPr>
        <p:spPr>
          <a:xfrm>
            <a:off x="704603" y="621475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2887684" y="621474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B2A4-90E2-4F81-B5A1-A9123DA3BC34}"/>
              </a:ext>
            </a:extLst>
          </p:cNvPr>
          <p:cNvSpPr txBox="1"/>
          <p:nvPr/>
        </p:nvSpPr>
        <p:spPr>
          <a:xfrm>
            <a:off x="1156337" y="611951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657F-546A-4AF5-9AF7-BB4C53E39B01}"/>
              </a:ext>
            </a:extLst>
          </p:cNvPr>
          <p:cNvSpPr/>
          <p:nvPr/>
        </p:nvSpPr>
        <p:spPr>
          <a:xfrm>
            <a:off x="857496" y="1143000"/>
            <a:ext cx="353237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E1448-92CB-4EAA-BE46-DD77D21B6805}"/>
              </a:ext>
            </a:extLst>
          </p:cNvPr>
          <p:cNvSpPr/>
          <p:nvPr/>
        </p:nvSpPr>
        <p:spPr>
          <a:xfrm>
            <a:off x="1674194" y="1502833"/>
            <a:ext cx="353237" cy="325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9BF45-0E78-436A-AB60-6133D573E21E}"/>
              </a:ext>
            </a:extLst>
          </p:cNvPr>
          <p:cNvSpPr/>
          <p:nvPr/>
        </p:nvSpPr>
        <p:spPr>
          <a:xfrm>
            <a:off x="1034114" y="2024384"/>
            <a:ext cx="353237" cy="325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C2BD-910E-4742-BEB8-85798F7AFFD6}"/>
              </a:ext>
            </a:extLst>
          </p:cNvPr>
          <p:cNvSpPr/>
          <p:nvPr/>
        </p:nvSpPr>
        <p:spPr>
          <a:xfrm>
            <a:off x="1743621" y="2490051"/>
            <a:ext cx="353237" cy="325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2957363" y="272407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06991-4F8C-4D7D-831F-973F65CC93EE}"/>
              </a:ext>
            </a:extLst>
          </p:cNvPr>
          <p:cNvSpPr/>
          <p:nvPr/>
        </p:nvSpPr>
        <p:spPr>
          <a:xfrm>
            <a:off x="2969669" y="232130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3336246" y="621474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82730-C572-4AE9-9B9F-EEADA6F73C6C}"/>
              </a:ext>
            </a:extLst>
          </p:cNvPr>
          <p:cNvSpPr txBox="1"/>
          <p:nvPr/>
        </p:nvSpPr>
        <p:spPr>
          <a:xfrm>
            <a:off x="2023577" y="32448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 </a:t>
            </a:r>
            <a:r>
              <a:rPr lang="de-DE" dirty="0" err="1"/>
              <a:t>Runtime</a:t>
            </a:r>
            <a:endParaRPr lang="de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7C9AF-4480-4D48-B579-D8B98EC2F707}"/>
              </a:ext>
            </a:extLst>
          </p:cNvPr>
          <p:cNvGrpSpPr/>
          <p:nvPr/>
        </p:nvGrpSpPr>
        <p:grpSpPr>
          <a:xfrm>
            <a:off x="7614585" y="1273393"/>
            <a:ext cx="3719919" cy="2433316"/>
            <a:chOff x="7614585" y="1273393"/>
            <a:chExt cx="3719919" cy="2433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49E0ED-BD39-46D1-A8FB-974D3885B5E3}"/>
                </a:ext>
              </a:extLst>
            </p:cNvPr>
            <p:cNvSpPr/>
            <p:nvPr/>
          </p:nvSpPr>
          <p:spPr>
            <a:xfrm>
              <a:off x="7614585" y="1273393"/>
              <a:ext cx="3719919" cy="2433316"/>
            </a:xfrm>
            <a:prstGeom prst="rect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EED23-D4DB-411E-9B44-2F39F6B6E6E2}"/>
                </a:ext>
              </a:extLst>
            </p:cNvPr>
            <p:cNvSpPr/>
            <p:nvPr/>
          </p:nvSpPr>
          <p:spPr>
            <a:xfrm>
              <a:off x="7779685" y="24466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6F372-C651-4B3A-9464-866C88F5D5EF}"/>
                </a:ext>
              </a:extLst>
            </p:cNvPr>
            <p:cNvSpPr/>
            <p:nvPr/>
          </p:nvSpPr>
          <p:spPr>
            <a:xfrm>
              <a:off x="7779685" y="3029824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196E4-0F85-479E-8FAB-B4688B0151CC}"/>
                </a:ext>
              </a:extLst>
            </p:cNvPr>
            <p:cNvSpPr/>
            <p:nvPr/>
          </p:nvSpPr>
          <p:spPr>
            <a:xfrm>
              <a:off x="7779685" y="18450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881B6-7A02-49C5-82F9-885D803AA368}"/>
                </a:ext>
              </a:extLst>
            </p:cNvPr>
            <p:cNvSpPr txBox="1"/>
            <p:nvPr/>
          </p:nvSpPr>
          <p:spPr>
            <a:xfrm>
              <a:off x="8829552" y="128185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(Web) APIs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F0A361-55E2-422E-B662-131EACEF7B76}"/>
              </a:ext>
            </a:extLst>
          </p:cNvPr>
          <p:cNvGrpSpPr/>
          <p:nvPr/>
        </p:nvGrpSpPr>
        <p:grpSpPr>
          <a:xfrm>
            <a:off x="5201360" y="4420179"/>
            <a:ext cx="4334554" cy="829848"/>
            <a:chOff x="1780238" y="5584607"/>
            <a:chExt cx="8786169" cy="13772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DC412C-6D26-4734-A146-7869E60DE76A}"/>
                </a:ext>
              </a:extLst>
            </p:cNvPr>
            <p:cNvSpPr txBox="1"/>
            <p:nvPr/>
          </p:nvSpPr>
          <p:spPr>
            <a:xfrm>
              <a:off x="1780238" y="6399949"/>
              <a:ext cx="4015135" cy="5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Task Queue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488AC0-479D-4F6B-A7D8-5F6B14B6D031}"/>
                </a:ext>
              </a:extLst>
            </p:cNvPr>
            <p:cNvSpPr/>
            <p:nvPr/>
          </p:nvSpPr>
          <p:spPr>
            <a:xfrm>
              <a:off x="1850812" y="5584607"/>
              <a:ext cx="8715595" cy="81534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8A290C-639E-4D10-B86A-004E07BE0B76}"/>
                </a:ext>
              </a:extLst>
            </p:cNvPr>
            <p:cNvSpPr/>
            <p:nvPr/>
          </p:nvSpPr>
          <p:spPr>
            <a:xfrm>
              <a:off x="1922636" y="5654675"/>
              <a:ext cx="702690" cy="691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54F14-2E17-4F3B-9A1E-218CF8062EA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558720" y="2490051"/>
            <a:ext cx="3055865" cy="13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9251CA-1E03-4803-8DF4-AD5512E3AD4D}"/>
              </a:ext>
            </a:extLst>
          </p:cNvPr>
          <p:cNvCxnSpPr>
            <a:cxnSpLocks/>
            <a:endCxn id="29" idx="3"/>
          </p:cNvCxnSpPr>
          <p:nvPr/>
        </p:nvCxnSpPr>
        <p:spPr>
          <a:xfrm rot="5400000">
            <a:off x="9363864" y="3878760"/>
            <a:ext cx="959117" cy="61501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9C8CB-29C0-4D14-8EAC-A5472789C0C1}"/>
              </a:ext>
            </a:extLst>
          </p:cNvPr>
          <p:cNvCxnSpPr>
            <a:cxnSpLocks/>
            <a:stCxn id="84" idx="0"/>
            <a:endCxn id="11" idx="2"/>
          </p:cNvCxnSpPr>
          <p:nvPr/>
        </p:nvCxnSpPr>
        <p:spPr>
          <a:xfrm flipH="1" flipV="1">
            <a:off x="3714998" y="3139043"/>
            <a:ext cx="8202" cy="1384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E020AD8-89B1-4393-B583-0562459FF5F6}"/>
              </a:ext>
            </a:extLst>
          </p:cNvPr>
          <p:cNvSpPr/>
          <p:nvPr/>
        </p:nvSpPr>
        <p:spPr>
          <a:xfrm>
            <a:off x="6064608" y="4454974"/>
            <a:ext cx="346664" cy="416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D070398-9B74-496E-9196-FE9F075400EF}"/>
              </a:ext>
            </a:extLst>
          </p:cNvPr>
          <p:cNvSpPr/>
          <p:nvPr/>
        </p:nvSpPr>
        <p:spPr>
          <a:xfrm>
            <a:off x="5668109" y="4460953"/>
            <a:ext cx="346664" cy="416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43CD062-4F74-4960-AAA2-47BE13B69D74}"/>
              </a:ext>
            </a:extLst>
          </p:cNvPr>
          <p:cNvSpPr/>
          <p:nvPr/>
        </p:nvSpPr>
        <p:spPr>
          <a:xfrm>
            <a:off x="2969669" y="1924851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9CE1391-3C3F-46F9-A242-98AB389BED2B}"/>
              </a:ext>
            </a:extLst>
          </p:cNvPr>
          <p:cNvGrpSpPr/>
          <p:nvPr/>
        </p:nvGrpSpPr>
        <p:grpSpPr>
          <a:xfrm>
            <a:off x="3112361" y="4523276"/>
            <a:ext cx="1221681" cy="1206464"/>
            <a:chOff x="3125484" y="3777402"/>
            <a:chExt cx="1221681" cy="120646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6B4799-BF44-4FB5-A809-F8D6F8BD50F7}"/>
                </a:ext>
              </a:extLst>
            </p:cNvPr>
            <p:cNvSpPr txBox="1"/>
            <p:nvPr/>
          </p:nvSpPr>
          <p:spPr>
            <a:xfrm>
              <a:off x="3125484" y="4614534"/>
              <a:ext cx="122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Event Loop</a:t>
              </a:r>
            </a:p>
          </p:txBody>
        </p:sp>
        <p:pic>
          <p:nvPicPr>
            <p:cNvPr id="84" name="Graphic 83" descr="Refresh with solid fill">
              <a:extLst>
                <a:ext uri="{FF2B5EF4-FFF2-40B4-BE49-F238E27FC236}">
                  <a16:creationId xmlns:a16="http://schemas.microsoft.com/office/drawing/2014/main" id="{9BEEB51F-F6AC-4D6C-9AFB-7277ECD0E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79123" y="3777402"/>
              <a:ext cx="914400" cy="9144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13B465-F5CB-42E4-B40E-50FBDBBB097D}"/>
              </a:ext>
            </a:extLst>
          </p:cNvPr>
          <p:cNvGrpSpPr/>
          <p:nvPr/>
        </p:nvGrpSpPr>
        <p:grpSpPr>
          <a:xfrm>
            <a:off x="5201360" y="5341544"/>
            <a:ext cx="4334554" cy="829848"/>
            <a:chOff x="1780238" y="5584607"/>
            <a:chExt cx="8786169" cy="137720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E703A97-46A3-4DDD-ADC8-E1344EFB5B5F}"/>
                </a:ext>
              </a:extLst>
            </p:cNvPr>
            <p:cNvSpPr txBox="1"/>
            <p:nvPr/>
          </p:nvSpPr>
          <p:spPr>
            <a:xfrm>
              <a:off x="1780238" y="6399949"/>
              <a:ext cx="4015135" cy="5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Microtask Queue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1E04F9-7CEF-4EF6-A515-26FE2D972138}"/>
                </a:ext>
              </a:extLst>
            </p:cNvPr>
            <p:cNvSpPr/>
            <p:nvPr/>
          </p:nvSpPr>
          <p:spPr>
            <a:xfrm>
              <a:off x="1850812" y="5584607"/>
              <a:ext cx="8715595" cy="815342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273FE8-4448-4168-92FD-EE67317D02E4}"/>
                </a:ext>
              </a:extLst>
            </p:cNvPr>
            <p:cNvSpPr/>
            <p:nvPr/>
          </p:nvSpPr>
          <p:spPr>
            <a:xfrm>
              <a:off x="1922636" y="5654675"/>
              <a:ext cx="702690" cy="69109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D8AEC476-18F4-452B-A61D-5743B344C88E}"/>
              </a:ext>
            </a:extLst>
          </p:cNvPr>
          <p:cNvSpPr/>
          <p:nvPr/>
        </p:nvSpPr>
        <p:spPr>
          <a:xfrm>
            <a:off x="6064608" y="5376339"/>
            <a:ext cx="346664" cy="4164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6DFBD2-C7C6-411B-9E17-715B6F56570F}"/>
              </a:ext>
            </a:extLst>
          </p:cNvPr>
          <p:cNvSpPr/>
          <p:nvPr/>
        </p:nvSpPr>
        <p:spPr>
          <a:xfrm>
            <a:off x="5668109" y="5382318"/>
            <a:ext cx="346664" cy="4164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7088B04-0BB6-4492-83AA-1541C94B4609}"/>
              </a:ext>
            </a:extLst>
          </p:cNvPr>
          <p:cNvCxnSpPr>
            <a:endCxn id="42" idx="3"/>
          </p:cNvCxnSpPr>
          <p:nvPr/>
        </p:nvCxnSpPr>
        <p:spPr>
          <a:xfrm rot="5400000">
            <a:off x="9382740" y="4819000"/>
            <a:ext cx="921365" cy="615016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38517E9-7258-4E26-9174-5DCD7738744C}"/>
              </a:ext>
            </a:extLst>
          </p:cNvPr>
          <p:cNvCxnSpPr>
            <a:stCxn id="29" idx="1"/>
            <a:endCxn id="84" idx="3"/>
          </p:cNvCxnSpPr>
          <p:nvPr/>
        </p:nvCxnSpPr>
        <p:spPr>
          <a:xfrm rot="10800000" flipV="1">
            <a:off x="4180401" y="4665826"/>
            <a:ext cx="1055777" cy="31465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705A577-F791-4569-9902-C631CEE4530C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4180401" y="5140717"/>
            <a:ext cx="1055777" cy="446475"/>
          </a:xfrm>
          <a:prstGeom prst="bentConnector3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Fast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3D98-15CA-434D-8D39-2FB63ED2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 wurde 1995 in 10 Tagen entwickelt</a:t>
            </a:r>
          </a:p>
          <a:p>
            <a:r>
              <a:rPr lang="de-DE" dirty="0"/>
              <a:t>Seit 1997 Standardisiert</a:t>
            </a:r>
          </a:p>
          <a:p>
            <a:pPr lvl="1"/>
            <a:r>
              <a:rPr lang="de-DE" dirty="0"/>
              <a:t>ECMA-262 als </a:t>
            </a:r>
            <a:r>
              <a:rPr lang="de-DE" dirty="0" err="1"/>
              <a:t>ECMAScript</a:t>
            </a:r>
            <a:endParaRPr lang="de-DE" dirty="0"/>
          </a:p>
          <a:p>
            <a:r>
              <a:rPr lang="de-DE" dirty="0"/>
              <a:t>Versionen: ES1, ES2, ES3, ES4, ES5, ES5.1, ES6, ES2016-2021</a:t>
            </a:r>
          </a:p>
          <a:p>
            <a:pPr lvl="1"/>
            <a:r>
              <a:rPr lang="de-DE" dirty="0"/>
              <a:t>Mittlerweile jährlich im Juni</a:t>
            </a:r>
          </a:p>
          <a:p>
            <a:r>
              <a:rPr lang="de-DE" dirty="0"/>
              <a:t>Verantwortlich: TC39 Komitee</a:t>
            </a:r>
          </a:p>
          <a:p>
            <a:pPr lvl="1"/>
            <a:r>
              <a:rPr lang="de-DE" dirty="0"/>
              <a:t>Mitglieder führender Tech-Companies</a:t>
            </a:r>
          </a:p>
          <a:p>
            <a:pPr lvl="1"/>
            <a:r>
              <a:rPr lang="de-DE" dirty="0"/>
              <a:t>Tagung im 2-Monats-Takt</a:t>
            </a:r>
          </a:p>
          <a:p>
            <a:r>
              <a:rPr lang="de-DE" dirty="0"/>
              <a:t>Entwicklung nach Grundsatz „</a:t>
            </a:r>
            <a:r>
              <a:rPr lang="de-DE" dirty="0" err="1"/>
              <a:t>Don‘t</a:t>
            </a:r>
            <a:r>
              <a:rPr lang="de-DE" dirty="0"/>
              <a:t> break </a:t>
            </a:r>
            <a:r>
              <a:rPr lang="de-DE" dirty="0" err="1"/>
              <a:t>the</a:t>
            </a:r>
            <a:r>
              <a:rPr lang="de-DE" dirty="0"/>
              <a:t> web“</a:t>
            </a:r>
          </a:p>
        </p:txBody>
      </p:sp>
    </p:spTree>
    <p:extLst>
      <p:ext uri="{BB962C8B-B14F-4D97-AF65-F5344CB8AC3E}">
        <p14:creationId xmlns:p14="http://schemas.microsoft.com/office/powerpoint/2010/main" val="326971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9B1C10-A995-45A1-B686-C656616B977F}"/>
              </a:ext>
            </a:extLst>
          </p:cNvPr>
          <p:cNvSpPr/>
          <p:nvPr/>
        </p:nvSpPr>
        <p:spPr>
          <a:xfrm>
            <a:off x="3181350" y="514350"/>
            <a:ext cx="5829300" cy="58293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ow to view JavaScript for a web page">
            <a:extLst>
              <a:ext uri="{FF2B5EF4-FFF2-40B4-BE49-F238E27FC236}">
                <a16:creationId xmlns:a16="http://schemas.microsoft.com/office/drawing/2014/main" id="{2C80135A-A8BD-45DD-ABBF-031EF506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53" y="2714625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5D8AF0A-8B2C-4088-903A-62F26F2EC32E}"/>
              </a:ext>
            </a:extLst>
          </p:cNvPr>
          <p:cNvSpPr/>
          <p:nvPr/>
        </p:nvSpPr>
        <p:spPr>
          <a:xfrm>
            <a:off x="3655310" y="988310"/>
            <a:ext cx="4881380" cy="488138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1C751A2-34C0-4629-8E96-F92996DEB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972" y="2341382"/>
            <a:ext cx="1087618" cy="108761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634B776-000A-4EF7-A937-20AD4E47A13F}"/>
              </a:ext>
            </a:extLst>
          </p:cNvPr>
          <p:cNvSpPr/>
          <p:nvPr/>
        </p:nvSpPr>
        <p:spPr>
          <a:xfrm>
            <a:off x="5878955" y="534285"/>
            <a:ext cx="434090" cy="4340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8D496-29AB-4CB5-AF50-4771D9E42F52}"/>
              </a:ext>
            </a:extLst>
          </p:cNvPr>
          <p:cNvSpPr txBox="1"/>
          <p:nvPr/>
        </p:nvSpPr>
        <p:spPr>
          <a:xfrm>
            <a:off x="9484610" y="3549650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Update Rendering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A53BFE-F1C9-40D4-9AEA-D0B4FABFD09C}"/>
              </a:ext>
            </a:extLst>
          </p:cNvPr>
          <p:cNvSpPr txBox="1"/>
          <p:nvPr/>
        </p:nvSpPr>
        <p:spPr>
          <a:xfrm>
            <a:off x="143523" y="3549650"/>
            <a:ext cx="31179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Arbeit auf Task Queue?</a:t>
            </a:r>
            <a:br>
              <a:rPr lang="de-DE" dirty="0"/>
            </a:br>
            <a:r>
              <a:rPr lang="de-DE" dirty="0"/>
              <a:t>-&gt; Task bis zum Ende ausführen</a:t>
            </a:r>
          </a:p>
          <a:p>
            <a:r>
              <a:rPr lang="de-DE" dirty="0"/>
              <a:t>2. Arbeit auf Microtask Queue?</a:t>
            </a:r>
          </a:p>
          <a:p>
            <a:r>
              <a:rPr lang="de-DE" dirty="0"/>
              <a:t>-&gt; Microtasks ausführen bis </a:t>
            </a:r>
            <a:br>
              <a:rPr lang="de-DE" dirty="0"/>
            </a:br>
            <a:r>
              <a:rPr lang="de-DE" dirty="0"/>
              <a:t>Queue leer</a:t>
            </a:r>
          </a:p>
          <a:p>
            <a:r>
              <a:rPr lang="de-DE" dirty="0"/>
              <a:t>3. Weiter im Loop</a:t>
            </a:r>
          </a:p>
        </p:txBody>
      </p:sp>
    </p:spTree>
    <p:extLst>
      <p:ext uri="{BB962C8B-B14F-4D97-AF65-F5344CB8AC3E}">
        <p14:creationId xmlns:p14="http://schemas.microsoft.com/office/powerpoint/2010/main" val="68412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C 0.12214 -7.40741E-7 0.22161 0.17593 0.22161 0.39282 C 0.22161 0.60926 0.12214 0.78565 0 0.78565 C -0.12253 0.78565 -0.22161 0.60926 -0.22161 0.39282 C -0.22161 0.17593 -0.12253 -7.40741E-7 0 -7.40741E-7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FB69-2F78-46FC-92A3-7D6D589A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Queue vs. Microtask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BEF7-279F-4457-92FE-09AC836AB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Task Queue</a:t>
            </a:r>
          </a:p>
          <a:p>
            <a:pPr lvl="1"/>
            <a:r>
              <a:rPr lang="de-DE" dirty="0" err="1"/>
              <a:t>Dequeue</a:t>
            </a:r>
            <a:r>
              <a:rPr lang="de-DE" dirty="0"/>
              <a:t> Task</a:t>
            </a:r>
          </a:p>
          <a:p>
            <a:pPr lvl="1"/>
            <a:r>
              <a:rPr lang="de-DE" dirty="0"/>
              <a:t>Task wird bis zum Ende ausgeführt</a:t>
            </a:r>
          </a:p>
          <a:p>
            <a:pPr lvl="1"/>
            <a:r>
              <a:rPr lang="de-DE" dirty="0"/>
              <a:t>Nach Abschluss „läuft“ der Loop weiter </a:t>
            </a:r>
          </a:p>
          <a:p>
            <a:pPr lvl="2"/>
            <a:r>
              <a:rPr lang="de-DE" dirty="0"/>
              <a:t>Rendering</a:t>
            </a:r>
          </a:p>
          <a:p>
            <a:r>
              <a:rPr lang="de-DE" dirty="0"/>
              <a:t>Microtask Queue</a:t>
            </a:r>
          </a:p>
          <a:p>
            <a:pPr lvl="1"/>
            <a:r>
              <a:rPr lang="de-DE" dirty="0" err="1"/>
              <a:t>Dequeue</a:t>
            </a:r>
            <a:r>
              <a:rPr lang="de-DE" dirty="0"/>
              <a:t> Microtask</a:t>
            </a:r>
          </a:p>
          <a:p>
            <a:pPr lvl="1"/>
            <a:r>
              <a:rPr lang="de-DE" dirty="0"/>
              <a:t>Microtask bis zum Ende ausführen</a:t>
            </a:r>
          </a:p>
          <a:p>
            <a:pPr lvl="1"/>
            <a:r>
              <a:rPr lang="de-DE" dirty="0"/>
              <a:t>Weiterer Microtask? Repeat.</a:t>
            </a:r>
          </a:p>
          <a:p>
            <a:pPr lvl="1"/>
            <a:r>
              <a:rPr lang="de-DE" dirty="0"/>
              <a:t>Wenn Queue leer „läuft“ der Loop weiter</a:t>
            </a:r>
          </a:p>
          <a:p>
            <a:pPr lvl="2"/>
            <a:r>
              <a:rPr lang="de-DE" dirty="0"/>
              <a:t>Rendering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48795-7BEC-4F9A-9A31-5B82E0B72D5D}"/>
              </a:ext>
            </a:extLst>
          </p:cNvPr>
          <p:cNvSpPr txBox="1"/>
          <p:nvPr/>
        </p:nvSpPr>
        <p:spPr>
          <a:xfrm>
            <a:off x="7112000" y="2094865"/>
            <a:ext cx="518443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while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Task Queue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hasTasks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dequeue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execute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Microtask Queue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while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l-GR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hasTasks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l-GR" sz="1600" b="0" dirty="0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dirty="0">
                <a:solidFill>
                  <a:srgbClr val="4FC1FF"/>
                </a:solidFill>
                <a:latin typeface="JetBrainsMono NF" panose="02010509020102050004" pitchFamily="50" charset="0"/>
              </a:rPr>
              <a:t>T</a:t>
            </a:r>
            <a:r>
              <a:rPr lang="de-DE" sz="1600" b="0" dirty="0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ask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el-GR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dirty="0" err="1">
                <a:solidFill>
                  <a:srgbClr val="9CDCFE"/>
                </a:solidFill>
                <a:latin typeface="JetBrainsMono NF" panose="02010509020102050004" pitchFamily="50" charset="0"/>
              </a:rPr>
              <a:t>T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dequeue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l-GR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execute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updateRendering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17469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E5BEC7-9367-4960-B947-D990A58C5820}"/>
              </a:ext>
            </a:extLst>
          </p:cNvPr>
          <p:cNvSpPr/>
          <p:nvPr/>
        </p:nvSpPr>
        <p:spPr>
          <a:xfrm>
            <a:off x="1996441" y="2952432"/>
            <a:ext cx="2026920" cy="182372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Pending</a:t>
            </a:r>
            <a:endParaRPr lang="de-DE" sz="32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1D0275-B278-4314-9699-354B035EACD6}"/>
              </a:ext>
            </a:extLst>
          </p:cNvPr>
          <p:cNvSpPr/>
          <p:nvPr/>
        </p:nvSpPr>
        <p:spPr>
          <a:xfrm>
            <a:off x="8168640" y="1691640"/>
            <a:ext cx="2026920" cy="1823720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Fulfilled</a:t>
            </a:r>
            <a:endParaRPr lang="de-DE" sz="32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45FAEC-A11E-4859-84F3-B9A7347DB2DD}"/>
              </a:ext>
            </a:extLst>
          </p:cNvPr>
          <p:cNvSpPr/>
          <p:nvPr/>
        </p:nvSpPr>
        <p:spPr>
          <a:xfrm>
            <a:off x="8168640" y="4020978"/>
            <a:ext cx="2026920" cy="1823720"/>
          </a:xfrm>
          <a:prstGeom prst="round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Rejected</a:t>
            </a:r>
            <a:endParaRPr lang="de-DE" sz="3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043E31-C466-477A-AF15-C7A9BA060186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4023361" y="2603500"/>
            <a:ext cx="4145279" cy="126079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8C6EB-2472-4175-9028-89BF2080905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23361" y="3864292"/>
            <a:ext cx="4145279" cy="10685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D35CE9A-109F-4605-A4F6-A24C46183545}"/>
              </a:ext>
            </a:extLst>
          </p:cNvPr>
          <p:cNvSpPr/>
          <p:nvPr/>
        </p:nvSpPr>
        <p:spPr>
          <a:xfrm>
            <a:off x="7731760" y="1229360"/>
            <a:ext cx="2900680" cy="488471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2F5312-91A2-4FFD-87EC-D16D047FDCAE}"/>
              </a:ext>
            </a:extLst>
          </p:cNvPr>
          <p:cNvSpPr txBox="1"/>
          <p:nvPr/>
        </p:nvSpPr>
        <p:spPr>
          <a:xfrm>
            <a:off x="8577094" y="743923"/>
            <a:ext cx="1210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Settled</a:t>
            </a:r>
            <a:endParaRPr lang="de-DE" sz="2800" dirty="0"/>
          </a:p>
        </p:txBody>
      </p:sp>
      <p:pic>
        <p:nvPicPr>
          <p:cNvPr id="31" name="Graphic 30" descr="Stopwatch with solid fill">
            <a:extLst>
              <a:ext uri="{FF2B5EF4-FFF2-40B4-BE49-F238E27FC236}">
                <a16:creationId xmlns:a16="http://schemas.microsoft.com/office/drawing/2014/main" id="{3368A00E-D4B3-40AC-966C-089BAB2D7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5221" y="20793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92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199" y="2145305"/>
            <a:ext cx="48718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somethingWentWrong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89342-529C-451D-85A6-7129E2E057F3}"/>
              </a:ext>
            </a:extLst>
          </p:cNvPr>
          <p:cNvSpPr txBox="1"/>
          <p:nvPr/>
        </p:nvSpPr>
        <p:spPr>
          <a:xfrm>
            <a:off x="6516085" y="2591913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4027B-114C-46CF-BE8C-0AC40E3E9A8D}"/>
              </a:ext>
            </a:extLst>
          </p:cNvPr>
          <p:cNvSpPr txBox="1"/>
          <p:nvPr/>
        </p:nvSpPr>
        <p:spPr>
          <a:xfrm>
            <a:off x="6516085" y="2133088"/>
            <a:ext cx="336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B8A2E11-A03F-4F5E-9EC7-9F9FBF8BE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930"/>
            <a:ext cx="521716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Konstruktor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370EA90-1236-401F-9650-925189738AA8}"/>
              </a:ext>
            </a:extLst>
          </p:cNvPr>
          <p:cNvSpPr txBox="1">
            <a:spLocks/>
          </p:cNvSpPr>
          <p:nvPr/>
        </p:nvSpPr>
        <p:spPr>
          <a:xfrm>
            <a:off x="6517640" y="1552418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Statische Methoden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EA829-C19B-41F1-BE5F-DBF9B391F39F}"/>
              </a:ext>
            </a:extLst>
          </p:cNvPr>
          <p:cNvSpPr/>
          <p:nvPr/>
        </p:nvSpPr>
        <p:spPr>
          <a:xfrm>
            <a:off x="800960" y="2145305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CA0017-1D46-480F-A1D3-9D081DF7DF7F}"/>
              </a:ext>
            </a:extLst>
          </p:cNvPr>
          <p:cNvSpPr/>
          <p:nvPr/>
        </p:nvSpPr>
        <p:spPr>
          <a:xfrm>
            <a:off x="6480400" y="2139793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96BC1B-F54B-4B8F-AD91-F505BAAB0213}"/>
              </a:ext>
            </a:extLst>
          </p:cNvPr>
          <p:cNvSpPr txBox="1"/>
          <p:nvPr/>
        </p:nvSpPr>
        <p:spPr>
          <a:xfrm>
            <a:off x="749415" y="4065268"/>
            <a:ext cx="491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Konstruktor-Aufruf ist weiterhin synchron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 mit </a:t>
            </a:r>
            <a:r>
              <a:rPr lang="de-DE" dirty="0" err="1"/>
              <a:t>resolve</a:t>
            </a:r>
            <a:r>
              <a:rPr lang="de-DE" dirty="0"/>
              <a:t>/</a:t>
            </a:r>
            <a:r>
              <a:rPr lang="de-DE" dirty="0" err="1"/>
              <a:t>reject</a:t>
            </a:r>
            <a:r>
              <a:rPr lang="de-DE" dirty="0"/>
              <a:t> startet die Asynchronität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3320B7-8143-4FD1-A929-A47F093FC1EC}"/>
              </a:ext>
            </a:extLst>
          </p:cNvPr>
          <p:cNvSpPr txBox="1"/>
          <p:nvPr/>
        </p:nvSpPr>
        <p:spPr>
          <a:xfrm>
            <a:off x="6480400" y="4071877"/>
            <a:ext cx="523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Promise.resolve</a:t>
            </a:r>
            <a:r>
              <a:rPr lang="de-DE" dirty="0"/>
              <a:t> kann auch eine </a:t>
            </a:r>
            <a:r>
              <a:rPr lang="de-DE" dirty="0" err="1"/>
              <a:t>Promise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übergeben werden.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1FE48F-A001-4E1C-A16B-4BE4FF818922}"/>
              </a:ext>
            </a:extLst>
          </p:cNvPr>
          <p:cNvSpPr/>
          <p:nvPr/>
        </p:nvSpPr>
        <p:spPr>
          <a:xfrm>
            <a:off x="6480400" y="4848516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0D7BD-D9E0-421A-86E3-119E2413AA11}"/>
              </a:ext>
            </a:extLst>
          </p:cNvPr>
          <p:cNvSpPr txBox="1"/>
          <p:nvPr/>
        </p:nvSpPr>
        <p:spPr>
          <a:xfrm>
            <a:off x="6516085" y="4875058"/>
            <a:ext cx="3817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45E6DF-3CF5-4955-8727-F4F16BD570C9}"/>
              </a:ext>
            </a:extLst>
          </p:cNvPr>
          <p:cNvSpPr txBox="1"/>
          <p:nvPr/>
        </p:nvSpPr>
        <p:spPr>
          <a:xfrm>
            <a:off x="6480400" y="5756841"/>
            <a:ext cx="4506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234377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Promise-Chaining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200" y="1720840"/>
            <a:ext cx="656782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*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"Cannot divide by 0"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/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 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en-US" dirty="0">
                <a:solidFill>
                  <a:srgbClr val="9CDCFE"/>
                </a:solidFill>
                <a:latin typeface="JetBrainsMono NF" panose="02010509020102050004" pitchFamily="50" charset="0"/>
              </a:rPr>
              <a:t> 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-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  })</a:t>
            </a:r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catch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finally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connection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close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de-D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4CEC04-D058-44A0-B1BD-771D8E11FBFE}"/>
              </a:ext>
            </a:extLst>
          </p:cNvPr>
          <p:cNvCxnSpPr/>
          <p:nvPr/>
        </p:nvCxnSpPr>
        <p:spPr>
          <a:xfrm flipH="1">
            <a:off x="4251960" y="219456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882CC2-D0F1-41BD-9E07-C0C04A0CAFF0}"/>
              </a:ext>
            </a:extLst>
          </p:cNvPr>
          <p:cNvCxnSpPr/>
          <p:nvPr/>
        </p:nvCxnSpPr>
        <p:spPr>
          <a:xfrm flipH="1">
            <a:off x="7538720" y="2958514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D4C25C-7DC2-4890-819B-1DE93C318F68}"/>
              </a:ext>
            </a:extLst>
          </p:cNvPr>
          <p:cNvCxnSpPr/>
          <p:nvPr/>
        </p:nvCxnSpPr>
        <p:spPr>
          <a:xfrm flipH="1">
            <a:off x="6222384" y="492252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250AB3-2FC3-4964-832F-27F4CA502936}"/>
              </a:ext>
            </a:extLst>
          </p:cNvPr>
          <p:cNvSpPr txBox="1"/>
          <p:nvPr/>
        </p:nvSpPr>
        <p:spPr>
          <a:xfrm>
            <a:off x="5521085" y="1871394"/>
            <a:ext cx="3769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Das Ergebnis der </a:t>
            </a:r>
            <a:r>
              <a:rPr lang="de-DE" dirty="0" err="1"/>
              <a:t>Promise</a:t>
            </a:r>
            <a:r>
              <a:rPr lang="de-DE" dirty="0"/>
              <a:t> wird in eine </a:t>
            </a:r>
            <a:br>
              <a:rPr lang="de-DE" dirty="0"/>
            </a:br>
            <a:r>
              <a:rPr lang="de-DE" b="1" dirty="0"/>
              <a:t>neue</a:t>
            </a:r>
            <a:r>
              <a:rPr lang="de-DE" dirty="0"/>
              <a:t> </a:t>
            </a:r>
            <a:r>
              <a:rPr lang="de-DE" dirty="0" err="1"/>
              <a:t>Promise</a:t>
            </a:r>
            <a:r>
              <a:rPr lang="de-DE" dirty="0"/>
              <a:t> transformiert.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1123C-25A9-487B-88FF-321E573725BF}"/>
              </a:ext>
            </a:extLst>
          </p:cNvPr>
          <p:cNvSpPr txBox="1"/>
          <p:nvPr/>
        </p:nvSpPr>
        <p:spPr>
          <a:xfrm>
            <a:off x="8887676" y="2635348"/>
            <a:ext cx="246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Eine </a:t>
            </a:r>
            <a:r>
              <a:rPr lang="de-DE" dirty="0" err="1"/>
              <a:t>Exception</a:t>
            </a:r>
            <a:r>
              <a:rPr lang="de-DE" dirty="0"/>
              <a:t> resultiert</a:t>
            </a:r>
            <a:br>
              <a:rPr lang="de-DE" dirty="0"/>
            </a:br>
            <a:r>
              <a:rPr lang="de-DE" dirty="0"/>
              <a:t>in eine </a:t>
            </a:r>
            <a:r>
              <a:rPr lang="de-DE" dirty="0" err="1"/>
              <a:t>rejected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C9A029-9BDD-4FB9-AD68-DF4144880732}"/>
              </a:ext>
            </a:extLst>
          </p:cNvPr>
          <p:cNvSpPr txBox="1"/>
          <p:nvPr/>
        </p:nvSpPr>
        <p:spPr>
          <a:xfrm>
            <a:off x="7538720" y="4639994"/>
            <a:ext cx="3310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Rejections</a:t>
            </a:r>
            <a:r>
              <a:rPr lang="de-DE" dirty="0"/>
              <a:t> aus der </a:t>
            </a:r>
            <a:r>
              <a:rPr lang="de-DE" dirty="0" err="1"/>
              <a:t>Promise</a:t>
            </a:r>
            <a:r>
              <a:rPr lang="de-DE" dirty="0"/>
              <a:t>-Chain</a:t>
            </a:r>
            <a:br>
              <a:rPr lang="de-DE" dirty="0"/>
            </a:br>
            <a:r>
              <a:rPr lang="de-DE" dirty="0"/>
              <a:t>werden weitergeleitet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F02989-8340-4A7F-82F1-6627E18856CC}"/>
              </a:ext>
            </a:extLst>
          </p:cNvPr>
          <p:cNvCxnSpPr/>
          <p:nvPr/>
        </p:nvCxnSpPr>
        <p:spPr>
          <a:xfrm flipH="1">
            <a:off x="5928360" y="437896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01A50B-0626-41CD-A182-E98C5C4E58AC}"/>
              </a:ext>
            </a:extLst>
          </p:cNvPr>
          <p:cNvSpPr txBox="1"/>
          <p:nvPr/>
        </p:nvSpPr>
        <p:spPr>
          <a:xfrm>
            <a:off x="7309170" y="4055794"/>
            <a:ext cx="3625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Keine Transformation. Diese </a:t>
            </a:r>
            <a:r>
              <a:rPr lang="de-DE" dirty="0" err="1"/>
              <a:t>Promise</a:t>
            </a:r>
            <a:br>
              <a:rPr lang="de-DE" dirty="0"/>
            </a:br>
            <a:r>
              <a:rPr lang="de-DE" dirty="0"/>
              <a:t>wird zurück gegeben.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BA7D30-6EC7-4F44-A96A-D31732DA7327}"/>
              </a:ext>
            </a:extLst>
          </p:cNvPr>
          <p:cNvCxnSpPr/>
          <p:nvPr/>
        </p:nvCxnSpPr>
        <p:spPr>
          <a:xfrm flipH="1">
            <a:off x="4906048" y="5568851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15E020-CA32-466B-AA91-D9C2D76E8168}"/>
              </a:ext>
            </a:extLst>
          </p:cNvPr>
          <p:cNvSpPr txBox="1"/>
          <p:nvPr/>
        </p:nvSpPr>
        <p:spPr>
          <a:xfrm>
            <a:off x="6222384" y="5286325"/>
            <a:ext cx="3850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Wird ausgeführt, wenn </a:t>
            </a:r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settled</a:t>
            </a:r>
            <a:br>
              <a:rPr lang="de-DE" dirty="0"/>
            </a:br>
            <a:r>
              <a:rPr lang="de-DE" dirty="0"/>
              <a:t>ist</a:t>
            </a:r>
          </a:p>
        </p:txBody>
      </p:sp>
    </p:spTree>
    <p:extLst>
      <p:ext uri="{BB962C8B-B14F-4D97-AF65-F5344CB8AC3E}">
        <p14:creationId xmlns:p14="http://schemas.microsoft.com/office/powerpoint/2010/main" val="3671284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Promisify</a:t>
            </a:r>
            <a:r>
              <a:rPr lang="de-DE" dirty="0"/>
              <a:t>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924560" y="1952345"/>
            <a:ext cx="62183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promisedTimeout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ms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}, 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ms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EA829-C19B-41F1-BE5F-DBF9B391F39F}"/>
              </a:ext>
            </a:extLst>
          </p:cNvPr>
          <p:cNvSpPr/>
          <p:nvPr/>
        </p:nvSpPr>
        <p:spPr>
          <a:xfrm>
            <a:off x="878840" y="1896465"/>
            <a:ext cx="6527800" cy="215229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46FAF-42D7-43D4-B9FE-9BCD7DE10552}"/>
              </a:ext>
            </a:extLst>
          </p:cNvPr>
          <p:cNvSpPr txBox="1"/>
          <p:nvPr/>
        </p:nvSpPr>
        <p:spPr>
          <a:xfrm>
            <a:off x="924560" y="4524194"/>
            <a:ext cx="66319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document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addEventListener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click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  <a:p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114DE3-7324-489E-9ABE-F64AC900CC23}"/>
              </a:ext>
            </a:extLst>
          </p:cNvPr>
          <p:cNvSpPr/>
          <p:nvPr/>
        </p:nvSpPr>
        <p:spPr>
          <a:xfrm>
            <a:off x="878840" y="4468314"/>
            <a:ext cx="6527800" cy="1322251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5E63E-11A3-4416-ABFC-35209C33B783}"/>
              </a:ext>
            </a:extLst>
          </p:cNvPr>
          <p:cNvCxnSpPr>
            <a:cxnSpLocks/>
          </p:cNvCxnSpPr>
          <p:nvPr/>
        </p:nvCxnSpPr>
        <p:spPr>
          <a:xfrm flipH="1">
            <a:off x="7467600" y="5176520"/>
            <a:ext cx="939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2F73CC-0D89-4BAB-97E3-9FCBAF860880}"/>
              </a:ext>
            </a:extLst>
          </p:cNvPr>
          <p:cNvSpPr txBox="1"/>
          <p:nvPr/>
        </p:nvSpPr>
        <p:spPr>
          <a:xfrm>
            <a:off x="8468360" y="4944773"/>
            <a:ext cx="3659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Problem: Caching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Fulfilled</a:t>
            </a:r>
            <a:r>
              <a:rPr lang="de-DE" dirty="0"/>
              <a:t> nur beim ersten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74380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Caching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200" y="1705928"/>
            <a:ext cx="7904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remoteResource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"https://httpbin.org/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json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Fetched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remoteResource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A"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remoteResource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B"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81EB76-6734-4B86-B875-544F7C794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397" y="5237024"/>
            <a:ext cx="76295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12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01" y="1802169"/>
            <a:ext cx="4807359" cy="587375"/>
          </a:xfrm>
        </p:spPr>
        <p:txBody>
          <a:bodyPr/>
          <a:lstStyle/>
          <a:p>
            <a:r>
              <a:rPr lang="de-DE" dirty="0"/>
              <a:t>Never </a:t>
            </a:r>
            <a:r>
              <a:rPr lang="de-DE" dirty="0" err="1"/>
              <a:t>Settling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1312C-A029-400B-83C4-E60F1778D4D6}"/>
              </a:ext>
            </a:extLst>
          </p:cNvPr>
          <p:cNvSpPr txBox="1"/>
          <p:nvPr/>
        </p:nvSpPr>
        <p:spPr>
          <a:xfrm>
            <a:off x="1158240" y="2532698"/>
            <a:ext cx="321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{});</a:t>
            </a:r>
          </a:p>
          <a:p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92F0B4-B8DB-4045-B0F2-B1ADA9F15485}"/>
              </a:ext>
            </a:extLst>
          </p:cNvPr>
          <p:cNvSpPr/>
          <p:nvPr/>
        </p:nvSpPr>
        <p:spPr>
          <a:xfrm>
            <a:off x="1121001" y="2532699"/>
            <a:ext cx="4807359" cy="41525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27641-E0F8-46D1-B1C4-8212FE5D9486}"/>
              </a:ext>
            </a:extLst>
          </p:cNvPr>
          <p:cNvSpPr txBox="1"/>
          <p:nvPr/>
        </p:nvSpPr>
        <p:spPr>
          <a:xfrm>
            <a:off x="1158240" y="3091102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47242-9208-4F6A-AB2C-AAE769E6912C}"/>
              </a:ext>
            </a:extLst>
          </p:cNvPr>
          <p:cNvSpPr/>
          <p:nvPr/>
        </p:nvSpPr>
        <p:spPr>
          <a:xfrm>
            <a:off x="1121001" y="3091103"/>
            <a:ext cx="4807359" cy="1200328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821204-8841-4C41-A823-A516EF980E41}"/>
              </a:ext>
            </a:extLst>
          </p:cNvPr>
          <p:cNvSpPr txBox="1">
            <a:spLocks/>
          </p:cNvSpPr>
          <p:nvPr/>
        </p:nvSpPr>
        <p:spPr>
          <a:xfrm>
            <a:off x="6546441" y="1802169"/>
            <a:ext cx="4807359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Never </a:t>
            </a:r>
            <a:r>
              <a:rPr lang="de-DE" dirty="0" err="1"/>
              <a:t>Fulfilled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C3F6D-FBEE-4CB4-9464-0EE8CFD131AD}"/>
              </a:ext>
            </a:extLst>
          </p:cNvPr>
          <p:cNvSpPr txBox="1"/>
          <p:nvPr/>
        </p:nvSpPr>
        <p:spPr>
          <a:xfrm>
            <a:off x="6583680" y="2501024"/>
            <a:ext cx="485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someCondition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E7E72B-3C41-4246-A82C-6D0F02F1943A}"/>
              </a:ext>
            </a:extLst>
          </p:cNvPr>
          <p:cNvSpPr/>
          <p:nvPr/>
        </p:nvSpPr>
        <p:spPr>
          <a:xfrm>
            <a:off x="6546441" y="2501024"/>
            <a:ext cx="4888639" cy="179040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B56157-6ADB-4FDB-B033-B3A3846C7323}"/>
              </a:ext>
            </a:extLst>
          </p:cNvPr>
          <p:cNvSpPr txBox="1"/>
          <p:nvPr/>
        </p:nvSpPr>
        <p:spPr>
          <a:xfrm>
            <a:off x="6583680" y="4460381"/>
            <a:ext cx="485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someCondition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 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AAAE40-773B-4AE9-BBBE-CCD5F0ECF9CE}"/>
              </a:ext>
            </a:extLst>
          </p:cNvPr>
          <p:cNvSpPr/>
          <p:nvPr/>
        </p:nvSpPr>
        <p:spPr>
          <a:xfrm>
            <a:off x="6546441" y="4460381"/>
            <a:ext cx="4888639" cy="179040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83E6CE-87C0-44F5-90E5-7C31F62E434F}"/>
              </a:ext>
            </a:extLst>
          </p:cNvPr>
          <p:cNvCxnSpPr>
            <a:cxnSpLocks/>
          </p:cNvCxnSpPr>
          <p:nvPr/>
        </p:nvCxnSpPr>
        <p:spPr>
          <a:xfrm>
            <a:off x="5074920" y="5222240"/>
            <a:ext cx="18592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7B2EA6-131F-414A-99E2-40A16B466EEC}"/>
              </a:ext>
            </a:extLst>
          </p:cNvPr>
          <p:cNvSpPr txBox="1"/>
          <p:nvPr/>
        </p:nvSpPr>
        <p:spPr>
          <a:xfrm>
            <a:off x="1813742" y="4760575"/>
            <a:ext cx="3142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Eine </a:t>
            </a:r>
            <a:r>
              <a:rPr lang="de-DE" dirty="0" err="1"/>
              <a:t>Exception</a:t>
            </a:r>
            <a:r>
              <a:rPr lang="de-DE" dirty="0"/>
              <a:t> im Konstruktor</a:t>
            </a:r>
            <a:br>
              <a:rPr lang="de-DE" dirty="0"/>
            </a:br>
            <a:r>
              <a:rPr lang="de-DE" dirty="0"/>
              <a:t>wird trotzdem zu einer </a:t>
            </a:r>
            <a:r>
              <a:rPr lang="de-DE" dirty="0" err="1"/>
              <a:t>rejected</a:t>
            </a:r>
            <a:br>
              <a:rPr lang="de-DE" dirty="0"/>
            </a:b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9FD8BB-491A-45F6-B334-85161663EE94}"/>
              </a:ext>
            </a:extLst>
          </p:cNvPr>
          <p:cNvSpPr/>
          <p:nvPr/>
        </p:nvSpPr>
        <p:spPr>
          <a:xfrm>
            <a:off x="6096000" y="157480"/>
            <a:ext cx="5872480" cy="1132840"/>
          </a:xfrm>
          <a:prstGeom prst="rect">
            <a:avLst/>
          </a:prstGeom>
          <a:solidFill>
            <a:srgbClr val="D8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Diese </a:t>
            </a:r>
            <a:r>
              <a:rPr lang="de-DE" dirty="0" err="1"/>
              <a:t>Pitfalls</a:t>
            </a:r>
            <a:r>
              <a:rPr lang="de-DE" dirty="0"/>
              <a:t> treten </a:t>
            </a:r>
            <a:r>
              <a:rPr lang="de-DE" b="1" u="sng" dirty="0"/>
              <a:t>nur</a:t>
            </a:r>
            <a:r>
              <a:rPr lang="de-DE" dirty="0"/>
              <a:t> im </a:t>
            </a:r>
            <a:r>
              <a:rPr lang="de-DE" dirty="0" err="1"/>
              <a:t>Promise</a:t>
            </a:r>
            <a:br>
              <a:rPr lang="de-DE" dirty="0"/>
            </a:br>
            <a:r>
              <a:rPr lang="de-DE" dirty="0"/>
              <a:t>Konstruktor auf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57D258-E227-468D-A7CF-D27FB5892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16" y="218440"/>
            <a:ext cx="1108647" cy="10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195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4807359" cy="587375"/>
          </a:xfrm>
        </p:spPr>
        <p:txBody>
          <a:bodyPr>
            <a:normAutofit fontScale="85000" lnSpcReduction="10000"/>
          </a:bodyPr>
          <a:lstStyle/>
          <a:p>
            <a:r>
              <a:rPr lang="de-DE" dirty="0" err="1"/>
              <a:t>Exceptions</a:t>
            </a:r>
            <a:r>
              <a:rPr lang="de-DE" dirty="0"/>
              <a:t> mit </a:t>
            </a:r>
            <a:r>
              <a:rPr lang="de-DE" dirty="0" err="1"/>
              <a:t>Promises</a:t>
            </a:r>
            <a:r>
              <a:rPr lang="de-DE" dirty="0"/>
              <a:t> mischen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80954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42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Funktionsaufruf wirft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Exception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catch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 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Catch greift nicht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015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6692039" cy="587375"/>
          </a:xfrm>
        </p:spPr>
        <p:txBody>
          <a:bodyPr>
            <a:normAutofit/>
          </a:bodyPr>
          <a:lstStyle/>
          <a:p>
            <a:r>
              <a:rPr lang="de-DE" dirty="0" err="1"/>
              <a:t>Kombinatoren</a:t>
            </a:r>
            <a:r>
              <a:rPr lang="de-DE" dirty="0"/>
              <a:t> verwenden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63882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Alle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resolved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Eine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resolved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any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Alle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settled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allSettled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Das erste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Settling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race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</p:txBody>
      </p:sp>
    </p:spTree>
    <p:extLst>
      <p:ext uri="{BB962C8B-B14F-4D97-AF65-F5344CB8AC3E}">
        <p14:creationId xmlns:p14="http://schemas.microsoft.com/office/powerpoint/2010/main" val="421903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Fast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3D98-15CA-434D-8D39-2FB63ED2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 wurde für Netscape Navigator entwickelt</a:t>
            </a:r>
          </a:p>
          <a:p>
            <a:r>
              <a:rPr lang="de-DE" dirty="0"/>
              <a:t>Browser und Webseiten lange Zeit nicht standardisiert</a:t>
            </a:r>
          </a:p>
          <a:p>
            <a:pPr lvl="1"/>
            <a:r>
              <a:rPr lang="de-DE" dirty="0"/>
              <a:t>Bspw.: Internet Explorer</a:t>
            </a:r>
          </a:p>
          <a:p>
            <a:r>
              <a:rPr lang="de-DE" dirty="0"/>
              <a:t>2004 HTML Standard</a:t>
            </a:r>
          </a:p>
          <a:p>
            <a:pPr lvl="1"/>
            <a:r>
              <a:rPr lang="de-DE" dirty="0"/>
              <a:t>WHATWG</a:t>
            </a:r>
          </a:p>
          <a:p>
            <a:r>
              <a:rPr lang="de-DE" dirty="0"/>
              <a:t>Aktuelle Version: HTML5</a:t>
            </a:r>
          </a:p>
        </p:txBody>
      </p:sp>
    </p:spTree>
    <p:extLst>
      <p:ext uri="{BB962C8B-B14F-4D97-AF65-F5344CB8AC3E}">
        <p14:creationId xmlns:p14="http://schemas.microsoft.com/office/powerpoint/2010/main" val="6643950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01" y="2457489"/>
            <a:ext cx="4807359" cy="587375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/>
              <a:t>Nested</a:t>
            </a:r>
            <a:r>
              <a:rPr lang="de-DE" dirty="0"/>
              <a:t> Chain (Zurück zur Callback Hell)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821204-8841-4C41-A823-A516EF980E41}"/>
              </a:ext>
            </a:extLst>
          </p:cNvPr>
          <p:cNvSpPr txBox="1">
            <a:spLocks/>
          </p:cNvSpPr>
          <p:nvPr/>
        </p:nvSpPr>
        <p:spPr>
          <a:xfrm>
            <a:off x="6546441" y="2457489"/>
            <a:ext cx="4807359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Shallow</a:t>
            </a:r>
            <a:r>
              <a:rPr lang="de-DE" dirty="0"/>
              <a:t> </a:t>
            </a:r>
            <a:r>
              <a:rPr lang="de-DE" dirty="0" err="1"/>
              <a:t>Chaining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F7438-74C3-4354-86F2-060A36EBD715}"/>
              </a:ext>
            </a:extLst>
          </p:cNvPr>
          <p:cNvSpPr txBox="1"/>
          <p:nvPr/>
        </p:nvSpPr>
        <p:spPr>
          <a:xfrm>
            <a:off x="2638360" y="1559592"/>
            <a:ext cx="721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`B: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${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a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`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CEBC7-B2A5-4421-B71A-8263C70525D8}"/>
              </a:ext>
            </a:extLst>
          </p:cNvPr>
          <p:cNvSpPr txBox="1"/>
          <p:nvPr/>
        </p:nvSpPr>
        <p:spPr>
          <a:xfrm>
            <a:off x="1456251" y="3296430"/>
            <a:ext cx="32912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res2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});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});</a:t>
            </a:r>
          </a:p>
          <a:p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31DF7-4DE1-4C7B-A0F2-3C40623DF05B}"/>
              </a:ext>
            </a:extLst>
          </p:cNvPr>
          <p:cNvSpPr txBox="1"/>
          <p:nvPr/>
        </p:nvSpPr>
        <p:spPr>
          <a:xfrm>
            <a:off x="6690360" y="3296431"/>
            <a:ext cx="34612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});</a:t>
            </a:r>
          </a:p>
          <a:p>
            <a:endParaRPr lang="de-D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D1B915-9DE3-40CD-BA53-CD4CAA818FA7}"/>
              </a:ext>
            </a:extLst>
          </p:cNvPr>
          <p:cNvSpPr/>
          <p:nvPr/>
        </p:nvSpPr>
        <p:spPr>
          <a:xfrm>
            <a:off x="2638360" y="1550849"/>
            <a:ext cx="7099629" cy="655074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C68C83-3D9F-4D1D-B716-E6DE4F6804A7}"/>
              </a:ext>
            </a:extLst>
          </p:cNvPr>
          <p:cNvSpPr/>
          <p:nvPr/>
        </p:nvSpPr>
        <p:spPr>
          <a:xfrm>
            <a:off x="1373811" y="3296430"/>
            <a:ext cx="4183709" cy="235760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23A6BC-287A-44E7-A536-E6450FF5702F}"/>
              </a:ext>
            </a:extLst>
          </p:cNvPr>
          <p:cNvSpPr/>
          <p:nvPr/>
        </p:nvSpPr>
        <p:spPr>
          <a:xfrm>
            <a:off x="6634482" y="3296430"/>
            <a:ext cx="4183709" cy="235760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6667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Zeit für eine Übung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1756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A955-2F83-44DE-B55C-F485E08C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A2B6-04BB-4B3E-AA98-527076F0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ES7 Feature</a:t>
            </a:r>
          </a:p>
          <a:p>
            <a:pPr lvl="1"/>
            <a:r>
              <a:rPr lang="de-DE" dirty="0"/>
              <a:t>Erlaubt es asynchronen Code zu schreiben, der wie synchroner Code aussieht</a:t>
            </a:r>
          </a:p>
          <a:p>
            <a:pPr lvl="1"/>
            <a:r>
              <a:rPr lang="de-DE" dirty="0" err="1"/>
              <a:t>Syntactic</a:t>
            </a:r>
            <a:r>
              <a:rPr lang="de-DE" dirty="0"/>
              <a:t> </a:t>
            </a:r>
            <a:r>
              <a:rPr lang="de-DE" dirty="0" err="1"/>
              <a:t>sugar</a:t>
            </a:r>
            <a:endParaRPr lang="de-DE" dirty="0"/>
          </a:p>
          <a:p>
            <a:pPr lvl="1"/>
            <a:r>
              <a:rPr lang="de-DE" dirty="0" err="1"/>
              <a:t>Gängies</a:t>
            </a:r>
            <a:r>
              <a:rPr lang="de-DE" dirty="0"/>
              <a:t> Pattern auch in anderen Sprachen (C#, </a:t>
            </a:r>
            <a:r>
              <a:rPr lang="de-DE" dirty="0" err="1"/>
              <a:t>Kotlin</a:t>
            </a:r>
            <a:r>
              <a:rPr lang="de-DE" dirty="0"/>
              <a:t>, Rust, …)</a:t>
            </a:r>
          </a:p>
          <a:p>
            <a:r>
              <a:rPr lang="de-DE" dirty="0"/>
              <a:t>Asynchrone Funktionen werden mit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dirty="0"/>
              <a:t> gekennzeichnet</a:t>
            </a:r>
          </a:p>
          <a:p>
            <a:pPr lvl="1"/>
            <a:r>
              <a:rPr lang="de-DE" dirty="0" err="1"/>
              <a:t>Returnen</a:t>
            </a:r>
            <a:r>
              <a:rPr lang="de-DE" dirty="0"/>
              <a:t> </a:t>
            </a:r>
            <a:r>
              <a:rPr lang="de-DE" b="1" u="sng" dirty="0"/>
              <a:t>immer</a:t>
            </a:r>
            <a:r>
              <a:rPr lang="de-DE" dirty="0"/>
              <a:t> eine </a:t>
            </a:r>
            <a:r>
              <a:rPr lang="de-DE" dirty="0" err="1"/>
              <a:t>Promise</a:t>
            </a:r>
            <a:endParaRPr lang="de-DE" dirty="0"/>
          </a:p>
          <a:p>
            <a:pPr lvl="1"/>
            <a:r>
              <a:rPr lang="de-DE" dirty="0" err="1"/>
              <a:t>Exception</a:t>
            </a:r>
            <a:r>
              <a:rPr lang="de-DE" dirty="0"/>
              <a:t> -&gt; </a:t>
            </a:r>
            <a:r>
              <a:rPr lang="de-DE" dirty="0" err="1"/>
              <a:t>Rejection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Return -&gt; Fulfillment (auch implizites </a:t>
            </a:r>
            <a:r>
              <a:rPr lang="de-DE" dirty="0" err="1"/>
              <a:t>return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​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dirty="0"/>
              <a:t> wartet auf eine </a:t>
            </a:r>
            <a:r>
              <a:rPr lang="de-DE" dirty="0" err="1"/>
              <a:t>Promise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Ausführung wird unterbrochen</a:t>
            </a:r>
          </a:p>
          <a:p>
            <a:pPr lvl="2"/>
            <a:r>
              <a:rPr lang="de-DE" dirty="0"/>
              <a:t>Aber blockiert nicht</a:t>
            </a:r>
          </a:p>
        </p:txBody>
      </p:sp>
    </p:spTree>
    <p:extLst>
      <p:ext uri="{BB962C8B-B14F-4D97-AF65-F5344CB8AC3E}">
        <p14:creationId xmlns:p14="http://schemas.microsoft.com/office/powerpoint/2010/main" val="36333042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8550857" cy="587375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/>
              <a:t>Async</a:t>
            </a:r>
            <a:r>
              <a:rPr lang="de-DE" dirty="0"/>
              <a:t> Funktionen sind bis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dirty="0"/>
              <a:t>,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dirty="0"/>
              <a:t>oder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dirty="0"/>
              <a:t> synchron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60276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testSynchronousCalls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Executed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Executed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Started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testSynchronousCalls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  <a:p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Ended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751DF-2ABE-46AE-B1E7-A3BF22109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272" y="4976689"/>
            <a:ext cx="80486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52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6692039" cy="587375"/>
          </a:xfrm>
        </p:spPr>
        <p:txBody>
          <a:bodyPr>
            <a:normAutofit/>
          </a:bodyPr>
          <a:lstStyle/>
          <a:p>
            <a:r>
              <a:rPr lang="de-DE" dirty="0" err="1"/>
              <a:t>Kombinatoren</a:t>
            </a:r>
            <a:r>
              <a:rPr lang="de-DE" dirty="0"/>
              <a:t> verwenden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842410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foo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"//bar"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printResults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Ausführung wird unterbrochen und auf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 gewartet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Besser: Ausführung beginnt nebenläufig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[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] =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]);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79315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7264364" cy="587375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​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dirty="0"/>
              <a:t> und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dirty="0"/>
              <a:t> da einsetzen, wo sie gebraucht werden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651594" y="3270884"/>
            <a:ext cx="516840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foo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E3695-A225-4D91-9FB3-C24635ABDF4C}"/>
              </a:ext>
            </a:extLst>
          </p:cNvPr>
          <p:cNvSpPr txBox="1"/>
          <p:nvPr/>
        </p:nvSpPr>
        <p:spPr>
          <a:xfrm>
            <a:off x="6277000" y="3270884"/>
            <a:ext cx="516840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foo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8137D0-D72F-41AD-A21E-FC4984950D7C}"/>
              </a:ext>
            </a:extLst>
          </p:cNvPr>
          <p:cNvSpPr/>
          <p:nvPr/>
        </p:nvSpPr>
        <p:spPr>
          <a:xfrm>
            <a:off x="651594" y="3270883"/>
            <a:ext cx="5068354" cy="206279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4CCAF-4ACB-4DEB-9AB2-26BCFDB0B887}"/>
              </a:ext>
            </a:extLst>
          </p:cNvPr>
          <p:cNvSpPr/>
          <p:nvPr/>
        </p:nvSpPr>
        <p:spPr>
          <a:xfrm>
            <a:off x="6277000" y="3270882"/>
            <a:ext cx="5068354" cy="206279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E68B9D-7441-4AE8-A811-3E93C7B2CAE4}"/>
              </a:ext>
            </a:extLst>
          </p:cNvPr>
          <p:cNvCxnSpPr>
            <a:cxnSpLocks/>
          </p:cNvCxnSpPr>
          <p:nvPr/>
        </p:nvCxnSpPr>
        <p:spPr>
          <a:xfrm flipV="1">
            <a:off x="3934691" y="4868883"/>
            <a:ext cx="0" cy="716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7078A1-DBB7-4B79-827C-0E66D3687BC5}"/>
              </a:ext>
            </a:extLst>
          </p:cNvPr>
          <p:cNvSpPr txBox="1"/>
          <p:nvPr/>
        </p:nvSpPr>
        <p:spPr>
          <a:xfrm>
            <a:off x="2648198" y="5585361"/>
            <a:ext cx="308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Hier wird Something doch erst </a:t>
            </a:r>
            <a:br>
              <a:rPr lang="de-DE" dirty="0"/>
            </a:br>
            <a:r>
              <a:rPr lang="de-DE" dirty="0"/>
              <a:t>benötigt.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BC49D1-7E01-45DE-BF65-1A1102A2C733}"/>
              </a:ext>
            </a:extLst>
          </p:cNvPr>
          <p:cNvCxnSpPr>
            <a:cxnSpLocks/>
          </p:cNvCxnSpPr>
          <p:nvPr/>
        </p:nvCxnSpPr>
        <p:spPr>
          <a:xfrm>
            <a:off x="2042556" y="2849880"/>
            <a:ext cx="0" cy="716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ED7121-C6F6-48C9-B9C0-AA76F911F433}"/>
              </a:ext>
            </a:extLst>
          </p:cNvPr>
          <p:cNvSpPr txBox="1"/>
          <p:nvPr/>
        </p:nvSpPr>
        <p:spPr>
          <a:xfrm>
            <a:off x="925152" y="2506621"/>
            <a:ext cx="226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Warum hier </a:t>
            </a:r>
            <a:r>
              <a:rPr lang="de-DE" dirty="0" err="1"/>
              <a:t>await‘en</a:t>
            </a:r>
            <a:r>
              <a:rPr lang="de-DE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DACFC2-3048-4051-8164-A38F86B6520E}"/>
              </a:ext>
            </a:extLst>
          </p:cNvPr>
          <p:cNvSpPr txBox="1"/>
          <p:nvPr/>
        </p:nvSpPr>
        <p:spPr>
          <a:xfrm>
            <a:off x="6107017" y="2284888"/>
            <a:ext cx="5508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Wir erinnern uns: Eine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returnt</a:t>
            </a:r>
            <a:r>
              <a:rPr lang="de-DE" dirty="0"/>
              <a:t> immer eine </a:t>
            </a:r>
            <a:br>
              <a:rPr lang="de-DE" dirty="0"/>
            </a:br>
            <a:r>
              <a:rPr lang="de-DE" dirty="0" err="1"/>
              <a:t>Promise</a:t>
            </a:r>
            <a:r>
              <a:rPr lang="de-DE" dirty="0"/>
              <a:t>. Warum also nicht direkt die „richtige“ </a:t>
            </a:r>
            <a:r>
              <a:rPr lang="de-DE" dirty="0" err="1"/>
              <a:t>Promise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durchreichen und </a:t>
            </a:r>
            <a:r>
              <a:rPr lang="de-DE" dirty="0" err="1"/>
              <a:t>async</a:t>
            </a:r>
            <a:r>
              <a:rPr lang="de-DE" dirty="0"/>
              <a:t> sparen?</a:t>
            </a:r>
          </a:p>
        </p:txBody>
      </p:sp>
    </p:spTree>
    <p:extLst>
      <p:ext uri="{BB962C8B-B14F-4D97-AF65-F5344CB8AC3E}">
        <p14:creationId xmlns:p14="http://schemas.microsoft.com/office/powerpoint/2010/main" val="8650791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Zeit für eine Übung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29302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Ergänzendes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A612-99DF-4097-8036-6E75EACE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Linter</a:t>
            </a:r>
            <a:r>
              <a:rPr lang="de-DE" dirty="0"/>
              <a:t> Rules:</a:t>
            </a:r>
          </a:p>
          <a:p>
            <a:pPr lvl="1"/>
            <a:r>
              <a:rPr lang="de-DE" dirty="0">
                <a:hlinkClick r:id="rId2"/>
              </a:rPr>
              <a:t>@typescript-eslint/no-floating-promises</a:t>
            </a:r>
            <a:r>
              <a:rPr lang="de-DE" dirty="0"/>
              <a:t> </a:t>
            </a:r>
          </a:p>
          <a:p>
            <a:pPr lvl="1"/>
            <a:r>
              <a:rPr lang="de-DE" dirty="0">
                <a:hlinkClick r:id="rId3"/>
              </a:rPr>
              <a:t>@typescript-eslint/no-misused-promises</a:t>
            </a:r>
            <a:r>
              <a:rPr lang="de-DE" dirty="0"/>
              <a:t> </a:t>
            </a:r>
          </a:p>
          <a:p>
            <a:pPr lvl="1"/>
            <a:r>
              <a:rPr lang="de-DE" dirty="0" err="1">
                <a:hlinkClick r:id="rId4"/>
              </a:rPr>
              <a:t>no-async-promise-executor</a:t>
            </a:r>
            <a:endParaRPr lang="de-DE" dirty="0"/>
          </a:p>
          <a:p>
            <a:pPr lvl="1"/>
            <a:r>
              <a:rPr lang="de-DE" dirty="0" err="1">
                <a:hlinkClick r:id="rId5"/>
              </a:rPr>
              <a:t>prefer</a:t>
            </a:r>
            <a:r>
              <a:rPr lang="de-DE" dirty="0">
                <a:hlinkClick r:id="rId5"/>
              </a:rPr>
              <a:t>-</a:t>
            </a:r>
            <a:r>
              <a:rPr lang="de-DE" dirty="0" err="1">
                <a:hlinkClick r:id="rId5"/>
              </a:rPr>
              <a:t>promise</a:t>
            </a:r>
            <a:r>
              <a:rPr lang="de-DE" dirty="0">
                <a:hlinkClick r:id="rId5"/>
              </a:rPr>
              <a:t>-</a:t>
            </a:r>
            <a:r>
              <a:rPr lang="de-DE" dirty="0" err="1">
                <a:hlinkClick r:id="rId5"/>
              </a:rPr>
              <a:t>reject</a:t>
            </a:r>
            <a:r>
              <a:rPr lang="de-DE" dirty="0">
                <a:hlinkClick r:id="rId5"/>
              </a:rPr>
              <a:t>-errors</a:t>
            </a:r>
            <a:endParaRPr lang="de-DE" dirty="0"/>
          </a:p>
          <a:p>
            <a:pPr lvl="1"/>
            <a:r>
              <a:rPr lang="de-DE" dirty="0" err="1">
                <a:hlinkClick r:id="rId6"/>
              </a:rPr>
              <a:t>eslint</a:t>
            </a:r>
            <a:r>
              <a:rPr lang="de-DE" dirty="0">
                <a:hlinkClick r:id="rId6"/>
              </a:rPr>
              <a:t>-plugin-</a:t>
            </a:r>
            <a:r>
              <a:rPr lang="de-DE" dirty="0" err="1">
                <a:hlinkClick r:id="rId6"/>
              </a:rPr>
              <a:t>promise</a:t>
            </a:r>
            <a:endParaRPr lang="de-DE" dirty="0"/>
          </a:p>
          <a:p>
            <a:pPr lvl="1"/>
            <a:r>
              <a:rPr lang="de-DE" dirty="0" err="1">
                <a:hlinkClick r:id="rId7"/>
              </a:rPr>
              <a:t>node</a:t>
            </a:r>
            <a:r>
              <a:rPr lang="de-DE" dirty="0">
                <a:hlinkClick r:id="rId7"/>
              </a:rPr>
              <a:t>/handle-</a:t>
            </a:r>
            <a:r>
              <a:rPr lang="de-DE" dirty="0" err="1">
                <a:hlinkClick r:id="rId7"/>
              </a:rPr>
              <a:t>callback</a:t>
            </a:r>
            <a:r>
              <a:rPr lang="de-DE" dirty="0">
                <a:hlinkClick r:id="rId7"/>
              </a:rPr>
              <a:t>-</a:t>
            </a:r>
            <a:r>
              <a:rPr lang="de-DE" dirty="0" err="1">
                <a:hlinkClick r:id="rId7"/>
              </a:rPr>
              <a:t>err</a:t>
            </a:r>
            <a:endParaRPr lang="de-DE" dirty="0"/>
          </a:p>
          <a:p>
            <a:pPr lvl="1"/>
            <a:r>
              <a:rPr lang="de-DE" dirty="0" err="1">
                <a:hlinkClick r:id="rId8"/>
              </a:rPr>
              <a:t>node</a:t>
            </a:r>
            <a:r>
              <a:rPr lang="de-DE" dirty="0">
                <a:hlinkClick r:id="rId8"/>
              </a:rPr>
              <a:t>/</a:t>
            </a:r>
            <a:r>
              <a:rPr lang="de-DE" dirty="0" err="1">
                <a:hlinkClick r:id="rId8"/>
              </a:rPr>
              <a:t>no</a:t>
            </a:r>
            <a:r>
              <a:rPr lang="de-DE" dirty="0">
                <a:hlinkClick r:id="rId8"/>
              </a:rPr>
              <a:t>-</a:t>
            </a:r>
            <a:r>
              <a:rPr lang="de-DE" dirty="0" err="1">
                <a:hlinkClick r:id="rId8"/>
              </a:rPr>
              <a:t>callback</a:t>
            </a:r>
            <a:r>
              <a:rPr lang="de-DE" dirty="0">
                <a:hlinkClick r:id="rId8"/>
              </a:rPr>
              <a:t>-literal</a:t>
            </a:r>
            <a:endParaRPr lang="de-DE" dirty="0"/>
          </a:p>
          <a:p>
            <a:pPr lvl="1"/>
            <a:r>
              <a:rPr lang="de-DE" dirty="0" err="1">
                <a:hlinkClick r:id="rId9"/>
              </a:rPr>
              <a:t>node</a:t>
            </a:r>
            <a:r>
              <a:rPr lang="de-DE" dirty="0">
                <a:hlinkClick r:id="rId9"/>
              </a:rPr>
              <a:t>/</a:t>
            </a:r>
            <a:r>
              <a:rPr lang="de-DE" dirty="0" err="1">
                <a:hlinkClick r:id="rId9"/>
              </a:rPr>
              <a:t>callback</a:t>
            </a:r>
            <a:r>
              <a:rPr lang="de-DE" dirty="0">
                <a:hlinkClick r:id="rId9"/>
              </a:rPr>
              <a:t>-return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D3F4F-7E7F-46CB-9C1A-8C7207511D7E}"/>
              </a:ext>
            </a:extLst>
          </p:cNvPr>
          <p:cNvSpPr txBox="1"/>
          <p:nvPr/>
        </p:nvSpPr>
        <p:spPr>
          <a:xfrm>
            <a:off x="15240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🏅Empfehlung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36311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Ergänzendes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A612-99DF-4097-8036-6E75EACE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Talks</a:t>
            </a:r>
          </a:p>
          <a:p>
            <a:pPr lvl="1"/>
            <a:r>
              <a:rPr lang="en-US" dirty="0">
                <a:hlinkClick r:id="rId2"/>
              </a:rPr>
              <a:t>What the heck is the event loop anyway? | Philip Roberts | </a:t>
            </a:r>
            <a:r>
              <a:rPr lang="en-US" dirty="0" err="1">
                <a:hlinkClick r:id="rId2"/>
              </a:rPr>
              <a:t>JSConf</a:t>
            </a:r>
            <a:r>
              <a:rPr lang="en-US" dirty="0">
                <a:hlinkClick r:id="rId2"/>
              </a:rPr>
              <a:t> EU – YouTube</a:t>
            </a:r>
            <a:r>
              <a:rPr lang="en-US" dirty="0"/>
              <a:t> </a:t>
            </a:r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Jake Archibald: In The Loop - </a:t>
            </a:r>
            <a:r>
              <a:rPr lang="en-US" dirty="0" err="1">
                <a:hlinkClick r:id="rId3"/>
              </a:rPr>
              <a:t>JSConf.Asia</a:t>
            </a:r>
            <a:r>
              <a:rPr lang="en-US" dirty="0">
                <a:hlinkClick r:id="rId3"/>
              </a:rPr>
              <a:t> – YouTube</a:t>
            </a:r>
            <a:endParaRPr lang="en-US" dirty="0"/>
          </a:p>
          <a:p>
            <a:pPr lvl="1"/>
            <a:r>
              <a:rPr lang="de-DE" dirty="0" err="1">
                <a:hlinkClick r:id="rId4"/>
              </a:rPr>
              <a:t>Asynchrony</a:t>
            </a:r>
            <a:r>
              <a:rPr lang="de-DE" dirty="0">
                <a:hlinkClick r:id="rId4"/>
              </a:rPr>
              <a:t>: </a:t>
            </a:r>
            <a:r>
              <a:rPr lang="de-DE" dirty="0" err="1">
                <a:hlinkClick r:id="rId4"/>
              </a:rPr>
              <a:t>Under</a:t>
            </a:r>
            <a:r>
              <a:rPr lang="de-DE" dirty="0">
                <a:hlinkClick r:id="rId4"/>
              </a:rPr>
              <a:t> </a:t>
            </a:r>
            <a:r>
              <a:rPr lang="de-DE" dirty="0" err="1">
                <a:hlinkClick r:id="rId4"/>
              </a:rPr>
              <a:t>the</a:t>
            </a:r>
            <a:r>
              <a:rPr lang="de-DE" dirty="0">
                <a:hlinkClick r:id="rId4"/>
              </a:rPr>
              <a:t> Hood - Shelley </a:t>
            </a:r>
            <a:r>
              <a:rPr lang="de-DE" dirty="0" err="1">
                <a:hlinkClick r:id="rId4"/>
              </a:rPr>
              <a:t>Vohr</a:t>
            </a:r>
            <a:r>
              <a:rPr lang="de-DE" dirty="0">
                <a:hlinkClick r:id="rId4"/>
              </a:rPr>
              <a:t> - </a:t>
            </a:r>
            <a:r>
              <a:rPr lang="de-DE" dirty="0" err="1">
                <a:hlinkClick r:id="rId4"/>
              </a:rPr>
              <a:t>JSConf</a:t>
            </a:r>
            <a:r>
              <a:rPr lang="de-DE" dirty="0">
                <a:hlinkClick r:id="rId4"/>
              </a:rPr>
              <a:t> EU - YouTube</a:t>
            </a:r>
            <a:endParaRPr lang="en-US" dirty="0"/>
          </a:p>
          <a:p>
            <a:r>
              <a:rPr lang="en-US" dirty="0" err="1"/>
              <a:t>Sonstiges</a:t>
            </a:r>
            <a:endParaRPr lang="en-US" dirty="0"/>
          </a:p>
          <a:p>
            <a:pPr lvl="1"/>
            <a:r>
              <a:rPr lang="en-US" dirty="0" err="1"/>
              <a:t>Visualisierungstools</a:t>
            </a:r>
            <a:r>
              <a:rPr lang="en-US" dirty="0"/>
              <a:t> für Task Queue, Microtask Queue, </a:t>
            </a:r>
            <a:r>
              <a:rPr lang="en-US" dirty="0" err="1"/>
              <a:t>Callstack</a:t>
            </a:r>
            <a:r>
              <a:rPr lang="en-US" dirty="0"/>
              <a:t> und Event Loop</a:t>
            </a:r>
          </a:p>
          <a:p>
            <a:pPr lvl="2"/>
            <a:r>
              <a:rPr lang="de-DE" dirty="0" err="1">
                <a:hlinkClick r:id="rId5"/>
              </a:rPr>
              <a:t>Loupe</a:t>
            </a:r>
            <a:endParaRPr lang="de-DE" dirty="0"/>
          </a:p>
          <a:p>
            <a:pPr lvl="2"/>
            <a:r>
              <a:rPr lang="de-DE" dirty="0">
                <a:hlinkClick r:id="rId6"/>
              </a:rPr>
              <a:t>JavaScript Visualizer 9000</a:t>
            </a:r>
            <a:r>
              <a:rPr lang="de-DE" dirty="0"/>
              <a:t> </a:t>
            </a:r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</a:t>
            </a:r>
            <a:endParaRPr lang="de-DE" dirty="0"/>
          </a:p>
          <a:p>
            <a:pPr lvl="2"/>
            <a:r>
              <a:rPr lang="de-DE" dirty="0" err="1">
                <a:hlinkClick r:id="rId7"/>
              </a:rPr>
              <a:t>JELoop</a:t>
            </a:r>
            <a:r>
              <a:rPr lang="de-DE" dirty="0">
                <a:hlinkClick r:id="rId7"/>
              </a:rPr>
              <a:t> Visualizer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D99FA-BF3C-49BB-8726-537DDF557701}"/>
              </a:ext>
            </a:extLst>
          </p:cNvPr>
          <p:cNvSpPr txBox="1"/>
          <p:nvPr/>
        </p:nvSpPr>
        <p:spPr>
          <a:xfrm>
            <a:off x="15240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🏅Empfehlung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55226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Ergänzendes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A612-99DF-4097-8036-6E75EACE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Literatur</a:t>
            </a:r>
            <a:endParaRPr lang="en-US" dirty="0"/>
          </a:p>
          <a:p>
            <a:pPr lvl="1"/>
            <a:r>
              <a:rPr lang="de-DE" dirty="0">
                <a:hlinkClick r:id="rId2"/>
              </a:rPr>
              <a:t>JavaScript for impatient programmers (ES2022 edition) (exploringjs.com)</a:t>
            </a:r>
            <a:r>
              <a:rPr lang="de-DE" dirty="0"/>
              <a:t> </a:t>
            </a:r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</a:t>
            </a:r>
            <a:endParaRPr lang="de-DE" dirty="0">
              <a:hlinkClick r:id="rId3"/>
            </a:endParaRPr>
          </a:p>
          <a:p>
            <a:pPr lvl="1"/>
            <a:r>
              <a:rPr lang="de-DE" dirty="0">
                <a:hlinkClick r:id="rId3"/>
              </a:rPr>
              <a:t>Asynchronous Programming :: Eloquent JavaScript</a:t>
            </a:r>
            <a:endParaRPr lang="de-DE" dirty="0"/>
          </a:p>
          <a:p>
            <a:pPr lvl="1"/>
            <a:r>
              <a:rPr lang="en-US" dirty="0">
                <a:hlinkClick r:id="rId4"/>
              </a:rPr>
              <a:t>Debugging Asynchronous JavaScript with Chrome </a:t>
            </a:r>
            <a:r>
              <a:rPr lang="en-US" dirty="0" err="1">
                <a:hlinkClick r:id="rId4"/>
              </a:rPr>
              <a:t>DevTools</a:t>
            </a:r>
            <a:r>
              <a:rPr lang="en-US" dirty="0">
                <a:hlinkClick r:id="rId4"/>
              </a:rPr>
              <a:t> - HTML5 Rocks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JavaScript Callbacks are Pretty Okay - Andrew Kelley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Callbacks are imperative, promises are functional: Node's biggest missed opportunity – The If Works (jcoglan.com)</a:t>
            </a:r>
            <a:endParaRPr lang="en-US" dirty="0"/>
          </a:p>
          <a:p>
            <a:r>
              <a:rPr lang="en-US" dirty="0"/>
              <a:t>Standards</a:t>
            </a:r>
          </a:p>
          <a:p>
            <a:pPr lvl="1"/>
            <a:r>
              <a:rPr lang="de-DE" dirty="0">
                <a:hlinkClick r:id="rId7"/>
              </a:rPr>
              <a:t>HTML Standard (whatwg.org)</a:t>
            </a:r>
            <a:endParaRPr lang="en-US" dirty="0"/>
          </a:p>
          <a:p>
            <a:pPr lvl="1"/>
            <a:r>
              <a:rPr lang="de-DE" dirty="0">
                <a:hlinkClick r:id="rId8"/>
              </a:rPr>
              <a:t>ECMA-262 - Ecma International (ecma-international.org)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D99FA-BF3C-49BB-8726-537DDF557701}"/>
              </a:ext>
            </a:extLst>
          </p:cNvPr>
          <p:cNvSpPr txBox="1"/>
          <p:nvPr/>
        </p:nvSpPr>
        <p:spPr>
          <a:xfrm>
            <a:off x="15240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🏅Empfehlung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76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Nebenläufigkeit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0AA83D-B937-414A-B674-C3C9C173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669" y="1896877"/>
            <a:ext cx="7842661" cy="357764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“Concurrency is the composition of independently executing computations.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Concurrency is a way to structure software [...].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It is not parallelism.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[...] although it enables parallelism.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If you have only one processor, your program can still be concurrent but it cannot be parallel.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[...] a well-written concurrent program might run efficiently in parallel on a multiprocessor.”</a:t>
            </a:r>
            <a:endParaRPr lang="de-DE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130CF-9C15-4D3C-8935-1E72FA0C7455}"/>
              </a:ext>
            </a:extLst>
          </p:cNvPr>
          <p:cNvSpPr txBox="1"/>
          <p:nvPr/>
        </p:nvSpPr>
        <p:spPr>
          <a:xfrm>
            <a:off x="2174669" y="5474525"/>
            <a:ext cx="824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Go Concurrency Patterns </a:t>
            </a:r>
            <a:r>
              <a:rPr lang="en-US" dirty="0">
                <a:hlinkClick r:id="rId3"/>
              </a:rPr>
              <a:t>https://talks.golang.org/2012/concurrency.slide#6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2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Ziel erreicht?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10FE0BE-9AD0-4FE6-ADDF-4C0D0EE2E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5318"/>
            <a:ext cx="9144000" cy="1655762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Verständnis für das Laufzeitmodell von JavaScript im Browser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Verständnis zu synchron und asynchronen Funktionen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Verständnis zu konkreten Modellen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Callbacks</a:t>
            </a:r>
            <a:endParaRPr lang="de-D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Promises</a:t>
            </a:r>
            <a:endParaRPr lang="de-D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93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Synchron und Asynchron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805849"/>
          </a:xfrm>
        </p:spPr>
        <p:txBody>
          <a:bodyPr>
            <a:normAutofit/>
          </a:bodyPr>
          <a:lstStyle/>
          <a:p>
            <a:r>
              <a:rPr lang="de-DE" dirty="0"/>
              <a:t>Synchron</a:t>
            </a:r>
          </a:p>
          <a:p>
            <a:pPr lvl="1"/>
            <a:r>
              <a:rPr lang="de-DE" dirty="0"/>
              <a:t>Auf einen Aufruf folgt immer eine Antwort</a:t>
            </a:r>
          </a:p>
          <a:p>
            <a:pPr lvl="1"/>
            <a:r>
              <a:rPr lang="de-DE" dirty="0"/>
              <a:t>Ohne Antwort geht‘s nicht weiter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BA2AB0-F88B-4182-8DD1-549A8535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110649"/>
          </a:xfrm>
        </p:spPr>
        <p:txBody>
          <a:bodyPr>
            <a:normAutofit/>
          </a:bodyPr>
          <a:lstStyle/>
          <a:p>
            <a:r>
              <a:rPr lang="de-DE" dirty="0"/>
              <a:t>Asynchron</a:t>
            </a:r>
          </a:p>
          <a:p>
            <a:pPr lvl="1"/>
            <a:r>
              <a:rPr lang="de-DE" dirty="0"/>
              <a:t>Auf einen Aufruf folgt nicht unmittelbar eine Antwort</a:t>
            </a:r>
          </a:p>
          <a:p>
            <a:pPr lvl="1"/>
            <a:r>
              <a:rPr lang="de-DE" dirty="0"/>
              <a:t>Die Antwort kann auch später entgegen genommen werden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3B50624-2947-4F84-BF7F-CD9DF23D31B1}"/>
              </a:ext>
            </a:extLst>
          </p:cNvPr>
          <p:cNvSpPr txBox="1">
            <a:spLocks/>
          </p:cNvSpPr>
          <p:nvPr/>
        </p:nvSpPr>
        <p:spPr>
          <a:xfrm>
            <a:off x="914400" y="5009362"/>
            <a:ext cx="4168239" cy="118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„Kein Problem, ich warte hier“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8147FEA-02BC-4190-94C0-5F440BE0B260}"/>
              </a:ext>
            </a:extLst>
          </p:cNvPr>
          <p:cNvSpPr txBox="1">
            <a:spLocks/>
          </p:cNvSpPr>
          <p:nvPr/>
        </p:nvSpPr>
        <p:spPr>
          <a:xfrm>
            <a:off x="6538356" y="5009362"/>
            <a:ext cx="4894613" cy="118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„Ok, dann komme ich später wieder“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960696-5166-4193-BD48-89D8488BAAE5}"/>
              </a:ext>
            </a:extLst>
          </p:cNvPr>
          <p:cNvSpPr/>
          <p:nvPr/>
        </p:nvSpPr>
        <p:spPr>
          <a:xfrm>
            <a:off x="914400" y="4976533"/>
            <a:ext cx="4132613" cy="1222386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9DECC7-19DB-4CFA-8E7E-1818582ACEF5}"/>
              </a:ext>
            </a:extLst>
          </p:cNvPr>
          <p:cNvSpPr/>
          <p:nvPr/>
        </p:nvSpPr>
        <p:spPr>
          <a:xfrm>
            <a:off x="6538356" y="4976533"/>
            <a:ext cx="4815444" cy="1222386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7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(Nicht)-Blockieren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805849"/>
          </a:xfrm>
        </p:spPr>
        <p:txBody>
          <a:bodyPr>
            <a:normAutofit/>
          </a:bodyPr>
          <a:lstStyle/>
          <a:p>
            <a:r>
              <a:rPr lang="de-DE" dirty="0"/>
              <a:t>Blockieren</a:t>
            </a:r>
          </a:p>
          <a:p>
            <a:pPr lvl="1"/>
            <a:r>
              <a:rPr lang="de-DE" dirty="0"/>
              <a:t>Das was „langsam“ ist</a:t>
            </a:r>
          </a:p>
          <a:p>
            <a:pPr lvl="1"/>
            <a:r>
              <a:rPr lang="de-DE" dirty="0"/>
              <a:t>Lange Untätigkeit durch warten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BA2AB0-F88B-4182-8DD1-549A8535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110649"/>
          </a:xfrm>
        </p:spPr>
        <p:txBody>
          <a:bodyPr>
            <a:normAutofit/>
          </a:bodyPr>
          <a:lstStyle/>
          <a:p>
            <a:r>
              <a:rPr lang="de-DE" dirty="0"/>
              <a:t>Nicht-Blockieren</a:t>
            </a:r>
          </a:p>
          <a:p>
            <a:pPr lvl="1"/>
            <a:r>
              <a:rPr lang="de-DE" dirty="0"/>
              <a:t>Anstatt zu warten können andere Aufgaben übernommen werden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3220FCE-6044-4C3B-991C-FAC06AA9B89A}"/>
              </a:ext>
            </a:extLst>
          </p:cNvPr>
          <p:cNvSpPr txBox="1">
            <a:spLocks/>
          </p:cNvSpPr>
          <p:nvPr/>
        </p:nvSpPr>
        <p:spPr>
          <a:xfrm>
            <a:off x="914400" y="5009363"/>
            <a:ext cx="4199906" cy="1222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„Kein Problem, ich warte hier“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054CA9A-B509-44B6-BAA8-A30494C5F4FB}"/>
              </a:ext>
            </a:extLst>
          </p:cNvPr>
          <p:cNvSpPr txBox="1">
            <a:spLocks/>
          </p:cNvSpPr>
          <p:nvPr/>
        </p:nvSpPr>
        <p:spPr>
          <a:xfrm>
            <a:off x="6280068" y="5009362"/>
            <a:ext cx="5025241" cy="1442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„Ok, darf ich Ihnen in der Zwischenzeit</a:t>
            </a:r>
            <a:br>
              <a:rPr lang="de-DE" sz="2000" dirty="0"/>
            </a:br>
            <a:r>
              <a:rPr lang="de-DE" sz="2000" dirty="0"/>
              <a:t>                 etwas zu trinken bringen?“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67CAE-B3C9-4B8F-AFED-DF698EB44FA1}"/>
              </a:ext>
            </a:extLst>
          </p:cNvPr>
          <p:cNvSpPr txBox="1"/>
          <p:nvPr/>
        </p:nvSpPr>
        <p:spPr>
          <a:xfrm>
            <a:off x="914400" y="6325590"/>
            <a:ext cx="361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Synchron ist immer Blockierend – also gleiches Beispiel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8CDFC2-3B45-4004-9479-9C7E8301445C}"/>
              </a:ext>
            </a:extLst>
          </p:cNvPr>
          <p:cNvSpPr/>
          <p:nvPr/>
        </p:nvSpPr>
        <p:spPr>
          <a:xfrm>
            <a:off x="914400" y="4976533"/>
            <a:ext cx="4132613" cy="1222386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4AD3BE-452D-4537-91B9-733E02216AEF}"/>
              </a:ext>
            </a:extLst>
          </p:cNvPr>
          <p:cNvSpPr/>
          <p:nvPr/>
        </p:nvSpPr>
        <p:spPr>
          <a:xfrm>
            <a:off x="6280068" y="4976532"/>
            <a:ext cx="4961906" cy="147572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68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  <p:bldP spid="3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sollte mich das interessieren?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0975"/>
          </a:xfrm>
        </p:spPr>
        <p:txBody>
          <a:bodyPr/>
          <a:lstStyle/>
          <a:p>
            <a:r>
              <a:rPr lang="de-DE" dirty="0"/>
              <a:t>W3Techs vermeldet einen Anteil von 97,9% für JS als Client-</a:t>
            </a:r>
            <a:r>
              <a:rPr lang="de-DE" dirty="0" err="1"/>
              <a:t>side</a:t>
            </a:r>
            <a:r>
              <a:rPr lang="de-DE" dirty="0"/>
              <a:t>-Language [1]</a:t>
            </a:r>
          </a:p>
          <a:p>
            <a:r>
              <a:rPr lang="de-DE" dirty="0"/>
              <a:t>Statisch gerenderte Webseiten ohne JS sind Rarität geworden [2]</a:t>
            </a:r>
          </a:p>
          <a:p>
            <a:r>
              <a:rPr lang="de-DE" dirty="0"/>
              <a:t>Alltagsarbeit in der Web-Entwicklung mit JS ist Komposition von</a:t>
            </a:r>
          </a:p>
          <a:p>
            <a:pPr lvl="1"/>
            <a:r>
              <a:rPr lang="de-DE" dirty="0"/>
              <a:t>Nutzereingaben</a:t>
            </a:r>
          </a:p>
          <a:p>
            <a:pPr lvl="1"/>
            <a:r>
              <a:rPr lang="de-DE" dirty="0"/>
              <a:t>Laden von Ressourcen</a:t>
            </a:r>
          </a:p>
          <a:p>
            <a:pPr lvl="1"/>
            <a:r>
              <a:rPr lang="de-DE" dirty="0"/>
              <a:t>Rendern / DOM </a:t>
            </a:r>
            <a:r>
              <a:rPr lang="de-DE" dirty="0" err="1"/>
              <a:t>Manipulations</a:t>
            </a:r>
            <a:endParaRPr lang="de-DE" dirty="0"/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Alles Teil des Laufzeitmodells von JavaScript im Browser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DDC77-44F9-4FE5-8CA4-17DB23DAB2EB}"/>
              </a:ext>
            </a:extLst>
          </p:cNvPr>
          <p:cNvSpPr txBox="1"/>
          <p:nvPr/>
        </p:nvSpPr>
        <p:spPr>
          <a:xfrm>
            <a:off x="154775" y="6050873"/>
            <a:ext cx="753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[1] Quelle: </a:t>
            </a:r>
            <a:r>
              <a:rPr lang="de-DE" dirty="0">
                <a:hlinkClick r:id="rId2"/>
              </a:rPr>
              <a:t>https://w3techs.com/technologies/overview/client_side_language</a:t>
            </a:r>
            <a:r>
              <a:rPr lang="de-DE" dirty="0"/>
              <a:t> </a:t>
            </a:r>
          </a:p>
          <a:p>
            <a:r>
              <a:rPr lang="de-DE" dirty="0"/>
              <a:t>[2] Eigene Einschätzung, keine belastbaren Statistiken</a:t>
            </a:r>
          </a:p>
        </p:txBody>
      </p:sp>
    </p:spTree>
    <p:extLst>
      <p:ext uri="{BB962C8B-B14F-4D97-AF65-F5344CB8AC3E}">
        <p14:creationId xmlns:p14="http://schemas.microsoft.com/office/powerpoint/2010/main" val="300257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3565</Words>
  <Application>Microsoft Office PowerPoint</Application>
  <PresentationFormat>Widescreen</PresentationFormat>
  <Paragraphs>705</Paragraphs>
  <Slides>60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Calibri Light</vt:lpstr>
      <vt:lpstr>Consolas</vt:lpstr>
      <vt:lpstr>JetBrainsMono NF</vt:lpstr>
      <vt:lpstr>Noto Color Emoji</vt:lpstr>
      <vt:lpstr>Office Theme</vt:lpstr>
      <vt:lpstr>Nebenläufigkeit in JavaScript</vt:lpstr>
      <vt:lpstr>Ziel dieses Workshops</vt:lpstr>
      <vt:lpstr>Methodik</vt:lpstr>
      <vt:lpstr>Fast Facts</vt:lpstr>
      <vt:lpstr>Fast Facts</vt:lpstr>
      <vt:lpstr>Definitionen – Nebenläufigkeit</vt:lpstr>
      <vt:lpstr>Definitionen – Synchron und Asynchron</vt:lpstr>
      <vt:lpstr>Definitionen – (Nicht)-Blockieren</vt:lpstr>
      <vt:lpstr>Warum sollte mich das interessieren?</vt:lpstr>
      <vt:lpstr>Laufzeitmodell im Browser</vt:lpstr>
      <vt:lpstr>Basics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Basics</vt:lpstr>
      <vt:lpstr>PowerPoint Presentation</vt:lpstr>
      <vt:lpstr>PowerPoint Presentation</vt:lpstr>
      <vt:lpstr>PowerPoint Presentation</vt:lpstr>
      <vt:lpstr>Pseudocode Event Loop</vt:lpstr>
      <vt:lpstr>„Run To Completion“-Semantics</vt:lpstr>
      <vt:lpstr>„Run To Completion“-Semantics</vt:lpstr>
      <vt:lpstr>Zusammenfassung Ausführungsmodell</vt:lpstr>
      <vt:lpstr>Callbacks</vt:lpstr>
      <vt:lpstr>Callbacks</vt:lpstr>
      <vt:lpstr>Callbacks – Pitfalls</vt:lpstr>
      <vt:lpstr>Callbacks – Good Practices</vt:lpstr>
      <vt:lpstr>Zeit für eine Übung</vt:lpstr>
      <vt:lpstr>Promises</vt:lpstr>
      <vt:lpstr>PowerPoint Presentation</vt:lpstr>
      <vt:lpstr>PowerPoint Presentation</vt:lpstr>
      <vt:lpstr>Task Queue vs. Microtask Queue</vt:lpstr>
      <vt:lpstr>Promises</vt:lpstr>
      <vt:lpstr>Promises</vt:lpstr>
      <vt:lpstr>Promise-Chaining</vt:lpstr>
      <vt:lpstr>Promisify Callbacks</vt:lpstr>
      <vt:lpstr>Promise Caching</vt:lpstr>
      <vt:lpstr>Promise Pitfalls</vt:lpstr>
      <vt:lpstr>Promise Pitfalls</vt:lpstr>
      <vt:lpstr>Promise Good Practices</vt:lpstr>
      <vt:lpstr>Promise Good Practices</vt:lpstr>
      <vt:lpstr>Zeit für eine Übung</vt:lpstr>
      <vt:lpstr>Async / Await Pattern</vt:lpstr>
      <vt:lpstr>Async / Await Pitfalls</vt:lpstr>
      <vt:lpstr>Async / Await Good Practices</vt:lpstr>
      <vt:lpstr>Async / Await Good Practices</vt:lpstr>
      <vt:lpstr>Zeit für eine Übung</vt:lpstr>
      <vt:lpstr>Ergänzendes Material</vt:lpstr>
      <vt:lpstr>Ergänzendes Material</vt:lpstr>
      <vt:lpstr>Ergänzendes Material</vt:lpstr>
      <vt:lpstr>Ziel erreicht?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Hund (thund)</dc:creator>
  <cp:lastModifiedBy>Tobias Hund (thund)</cp:lastModifiedBy>
  <cp:revision>91</cp:revision>
  <dcterms:created xsi:type="dcterms:W3CDTF">2022-04-09T15:27:23Z</dcterms:created>
  <dcterms:modified xsi:type="dcterms:W3CDTF">2022-04-25T10:35:21Z</dcterms:modified>
</cp:coreProperties>
</file>