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40.xml" ContentType="application/vnd.openxmlformats-officedocument.presentationml.slide+xml"/>
  <Override PartName="/ppt/slides/slide69.xml" ContentType="application/vnd.openxmlformats-officedocument.presentationml.slide+xml"/>
  <Override PartName="/ppt/slides/slide68.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39.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2.xml" ContentType="application/vnd.openxmlformats-officedocument.presentationml.slide+xml"/>
  <Override PartName="/ppt/slides/slide6.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1.xml" ContentType="application/vnd.openxmlformats-officedocument.presentationml.slide+xml"/>
  <Override PartName="/ppt/slides/slide13.xml" ContentType="application/vnd.openxmlformats-officedocument.presentationml.slide+xml"/>
  <Override PartName="/ppt/slides/slide19.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Masters/slideMaster1.xml" ContentType="application/vnd.openxmlformats-officedocument.presentationml.slideMaster+xml"/>
  <Override PartName="/ppt/notesSlides/notesSlide3.xml" ContentType="application/vnd.openxmlformats-officedocument.presentationml.notesSlide+xml"/>
  <Override PartName="/ppt/notesSlides/notesSlide1.xml" ContentType="application/vnd.openxmlformats-officedocument.presentationml.notesSlid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2.xml" ContentType="application/vnd.openxmlformats-officedocument.presentationml.notesSlid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notesSlides/notesSlide4.xml" ContentType="application/vnd.openxmlformats-officedocument.presentationml.notesSlide+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sldIdLst>
    <p:sldId id="276" r:id="rId2"/>
    <p:sldId id="279" r:id="rId3"/>
    <p:sldId id="278" r:id="rId4"/>
    <p:sldId id="318" r:id="rId5"/>
    <p:sldId id="319" r:id="rId6"/>
    <p:sldId id="320" r:id="rId7"/>
    <p:sldId id="281" r:id="rId8"/>
    <p:sldId id="282" r:id="rId9"/>
    <p:sldId id="277" r:id="rId10"/>
    <p:sldId id="283" r:id="rId11"/>
    <p:sldId id="317" r:id="rId12"/>
    <p:sldId id="280" r:id="rId13"/>
    <p:sldId id="309" r:id="rId14"/>
    <p:sldId id="310" r:id="rId15"/>
    <p:sldId id="284" r:id="rId16"/>
    <p:sldId id="285" r:id="rId17"/>
    <p:sldId id="286" r:id="rId18"/>
    <p:sldId id="287" r:id="rId19"/>
    <p:sldId id="288" r:id="rId20"/>
    <p:sldId id="289" r:id="rId21"/>
    <p:sldId id="290" r:id="rId22"/>
    <p:sldId id="292" r:id="rId23"/>
    <p:sldId id="293" r:id="rId24"/>
    <p:sldId id="291" r:id="rId25"/>
    <p:sldId id="267" r:id="rId26"/>
    <p:sldId id="294" r:id="rId27"/>
    <p:sldId id="311" r:id="rId28"/>
    <p:sldId id="325" r:id="rId29"/>
    <p:sldId id="326" r:id="rId30"/>
    <p:sldId id="270" r:id="rId31"/>
    <p:sldId id="295" r:id="rId32"/>
    <p:sldId id="256" r:id="rId33"/>
    <p:sldId id="271" r:id="rId34"/>
    <p:sldId id="272" r:id="rId35"/>
    <p:sldId id="273" r:id="rId36"/>
    <p:sldId id="274" r:id="rId37"/>
    <p:sldId id="275" r:id="rId38"/>
    <p:sldId id="269" r:id="rId39"/>
    <p:sldId id="257" r:id="rId40"/>
    <p:sldId id="298" r:id="rId41"/>
    <p:sldId id="258" r:id="rId42"/>
    <p:sldId id="263" r:id="rId43"/>
    <p:sldId id="323" r:id="rId44"/>
    <p:sldId id="324" r:id="rId45"/>
    <p:sldId id="297" r:id="rId46"/>
    <p:sldId id="315" r:id="rId47"/>
    <p:sldId id="266" r:id="rId48"/>
    <p:sldId id="259" r:id="rId49"/>
    <p:sldId id="321" r:id="rId50"/>
    <p:sldId id="313" r:id="rId51"/>
    <p:sldId id="314" r:id="rId52"/>
    <p:sldId id="265" r:id="rId53"/>
    <p:sldId id="296" r:id="rId54"/>
    <p:sldId id="264" r:id="rId55"/>
    <p:sldId id="261" r:id="rId56"/>
    <p:sldId id="262" r:id="rId57"/>
    <p:sldId id="260" r:id="rId58"/>
    <p:sldId id="299" r:id="rId59"/>
    <p:sldId id="300" r:id="rId60"/>
    <p:sldId id="316" r:id="rId61"/>
    <p:sldId id="301" r:id="rId62"/>
    <p:sldId id="303" r:id="rId63"/>
    <p:sldId id="302" r:id="rId64"/>
    <p:sldId id="305" r:id="rId65"/>
    <p:sldId id="304" r:id="rId66"/>
    <p:sldId id="306" r:id="rId67"/>
    <p:sldId id="307" r:id="rId68"/>
    <p:sldId id="308" r:id="rId69"/>
    <p:sldId id="322" r:id="rId70"/>
  </p:sldIdLst>
  <p:sldSz cx="9144000" cy="6858000" type="screen4x3"/>
  <p:notesSz cx="6761163" cy="9942513"/>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5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D5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 pośredni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p:cViewPr varScale="1">
        <p:scale>
          <a:sx n="124" d="100"/>
          <a:sy n="124" d="100"/>
        </p:scale>
        <p:origin x="894" y="108"/>
      </p:cViewPr>
      <p:guideLst>
        <p:guide orient="horz" pos="3158"/>
        <p:guide pos="2880"/>
      </p:guideLst>
    </p:cSldViewPr>
  </p:slideViewPr>
  <p:notesTextViewPr>
    <p:cViewPr>
      <p:scale>
        <a:sx n="3" d="2"/>
        <a:sy n="3" d="2"/>
      </p:scale>
      <p:origin x="0" y="0"/>
    </p:cViewPr>
  </p:notesTextViewPr>
  <p:sorterViewPr>
    <p:cViewPr>
      <p:scale>
        <a:sx n="80" d="100"/>
        <a:sy n="80" d="100"/>
      </p:scale>
      <p:origin x="0" y="-222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customXml" Target="../customXml/item2.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78"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customXml" Target="../customXml/item1.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29837" cy="497126"/>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29761" y="0"/>
            <a:ext cx="2929837" cy="497126"/>
          </a:xfrm>
          <a:prstGeom prst="rect">
            <a:avLst/>
          </a:prstGeom>
        </p:spPr>
        <p:txBody>
          <a:bodyPr vert="horz" lIns="91440" tIns="45720" rIns="91440" bIns="45720" rtlCol="0"/>
          <a:lstStyle>
            <a:lvl1pPr algn="r">
              <a:defRPr sz="1200"/>
            </a:lvl1pPr>
          </a:lstStyle>
          <a:p>
            <a:fld id="{C9576B4E-C4E1-43A8-A278-3D5AC95B5BE4}" type="datetimeFigureOut">
              <a:rPr lang="pl-PL" smtClean="0"/>
              <a:t>27.04.2023</a:t>
            </a:fld>
            <a:endParaRPr lang="pl-PL"/>
          </a:p>
        </p:txBody>
      </p:sp>
      <p:sp>
        <p:nvSpPr>
          <p:cNvPr id="4" name="Symbol zastępczy obrazu slajdu 3"/>
          <p:cNvSpPr>
            <a:spLocks noGrp="1" noRot="1" noChangeAspect="1"/>
          </p:cNvSpPr>
          <p:nvPr>
            <p:ph type="sldImg" idx="2"/>
          </p:nvPr>
        </p:nvSpPr>
        <p:spPr>
          <a:xfrm>
            <a:off x="896938" y="746125"/>
            <a:ext cx="4967287" cy="372745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76117" y="4722694"/>
            <a:ext cx="5408930" cy="4474131"/>
          </a:xfrm>
          <a:prstGeom prst="rect">
            <a:avLst/>
          </a:prstGeom>
        </p:spPr>
        <p:txBody>
          <a:bodyPr vert="horz" lIns="91440" tIns="45720" rIns="91440" bIns="45720" rtlCol="0"/>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6" name="Symbol zastępczy stopki 5"/>
          <p:cNvSpPr>
            <a:spLocks noGrp="1"/>
          </p:cNvSpPr>
          <p:nvPr>
            <p:ph type="ftr" sz="quarter" idx="4"/>
          </p:nvPr>
        </p:nvSpPr>
        <p:spPr>
          <a:xfrm>
            <a:off x="0" y="9443662"/>
            <a:ext cx="2929837" cy="497126"/>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29761" y="9443662"/>
            <a:ext cx="2929837" cy="497126"/>
          </a:xfrm>
          <a:prstGeom prst="rect">
            <a:avLst/>
          </a:prstGeom>
        </p:spPr>
        <p:txBody>
          <a:bodyPr vert="horz" lIns="91440" tIns="45720" rIns="91440" bIns="45720" rtlCol="0" anchor="b"/>
          <a:lstStyle>
            <a:lvl1pPr algn="r">
              <a:defRPr sz="1200"/>
            </a:lvl1pPr>
          </a:lstStyle>
          <a:p>
            <a:fld id="{E4DF9D60-AD48-4D08-8908-B7D8C3042A21}" type="slidenum">
              <a:rPr lang="pl-PL" smtClean="0"/>
              <a:t>‹#›</a:t>
            </a:fld>
            <a:endParaRPr lang="pl-PL"/>
          </a:p>
        </p:txBody>
      </p:sp>
    </p:spTree>
    <p:extLst>
      <p:ext uri="{BB962C8B-B14F-4D97-AF65-F5344CB8AC3E}">
        <p14:creationId xmlns:p14="http://schemas.microsoft.com/office/powerpoint/2010/main" val="2705018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E4DF9D60-AD48-4D08-8908-B7D8C3042A21}" type="slidenum">
              <a:rPr lang="pl-PL" smtClean="0"/>
              <a:t>6</a:t>
            </a:fld>
            <a:endParaRPr lang="pl-PL"/>
          </a:p>
        </p:txBody>
      </p:sp>
    </p:spTree>
    <p:extLst>
      <p:ext uri="{BB962C8B-B14F-4D97-AF65-F5344CB8AC3E}">
        <p14:creationId xmlns:p14="http://schemas.microsoft.com/office/powerpoint/2010/main" val="1656024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E4DF9D60-AD48-4D08-8908-B7D8C3042A21}" type="slidenum">
              <a:rPr lang="pl-PL" smtClean="0"/>
              <a:t>39</a:t>
            </a:fld>
            <a:endParaRPr lang="pl-PL"/>
          </a:p>
        </p:txBody>
      </p:sp>
    </p:spTree>
    <p:extLst>
      <p:ext uri="{BB962C8B-B14F-4D97-AF65-F5344CB8AC3E}">
        <p14:creationId xmlns:p14="http://schemas.microsoft.com/office/powerpoint/2010/main" val="1449255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E4DF9D60-AD48-4D08-8908-B7D8C3042A21}" type="slidenum">
              <a:rPr lang="pl-PL" smtClean="0"/>
              <a:t>42</a:t>
            </a:fld>
            <a:endParaRPr lang="pl-PL"/>
          </a:p>
        </p:txBody>
      </p:sp>
    </p:spTree>
    <p:extLst>
      <p:ext uri="{BB962C8B-B14F-4D97-AF65-F5344CB8AC3E}">
        <p14:creationId xmlns:p14="http://schemas.microsoft.com/office/powerpoint/2010/main" val="2541210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E4DF9D60-AD48-4D08-8908-B7D8C3042A21}" type="slidenum">
              <a:rPr lang="pl-PL" smtClean="0"/>
              <a:t>61</a:t>
            </a:fld>
            <a:endParaRPr lang="pl-PL"/>
          </a:p>
        </p:txBody>
      </p:sp>
    </p:spTree>
    <p:extLst>
      <p:ext uri="{BB962C8B-B14F-4D97-AF65-F5344CB8AC3E}">
        <p14:creationId xmlns:p14="http://schemas.microsoft.com/office/powerpoint/2010/main" val="18308781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685800" y="2130425"/>
            <a:ext cx="7772400" cy="1470025"/>
          </a:xfrm>
        </p:spPr>
        <p:txBody>
          <a:bodyPr/>
          <a:lstStyle/>
          <a:p>
            <a:r>
              <a:rPr lang="pl-PL" smtClean="0"/>
              <a:t>Kliknij, aby edytować styl</a:t>
            </a:r>
            <a:endParaRPr lang="pl-PL"/>
          </a:p>
        </p:txBody>
      </p:sp>
      <p:sp>
        <p:nvSpPr>
          <p:cNvPr id="3" name="Podtytuł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smtClean="0"/>
              <a:t>Kliknij, aby edytować styl wzorca podtytułu</a:t>
            </a:r>
            <a:endParaRPr lang="pl-PL"/>
          </a:p>
        </p:txBody>
      </p:sp>
      <p:sp>
        <p:nvSpPr>
          <p:cNvPr id="4" name="Symbol zastępczy daty 3"/>
          <p:cNvSpPr>
            <a:spLocks noGrp="1"/>
          </p:cNvSpPr>
          <p:nvPr>
            <p:ph type="dt" sz="half" idx="10"/>
          </p:nvPr>
        </p:nvSpPr>
        <p:spPr/>
        <p:txBody>
          <a:bodyPr/>
          <a:lstStyle/>
          <a:p>
            <a:fld id="{BB85B3A3-98AE-4091-A420-D9AA47D4BB4B}" type="datetimeFigureOut">
              <a:rPr lang="pl-PL" smtClean="0"/>
              <a:t>27.04.2023</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B419568C-35F3-4931-A5FF-4AE773543969}" type="slidenum">
              <a:rPr lang="pl-PL" smtClean="0"/>
              <a:t>‹#›</a:t>
            </a:fld>
            <a:endParaRPr lang="pl-PL"/>
          </a:p>
        </p:txBody>
      </p:sp>
    </p:spTree>
    <p:extLst>
      <p:ext uri="{BB962C8B-B14F-4D97-AF65-F5344CB8AC3E}">
        <p14:creationId xmlns:p14="http://schemas.microsoft.com/office/powerpoint/2010/main" val="3583772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tytułu pionowego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BB85B3A3-98AE-4091-A420-D9AA47D4BB4B}" type="datetimeFigureOut">
              <a:rPr lang="pl-PL" smtClean="0"/>
              <a:t>27.04.2023</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B419568C-35F3-4931-A5FF-4AE773543969}" type="slidenum">
              <a:rPr lang="pl-PL" smtClean="0"/>
              <a:t>‹#›</a:t>
            </a:fld>
            <a:endParaRPr lang="pl-PL"/>
          </a:p>
        </p:txBody>
      </p:sp>
    </p:spTree>
    <p:extLst>
      <p:ext uri="{BB962C8B-B14F-4D97-AF65-F5344CB8AC3E}">
        <p14:creationId xmlns:p14="http://schemas.microsoft.com/office/powerpoint/2010/main" val="3579058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629400" y="274638"/>
            <a:ext cx="2057400" cy="5851525"/>
          </a:xfrm>
        </p:spPr>
        <p:txBody>
          <a:bodyPr vert="eaVert"/>
          <a:lstStyle/>
          <a:p>
            <a:r>
              <a:rPr lang="pl-PL" smtClean="0"/>
              <a:t>Kliknij, aby edytować styl</a:t>
            </a:r>
            <a:endParaRPr lang="pl-PL"/>
          </a:p>
        </p:txBody>
      </p:sp>
      <p:sp>
        <p:nvSpPr>
          <p:cNvPr id="3" name="Symbol zastępczy tytułu pionowego 2"/>
          <p:cNvSpPr>
            <a:spLocks noGrp="1"/>
          </p:cNvSpPr>
          <p:nvPr>
            <p:ph type="body" orient="vert" idx="1"/>
          </p:nvPr>
        </p:nvSpPr>
        <p:spPr>
          <a:xfrm>
            <a:off x="457200" y="274638"/>
            <a:ext cx="6019800" cy="5851525"/>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BB85B3A3-98AE-4091-A420-D9AA47D4BB4B}" type="datetimeFigureOut">
              <a:rPr lang="pl-PL" smtClean="0"/>
              <a:t>27.04.2023</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B419568C-35F3-4931-A5FF-4AE773543969}" type="slidenum">
              <a:rPr lang="pl-PL" smtClean="0"/>
              <a:t>‹#›</a:t>
            </a:fld>
            <a:endParaRPr lang="pl-PL"/>
          </a:p>
        </p:txBody>
      </p:sp>
    </p:spTree>
    <p:extLst>
      <p:ext uri="{BB962C8B-B14F-4D97-AF65-F5344CB8AC3E}">
        <p14:creationId xmlns:p14="http://schemas.microsoft.com/office/powerpoint/2010/main" val="35355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BB85B3A3-98AE-4091-A420-D9AA47D4BB4B}" type="datetimeFigureOut">
              <a:rPr lang="pl-PL" smtClean="0"/>
              <a:t>27.04.2023</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B419568C-35F3-4931-A5FF-4AE773543969}" type="slidenum">
              <a:rPr lang="pl-PL" smtClean="0"/>
              <a:t>‹#›</a:t>
            </a:fld>
            <a:endParaRPr lang="pl-PL"/>
          </a:p>
        </p:txBody>
      </p:sp>
    </p:spTree>
    <p:extLst>
      <p:ext uri="{BB962C8B-B14F-4D97-AF65-F5344CB8AC3E}">
        <p14:creationId xmlns:p14="http://schemas.microsoft.com/office/powerpoint/2010/main" val="2028041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2313" y="4406900"/>
            <a:ext cx="7772400" cy="1362075"/>
          </a:xfrm>
        </p:spPr>
        <p:txBody>
          <a:bodyPr anchor="t"/>
          <a:lstStyle>
            <a:lvl1pPr algn="l">
              <a:defRPr sz="4000" b="1" cap="all"/>
            </a:lvl1pPr>
          </a:lstStyle>
          <a:p>
            <a:r>
              <a:rPr lang="pl-PL" smtClean="0"/>
              <a:t>Kliknij, aby edytować styl</a:t>
            </a:r>
            <a:endParaRPr lang="pl-PL"/>
          </a:p>
        </p:txBody>
      </p:sp>
      <p:sp>
        <p:nvSpPr>
          <p:cNvPr id="3" name="Symbol zastępczy tekst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Kliknij, aby edytować style wzorca tekstu</a:t>
            </a:r>
          </a:p>
        </p:txBody>
      </p:sp>
      <p:sp>
        <p:nvSpPr>
          <p:cNvPr id="4" name="Symbol zastępczy daty 3"/>
          <p:cNvSpPr>
            <a:spLocks noGrp="1"/>
          </p:cNvSpPr>
          <p:nvPr>
            <p:ph type="dt" sz="half" idx="10"/>
          </p:nvPr>
        </p:nvSpPr>
        <p:spPr/>
        <p:txBody>
          <a:bodyPr/>
          <a:lstStyle/>
          <a:p>
            <a:fld id="{BB85B3A3-98AE-4091-A420-D9AA47D4BB4B}" type="datetimeFigureOut">
              <a:rPr lang="pl-PL" smtClean="0"/>
              <a:t>27.04.2023</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B419568C-35F3-4931-A5FF-4AE773543969}" type="slidenum">
              <a:rPr lang="pl-PL" smtClean="0"/>
              <a:t>‹#›</a:t>
            </a:fld>
            <a:endParaRPr lang="pl-PL"/>
          </a:p>
        </p:txBody>
      </p:sp>
    </p:spTree>
    <p:extLst>
      <p:ext uri="{BB962C8B-B14F-4D97-AF65-F5344CB8AC3E}">
        <p14:creationId xmlns:p14="http://schemas.microsoft.com/office/powerpoint/2010/main" val="2418581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daty 4"/>
          <p:cNvSpPr>
            <a:spLocks noGrp="1"/>
          </p:cNvSpPr>
          <p:nvPr>
            <p:ph type="dt" sz="half" idx="10"/>
          </p:nvPr>
        </p:nvSpPr>
        <p:spPr/>
        <p:txBody>
          <a:bodyPr/>
          <a:lstStyle/>
          <a:p>
            <a:fld id="{BB85B3A3-98AE-4091-A420-D9AA47D4BB4B}" type="datetimeFigureOut">
              <a:rPr lang="pl-PL" smtClean="0"/>
              <a:t>27.04.2023</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B419568C-35F3-4931-A5FF-4AE773543969}" type="slidenum">
              <a:rPr lang="pl-PL" smtClean="0"/>
              <a:t>‹#›</a:t>
            </a:fld>
            <a:endParaRPr lang="pl-PL"/>
          </a:p>
        </p:txBody>
      </p:sp>
    </p:spTree>
    <p:extLst>
      <p:ext uri="{BB962C8B-B14F-4D97-AF65-F5344CB8AC3E}">
        <p14:creationId xmlns:p14="http://schemas.microsoft.com/office/powerpoint/2010/main" val="454270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lvl1pPr>
              <a:defRPr/>
            </a:lvl1pPr>
          </a:lstStyle>
          <a:p>
            <a:r>
              <a:rPr lang="pl-PL" smtClean="0"/>
              <a:t>Kliknij, aby edytować styl</a:t>
            </a:r>
            <a:endParaRPr lang="pl-PL"/>
          </a:p>
        </p:txBody>
      </p:sp>
      <p:sp>
        <p:nvSpPr>
          <p:cNvPr id="3" name="Symbol zastępczy teks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teks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7" name="Symbol zastępczy daty 6"/>
          <p:cNvSpPr>
            <a:spLocks noGrp="1"/>
          </p:cNvSpPr>
          <p:nvPr>
            <p:ph type="dt" sz="half" idx="10"/>
          </p:nvPr>
        </p:nvSpPr>
        <p:spPr/>
        <p:txBody>
          <a:bodyPr/>
          <a:lstStyle/>
          <a:p>
            <a:fld id="{BB85B3A3-98AE-4091-A420-D9AA47D4BB4B}" type="datetimeFigureOut">
              <a:rPr lang="pl-PL" smtClean="0"/>
              <a:t>27.04.2023</a:t>
            </a:fld>
            <a:endParaRPr lang="pl-PL"/>
          </a:p>
        </p:txBody>
      </p:sp>
      <p:sp>
        <p:nvSpPr>
          <p:cNvPr id="8" name="Symbol zastępczy stopki 7"/>
          <p:cNvSpPr>
            <a:spLocks noGrp="1"/>
          </p:cNvSpPr>
          <p:nvPr>
            <p:ph type="ftr" sz="quarter" idx="11"/>
          </p:nvPr>
        </p:nvSpPr>
        <p:spPr/>
        <p:txBody>
          <a:bodyPr/>
          <a:lstStyle/>
          <a:p>
            <a:endParaRPr lang="pl-PL"/>
          </a:p>
        </p:txBody>
      </p:sp>
      <p:sp>
        <p:nvSpPr>
          <p:cNvPr id="9" name="Symbol zastępczy numeru slajdu 8"/>
          <p:cNvSpPr>
            <a:spLocks noGrp="1"/>
          </p:cNvSpPr>
          <p:nvPr>
            <p:ph type="sldNum" sz="quarter" idx="12"/>
          </p:nvPr>
        </p:nvSpPr>
        <p:spPr/>
        <p:txBody>
          <a:bodyPr/>
          <a:lstStyle/>
          <a:p>
            <a:fld id="{B419568C-35F3-4931-A5FF-4AE773543969}" type="slidenum">
              <a:rPr lang="pl-PL" smtClean="0"/>
              <a:t>‹#›</a:t>
            </a:fld>
            <a:endParaRPr lang="pl-PL"/>
          </a:p>
        </p:txBody>
      </p:sp>
    </p:spTree>
    <p:extLst>
      <p:ext uri="{BB962C8B-B14F-4D97-AF65-F5344CB8AC3E}">
        <p14:creationId xmlns:p14="http://schemas.microsoft.com/office/powerpoint/2010/main" val="774737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daty 2"/>
          <p:cNvSpPr>
            <a:spLocks noGrp="1"/>
          </p:cNvSpPr>
          <p:nvPr>
            <p:ph type="dt" sz="half" idx="10"/>
          </p:nvPr>
        </p:nvSpPr>
        <p:spPr/>
        <p:txBody>
          <a:bodyPr/>
          <a:lstStyle/>
          <a:p>
            <a:fld id="{BB85B3A3-98AE-4091-A420-D9AA47D4BB4B}" type="datetimeFigureOut">
              <a:rPr lang="pl-PL" smtClean="0"/>
              <a:t>27.04.2023</a:t>
            </a:fld>
            <a:endParaRPr lang="pl-PL"/>
          </a:p>
        </p:txBody>
      </p:sp>
      <p:sp>
        <p:nvSpPr>
          <p:cNvPr id="4" name="Symbol zastępczy stopki 3"/>
          <p:cNvSpPr>
            <a:spLocks noGrp="1"/>
          </p:cNvSpPr>
          <p:nvPr>
            <p:ph type="ftr" sz="quarter" idx="11"/>
          </p:nvPr>
        </p:nvSpPr>
        <p:spPr/>
        <p:txBody>
          <a:bodyPr/>
          <a:lstStyle/>
          <a:p>
            <a:endParaRPr lang="pl-PL"/>
          </a:p>
        </p:txBody>
      </p:sp>
      <p:sp>
        <p:nvSpPr>
          <p:cNvPr id="5" name="Symbol zastępczy numeru slajdu 4"/>
          <p:cNvSpPr>
            <a:spLocks noGrp="1"/>
          </p:cNvSpPr>
          <p:nvPr>
            <p:ph type="sldNum" sz="quarter" idx="12"/>
          </p:nvPr>
        </p:nvSpPr>
        <p:spPr/>
        <p:txBody>
          <a:bodyPr/>
          <a:lstStyle/>
          <a:p>
            <a:fld id="{B419568C-35F3-4931-A5FF-4AE773543969}" type="slidenum">
              <a:rPr lang="pl-PL" smtClean="0"/>
              <a:t>‹#›</a:t>
            </a:fld>
            <a:endParaRPr lang="pl-PL"/>
          </a:p>
        </p:txBody>
      </p:sp>
    </p:spTree>
    <p:extLst>
      <p:ext uri="{BB962C8B-B14F-4D97-AF65-F5344CB8AC3E}">
        <p14:creationId xmlns:p14="http://schemas.microsoft.com/office/powerpoint/2010/main" val="1892692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fld id="{BB85B3A3-98AE-4091-A420-D9AA47D4BB4B}" type="datetimeFigureOut">
              <a:rPr lang="pl-PL" smtClean="0"/>
              <a:t>27.04.2023</a:t>
            </a:fld>
            <a:endParaRPr lang="pl-PL"/>
          </a:p>
        </p:txBody>
      </p:sp>
      <p:sp>
        <p:nvSpPr>
          <p:cNvPr id="3" name="Symbol zastępczy stopki 2"/>
          <p:cNvSpPr>
            <a:spLocks noGrp="1"/>
          </p:cNvSpPr>
          <p:nvPr>
            <p:ph type="ftr" sz="quarter" idx="11"/>
          </p:nvPr>
        </p:nvSpPr>
        <p:spPr/>
        <p:txBody>
          <a:bodyPr/>
          <a:lstStyle/>
          <a:p>
            <a:endParaRPr lang="pl-PL"/>
          </a:p>
        </p:txBody>
      </p:sp>
      <p:sp>
        <p:nvSpPr>
          <p:cNvPr id="4" name="Symbol zastępczy numeru slajdu 3"/>
          <p:cNvSpPr>
            <a:spLocks noGrp="1"/>
          </p:cNvSpPr>
          <p:nvPr>
            <p:ph type="sldNum" sz="quarter" idx="12"/>
          </p:nvPr>
        </p:nvSpPr>
        <p:spPr/>
        <p:txBody>
          <a:bodyPr/>
          <a:lstStyle/>
          <a:p>
            <a:fld id="{B419568C-35F3-4931-A5FF-4AE773543969}" type="slidenum">
              <a:rPr lang="pl-PL" smtClean="0"/>
              <a:t>‹#›</a:t>
            </a:fld>
            <a:endParaRPr lang="pl-PL"/>
          </a:p>
        </p:txBody>
      </p:sp>
    </p:spTree>
    <p:extLst>
      <p:ext uri="{BB962C8B-B14F-4D97-AF65-F5344CB8AC3E}">
        <p14:creationId xmlns:p14="http://schemas.microsoft.com/office/powerpoint/2010/main" val="2874504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273050"/>
            <a:ext cx="3008313" cy="1162050"/>
          </a:xfrm>
        </p:spPr>
        <p:txBody>
          <a:bodyPr anchor="b"/>
          <a:lstStyle>
            <a:lvl1pPr algn="l">
              <a:defRPr sz="2000" b="1"/>
            </a:lvl1pPr>
          </a:lstStyle>
          <a:p>
            <a:r>
              <a:rPr lang="pl-PL" smtClean="0"/>
              <a:t>Kliknij, aby edytować styl</a:t>
            </a:r>
            <a:endParaRPr lang="pl-PL"/>
          </a:p>
        </p:txBody>
      </p:sp>
      <p:sp>
        <p:nvSpPr>
          <p:cNvPr id="3" name="Symbol zastępczy zawartośc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teks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BB85B3A3-98AE-4091-A420-D9AA47D4BB4B}" type="datetimeFigureOut">
              <a:rPr lang="pl-PL" smtClean="0"/>
              <a:t>27.04.2023</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B419568C-35F3-4931-A5FF-4AE773543969}" type="slidenum">
              <a:rPr lang="pl-PL" smtClean="0"/>
              <a:t>‹#›</a:t>
            </a:fld>
            <a:endParaRPr lang="pl-PL"/>
          </a:p>
        </p:txBody>
      </p:sp>
    </p:spTree>
    <p:extLst>
      <p:ext uri="{BB962C8B-B14F-4D97-AF65-F5344CB8AC3E}">
        <p14:creationId xmlns:p14="http://schemas.microsoft.com/office/powerpoint/2010/main" val="96853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792288" y="4800600"/>
            <a:ext cx="5486400" cy="566738"/>
          </a:xfrm>
        </p:spPr>
        <p:txBody>
          <a:bodyPr anchor="b"/>
          <a:lstStyle>
            <a:lvl1pPr algn="l">
              <a:defRPr sz="2000" b="1"/>
            </a:lvl1pPr>
          </a:lstStyle>
          <a:p>
            <a:r>
              <a:rPr lang="pl-PL" smtClean="0"/>
              <a:t>Kliknij, aby edytować styl</a:t>
            </a:r>
            <a:endParaRPr lang="pl-PL"/>
          </a:p>
        </p:txBody>
      </p:sp>
      <p:sp>
        <p:nvSpPr>
          <p:cNvPr id="3" name="Symbol zastępczy obraz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BB85B3A3-98AE-4091-A420-D9AA47D4BB4B}" type="datetimeFigureOut">
              <a:rPr lang="pl-PL" smtClean="0"/>
              <a:t>27.04.2023</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B419568C-35F3-4931-A5FF-4AE773543969}" type="slidenum">
              <a:rPr lang="pl-PL" smtClean="0"/>
              <a:t>‹#›</a:t>
            </a:fld>
            <a:endParaRPr lang="pl-PL"/>
          </a:p>
        </p:txBody>
      </p:sp>
    </p:spTree>
    <p:extLst>
      <p:ext uri="{BB962C8B-B14F-4D97-AF65-F5344CB8AC3E}">
        <p14:creationId xmlns:p14="http://schemas.microsoft.com/office/powerpoint/2010/main" val="2213624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l-PL" smtClean="0"/>
              <a:t>Kliknij, aby edytować styl</a:t>
            </a:r>
            <a:endParaRPr lang="pl-PL"/>
          </a:p>
        </p:txBody>
      </p:sp>
      <p:sp>
        <p:nvSpPr>
          <p:cNvPr id="3" name="Symbol zastępczy tekst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85B3A3-98AE-4091-A420-D9AA47D4BB4B}" type="datetimeFigureOut">
              <a:rPr lang="pl-PL" smtClean="0"/>
              <a:t>27.04.2023</a:t>
            </a:fld>
            <a:endParaRPr lang="pl-PL"/>
          </a:p>
        </p:txBody>
      </p:sp>
      <p:sp>
        <p:nvSpPr>
          <p:cNvPr id="5" name="Symbol zastępczy stopki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19568C-35F3-4931-A5FF-4AE773543969}" type="slidenum">
              <a:rPr lang="pl-PL" smtClean="0"/>
              <a:t>‹#›</a:t>
            </a:fld>
            <a:endParaRPr lang="pl-PL"/>
          </a:p>
        </p:txBody>
      </p:sp>
    </p:spTree>
    <p:extLst>
      <p:ext uri="{BB962C8B-B14F-4D97-AF65-F5344CB8AC3E}">
        <p14:creationId xmlns:p14="http://schemas.microsoft.com/office/powerpoint/2010/main" val="90040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hyperlink" Target="BUDOWA%20JEDNOSTKI%20WYKONAWCZEJ%20w6%20aktual.pptx"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emf"/></Relationships>
</file>

<file path=ppt/slides/_rels/slide51.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dtytuł 1"/>
          <p:cNvSpPr txBox="1">
            <a:spLocks/>
          </p:cNvSpPr>
          <p:nvPr/>
        </p:nvSpPr>
        <p:spPr>
          <a:xfrm>
            <a:off x="1219200" y="3886200"/>
            <a:ext cx="6400800" cy="1752600"/>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pl-PL" sz="2800" smtClean="0"/>
              <a:t>Struktura połączeń wewnętrznych.</a:t>
            </a:r>
            <a:endParaRPr lang="pl-PL" sz="2800" dirty="0"/>
          </a:p>
        </p:txBody>
      </p:sp>
      <p:sp>
        <p:nvSpPr>
          <p:cNvPr id="3" name="Tytuł 2"/>
          <p:cNvSpPr txBox="1">
            <a:spLocks/>
          </p:cNvSpPr>
          <p:nvPr/>
        </p:nvSpPr>
        <p:spPr>
          <a:xfrm>
            <a:off x="685800" y="2007888"/>
            <a:ext cx="7772400" cy="147002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l-PL" smtClean="0"/>
              <a:t>Ogólny obraz działania komputera</a:t>
            </a:r>
            <a:endParaRPr lang="pl-PL" dirty="0"/>
          </a:p>
        </p:txBody>
      </p:sp>
    </p:spTree>
    <p:extLst>
      <p:ext uri="{BB962C8B-B14F-4D97-AF65-F5344CB8AC3E}">
        <p14:creationId xmlns:p14="http://schemas.microsoft.com/office/powerpoint/2010/main" val="3241528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txBox="1">
            <a:spLocks/>
          </p:cNvSpPr>
          <p:nvPr/>
        </p:nvSpPr>
        <p:spPr>
          <a:xfrm>
            <a:off x="609600" y="274638"/>
            <a:ext cx="79248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pl-PL" sz="4000" dirty="0" smtClean="0">
                <a:latin typeface="Times New Roman" panose="02020603050405020304" pitchFamily="18" charset="0"/>
                <a:cs typeface="Times New Roman" panose="02020603050405020304" pitchFamily="18" charset="0"/>
              </a:rPr>
              <a:t>Zespoły komputera.</a:t>
            </a:r>
            <a:br>
              <a:rPr lang="pl-PL" sz="4000" dirty="0" smtClean="0">
                <a:latin typeface="Times New Roman" panose="02020603050405020304" pitchFamily="18" charset="0"/>
                <a:cs typeface="Times New Roman" panose="02020603050405020304" pitchFamily="18" charset="0"/>
              </a:rPr>
            </a:br>
            <a:endParaRPr lang="pl-PL" sz="4000" dirty="0">
              <a:latin typeface="Times New Roman" panose="02020603050405020304" pitchFamily="18" charset="0"/>
              <a:cs typeface="Times New Roman" panose="02020603050405020304" pitchFamily="18" charset="0"/>
            </a:endParaRPr>
          </a:p>
        </p:txBody>
      </p:sp>
      <p:sp>
        <p:nvSpPr>
          <p:cNvPr id="3" name="Symbol zastępczy zawartości 2"/>
          <p:cNvSpPr txBox="1">
            <a:spLocks/>
          </p:cNvSpPr>
          <p:nvPr/>
        </p:nvSpPr>
        <p:spPr>
          <a:xfrm>
            <a:off x="323528" y="1600200"/>
            <a:ext cx="8496944" cy="41148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Font typeface="Arial" panose="020B0604020202020204" pitchFamily="34" charset="0"/>
              <a:buNone/>
            </a:pPr>
            <a:r>
              <a:rPr lang="pl-PL" sz="2000" dirty="0" smtClean="0">
                <a:latin typeface="Times New Roman" panose="02020603050405020304" pitchFamily="18" charset="0"/>
                <a:cs typeface="Times New Roman" panose="02020603050405020304" pitchFamily="18" charset="0"/>
              </a:rPr>
              <a:t>W praktycznie wszystkich współczesnych projektach komputerów wykorzystuje się koncepcje opracowane przez Johna von Neumanna z </a:t>
            </a:r>
            <a:r>
              <a:rPr lang="pl-PL" sz="2000" dirty="0" err="1" smtClean="0">
                <a:latin typeface="Times New Roman" panose="02020603050405020304" pitchFamily="18" charset="0"/>
                <a:cs typeface="Times New Roman" panose="02020603050405020304" pitchFamily="18" charset="0"/>
              </a:rPr>
              <a:t>Institute</a:t>
            </a:r>
            <a:r>
              <a:rPr lang="pl-PL" sz="2000" dirty="0" smtClean="0">
                <a:latin typeface="Times New Roman" panose="02020603050405020304" pitchFamily="18" charset="0"/>
                <a:cs typeface="Times New Roman" panose="02020603050405020304" pitchFamily="18" charset="0"/>
              </a:rPr>
              <a:t> for Advanced </a:t>
            </a:r>
            <a:r>
              <a:rPr lang="pl-PL" sz="2000" dirty="0" err="1" smtClean="0">
                <a:latin typeface="Times New Roman" panose="02020603050405020304" pitchFamily="18" charset="0"/>
                <a:cs typeface="Times New Roman" panose="02020603050405020304" pitchFamily="18" charset="0"/>
              </a:rPr>
              <a:t>Studies</a:t>
            </a:r>
            <a:r>
              <a:rPr lang="pl-PL" sz="2000" dirty="0" smtClean="0">
                <a:latin typeface="Times New Roman" panose="02020603050405020304" pitchFamily="18" charset="0"/>
                <a:cs typeface="Times New Roman" panose="02020603050405020304" pitchFamily="18" charset="0"/>
              </a:rPr>
              <a:t> w </a:t>
            </a:r>
            <a:r>
              <a:rPr lang="pl-PL" sz="2000" dirty="0" err="1" smtClean="0">
                <a:latin typeface="Times New Roman" panose="02020603050405020304" pitchFamily="18" charset="0"/>
                <a:cs typeface="Times New Roman" panose="02020603050405020304" pitchFamily="18" charset="0"/>
              </a:rPr>
              <a:t>Princeton</a:t>
            </a:r>
            <a:r>
              <a:rPr lang="pl-PL" sz="2000" dirty="0" smtClean="0">
                <a:latin typeface="Times New Roman" panose="02020603050405020304" pitchFamily="18" charset="0"/>
                <a:cs typeface="Times New Roman" panose="02020603050405020304" pitchFamily="18" charset="0"/>
              </a:rPr>
              <a:t>. Projekty tego typu są określane jako </a:t>
            </a:r>
            <a:r>
              <a:rPr lang="pl-PL" sz="2000" i="1" dirty="0" smtClean="0">
                <a:latin typeface="Times New Roman" panose="02020603050405020304" pitchFamily="18" charset="0"/>
                <a:cs typeface="Times New Roman" panose="02020603050405020304" pitchFamily="18" charset="0"/>
              </a:rPr>
              <a:t>architektura von Neumanna</a:t>
            </a:r>
            <a:r>
              <a:rPr lang="pl-PL" sz="2000" dirty="0" smtClean="0">
                <a:latin typeface="Times New Roman" panose="02020603050405020304" pitchFamily="18" charset="0"/>
                <a:cs typeface="Times New Roman" panose="02020603050405020304" pitchFamily="18" charset="0"/>
              </a:rPr>
              <a:t> i wykorzystywane są w niej trzy podstawowe koncepcje:</a:t>
            </a:r>
          </a:p>
          <a:p>
            <a:pPr marL="0" indent="0" algn="just">
              <a:buFont typeface="Arial" panose="020B0604020202020204" pitchFamily="34" charset="0"/>
              <a:buNone/>
            </a:pPr>
            <a:endParaRPr lang="pl-PL" sz="2000" dirty="0" smtClean="0">
              <a:latin typeface="Times New Roman" panose="02020603050405020304" pitchFamily="18" charset="0"/>
              <a:cs typeface="Times New Roman" panose="02020603050405020304" pitchFamily="18" charset="0"/>
            </a:endParaRPr>
          </a:p>
          <a:p>
            <a:pPr algn="just"/>
            <a:r>
              <a:rPr lang="pl-PL" sz="2000" dirty="0" smtClean="0">
                <a:latin typeface="Times New Roman" panose="02020603050405020304" pitchFamily="18" charset="0"/>
                <a:cs typeface="Times New Roman" panose="02020603050405020304" pitchFamily="18" charset="0"/>
              </a:rPr>
              <a:t>Dane i rozkazy są przechowywane w tej samej pamięci umożliwiającej zapis </a:t>
            </a:r>
            <a:br>
              <a:rPr lang="pl-PL" sz="2000" dirty="0" smtClean="0">
                <a:latin typeface="Times New Roman" panose="02020603050405020304" pitchFamily="18" charset="0"/>
                <a:cs typeface="Times New Roman" panose="02020603050405020304" pitchFamily="18" charset="0"/>
              </a:rPr>
            </a:br>
            <a:r>
              <a:rPr lang="pl-PL" sz="2000" dirty="0" smtClean="0">
                <a:latin typeface="Times New Roman" panose="02020603050405020304" pitchFamily="18" charset="0"/>
                <a:cs typeface="Times New Roman" panose="02020603050405020304" pitchFamily="18" charset="0"/>
              </a:rPr>
              <a:t>i odczyt.</a:t>
            </a:r>
          </a:p>
          <a:p>
            <a:pPr algn="just"/>
            <a:r>
              <a:rPr lang="pl-PL" sz="2000" dirty="0" smtClean="0">
                <a:latin typeface="Times New Roman" panose="02020603050405020304" pitchFamily="18" charset="0"/>
                <a:cs typeface="Times New Roman" panose="02020603050405020304" pitchFamily="18" charset="0"/>
              </a:rPr>
              <a:t>Zawartość tej pamięci może być adresowana przez wskazanie miejsca, bez względu na rodzaj zawartych tam danych.</a:t>
            </a:r>
          </a:p>
          <a:p>
            <a:pPr algn="just"/>
            <a:r>
              <a:rPr lang="pl-PL" sz="2000" dirty="0" smtClean="0">
                <a:latin typeface="Times New Roman" panose="02020603050405020304" pitchFamily="18" charset="0"/>
                <a:cs typeface="Times New Roman" panose="02020603050405020304" pitchFamily="18" charset="0"/>
              </a:rPr>
              <a:t>Wykonywanie rozkazów następuje w sposób szeregowy (z wyjątkiem określonych, szczególnych przypadków), rozkaz po rozkazie.</a:t>
            </a:r>
            <a:endParaRPr lang="pl-PL"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7573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2"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1"/>
          <p:cNvPicPr>
            <a:picLocks noChangeAspect="1"/>
          </p:cNvPicPr>
          <p:nvPr/>
        </p:nvPicPr>
        <p:blipFill>
          <a:blip r:embed="rId2"/>
          <a:stretch>
            <a:fillRect/>
          </a:stretch>
        </p:blipFill>
        <p:spPr>
          <a:xfrm>
            <a:off x="899592" y="548680"/>
            <a:ext cx="7282323" cy="5868280"/>
          </a:xfrm>
          <a:prstGeom prst="rect">
            <a:avLst/>
          </a:prstGeom>
        </p:spPr>
      </p:pic>
      <p:sp>
        <p:nvSpPr>
          <p:cNvPr id="3" name="pole tekstowe 2"/>
          <p:cNvSpPr txBox="1"/>
          <p:nvPr/>
        </p:nvSpPr>
        <p:spPr>
          <a:xfrm>
            <a:off x="6516216" y="2204864"/>
            <a:ext cx="2215735" cy="369332"/>
          </a:xfrm>
          <a:prstGeom prst="rect">
            <a:avLst/>
          </a:prstGeom>
          <a:noFill/>
        </p:spPr>
        <p:txBody>
          <a:bodyPr wrap="none" rtlCol="0">
            <a:spAutoFit/>
          </a:bodyPr>
          <a:lstStyle/>
          <a:p>
            <a:r>
              <a:rPr lang="pl-PL" dirty="0" smtClean="0"/>
              <a:t>„1”- zapis/”0”- odczyt</a:t>
            </a:r>
            <a:endParaRPr lang="pl-PL" dirty="0"/>
          </a:p>
        </p:txBody>
      </p:sp>
      <p:sp>
        <p:nvSpPr>
          <p:cNvPr id="4" name="pole tekstowe 3"/>
          <p:cNvSpPr txBox="1"/>
          <p:nvPr/>
        </p:nvSpPr>
        <p:spPr>
          <a:xfrm>
            <a:off x="755576" y="332656"/>
            <a:ext cx="7344816" cy="707886"/>
          </a:xfrm>
          <a:prstGeom prst="rect">
            <a:avLst/>
          </a:prstGeom>
          <a:noFill/>
        </p:spPr>
        <p:txBody>
          <a:bodyPr wrap="square" rtlCol="0">
            <a:spAutoFit/>
          </a:bodyPr>
          <a:lstStyle/>
          <a:p>
            <a:r>
              <a:rPr lang="pl-PL" sz="4000" dirty="0" smtClean="0">
                <a:latin typeface="Times New Roman" panose="02020603050405020304" pitchFamily="18" charset="0"/>
                <a:cs typeface="Times New Roman" panose="02020603050405020304" pitchFamily="18" charset="0"/>
              </a:rPr>
              <a:t>Zapis /odczyt pamięci.</a:t>
            </a:r>
            <a:endParaRPr lang="pl-PL" sz="4000" dirty="0">
              <a:latin typeface="Times New Roman" panose="02020603050405020304" pitchFamily="18" charset="0"/>
              <a:cs typeface="Times New Roman" panose="02020603050405020304" pitchFamily="18" charset="0"/>
            </a:endParaRPr>
          </a:p>
        </p:txBody>
      </p:sp>
      <p:sp>
        <p:nvSpPr>
          <p:cNvPr id="5" name="pole tekstowe 4"/>
          <p:cNvSpPr txBox="1"/>
          <p:nvPr/>
        </p:nvSpPr>
        <p:spPr>
          <a:xfrm>
            <a:off x="755576" y="6165304"/>
            <a:ext cx="2054217" cy="369332"/>
          </a:xfrm>
          <a:prstGeom prst="rect">
            <a:avLst/>
          </a:prstGeom>
          <a:noFill/>
        </p:spPr>
        <p:txBody>
          <a:bodyPr wrap="none" rtlCol="0">
            <a:spAutoFit/>
          </a:bodyPr>
          <a:lstStyle/>
          <a:p>
            <a:r>
              <a:rPr lang="pl-PL" smtClean="0"/>
              <a:t>Zaoczne 26.10.2019</a:t>
            </a:r>
            <a:endParaRPr lang="pl-PL"/>
          </a:p>
        </p:txBody>
      </p:sp>
    </p:spTree>
    <p:extLst>
      <p:ext uri="{BB962C8B-B14F-4D97-AF65-F5344CB8AC3E}">
        <p14:creationId xmlns:p14="http://schemas.microsoft.com/office/powerpoint/2010/main" val="29827779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p:cNvPicPr>
            <a:picLocks noChangeAspect="1" noChangeArrowheads="1"/>
          </p:cNvPicPr>
          <p:nvPr/>
        </p:nvPicPr>
        <p:blipFill>
          <a:blip r:embed="rId2">
            <a:lum contrast="10000"/>
            <a:extLst>
              <a:ext uri="{28A0092B-C50C-407E-A947-70E740481C1C}">
                <a14:useLocalDpi xmlns:a14="http://schemas.microsoft.com/office/drawing/2010/main" val="0"/>
              </a:ext>
            </a:extLst>
          </a:blip>
          <a:srcRect/>
          <a:stretch>
            <a:fillRect/>
          </a:stretch>
        </p:blipFill>
        <p:spPr bwMode="auto">
          <a:xfrm>
            <a:off x="323528" y="1628800"/>
            <a:ext cx="8411844" cy="4023056"/>
          </a:xfrm>
          <a:prstGeom prst="rect">
            <a:avLst/>
          </a:prstGeom>
          <a:noFill/>
          <a:ln w="25400">
            <a:solidFill>
              <a:sysClr val="windowText" lastClr="000000"/>
            </a:solidFill>
            <a:miter lim="800000"/>
            <a:headEnd/>
            <a:tailEnd/>
          </a:ln>
          <a:extLst>
            <a:ext uri="{909E8E84-426E-40DD-AFC4-6F175D3DCCD1}">
              <a14:hiddenFill xmlns:a14="http://schemas.microsoft.com/office/drawing/2010/main">
                <a:solidFill>
                  <a:srgbClr val="FFFFFF"/>
                </a:solidFill>
              </a14:hiddenFill>
            </a:ext>
          </a:extLst>
        </p:spPr>
      </p:pic>
      <p:sp>
        <p:nvSpPr>
          <p:cNvPr id="4" name="pole tekstowe 3"/>
          <p:cNvSpPr txBox="1"/>
          <p:nvPr/>
        </p:nvSpPr>
        <p:spPr>
          <a:xfrm>
            <a:off x="755576" y="332656"/>
            <a:ext cx="7344816" cy="707886"/>
          </a:xfrm>
          <a:prstGeom prst="rect">
            <a:avLst/>
          </a:prstGeom>
          <a:noFill/>
        </p:spPr>
        <p:txBody>
          <a:bodyPr wrap="square" rtlCol="0">
            <a:spAutoFit/>
          </a:bodyPr>
          <a:lstStyle/>
          <a:p>
            <a:r>
              <a:rPr lang="pl-PL" sz="4000" dirty="0">
                <a:latin typeface="Times New Roman" panose="02020603050405020304" pitchFamily="18" charset="0"/>
                <a:cs typeface="Times New Roman" panose="02020603050405020304" pitchFamily="18" charset="0"/>
              </a:rPr>
              <a:t>Maszyna von Neumanna.</a:t>
            </a:r>
          </a:p>
        </p:txBody>
      </p:sp>
      <p:sp>
        <p:nvSpPr>
          <p:cNvPr id="5" name="Prostokąt 4"/>
          <p:cNvSpPr/>
          <p:nvPr/>
        </p:nvSpPr>
        <p:spPr>
          <a:xfrm>
            <a:off x="2843808" y="3835896"/>
            <a:ext cx="1512168" cy="5292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solidFill>
                  <a:schemeClr val="tx1"/>
                </a:solidFill>
              </a:rPr>
              <a:t>Pamięć RAM</a:t>
            </a:r>
            <a:endParaRPr lang="pl-PL" dirty="0">
              <a:solidFill>
                <a:schemeClr val="tx1"/>
              </a:solidFill>
            </a:endParaRPr>
          </a:p>
        </p:txBody>
      </p:sp>
      <p:sp>
        <p:nvSpPr>
          <p:cNvPr id="6" name="Prostokąt 5"/>
          <p:cNvSpPr/>
          <p:nvPr/>
        </p:nvSpPr>
        <p:spPr>
          <a:xfrm>
            <a:off x="4860032" y="3835896"/>
            <a:ext cx="1512168" cy="5292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solidFill>
                  <a:schemeClr val="tx1"/>
                </a:solidFill>
              </a:rPr>
              <a:t>HD</a:t>
            </a:r>
            <a:endParaRPr lang="pl-PL" dirty="0">
              <a:solidFill>
                <a:schemeClr val="tx1"/>
              </a:solidFill>
            </a:endParaRPr>
          </a:p>
        </p:txBody>
      </p:sp>
      <p:sp>
        <p:nvSpPr>
          <p:cNvPr id="7" name="Prostokąt 6"/>
          <p:cNvSpPr/>
          <p:nvPr/>
        </p:nvSpPr>
        <p:spPr>
          <a:xfrm>
            <a:off x="6930482" y="3813922"/>
            <a:ext cx="1512168" cy="5292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solidFill>
                  <a:schemeClr val="tx1"/>
                </a:solidFill>
              </a:rPr>
              <a:t>Układy we/wy</a:t>
            </a:r>
            <a:endParaRPr lang="pl-PL" dirty="0">
              <a:solidFill>
                <a:schemeClr val="tx1"/>
              </a:solidFill>
            </a:endParaRPr>
          </a:p>
        </p:txBody>
      </p:sp>
      <p:sp>
        <p:nvSpPr>
          <p:cNvPr id="8" name="Prostokąt 7"/>
          <p:cNvSpPr/>
          <p:nvPr/>
        </p:nvSpPr>
        <p:spPr>
          <a:xfrm>
            <a:off x="6930482" y="4941168"/>
            <a:ext cx="1512168" cy="5292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solidFill>
                  <a:schemeClr val="tx1"/>
                </a:solidFill>
              </a:rPr>
              <a:t>Urządzenia zewnętrzne</a:t>
            </a:r>
            <a:endParaRPr lang="pl-PL" dirty="0">
              <a:solidFill>
                <a:schemeClr val="tx1"/>
              </a:solidFill>
            </a:endParaRPr>
          </a:p>
        </p:txBody>
      </p:sp>
      <p:pic>
        <p:nvPicPr>
          <p:cNvPr id="10" name="Picture 4"/>
          <p:cNvPicPr>
            <a:picLocks noChangeAspect="1" noChangeArrowheads="1"/>
          </p:cNvPicPr>
          <p:nvPr/>
        </p:nvPicPr>
        <p:blipFill>
          <a:blip r:embed="rId2">
            <a:lum contrast="10000"/>
            <a:extLst>
              <a:ext uri="{28A0092B-C50C-407E-A947-70E740481C1C}">
                <a14:useLocalDpi xmlns:a14="http://schemas.microsoft.com/office/drawing/2010/main" val="0"/>
              </a:ext>
            </a:extLst>
          </a:blip>
          <a:srcRect/>
          <a:stretch>
            <a:fillRect/>
          </a:stretch>
        </p:blipFill>
        <p:spPr bwMode="auto">
          <a:xfrm>
            <a:off x="323528" y="1628800"/>
            <a:ext cx="8411844" cy="4023056"/>
          </a:xfrm>
          <a:prstGeom prst="rect">
            <a:avLst/>
          </a:prstGeom>
          <a:noFill/>
          <a:ln w="25400">
            <a:solidFill>
              <a:sysClr val="windowText" lastClr="000000"/>
            </a:solidFill>
            <a:miter lim="800000"/>
            <a:headEnd/>
            <a:tailEnd/>
          </a:ln>
          <a:extLst>
            <a:ext uri="{909E8E84-426E-40DD-AFC4-6F175D3DCCD1}">
              <a14:hiddenFill xmlns:a14="http://schemas.microsoft.com/office/drawing/2010/main">
                <a:solidFill>
                  <a:srgbClr val="FFFFFF"/>
                </a:solidFill>
              </a14:hiddenFill>
            </a:ext>
          </a:extLst>
        </p:spPr>
      </p:pic>
      <p:sp>
        <p:nvSpPr>
          <p:cNvPr id="11" name="Prostokąt 10"/>
          <p:cNvSpPr/>
          <p:nvPr/>
        </p:nvSpPr>
        <p:spPr>
          <a:xfrm>
            <a:off x="460820" y="1660466"/>
            <a:ext cx="1596580" cy="2340033"/>
          </a:xfrm>
          <a:prstGeom prst="rect">
            <a:avLst/>
          </a:prstGeom>
          <a:gradFill rotWithShape="1">
            <a:gsLst>
              <a:gs pos="27000">
                <a:sysClr val="window" lastClr="FFFFFF">
                  <a:alpha val="2000"/>
                </a:sysClr>
              </a:gs>
              <a:gs pos="25000">
                <a:srgbClr val="F14124">
                  <a:shade val="55000"/>
                  <a:satMod val="150000"/>
                  <a:lumMod val="66000"/>
                  <a:lumOff val="34000"/>
                </a:srgbClr>
              </a:gs>
            </a:gsLst>
            <a:lin ang="5400000" scaled="1"/>
          </a:gradFill>
          <a:ln w="25400" cap="flat" cmpd="sng" algn="ctr">
            <a:solidFill>
              <a:sysClr val="windowText" lastClr="000000"/>
            </a:solidFill>
            <a:prstDash val="solid"/>
          </a:ln>
          <a:effectLst>
            <a:glow>
              <a:srgbClr val="4E67C8">
                <a:satMod val="175000"/>
                <a:alpha val="40000"/>
              </a:srgbClr>
            </a:glow>
            <a:outerShdw blurRad="39000" dist="25400" dir="5400000" rotWithShape="0">
              <a:srgbClr val="F14124">
                <a:shade val="33000"/>
                <a:alpha val="8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pl-PL" sz="1800" b="0" i="0" u="none" strike="noStrike" kern="0" cap="none" spc="0" normalizeH="0" baseline="0" noProof="0" dirty="0" err="1" smtClean="0">
              <a:ln>
                <a:noFill/>
              </a:ln>
              <a:solidFill>
                <a:prstClr val="white"/>
              </a:solidFill>
              <a:effectLst/>
              <a:uLnTx/>
              <a:uFillTx/>
              <a:latin typeface="Times New Roman"/>
              <a:ea typeface="+mn-ea"/>
              <a:cs typeface="+mn-cs"/>
            </a:endParaRPr>
          </a:p>
        </p:txBody>
      </p:sp>
      <p:sp>
        <p:nvSpPr>
          <p:cNvPr id="12" name="Prostokąt 11"/>
          <p:cNvSpPr/>
          <p:nvPr/>
        </p:nvSpPr>
        <p:spPr>
          <a:xfrm>
            <a:off x="2768252" y="3770334"/>
            <a:ext cx="1644041" cy="610427"/>
          </a:xfrm>
          <a:prstGeom prst="rect">
            <a:avLst/>
          </a:prstGeom>
          <a:gradFill rotWithShape="1">
            <a:gsLst>
              <a:gs pos="27000">
                <a:sysClr val="window" lastClr="FFFFFF"/>
              </a:gs>
              <a:gs pos="25000">
                <a:srgbClr val="F14124">
                  <a:shade val="55000"/>
                  <a:satMod val="150000"/>
                  <a:lumMod val="66000"/>
                  <a:lumOff val="34000"/>
                </a:srgbClr>
              </a:gs>
            </a:gsLst>
            <a:lin ang="5400000" scaled="1"/>
          </a:gradFill>
          <a:ln w="25400" cap="flat" cmpd="sng" algn="ctr">
            <a:solidFill>
              <a:sysClr val="windowText" lastClr="000000"/>
            </a:solidFill>
            <a:prstDash val="solid"/>
          </a:ln>
          <a:effectLst>
            <a:glow>
              <a:srgbClr val="4E67C8">
                <a:satMod val="175000"/>
                <a:alpha val="40000"/>
              </a:srgbClr>
            </a:glow>
            <a:outerShdw blurRad="39000" dist="25400" dir="5400000" rotWithShape="0">
              <a:srgbClr val="F14124">
                <a:shade val="33000"/>
                <a:alpha val="8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l-PL" sz="1800" b="0" i="0" u="none" strike="noStrike" kern="0" cap="none" spc="0" normalizeH="0" baseline="0" noProof="0" dirty="0" smtClean="0">
                <a:ln>
                  <a:noFill/>
                </a:ln>
                <a:solidFill>
                  <a:prstClr val="black"/>
                </a:solidFill>
                <a:effectLst/>
                <a:uLnTx/>
                <a:uFillTx/>
                <a:latin typeface="Times New Roman"/>
                <a:ea typeface="+mn-ea"/>
                <a:cs typeface="+mn-cs"/>
              </a:rPr>
              <a:t>PAMIĘĆ PROGRAMU</a:t>
            </a:r>
          </a:p>
        </p:txBody>
      </p:sp>
      <p:sp>
        <p:nvSpPr>
          <p:cNvPr id="13" name="Prostokąt 12"/>
          <p:cNvSpPr/>
          <p:nvPr/>
        </p:nvSpPr>
        <p:spPr>
          <a:xfrm>
            <a:off x="4797467" y="3773347"/>
            <a:ext cx="1650305" cy="626481"/>
          </a:xfrm>
          <a:prstGeom prst="rect">
            <a:avLst/>
          </a:prstGeom>
          <a:gradFill rotWithShape="1">
            <a:gsLst>
              <a:gs pos="27000">
                <a:sysClr val="window" lastClr="FFFFFF"/>
              </a:gs>
              <a:gs pos="25000">
                <a:srgbClr val="F14124">
                  <a:shade val="55000"/>
                  <a:satMod val="150000"/>
                  <a:lumMod val="66000"/>
                  <a:lumOff val="34000"/>
                </a:srgbClr>
              </a:gs>
            </a:gsLst>
            <a:lin ang="5400000" scaled="1"/>
          </a:gradFill>
          <a:ln w="25400" cap="flat" cmpd="sng" algn="ctr">
            <a:solidFill>
              <a:sysClr val="windowText" lastClr="000000"/>
            </a:solidFill>
            <a:prstDash val="solid"/>
          </a:ln>
          <a:effectLst>
            <a:glow>
              <a:srgbClr val="4E67C8">
                <a:satMod val="175000"/>
                <a:alpha val="40000"/>
              </a:srgbClr>
            </a:glow>
            <a:outerShdw blurRad="39000" dist="25400" dir="5400000" rotWithShape="0">
              <a:srgbClr val="F14124">
                <a:shade val="33000"/>
                <a:alpha val="8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l-PL" sz="1800" b="0" i="0" u="none" strike="noStrike" kern="0" cap="none" spc="0" normalizeH="0" baseline="0" noProof="0" dirty="0" smtClean="0">
                <a:ln>
                  <a:noFill/>
                </a:ln>
                <a:solidFill>
                  <a:prstClr val="black"/>
                </a:solidFill>
                <a:effectLst/>
                <a:uLnTx/>
                <a:uFillTx/>
                <a:latin typeface="Times New Roman"/>
                <a:ea typeface="+mn-ea"/>
                <a:cs typeface="+mn-cs"/>
              </a:rPr>
              <a:t>HD</a:t>
            </a:r>
          </a:p>
        </p:txBody>
      </p:sp>
      <p:sp>
        <p:nvSpPr>
          <p:cNvPr id="14" name="Prostokąt 13"/>
          <p:cNvSpPr/>
          <p:nvPr/>
        </p:nvSpPr>
        <p:spPr>
          <a:xfrm>
            <a:off x="6841672" y="3763702"/>
            <a:ext cx="1613277" cy="626481"/>
          </a:xfrm>
          <a:prstGeom prst="rect">
            <a:avLst/>
          </a:prstGeom>
          <a:gradFill rotWithShape="1">
            <a:gsLst>
              <a:gs pos="27000">
                <a:sysClr val="window" lastClr="FFFFFF"/>
              </a:gs>
              <a:gs pos="25000">
                <a:srgbClr val="F14124">
                  <a:shade val="55000"/>
                  <a:satMod val="150000"/>
                  <a:lumMod val="66000"/>
                  <a:lumOff val="34000"/>
                </a:srgbClr>
              </a:gs>
            </a:gsLst>
            <a:lin ang="5400000" scaled="1"/>
          </a:gradFill>
          <a:ln w="25400" cap="flat" cmpd="sng" algn="ctr">
            <a:solidFill>
              <a:sysClr val="windowText" lastClr="000000"/>
            </a:solidFill>
            <a:prstDash val="solid"/>
          </a:ln>
          <a:effectLst>
            <a:glow>
              <a:srgbClr val="4E67C8">
                <a:satMod val="175000"/>
                <a:alpha val="40000"/>
              </a:srgbClr>
            </a:glow>
            <a:outerShdw blurRad="39000" dist="25400" dir="5400000" rotWithShape="0">
              <a:srgbClr val="F14124">
                <a:shade val="33000"/>
                <a:alpha val="8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l-PL" sz="1800" b="0" i="0" u="none" strike="noStrike" kern="0" cap="none" spc="0" normalizeH="0" baseline="0" noProof="0" smtClean="0">
                <a:ln>
                  <a:noFill/>
                </a:ln>
                <a:solidFill>
                  <a:prstClr val="black"/>
                </a:solidFill>
                <a:effectLst/>
                <a:uLnTx/>
                <a:uFillTx/>
                <a:latin typeface="Times New Roman"/>
                <a:ea typeface="+mn-ea"/>
                <a:cs typeface="+mn-cs"/>
              </a:rPr>
              <a:t>UKŁADY WE/WY</a:t>
            </a:r>
            <a:endParaRPr kumimoji="0" lang="pl-PL" sz="1800" b="0" i="0" u="none" strike="noStrike" kern="0" cap="none" spc="0" normalizeH="0" baseline="0" noProof="0" dirty="0" smtClean="0">
              <a:ln>
                <a:noFill/>
              </a:ln>
              <a:solidFill>
                <a:prstClr val="black"/>
              </a:solidFill>
              <a:effectLst/>
              <a:uLnTx/>
              <a:uFillTx/>
              <a:latin typeface="Times New Roman"/>
              <a:ea typeface="+mn-ea"/>
              <a:cs typeface="+mn-cs"/>
            </a:endParaRPr>
          </a:p>
        </p:txBody>
      </p:sp>
      <p:sp>
        <p:nvSpPr>
          <p:cNvPr id="15" name="Prostokąt 14"/>
          <p:cNvSpPr/>
          <p:nvPr/>
        </p:nvSpPr>
        <p:spPr>
          <a:xfrm>
            <a:off x="6841673" y="4921170"/>
            <a:ext cx="1626278" cy="626481"/>
          </a:xfrm>
          <a:prstGeom prst="rect">
            <a:avLst/>
          </a:prstGeom>
          <a:gradFill rotWithShape="1">
            <a:gsLst>
              <a:gs pos="27000">
                <a:sysClr val="window" lastClr="FFFFFF"/>
              </a:gs>
              <a:gs pos="25000">
                <a:srgbClr val="F14124">
                  <a:shade val="55000"/>
                  <a:satMod val="150000"/>
                  <a:lumMod val="66000"/>
                  <a:lumOff val="34000"/>
                </a:srgbClr>
              </a:gs>
            </a:gsLst>
            <a:lin ang="5400000" scaled="1"/>
          </a:gradFill>
          <a:ln w="25400" cap="flat" cmpd="sng" algn="ctr">
            <a:solidFill>
              <a:sysClr val="windowText" lastClr="000000"/>
            </a:solidFill>
            <a:prstDash val="solid"/>
          </a:ln>
          <a:effectLst>
            <a:glow>
              <a:srgbClr val="4E67C8">
                <a:satMod val="175000"/>
                <a:alpha val="40000"/>
              </a:srgbClr>
            </a:glow>
            <a:outerShdw blurRad="39000" dist="25400" dir="5400000" rotWithShape="0">
              <a:srgbClr val="F14124">
                <a:shade val="33000"/>
                <a:alpha val="83000"/>
              </a:srgbClr>
            </a:outerShdw>
          </a:effectLst>
        </p:spPr>
        <p:txBody>
          <a:bodyPr rtlCol="0" anchor="ctr">
            <a:normAutofit fontScale="85000" lnSpcReduction="10000"/>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l-PL" sz="1800" b="0" i="0" u="none" strike="noStrike" kern="0" cap="none" spc="0" normalizeH="0" baseline="0" noProof="0" smtClean="0">
                <a:ln>
                  <a:noFill/>
                </a:ln>
                <a:solidFill>
                  <a:prstClr val="black"/>
                </a:solidFill>
                <a:effectLst/>
                <a:uLnTx/>
                <a:uFillTx/>
                <a:latin typeface="Times New Roman"/>
                <a:ea typeface="+mn-ea"/>
                <a:cs typeface="+mn-cs"/>
              </a:rPr>
              <a:t>URZĄDZENIA </a:t>
            </a:r>
            <a:r>
              <a:rPr kumimoji="0" lang="pl-PL" sz="1800" b="0" i="0" u="none" strike="noStrike" kern="0" cap="none" spc="0" normalizeH="0" baseline="0" noProof="0" smtClean="0">
                <a:ln>
                  <a:noFill/>
                </a:ln>
                <a:solidFill>
                  <a:prstClr val="black"/>
                </a:solidFill>
                <a:effectLst/>
                <a:uLnTx/>
                <a:uFillTx/>
                <a:latin typeface="Times New Roman"/>
                <a:ea typeface="+mn-ea"/>
                <a:cs typeface="+mn-cs"/>
              </a:rPr>
              <a:t>ZEWNĘTRZNE</a:t>
            </a:r>
            <a:endParaRPr kumimoji="0" lang="pl-PL" sz="1800" b="0" i="0" u="none" strike="noStrike" kern="0" cap="none" spc="0" normalizeH="0" baseline="0" noProof="0" dirty="0" smtClean="0">
              <a:ln>
                <a:noFill/>
              </a:ln>
              <a:solidFill>
                <a:prstClr val="black"/>
              </a:solidFill>
              <a:effectLst/>
              <a:uLnTx/>
              <a:uFillTx/>
              <a:latin typeface="Times New Roman"/>
              <a:ea typeface="+mn-ea"/>
              <a:cs typeface="+mn-cs"/>
            </a:endParaRPr>
          </a:p>
        </p:txBody>
      </p:sp>
    </p:spTree>
    <p:extLst>
      <p:ext uri="{BB962C8B-B14F-4D97-AF65-F5344CB8AC3E}">
        <p14:creationId xmlns:p14="http://schemas.microsoft.com/office/powerpoint/2010/main" val="7731280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Znalezione obrazy dla zapytania magistrala trójstanow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58191"/>
            <a:ext cx="6141585" cy="3531096"/>
          </a:xfrm>
          <a:prstGeom prst="rect">
            <a:avLst/>
          </a:prstGeom>
          <a:noFill/>
          <a:extLst>
            <a:ext uri="{909E8E84-426E-40DD-AFC4-6F175D3DCCD1}">
              <a14:hiddenFill xmlns:a14="http://schemas.microsoft.com/office/drawing/2010/main">
                <a:solidFill>
                  <a:srgbClr val="FFFFFF"/>
                </a:solidFill>
              </a14:hiddenFill>
            </a:ext>
          </a:extLst>
        </p:spPr>
      </p:pic>
      <p:sp>
        <p:nvSpPr>
          <p:cNvPr id="3" name="pole tekstowe 2"/>
          <p:cNvSpPr txBox="1"/>
          <p:nvPr/>
        </p:nvSpPr>
        <p:spPr>
          <a:xfrm>
            <a:off x="755576" y="332656"/>
            <a:ext cx="7344816" cy="707886"/>
          </a:xfrm>
          <a:prstGeom prst="rect">
            <a:avLst/>
          </a:prstGeom>
          <a:noFill/>
        </p:spPr>
        <p:txBody>
          <a:bodyPr wrap="square" rtlCol="0">
            <a:spAutoFit/>
          </a:bodyPr>
          <a:lstStyle/>
          <a:p>
            <a:r>
              <a:rPr lang="pl-PL" sz="4000" dirty="0" smtClean="0">
                <a:latin typeface="Times New Roman" panose="02020603050405020304" pitchFamily="18" charset="0"/>
                <a:cs typeface="Times New Roman" panose="02020603050405020304" pitchFamily="18" charset="0"/>
              </a:rPr>
              <a:t>Magistrala.</a:t>
            </a:r>
            <a:endParaRPr lang="pl-PL" sz="4000" dirty="0">
              <a:latin typeface="Times New Roman" panose="02020603050405020304" pitchFamily="18" charset="0"/>
              <a:cs typeface="Times New Roman" panose="02020603050405020304" pitchFamily="18" charset="0"/>
            </a:endParaRPr>
          </a:p>
        </p:txBody>
      </p:sp>
      <p:pic>
        <p:nvPicPr>
          <p:cNvPr id="1028" name="Picture 4" descr="Znalezione obrazy dla zapytania magistrala trójstanow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44271"/>
            <a:ext cx="4392488" cy="3293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74338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1"/>
          <p:cNvPicPr>
            <a:picLocks noChangeAspect="1"/>
          </p:cNvPicPr>
          <p:nvPr/>
        </p:nvPicPr>
        <p:blipFill>
          <a:blip r:embed="rId2"/>
          <a:stretch>
            <a:fillRect/>
          </a:stretch>
        </p:blipFill>
        <p:spPr>
          <a:xfrm>
            <a:off x="66823" y="1556792"/>
            <a:ext cx="9042483" cy="4548279"/>
          </a:xfrm>
          <a:prstGeom prst="rect">
            <a:avLst/>
          </a:prstGeom>
        </p:spPr>
      </p:pic>
      <p:sp>
        <p:nvSpPr>
          <p:cNvPr id="3" name="pole tekstowe 2"/>
          <p:cNvSpPr txBox="1"/>
          <p:nvPr/>
        </p:nvSpPr>
        <p:spPr>
          <a:xfrm>
            <a:off x="755576" y="332656"/>
            <a:ext cx="7344816" cy="707886"/>
          </a:xfrm>
          <a:prstGeom prst="rect">
            <a:avLst/>
          </a:prstGeom>
          <a:noFill/>
        </p:spPr>
        <p:txBody>
          <a:bodyPr wrap="square" rtlCol="0">
            <a:spAutoFit/>
          </a:bodyPr>
          <a:lstStyle/>
          <a:p>
            <a:r>
              <a:rPr lang="pl-PL" sz="4000" dirty="0" smtClean="0">
                <a:latin typeface="Times New Roman" panose="02020603050405020304" pitchFamily="18" charset="0"/>
                <a:cs typeface="Times New Roman" panose="02020603050405020304" pitchFamily="18" charset="0"/>
              </a:rPr>
              <a:t>Magistrala.</a:t>
            </a:r>
            <a:endParaRPr lang="pl-PL"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54405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trzałka w prawo z wcięciem 1"/>
          <p:cNvSpPr/>
          <p:nvPr/>
        </p:nvSpPr>
        <p:spPr>
          <a:xfrm>
            <a:off x="323528" y="3543663"/>
            <a:ext cx="2016225" cy="864096"/>
          </a:xfrm>
          <a:prstGeom prst="notchedRight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latin typeface="Times New Roman" panose="02020603050405020304" pitchFamily="18" charset="0"/>
                <a:cs typeface="Times New Roman" panose="02020603050405020304" pitchFamily="18" charset="0"/>
              </a:rPr>
              <a:t>DANE</a:t>
            </a:r>
            <a:endParaRPr lang="pl-PL" dirty="0">
              <a:latin typeface="Times New Roman" panose="02020603050405020304" pitchFamily="18" charset="0"/>
              <a:cs typeface="Times New Roman" panose="02020603050405020304" pitchFamily="18" charset="0"/>
            </a:endParaRPr>
          </a:p>
        </p:txBody>
      </p:sp>
      <p:sp>
        <p:nvSpPr>
          <p:cNvPr id="3" name="Sześcian 2"/>
          <p:cNvSpPr/>
          <p:nvPr/>
        </p:nvSpPr>
        <p:spPr>
          <a:xfrm>
            <a:off x="2195736" y="1887479"/>
            <a:ext cx="4968552" cy="3659106"/>
          </a:xfrm>
          <a:prstGeom prst="cube">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latin typeface="Times New Roman" panose="02020603050405020304" pitchFamily="18" charset="0"/>
                <a:cs typeface="Times New Roman" panose="02020603050405020304" pitchFamily="18" charset="0"/>
              </a:rPr>
              <a:t>SEKWENCJA FUNKCJI ARYTMETYCZNYCH I LOGICZNYCH</a:t>
            </a:r>
            <a:endParaRPr lang="pl-PL" dirty="0">
              <a:latin typeface="Times New Roman" panose="02020603050405020304" pitchFamily="18" charset="0"/>
              <a:cs typeface="Times New Roman" panose="02020603050405020304" pitchFamily="18" charset="0"/>
            </a:endParaRPr>
          </a:p>
        </p:txBody>
      </p:sp>
      <p:pic>
        <p:nvPicPr>
          <p:cNvPr id="4" name="Picture 2" descr="Schemat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7" y="2800914"/>
            <a:ext cx="4032447" cy="2745673"/>
          </a:xfrm>
          <a:prstGeom prst="rect">
            <a:avLst/>
          </a:prstGeom>
          <a:noFill/>
          <a:extLst>
            <a:ext uri="{909E8E84-426E-40DD-AFC4-6F175D3DCCD1}">
              <a14:hiddenFill xmlns:a14="http://schemas.microsoft.com/office/drawing/2010/main">
                <a:solidFill>
                  <a:srgbClr val="FFFFFF"/>
                </a:solidFill>
              </a14:hiddenFill>
            </a:ext>
          </a:extLst>
        </p:spPr>
      </p:pic>
      <p:sp>
        <p:nvSpPr>
          <p:cNvPr id="5" name="Strzałka w prawo z wcięciem 4"/>
          <p:cNvSpPr/>
          <p:nvPr/>
        </p:nvSpPr>
        <p:spPr>
          <a:xfrm>
            <a:off x="6516215" y="3399647"/>
            <a:ext cx="2016225" cy="864096"/>
          </a:xfrm>
          <a:prstGeom prst="notchedRight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latin typeface="Times New Roman" panose="02020603050405020304" pitchFamily="18" charset="0"/>
                <a:cs typeface="Times New Roman" panose="02020603050405020304" pitchFamily="18" charset="0"/>
              </a:rPr>
              <a:t>WYNIK</a:t>
            </a:r>
            <a:endParaRPr lang="pl-PL" dirty="0">
              <a:latin typeface="Times New Roman" panose="02020603050405020304" pitchFamily="18" charset="0"/>
              <a:cs typeface="Times New Roman" panose="02020603050405020304" pitchFamily="18" charset="0"/>
            </a:endParaRPr>
          </a:p>
        </p:txBody>
      </p:sp>
      <p:sp>
        <p:nvSpPr>
          <p:cNvPr id="7" name="pole tekstowe 6"/>
          <p:cNvSpPr txBox="1"/>
          <p:nvPr/>
        </p:nvSpPr>
        <p:spPr>
          <a:xfrm>
            <a:off x="755576" y="332656"/>
            <a:ext cx="7344816" cy="707886"/>
          </a:xfrm>
          <a:prstGeom prst="rect">
            <a:avLst/>
          </a:prstGeom>
          <a:noFill/>
        </p:spPr>
        <p:txBody>
          <a:bodyPr wrap="square" rtlCol="0">
            <a:spAutoFit/>
          </a:bodyPr>
          <a:lstStyle/>
          <a:p>
            <a:r>
              <a:rPr lang="pl-PL" sz="4000" dirty="0">
                <a:latin typeface="Times New Roman" panose="02020603050405020304" pitchFamily="18" charset="0"/>
                <a:cs typeface="Times New Roman" panose="02020603050405020304" pitchFamily="18" charset="0"/>
              </a:rPr>
              <a:t>R</a:t>
            </a:r>
            <a:r>
              <a:rPr lang="pl-PL" sz="4000" dirty="0" smtClean="0">
                <a:latin typeface="Times New Roman" panose="02020603050405020304" pitchFamily="18" charset="0"/>
                <a:cs typeface="Times New Roman" panose="02020603050405020304" pitchFamily="18" charset="0"/>
              </a:rPr>
              <a:t>ozwiązanie sprzętowe.</a:t>
            </a:r>
            <a:endParaRPr lang="pl-PL"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3013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trzałka w prawo z wcięciem 6"/>
          <p:cNvSpPr/>
          <p:nvPr/>
        </p:nvSpPr>
        <p:spPr>
          <a:xfrm>
            <a:off x="1331640" y="4725144"/>
            <a:ext cx="1872208" cy="612068"/>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solidFill>
                  <a:schemeClr val="tx1"/>
                </a:solidFill>
              </a:rPr>
              <a:t>DANE</a:t>
            </a:r>
            <a:endParaRPr lang="pl-PL" dirty="0">
              <a:solidFill>
                <a:schemeClr val="tx1"/>
              </a:solidFill>
            </a:endParaRPr>
          </a:p>
        </p:txBody>
      </p:sp>
      <p:sp>
        <p:nvSpPr>
          <p:cNvPr id="2" name="pole tekstowe 1"/>
          <p:cNvSpPr txBox="1"/>
          <p:nvPr/>
        </p:nvSpPr>
        <p:spPr>
          <a:xfrm>
            <a:off x="755576" y="332656"/>
            <a:ext cx="8064896" cy="707886"/>
          </a:xfrm>
          <a:prstGeom prst="rect">
            <a:avLst/>
          </a:prstGeom>
          <a:noFill/>
        </p:spPr>
        <p:txBody>
          <a:bodyPr wrap="square" rtlCol="0">
            <a:spAutoFit/>
          </a:bodyPr>
          <a:lstStyle/>
          <a:p>
            <a:r>
              <a:rPr lang="pl-PL" sz="4000" dirty="0">
                <a:latin typeface="Times New Roman" panose="02020603050405020304" pitchFamily="18" charset="0"/>
                <a:cs typeface="Times New Roman" panose="02020603050405020304" pitchFamily="18" charset="0"/>
              </a:rPr>
              <a:t>R</a:t>
            </a:r>
            <a:r>
              <a:rPr lang="pl-PL" sz="4000" dirty="0" smtClean="0">
                <a:latin typeface="Times New Roman" panose="02020603050405020304" pitchFamily="18" charset="0"/>
                <a:cs typeface="Times New Roman" panose="02020603050405020304" pitchFamily="18" charset="0"/>
              </a:rPr>
              <a:t>ozwiązanie programowe.</a:t>
            </a:r>
            <a:endParaRPr lang="pl-PL" sz="4000" dirty="0">
              <a:latin typeface="Times New Roman" panose="02020603050405020304" pitchFamily="18" charset="0"/>
              <a:cs typeface="Times New Roman" panose="02020603050405020304" pitchFamily="18" charset="0"/>
            </a:endParaRPr>
          </a:p>
        </p:txBody>
      </p:sp>
      <p:sp>
        <p:nvSpPr>
          <p:cNvPr id="4" name="Sześcian 3"/>
          <p:cNvSpPr/>
          <p:nvPr/>
        </p:nvSpPr>
        <p:spPr>
          <a:xfrm>
            <a:off x="3075789" y="4293096"/>
            <a:ext cx="2736304" cy="1224136"/>
          </a:xfrm>
          <a:prstGeom prst="cub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a:bodyPr>
          <a:lstStyle/>
          <a:p>
            <a:pPr algn="ctr"/>
            <a:r>
              <a:rPr lang="pl-PL" dirty="0" smtClean="0">
                <a:solidFill>
                  <a:schemeClr val="tx1"/>
                </a:solidFill>
              </a:rPr>
              <a:t>FUNKCJE ARYTMETYCZNE </a:t>
            </a:r>
            <a:br>
              <a:rPr lang="pl-PL" dirty="0" smtClean="0">
                <a:solidFill>
                  <a:schemeClr val="tx1"/>
                </a:solidFill>
              </a:rPr>
            </a:br>
            <a:r>
              <a:rPr lang="pl-PL" dirty="0" smtClean="0">
                <a:solidFill>
                  <a:schemeClr val="tx1"/>
                </a:solidFill>
              </a:rPr>
              <a:t>I LOGICZNE O OGÓLNYM PRZEZNACZENIU</a:t>
            </a:r>
            <a:endParaRPr lang="pl-PL" dirty="0">
              <a:solidFill>
                <a:schemeClr val="tx1"/>
              </a:solidFill>
            </a:endParaRPr>
          </a:p>
        </p:txBody>
      </p:sp>
      <p:sp>
        <p:nvSpPr>
          <p:cNvPr id="5" name="Strzałka w prawo z wcięciem 4"/>
          <p:cNvSpPr/>
          <p:nvPr/>
        </p:nvSpPr>
        <p:spPr>
          <a:xfrm>
            <a:off x="1331640" y="2110501"/>
            <a:ext cx="1872208" cy="612068"/>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20000"/>
          </a:bodyPr>
          <a:lstStyle/>
          <a:p>
            <a:pPr algn="ctr"/>
            <a:r>
              <a:rPr lang="pl-PL" dirty="0" smtClean="0">
                <a:solidFill>
                  <a:schemeClr val="tx1"/>
                </a:solidFill>
              </a:rPr>
              <a:t>KODY ROZKAZU</a:t>
            </a:r>
            <a:endParaRPr lang="pl-PL" dirty="0">
              <a:solidFill>
                <a:schemeClr val="tx1"/>
              </a:solidFill>
            </a:endParaRPr>
          </a:p>
        </p:txBody>
      </p:sp>
      <p:sp>
        <p:nvSpPr>
          <p:cNvPr id="6" name="Strzałka w dół 5"/>
          <p:cNvSpPr/>
          <p:nvPr/>
        </p:nvSpPr>
        <p:spPr>
          <a:xfrm>
            <a:off x="4011893" y="2917103"/>
            <a:ext cx="648072" cy="15452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normAutofit fontScale="62500" lnSpcReduction="20000"/>
          </a:bodyPr>
          <a:lstStyle/>
          <a:p>
            <a:pPr algn="ctr"/>
            <a:r>
              <a:rPr lang="pl-PL" dirty="0" smtClean="0">
                <a:solidFill>
                  <a:schemeClr val="tx1"/>
                </a:solidFill>
              </a:rPr>
              <a:t>STEROWANIWE</a:t>
            </a:r>
            <a:endParaRPr lang="pl-PL" dirty="0">
              <a:solidFill>
                <a:schemeClr val="tx1"/>
              </a:solidFill>
            </a:endParaRPr>
          </a:p>
        </p:txBody>
      </p:sp>
      <p:sp>
        <p:nvSpPr>
          <p:cNvPr id="8" name="Strzałka w prawo z wcięciem 7"/>
          <p:cNvSpPr/>
          <p:nvPr/>
        </p:nvSpPr>
        <p:spPr>
          <a:xfrm>
            <a:off x="5596069" y="4725144"/>
            <a:ext cx="1872208" cy="612068"/>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solidFill>
                  <a:schemeClr val="tx1"/>
                </a:solidFill>
              </a:rPr>
              <a:t>WYNIKI</a:t>
            </a:r>
            <a:endParaRPr lang="pl-PL" dirty="0">
              <a:solidFill>
                <a:schemeClr val="tx1"/>
              </a:solidFill>
            </a:endParaRPr>
          </a:p>
        </p:txBody>
      </p:sp>
      <p:sp>
        <p:nvSpPr>
          <p:cNvPr id="3" name="Sześcian 2"/>
          <p:cNvSpPr/>
          <p:nvPr/>
        </p:nvSpPr>
        <p:spPr>
          <a:xfrm>
            <a:off x="3075789" y="1667732"/>
            <a:ext cx="2736304" cy="1224136"/>
          </a:xfrm>
          <a:prstGeom prst="cub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solidFill>
                  <a:schemeClr val="tx1"/>
                </a:solidFill>
              </a:rPr>
              <a:t>INTERPRETER ROZKAZÓW</a:t>
            </a:r>
            <a:endParaRPr lang="pl-PL" dirty="0">
              <a:solidFill>
                <a:schemeClr val="tx1"/>
              </a:solidFill>
            </a:endParaRPr>
          </a:p>
        </p:txBody>
      </p:sp>
    </p:spTree>
    <p:extLst>
      <p:ext uri="{BB962C8B-B14F-4D97-AF65-F5344CB8AC3E}">
        <p14:creationId xmlns:p14="http://schemas.microsoft.com/office/powerpoint/2010/main" val="13567103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txBox="1">
            <a:spLocks/>
          </p:cNvSpPr>
          <p:nvPr/>
        </p:nvSpPr>
        <p:spPr>
          <a:xfrm>
            <a:off x="609600" y="274638"/>
            <a:ext cx="79248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pl-PL" sz="4000" dirty="0">
                <a:latin typeface="Times New Roman" panose="02020603050405020304" pitchFamily="18" charset="0"/>
                <a:cs typeface="Times New Roman" panose="02020603050405020304" pitchFamily="18" charset="0"/>
              </a:rPr>
              <a:t>D</a:t>
            </a:r>
            <a:r>
              <a:rPr lang="pl-PL" sz="4000" dirty="0" smtClean="0">
                <a:latin typeface="Times New Roman" panose="02020603050405020304" pitchFamily="18" charset="0"/>
                <a:cs typeface="Times New Roman" panose="02020603050405020304" pitchFamily="18" charset="0"/>
              </a:rPr>
              <a:t>ziałanie komputera.</a:t>
            </a:r>
            <a:br>
              <a:rPr lang="pl-PL" sz="4000" dirty="0" smtClean="0">
                <a:latin typeface="Times New Roman" panose="02020603050405020304" pitchFamily="18" charset="0"/>
                <a:cs typeface="Times New Roman" panose="02020603050405020304" pitchFamily="18" charset="0"/>
              </a:rPr>
            </a:br>
            <a:endParaRPr lang="pl-PL" sz="4000" dirty="0">
              <a:latin typeface="Times New Roman" panose="02020603050405020304" pitchFamily="18" charset="0"/>
              <a:cs typeface="Times New Roman" panose="02020603050405020304" pitchFamily="18" charset="0"/>
            </a:endParaRPr>
          </a:p>
        </p:txBody>
      </p:sp>
      <p:sp>
        <p:nvSpPr>
          <p:cNvPr id="3" name="Symbol zastępczy zawartości 2"/>
          <p:cNvSpPr txBox="1">
            <a:spLocks/>
          </p:cNvSpPr>
          <p:nvPr/>
        </p:nvSpPr>
        <p:spPr>
          <a:xfrm>
            <a:off x="609600" y="1264373"/>
            <a:ext cx="7924800" cy="41148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pl-PL" sz="2000" dirty="0" smtClean="0">
                <a:latin typeface="Times New Roman" panose="02020603050405020304" pitchFamily="18" charset="0"/>
                <a:cs typeface="Times New Roman" panose="02020603050405020304" pitchFamily="18" charset="0"/>
              </a:rPr>
              <a:t>Podstawowym zadaniem komputera jest wykonywanie programu. Program przeznaczony do wykonania składa się z zestawu rozkazów przechowywanych w pamięci. Procesor realizuje tę pracę, wykonując rozkazy wyszczególnione w programie. W najprostszej postaci przetwarzanie rozkazu składa się z dwóch kroków:</a:t>
            </a:r>
          </a:p>
          <a:p>
            <a:pPr lvl="1" algn="just">
              <a:buFont typeface="Wingdings" panose="05000000000000000000" pitchFamily="2" charset="2"/>
              <a:buChar char="Ø"/>
            </a:pPr>
            <a:r>
              <a:rPr lang="pl-PL" sz="2000" dirty="0" smtClean="0">
                <a:latin typeface="Times New Roman" panose="02020603050405020304" pitchFamily="18" charset="0"/>
                <a:cs typeface="Times New Roman" panose="02020603050405020304" pitchFamily="18" charset="0"/>
              </a:rPr>
              <a:t>procesor odczytuje (pobiera) rozkaz z pamięci, </a:t>
            </a:r>
          </a:p>
          <a:p>
            <a:pPr lvl="1" algn="just">
              <a:buFont typeface="Wingdings" panose="05000000000000000000" pitchFamily="2" charset="2"/>
              <a:buChar char="Ø"/>
            </a:pPr>
            <a:r>
              <a:rPr lang="pl-PL" sz="2000" dirty="0" smtClean="0">
                <a:latin typeface="Times New Roman" panose="02020603050405020304" pitchFamily="18" charset="0"/>
                <a:cs typeface="Times New Roman" panose="02020603050405020304" pitchFamily="18" charset="0"/>
              </a:rPr>
              <a:t>a następnie wykonuje go.</a:t>
            </a:r>
            <a:endParaRPr lang="pl-PL" sz="2000" dirty="0">
              <a:latin typeface="Times New Roman" panose="02020603050405020304" pitchFamily="18" charset="0"/>
              <a:cs typeface="Times New Roman" panose="02020603050405020304" pitchFamily="18" charset="0"/>
            </a:endParaRPr>
          </a:p>
        </p:txBody>
      </p:sp>
      <p:sp>
        <p:nvSpPr>
          <p:cNvPr id="4" name="Elipsa 3"/>
          <p:cNvSpPr/>
          <p:nvPr/>
        </p:nvSpPr>
        <p:spPr>
          <a:xfrm>
            <a:off x="273320" y="4282640"/>
            <a:ext cx="1944216"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latin typeface="Times New Roman" panose="02020603050405020304" pitchFamily="18" charset="0"/>
                <a:cs typeface="Times New Roman" panose="02020603050405020304" pitchFamily="18" charset="0"/>
              </a:rPr>
              <a:t>START</a:t>
            </a:r>
            <a:endParaRPr lang="pl-PL" dirty="0">
              <a:latin typeface="Times New Roman" panose="02020603050405020304" pitchFamily="18" charset="0"/>
              <a:cs typeface="Times New Roman" panose="02020603050405020304" pitchFamily="18" charset="0"/>
            </a:endParaRPr>
          </a:p>
        </p:txBody>
      </p:sp>
      <p:sp>
        <p:nvSpPr>
          <p:cNvPr id="5" name="Elipsa 4"/>
          <p:cNvSpPr/>
          <p:nvPr/>
        </p:nvSpPr>
        <p:spPr>
          <a:xfrm>
            <a:off x="7012909" y="4315162"/>
            <a:ext cx="1944216"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latin typeface="Times New Roman" panose="02020603050405020304" pitchFamily="18" charset="0"/>
                <a:cs typeface="Times New Roman" panose="02020603050405020304" pitchFamily="18" charset="0"/>
              </a:rPr>
              <a:t>STOP</a:t>
            </a:r>
            <a:endParaRPr lang="pl-PL" dirty="0">
              <a:latin typeface="Times New Roman" panose="02020603050405020304" pitchFamily="18" charset="0"/>
              <a:cs typeface="Times New Roman" panose="02020603050405020304" pitchFamily="18" charset="0"/>
            </a:endParaRPr>
          </a:p>
        </p:txBody>
      </p:sp>
      <p:cxnSp>
        <p:nvCxnSpPr>
          <p:cNvPr id="6" name="Łącznik łamany 5"/>
          <p:cNvCxnSpPr/>
          <p:nvPr/>
        </p:nvCxnSpPr>
        <p:spPr>
          <a:xfrm rot="16200000" flipH="1" flipV="1">
            <a:off x="3877405" y="2799309"/>
            <a:ext cx="388674" cy="3420380"/>
          </a:xfrm>
          <a:prstGeom prst="bentConnector4">
            <a:avLst>
              <a:gd name="adj1" fmla="val -95663"/>
              <a:gd name="adj2" fmla="val 99964"/>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Łącznik prosty ze strzałką 6"/>
          <p:cNvCxnSpPr>
            <a:stCxn id="4" idx="6"/>
          </p:cNvCxnSpPr>
          <p:nvPr/>
        </p:nvCxnSpPr>
        <p:spPr>
          <a:xfrm>
            <a:off x="2217536" y="4739840"/>
            <a:ext cx="331632"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Łącznik prosty ze strzałką 7"/>
          <p:cNvCxnSpPr>
            <a:endCxn id="5" idx="2"/>
          </p:cNvCxnSpPr>
          <p:nvPr/>
        </p:nvCxnSpPr>
        <p:spPr>
          <a:xfrm>
            <a:off x="6754040" y="4772362"/>
            <a:ext cx="258869"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Łącznik prosty ze strzałką 8"/>
          <p:cNvCxnSpPr/>
          <p:nvPr/>
        </p:nvCxnSpPr>
        <p:spPr>
          <a:xfrm>
            <a:off x="4478192" y="4726891"/>
            <a:ext cx="331632"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Sześcian 9"/>
          <p:cNvSpPr/>
          <p:nvPr/>
        </p:nvSpPr>
        <p:spPr>
          <a:xfrm>
            <a:off x="2549168" y="4174628"/>
            <a:ext cx="1944216" cy="982926"/>
          </a:xfrm>
          <a:prstGeom prst="cube">
            <a:avLst>
              <a:gd name="adj" fmla="val 125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latin typeface="Times New Roman" panose="02020603050405020304" pitchFamily="18" charset="0"/>
                <a:cs typeface="Times New Roman" panose="02020603050405020304" pitchFamily="18" charset="0"/>
              </a:rPr>
              <a:t>POBRANIE ROZKAZU</a:t>
            </a:r>
            <a:endParaRPr lang="pl-PL" dirty="0">
              <a:latin typeface="Times New Roman" panose="02020603050405020304" pitchFamily="18" charset="0"/>
              <a:cs typeface="Times New Roman" panose="02020603050405020304" pitchFamily="18" charset="0"/>
            </a:endParaRPr>
          </a:p>
        </p:txBody>
      </p:sp>
      <p:sp>
        <p:nvSpPr>
          <p:cNvPr id="11" name="Sześcian 10"/>
          <p:cNvSpPr/>
          <p:nvPr/>
        </p:nvSpPr>
        <p:spPr>
          <a:xfrm>
            <a:off x="4788634" y="4185454"/>
            <a:ext cx="1965406" cy="982926"/>
          </a:xfrm>
          <a:prstGeom prst="cube">
            <a:avLst>
              <a:gd name="adj" fmla="val 125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latin typeface="Times New Roman" panose="02020603050405020304" pitchFamily="18" charset="0"/>
                <a:cs typeface="Times New Roman" panose="02020603050405020304" pitchFamily="18" charset="0"/>
              </a:rPr>
              <a:t>WYKONANIE ROZKAZU</a:t>
            </a:r>
            <a:endParaRPr lang="pl-PL" dirty="0">
              <a:latin typeface="Times New Roman" panose="02020603050405020304" pitchFamily="18" charset="0"/>
              <a:cs typeface="Times New Roman" panose="02020603050405020304" pitchFamily="18" charset="0"/>
            </a:endParaRPr>
          </a:p>
        </p:txBody>
      </p:sp>
      <p:sp>
        <p:nvSpPr>
          <p:cNvPr id="12" name="pole tekstowe 11"/>
          <p:cNvSpPr txBox="1"/>
          <p:nvPr/>
        </p:nvSpPr>
        <p:spPr>
          <a:xfrm>
            <a:off x="2474313" y="5389045"/>
            <a:ext cx="4671022" cy="369332"/>
          </a:xfrm>
          <a:prstGeom prst="rect">
            <a:avLst/>
          </a:prstGeom>
          <a:noFill/>
        </p:spPr>
        <p:txBody>
          <a:bodyPr wrap="none" rtlCol="0">
            <a:spAutoFit/>
          </a:bodyPr>
          <a:lstStyle/>
          <a:p>
            <a:r>
              <a:rPr lang="pl-PL" dirty="0" smtClean="0">
                <a:latin typeface="Times New Roman" panose="02020603050405020304" pitchFamily="18" charset="0"/>
                <a:cs typeface="Times New Roman" panose="02020603050405020304" pitchFamily="18" charset="0"/>
              </a:rPr>
              <a:t>CYKL POBIERANIA     CYKL WYKONANIA</a:t>
            </a:r>
            <a:endParaRPr lang="pl-PL" dirty="0">
              <a:latin typeface="Times New Roman" panose="02020603050405020304" pitchFamily="18" charset="0"/>
              <a:cs typeface="Times New Roman" panose="02020603050405020304" pitchFamily="18" charset="0"/>
            </a:endParaRPr>
          </a:p>
        </p:txBody>
      </p:sp>
      <p:sp>
        <p:nvSpPr>
          <p:cNvPr id="13" name="pole tekstowe 12"/>
          <p:cNvSpPr txBox="1"/>
          <p:nvPr/>
        </p:nvSpPr>
        <p:spPr>
          <a:xfrm>
            <a:off x="2843808" y="6309320"/>
            <a:ext cx="3644331" cy="369332"/>
          </a:xfrm>
          <a:prstGeom prst="rect">
            <a:avLst/>
          </a:prstGeom>
          <a:noFill/>
        </p:spPr>
        <p:txBody>
          <a:bodyPr wrap="none" rtlCol="0">
            <a:spAutoFit/>
          </a:bodyPr>
          <a:lstStyle/>
          <a:p>
            <a:r>
              <a:rPr lang="pl-PL" dirty="0" smtClean="0">
                <a:latin typeface="Times New Roman" panose="02020603050405020304" pitchFamily="18" charset="0"/>
                <a:cs typeface="Times New Roman" panose="02020603050405020304" pitchFamily="18" charset="0"/>
              </a:rPr>
              <a:t>PODSTAWOWY CYKL ROZKAZU</a:t>
            </a:r>
            <a:endParaRPr lang="pl-PL"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87119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txBox="1">
            <a:spLocks/>
          </p:cNvSpPr>
          <p:nvPr/>
        </p:nvSpPr>
        <p:spPr>
          <a:xfrm>
            <a:off x="609600" y="274638"/>
            <a:ext cx="8210872"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l-PL" sz="4000" dirty="0" smtClean="0">
                <a:latin typeface="Times New Roman" panose="02020603050405020304" pitchFamily="18" charset="0"/>
                <a:cs typeface="Times New Roman" panose="02020603050405020304" pitchFamily="18" charset="0"/>
              </a:rPr>
              <a:t>Pobieranie</a:t>
            </a:r>
            <a:r>
              <a:rPr lang="pl-PL" dirty="0" smtClean="0">
                <a:latin typeface="Times New Roman" panose="02020603050405020304" pitchFamily="18" charset="0"/>
                <a:cs typeface="Times New Roman" panose="02020603050405020304" pitchFamily="18" charset="0"/>
              </a:rPr>
              <a:t> i wykonywanie rozkazu.</a:t>
            </a:r>
            <a:br>
              <a:rPr lang="pl-PL" dirty="0" smtClean="0">
                <a:latin typeface="Times New Roman" panose="02020603050405020304" pitchFamily="18" charset="0"/>
                <a:cs typeface="Times New Roman" panose="02020603050405020304" pitchFamily="18" charset="0"/>
              </a:rPr>
            </a:br>
            <a:endParaRPr lang="pl-PL" dirty="0">
              <a:latin typeface="Times New Roman" panose="02020603050405020304" pitchFamily="18" charset="0"/>
              <a:cs typeface="Times New Roman" panose="02020603050405020304" pitchFamily="18" charset="0"/>
            </a:endParaRPr>
          </a:p>
        </p:txBody>
      </p:sp>
      <p:sp>
        <p:nvSpPr>
          <p:cNvPr id="3" name="Symbol zastępczy zawartości 2"/>
          <p:cNvSpPr txBox="1">
            <a:spLocks/>
          </p:cNvSpPr>
          <p:nvPr/>
        </p:nvSpPr>
        <p:spPr>
          <a:xfrm>
            <a:off x="8451" y="1432494"/>
            <a:ext cx="8354888" cy="41148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pl-PL" sz="1800" dirty="0" smtClean="0">
                <a:latin typeface="Times New Roman" panose="02020603050405020304" pitchFamily="18" charset="0"/>
                <a:cs typeface="Times New Roman" panose="02020603050405020304" pitchFamily="18" charset="0"/>
              </a:rPr>
              <a:t>Pobranie rozkazu z pamięci.</a:t>
            </a:r>
          </a:p>
          <a:p>
            <a:r>
              <a:rPr lang="pl-PL" sz="1800" dirty="0" smtClean="0">
                <a:latin typeface="Times New Roman" panose="02020603050405020304" pitchFamily="18" charset="0"/>
                <a:cs typeface="Times New Roman" panose="02020603050405020304" pitchFamily="18" charset="0"/>
              </a:rPr>
              <a:t>Inkrementacja licznika rozkazu PC.</a:t>
            </a:r>
          </a:p>
          <a:p>
            <a:r>
              <a:rPr lang="pl-PL" sz="1800" dirty="0" smtClean="0">
                <a:latin typeface="Times New Roman" panose="02020603050405020304" pitchFamily="18" charset="0"/>
                <a:cs typeface="Times New Roman" panose="02020603050405020304" pitchFamily="18" charset="0"/>
              </a:rPr>
              <a:t>Załadowanie rejestru rozkazu IR.</a:t>
            </a:r>
          </a:p>
          <a:p>
            <a:r>
              <a:rPr lang="pl-PL" sz="1800" dirty="0" smtClean="0">
                <a:latin typeface="Times New Roman" panose="02020603050405020304" pitchFamily="18" charset="0"/>
                <a:cs typeface="Times New Roman" panose="02020603050405020304" pitchFamily="18" charset="0"/>
              </a:rPr>
              <a:t>Interpretacja kodu rozkazu.</a:t>
            </a:r>
          </a:p>
          <a:p>
            <a:r>
              <a:rPr lang="pl-PL" sz="1800" dirty="0" smtClean="0">
                <a:latin typeface="Times New Roman" panose="02020603050405020304" pitchFamily="18" charset="0"/>
                <a:cs typeface="Times New Roman" panose="02020603050405020304" pitchFamily="18" charset="0"/>
              </a:rPr>
              <a:t>Wykonanie rozkazu.</a:t>
            </a:r>
          </a:p>
          <a:p>
            <a:endParaRPr lang="pl-PL" sz="1800" dirty="0" smtClean="0">
              <a:latin typeface="Times New Roman" panose="02020603050405020304" pitchFamily="18" charset="0"/>
              <a:cs typeface="Times New Roman" panose="02020603050405020304" pitchFamily="18" charset="0"/>
            </a:endParaRPr>
          </a:p>
          <a:p>
            <a:endParaRPr lang="pl-PL" sz="1800" dirty="0">
              <a:latin typeface="Times New Roman" panose="02020603050405020304" pitchFamily="18" charset="0"/>
              <a:cs typeface="Times New Roman" panose="02020603050405020304" pitchFamily="18" charset="0"/>
            </a:endParaRPr>
          </a:p>
        </p:txBody>
      </p:sp>
      <p:grpSp>
        <p:nvGrpSpPr>
          <p:cNvPr id="4" name="Grupa 3"/>
          <p:cNvGrpSpPr/>
          <p:nvPr/>
        </p:nvGrpSpPr>
        <p:grpSpPr>
          <a:xfrm>
            <a:off x="3936201" y="1530526"/>
            <a:ext cx="5045601" cy="4261585"/>
            <a:chOff x="755574" y="964880"/>
            <a:chExt cx="8406682" cy="5795170"/>
          </a:xfrm>
        </p:grpSpPr>
        <p:sp>
          <p:nvSpPr>
            <p:cNvPr id="5" name="Strzałka w prawo 4"/>
            <p:cNvSpPr/>
            <p:nvPr/>
          </p:nvSpPr>
          <p:spPr>
            <a:xfrm>
              <a:off x="6300190" y="3460457"/>
              <a:ext cx="648073" cy="504645"/>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0000" lnSpcReduction="20000"/>
            </a:bodyPr>
            <a:lstStyle/>
            <a:p>
              <a:pPr algn="ctr"/>
              <a:endParaRPr lang="pl-PL">
                <a:latin typeface="Times New Roman" panose="02020603050405020304" pitchFamily="18" charset="0"/>
                <a:cs typeface="Times New Roman" panose="02020603050405020304" pitchFamily="18" charset="0"/>
              </a:endParaRPr>
            </a:p>
          </p:txBody>
        </p:sp>
        <p:sp>
          <p:nvSpPr>
            <p:cNvPr id="6" name="Strzałka w prawo 5"/>
            <p:cNvSpPr/>
            <p:nvPr/>
          </p:nvSpPr>
          <p:spPr>
            <a:xfrm rot="10800000">
              <a:off x="6588224" y="4085622"/>
              <a:ext cx="792088" cy="504645"/>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0000" lnSpcReduction="20000"/>
            </a:bodyPr>
            <a:lstStyle/>
            <a:p>
              <a:pPr algn="ctr"/>
              <a:endParaRPr lang="pl-PL">
                <a:latin typeface="Times New Roman" panose="02020603050405020304" pitchFamily="18" charset="0"/>
                <a:cs typeface="Times New Roman" panose="02020603050405020304" pitchFamily="18" charset="0"/>
              </a:endParaRPr>
            </a:p>
          </p:txBody>
        </p:sp>
        <p:sp>
          <p:nvSpPr>
            <p:cNvPr id="7" name="Sześcian 6"/>
            <p:cNvSpPr/>
            <p:nvPr/>
          </p:nvSpPr>
          <p:spPr>
            <a:xfrm>
              <a:off x="755574" y="4943010"/>
              <a:ext cx="5184061" cy="1817040"/>
            </a:xfrm>
            <a:prstGeom prst="cube">
              <a:avLst>
                <a:gd name="adj" fmla="val 51715"/>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pl-PL" dirty="0" smtClean="0">
                  <a:solidFill>
                    <a:schemeClr val="bg1"/>
                  </a:solidFill>
                  <a:latin typeface="Times New Roman" panose="02020603050405020304" pitchFamily="18" charset="0"/>
                  <a:cs typeface="Times New Roman" panose="02020603050405020304" pitchFamily="18" charset="0"/>
                </a:rPr>
                <a:t>MODUŁ WEJŚCIA WYJŚCIA</a:t>
              </a:r>
              <a:endParaRPr lang="pl-PL" dirty="0">
                <a:solidFill>
                  <a:schemeClr val="bg1"/>
                </a:solidFill>
                <a:latin typeface="Times New Roman" panose="02020603050405020304" pitchFamily="18" charset="0"/>
                <a:cs typeface="Times New Roman" panose="02020603050405020304" pitchFamily="18" charset="0"/>
              </a:endParaRPr>
            </a:p>
          </p:txBody>
        </p:sp>
        <p:sp>
          <p:nvSpPr>
            <p:cNvPr id="8" name="Sześcian 7"/>
            <p:cNvSpPr/>
            <p:nvPr/>
          </p:nvSpPr>
          <p:spPr>
            <a:xfrm>
              <a:off x="755574" y="964880"/>
              <a:ext cx="5174521" cy="3760263"/>
            </a:xfrm>
            <a:prstGeom prst="cub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pl-PL">
                <a:latin typeface="Times New Roman" panose="02020603050405020304" pitchFamily="18" charset="0"/>
                <a:cs typeface="Times New Roman" panose="02020603050405020304" pitchFamily="18" charset="0"/>
              </a:endParaRPr>
            </a:p>
          </p:txBody>
        </p:sp>
        <p:sp>
          <p:nvSpPr>
            <p:cNvPr id="9" name="Prostokąt 8"/>
            <p:cNvSpPr/>
            <p:nvPr/>
          </p:nvSpPr>
          <p:spPr>
            <a:xfrm>
              <a:off x="971180" y="2121884"/>
              <a:ext cx="1724840" cy="4820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55000" lnSpcReduction="20000"/>
            </a:bodyPr>
            <a:lstStyle/>
            <a:p>
              <a:pPr algn="ctr"/>
              <a:r>
                <a:rPr lang="pl-PL" dirty="0" smtClean="0">
                  <a:latin typeface="Times New Roman" panose="02020603050405020304" pitchFamily="18" charset="0"/>
                  <a:cs typeface="Times New Roman" panose="02020603050405020304" pitchFamily="18" charset="0"/>
                </a:rPr>
                <a:t>LICZNIK ROZKAZU</a:t>
              </a:r>
              <a:endParaRPr lang="pl-PL" dirty="0">
                <a:latin typeface="Times New Roman" panose="02020603050405020304" pitchFamily="18" charset="0"/>
                <a:cs typeface="Times New Roman" panose="02020603050405020304" pitchFamily="18" charset="0"/>
              </a:endParaRPr>
            </a:p>
          </p:txBody>
        </p:sp>
        <p:grpSp>
          <p:nvGrpSpPr>
            <p:cNvPr id="10" name="Grupa 9"/>
            <p:cNvGrpSpPr/>
            <p:nvPr/>
          </p:nvGrpSpPr>
          <p:grpSpPr>
            <a:xfrm>
              <a:off x="824716" y="2099324"/>
              <a:ext cx="3936345" cy="2337788"/>
              <a:chOff x="824716" y="2099324"/>
              <a:chExt cx="3936345" cy="2337788"/>
            </a:xfrm>
          </p:grpSpPr>
          <p:sp>
            <p:nvSpPr>
              <p:cNvPr id="26" name="Prostokąt 25"/>
              <p:cNvSpPr/>
              <p:nvPr/>
            </p:nvSpPr>
            <p:spPr>
              <a:xfrm>
                <a:off x="3036221" y="2099324"/>
                <a:ext cx="1724840" cy="642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55000" lnSpcReduction="20000"/>
              </a:bodyPr>
              <a:lstStyle/>
              <a:p>
                <a:pPr algn="ctr"/>
                <a:r>
                  <a:rPr lang="pl-PL" dirty="0" smtClean="0">
                    <a:latin typeface="Times New Roman" panose="02020603050405020304" pitchFamily="18" charset="0"/>
                    <a:cs typeface="Times New Roman" panose="02020603050405020304" pitchFamily="18" charset="0"/>
                  </a:rPr>
                  <a:t>REJESTR ADRESOWY PAMIĘCI</a:t>
                </a:r>
                <a:endParaRPr lang="pl-PL" dirty="0">
                  <a:latin typeface="Times New Roman" panose="02020603050405020304" pitchFamily="18" charset="0"/>
                  <a:cs typeface="Times New Roman" panose="02020603050405020304" pitchFamily="18" charset="0"/>
                </a:endParaRPr>
              </a:p>
            </p:txBody>
          </p:sp>
          <p:sp>
            <p:nvSpPr>
              <p:cNvPr id="27" name="Prostokąt 26"/>
              <p:cNvSpPr/>
              <p:nvPr/>
            </p:nvSpPr>
            <p:spPr>
              <a:xfrm>
                <a:off x="3036221" y="2928035"/>
                <a:ext cx="1724840" cy="642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0000" lnSpcReduction="20000"/>
              </a:bodyPr>
              <a:lstStyle/>
              <a:p>
                <a:pPr algn="ctr"/>
                <a:r>
                  <a:rPr lang="pl-PL" dirty="0" smtClean="0">
                    <a:latin typeface="Times New Roman" panose="02020603050405020304" pitchFamily="18" charset="0"/>
                    <a:cs typeface="Times New Roman" panose="02020603050405020304" pitchFamily="18" charset="0"/>
                  </a:rPr>
                  <a:t>REJESTR ADRESOWY WEJŚCIA / WYJŚCIA</a:t>
                </a:r>
                <a:endParaRPr lang="pl-PL" dirty="0">
                  <a:latin typeface="Times New Roman" panose="02020603050405020304" pitchFamily="18" charset="0"/>
                  <a:cs typeface="Times New Roman" panose="02020603050405020304" pitchFamily="18" charset="0"/>
                </a:endParaRPr>
              </a:p>
            </p:txBody>
          </p:sp>
          <p:sp>
            <p:nvSpPr>
              <p:cNvPr id="28" name="Prostokąt 27"/>
              <p:cNvSpPr/>
              <p:nvPr/>
            </p:nvSpPr>
            <p:spPr>
              <a:xfrm>
                <a:off x="3036221" y="3794974"/>
                <a:ext cx="1724840" cy="642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0000" lnSpcReduction="20000"/>
              </a:bodyPr>
              <a:lstStyle/>
              <a:p>
                <a:pPr algn="ctr"/>
                <a:r>
                  <a:rPr lang="pl-PL" dirty="0" smtClean="0">
                    <a:latin typeface="Times New Roman" panose="02020603050405020304" pitchFamily="18" charset="0"/>
                    <a:cs typeface="Times New Roman" panose="02020603050405020304" pitchFamily="18" charset="0"/>
                  </a:rPr>
                  <a:t>REJESTR BUFOROWY WEJŚCIA/WYJŚCIA</a:t>
                </a:r>
                <a:endParaRPr lang="pl-PL" dirty="0">
                  <a:latin typeface="Times New Roman" panose="02020603050405020304" pitchFamily="18" charset="0"/>
                  <a:cs typeface="Times New Roman" panose="02020603050405020304" pitchFamily="18" charset="0"/>
                </a:endParaRPr>
              </a:p>
            </p:txBody>
          </p:sp>
          <p:sp>
            <p:nvSpPr>
              <p:cNvPr id="29" name="Schemat blokowy: dane 28"/>
              <p:cNvSpPr/>
              <p:nvPr/>
            </p:nvSpPr>
            <p:spPr>
              <a:xfrm>
                <a:off x="1980064" y="3603538"/>
                <a:ext cx="862420" cy="723128"/>
              </a:xfrm>
              <a:prstGeom prst="flowChartInputOutp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pl-PL">
                  <a:latin typeface="Times New Roman" panose="02020603050405020304" pitchFamily="18" charset="0"/>
                  <a:cs typeface="Times New Roman" panose="02020603050405020304" pitchFamily="18" charset="0"/>
                </a:endParaRPr>
              </a:p>
            </p:txBody>
          </p:sp>
          <p:sp>
            <p:nvSpPr>
              <p:cNvPr id="30" name="Schemat blokowy: dane 16"/>
              <p:cNvSpPr/>
              <p:nvPr/>
            </p:nvSpPr>
            <p:spPr>
              <a:xfrm>
                <a:off x="824716" y="3603538"/>
                <a:ext cx="862420" cy="718434"/>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15245 w 15245"/>
                  <a:gd name="connsiteY0" fmla="*/ 10000 h 10000"/>
                  <a:gd name="connsiteX1" fmla="*/ 0 w 15245"/>
                  <a:gd name="connsiteY1" fmla="*/ 0 h 10000"/>
                  <a:gd name="connsiteX2" fmla="*/ 8000 w 15245"/>
                  <a:gd name="connsiteY2" fmla="*/ 0 h 10000"/>
                  <a:gd name="connsiteX3" fmla="*/ 6000 w 15245"/>
                  <a:gd name="connsiteY3" fmla="*/ 10000 h 10000"/>
                  <a:gd name="connsiteX4" fmla="*/ 15245 w 15245"/>
                  <a:gd name="connsiteY4" fmla="*/ 10000 h 10000"/>
                  <a:gd name="connsiteX0" fmla="*/ 9245 w 9245"/>
                  <a:gd name="connsiteY0" fmla="*/ 10209 h 10209"/>
                  <a:gd name="connsiteX1" fmla="*/ 6934 w 9245"/>
                  <a:gd name="connsiteY1" fmla="*/ 0 h 10209"/>
                  <a:gd name="connsiteX2" fmla="*/ 2000 w 9245"/>
                  <a:gd name="connsiteY2" fmla="*/ 209 h 10209"/>
                  <a:gd name="connsiteX3" fmla="*/ 0 w 9245"/>
                  <a:gd name="connsiteY3" fmla="*/ 10209 h 10209"/>
                  <a:gd name="connsiteX4" fmla="*/ 9245 w 9245"/>
                  <a:gd name="connsiteY4" fmla="*/ 10209 h 10209"/>
                  <a:gd name="connsiteX0" fmla="*/ 12712 w 12712"/>
                  <a:gd name="connsiteY0" fmla="*/ 10000 h 10000"/>
                  <a:gd name="connsiteX1" fmla="*/ 10212 w 12712"/>
                  <a:gd name="connsiteY1" fmla="*/ 0 h 10000"/>
                  <a:gd name="connsiteX2" fmla="*/ 0 w 12712"/>
                  <a:gd name="connsiteY2" fmla="*/ 205 h 10000"/>
                  <a:gd name="connsiteX3" fmla="*/ 2712 w 12712"/>
                  <a:gd name="connsiteY3" fmla="*/ 10000 h 10000"/>
                  <a:gd name="connsiteX4" fmla="*/ 12712 w 12712"/>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12" h="10000">
                    <a:moveTo>
                      <a:pt x="12712" y="10000"/>
                    </a:moveTo>
                    <a:lnTo>
                      <a:pt x="10212" y="0"/>
                    </a:lnTo>
                    <a:lnTo>
                      <a:pt x="0" y="205"/>
                    </a:lnTo>
                    <a:lnTo>
                      <a:pt x="2712" y="10000"/>
                    </a:lnTo>
                    <a:lnTo>
                      <a:pt x="12712" y="10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pl-PL">
                  <a:latin typeface="Times New Roman" panose="02020603050405020304" pitchFamily="18" charset="0"/>
                  <a:cs typeface="Times New Roman" panose="02020603050405020304" pitchFamily="18" charset="0"/>
                </a:endParaRPr>
              </a:p>
            </p:txBody>
          </p:sp>
          <p:sp>
            <p:nvSpPr>
              <p:cNvPr id="31" name="Prostokąt 30"/>
              <p:cNvSpPr/>
              <p:nvPr/>
            </p:nvSpPr>
            <p:spPr>
              <a:xfrm>
                <a:off x="1040321" y="3844580"/>
                <a:ext cx="1509235" cy="4820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0000" lnSpcReduction="20000"/>
              </a:bodyPr>
              <a:lstStyle/>
              <a:p>
                <a:pPr algn="ctr"/>
                <a:r>
                  <a:rPr lang="pl-PL" dirty="0" smtClean="0">
                    <a:latin typeface="Times New Roman" panose="02020603050405020304" pitchFamily="18" charset="0"/>
                    <a:cs typeface="Times New Roman" panose="02020603050405020304" pitchFamily="18" charset="0"/>
                  </a:rPr>
                  <a:t>JEDNOSTKA WYKONAWCZA</a:t>
                </a:r>
                <a:endParaRPr lang="pl-PL" dirty="0">
                  <a:latin typeface="Times New Roman" panose="02020603050405020304" pitchFamily="18" charset="0"/>
                  <a:cs typeface="Times New Roman" panose="02020603050405020304" pitchFamily="18" charset="0"/>
                </a:endParaRPr>
              </a:p>
            </p:txBody>
          </p:sp>
        </p:grpSp>
        <p:sp>
          <p:nvSpPr>
            <p:cNvPr id="11" name="Prostokąt 10"/>
            <p:cNvSpPr/>
            <p:nvPr/>
          </p:nvSpPr>
          <p:spPr>
            <a:xfrm>
              <a:off x="971180" y="2733809"/>
              <a:ext cx="1724840" cy="4820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55000" lnSpcReduction="20000"/>
            </a:bodyPr>
            <a:lstStyle/>
            <a:p>
              <a:pPr algn="ctr"/>
              <a:r>
                <a:rPr lang="pl-PL" dirty="0" smtClean="0">
                  <a:latin typeface="Times New Roman" panose="02020603050405020304" pitchFamily="18" charset="0"/>
                  <a:cs typeface="Times New Roman" panose="02020603050405020304" pitchFamily="18" charset="0"/>
                </a:rPr>
                <a:t>REJESTR ROZKAZU</a:t>
              </a:r>
              <a:endParaRPr lang="pl-PL" dirty="0">
                <a:latin typeface="Times New Roman" panose="02020603050405020304" pitchFamily="18" charset="0"/>
                <a:cs typeface="Times New Roman" panose="02020603050405020304" pitchFamily="18" charset="0"/>
              </a:endParaRPr>
            </a:p>
          </p:txBody>
        </p:sp>
        <p:sp>
          <p:nvSpPr>
            <p:cNvPr id="12" name="Sześcian 11"/>
            <p:cNvSpPr/>
            <p:nvPr/>
          </p:nvSpPr>
          <p:spPr>
            <a:xfrm>
              <a:off x="1687136" y="5013176"/>
              <a:ext cx="685544" cy="504056"/>
            </a:xfrm>
            <a:prstGeom prst="cube">
              <a:avLst>
                <a:gd name="adj" fmla="val 51875"/>
              </a:avLst>
            </a:prstGeom>
            <a:ln>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0000" lnSpcReduction="20000"/>
            </a:bodyPr>
            <a:lstStyle/>
            <a:p>
              <a:pPr algn="ctr"/>
              <a:endParaRPr lang="pl-PL">
                <a:latin typeface="Times New Roman" panose="02020603050405020304" pitchFamily="18" charset="0"/>
                <a:cs typeface="Times New Roman" panose="02020603050405020304" pitchFamily="18" charset="0"/>
              </a:endParaRPr>
            </a:p>
          </p:txBody>
        </p:sp>
        <p:sp>
          <p:nvSpPr>
            <p:cNvPr id="13" name="Sześcian 12"/>
            <p:cNvSpPr/>
            <p:nvPr/>
          </p:nvSpPr>
          <p:spPr>
            <a:xfrm>
              <a:off x="2245446" y="5018691"/>
              <a:ext cx="685544" cy="504056"/>
            </a:xfrm>
            <a:prstGeom prst="cube">
              <a:avLst>
                <a:gd name="adj" fmla="val 51875"/>
              </a:avLst>
            </a:prstGeom>
            <a:ln>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0000" lnSpcReduction="20000"/>
            </a:bodyPr>
            <a:lstStyle/>
            <a:p>
              <a:pPr algn="ctr"/>
              <a:endParaRPr lang="pl-PL">
                <a:latin typeface="Times New Roman" panose="02020603050405020304" pitchFamily="18" charset="0"/>
                <a:cs typeface="Times New Roman" panose="02020603050405020304" pitchFamily="18" charset="0"/>
              </a:endParaRPr>
            </a:p>
          </p:txBody>
        </p:sp>
        <p:sp>
          <p:nvSpPr>
            <p:cNvPr id="14" name="Sześcian 13"/>
            <p:cNvSpPr/>
            <p:nvPr/>
          </p:nvSpPr>
          <p:spPr>
            <a:xfrm>
              <a:off x="2776164" y="5026178"/>
              <a:ext cx="685544" cy="504056"/>
            </a:xfrm>
            <a:prstGeom prst="cube">
              <a:avLst>
                <a:gd name="adj" fmla="val 51875"/>
              </a:avLst>
            </a:prstGeom>
            <a:ln>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0000" lnSpcReduction="20000"/>
            </a:bodyPr>
            <a:lstStyle/>
            <a:p>
              <a:pPr algn="ctr"/>
              <a:endParaRPr lang="pl-PL">
                <a:latin typeface="Times New Roman" panose="02020603050405020304" pitchFamily="18" charset="0"/>
                <a:cs typeface="Times New Roman" panose="02020603050405020304" pitchFamily="18" charset="0"/>
              </a:endParaRPr>
            </a:p>
          </p:txBody>
        </p:sp>
        <p:sp>
          <p:nvSpPr>
            <p:cNvPr id="15" name="Sześcian 14"/>
            <p:cNvSpPr/>
            <p:nvPr/>
          </p:nvSpPr>
          <p:spPr>
            <a:xfrm>
              <a:off x="3909689" y="5018691"/>
              <a:ext cx="685544" cy="504056"/>
            </a:xfrm>
            <a:prstGeom prst="cube">
              <a:avLst>
                <a:gd name="adj" fmla="val 51875"/>
              </a:avLst>
            </a:prstGeom>
            <a:solidFill>
              <a:schemeClr val="accent2">
                <a:lumMod val="40000"/>
                <a:lumOff val="60000"/>
              </a:schemeClr>
            </a:solid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0000" lnSpcReduction="20000"/>
            </a:bodyPr>
            <a:lstStyle/>
            <a:p>
              <a:pPr algn="ctr"/>
              <a:endParaRPr lang="pl-PL">
                <a:latin typeface="Times New Roman" panose="02020603050405020304" pitchFamily="18" charset="0"/>
                <a:cs typeface="Times New Roman" panose="02020603050405020304" pitchFamily="18" charset="0"/>
              </a:endParaRPr>
            </a:p>
          </p:txBody>
        </p:sp>
        <p:sp>
          <p:nvSpPr>
            <p:cNvPr id="16" name="Sześcian 15"/>
            <p:cNvSpPr/>
            <p:nvPr/>
          </p:nvSpPr>
          <p:spPr>
            <a:xfrm>
              <a:off x="4595233" y="5048497"/>
              <a:ext cx="685544" cy="504056"/>
            </a:xfrm>
            <a:prstGeom prst="cube">
              <a:avLst>
                <a:gd name="adj" fmla="val 51875"/>
              </a:avLst>
            </a:prstGeom>
            <a:ln>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0000" lnSpcReduction="20000"/>
            </a:bodyPr>
            <a:lstStyle/>
            <a:p>
              <a:pPr algn="ctr"/>
              <a:endParaRPr lang="pl-PL">
                <a:latin typeface="Times New Roman" panose="02020603050405020304" pitchFamily="18" charset="0"/>
                <a:cs typeface="Times New Roman" panose="02020603050405020304" pitchFamily="18" charset="0"/>
              </a:endParaRPr>
            </a:p>
          </p:txBody>
        </p:sp>
        <p:sp>
          <p:nvSpPr>
            <p:cNvPr id="17" name="Sześcian 16"/>
            <p:cNvSpPr/>
            <p:nvPr/>
          </p:nvSpPr>
          <p:spPr>
            <a:xfrm>
              <a:off x="3334919" y="5013176"/>
              <a:ext cx="685544" cy="504056"/>
            </a:xfrm>
            <a:prstGeom prst="cube">
              <a:avLst>
                <a:gd name="adj" fmla="val 51875"/>
              </a:avLst>
            </a:prstGeom>
            <a:solidFill>
              <a:schemeClr val="accent2">
                <a:lumMod val="60000"/>
                <a:lumOff val="40000"/>
              </a:schemeClr>
            </a:solid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0000" lnSpcReduction="20000"/>
            </a:bodyPr>
            <a:lstStyle/>
            <a:p>
              <a:pPr algn="ctr"/>
              <a:endParaRPr lang="pl-PL" dirty="0">
                <a:latin typeface="Times New Roman" panose="02020603050405020304" pitchFamily="18" charset="0"/>
                <a:cs typeface="Times New Roman" panose="02020603050405020304" pitchFamily="18" charset="0"/>
              </a:endParaRPr>
            </a:p>
          </p:txBody>
        </p:sp>
        <p:sp>
          <p:nvSpPr>
            <p:cNvPr id="18" name="pole tekstowe 17"/>
            <p:cNvSpPr txBox="1"/>
            <p:nvPr/>
          </p:nvSpPr>
          <p:spPr>
            <a:xfrm>
              <a:off x="2536534" y="5517232"/>
              <a:ext cx="1108060" cy="369332"/>
            </a:xfrm>
            <a:prstGeom prst="rect">
              <a:avLst/>
            </a:prstGeom>
            <a:noFill/>
          </p:spPr>
          <p:txBody>
            <a:bodyPr wrap="none" rtlCol="0">
              <a:normAutofit fontScale="77500" lnSpcReduction="20000"/>
            </a:bodyPr>
            <a:lstStyle/>
            <a:p>
              <a:r>
                <a:rPr lang="pl-PL" dirty="0" smtClean="0">
                  <a:solidFill>
                    <a:schemeClr val="bg1"/>
                  </a:solidFill>
                  <a:latin typeface="Times New Roman" panose="02020603050405020304" pitchFamily="18" charset="0"/>
                  <a:cs typeface="Times New Roman" panose="02020603050405020304" pitchFamily="18" charset="0"/>
                </a:rPr>
                <a:t>BUFORY</a:t>
              </a:r>
              <a:endParaRPr lang="pl-PL" dirty="0">
                <a:solidFill>
                  <a:schemeClr val="bg1"/>
                </a:solidFill>
                <a:latin typeface="Times New Roman" panose="02020603050405020304" pitchFamily="18" charset="0"/>
                <a:cs typeface="Times New Roman" panose="02020603050405020304" pitchFamily="18" charset="0"/>
              </a:endParaRPr>
            </a:p>
          </p:txBody>
        </p:sp>
        <p:sp>
          <p:nvSpPr>
            <p:cNvPr id="19" name="Sześcian 18"/>
            <p:cNvSpPr/>
            <p:nvPr/>
          </p:nvSpPr>
          <p:spPr>
            <a:xfrm>
              <a:off x="6948264" y="964880"/>
              <a:ext cx="1728192" cy="5488456"/>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normAutofit fontScale="62500" lnSpcReduction="20000"/>
            </a:bodyPr>
            <a:lstStyle/>
            <a:p>
              <a:pPr algn="ctr"/>
              <a:r>
                <a:rPr lang="pl-PL" dirty="0" smtClean="0">
                  <a:latin typeface="Times New Roman" panose="02020603050405020304" pitchFamily="18" charset="0"/>
                  <a:cs typeface="Times New Roman" panose="02020603050405020304" pitchFamily="18" charset="0"/>
                </a:rPr>
                <a:t>ROZKAZ</a:t>
              </a:r>
            </a:p>
            <a:p>
              <a:pPr algn="ctr"/>
              <a:r>
                <a:rPr lang="pl-PL" dirty="0" smtClean="0">
                  <a:latin typeface="Times New Roman" panose="02020603050405020304" pitchFamily="18" charset="0"/>
                  <a:cs typeface="Times New Roman" panose="02020603050405020304" pitchFamily="18" charset="0"/>
                </a:rPr>
                <a:t>ROZKAZ</a:t>
              </a:r>
            </a:p>
            <a:p>
              <a:pPr algn="ctr"/>
              <a:r>
                <a:rPr lang="pl-PL" dirty="0">
                  <a:latin typeface="Times New Roman" panose="02020603050405020304" pitchFamily="18" charset="0"/>
                  <a:cs typeface="Times New Roman" panose="02020603050405020304" pitchFamily="18" charset="0"/>
                </a:rPr>
                <a:t>ROZKAZ</a:t>
              </a:r>
            </a:p>
            <a:p>
              <a:pPr algn="ctr"/>
              <a:r>
                <a:rPr lang="pl-PL" dirty="0" smtClean="0">
                  <a:latin typeface="Times New Roman" panose="02020603050405020304" pitchFamily="18" charset="0"/>
                  <a:cs typeface="Times New Roman" panose="02020603050405020304" pitchFamily="18" charset="0"/>
                </a:rPr>
                <a:t>ROZKAZ</a:t>
              </a:r>
              <a:endParaRPr lang="pl-PL" dirty="0">
                <a:latin typeface="Times New Roman" panose="02020603050405020304" pitchFamily="18" charset="0"/>
                <a:cs typeface="Times New Roman" panose="02020603050405020304" pitchFamily="18" charset="0"/>
              </a:endParaRPr>
            </a:p>
            <a:p>
              <a:pPr algn="ctr"/>
              <a:r>
                <a:rPr lang="pl-PL" dirty="0">
                  <a:latin typeface="Times New Roman" panose="02020603050405020304" pitchFamily="18" charset="0"/>
                  <a:cs typeface="Times New Roman" panose="02020603050405020304" pitchFamily="18" charset="0"/>
                </a:rPr>
                <a:t>…………</a:t>
              </a:r>
            </a:p>
            <a:p>
              <a:pPr algn="ctr"/>
              <a:r>
                <a:rPr lang="pl-PL" dirty="0" smtClean="0">
                  <a:latin typeface="Times New Roman" panose="02020603050405020304" pitchFamily="18" charset="0"/>
                  <a:cs typeface="Times New Roman" panose="02020603050405020304" pitchFamily="18" charset="0"/>
                </a:rPr>
                <a:t>…………</a:t>
              </a:r>
            </a:p>
            <a:p>
              <a:pPr algn="ctr"/>
              <a:r>
                <a:rPr lang="pl-PL" dirty="0">
                  <a:latin typeface="Times New Roman" panose="02020603050405020304" pitchFamily="18" charset="0"/>
                  <a:cs typeface="Times New Roman" panose="02020603050405020304" pitchFamily="18" charset="0"/>
                </a:rPr>
                <a:t>…………</a:t>
              </a:r>
            </a:p>
            <a:p>
              <a:pPr algn="ctr"/>
              <a:r>
                <a:rPr lang="pl-PL" dirty="0" smtClean="0">
                  <a:latin typeface="Times New Roman" panose="02020603050405020304" pitchFamily="18" charset="0"/>
                  <a:cs typeface="Times New Roman" panose="02020603050405020304" pitchFamily="18" charset="0"/>
                </a:rPr>
                <a:t>DANE</a:t>
              </a:r>
            </a:p>
            <a:p>
              <a:pPr algn="ctr"/>
              <a:r>
                <a:rPr lang="pl-PL" dirty="0" smtClean="0">
                  <a:latin typeface="Times New Roman" panose="02020603050405020304" pitchFamily="18" charset="0"/>
                  <a:cs typeface="Times New Roman" panose="02020603050405020304" pitchFamily="18" charset="0"/>
                </a:rPr>
                <a:t>DANE</a:t>
              </a:r>
            </a:p>
            <a:p>
              <a:pPr algn="ctr"/>
              <a:r>
                <a:rPr lang="pl-PL" dirty="0" smtClean="0">
                  <a:latin typeface="Times New Roman" panose="02020603050405020304" pitchFamily="18" charset="0"/>
                  <a:cs typeface="Times New Roman" panose="02020603050405020304" pitchFamily="18" charset="0"/>
                </a:rPr>
                <a:t>DANE</a:t>
              </a:r>
            </a:p>
            <a:p>
              <a:pPr algn="ctr"/>
              <a:r>
                <a:rPr lang="pl-PL" dirty="0" smtClean="0">
                  <a:latin typeface="Times New Roman" panose="02020603050405020304" pitchFamily="18" charset="0"/>
                  <a:cs typeface="Times New Roman" panose="02020603050405020304" pitchFamily="18" charset="0"/>
                </a:rPr>
                <a:t>DANE</a:t>
              </a:r>
            </a:p>
            <a:p>
              <a:pPr algn="ctr"/>
              <a:r>
                <a:rPr lang="pl-PL" dirty="0">
                  <a:latin typeface="Times New Roman" panose="02020603050405020304" pitchFamily="18" charset="0"/>
                  <a:cs typeface="Times New Roman" panose="02020603050405020304" pitchFamily="18" charset="0"/>
                </a:rPr>
                <a:t>ROZKAZ</a:t>
              </a:r>
            </a:p>
            <a:p>
              <a:pPr algn="ctr"/>
              <a:r>
                <a:rPr lang="pl-PL" dirty="0">
                  <a:latin typeface="Times New Roman" panose="02020603050405020304" pitchFamily="18" charset="0"/>
                  <a:cs typeface="Times New Roman" panose="02020603050405020304" pitchFamily="18" charset="0"/>
                </a:rPr>
                <a:t>ROZKAZ</a:t>
              </a:r>
            </a:p>
            <a:p>
              <a:pPr algn="ctr"/>
              <a:r>
                <a:rPr lang="pl-PL" dirty="0">
                  <a:latin typeface="Times New Roman" panose="02020603050405020304" pitchFamily="18" charset="0"/>
                  <a:cs typeface="Times New Roman" panose="02020603050405020304" pitchFamily="18" charset="0"/>
                </a:rPr>
                <a:t>…………</a:t>
              </a:r>
            </a:p>
            <a:p>
              <a:pPr algn="ctr"/>
              <a:r>
                <a:rPr lang="pl-PL" dirty="0" smtClean="0">
                  <a:latin typeface="Times New Roman" panose="02020603050405020304" pitchFamily="18" charset="0"/>
                  <a:cs typeface="Times New Roman" panose="02020603050405020304" pitchFamily="18" charset="0"/>
                </a:rPr>
                <a:t>…………</a:t>
              </a:r>
            </a:p>
            <a:p>
              <a:pPr algn="ctr"/>
              <a:r>
                <a:rPr lang="pl-PL" dirty="0">
                  <a:latin typeface="Times New Roman" panose="02020603050405020304" pitchFamily="18" charset="0"/>
                  <a:cs typeface="Times New Roman" panose="02020603050405020304" pitchFamily="18" charset="0"/>
                </a:rPr>
                <a:t>…………</a:t>
              </a:r>
            </a:p>
            <a:p>
              <a:pPr algn="ctr"/>
              <a:endParaRPr lang="pl-PL" dirty="0">
                <a:latin typeface="Times New Roman" panose="02020603050405020304" pitchFamily="18" charset="0"/>
                <a:cs typeface="Times New Roman" panose="02020603050405020304" pitchFamily="18" charset="0"/>
              </a:endParaRPr>
            </a:p>
            <a:p>
              <a:pPr algn="ctr"/>
              <a:endParaRPr lang="pl-PL" dirty="0">
                <a:latin typeface="Times New Roman" panose="02020603050405020304" pitchFamily="18" charset="0"/>
                <a:cs typeface="Times New Roman" panose="02020603050405020304" pitchFamily="18" charset="0"/>
              </a:endParaRPr>
            </a:p>
            <a:p>
              <a:pPr algn="ctr"/>
              <a:endParaRPr lang="pl-PL" dirty="0">
                <a:latin typeface="Times New Roman" panose="02020603050405020304" pitchFamily="18" charset="0"/>
                <a:cs typeface="Times New Roman" panose="02020603050405020304" pitchFamily="18" charset="0"/>
              </a:endParaRPr>
            </a:p>
          </p:txBody>
        </p:sp>
        <p:sp>
          <p:nvSpPr>
            <p:cNvPr id="20" name="Sześcian 19"/>
            <p:cNvSpPr/>
            <p:nvPr/>
          </p:nvSpPr>
          <p:spPr>
            <a:xfrm>
              <a:off x="8190656" y="964880"/>
              <a:ext cx="971600" cy="5488456"/>
            </a:xfrm>
            <a:prstGeom prst="cube">
              <a:avLst>
                <a:gd name="adj" fmla="val 42428"/>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normAutofit/>
            </a:bodyPr>
            <a:lstStyle/>
            <a:p>
              <a:pPr algn="ctr"/>
              <a:r>
                <a:rPr lang="pl-PL" sz="1100" dirty="0" smtClean="0">
                  <a:latin typeface="Times New Roman" panose="02020603050405020304" pitchFamily="18" charset="0"/>
                  <a:cs typeface="Times New Roman" panose="02020603050405020304" pitchFamily="18" charset="0"/>
                </a:rPr>
                <a:t>0</a:t>
              </a:r>
            </a:p>
            <a:p>
              <a:pPr algn="ctr"/>
              <a:r>
                <a:rPr lang="pl-PL" sz="1100" dirty="0" smtClean="0">
                  <a:latin typeface="Times New Roman" panose="02020603050405020304" pitchFamily="18" charset="0"/>
                  <a:cs typeface="Times New Roman" panose="02020603050405020304" pitchFamily="18" charset="0"/>
                </a:rPr>
                <a:t>1</a:t>
              </a:r>
            </a:p>
            <a:p>
              <a:pPr algn="ctr"/>
              <a:r>
                <a:rPr lang="pl-PL" sz="1100" dirty="0" smtClean="0">
                  <a:latin typeface="Times New Roman" panose="02020603050405020304" pitchFamily="18" charset="0"/>
                  <a:cs typeface="Times New Roman" panose="02020603050405020304" pitchFamily="18" charset="0"/>
                </a:rPr>
                <a:t>2</a:t>
              </a:r>
            </a:p>
            <a:p>
              <a:pPr algn="ctr"/>
              <a:r>
                <a:rPr lang="pl-PL" sz="1100" dirty="0" smtClean="0">
                  <a:latin typeface="Times New Roman" panose="02020603050405020304" pitchFamily="18" charset="0"/>
                  <a:cs typeface="Times New Roman" panose="02020603050405020304" pitchFamily="18" charset="0"/>
                </a:rPr>
                <a:t>3</a:t>
              </a:r>
            </a:p>
            <a:p>
              <a:pPr algn="ctr"/>
              <a:r>
                <a:rPr lang="pl-PL" sz="1100" dirty="0" smtClean="0">
                  <a:latin typeface="Times New Roman" panose="02020603050405020304" pitchFamily="18" charset="0"/>
                  <a:cs typeface="Times New Roman" panose="02020603050405020304" pitchFamily="18" charset="0"/>
                </a:rPr>
                <a:t>.</a:t>
              </a:r>
            </a:p>
            <a:p>
              <a:pPr algn="ctr"/>
              <a:r>
                <a:rPr lang="pl-PL" sz="1100" dirty="0" smtClean="0">
                  <a:latin typeface="Times New Roman" panose="02020603050405020304" pitchFamily="18" charset="0"/>
                  <a:cs typeface="Times New Roman" panose="02020603050405020304" pitchFamily="18" charset="0"/>
                </a:rPr>
                <a:t>.</a:t>
              </a:r>
            </a:p>
            <a:p>
              <a:pPr algn="ctr"/>
              <a:r>
                <a:rPr lang="pl-PL" sz="1100" dirty="0" smtClean="0">
                  <a:latin typeface="Times New Roman" panose="02020603050405020304" pitchFamily="18" charset="0"/>
                  <a:cs typeface="Times New Roman" panose="02020603050405020304" pitchFamily="18" charset="0"/>
                </a:rPr>
                <a:t>.</a:t>
              </a:r>
            </a:p>
            <a:p>
              <a:pPr algn="ctr"/>
              <a:r>
                <a:rPr lang="pl-PL" sz="1100" dirty="0" smtClean="0">
                  <a:latin typeface="Times New Roman" panose="02020603050405020304" pitchFamily="18" charset="0"/>
                  <a:cs typeface="Times New Roman" panose="02020603050405020304" pitchFamily="18" charset="0"/>
                </a:rPr>
                <a:t>.</a:t>
              </a:r>
            </a:p>
            <a:p>
              <a:pPr algn="ctr"/>
              <a:r>
                <a:rPr lang="pl-PL" sz="1100" dirty="0" smtClean="0">
                  <a:latin typeface="Times New Roman" panose="02020603050405020304" pitchFamily="18" charset="0"/>
                  <a:cs typeface="Times New Roman" panose="02020603050405020304" pitchFamily="18" charset="0"/>
                </a:rPr>
                <a:t>.</a:t>
              </a:r>
            </a:p>
            <a:p>
              <a:pPr algn="ctr"/>
              <a:r>
                <a:rPr lang="pl-PL" sz="1100" dirty="0" smtClean="0">
                  <a:latin typeface="Times New Roman" panose="02020603050405020304" pitchFamily="18" charset="0"/>
                  <a:cs typeface="Times New Roman" panose="02020603050405020304" pitchFamily="18" charset="0"/>
                </a:rPr>
                <a:t>.</a:t>
              </a:r>
            </a:p>
            <a:p>
              <a:pPr algn="ctr"/>
              <a:r>
                <a:rPr lang="pl-PL" sz="1100" dirty="0" smtClean="0">
                  <a:latin typeface="Times New Roman" panose="02020603050405020304" pitchFamily="18" charset="0"/>
                  <a:cs typeface="Times New Roman" panose="02020603050405020304" pitchFamily="18" charset="0"/>
                </a:rPr>
                <a:t>.</a:t>
              </a:r>
            </a:p>
            <a:p>
              <a:pPr algn="ctr"/>
              <a:r>
                <a:rPr lang="pl-PL" sz="1100" dirty="0" smtClean="0">
                  <a:latin typeface="Times New Roman" panose="02020603050405020304" pitchFamily="18" charset="0"/>
                  <a:cs typeface="Times New Roman" panose="02020603050405020304" pitchFamily="18" charset="0"/>
                </a:rPr>
                <a:t>.</a:t>
              </a:r>
            </a:p>
            <a:p>
              <a:pPr algn="ctr"/>
              <a:r>
                <a:rPr lang="pl-PL" sz="1100" dirty="0" smtClean="0">
                  <a:latin typeface="Times New Roman" panose="02020603050405020304" pitchFamily="18" charset="0"/>
                  <a:cs typeface="Times New Roman" panose="02020603050405020304" pitchFamily="18" charset="0"/>
                </a:rPr>
                <a:t>.</a:t>
              </a:r>
            </a:p>
            <a:p>
              <a:pPr algn="ctr"/>
              <a:r>
                <a:rPr lang="pl-PL" sz="1100" dirty="0" smtClean="0">
                  <a:latin typeface="Times New Roman" panose="02020603050405020304" pitchFamily="18" charset="0"/>
                  <a:cs typeface="Times New Roman" panose="02020603050405020304" pitchFamily="18" charset="0"/>
                </a:rPr>
                <a:t>.</a:t>
              </a:r>
            </a:p>
            <a:p>
              <a:pPr algn="ctr"/>
              <a:r>
                <a:rPr lang="pl-PL" sz="1100" dirty="0" smtClean="0">
                  <a:latin typeface="Times New Roman" panose="02020603050405020304" pitchFamily="18" charset="0"/>
                  <a:cs typeface="Times New Roman" panose="02020603050405020304" pitchFamily="18" charset="0"/>
                </a:rPr>
                <a:t>N-2</a:t>
              </a:r>
            </a:p>
            <a:p>
              <a:pPr algn="ctr"/>
              <a:r>
                <a:rPr lang="pl-PL" sz="1100" dirty="0" smtClean="0">
                  <a:latin typeface="Times New Roman" panose="02020603050405020304" pitchFamily="18" charset="0"/>
                  <a:cs typeface="Times New Roman" panose="02020603050405020304" pitchFamily="18" charset="0"/>
                </a:rPr>
                <a:t>N-1</a:t>
              </a:r>
              <a:endParaRPr lang="pl-PL" sz="1100" dirty="0">
                <a:latin typeface="Times New Roman" panose="02020603050405020304" pitchFamily="18" charset="0"/>
                <a:cs typeface="Times New Roman" panose="02020603050405020304" pitchFamily="18" charset="0"/>
              </a:endParaRPr>
            </a:p>
          </p:txBody>
        </p:sp>
        <p:sp>
          <p:nvSpPr>
            <p:cNvPr id="21" name="Prostokąt 20"/>
            <p:cNvSpPr/>
            <p:nvPr/>
          </p:nvSpPr>
          <p:spPr>
            <a:xfrm>
              <a:off x="6300192" y="2204863"/>
              <a:ext cx="288032" cy="402279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normAutofit fontScale="25000" lnSpcReduction="20000"/>
            </a:bodyPr>
            <a:lstStyle/>
            <a:p>
              <a:pPr algn="ctr"/>
              <a:r>
                <a:rPr lang="pl-PL" dirty="0" smtClean="0">
                  <a:solidFill>
                    <a:schemeClr val="bg1"/>
                  </a:solidFill>
                  <a:latin typeface="Times New Roman" panose="02020603050405020304" pitchFamily="18" charset="0"/>
                  <a:cs typeface="Times New Roman" panose="02020603050405020304" pitchFamily="18" charset="0"/>
                </a:rPr>
                <a:t>MAGISTRALA SYSTEMOWA</a:t>
              </a:r>
              <a:endParaRPr lang="pl-PL" dirty="0">
                <a:solidFill>
                  <a:schemeClr val="bg1"/>
                </a:solidFill>
                <a:latin typeface="Times New Roman" panose="02020603050405020304" pitchFamily="18" charset="0"/>
                <a:cs typeface="Times New Roman" panose="02020603050405020304" pitchFamily="18" charset="0"/>
              </a:endParaRPr>
            </a:p>
          </p:txBody>
        </p:sp>
        <p:sp>
          <p:nvSpPr>
            <p:cNvPr id="22" name="Strzałka w prawo 21"/>
            <p:cNvSpPr/>
            <p:nvPr/>
          </p:nvSpPr>
          <p:spPr>
            <a:xfrm rot="10800000">
              <a:off x="5529902" y="2078433"/>
              <a:ext cx="792088" cy="504645"/>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0000" lnSpcReduction="20000"/>
            </a:bodyPr>
            <a:lstStyle/>
            <a:p>
              <a:pPr algn="ctr"/>
              <a:endParaRPr lang="pl-PL">
                <a:latin typeface="Times New Roman" panose="02020603050405020304" pitchFamily="18" charset="0"/>
                <a:cs typeface="Times New Roman" panose="02020603050405020304" pitchFamily="18" charset="0"/>
              </a:endParaRPr>
            </a:p>
          </p:txBody>
        </p:sp>
        <p:sp>
          <p:nvSpPr>
            <p:cNvPr id="23" name="Strzałka w prawo 22"/>
            <p:cNvSpPr/>
            <p:nvPr/>
          </p:nvSpPr>
          <p:spPr>
            <a:xfrm>
              <a:off x="5508103" y="2589067"/>
              <a:ext cx="792088" cy="504645"/>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0000" lnSpcReduction="20000"/>
            </a:bodyPr>
            <a:lstStyle/>
            <a:p>
              <a:pPr algn="ctr"/>
              <a:endParaRPr lang="pl-PL">
                <a:latin typeface="Times New Roman" panose="02020603050405020304" pitchFamily="18" charset="0"/>
                <a:cs typeface="Times New Roman" panose="02020603050405020304" pitchFamily="18" charset="0"/>
              </a:endParaRPr>
            </a:p>
          </p:txBody>
        </p:sp>
        <p:sp>
          <p:nvSpPr>
            <p:cNvPr id="24" name="Strzałka w prawo 23"/>
            <p:cNvSpPr/>
            <p:nvPr/>
          </p:nvSpPr>
          <p:spPr>
            <a:xfrm>
              <a:off x="5508102" y="5375556"/>
              <a:ext cx="792088" cy="504645"/>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0000" lnSpcReduction="20000"/>
            </a:bodyPr>
            <a:lstStyle/>
            <a:p>
              <a:pPr algn="ctr"/>
              <a:endParaRPr lang="pl-PL">
                <a:latin typeface="Times New Roman" panose="02020603050405020304" pitchFamily="18" charset="0"/>
                <a:cs typeface="Times New Roman" panose="02020603050405020304" pitchFamily="18" charset="0"/>
              </a:endParaRPr>
            </a:p>
          </p:txBody>
        </p:sp>
        <p:sp>
          <p:nvSpPr>
            <p:cNvPr id="25" name="Strzałka w prawo 24"/>
            <p:cNvSpPr/>
            <p:nvPr/>
          </p:nvSpPr>
          <p:spPr>
            <a:xfrm rot="10800000">
              <a:off x="5508102" y="5851530"/>
              <a:ext cx="792088" cy="504645"/>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0000" lnSpcReduction="20000"/>
            </a:bodyPr>
            <a:lstStyle/>
            <a:p>
              <a:pPr algn="ctr"/>
              <a:endParaRPr lang="pl-P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4111941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 calcmode="lin" valueType="num">
                                      <p:cBhvr additive="base">
                                        <p:cTn id="30"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txBox="1">
            <a:spLocks/>
          </p:cNvSpPr>
          <p:nvPr/>
        </p:nvSpPr>
        <p:spPr>
          <a:xfrm>
            <a:off x="609600" y="274638"/>
            <a:ext cx="79248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pl-PL" sz="4000" dirty="0" smtClean="0">
                <a:latin typeface="Times New Roman" panose="02020603050405020304" pitchFamily="18" charset="0"/>
                <a:cs typeface="Times New Roman" panose="02020603050405020304" pitchFamily="18" charset="0"/>
              </a:rPr>
              <a:t>Rodzaje</a:t>
            </a:r>
            <a:r>
              <a:rPr lang="pl-PL" dirty="0" smtClean="0">
                <a:latin typeface="Times New Roman" panose="02020603050405020304" pitchFamily="18" charset="0"/>
                <a:cs typeface="Times New Roman" panose="02020603050405020304" pitchFamily="18" charset="0"/>
              </a:rPr>
              <a:t> działań procesora.</a:t>
            </a:r>
            <a:br>
              <a:rPr lang="pl-PL" dirty="0" smtClean="0">
                <a:latin typeface="Times New Roman" panose="02020603050405020304" pitchFamily="18" charset="0"/>
                <a:cs typeface="Times New Roman" panose="02020603050405020304" pitchFamily="18" charset="0"/>
              </a:rPr>
            </a:br>
            <a:endParaRPr lang="pl-PL" dirty="0">
              <a:latin typeface="Times New Roman" panose="02020603050405020304" pitchFamily="18" charset="0"/>
              <a:cs typeface="Times New Roman" panose="02020603050405020304" pitchFamily="18" charset="0"/>
            </a:endParaRPr>
          </a:p>
        </p:txBody>
      </p:sp>
      <p:sp>
        <p:nvSpPr>
          <p:cNvPr id="3" name="Symbol zastępczy zawartości 2"/>
          <p:cNvSpPr txBox="1">
            <a:spLocks/>
          </p:cNvSpPr>
          <p:nvPr/>
        </p:nvSpPr>
        <p:spPr>
          <a:xfrm>
            <a:off x="576469" y="1417638"/>
            <a:ext cx="7924800" cy="4824536"/>
          </a:xfrm>
          <a:prstGeom prst="rect">
            <a:avLst/>
          </a:prstGeom>
        </p:spPr>
        <p:txBody>
          <a:bodyPr>
            <a:normAutofit fontScale="6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Ø"/>
            </a:pPr>
            <a:r>
              <a:rPr lang="pl-PL" dirty="0" smtClean="0">
                <a:latin typeface="Times New Roman" panose="02020603050405020304" pitchFamily="18" charset="0"/>
                <a:cs typeface="Times New Roman" panose="02020603050405020304" pitchFamily="18" charset="0"/>
              </a:rPr>
              <a:t>Procesor-pamięć. Dane mogą być przenoszone z procesora do pamięci lub z pamięci do procesora.</a:t>
            </a:r>
          </a:p>
          <a:p>
            <a:pPr algn="just">
              <a:buFont typeface="Wingdings" panose="05000000000000000000" pitchFamily="2" charset="2"/>
              <a:buChar char="Ø"/>
            </a:pPr>
            <a:endParaRPr lang="pl-PL"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pl-PL" dirty="0" smtClean="0">
                <a:latin typeface="Times New Roman" panose="02020603050405020304" pitchFamily="18" charset="0"/>
                <a:cs typeface="Times New Roman" panose="02020603050405020304" pitchFamily="18" charset="0"/>
              </a:rPr>
              <a:t>Procesor-wejście-wyjście. Dane mogą być przenoszone </a:t>
            </a:r>
            <a:br>
              <a:rPr lang="pl-PL" dirty="0" smtClean="0">
                <a:latin typeface="Times New Roman" panose="02020603050405020304" pitchFamily="18" charset="0"/>
                <a:cs typeface="Times New Roman" panose="02020603050405020304" pitchFamily="18" charset="0"/>
              </a:rPr>
            </a:br>
            <a:r>
              <a:rPr lang="pl-PL" dirty="0" smtClean="0">
                <a:latin typeface="Times New Roman" panose="02020603050405020304" pitchFamily="18" charset="0"/>
                <a:cs typeface="Times New Roman" panose="02020603050405020304" pitchFamily="18" charset="0"/>
              </a:rPr>
              <a:t>z otoczenia lub do niego, przez przenoszenie ich między procesorem </a:t>
            </a:r>
            <a:br>
              <a:rPr lang="pl-PL" dirty="0" smtClean="0">
                <a:latin typeface="Times New Roman" panose="02020603050405020304" pitchFamily="18" charset="0"/>
                <a:cs typeface="Times New Roman" panose="02020603050405020304" pitchFamily="18" charset="0"/>
              </a:rPr>
            </a:br>
            <a:r>
              <a:rPr lang="pl-PL" dirty="0" smtClean="0">
                <a:latin typeface="Times New Roman" panose="02020603050405020304" pitchFamily="18" charset="0"/>
                <a:cs typeface="Times New Roman" panose="02020603050405020304" pitchFamily="18" charset="0"/>
              </a:rPr>
              <a:t>a modułem wejścia-wyjścia.</a:t>
            </a:r>
          </a:p>
          <a:p>
            <a:pPr algn="just">
              <a:buFont typeface="Wingdings" panose="05000000000000000000" pitchFamily="2" charset="2"/>
              <a:buChar char="Ø"/>
            </a:pPr>
            <a:endParaRPr lang="pl-PL"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pl-PL" dirty="0" smtClean="0">
                <a:latin typeface="Times New Roman" panose="02020603050405020304" pitchFamily="18" charset="0"/>
                <a:cs typeface="Times New Roman" panose="02020603050405020304" pitchFamily="18" charset="0"/>
              </a:rPr>
              <a:t>Przetwarzanie danych. Procesor może wykonywać pewne operacje arytmetyczne lub logiczne na danych.</a:t>
            </a:r>
          </a:p>
          <a:p>
            <a:pPr algn="just">
              <a:buFont typeface="Wingdings" panose="05000000000000000000" pitchFamily="2" charset="2"/>
              <a:buChar char="Ø"/>
            </a:pPr>
            <a:endParaRPr lang="pl-PL"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pl-PL" dirty="0" smtClean="0">
                <a:latin typeface="Times New Roman" panose="02020603050405020304" pitchFamily="18" charset="0"/>
                <a:cs typeface="Times New Roman" panose="02020603050405020304" pitchFamily="18" charset="0"/>
              </a:rPr>
              <a:t>Sterowanie. Rozkaz może określać, że sekwencja wykonywania ma być zmieniona. Na przykład procesor może pobrać rozkaz </a:t>
            </a:r>
            <a:br>
              <a:rPr lang="pl-PL" dirty="0" smtClean="0">
                <a:latin typeface="Times New Roman" panose="02020603050405020304" pitchFamily="18" charset="0"/>
                <a:cs typeface="Times New Roman" panose="02020603050405020304" pitchFamily="18" charset="0"/>
              </a:rPr>
            </a:br>
            <a:r>
              <a:rPr lang="pl-PL" dirty="0" smtClean="0">
                <a:latin typeface="Times New Roman" panose="02020603050405020304" pitchFamily="18" charset="0"/>
                <a:cs typeface="Times New Roman" panose="02020603050405020304" pitchFamily="18" charset="0"/>
              </a:rPr>
              <a:t>z pozycji 149, z którego wynika, że następny rozkaz ma być pobrany nie z pozycji 150 a 182. Procesor zapamięta ten fakt przez ustawienie licznika programu na 182. Dzięki temu w następnym cyklu pobrania rozkaz zostanie pobrany z pozycji 182, a nie 150.</a:t>
            </a:r>
            <a:endParaRPr lang="pl-PL" dirty="0">
              <a:latin typeface="Times New Roman" panose="02020603050405020304" pitchFamily="18" charset="0"/>
              <a:cs typeface="Times New Roman" panose="02020603050405020304" pitchFamily="18" charset="0"/>
            </a:endParaRPr>
          </a:p>
        </p:txBody>
      </p:sp>
      <p:sp>
        <p:nvSpPr>
          <p:cNvPr id="4" name="Strzałka w prawo 3"/>
          <p:cNvSpPr/>
          <p:nvPr/>
        </p:nvSpPr>
        <p:spPr>
          <a:xfrm>
            <a:off x="6804248" y="6242174"/>
            <a:ext cx="2016224" cy="4991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178087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zawartości 2"/>
          <p:cNvSpPr txBox="1">
            <a:spLocks/>
          </p:cNvSpPr>
          <p:nvPr/>
        </p:nvSpPr>
        <p:spPr>
          <a:xfrm>
            <a:off x="597951" y="1033332"/>
            <a:ext cx="7924800" cy="4114800"/>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ct val="20000"/>
              </a:spcBef>
              <a:spcAft>
                <a:spcPts val="600"/>
              </a:spcAft>
              <a:buClr>
                <a:srgbClr val="B4DCFA"/>
              </a:buClr>
              <a:buSzTx/>
              <a:buFont typeface="Arial" pitchFamily="34" charset="0"/>
              <a:buNone/>
              <a:tabLst/>
              <a:defRPr/>
            </a:pPr>
            <a:r>
              <a:rPr kumimoji="0" lang="pl-PL" sz="1700" b="0" i="0" u="none" strike="noStrike" kern="1200" cap="none" spc="30" normalizeH="0" baseline="0" noProof="0" dirty="0" smtClean="0">
                <a:ln>
                  <a:noFill/>
                </a:ln>
                <a:effectLst/>
                <a:uLnTx/>
                <a:uFillTx/>
                <a:latin typeface="Times New Roman"/>
                <a:ea typeface="+mn-ea"/>
                <a:cs typeface="+mn-cs"/>
              </a:rPr>
              <a:t>W roku 1946 von Neumann i jego koledzy rozpoczęli projektowanie nowego komputera wykorzystującego program przechowywany w pamięci. Miało to miejsce w </a:t>
            </a:r>
            <a:r>
              <a:rPr kumimoji="0" lang="pl-PL" sz="1700" b="0" i="0" u="none" strike="noStrike" kern="1200" cap="none" spc="30" normalizeH="0" baseline="0" noProof="0" dirty="0" err="1" smtClean="0">
                <a:ln>
                  <a:noFill/>
                </a:ln>
                <a:effectLst/>
                <a:uLnTx/>
                <a:uFillTx/>
                <a:latin typeface="Times New Roman"/>
                <a:ea typeface="+mn-ea"/>
                <a:cs typeface="+mn-cs"/>
              </a:rPr>
              <a:t>Princeton</a:t>
            </a:r>
            <a:r>
              <a:rPr kumimoji="0" lang="pl-PL" sz="1700" b="0" i="0" u="none" strike="noStrike" kern="1200" cap="none" spc="30" normalizeH="0" baseline="0" noProof="0" dirty="0" smtClean="0">
                <a:ln>
                  <a:noFill/>
                </a:ln>
                <a:effectLst/>
                <a:uLnTx/>
                <a:uFillTx/>
                <a:latin typeface="Times New Roman"/>
                <a:ea typeface="+mn-ea"/>
                <a:cs typeface="+mn-cs"/>
              </a:rPr>
              <a:t> </a:t>
            </a:r>
            <a:r>
              <a:rPr kumimoji="0" lang="pl-PL" sz="1700" b="0" i="0" u="none" strike="noStrike" kern="1200" cap="none" spc="30" normalizeH="0" baseline="0" noProof="0" dirty="0" err="1" smtClean="0">
                <a:ln>
                  <a:noFill/>
                </a:ln>
                <a:effectLst/>
                <a:uLnTx/>
                <a:uFillTx/>
                <a:latin typeface="Times New Roman"/>
                <a:ea typeface="+mn-ea"/>
                <a:cs typeface="+mn-cs"/>
              </a:rPr>
              <a:t>Institute</a:t>
            </a:r>
            <a:r>
              <a:rPr kumimoji="0" lang="pl-PL" sz="1700" b="0" i="0" u="none" strike="noStrike" kern="1200" cap="none" spc="30" normalizeH="0" baseline="0" noProof="0" dirty="0" smtClean="0">
                <a:ln>
                  <a:noFill/>
                </a:ln>
                <a:effectLst/>
                <a:uLnTx/>
                <a:uFillTx/>
                <a:latin typeface="Times New Roman"/>
                <a:ea typeface="+mn-ea"/>
                <a:cs typeface="+mn-cs"/>
              </a:rPr>
              <a:t> for Advanced </a:t>
            </a:r>
            <a:r>
              <a:rPr kumimoji="0" lang="pl-PL" sz="1700" b="0" i="0" u="none" strike="noStrike" kern="1200" cap="none" spc="30" normalizeH="0" baseline="0" noProof="0" dirty="0" err="1" smtClean="0">
                <a:ln>
                  <a:noFill/>
                </a:ln>
                <a:effectLst/>
                <a:uLnTx/>
                <a:uFillTx/>
                <a:latin typeface="Times New Roman"/>
                <a:ea typeface="+mn-ea"/>
                <a:cs typeface="+mn-cs"/>
              </a:rPr>
              <a:t>Studies</a:t>
            </a:r>
            <a:r>
              <a:rPr kumimoji="0" lang="pl-PL" sz="1700" b="0" i="0" u="none" strike="noStrike" kern="1200" cap="none" spc="30" normalizeH="0" baseline="0" noProof="0" dirty="0" smtClean="0">
                <a:ln>
                  <a:noFill/>
                </a:ln>
                <a:effectLst/>
                <a:uLnTx/>
                <a:uFillTx/>
                <a:latin typeface="Times New Roman"/>
                <a:ea typeface="+mn-ea"/>
                <a:cs typeface="+mn-cs"/>
              </a:rPr>
              <a:t>, a komputer określono skrótem IAS. Komputer IAS, chociaż nie został ukończony do roku 1952, by prototypem wszystkich następnych komputerów o ogólnym przeznaczeniu.</a:t>
            </a:r>
            <a:endParaRPr kumimoji="0" lang="pl-PL" sz="1700" b="0" i="0" u="none" strike="noStrike" kern="1200" cap="none" spc="30" normalizeH="0" baseline="0" noProof="0" dirty="0">
              <a:ln>
                <a:noFill/>
              </a:ln>
              <a:effectLst/>
              <a:uLnTx/>
              <a:uFillTx/>
              <a:latin typeface="Times New Roman"/>
              <a:ea typeface="+mn-ea"/>
              <a:cs typeface="+mn-cs"/>
            </a:endParaRPr>
          </a:p>
        </p:txBody>
      </p:sp>
      <p:grpSp>
        <p:nvGrpSpPr>
          <p:cNvPr id="5" name="Grupa 4"/>
          <p:cNvGrpSpPr/>
          <p:nvPr/>
        </p:nvGrpSpPr>
        <p:grpSpPr>
          <a:xfrm>
            <a:off x="287524" y="3199371"/>
            <a:ext cx="8568952" cy="3594406"/>
            <a:chOff x="503548" y="2714914"/>
            <a:chExt cx="8568952" cy="3594406"/>
          </a:xfrm>
        </p:grpSpPr>
        <p:sp>
          <p:nvSpPr>
            <p:cNvPr id="6" name="Strzałka w górę i w dół 5"/>
            <p:cNvSpPr/>
            <p:nvPr/>
          </p:nvSpPr>
          <p:spPr>
            <a:xfrm>
              <a:off x="6984268" y="3661681"/>
              <a:ext cx="504056" cy="738082"/>
            </a:xfrm>
            <a:prstGeom prst="upDownArrow">
              <a:avLst/>
            </a:prstGeom>
            <a:solidFill>
              <a:srgbClr val="4E67C8"/>
            </a:solidFill>
            <a:ln w="40000" cap="flat" cmpd="sng" algn="ctr">
              <a:solidFill>
                <a:srgbClr val="4E67C8">
                  <a:shade val="50000"/>
                </a:srgbClr>
              </a:solidFill>
              <a:prstDash val="solid"/>
            </a:ln>
            <a:effectLst/>
            <a:scene3d>
              <a:camera prst="orthographicFront"/>
              <a:lightRig rig="threePt" dir="t"/>
            </a:scene3d>
            <a:sp3d>
              <a:bevelT w="13335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pl-PL" sz="1800" b="0" i="0" u="none" strike="noStrike" kern="0" cap="none" spc="0" normalizeH="0" baseline="0" noProof="0" smtClean="0">
                <a:ln>
                  <a:noFill/>
                </a:ln>
                <a:effectLst/>
                <a:uLnTx/>
                <a:uFillTx/>
                <a:latin typeface="Times New Roman"/>
                <a:ea typeface="+mn-ea"/>
                <a:cs typeface="+mn-cs"/>
              </a:endParaRPr>
            </a:p>
          </p:txBody>
        </p:sp>
        <p:sp>
          <p:nvSpPr>
            <p:cNvPr id="7" name="Strzałka w górę i w dół 6"/>
            <p:cNvSpPr/>
            <p:nvPr/>
          </p:nvSpPr>
          <p:spPr>
            <a:xfrm>
              <a:off x="4108140" y="3661681"/>
              <a:ext cx="504056" cy="738082"/>
            </a:xfrm>
            <a:prstGeom prst="upDownArrow">
              <a:avLst/>
            </a:prstGeom>
            <a:solidFill>
              <a:srgbClr val="4E67C8"/>
            </a:solidFill>
            <a:ln w="40000" cap="flat" cmpd="sng" algn="ctr">
              <a:solidFill>
                <a:srgbClr val="4E67C8">
                  <a:shade val="50000"/>
                </a:srgbClr>
              </a:solidFill>
              <a:prstDash val="solid"/>
            </a:ln>
            <a:effectLst/>
            <a:scene3d>
              <a:camera prst="orthographicFront"/>
              <a:lightRig rig="threePt" dir="t"/>
            </a:scene3d>
            <a:sp3d>
              <a:bevelT w="13335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pl-PL" sz="1800" b="0" i="0" u="none" strike="noStrike" kern="0" cap="none" spc="0" normalizeH="0" baseline="0" noProof="0" smtClean="0">
                <a:ln>
                  <a:noFill/>
                </a:ln>
                <a:effectLst/>
                <a:uLnTx/>
                <a:uFillTx/>
                <a:latin typeface="Times New Roman"/>
                <a:ea typeface="+mn-ea"/>
                <a:cs typeface="+mn-cs"/>
              </a:endParaRPr>
            </a:p>
          </p:txBody>
        </p:sp>
        <p:sp>
          <p:nvSpPr>
            <p:cNvPr id="8" name="Strzałka w górę i w dół 7"/>
            <p:cNvSpPr/>
            <p:nvPr/>
          </p:nvSpPr>
          <p:spPr>
            <a:xfrm>
              <a:off x="1716945" y="3657089"/>
              <a:ext cx="504056" cy="738082"/>
            </a:xfrm>
            <a:prstGeom prst="upDownArrow">
              <a:avLst/>
            </a:prstGeom>
            <a:solidFill>
              <a:srgbClr val="4E67C8"/>
            </a:solidFill>
            <a:ln w="40000" cap="flat" cmpd="sng" algn="ctr">
              <a:solidFill>
                <a:srgbClr val="4E67C8">
                  <a:shade val="50000"/>
                </a:srgbClr>
              </a:solidFill>
              <a:prstDash val="solid"/>
            </a:ln>
            <a:effectLst/>
            <a:scene3d>
              <a:camera prst="orthographicFront"/>
              <a:lightRig rig="threePt" dir="t"/>
            </a:scene3d>
            <a:sp3d>
              <a:bevelT w="13335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pl-PL" sz="1800" b="0" i="0" u="none" strike="noStrike" kern="0" cap="none" spc="0" normalizeH="0" baseline="0" noProof="0" smtClean="0">
                <a:ln>
                  <a:noFill/>
                </a:ln>
                <a:effectLst/>
                <a:uLnTx/>
                <a:uFillTx/>
                <a:latin typeface="Times New Roman"/>
                <a:ea typeface="+mn-ea"/>
                <a:cs typeface="+mn-cs"/>
              </a:endParaRPr>
            </a:p>
          </p:txBody>
        </p:sp>
        <p:sp>
          <p:nvSpPr>
            <p:cNvPr id="9" name="Sześcian 8"/>
            <p:cNvSpPr/>
            <p:nvPr/>
          </p:nvSpPr>
          <p:spPr>
            <a:xfrm>
              <a:off x="996865" y="2714914"/>
              <a:ext cx="1944216" cy="1080120"/>
            </a:xfrm>
            <a:prstGeom prst="cube">
              <a:avLst/>
            </a:prstGeom>
            <a:solidFill>
              <a:srgbClr val="FF8021"/>
            </a:solidFill>
            <a:ln w="40000" cap="flat" cmpd="sng" algn="ctr">
              <a:solidFill>
                <a:srgbClr val="4E67C8">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l-PL" sz="1800" b="0" i="0" u="none" strike="noStrike" kern="0" cap="none" spc="0" normalizeH="0" baseline="0" noProof="0" dirty="0" smtClean="0">
                  <a:ln>
                    <a:noFill/>
                  </a:ln>
                  <a:effectLst/>
                  <a:uLnTx/>
                  <a:uFillTx/>
                  <a:latin typeface="Times New Roman"/>
                  <a:ea typeface="+mn-ea"/>
                  <a:cs typeface="+mn-cs"/>
                </a:rPr>
                <a:t>JEDNOSTKA STERUJĄCA (CU)</a:t>
              </a:r>
            </a:p>
          </p:txBody>
        </p:sp>
        <p:sp>
          <p:nvSpPr>
            <p:cNvPr id="10" name="Sześcian 9"/>
            <p:cNvSpPr/>
            <p:nvPr/>
          </p:nvSpPr>
          <p:spPr>
            <a:xfrm>
              <a:off x="3094582" y="2714914"/>
              <a:ext cx="2799928" cy="1080120"/>
            </a:xfrm>
            <a:prstGeom prst="cube">
              <a:avLst/>
            </a:prstGeom>
            <a:solidFill>
              <a:srgbClr val="FF8021"/>
            </a:solidFill>
            <a:ln w="40000" cap="flat" cmpd="sng" algn="ctr">
              <a:solidFill>
                <a:srgbClr val="4E67C8">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l-PL" sz="1800" b="0" i="0" u="none" strike="noStrike" kern="0" cap="none" spc="0" normalizeH="0" baseline="0" noProof="0" dirty="0" smtClean="0">
                  <a:ln>
                    <a:noFill/>
                  </a:ln>
                  <a:effectLst/>
                  <a:uLnTx/>
                  <a:uFillTx/>
                  <a:latin typeface="Times New Roman"/>
                  <a:ea typeface="+mn-ea"/>
                  <a:cs typeface="+mn-cs"/>
                </a:rPr>
                <a:t>JEDNOSTKA ARYTMETYCZNO LOGICZNA (ALU)</a:t>
              </a:r>
            </a:p>
          </p:txBody>
        </p:sp>
        <p:sp>
          <p:nvSpPr>
            <p:cNvPr id="11" name="Sześcian 10"/>
            <p:cNvSpPr/>
            <p:nvPr/>
          </p:nvSpPr>
          <p:spPr>
            <a:xfrm>
              <a:off x="6264188" y="2714914"/>
              <a:ext cx="1944216" cy="1080120"/>
            </a:xfrm>
            <a:prstGeom prst="cube">
              <a:avLst/>
            </a:prstGeom>
            <a:solidFill>
              <a:srgbClr val="FF8021"/>
            </a:solidFill>
            <a:ln w="40000" cap="flat" cmpd="sng" algn="ctr">
              <a:solidFill>
                <a:srgbClr val="4E67C8">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l-PL" sz="1800" b="0" i="0" u="none" strike="noStrike" kern="0" cap="none" spc="0" normalizeH="0" baseline="0" noProof="0" dirty="0" smtClean="0">
                  <a:ln>
                    <a:noFill/>
                  </a:ln>
                  <a:effectLst/>
                  <a:uLnTx/>
                  <a:uFillTx/>
                  <a:latin typeface="Times New Roman"/>
                  <a:ea typeface="+mn-ea"/>
                  <a:cs typeface="+mn-cs"/>
                </a:rPr>
                <a:t>PAMIĘĆ (M)</a:t>
              </a:r>
            </a:p>
          </p:txBody>
        </p:sp>
        <p:sp>
          <p:nvSpPr>
            <p:cNvPr id="12" name="Sześcian 11"/>
            <p:cNvSpPr/>
            <p:nvPr/>
          </p:nvSpPr>
          <p:spPr>
            <a:xfrm>
              <a:off x="2960204" y="5229200"/>
              <a:ext cx="2799928" cy="1080120"/>
            </a:xfrm>
            <a:prstGeom prst="cube">
              <a:avLst/>
            </a:prstGeom>
            <a:solidFill>
              <a:srgbClr val="FF8021"/>
            </a:solidFill>
            <a:ln w="40000" cap="flat" cmpd="sng" algn="ctr">
              <a:solidFill>
                <a:srgbClr val="4E67C8">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l-PL" sz="1800" b="0" i="0" u="none" strike="noStrike" kern="0" cap="none" spc="0" normalizeH="0" baseline="0" noProof="0" dirty="0" smtClean="0">
                  <a:ln>
                    <a:noFill/>
                  </a:ln>
                  <a:effectLst/>
                  <a:uLnTx/>
                  <a:uFillTx/>
                  <a:latin typeface="Times New Roman"/>
                  <a:ea typeface="+mn-ea"/>
                  <a:cs typeface="+mn-cs"/>
                </a:rPr>
                <a:t>URZĄDZENIA WEJŚCIA/WYJŚCIA (I/0)</a:t>
              </a:r>
            </a:p>
          </p:txBody>
        </p:sp>
        <p:sp>
          <p:nvSpPr>
            <p:cNvPr id="13" name="Strzałka w górę i w dół 12"/>
            <p:cNvSpPr/>
            <p:nvPr/>
          </p:nvSpPr>
          <p:spPr>
            <a:xfrm>
              <a:off x="4108140" y="4627533"/>
              <a:ext cx="504056" cy="738082"/>
            </a:xfrm>
            <a:prstGeom prst="upDownArrow">
              <a:avLst/>
            </a:prstGeom>
            <a:solidFill>
              <a:srgbClr val="4E67C8"/>
            </a:solidFill>
            <a:ln w="40000" cap="flat" cmpd="sng" algn="ctr">
              <a:solidFill>
                <a:srgbClr val="4E67C8">
                  <a:shade val="50000"/>
                </a:srgbClr>
              </a:solidFill>
              <a:prstDash val="solid"/>
            </a:ln>
            <a:effectLst/>
            <a:scene3d>
              <a:camera prst="orthographicFront"/>
              <a:lightRig rig="threePt" dir="t"/>
            </a:scene3d>
            <a:sp3d>
              <a:bevelT w="13335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pl-PL" sz="1800" b="0" i="0" u="none" strike="noStrike" kern="0" cap="none" spc="0" normalizeH="0" baseline="0" noProof="0" smtClean="0">
                <a:ln>
                  <a:noFill/>
                </a:ln>
                <a:effectLst/>
                <a:uLnTx/>
                <a:uFillTx/>
                <a:latin typeface="Times New Roman"/>
                <a:ea typeface="+mn-ea"/>
                <a:cs typeface="+mn-cs"/>
              </a:endParaRPr>
            </a:p>
          </p:txBody>
        </p:sp>
        <p:sp>
          <p:nvSpPr>
            <p:cNvPr id="14" name="Strzałka w lewo i prawo 13"/>
            <p:cNvSpPr/>
            <p:nvPr/>
          </p:nvSpPr>
          <p:spPr>
            <a:xfrm>
              <a:off x="503548" y="4251155"/>
              <a:ext cx="8568952" cy="648072"/>
            </a:xfrm>
            <a:prstGeom prst="leftRightArrow">
              <a:avLst/>
            </a:prstGeom>
            <a:solidFill>
              <a:srgbClr val="4E67C8"/>
            </a:solidFill>
            <a:ln w="40000" cap="flat" cmpd="sng" algn="ctr">
              <a:solidFill>
                <a:srgbClr val="4E67C8">
                  <a:shade val="50000"/>
                </a:srgbClr>
              </a:solidFill>
              <a:prstDash val="solid"/>
            </a:ln>
            <a:effectLst/>
            <a:scene3d>
              <a:camera prst="orthographicFront"/>
              <a:lightRig rig="threePt" dir="t"/>
            </a:scene3d>
            <a:sp3d>
              <a:bevelT h="406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l-PL" sz="1800" b="0" i="0" u="none" strike="noStrike" kern="0" cap="none" spc="0" normalizeH="0" baseline="0" noProof="0" dirty="0" smtClean="0">
                  <a:ln>
                    <a:noFill/>
                  </a:ln>
                  <a:effectLst/>
                  <a:uLnTx/>
                  <a:uFillTx/>
                  <a:latin typeface="Times New Roman"/>
                  <a:ea typeface="+mn-ea"/>
                  <a:cs typeface="+mn-cs"/>
                </a:rPr>
                <a:t>MAGISTRALA SYSTEMOWA</a:t>
              </a:r>
            </a:p>
          </p:txBody>
        </p:sp>
      </p:grpSp>
      <p:sp>
        <p:nvSpPr>
          <p:cNvPr id="15" name="Prostokąt 14"/>
          <p:cNvSpPr/>
          <p:nvPr/>
        </p:nvSpPr>
        <p:spPr>
          <a:xfrm>
            <a:off x="1500921" y="2764326"/>
            <a:ext cx="5184576" cy="2017691"/>
          </a:xfrm>
          <a:prstGeom prst="rect">
            <a:avLst/>
          </a:prstGeom>
          <a:noFill/>
          <a:ln w="40000" cap="flat" cmpd="sng" algn="ctr">
            <a:noFill/>
            <a:prstDash val="dash"/>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l-PL" sz="1800" b="0" i="0" u="none" strike="noStrike" kern="0" cap="none" spc="0" normalizeH="0" baseline="0" noProof="0" dirty="0" smtClean="0">
                <a:ln>
                  <a:noFill/>
                </a:ln>
                <a:effectLst/>
                <a:uLnTx/>
                <a:uFillTx/>
                <a:latin typeface="Times New Roman"/>
                <a:ea typeface="+mn-ea"/>
                <a:cs typeface="+mn-cs"/>
              </a:rPr>
              <a:t>JEDNOSTKA CENTRALNA (CPU)</a:t>
            </a:r>
          </a:p>
        </p:txBody>
      </p:sp>
      <p:sp>
        <p:nvSpPr>
          <p:cNvPr id="16" name="pole tekstowe 15"/>
          <p:cNvSpPr txBox="1"/>
          <p:nvPr/>
        </p:nvSpPr>
        <p:spPr>
          <a:xfrm>
            <a:off x="755576" y="332656"/>
            <a:ext cx="7344816" cy="707886"/>
          </a:xfrm>
          <a:prstGeom prst="rect">
            <a:avLst/>
          </a:prstGeom>
          <a:noFill/>
        </p:spPr>
        <p:txBody>
          <a:bodyPr wrap="square" rtlCol="0">
            <a:spAutoFit/>
          </a:bodyPr>
          <a:lstStyle/>
          <a:p>
            <a:r>
              <a:rPr lang="pl-PL" sz="4000" dirty="0">
                <a:latin typeface="Times New Roman" panose="02020603050405020304" pitchFamily="18" charset="0"/>
                <a:cs typeface="Times New Roman" panose="02020603050405020304" pitchFamily="18" charset="0"/>
              </a:rPr>
              <a:t>Maszyna von Neumanna.</a:t>
            </a:r>
          </a:p>
        </p:txBody>
      </p:sp>
    </p:spTree>
    <p:extLst>
      <p:ext uri="{BB962C8B-B14F-4D97-AF65-F5344CB8AC3E}">
        <p14:creationId xmlns:p14="http://schemas.microsoft.com/office/powerpoint/2010/main" val="16701298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503548" y="1484784"/>
            <a:ext cx="8136904" cy="4496424"/>
          </a:xfrm>
          <a:prstGeom prst="rect">
            <a:avLst/>
          </a:prstGeom>
        </p:spPr>
        <p:txBody>
          <a:bodyPr wrap="square">
            <a:spAutoFit/>
          </a:bodyPr>
          <a:lstStyle/>
          <a:p>
            <a:pPr algn="just">
              <a:lnSpc>
                <a:spcPct val="115000"/>
              </a:lnSpc>
              <a:spcAft>
                <a:spcPts val="0"/>
              </a:spcAft>
            </a:pPr>
            <a:r>
              <a:rPr lang="pl-PL" dirty="0">
                <a:latin typeface="Times New Roman"/>
                <a:ea typeface="Times New Roman"/>
                <a:cs typeface="Times New Roman"/>
              </a:rPr>
              <a:t/>
            </a:r>
            <a:br>
              <a:rPr lang="pl-PL" dirty="0">
                <a:latin typeface="Times New Roman"/>
                <a:ea typeface="Times New Roman"/>
                <a:cs typeface="Times New Roman"/>
              </a:rPr>
            </a:br>
            <a:r>
              <a:rPr lang="pl-PL" dirty="0">
                <a:latin typeface="Times New Roman"/>
                <a:ea typeface="Times New Roman"/>
                <a:cs typeface="Times New Roman"/>
              </a:rPr>
              <a:t>We wszystkich komputerach istnieje możliwość przerwania wykonywanego aktualnie cyklu pobranie-dekodowanie-wykonanie. Przerwy te mogą być konieczne z wielu powodów, </a:t>
            </a:r>
            <a:r>
              <a:rPr lang="pl-PL" dirty="0" smtClean="0">
                <a:latin typeface="Times New Roman"/>
                <a:ea typeface="Times New Roman"/>
                <a:cs typeface="Times New Roman"/>
              </a:rPr>
              <a:t>w </a:t>
            </a:r>
            <a:r>
              <a:rPr lang="pl-PL" dirty="0">
                <a:latin typeface="Times New Roman"/>
                <a:ea typeface="Times New Roman"/>
                <a:cs typeface="Times New Roman"/>
              </a:rPr>
              <a:t>tym</a:t>
            </a:r>
            <a:r>
              <a:rPr lang="pl-PL" dirty="0" smtClean="0">
                <a:latin typeface="Times New Roman"/>
                <a:ea typeface="Times New Roman"/>
                <a:cs typeface="Times New Roman"/>
              </a:rPr>
              <a:t>: </a:t>
            </a:r>
          </a:p>
          <a:p>
            <a:pPr algn="just">
              <a:lnSpc>
                <a:spcPct val="115000"/>
              </a:lnSpc>
              <a:spcAft>
                <a:spcPts val="0"/>
              </a:spcAft>
            </a:pPr>
            <a:endParaRPr lang="pl-PL" sz="1600" dirty="0">
              <a:ea typeface="Calibri"/>
              <a:cs typeface="Times New Roman"/>
            </a:endParaRPr>
          </a:p>
          <a:p>
            <a:pPr marL="342900" lvl="0" indent="-342900" algn="just">
              <a:lnSpc>
                <a:spcPct val="115000"/>
              </a:lnSpc>
              <a:spcAft>
                <a:spcPts val="0"/>
              </a:spcAft>
              <a:buFont typeface="+mj-lt"/>
              <a:buAutoNum type="arabicPeriod"/>
            </a:pPr>
            <a:r>
              <a:rPr lang="pl-PL" dirty="0">
                <a:latin typeface="Times New Roman"/>
                <a:ea typeface="Times New Roman"/>
                <a:cs typeface="Times New Roman"/>
              </a:rPr>
              <a:t>Z powodu błędu programu (np. dzielenie przez 0, przepełnienie arytmetyczne, przepełnienie stosu lub próby dostępu do chronionego obszaru pamięci); </a:t>
            </a:r>
            <a:endParaRPr lang="pl-PL" sz="1600" dirty="0">
              <a:ea typeface="Calibri"/>
              <a:cs typeface="Times New Roman"/>
            </a:endParaRPr>
          </a:p>
          <a:p>
            <a:pPr marL="342900" lvl="0" indent="-342900" algn="just">
              <a:lnSpc>
                <a:spcPct val="115000"/>
              </a:lnSpc>
              <a:spcAft>
                <a:spcPts val="0"/>
              </a:spcAft>
              <a:buFont typeface="+mj-lt"/>
              <a:buAutoNum type="arabicPeriod"/>
            </a:pPr>
            <a:r>
              <a:rPr lang="pl-PL" dirty="0">
                <a:latin typeface="Times New Roman"/>
                <a:ea typeface="Times New Roman"/>
                <a:cs typeface="Times New Roman"/>
              </a:rPr>
              <a:t>Z powodu błędu sprzętowego (np. błąd parzystości lub awaria zasilania); </a:t>
            </a:r>
            <a:endParaRPr lang="pl-PL" sz="1600" dirty="0">
              <a:ea typeface="Calibri"/>
              <a:cs typeface="Times New Roman"/>
            </a:endParaRPr>
          </a:p>
          <a:p>
            <a:pPr marL="342900" lvl="0" indent="-342900" algn="just">
              <a:lnSpc>
                <a:spcPct val="115000"/>
              </a:lnSpc>
              <a:spcAft>
                <a:spcPts val="0"/>
              </a:spcAft>
              <a:buFont typeface="+mj-lt"/>
              <a:buAutoNum type="arabicPeriod"/>
            </a:pPr>
            <a:r>
              <a:rPr lang="pl-PL" dirty="0" smtClean="0">
                <a:latin typeface="Times New Roman"/>
                <a:ea typeface="Times New Roman"/>
                <a:cs typeface="Times New Roman"/>
              </a:rPr>
              <a:t>Trwania </a:t>
            </a:r>
            <a:r>
              <a:rPr lang="pl-PL" dirty="0">
                <a:latin typeface="Times New Roman"/>
                <a:ea typeface="Times New Roman"/>
                <a:cs typeface="Times New Roman"/>
              </a:rPr>
              <a:t>operacji wejścia /wyjścia I / O (zachodzi np. gdy wymagany jest odczyt dysku lub gdy </a:t>
            </a:r>
            <a:r>
              <a:rPr lang="pl-PL" dirty="0" smtClean="0">
                <a:latin typeface="Times New Roman"/>
                <a:ea typeface="Times New Roman"/>
                <a:cs typeface="Times New Roman"/>
              </a:rPr>
              <a:t>transmisja danych jest w trakcie); </a:t>
            </a:r>
            <a:endParaRPr lang="pl-PL" sz="1600" dirty="0">
              <a:ea typeface="Calibri"/>
              <a:cs typeface="Times New Roman"/>
            </a:endParaRPr>
          </a:p>
          <a:p>
            <a:pPr marL="342900" lvl="0" indent="-342900" algn="just">
              <a:lnSpc>
                <a:spcPct val="115000"/>
              </a:lnSpc>
              <a:spcAft>
                <a:spcPts val="0"/>
              </a:spcAft>
              <a:buFont typeface="+mj-lt"/>
              <a:buAutoNum type="arabicPeriod"/>
            </a:pPr>
            <a:r>
              <a:rPr lang="pl-PL" dirty="0">
                <a:latin typeface="Times New Roman"/>
                <a:ea typeface="Times New Roman"/>
                <a:cs typeface="Times New Roman"/>
              </a:rPr>
              <a:t>przerwanie użytkownika (np. naciśnięcie </a:t>
            </a:r>
            <a:r>
              <a:rPr lang="pl-PL" dirty="0" err="1">
                <a:latin typeface="Times New Roman"/>
                <a:ea typeface="Times New Roman"/>
                <a:cs typeface="Times New Roman"/>
              </a:rPr>
              <a:t>Ctrl</a:t>
            </a:r>
            <a:r>
              <a:rPr lang="pl-PL" dirty="0">
                <a:latin typeface="Times New Roman"/>
                <a:ea typeface="Times New Roman"/>
                <a:cs typeface="Times New Roman"/>
              </a:rPr>
              <a:t>-C lub </a:t>
            </a:r>
            <a:r>
              <a:rPr lang="pl-PL" dirty="0" err="1">
                <a:latin typeface="Times New Roman"/>
                <a:ea typeface="Times New Roman"/>
                <a:cs typeface="Times New Roman"/>
              </a:rPr>
              <a:t>Ctrl</a:t>
            </a:r>
            <a:r>
              <a:rPr lang="pl-PL" dirty="0">
                <a:latin typeface="Times New Roman"/>
                <a:ea typeface="Times New Roman"/>
                <a:cs typeface="Times New Roman"/>
              </a:rPr>
              <a:t>-Break w celu zatrzymania programu); </a:t>
            </a:r>
            <a:endParaRPr lang="pl-PL" sz="1600" dirty="0">
              <a:ea typeface="Calibri"/>
              <a:cs typeface="Times New Roman"/>
            </a:endParaRPr>
          </a:p>
          <a:p>
            <a:pPr marL="342900" lvl="0" indent="-342900" algn="just">
              <a:lnSpc>
                <a:spcPct val="115000"/>
              </a:lnSpc>
              <a:spcAft>
                <a:spcPts val="0"/>
              </a:spcAft>
              <a:buFont typeface="+mj-lt"/>
              <a:buAutoNum type="arabicPeriod"/>
            </a:pPr>
            <a:r>
              <a:rPr lang="pl-PL" dirty="0">
                <a:latin typeface="Times New Roman"/>
                <a:ea typeface="Times New Roman"/>
                <a:cs typeface="Times New Roman"/>
              </a:rPr>
              <a:t>Lub przerwanie z </a:t>
            </a:r>
            <a:r>
              <a:rPr lang="pl-PL" dirty="0" err="1">
                <a:latin typeface="Times New Roman"/>
                <a:ea typeface="Times New Roman"/>
                <a:cs typeface="Times New Roman"/>
              </a:rPr>
              <a:t>timera</a:t>
            </a:r>
            <a:r>
              <a:rPr lang="pl-PL" dirty="0">
                <a:latin typeface="Times New Roman"/>
                <a:ea typeface="Times New Roman"/>
                <a:cs typeface="Times New Roman"/>
              </a:rPr>
              <a:t> ustawione przez system operacyjny (niezbędne przy przydzielaniu pamięci wirtualnej)</a:t>
            </a:r>
            <a:endParaRPr lang="pl-PL" sz="1600" dirty="0">
              <a:ea typeface="Calibri"/>
              <a:cs typeface="Times New Roman"/>
            </a:endParaRPr>
          </a:p>
        </p:txBody>
      </p:sp>
      <p:sp>
        <p:nvSpPr>
          <p:cNvPr id="3" name="pole tekstowe 2"/>
          <p:cNvSpPr txBox="1"/>
          <p:nvPr/>
        </p:nvSpPr>
        <p:spPr>
          <a:xfrm>
            <a:off x="755576" y="332656"/>
            <a:ext cx="7344816" cy="707886"/>
          </a:xfrm>
          <a:prstGeom prst="rect">
            <a:avLst/>
          </a:prstGeom>
          <a:noFill/>
        </p:spPr>
        <p:txBody>
          <a:bodyPr wrap="square" rtlCol="0">
            <a:spAutoFit/>
          </a:bodyPr>
          <a:lstStyle/>
          <a:p>
            <a:r>
              <a:rPr lang="pl-PL" sz="4000" dirty="0">
                <a:latin typeface="Times New Roman" panose="02020603050405020304" pitchFamily="18" charset="0"/>
                <a:ea typeface="Times New Roman"/>
                <a:cs typeface="Times New Roman" panose="02020603050405020304" pitchFamily="18" charset="0"/>
              </a:rPr>
              <a:t>Przerwania i cykl instrukcji</a:t>
            </a:r>
            <a:r>
              <a:rPr lang="pl-PL" sz="4000" dirty="0" smtClean="0">
                <a:latin typeface="Times New Roman" panose="02020603050405020304" pitchFamily="18" charset="0"/>
                <a:cs typeface="Times New Roman" panose="02020603050405020304" pitchFamily="18" charset="0"/>
              </a:rPr>
              <a:t>.</a:t>
            </a:r>
            <a:endParaRPr lang="pl-PL"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894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additive="base">
                                        <p:cTn id="7"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 calcmode="lin" valueType="num">
                                      <p:cBhvr additive="base">
                                        <p:cTn id="13"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 calcmode="lin" valueType="num">
                                      <p:cBhvr additive="base">
                                        <p:cTn id="19" dur="5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 calcmode="lin" valueType="num">
                                      <p:cBhvr additive="base">
                                        <p:cTn id="25" dur="500" fill="hold"/>
                                        <p:tgtEl>
                                          <p:spTgt spid="2">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 calcmode="lin" valueType="num">
                                      <p:cBhvr additive="base">
                                        <p:cTn id="31" dur="500" fill="hold"/>
                                        <p:tgtEl>
                                          <p:spTgt spid="2">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755576" y="332656"/>
            <a:ext cx="7344816" cy="707886"/>
          </a:xfrm>
          <a:prstGeom prst="rect">
            <a:avLst/>
          </a:prstGeom>
          <a:noFill/>
        </p:spPr>
        <p:txBody>
          <a:bodyPr wrap="square" rtlCol="0">
            <a:spAutoFit/>
          </a:bodyPr>
          <a:lstStyle/>
          <a:p>
            <a:r>
              <a:rPr lang="pl-PL" sz="4000" dirty="0">
                <a:latin typeface="Times New Roman" panose="02020603050405020304" pitchFamily="18" charset="0"/>
                <a:ea typeface="Times New Roman"/>
                <a:cs typeface="Times New Roman" panose="02020603050405020304" pitchFamily="18" charset="0"/>
              </a:rPr>
              <a:t>Przerwania i cykl instrukcji</a:t>
            </a:r>
            <a:r>
              <a:rPr lang="pl-PL" sz="4000" dirty="0" smtClean="0">
                <a:latin typeface="Times New Roman" panose="02020603050405020304" pitchFamily="18" charset="0"/>
                <a:cs typeface="Times New Roman" panose="02020603050405020304" pitchFamily="18" charset="0"/>
              </a:rPr>
              <a:t>.</a:t>
            </a:r>
            <a:endParaRPr lang="pl-PL" sz="4000" dirty="0">
              <a:latin typeface="Times New Roman" panose="02020603050405020304" pitchFamily="18" charset="0"/>
              <a:cs typeface="Times New Roman" panose="02020603050405020304" pitchFamily="18" charset="0"/>
            </a:endParaRPr>
          </a:p>
        </p:txBody>
      </p:sp>
      <p:sp>
        <p:nvSpPr>
          <p:cNvPr id="3" name="Prostokąt 2"/>
          <p:cNvSpPr/>
          <p:nvPr/>
        </p:nvSpPr>
        <p:spPr>
          <a:xfrm>
            <a:off x="395536" y="2136339"/>
            <a:ext cx="8496944" cy="2308324"/>
          </a:xfrm>
          <a:prstGeom prst="rect">
            <a:avLst/>
          </a:prstGeom>
        </p:spPr>
        <p:txBody>
          <a:bodyPr wrap="square">
            <a:spAutoFit/>
          </a:bodyPr>
          <a:lstStyle/>
          <a:p>
            <a:pPr algn="just"/>
            <a:r>
              <a:rPr lang="pl-PL" sz="2400" dirty="0">
                <a:latin typeface="Times New Roman" panose="02020603050405020304" pitchFamily="18" charset="0"/>
                <a:cs typeface="Times New Roman" panose="02020603050405020304" pitchFamily="18" charset="0"/>
              </a:rPr>
              <a:t>Wszystkie te operacje mają coś wspólnego: przerywają normalny cykl pobieranie- dekodowanie-wykonanie rozkazu i powiadamiają komputer, aby wstrzymał wykonanie aktualnego rozkazu </a:t>
            </a:r>
            <a:r>
              <a:rPr lang="pl-PL" sz="2400" dirty="0" smtClean="0">
                <a:latin typeface="Times New Roman" panose="02020603050405020304" pitchFamily="18" charset="0"/>
                <a:cs typeface="Times New Roman" panose="02020603050405020304" pitchFamily="18" charset="0"/>
              </a:rPr>
              <a:t/>
            </a:r>
            <a:br>
              <a:rPr lang="pl-PL" sz="2400" dirty="0" smtClean="0">
                <a:latin typeface="Times New Roman" panose="02020603050405020304" pitchFamily="18" charset="0"/>
                <a:cs typeface="Times New Roman" panose="02020603050405020304" pitchFamily="18" charset="0"/>
              </a:rPr>
            </a:br>
            <a:r>
              <a:rPr lang="pl-PL" sz="2400" dirty="0" smtClean="0">
                <a:latin typeface="Times New Roman" panose="02020603050405020304" pitchFamily="18" charset="0"/>
                <a:cs typeface="Times New Roman" panose="02020603050405020304" pitchFamily="18" charset="0"/>
              </a:rPr>
              <a:t>i </a:t>
            </a:r>
            <a:r>
              <a:rPr lang="pl-PL" sz="2400" dirty="0">
                <a:latin typeface="Times New Roman" panose="02020603050405020304" pitchFamily="18" charset="0"/>
                <a:cs typeface="Times New Roman" panose="02020603050405020304" pitchFamily="18" charset="0"/>
              </a:rPr>
              <a:t>przeszedł do realizacji innego programu (obsługi przerwania). Po zakończeniu obsługi przerwania następuje powrót do realizacji przerwanego programu.</a:t>
            </a:r>
          </a:p>
        </p:txBody>
      </p:sp>
    </p:spTree>
    <p:extLst>
      <p:ext uri="{BB962C8B-B14F-4D97-AF65-F5344CB8AC3E}">
        <p14:creationId xmlns:p14="http://schemas.microsoft.com/office/powerpoint/2010/main" val="23754058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647564" y="2551837"/>
            <a:ext cx="7848872" cy="1754326"/>
          </a:xfrm>
          <a:prstGeom prst="rect">
            <a:avLst/>
          </a:prstGeom>
        </p:spPr>
        <p:txBody>
          <a:bodyPr wrap="square">
            <a:spAutoFit/>
          </a:bodyPr>
          <a:lstStyle/>
          <a:p>
            <a:pPr algn="just"/>
            <a:r>
              <a:rPr lang="pl-PL" sz="3600" dirty="0">
                <a:solidFill>
                  <a:srgbClr val="FF0000"/>
                </a:solidFill>
                <a:latin typeface="Times New Roman" panose="02020603050405020304" pitchFamily="18" charset="0"/>
                <a:cs typeface="Times New Roman" panose="02020603050405020304" pitchFamily="18" charset="0"/>
              </a:rPr>
              <a:t>Szybkość, z jaką komputer przetwarza przerwania, odgrywa kluczową rolę </a:t>
            </a:r>
            <a:r>
              <a:rPr lang="pl-PL" sz="3600" dirty="0" smtClean="0">
                <a:solidFill>
                  <a:srgbClr val="FF0000"/>
                </a:solidFill>
                <a:latin typeface="Times New Roman" panose="02020603050405020304" pitchFamily="18" charset="0"/>
                <a:cs typeface="Times New Roman" panose="02020603050405020304" pitchFamily="18" charset="0"/>
              </a:rPr>
              <a:t/>
            </a:r>
            <a:br>
              <a:rPr lang="pl-PL" sz="3600" dirty="0" smtClean="0">
                <a:solidFill>
                  <a:srgbClr val="FF0000"/>
                </a:solidFill>
                <a:latin typeface="Times New Roman" panose="02020603050405020304" pitchFamily="18" charset="0"/>
                <a:cs typeface="Times New Roman" panose="02020603050405020304" pitchFamily="18" charset="0"/>
              </a:rPr>
            </a:br>
            <a:r>
              <a:rPr lang="pl-PL" sz="3600" dirty="0" smtClean="0">
                <a:solidFill>
                  <a:srgbClr val="FF0000"/>
                </a:solidFill>
                <a:latin typeface="Times New Roman" panose="02020603050405020304" pitchFamily="18" charset="0"/>
                <a:cs typeface="Times New Roman" panose="02020603050405020304" pitchFamily="18" charset="0"/>
              </a:rPr>
              <a:t>i </a:t>
            </a:r>
            <a:r>
              <a:rPr lang="pl-PL" sz="3600" dirty="0">
                <a:solidFill>
                  <a:srgbClr val="FF0000"/>
                </a:solidFill>
                <a:latin typeface="Times New Roman" panose="02020603050405020304" pitchFamily="18" charset="0"/>
                <a:cs typeface="Times New Roman" panose="02020603050405020304" pitchFamily="18" charset="0"/>
              </a:rPr>
              <a:t>określa ogólną wydajność </a:t>
            </a:r>
            <a:r>
              <a:rPr lang="pl-PL" sz="3600" dirty="0" smtClean="0">
                <a:solidFill>
                  <a:srgbClr val="FF0000"/>
                </a:solidFill>
                <a:latin typeface="Times New Roman" panose="02020603050405020304" pitchFamily="18" charset="0"/>
                <a:cs typeface="Times New Roman" panose="02020603050405020304" pitchFamily="18" charset="0"/>
              </a:rPr>
              <a:t>komputera!!! </a:t>
            </a:r>
            <a:endParaRPr lang="pl-PL" sz="3600" dirty="0">
              <a:solidFill>
                <a:srgbClr val="FF0000"/>
              </a:solidFill>
              <a:latin typeface="Times New Roman" panose="02020603050405020304" pitchFamily="18" charset="0"/>
              <a:cs typeface="Times New Roman" panose="02020603050405020304" pitchFamily="18" charset="0"/>
            </a:endParaRPr>
          </a:p>
        </p:txBody>
      </p:sp>
      <p:sp>
        <p:nvSpPr>
          <p:cNvPr id="3" name="pole tekstowe 2"/>
          <p:cNvSpPr txBox="1"/>
          <p:nvPr/>
        </p:nvSpPr>
        <p:spPr>
          <a:xfrm>
            <a:off x="899592" y="332656"/>
            <a:ext cx="7344816" cy="707886"/>
          </a:xfrm>
          <a:prstGeom prst="rect">
            <a:avLst/>
          </a:prstGeom>
          <a:noFill/>
        </p:spPr>
        <p:txBody>
          <a:bodyPr wrap="square" rtlCol="0">
            <a:spAutoFit/>
          </a:bodyPr>
          <a:lstStyle/>
          <a:p>
            <a:r>
              <a:rPr lang="pl-PL" sz="4000" dirty="0" smtClean="0">
                <a:latin typeface="Times New Roman" panose="02020603050405020304" pitchFamily="18" charset="0"/>
                <a:ea typeface="Times New Roman"/>
                <a:cs typeface="Times New Roman" panose="02020603050405020304" pitchFamily="18" charset="0"/>
              </a:rPr>
              <a:t>Wydajność komputera</a:t>
            </a:r>
            <a:r>
              <a:rPr lang="pl-PL" sz="4000" dirty="0" smtClean="0">
                <a:latin typeface="Times New Roman" panose="02020603050405020304" pitchFamily="18" charset="0"/>
                <a:cs typeface="Times New Roman" panose="02020603050405020304" pitchFamily="18" charset="0"/>
              </a:rPr>
              <a:t>.</a:t>
            </a:r>
            <a:endParaRPr lang="pl-PL"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87754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899592" y="332656"/>
            <a:ext cx="7344816" cy="707886"/>
          </a:xfrm>
          <a:prstGeom prst="rect">
            <a:avLst/>
          </a:prstGeom>
          <a:noFill/>
        </p:spPr>
        <p:txBody>
          <a:bodyPr wrap="square" rtlCol="0">
            <a:spAutoFit/>
          </a:bodyPr>
          <a:lstStyle/>
          <a:p>
            <a:r>
              <a:rPr lang="pl-PL" sz="4000" dirty="0" smtClean="0">
                <a:latin typeface="Times New Roman" panose="02020603050405020304" pitchFamily="18" charset="0"/>
                <a:cs typeface="Times New Roman" panose="02020603050405020304" pitchFamily="18" charset="0"/>
              </a:rPr>
              <a:t>Przerwania sprzętowe.</a:t>
            </a:r>
            <a:endParaRPr lang="pl-PL" sz="4000" dirty="0">
              <a:latin typeface="Times New Roman" panose="02020603050405020304" pitchFamily="18" charset="0"/>
              <a:cs typeface="Times New Roman" panose="02020603050405020304" pitchFamily="18" charset="0"/>
            </a:endParaRPr>
          </a:p>
        </p:txBody>
      </p:sp>
      <p:sp>
        <p:nvSpPr>
          <p:cNvPr id="3" name="Prostokąt 2"/>
          <p:cNvSpPr/>
          <p:nvPr/>
        </p:nvSpPr>
        <p:spPr>
          <a:xfrm>
            <a:off x="323306" y="1988840"/>
            <a:ext cx="8352928" cy="2554545"/>
          </a:xfrm>
          <a:prstGeom prst="rect">
            <a:avLst/>
          </a:prstGeom>
        </p:spPr>
        <p:txBody>
          <a:bodyPr wrap="square">
            <a:spAutoFit/>
          </a:bodyPr>
          <a:lstStyle/>
          <a:p>
            <a:pPr algn="just"/>
            <a:r>
              <a:rPr lang="pl-PL" sz="2000" dirty="0">
                <a:latin typeface="Times New Roman" panose="02020603050405020304" pitchFamily="18" charset="0"/>
                <a:cs typeface="Times New Roman" panose="02020603050405020304" pitchFamily="18" charset="0"/>
              </a:rPr>
              <a:t>Przerwania sprzętowe może być generowane przez dowolne urządzenie peryferyjne w systemie, w tym pamięć, dysk twardy, klawiaturę, mysz, a nawet modem. Zamiast używania przerwań, procesory mogą regularnie sondować urządzenia zewnętrzne, aby sprawdzić, czy ich potrzeby są zrealizowane. Zmniejszyłoby to jednak efektywny czas procesora, ponieważ zamiast wykonywać program „odpytywał” by urządzenia zewnętrzne. Przerwania są użyteczne, ponieważ pozwalają procesorowi poznać potrzeby </a:t>
            </a:r>
            <a:r>
              <a:rPr lang="pl-PL" sz="2000" smtClean="0">
                <a:latin typeface="Times New Roman" panose="02020603050405020304" pitchFamily="18" charset="0"/>
                <a:cs typeface="Times New Roman" panose="02020603050405020304" pitchFamily="18" charset="0"/>
              </a:rPr>
              <a:t>urządzenia </a:t>
            </a:r>
            <a:br>
              <a:rPr lang="pl-PL" sz="2000" smtClean="0">
                <a:latin typeface="Times New Roman" panose="02020603050405020304" pitchFamily="18" charset="0"/>
                <a:cs typeface="Times New Roman" panose="02020603050405020304" pitchFamily="18" charset="0"/>
              </a:rPr>
            </a:br>
            <a:r>
              <a:rPr lang="pl-PL" sz="2000" smtClean="0">
                <a:latin typeface="Times New Roman" panose="02020603050405020304" pitchFamily="18" charset="0"/>
                <a:cs typeface="Times New Roman" panose="02020603050405020304" pitchFamily="18" charset="0"/>
              </a:rPr>
              <a:t>w </a:t>
            </a:r>
            <a:r>
              <a:rPr lang="pl-PL" sz="2000" dirty="0">
                <a:latin typeface="Times New Roman" panose="02020603050405020304" pitchFamily="18" charset="0"/>
                <a:cs typeface="Times New Roman" panose="02020603050405020304" pitchFamily="18" charset="0"/>
              </a:rPr>
              <a:t>danym momencie bez zbytecznego poświęcania  uwagi. </a:t>
            </a:r>
          </a:p>
        </p:txBody>
      </p:sp>
    </p:spTree>
    <p:extLst>
      <p:ext uri="{BB962C8B-B14F-4D97-AF65-F5344CB8AC3E}">
        <p14:creationId xmlns:p14="http://schemas.microsoft.com/office/powerpoint/2010/main" val="10200782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p:cNvSpPr txBox="1"/>
          <p:nvPr/>
        </p:nvSpPr>
        <p:spPr>
          <a:xfrm>
            <a:off x="899592" y="332656"/>
            <a:ext cx="7344816" cy="707886"/>
          </a:xfrm>
          <a:prstGeom prst="rect">
            <a:avLst/>
          </a:prstGeom>
          <a:noFill/>
        </p:spPr>
        <p:txBody>
          <a:bodyPr wrap="square" rtlCol="0">
            <a:spAutoFit/>
          </a:bodyPr>
          <a:lstStyle/>
          <a:p>
            <a:r>
              <a:rPr lang="pl-PL" sz="4000" dirty="0" smtClean="0">
                <a:latin typeface="Times New Roman" panose="02020603050405020304" pitchFamily="18" charset="0"/>
                <a:cs typeface="Times New Roman" panose="02020603050405020304" pitchFamily="18" charset="0"/>
              </a:rPr>
              <a:t>Przerwania programowe.</a:t>
            </a:r>
            <a:endParaRPr lang="pl-PL" sz="4000" dirty="0">
              <a:latin typeface="Times New Roman" panose="02020603050405020304" pitchFamily="18" charset="0"/>
              <a:cs typeface="Times New Roman" panose="02020603050405020304" pitchFamily="18" charset="0"/>
            </a:endParaRPr>
          </a:p>
        </p:txBody>
      </p:sp>
      <p:sp>
        <p:nvSpPr>
          <p:cNvPr id="4" name="Prostokąt 3"/>
          <p:cNvSpPr/>
          <p:nvPr/>
        </p:nvSpPr>
        <p:spPr>
          <a:xfrm>
            <a:off x="395536" y="1720840"/>
            <a:ext cx="8208912" cy="2554545"/>
          </a:xfrm>
          <a:prstGeom prst="rect">
            <a:avLst/>
          </a:prstGeom>
        </p:spPr>
        <p:txBody>
          <a:bodyPr wrap="square">
            <a:spAutoFit/>
          </a:bodyPr>
          <a:lstStyle/>
          <a:p>
            <a:pPr algn="just"/>
            <a:r>
              <a:rPr lang="pl-PL" sz="2000" dirty="0">
                <a:latin typeface="Times New Roman" panose="02020603050405020304" pitchFamily="18" charset="0"/>
                <a:cs typeface="Times New Roman" panose="02020603050405020304" pitchFamily="18" charset="0"/>
              </a:rPr>
              <a:t>Komputery wykorzystują również przerwania programowe (zwane również pułapkami lub wyjątkami) używane przez różne aplikacje. Nowoczesne komputery obsługują przerwania programowe i sprzętowe za pomocą mechanizmu obsługi przerwań. Te procedury obsługi są po prostu programami, które są wykonywane po wykryciu  odpowiednich przerwań. Przerwania, wraz </a:t>
            </a:r>
            <a:r>
              <a:rPr lang="pl-PL" sz="2000" dirty="0" smtClean="0">
                <a:latin typeface="Times New Roman" panose="02020603050405020304" pitchFamily="18" charset="0"/>
                <a:cs typeface="Times New Roman" panose="02020603050405020304" pitchFamily="18" charset="0"/>
              </a:rPr>
              <a:t>z </a:t>
            </a:r>
            <a:r>
              <a:rPr lang="pl-PL" sz="2000" dirty="0">
                <a:latin typeface="Times New Roman" panose="02020603050405020304" pitchFamily="18" charset="0"/>
                <a:cs typeface="Times New Roman" panose="02020603050405020304" pitchFamily="18" charset="0"/>
              </a:rPr>
              <a:t>powiązanymi z nimi procedurami obsługi przerwań (</a:t>
            </a:r>
            <a:r>
              <a:rPr lang="pl-PL" sz="2000" i="1" dirty="0" err="1">
                <a:latin typeface="Times New Roman" panose="02020603050405020304" pitchFamily="18" charset="0"/>
                <a:cs typeface="Times New Roman" panose="02020603050405020304" pitchFamily="18" charset="0"/>
              </a:rPr>
              <a:t>interrupt</a:t>
            </a:r>
            <a:r>
              <a:rPr lang="pl-PL" sz="2000" i="1" dirty="0">
                <a:latin typeface="Times New Roman" panose="02020603050405020304" pitchFamily="18" charset="0"/>
                <a:cs typeface="Times New Roman" panose="02020603050405020304" pitchFamily="18" charset="0"/>
              </a:rPr>
              <a:t> service </a:t>
            </a:r>
            <a:r>
              <a:rPr lang="pl-PL" sz="2000" i="1" dirty="0" err="1">
                <a:latin typeface="Times New Roman" panose="02020603050405020304" pitchFamily="18" charset="0"/>
                <a:cs typeface="Times New Roman" panose="02020603050405020304" pitchFamily="18" charset="0"/>
              </a:rPr>
              <a:t>routines</a:t>
            </a:r>
            <a:r>
              <a:rPr lang="pl-PL" sz="2000" dirty="0">
                <a:latin typeface="Times New Roman" panose="02020603050405020304" pitchFamily="18" charset="0"/>
                <a:cs typeface="Times New Roman" panose="02020603050405020304" pitchFamily="18" charset="0"/>
              </a:rPr>
              <a:t> ISR), są przechowywane w tablicy wektorów przerwań. </a:t>
            </a:r>
          </a:p>
        </p:txBody>
      </p:sp>
    </p:spTree>
    <p:extLst>
      <p:ext uri="{BB962C8B-B14F-4D97-AF65-F5344CB8AC3E}">
        <p14:creationId xmlns:p14="http://schemas.microsoft.com/office/powerpoint/2010/main" val="31337754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Grupa 53"/>
          <p:cNvGrpSpPr/>
          <p:nvPr/>
        </p:nvGrpSpPr>
        <p:grpSpPr>
          <a:xfrm>
            <a:off x="801430" y="2230952"/>
            <a:ext cx="7541141" cy="3718327"/>
            <a:chOff x="1063307" y="1844824"/>
            <a:chExt cx="7541141" cy="2396094"/>
          </a:xfrm>
        </p:grpSpPr>
        <p:sp>
          <p:nvSpPr>
            <p:cNvPr id="2" name="Schemat blokowy: decyzja 1"/>
            <p:cNvSpPr/>
            <p:nvPr/>
          </p:nvSpPr>
          <p:spPr>
            <a:xfrm>
              <a:off x="3471967" y="2492896"/>
              <a:ext cx="2088232" cy="792088"/>
            </a:xfrm>
            <a:prstGeom prst="flowChartDecision">
              <a:avLst/>
            </a:prstGeom>
            <a:solidFill>
              <a:schemeClr val="bg2">
                <a:lumMod val="9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dirty="0" smtClean="0">
                  <a:solidFill>
                    <a:schemeClr val="tx1"/>
                  </a:solidFill>
                </a:rPr>
                <a:t>Wystąpiło przerwanie?</a:t>
              </a:r>
              <a:endParaRPr lang="pl-PL" sz="1400" dirty="0">
                <a:solidFill>
                  <a:schemeClr val="tx1"/>
                </a:solidFill>
              </a:endParaRPr>
            </a:p>
          </p:txBody>
        </p:sp>
        <p:sp>
          <p:nvSpPr>
            <p:cNvPr id="3" name="Prostokąt 2"/>
            <p:cNvSpPr/>
            <p:nvPr/>
          </p:nvSpPr>
          <p:spPr>
            <a:xfrm>
              <a:off x="1063307" y="2728750"/>
              <a:ext cx="2088232" cy="36004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dirty="0" smtClean="0">
                  <a:solidFill>
                    <a:schemeClr val="tx1"/>
                  </a:solidFill>
                </a:rPr>
                <a:t>Obsługa przerwania</a:t>
              </a:r>
              <a:endParaRPr lang="pl-PL" sz="1400" dirty="0">
                <a:solidFill>
                  <a:schemeClr val="tx1"/>
                </a:solidFill>
              </a:endParaRPr>
            </a:p>
          </p:txBody>
        </p:sp>
        <p:cxnSp>
          <p:nvCxnSpPr>
            <p:cNvPr id="4" name="Łącznik łamany 3"/>
            <p:cNvCxnSpPr>
              <a:stCxn id="26" idx="3"/>
            </p:cNvCxnSpPr>
            <p:nvPr/>
          </p:nvCxnSpPr>
          <p:spPr>
            <a:xfrm flipH="1">
              <a:off x="4516085" y="2908770"/>
              <a:ext cx="3472947" cy="684076"/>
            </a:xfrm>
            <a:prstGeom prst="bentConnector3">
              <a:avLst>
                <a:gd name="adj1" fmla="val -658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Łącznik łamany 4"/>
            <p:cNvCxnSpPr>
              <a:stCxn id="3" idx="2"/>
            </p:cNvCxnSpPr>
            <p:nvPr/>
          </p:nvCxnSpPr>
          <p:spPr>
            <a:xfrm rot="16200000" flipH="1">
              <a:off x="3043527" y="2152686"/>
              <a:ext cx="504056" cy="2376264"/>
            </a:xfrm>
            <a:prstGeom prst="bent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Łącznik prosty ze strzałką 6"/>
            <p:cNvCxnSpPr/>
            <p:nvPr/>
          </p:nvCxnSpPr>
          <p:spPr>
            <a:xfrm>
              <a:off x="5560199" y="2888939"/>
              <a:ext cx="353971"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pole tekstowe 7"/>
            <p:cNvSpPr txBox="1"/>
            <p:nvPr/>
          </p:nvSpPr>
          <p:spPr>
            <a:xfrm>
              <a:off x="3243459" y="2518540"/>
              <a:ext cx="427105" cy="198332"/>
            </a:xfrm>
            <a:prstGeom prst="rect">
              <a:avLst/>
            </a:prstGeom>
            <a:noFill/>
            <a:ln w="28575">
              <a:noFill/>
            </a:ln>
          </p:spPr>
          <p:txBody>
            <a:bodyPr wrap="none" rtlCol="0">
              <a:spAutoFit/>
            </a:bodyPr>
            <a:lstStyle/>
            <a:p>
              <a:r>
                <a:rPr lang="pl-PL" sz="1400" dirty="0" smtClean="0"/>
                <a:t>Tak</a:t>
              </a:r>
              <a:endParaRPr lang="pl-PL" sz="1400" dirty="0"/>
            </a:p>
          </p:txBody>
        </p:sp>
        <p:sp>
          <p:nvSpPr>
            <p:cNvPr id="9" name="pole tekstowe 8"/>
            <p:cNvSpPr txBox="1"/>
            <p:nvPr/>
          </p:nvSpPr>
          <p:spPr>
            <a:xfrm>
              <a:off x="5517908" y="2524618"/>
              <a:ext cx="431528" cy="198332"/>
            </a:xfrm>
            <a:prstGeom prst="rect">
              <a:avLst/>
            </a:prstGeom>
            <a:noFill/>
            <a:ln w="28575">
              <a:noFill/>
            </a:ln>
          </p:spPr>
          <p:txBody>
            <a:bodyPr wrap="none" rtlCol="0">
              <a:spAutoFit/>
            </a:bodyPr>
            <a:lstStyle/>
            <a:p>
              <a:r>
                <a:rPr lang="pl-PL" sz="1400" dirty="0" smtClean="0"/>
                <a:t>Nie</a:t>
              </a:r>
              <a:endParaRPr lang="pl-PL" sz="1400" dirty="0"/>
            </a:p>
          </p:txBody>
        </p:sp>
        <p:sp>
          <p:nvSpPr>
            <p:cNvPr id="26" name="Prostokąt 25"/>
            <p:cNvSpPr/>
            <p:nvPr/>
          </p:nvSpPr>
          <p:spPr>
            <a:xfrm>
              <a:off x="5900800" y="2728750"/>
              <a:ext cx="2088232" cy="360040"/>
            </a:xfrm>
            <a:prstGeom prst="rect">
              <a:avLst/>
            </a:prstGeom>
            <a:solidFill>
              <a:schemeClr val="bg2">
                <a:lumMod val="9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dirty="0" smtClean="0">
                  <a:solidFill>
                    <a:schemeClr val="tx1"/>
                  </a:solidFill>
                </a:rPr>
                <a:t>Wykonaj cykl rozkazowy</a:t>
              </a:r>
              <a:endParaRPr lang="pl-PL" sz="1400" dirty="0">
                <a:solidFill>
                  <a:schemeClr val="tx1"/>
                </a:solidFill>
              </a:endParaRPr>
            </a:p>
          </p:txBody>
        </p:sp>
        <p:cxnSp>
          <p:nvCxnSpPr>
            <p:cNvPr id="31" name="Łącznik prosty ze strzałką 30"/>
            <p:cNvCxnSpPr>
              <a:endCxn id="3" idx="3"/>
            </p:cNvCxnSpPr>
            <p:nvPr/>
          </p:nvCxnSpPr>
          <p:spPr>
            <a:xfrm flipH="1">
              <a:off x="3151539" y="2888939"/>
              <a:ext cx="307157" cy="1983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Łącznik prostoliniowy 35"/>
            <p:cNvCxnSpPr>
              <a:endCxn id="2" idx="0"/>
            </p:cNvCxnSpPr>
            <p:nvPr/>
          </p:nvCxnSpPr>
          <p:spPr>
            <a:xfrm>
              <a:off x="4516083" y="1844824"/>
              <a:ext cx="0" cy="6480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Łącznik prostoliniowy 42"/>
            <p:cNvCxnSpPr/>
            <p:nvPr/>
          </p:nvCxnSpPr>
          <p:spPr>
            <a:xfrm>
              <a:off x="4508691" y="3587287"/>
              <a:ext cx="0" cy="6480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Łącznik prostoliniowy 48"/>
            <p:cNvCxnSpPr/>
            <p:nvPr/>
          </p:nvCxnSpPr>
          <p:spPr>
            <a:xfrm>
              <a:off x="4517318" y="4240918"/>
              <a:ext cx="408713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Łącznik prostoliniowy 50"/>
            <p:cNvCxnSpPr/>
            <p:nvPr/>
          </p:nvCxnSpPr>
          <p:spPr>
            <a:xfrm flipV="1">
              <a:off x="8604448" y="2168860"/>
              <a:ext cx="0" cy="20720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Łącznik prosty ze strzałką 52"/>
            <p:cNvCxnSpPr/>
            <p:nvPr/>
          </p:nvCxnSpPr>
          <p:spPr>
            <a:xfrm flipH="1">
              <a:off x="4516083" y="2168860"/>
              <a:ext cx="4088365"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55" name="pole tekstowe 54"/>
          <p:cNvSpPr txBox="1"/>
          <p:nvPr/>
        </p:nvSpPr>
        <p:spPr>
          <a:xfrm>
            <a:off x="251520" y="332656"/>
            <a:ext cx="8640960" cy="1323439"/>
          </a:xfrm>
          <a:prstGeom prst="rect">
            <a:avLst/>
          </a:prstGeom>
          <a:noFill/>
        </p:spPr>
        <p:txBody>
          <a:bodyPr wrap="square" rtlCol="0">
            <a:spAutoFit/>
          </a:bodyPr>
          <a:lstStyle/>
          <a:p>
            <a:r>
              <a:rPr lang="pl-PL" sz="4000" dirty="0">
                <a:latin typeface="Times New Roman" panose="02020603050405020304" pitchFamily="18" charset="0"/>
                <a:cs typeface="Times New Roman" panose="02020603050405020304" pitchFamily="18" charset="0"/>
              </a:rPr>
              <a:t>Cykl </a:t>
            </a:r>
            <a:r>
              <a:rPr lang="pl-PL" sz="4000" dirty="0" smtClean="0">
                <a:latin typeface="Times New Roman" panose="02020603050405020304" pitchFamily="18" charset="0"/>
                <a:cs typeface="Times New Roman" panose="02020603050405020304" pitchFamily="18" charset="0"/>
              </a:rPr>
              <a:t>pobranie-dekodowanie-wykonanie z obsługą przerwań.</a:t>
            </a:r>
            <a:endParaRPr lang="pl-PL"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68184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3563888" y="260648"/>
            <a:ext cx="5400600" cy="707886"/>
          </a:xfrm>
          <a:prstGeom prst="rect">
            <a:avLst/>
          </a:prstGeom>
          <a:noFill/>
        </p:spPr>
        <p:txBody>
          <a:bodyPr wrap="square" rtlCol="0">
            <a:spAutoFit/>
          </a:bodyPr>
          <a:lstStyle/>
          <a:p>
            <a:r>
              <a:rPr lang="pl-PL" sz="4000" dirty="0" smtClean="0">
                <a:latin typeface="Times New Roman" panose="02020603050405020304" pitchFamily="18" charset="0"/>
                <a:cs typeface="Times New Roman" panose="02020603050405020304" pitchFamily="18" charset="0"/>
              </a:rPr>
              <a:t>Cykl obsługi przerwania.</a:t>
            </a:r>
            <a:endParaRPr lang="pl-PL" sz="4000" dirty="0">
              <a:latin typeface="Times New Roman" panose="02020603050405020304" pitchFamily="18" charset="0"/>
              <a:cs typeface="Times New Roman" panose="02020603050405020304" pitchFamily="18" charset="0"/>
            </a:endParaRPr>
          </a:p>
        </p:txBody>
      </p:sp>
      <p:sp>
        <p:nvSpPr>
          <p:cNvPr id="5" name="Prostokąt 4"/>
          <p:cNvSpPr/>
          <p:nvPr/>
        </p:nvSpPr>
        <p:spPr>
          <a:xfrm>
            <a:off x="1187624" y="1268760"/>
            <a:ext cx="2232248" cy="504056"/>
          </a:xfrm>
          <a:prstGeom prst="rect">
            <a:avLst/>
          </a:prstGeom>
          <a:solidFill>
            <a:schemeClr val="bg2">
              <a:lumMod val="9000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solidFill>
                  <a:schemeClr val="tx1"/>
                </a:solidFill>
              </a:rPr>
              <a:t>Detekcja przerwania</a:t>
            </a:r>
            <a:endParaRPr lang="pl-PL" dirty="0">
              <a:solidFill>
                <a:schemeClr val="tx1"/>
              </a:solidFill>
            </a:endParaRPr>
          </a:p>
        </p:txBody>
      </p:sp>
      <p:sp>
        <p:nvSpPr>
          <p:cNvPr id="6" name="Prostokąt 5"/>
          <p:cNvSpPr/>
          <p:nvPr/>
        </p:nvSpPr>
        <p:spPr>
          <a:xfrm>
            <a:off x="1187624" y="1988840"/>
            <a:ext cx="2232248" cy="504056"/>
          </a:xfrm>
          <a:prstGeom prst="rect">
            <a:avLst/>
          </a:prstGeom>
          <a:solidFill>
            <a:schemeClr val="bg2">
              <a:lumMod val="9000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100" dirty="0" smtClean="0">
                <a:solidFill>
                  <a:schemeClr val="tx1"/>
                </a:solidFill>
              </a:rPr>
              <a:t>Zapisz zawartość rejestrów do pamięci</a:t>
            </a:r>
            <a:endParaRPr lang="pl-PL" sz="1100" dirty="0">
              <a:solidFill>
                <a:schemeClr val="tx1"/>
              </a:solidFill>
            </a:endParaRPr>
          </a:p>
        </p:txBody>
      </p:sp>
      <p:sp>
        <p:nvSpPr>
          <p:cNvPr id="7" name="Prostokąt 6"/>
          <p:cNvSpPr/>
          <p:nvPr/>
        </p:nvSpPr>
        <p:spPr>
          <a:xfrm>
            <a:off x="1187624" y="2708920"/>
            <a:ext cx="2232248" cy="504056"/>
          </a:xfrm>
          <a:prstGeom prst="rect">
            <a:avLst/>
          </a:prstGeom>
          <a:solidFill>
            <a:schemeClr val="bg2">
              <a:lumMod val="9000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100" dirty="0" smtClean="0">
                <a:solidFill>
                  <a:schemeClr val="tx1"/>
                </a:solidFill>
              </a:rPr>
              <a:t>Wyszukaj adres procedury obsługi przerwania ISR w tablicy wektorów przerwań IVT </a:t>
            </a:r>
            <a:endParaRPr lang="pl-PL" sz="1100" dirty="0">
              <a:solidFill>
                <a:schemeClr val="tx1"/>
              </a:solidFill>
            </a:endParaRPr>
          </a:p>
        </p:txBody>
      </p:sp>
      <p:sp>
        <p:nvSpPr>
          <p:cNvPr id="8" name="Prostokąt 7"/>
          <p:cNvSpPr/>
          <p:nvPr/>
        </p:nvSpPr>
        <p:spPr>
          <a:xfrm>
            <a:off x="1187624" y="3429000"/>
            <a:ext cx="2232248" cy="504056"/>
          </a:xfrm>
          <a:prstGeom prst="rect">
            <a:avLst/>
          </a:prstGeom>
          <a:solidFill>
            <a:schemeClr val="bg2">
              <a:lumMod val="9000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100" dirty="0" smtClean="0">
                <a:solidFill>
                  <a:schemeClr val="tx1"/>
                </a:solidFill>
              </a:rPr>
              <a:t>Załaduj adres obsługi przerwania </a:t>
            </a:r>
          </a:p>
          <a:p>
            <a:pPr algn="ctr"/>
            <a:r>
              <a:rPr lang="pl-PL" sz="1100" dirty="0" smtClean="0">
                <a:solidFill>
                  <a:schemeClr val="tx1"/>
                </a:solidFill>
              </a:rPr>
              <a:t>do liczniku rozkazów PC </a:t>
            </a:r>
            <a:endParaRPr lang="pl-PL" sz="1100" dirty="0">
              <a:solidFill>
                <a:schemeClr val="tx1"/>
              </a:solidFill>
            </a:endParaRPr>
          </a:p>
        </p:txBody>
      </p:sp>
      <p:sp>
        <p:nvSpPr>
          <p:cNvPr id="9" name="Prostokąt zaokrąglony 8"/>
          <p:cNvSpPr/>
          <p:nvPr/>
        </p:nvSpPr>
        <p:spPr>
          <a:xfrm>
            <a:off x="1186984" y="4149080"/>
            <a:ext cx="2232248" cy="504056"/>
          </a:xfrm>
          <a:prstGeom prst="roundRect">
            <a:avLst>
              <a:gd name="adj" fmla="val 49184"/>
            </a:avLst>
          </a:prstGeom>
          <a:solidFill>
            <a:schemeClr val="bg2">
              <a:lumMod val="9000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100" dirty="0" smtClean="0">
                <a:solidFill>
                  <a:schemeClr val="tx1"/>
                </a:solidFill>
              </a:rPr>
              <a:t>Przejdź do obsługi przerwania</a:t>
            </a:r>
            <a:endParaRPr lang="pl-PL" sz="1100" dirty="0">
              <a:solidFill>
                <a:schemeClr val="tx1"/>
              </a:solidFill>
            </a:endParaRPr>
          </a:p>
        </p:txBody>
      </p:sp>
      <p:sp>
        <p:nvSpPr>
          <p:cNvPr id="10" name="Prostokąt 9"/>
          <p:cNvSpPr/>
          <p:nvPr/>
        </p:nvSpPr>
        <p:spPr>
          <a:xfrm>
            <a:off x="1186984" y="5229200"/>
            <a:ext cx="2232248" cy="504056"/>
          </a:xfrm>
          <a:prstGeom prst="rect">
            <a:avLst/>
          </a:prstGeom>
          <a:solidFill>
            <a:schemeClr val="bg2">
              <a:lumMod val="9000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100" dirty="0" smtClean="0">
                <a:solidFill>
                  <a:schemeClr val="tx1"/>
                </a:solidFill>
              </a:rPr>
              <a:t>Przywróć zawartość rejestrów</a:t>
            </a:r>
            <a:endParaRPr lang="pl-PL" sz="1100" dirty="0">
              <a:solidFill>
                <a:schemeClr val="tx1"/>
              </a:solidFill>
            </a:endParaRPr>
          </a:p>
        </p:txBody>
      </p:sp>
      <p:sp>
        <p:nvSpPr>
          <p:cNvPr id="11" name="Prostokąt zaokrąglony 10"/>
          <p:cNvSpPr/>
          <p:nvPr/>
        </p:nvSpPr>
        <p:spPr>
          <a:xfrm>
            <a:off x="1186984" y="5949280"/>
            <a:ext cx="2232248" cy="504056"/>
          </a:xfrm>
          <a:prstGeom prst="roundRect">
            <a:avLst>
              <a:gd name="adj" fmla="val 49184"/>
            </a:avLst>
          </a:prstGeom>
          <a:solidFill>
            <a:schemeClr val="bg2">
              <a:lumMod val="9000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000" dirty="0" smtClean="0">
                <a:solidFill>
                  <a:schemeClr val="tx1"/>
                </a:solidFill>
              </a:rPr>
              <a:t>Rozpocznij kolejny cykl</a:t>
            </a:r>
            <a:endParaRPr lang="pl-PL" sz="1000" dirty="0">
              <a:solidFill>
                <a:schemeClr val="tx1"/>
              </a:solidFill>
            </a:endParaRPr>
          </a:p>
        </p:txBody>
      </p:sp>
      <p:sp>
        <p:nvSpPr>
          <p:cNvPr id="12" name="Prostokąt zaokrąglony 11"/>
          <p:cNvSpPr/>
          <p:nvPr/>
        </p:nvSpPr>
        <p:spPr>
          <a:xfrm>
            <a:off x="1655036" y="692696"/>
            <a:ext cx="1296144" cy="360040"/>
          </a:xfrm>
          <a:prstGeom prst="roundRect">
            <a:avLst>
              <a:gd name="adj" fmla="val 50000"/>
            </a:avLst>
          </a:prstGeom>
          <a:solidFill>
            <a:schemeClr val="bg2">
              <a:lumMod val="9000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600" dirty="0" smtClean="0">
                <a:solidFill>
                  <a:schemeClr val="tx1"/>
                </a:solidFill>
              </a:rPr>
              <a:t>START</a:t>
            </a:r>
            <a:endParaRPr lang="pl-PL" sz="1600" dirty="0">
              <a:solidFill>
                <a:schemeClr val="tx1"/>
              </a:solidFill>
            </a:endParaRPr>
          </a:p>
        </p:txBody>
      </p:sp>
      <p:sp>
        <p:nvSpPr>
          <p:cNvPr id="13" name="Prostokąt zaokrąglony 12"/>
          <p:cNvSpPr/>
          <p:nvPr/>
        </p:nvSpPr>
        <p:spPr>
          <a:xfrm>
            <a:off x="5002768" y="3872671"/>
            <a:ext cx="1296144" cy="360040"/>
          </a:xfrm>
          <a:prstGeom prst="roundRect">
            <a:avLst>
              <a:gd name="adj" fmla="val 50000"/>
            </a:avLst>
          </a:prstGeom>
          <a:solidFill>
            <a:schemeClr val="bg2">
              <a:lumMod val="9000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solidFill>
                  <a:schemeClr val="tx1"/>
                </a:solidFill>
              </a:rPr>
              <a:t>START</a:t>
            </a:r>
            <a:endParaRPr lang="pl-PL" dirty="0">
              <a:solidFill>
                <a:schemeClr val="tx1"/>
              </a:solidFill>
            </a:endParaRPr>
          </a:p>
        </p:txBody>
      </p:sp>
      <p:sp>
        <p:nvSpPr>
          <p:cNvPr id="14" name="Prostokąt zaokrąglony 13"/>
          <p:cNvSpPr/>
          <p:nvPr/>
        </p:nvSpPr>
        <p:spPr>
          <a:xfrm>
            <a:off x="5002768" y="5672871"/>
            <a:ext cx="1296144" cy="360040"/>
          </a:xfrm>
          <a:prstGeom prst="roundRect">
            <a:avLst>
              <a:gd name="adj" fmla="val 50000"/>
            </a:avLst>
          </a:prstGeom>
          <a:solidFill>
            <a:schemeClr val="bg2">
              <a:lumMod val="9000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solidFill>
                  <a:schemeClr val="tx1"/>
                </a:solidFill>
              </a:rPr>
              <a:t>POWRÓĆ</a:t>
            </a:r>
            <a:endParaRPr lang="pl-PL" dirty="0">
              <a:solidFill>
                <a:schemeClr val="tx1"/>
              </a:solidFill>
            </a:endParaRPr>
          </a:p>
        </p:txBody>
      </p:sp>
      <p:sp>
        <p:nvSpPr>
          <p:cNvPr id="15" name="Schemat blokowy: proces uprzednio zdefiniowany 14"/>
          <p:cNvSpPr/>
          <p:nvPr/>
        </p:nvSpPr>
        <p:spPr>
          <a:xfrm>
            <a:off x="4446896" y="4448735"/>
            <a:ext cx="2231928" cy="1008112"/>
          </a:xfrm>
          <a:prstGeom prst="flowChartPredefinedProcess">
            <a:avLst/>
          </a:prstGeom>
          <a:solidFill>
            <a:schemeClr val="bg2">
              <a:lumMod val="9000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dirty="0" smtClean="0">
                <a:solidFill>
                  <a:schemeClr val="tx1"/>
                </a:solidFill>
              </a:rPr>
              <a:t>Wykonaj procedurę obsługi przerwania</a:t>
            </a:r>
            <a:endParaRPr lang="pl-PL" sz="1400" dirty="0">
              <a:solidFill>
                <a:schemeClr val="tx1"/>
              </a:solidFill>
            </a:endParaRPr>
          </a:p>
        </p:txBody>
      </p:sp>
      <p:cxnSp>
        <p:nvCxnSpPr>
          <p:cNvPr id="16" name="Łącznik łamany 15"/>
          <p:cNvCxnSpPr>
            <a:stCxn id="9" idx="3"/>
            <a:endCxn id="13" idx="1"/>
          </p:cNvCxnSpPr>
          <p:nvPr/>
        </p:nvCxnSpPr>
        <p:spPr>
          <a:xfrm flipV="1">
            <a:off x="3419232" y="4052691"/>
            <a:ext cx="1583536" cy="348417"/>
          </a:xfrm>
          <a:prstGeom prst="bentConnector3">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Łącznik łamany 16"/>
          <p:cNvCxnSpPr>
            <a:stCxn id="14" idx="1"/>
            <a:endCxn id="10" idx="3"/>
          </p:cNvCxnSpPr>
          <p:nvPr/>
        </p:nvCxnSpPr>
        <p:spPr>
          <a:xfrm rot="10800000">
            <a:off x="3419232" y="5481229"/>
            <a:ext cx="1583536" cy="371663"/>
          </a:xfrm>
          <a:prstGeom prst="bentConnector3">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Łącznik prosty ze strzałką 17"/>
          <p:cNvCxnSpPr>
            <a:stCxn id="12" idx="2"/>
            <a:endCxn id="5" idx="0"/>
          </p:cNvCxnSpPr>
          <p:nvPr/>
        </p:nvCxnSpPr>
        <p:spPr>
          <a:xfrm>
            <a:off x="2303108" y="1052736"/>
            <a:ext cx="640" cy="21602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Łącznik prosty ze strzałką 18"/>
          <p:cNvCxnSpPr/>
          <p:nvPr/>
        </p:nvCxnSpPr>
        <p:spPr>
          <a:xfrm>
            <a:off x="2272953" y="1772816"/>
            <a:ext cx="640" cy="21602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Łącznik prosty ze strzałką 19"/>
          <p:cNvCxnSpPr/>
          <p:nvPr/>
        </p:nvCxnSpPr>
        <p:spPr>
          <a:xfrm>
            <a:off x="2272313" y="2492896"/>
            <a:ext cx="640" cy="21602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Łącznik prosty ze strzałką 20"/>
          <p:cNvCxnSpPr/>
          <p:nvPr/>
        </p:nvCxnSpPr>
        <p:spPr>
          <a:xfrm>
            <a:off x="2251424" y="3212976"/>
            <a:ext cx="640" cy="21602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Łącznik prosty ze strzałką 21"/>
          <p:cNvCxnSpPr/>
          <p:nvPr/>
        </p:nvCxnSpPr>
        <p:spPr>
          <a:xfrm>
            <a:off x="2238521" y="3933056"/>
            <a:ext cx="640" cy="21602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Łącznik prosty ze strzałką 22"/>
          <p:cNvCxnSpPr/>
          <p:nvPr/>
        </p:nvCxnSpPr>
        <p:spPr>
          <a:xfrm>
            <a:off x="2251424" y="5744879"/>
            <a:ext cx="640" cy="21602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Łącznik prosty ze strzałką 23"/>
          <p:cNvCxnSpPr/>
          <p:nvPr/>
        </p:nvCxnSpPr>
        <p:spPr>
          <a:xfrm>
            <a:off x="5650840" y="4232711"/>
            <a:ext cx="640" cy="21602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Łącznik prosty ze strzałką 24"/>
          <p:cNvCxnSpPr/>
          <p:nvPr/>
        </p:nvCxnSpPr>
        <p:spPr>
          <a:xfrm>
            <a:off x="5650840" y="5469038"/>
            <a:ext cx="640" cy="21602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Łącznik łamany 25"/>
          <p:cNvCxnSpPr>
            <a:stCxn id="11" idx="1"/>
            <a:endCxn id="5" idx="1"/>
          </p:cNvCxnSpPr>
          <p:nvPr/>
        </p:nvCxnSpPr>
        <p:spPr>
          <a:xfrm rot="10800000" flipH="1">
            <a:off x="1186984" y="1520788"/>
            <a:ext cx="640" cy="4680520"/>
          </a:xfrm>
          <a:prstGeom prst="bentConnector3">
            <a:avLst>
              <a:gd name="adj1" fmla="val -3571875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08490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675094" y="1568779"/>
            <a:ext cx="936104" cy="2088232"/>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pl-PL" dirty="0" smtClean="0"/>
              <a:t>Układ kontroli przerwań</a:t>
            </a:r>
            <a:endParaRPr lang="pl-PL" dirty="0"/>
          </a:p>
        </p:txBody>
      </p:sp>
      <p:cxnSp>
        <p:nvCxnSpPr>
          <p:cNvPr id="4" name="Łącznik prosty ze strzałką 3"/>
          <p:cNvCxnSpPr/>
          <p:nvPr/>
        </p:nvCxnSpPr>
        <p:spPr>
          <a:xfrm>
            <a:off x="1027022" y="1784803"/>
            <a:ext cx="64807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Łącznik prosty ze strzałką 4"/>
          <p:cNvCxnSpPr/>
          <p:nvPr/>
        </p:nvCxnSpPr>
        <p:spPr>
          <a:xfrm>
            <a:off x="1027022" y="2072835"/>
            <a:ext cx="64807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Łącznik prosty ze strzałką 5"/>
          <p:cNvCxnSpPr/>
          <p:nvPr/>
        </p:nvCxnSpPr>
        <p:spPr>
          <a:xfrm>
            <a:off x="1027022" y="2360867"/>
            <a:ext cx="64807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Łącznik prosty ze strzałką 6"/>
          <p:cNvCxnSpPr/>
          <p:nvPr/>
        </p:nvCxnSpPr>
        <p:spPr>
          <a:xfrm>
            <a:off x="1027022" y="2648899"/>
            <a:ext cx="64807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Łącznik prosty ze strzałką 7"/>
          <p:cNvCxnSpPr/>
          <p:nvPr/>
        </p:nvCxnSpPr>
        <p:spPr>
          <a:xfrm>
            <a:off x="1027022" y="2936931"/>
            <a:ext cx="64807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Łącznik prosty ze strzałką 8"/>
          <p:cNvCxnSpPr/>
          <p:nvPr/>
        </p:nvCxnSpPr>
        <p:spPr>
          <a:xfrm>
            <a:off x="1027022" y="3224963"/>
            <a:ext cx="64807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Schemat blokowy: dokument 11"/>
          <p:cNvSpPr/>
          <p:nvPr/>
        </p:nvSpPr>
        <p:spPr>
          <a:xfrm>
            <a:off x="3276523" y="1844824"/>
            <a:ext cx="1440160" cy="4824536"/>
          </a:xfrm>
          <a:prstGeom prst="flowChartDocument">
            <a:avLst/>
          </a:prstGeom>
          <a:solidFill>
            <a:schemeClr val="accent3">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a:solidFill>
                  <a:schemeClr val="tx1"/>
                </a:solidFill>
              </a:rPr>
              <a:t>P</a:t>
            </a:r>
            <a:r>
              <a:rPr lang="pl-PL" dirty="0" smtClean="0">
                <a:solidFill>
                  <a:schemeClr val="tx1"/>
                </a:solidFill>
              </a:rPr>
              <a:t>amięć</a:t>
            </a:r>
            <a:endParaRPr lang="pl-PL" dirty="0">
              <a:solidFill>
                <a:schemeClr val="tx1"/>
              </a:solidFill>
            </a:endParaRPr>
          </a:p>
        </p:txBody>
      </p:sp>
      <p:sp>
        <p:nvSpPr>
          <p:cNvPr id="13" name="Schemat blokowy: proces 12"/>
          <p:cNvSpPr/>
          <p:nvPr/>
        </p:nvSpPr>
        <p:spPr>
          <a:xfrm>
            <a:off x="3276522" y="1844823"/>
            <a:ext cx="1422907" cy="864097"/>
          </a:xfrm>
          <a:prstGeom prst="flowChartProcess">
            <a:avLst/>
          </a:prstGeom>
          <a:solidFill>
            <a:schemeClr val="accent2">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solidFill>
                  <a:schemeClr val="tx1"/>
                </a:solidFill>
              </a:rPr>
              <a:t>Tablica wektorów przerwań IVT</a:t>
            </a:r>
            <a:endParaRPr lang="pl-PL" dirty="0">
              <a:solidFill>
                <a:schemeClr val="tx1"/>
              </a:solidFill>
            </a:endParaRPr>
          </a:p>
        </p:txBody>
      </p:sp>
      <p:cxnSp>
        <p:nvCxnSpPr>
          <p:cNvPr id="15" name="Łącznik łamany 14"/>
          <p:cNvCxnSpPr>
            <a:stCxn id="2" idx="3"/>
            <a:endCxn id="13" idx="1"/>
          </p:cNvCxnSpPr>
          <p:nvPr/>
        </p:nvCxnSpPr>
        <p:spPr>
          <a:xfrm flipV="1">
            <a:off x="2611198" y="2276872"/>
            <a:ext cx="665324" cy="336023"/>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Strzałka zakrzywiona w lewo 25"/>
          <p:cNvSpPr/>
          <p:nvPr/>
        </p:nvSpPr>
        <p:spPr>
          <a:xfrm>
            <a:off x="4733397" y="2181970"/>
            <a:ext cx="3023669" cy="3414944"/>
          </a:xfrm>
          <a:prstGeom prst="curvedLeftArrow">
            <a:avLst>
              <a:gd name="adj1" fmla="val 5484"/>
              <a:gd name="adj2" fmla="val 12831"/>
              <a:gd name="adj3" fmla="val 104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schemeClr val="tx1"/>
              </a:solidFill>
            </a:endParaRPr>
          </a:p>
        </p:txBody>
      </p:sp>
      <p:sp>
        <p:nvSpPr>
          <p:cNvPr id="27" name="Schemat blokowy: proces 26"/>
          <p:cNvSpPr/>
          <p:nvPr/>
        </p:nvSpPr>
        <p:spPr>
          <a:xfrm>
            <a:off x="3276522" y="4976732"/>
            <a:ext cx="1440161" cy="684516"/>
          </a:xfrm>
          <a:prstGeom prst="flowChartProcess">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dirty="0" smtClean="0">
                <a:solidFill>
                  <a:schemeClr val="tx1"/>
                </a:solidFill>
              </a:rPr>
              <a:t>Procedura</a:t>
            </a:r>
            <a:r>
              <a:rPr lang="pl-PL" sz="1400" dirty="0" smtClean="0"/>
              <a:t> </a:t>
            </a:r>
            <a:r>
              <a:rPr lang="pl-PL" sz="1400" dirty="0" smtClean="0">
                <a:solidFill>
                  <a:schemeClr val="tx1"/>
                </a:solidFill>
              </a:rPr>
              <a:t>obsługi przerwania ISR</a:t>
            </a:r>
            <a:endParaRPr lang="pl-PL" sz="1400" dirty="0">
              <a:solidFill>
                <a:schemeClr val="tx1"/>
              </a:solidFill>
            </a:endParaRPr>
          </a:p>
        </p:txBody>
      </p:sp>
      <p:sp>
        <p:nvSpPr>
          <p:cNvPr id="31" name="Schemat blokowy: proces 30"/>
          <p:cNvSpPr/>
          <p:nvPr/>
        </p:nvSpPr>
        <p:spPr>
          <a:xfrm>
            <a:off x="2916482" y="980728"/>
            <a:ext cx="2736304" cy="540640"/>
          </a:xfrm>
          <a:prstGeom prst="flowChartProcess">
            <a:avLst/>
          </a:prstGeom>
          <a:solidFill>
            <a:schemeClr val="accent6">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solidFill>
                  <a:schemeClr val="tx1"/>
                </a:solidFill>
              </a:rPr>
              <a:t>Indeks do tablicy wektorów przerwań </a:t>
            </a:r>
            <a:endParaRPr lang="pl-PL" dirty="0">
              <a:solidFill>
                <a:schemeClr val="tx1"/>
              </a:solidFill>
            </a:endParaRPr>
          </a:p>
        </p:txBody>
      </p:sp>
      <p:cxnSp>
        <p:nvCxnSpPr>
          <p:cNvPr id="33" name="Łącznik prosty ze strzałką 32"/>
          <p:cNvCxnSpPr/>
          <p:nvPr/>
        </p:nvCxnSpPr>
        <p:spPr>
          <a:xfrm>
            <a:off x="2916482" y="1521368"/>
            <a:ext cx="0" cy="75550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Nawias klamrowy otwierający 34"/>
          <p:cNvSpPr/>
          <p:nvPr/>
        </p:nvSpPr>
        <p:spPr>
          <a:xfrm>
            <a:off x="684234" y="1568778"/>
            <a:ext cx="216024" cy="187220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l-PL"/>
          </a:p>
        </p:txBody>
      </p:sp>
      <p:sp>
        <p:nvSpPr>
          <p:cNvPr id="36" name="pole tekstowe 35"/>
          <p:cNvSpPr txBox="1"/>
          <p:nvPr/>
        </p:nvSpPr>
        <p:spPr>
          <a:xfrm rot="16200000">
            <a:off x="-180265" y="2613754"/>
            <a:ext cx="1232902" cy="369332"/>
          </a:xfrm>
          <a:prstGeom prst="rect">
            <a:avLst/>
          </a:prstGeom>
          <a:noFill/>
        </p:spPr>
        <p:txBody>
          <a:bodyPr wrap="none" rtlCol="0">
            <a:spAutoFit/>
          </a:bodyPr>
          <a:lstStyle/>
          <a:p>
            <a:r>
              <a:rPr lang="pl-PL" dirty="0" smtClean="0"/>
              <a:t>przerwanie</a:t>
            </a:r>
            <a:endParaRPr lang="pl-PL" dirty="0"/>
          </a:p>
        </p:txBody>
      </p:sp>
      <p:sp>
        <p:nvSpPr>
          <p:cNvPr id="39" name="pole tekstowe 38"/>
          <p:cNvSpPr txBox="1"/>
          <p:nvPr/>
        </p:nvSpPr>
        <p:spPr>
          <a:xfrm>
            <a:off x="323528" y="104634"/>
            <a:ext cx="5400600" cy="707886"/>
          </a:xfrm>
          <a:prstGeom prst="rect">
            <a:avLst/>
          </a:prstGeom>
          <a:noFill/>
        </p:spPr>
        <p:txBody>
          <a:bodyPr wrap="square" rtlCol="0">
            <a:spAutoFit/>
          </a:bodyPr>
          <a:lstStyle/>
          <a:p>
            <a:r>
              <a:rPr lang="pl-PL" sz="4000" dirty="0" smtClean="0">
                <a:latin typeface="Times New Roman" panose="02020603050405020304" pitchFamily="18" charset="0"/>
                <a:cs typeface="Times New Roman" panose="02020603050405020304" pitchFamily="18" charset="0"/>
              </a:rPr>
              <a:t>Cykl obsługi przerwania.</a:t>
            </a:r>
            <a:endParaRPr lang="pl-PL" sz="4000" dirty="0">
              <a:latin typeface="Times New Roman" panose="02020603050405020304" pitchFamily="18" charset="0"/>
              <a:cs typeface="Times New Roman" panose="02020603050405020304" pitchFamily="18" charset="0"/>
            </a:endParaRPr>
          </a:p>
        </p:txBody>
      </p:sp>
      <p:sp>
        <p:nvSpPr>
          <p:cNvPr id="3" name="Prostokąt 2"/>
          <p:cNvSpPr/>
          <p:nvPr/>
        </p:nvSpPr>
        <p:spPr>
          <a:xfrm>
            <a:off x="3293776" y="2936931"/>
            <a:ext cx="1422907" cy="648072"/>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Główny program</a:t>
            </a:r>
            <a:endParaRPr lang="pl-PL" dirty="0"/>
          </a:p>
        </p:txBody>
      </p:sp>
      <p:sp>
        <p:nvSpPr>
          <p:cNvPr id="16" name="Prostokąt 15"/>
          <p:cNvSpPr/>
          <p:nvPr/>
        </p:nvSpPr>
        <p:spPr>
          <a:xfrm>
            <a:off x="1225626" y="3945042"/>
            <a:ext cx="1224136" cy="1008112"/>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200" dirty="0" smtClean="0"/>
              <a:t>Zapisz zawartość rejestrów i adres powrotu na stosie</a:t>
            </a:r>
            <a:endParaRPr lang="pl-PL" sz="1200" dirty="0"/>
          </a:p>
        </p:txBody>
      </p:sp>
      <p:sp>
        <p:nvSpPr>
          <p:cNvPr id="32" name="Prostokąt 31"/>
          <p:cNvSpPr/>
          <p:nvPr/>
        </p:nvSpPr>
        <p:spPr>
          <a:xfrm>
            <a:off x="5049345" y="3501007"/>
            <a:ext cx="1224136" cy="1008112"/>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200" dirty="0" smtClean="0"/>
              <a:t>Pobierz adres ze stosu i odtwórz zawartość rejestrów</a:t>
            </a:r>
            <a:endParaRPr lang="pl-PL" sz="1200" dirty="0"/>
          </a:p>
        </p:txBody>
      </p:sp>
      <p:cxnSp>
        <p:nvCxnSpPr>
          <p:cNvPr id="37" name="Łącznik łamany 36"/>
          <p:cNvCxnSpPr/>
          <p:nvPr/>
        </p:nvCxnSpPr>
        <p:spPr>
          <a:xfrm>
            <a:off x="2628453" y="2617829"/>
            <a:ext cx="648068" cy="607133"/>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Łącznik łamany 45"/>
          <p:cNvCxnSpPr>
            <a:endCxn id="16" idx="3"/>
          </p:cNvCxnSpPr>
          <p:nvPr/>
        </p:nvCxnSpPr>
        <p:spPr>
          <a:xfrm rot="5400000">
            <a:off x="2179699" y="3684936"/>
            <a:ext cx="1034225" cy="494098"/>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Łącznik łamany 48"/>
          <p:cNvCxnSpPr>
            <a:endCxn id="32" idx="2"/>
          </p:cNvCxnSpPr>
          <p:nvPr/>
        </p:nvCxnSpPr>
        <p:spPr>
          <a:xfrm flipV="1">
            <a:off x="4733397" y="4509119"/>
            <a:ext cx="928016" cy="648073"/>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Łącznik łamany 50"/>
          <p:cNvCxnSpPr>
            <a:stCxn id="32" idx="0"/>
            <a:endCxn id="3" idx="3"/>
          </p:cNvCxnSpPr>
          <p:nvPr/>
        </p:nvCxnSpPr>
        <p:spPr>
          <a:xfrm rot="16200000" flipV="1">
            <a:off x="5069028" y="2908622"/>
            <a:ext cx="240040" cy="944730"/>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Łącznik prosty 16"/>
          <p:cNvCxnSpPr/>
          <p:nvPr/>
        </p:nvCxnSpPr>
        <p:spPr>
          <a:xfrm>
            <a:off x="2943860" y="3414871"/>
            <a:ext cx="349916"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Strzałka w prawo 9">
            <a:hlinkClick r:id="rId2" action="ppaction://hlinkpres?slideindex=1&amp;slidetitle="/>
          </p:cNvPr>
          <p:cNvSpPr/>
          <p:nvPr/>
        </p:nvSpPr>
        <p:spPr>
          <a:xfrm>
            <a:off x="7236296" y="6021288"/>
            <a:ext cx="1440160"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37919898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0" y="620688"/>
            <a:ext cx="9144000" cy="61653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ytuł 1"/>
          <p:cNvSpPr txBox="1">
            <a:spLocks/>
          </p:cNvSpPr>
          <p:nvPr/>
        </p:nvSpPr>
        <p:spPr>
          <a:xfrm>
            <a:off x="0" y="0"/>
            <a:ext cx="9174432" cy="1250154"/>
          </a:xfrm>
          <a:prstGeom prst="rect">
            <a:avLst/>
          </a:prstGeom>
          <a:solidFill>
            <a:schemeClr val="bg1"/>
          </a:solidFill>
        </p:spPr>
        <p:txBody>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l-PL" dirty="0" smtClean="0">
                <a:latin typeface="Times New Roman" panose="02020603050405020304" pitchFamily="18" charset="0"/>
                <a:cs typeface="Times New Roman" panose="02020603050405020304" pitchFamily="18" charset="0"/>
              </a:rPr>
              <a:t>Kontroler przerwań.</a:t>
            </a:r>
            <a:br>
              <a:rPr lang="pl-PL" dirty="0" smtClean="0">
                <a:latin typeface="Times New Roman" panose="02020603050405020304" pitchFamily="18" charset="0"/>
                <a:cs typeface="Times New Roman" panose="02020603050405020304" pitchFamily="18" charset="0"/>
              </a:rPr>
            </a:br>
            <a:endParaRPr lang="pl-PL"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84609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1"/>
          <p:cNvPicPr>
            <a:picLocks noChangeAspect="1"/>
          </p:cNvPicPr>
          <p:nvPr/>
        </p:nvPicPr>
        <p:blipFill>
          <a:blip r:embed="rId2"/>
          <a:stretch>
            <a:fillRect/>
          </a:stretch>
        </p:blipFill>
        <p:spPr>
          <a:xfrm>
            <a:off x="-214171" y="0"/>
            <a:ext cx="9358171" cy="6858594"/>
          </a:xfrm>
          <a:prstGeom prst="rect">
            <a:avLst/>
          </a:prstGeom>
        </p:spPr>
      </p:pic>
    </p:spTree>
    <p:extLst>
      <p:ext uri="{BB962C8B-B14F-4D97-AF65-F5344CB8AC3E}">
        <p14:creationId xmlns:p14="http://schemas.microsoft.com/office/powerpoint/2010/main" val="26484907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251520" y="332656"/>
            <a:ext cx="8568952" cy="1323439"/>
          </a:xfrm>
          <a:prstGeom prst="rect">
            <a:avLst/>
          </a:prstGeom>
          <a:noFill/>
        </p:spPr>
        <p:txBody>
          <a:bodyPr wrap="square" rtlCol="0">
            <a:spAutoFit/>
          </a:bodyPr>
          <a:lstStyle/>
          <a:p>
            <a:r>
              <a:rPr lang="pl-PL" sz="4000" dirty="0" smtClean="0">
                <a:latin typeface="Times New Roman" panose="02020603050405020304" pitchFamily="18" charset="0"/>
                <a:cs typeface="Times New Roman" panose="02020603050405020304" pitchFamily="18" charset="0"/>
              </a:rPr>
              <a:t>1.Jednostka </a:t>
            </a:r>
            <a:r>
              <a:rPr lang="pl-PL" sz="4000" dirty="0">
                <a:latin typeface="Times New Roman" panose="02020603050405020304" pitchFamily="18" charset="0"/>
                <a:cs typeface="Times New Roman" panose="02020603050405020304" pitchFamily="18" charset="0"/>
              </a:rPr>
              <a:t>arytmetyczno logiczna </a:t>
            </a:r>
            <a:r>
              <a:rPr lang="pl-PL" sz="4000" dirty="0" smtClean="0">
                <a:latin typeface="Times New Roman" panose="02020603050405020304" pitchFamily="18" charset="0"/>
                <a:cs typeface="Times New Roman" panose="02020603050405020304" pitchFamily="18" charset="0"/>
              </a:rPr>
              <a:t>(ALU).</a:t>
            </a:r>
            <a:endParaRPr lang="pl-PL" sz="4000" dirty="0">
              <a:latin typeface="Times New Roman" panose="02020603050405020304" pitchFamily="18" charset="0"/>
              <a:cs typeface="Times New Roman" panose="02020603050405020304" pitchFamily="18" charset="0"/>
            </a:endParaRPr>
          </a:p>
        </p:txBody>
      </p:sp>
      <p:sp>
        <p:nvSpPr>
          <p:cNvPr id="3" name="Symbol zastępczy zawartości 2"/>
          <p:cNvSpPr txBox="1">
            <a:spLocks/>
          </p:cNvSpPr>
          <p:nvPr/>
        </p:nvSpPr>
        <p:spPr>
          <a:xfrm>
            <a:off x="251520" y="1600200"/>
            <a:ext cx="8640960" cy="4114800"/>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pl-PL" sz="2800" dirty="0" smtClean="0">
                <a:latin typeface="Times New Roman" panose="02020603050405020304" pitchFamily="18" charset="0"/>
                <a:cs typeface="Times New Roman" panose="02020603050405020304" pitchFamily="18" charset="0"/>
              </a:rPr>
              <a:t>ponieważ urządzenie to jest przede wszystkim komputerem, najczęściej będzie wykonywało elementarne operacje arytmetyczne: dodawanie, odejmowanie, mnożenie i dzielenie (+, -, •, :) Jest więc rozsądne, że powinno mieć wyspecjalizowane „organy" do wykonywania tych operacji.</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248" y="3869838"/>
            <a:ext cx="2083693" cy="27280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Obraz 4"/>
          <p:cNvPicPr>
            <a:picLocks noChangeAspect="1"/>
          </p:cNvPicPr>
          <p:nvPr/>
        </p:nvPicPr>
        <p:blipFill>
          <a:blip r:embed="rId3"/>
          <a:stretch>
            <a:fillRect/>
          </a:stretch>
        </p:blipFill>
        <p:spPr>
          <a:xfrm>
            <a:off x="755576" y="4581128"/>
            <a:ext cx="1803044" cy="1803044"/>
          </a:xfrm>
          <a:prstGeom prst="rect">
            <a:avLst/>
          </a:prstGeom>
        </p:spPr>
      </p:pic>
      <p:pic>
        <p:nvPicPr>
          <p:cNvPr id="6" name="Obraz 5"/>
          <p:cNvPicPr>
            <a:picLocks noChangeAspect="1"/>
          </p:cNvPicPr>
          <p:nvPr/>
        </p:nvPicPr>
        <p:blipFill>
          <a:blip r:embed="rId3"/>
          <a:stretch>
            <a:fillRect/>
          </a:stretch>
        </p:blipFill>
        <p:spPr>
          <a:xfrm>
            <a:off x="2339752" y="5229201"/>
            <a:ext cx="1071388" cy="1071388"/>
          </a:xfrm>
          <a:prstGeom prst="rect">
            <a:avLst/>
          </a:prstGeom>
        </p:spPr>
      </p:pic>
      <p:pic>
        <p:nvPicPr>
          <p:cNvPr id="7" name="Obraz 6"/>
          <p:cNvPicPr>
            <a:picLocks noChangeAspect="1"/>
          </p:cNvPicPr>
          <p:nvPr/>
        </p:nvPicPr>
        <p:blipFill>
          <a:blip r:embed="rId3"/>
          <a:stretch>
            <a:fillRect/>
          </a:stretch>
        </p:blipFill>
        <p:spPr>
          <a:xfrm>
            <a:off x="3411140" y="5714999"/>
            <a:ext cx="585589" cy="585589"/>
          </a:xfrm>
          <a:prstGeom prst="rect">
            <a:avLst/>
          </a:prstGeom>
        </p:spPr>
      </p:pic>
      <p:pic>
        <p:nvPicPr>
          <p:cNvPr id="8" name="Obraz 7"/>
          <p:cNvPicPr>
            <a:picLocks noChangeAspect="1"/>
          </p:cNvPicPr>
          <p:nvPr/>
        </p:nvPicPr>
        <p:blipFill>
          <a:blip r:embed="rId3"/>
          <a:stretch>
            <a:fillRect/>
          </a:stretch>
        </p:blipFill>
        <p:spPr>
          <a:xfrm>
            <a:off x="4002574" y="6021288"/>
            <a:ext cx="279300" cy="279300"/>
          </a:xfrm>
          <a:prstGeom prst="rect">
            <a:avLst/>
          </a:prstGeom>
        </p:spPr>
      </p:pic>
    </p:spTree>
    <p:extLst>
      <p:ext uri="{BB962C8B-B14F-4D97-AF65-F5344CB8AC3E}">
        <p14:creationId xmlns:p14="http://schemas.microsoft.com/office/powerpoint/2010/main" val="41745062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pl-PL" dirty="0" smtClean="0">
                <a:latin typeface="Times New Roman" panose="02020603050405020304" pitchFamily="18" charset="0"/>
                <a:cs typeface="Times New Roman" panose="02020603050405020304" pitchFamily="18" charset="0"/>
              </a:rPr>
              <a:t>Komputer wielocyklowy.</a:t>
            </a:r>
            <a:endParaRPr lang="pl-PL" dirty="0">
              <a:latin typeface="Times New Roman" panose="02020603050405020304" pitchFamily="18" charset="0"/>
              <a:cs typeface="Times New Roman" panose="02020603050405020304" pitchFamily="18" charset="0"/>
            </a:endParaRPr>
          </a:p>
        </p:txBody>
      </p:sp>
      <p:sp>
        <p:nvSpPr>
          <p:cNvPr id="3" name="Podtytuł 2"/>
          <p:cNvSpPr>
            <a:spLocks noGrp="1"/>
          </p:cNvSpPr>
          <p:nvPr>
            <p:ph type="subTitle" idx="1"/>
          </p:nvPr>
        </p:nvSpPr>
        <p:spPr/>
        <p:txBody>
          <a:bodyPr/>
          <a:lstStyle/>
          <a:p>
            <a:r>
              <a:rPr lang="pl-PL" dirty="0" smtClean="0">
                <a:solidFill>
                  <a:schemeClr val="tx1"/>
                </a:solidFill>
                <a:latin typeface="Times New Roman" panose="02020603050405020304" pitchFamily="18" charset="0"/>
                <a:cs typeface="Times New Roman" panose="02020603050405020304" pitchFamily="18" charset="0"/>
              </a:rPr>
              <a:t>Architektura MARIE</a:t>
            </a:r>
            <a:endParaRPr lang="pl-PL"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5950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755576" y="332656"/>
            <a:ext cx="7344816" cy="707886"/>
          </a:xfrm>
          <a:prstGeom prst="rect">
            <a:avLst/>
          </a:prstGeom>
          <a:noFill/>
        </p:spPr>
        <p:txBody>
          <a:bodyPr wrap="square" rtlCol="0">
            <a:spAutoFit/>
          </a:bodyPr>
          <a:lstStyle/>
          <a:p>
            <a:r>
              <a:rPr lang="pl-PL" sz="4000" dirty="0">
                <a:latin typeface="Times New Roman" panose="02020603050405020304" pitchFamily="18" charset="0"/>
                <a:cs typeface="Times New Roman" panose="02020603050405020304" pitchFamily="18" charset="0"/>
              </a:rPr>
              <a:t>Cechy architektury</a:t>
            </a:r>
            <a:r>
              <a:rPr lang="pl-PL" sz="4000" dirty="0" smtClean="0">
                <a:latin typeface="Times New Roman" panose="02020603050405020304" pitchFamily="18" charset="0"/>
                <a:cs typeface="Times New Roman" panose="02020603050405020304" pitchFamily="18" charset="0"/>
              </a:rPr>
              <a:t>.</a:t>
            </a:r>
            <a:endParaRPr lang="pl-PL" sz="4000" dirty="0">
              <a:latin typeface="Times New Roman" panose="02020603050405020304" pitchFamily="18" charset="0"/>
              <a:cs typeface="Times New Roman" panose="02020603050405020304" pitchFamily="18" charset="0"/>
            </a:endParaRPr>
          </a:p>
        </p:txBody>
      </p:sp>
      <p:sp>
        <p:nvSpPr>
          <p:cNvPr id="3" name="Prostokąt 2"/>
          <p:cNvSpPr/>
          <p:nvPr/>
        </p:nvSpPr>
        <p:spPr>
          <a:xfrm>
            <a:off x="629562" y="1916832"/>
            <a:ext cx="8262918" cy="4093428"/>
          </a:xfrm>
          <a:prstGeom prst="rect">
            <a:avLst/>
          </a:prstGeom>
        </p:spPr>
        <p:txBody>
          <a:bodyPr wrap="square">
            <a:spAutoFit/>
          </a:bodyPr>
          <a:lstStyle/>
          <a:p>
            <a:pPr marL="285750" lvl="0" indent="-285750">
              <a:buFont typeface="Wingdings" panose="05000000000000000000" pitchFamily="2" charset="2"/>
              <a:buChar char="§"/>
            </a:pPr>
            <a:r>
              <a:rPr lang="pl-PL" sz="2000" dirty="0" smtClean="0">
                <a:latin typeface="Times New Roman" panose="02020603050405020304" pitchFamily="18" charset="0"/>
                <a:cs typeface="Times New Roman" panose="02020603050405020304" pitchFamily="18" charset="0"/>
              </a:rPr>
              <a:t>Format danych- naturalny kod binarny </a:t>
            </a:r>
            <a:r>
              <a:rPr lang="pl-PL" sz="2000" dirty="0">
                <a:latin typeface="Times New Roman" panose="02020603050405020304" pitchFamily="18" charset="0"/>
                <a:cs typeface="Times New Roman" panose="02020603050405020304" pitchFamily="18" charset="0"/>
              </a:rPr>
              <a:t>lub kod uzupełnień do 2 </a:t>
            </a:r>
            <a:r>
              <a:rPr lang="pl-PL" sz="2000" dirty="0" smtClean="0">
                <a:latin typeface="Times New Roman" panose="02020603050405020304" pitchFamily="18" charset="0"/>
                <a:cs typeface="Times New Roman" panose="02020603050405020304" pitchFamily="18" charset="0"/>
              </a:rPr>
              <a:t>(U2)</a:t>
            </a:r>
            <a:endParaRPr lang="pl-PL" sz="2000"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pl-PL" sz="2000" dirty="0">
                <a:latin typeface="Times New Roman" panose="02020603050405020304" pitchFamily="18" charset="0"/>
                <a:cs typeface="Times New Roman" panose="02020603050405020304" pitchFamily="18" charset="0"/>
              </a:rPr>
              <a:t>Stała długość słowa rozkazowego.</a:t>
            </a:r>
          </a:p>
          <a:p>
            <a:pPr marL="285750" lvl="0" indent="-285750">
              <a:buFont typeface="Wingdings" panose="05000000000000000000" pitchFamily="2" charset="2"/>
              <a:buChar char="§"/>
            </a:pPr>
            <a:r>
              <a:rPr lang="pl-PL" sz="2000" dirty="0">
                <a:latin typeface="Times New Roman" panose="02020603050405020304" pitchFamily="18" charset="0"/>
                <a:cs typeface="Times New Roman" panose="02020603050405020304" pitchFamily="18" charset="0"/>
              </a:rPr>
              <a:t>Adresowanie </a:t>
            </a:r>
            <a:r>
              <a:rPr lang="pl-PL" sz="2000" dirty="0" smtClean="0">
                <a:latin typeface="Times New Roman" panose="02020603050405020304" pitchFamily="18" charset="0"/>
                <a:cs typeface="Times New Roman" panose="02020603050405020304" pitchFamily="18" charset="0"/>
              </a:rPr>
              <a:t>12 bitowe.</a:t>
            </a:r>
            <a:endParaRPr lang="pl-PL" sz="2000"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pl-PL" sz="2000" dirty="0">
                <a:latin typeface="Times New Roman" panose="02020603050405020304" pitchFamily="18" charset="0"/>
                <a:cs typeface="Times New Roman" panose="02020603050405020304" pitchFamily="18" charset="0"/>
              </a:rPr>
              <a:t>Pojemność pamięci 4K x 16 bit. Wynika z 12 bitowej długości pola adresu.</a:t>
            </a:r>
          </a:p>
          <a:p>
            <a:pPr marL="285750" lvl="0" indent="-285750">
              <a:buFont typeface="Wingdings" panose="05000000000000000000" pitchFamily="2" charset="2"/>
              <a:buChar char="§"/>
            </a:pPr>
            <a:r>
              <a:rPr lang="pl-PL" sz="2000" dirty="0">
                <a:latin typeface="Times New Roman" panose="02020603050405020304" pitchFamily="18" charset="0"/>
                <a:cs typeface="Times New Roman" panose="02020603050405020304" pitchFamily="18" charset="0"/>
              </a:rPr>
              <a:t>16 bitowe dane.</a:t>
            </a:r>
          </a:p>
          <a:p>
            <a:pPr marL="285750" lvl="0" indent="-285750">
              <a:buFont typeface="Wingdings" panose="05000000000000000000" pitchFamily="2" charset="2"/>
              <a:buChar char="§"/>
            </a:pPr>
            <a:r>
              <a:rPr lang="pl-PL" sz="2000" dirty="0">
                <a:latin typeface="Times New Roman" panose="02020603050405020304" pitchFamily="18" charset="0"/>
                <a:cs typeface="Times New Roman" panose="02020603050405020304" pitchFamily="18" charset="0"/>
              </a:rPr>
              <a:t>16 bitowe instrukcje 4 bity kod operacji i 12 bitowe pole </a:t>
            </a:r>
            <a:r>
              <a:rPr lang="pl-PL" sz="2000" dirty="0" smtClean="0">
                <a:latin typeface="Times New Roman" panose="02020603050405020304" pitchFamily="18" charset="0"/>
                <a:cs typeface="Times New Roman" panose="02020603050405020304" pitchFamily="18" charset="0"/>
              </a:rPr>
              <a:t>argumentu.</a:t>
            </a:r>
            <a:endParaRPr lang="pl-PL" sz="2000"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pl-PL" sz="2000" dirty="0">
                <a:latin typeface="Times New Roman" panose="02020603050405020304" pitchFamily="18" charset="0"/>
                <a:cs typeface="Times New Roman" panose="02020603050405020304" pitchFamily="18" charset="0"/>
              </a:rPr>
              <a:t>16 bitowy sumator/układ różnicy.</a:t>
            </a:r>
          </a:p>
          <a:p>
            <a:pPr marL="285750" lvl="0" indent="-285750">
              <a:buFont typeface="Wingdings" panose="05000000000000000000" pitchFamily="2" charset="2"/>
              <a:buChar char="§"/>
            </a:pPr>
            <a:r>
              <a:rPr lang="pl-PL" sz="2000" dirty="0">
                <a:latin typeface="Times New Roman" panose="02020603050405020304" pitchFamily="18" charset="0"/>
                <a:cs typeface="Times New Roman" panose="02020603050405020304" pitchFamily="18" charset="0"/>
              </a:rPr>
              <a:t>16 bitowy komparator.</a:t>
            </a:r>
          </a:p>
          <a:p>
            <a:pPr marL="285750" lvl="0" indent="-285750">
              <a:buFont typeface="Wingdings" panose="05000000000000000000" pitchFamily="2" charset="2"/>
              <a:buChar char="§"/>
            </a:pPr>
            <a:r>
              <a:rPr lang="pl-PL" sz="2000" dirty="0">
                <a:latin typeface="Times New Roman" panose="02020603050405020304" pitchFamily="18" charset="0"/>
                <a:cs typeface="Times New Roman" panose="02020603050405020304" pitchFamily="18" charset="0"/>
              </a:rPr>
              <a:t>16 bitowy rejestr instrukcji IR (</a:t>
            </a:r>
            <a:r>
              <a:rPr lang="pl-PL" sz="2000" dirty="0" err="1">
                <a:latin typeface="Times New Roman" panose="02020603050405020304" pitchFamily="18" charset="0"/>
                <a:cs typeface="Times New Roman" panose="02020603050405020304" pitchFamily="18" charset="0"/>
              </a:rPr>
              <a:t>Instruction</a:t>
            </a:r>
            <a:r>
              <a:rPr lang="pl-PL" sz="2000" dirty="0">
                <a:latin typeface="Times New Roman" panose="02020603050405020304" pitchFamily="18" charset="0"/>
                <a:cs typeface="Times New Roman" panose="02020603050405020304" pitchFamily="18" charset="0"/>
              </a:rPr>
              <a:t> Register).</a:t>
            </a:r>
          </a:p>
          <a:p>
            <a:pPr marL="285750" lvl="0" indent="-285750">
              <a:buFont typeface="Wingdings" panose="05000000000000000000" pitchFamily="2" charset="2"/>
              <a:buChar char="§"/>
            </a:pPr>
            <a:r>
              <a:rPr lang="pl-PL" sz="2000" dirty="0">
                <a:latin typeface="Times New Roman" panose="02020603050405020304" pitchFamily="18" charset="0"/>
                <a:cs typeface="Times New Roman" panose="02020603050405020304" pitchFamily="18" charset="0"/>
              </a:rPr>
              <a:t>16 bitowy </a:t>
            </a:r>
            <a:r>
              <a:rPr lang="pl-PL" sz="2000" dirty="0" smtClean="0">
                <a:latin typeface="Times New Roman" panose="02020603050405020304" pitchFamily="18" charset="0"/>
                <a:cs typeface="Times New Roman" panose="02020603050405020304" pitchFamily="18" charset="0"/>
              </a:rPr>
              <a:t>rejestr </a:t>
            </a:r>
            <a:r>
              <a:rPr lang="pl-PL" sz="2000" dirty="0">
                <a:latin typeface="Times New Roman" panose="02020603050405020304" pitchFamily="18" charset="0"/>
                <a:cs typeface="Times New Roman" panose="02020603050405020304" pitchFamily="18" charset="0"/>
              </a:rPr>
              <a:t>buforowy pamięci (</a:t>
            </a:r>
            <a:r>
              <a:rPr lang="pl-PL" sz="2000" dirty="0" err="1">
                <a:latin typeface="Times New Roman" panose="02020603050405020304" pitchFamily="18" charset="0"/>
                <a:cs typeface="Times New Roman" panose="02020603050405020304" pitchFamily="18" charset="0"/>
              </a:rPr>
              <a:t>memory</a:t>
            </a:r>
            <a:r>
              <a:rPr lang="pl-PL" sz="2000" dirty="0">
                <a:latin typeface="Times New Roman" panose="02020603050405020304" pitchFamily="18" charset="0"/>
                <a:cs typeface="Times New Roman" panose="02020603050405020304" pitchFamily="18" charset="0"/>
              </a:rPr>
              <a:t> </a:t>
            </a:r>
            <a:r>
              <a:rPr lang="pl-PL" sz="2000" dirty="0" err="1">
                <a:latin typeface="Times New Roman" panose="02020603050405020304" pitchFamily="18" charset="0"/>
                <a:cs typeface="Times New Roman" panose="02020603050405020304" pitchFamily="18" charset="0"/>
              </a:rPr>
              <a:t>buffer</a:t>
            </a:r>
            <a:r>
              <a:rPr lang="pl-PL" sz="2000" dirty="0">
                <a:latin typeface="Times New Roman" panose="02020603050405020304" pitchFamily="18" charset="0"/>
                <a:cs typeface="Times New Roman" panose="02020603050405020304" pitchFamily="18" charset="0"/>
              </a:rPr>
              <a:t> register) MBR.</a:t>
            </a:r>
          </a:p>
          <a:p>
            <a:pPr marL="285750" lvl="0" indent="-285750">
              <a:buFont typeface="Wingdings" panose="05000000000000000000" pitchFamily="2" charset="2"/>
              <a:buChar char="§"/>
            </a:pPr>
            <a:r>
              <a:rPr lang="pl-PL" sz="2000" smtClean="0">
                <a:latin typeface="Times New Roman" panose="02020603050405020304" pitchFamily="18" charset="0"/>
                <a:cs typeface="Times New Roman" panose="02020603050405020304" pitchFamily="18" charset="0"/>
              </a:rPr>
              <a:t>16 bitowy </a:t>
            </a:r>
            <a:r>
              <a:rPr lang="pl-PL" sz="2000" dirty="0">
                <a:latin typeface="Times New Roman" panose="02020603050405020304" pitchFamily="18" charset="0"/>
                <a:cs typeface="Times New Roman" panose="02020603050405020304" pitchFamily="18" charset="0"/>
              </a:rPr>
              <a:t>licznik rozkazu (program </a:t>
            </a:r>
            <a:r>
              <a:rPr lang="pl-PL" sz="2000" dirty="0" err="1">
                <a:latin typeface="Times New Roman" panose="02020603050405020304" pitchFamily="18" charset="0"/>
                <a:cs typeface="Times New Roman" panose="02020603050405020304" pitchFamily="18" charset="0"/>
              </a:rPr>
              <a:t>counter</a:t>
            </a:r>
            <a:r>
              <a:rPr lang="pl-PL" sz="2000" dirty="0">
                <a:latin typeface="Times New Roman" panose="02020603050405020304" pitchFamily="18" charset="0"/>
                <a:cs typeface="Times New Roman" panose="02020603050405020304" pitchFamily="18" charset="0"/>
              </a:rPr>
              <a:t>) PC.</a:t>
            </a:r>
          </a:p>
          <a:p>
            <a:pPr marL="285750" lvl="0" indent="-285750">
              <a:buFont typeface="Wingdings" panose="05000000000000000000" pitchFamily="2" charset="2"/>
              <a:buChar char="§"/>
            </a:pPr>
            <a:r>
              <a:rPr lang="pl-PL" sz="2000" dirty="0">
                <a:latin typeface="Times New Roman" panose="02020603050405020304" pitchFamily="18" charset="0"/>
                <a:cs typeface="Times New Roman" panose="02020603050405020304" pitchFamily="18" charset="0"/>
              </a:rPr>
              <a:t>12 bitowy rejestr adresowy pamięci (</a:t>
            </a:r>
            <a:r>
              <a:rPr lang="pl-PL" sz="2000" dirty="0" err="1">
                <a:latin typeface="Times New Roman" panose="02020603050405020304" pitchFamily="18" charset="0"/>
                <a:cs typeface="Times New Roman" panose="02020603050405020304" pitchFamily="18" charset="0"/>
              </a:rPr>
              <a:t>memory</a:t>
            </a:r>
            <a:r>
              <a:rPr lang="pl-PL" sz="2000" dirty="0">
                <a:latin typeface="Times New Roman" panose="02020603050405020304" pitchFamily="18" charset="0"/>
                <a:cs typeface="Times New Roman" panose="02020603050405020304" pitchFamily="18" charset="0"/>
              </a:rPr>
              <a:t> </a:t>
            </a:r>
            <a:r>
              <a:rPr lang="pl-PL" sz="2000" dirty="0" err="1">
                <a:latin typeface="Times New Roman" panose="02020603050405020304" pitchFamily="18" charset="0"/>
                <a:cs typeface="Times New Roman" panose="02020603050405020304" pitchFamily="18" charset="0"/>
              </a:rPr>
              <a:t>address</a:t>
            </a:r>
            <a:r>
              <a:rPr lang="pl-PL" sz="2000" dirty="0">
                <a:latin typeface="Times New Roman" panose="02020603050405020304" pitchFamily="18" charset="0"/>
                <a:cs typeface="Times New Roman" panose="02020603050405020304" pitchFamily="18" charset="0"/>
              </a:rPr>
              <a:t> register) MAR</a:t>
            </a:r>
            <a:r>
              <a:rPr lang="pl-PL" sz="2000" dirty="0" smtClean="0">
                <a:latin typeface="Times New Roman" panose="02020603050405020304" pitchFamily="18" charset="0"/>
                <a:cs typeface="Times New Roman" panose="02020603050405020304" pitchFamily="18" charset="0"/>
              </a:rPr>
              <a:t>.</a:t>
            </a:r>
          </a:p>
          <a:p>
            <a:pPr marL="285750" lvl="0" indent="-285750">
              <a:buFont typeface="Wingdings" panose="05000000000000000000" pitchFamily="2" charset="2"/>
              <a:buChar char="§"/>
            </a:pPr>
            <a:r>
              <a:rPr lang="pl-PL" sz="2000" dirty="0" smtClean="0">
                <a:latin typeface="Times New Roman" panose="02020603050405020304" pitchFamily="18" charset="0"/>
                <a:cs typeface="Times New Roman" panose="02020603050405020304" pitchFamily="18" charset="0"/>
              </a:rPr>
              <a:t>4 bitowy licznik taktu.</a:t>
            </a:r>
            <a:endParaRPr lang="pl-PL"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58283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rostokąt 3"/>
          <p:cNvSpPr/>
          <p:nvPr/>
        </p:nvSpPr>
        <p:spPr>
          <a:xfrm>
            <a:off x="1547664" y="1698674"/>
            <a:ext cx="3798422" cy="4424486"/>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endParaRPr lang="pl-PL" b="1" dirty="0" smtClean="0">
              <a:solidFill>
                <a:schemeClr val="tx1"/>
              </a:solidFill>
            </a:endParaRPr>
          </a:p>
          <a:p>
            <a:pPr algn="ctr"/>
            <a:endParaRPr lang="pl-PL" b="1" dirty="0">
              <a:solidFill>
                <a:schemeClr val="tx1"/>
              </a:solidFill>
            </a:endParaRPr>
          </a:p>
          <a:p>
            <a:pPr algn="ctr"/>
            <a:endParaRPr lang="pl-PL" b="1" dirty="0" smtClean="0">
              <a:solidFill>
                <a:schemeClr val="tx1"/>
              </a:solidFill>
            </a:endParaRPr>
          </a:p>
          <a:p>
            <a:pPr algn="ctr"/>
            <a:r>
              <a:rPr lang="pl-PL" b="1" dirty="0" smtClean="0">
                <a:solidFill>
                  <a:schemeClr val="tx1"/>
                </a:solidFill>
              </a:rPr>
              <a:t>CPU</a:t>
            </a:r>
            <a:endParaRPr lang="pl-PL" b="1" dirty="0">
              <a:solidFill>
                <a:schemeClr val="tx1"/>
              </a:solidFill>
            </a:endParaRPr>
          </a:p>
        </p:txBody>
      </p:sp>
      <p:sp>
        <p:nvSpPr>
          <p:cNvPr id="5" name="Prostokąt 4"/>
          <p:cNvSpPr/>
          <p:nvPr/>
        </p:nvSpPr>
        <p:spPr>
          <a:xfrm>
            <a:off x="6012160" y="1733275"/>
            <a:ext cx="1368152" cy="439248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smtClean="0">
                <a:solidFill>
                  <a:schemeClr val="tx1"/>
                </a:solidFill>
              </a:rPr>
              <a:t>RAM</a:t>
            </a:r>
            <a:endParaRPr lang="pl-PL" b="1" dirty="0">
              <a:solidFill>
                <a:schemeClr val="tx1"/>
              </a:solidFill>
            </a:endParaRPr>
          </a:p>
        </p:txBody>
      </p:sp>
      <p:sp>
        <p:nvSpPr>
          <p:cNvPr id="9" name="Prostokąt 8"/>
          <p:cNvSpPr/>
          <p:nvPr/>
        </p:nvSpPr>
        <p:spPr>
          <a:xfrm>
            <a:off x="4301955" y="2002574"/>
            <a:ext cx="972108" cy="54006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smtClean="0">
                <a:solidFill>
                  <a:schemeClr val="tx1"/>
                </a:solidFill>
              </a:rPr>
              <a:t>INPUT</a:t>
            </a:r>
            <a:endParaRPr lang="pl-PL" b="1" dirty="0">
              <a:solidFill>
                <a:schemeClr val="tx1"/>
              </a:solidFill>
            </a:endParaRPr>
          </a:p>
        </p:txBody>
      </p:sp>
      <p:sp>
        <p:nvSpPr>
          <p:cNvPr id="10" name="Prostokąt 9"/>
          <p:cNvSpPr/>
          <p:nvPr/>
        </p:nvSpPr>
        <p:spPr>
          <a:xfrm>
            <a:off x="4301955" y="2542634"/>
            <a:ext cx="972108" cy="54006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600" b="1" dirty="0" smtClean="0">
                <a:solidFill>
                  <a:schemeClr val="tx1"/>
                </a:solidFill>
              </a:rPr>
              <a:t>OUTPUT</a:t>
            </a:r>
            <a:endParaRPr lang="pl-PL" sz="1600" b="1" dirty="0">
              <a:solidFill>
                <a:schemeClr val="tx1"/>
              </a:solidFill>
            </a:endParaRPr>
          </a:p>
        </p:txBody>
      </p:sp>
      <p:grpSp>
        <p:nvGrpSpPr>
          <p:cNvPr id="27" name="Grupa 26"/>
          <p:cNvGrpSpPr/>
          <p:nvPr/>
        </p:nvGrpSpPr>
        <p:grpSpPr>
          <a:xfrm>
            <a:off x="1920574" y="4522855"/>
            <a:ext cx="3098606" cy="792088"/>
            <a:chOff x="2068591" y="4522854"/>
            <a:chExt cx="3098606" cy="792088"/>
          </a:xfrm>
        </p:grpSpPr>
        <p:sp>
          <p:nvSpPr>
            <p:cNvPr id="11" name="Prostokąt 10"/>
            <p:cNvSpPr/>
            <p:nvPr/>
          </p:nvSpPr>
          <p:spPr>
            <a:xfrm>
              <a:off x="2068591" y="4522854"/>
              <a:ext cx="3098606" cy="792088"/>
            </a:xfrm>
            <a:prstGeom prst="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pl-PL" b="1" dirty="0" smtClean="0">
                  <a:solidFill>
                    <a:schemeClr val="tx1"/>
                  </a:solidFill>
                </a:rPr>
                <a:t>CONTROL UNIT</a:t>
              </a:r>
              <a:endParaRPr lang="pl-PL" b="1" dirty="0">
                <a:solidFill>
                  <a:schemeClr val="tx1"/>
                </a:solidFill>
              </a:endParaRPr>
            </a:p>
          </p:txBody>
        </p:sp>
        <p:sp>
          <p:nvSpPr>
            <p:cNvPr id="12" name="Prostokąt 11"/>
            <p:cNvSpPr/>
            <p:nvPr/>
          </p:nvSpPr>
          <p:spPr>
            <a:xfrm>
              <a:off x="2137729" y="4576390"/>
              <a:ext cx="648072" cy="36004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smtClean="0">
                  <a:solidFill>
                    <a:schemeClr val="tx1"/>
                  </a:solidFill>
                </a:rPr>
                <a:t>PC</a:t>
              </a:r>
              <a:endParaRPr lang="pl-PL" b="1" dirty="0">
                <a:solidFill>
                  <a:schemeClr val="tx1"/>
                </a:solidFill>
              </a:endParaRPr>
            </a:p>
          </p:txBody>
        </p:sp>
        <p:sp>
          <p:nvSpPr>
            <p:cNvPr id="13" name="Prostokąt 12"/>
            <p:cNvSpPr/>
            <p:nvPr/>
          </p:nvSpPr>
          <p:spPr>
            <a:xfrm>
              <a:off x="4463973" y="4593922"/>
              <a:ext cx="648072" cy="36004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smtClean="0">
                  <a:solidFill>
                    <a:schemeClr val="tx1"/>
                  </a:solidFill>
                </a:rPr>
                <a:t>IR</a:t>
              </a:r>
              <a:endParaRPr lang="pl-PL" b="1" dirty="0">
                <a:solidFill>
                  <a:schemeClr val="tx1"/>
                </a:solidFill>
              </a:endParaRPr>
            </a:p>
          </p:txBody>
        </p:sp>
      </p:grpSp>
      <p:sp>
        <p:nvSpPr>
          <p:cNvPr id="14" name="Prostokąt 13"/>
          <p:cNvSpPr/>
          <p:nvPr/>
        </p:nvSpPr>
        <p:spPr>
          <a:xfrm>
            <a:off x="4281377" y="3244712"/>
            <a:ext cx="972108" cy="54006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smtClean="0">
                <a:solidFill>
                  <a:schemeClr val="tx1"/>
                </a:solidFill>
              </a:rPr>
              <a:t>MAR</a:t>
            </a:r>
            <a:endParaRPr lang="pl-PL" b="1" dirty="0">
              <a:solidFill>
                <a:schemeClr val="tx1"/>
              </a:solidFill>
            </a:endParaRPr>
          </a:p>
        </p:txBody>
      </p:sp>
      <p:grpSp>
        <p:nvGrpSpPr>
          <p:cNvPr id="26" name="Grupa 25"/>
          <p:cNvGrpSpPr/>
          <p:nvPr/>
        </p:nvGrpSpPr>
        <p:grpSpPr>
          <a:xfrm>
            <a:off x="1813693" y="1861347"/>
            <a:ext cx="1944216" cy="2304256"/>
            <a:chOff x="1998845" y="1858558"/>
            <a:chExt cx="1944216" cy="2304256"/>
          </a:xfrm>
        </p:grpSpPr>
        <p:sp>
          <p:nvSpPr>
            <p:cNvPr id="6" name="Prostokąt 5"/>
            <p:cNvSpPr/>
            <p:nvPr/>
          </p:nvSpPr>
          <p:spPr>
            <a:xfrm>
              <a:off x="2070853" y="2002574"/>
              <a:ext cx="1800200" cy="108012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smtClean="0">
                  <a:solidFill>
                    <a:schemeClr val="tx1"/>
                  </a:solidFill>
                </a:rPr>
                <a:t>ALU</a:t>
              </a:r>
              <a:endParaRPr lang="pl-PL" b="1" dirty="0">
                <a:solidFill>
                  <a:schemeClr val="tx1"/>
                </a:solidFill>
              </a:endParaRPr>
            </a:p>
          </p:txBody>
        </p:sp>
        <p:sp>
          <p:nvSpPr>
            <p:cNvPr id="7" name="Prostokąt 6"/>
            <p:cNvSpPr/>
            <p:nvPr/>
          </p:nvSpPr>
          <p:spPr>
            <a:xfrm>
              <a:off x="3222981" y="2722654"/>
              <a:ext cx="648072" cy="36004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smtClean="0">
                  <a:solidFill>
                    <a:schemeClr val="tx1"/>
                  </a:solidFill>
                </a:rPr>
                <a:t>AC</a:t>
              </a:r>
              <a:endParaRPr lang="pl-PL" b="1" dirty="0">
                <a:solidFill>
                  <a:schemeClr val="tx1"/>
                </a:solidFill>
              </a:endParaRPr>
            </a:p>
          </p:txBody>
        </p:sp>
        <p:sp>
          <p:nvSpPr>
            <p:cNvPr id="8" name="Prostokąt 7"/>
            <p:cNvSpPr/>
            <p:nvPr/>
          </p:nvSpPr>
          <p:spPr>
            <a:xfrm>
              <a:off x="2086877" y="3433733"/>
              <a:ext cx="1800200" cy="432048"/>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smtClean="0">
                  <a:solidFill>
                    <a:schemeClr val="tx1"/>
                  </a:solidFill>
                </a:rPr>
                <a:t>MBR</a:t>
              </a:r>
              <a:endParaRPr lang="pl-PL" b="1" dirty="0">
                <a:solidFill>
                  <a:schemeClr val="tx1"/>
                </a:solidFill>
              </a:endParaRPr>
            </a:p>
          </p:txBody>
        </p:sp>
        <p:cxnSp>
          <p:nvCxnSpPr>
            <p:cNvPr id="17" name="Łącznik prosty ze strzałką 16"/>
            <p:cNvCxnSpPr/>
            <p:nvPr/>
          </p:nvCxnSpPr>
          <p:spPr>
            <a:xfrm flipV="1">
              <a:off x="2286877" y="3082695"/>
              <a:ext cx="0" cy="35103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Łącznik prosty ze strzałką 18"/>
            <p:cNvCxnSpPr/>
            <p:nvPr/>
          </p:nvCxnSpPr>
          <p:spPr>
            <a:xfrm>
              <a:off x="2461765" y="3082694"/>
              <a:ext cx="0" cy="35103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Łącznik prosty ze strzałką 21"/>
            <p:cNvCxnSpPr/>
            <p:nvPr/>
          </p:nvCxnSpPr>
          <p:spPr>
            <a:xfrm flipV="1">
              <a:off x="3480141" y="3082696"/>
              <a:ext cx="0" cy="35103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Łącznik prosty ze strzałką 22"/>
            <p:cNvCxnSpPr/>
            <p:nvPr/>
          </p:nvCxnSpPr>
          <p:spPr>
            <a:xfrm>
              <a:off x="3655029" y="3082695"/>
              <a:ext cx="0" cy="35103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 name="Prostokąt 1"/>
            <p:cNvSpPr/>
            <p:nvPr/>
          </p:nvSpPr>
          <p:spPr>
            <a:xfrm>
              <a:off x="1998845" y="1858558"/>
              <a:ext cx="1944216" cy="23042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sp>
        <p:nvSpPr>
          <p:cNvPr id="20" name="pole tekstowe 19"/>
          <p:cNvSpPr txBox="1"/>
          <p:nvPr/>
        </p:nvSpPr>
        <p:spPr>
          <a:xfrm>
            <a:off x="755576" y="332656"/>
            <a:ext cx="7344816" cy="707886"/>
          </a:xfrm>
          <a:prstGeom prst="rect">
            <a:avLst/>
          </a:prstGeom>
          <a:noFill/>
        </p:spPr>
        <p:txBody>
          <a:bodyPr wrap="square" rtlCol="0">
            <a:spAutoFit/>
          </a:bodyPr>
          <a:lstStyle/>
          <a:p>
            <a:r>
              <a:rPr lang="pl-PL" sz="4000" dirty="0" smtClean="0">
                <a:latin typeface="Times New Roman" panose="02020603050405020304" pitchFamily="18" charset="0"/>
                <a:cs typeface="Times New Roman" panose="02020603050405020304" pitchFamily="18" charset="0"/>
              </a:rPr>
              <a:t>Architektura.</a:t>
            </a:r>
            <a:endParaRPr lang="pl-PL" sz="4000" dirty="0">
              <a:latin typeface="Times New Roman" panose="02020603050405020304" pitchFamily="18" charset="0"/>
              <a:cs typeface="Times New Roman" panose="02020603050405020304" pitchFamily="18" charset="0"/>
            </a:endParaRPr>
          </a:p>
        </p:txBody>
      </p:sp>
      <p:sp>
        <p:nvSpPr>
          <p:cNvPr id="16" name="Strzałka w lewo i prawo 15"/>
          <p:cNvSpPr/>
          <p:nvPr/>
        </p:nvSpPr>
        <p:spPr>
          <a:xfrm>
            <a:off x="5374024" y="3714147"/>
            <a:ext cx="638135" cy="35530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25" name="Łącznik łamany 24"/>
          <p:cNvCxnSpPr/>
          <p:nvPr/>
        </p:nvCxnSpPr>
        <p:spPr>
          <a:xfrm rot="5400000" flipH="1" flipV="1">
            <a:off x="3059824" y="3280724"/>
            <a:ext cx="2250250" cy="234011"/>
          </a:xfrm>
          <a:prstGeom prst="bentConnector2">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Łącznik prosty ze strzałką 28"/>
          <p:cNvCxnSpPr>
            <a:endCxn id="10" idx="1"/>
          </p:cNvCxnSpPr>
          <p:nvPr/>
        </p:nvCxnSpPr>
        <p:spPr>
          <a:xfrm>
            <a:off x="4073026" y="2812664"/>
            <a:ext cx="228929"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Łącznik prosty ze strzałką 30"/>
          <p:cNvCxnSpPr/>
          <p:nvPr/>
        </p:nvCxnSpPr>
        <p:spPr>
          <a:xfrm>
            <a:off x="4070484" y="3514742"/>
            <a:ext cx="228929"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Łącznik prosty ze strzałką 31"/>
          <p:cNvCxnSpPr/>
          <p:nvPr/>
        </p:nvCxnSpPr>
        <p:spPr>
          <a:xfrm flipH="1">
            <a:off x="3742739" y="3140968"/>
            <a:ext cx="325204"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Łącznik prosty ze strzałką 33"/>
          <p:cNvCxnSpPr/>
          <p:nvPr/>
        </p:nvCxnSpPr>
        <p:spPr>
          <a:xfrm>
            <a:off x="5019180" y="4953963"/>
            <a:ext cx="992979"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 name="Objaśnienie prostokątne zaokrąglone 2"/>
          <p:cNvSpPr/>
          <p:nvPr/>
        </p:nvSpPr>
        <p:spPr>
          <a:xfrm>
            <a:off x="4964028" y="686599"/>
            <a:ext cx="3424396" cy="942201"/>
          </a:xfrm>
          <a:prstGeom prst="wedgeRoundRectCallout">
            <a:avLst>
              <a:gd name="adj1" fmla="val -92318"/>
              <a:gd name="adj2" fmla="val 260643"/>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pl-PL" sz="1200" dirty="0">
                <a:solidFill>
                  <a:schemeClr val="tx1"/>
                </a:solidFill>
                <a:latin typeface="Times New Roman" panose="02020603050405020304" pitchFamily="18" charset="0"/>
                <a:cs typeface="Times New Roman" panose="02020603050405020304" pitchFamily="18" charset="0"/>
              </a:rPr>
              <a:t>Rejestr buforowy pamięci (</a:t>
            </a:r>
            <a:r>
              <a:rPr lang="pl-PL" sz="1200" dirty="0" err="1">
                <a:solidFill>
                  <a:schemeClr val="tx1"/>
                </a:solidFill>
                <a:latin typeface="Times New Roman" panose="02020603050405020304" pitchFamily="18" charset="0"/>
                <a:cs typeface="Times New Roman" panose="02020603050405020304" pitchFamily="18" charset="0"/>
              </a:rPr>
              <a:t>memory</a:t>
            </a:r>
            <a:r>
              <a:rPr lang="pl-PL" sz="1200" dirty="0">
                <a:solidFill>
                  <a:schemeClr val="tx1"/>
                </a:solidFill>
                <a:latin typeface="Times New Roman" panose="02020603050405020304" pitchFamily="18" charset="0"/>
                <a:cs typeface="Times New Roman" panose="02020603050405020304" pitchFamily="18" charset="0"/>
              </a:rPr>
              <a:t> </a:t>
            </a:r>
            <a:r>
              <a:rPr lang="pl-PL" sz="1200" dirty="0" err="1">
                <a:solidFill>
                  <a:schemeClr val="tx1"/>
                </a:solidFill>
                <a:latin typeface="Times New Roman" panose="02020603050405020304" pitchFamily="18" charset="0"/>
                <a:cs typeface="Times New Roman" panose="02020603050405020304" pitchFamily="18" charset="0"/>
              </a:rPr>
              <a:t>buffer</a:t>
            </a:r>
            <a:r>
              <a:rPr lang="pl-PL" sz="1200" dirty="0">
                <a:solidFill>
                  <a:schemeClr val="tx1"/>
                </a:solidFill>
                <a:latin typeface="Times New Roman" panose="02020603050405020304" pitchFamily="18" charset="0"/>
                <a:cs typeface="Times New Roman" panose="02020603050405020304" pitchFamily="18" charset="0"/>
              </a:rPr>
              <a:t> register - MBR). Zawiera </a:t>
            </a:r>
            <a:r>
              <a:rPr lang="pl-PL" sz="1200" dirty="0" smtClean="0">
                <a:solidFill>
                  <a:schemeClr val="tx1"/>
                </a:solidFill>
                <a:latin typeface="Times New Roman" panose="02020603050405020304" pitchFamily="18" charset="0"/>
                <a:cs typeface="Times New Roman" panose="02020603050405020304" pitchFamily="18" charset="0"/>
              </a:rPr>
              <a:t>słowo</a:t>
            </a:r>
            <a:r>
              <a:rPr lang="pl-PL" sz="1200" dirty="0">
                <a:solidFill>
                  <a:schemeClr val="tx1"/>
                </a:solidFill>
                <a:latin typeface="Times New Roman" panose="02020603050405020304" pitchFamily="18" charset="0"/>
                <a:cs typeface="Times New Roman" panose="02020603050405020304" pitchFamily="18" charset="0"/>
              </a:rPr>
              <a:t>, które ma być zapisane </a:t>
            </a:r>
            <a:r>
              <a:rPr lang="pl-PL" sz="1200" dirty="0" smtClean="0">
                <a:solidFill>
                  <a:schemeClr val="tx1"/>
                </a:solidFill>
                <a:latin typeface="Times New Roman" panose="02020603050405020304" pitchFamily="18" charset="0"/>
                <a:cs typeface="Times New Roman" panose="02020603050405020304" pitchFamily="18" charset="0"/>
              </a:rPr>
              <a:t/>
            </a:r>
            <a:br>
              <a:rPr lang="pl-PL" sz="1200" dirty="0" smtClean="0">
                <a:solidFill>
                  <a:schemeClr val="tx1"/>
                </a:solidFill>
                <a:latin typeface="Times New Roman" panose="02020603050405020304" pitchFamily="18" charset="0"/>
                <a:cs typeface="Times New Roman" panose="02020603050405020304" pitchFamily="18" charset="0"/>
              </a:rPr>
            </a:br>
            <a:r>
              <a:rPr lang="pl-PL" sz="1200" dirty="0" smtClean="0">
                <a:solidFill>
                  <a:schemeClr val="tx1"/>
                </a:solidFill>
                <a:latin typeface="Times New Roman" panose="02020603050405020304" pitchFamily="18" charset="0"/>
                <a:cs typeface="Times New Roman" panose="02020603050405020304" pitchFamily="18" charset="0"/>
              </a:rPr>
              <a:t>w </a:t>
            </a:r>
            <a:r>
              <a:rPr lang="pl-PL" sz="1200" dirty="0">
                <a:solidFill>
                  <a:schemeClr val="tx1"/>
                </a:solidFill>
                <a:latin typeface="Times New Roman" panose="02020603050405020304" pitchFamily="18" charset="0"/>
                <a:cs typeface="Times New Roman" panose="02020603050405020304" pitchFamily="18" charset="0"/>
              </a:rPr>
              <a:t>pamięci, lub też jest wykorzystywany do pobierania słów </a:t>
            </a:r>
            <a:r>
              <a:rPr lang="pl-PL" sz="1200" dirty="0" smtClean="0">
                <a:solidFill>
                  <a:schemeClr val="tx1"/>
                </a:solidFill>
                <a:latin typeface="Times New Roman" panose="02020603050405020304" pitchFamily="18" charset="0"/>
                <a:cs typeface="Times New Roman" panose="02020603050405020304" pitchFamily="18" charset="0"/>
              </a:rPr>
              <a:t>z </a:t>
            </a:r>
            <a:r>
              <a:rPr lang="pl-PL" sz="1200" dirty="0">
                <a:solidFill>
                  <a:schemeClr val="tx1"/>
                </a:solidFill>
                <a:latin typeface="Times New Roman" panose="02020603050405020304" pitchFamily="18" charset="0"/>
                <a:cs typeface="Times New Roman" panose="02020603050405020304" pitchFamily="18" charset="0"/>
              </a:rPr>
              <a:t>pamięci.</a:t>
            </a:r>
          </a:p>
        </p:txBody>
      </p:sp>
    </p:spTree>
    <p:extLst>
      <p:ext uri="{BB962C8B-B14F-4D97-AF65-F5344CB8AC3E}">
        <p14:creationId xmlns:p14="http://schemas.microsoft.com/office/powerpoint/2010/main" val="37381364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rostokąt 2"/>
          <p:cNvSpPr/>
          <p:nvPr/>
        </p:nvSpPr>
        <p:spPr>
          <a:xfrm>
            <a:off x="1547664" y="1698674"/>
            <a:ext cx="3798422" cy="4424486"/>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endParaRPr lang="pl-PL" b="1" dirty="0" smtClean="0">
              <a:solidFill>
                <a:schemeClr val="tx1"/>
              </a:solidFill>
            </a:endParaRPr>
          </a:p>
          <a:p>
            <a:pPr algn="ctr"/>
            <a:endParaRPr lang="pl-PL" b="1" dirty="0">
              <a:solidFill>
                <a:schemeClr val="tx1"/>
              </a:solidFill>
            </a:endParaRPr>
          </a:p>
          <a:p>
            <a:pPr algn="ctr"/>
            <a:endParaRPr lang="pl-PL" b="1" dirty="0" smtClean="0">
              <a:solidFill>
                <a:schemeClr val="tx1"/>
              </a:solidFill>
            </a:endParaRPr>
          </a:p>
          <a:p>
            <a:pPr algn="ctr"/>
            <a:r>
              <a:rPr lang="pl-PL" b="1" dirty="0" smtClean="0">
                <a:solidFill>
                  <a:schemeClr val="tx1"/>
                </a:solidFill>
              </a:rPr>
              <a:t>CPU</a:t>
            </a:r>
            <a:endParaRPr lang="pl-PL" b="1" dirty="0">
              <a:solidFill>
                <a:schemeClr val="tx1"/>
              </a:solidFill>
            </a:endParaRPr>
          </a:p>
        </p:txBody>
      </p:sp>
      <p:sp>
        <p:nvSpPr>
          <p:cNvPr id="4" name="Prostokąt 3"/>
          <p:cNvSpPr/>
          <p:nvPr/>
        </p:nvSpPr>
        <p:spPr>
          <a:xfrm>
            <a:off x="6012160" y="1733275"/>
            <a:ext cx="1368152" cy="439248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smtClean="0">
                <a:solidFill>
                  <a:schemeClr val="tx1"/>
                </a:solidFill>
              </a:rPr>
              <a:t>RAM</a:t>
            </a:r>
            <a:endParaRPr lang="pl-PL" b="1" dirty="0">
              <a:solidFill>
                <a:schemeClr val="tx1"/>
              </a:solidFill>
            </a:endParaRPr>
          </a:p>
        </p:txBody>
      </p:sp>
      <p:sp>
        <p:nvSpPr>
          <p:cNvPr id="5" name="Prostokąt 4"/>
          <p:cNvSpPr/>
          <p:nvPr/>
        </p:nvSpPr>
        <p:spPr>
          <a:xfrm>
            <a:off x="4301955" y="2002574"/>
            <a:ext cx="972108" cy="54006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smtClean="0">
                <a:solidFill>
                  <a:schemeClr val="tx1"/>
                </a:solidFill>
              </a:rPr>
              <a:t>INPUT</a:t>
            </a:r>
            <a:endParaRPr lang="pl-PL" b="1" dirty="0">
              <a:solidFill>
                <a:schemeClr val="tx1"/>
              </a:solidFill>
            </a:endParaRPr>
          </a:p>
        </p:txBody>
      </p:sp>
      <p:sp>
        <p:nvSpPr>
          <p:cNvPr id="6" name="Prostokąt 5"/>
          <p:cNvSpPr/>
          <p:nvPr/>
        </p:nvSpPr>
        <p:spPr>
          <a:xfrm>
            <a:off x="4301955" y="2542634"/>
            <a:ext cx="972108" cy="54006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600" b="1" dirty="0" smtClean="0">
                <a:solidFill>
                  <a:schemeClr val="tx1"/>
                </a:solidFill>
              </a:rPr>
              <a:t>OUTPUT</a:t>
            </a:r>
            <a:endParaRPr lang="pl-PL" sz="1600" b="1" dirty="0">
              <a:solidFill>
                <a:schemeClr val="tx1"/>
              </a:solidFill>
            </a:endParaRPr>
          </a:p>
        </p:txBody>
      </p:sp>
      <p:grpSp>
        <p:nvGrpSpPr>
          <p:cNvPr id="7" name="Grupa 6"/>
          <p:cNvGrpSpPr/>
          <p:nvPr/>
        </p:nvGrpSpPr>
        <p:grpSpPr>
          <a:xfrm>
            <a:off x="1920574" y="4522855"/>
            <a:ext cx="3098606" cy="792088"/>
            <a:chOff x="2068591" y="4522854"/>
            <a:chExt cx="3098606" cy="792088"/>
          </a:xfrm>
        </p:grpSpPr>
        <p:sp>
          <p:nvSpPr>
            <p:cNvPr id="8" name="Prostokąt 7"/>
            <p:cNvSpPr/>
            <p:nvPr/>
          </p:nvSpPr>
          <p:spPr>
            <a:xfrm>
              <a:off x="2068591" y="4522854"/>
              <a:ext cx="3098606" cy="792088"/>
            </a:xfrm>
            <a:prstGeom prst="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pl-PL" b="1" dirty="0" smtClean="0">
                  <a:solidFill>
                    <a:schemeClr val="tx1"/>
                  </a:solidFill>
                </a:rPr>
                <a:t>CONTROL UNIT</a:t>
              </a:r>
              <a:endParaRPr lang="pl-PL" b="1" dirty="0">
                <a:solidFill>
                  <a:schemeClr val="tx1"/>
                </a:solidFill>
              </a:endParaRPr>
            </a:p>
          </p:txBody>
        </p:sp>
        <p:sp>
          <p:nvSpPr>
            <p:cNvPr id="9" name="Prostokąt 8"/>
            <p:cNvSpPr/>
            <p:nvPr/>
          </p:nvSpPr>
          <p:spPr>
            <a:xfrm>
              <a:off x="2137729" y="4576390"/>
              <a:ext cx="648072" cy="36004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smtClean="0">
                  <a:solidFill>
                    <a:schemeClr val="tx1"/>
                  </a:solidFill>
                </a:rPr>
                <a:t>PC</a:t>
              </a:r>
              <a:endParaRPr lang="pl-PL" b="1" dirty="0">
                <a:solidFill>
                  <a:schemeClr val="tx1"/>
                </a:solidFill>
              </a:endParaRPr>
            </a:p>
          </p:txBody>
        </p:sp>
        <p:sp>
          <p:nvSpPr>
            <p:cNvPr id="10" name="Prostokąt 9"/>
            <p:cNvSpPr/>
            <p:nvPr/>
          </p:nvSpPr>
          <p:spPr>
            <a:xfrm>
              <a:off x="4463973" y="4593922"/>
              <a:ext cx="648072" cy="36004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smtClean="0">
                  <a:solidFill>
                    <a:schemeClr val="tx1"/>
                  </a:solidFill>
                </a:rPr>
                <a:t>IR</a:t>
              </a:r>
              <a:endParaRPr lang="pl-PL" b="1" dirty="0">
                <a:solidFill>
                  <a:schemeClr val="tx1"/>
                </a:solidFill>
              </a:endParaRPr>
            </a:p>
          </p:txBody>
        </p:sp>
      </p:grpSp>
      <p:sp>
        <p:nvSpPr>
          <p:cNvPr id="11" name="Prostokąt 10"/>
          <p:cNvSpPr/>
          <p:nvPr/>
        </p:nvSpPr>
        <p:spPr>
          <a:xfrm>
            <a:off x="4281377" y="3244712"/>
            <a:ext cx="972108" cy="54006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smtClean="0">
                <a:solidFill>
                  <a:schemeClr val="tx1"/>
                </a:solidFill>
              </a:rPr>
              <a:t>MAR</a:t>
            </a:r>
            <a:endParaRPr lang="pl-PL" b="1" dirty="0">
              <a:solidFill>
                <a:schemeClr val="tx1"/>
              </a:solidFill>
            </a:endParaRPr>
          </a:p>
        </p:txBody>
      </p:sp>
      <p:grpSp>
        <p:nvGrpSpPr>
          <p:cNvPr id="12" name="Grupa 11"/>
          <p:cNvGrpSpPr/>
          <p:nvPr/>
        </p:nvGrpSpPr>
        <p:grpSpPr>
          <a:xfrm>
            <a:off x="1813693" y="1861347"/>
            <a:ext cx="1944216" cy="2304256"/>
            <a:chOff x="1998845" y="1858558"/>
            <a:chExt cx="1944216" cy="2304256"/>
          </a:xfrm>
        </p:grpSpPr>
        <p:sp>
          <p:nvSpPr>
            <p:cNvPr id="13" name="Prostokąt 12"/>
            <p:cNvSpPr/>
            <p:nvPr/>
          </p:nvSpPr>
          <p:spPr>
            <a:xfrm>
              <a:off x="2070853" y="2002574"/>
              <a:ext cx="1800200" cy="108012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smtClean="0">
                  <a:solidFill>
                    <a:schemeClr val="tx1"/>
                  </a:solidFill>
                </a:rPr>
                <a:t>ALU</a:t>
              </a:r>
              <a:endParaRPr lang="pl-PL" b="1" dirty="0">
                <a:solidFill>
                  <a:schemeClr val="tx1"/>
                </a:solidFill>
              </a:endParaRPr>
            </a:p>
          </p:txBody>
        </p:sp>
        <p:sp>
          <p:nvSpPr>
            <p:cNvPr id="14" name="Prostokąt 13"/>
            <p:cNvSpPr/>
            <p:nvPr/>
          </p:nvSpPr>
          <p:spPr>
            <a:xfrm>
              <a:off x="3222981" y="2722654"/>
              <a:ext cx="648072" cy="36004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smtClean="0">
                  <a:solidFill>
                    <a:schemeClr val="tx1"/>
                  </a:solidFill>
                </a:rPr>
                <a:t>AC</a:t>
              </a:r>
              <a:endParaRPr lang="pl-PL" b="1" dirty="0">
                <a:solidFill>
                  <a:schemeClr val="tx1"/>
                </a:solidFill>
              </a:endParaRPr>
            </a:p>
          </p:txBody>
        </p:sp>
        <p:sp>
          <p:nvSpPr>
            <p:cNvPr id="15" name="Prostokąt 14"/>
            <p:cNvSpPr/>
            <p:nvPr/>
          </p:nvSpPr>
          <p:spPr>
            <a:xfrm>
              <a:off x="2086877" y="3433733"/>
              <a:ext cx="1800200" cy="432048"/>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smtClean="0">
                  <a:solidFill>
                    <a:schemeClr val="tx1"/>
                  </a:solidFill>
                </a:rPr>
                <a:t>MBR</a:t>
              </a:r>
              <a:endParaRPr lang="pl-PL" b="1" dirty="0">
                <a:solidFill>
                  <a:schemeClr val="tx1"/>
                </a:solidFill>
              </a:endParaRPr>
            </a:p>
          </p:txBody>
        </p:sp>
        <p:cxnSp>
          <p:nvCxnSpPr>
            <p:cNvPr id="16" name="Łącznik prosty ze strzałką 15"/>
            <p:cNvCxnSpPr/>
            <p:nvPr/>
          </p:nvCxnSpPr>
          <p:spPr>
            <a:xfrm flipV="1">
              <a:off x="2286877" y="3082695"/>
              <a:ext cx="0" cy="35103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Łącznik prosty ze strzałką 16"/>
            <p:cNvCxnSpPr/>
            <p:nvPr/>
          </p:nvCxnSpPr>
          <p:spPr>
            <a:xfrm>
              <a:off x="2461765" y="3082694"/>
              <a:ext cx="0" cy="35103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Łącznik prosty ze strzałką 17"/>
            <p:cNvCxnSpPr/>
            <p:nvPr/>
          </p:nvCxnSpPr>
          <p:spPr>
            <a:xfrm flipV="1">
              <a:off x="3480141" y="3082696"/>
              <a:ext cx="0" cy="35103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Łącznik prosty ze strzałką 18"/>
            <p:cNvCxnSpPr/>
            <p:nvPr/>
          </p:nvCxnSpPr>
          <p:spPr>
            <a:xfrm>
              <a:off x="3655029" y="3082695"/>
              <a:ext cx="0" cy="35103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Prostokąt 19"/>
            <p:cNvSpPr/>
            <p:nvPr/>
          </p:nvSpPr>
          <p:spPr>
            <a:xfrm>
              <a:off x="1998845" y="1858558"/>
              <a:ext cx="1944216" cy="23042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sp>
        <p:nvSpPr>
          <p:cNvPr id="21" name="pole tekstowe 20"/>
          <p:cNvSpPr txBox="1"/>
          <p:nvPr/>
        </p:nvSpPr>
        <p:spPr>
          <a:xfrm>
            <a:off x="755576" y="332656"/>
            <a:ext cx="7344816" cy="707886"/>
          </a:xfrm>
          <a:prstGeom prst="rect">
            <a:avLst/>
          </a:prstGeom>
          <a:noFill/>
        </p:spPr>
        <p:txBody>
          <a:bodyPr wrap="square" rtlCol="0">
            <a:spAutoFit/>
          </a:bodyPr>
          <a:lstStyle/>
          <a:p>
            <a:r>
              <a:rPr lang="pl-PL" sz="4000" dirty="0" smtClean="0">
                <a:latin typeface="Times New Roman" panose="02020603050405020304" pitchFamily="18" charset="0"/>
                <a:cs typeface="Times New Roman" panose="02020603050405020304" pitchFamily="18" charset="0"/>
              </a:rPr>
              <a:t>Architektura.</a:t>
            </a:r>
            <a:endParaRPr lang="pl-PL" sz="4000" dirty="0">
              <a:latin typeface="Times New Roman" panose="02020603050405020304" pitchFamily="18" charset="0"/>
              <a:cs typeface="Times New Roman" panose="02020603050405020304" pitchFamily="18" charset="0"/>
            </a:endParaRPr>
          </a:p>
        </p:txBody>
      </p:sp>
      <p:sp>
        <p:nvSpPr>
          <p:cNvPr id="22" name="Strzałka w lewo i prawo 21"/>
          <p:cNvSpPr/>
          <p:nvPr/>
        </p:nvSpPr>
        <p:spPr>
          <a:xfrm>
            <a:off x="5374024" y="3714147"/>
            <a:ext cx="638135" cy="35530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23" name="Łącznik łamany 22"/>
          <p:cNvCxnSpPr/>
          <p:nvPr/>
        </p:nvCxnSpPr>
        <p:spPr>
          <a:xfrm rot="5400000" flipH="1" flipV="1">
            <a:off x="3059824" y="3280724"/>
            <a:ext cx="2250250" cy="234011"/>
          </a:xfrm>
          <a:prstGeom prst="bentConnector2">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Łącznik prosty ze strzałką 23"/>
          <p:cNvCxnSpPr>
            <a:endCxn id="6" idx="1"/>
          </p:cNvCxnSpPr>
          <p:nvPr/>
        </p:nvCxnSpPr>
        <p:spPr>
          <a:xfrm>
            <a:off x="4073026" y="2812664"/>
            <a:ext cx="228929"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Łącznik prosty ze strzałką 24"/>
          <p:cNvCxnSpPr/>
          <p:nvPr/>
        </p:nvCxnSpPr>
        <p:spPr>
          <a:xfrm>
            <a:off x="4070484" y="3514742"/>
            <a:ext cx="228929"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Łącznik prosty ze strzałką 25"/>
          <p:cNvCxnSpPr/>
          <p:nvPr/>
        </p:nvCxnSpPr>
        <p:spPr>
          <a:xfrm flipH="1">
            <a:off x="3742739" y="3140968"/>
            <a:ext cx="325204"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Łącznik prosty ze strzałką 26"/>
          <p:cNvCxnSpPr/>
          <p:nvPr/>
        </p:nvCxnSpPr>
        <p:spPr>
          <a:xfrm>
            <a:off x="5019180" y="4953963"/>
            <a:ext cx="992979"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Objaśnienie prostokątne zaokrąglone 27"/>
          <p:cNvSpPr/>
          <p:nvPr/>
        </p:nvSpPr>
        <p:spPr>
          <a:xfrm>
            <a:off x="4964028" y="686599"/>
            <a:ext cx="3424396" cy="942201"/>
          </a:xfrm>
          <a:prstGeom prst="wedgeRoundRectCallout">
            <a:avLst>
              <a:gd name="adj1" fmla="val -54807"/>
              <a:gd name="adj2" fmla="val 253711"/>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pl-PL" sz="1200" dirty="0">
                <a:solidFill>
                  <a:schemeClr val="tx1"/>
                </a:solidFill>
                <a:latin typeface="Times New Roman" panose="02020603050405020304" pitchFamily="18" charset="0"/>
                <a:cs typeface="Times New Roman" panose="02020603050405020304" pitchFamily="18" charset="0"/>
              </a:rPr>
              <a:t>Rejestr adresowy pamięci (</a:t>
            </a:r>
            <a:r>
              <a:rPr lang="pl-PL" sz="1200" dirty="0" err="1">
                <a:solidFill>
                  <a:schemeClr val="tx1"/>
                </a:solidFill>
                <a:latin typeface="Times New Roman" panose="02020603050405020304" pitchFamily="18" charset="0"/>
                <a:cs typeface="Times New Roman" panose="02020603050405020304" pitchFamily="18" charset="0"/>
              </a:rPr>
              <a:t>memory</a:t>
            </a:r>
            <a:r>
              <a:rPr lang="pl-PL" sz="1200" dirty="0">
                <a:solidFill>
                  <a:schemeClr val="tx1"/>
                </a:solidFill>
                <a:latin typeface="Times New Roman" panose="02020603050405020304" pitchFamily="18" charset="0"/>
                <a:cs typeface="Times New Roman" panose="02020603050405020304" pitchFamily="18" charset="0"/>
              </a:rPr>
              <a:t> </a:t>
            </a:r>
            <a:r>
              <a:rPr lang="pl-PL" sz="1200" dirty="0" err="1">
                <a:solidFill>
                  <a:schemeClr val="tx1"/>
                </a:solidFill>
                <a:latin typeface="Times New Roman" panose="02020603050405020304" pitchFamily="18" charset="0"/>
                <a:cs typeface="Times New Roman" panose="02020603050405020304" pitchFamily="18" charset="0"/>
              </a:rPr>
              <a:t>address</a:t>
            </a:r>
            <a:r>
              <a:rPr lang="pl-PL" sz="1200" dirty="0">
                <a:solidFill>
                  <a:schemeClr val="tx1"/>
                </a:solidFill>
                <a:latin typeface="Times New Roman" panose="02020603050405020304" pitchFamily="18" charset="0"/>
                <a:cs typeface="Times New Roman" panose="02020603050405020304" pitchFamily="18" charset="0"/>
              </a:rPr>
              <a:t> register - MAR). Określa adres w pamięci dotyczący słowa, które ma by zapisane w rejestrze MBR lub z niego odczytane</a:t>
            </a:r>
            <a:r>
              <a:rPr lang="pl-PL" sz="1200" dirty="0" smtClean="0">
                <a:solidFill>
                  <a:schemeClr val="tx1"/>
                </a:solidFill>
                <a:latin typeface="Times New Roman" panose="02020603050405020304" pitchFamily="18" charset="0"/>
                <a:cs typeface="Times New Roman" panose="02020603050405020304" pitchFamily="18" charset="0"/>
              </a:rPr>
              <a:t>.</a:t>
            </a:r>
            <a:endParaRPr lang="pl-PL" sz="1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85191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rostokąt 2"/>
          <p:cNvSpPr/>
          <p:nvPr/>
        </p:nvSpPr>
        <p:spPr>
          <a:xfrm>
            <a:off x="1547664" y="1698674"/>
            <a:ext cx="3798422" cy="4424486"/>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endParaRPr lang="pl-PL" b="1" dirty="0" smtClean="0">
              <a:solidFill>
                <a:schemeClr val="tx1"/>
              </a:solidFill>
            </a:endParaRPr>
          </a:p>
          <a:p>
            <a:pPr algn="ctr"/>
            <a:endParaRPr lang="pl-PL" b="1" dirty="0">
              <a:solidFill>
                <a:schemeClr val="tx1"/>
              </a:solidFill>
            </a:endParaRPr>
          </a:p>
          <a:p>
            <a:pPr algn="ctr"/>
            <a:endParaRPr lang="pl-PL" b="1" dirty="0" smtClean="0">
              <a:solidFill>
                <a:schemeClr val="tx1"/>
              </a:solidFill>
            </a:endParaRPr>
          </a:p>
          <a:p>
            <a:pPr algn="ctr"/>
            <a:r>
              <a:rPr lang="pl-PL" b="1" dirty="0" smtClean="0">
                <a:solidFill>
                  <a:schemeClr val="tx1"/>
                </a:solidFill>
              </a:rPr>
              <a:t>CPU</a:t>
            </a:r>
            <a:endParaRPr lang="pl-PL" b="1" dirty="0">
              <a:solidFill>
                <a:schemeClr val="tx1"/>
              </a:solidFill>
            </a:endParaRPr>
          </a:p>
        </p:txBody>
      </p:sp>
      <p:sp>
        <p:nvSpPr>
          <p:cNvPr id="4" name="Prostokąt 3"/>
          <p:cNvSpPr/>
          <p:nvPr/>
        </p:nvSpPr>
        <p:spPr>
          <a:xfrm>
            <a:off x="6012160" y="1733275"/>
            <a:ext cx="1368152" cy="439248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smtClean="0">
                <a:solidFill>
                  <a:schemeClr val="tx1"/>
                </a:solidFill>
              </a:rPr>
              <a:t>RAM</a:t>
            </a:r>
            <a:endParaRPr lang="pl-PL" b="1" dirty="0">
              <a:solidFill>
                <a:schemeClr val="tx1"/>
              </a:solidFill>
            </a:endParaRPr>
          </a:p>
        </p:txBody>
      </p:sp>
      <p:sp>
        <p:nvSpPr>
          <p:cNvPr id="5" name="Prostokąt 4"/>
          <p:cNvSpPr/>
          <p:nvPr/>
        </p:nvSpPr>
        <p:spPr>
          <a:xfrm>
            <a:off x="4301955" y="2002574"/>
            <a:ext cx="972108" cy="54006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smtClean="0">
                <a:solidFill>
                  <a:schemeClr val="tx1"/>
                </a:solidFill>
              </a:rPr>
              <a:t>INPUT</a:t>
            </a:r>
            <a:endParaRPr lang="pl-PL" b="1" dirty="0">
              <a:solidFill>
                <a:schemeClr val="tx1"/>
              </a:solidFill>
            </a:endParaRPr>
          </a:p>
        </p:txBody>
      </p:sp>
      <p:sp>
        <p:nvSpPr>
          <p:cNvPr id="6" name="Prostokąt 5"/>
          <p:cNvSpPr/>
          <p:nvPr/>
        </p:nvSpPr>
        <p:spPr>
          <a:xfrm>
            <a:off x="4301955" y="2542634"/>
            <a:ext cx="972108" cy="54006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600" b="1" dirty="0" smtClean="0">
                <a:solidFill>
                  <a:schemeClr val="tx1"/>
                </a:solidFill>
              </a:rPr>
              <a:t>OUTPUT</a:t>
            </a:r>
            <a:endParaRPr lang="pl-PL" sz="1600" b="1" dirty="0">
              <a:solidFill>
                <a:schemeClr val="tx1"/>
              </a:solidFill>
            </a:endParaRPr>
          </a:p>
        </p:txBody>
      </p:sp>
      <p:grpSp>
        <p:nvGrpSpPr>
          <p:cNvPr id="7" name="Grupa 6"/>
          <p:cNvGrpSpPr/>
          <p:nvPr/>
        </p:nvGrpSpPr>
        <p:grpSpPr>
          <a:xfrm>
            <a:off x="1920574" y="4522855"/>
            <a:ext cx="3098606" cy="792088"/>
            <a:chOff x="2068591" y="4522854"/>
            <a:chExt cx="3098606" cy="792088"/>
          </a:xfrm>
        </p:grpSpPr>
        <p:sp>
          <p:nvSpPr>
            <p:cNvPr id="8" name="Prostokąt 7"/>
            <p:cNvSpPr/>
            <p:nvPr/>
          </p:nvSpPr>
          <p:spPr>
            <a:xfrm>
              <a:off x="2068591" y="4522854"/>
              <a:ext cx="3098606" cy="792088"/>
            </a:xfrm>
            <a:prstGeom prst="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pl-PL" b="1" dirty="0" smtClean="0">
                  <a:solidFill>
                    <a:schemeClr val="tx1"/>
                  </a:solidFill>
                </a:rPr>
                <a:t>CONTROL UNIT</a:t>
              </a:r>
              <a:endParaRPr lang="pl-PL" b="1" dirty="0">
                <a:solidFill>
                  <a:schemeClr val="tx1"/>
                </a:solidFill>
              </a:endParaRPr>
            </a:p>
          </p:txBody>
        </p:sp>
        <p:sp>
          <p:nvSpPr>
            <p:cNvPr id="9" name="Prostokąt 8"/>
            <p:cNvSpPr/>
            <p:nvPr/>
          </p:nvSpPr>
          <p:spPr>
            <a:xfrm>
              <a:off x="2137729" y="4576390"/>
              <a:ext cx="648072" cy="36004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smtClean="0">
                  <a:solidFill>
                    <a:schemeClr val="tx1"/>
                  </a:solidFill>
                </a:rPr>
                <a:t>PC</a:t>
              </a:r>
              <a:endParaRPr lang="pl-PL" b="1" dirty="0">
                <a:solidFill>
                  <a:schemeClr val="tx1"/>
                </a:solidFill>
              </a:endParaRPr>
            </a:p>
          </p:txBody>
        </p:sp>
        <p:sp>
          <p:nvSpPr>
            <p:cNvPr id="10" name="Prostokąt 9"/>
            <p:cNvSpPr/>
            <p:nvPr/>
          </p:nvSpPr>
          <p:spPr>
            <a:xfrm>
              <a:off x="4463973" y="4593922"/>
              <a:ext cx="648072" cy="36004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smtClean="0">
                  <a:solidFill>
                    <a:schemeClr val="tx1"/>
                  </a:solidFill>
                </a:rPr>
                <a:t>IR</a:t>
              </a:r>
              <a:endParaRPr lang="pl-PL" b="1" dirty="0">
                <a:solidFill>
                  <a:schemeClr val="tx1"/>
                </a:solidFill>
              </a:endParaRPr>
            </a:p>
          </p:txBody>
        </p:sp>
      </p:grpSp>
      <p:sp>
        <p:nvSpPr>
          <p:cNvPr id="11" name="Prostokąt 10"/>
          <p:cNvSpPr/>
          <p:nvPr/>
        </p:nvSpPr>
        <p:spPr>
          <a:xfrm>
            <a:off x="4281377" y="3244712"/>
            <a:ext cx="972108" cy="54006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smtClean="0">
                <a:solidFill>
                  <a:schemeClr val="tx1"/>
                </a:solidFill>
              </a:rPr>
              <a:t>MAR</a:t>
            </a:r>
            <a:endParaRPr lang="pl-PL" b="1" dirty="0">
              <a:solidFill>
                <a:schemeClr val="tx1"/>
              </a:solidFill>
            </a:endParaRPr>
          </a:p>
        </p:txBody>
      </p:sp>
      <p:grpSp>
        <p:nvGrpSpPr>
          <p:cNvPr id="12" name="Grupa 11"/>
          <p:cNvGrpSpPr/>
          <p:nvPr/>
        </p:nvGrpSpPr>
        <p:grpSpPr>
          <a:xfrm>
            <a:off x="1813693" y="1861347"/>
            <a:ext cx="1944216" cy="2304256"/>
            <a:chOff x="1998845" y="1858558"/>
            <a:chExt cx="1944216" cy="2304256"/>
          </a:xfrm>
        </p:grpSpPr>
        <p:sp>
          <p:nvSpPr>
            <p:cNvPr id="13" name="Prostokąt 12"/>
            <p:cNvSpPr/>
            <p:nvPr/>
          </p:nvSpPr>
          <p:spPr>
            <a:xfrm>
              <a:off x="2070853" y="2002574"/>
              <a:ext cx="1800200" cy="108012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smtClean="0">
                  <a:solidFill>
                    <a:schemeClr val="tx1"/>
                  </a:solidFill>
                </a:rPr>
                <a:t>ALU</a:t>
              </a:r>
              <a:endParaRPr lang="pl-PL" b="1" dirty="0">
                <a:solidFill>
                  <a:schemeClr val="tx1"/>
                </a:solidFill>
              </a:endParaRPr>
            </a:p>
          </p:txBody>
        </p:sp>
        <p:sp>
          <p:nvSpPr>
            <p:cNvPr id="14" name="Prostokąt 13"/>
            <p:cNvSpPr/>
            <p:nvPr/>
          </p:nvSpPr>
          <p:spPr>
            <a:xfrm>
              <a:off x="3222981" y="2722654"/>
              <a:ext cx="648072" cy="36004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smtClean="0">
                  <a:solidFill>
                    <a:schemeClr val="tx1"/>
                  </a:solidFill>
                </a:rPr>
                <a:t>AC</a:t>
              </a:r>
              <a:endParaRPr lang="pl-PL" b="1" dirty="0">
                <a:solidFill>
                  <a:schemeClr val="tx1"/>
                </a:solidFill>
              </a:endParaRPr>
            </a:p>
          </p:txBody>
        </p:sp>
        <p:sp>
          <p:nvSpPr>
            <p:cNvPr id="15" name="Prostokąt 14"/>
            <p:cNvSpPr/>
            <p:nvPr/>
          </p:nvSpPr>
          <p:spPr>
            <a:xfrm>
              <a:off x="2086877" y="3433733"/>
              <a:ext cx="1800200" cy="432048"/>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smtClean="0">
                  <a:solidFill>
                    <a:schemeClr val="tx1"/>
                  </a:solidFill>
                </a:rPr>
                <a:t>MBR</a:t>
              </a:r>
              <a:endParaRPr lang="pl-PL" b="1" dirty="0">
                <a:solidFill>
                  <a:schemeClr val="tx1"/>
                </a:solidFill>
              </a:endParaRPr>
            </a:p>
          </p:txBody>
        </p:sp>
        <p:cxnSp>
          <p:nvCxnSpPr>
            <p:cNvPr id="16" name="Łącznik prosty ze strzałką 15"/>
            <p:cNvCxnSpPr/>
            <p:nvPr/>
          </p:nvCxnSpPr>
          <p:spPr>
            <a:xfrm flipV="1">
              <a:off x="2286877" y="3082695"/>
              <a:ext cx="0" cy="35103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Łącznik prosty ze strzałką 16"/>
            <p:cNvCxnSpPr/>
            <p:nvPr/>
          </p:nvCxnSpPr>
          <p:spPr>
            <a:xfrm>
              <a:off x="2461765" y="3082694"/>
              <a:ext cx="0" cy="35103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Łącznik prosty ze strzałką 17"/>
            <p:cNvCxnSpPr/>
            <p:nvPr/>
          </p:nvCxnSpPr>
          <p:spPr>
            <a:xfrm flipV="1">
              <a:off x="3480141" y="3082696"/>
              <a:ext cx="0" cy="35103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Łącznik prosty ze strzałką 18"/>
            <p:cNvCxnSpPr/>
            <p:nvPr/>
          </p:nvCxnSpPr>
          <p:spPr>
            <a:xfrm>
              <a:off x="3655029" y="3082695"/>
              <a:ext cx="0" cy="35103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Prostokąt 19"/>
            <p:cNvSpPr/>
            <p:nvPr/>
          </p:nvSpPr>
          <p:spPr>
            <a:xfrm>
              <a:off x="1998845" y="1858558"/>
              <a:ext cx="1944216" cy="23042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sp>
        <p:nvSpPr>
          <p:cNvPr id="21" name="pole tekstowe 20"/>
          <p:cNvSpPr txBox="1"/>
          <p:nvPr/>
        </p:nvSpPr>
        <p:spPr>
          <a:xfrm>
            <a:off x="755576" y="332656"/>
            <a:ext cx="7344816" cy="707886"/>
          </a:xfrm>
          <a:prstGeom prst="rect">
            <a:avLst/>
          </a:prstGeom>
          <a:noFill/>
        </p:spPr>
        <p:txBody>
          <a:bodyPr wrap="square" rtlCol="0">
            <a:spAutoFit/>
          </a:bodyPr>
          <a:lstStyle/>
          <a:p>
            <a:r>
              <a:rPr lang="pl-PL" sz="4000" dirty="0" smtClean="0">
                <a:latin typeface="Times New Roman" panose="02020603050405020304" pitchFamily="18" charset="0"/>
                <a:cs typeface="Times New Roman" panose="02020603050405020304" pitchFamily="18" charset="0"/>
              </a:rPr>
              <a:t>Architektura.</a:t>
            </a:r>
            <a:endParaRPr lang="pl-PL" sz="4000" dirty="0">
              <a:latin typeface="Times New Roman" panose="02020603050405020304" pitchFamily="18" charset="0"/>
              <a:cs typeface="Times New Roman" panose="02020603050405020304" pitchFamily="18" charset="0"/>
            </a:endParaRPr>
          </a:p>
        </p:txBody>
      </p:sp>
      <p:sp>
        <p:nvSpPr>
          <p:cNvPr id="22" name="Strzałka w lewo i prawo 21"/>
          <p:cNvSpPr/>
          <p:nvPr/>
        </p:nvSpPr>
        <p:spPr>
          <a:xfrm>
            <a:off x="5374024" y="3714147"/>
            <a:ext cx="638135" cy="35530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23" name="Łącznik łamany 22"/>
          <p:cNvCxnSpPr/>
          <p:nvPr/>
        </p:nvCxnSpPr>
        <p:spPr>
          <a:xfrm rot="5400000" flipH="1" flipV="1">
            <a:off x="3059824" y="3280724"/>
            <a:ext cx="2250250" cy="234011"/>
          </a:xfrm>
          <a:prstGeom prst="bentConnector2">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Łącznik prosty ze strzałką 23"/>
          <p:cNvCxnSpPr>
            <a:endCxn id="6" idx="1"/>
          </p:cNvCxnSpPr>
          <p:nvPr/>
        </p:nvCxnSpPr>
        <p:spPr>
          <a:xfrm>
            <a:off x="4073026" y="2812664"/>
            <a:ext cx="228929"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Łącznik prosty ze strzałką 24"/>
          <p:cNvCxnSpPr/>
          <p:nvPr/>
        </p:nvCxnSpPr>
        <p:spPr>
          <a:xfrm>
            <a:off x="4070484" y="3514742"/>
            <a:ext cx="228929"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Łącznik prosty ze strzałką 25"/>
          <p:cNvCxnSpPr/>
          <p:nvPr/>
        </p:nvCxnSpPr>
        <p:spPr>
          <a:xfrm flipH="1">
            <a:off x="3742739" y="3140968"/>
            <a:ext cx="325204"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Łącznik prosty ze strzałką 26"/>
          <p:cNvCxnSpPr/>
          <p:nvPr/>
        </p:nvCxnSpPr>
        <p:spPr>
          <a:xfrm>
            <a:off x="5019180" y="4953963"/>
            <a:ext cx="992979"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Objaśnienie prostokątne zaokrąglone 27"/>
          <p:cNvSpPr/>
          <p:nvPr/>
        </p:nvSpPr>
        <p:spPr>
          <a:xfrm>
            <a:off x="4964028" y="686599"/>
            <a:ext cx="3424396" cy="942201"/>
          </a:xfrm>
          <a:prstGeom prst="wedgeRoundRectCallout">
            <a:avLst>
              <a:gd name="adj1" fmla="val -57986"/>
              <a:gd name="adj2" fmla="val 363469"/>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pl-PL" sz="1400" dirty="0">
                <a:solidFill>
                  <a:schemeClr val="tx1"/>
                </a:solidFill>
                <a:latin typeface="Times New Roman" panose="02020603050405020304" pitchFamily="18" charset="0"/>
                <a:cs typeface="Times New Roman" panose="02020603050405020304" pitchFamily="18" charset="0"/>
              </a:rPr>
              <a:t>Rejestr rozkazów (</a:t>
            </a:r>
            <a:r>
              <a:rPr lang="pl-PL" sz="1400" dirty="0" err="1">
                <a:solidFill>
                  <a:schemeClr val="tx1"/>
                </a:solidFill>
                <a:latin typeface="Times New Roman" panose="02020603050405020304" pitchFamily="18" charset="0"/>
                <a:cs typeface="Times New Roman" panose="02020603050405020304" pitchFamily="18" charset="0"/>
              </a:rPr>
              <a:t>instruction</a:t>
            </a:r>
            <a:r>
              <a:rPr lang="pl-PL" sz="1400" dirty="0">
                <a:solidFill>
                  <a:schemeClr val="tx1"/>
                </a:solidFill>
                <a:latin typeface="Times New Roman" panose="02020603050405020304" pitchFamily="18" charset="0"/>
                <a:cs typeface="Times New Roman" panose="02020603050405020304" pitchFamily="18" charset="0"/>
              </a:rPr>
              <a:t> register - IR). Zawiera 4-bitowy kod operacyjny rozkazu, który jest wykonywany.</a:t>
            </a:r>
          </a:p>
        </p:txBody>
      </p:sp>
    </p:spTree>
    <p:extLst>
      <p:ext uri="{BB962C8B-B14F-4D97-AF65-F5344CB8AC3E}">
        <p14:creationId xmlns:p14="http://schemas.microsoft.com/office/powerpoint/2010/main" val="7349711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547664" y="1698674"/>
            <a:ext cx="3798422" cy="4424486"/>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endParaRPr lang="pl-PL" b="1" dirty="0" smtClean="0">
              <a:solidFill>
                <a:schemeClr val="tx1"/>
              </a:solidFill>
            </a:endParaRPr>
          </a:p>
          <a:p>
            <a:pPr algn="ctr"/>
            <a:endParaRPr lang="pl-PL" b="1" dirty="0">
              <a:solidFill>
                <a:schemeClr val="tx1"/>
              </a:solidFill>
            </a:endParaRPr>
          </a:p>
          <a:p>
            <a:pPr algn="ctr"/>
            <a:endParaRPr lang="pl-PL" b="1" dirty="0" smtClean="0">
              <a:solidFill>
                <a:schemeClr val="tx1"/>
              </a:solidFill>
            </a:endParaRPr>
          </a:p>
          <a:p>
            <a:pPr algn="ctr"/>
            <a:r>
              <a:rPr lang="pl-PL" b="1" dirty="0" smtClean="0">
                <a:solidFill>
                  <a:schemeClr val="tx1"/>
                </a:solidFill>
              </a:rPr>
              <a:t>CPU</a:t>
            </a:r>
            <a:endParaRPr lang="pl-PL" b="1" dirty="0">
              <a:solidFill>
                <a:schemeClr val="tx1"/>
              </a:solidFill>
            </a:endParaRPr>
          </a:p>
        </p:txBody>
      </p:sp>
      <p:sp>
        <p:nvSpPr>
          <p:cNvPr id="3" name="Prostokąt 2"/>
          <p:cNvSpPr/>
          <p:nvPr/>
        </p:nvSpPr>
        <p:spPr>
          <a:xfrm>
            <a:off x="6012160" y="1733275"/>
            <a:ext cx="1368152" cy="439248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smtClean="0">
                <a:solidFill>
                  <a:schemeClr val="tx1"/>
                </a:solidFill>
              </a:rPr>
              <a:t>RAM</a:t>
            </a:r>
            <a:endParaRPr lang="pl-PL" b="1" dirty="0">
              <a:solidFill>
                <a:schemeClr val="tx1"/>
              </a:solidFill>
            </a:endParaRPr>
          </a:p>
        </p:txBody>
      </p:sp>
      <p:sp>
        <p:nvSpPr>
          <p:cNvPr id="4" name="Prostokąt 3"/>
          <p:cNvSpPr/>
          <p:nvPr/>
        </p:nvSpPr>
        <p:spPr>
          <a:xfrm>
            <a:off x="4301955" y="2002574"/>
            <a:ext cx="972108" cy="54006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smtClean="0">
                <a:solidFill>
                  <a:schemeClr val="tx1"/>
                </a:solidFill>
              </a:rPr>
              <a:t>INPUT</a:t>
            </a:r>
            <a:endParaRPr lang="pl-PL" b="1" dirty="0">
              <a:solidFill>
                <a:schemeClr val="tx1"/>
              </a:solidFill>
            </a:endParaRPr>
          </a:p>
        </p:txBody>
      </p:sp>
      <p:sp>
        <p:nvSpPr>
          <p:cNvPr id="5" name="Prostokąt 4"/>
          <p:cNvSpPr/>
          <p:nvPr/>
        </p:nvSpPr>
        <p:spPr>
          <a:xfrm>
            <a:off x="4301955" y="2542634"/>
            <a:ext cx="972108" cy="54006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600" b="1" dirty="0" smtClean="0">
                <a:solidFill>
                  <a:schemeClr val="tx1"/>
                </a:solidFill>
              </a:rPr>
              <a:t>OUTPUT</a:t>
            </a:r>
            <a:endParaRPr lang="pl-PL" sz="1600" b="1" dirty="0">
              <a:solidFill>
                <a:schemeClr val="tx1"/>
              </a:solidFill>
            </a:endParaRPr>
          </a:p>
        </p:txBody>
      </p:sp>
      <p:grpSp>
        <p:nvGrpSpPr>
          <p:cNvPr id="6" name="Grupa 5"/>
          <p:cNvGrpSpPr/>
          <p:nvPr/>
        </p:nvGrpSpPr>
        <p:grpSpPr>
          <a:xfrm>
            <a:off x="1920574" y="4522855"/>
            <a:ext cx="3098606" cy="792088"/>
            <a:chOff x="2068591" y="4522854"/>
            <a:chExt cx="3098606" cy="792088"/>
          </a:xfrm>
        </p:grpSpPr>
        <p:sp>
          <p:nvSpPr>
            <p:cNvPr id="7" name="Prostokąt 6"/>
            <p:cNvSpPr/>
            <p:nvPr/>
          </p:nvSpPr>
          <p:spPr>
            <a:xfrm>
              <a:off x="2068591" y="4522854"/>
              <a:ext cx="3098606" cy="792088"/>
            </a:xfrm>
            <a:prstGeom prst="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pl-PL" b="1" dirty="0" smtClean="0">
                  <a:solidFill>
                    <a:schemeClr val="tx1"/>
                  </a:solidFill>
                </a:rPr>
                <a:t>CONTROL UNIT</a:t>
              </a:r>
              <a:endParaRPr lang="pl-PL" b="1" dirty="0">
                <a:solidFill>
                  <a:schemeClr val="tx1"/>
                </a:solidFill>
              </a:endParaRPr>
            </a:p>
          </p:txBody>
        </p:sp>
        <p:sp>
          <p:nvSpPr>
            <p:cNvPr id="8" name="Prostokąt 7"/>
            <p:cNvSpPr/>
            <p:nvPr/>
          </p:nvSpPr>
          <p:spPr>
            <a:xfrm>
              <a:off x="2137729" y="4576390"/>
              <a:ext cx="648072" cy="36004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smtClean="0">
                  <a:solidFill>
                    <a:schemeClr val="tx1"/>
                  </a:solidFill>
                </a:rPr>
                <a:t>PC</a:t>
              </a:r>
              <a:endParaRPr lang="pl-PL" b="1" dirty="0">
                <a:solidFill>
                  <a:schemeClr val="tx1"/>
                </a:solidFill>
              </a:endParaRPr>
            </a:p>
          </p:txBody>
        </p:sp>
        <p:sp>
          <p:nvSpPr>
            <p:cNvPr id="9" name="Prostokąt 8"/>
            <p:cNvSpPr/>
            <p:nvPr/>
          </p:nvSpPr>
          <p:spPr>
            <a:xfrm>
              <a:off x="4463973" y="4593922"/>
              <a:ext cx="648072" cy="36004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smtClean="0">
                  <a:solidFill>
                    <a:schemeClr val="tx1"/>
                  </a:solidFill>
                </a:rPr>
                <a:t>IR</a:t>
              </a:r>
              <a:endParaRPr lang="pl-PL" b="1" dirty="0">
                <a:solidFill>
                  <a:schemeClr val="tx1"/>
                </a:solidFill>
              </a:endParaRPr>
            </a:p>
          </p:txBody>
        </p:sp>
      </p:grpSp>
      <p:sp>
        <p:nvSpPr>
          <p:cNvPr id="10" name="Prostokąt 9"/>
          <p:cNvSpPr/>
          <p:nvPr/>
        </p:nvSpPr>
        <p:spPr>
          <a:xfrm>
            <a:off x="4281377" y="3244712"/>
            <a:ext cx="972108" cy="54006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smtClean="0">
                <a:solidFill>
                  <a:schemeClr val="tx1"/>
                </a:solidFill>
              </a:rPr>
              <a:t>MAR</a:t>
            </a:r>
            <a:endParaRPr lang="pl-PL" b="1" dirty="0">
              <a:solidFill>
                <a:schemeClr val="tx1"/>
              </a:solidFill>
            </a:endParaRPr>
          </a:p>
        </p:txBody>
      </p:sp>
      <p:grpSp>
        <p:nvGrpSpPr>
          <p:cNvPr id="11" name="Grupa 10"/>
          <p:cNvGrpSpPr/>
          <p:nvPr/>
        </p:nvGrpSpPr>
        <p:grpSpPr>
          <a:xfrm>
            <a:off x="1813693" y="1861347"/>
            <a:ext cx="1944216" cy="2304256"/>
            <a:chOff x="1998845" y="1858558"/>
            <a:chExt cx="1944216" cy="2304256"/>
          </a:xfrm>
        </p:grpSpPr>
        <p:sp>
          <p:nvSpPr>
            <p:cNvPr id="12" name="Prostokąt 11"/>
            <p:cNvSpPr/>
            <p:nvPr/>
          </p:nvSpPr>
          <p:spPr>
            <a:xfrm>
              <a:off x="2070853" y="2002574"/>
              <a:ext cx="1800200" cy="108012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smtClean="0">
                  <a:solidFill>
                    <a:schemeClr val="tx1"/>
                  </a:solidFill>
                </a:rPr>
                <a:t>ALU</a:t>
              </a:r>
              <a:endParaRPr lang="pl-PL" b="1" dirty="0">
                <a:solidFill>
                  <a:schemeClr val="tx1"/>
                </a:solidFill>
              </a:endParaRPr>
            </a:p>
          </p:txBody>
        </p:sp>
        <p:sp>
          <p:nvSpPr>
            <p:cNvPr id="13" name="Prostokąt 12"/>
            <p:cNvSpPr/>
            <p:nvPr/>
          </p:nvSpPr>
          <p:spPr>
            <a:xfrm>
              <a:off x="3222981" y="2722654"/>
              <a:ext cx="648072" cy="36004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smtClean="0">
                  <a:solidFill>
                    <a:schemeClr val="tx1"/>
                  </a:solidFill>
                </a:rPr>
                <a:t>AC</a:t>
              </a:r>
              <a:endParaRPr lang="pl-PL" b="1" dirty="0">
                <a:solidFill>
                  <a:schemeClr val="tx1"/>
                </a:solidFill>
              </a:endParaRPr>
            </a:p>
          </p:txBody>
        </p:sp>
        <p:sp>
          <p:nvSpPr>
            <p:cNvPr id="14" name="Prostokąt 13"/>
            <p:cNvSpPr/>
            <p:nvPr/>
          </p:nvSpPr>
          <p:spPr>
            <a:xfrm>
              <a:off x="2086877" y="3433733"/>
              <a:ext cx="1800200" cy="432048"/>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smtClean="0">
                  <a:solidFill>
                    <a:schemeClr val="tx1"/>
                  </a:solidFill>
                </a:rPr>
                <a:t>MBR</a:t>
              </a:r>
              <a:endParaRPr lang="pl-PL" b="1" dirty="0">
                <a:solidFill>
                  <a:schemeClr val="tx1"/>
                </a:solidFill>
              </a:endParaRPr>
            </a:p>
          </p:txBody>
        </p:sp>
        <p:cxnSp>
          <p:nvCxnSpPr>
            <p:cNvPr id="15" name="Łącznik prosty ze strzałką 14"/>
            <p:cNvCxnSpPr/>
            <p:nvPr/>
          </p:nvCxnSpPr>
          <p:spPr>
            <a:xfrm flipV="1">
              <a:off x="2286877" y="3082695"/>
              <a:ext cx="0" cy="35103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Łącznik prosty ze strzałką 15"/>
            <p:cNvCxnSpPr/>
            <p:nvPr/>
          </p:nvCxnSpPr>
          <p:spPr>
            <a:xfrm>
              <a:off x="2461765" y="3082694"/>
              <a:ext cx="0" cy="35103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Łącznik prosty ze strzałką 16"/>
            <p:cNvCxnSpPr/>
            <p:nvPr/>
          </p:nvCxnSpPr>
          <p:spPr>
            <a:xfrm flipV="1">
              <a:off x="3480141" y="3082696"/>
              <a:ext cx="0" cy="35103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Łącznik prosty ze strzałką 17"/>
            <p:cNvCxnSpPr/>
            <p:nvPr/>
          </p:nvCxnSpPr>
          <p:spPr>
            <a:xfrm>
              <a:off x="3655029" y="3082695"/>
              <a:ext cx="0" cy="35103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Prostokąt 18"/>
            <p:cNvSpPr/>
            <p:nvPr/>
          </p:nvSpPr>
          <p:spPr>
            <a:xfrm>
              <a:off x="1998845" y="1858558"/>
              <a:ext cx="1944216" cy="23042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sp>
        <p:nvSpPr>
          <p:cNvPr id="20" name="pole tekstowe 19"/>
          <p:cNvSpPr txBox="1"/>
          <p:nvPr/>
        </p:nvSpPr>
        <p:spPr>
          <a:xfrm>
            <a:off x="755576" y="332656"/>
            <a:ext cx="7344816" cy="707886"/>
          </a:xfrm>
          <a:prstGeom prst="rect">
            <a:avLst/>
          </a:prstGeom>
          <a:noFill/>
        </p:spPr>
        <p:txBody>
          <a:bodyPr wrap="square" rtlCol="0">
            <a:spAutoFit/>
          </a:bodyPr>
          <a:lstStyle/>
          <a:p>
            <a:r>
              <a:rPr lang="pl-PL" sz="4000" dirty="0" smtClean="0">
                <a:latin typeface="Times New Roman" panose="02020603050405020304" pitchFamily="18" charset="0"/>
                <a:cs typeface="Times New Roman" panose="02020603050405020304" pitchFamily="18" charset="0"/>
              </a:rPr>
              <a:t>Architektura.</a:t>
            </a:r>
            <a:endParaRPr lang="pl-PL" sz="4000" dirty="0">
              <a:latin typeface="Times New Roman" panose="02020603050405020304" pitchFamily="18" charset="0"/>
              <a:cs typeface="Times New Roman" panose="02020603050405020304" pitchFamily="18" charset="0"/>
            </a:endParaRPr>
          </a:p>
        </p:txBody>
      </p:sp>
      <p:sp>
        <p:nvSpPr>
          <p:cNvPr id="21" name="Strzałka w lewo i prawo 20"/>
          <p:cNvSpPr/>
          <p:nvPr/>
        </p:nvSpPr>
        <p:spPr>
          <a:xfrm>
            <a:off x="5374024" y="3714147"/>
            <a:ext cx="638135" cy="35530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22" name="Łącznik łamany 21"/>
          <p:cNvCxnSpPr/>
          <p:nvPr/>
        </p:nvCxnSpPr>
        <p:spPr>
          <a:xfrm rot="5400000" flipH="1" flipV="1">
            <a:off x="3059824" y="3280724"/>
            <a:ext cx="2250250" cy="234011"/>
          </a:xfrm>
          <a:prstGeom prst="bentConnector2">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Łącznik prosty ze strzałką 22"/>
          <p:cNvCxnSpPr>
            <a:endCxn id="5" idx="1"/>
          </p:cNvCxnSpPr>
          <p:nvPr/>
        </p:nvCxnSpPr>
        <p:spPr>
          <a:xfrm>
            <a:off x="4073026" y="2812664"/>
            <a:ext cx="228929"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Łącznik prosty ze strzałką 23"/>
          <p:cNvCxnSpPr/>
          <p:nvPr/>
        </p:nvCxnSpPr>
        <p:spPr>
          <a:xfrm>
            <a:off x="4070484" y="3514742"/>
            <a:ext cx="228929"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Łącznik prosty ze strzałką 24"/>
          <p:cNvCxnSpPr/>
          <p:nvPr/>
        </p:nvCxnSpPr>
        <p:spPr>
          <a:xfrm flipH="1">
            <a:off x="3742739" y="3140968"/>
            <a:ext cx="325204"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Łącznik prosty ze strzałką 25"/>
          <p:cNvCxnSpPr/>
          <p:nvPr/>
        </p:nvCxnSpPr>
        <p:spPr>
          <a:xfrm>
            <a:off x="5019180" y="4953963"/>
            <a:ext cx="992979"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Objaśnienie prostokątne zaokrąglone 26"/>
          <p:cNvSpPr/>
          <p:nvPr/>
        </p:nvSpPr>
        <p:spPr>
          <a:xfrm>
            <a:off x="4964028" y="686599"/>
            <a:ext cx="3424396" cy="942201"/>
          </a:xfrm>
          <a:prstGeom prst="wedgeRoundRectCallout">
            <a:avLst>
              <a:gd name="adj1" fmla="val -123789"/>
              <a:gd name="adj2" fmla="val 360003"/>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pl-PL" sz="1400" dirty="0">
                <a:solidFill>
                  <a:schemeClr val="tx1"/>
                </a:solidFill>
                <a:latin typeface="Times New Roman" panose="02020603050405020304" pitchFamily="18" charset="0"/>
                <a:cs typeface="Times New Roman" panose="02020603050405020304" pitchFamily="18" charset="0"/>
              </a:rPr>
              <a:t>Licznik programu (program </a:t>
            </a:r>
            <a:r>
              <a:rPr lang="pl-PL" sz="1400" dirty="0" err="1">
                <a:solidFill>
                  <a:schemeClr val="tx1"/>
                </a:solidFill>
                <a:latin typeface="Times New Roman" panose="02020603050405020304" pitchFamily="18" charset="0"/>
                <a:cs typeface="Times New Roman" panose="02020603050405020304" pitchFamily="18" charset="0"/>
              </a:rPr>
              <a:t>counter</a:t>
            </a:r>
            <a:r>
              <a:rPr lang="pl-PL" sz="1400" dirty="0">
                <a:solidFill>
                  <a:schemeClr val="tx1"/>
                </a:solidFill>
                <a:latin typeface="Times New Roman" panose="02020603050405020304" pitchFamily="18" charset="0"/>
                <a:cs typeface="Times New Roman" panose="02020603050405020304" pitchFamily="18" charset="0"/>
              </a:rPr>
              <a:t> - PC). Zawiera adres następnego rozkazu, który ma być </a:t>
            </a:r>
            <a:r>
              <a:rPr lang="pl-PL" sz="1400" dirty="0" smtClean="0">
                <a:solidFill>
                  <a:schemeClr val="tx1"/>
                </a:solidFill>
                <a:latin typeface="Times New Roman" panose="02020603050405020304" pitchFamily="18" charset="0"/>
                <a:cs typeface="Times New Roman" panose="02020603050405020304" pitchFamily="18" charset="0"/>
              </a:rPr>
              <a:t>pobrany z </a:t>
            </a:r>
            <a:r>
              <a:rPr lang="pl-PL" sz="1400" dirty="0">
                <a:solidFill>
                  <a:schemeClr val="tx1"/>
                </a:solidFill>
                <a:latin typeface="Times New Roman" panose="02020603050405020304" pitchFamily="18" charset="0"/>
                <a:cs typeface="Times New Roman" panose="02020603050405020304" pitchFamily="18" charset="0"/>
              </a:rPr>
              <a:t>pamięci.</a:t>
            </a:r>
          </a:p>
        </p:txBody>
      </p:sp>
    </p:spTree>
    <p:extLst>
      <p:ext uri="{BB962C8B-B14F-4D97-AF65-F5344CB8AC3E}">
        <p14:creationId xmlns:p14="http://schemas.microsoft.com/office/powerpoint/2010/main" val="37387875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547664" y="1698674"/>
            <a:ext cx="3798422" cy="4424486"/>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endParaRPr lang="pl-PL" b="1" dirty="0" smtClean="0">
              <a:solidFill>
                <a:schemeClr val="tx1"/>
              </a:solidFill>
            </a:endParaRPr>
          </a:p>
          <a:p>
            <a:pPr algn="ctr"/>
            <a:endParaRPr lang="pl-PL" b="1" dirty="0">
              <a:solidFill>
                <a:schemeClr val="tx1"/>
              </a:solidFill>
            </a:endParaRPr>
          </a:p>
          <a:p>
            <a:pPr algn="ctr"/>
            <a:endParaRPr lang="pl-PL" b="1" dirty="0" smtClean="0">
              <a:solidFill>
                <a:schemeClr val="tx1"/>
              </a:solidFill>
            </a:endParaRPr>
          </a:p>
          <a:p>
            <a:pPr algn="ctr"/>
            <a:r>
              <a:rPr lang="pl-PL" b="1" dirty="0" smtClean="0">
                <a:solidFill>
                  <a:schemeClr val="tx1"/>
                </a:solidFill>
              </a:rPr>
              <a:t>CPU</a:t>
            </a:r>
            <a:endParaRPr lang="pl-PL" b="1" dirty="0">
              <a:solidFill>
                <a:schemeClr val="tx1"/>
              </a:solidFill>
            </a:endParaRPr>
          </a:p>
        </p:txBody>
      </p:sp>
      <p:sp>
        <p:nvSpPr>
          <p:cNvPr id="3" name="Prostokąt 2"/>
          <p:cNvSpPr/>
          <p:nvPr/>
        </p:nvSpPr>
        <p:spPr>
          <a:xfrm>
            <a:off x="6012160" y="1733275"/>
            <a:ext cx="1368152" cy="439248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smtClean="0">
                <a:solidFill>
                  <a:schemeClr val="tx1"/>
                </a:solidFill>
              </a:rPr>
              <a:t>RAM</a:t>
            </a:r>
            <a:endParaRPr lang="pl-PL" b="1" dirty="0">
              <a:solidFill>
                <a:schemeClr val="tx1"/>
              </a:solidFill>
            </a:endParaRPr>
          </a:p>
        </p:txBody>
      </p:sp>
      <p:sp>
        <p:nvSpPr>
          <p:cNvPr id="4" name="Prostokąt 3"/>
          <p:cNvSpPr/>
          <p:nvPr/>
        </p:nvSpPr>
        <p:spPr>
          <a:xfrm>
            <a:off x="4301955" y="2002574"/>
            <a:ext cx="972108" cy="54006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smtClean="0">
                <a:solidFill>
                  <a:schemeClr val="tx1"/>
                </a:solidFill>
              </a:rPr>
              <a:t>INPUT</a:t>
            </a:r>
            <a:endParaRPr lang="pl-PL" b="1" dirty="0">
              <a:solidFill>
                <a:schemeClr val="tx1"/>
              </a:solidFill>
            </a:endParaRPr>
          </a:p>
        </p:txBody>
      </p:sp>
      <p:sp>
        <p:nvSpPr>
          <p:cNvPr id="5" name="Prostokąt 4"/>
          <p:cNvSpPr/>
          <p:nvPr/>
        </p:nvSpPr>
        <p:spPr>
          <a:xfrm>
            <a:off x="4301955" y="2542634"/>
            <a:ext cx="972108" cy="54006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600" b="1" dirty="0" smtClean="0">
                <a:solidFill>
                  <a:schemeClr val="tx1"/>
                </a:solidFill>
              </a:rPr>
              <a:t>OUTPUT</a:t>
            </a:r>
            <a:endParaRPr lang="pl-PL" sz="1600" b="1" dirty="0">
              <a:solidFill>
                <a:schemeClr val="tx1"/>
              </a:solidFill>
            </a:endParaRPr>
          </a:p>
        </p:txBody>
      </p:sp>
      <p:grpSp>
        <p:nvGrpSpPr>
          <p:cNvPr id="6" name="Grupa 5"/>
          <p:cNvGrpSpPr/>
          <p:nvPr/>
        </p:nvGrpSpPr>
        <p:grpSpPr>
          <a:xfrm>
            <a:off x="1920574" y="4522855"/>
            <a:ext cx="3098606" cy="792088"/>
            <a:chOff x="2068591" y="4522854"/>
            <a:chExt cx="3098606" cy="792088"/>
          </a:xfrm>
        </p:grpSpPr>
        <p:sp>
          <p:nvSpPr>
            <p:cNvPr id="7" name="Prostokąt 6"/>
            <p:cNvSpPr/>
            <p:nvPr/>
          </p:nvSpPr>
          <p:spPr>
            <a:xfrm>
              <a:off x="2068591" y="4522854"/>
              <a:ext cx="3098606" cy="792088"/>
            </a:xfrm>
            <a:prstGeom prst="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pl-PL" b="1" dirty="0" smtClean="0">
                  <a:solidFill>
                    <a:schemeClr val="tx1"/>
                  </a:solidFill>
                </a:rPr>
                <a:t>CONTROL UNIT</a:t>
              </a:r>
              <a:endParaRPr lang="pl-PL" b="1" dirty="0">
                <a:solidFill>
                  <a:schemeClr val="tx1"/>
                </a:solidFill>
              </a:endParaRPr>
            </a:p>
          </p:txBody>
        </p:sp>
        <p:sp>
          <p:nvSpPr>
            <p:cNvPr id="8" name="Prostokąt 7"/>
            <p:cNvSpPr/>
            <p:nvPr/>
          </p:nvSpPr>
          <p:spPr>
            <a:xfrm>
              <a:off x="2137729" y="4576390"/>
              <a:ext cx="648072" cy="36004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smtClean="0">
                  <a:solidFill>
                    <a:schemeClr val="tx1"/>
                  </a:solidFill>
                </a:rPr>
                <a:t>PC</a:t>
              </a:r>
              <a:endParaRPr lang="pl-PL" b="1" dirty="0">
                <a:solidFill>
                  <a:schemeClr val="tx1"/>
                </a:solidFill>
              </a:endParaRPr>
            </a:p>
          </p:txBody>
        </p:sp>
        <p:sp>
          <p:nvSpPr>
            <p:cNvPr id="9" name="Prostokąt 8"/>
            <p:cNvSpPr/>
            <p:nvPr/>
          </p:nvSpPr>
          <p:spPr>
            <a:xfrm>
              <a:off x="4463973" y="4593922"/>
              <a:ext cx="648072" cy="36004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smtClean="0">
                  <a:solidFill>
                    <a:schemeClr val="tx1"/>
                  </a:solidFill>
                </a:rPr>
                <a:t>IR</a:t>
              </a:r>
              <a:endParaRPr lang="pl-PL" b="1" dirty="0">
                <a:solidFill>
                  <a:schemeClr val="tx1"/>
                </a:solidFill>
              </a:endParaRPr>
            </a:p>
          </p:txBody>
        </p:sp>
      </p:grpSp>
      <p:sp>
        <p:nvSpPr>
          <p:cNvPr id="10" name="Prostokąt 9"/>
          <p:cNvSpPr/>
          <p:nvPr/>
        </p:nvSpPr>
        <p:spPr>
          <a:xfrm>
            <a:off x="4281377" y="3244712"/>
            <a:ext cx="972108" cy="54006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smtClean="0">
                <a:solidFill>
                  <a:schemeClr val="tx1"/>
                </a:solidFill>
              </a:rPr>
              <a:t>MAR</a:t>
            </a:r>
            <a:endParaRPr lang="pl-PL" b="1" dirty="0">
              <a:solidFill>
                <a:schemeClr val="tx1"/>
              </a:solidFill>
            </a:endParaRPr>
          </a:p>
        </p:txBody>
      </p:sp>
      <p:grpSp>
        <p:nvGrpSpPr>
          <p:cNvPr id="11" name="Grupa 10"/>
          <p:cNvGrpSpPr/>
          <p:nvPr/>
        </p:nvGrpSpPr>
        <p:grpSpPr>
          <a:xfrm>
            <a:off x="1813693" y="1861347"/>
            <a:ext cx="1944216" cy="2304256"/>
            <a:chOff x="1998845" y="1858558"/>
            <a:chExt cx="1944216" cy="2304256"/>
          </a:xfrm>
        </p:grpSpPr>
        <p:sp>
          <p:nvSpPr>
            <p:cNvPr id="12" name="Prostokąt 11"/>
            <p:cNvSpPr/>
            <p:nvPr/>
          </p:nvSpPr>
          <p:spPr>
            <a:xfrm>
              <a:off x="2070853" y="2002574"/>
              <a:ext cx="1800200" cy="108012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smtClean="0">
                  <a:solidFill>
                    <a:schemeClr val="tx1"/>
                  </a:solidFill>
                </a:rPr>
                <a:t>ALU</a:t>
              </a:r>
              <a:endParaRPr lang="pl-PL" b="1" dirty="0">
                <a:solidFill>
                  <a:schemeClr val="tx1"/>
                </a:solidFill>
              </a:endParaRPr>
            </a:p>
          </p:txBody>
        </p:sp>
        <p:sp>
          <p:nvSpPr>
            <p:cNvPr id="13" name="Prostokąt 12"/>
            <p:cNvSpPr/>
            <p:nvPr/>
          </p:nvSpPr>
          <p:spPr>
            <a:xfrm>
              <a:off x="3222981" y="2722654"/>
              <a:ext cx="648072" cy="36004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smtClean="0">
                  <a:solidFill>
                    <a:schemeClr val="tx1"/>
                  </a:solidFill>
                </a:rPr>
                <a:t>AC</a:t>
              </a:r>
              <a:endParaRPr lang="pl-PL" b="1" dirty="0">
                <a:solidFill>
                  <a:schemeClr val="tx1"/>
                </a:solidFill>
              </a:endParaRPr>
            </a:p>
          </p:txBody>
        </p:sp>
        <p:sp>
          <p:nvSpPr>
            <p:cNvPr id="14" name="Prostokąt 13"/>
            <p:cNvSpPr/>
            <p:nvPr/>
          </p:nvSpPr>
          <p:spPr>
            <a:xfrm>
              <a:off x="2086877" y="3433733"/>
              <a:ext cx="1800200" cy="432048"/>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smtClean="0">
                  <a:solidFill>
                    <a:schemeClr val="tx1"/>
                  </a:solidFill>
                </a:rPr>
                <a:t>MBR</a:t>
              </a:r>
              <a:endParaRPr lang="pl-PL" b="1" dirty="0">
                <a:solidFill>
                  <a:schemeClr val="tx1"/>
                </a:solidFill>
              </a:endParaRPr>
            </a:p>
          </p:txBody>
        </p:sp>
        <p:cxnSp>
          <p:nvCxnSpPr>
            <p:cNvPr id="15" name="Łącznik prosty ze strzałką 14"/>
            <p:cNvCxnSpPr/>
            <p:nvPr/>
          </p:nvCxnSpPr>
          <p:spPr>
            <a:xfrm flipV="1">
              <a:off x="2286877" y="3082695"/>
              <a:ext cx="0" cy="35103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Łącznik prosty ze strzałką 15"/>
            <p:cNvCxnSpPr/>
            <p:nvPr/>
          </p:nvCxnSpPr>
          <p:spPr>
            <a:xfrm>
              <a:off x="2461765" y="3082694"/>
              <a:ext cx="0" cy="35103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Łącznik prosty ze strzałką 16"/>
            <p:cNvCxnSpPr/>
            <p:nvPr/>
          </p:nvCxnSpPr>
          <p:spPr>
            <a:xfrm flipV="1">
              <a:off x="3480141" y="3082696"/>
              <a:ext cx="0" cy="35103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Łącznik prosty ze strzałką 17"/>
            <p:cNvCxnSpPr/>
            <p:nvPr/>
          </p:nvCxnSpPr>
          <p:spPr>
            <a:xfrm>
              <a:off x="3655029" y="3082695"/>
              <a:ext cx="0" cy="35103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Prostokąt 18"/>
            <p:cNvSpPr/>
            <p:nvPr/>
          </p:nvSpPr>
          <p:spPr>
            <a:xfrm>
              <a:off x="1998845" y="1858558"/>
              <a:ext cx="1944216" cy="23042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sp>
        <p:nvSpPr>
          <p:cNvPr id="20" name="pole tekstowe 19"/>
          <p:cNvSpPr txBox="1"/>
          <p:nvPr/>
        </p:nvSpPr>
        <p:spPr>
          <a:xfrm>
            <a:off x="755576" y="332656"/>
            <a:ext cx="7344816" cy="707886"/>
          </a:xfrm>
          <a:prstGeom prst="rect">
            <a:avLst/>
          </a:prstGeom>
          <a:noFill/>
        </p:spPr>
        <p:txBody>
          <a:bodyPr wrap="square" rtlCol="0">
            <a:spAutoFit/>
          </a:bodyPr>
          <a:lstStyle/>
          <a:p>
            <a:r>
              <a:rPr lang="pl-PL" sz="4000" dirty="0" smtClean="0">
                <a:latin typeface="Times New Roman" panose="02020603050405020304" pitchFamily="18" charset="0"/>
                <a:cs typeface="Times New Roman" panose="02020603050405020304" pitchFamily="18" charset="0"/>
              </a:rPr>
              <a:t>Architektura.</a:t>
            </a:r>
            <a:endParaRPr lang="pl-PL" sz="4000" dirty="0">
              <a:latin typeface="Times New Roman" panose="02020603050405020304" pitchFamily="18" charset="0"/>
              <a:cs typeface="Times New Roman" panose="02020603050405020304" pitchFamily="18" charset="0"/>
            </a:endParaRPr>
          </a:p>
        </p:txBody>
      </p:sp>
      <p:sp>
        <p:nvSpPr>
          <p:cNvPr id="21" name="Strzałka w lewo i prawo 20"/>
          <p:cNvSpPr/>
          <p:nvPr/>
        </p:nvSpPr>
        <p:spPr>
          <a:xfrm>
            <a:off x="5374024" y="3714147"/>
            <a:ext cx="638135" cy="35530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22" name="Łącznik łamany 21"/>
          <p:cNvCxnSpPr/>
          <p:nvPr/>
        </p:nvCxnSpPr>
        <p:spPr>
          <a:xfrm rot="5400000" flipH="1" flipV="1">
            <a:off x="3059824" y="3280724"/>
            <a:ext cx="2250250" cy="234011"/>
          </a:xfrm>
          <a:prstGeom prst="bentConnector2">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Łącznik prosty ze strzałką 22"/>
          <p:cNvCxnSpPr>
            <a:endCxn id="5" idx="1"/>
          </p:cNvCxnSpPr>
          <p:nvPr/>
        </p:nvCxnSpPr>
        <p:spPr>
          <a:xfrm>
            <a:off x="4073026" y="2812664"/>
            <a:ext cx="228929"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Łącznik prosty ze strzałką 23"/>
          <p:cNvCxnSpPr/>
          <p:nvPr/>
        </p:nvCxnSpPr>
        <p:spPr>
          <a:xfrm>
            <a:off x="4070484" y="3514742"/>
            <a:ext cx="228929"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Łącznik prosty ze strzałką 24"/>
          <p:cNvCxnSpPr/>
          <p:nvPr/>
        </p:nvCxnSpPr>
        <p:spPr>
          <a:xfrm flipH="1">
            <a:off x="3742739" y="3140968"/>
            <a:ext cx="325204"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Łącznik prosty ze strzałką 25"/>
          <p:cNvCxnSpPr/>
          <p:nvPr/>
        </p:nvCxnSpPr>
        <p:spPr>
          <a:xfrm>
            <a:off x="5019180" y="4953963"/>
            <a:ext cx="992979"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Objaśnienie prostokątne zaokrąglone 26"/>
          <p:cNvSpPr/>
          <p:nvPr/>
        </p:nvSpPr>
        <p:spPr>
          <a:xfrm>
            <a:off x="4964028" y="686599"/>
            <a:ext cx="3424396" cy="942201"/>
          </a:xfrm>
          <a:prstGeom prst="wedgeRoundRectCallout">
            <a:avLst>
              <a:gd name="adj1" fmla="val -92318"/>
              <a:gd name="adj2" fmla="val 190167"/>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pl-PL" sz="1400" dirty="0">
                <a:solidFill>
                  <a:schemeClr val="tx1"/>
                </a:solidFill>
                <a:latin typeface="Times New Roman" panose="02020603050405020304" pitchFamily="18" charset="0"/>
                <a:cs typeface="Times New Roman" panose="02020603050405020304" pitchFamily="18" charset="0"/>
              </a:rPr>
              <a:t>Akumulator (AC) wykorzystywany do czasowego przechowywania </a:t>
            </a:r>
            <a:r>
              <a:rPr lang="pl-PL" sz="1400" dirty="0">
                <a:solidFill>
                  <a:srgbClr val="FF0000"/>
                </a:solidFill>
                <a:latin typeface="Times New Roman" panose="02020603050405020304" pitchFamily="18" charset="0"/>
                <a:cs typeface="Times New Roman" panose="02020603050405020304" pitchFamily="18" charset="0"/>
              </a:rPr>
              <a:t>argumentów</a:t>
            </a:r>
            <a:r>
              <a:rPr lang="pl-PL" sz="1400" dirty="0">
                <a:solidFill>
                  <a:schemeClr val="tx1"/>
                </a:solidFill>
                <a:latin typeface="Times New Roman" panose="02020603050405020304" pitchFamily="18" charset="0"/>
                <a:cs typeface="Times New Roman" panose="02020603050405020304" pitchFamily="18" charset="0"/>
              </a:rPr>
              <a:t> </a:t>
            </a:r>
            <a:r>
              <a:rPr lang="pl-PL" sz="1400" dirty="0" smtClean="0">
                <a:solidFill>
                  <a:schemeClr val="tx1"/>
                </a:solidFill>
                <a:latin typeface="Times New Roman" panose="02020603050405020304" pitchFamily="18" charset="0"/>
                <a:cs typeface="Times New Roman" panose="02020603050405020304" pitchFamily="18" charset="0"/>
              </a:rPr>
              <a:t/>
            </a:r>
            <a:br>
              <a:rPr lang="pl-PL" sz="1400" dirty="0" smtClean="0">
                <a:solidFill>
                  <a:schemeClr val="tx1"/>
                </a:solidFill>
                <a:latin typeface="Times New Roman" panose="02020603050405020304" pitchFamily="18" charset="0"/>
                <a:cs typeface="Times New Roman" panose="02020603050405020304" pitchFamily="18" charset="0"/>
              </a:rPr>
            </a:br>
            <a:r>
              <a:rPr lang="pl-PL" sz="1400" dirty="0" smtClean="0">
                <a:solidFill>
                  <a:schemeClr val="tx1"/>
                </a:solidFill>
                <a:latin typeface="Times New Roman" panose="02020603050405020304" pitchFamily="18" charset="0"/>
                <a:cs typeface="Times New Roman" panose="02020603050405020304" pitchFamily="18" charset="0"/>
              </a:rPr>
              <a:t>i </a:t>
            </a:r>
            <a:r>
              <a:rPr lang="pl-PL" sz="1400" dirty="0">
                <a:solidFill>
                  <a:srgbClr val="FF0000"/>
                </a:solidFill>
                <a:latin typeface="Times New Roman" panose="02020603050405020304" pitchFamily="18" charset="0"/>
                <a:cs typeface="Times New Roman" panose="02020603050405020304" pitchFamily="18" charset="0"/>
              </a:rPr>
              <a:t>wyników</a:t>
            </a:r>
            <a:r>
              <a:rPr lang="pl-PL" sz="1400" dirty="0">
                <a:solidFill>
                  <a:schemeClr val="tx1"/>
                </a:solidFill>
                <a:latin typeface="Times New Roman" panose="02020603050405020304" pitchFamily="18" charset="0"/>
                <a:cs typeface="Times New Roman" panose="02020603050405020304" pitchFamily="18" charset="0"/>
              </a:rPr>
              <a:t> operacji prowadzonych przez ALU. </a:t>
            </a:r>
          </a:p>
        </p:txBody>
      </p:sp>
    </p:spTree>
    <p:extLst>
      <p:ext uri="{BB962C8B-B14F-4D97-AF65-F5344CB8AC3E}">
        <p14:creationId xmlns:p14="http://schemas.microsoft.com/office/powerpoint/2010/main" val="40967430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1547664" y="1698674"/>
            <a:ext cx="3798422" cy="4424486"/>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endParaRPr lang="pl-PL" b="1" dirty="0" smtClean="0">
              <a:solidFill>
                <a:schemeClr val="tx1"/>
              </a:solidFill>
            </a:endParaRPr>
          </a:p>
          <a:p>
            <a:pPr algn="ctr"/>
            <a:endParaRPr lang="pl-PL" b="1" dirty="0">
              <a:solidFill>
                <a:schemeClr val="tx1"/>
              </a:solidFill>
            </a:endParaRPr>
          </a:p>
          <a:p>
            <a:pPr algn="ctr"/>
            <a:endParaRPr lang="pl-PL" b="1" dirty="0" smtClean="0">
              <a:solidFill>
                <a:schemeClr val="tx1"/>
              </a:solidFill>
            </a:endParaRPr>
          </a:p>
          <a:p>
            <a:pPr algn="ctr"/>
            <a:r>
              <a:rPr lang="pl-PL" b="1" dirty="0" smtClean="0">
                <a:solidFill>
                  <a:schemeClr val="tx1"/>
                </a:solidFill>
              </a:rPr>
              <a:t>CPU</a:t>
            </a:r>
            <a:endParaRPr lang="pl-PL" b="1" dirty="0">
              <a:solidFill>
                <a:schemeClr val="tx1"/>
              </a:solidFill>
            </a:endParaRPr>
          </a:p>
        </p:txBody>
      </p:sp>
      <p:sp>
        <p:nvSpPr>
          <p:cNvPr id="3" name="Prostokąt 2"/>
          <p:cNvSpPr/>
          <p:nvPr/>
        </p:nvSpPr>
        <p:spPr>
          <a:xfrm>
            <a:off x="6012160" y="1733275"/>
            <a:ext cx="1368152" cy="439248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smtClean="0">
                <a:solidFill>
                  <a:schemeClr val="tx1"/>
                </a:solidFill>
              </a:rPr>
              <a:t>RAM</a:t>
            </a:r>
            <a:endParaRPr lang="pl-PL" b="1" dirty="0">
              <a:solidFill>
                <a:schemeClr val="tx1"/>
              </a:solidFill>
            </a:endParaRPr>
          </a:p>
        </p:txBody>
      </p:sp>
      <p:sp>
        <p:nvSpPr>
          <p:cNvPr id="4" name="Prostokąt 3"/>
          <p:cNvSpPr/>
          <p:nvPr/>
        </p:nvSpPr>
        <p:spPr>
          <a:xfrm>
            <a:off x="4301955" y="2002574"/>
            <a:ext cx="972108" cy="54006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smtClean="0">
                <a:solidFill>
                  <a:schemeClr val="tx1"/>
                </a:solidFill>
              </a:rPr>
              <a:t>INPUT</a:t>
            </a:r>
            <a:endParaRPr lang="pl-PL" b="1" dirty="0">
              <a:solidFill>
                <a:schemeClr val="tx1"/>
              </a:solidFill>
            </a:endParaRPr>
          </a:p>
        </p:txBody>
      </p:sp>
      <p:sp>
        <p:nvSpPr>
          <p:cNvPr id="5" name="Prostokąt 4"/>
          <p:cNvSpPr/>
          <p:nvPr/>
        </p:nvSpPr>
        <p:spPr>
          <a:xfrm>
            <a:off x="4301955" y="2542634"/>
            <a:ext cx="972108" cy="54006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600" b="1" dirty="0" smtClean="0">
                <a:solidFill>
                  <a:schemeClr val="tx1"/>
                </a:solidFill>
              </a:rPr>
              <a:t>OUTPUT</a:t>
            </a:r>
            <a:endParaRPr lang="pl-PL" sz="1600" b="1" dirty="0">
              <a:solidFill>
                <a:schemeClr val="tx1"/>
              </a:solidFill>
            </a:endParaRPr>
          </a:p>
        </p:txBody>
      </p:sp>
      <p:grpSp>
        <p:nvGrpSpPr>
          <p:cNvPr id="6" name="Grupa 5"/>
          <p:cNvGrpSpPr/>
          <p:nvPr/>
        </p:nvGrpSpPr>
        <p:grpSpPr>
          <a:xfrm>
            <a:off x="1920574" y="4522855"/>
            <a:ext cx="3098606" cy="792088"/>
            <a:chOff x="2068591" y="4522854"/>
            <a:chExt cx="3098606" cy="792088"/>
          </a:xfrm>
        </p:grpSpPr>
        <p:sp>
          <p:nvSpPr>
            <p:cNvPr id="7" name="Prostokąt 6"/>
            <p:cNvSpPr/>
            <p:nvPr/>
          </p:nvSpPr>
          <p:spPr>
            <a:xfrm>
              <a:off x="2068591" y="4522854"/>
              <a:ext cx="3098606" cy="792088"/>
            </a:xfrm>
            <a:prstGeom prst="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pl-PL" b="1" dirty="0" smtClean="0">
                  <a:solidFill>
                    <a:schemeClr val="tx1"/>
                  </a:solidFill>
                </a:rPr>
                <a:t>CONTROL UNIT</a:t>
              </a:r>
              <a:endParaRPr lang="pl-PL" b="1" dirty="0">
                <a:solidFill>
                  <a:schemeClr val="tx1"/>
                </a:solidFill>
              </a:endParaRPr>
            </a:p>
          </p:txBody>
        </p:sp>
        <p:sp>
          <p:nvSpPr>
            <p:cNvPr id="8" name="Prostokąt 7"/>
            <p:cNvSpPr/>
            <p:nvPr/>
          </p:nvSpPr>
          <p:spPr>
            <a:xfrm>
              <a:off x="2137729" y="4576390"/>
              <a:ext cx="648072" cy="36004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smtClean="0">
                  <a:solidFill>
                    <a:schemeClr val="tx1"/>
                  </a:solidFill>
                </a:rPr>
                <a:t>PC</a:t>
              </a:r>
              <a:endParaRPr lang="pl-PL" b="1" dirty="0">
                <a:solidFill>
                  <a:schemeClr val="tx1"/>
                </a:solidFill>
              </a:endParaRPr>
            </a:p>
          </p:txBody>
        </p:sp>
        <p:sp>
          <p:nvSpPr>
            <p:cNvPr id="9" name="Prostokąt 8"/>
            <p:cNvSpPr/>
            <p:nvPr/>
          </p:nvSpPr>
          <p:spPr>
            <a:xfrm>
              <a:off x="4463973" y="4593922"/>
              <a:ext cx="648072" cy="36004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smtClean="0">
                  <a:solidFill>
                    <a:schemeClr val="tx1"/>
                  </a:solidFill>
                </a:rPr>
                <a:t>IR</a:t>
              </a:r>
              <a:endParaRPr lang="pl-PL" b="1" dirty="0">
                <a:solidFill>
                  <a:schemeClr val="tx1"/>
                </a:solidFill>
              </a:endParaRPr>
            </a:p>
          </p:txBody>
        </p:sp>
      </p:grpSp>
      <p:sp>
        <p:nvSpPr>
          <p:cNvPr id="10" name="Prostokąt 9"/>
          <p:cNvSpPr/>
          <p:nvPr/>
        </p:nvSpPr>
        <p:spPr>
          <a:xfrm>
            <a:off x="4281377" y="3244712"/>
            <a:ext cx="972108" cy="54006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smtClean="0">
                <a:solidFill>
                  <a:schemeClr val="tx1"/>
                </a:solidFill>
              </a:rPr>
              <a:t>MAR</a:t>
            </a:r>
            <a:endParaRPr lang="pl-PL" b="1" dirty="0">
              <a:solidFill>
                <a:schemeClr val="tx1"/>
              </a:solidFill>
            </a:endParaRPr>
          </a:p>
        </p:txBody>
      </p:sp>
      <p:grpSp>
        <p:nvGrpSpPr>
          <p:cNvPr id="11" name="Grupa 10"/>
          <p:cNvGrpSpPr/>
          <p:nvPr/>
        </p:nvGrpSpPr>
        <p:grpSpPr>
          <a:xfrm>
            <a:off x="1813693" y="1861347"/>
            <a:ext cx="1944216" cy="2304256"/>
            <a:chOff x="1998845" y="1858558"/>
            <a:chExt cx="1944216" cy="2304256"/>
          </a:xfrm>
        </p:grpSpPr>
        <p:sp>
          <p:nvSpPr>
            <p:cNvPr id="12" name="Prostokąt 11"/>
            <p:cNvSpPr/>
            <p:nvPr/>
          </p:nvSpPr>
          <p:spPr>
            <a:xfrm>
              <a:off x="2070853" y="2002574"/>
              <a:ext cx="1800200" cy="108012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smtClean="0">
                  <a:solidFill>
                    <a:schemeClr val="tx1"/>
                  </a:solidFill>
                </a:rPr>
                <a:t>ALU</a:t>
              </a:r>
              <a:endParaRPr lang="pl-PL" b="1" dirty="0">
                <a:solidFill>
                  <a:schemeClr val="tx1"/>
                </a:solidFill>
              </a:endParaRPr>
            </a:p>
          </p:txBody>
        </p:sp>
        <p:sp>
          <p:nvSpPr>
            <p:cNvPr id="13" name="Prostokąt 12"/>
            <p:cNvSpPr/>
            <p:nvPr/>
          </p:nvSpPr>
          <p:spPr>
            <a:xfrm>
              <a:off x="3222981" y="2722654"/>
              <a:ext cx="648072" cy="36004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smtClean="0">
                  <a:solidFill>
                    <a:schemeClr val="tx1"/>
                  </a:solidFill>
                </a:rPr>
                <a:t>AC</a:t>
              </a:r>
              <a:endParaRPr lang="pl-PL" b="1" dirty="0">
                <a:solidFill>
                  <a:schemeClr val="tx1"/>
                </a:solidFill>
              </a:endParaRPr>
            </a:p>
          </p:txBody>
        </p:sp>
        <p:sp>
          <p:nvSpPr>
            <p:cNvPr id="14" name="Prostokąt 13"/>
            <p:cNvSpPr/>
            <p:nvPr/>
          </p:nvSpPr>
          <p:spPr>
            <a:xfrm>
              <a:off x="2086877" y="3433733"/>
              <a:ext cx="1800200" cy="432048"/>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smtClean="0">
                  <a:solidFill>
                    <a:schemeClr val="tx1"/>
                  </a:solidFill>
                </a:rPr>
                <a:t>MBR</a:t>
              </a:r>
              <a:endParaRPr lang="pl-PL" b="1" dirty="0">
                <a:solidFill>
                  <a:schemeClr val="tx1"/>
                </a:solidFill>
              </a:endParaRPr>
            </a:p>
          </p:txBody>
        </p:sp>
        <p:cxnSp>
          <p:nvCxnSpPr>
            <p:cNvPr id="15" name="Łącznik prosty ze strzałką 14"/>
            <p:cNvCxnSpPr/>
            <p:nvPr/>
          </p:nvCxnSpPr>
          <p:spPr>
            <a:xfrm flipV="1">
              <a:off x="2286877" y="3082695"/>
              <a:ext cx="0" cy="35103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Łącznik prosty ze strzałką 15"/>
            <p:cNvCxnSpPr/>
            <p:nvPr/>
          </p:nvCxnSpPr>
          <p:spPr>
            <a:xfrm>
              <a:off x="2461765" y="3082694"/>
              <a:ext cx="0" cy="35103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Łącznik prosty ze strzałką 16"/>
            <p:cNvCxnSpPr/>
            <p:nvPr/>
          </p:nvCxnSpPr>
          <p:spPr>
            <a:xfrm flipV="1">
              <a:off x="3480141" y="3082696"/>
              <a:ext cx="0" cy="35103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Łącznik prosty ze strzałką 17"/>
            <p:cNvCxnSpPr/>
            <p:nvPr/>
          </p:nvCxnSpPr>
          <p:spPr>
            <a:xfrm>
              <a:off x="3655029" y="3082695"/>
              <a:ext cx="0" cy="35103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Prostokąt 18"/>
            <p:cNvSpPr/>
            <p:nvPr/>
          </p:nvSpPr>
          <p:spPr>
            <a:xfrm>
              <a:off x="1998845" y="1858558"/>
              <a:ext cx="1944216" cy="23042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sp>
        <p:nvSpPr>
          <p:cNvPr id="20" name="pole tekstowe 19"/>
          <p:cNvSpPr txBox="1"/>
          <p:nvPr/>
        </p:nvSpPr>
        <p:spPr>
          <a:xfrm>
            <a:off x="755576" y="332656"/>
            <a:ext cx="7344816" cy="707886"/>
          </a:xfrm>
          <a:prstGeom prst="rect">
            <a:avLst/>
          </a:prstGeom>
          <a:noFill/>
        </p:spPr>
        <p:txBody>
          <a:bodyPr wrap="square" rtlCol="0">
            <a:spAutoFit/>
          </a:bodyPr>
          <a:lstStyle/>
          <a:p>
            <a:r>
              <a:rPr lang="pl-PL" sz="4000" dirty="0" smtClean="0">
                <a:latin typeface="Times New Roman" panose="02020603050405020304" pitchFamily="18" charset="0"/>
                <a:cs typeface="Times New Roman" panose="02020603050405020304" pitchFamily="18" charset="0"/>
              </a:rPr>
              <a:t>Architektura.</a:t>
            </a:r>
            <a:endParaRPr lang="pl-PL" sz="4000" dirty="0">
              <a:latin typeface="Times New Roman" panose="02020603050405020304" pitchFamily="18" charset="0"/>
              <a:cs typeface="Times New Roman" panose="02020603050405020304" pitchFamily="18" charset="0"/>
            </a:endParaRPr>
          </a:p>
        </p:txBody>
      </p:sp>
      <p:sp>
        <p:nvSpPr>
          <p:cNvPr id="21" name="Strzałka w lewo i prawo 20"/>
          <p:cNvSpPr/>
          <p:nvPr/>
        </p:nvSpPr>
        <p:spPr>
          <a:xfrm>
            <a:off x="5374024" y="3714147"/>
            <a:ext cx="638135" cy="35530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22" name="Łącznik łamany 21"/>
          <p:cNvCxnSpPr/>
          <p:nvPr/>
        </p:nvCxnSpPr>
        <p:spPr>
          <a:xfrm rot="5400000" flipH="1" flipV="1">
            <a:off x="3059824" y="3280724"/>
            <a:ext cx="2250250" cy="234011"/>
          </a:xfrm>
          <a:prstGeom prst="bentConnector2">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Łącznik prosty ze strzałką 22"/>
          <p:cNvCxnSpPr>
            <a:endCxn id="5" idx="1"/>
          </p:cNvCxnSpPr>
          <p:nvPr/>
        </p:nvCxnSpPr>
        <p:spPr>
          <a:xfrm>
            <a:off x="4073026" y="2812664"/>
            <a:ext cx="228929"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Łącznik prosty ze strzałką 23"/>
          <p:cNvCxnSpPr/>
          <p:nvPr/>
        </p:nvCxnSpPr>
        <p:spPr>
          <a:xfrm>
            <a:off x="4070484" y="3514742"/>
            <a:ext cx="228929"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Łącznik prosty ze strzałką 24"/>
          <p:cNvCxnSpPr/>
          <p:nvPr/>
        </p:nvCxnSpPr>
        <p:spPr>
          <a:xfrm flipH="1">
            <a:off x="3742739" y="3140968"/>
            <a:ext cx="325204"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Łącznik prosty ze strzałką 25"/>
          <p:cNvCxnSpPr/>
          <p:nvPr/>
        </p:nvCxnSpPr>
        <p:spPr>
          <a:xfrm>
            <a:off x="5019180" y="4953963"/>
            <a:ext cx="992979"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Objaśnienie prostokątne zaokrąglone 26"/>
          <p:cNvSpPr/>
          <p:nvPr/>
        </p:nvSpPr>
        <p:spPr>
          <a:xfrm>
            <a:off x="4964028" y="686599"/>
            <a:ext cx="3424396" cy="942201"/>
          </a:xfrm>
          <a:prstGeom prst="wedgeRoundRectCallout">
            <a:avLst>
              <a:gd name="adj1" fmla="val -43363"/>
              <a:gd name="adj2" fmla="val 148574"/>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600" dirty="0" smtClean="0">
                <a:solidFill>
                  <a:schemeClr val="tx1"/>
                </a:solidFill>
                <a:latin typeface="Times New Roman" panose="02020603050405020304" pitchFamily="18" charset="0"/>
                <a:cs typeface="Times New Roman" panose="02020603050405020304" pitchFamily="18" charset="0"/>
              </a:rPr>
              <a:t>Układy wejścia /wyjścia.</a:t>
            </a:r>
            <a:endParaRPr lang="pl-PL"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08341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2"/>
          <p:cNvSpPr txBox="1">
            <a:spLocks/>
          </p:cNvSpPr>
          <p:nvPr/>
        </p:nvSpPr>
        <p:spPr>
          <a:xfrm>
            <a:off x="609600" y="1844824"/>
            <a:ext cx="7924800" cy="4114800"/>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pl-PL" sz="2000" dirty="0" smtClean="0">
                <a:latin typeface="Times New Roman" panose="02020603050405020304" pitchFamily="18" charset="0"/>
                <a:cs typeface="Times New Roman" panose="02020603050405020304" pitchFamily="18" charset="0"/>
              </a:rPr>
              <a:t>Rejestr buforowy pamięci (</a:t>
            </a:r>
            <a:r>
              <a:rPr lang="pl-PL" sz="2000" dirty="0" err="1" smtClean="0">
                <a:latin typeface="Times New Roman" panose="02020603050405020304" pitchFamily="18" charset="0"/>
                <a:cs typeface="Times New Roman" panose="02020603050405020304" pitchFamily="18" charset="0"/>
              </a:rPr>
              <a:t>memory</a:t>
            </a:r>
            <a:r>
              <a:rPr lang="pl-PL" sz="2000" dirty="0" smtClean="0">
                <a:latin typeface="Times New Roman" panose="02020603050405020304" pitchFamily="18" charset="0"/>
                <a:cs typeface="Times New Roman" panose="02020603050405020304" pitchFamily="18" charset="0"/>
              </a:rPr>
              <a:t> </a:t>
            </a:r>
            <a:r>
              <a:rPr lang="pl-PL" sz="2000" dirty="0" err="1" smtClean="0">
                <a:latin typeface="Times New Roman" panose="02020603050405020304" pitchFamily="18" charset="0"/>
                <a:cs typeface="Times New Roman" panose="02020603050405020304" pitchFamily="18" charset="0"/>
              </a:rPr>
              <a:t>buffer</a:t>
            </a:r>
            <a:r>
              <a:rPr lang="pl-PL" sz="2000" dirty="0" smtClean="0">
                <a:latin typeface="Times New Roman" panose="02020603050405020304" pitchFamily="18" charset="0"/>
                <a:cs typeface="Times New Roman" panose="02020603050405020304" pitchFamily="18" charset="0"/>
              </a:rPr>
              <a:t> register - MBR). Zawiera słowo, które ma być zapisane w pamięci, lub też jest wykorzystywany do pobierania słów z pamięci.</a:t>
            </a:r>
          </a:p>
          <a:p>
            <a:pPr algn="just"/>
            <a:r>
              <a:rPr lang="pl-PL" sz="2000" dirty="0" smtClean="0">
                <a:latin typeface="Times New Roman" panose="02020603050405020304" pitchFamily="18" charset="0"/>
                <a:cs typeface="Times New Roman" panose="02020603050405020304" pitchFamily="18" charset="0"/>
              </a:rPr>
              <a:t>Rejestr adresowy pamięci (</a:t>
            </a:r>
            <a:r>
              <a:rPr lang="pl-PL" sz="2000" dirty="0" err="1" smtClean="0">
                <a:latin typeface="Times New Roman" panose="02020603050405020304" pitchFamily="18" charset="0"/>
                <a:cs typeface="Times New Roman" panose="02020603050405020304" pitchFamily="18" charset="0"/>
              </a:rPr>
              <a:t>memory</a:t>
            </a:r>
            <a:r>
              <a:rPr lang="pl-PL" sz="2000" dirty="0" smtClean="0">
                <a:latin typeface="Times New Roman" panose="02020603050405020304" pitchFamily="18" charset="0"/>
                <a:cs typeface="Times New Roman" panose="02020603050405020304" pitchFamily="18" charset="0"/>
              </a:rPr>
              <a:t> </a:t>
            </a:r>
            <a:r>
              <a:rPr lang="pl-PL" sz="2000" dirty="0" err="1" smtClean="0">
                <a:latin typeface="Times New Roman" panose="02020603050405020304" pitchFamily="18" charset="0"/>
                <a:cs typeface="Times New Roman" panose="02020603050405020304" pitchFamily="18" charset="0"/>
              </a:rPr>
              <a:t>address</a:t>
            </a:r>
            <a:r>
              <a:rPr lang="pl-PL" sz="2000" dirty="0" smtClean="0">
                <a:latin typeface="Times New Roman" panose="02020603050405020304" pitchFamily="18" charset="0"/>
                <a:cs typeface="Times New Roman" panose="02020603050405020304" pitchFamily="18" charset="0"/>
              </a:rPr>
              <a:t> register - MAR). Określa adres w pamięci dotyczący słowa, które ma by zapisane w rejestrze MBR lub z niego odczytane.</a:t>
            </a:r>
          </a:p>
          <a:p>
            <a:pPr algn="just"/>
            <a:r>
              <a:rPr lang="pl-PL" sz="2000" dirty="0" smtClean="0">
                <a:latin typeface="Times New Roman" panose="02020603050405020304" pitchFamily="18" charset="0"/>
                <a:cs typeface="Times New Roman" panose="02020603050405020304" pitchFamily="18" charset="0"/>
              </a:rPr>
              <a:t>Rejestr rozkazów (</a:t>
            </a:r>
            <a:r>
              <a:rPr lang="pl-PL" sz="2000" dirty="0" err="1" smtClean="0">
                <a:latin typeface="Times New Roman" panose="02020603050405020304" pitchFamily="18" charset="0"/>
                <a:cs typeface="Times New Roman" panose="02020603050405020304" pitchFamily="18" charset="0"/>
              </a:rPr>
              <a:t>instruction</a:t>
            </a:r>
            <a:r>
              <a:rPr lang="pl-PL" sz="2000" dirty="0" smtClean="0">
                <a:latin typeface="Times New Roman" panose="02020603050405020304" pitchFamily="18" charset="0"/>
                <a:cs typeface="Times New Roman" panose="02020603050405020304" pitchFamily="18" charset="0"/>
              </a:rPr>
              <a:t> register - IR). Zawiera 4-bitowy kod operacyjny rozkazu, który jest wykonywany.</a:t>
            </a:r>
          </a:p>
          <a:p>
            <a:pPr algn="just"/>
            <a:r>
              <a:rPr lang="pl-PL" sz="2000" dirty="0" smtClean="0">
                <a:latin typeface="Times New Roman" panose="02020603050405020304" pitchFamily="18" charset="0"/>
                <a:cs typeface="Times New Roman" panose="02020603050405020304" pitchFamily="18" charset="0"/>
              </a:rPr>
              <a:t>Licznik programu (program </a:t>
            </a:r>
            <a:r>
              <a:rPr lang="pl-PL" sz="2000" dirty="0" err="1" smtClean="0">
                <a:latin typeface="Times New Roman" panose="02020603050405020304" pitchFamily="18" charset="0"/>
                <a:cs typeface="Times New Roman" panose="02020603050405020304" pitchFamily="18" charset="0"/>
              </a:rPr>
              <a:t>counter</a:t>
            </a:r>
            <a:r>
              <a:rPr lang="pl-PL" sz="2000" dirty="0" smtClean="0">
                <a:latin typeface="Times New Roman" panose="02020603050405020304" pitchFamily="18" charset="0"/>
                <a:cs typeface="Times New Roman" panose="02020603050405020304" pitchFamily="18" charset="0"/>
              </a:rPr>
              <a:t> - PC). Zawiera adres następnego rozkazu, który ma być pobrany z pamięci.</a:t>
            </a:r>
          </a:p>
          <a:p>
            <a:pPr algn="just"/>
            <a:r>
              <a:rPr lang="pl-PL" sz="2000" dirty="0" smtClean="0">
                <a:latin typeface="Times New Roman" panose="02020603050405020304" pitchFamily="18" charset="0"/>
                <a:cs typeface="Times New Roman" panose="02020603050405020304" pitchFamily="18" charset="0"/>
              </a:rPr>
              <a:t>Akumulator (AC) wykorzystywany do czasowego przechowywania argumentów i wyników operacji prowadzonych przez ALU. </a:t>
            </a:r>
            <a:endParaRPr lang="pl-PL" sz="2000" dirty="0">
              <a:latin typeface="Times New Roman" panose="02020603050405020304" pitchFamily="18" charset="0"/>
              <a:cs typeface="Times New Roman" panose="02020603050405020304" pitchFamily="18" charset="0"/>
            </a:endParaRPr>
          </a:p>
        </p:txBody>
      </p:sp>
      <p:sp>
        <p:nvSpPr>
          <p:cNvPr id="3" name="pole tekstowe 2"/>
          <p:cNvSpPr txBox="1"/>
          <p:nvPr/>
        </p:nvSpPr>
        <p:spPr>
          <a:xfrm>
            <a:off x="755576" y="332656"/>
            <a:ext cx="7344816" cy="707886"/>
          </a:xfrm>
          <a:prstGeom prst="rect">
            <a:avLst/>
          </a:prstGeom>
          <a:noFill/>
        </p:spPr>
        <p:txBody>
          <a:bodyPr wrap="square" rtlCol="0">
            <a:spAutoFit/>
          </a:bodyPr>
          <a:lstStyle/>
          <a:p>
            <a:r>
              <a:rPr lang="pl-PL" sz="4000" dirty="0" smtClean="0">
                <a:latin typeface="Times New Roman" panose="02020603050405020304" pitchFamily="18" charset="0"/>
                <a:cs typeface="Times New Roman" panose="02020603050405020304" pitchFamily="18" charset="0"/>
              </a:rPr>
              <a:t>Rejestry.</a:t>
            </a:r>
            <a:endParaRPr lang="pl-PL"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825176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rot="5400000">
            <a:off x="6453654" y="3781090"/>
            <a:ext cx="1483661" cy="60853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solidFill>
                  <a:schemeClr val="tx1"/>
                </a:solidFill>
              </a:rPr>
              <a:t>MAR</a:t>
            </a:r>
            <a:endParaRPr lang="pl-PL" dirty="0">
              <a:solidFill>
                <a:schemeClr val="tx1"/>
              </a:solidFill>
            </a:endParaRPr>
          </a:p>
        </p:txBody>
      </p:sp>
      <p:sp>
        <p:nvSpPr>
          <p:cNvPr id="3" name="Prostokąt 2"/>
          <p:cNvSpPr/>
          <p:nvPr/>
        </p:nvSpPr>
        <p:spPr>
          <a:xfrm rot="5400000">
            <a:off x="5599921" y="3781090"/>
            <a:ext cx="1483661" cy="60853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solidFill>
                  <a:schemeClr val="tx1"/>
                </a:solidFill>
              </a:rPr>
              <a:t>PC</a:t>
            </a:r>
            <a:endParaRPr lang="pl-PL" dirty="0">
              <a:solidFill>
                <a:schemeClr val="tx1"/>
              </a:solidFill>
            </a:endParaRPr>
          </a:p>
        </p:txBody>
      </p:sp>
      <p:sp>
        <p:nvSpPr>
          <p:cNvPr id="4" name="Prostokąt 3"/>
          <p:cNvSpPr/>
          <p:nvPr/>
        </p:nvSpPr>
        <p:spPr>
          <a:xfrm rot="5400000">
            <a:off x="4729478" y="3781090"/>
            <a:ext cx="1483661" cy="60853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solidFill>
                  <a:schemeClr val="tx1"/>
                </a:solidFill>
              </a:rPr>
              <a:t>MBR</a:t>
            </a:r>
            <a:endParaRPr lang="pl-PL" dirty="0">
              <a:solidFill>
                <a:schemeClr val="tx1"/>
              </a:solidFill>
            </a:endParaRPr>
          </a:p>
        </p:txBody>
      </p:sp>
      <p:sp>
        <p:nvSpPr>
          <p:cNvPr id="5" name="Prostokąt 4"/>
          <p:cNvSpPr/>
          <p:nvPr/>
        </p:nvSpPr>
        <p:spPr>
          <a:xfrm rot="5400000">
            <a:off x="3433458" y="3781090"/>
            <a:ext cx="1483661" cy="60853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solidFill>
                  <a:schemeClr val="tx1"/>
                </a:solidFill>
              </a:rPr>
              <a:t>AC</a:t>
            </a:r>
            <a:endParaRPr lang="pl-PL" dirty="0">
              <a:solidFill>
                <a:schemeClr val="tx1"/>
              </a:solidFill>
            </a:endParaRPr>
          </a:p>
        </p:txBody>
      </p:sp>
      <p:sp>
        <p:nvSpPr>
          <p:cNvPr id="6" name="Prostokąt 5"/>
          <p:cNvSpPr/>
          <p:nvPr/>
        </p:nvSpPr>
        <p:spPr>
          <a:xfrm rot="5400000">
            <a:off x="2125045" y="3781090"/>
            <a:ext cx="1483661" cy="60853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err="1" smtClean="0">
                <a:solidFill>
                  <a:schemeClr val="tx1"/>
                </a:solidFill>
              </a:rPr>
              <a:t>InREG</a:t>
            </a:r>
            <a:endParaRPr lang="pl-PL" dirty="0">
              <a:solidFill>
                <a:schemeClr val="tx1"/>
              </a:solidFill>
            </a:endParaRPr>
          </a:p>
        </p:txBody>
      </p:sp>
      <p:sp>
        <p:nvSpPr>
          <p:cNvPr id="7" name="Prostokąt 6"/>
          <p:cNvSpPr/>
          <p:nvPr/>
        </p:nvSpPr>
        <p:spPr>
          <a:xfrm rot="5400000">
            <a:off x="1271312" y="3781090"/>
            <a:ext cx="1483661" cy="60853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err="1" smtClean="0">
                <a:solidFill>
                  <a:schemeClr val="tx1"/>
                </a:solidFill>
              </a:rPr>
              <a:t>OuREG</a:t>
            </a:r>
            <a:endParaRPr lang="pl-PL" dirty="0">
              <a:solidFill>
                <a:schemeClr val="tx1"/>
              </a:solidFill>
            </a:endParaRPr>
          </a:p>
        </p:txBody>
      </p:sp>
      <p:sp>
        <p:nvSpPr>
          <p:cNvPr id="8" name="Prostokąt 7"/>
          <p:cNvSpPr/>
          <p:nvPr/>
        </p:nvSpPr>
        <p:spPr>
          <a:xfrm rot="5400000">
            <a:off x="400869" y="3781090"/>
            <a:ext cx="1483661" cy="60853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solidFill>
                  <a:schemeClr val="tx1"/>
                </a:solidFill>
              </a:rPr>
              <a:t>IR</a:t>
            </a:r>
            <a:endParaRPr lang="pl-PL" dirty="0">
              <a:solidFill>
                <a:schemeClr val="tx1"/>
              </a:solidFill>
            </a:endParaRPr>
          </a:p>
        </p:txBody>
      </p:sp>
      <p:sp>
        <p:nvSpPr>
          <p:cNvPr id="10" name="Prostokąt 9"/>
          <p:cNvSpPr/>
          <p:nvPr/>
        </p:nvSpPr>
        <p:spPr>
          <a:xfrm rot="5400000">
            <a:off x="6688826" y="3628957"/>
            <a:ext cx="2967321" cy="912799"/>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Pamięć RAM</a:t>
            </a:r>
            <a:endParaRPr lang="pl-PL" dirty="0"/>
          </a:p>
        </p:txBody>
      </p:sp>
      <p:sp>
        <p:nvSpPr>
          <p:cNvPr id="11" name="Prostokąt 10"/>
          <p:cNvSpPr/>
          <p:nvPr/>
        </p:nvSpPr>
        <p:spPr>
          <a:xfrm rot="5400000">
            <a:off x="4423634" y="-2302853"/>
            <a:ext cx="296732" cy="81137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pl-PL" dirty="0" smtClean="0"/>
              <a:t>MAGI STRALA 16 bit</a:t>
            </a:r>
          </a:p>
        </p:txBody>
      </p:sp>
      <p:cxnSp>
        <p:nvCxnSpPr>
          <p:cNvPr id="29" name="Łącznik prosty ze strzałką 28"/>
          <p:cNvCxnSpPr>
            <a:stCxn id="2" idx="0"/>
            <a:endCxn id="10" idx="2"/>
          </p:cNvCxnSpPr>
          <p:nvPr/>
        </p:nvCxnSpPr>
        <p:spPr>
          <a:xfrm rot="5400000" flipV="1">
            <a:off x="7607919" y="3977189"/>
            <a:ext cx="0" cy="2163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Prostokąt 38"/>
          <p:cNvSpPr/>
          <p:nvPr/>
        </p:nvSpPr>
        <p:spPr>
          <a:xfrm rot="5400000">
            <a:off x="4320857" y="5236562"/>
            <a:ext cx="960918" cy="60853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solidFill>
                  <a:schemeClr val="tx1"/>
                </a:solidFill>
              </a:rPr>
              <a:t>ALU</a:t>
            </a:r>
            <a:endParaRPr lang="pl-PL" dirty="0">
              <a:solidFill>
                <a:schemeClr val="tx1"/>
              </a:solidFill>
            </a:endParaRPr>
          </a:p>
        </p:txBody>
      </p:sp>
      <p:sp>
        <p:nvSpPr>
          <p:cNvPr id="41" name="Strzałka w lewo i prawo 40"/>
          <p:cNvSpPr/>
          <p:nvPr/>
        </p:nvSpPr>
        <p:spPr>
          <a:xfrm rot="5400000">
            <a:off x="6466062" y="2470829"/>
            <a:ext cx="1441128" cy="30426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2" name="Strzałka w lewo i prawo 41"/>
          <p:cNvSpPr/>
          <p:nvPr/>
        </p:nvSpPr>
        <p:spPr>
          <a:xfrm rot="5400000">
            <a:off x="5621187" y="2449563"/>
            <a:ext cx="1441128" cy="30426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3" name="Strzałka w lewo i prawo 42"/>
          <p:cNvSpPr/>
          <p:nvPr/>
        </p:nvSpPr>
        <p:spPr>
          <a:xfrm rot="5400000">
            <a:off x="4750744" y="2449563"/>
            <a:ext cx="1441128" cy="30426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5" name="Strzałka w lewo i prawo 44"/>
          <p:cNvSpPr/>
          <p:nvPr/>
        </p:nvSpPr>
        <p:spPr>
          <a:xfrm rot="5400000">
            <a:off x="2146311" y="2449563"/>
            <a:ext cx="1441128" cy="30426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6" name="Strzałka w lewo i prawo 45"/>
          <p:cNvSpPr/>
          <p:nvPr/>
        </p:nvSpPr>
        <p:spPr>
          <a:xfrm rot="5400000">
            <a:off x="1292578" y="2470829"/>
            <a:ext cx="1441128" cy="30426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7" name="Strzałka w lewo i prawo 46"/>
          <p:cNvSpPr/>
          <p:nvPr/>
        </p:nvSpPr>
        <p:spPr>
          <a:xfrm rot="5400000">
            <a:off x="422135" y="2470829"/>
            <a:ext cx="1441128" cy="30426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8" name="Strzałka w górę i w dół 47"/>
          <p:cNvSpPr/>
          <p:nvPr/>
        </p:nvSpPr>
        <p:spPr>
          <a:xfrm rot="5400000">
            <a:off x="4715641" y="3464200"/>
            <a:ext cx="197821" cy="63500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schemeClr val="tx1"/>
              </a:solidFill>
            </a:endParaRPr>
          </a:p>
        </p:txBody>
      </p:sp>
      <p:sp>
        <p:nvSpPr>
          <p:cNvPr id="51" name="Strzałka w lewo i prawo 50"/>
          <p:cNvSpPr/>
          <p:nvPr/>
        </p:nvSpPr>
        <p:spPr>
          <a:xfrm rot="5400000">
            <a:off x="7822837" y="2099914"/>
            <a:ext cx="699298" cy="30426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2" name="Wygięta strzałka 11"/>
          <p:cNvSpPr/>
          <p:nvPr/>
        </p:nvSpPr>
        <p:spPr>
          <a:xfrm rot="10800000">
            <a:off x="5090975" y="4827187"/>
            <a:ext cx="532466" cy="911463"/>
          </a:xfrm>
          <a:prstGeom prst="bentArrow">
            <a:avLst>
              <a:gd name="adj1" fmla="val 25000"/>
              <a:gd name="adj2" fmla="val 25000"/>
              <a:gd name="adj3" fmla="val 25000"/>
              <a:gd name="adj4" fmla="val 468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schemeClr val="tx1"/>
              </a:solidFill>
            </a:endParaRPr>
          </a:p>
        </p:txBody>
      </p:sp>
      <p:sp>
        <p:nvSpPr>
          <p:cNvPr id="27" name="pole tekstowe 26"/>
          <p:cNvSpPr txBox="1"/>
          <p:nvPr/>
        </p:nvSpPr>
        <p:spPr>
          <a:xfrm>
            <a:off x="755576" y="332656"/>
            <a:ext cx="7344816" cy="707886"/>
          </a:xfrm>
          <a:prstGeom prst="rect">
            <a:avLst/>
          </a:prstGeom>
          <a:noFill/>
        </p:spPr>
        <p:txBody>
          <a:bodyPr wrap="square" rtlCol="0">
            <a:spAutoFit/>
          </a:bodyPr>
          <a:lstStyle/>
          <a:p>
            <a:r>
              <a:rPr lang="pl-PL" sz="4000" dirty="0" smtClean="0">
                <a:latin typeface="Times New Roman" panose="02020603050405020304" pitchFamily="18" charset="0"/>
                <a:cs typeface="Times New Roman" panose="02020603050405020304" pitchFamily="18" charset="0"/>
              </a:rPr>
              <a:t>Ścieżka danych.</a:t>
            </a:r>
            <a:endParaRPr lang="pl-PL" sz="4000" dirty="0">
              <a:latin typeface="Times New Roman" panose="02020603050405020304" pitchFamily="18" charset="0"/>
              <a:cs typeface="Times New Roman" panose="02020603050405020304" pitchFamily="18" charset="0"/>
            </a:endParaRPr>
          </a:p>
        </p:txBody>
      </p:sp>
      <p:sp>
        <p:nvSpPr>
          <p:cNvPr id="13" name="Strzałka wygięta w górę 12"/>
          <p:cNvSpPr/>
          <p:nvPr/>
        </p:nvSpPr>
        <p:spPr>
          <a:xfrm flipH="1">
            <a:off x="4063135" y="4827187"/>
            <a:ext cx="407443" cy="74183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8" name="Strzałka wygięta w górę 27"/>
          <p:cNvSpPr/>
          <p:nvPr/>
        </p:nvSpPr>
        <p:spPr>
          <a:xfrm rot="10800000" flipH="1">
            <a:off x="4483192" y="4306405"/>
            <a:ext cx="407443" cy="74183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 name="pole tekstowe 8"/>
          <p:cNvSpPr txBox="1"/>
          <p:nvPr/>
        </p:nvSpPr>
        <p:spPr>
          <a:xfrm>
            <a:off x="515114" y="5373216"/>
            <a:ext cx="784061" cy="1200329"/>
          </a:xfrm>
          <a:prstGeom prst="rect">
            <a:avLst/>
          </a:prstGeom>
          <a:noFill/>
        </p:spPr>
        <p:txBody>
          <a:bodyPr wrap="none" rtlCol="0">
            <a:spAutoFit/>
          </a:bodyPr>
          <a:lstStyle/>
          <a:p>
            <a:r>
              <a:rPr lang="pl-PL" dirty="0" smtClean="0"/>
              <a:t>STORE</a:t>
            </a:r>
          </a:p>
          <a:p>
            <a:r>
              <a:rPr lang="pl-PL" dirty="0" smtClean="0"/>
              <a:t>LOAD</a:t>
            </a:r>
          </a:p>
          <a:p>
            <a:r>
              <a:rPr lang="pl-PL" dirty="0" smtClean="0"/>
              <a:t>ADD</a:t>
            </a:r>
          </a:p>
          <a:p>
            <a:r>
              <a:rPr lang="pl-PL" dirty="0" smtClean="0"/>
              <a:t>SUBT</a:t>
            </a:r>
            <a:endParaRPr lang="pl-PL" dirty="0"/>
          </a:p>
        </p:txBody>
      </p:sp>
    </p:spTree>
    <p:extLst>
      <p:ext uri="{BB962C8B-B14F-4D97-AF65-F5344CB8AC3E}">
        <p14:creationId xmlns:p14="http://schemas.microsoft.com/office/powerpoint/2010/main" val="15223567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1"/>
          <p:cNvPicPr>
            <a:picLocks noChangeAspect="1"/>
          </p:cNvPicPr>
          <p:nvPr/>
        </p:nvPicPr>
        <p:blipFill>
          <a:blip r:embed="rId2"/>
          <a:stretch>
            <a:fillRect/>
          </a:stretch>
        </p:blipFill>
        <p:spPr>
          <a:xfrm>
            <a:off x="70169" y="2348880"/>
            <a:ext cx="9073831" cy="3804622"/>
          </a:xfrm>
          <a:prstGeom prst="rect">
            <a:avLst/>
          </a:prstGeom>
        </p:spPr>
      </p:pic>
      <p:sp>
        <p:nvSpPr>
          <p:cNvPr id="3" name="pole tekstowe 2"/>
          <p:cNvSpPr txBox="1"/>
          <p:nvPr/>
        </p:nvSpPr>
        <p:spPr>
          <a:xfrm>
            <a:off x="251520" y="332656"/>
            <a:ext cx="8568952" cy="1323439"/>
          </a:xfrm>
          <a:prstGeom prst="rect">
            <a:avLst/>
          </a:prstGeom>
          <a:noFill/>
        </p:spPr>
        <p:txBody>
          <a:bodyPr wrap="square" rtlCol="0">
            <a:spAutoFit/>
          </a:bodyPr>
          <a:lstStyle/>
          <a:p>
            <a:r>
              <a:rPr lang="pl-PL" sz="4000" dirty="0" smtClean="0">
                <a:latin typeface="Times New Roman" panose="02020603050405020304" pitchFamily="18" charset="0"/>
                <a:cs typeface="Times New Roman" panose="02020603050405020304" pitchFamily="18" charset="0"/>
              </a:rPr>
              <a:t>1.Jednostka </a:t>
            </a:r>
            <a:r>
              <a:rPr lang="pl-PL" sz="4000" dirty="0">
                <a:latin typeface="Times New Roman" panose="02020603050405020304" pitchFamily="18" charset="0"/>
                <a:cs typeface="Times New Roman" panose="02020603050405020304" pitchFamily="18" charset="0"/>
              </a:rPr>
              <a:t>arytmetyczno </a:t>
            </a:r>
            <a:r>
              <a:rPr lang="pl-PL" sz="4000" dirty="0" smtClean="0">
                <a:latin typeface="Times New Roman" panose="02020603050405020304" pitchFamily="18" charset="0"/>
                <a:cs typeface="Times New Roman" panose="02020603050405020304" pitchFamily="18" charset="0"/>
              </a:rPr>
              <a:t>logiczna- sumator.</a:t>
            </a:r>
            <a:endParaRPr lang="pl-PL"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806909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395536" y="1916832"/>
            <a:ext cx="8352928" cy="4401205"/>
          </a:xfrm>
          <a:prstGeom prst="rect">
            <a:avLst/>
          </a:prstGeom>
        </p:spPr>
        <p:txBody>
          <a:bodyPr wrap="square">
            <a:spAutoFit/>
          </a:bodyPr>
          <a:lstStyle/>
          <a:p>
            <a:pPr algn="just"/>
            <a:r>
              <a:rPr lang="pl-PL" sz="2000" dirty="0">
                <a:latin typeface="Times New Roman" panose="02020603050405020304" pitchFamily="18" charset="0"/>
                <a:cs typeface="Times New Roman" panose="02020603050405020304" pitchFamily="18" charset="0"/>
              </a:rPr>
              <a:t>Instrukcja ładowania </a:t>
            </a:r>
            <a:r>
              <a:rPr lang="pl-PL" sz="2000" dirty="0" err="1">
                <a:latin typeface="Times New Roman" panose="02020603050405020304" pitchFamily="18" charset="0"/>
                <a:cs typeface="Times New Roman" panose="02020603050405020304" pitchFamily="18" charset="0"/>
              </a:rPr>
              <a:t>Load</a:t>
            </a:r>
            <a:r>
              <a:rPr lang="pl-PL" sz="2000" dirty="0">
                <a:latin typeface="Times New Roman" panose="02020603050405020304" pitchFamily="18" charset="0"/>
                <a:cs typeface="Times New Roman" panose="02020603050405020304" pitchFamily="18" charset="0"/>
              </a:rPr>
              <a:t> pozwala przenieść dane z pamięci do procesora (</a:t>
            </a:r>
            <a:r>
              <a:rPr lang="pl-PL" sz="2000" dirty="0" smtClean="0">
                <a:latin typeface="Times New Roman" panose="02020603050405020304" pitchFamily="18" charset="0"/>
                <a:cs typeface="Times New Roman" panose="02020603050405020304" pitchFamily="18" charset="0"/>
              </a:rPr>
              <a:t>poprzez MBR </a:t>
            </a:r>
            <a:r>
              <a:rPr lang="pl-PL" sz="2000" dirty="0">
                <a:latin typeface="Times New Roman" panose="02020603050405020304" pitchFamily="18" charset="0"/>
                <a:cs typeface="Times New Roman" panose="02020603050405020304" pitchFamily="18" charset="0"/>
              </a:rPr>
              <a:t>i AC). Wszystkie dane (wszystko, co nie jest instrukcją) </a:t>
            </a:r>
            <a:r>
              <a:rPr lang="pl-PL" sz="2000" dirty="0" smtClean="0">
                <a:latin typeface="Times New Roman" panose="02020603050405020304" pitchFamily="18" charset="0"/>
                <a:cs typeface="Times New Roman" panose="02020603050405020304" pitchFamily="18" charset="0"/>
              </a:rPr>
              <a:t/>
            </a:r>
            <a:br>
              <a:rPr lang="pl-PL" sz="2000" dirty="0" smtClean="0">
                <a:latin typeface="Times New Roman" panose="02020603050405020304" pitchFamily="18" charset="0"/>
                <a:cs typeface="Times New Roman" panose="02020603050405020304" pitchFamily="18" charset="0"/>
              </a:rPr>
            </a:br>
            <a:r>
              <a:rPr lang="pl-PL" sz="2000" dirty="0" smtClean="0">
                <a:latin typeface="Times New Roman" panose="02020603050405020304" pitchFamily="18" charset="0"/>
                <a:cs typeface="Times New Roman" panose="02020603050405020304" pitchFamily="18" charset="0"/>
              </a:rPr>
              <a:t>z </a:t>
            </a:r>
            <a:r>
              <a:rPr lang="pl-PL" sz="2000" dirty="0">
                <a:latin typeface="Times New Roman" panose="02020603050405020304" pitchFamily="18" charset="0"/>
                <a:cs typeface="Times New Roman" panose="02020603050405020304" pitchFamily="18" charset="0"/>
              </a:rPr>
              <a:t>pamięci musza być transferowane do rejestru MBR, a następnie do każdego innego lub do ALU; nie istnieją inne opcje w tej architekturze. Kod mnemoniczny nie </a:t>
            </a:r>
            <a:r>
              <a:rPr lang="pl-PL" sz="2000" dirty="0" smtClean="0">
                <a:latin typeface="Times New Roman" panose="02020603050405020304" pitchFamily="18" charset="0"/>
                <a:cs typeface="Times New Roman" panose="02020603050405020304" pitchFamily="18" charset="0"/>
              </a:rPr>
              <a:t>wskazuje, </a:t>
            </a:r>
            <a:r>
              <a:rPr lang="pl-PL" sz="2000" dirty="0">
                <a:latin typeface="Times New Roman" panose="02020603050405020304" pitchFamily="18" charset="0"/>
                <a:cs typeface="Times New Roman" panose="02020603050405020304" pitchFamily="18" charset="0"/>
              </a:rPr>
              <a:t>że instrukcja ładowania </a:t>
            </a:r>
            <a:r>
              <a:rPr lang="pl-PL" sz="2000" dirty="0" err="1">
                <a:latin typeface="Times New Roman" panose="02020603050405020304" pitchFamily="18" charset="0"/>
                <a:cs typeface="Times New Roman" panose="02020603050405020304" pitchFamily="18" charset="0"/>
              </a:rPr>
              <a:t>Load</a:t>
            </a:r>
            <a:r>
              <a:rPr lang="pl-PL" sz="2000" dirty="0">
                <a:latin typeface="Times New Roman" panose="02020603050405020304" pitchFamily="18" charset="0"/>
                <a:cs typeface="Times New Roman" panose="02020603050405020304" pitchFamily="18" charset="0"/>
              </a:rPr>
              <a:t> </a:t>
            </a:r>
            <a:r>
              <a:rPr lang="pl-PL" sz="2000" dirty="0" smtClean="0">
                <a:latin typeface="Times New Roman" panose="02020603050405020304" pitchFamily="18" charset="0"/>
                <a:cs typeface="Times New Roman" panose="02020603050405020304" pitchFamily="18" charset="0"/>
              </a:rPr>
              <a:t>dotyczy bezpośrednio </a:t>
            </a:r>
            <a:r>
              <a:rPr lang="pl-PL" sz="2000" dirty="0">
                <a:latin typeface="Times New Roman" panose="02020603050405020304" pitchFamily="18" charset="0"/>
                <a:cs typeface="Times New Roman" panose="02020603050405020304" pitchFamily="18" charset="0"/>
              </a:rPr>
              <a:t>AC jako rejestru przeznaczenia; (jest on w tej instrukcji niejawny). Inne instrukcje odwołają się  do tego rejestru </a:t>
            </a:r>
            <a:r>
              <a:rPr lang="pl-PL" sz="2000" dirty="0" smtClean="0">
                <a:latin typeface="Times New Roman" panose="02020603050405020304" pitchFamily="18" charset="0"/>
                <a:cs typeface="Times New Roman" panose="02020603050405020304" pitchFamily="18" charset="0"/>
              </a:rPr>
              <a:t>w </a:t>
            </a:r>
            <a:r>
              <a:rPr lang="pl-PL" sz="2000" dirty="0">
                <a:latin typeface="Times New Roman" panose="02020603050405020304" pitchFamily="18" charset="0"/>
                <a:cs typeface="Times New Roman" panose="02020603050405020304" pitchFamily="18" charset="0"/>
              </a:rPr>
              <a:t>podobny sposób. Instrukcja </a:t>
            </a:r>
            <a:r>
              <a:rPr lang="pl-PL" sz="2000" dirty="0" err="1">
                <a:latin typeface="Times New Roman" panose="02020603050405020304" pitchFamily="18" charset="0"/>
                <a:cs typeface="Times New Roman" panose="02020603050405020304" pitchFamily="18" charset="0"/>
              </a:rPr>
              <a:t>Store</a:t>
            </a:r>
            <a:r>
              <a:rPr lang="pl-PL" sz="2000" dirty="0">
                <a:latin typeface="Times New Roman" panose="02020603050405020304" pitchFamily="18" charset="0"/>
                <a:cs typeface="Times New Roman" panose="02020603050405020304" pitchFamily="18" charset="0"/>
              </a:rPr>
              <a:t> pozwala przenieść dane z powrotem do pamięci. </a:t>
            </a:r>
            <a:r>
              <a:rPr lang="pl-PL" sz="2000" dirty="0" smtClean="0">
                <a:latin typeface="Times New Roman" panose="02020603050405020304" pitchFamily="18" charset="0"/>
                <a:cs typeface="Times New Roman" panose="02020603050405020304" pitchFamily="18" charset="0"/>
              </a:rPr>
              <a:t>Dodawanie ADD i </a:t>
            </a:r>
            <a:r>
              <a:rPr lang="pl-PL" sz="2000" dirty="0">
                <a:latin typeface="Times New Roman" panose="02020603050405020304" pitchFamily="18" charset="0"/>
                <a:cs typeface="Times New Roman" panose="02020603050405020304" pitchFamily="18" charset="0"/>
              </a:rPr>
              <a:t>instrukcje SUBT odpowiednio dodają i odejmują, wartości danych zapisanych pod adresem X do, lub od, zawartości  AC. Dane znajdujące się </a:t>
            </a:r>
            <a:r>
              <a:rPr lang="pl-PL" sz="2000" dirty="0" smtClean="0">
                <a:latin typeface="Times New Roman" panose="02020603050405020304" pitchFamily="18" charset="0"/>
                <a:cs typeface="Times New Roman" panose="02020603050405020304" pitchFamily="18" charset="0"/>
              </a:rPr>
              <a:t/>
            </a:r>
            <a:br>
              <a:rPr lang="pl-PL" sz="2000" dirty="0" smtClean="0">
                <a:latin typeface="Times New Roman" panose="02020603050405020304" pitchFamily="18" charset="0"/>
                <a:cs typeface="Times New Roman" panose="02020603050405020304" pitchFamily="18" charset="0"/>
              </a:rPr>
            </a:br>
            <a:r>
              <a:rPr lang="pl-PL" sz="2000" dirty="0" smtClean="0">
                <a:latin typeface="Times New Roman" panose="02020603050405020304" pitchFamily="18" charset="0"/>
                <a:cs typeface="Times New Roman" panose="02020603050405020304" pitchFamily="18" charset="0"/>
              </a:rPr>
              <a:t>w </a:t>
            </a:r>
            <a:r>
              <a:rPr lang="pl-PL" sz="2000" dirty="0">
                <a:latin typeface="Times New Roman" panose="02020603050405020304" pitchFamily="18" charset="0"/>
                <a:cs typeface="Times New Roman" panose="02020603050405020304" pitchFamily="18" charset="0"/>
              </a:rPr>
              <a:t>komórce pamięci pod adresem X są kopiowe do  MBR gdzie są przechowywane do momentu zakończenia wykonywania operacji arytmetycznych. Instrukcje Input </a:t>
            </a:r>
            <a:r>
              <a:rPr lang="pl-PL" sz="2000" dirty="0" smtClean="0">
                <a:latin typeface="Times New Roman" panose="02020603050405020304" pitchFamily="18" charset="0"/>
                <a:cs typeface="Times New Roman" panose="02020603050405020304" pitchFamily="18" charset="0"/>
              </a:rPr>
              <a:t>i </a:t>
            </a:r>
            <a:r>
              <a:rPr lang="pl-PL" sz="2000" dirty="0" err="1">
                <a:latin typeface="Times New Roman" panose="02020603050405020304" pitchFamily="18" charset="0"/>
                <a:cs typeface="Times New Roman" panose="02020603050405020304" pitchFamily="18" charset="0"/>
              </a:rPr>
              <a:t>Output</a:t>
            </a:r>
            <a:r>
              <a:rPr lang="pl-PL" sz="2000" dirty="0">
                <a:latin typeface="Times New Roman" panose="02020603050405020304" pitchFamily="18" charset="0"/>
                <a:cs typeface="Times New Roman" panose="02020603050405020304" pitchFamily="18" charset="0"/>
              </a:rPr>
              <a:t> pozwalają na komunikację procesora ze światem zewnętrznym.</a:t>
            </a:r>
          </a:p>
        </p:txBody>
      </p:sp>
      <p:sp>
        <p:nvSpPr>
          <p:cNvPr id="3" name="pole tekstowe 2"/>
          <p:cNvSpPr txBox="1"/>
          <p:nvPr/>
        </p:nvSpPr>
        <p:spPr>
          <a:xfrm>
            <a:off x="755576" y="332656"/>
            <a:ext cx="7344816" cy="707886"/>
          </a:xfrm>
          <a:prstGeom prst="rect">
            <a:avLst/>
          </a:prstGeom>
          <a:noFill/>
        </p:spPr>
        <p:txBody>
          <a:bodyPr wrap="square" rtlCol="0">
            <a:spAutoFit/>
          </a:bodyPr>
          <a:lstStyle/>
          <a:p>
            <a:r>
              <a:rPr lang="pl-PL" sz="4000" dirty="0" smtClean="0">
                <a:latin typeface="Times New Roman" panose="02020603050405020304" pitchFamily="18" charset="0"/>
                <a:cs typeface="Times New Roman" panose="02020603050405020304" pitchFamily="18" charset="0"/>
              </a:rPr>
              <a:t>Rozkazy.</a:t>
            </a:r>
            <a:endParaRPr lang="pl-PL"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927813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3311860" y="1844824"/>
            <a:ext cx="4536504" cy="576064"/>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Adres 12 bitów</a:t>
            </a:r>
            <a:endParaRPr lang="pl-PL" dirty="0"/>
          </a:p>
        </p:txBody>
      </p:sp>
      <p:sp>
        <p:nvSpPr>
          <p:cNvPr id="3" name="Prostokąt 2"/>
          <p:cNvSpPr/>
          <p:nvPr/>
        </p:nvSpPr>
        <p:spPr>
          <a:xfrm>
            <a:off x="1295636" y="1844824"/>
            <a:ext cx="2016224" cy="576064"/>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solidFill>
                  <a:schemeClr val="tx1"/>
                </a:solidFill>
              </a:rPr>
              <a:t>Kod operacji</a:t>
            </a:r>
          </a:p>
          <a:p>
            <a:pPr algn="ctr"/>
            <a:r>
              <a:rPr lang="pl-PL" dirty="0" smtClean="0">
                <a:solidFill>
                  <a:schemeClr val="tx1"/>
                </a:solidFill>
              </a:rPr>
              <a:t>4 bity</a:t>
            </a:r>
            <a:endParaRPr lang="pl-PL" dirty="0">
              <a:solidFill>
                <a:schemeClr val="tx1"/>
              </a:solidFill>
            </a:endParaRPr>
          </a:p>
        </p:txBody>
      </p:sp>
      <p:sp>
        <p:nvSpPr>
          <p:cNvPr id="4" name="pole tekstowe 3"/>
          <p:cNvSpPr txBox="1"/>
          <p:nvPr/>
        </p:nvSpPr>
        <p:spPr>
          <a:xfrm>
            <a:off x="1133618" y="1372126"/>
            <a:ext cx="6876764" cy="369332"/>
          </a:xfrm>
          <a:prstGeom prst="rect">
            <a:avLst/>
          </a:prstGeom>
          <a:noFill/>
        </p:spPr>
        <p:txBody>
          <a:bodyPr wrap="square" rtlCol="0">
            <a:spAutoFit/>
          </a:bodyPr>
          <a:lstStyle/>
          <a:p>
            <a:r>
              <a:rPr lang="pl-PL" dirty="0" smtClean="0"/>
              <a:t>15                            12  11                                                                                 0</a:t>
            </a:r>
            <a:endParaRPr lang="pl-PL" dirty="0"/>
          </a:p>
        </p:txBody>
      </p:sp>
      <p:sp>
        <p:nvSpPr>
          <p:cNvPr id="6" name="pole tekstowe 5"/>
          <p:cNvSpPr txBox="1"/>
          <p:nvPr/>
        </p:nvSpPr>
        <p:spPr>
          <a:xfrm>
            <a:off x="755576" y="332656"/>
            <a:ext cx="7344816" cy="707886"/>
          </a:xfrm>
          <a:prstGeom prst="rect">
            <a:avLst/>
          </a:prstGeom>
          <a:noFill/>
        </p:spPr>
        <p:txBody>
          <a:bodyPr wrap="square" rtlCol="0">
            <a:spAutoFit/>
          </a:bodyPr>
          <a:lstStyle/>
          <a:p>
            <a:r>
              <a:rPr lang="pl-PL" sz="4000" dirty="0" smtClean="0">
                <a:latin typeface="Times New Roman" panose="02020603050405020304" pitchFamily="18" charset="0"/>
                <a:cs typeface="Times New Roman" panose="02020603050405020304" pitchFamily="18" charset="0"/>
              </a:rPr>
              <a:t>Format rozkazu.</a:t>
            </a:r>
            <a:endParaRPr lang="pl-PL" sz="4000" dirty="0">
              <a:latin typeface="Times New Roman" panose="02020603050405020304" pitchFamily="18" charset="0"/>
              <a:cs typeface="Times New Roman" panose="02020603050405020304" pitchFamily="18" charset="0"/>
            </a:endParaRPr>
          </a:p>
        </p:txBody>
      </p:sp>
      <p:sp>
        <p:nvSpPr>
          <p:cNvPr id="7" name="Prostokąt 6"/>
          <p:cNvSpPr/>
          <p:nvPr/>
        </p:nvSpPr>
        <p:spPr>
          <a:xfrm>
            <a:off x="1283262" y="4890864"/>
            <a:ext cx="6552728" cy="576064"/>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Dana</a:t>
            </a:r>
            <a:endParaRPr lang="pl-PL" dirty="0"/>
          </a:p>
        </p:txBody>
      </p:sp>
      <p:sp>
        <p:nvSpPr>
          <p:cNvPr id="8" name="pole tekstowe 7"/>
          <p:cNvSpPr txBox="1"/>
          <p:nvPr/>
        </p:nvSpPr>
        <p:spPr>
          <a:xfrm>
            <a:off x="1121244" y="4386808"/>
            <a:ext cx="6876764" cy="369332"/>
          </a:xfrm>
          <a:prstGeom prst="rect">
            <a:avLst/>
          </a:prstGeom>
          <a:noFill/>
        </p:spPr>
        <p:txBody>
          <a:bodyPr wrap="square" rtlCol="0">
            <a:spAutoFit/>
          </a:bodyPr>
          <a:lstStyle/>
          <a:p>
            <a:r>
              <a:rPr lang="pl-PL" dirty="0" smtClean="0"/>
              <a:t>15                            </a:t>
            </a:r>
            <a:r>
              <a:rPr lang="pl-PL" dirty="0"/>
              <a:t> </a:t>
            </a:r>
            <a:r>
              <a:rPr lang="pl-PL" dirty="0" smtClean="0"/>
              <a:t>                                                                                          0</a:t>
            </a:r>
            <a:endParaRPr lang="pl-PL" dirty="0"/>
          </a:p>
        </p:txBody>
      </p:sp>
      <p:sp>
        <p:nvSpPr>
          <p:cNvPr id="9" name="pole tekstowe 8"/>
          <p:cNvSpPr txBox="1"/>
          <p:nvPr/>
        </p:nvSpPr>
        <p:spPr>
          <a:xfrm>
            <a:off x="887218" y="3284984"/>
            <a:ext cx="7344816" cy="707886"/>
          </a:xfrm>
          <a:prstGeom prst="rect">
            <a:avLst/>
          </a:prstGeom>
          <a:noFill/>
        </p:spPr>
        <p:txBody>
          <a:bodyPr wrap="square" rtlCol="0">
            <a:spAutoFit/>
          </a:bodyPr>
          <a:lstStyle/>
          <a:p>
            <a:r>
              <a:rPr lang="pl-PL" sz="4000" dirty="0" smtClean="0">
                <a:latin typeface="Times New Roman" panose="02020603050405020304" pitchFamily="18" charset="0"/>
                <a:cs typeface="Times New Roman" panose="02020603050405020304" pitchFamily="18" charset="0"/>
              </a:rPr>
              <a:t>Format danych </a:t>
            </a:r>
            <a:r>
              <a:rPr lang="pl-PL" sz="2400" dirty="0" smtClean="0">
                <a:latin typeface="Times New Roman" panose="02020603050405020304" pitchFamily="18" charset="0"/>
                <a:cs typeface="Times New Roman" panose="02020603050405020304" pitchFamily="18" charset="0"/>
              </a:rPr>
              <a:t>(zapis w NKB lub kodzie U2).</a:t>
            </a:r>
            <a:endParaRPr lang="pl-PL"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357149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107504" y="404664"/>
            <a:ext cx="8712968" cy="1323439"/>
          </a:xfrm>
          <a:prstGeom prst="rect">
            <a:avLst/>
          </a:prstGeom>
          <a:noFill/>
        </p:spPr>
        <p:txBody>
          <a:bodyPr wrap="square" rtlCol="0">
            <a:spAutoFit/>
          </a:bodyPr>
          <a:lstStyle/>
          <a:p>
            <a:r>
              <a:rPr lang="pl-PL" sz="4000" dirty="0" smtClean="0">
                <a:latin typeface="Times New Roman" panose="02020603050405020304" pitchFamily="18" charset="0"/>
                <a:cs typeface="Times New Roman" panose="02020603050405020304" pitchFamily="18" charset="0"/>
              </a:rPr>
              <a:t>Kody </a:t>
            </a:r>
            <a:r>
              <a:rPr lang="pl-PL" sz="4000" dirty="0">
                <a:latin typeface="Times New Roman" panose="02020603050405020304" pitchFamily="18" charset="0"/>
                <a:cs typeface="Times New Roman" panose="02020603050405020304" pitchFamily="18" charset="0"/>
              </a:rPr>
              <a:t>rozkazów </a:t>
            </a:r>
            <a:r>
              <a:rPr lang="pl-PL" sz="4000" dirty="0" smtClean="0">
                <a:latin typeface="Times New Roman" panose="02020603050405020304" pitchFamily="18" charset="0"/>
                <a:cs typeface="Times New Roman" panose="02020603050405020304" pitchFamily="18" charset="0"/>
              </a:rPr>
              <a:t>procesora i towarzyszące im mnemoniki asemblera.</a:t>
            </a:r>
            <a:endParaRPr lang="pl-PL" sz="4000" dirty="0">
              <a:latin typeface="Times New Roman" panose="02020603050405020304" pitchFamily="18" charset="0"/>
              <a:cs typeface="Times New Roman" panose="02020603050405020304" pitchFamily="18" charset="0"/>
            </a:endParaRPr>
          </a:p>
        </p:txBody>
      </p:sp>
      <p:pic>
        <p:nvPicPr>
          <p:cNvPr id="4" name="Obraz 3"/>
          <p:cNvPicPr>
            <a:picLocks noChangeAspect="1"/>
          </p:cNvPicPr>
          <p:nvPr/>
        </p:nvPicPr>
        <p:blipFill>
          <a:blip r:embed="rId3"/>
          <a:stretch>
            <a:fillRect/>
          </a:stretch>
        </p:blipFill>
        <p:spPr>
          <a:xfrm>
            <a:off x="1570734" y="1728103"/>
            <a:ext cx="5426467" cy="5127071"/>
          </a:xfrm>
          <a:prstGeom prst="rect">
            <a:avLst/>
          </a:prstGeom>
        </p:spPr>
      </p:pic>
    </p:spTree>
    <p:extLst>
      <p:ext uri="{BB962C8B-B14F-4D97-AF65-F5344CB8AC3E}">
        <p14:creationId xmlns:p14="http://schemas.microsoft.com/office/powerpoint/2010/main" val="392200596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raz 3"/>
          <p:cNvPicPr>
            <a:picLocks noChangeAspect="1"/>
          </p:cNvPicPr>
          <p:nvPr/>
        </p:nvPicPr>
        <p:blipFill>
          <a:blip r:embed="rId2"/>
          <a:stretch>
            <a:fillRect/>
          </a:stretch>
        </p:blipFill>
        <p:spPr>
          <a:xfrm>
            <a:off x="1547664" y="1728103"/>
            <a:ext cx="5337119" cy="4911388"/>
          </a:xfrm>
          <a:prstGeom prst="rect">
            <a:avLst/>
          </a:prstGeom>
        </p:spPr>
      </p:pic>
      <p:sp>
        <p:nvSpPr>
          <p:cNvPr id="7" name="pole tekstowe 6"/>
          <p:cNvSpPr txBox="1"/>
          <p:nvPr/>
        </p:nvSpPr>
        <p:spPr>
          <a:xfrm>
            <a:off x="107504" y="404664"/>
            <a:ext cx="8712968" cy="1323439"/>
          </a:xfrm>
          <a:prstGeom prst="rect">
            <a:avLst/>
          </a:prstGeom>
          <a:noFill/>
        </p:spPr>
        <p:txBody>
          <a:bodyPr wrap="square" rtlCol="0">
            <a:spAutoFit/>
          </a:bodyPr>
          <a:lstStyle/>
          <a:p>
            <a:r>
              <a:rPr lang="pl-PL" sz="4000" dirty="0" smtClean="0">
                <a:latin typeface="Times New Roman" panose="02020603050405020304" pitchFamily="18" charset="0"/>
                <a:cs typeface="Times New Roman" panose="02020603050405020304" pitchFamily="18" charset="0"/>
              </a:rPr>
              <a:t>Kody </a:t>
            </a:r>
            <a:r>
              <a:rPr lang="pl-PL" sz="4000" dirty="0">
                <a:latin typeface="Times New Roman" panose="02020603050405020304" pitchFamily="18" charset="0"/>
                <a:cs typeface="Times New Roman" panose="02020603050405020304" pitchFamily="18" charset="0"/>
              </a:rPr>
              <a:t>rozkazów </a:t>
            </a:r>
            <a:r>
              <a:rPr lang="pl-PL" sz="4000" dirty="0" smtClean="0">
                <a:latin typeface="Times New Roman" panose="02020603050405020304" pitchFamily="18" charset="0"/>
                <a:cs typeface="Times New Roman" panose="02020603050405020304" pitchFamily="18" charset="0"/>
              </a:rPr>
              <a:t>procesora i towarzyszące im mnemoniki asemblera.</a:t>
            </a:r>
            <a:endParaRPr lang="pl-PL"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404412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a 4"/>
          <p:cNvGrpSpPr/>
          <p:nvPr/>
        </p:nvGrpSpPr>
        <p:grpSpPr>
          <a:xfrm>
            <a:off x="1835696" y="2060848"/>
            <a:ext cx="5085604" cy="4037225"/>
            <a:chOff x="2219312" y="1552015"/>
            <a:chExt cx="4701988" cy="3139000"/>
          </a:xfrm>
        </p:grpSpPr>
        <p:pic>
          <p:nvPicPr>
            <p:cNvPr id="3" name="Obraz 2"/>
            <p:cNvPicPr>
              <a:picLocks noChangeAspect="1"/>
            </p:cNvPicPr>
            <p:nvPr/>
          </p:nvPicPr>
          <p:blipFill>
            <a:blip r:embed="rId2"/>
            <a:stretch>
              <a:fillRect/>
            </a:stretch>
          </p:blipFill>
          <p:spPr>
            <a:xfrm>
              <a:off x="2222700" y="2060848"/>
              <a:ext cx="4698600" cy="2630167"/>
            </a:xfrm>
            <a:prstGeom prst="rect">
              <a:avLst/>
            </a:prstGeom>
          </p:spPr>
        </p:pic>
        <p:pic>
          <p:nvPicPr>
            <p:cNvPr id="4" name="Obraz 3"/>
            <p:cNvPicPr>
              <a:picLocks noChangeAspect="1"/>
            </p:cNvPicPr>
            <p:nvPr/>
          </p:nvPicPr>
          <p:blipFill>
            <a:blip r:embed="rId3"/>
            <a:stretch>
              <a:fillRect/>
            </a:stretch>
          </p:blipFill>
          <p:spPr>
            <a:xfrm>
              <a:off x="2219312" y="1552015"/>
              <a:ext cx="4669950" cy="508833"/>
            </a:xfrm>
            <a:prstGeom prst="rect">
              <a:avLst/>
            </a:prstGeom>
          </p:spPr>
        </p:pic>
      </p:grpSp>
      <p:sp>
        <p:nvSpPr>
          <p:cNvPr id="6" name="pole tekstowe 5"/>
          <p:cNvSpPr txBox="1"/>
          <p:nvPr/>
        </p:nvSpPr>
        <p:spPr>
          <a:xfrm>
            <a:off x="107504" y="404664"/>
            <a:ext cx="8712968" cy="1323439"/>
          </a:xfrm>
          <a:prstGeom prst="rect">
            <a:avLst/>
          </a:prstGeom>
          <a:noFill/>
        </p:spPr>
        <p:txBody>
          <a:bodyPr wrap="square" rtlCol="0">
            <a:spAutoFit/>
          </a:bodyPr>
          <a:lstStyle/>
          <a:p>
            <a:r>
              <a:rPr lang="pl-PL" sz="4000" dirty="0" smtClean="0">
                <a:latin typeface="Times New Roman" panose="02020603050405020304" pitchFamily="18" charset="0"/>
                <a:cs typeface="Times New Roman" panose="02020603050405020304" pitchFamily="18" charset="0"/>
              </a:rPr>
              <a:t>Kody </a:t>
            </a:r>
            <a:r>
              <a:rPr lang="pl-PL" sz="4000" dirty="0">
                <a:latin typeface="Times New Roman" panose="02020603050405020304" pitchFamily="18" charset="0"/>
                <a:cs typeface="Times New Roman" panose="02020603050405020304" pitchFamily="18" charset="0"/>
              </a:rPr>
              <a:t>rozkazów </a:t>
            </a:r>
            <a:r>
              <a:rPr lang="pl-PL" sz="4000" dirty="0" smtClean="0">
                <a:latin typeface="Times New Roman" panose="02020603050405020304" pitchFamily="18" charset="0"/>
                <a:cs typeface="Times New Roman" panose="02020603050405020304" pitchFamily="18" charset="0"/>
              </a:rPr>
              <a:t>procesora i towarzyszące im mnemoniki asemblera.</a:t>
            </a:r>
            <a:endParaRPr lang="pl-PL"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69380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latin typeface="Times New Roman" panose="02020603050405020304" pitchFamily="18" charset="0"/>
                <a:cs typeface="Times New Roman" panose="02020603050405020304" pitchFamily="18" charset="0"/>
              </a:rPr>
              <a:t>Architektura MARIE- </a:t>
            </a:r>
            <a:r>
              <a:rPr lang="pl-PL" cap="none" dirty="0" smtClean="0">
                <a:latin typeface="Times New Roman" panose="02020603050405020304" pitchFamily="18" charset="0"/>
                <a:cs typeface="Times New Roman" panose="02020603050405020304" pitchFamily="18" charset="0"/>
              </a:rPr>
              <a:t>realizacja</a:t>
            </a:r>
            <a:endParaRPr lang="pl-PL" cap="none" dirty="0">
              <a:latin typeface="Times New Roman" panose="02020603050405020304" pitchFamily="18" charset="0"/>
              <a:cs typeface="Times New Roman" panose="02020603050405020304" pitchFamily="18" charset="0"/>
            </a:endParaRPr>
          </a:p>
        </p:txBody>
      </p:sp>
      <p:sp>
        <p:nvSpPr>
          <p:cNvPr id="3" name="Symbol zastępczy tekstu 2"/>
          <p:cNvSpPr>
            <a:spLocks noGrp="1"/>
          </p:cNvSpPr>
          <p:nvPr>
            <p:ph type="body" idx="1"/>
          </p:nvPr>
        </p:nvSpPr>
        <p:spPr/>
        <p:txBody>
          <a:bodyPr/>
          <a:lstStyle/>
          <a:p>
            <a:endParaRPr lang="pl-PL" dirty="0"/>
          </a:p>
        </p:txBody>
      </p:sp>
    </p:spTree>
    <p:extLst>
      <p:ext uri="{BB962C8B-B14F-4D97-AF65-F5344CB8AC3E}">
        <p14:creationId xmlns:p14="http://schemas.microsoft.com/office/powerpoint/2010/main" val="164976471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rostokąt 3"/>
          <p:cNvSpPr/>
          <p:nvPr/>
        </p:nvSpPr>
        <p:spPr>
          <a:xfrm>
            <a:off x="3311860" y="1844824"/>
            <a:ext cx="4536504" cy="576064"/>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Adres 12 bitów</a:t>
            </a:r>
            <a:endParaRPr lang="pl-PL" dirty="0"/>
          </a:p>
        </p:txBody>
      </p:sp>
      <p:sp>
        <p:nvSpPr>
          <p:cNvPr id="5" name="Prostokąt 4"/>
          <p:cNvSpPr/>
          <p:nvPr/>
        </p:nvSpPr>
        <p:spPr>
          <a:xfrm>
            <a:off x="1295636" y="1844824"/>
            <a:ext cx="2016224" cy="576064"/>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solidFill>
                  <a:schemeClr val="tx1"/>
                </a:solidFill>
              </a:rPr>
              <a:t>Kod operacji</a:t>
            </a:r>
          </a:p>
          <a:p>
            <a:pPr algn="ctr"/>
            <a:r>
              <a:rPr lang="pl-PL" dirty="0" smtClean="0">
                <a:solidFill>
                  <a:schemeClr val="tx1"/>
                </a:solidFill>
              </a:rPr>
              <a:t>4 bity</a:t>
            </a:r>
            <a:endParaRPr lang="pl-PL" dirty="0">
              <a:solidFill>
                <a:schemeClr val="tx1"/>
              </a:solidFill>
            </a:endParaRPr>
          </a:p>
        </p:txBody>
      </p:sp>
      <p:sp>
        <p:nvSpPr>
          <p:cNvPr id="6" name="pole tekstowe 5"/>
          <p:cNvSpPr txBox="1"/>
          <p:nvPr/>
        </p:nvSpPr>
        <p:spPr>
          <a:xfrm>
            <a:off x="1133618" y="1372126"/>
            <a:ext cx="6876764" cy="369332"/>
          </a:xfrm>
          <a:prstGeom prst="rect">
            <a:avLst/>
          </a:prstGeom>
          <a:noFill/>
        </p:spPr>
        <p:txBody>
          <a:bodyPr wrap="square" rtlCol="0">
            <a:spAutoFit/>
          </a:bodyPr>
          <a:lstStyle/>
          <a:p>
            <a:r>
              <a:rPr lang="pl-PL" dirty="0" smtClean="0"/>
              <a:t>15                            12  11                                                                                 0</a:t>
            </a:r>
            <a:endParaRPr lang="pl-PL" dirty="0"/>
          </a:p>
        </p:txBody>
      </p:sp>
      <p:sp>
        <p:nvSpPr>
          <p:cNvPr id="7" name="pole tekstowe 6"/>
          <p:cNvSpPr txBox="1"/>
          <p:nvPr/>
        </p:nvSpPr>
        <p:spPr>
          <a:xfrm>
            <a:off x="755576" y="332656"/>
            <a:ext cx="7344816" cy="707886"/>
          </a:xfrm>
          <a:prstGeom prst="rect">
            <a:avLst/>
          </a:prstGeom>
          <a:noFill/>
        </p:spPr>
        <p:txBody>
          <a:bodyPr wrap="square" rtlCol="0">
            <a:spAutoFit/>
          </a:bodyPr>
          <a:lstStyle/>
          <a:p>
            <a:r>
              <a:rPr lang="pl-PL" sz="4000" dirty="0" smtClean="0">
                <a:latin typeface="Times New Roman" panose="02020603050405020304" pitchFamily="18" charset="0"/>
                <a:cs typeface="Times New Roman" panose="02020603050405020304" pitchFamily="18" charset="0"/>
              </a:rPr>
              <a:t>Format rozkazu.</a:t>
            </a:r>
            <a:endParaRPr lang="pl-PL" sz="4000" dirty="0">
              <a:latin typeface="Times New Roman" panose="02020603050405020304" pitchFamily="18" charset="0"/>
              <a:cs typeface="Times New Roman" panose="02020603050405020304" pitchFamily="18" charset="0"/>
            </a:endParaRPr>
          </a:p>
        </p:txBody>
      </p:sp>
      <p:sp>
        <p:nvSpPr>
          <p:cNvPr id="8" name="Prostokąt 7"/>
          <p:cNvSpPr/>
          <p:nvPr/>
        </p:nvSpPr>
        <p:spPr>
          <a:xfrm>
            <a:off x="1283262" y="4890864"/>
            <a:ext cx="6552728" cy="576064"/>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Dana</a:t>
            </a:r>
            <a:endParaRPr lang="pl-PL" dirty="0"/>
          </a:p>
        </p:txBody>
      </p:sp>
      <p:sp>
        <p:nvSpPr>
          <p:cNvPr id="9" name="pole tekstowe 8"/>
          <p:cNvSpPr txBox="1"/>
          <p:nvPr/>
        </p:nvSpPr>
        <p:spPr>
          <a:xfrm>
            <a:off x="1121244" y="4386808"/>
            <a:ext cx="6876764" cy="369332"/>
          </a:xfrm>
          <a:prstGeom prst="rect">
            <a:avLst/>
          </a:prstGeom>
          <a:noFill/>
        </p:spPr>
        <p:txBody>
          <a:bodyPr wrap="square" rtlCol="0">
            <a:spAutoFit/>
          </a:bodyPr>
          <a:lstStyle/>
          <a:p>
            <a:r>
              <a:rPr lang="pl-PL" dirty="0" smtClean="0"/>
              <a:t>15                            </a:t>
            </a:r>
            <a:r>
              <a:rPr lang="pl-PL" dirty="0"/>
              <a:t> </a:t>
            </a:r>
            <a:r>
              <a:rPr lang="pl-PL" dirty="0" smtClean="0"/>
              <a:t>                                                                                          0</a:t>
            </a:r>
            <a:endParaRPr lang="pl-PL" dirty="0"/>
          </a:p>
        </p:txBody>
      </p:sp>
      <p:sp>
        <p:nvSpPr>
          <p:cNvPr id="10" name="pole tekstowe 9"/>
          <p:cNvSpPr txBox="1"/>
          <p:nvPr/>
        </p:nvSpPr>
        <p:spPr>
          <a:xfrm>
            <a:off x="887218" y="3284984"/>
            <a:ext cx="7344816" cy="707886"/>
          </a:xfrm>
          <a:prstGeom prst="rect">
            <a:avLst/>
          </a:prstGeom>
          <a:noFill/>
        </p:spPr>
        <p:txBody>
          <a:bodyPr wrap="square" rtlCol="0">
            <a:spAutoFit/>
          </a:bodyPr>
          <a:lstStyle/>
          <a:p>
            <a:r>
              <a:rPr lang="pl-PL" sz="4000" dirty="0" smtClean="0">
                <a:latin typeface="Times New Roman" panose="02020603050405020304" pitchFamily="18" charset="0"/>
                <a:cs typeface="Times New Roman" panose="02020603050405020304" pitchFamily="18" charset="0"/>
              </a:rPr>
              <a:t>Format danych </a:t>
            </a:r>
            <a:r>
              <a:rPr lang="pl-PL" sz="2400" dirty="0" smtClean="0">
                <a:latin typeface="Times New Roman" panose="02020603050405020304" pitchFamily="18" charset="0"/>
                <a:cs typeface="Times New Roman" panose="02020603050405020304" pitchFamily="18" charset="0"/>
              </a:rPr>
              <a:t>(zapis w NKB lub kodzie U2).</a:t>
            </a:r>
            <a:endParaRPr lang="pl-PL"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687913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251520" y="320874"/>
            <a:ext cx="8640960" cy="707886"/>
          </a:xfrm>
          <a:prstGeom prst="rect">
            <a:avLst/>
          </a:prstGeom>
          <a:noFill/>
        </p:spPr>
        <p:txBody>
          <a:bodyPr wrap="square" rtlCol="0">
            <a:spAutoFit/>
          </a:bodyPr>
          <a:lstStyle/>
          <a:p>
            <a:r>
              <a:rPr lang="pl-PL" sz="4000" dirty="0" smtClean="0">
                <a:latin typeface="Times New Roman" panose="02020603050405020304" pitchFamily="18" charset="0"/>
                <a:cs typeface="Times New Roman" panose="02020603050405020304" pitchFamily="18" charset="0"/>
              </a:rPr>
              <a:t>Cykl rozkazu. </a:t>
            </a:r>
            <a:r>
              <a:rPr lang="pl-PL" sz="2800" u="sng" dirty="0">
                <a:latin typeface="Times New Roman" panose="02020603050405020304" pitchFamily="18" charset="0"/>
                <a:cs typeface="Times New Roman" panose="02020603050405020304" pitchFamily="18" charset="0"/>
              </a:rPr>
              <a:t>P</a:t>
            </a:r>
            <a:r>
              <a:rPr lang="pl-PL" sz="2800" u="sng" dirty="0" smtClean="0">
                <a:latin typeface="Times New Roman" panose="02020603050405020304" pitchFamily="18" charset="0"/>
                <a:cs typeface="Times New Roman" panose="02020603050405020304" pitchFamily="18" charset="0"/>
              </a:rPr>
              <a:t>obranie-dekodowanie-wykonanie</a:t>
            </a:r>
            <a:r>
              <a:rPr lang="pl-PL" sz="1600" u="sng" dirty="0" smtClean="0">
                <a:latin typeface="Times New Roman" panose="02020603050405020304" pitchFamily="18" charset="0"/>
                <a:cs typeface="Times New Roman" panose="02020603050405020304" pitchFamily="18" charset="0"/>
              </a:rPr>
              <a:t>.</a:t>
            </a:r>
            <a:endParaRPr lang="pl-PL" sz="1600" u="sng" dirty="0">
              <a:latin typeface="Times New Roman" panose="02020603050405020304" pitchFamily="18" charset="0"/>
              <a:cs typeface="Times New Roman" panose="02020603050405020304" pitchFamily="18" charset="0"/>
            </a:endParaRPr>
          </a:p>
        </p:txBody>
      </p:sp>
      <p:grpSp>
        <p:nvGrpSpPr>
          <p:cNvPr id="7" name="Grupa 6"/>
          <p:cNvGrpSpPr/>
          <p:nvPr/>
        </p:nvGrpSpPr>
        <p:grpSpPr>
          <a:xfrm>
            <a:off x="899592" y="1268760"/>
            <a:ext cx="4850863" cy="5288929"/>
            <a:chOff x="899592" y="1268760"/>
            <a:chExt cx="4850863" cy="5288929"/>
          </a:xfrm>
        </p:grpSpPr>
        <p:sp>
          <p:nvSpPr>
            <p:cNvPr id="3" name="Elipsa 2"/>
            <p:cNvSpPr/>
            <p:nvPr/>
          </p:nvSpPr>
          <p:spPr>
            <a:xfrm>
              <a:off x="3275856" y="1268760"/>
              <a:ext cx="2088232" cy="864096"/>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solidFill>
                    <a:schemeClr val="tx1"/>
                  </a:solidFill>
                </a:rPr>
                <a:t>Start</a:t>
              </a:r>
              <a:endParaRPr lang="pl-PL" dirty="0">
                <a:solidFill>
                  <a:schemeClr val="tx1"/>
                </a:solidFill>
              </a:endParaRPr>
            </a:p>
          </p:txBody>
        </p:sp>
        <p:sp>
          <p:nvSpPr>
            <p:cNvPr id="4" name="Prostokąt 3"/>
            <p:cNvSpPr/>
            <p:nvPr/>
          </p:nvSpPr>
          <p:spPr>
            <a:xfrm>
              <a:off x="3275856" y="2420888"/>
              <a:ext cx="2088232" cy="396044"/>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200" dirty="0" smtClean="0">
                  <a:solidFill>
                    <a:schemeClr val="tx1"/>
                  </a:solidFill>
                </a:rPr>
                <a:t>Kopiuj zawartość PC do MAR</a:t>
              </a:r>
              <a:endParaRPr lang="pl-PL" sz="1200" dirty="0">
                <a:solidFill>
                  <a:schemeClr val="tx1"/>
                </a:solidFill>
              </a:endParaRPr>
            </a:p>
          </p:txBody>
        </p:sp>
        <p:sp>
          <p:nvSpPr>
            <p:cNvPr id="5" name="Prostokąt 4"/>
            <p:cNvSpPr/>
            <p:nvPr/>
          </p:nvSpPr>
          <p:spPr>
            <a:xfrm>
              <a:off x="3275856" y="3081536"/>
              <a:ext cx="2088232" cy="56768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200" dirty="0" smtClean="0">
                  <a:solidFill>
                    <a:schemeClr val="tx1"/>
                  </a:solidFill>
                </a:rPr>
                <a:t>Kopiuj zawartość pamięci </a:t>
              </a:r>
              <a:br>
                <a:rPr lang="pl-PL" sz="1200" dirty="0" smtClean="0">
                  <a:solidFill>
                    <a:schemeClr val="tx1"/>
                  </a:solidFill>
                </a:rPr>
              </a:br>
              <a:r>
                <a:rPr lang="pl-PL" sz="1200" dirty="0" smtClean="0">
                  <a:solidFill>
                    <a:schemeClr val="tx1"/>
                  </a:solidFill>
                </a:rPr>
                <a:t>o adresie  MAR do IR. Inkrementuj PC.</a:t>
              </a:r>
              <a:endParaRPr lang="pl-PL" sz="1200" dirty="0">
                <a:solidFill>
                  <a:schemeClr val="tx1"/>
                </a:solidFill>
              </a:endParaRPr>
            </a:p>
          </p:txBody>
        </p:sp>
        <p:sp>
          <p:nvSpPr>
            <p:cNvPr id="6" name="Prostokąt 5"/>
            <p:cNvSpPr/>
            <p:nvPr/>
          </p:nvSpPr>
          <p:spPr>
            <a:xfrm>
              <a:off x="3308251" y="3930749"/>
              <a:ext cx="2088232" cy="504056"/>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200" dirty="0" smtClean="0">
                  <a:solidFill>
                    <a:schemeClr val="tx1"/>
                  </a:solidFill>
                </a:rPr>
                <a:t>Dekoduj instrukcję i załaduj bity [11-0]  z IR do MAR</a:t>
              </a:r>
              <a:endParaRPr lang="pl-PL" sz="1200" dirty="0">
                <a:solidFill>
                  <a:schemeClr val="tx1"/>
                </a:solidFill>
              </a:endParaRPr>
            </a:p>
          </p:txBody>
        </p:sp>
        <p:sp>
          <p:nvSpPr>
            <p:cNvPr id="8" name="Schemat blokowy: decyzja 7"/>
            <p:cNvSpPr/>
            <p:nvPr/>
          </p:nvSpPr>
          <p:spPr>
            <a:xfrm>
              <a:off x="3308252" y="4797152"/>
              <a:ext cx="2088232" cy="792088"/>
            </a:xfrm>
            <a:prstGeom prst="flowChartDecision">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200" dirty="0" smtClean="0">
                  <a:solidFill>
                    <a:schemeClr val="tx1"/>
                  </a:solidFill>
                </a:rPr>
                <a:t>Instrukcja wymaga operandu</a:t>
              </a:r>
              <a:endParaRPr lang="pl-PL" sz="1200" dirty="0">
                <a:solidFill>
                  <a:schemeClr val="tx1"/>
                </a:solidFill>
              </a:endParaRPr>
            </a:p>
          </p:txBody>
        </p:sp>
        <p:sp>
          <p:nvSpPr>
            <p:cNvPr id="9" name="Prostokąt 8"/>
            <p:cNvSpPr/>
            <p:nvPr/>
          </p:nvSpPr>
          <p:spPr>
            <a:xfrm>
              <a:off x="899592" y="5033006"/>
              <a:ext cx="2088232" cy="36004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200" dirty="0" smtClean="0">
                  <a:solidFill>
                    <a:schemeClr val="tx1"/>
                  </a:solidFill>
                </a:rPr>
                <a:t>Kopiuj zawartość pamięci </a:t>
              </a:r>
              <a:br>
                <a:rPr lang="pl-PL" sz="1200" dirty="0" smtClean="0">
                  <a:solidFill>
                    <a:schemeClr val="tx1"/>
                  </a:solidFill>
                </a:rPr>
              </a:br>
              <a:r>
                <a:rPr lang="pl-PL" sz="1200" dirty="0" smtClean="0">
                  <a:solidFill>
                    <a:schemeClr val="tx1"/>
                  </a:solidFill>
                </a:rPr>
                <a:t>o adresie MAR do MBR</a:t>
              </a:r>
              <a:endParaRPr lang="pl-PL" sz="1200" dirty="0">
                <a:solidFill>
                  <a:schemeClr val="tx1"/>
                </a:solidFill>
              </a:endParaRPr>
            </a:p>
          </p:txBody>
        </p:sp>
        <p:sp>
          <p:nvSpPr>
            <p:cNvPr id="10" name="Prostokąt 9"/>
            <p:cNvSpPr/>
            <p:nvPr/>
          </p:nvSpPr>
          <p:spPr>
            <a:xfrm>
              <a:off x="3686294" y="6197649"/>
              <a:ext cx="1332148" cy="36004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200" dirty="0" smtClean="0">
                  <a:solidFill>
                    <a:schemeClr val="tx1"/>
                  </a:solidFill>
                </a:rPr>
                <a:t>Wykonaj rozkaz</a:t>
              </a:r>
              <a:endParaRPr lang="pl-PL" sz="1200" dirty="0">
                <a:solidFill>
                  <a:schemeClr val="tx1"/>
                </a:solidFill>
              </a:endParaRPr>
            </a:p>
          </p:txBody>
        </p:sp>
        <p:cxnSp>
          <p:nvCxnSpPr>
            <p:cNvPr id="12" name="Łącznik łamany 11"/>
            <p:cNvCxnSpPr>
              <a:stCxn id="8" idx="3"/>
            </p:cNvCxnSpPr>
            <p:nvPr/>
          </p:nvCxnSpPr>
          <p:spPr>
            <a:xfrm flipH="1">
              <a:off x="4319972" y="5193196"/>
              <a:ext cx="1076512" cy="684076"/>
            </a:xfrm>
            <a:prstGeom prst="bentConnector3">
              <a:avLst>
                <a:gd name="adj1" fmla="val -21235"/>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Łącznik łamany 13"/>
            <p:cNvCxnSpPr>
              <a:stCxn id="9" idx="2"/>
            </p:cNvCxnSpPr>
            <p:nvPr/>
          </p:nvCxnSpPr>
          <p:spPr>
            <a:xfrm rot="16200000" flipH="1">
              <a:off x="2879812" y="4456942"/>
              <a:ext cx="504056" cy="2376264"/>
            </a:xfrm>
            <a:prstGeom prst="bent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Łącznik prosty ze strzałką 16"/>
            <p:cNvCxnSpPr/>
            <p:nvPr/>
          </p:nvCxnSpPr>
          <p:spPr>
            <a:xfrm>
              <a:off x="4319972" y="5877272"/>
              <a:ext cx="0" cy="32037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Łącznik prosty ze strzałką 18"/>
            <p:cNvCxnSpPr>
              <a:endCxn id="8" idx="0"/>
            </p:cNvCxnSpPr>
            <p:nvPr/>
          </p:nvCxnSpPr>
          <p:spPr>
            <a:xfrm>
              <a:off x="4352368" y="4434805"/>
              <a:ext cx="0" cy="36234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Łącznik prosty ze strzałką 20"/>
            <p:cNvCxnSpPr/>
            <p:nvPr/>
          </p:nvCxnSpPr>
          <p:spPr>
            <a:xfrm>
              <a:off x="4319972" y="2100511"/>
              <a:ext cx="0" cy="32037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Łącznik prosty ze strzałką 21"/>
            <p:cNvCxnSpPr>
              <a:endCxn id="5" idx="0"/>
            </p:cNvCxnSpPr>
            <p:nvPr/>
          </p:nvCxnSpPr>
          <p:spPr>
            <a:xfrm>
              <a:off x="4319972" y="2816932"/>
              <a:ext cx="0" cy="26460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Łącznik prosty ze strzałką 23"/>
            <p:cNvCxnSpPr>
              <a:endCxn id="6" idx="0"/>
            </p:cNvCxnSpPr>
            <p:nvPr/>
          </p:nvCxnSpPr>
          <p:spPr>
            <a:xfrm>
              <a:off x="4344169" y="3649216"/>
              <a:ext cx="8198" cy="28153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Łącznik prosty ze strzałką 25"/>
            <p:cNvCxnSpPr/>
            <p:nvPr/>
          </p:nvCxnSpPr>
          <p:spPr>
            <a:xfrm flipH="1">
              <a:off x="2987823" y="5188305"/>
              <a:ext cx="320428"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Łącznik łamany 29"/>
            <p:cNvCxnSpPr>
              <a:stCxn id="10" idx="3"/>
              <a:endCxn id="3" idx="6"/>
            </p:cNvCxnSpPr>
            <p:nvPr/>
          </p:nvCxnSpPr>
          <p:spPr>
            <a:xfrm flipV="1">
              <a:off x="5018442" y="1700808"/>
              <a:ext cx="345646" cy="4676861"/>
            </a:xfrm>
            <a:prstGeom prst="bentConnector3">
              <a:avLst>
                <a:gd name="adj1" fmla="val 243297"/>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pole tekstowe 31"/>
            <p:cNvSpPr txBox="1"/>
            <p:nvPr/>
          </p:nvSpPr>
          <p:spPr>
            <a:xfrm>
              <a:off x="3079744" y="4822796"/>
              <a:ext cx="392223" cy="276999"/>
            </a:xfrm>
            <a:prstGeom prst="rect">
              <a:avLst/>
            </a:prstGeom>
            <a:noFill/>
          </p:spPr>
          <p:txBody>
            <a:bodyPr wrap="none" rtlCol="0">
              <a:spAutoFit/>
            </a:bodyPr>
            <a:lstStyle/>
            <a:p>
              <a:r>
                <a:rPr lang="pl-PL" sz="1200" dirty="0" smtClean="0"/>
                <a:t>Tak</a:t>
              </a:r>
              <a:endParaRPr lang="pl-PL" sz="1200" dirty="0"/>
            </a:p>
          </p:txBody>
        </p:sp>
        <p:sp>
          <p:nvSpPr>
            <p:cNvPr id="33" name="pole tekstowe 32"/>
            <p:cNvSpPr txBox="1"/>
            <p:nvPr/>
          </p:nvSpPr>
          <p:spPr>
            <a:xfrm>
              <a:off x="5354193" y="4828874"/>
              <a:ext cx="396262" cy="276999"/>
            </a:xfrm>
            <a:prstGeom prst="rect">
              <a:avLst/>
            </a:prstGeom>
            <a:noFill/>
          </p:spPr>
          <p:txBody>
            <a:bodyPr wrap="none" rtlCol="0">
              <a:spAutoFit/>
            </a:bodyPr>
            <a:lstStyle/>
            <a:p>
              <a:r>
                <a:rPr lang="pl-PL" sz="1200" dirty="0" smtClean="0"/>
                <a:t>Nie</a:t>
              </a:r>
              <a:endParaRPr lang="pl-PL" sz="1200" dirty="0"/>
            </a:p>
          </p:txBody>
        </p:sp>
      </p:grpSp>
    </p:spTree>
    <p:extLst>
      <p:ext uri="{BB962C8B-B14F-4D97-AF65-F5344CB8AC3E}">
        <p14:creationId xmlns:p14="http://schemas.microsoft.com/office/powerpoint/2010/main" val="305156347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p:cNvPicPr>
            <a:picLocks noChangeAspect="1"/>
          </p:cNvPicPr>
          <p:nvPr/>
        </p:nvPicPr>
        <p:blipFill>
          <a:blip r:embed="rId2"/>
          <a:stretch>
            <a:fillRect/>
          </a:stretch>
        </p:blipFill>
        <p:spPr>
          <a:xfrm>
            <a:off x="28931" y="2500949"/>
            <a:ext cx="9078236" cy="4365104"/>
          </a:xfrm>
          <a:prstGeom prst="rect">
            <a:avLst/>
          </a:prstGeom>
        </p:spPr>
      </p:pic>
      <p:sp>
        <p:nvSpPr>
          <p:cNvPr id="2" name="pole tekstowe 1"/>
          <p:cNvSpPr txBox="1"/>
          <p:nvPr/>
        </p:nvSpPr>
        <p:spPr>
          <a:xfrm>
            <a:off x="755576" y="332656"/>
            <a:ext cx="7344816" cy="707886"/>
          </a:xfrm>
          <a:prstGeom prst="rect">
            <a:avLst/>
          </a:prstGeom>
          <a:noFill/>
        </p:spPr>
        <p:txBody>
          <a:bodyPr wrap="square" rtlCol="0">
            <a:spAutoFit/>
          </a:bodyPr>
          <a:lstStyle/>
          <a:p>
            <a:r>
              <a:rPr lang="pl-PL" sz="4000" dirty="0" smtClean="0">
                <a:latin typeface="Times New Roman" panose="02020603050405020304" pitchFamily="18" charset="0"/>
                <a:cs typeface="Times New Roman" panose="02020603050405020304" pitchFamily="18" charset="0"/>
              </a:rPr>
              <a:t>Jednostka arytmetyczno logiczna</a:t>
            </a:r>
            <a:endParaRPr lang="pl-PL" sz="4000" dirty="0">
              <a:latin typeface="Times New Roman" panose="02020603050405020304" pitchFamily="18" charset="0"/>
              <a:cs typeface="Times New Roman" panose="02020603050405020304" pitchFamily="18" charset="0"/>
            </a:endParaRPr>
          </a:p>
        </p:txBody>
      </p:sp>
      <p:sp>
        <p:nvSpPr>
          <p:cNvPr id="5" name="pole tekstowe 4"/>
          <p:cNvSpPr txBox="1"/>
          <p:nvPr/>
        </p:nvSpPr>
        <p:spPr>
          <a:xfrm>
            <a:off x="8308641" y="5018010"/>
            <a:ext cx="360040" cy="276999"/>
          </a:xfrm>
          <a:prstGeom prst="rect">
            <a:avLst/>
          </a:prstGeom>
          <a:solidFill>
            <a:schemeClr val="bg1"/>
          </a:solidFill>
        </p:spPr>
        <p:txBody>
          <a:bodyPr wrap="square" rtlCol="0">
            <a:spAutoFit/>
          </a:bodyPr>
          <a:lstStyle/>
          <a:p>
            <a:r>
              <a:rPr lang="pl-PL" sz="1200" b="1" dirty="0"/>
              <a:t>&gt;</a:t>
            </a:r>
            <a:r>
              <a:rPr lang="pl-PL" sz="1200" b="1" dirty="0" smtClean="0"/>
              <a:t>0</a:t>
            </a:r>
            <a:endParaRPr lang="pl-PL" sz="1200" b="1" dirty="0"/>
          </a:p>
        </p:txBody>
      </p:sp>
      <p:sp>
        <p:nvSpPr>
          <p:cNvPr id="6" name="pole tekstowe 5"/>
          <p:cNvSpPr txBox="1"/>
          <p:nvPr/>
        </p:nvSpPr>
        <p:spPr>
          <a:xfrm>
            <a:off x="6588224" y="3437518"/>
            <a:ext cx="734496" cy="400110"/>
          </a:xfrm>
          <a:prstGeom prst="rect">
            <a:avLst/>
          </a:prstGeom>
          <a:solidFill>
            <a:schemeClr val="accent6">
              <a:lumMod val="40000"/>
              <a:lumOff val="60000"/>
              <a:alpha val="35000"/>
            </a:schemeClr>
          </a:solidFill>
        </p:spPr>
        <p:txBody>
          <a:bodyPr wrap="none" rtlCol="0">
            <a:spAutoFit/>
          </a:bodyPr>
          <a:lstStyle/>
          <a:p>
            <a:r>
              <a:rPr lang="pl-PL" sz="1000" b="1" dirty="0"/>
              <a:t>Dla </a:t>
            </a:r>
            <a:r>
              <a:rPr lang="pl-PL" sz="1000" b="1" dirty="0" smtClean="0"/>
              <a:t>B10=0</a:t>
            </a:r>
            <a:endParaRPr lang="pl-PL" sz="1000" b="1" dirty="0"/>
          </a:p>
          <a:p>
            <a:r>
              <a:rPr lang="pl-PL" sz="1000" b="1" dirty="0"/>
              <a:t> </a:t>
            </a:r>
            <a:r>
              <a:rPr lang="pl-PL" sz="1000" b="1" dirty="0" smtClean="0"/>
              <a:t>         11=0</a:t>
            </a:r>
          </a:p>
        </p:txBody>
      </p:sp>
      <p:sp>
        <p:nvSpPr>
          <p:cNvPr id="8" name="pole tekstowe 7"/>
          <p:cNvSpPr txBox="1"/>
          <p:nvPr/>
        </p:nvSpPr>
        <p:spPr>
          <a:xfrm>
            <a:off x="6590577" y="4386348"/>
            <a:ext cx="734496" cy="400110"/>
          </a:xfrm>
          <a:prstGeom prst="rect">
            <a:avLst/>
          </a:prstGeom>
          <a:solidFill>
            <a:schemeClr val="accent6">
              <a:lumMod val="40000"/>
              <a:lumOff val="60000"/>
              <a:alpha val="41000"/>
            </a:schemeClr>
          </a:solidFill>
        </p:spPr>
        <p:txBody>
          <a:bodyPr wrap="none" rtlCol="0">
            <a:spAutoFit/>
          </a:bodyPr>
          <a:lstStyle/>
          <a:p>
            <a:r>
              <a:rPr lang="pl-PL" sz="1000" b="1" dirty="0"/>
              <a:t>Dla </a:t>
            </a:r>
            <a:r>
              <a:rPr lang="pl-PL" sz="1000" b="1" dirty="0" smtClean="0"/>
              <a:t>B10=1</a:t>
            </a:r>
            <a:endParaRPr lang="pl-PL" sz="1000" b="1" dirty="0"/>
          </a:p>
          <a:p>
            <a:r>
              <a:rPr lang="pl-PL" sz="1000" b="1" dirty="0"/>
              <a:t> </a:t>
            </a:r>
            <a:r>
              <a:rPr lang="pl-PL" sz="1000" b="1" dirty="0" smtClean="0"/>
              <a:t>         11=0</a:t>
            </a:r>
          </a:p>
        </p:txBody>
      </p:sp>
      <p:sp>
        <p:nvSpPr>
          <p:cNvPr id="9" name="pole tekstowe 8"/>
          <p:cNvSpPr txBox="1"/>
          <p:nvPr/>
        </p:nvSpPr>
        <p:spPr>
          <a:xfrm>
            <a:off x="6595172" y="5316776"/>
            <a:ext cx="734496" cy="400110"/>
          </a:xfrm>
          <a:prstGeom prst="rect">
            <a:avLst/>
          </a:prstGeom>
          <a:solidFill>
            <a:schemeClr val="accent6">
              <a:lumMod val="40000"/>
              <a:lumOff val="60000"/>
              <a:alpha val="40000"/>
            </a:schemeClr>
          </a:solidFill>
        </p:spPr>
        <p:txBody>
          <a:bodyPr wrap="none" rtlCol="0">
            <a:spAutoFit/>
          </a:bodyPr>
          <a:lstStyle/>
          <a:p>
            <a:r>
              <a:rPr lang="pl-PL" sz="1000" b="1" dirty="0"/>
              <a:t>Dla </a:t>
            </a:r>
            <a:r>
              <a:rPr lang="pl-PL" sz="1000" b="1" dirty="0" smtClean="0"/>
              <a:t>B10=0</a:t>
            </a:r>
            <a:endParaRPr lang="pl-PL" sz="1000" b="1" dirty="0"/>
          </a:p>
          <a:p>
            <a:r>
              <a:rPr lang="pl-PL" sz="1000" b="1" dirty="0"/>
              <a:t> </a:t>
            </a:r>
            <a:r>
              <a:rPr lang="pl-PL" sz="1000" b="1" dirty="0" smtClean="0"/>
              <a:t>         11=1</a:t>
            </a:r>
          </a:p>
        </p:txBody>
      </p:sp>
      <p:sp>
        <p:nvSpPr>
          <p:cNvPr id="4" name="pole tekstowe 3"/>
          <p:cNvSpPr txBox="1"/>
          <p:nvPr/>
        </p:nvSpPr>
        <p:spPr>
          <a:xfrm>
            <a:off x="7174757" y="4042503"/>
            <a:ext cx="1872208" cy="307777"/>
          </a:xfrm>
          <a:prstGeom prst="rect">
            <a:avLst/>
          </a:prstGeom>
          <a:solidFill>
            <a:schemeClr val="bg1"/>
          </a:solidFill>
        </p:spPr>
        <p:txBody>
          <a:bodyPr wrap="square" rtlCol="0">
            <a:spAutoFit/>
          </a:bodyPr>
          <a:lstStyle/>
          <a:p>
            <a:r>
              <a:rPr lang="pl-PL" sz="1400" dirty="0" smtClean="0">
                <a:latin typeface="Times New Roman" panose="02020603050405020304" pitchFamily="18" charset="0"/>
                <a:cs typeface="Times New Roman" panose="02020603050405020304" pitchFamily="18" charset="0"/>
              </a:rPr>
              <a:t>Skocz gdy AC = 0</a:t>
            </a:r>
            <a:endParaRPr lang="pl-PL" sz="1400" dirty="0">
              <a:latin typeface="Times New Roman" panose="02020603050405020304" pitchFamily="18" charset="0"/>
              <a:cs typeface="Times New Roman" panose="02020603050405020304" pitchFamily="18" charset="0"/>
            </a:endParaRPr>
          </a:p>
        </p:txBody>
      </p:sp>
      <p:sp>
        <p:nvSpPr>
          <p:cNvPr id="11" name="pole tekstowe 10"/>
          <p:cNvSpPr txBox="1"/>
          <p:nvPr/>
        </p:nvSpPr>
        <p:spPr>
          <a:xfrm>
            <a:off x="7174757" y="4902207"/>
            <a:ext cx="1872208" cy="307777"/>
          </a:xfrm>
          <a:prstGeom prst="rect">
            <a:avLst/>
          </a:prstGeom>
          <a:solidFill>
            <a:schemeClr val="bg1"/>
          </a:solidFill>
        </p:spPr>
        <p:txBody>
          <a:bodyPr wrap="square" rtlCol="0">
            <a:spAutoFit/>
          </a:bodyPr>
          <a:lstStyle/>
          <a:p>
            <a:r>
              <a:rPr lang="pl-PL" sz="1400" dirty="0" smtClean="0">
                <a:latin typeface="Times New Roman" panose="02020603050405020304" pitchFamily="18" charset="0"/>
                <a:cs typeface="Times New Roman" panose="02020603050405020304" pitchFamily="18" charset="0"/>
              </a:rPr>
              <a:t>Skocz gdy AC &gt;0</a:t>
            </a:r>
            <a:endParaRPr lang="pl-PL" sz="1400" dirty="0">
              <a:latin typeface="Times New Roman" panose="02020603050405020304" pitchFamily="18" charset="0"/>
              <a:cs typeface="Times New Roman" panose="02020603050405020304" pitchFamily="18" charset="0"/>
            </a:endParaRPr>
          </a:p>
        </p:txBody>
      </p:sp>
      <p:sp>
        <p:nvSpPr>
          <p:cNvPr id="12" name="pole tekstowe 11"/>
          <p:cNvSpPr txBox="1"/>
          <p:nvPr/>
        </p:nvSpPr>
        <p:spPr>
          <a:xfrm>
            <a:off x="7164288" y="2958568"/>
            <a:ext cx="1872208" cy="307777"/>
          </a:xfrm>
          <a:prstGeom prst="rect">
            <a:avLst/>
          </a:prstGeom>
          <a:solidFill>
            <a:schemeClr val="bg1"/>
          </a:solidFill>
        </p:spPr>
        <p:txBody>
          <a:bodyPr wrap="square" rtlCol="0">
            <a:spAutoFit/>
          </a:bodyPr>
          <a:lstStyle/>
          <a:p>
            <a:r>
              <a:rPr lang="pl-PL" sz="1400" dirty="0" smtClean="0">
                <a:latin typeface="Times New Roman" panose="02020603050405020304" pitchFamily="18" charset="0"/>
                <a:cs typeface="Times New Roman" panose="02020603050405020304" pitchFamily="18" charset="0"/>
              </a:rPr>
              <a:t>Skocz gdy AC &lt;0</a:t>
            </a:r>
            <a:endParaRPr lang="pl-PL" sz="1400" dirty="0">
              <a:latin typeface="Times New Roman" panose="02020603050405020304" pitchFamily="18" charset="0"/>
              <a:cs typeface="Times New Roman" panose="02020603050405020304" pitchFamily="18" charset="0"/>
            </a:endParaRPr>
          </a:p>
        </p:txBody>
      </p:sp>
      <p:sp>
        <p:nvSpPr>
          <p:cNvPr id="7" name="pole tekstowe 6"/>
          <p:cNvSpPr txBox="1"/>
          <p:nvPr/>
        </p:nvSpPr>
        <p:spPr>
          <a:xfrm>
            <a:off x="6084168" y="1502268"/>
            <a:ext cx="2952328" cy="830997"/>
          </a:xfrm>
          <a:prstGeom prst="rect">
            <a:avLst/>
          </a:prstGeom>
          <a:noFill/>
        </p:spPr>
        <p:txBody>
          <a:bodyPr wrap="square" rtlCol="0">
            <a:spAutoFit/>
          </a:bodyPr>
          <a:lstStyle/>
          <a:p>
            <a:pPr algn="just"/>
            <a:r>
              <a:rPr lang="pl-PL" sz="1600" dirty="0" smtClean="0">
                <a:latin typeface="Times New Roman" panose="02020603050405020304" pitchFamily="18" charset="0"/>
                <a:cs typeface="Times New Roman" panose="02020603050405020304" pitchFamily="18" charset="0"/>
              </a:rPr>
              <a:t>W przypadku spełnienie warunku procesor omija następny rozkaz </a:t>
            </a:r>
            <a:br>
              <a:rPr lang="pl-PL" sz="1600" dirty="0" smtClean="0">
                <a:latin typeface="Times New Roman" panose="02020603050405020304" pitchFamily="18" charset="0"/>
                <a:cs typeface="Times New Roman" panose="02020603050405020304" pitchFamily="18" charset="0"/>
              </a:rPr>
            </a:br>
            <a:r>
              <a:rPr lang="pl-PL" sz="1600" dirty="0" smtClean="0">
                <a:latin typeface="Times New Roman" panose="02020603050405020304" pitchFamily="18" charset="0"/>
                <a:cs typeface="Times New Roman" panose="02020603050405020304" pitchFamily="18" charset="0"/>
              </a:rPr>
              <a:t>i wykonuje kolejny.</a:t>
            </a:r>
            <a:endParaRPr lang="pl-PL" sz="1600" dirty="0">
              <a:latin typeface="Times New Roman" panose="02020603050405020304" pitchFamily="18" charset="0"/>
              <a:cs typeface="Times New Roman" panose="02020603050405020304" pitchFamily="18" charset="0"/>
            </a:endParaRPr>
          </a:p>
        </p:txBody>
      </p:sp>
      <p:cxnSp>
        <p:nvCxnSpPr>
          <p:cNvPr id="14" name="Łącznik prosty ze strzałką 13"/>
          <p:cNvCxnSpPr>
            <a:stCxn id="7" idx="2"/>
          </p:cNvCxnSpPr>
          <p:nvPr/>
        </p:nvCxnSpPr>
        <p:spPr>
          <a:xfrm>
            <a:off x="7560332" y="2333265"/>
            <a:ext cx="108012" cy="51967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0" name="Tabela 9"/>
          <p:cNvGraphicFramePr>
            <a:graphicFrameLocks noGrp="1"/>
          </p:cNvGraphicFramePr>
          <p:nvPr>
            <p:extLst>
              <p:ext uri="{D42A27DB-BD31-4B8C-83A1-F6EECF244321}">
                <p14:modId xmlns:p14="http://schemas.microsoft.com/office/powerpoint/2010/main" val="766319591"/>
              </p:ext>
            </p:extLst>
          </p:nvPr>
        </p:nvGraphicFramePr>
        <p:xfrm>
          <a:off x="1835696" y="1772816"/>
          <a:ext cx="2975992" cy="370840"/>
        </p:xfrm>
        <a:graphic>
          <a:graphicData uri="http://schemas.openxmlformats.org/drawingml/2006/table">
            <a:tbl>
              <a:tblPr firstRow="1" bandRow="1">
                <a:tableStyleId>{5C22544A-7EE6-4342-B048-85BDC9FD1C3A}</a:tableStyleId>
              </a:tblPr>
              <a:tblGrid>
                <a:gridCol w="743998"/>
                <a:gridCol w="743998"/>
                <a:gridCol w="743998"/>
                <a:gridCol w="743998"/>
              </a:tblGrid>
              <a:tr h="370840">
                <a:tc>
                  <a:txBody>
                    <a:bodyPr/>
                    <a:lstStyle/>
                    <a:p>
                      <a:endParaRPr lang="pl-PL" dirty="0"/>
                    </a:p>
                  </a:txBody>
                  <a:tcPr/>
                </a:tc>
                <a:tc>
                  <a:txBody>
                    <a:bodyPr/>
                    <a:lstStyle/>
                    <a:p>
                      <a:endParaRPr lang="pl-PL"/>
                    </a:p>
                  </a:txBody>
                  <a:tcPr/>
                </a:tc>
                <a:tc>
                  <a:txBody>
                    <a:bodyPr/>
                    <a:lstStyle/>
                    <a:p>
                      <a:endParaRPr lang="pl-PL"/>
                    </a:p>
                  </a:txBody>
                  <a:tcPr/>
                </a:tc>
                <a:tc>
                  <a:txBody>
                    <a:bodyPr/>
                    <a:lstStyle/>
                    <a:p>
                      <a:endParaRPr lang="pl-PL" dirty="0"/>
                    </a:p>
                  </a:txBody>
                  <a:tcPr/>
                </a:tc>
              </a:tr>
            </a:tbl>
          </a:graphicData>
        </a:graphic>
      </p:graphicFrame>
      <p:sp>
        <p:nvSpPr>
          <p:cNvPr id="13" name="pole tekstowe 12"/>
          <p:cNvSpPr txBox="1"/>
          <p:nvPr/>
        </p:nvSpPr>
        <p:spPr>
          <a:xfrm>
            <a:off x="1763688" y="1317602"/>
            <a:ext cx="418704" cy="369332"/>
          </a:xfrm>
          <a:prstGeom prst="rect">
            <a:avLst/>
          </a:prstGeom>
          <a:noFill/>
        </p:spPr>
        <p:txBody>
          <a:bodyPr wrap="none" rtlCol="0">
            <a:spAutoFit/>
          </a:bodyPr>
          <a:lstStyle/>
          <a:p>
            <a:r>
              <a:rPr lang="pl-PL" dirty="0" smtClean="0"/>
              <a:t>11</a:t>
            </a:r>
            <a:endParaRPr lang="pl-PL" dirty="0"/>
          </a:p>
        </p:txBody>
      </p:sp>
      <p:sp>
        <p:nvSpPr>
          <p:cNvPr id="15" name="pole tekstowe 14"/>
          <p:cNvSpPr txBox="1"/>
          <p:nvPr/>
        </p:nvSpPr>
        <p:spPr>
          <a:xfrm>
            <a:off x="2699792" y="1317602"/>
            <a:ext cx="418704" cy="369332"/>
          </a:xfrm>
          <a:prstGeom prst="rect">
            <a:avLst/>
          </a:prstGeom>
          <a:noFill/>
        </p:spPr>
        <p:txBody>
          <a:bodyPr wrap="none" rtlCol="0">
            <a:spAutoFit/>
          </a:bodyPr>
          <a:lstStyle/>
          <a:p>
            <a:r>
              <a:rPr lang="pl-PL" dirty="0" smtClean="0"/>
              <a:t>10</a:t>
            </a:r>
            <a:endParaRPr lang="pl-PL" dirty="0"/>
          </a:p>
        </p:txBody>
      </p:sp>
      <p:sp>
        <p:nvSpPr>
          <p:cNvPr id="20" name="pole tekstowe 19"/>
          <p:cNvSpPr txBox="1"/>
          <p:nvPr/>
        </p:nvSpPr>
        <p:spPr>
          <a:xfrm>
            <a:off x="3455876" y="1303481"/>
            <a:ext cx="301686" cy="369332"/>
          </a:xfrm>
          <a:prstGeom prst="rect">
            <a:avLst/>
          </a:prstGeom>
          <a:noFill/>
        </p:spPr>
        <p:txBody>
          <a:bodyPr wrap="none" rtlCol="0">
            <a:spAutoFit/>
          </a:bodyPr>
          <a:lstStyle/>
          <a:p>
            <a:r>
              <a:rPr lang="pl-PL" dirty="0"/>
              <a:t>9</a:t>
            </a:r>
          </a:p>
        </p:txBody>
      </p:sp>
      <p:sp>
        <p:nvSpPr>
          <p:cNvPr id="21" name="pole tekstowe 20"/>
          <p:cNvSpPr txBox="1"/>
          <p:nvPr/>
        </p:nvSpPr>
        <p:spPr>
          <a:xfrm>
            <a:off x="4211960" y="1303481"/>
            <a:ext cx="418704" cy="369332"/>
          </a:xfrm>
          <a:prstGeom prst="rect">
            <a:avLst/>
          </a:prstGeom>
          <a:noFill/>
        </p:spPr>
        <p:txBody>
          <a:bodyPr wrap="square" rtlCol="0">
            <a:spAutoFit/>
          </a:bodyPr>
          <a:lstStyle/>
          <a:p>
            <a:r>
              <a:rPr lang="pl-PL" dirty="0" smtClean="0"/>
              <a:t>8</a:t>
            </a:r>
            <a:endParaRPr lang="pl-PL" dirty="0"/>
          </a:p>
        </p:txBody>
      </p:sp>
    </p:spTree>
    <p:extLst>
      <p:ext uri="{BB962C8B-B14F-4D97-AF65-F5344CB8AC3E}">
        <p14:creationId xmlns:p14="http://schemas.microsoft.com/office/powerpoint/2010/main" val="428999618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1"/>
          <p:cNvPicPr>
            <a:picLocks noChangeAspect="1"/>
          </p:cNvPicPr>
          <p:nvPr/>
        </p:nvPicPr>
        <p:blipFill>
          <a:blip r:embed="rId2"/>
          <a:stretch>
            <a:fillRect/>
          </a:stretch>
        </p:blipFill>
        <p:spPr>
          <a:xfrm>
            <a:off x="-972616" y="1137053"/>
            <a:ext cx="11114992" cy="5711586"/>
          </a:xfrm>
          <a:prstGeom prst="rect">
            <a:avLst/>
          </a:prstGeom>
        </p:spPr>
      </p:pic>
      <p:sp>
        <p:nvSpPr>
          <p:cNvPr id="3" name="pole tekstowe 2"/>
          <p:cNvSpPr txBox="1"/>
          <p:nvPr/>
        </p:nvSpPr>
        <p:spPr>
          <a:xfrm>
            <a:off x="755576" y="332656"/>
            <a:ext cx="7344816" cy="707886"/>
          </a:xfrm>
          <a:prstGeom prst="rect">
            <a:avLst/>
          </a:prstGeom>
          <a:noFill/>
        </p:spPr>
        <p:txBody>
          <a:bodyPr wrap="square" rtlCol="0">
            <a:spAutoFit/>
          </a:bodyPr>
          <a:lstStyle/>
          <a:p>
            <a:r>
              <a:rPr lang="pl-PL" sz="4000" dirty="0" smtClean="0">
                <a:latin typeface="Times New Roman" panose="02020603050405020304" pitchFamily="18" charset="0"/>
                <a:cs typeface="Times New Roman" panose="02020603050405020304" pitchFamily="18" charset="0"/>
              </a:rPr>
              <a:t>Realizacja odejmowania</a:t>
            </a:r>
            <a:endParaRPr lang="pl-PL"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0647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p:cNvSpPr txBox="1"/>
          <p:nvPr/>
        </p:nvSpPr>
        <p:spPr>
          <a:xfrm>
            <a:off x="251520" y="332656"/>
            <a:ext cx="8568952" cy="1323439"/>
          </a:xfrm>
          <a:prstGeom prst="rect">
            <a:avLst/>
          </a:prstGeom>
          <a:noFill/>
        </p:spPr>
        <p:txBody>
          <a:bodyPr wrap="square" rtlCol="0">
            <a:spAutoFit/>
          </a:bodyPr>
          <a:lstStyle/>
          <a:p>
            <a:r>
              <a:rPr lang="pl-PL" sz="4000" dirty="0" smtClean="0">
                <a:latin typeface="Times New Roman" panose="02020603050405020304" pitchFamily="18" charset="0"/>
                <a:cs typeface="Times New Roman" panose="02020603050405020304" pitchFamily="18" charset="0"/>
              </a:rPr>
              <a:t>1.Jednostka </a:t>
            </a:r>
            <a:r>
              <a:rPr lang="pl-PL" sz="4000" dirty="0">
                <a:latin typeface="Times New Roman" panose="02020603050405020304" pitchFamily="18" charset="0"/>
                <a:cs typeface="Times New Roman" panose="02020603050405020304" pitchFamily="18" charset="0"/>
              </a:rPr>
              <a:t>arytmetyczno </a:t>
            </a:r>
            <a:r>
              <a:rPr lang="pl-PL" sz="4000" dirty="0" smtClean="0">
                <a:latin typeface="Times New Roman" panose="02020603050405020304" pitchFamily="18" charset="0"/>
                <a:cs typeface="Times New Roman" panose="02020603050405020304" pitchFamily="18" charset="0"/>
              </a:rPr>
              <a:t>logiczna- komparator.</a:t>
            </a:r>
            <a:endParaRPr lang="pl-PL" sz="4000" dirty="0">
              <a:latin typeface="Times New Roman" panose="02020603050405020304" pitchFamily="18" charset="0"/>
              <a:cs typeface="Times New Roman" panose="02020603050405020304" pitchFamily="18" charset="0"/>
            </a:endParaRPr>
          </a:p>
        </p:txBody>
      </p:sp>
      <p:pic>
        <p:nvPicPr>
          <p:cNvPr id="4" name="Obraz 3"/>
          <p:cNvPicPr>
            <a:picLocks noChangeAspect="1"/>
          </p:cNvPicPr>
          <p:nvPr/>
        </p:nvPicPr>
        <p:blipFill>
          <a:blip r:embed="rId2"/>
          <a:stretch>
            <a:fillRect/>
          </a:stretch>
        </p:blipFill>
        <p:spPr>
          <a:xfrm>
            <a:off x="-180528" y="1827128"/>
            <a:ext cx="10722626" cy="5013176"/>
          </a:xfrm>
          <a:prstGeom prst="rect">
            <a:avLst/>
          </a:prstGeom>
        </p:spPr>
      </p:pic>
    </p:spTree>
    <p:extLst>
      <p:ext uri="{BB962C8B-B14F-4D97-AF65-F5344CB8AC3E}">
        <p14:creationId xmlns:p14="http://schemas.microsoft.com/office/powerpoint/2010/main" val="394289034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1"/>
          <p:cNvPicPr>
            <a:picLocks noChangeAspect="1"/>
          </p:cNvPicPr>
          <p:nvPr/>
        </p:nvPicPr>
        <p:blipFill>
          <a:blip r:embed="rId2"/>
          <a:stretch>
            <a:fillRect/>
          </a:stretch>
        </p:blipFill>
        <p:spPr>
          <a:xfrm>
            <a:off x="1142337" y="3827784"/>
            <a:ext cx="3096344" cy="2470505"/>
          </a:xfrm>
          <a:prstGeom prst="rect">
            <a:avLst/>
          </a:prstGeom>
        </p:spPr>
      </p:pic>
      <p:sp>
        <p:nvSpPr>
          <p:cNvPr id="7" name="Prostokąt 6"/>
          <p:cNvSpPr/>
          <p:nvPr/>
        </p:nvSpPr>
        <p:spPr>
          <a:xfrm>
            <a:off x="788129" y="6113623"/>
            <a:ext cx="3631059" cy="369332"/>
          </a:xfrm>
          <a:prstGeom prst="rect">
            <a:avLst/>
          </a:prstGeom>
        </p:spPr>
        <p:txBody>
          <a:bodyPr wrap="none">
            <a:spAutoFit/>
          </a:bodyPr>
          <a:lstStyle/>
          <a:p>
            <a:r>
              <a:rPr lang="pl-PL" dirty="0"/>
              <a:t>PCW	-zapis do Program </a:t>
            </a:r>
            <a:r>
              <a:rPr lang="pl-PL" dirty="0" err="1"/>
              <a:t>Counter</a:t>
            </a:r>
            <a:r>
              <a:rPr lang="pl-PL" dirty="0"/>
              <a:t>.</a:t>
            </a:r>
          </a:p>
        </p:txBody>
      </p:sp>
      <p:pic>
        <p:nvPicPr>
          <p:cNvPr id="8" name="Obraz 7"/>
          <p:cNvPicPr>
            <a:picLocks noChangeAspect="1"/>
          </p:cNvPicPr>
          <p:nvPr/>
        </p:nvPicPr>
        <p:blipFill>
          <a:blip r:embed="rId3"/>
          <a:stretch>
            <a:fillRect/>
          </a:stretch>
        </p:blipFill>
        <p:spPr>
          <a:xfrm>
            <a:off x="917265" y="1440261"/>
            <a:ext cx="3330895" cy="2215728"/>
          </a:xfrm>
          <a:prstGeom prst="rect">
            <a:avLst/>
          </a:prstGeom>
        </p:spPr>
      </p:pic>
      <p:sp>
        <p:nvSpPr>
          <p:cNvPr id="6" name="pole tekstowe 5"/>
          <p:cNvSpPr txBox="1"/>
          <p:nvPr/>
        </p:nvSpPr>
        <p:spPr>
          <a:xfrm>
            <a:off x="755576" y="332656"/>
            <a:ext cx="8136904" cy="707886"/>
          </a:xfrm>
          <a:prstGeom prst="rect">
            <a:avLst/>
          </a:prstGeom>
          <a:solidFill>
            <a:schemeClr val="bg1"/>
          </a:solidFill>
        </p:spPr>
        <p:txBody>
          <a:bodyPr wrap="square" rtlCol="0">
            <a:spAutoFit/>
          </a:bodyPr>
          <a:lstStyle/>
          <a:p>
            <a:r>
              <a:rPr lang="pl-PL" sz="4000" dirty="0"/>
              <a:t>Układ kontroli </a:t>
            </a:r>
            <a:r>
              <a:rPr lang="pl-PL" sz="4000" dirty="0" smtClean="0"/>
              <a:t>i realizacji skoków</a:t>
            </a:r>
            <a:r>
              <a:rPr lang="pl-PL" sz="4000" dirty="0" smtClean="0">
                <a:latin typeface="Times New Roman" panose="02020603050405020304" pitchFamily="18" charset="0"/>
                <a:cs typeface="Times New Roman" panose="02020603050405020304" pitchFamily="18" charset="0"/>
              </a:rPr>
              <a:t>.</a:t>
            </a:r>
            <a:endParaRPr lang="pl-PL" sz="4000" dirty="0">
              <a:latin typeface="Times New Roman" panose="02020603050405020304" pitchFamily="18" charset="0"/>
              <a:cs typeface="Times New Roman" panose="02020603050405020304" pitchFamily="18" charset="0"/>
            </a:endParaRPr>
          </a:p>
        </p:txBody>
      </p:sp>
      <p:sp>
        <p:nvSpPr>
          <p:cNvPr id="9" name="Prostokąt 8"/>
          <p:cNvSpPr/>
          <p:nvPr/>
        </p:nvSpPr>
        <p:spPr>
          <a:xfrm>
            <a:off x="2450585" y="1392626"/>
            <a:ext cx="1296144" cy="548630"/>
          </a:xfrm>
          <a:prstGeom prst="rect">
            <a:avLst/>
          </a:prstGeom>
          <a:solidFill>
            <a:schemeClr val="accent6">
              <a:lumMod val="40000"/>
              <a:lumOff val="6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1" name="Prostokąt 10"/>
          <p:cNvSpPr/>
          <p:nvPr/>
        </p:nvSpPr>
        <p:spPr>
          <a:xfrm>
            <a:off x="4419188" y="1610148"/>
            <a:ext cx="576064" cy="8984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2" name="Prostokąt 11"/>
          <p:cNvSpPr/>
          <p:nvPr/>
        </p:nvSpPr>
        <p:spPr>
          <a:xfrm rot="16200000">
            <a:off x="4914880" y="3399726"/>
            <a:ext cx="576064" cy="8984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4" name="Prostokąt 13"/>
          <p:cNvSpPr/>
          <p:nvPr/>
        </p:nvSpPr>
        <p:spPr>
          <a:xfrm>
            <a:off x="453510" y="2311162"/>
            <a:ext cx="604132" cy="8984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5" name="Prostokąt 14"/>
          <p:cNvSpPr/>
          <p:nvPr/>
        </p:nvSpPr>
        <p:spPr>
          <a:xfrm>
            <a:off x="861896" y="1588133"/>
            <a:ext cx="386761" cy="3233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7" name="Prostokąt 16"/>
          <p:cNvSpPr/>
          <p:nvPr/>
        </p:nvSpPr>
        <p:spPr>
          <a:xfrm>
            <a:off x="770013" y="1235496"/>
            <a:ext cx="3600400" cy="2592288"/>
          </a:xfrm>
          <a:prstGeom prst="rect">
            <a:avLst/>
          </a:prstGeom>
          <a:solidFill>
            <a:schemeClr val="bg2">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9" name="Prostokąt 18"/>
          <p:cNvSpPr/>
          <p:nvPr/>
        </p:nvSpPr>
        <p:spPr>
          <a:xfrm>
            <a:off x="755576" y="3971506"/>
            <a:ext cx="3600400" cy="2592288"/>
          </a:xfrm>
          <a:prstGeom prst="rect">
            <a:avLst/>
          </a:prstGeom>
          <a:solidFill>
            <a:schemeClr val="bg2">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3" name="Obraz 2"/>
          <p:cNvPicPr>
            <a:picLocks noChangeAspect="1"/>
          </p:cNvPicPr>
          <p:nvPr/>
        </p:nvPicPr>
        <p:blipFill>
          <a:blip r:embed="rId4"/>
          <a:stretch>
            <a:fillRect/>
          </a:stretch>
        </p:blipFill>
        <p:spPr>
          <a:xfrm>
            <a:off x="4907206" y="3991334"/>
            <a:ext cx="2977162" cy="2503272"/>
          </a:xfrm>
          <a:prstGeom prst="rect">
            <a:avLst/>
          </a:prstGeom>
        </p:spPr>
      </p:pic>
      <p:sp>
        <p:nvSpPr>
          <p:cNvPr id="23" name="Prostokąt 22"/>
          <p:cNvSpPr/>
          <p:nvPr/>
        </p:nvSpPr>
        <p:spPr>
          <a:xfrm>
            <a:off x="4977531" y="3977559"/>
            <a:ext cx="2981083" cy="2580182"/>
          </a:xfrm>
          <a:prstGeom prst="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4" name="Obraz 3"/>
          <p:cNvPicPr>
            <a:picLocks noChangeAspect="1"/>
          </p:cNvPicPr>
          <p:nvPr/>
        </p:nvPicPr>
        <p:blipFill>
          <a:blip r:embed="rId5"/>
          <a:stretch>
            <a:fillRect/>
          </a:stretch>
        </p:blipFill>
        <p:spPr>
          <a:xfrm>
            <a:off x="4995252" y="1268760"/>
            <a:ext cx="2963362" cy="2592288"/>
          </a:xfrm>
          <a:prstGeom prst="rect">
            <a:avLst/>
          </a:prstGeom>
          <a:ln w="22225">
            <a:solidFill>
              <a:schemeClr val="tx2"/>
            </a:solidFill>
          </a:ln>
        </p:spPr>
      </p:pic>
      <p:sp>
        <p:nvSpPr>
          <p:cNvPr id="22" name="pole tekstowe 21"/>
          <p:cNvSpPr txBox="1"/>
          <p:nvPr/>
        </p:nvSpPr>
        <p:spPr>
          <a:xfrm>
            <a:off x="8102668" y="1749788"/>
            <a:ext cx="734496" cy="400110"/>
          </a:xfrm>
          <a:prstGeom prst="rect">
            <a:avLst/>
          </a:prstGeom>
          <a:solidFill>
            <a:schemeClr val="accent6">
              <a:lumMod val="40000"/>
              <a:lumOff val="60000"/>
              <a:alpha val="35000"/>
            </a:schemeClr>
          </a:solidFill>
        </p:spPr>
        <p:txBody>
          <a:bodyPr wrap="none" rtlCol="0">
            <a:spAutoFit/>
          </a:bodyPr>
          <a:lstStyle/>
          <a:p>
            <a:r>
              <a:rPr lang="pl-PL" sz="1000" b="1" dirty="0"/>
              <a:t>Dla </a:t>
            </a:r>
            <a:r>
              <a:rPr lang="pl-PL" sz="1000" b="1" dirty="0" smtClean="0"/>
              <a:t>B10=0</a:t>
            </a:r>
            <a:endParaRPr lang="pl-PL" sz="1000" b="1" dirty="0"/>
          </a:p>
          <a:p>
            <a:r>
              <a:rPr lang="pl-PL" sz="1000" b="1" dirty="0"/>
              <a:t> </a:t>
            </a:r>
            <a:r>
              <a:rPr lang="pl-PL" sz="1000" b="1" dirty="0" smtClean="0"/>
              <a:t>         11=0</a:t>
            </a:r>
          </a:p>
        </p:txBody>
      </p:sp>
      <p:sp>
        <p:nvSpPr>
          <p:cNvPr id="24" name="pole tekstowe 23"/>
          <p:cNvSpPr txBox="1"/>
          <p:nvPr/>
        </p:nvSpPr>
        <p:spPr>
          <a:xfrm>
            <a:off x="8102668" y="2396651"/>
            <a:ext cx="734496" cy="400110"/>
          </a:xfrm>
          <a:prstGeom prst="rect">
            <a:avLst/>
          </a:prstGeom>
          <a:solidFill>
            <a:schemeClr val="accent6">
              <a:lumMod val="40000"/>
              <a:lumOff val="60000"/>
              <a:alpha val="41000"/>
            </a:schemeClr>
          </a:solidFill>
        </p:spPr>
        <p:txBody>
          <a:bodyPr wrap="none" rtlCol="0">
            <a:spAutoFit/>
          </a:bodyPr>
          <a:lstStyle/>
          <a:p>
            <a:r>
              <a:rPr lang="pl-PL" sz="1000" b="1" dirty="0"/>
              <a:t>Dla </a:t>
            </a:r>
            <a:r>
              <a:rPr lang="pl-PL" sz="1000" b="1" dirty="0" smtClean="0"/>
              <a:t>B10=1</a:t>
            </a:r>
            <a:endParaRPr lang="pl-PL" sz="1000" b="1" dirty="0"/>
          </a:p>
          <a:p>
            <a:r>
              <a:rPr lang="pl-PL" sz="1000" b="1" dirty="0"/>
              <a:t> </a:t>
            </a:r>
            <a:r>
              <a:rPr lang="pl-PL" sz="1000" b="1" dirty="0" smtClean="0"/>
              <a:t>         11=0</a:t>
            </a:r>
          </a:p>
        </p:txBody>
      </p:sp>
      <p:sp>
        <p:nvSpPr>
          <p:cNvPr id="25" name="pole tekstowe 24"/>
          <p:cNvSpPr txBox="1"/>
          <p:nvPr/>
        </p:nvSpPr>
        <p:spPr>
          <a:xfrm>
            <a:off x="8102668" y="3043515"/>
            <a:ext cx="734496" cy="400110"/>
          </a:xfrm>
          <a:prstGeom prst="rect">
            <a:avLst/>
          </a:prstGeom>
          <a:solidFill>
            <a:schemeClr val="accent6">
              <a:lumMod val="40000"/>
              <a:lumOff val="60000"/>
              <a:alpha val="40000"/>
            </a:schemeClr>
          </a:solidFill>
        </p:spPr>
        <p:txBody>
          <a:bodyPr wrap="none" rtlCol="0">
            <a:spAutoFit/>
          </a:bodyPr>
          <a:lstStyle/>
          <a:p>
            <a:r>
              <a:rPr lang="pl-PL" sz="1000" b="1" dirty="0"/>
              <a:t>Dla </a:t>
            </a:r>
            <a:r>
              <a:rPr lang="pl-PL" sz="1000" b="1" dirty="0" smtClean="0"/>
              <a:t>B10=0</a:t>
            </a:r>
            <a:endParaRPr lang="pl-PL" sz="1000" b="1" dirty="0"/>
          </a:p>
          <a:p>
            <a:r>
              <a:rPr lang="pl-PL" sz="1000" b="1" dirty="0"/>
              <a:t> </a:t>
            </a:r>
            <a:r>
              <a:rPr lang="pl-PL" sz="1000" b="1" dirty="0" smtClean="0"/>
              <a:t>         11=1</a:t>
            </a:r>
          </a:p>
        </p:txBody>
      </p:sp>
    </p:spTree>
    <p:extLst>
      <p:ext uri="{BB962C8B-B14F-4D97-AF65-F5344CB8AC3E}">
        <p14:creationId xmlns:p14="http://schemas.microsoft.com/office/powerpoint/2010/main" val="304010445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rostokąt 3"/>
          <p:cNvSpPr/>
          <p:nvPr/>
        </p:nvSpPr>
        <p:spPr>
          <a:xfrm>
            <a:off x="1043608" y="4557750"/>
            <a:ext cx="7704855" cy="923330"/>
          </a:xfrm>
          <a:prstGeom prst="rect">
            <a:avLst/>
          </a:prstGeom>
        </p:spPr>
        <p:txBody>
          <a:bodyPr wrap="square">
            <a:spAutoFit/>
          </a:bodyPr>
          <a:lstStyle/>
          <a:p>
            <a:r>
              <a:rPr lang="pl-PL" dirty="0">
                <a:latin typeface="Times New Roman" panose="02020603050405020304" pitchFamily="18" charset="0"/>
                <a:cs typeface="Times New Roman" panose="02020603050405020304" pitchFamily="18" charset="0"/>
              </a:rPr>
              <a:t>1000 </a:t>
            </a:r>
            <a:r>
              <a:rPr lang="pl-PL" dirty="0" smtClean="0">
                <a:latin typeface="Times New Roman" panose="02020603050405020304" pitchFamily="18" charset="0"/>
                <a:cs typeface="Times New Roman" panose="02020603050405020304" pitchFamily="18" charset="0"/>
              </a:rPr>
              <a:t>0000 </a:t>
            </a:r>
            <a:r>
              <a:rPr lang="pl-PL" dirty="0">
                <a:latin typeface="Times New Roman" panose="02020603050405020304" pitchFamily="18" charset="0"/>
                <a:cs typeface="Times New Roman" panose="02020603050405020304" pitchFamily="18" charset="0"/>
              </a:rPr>
              <a:t>0000 0000 → wykonaj gdy zawartość akumulatora </a:t>
            </a:r>
            <a:r>
              <a:rPr lang="pl-PL" dirty="0" smtClean="0">
                <a:latin typeface="Times New Roman" panose="02020603050405020304" pitchFamily="18" charset="0"/>
                <a:cs typeface="Times New Roman" panose="02020603050405020304" pitchFamily="18" charset="0"/>
              </a:rPr>
              <a:t>&lt;0 </a:t>
            </a:r>
            <a:r>
              <a:rPr lang="pl-PL" dirty="0" err="1" smtClean="0">
                <a:latin typeface="Times New Roman" panose="02020603050405020304" pitchFamily="18" charset="0"/>
                <a:cs typeface="Times New Roman" panose="02020603050405020304" pitchFamily="18" charset="0"/>
              </a:rPr>
              <a:t>Skipcond</a:t>
            </a:r>
            <a:r>
              <a:rPr lang="pl-PL" dirty="0" smtClean="0">
                <a:latin typeface="Times New Roman" panose="02020603050405020304" pitchFamily="18" charset="0"/>
                <a:cs typeface="Times New Roman" panose="02020603050405020304" pitchFamily="18" charset="0"/>
              </a:rPr>
              <a:t> 000 </a:t>
            </a:r>
          </a:p>
          <a:p>
            <a:r>
              <a:rPr lang="pl-PL" dirty="0" smtClean="0">
                <a:latin typeface="Times New Roman" panose="02020603050405020304" pitchFamily="18" charset="0"/>
                <a:cs typeface="Times New Roman" panose="02020603050405020304" pitchFamily="18" charset="0"/>
              </a:rPr>
              <a:t>1000 0100 </a:t>
            </a:r>
            <a:r>
              <a:rPr lang="pl-PL" dirty="0">
                <a:latin typeface="Times New Roman" panose="02020603050405020304" pitchFamily="18" charset="0"/>
                <a:cs typeface="Times New Roman" panose="02020603050405020304" pitchFamily="18" charset="0"/>
              </a:rPr>
              <a:t>0000 0000 → wykonaj gdy zawartość akumulatora =0 </a:t>
            </a:r>
            <a:r>
              <a:rPr lang="pl-PL" dirty="0" err="1">
                <a:latin typeface="Times New Roman" panose="02020603050405020304" pitchFamily="18" charset="0"/>
                <a:cs typeface="Times New Roman" panose="02020603050405020304" pitchFamily="18" charset="0"/>
              </a:rPr>
              <a:t>Skipcond</a:t>
            </a:r>
            <a:r>
              <a:rPr lang="pl-PL" dirty="0">
                <a:latin typeface="Times New Roman" panose="02020603050405020304" pitchFamily="18" charset="0"/>
                <a:cs typeface="Times New Roman" panose="02020603050405020304" pitchFamily="18" charset="0"/>
              </a:rPr>
              <a:t> </a:t>
            </a:r>
            <a:r>
              <a:rPr lang="pl-PL" dirty="0" smtClean="0">
                <a:latin typeface="Times New Roman" panose="02020603050405020304" pitchFamily="18" charset="0"/>
                <a:cs typeface="Times New Roman" panose="02020603050405020304" pitchFamily="18" charset="0"/>
              </a:rPr>
              <a:t>400 </a:t>
            </a:r>
            <a:endParaRPr lang="pl-PL" dirty="0">
              <a:latin typeface="Times New Roman" panose="02020603050405020304" pitchFamily="18" charset="0"/>
              <a:cs typeface="Times New Roman" panose="02020603050405020304" pitchFamily="18" charset="0"/>
            </a:endParaRPr>
          </a:p>
          <a:p>
            <a:r>
              <a:rPr lang="pl-PL" dirty="0" smtClean="0">
                <a:latin typeface="Times New Roman" panose="02020603050405020304" pitchFamily="18" charset="0"/>
                <a:cs typeface="Times New Roman" panose="02020603050405020304" pitchFamily="18" charset="0"/>
              </a:rPr>
              <a:t>1000 1000 </a:t>
            </a:r>
            <a:r>
              <a:rPr lang="pl-PL" dirty="0">
                <a:latin typeface="Times New Roman" panose="02020603050405020304" pitchFamily="18" charset="0"/>
                <a:cs typeface="Times New Roman" panose="02020603050405020304" pitchFamily="18" charset="0"/>
              </a:rPr>
              <a:t>0000 0000 → wykonaj gdy zawartość akumulatora </a:t>
            </a:r>
            <a:r>
              <a:rPr lang="pl-PL" dirty="0" smtClean="0">
                <a:latin typeface="Times New Roman" panose="02020603050405020304" pitchFamily="18" charset="0"/>
                <a:cs typeface="Times New Roman" panose="02020603050405020304" pitchFamily="18" charset="0"/>
              </a:rPr>
              <a:t>&gt;0 </a:t>
            </a:r>
            <a:r>
              <a:rPr lang="pl-PL" dirty="0" err="1">
                <a:latin typeface="Times New Roman" panose="02020603050405020304" pitchFamily="18" charset="0"/>
                <a:cs typeface="Times New Roman" panose="02020603050405020304" pitchFamily="18" charset="0"/>
              </a:rPr>
              <a:t>Skipcond</a:t>
            </a:r>
            <a:r>
              <a:rPr lang="pl-PL" dirty="0">
                <a:latin typeface="Times New Roman" panose="02020603050405020304" pitchFamily="18" charset="0"/>
                <a:cs typeface="Times New Roman" panose="02020603050405020304" pitchFamily="18" charset="0"/>
              </a:rPr>
              <a:t> </a:t>
            </a:r>
            <a:r>
              <a:rPr lang="pl-PL" dirty="0" smtClean="0">
                <a:latin typeface="Times New Roman" panose="02020603050405020304" pitchFamily="18" charset="0"/>
                <a:cs typeface="Times New Roman" panose="02020603050405020304" pitchFamily="18" charset="0"/>
              </a:rPr>
              <a:t>800 </a:t>
            </a:r>
            <a:endParaRPr lang="pl-PL" dirty="0">
              <a:latin typeface="Times New Roman" panose="02020603050405020304" pitchFamily="18" charset="0"/>
              <a:cs typeface="Times New Roman" panose="02020603050405020304" pitchFamily="18" charset="0"/>
            </a:endParaRPr>
          </a:p>
        </p:txBody>
      </p:sp>
      <p:grpSp>
        <p:nvGrpSpPr>
          <p:cNvPr id="2" name="Grupa 1"/>
          <p:cNvGrpSpPr/>
          <p:nvPr/>
        </p:nvGrpSpPr>
        <p:grpSpPr>
          <a:xfrm>
            <a:off x="691156" y="3314229"/>
            <a:ext cx="2145368" cy="1347804"/>
            <a:chOff x="950069" y="3263799"/>
            <a:chExt cx="2145368" cy="1347804"/>
          </a:xfrm>
        </p:grpSpPr>
        <p:sp>
          <p:nvSpPr>
            <p:cNvPr id="8" name="pole tekstowe 7"/>
            <p:cNvSpPr txBox="1"/>
            <p:nvPr/>
          </p:nvSpPr>
          <p:spPr>
            <a:xfrm>
              <a:off x="1976220" y="3778187"/>
              <a:ext cx="1119217" cy="369332"/>
            </a:xfrm>
            <a:prstGeom prst="rect">
              <a:avLst/>
            </a:prstGeom>
            <a:noFill/>
          </p:spPr>
          <p:txBody>
            <a:bodyPr wrap="none" rtlCol="0">
              <a:spAutoFit/>
            </a:bodyPr>
            <a:lstStyle/>
            <a:p>
              <a:r>
                <a:rPr lang="pl-PL" dirty="0" smtClean="0"/>
                <a:t>Bit 11 i 10</a:t>
              </a:r>
              <a:endParaRPr lang="pl-PL" dirty="0"/>
            </a:p>
          </p:txBody>
        </p:sp>
        <p:cxnSp>
          <p:nvCxnSpPr>
            <p:cNvPr id="10" name="Łącznik prosty ze strzałką 9"/>
            <p:cNvCxnSpPr/>
            <p:nvPr/>
          </p:nvCxnSpPr>
          <p:spPr>
            <a:xfrm flipH="1">
              <a:off x="1958808" y="4068299"/>
              <a:ext cx="526801" cy="54330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Łącznik prosty ze strzałką 12"/>
            <p:cNvCxnSpPr/>
            <p:nvPr/>
          </p:nvCxnSpPr>
          <p:spPr>
            <a:xfrm flipH="1">
              <a:off x="2096354" y="4034667"/>
              <a:ext cx="737068" cy="57693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Nawias klamrowy zamykający 13"/>
            <p:cNvSpPr/>
            <p:nvPr/>
          </p:nvSpPr>
          <p:spPr>
            <a:xfrm rot="16200000">
              <a:off x="1495441" y="4251563"/>
              <a:ext cx="216024" cy="504056"/>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l-PL"/>
            </a:p>
          </p:txBody>
        </p:sp>
        <p:sp>
          <p:nvSpPr>
            <p:cNvPr id="15" name="pole tekstowe 14"/>
            <p:cNvSpPr txBox="1"/>
            <p:nvPr/>
          </p:nvSpPr>
          <p:spPr>
            <a:xfrm>
              <a:off x="950069" y="3263799"/>
              <a:ext cx="1306768" cy="369332"/>
            </a:xfrm>
            <a:prstGeom prst="rect">
              <a:avLst/>
            </a:prstGeom>
            <a:noFill/>
          </p:spPr>
          <p:txBody>
            <a:bodyPr wrap="none" rtlCol="0">
              <a:spAutoFit/>
            </a:bodyPr>
            <a:lstStyle/>
            <a:p>
              <a:r>
                <a:rPr lang="pl-PL" dirty="0" smtClean="0"/>
                <a:t>Kod rozkazu</a:t>
              </a:r>
              <a:endParaRPr lang="pl-PL" dirty="0"/>
            </a:p>
          </p:txBody>
        </p:sp>
        <p:cxnSp>
          <p:nvCxnSpPr>
            <p:cNvPr id="24" name="Łącznik prosty ze strzałką 23"/>
            <p:cNvCxnSpPr/>
            <p:nvPr/>
          </p:nvCxnSpPr>
          <p:spPr>
            <a:xfrm>
              <a:off x="1603453" y="3616655"/>
              <a:ext cx="0" cy="76244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5" name="pole tekstowe 24"/>
          <p:cNvSpPr txBox="1"/>
          <p:nvPr/>
        </p:nvSpPr>
        <p:spPr>
          <a:xfrm>
            <a:off x="755576" y="332656"/>
            <a:ext cx="8136904" cy="707886"/>
          </a:xfrm>
          <a:prstGeom prst="rect">
            <a:avLst/>
          </a:prstGeom>
          <a:solidFill>
            <a:schemeClr val="bg1"/>
          </a:solidFill>
        </p:spPr>
        <p:txBody>
          <a:bodyPr wrap="square" rtlCol="0">
            <a:spAutoFit/>
          </a:bodyPr>
          <a:lstStyle/>
          <a:p>
            <a:r>
              <a:rPr lang="pl-PL" sz="4000" smtClean="0"/>
              <a:t>Instrukcja warunkowa </a:t>
            </a:r>
            <a:r>
              <a:rPr lang="pl-PL" sz="4000" dirty="0" err="1" smtClean="0"/>
              <a:t>Skipcond</a:t>
            </a:r>
            <a:r>
              <a:rPr lang="pl-PL" sz="4000" dirty="0" smtClean="0">
                <a:latin typeface="Times New Roman" panose="02020603050405020304" pitchFamily="18" charset="0"/>
                <a:cs typeface="Times New Roman" panose="02020603050405020304" pitchFamily="18" charset="0"/>
              </a:rPr>
              <a:t>.</a:t>
            </a:r>
            <a:endParaRPr lang="pl-PL" sz="4000" dirty="0">
              <a:latin typeface="Times New Roman" panose="02020603050405020304" pitchFamily="18" charset="0"/>
              <a:cs typeface="Times New Roman" panose="02020603050405020304" pitchFamily="18" charset="0"/>
            </a:endParaRPr>
          </a:p>
        </p:txBody>
      </p:sp>
      <p:sp>
        <p:nvSpPr>
          <p:cNvPr id="26" name="pole tekstowe 25"/>
          <p:cNvSpPr txBox="1"/>
          <p:nvPr/>
        </p:nvSpPr>
        <p:spPr>
          <a:xfrm>
            <a:off x="971600" y="1268760"/>
            <a:ext cx="7925696" cy="646331"/>
          </a:xfrm>
          <a:prstGeom prst="rect">
            <a:avLst/>
          </a:prstGeom>
          <a:noFill/>
        </p:spPr>
        <p:txBody>
          <a:bodyPr wrap="none" rtlCol="0">
            <a:spAutoFit/>
          </a:bodyPr>
          <a:lstStyle/>
          <a:p>
            <a:r>
              <a:rPr lang="pl-PL" dirty="0" smtClean="0"/>
              <a:t>Jeżeli zaistnieje określony w rozkazie warunek licznik rozkazu jest inkrementowany </a:t>
            </a:r>
          </a:p>
          <a:p>
            <a:r>
              <a:rPr lang="pl-PL" dirty="0"/>
              <a:t>o</a:t>
            </a:r>
            <a:r>
              <a:rPr lang="pl-PL" dirty="0" smtClean="0"/>
              <a:t> jeden i następna instrukcja jest pomijana.</a:t>
            </a:r>
            <a:endParaRPr lang="pl-PL" dirty="0"/>
          </a:p>
        </p:txBody>
      </p:sp>
      <p:pic>
        <p:nvPicPr>
          <p:cNvPr id="28" name="Obraz 27"/>
          <p:cNvPicPr>
            <a:picLocks noChangeAspect="1"/>
          </p:cNvPicPr>
          <p:nvPr/>
        </p:nvPicPr>
        <p:blipFill>
          <a:blip r:embed="rId2"/>
          <a:stretch>
            <a:fillRect/>
          </a:stretch>
        </p:blipFill>
        <p:spPr>
          <a:xfrm>
            <a:off x="5652120" y="1883444"/>
            <a:ext cx="2977162" cy="2503272"/>
          </a:xfrm>
          <a:prstGeom prst="rect">
            <a:avLst/>
          </a:prstGeom>
        </p:spPr>
      </p:pic>
      <p:sp>
        <p:nvSpPr>
          <p:cNvPr id="29" name="Prostokąt 28"/>
          <p:cNvSpPr/>
          <p:nvPr/>
        </p:nvSpPr>
        <p:spPr>
          <a:xfrm>
            <a:off x="5691826" y="1820364"/>
            <a:ext cx="2981083" cy="2580182"/>
          </a:xfrm>
          <a:prstGeom prst="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0" name="Strzałka zakrzywiona w prawo 29"/>
          <p:cNvSpPr/>
          <p:nvPr/>
        </p:nvSpPr>
        <p:spPr>
          <a:xfrm>
            <a:off x="6882088" y="3710542"/>
            <a:ext cx="210192" cy="582554"/>
          </a:xfrm>
          <a:prstGeom prst="curved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schemeClr val="tx1"/>
              </a:solidFill>
            </a:endParaRPr>
          </a:p>
        </p:txBody>
      </p:sp>
      <p:sp>
        <p:nvSpPr>
          <p:cNvPr id="31" name="Strzałka zakrzywiona w lewo 30"/>
          <p:cNvSpPr/>
          <p:nvPr/>
        </p:nvSpPr>
        <p:spPr>
          <a:xfrm rot="9931147">
            <a:off x="5235716" y="2061304"/>
            <a:ext cx="1614034" cy="2284116"/>
          </a:xfrm>
          <a:prstGeom prst="curvedLeftArrow">
            <a:avLst>
              <a:gd name="adj1" fmla="val 4625"/>
              <a:gd name="adj2" fmla="val 14836"/>
              <a:gd name="adj3" fmla="val 1631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schemeClr val="tx1"/>
              </a:solidFill>
            </a:endParaRPr>
          </a:p>
        </p:txBody>
      </p:sp>
      <p:sp>
        <p:nvSpPr>
          <p:cNvPr id="3" name="pole tekstowe 2"/>
          <p:cNvSpPr txBox="1"/>
          <p:nvPr/>
        </p:nvSpPr>
        <p:spPr>
          <a:xfrm>
            <a:off x="2900944" y="2541978"/>
            <a:ext cx="2281907" cy="369332"/>
          </a:xfrm>
          <a:prstGeom prst="rect">
            <a:avLst/>
          </a:prstGeom>
          <a:noFill/>
        </p:spPr>
        <p:txBody>
          <a:bodyPr wrap="none" rtlCol="0">
            <a:spAutoFit/>
          </a:bodyPr>
          <a:lstStyle/>
          <a:p>
            <a:r>
              <a:rPr lang="pl-PL" dirty="0" smtClean="0">
                <a:solidFill>
                  <a:srgbClr val="FF0000"/>
                </a:solidFill>
                <a:latin typeface="Times New Roman" panose="02020603050405020304" pitchFamily="18" charset="0"/>
                <a:cs typeface="Times New Roman" panose="02020603050405020304" pitchFamily="18" charset="0"/>
              </a:rPr>
              <a:t>Warunek niespełniony</a:t>
            </a:r>
            <a:endParaRPr lang="pl-PL" dirty="0">
              <a:solidFill>
                <a:srgbClr val="FF0000"/>
              </a:solidFill>
              <a:latin typeface="Times New Roman" panose="02020603050405020304" pitchFamily="18" charset="0"/>
              <a:cs typeface="Times New Roman" panose="02020603050405020304" pitchFamily="18" charset="0"/>
            </a:endParaRPr>
          </a:p>
        </p:txBody>
      </p:sp>
      <p:sp>
        <p:nvSpPr>
          <p:cNvPr id="5" name="pole tekstowe 4"/>
          <p:cNvSpPr txBox="1"/>
          <p:nvPr/>
        </p:nvSpPr>
        <p:spPr>
          <a:xfrm>
            <a:off x="3502120" y="3803465"/>
            <a:ext cx="1991764" cy="369332"/>
          </a:xfrm>
          <a:prstGeom prst="rect">
            <a:avLst/>
          </a:prstGeom>
          <a:noFill/>
        </p:spPr>
        <p:txBody>
          <a:bodyPr wrap="none" rtlCol="0">
            <a:spAutoFit/>
          </a:bodyPr>
          <a:lstStyle/>
          <a:p>
            <a:r>
              <a:rPr lang="pl-PL" dirty="0" smtClean="0">
                <a:solidFill>
                  <a:srgbClr val="92D050"/>
                </a:solidFill>
                <a:latin typeface="Times New Roman" panose="02020603050405020304" pitchFamily="18" charset="0"/>
                <a:cs typeface="Times New Roman" panose="02020603050405020304" pitchFamily="18" charset="0"/>
              </a:rPr>
              <a:t>Warunek spełniony</a:t>
            </a:r>
            <a:endParaRPr lang="pl-PL" dirty="0">
              <a:solidFill>
                <a:srgbClr val="92D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2024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down)">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31"/>
                                        </p:tgtEl>
                                      </p:cBhvr>
                                    </p:animEffect>
                                    <p:set>
                                      <p:cBhvr>
                                        <p:cTn id="17" dur="1" fill="hold">
                                          <p:stCondLst>
                                            <p:cond delay="499"/>
                                          </p:stCondLst>
                                        </p:cTn>
                                        <p:tgtEl>
                                          <p:spTgt spid="31"/>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3"/>
                                        </p:tgtEl>
                                      </p:cBhvr>
                                    </p:animEffect>
                                    <p:set>
                                      <p:cBhvr>
                                        <p:cTn id="20" dur="1" fill="hold">
                                          <p:stCondLst>
                                            <p:cond delay="499"/>
                                          </p:stCondLst>
                                        </p:cTn>
                                        <p:tgtEl>
                                          <p:spTgt spid="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wipe(up)">
                                      <p:cBhvr>
                                        <p:cTn id="25" dur="500"/>
                                        <p:tgtEl>
                                          <p:spTgt spid="30"/>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down)">
                                      <p:cBhvr>
                                        <p:cTn id="2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1" grpId="1" animBg="1"/>
      <p:bldP spid="3" grpId="0"/>
      <p:bldP spid="3" grpId="1"/>
      <p:bldP spid="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755576" y="332656"/>
            <a:ext cx="7344816" cy="707886"/>
          </a:xfrm>
          <a:prstGeom prst="rect">
            <a:avLst/>
          </a:prstGeom>
          <a:noFill/>
        </p:spPr>
        <p:txBody>
          <a:bodyPr wrap="square" rtlCol="0">
            <a:spAutoFit/>
          </a:bodyPr>
          <a:lstStyle/>
          <a:p>
            <a:r>
              <a:rPr lang="pl-PL" sz="4000" dirty="0" smtClean="0">
                <a:latin typeface="Times New Roman" panose="02020603050405020304" pitchFamily="18" charset="0"/>
                <a:cs typeface="Times New Roman" panose="02020603050405020304" pitchFamily="18" charset="0"/>
              </a:rPr>
              <a:t>Układ sterowania.</a:t>
            </a:r>
            <a:endParaRPr lang="pl-PL" sz="4000" dirty="0">
              <a:latin typeface="Times New Roman" panose="02020603050405020304" pitchFamily="18" charset="0"/>
              <a:cs typeface="Times New Roman" panose="02020603050405020304" pitchFamily="18" charset="0"/>
            </a:endParaRPr>
          </a:p>
        </p:txBody>
      </p:sp>
      <p:sp>
        <p:nvSpPr>
          <p:cNvPr id="3" name="Prostokąt 2"/>
          <p:cNvSpPr/>
          <p:nvPr/>
        </p:nvSpPr>
        <p:spPr>
          <a:xfrm>
            <a:off x="179512" y="2551837"/>
            <a:ext cx="8712968" cy="1569660"/>
          </a:xfrm>
          <a:prstGeom prst="rect">
            <a:avLst/>
          </a:prstGeom>
        </p:spPr>
        <p:txBody>
          <a:bodyPr wrap="square">
            <a:spAutoFit/>
          </a:bodyPr>
          <a:lstStyle/>
          <a:p>
            <a:pPr algn="just"/>
            <a:r>
              <a:rPr lang="pl-PL" sz="2400" dirty="0">
                <a:latin typeface="Times New Roman" panose="02020603050405020304" pitchFamily="18" charset="0"/>
                <a:cs typeface="Times New Roman" panose="02020603050405020304" pitchFamily="18" charset="0"/>
              </a:rPr>
              <a:t>Układ sterowania zbudowany jest z wykorzystaniem pamięci ROM 16x16 bitów. Młodsze cztery bity adresu wyznaczane są przez wyjścia licznika impulsów zegarowych starsze cztery określone na podstawie kodu rozkazu. </a:t>
            </a:r>
          </a:p>
        </p:txBody>
      </p:sp>
    </p:spTree>
    <p:extLst>
      <p:ext uri="{BB962C8B-B14F-4D97-AF65-F5344CB8AC3E}">
        <p14:creationId xmlns:p14="http://schemas.microsoft.com/office/powerpoint/2010/main" val="223027959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32393"/>
            <a:ext cx="9179782" cy="55256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pole tekstowe 2"/>
          <p:cNvSpPr txBox="1"/>
          <p:nvPr/>
        </p:nvSpPr>
        <p:spPr>
          <a:xfrm>
            <a:off x="755576" y="332656"/>
            <a:ext cx="7344816" cy="707886"/>
          </a:xfrm>
          <a:prstGeom prst="rect">
            <a:avLst/>
          </a:prstGeom>
          <a:noFill/>
        </p:spPr>
        <p:txBody>
          <a:bodyPr wrap="square" rtlCol="0">
            <a:spAutoFit/>
          </a:bodyPr>
          <a:lstStyle/>
          <a:p>
            <a:r>
              <a:rPr lang="pl-PL" sz="4000" dirty="0" smtClean="0">
                <a:latin typeface="Times New Roman" panose="02020603050405020304" pitchFamily="18" charset="0"/>
                <a:cs typeface="Times New Roman" panose="02020603050405020304" pitchFamily="18" charset="0"/>
              </a:rPr>
              <a:t>Układ sterowania.</a:t>
            </a:r>
            <a:endParaRPr lang="pl-PL"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991388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ole tekstowe 3"/>
          <p:cNvSpPr txBox="1"/>
          <p:nvPr/>
        </p:nvSpPr>
        <p:spPr>
          <a:xfrm>
            <a:off x="755576" y="332656"/>
            <a:ext cx="7344816" cy="707886"/>
          </a:xfrm>
          <a:prstGeom prst="rect">
            <a:avLst/>
          </a:prstGeom>
          <a:noFill/>
        </p:spPr>
        <p:txBody>
          <a:bodyPr wrap="square" rtlCol="0">
            <a:spAutoFit/>
          </a:bodyPr>
          <a:lstStyle/>
          <a:p>
            <a:r>
              <a:rPr lang="pl-PL" sz="4000" smtClean="0">
                <a:latin typeface="Times New Roman" panose="02020603050405020304" pitchFamily="18" charset="0"/>
                <a:cs typeface="Times New Roman" panose="02020603050405020304" pitchFamily="18" charset="0"/>
              </a:rPr>
              <a:t>Zawartość ROM.</a:t>
            </a:r>
            <a:endParaRPr lang="pl-PL" sz="4000" dirty="0">
              <a:latin typeface="Times New Roman" panose="02020603050405020304" pitchFamily="18" charset="0"/>
              <a:cs typeface="Times New Roman" panose="02020603050405020304" pitchFamily="18" charset="0"/>
            </a:endParaRPr>
          </a:p>
        </p:txBody>
      </p:sp>
      <p:sp>
        <p:nvSpPr>
          <p:cNvPr id="2" name="pole tekstowe 1"/>
          <p:cNvSpPr txBox="1"/>
          <p:nvPr/>
        </p:nvSpPr>
        <p:spPr>
          <a:xfrm>
            <a:off x="8350621" y="2086432"/>
            <a:ext cx="599844" cy="276999"/>
          </a:xfrm>
          <a:prstGeom prst="rect">
            <a:avLst/>
          </a:prstGeom>
          <a:noFill/>
        </p:spPr>
        <p:txBody>
          <a:bodyPr wrap="none" rtlCol="0">
            <a:spAutoFit/>
          </a:bodyPr>
          <a:lstStyle/>
          <a:p>
            <a:r>
              <a:rPr lang="pl-PL" sz="1200" dirty="0" err="1" smtClean="0"/>
              <a:t>Load</a:t>
            </a:r>
            <a:r>
              <a:rPr lang="pl-PL" sz="1200" dirty="0" smtClean="0"/>
              <a:t> X</a:t>
            </a:r>
            <a:endParaRPr lang="pl-PL" sz="1200" dirty="0"/>
          </a:p>
        </p:txBody>
      </p:sp>
      <p:sp>
        <p:nvSpPr>
          <p:cNvPr id="28" name="pole tekstowe 27"/>
          <p:cNvSpPr txBox="1"/>
          <p:nvPr/>
        </p:nvSpPr>
        <p:spPr>
          <a:xfrm>
            <a:off x="8349929" y="2638636"/>
            <a:ext cx="550151" cy="276999"/>
          </a:xfrm>
          <a:prstGeom prst="rect">
            <a:avLst/>
          </a:prstGeom>
          <a:noFill/>
        </p:spPr>
        <p:txBody>
          <a:bodyPr wrap="none" rtlCol="0">
            <a:spAutoFit/>
          </a:bodyPr>
          <a:lstStyle/>
          <a:p>
            <a:r>
              <a:rPr lang="pl-PL" sz="1200" dirty="0" err="1" smtClean="0"/>
              <a:t>Add</a:t>
            </a:r>
            <a:r>
              <a:rPr lang="pl-PL" sz="1200" dirty="0" smtClean="0"/>
              <a:t> X</a:t>
            </a:r>
            <a:endParaRPr lang="pl-PL" sz="1200" dirty="0"/>
          </a:p>
        </p:txBody>
      </p:sp>
      <p:sp>
        <p:nvSpPr>
          <p:cNvPr id="6" name="pole tekstowe 5"/>
          <p:cNvSpPr txBox="1"/>
          <p:nvPr/>
        </p:nvSpPr>
        <p:spPr>
          <a:xfrm>
            <a:off x="8350621" y="2361637"/>
            <a:ext cx="629981" cy="276999"/>
          </a:xfrm>
          <a:prstGeom prst="rect">
            <a:avLst/>
          </a:prstGeom>
          <a:noFill/>
        </p:spPr>
        <p:txBody>
          <a:bodyPr wrap="none" rtlCol="0">
            <a:spAutoFit/>
          </a:bodyPr>
          <a:lstStyle/>
          <a:p>
            <a:r>
              <a:rPr lang="pl-PL" sz="1200" dirty="0" err="1" smtClean="0"/>
              <a:t>Store</a:t>
            </a:r>
            <a:r>
              <a:rPr lang="pl-PL" sz="1200" dirty="0" smtClean="0"/>
              <a:t> X</a:t>
            </a:r>
            <a:endParaRPr lang="pl-PL" sz="1200" dirty="0"/>
          </a:p>
        </p:txBody>
      </p:sp>
      <p:sp>
        <p:nvSpPr>
          <p:cNvPr id="7" name="pole tekstowe 6"/>
          <p:cNvSpPr txBox="1"/>
          <p:nvPr/>
        </p:nvSpPr>
        <p:spPr>
          <a:xfrm>
            <a:off x="8347664" y="2913260"/>
            <a:ext cx="581506" cy="276999"/>
          </a:xfrm>
          <a:prstGeom prst="rect">
            <a:avLst/>
          </a:prstGeom>
          <a:noFill/>
        </p:spPr>
        <p:txBody>
          <a:bodyPr wrap="none" rtlCol="0">
            <a:spAutoFit/>
          </a:bodyPr>
          <a:lstStyle/>
          <a:p>
            <a:r>
              <a:rPr lang="pl-PL" sz="1200" dirty="0" err="1" smtClean="0"/>
              <a:t>Subt</a:t>
            </a:r>
            <a:r>
              <a:rPr lang="pl-PL" sz="1200" dirty="0" smtClean="0"/>
              <a:t> X</a:t>
            </a:r>
            <a:endParaRPr lang="pl-PL" sz="1200" dirty="0"/>
          </a:p>
        </p:txBody>
      </p:sp>
      <p:sp>
        <p:nvSpPr>
          <p:cNvPr id="8" name="pole tekstowe 7"/>
          <p:cNvSpPr txBox="1"/>
          <p:nvPr/>
        </p:nvSpPr>
        <p:spPr>
          <a:xfrm>
            <a:off x="8319816" y="4010987"/>
            <a:ext cx="747641" cy="276999"/>
          </a:xfrm>
          <a:prstGeom prst="rect">
            <a:avLst/>
          </a:prstGeom>
          <a:noFill/>
        </p:spPr>
        <p:txBody>
          <a:bodyPr wrap="none" rtlCol="0">
            <a:spAutoFit/>
          </a:bodyPr>
          <a:lstStyle/>
          <a:p>
            <a:r>
              <a:rPr lang="pl-PL" sz="1200" dirty="0" err="1" smtClean="0"/>
              <a:t>Skipcond</a:t>
            </a:r>
            <a:endParaRPr lang="pl-PL" sz="1200" dirty="0"/>
          </a:p>
        </p:txBody>
      </p:sp>
      <p:sp>
        <p:nvSpPr>
          <p:cNvPr id="3" name="Prostokąt 2"/>
          <p:cNvSpPr/>
          <p:nvPr/>
        </p:nvSpPr>
        <p:spPr>
          <a:xfrm>
            <a:off x="8316958" y="4268101"/>
            <a:ext cx="633507" cy="304699"/>
          </a:xfrm>
          <a:prstGeom prst="rect">
            <a:avLst/>
          </a:prstGeom>
        </p:spPr>
        <p:txBody>
          <a:bodyPr wrap="none">
            <a:spAutoFit/>
          </a:bodyPr>
          <a:lstStyle/>
          <a:p>
            <a:pPr>
              <a:lnSpc>
                <a:spcPct val="115000"/>
              </a:lnSpc>
              <a:spcAft>
                <a:spcPts val="0"/>
              </a:spcAft>
            </a:pPr>
            <a:r>
              <a:rPr lang="pl-PL" sz="1200" dirty="0" err="1" smtClean="0"/>
              <a:t>Jump</a:t>
            </a:r>
            <a:r>
              <a:rPr lang="pl-PL" sz="1200" dirty="0" smtClean="0"/>
              <a:t> </a:t>
            </a:r>
            <a:r>
              <a:rPr lang="pl-PL" sz="1200" dirty="0"/>
              <a:t>X</a:t>
            </a:r>
          </a:p>
        </p:txBody>
      </p:sp>
      <p:sp>
        <p:nvSpPr>
          <p:cNvPr id="10" name="pole tekstowe 9"/>
          <p:cNvSpPr txBox="1"/>
          <p:nvPr/>
        </p:nvSpPr>
        <p:spPr>
          <a:xfrm>
            <a:off x="8319816" y="1844824"/>
            <a:ext cx="500458" cy="276999"/>
          </a:xfrm>
          <a:prstGeom prst="rect">
            <a:avLst/>
          </a:prstGeom>
          <a:noFill/>
        </p:spPr>
        <p:txBody>
          <a:bodyPr wrap="none" rtlCol="0">
            <a:spAutoFit/>
          </a:bodyPr>
          <a:lstStyle/>
          <a:p>
            <a:r>
              <a:rPr lang="pl-PL" sz="1200" dirty="0" err="1" smtClean="0"/>
              <a:t>JnS</a:t>
            </a:r>
            <a:r>
              <a:rPr lang="pl-PL" sz="1200" dirty="0" smtClean="0"/>
              <a:t> X</a:t>
            </a:r>
            <a:endParaRPr lang="pl-PL" sz="1200" dirty="0"/>
          </a:p>
        </p:txBody>
      </p:sp>
      <p:sp>
        <p:nvSpPr>
          <p:cNvPr id="11" name="pole tekstowe 10"/>
          <p:cNvSpPr txBox="1"/>
          <p:nvPr/>
        </p:nvSpPr>
        <p:spPr>
          <a:xfrm>
            <a:off x="8330102" y="5605974"/>
            <a:ext cx="668453" cy="276999"/>
          </a:xfrm>
          <a:prstGeom prst="rect">
            <a:avLst/>
          </a:prstGeom>
          <a:noFill/>
        </p:spPr>
        <p:txBody>
          <a:bodyPr wrap="none" rtlCol="0">
            <a:spAutoFit/>
          </a:bodyPr>
          <a:lstStyle/>
          <a:p>
            <a:r>
              <a:rPr lang="pl-PL" sz="1200" dirty="0" err="1" smtClean="0"/>
              <a:t>StoreI</a:t>
            </a:r>
            <a:r>
              <a:rPr lang="pl-PL" sz="1200" dirty="0" smtClean="0"/>
              <a:t> X</a:t>
            </a:r>
            <a:endParaRPr lang="pl-PL" sz="1200" dirty="0"/>
          </a:p>
        </p:txBody>
      </p:sp>
      <p:pic>
        <p:nvPicPr>
          <p:cNvPr id="9" name="Obraz 8"/>
          <p:cNvPicPr>
            <a:picLocks noChangeAspect="1"/>
          </p:cNvPicPr>
          <p:nvPr/>
        </p:nvPicPr>
        <p:blipFill>
          <a:blip r:embed="rId2"/>
          <a:stretch>
            <a:fillRect/>
          </a:stretch>
        </p:blipFill>
        <p:spPr>
          <a:xfrm>
            <a:off x="218466" y="1266998"/>
            <a:ext cx="8132155" cy="4682282"/>
          </a:xfrm>
          <a:prstGeom prst="rect">
            <a:avLst/>
          </a:prstGeom>
        </p:spPr>
      </p:pic>
      <p:sp>
        <p:nvSpPr>
          <p:cNvPr id="13" name="pole tekstowe 12"/>
          <p:cNvSpPr txBox="1"/>
          <p:nvPr/>
        </p:nvSpPr>
        <p:spPr>
          <a:xfrm>
            <a:off x="8319816" y="3760130"/>
            <a:ext cx="441146" cy="276999"/>
          </a:xfrm>
          <a:prstGeom prst="rect">
            <a:avLst/>
          </a:prstGeom>
          <a:noFill/>
        </p:spPr>
        <p:txBody>
          <a:bodyPr wrap="none" rtlCol="0">
            <a:spAutoFit/>
          </a:bodyPr>
          <a:lstStyle/>
          <a:p>
            <a:r>
              <a:rPr lang="pl-PL" sz="1200" dirty="0" err="1" smtClean="0"/>
              <a:t>Halt</a:t>
            </a:r>
            <a:endParaRPr lang="pl-PL" sz="1200" dirty="0"/>
          </a:p>
        </p:txBody>
      </p:sp>
      <p:sp>
        <p:nvSpPr>
          <p:cNvPr id="14" name="pole tekstowe 13"/>
          <p:cNvSpPr txBox="1"/>
          <p:nvPr/>
        </p:nvSpPr>
        <p:spPr>
          <a:xfrm>
            <a:off x="8324474" y="5379518"/>
            <a:ext cx="638316" cy="276999"/>
          </a:xfrm>
          <a:prstGeom prst="rect">
            <a:avLst/>
          </a:prstGeom>
          <a:noFill/>
        </p:spPr>
        <p:txBody>
          <a:bodyPr wrap="none" rtlCol="0">
            <a:spAutoFit/>
          </a:bodyPr>
          <a:lstStyle/>
          <a:p>
            <a:r>
              <a:rPr lang="pl-PL" sz="1200" dirty="0" err="1" smtClean="0"/>
              <a:t>LoadI</a:t>
            </a:r>
            <a:r>
              <a:rPr lang="pl-PL" sz="1200" dirty="0" smtClean="0"/>
              <a:t> X</a:t>
            </a:r>
            <a:endParaRPr lang="pl-PL" sz="1200" dirty="0"/>
          </a:p>
        </p:txBody>
      </p:sp>
      <p:sp>
        <p:nvSpPr>
          <p:cNvPr id="15" name="pole tekstowe 14"/>
          <p:cNvSpPr txBox="1"/>
          <p:nvPr/>
        </p:nvSpPr>
        <p:spPr>
          <a:xfrm>
            <a:off x="8311457" y="5118566"/>
            <a:ext cx="671979" cy="276999"/>
          </a:xfrm>
          <a:prstGeom prst="rect">
            <a:avLst/>
          </a:prstGeom>
          <a:noFill/>
        </p:spPr>
        <p:txBody>
          <a:bodyPr wrap="none" rtlCol="0">
            <a:spAutoFit/>
          </a:bodyPr>
          <a:lstStyle/>
          <a:p>
            <a:r>
              <a:rPr lang="pl-PL" sz="1200" dirty="0" err="1" smtClean="0"/>
              <a:t>JumpI</a:t>
            </a:r>
            <a:r>
              <a:rPr lang="pl-PL" sz="1200" dirty="0" smtClean="0"/>
              <a:t> X</a:t>
            </a:r>
            <a:endParaRPr lang="pl-PL" sz="1200" dirty="0"/>
          </a:p>
        </p:txBody>
      </p:sp>
      <p:sp>
        <p:nvSpPr>
          <p:cNvPr id="16" name="pole tekstowe 15"/>
          <p:cNvSpPr txBox="1"/>
          <p:nvPr/>
        </p:nvSpPr>
        <p:spPr>
          <a:xfrm>
            <a:off x="8311457" y="4833752"/>
            <a:ext cx="588623" cy="276999"/>
          </a:xfrm>
          <a:prstGeom prst="rect">
            <a:avLst/>
          </a:prstGeom>
          <a:noFill/>
        </p:spPr>
        <p:txBody>
          <a:bodyPr wrap="none" rtlCol="0">
            <a:spAutoFit/>
          </a:bodyPr>
          <a:lstStyle/>
          <a:p>
            <a:r>
              <a:rPr lang="pl-PL" sz="1200" dirty="0" err="1" smtClean="0"/>
              <a:t>AddI</a:t>
            </a:r>
            <a:r>
              <a:rPr lang="pl-PL" sz="1200" dirty="0" smtClean="0"/>
              <a:t> X</a:t>
            </a:r>
            <a:endParaRPr lang="pl-PL" sz="1200" dirty="0"/>
          </a:p>
        </p:txBody>
      </p:sp>
      <p:sp>
        <p:nvSpPr>
          <p:cNvPr id="17" name="Prostokąt 16"/>
          <p:cNvSpPr/>
          <p:nvPr/>
        </p:nvSpPr>
        <p:spPr>
          <a:xfrm>
            <a:off x="8320140" y="4536677"/>
            <a:ext cx="505267" cy="304699"/>
          </a:xfrm>
          <a:prstGeom prst="rect">
            <a:avLst/>
          </a:prstGeom>
        </p:spPr>
        <p:txBody>
          <a:bodyPr wrap="none">
            <a:spAutoFit/>
          </a:bodyPr>
          <a:lstStyle/>
          <a:p>
            <a:pPr>
              <a:lnSpc>
                <a:spcPct val="115000"/>
              </a:lnSpc>
              <a:spcAft>
                <a:spcPts val="0"/>
              </a:spcAft>
            </a:pPr>
            <a:r>
              <a:rPr lang="pl-PL" sz="1200" dirty="0" err="1" smtClean="0"/>
              <a:t>Clear</a:t>
            </a:r>
            <a:endParaRPr lang="pl-PL" sz="1200" dirty="0"/>
          </a:p>
        </p:txBody>
      </p:sp>
    </p:spTree>
    <p:extLst>
      <p:ext uri="{BB962C8B-B14F-4D97-AF65-F5344CB8AC3E}">
        <p14:creationId xmlns:p14="http://schemas.microsoft.com/office/powerpoint/2010/main" val="5663348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755576" y="332656"/>
            <a:ext cx="7344816" cy="707886"/>
          </a:xfrm>
          <a:prstGeom prst="rect">
            <a:avLst/>
          </a:prstGeom>
          <a:noFill/>
        </p:spPr>
        <p:txBody>
          <a:bodyPr wrap="square" rtlCol="0">
            <a:spAutoFit/>
          </a:bodyPr>
          <a:lstStyle/>
          <a:p>
            <a:r>
              <a:rPr lang="pl-PL" sz="4000" dirty="0">
                <a:latin typeface="Times New Roman" panose="02020603050405020304" pitchFamily="18" charset="0"/>
                <a:cs typeface="Times New Roman" panose="02020603050405020304" pitchFamily="18" charset="0"/>
              </a:rPr>
              <a:t>Wykaz sygnałów sterujących</a:t>
            </a:r>
            <a:r>
              <a:rPr lang="pl-PL" sz="4000" dirty="0" smtClean="0">
                <a:latin typeface="Times New Roman" panose="02020603050405020304" pitchFamily="18" charset="0"/>
                <a:cs typeface="Times New Roman" panose="02020603050405020304" pitchFamily="18" charset="0"/>
              </a:rPr>
              <a:t>.</a:t>
            </a:r>
            <a:endParaRPr lang="pl-PL" sz="4000" dirty="0">
              <a:latin typeface="Times New Roman" panose="02020603050405020304" pitchFamily="18" charset="0"/>
              <a:cs typeface="Times New Roman" panose="02020603050405020304" pitchFamily="18" charset="0"/>
            </a:endParaRPr>
          </a:p>
        </p:txBody>
      </p:sp>
      <p:sp>
        <p:nvSpPr>
          <p:cNvPr id="3" name="Prostokąt 2"/>
          <p:cNvSpPr/>
          <p:nvPr/>
        </p:nvSpPr>
        <p:spPr>
          <a:xfrm>
            <a:off x="254300" y="1484784"/>
            <a:ext cx="8640960" cy="4801314"/>
          </a:xfrm>
          <a:prstGeom prst="rect">
            <a:avLst/>
          </a:prstGeom>
        </p:spPr>
        <p:txBody>
          <a:bodyPr wrap="square">
            <a:spAutoFit/>
          </a:bodyPr>
          <a:lstStyle/>
          <a:p>
            <a:r>
              <a:rPr lang="pl-PL" dirty="0">
                <a:latin typeface="Times New Roman" panose="02020603050405020304" pitchFamily="18" charset="0"/>
                <a:cs typeface="Times New Roman" panose="02020603050405020304" pitchFamily="18" charset="0"/>
              </a:rPr>
              <a:t>1.	TCR 	-kasowanie licznika taktów, kończy wykonywanie aktualnej instrukcji.</a:t>
            </a:r>
          </a:p>
          <a:p>
            <a:r>
              <a:rPr lang="pl-PL" dirty="0">
                <a:latin typeface="Times New Roman" panose="02020603050405020304" pitchFamily="18" charset="0"/>
                <a:cs typeface="Times New Roman" panose="02020603050405020304" pitchFamily="18" charset="0"/>
              </a:rPr>
              <a:t>2.	ALUS	-łączy jednostkę arytmetyczno logiczną z akumulatorem.</a:t>
            </a:r>
          </a:p>
          <a:p>
            <a:r>
              <a:rPr lang="pl-PL" dirty="0">
                <a:latin typeface="Times New Roman" panose="02020603050405020304" pitchFamily="18" charset="0"/>
                <a:cs typeface="Times New Roman" panose="02020603050405020304" pitchFamily="18" charset="0"/>
              </a:rPr>
              <a:t>3.	ACS	-kasowanie zawartości akumulatora.</a:t>
            </a:r>
          </a:p>
          <a:p>
            <a:r>
              <a:rPr lang="pl-PL" dirty="0">
                <a:latin typeface="Times New Roman" panose="02020603050405020304" pitchFamily="18" charset="0"/>
                <a:cs typeface="Times New Roman" panose="02020603050405020304" pitchFamily="18" charset="0"/>
              </a:rPr>
              <a:t>4.	</a:t>
            </a:r>
            <a:r>
              <a:rPr lang="pl-PL" dirty="0" err="1">
                <a:latin typeface="Times New Roman" panose="02020603050405020304" pitchFamily="18" charset="0"/>
                <a:cs typeface="Times New Roman" panose="02020603050405020304" pitchFamily="18" charset="0"/>
              </a:rPr>
              <a:t>MemClk</a:t>
            </a:r>
            <a:r>
              <a:rPr lang="pl-PL" dirty="0">
                <a:latin typeface="Times New Roman" panose="02020603050405020304" pitchFamily="18" charset="0"/>
                <a:cs typeface="Times New Roman" panose="02020603050405020304" pitchFamily="18" charset="0"/>
              </a:rPr>
              <a:t> – zezwolenie na zapis do pamięci RAM.</a:t>
            </a:r>
          </a:p>
          <a:p>
            <a:r>
              <a:rPr lang="pl-PL" dirty="0">
                <a:latin typeface="Times New Roman" panose="02020603050405020304" pitchFamily="18" charset="0"/>
                <a:cs typeface="Times New Roman" panose="02020603050405020304" pitchFamily="18" charset="0"/>
              </a:rPr>
              <a:t>5.	IRS	-podłącza </a:t>
            </a:r>
            <a:r>
              <a:rPr lang="pl-PL" dirty="0" err="1">
                <a:latin typeface="Times New Roman" panose="02020603050405020304" pitchFamily="18" charset="0"/>
                <a:cs typeface="Times New Roman" panose="02020603050405020304" pitchFamily="18" charset="0"/>
              </a:rPr>
              <a:t>Instruction</a:t>
            </a:r>
            <a:r>
              <a:rPr lang="pl-PL" dirty="0">
                <a:latin typeface="Times New Roman" panose="02020603050405020304" pitchFamily="18" charset="0"/>
                <a:cs typeface="Times New Roman" panose="02020603050405020304" pitchFamily="18" charset="0"/>
              </a:rPr>
              <a:t> Register do magistrali.</a:t>
            </a:r>
          </a:p>
          <a:p>
            <a:r>
              <a:rPr lang="pl-PL" dirty="0">
                <a:latin typeface="Times New Roman" panose="02020603050405020304" pitchFamily="18" charset="0"/>
                <a:cs typeface="Times New Roman" panose="02020603050405020304" pitchFamily="18" charset="0"/>
              </a:rPr>
              <a:t>6.	PCS	-podłącza Program </a:t>
            </a:r>
            <a:r>
              <a:rPr lang="pl-PL" dirty="0" err="1">
                <a:latin typeface="Times New Roman" panose="02020603050405020304" pitchFamily="18" charset="0"/>
                <a:cs typeface="Times New Roman" panose="02020603050405020304" pitchFamily="18" charset="0"/>
              </a:rPr>
              <a:t>Counter</a:t>
            </a:r>
            <a:r>
              <a:rPr lang="pl-PL" dirty="0">
                <a:latin typeface="Times New Roman" panose="02020603050405020304" pitchFamily="18" charset="0"/>
                <a:cs typeface="Times New Roman" panose="02020603050405020304" pitchFamily="18" charset="0"/>
              </a:rPr>
              <a:t> do magistrali.</a:t>
            </a:r>
          </a:p>
          <a:p>
            <a:r>
              <a:rPr lang="pl-PL" dirty="0">
                <a:latin typeface="Times New Roman" panose="02020603050405020304" pitchFamily="18" charset="0"/>
                <a:cs typeface="Times New Roman" panose="02020603050405020304" pitchFamily="18" charset="0"/>
              </a:rPr>
              <a:t>7.	PCL	-ładowanie Program </a:t>
            </a:r>
            <a:r>
              <a:rPr lang="pl-PL" dirty="0" err="1">
                <a:latin typeface="Times New Roman" panose="02020603050405020304" pitchFamily="18" charset="0"/>
                <a:cs typeface="Times New Roman" panose="02020603050405020304" pitchFamily="18" charset="0"/>
              </a:rPr>
              <a:t>Counter</a:t>
            </a:r>
            <a:endParaRPr lang="pl-PL" dirty="0">
              <a:latin typeface="Times New Roman" panose="02020603050405020304" pitchFamily="18" charset="0"/>
              <a:cs typeface="Times New Roman" panose="02020603050405020304" pitchFamily="18" charset="0"/>
            </a:endParaRPr>
          </a:p>
          <a:p>
            <a:r>
              <a:rPr lang="pl-PL" dirty="0">
                <a:latin typeface="Times New Roman" panose="02020603050405020304" pitchFamily="18" charset="0"/>
                <a:cs typeface="Times New Roman" panose="02020603050405020304" pitchFamily="18" charset="0"/>
              </a:rPr>
              <a:t>8.	MDBR	-podłącza Memory Data </a:t>
            </a:r>
            <a:r>
              <a:rPr lang="pl-PL" dirty="0" err="1">
                <a:latin typeface="Times New Roman" panose="02020603050405020304" pitchFamily="18" charset="0"/>
                <a:cs typeface="Times New Roman" panose="02020603050405020304" pitchFamily="18" charset="0"/>
              </a:rPr>
              <a:t>Buffer</a:t>
            </a:r>
            <a:r>
              <a:rPr lang="pl-PL" dirty="0">
                <a:latin typeface="Times New Roman" panose="02020603050405020304" pitchFamily="18" charset="0"/>
                <a:cs typeface="Times New Roman" panose="02020603050405020304" pitchFamily="18" charset="0"/>
              </a:rPr>
              <a:t> do magistrali.</a:t>
            </a:r>
          </a:p>
          <a:p>
            <a:r>
              <a:rPr lang="pl-PL" dirty="0">
                <a:latin typeface="Times New Roman" panose="02020603050405020304" pitchFamily="18" charset="0"/>
                <a:cs typeface="Times New Roman" panose="02020603050405020304" pitchFamily="18" charset="0"/>
              </a:rPr>
              <a:t>9.	MDBW	-umożliwia zapis do Memory Data </a:t>
            </a:r>
            <a:r>
              <a:rPr lang="pl-PL" dirty="0" err="1">
                <a:latin typeface="Times New Roman" panose="02020603050405020304" pitchFamily="18" charset="0"/>
                <a:cs typeface="Times New Roman" panose="02020603050405020304" pitchFamily="18" charset="0"/>
              </a:rPr>
              <a:t>Buffer</a:t>
            </a:r>
            <a:r>
              <a:rPr lang="pl-PL" dirty="0">
                <a:latin typeface="Times New Roman" panose="02020603050405020304" pitchFamily="18" charset="0"/>
                <a:cs typeface="Times New Roman" panose="02020603050405020304" pitchFamily="18" charset="0"/>
              </a:rPr>
              <a:t>.</a:t>
            </a:r>
          </a:p>
          <a:p>
            <a:r>
              <a:rPr lang="pl-PL" dirty="0">
                <a:latin typeface="Times New Roman" panose="02020603050405020304" pitchFamily="18" charset="0"/>
                <a:cs typeface="Times New Roman" panose="02020603050405020304" pitchFamily="18" charset="0"/>
              </a:rPr>
              <a:t>10.	ACW	-umożliwia zapis do </a:t>
            </a:r>
            <a:r>
              <a:rPr lang="pl-PL" dirty="0" err="1">
                <a:latin typeface="Times New Roman" panose="02020603050405020304" pitchFamily="18" charset="0"/>
                <a:cs typeface="Times New Roman" panose="02020603050405020304" pitchFamily="18" charset="0"/>
              </a:rPr>
              <a:t>Accumulatora</a:t>
            </a:r>
            <a:r>
              <a:rPr lang="pl-PL" dirty="0">
                <a:latin typeface="Times New Roman" panose="02020603050405020304" pitchFamily="18" charset="0"/>
                <a:cs typeface="Times New Roman" panose="02020603050405020304" pitchFamily="18" charset="0"/>
              </a:rPr>
              <a:t>.</a:t>
            </a:r>
          </a:p>
          <a:p>
            <a:r>
              <a:rPr lang="pl-PL" dirty="0">
                <a:latin typeface="Times New Roman" panose="02020603050405020304" pitchFamily="18" charset="0"/>
                <a:cs typeface="Times New Roman" panose="02020603050405020304" pitchFamily="18" charset="0"/>
              </a:rPr>
              <a:t>11.	</a:t>
            </a:r>
            <a:r>
              <a:rPr lang="pl-PL" dirty="0" err="1">
                <a:latin typeface="Times New Roman" panose="02020603050405020304" pitchFamily="18" charset="0"/>
                <a:cs typeface="Times New Roman" panose="02020603050405020304" pitchFamily="18" charset="0"/>
              </a:rPr>
              <a:t>MemR</a:t>
            </a:r>
            <a:r>
              <a:rPr lang="pl-PL" dirty="0">
                <a:latin typeface="Times New Roman" panose="02020603050405020304" pitchFamily="18" charset="0"/>
                <a:cs typeface="Times New Roman" panose="02020603050405020304" pitchFamily="18" charset="0"/>
              </a:rPr>
              <a:t>	-odczyt RAM.</a:t>
            </a:r>
          </a:p>
          <a:p>
            <a:r>
              <a:rPr lang="pl-PL" dirty="0">
                <a:latin typeface="Times New Roman" panose="02020603050405020304" pitchFamily="18" charset="0"/>
                <a:cs typeface="Times New Roman" panose="02020603050405020304" pitchFamily="18" charset="0"/>
              </a:rPr>
              <a:t>12.	</a:t>
            </a:r>
            <a:r>
              <a:rPr lang="pl-PL" dirty="0" smtClean="0">
                <a:latin typeface="Times New Roman" panose="02020603050405020304" pitchFamily="18" charset="0"/>
                <a:cs typeface="Times New Roman" panose="02020603050405020304" pitchFamily="18" charset="0"/>
              </a:rPr>
              <a:t>MARW	-</a:t>
            </a:r>
            <a:r>
              <a:rPr lang="pl-PL" dirty="0">
                <a:latin typeface="Times New Roman" panose="02020603050405020304" pitchFamily="18" charset="0"/>
                <a:cs typeface="Times New Roman" panose="02020603050405020304" pitchFamily="18" charset="0"/>
              </a:rPr>
              <a:t>zapis do Memory Adres Register.</a:t>
            </a:r>
          </a:p>
          <a:p>
            <a:r>
              <a:rPr lang="pl-PL" dirty="0">
                <a:latin typeface="Times New Roman" panose="02020603050405020304" pitchFamily="18" charset="0"/>
                <a:cs typeface="Times New Roman" panose="02020603050405020304" pitchFamily="18" charset="0"/>
              </a:rPr>
              <a:t>13.	IRW	-zapis do </a:t>
            </a:r>
            <a:r>
              <a:rPr lang="pl-PL" dirty="0" err="1">
                <a:latin typeface="Times New Roman" panose="02020603050405020304" pitchFamily="18" charset="0"/>
                <a:cs typeface="Times New Roman" panose="02020603050405020304" pitchFamily="18" charset="0"/>
              </a:rPr>
              <a:t>Instruction</a:t>
            </a:r>
            <a:r>
              <a:rPr lang="pl-PL" dirty="0">
                <a:latin typeface="Times New Roman" panose="02020603050405020304" pitchFamily="18" charset="0"/>
                <a:cs typeface="Times New Roman" panose="02020603050405020304" pitchFamily="18" charset="0"/>
              </a:rPr>
              <a:t> Register.</a:t>
            </a:r>
          </a:p>
          <a:p>
            <a:r>
              <a:rPr lang="pl-PL" dirty="0">
                <a:latin typeface="Times New Roman" panose="02020603050405020304" pitchFamily="18" charset="0"/>
                <a:cs typeface="Times New Roman" panose="02020603050405020304" pitchFamily="18" charset="0"/>
              </a:rPr>
              <a:t>14.	PCW	</a:t>
            </a:r>
            <a:r>
              <a:rPr lang="pl-PL" dirty="0" smtClean="0">
                <a:latin typeface="Times New Roman" panose="02020603050405020304" pitchFamily="18" charset="0"/>
                <a:cs typeface="Times New Roman" panose="02020603050405020304" pitchFamily="18" charset="0"/>
              </a:rPr>
              <a:t>-inkrementacja Program </a:t>
            </a:r>
            <a:r>
              <a:rPr lang="pl-PL" dirty="0" err="1">
                <a:latin typeface="Times New Roman" panose="02020603050405020304" pitchFamily="18" charset="0"/>
                <a:cs typeface="Times New Roman" panose="02020603050405020304" pitchFamily="18" charset="0"/>
              </a:rPr>
              <a:t>Counter</a:t>
            </a:r>
            <a:r>
              <a:rPr lang="pl-PL" dirty="0">
                <a:latin typeface="Times New Roman" panose="02020603050405020304" pitchFamily="18" charset="0"/>
                <a:cs typeface="Times New Roman" panose="02020603050405020304" pitchFamily="18" charset="0"/>
              </a:rPr>
              <a:t>.</a:t>
            </a:r>
          </a:p>
          <a:p>
            <a:r>
              <a:rPr lang="pl-PL" dirty="0">
                <a:latin typeface="Times New Roman" panose="02020603050405020304" pitchFamily="18" charset="0"/>
                <a:cs typeface="Times New Roman" panose="02020603050405020304" pitchFamily="18" charset="0"/>
              </a:rPr>
              <a:t>15.	ACW 1	-zapis 1 do </a:t>
            </a:r>
            <a:r>
              <a:rPr lang="pl-PL" dirty="0" err="1">
                <a:latin typeface="Times New Roman" panose="02020603050405020304" pitchFamily="18" charset="0"/>
                <a:cs typeface="Times New Roman" panose="02020603050405020304" pitchFamily="18" charset="0"/>
              </a:rPr>
              <a:t>Accumulatora</a:t>
            </a:r>
            <a:r>
              <a:rPr lang="pl-PL" dirty="0">
                <a:latin typeface="Times New Roman" panose="02020603050405020304" pitchFamily="18" charset="0"/>
                <a:cs typeface="Times New Roman" panose="02020603050405020304" pitchFamily="18" charset="0"/>
              </a:rPr>
              <a:t> (tymczasowo).</a:t>
            </a:r>
          </a:p>
          <a:p>
            <a:r>
              <a:rPr lang="pl-PL" dirty="0">
                <a:latin typeface="Times New Roman" panose="02020603050405020304" pitchFamily="18" charset="0"/>
                <a:cs typeface="Times New Roman" panose="02020603050405020304" pitchFamily="18" charset="0"/>
              </a:rPr>
              <a:t>16.	</a:t>
            </a:r>
            <a:r>
              <a:rPr lang="pl-PL" dirty="0" err="1">
                <a:latin typeface="Times New Roman" panose="02020603050405020304" pitchFamily="18" charset="0"/>
                <a:cs typeface="Times New Roman" panose="02020603050405020304" pitchFamily="18" charset="0"/>
              </a:rPr>
              <a:t>SkipCond</a:t>
            </a:r>
            <a:r>
              <a:rPr lang="pl-PL" dirty="0">
                <a:latin typeface="Times New Roman" panose="02020603050405020304" pitchFamily="18" charset="0"/>
                <a:cs typeface="Times New Roman" panose="02020603050405020304" pitchFamily="18" charset="0"/>
              </a:rPr>
              <a:t>- </a:t>
            </a:r>
            <a:r>
              <a:rPr lang="pl-PL" dirty="0" smtClean="0">
                <a:latin typeface="Times New Roman" panose="02020603050405020304" pitchFamily="18" charset="0"/>
                <a:cs typeface="Times New Roman" panose="02020603050405020304" pitchFamily="18" charset="0"/>
              </a:rPr>
              <a:t>inkrementuje o jeden stan Program </a:t>
            </a:r>
            <a:r>
              <a:rPr lang="pl-PL" dirty="0" err="1">
                <a:latin typeface="Times New Roman" panose="02020603050405020304" pitchFamily="18" charset="0"/>
                <a:cs typeface="Times New Roman" panose="02020603050405020304" pitchFamily="18" charset="0"/>
              </a:rPr>
              <a:t>Counter</a:t>
            </a:r>
            <a:r>
              <a:rPr lang="pl-PL" dirty="0">
                <a:latin typeface="Times New Roman" panose="02020603050405020304" pitchFamily="18" charset="0"/>
                <a:cs typeface="Times New Roman" panose="02020603050405020304" pitchFamily="18" charset="0"/>
              </a:rPr>
              <a:t> (licznika rozkazów) przy </a:t>
            </a:r>
            <a:r>
              <a:rPr lang="pl-PL" dirty="0" smtClean="0">
                <a:latin typeface="Times New Roman" panose="02020603050405020304" pitchFamily="18" charset="0"/>
                <a:cs typeface="Times New Roman" panose="02020603050405020304" pitchFamily="18" charset="0"/>
              </a:rPr>
              <a:t>		spełnieniu warunku.</a:t>
            </a:r>
            <a:endParaRPr lang="pl-PL"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734922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raz 3"/>
          <p:cNvPicPr>
            <a:picLocks noChangeAspect="1"/>
          </p:cNvPicPr>
          <p:nvPr/>
        </p:nvPicPr>
        <p:blipFill>
          <a:blip r:embed="rId2"/>
          <a:stretch>
            <a:fillRect/>
          </a:stretch>
        </p:blipFill>
        <p:spPr>
          <a:xfrm rot="5400000">
            <a:off x="4463988" y="4445732"/>
            <a:ext cx="1440160" cy="3384376"/>
          </a:xfrm>
          <a:prstGeom prst="rect">
            <a:avLst/>
          </a:prstGeom>
        </p:spPr>
      </p:pic>
      <p:sp>
        <p:nvSpPr>
          <p:cNvPr id="2" name="pole tekstowe 1"/>
          <p:cNvSpPr txBox="1"/>
          <p:nvPr/>
        </p:nvSpPr>
        <p:spPr>
          <a:xfrm>
            <a:off x="755576" y="332656"/>
            <a:ext cx="7344816" cy="707886"/>
          </a:xfrm>
          <a:prstGeom prst="rect">
            <a:avLst/>
          </a:prstGeom>
          <a:noFill/>
        </p:spPr>
        <p:txBody>
          <a:bodyPr wrap="square" rtlCol="0">
            <a:spAutoFit/>
          </a:bodyPr>
          <a:lstStyle/>
          <a:p>
            <a:r>
              <a:rPr lang="pl-PL" sz="4000" dirty="0" smtClean="0">
                <a:latin typeface="Times New Roman" panose="02020603050405020304" pitchFamily="18" charset="0"/>
                <a:cs typeface="Times New Roman" panose="02020603050405020304" pitchFamily="18" charset="0"/>
              </a:rPr>
              <a:t>Kody sygnałów sterujących.</a:t>
            </a:r>
            <a:endParaRPr lang="pl-PL" sz="4000" dirty="0">
              <a:latin typeface="Times New Roman" panose="02020603050405020304" pitchFamily="18" charset="0"/>
              <a:cs typeface="Times New Roman" panose="02020603050405020304" pitchFamily="18" charset="0"/>
            </a:endParaRPr>
          </a:p>
        </p:txBody>
      </p:sp>
      <p:graphicFrame>
        <p:nvGraphicFramePr>
          <p:cNvPr id="3" name="Tabela 2"/>
          <p:cNvGraphicFramePr>
            <a:graphicFrameLocks noGrp="1"/>
          </p:cNvGraphicFramePr>
          <p:nvPr>
            <p:extLst>
              <p:ext uri="{D42A27DB-BD31-4B8C-83A1-F6EECF244321}">
                <p14:modId xmlns:p14="http://schemas.microsoft.com/office/powerpoint/2010/main" val="1828522965"/>
              </p:ext>
            </p:extLst>
          </p:nvPr>
        </p:nvGraphicFramePr>
        <p:xfrm>
          <a:off x="2231157" y="1268767"/>
          <a:ext cx="4681687" cy="4320473"/>
        </p:xfrm>
        <a:graphic>
          <a:graphicData uri="http://schemas.openxmlformats.org/drawingml/2006/table">
            <a:tbl>
              <a:tblPr firstRow="1" firstCol="1" bandRow="1"/>
              <a:tblGrid>
                <a:gridCol w="376687"/>
                <a:gridCol w="861000"/>
                <a:gridCol w="861000"/>
                <a:gridCol w="861000"/>
                <a:gridCol w="861000"/>
                <a:gridCol w="861000"/>
              </a:tblGrid>
              <a:tr h="465883">
                <a:tc>
                  <a:txBody>
                    <a:bodyPr/>
                    <a:lstStyle/>
                    <a:p>
                      <a:pPr algn="ctr">
                        <a:lnSpc>
                          <a:spcPct val="115000"/>
                        </a:lnSpc>
                        <a:spcAft>
                          <a:spcPts val="0"/>
                        </a:spcAft>
                      </a:pPr>
                      <a:r>
                        <a:rPr lang="pl-PL" sz="1100" dirty="0">
                          <a:solidFill>
                            <a:srgbClr val="000000"/>
                          </a:solidFill>
                          <a:effectLst/>
                          <a:latin typeface="Calibri"/>
                          <a:ea typeface="Times New Roman"/>
                          <a:cs typeface="Times New Roman"/>
                        </a:rPr>
                        <a:t>Lp.</a:t>
                      </a:r>
                      <a:endParaRPr lang="pl-PL" sz="1100" dirty="0">
                        <a:effectLst/>
                        <a:latin typeface="Calibri"/>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pl-PL" sz="1100" dirty="0">
                          <a:solidFill>
                            <a:srgbClr val="000000"/>
                          </a:solidFill>
                          <a:effectLst/>
                          <a:latin typeface="Calibri"/>
                          <a:ea typeface="Times New Roman"/>
                          <a:cs typeface="Times New Roman"/>
                        </a:rPr>
                        <a:t>SYGNAŁ</a:t>
                      </a:r>
                      <a:endParaRPr lang="pl-PL" sz="1100" dirty="0">
                        <a:effectLst/>
                        <a:latin typeface="Calibri"/>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pl-PL" sz="1100">
                          <a:solidFill>
                            <a:srgbClr val="000000"/>
                          </a:solidFill>
                          <a:effectLst/>
                          <a:latin typeface="Calibri"/>
                          <a:ea typeface="Times New Roman"/>
                          <a:cs typeface="Times New Roman"/>
                        </a:rPr>
                        <a:t>4 kwadra</a:t>
                      </a:r>
                      <a:endParaRPr lang="pl-PL"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pl-PL" sz="1100">
                          <a:solidFill>
                            <a:srgbClr val="000000"/>
                          </a:solidFill>
                          <a:effectLst/>
                          <a:latin typeface="Calibri"/>
                          <a:ea typeface="Times New Roman"/>
                          <a:cs typeface="Times New Roman"/>
                        </a:rPr>
                        <a:t>3 kwadra</a:t>
                      </a:r>
                      <a:endParaRPr lang="pl-PL"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pl-PL" sz="1100">
                          <a:solidFill>
                            <a:srgbClr val="000000"/>
                          </a:solidFill>
                          <a:effectLst/>
                          <a:latin typeface="Calibri"/>
                          <a:ea typeface="Times New Roman"/>
                          <a:cs typeface="Times New Roman"/>
                        </a:rPr>
                        <a:t>2 kwadra</a:t>
                      </a:r>
                      <a:endParaRPr lang="pl-PL"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pl-PL" sz="1100">
                          <a:solidFill>
                            <a:srgbClr val="000000"/>
                          </a:solidFill>
                          <a:effectLst/>
                          <a:latin typeface="Calibri"/>
                          <a:ea typeface="Times New Roman"/>
                          <a:cs typeface="Times New Roman"/>
                        </a:rPr>
                        <a:t>1 kwadra</a:t>
                      </a:r>
                      <a:endParaRPr lang="pl-PL"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32941">
                <a:tc>
                  <a:txBody>
                    <a:bodyPr/>
                    <a:lstStyle/>
                    <a:p>
                      <a:pPr algn="r">
                        <a:lnSpc>
                          <a:spcPct val="115000"/>
                        </a:lnSpc>
                        <a:spcAft>
                          <a:spcPts val="0"/>
                        </a:spcAft>
                      </a:pPr>
                      <a:r>
                        <a:rPr lang="pl-PL" sz="1100">
                          <a:solidFill>
                            <a:srgbClr val="000000"/>
                          </a:solidFill>
                          <a:effectLst/>
                          <a:latin typeface="Calibri"/>
                          <a:ea typeface="Times New Roman"/>
                          <a:cs typeface="Times New Roman"/>
                        </a:rPr>
                        <a:t>0</a:t>
                      </a:r>
                      <a:endParaRPr lang="pl-PL"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nSpc>
                          <a:spcPct val="115000"/>
                        </a:lnSpc>
                        <a:spcAft>
                          <a:spcPts val="0"/>
                        </a:spcAft>
                      </a:pPr>
                      <a:r>
                        <a:rPr lang="pl-PL" sz="1100" dirty="0">
                          <a:solidFill>
                            <a:srgbClr val="000000"/>
                          </a:solidFill>
                          <a:effectLst/>
                          <a:latin typeface="Calibri"/>
                          <a:ea typeface="Times New Roman"/>
                          <a:cs typeface="Times New Roman"/>
                        </a:rPr>
                        <a:t>TCR</a:t>
                      </a:r>
                      <a:endParaRPr lang="pl-PL" sz="1100" dirty="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pl-PL" sz="1100" dirty="0">
                          <a:solidFill>
                            <a:srgbClr val="000000"/>
                          </a:solidFill>
                          <a:effectLst/>
                          <a:latin typeface="Calibri"/>
                          <a:ea typeface="Times New Roman"/>
                          <a:cs typeface="Times New Roman"/>
                        </a:rPr>
                        <a:t>0</a:t>
                      </a:r>
                      <a:endParaRPr lang="pl-PL" sz="1100" dirty="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pl-PL" sz="1100">
                          <a:solidFill>
                            <a:srgbClr val="000000"/>
                          </a:solidFill>
                          <a:effectLst/>
                          <a:latin typeface="Calibri"/>
                          <a:ea typeface="Times New Roman"/>
                          <a:cs typeface="Times New Roman"/>
                        </a:rPr>
                        <a:t>0</a:t>
                      </a:r>
                      <a:endParaRPr lang="pl-PL"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pl-PL" sz="1100">
                          <a:solidFill>
                            <a:srgbClr val="000000"/>
                          </a:solidFill>
                          <a:effectLst/>
                          <a:latin typeface="Calibri"/>
                          <a:ea typeface="Times New Roman"/>
                          <a:cs typeface="Times New Roman"/>
                        </a:rPr>
                        <a:t>0</a:t>
                      </a:r>
                      <a:endParaRPr lang="pl-PL"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pl-PL" sz="1100">
                          <a:solidFill>
                            <a:srgbClr val="000000"/>
                          </a:solidFill>
                          <a:effectLst/>
                          <a:latin typeface="Calibri"/>
                          <a:ea typeface="Times New Roman"/>
                          <a:cs typeface="Times New Roman"/>
                        </a:rPr>
                        <a:t>0001</a:t>
                      </a:r>
                      <a:endParaRPr lang="pl-PL"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32941">
                <a:tc>
                  <a:txBody>
                    <a:bodyPr/>
                    <a:lstStyle/>
                    <a:p>
                      <a:pPr algn="r">
                        <a:lnSpc>
                          <a:spcPct val="115000"/>
                        </a:lnSpc>
                        <a:spcAft>
                          <a:spcPts val="0"/>
                        </a:spcAft>
                      </a:pPr>
                      <a:r>
                        <a:rPr lang="pl-PL" sz="1100">
                          <a:solidFill>
                            <a:srgbClr val="000000"/>
                          </a:solidFill>
                          <a:effectLst/>
                          <a:latin typeface="Calibri"/>
                          <a:ea typeface="Times New Roman"/>
                          <a:cs typeface="Times New Roman"/>
                        </a:rPr>
                        <a:t>1</a:t>
                      </a:r>
                      <a:endParaRPr lang="pl-PL"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nSpc>
                          <a:spcPct val="115000"/>
                        </a:lnSpc>
                        <a:spcAft>
                          <a:spcPts val="0"/>
                        </a:spcAft>
                      </a:pPr>
                      <a:r>
                        <a:rPr lang="pl-PL" sz="1100">
                          <a:solidFill>
                            <a:srgbClr val="000000"/>
                          </a:solidFill>
                          <a:effectLst/>
                          <a:latin typeface="Calibri"/>
                          <a:ea typeface="Times New Roman"/>
                          <a:cs typeface="Times New Roman"/>
                        </a:rPr>
                        <a:t>ALUS</a:t>
                      </a:r>
                      <a:endParaRPr lang="pl-PL"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pl-PL" sz="1100" dirty="0">
                          <a:solidFill>
                            <a:srgbClr val="000000"/>
                          </a:solidFill>
                          <a:effectLst/>
                          <a:latin typeface="Calibri"/>
                          <a:ea typeface="Times New Roman"/>
                          <a:cs typeface="Times New Roman"/>
                        </a:rPr>
                        <a:t>0</a:t>
                      </a:r>
                      <a:endParaRPr lang="pl-PL" sz="1100" dirty="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pl-PL" sz="1100">
                          <a:solidFill>
                            <a:srgbClr val="000000"/>
                          </a:solidFill>
                          <a:effectLst/>
                          <a:latin typeface="Calibri"/>
                          <a:ea typeface="Times New Roman"/>
                          <a:cs typeface="Times New Roman"/>
                        </a:rPr>
                        <a:t>0</a:t>
                      </a:r>
                      <a:endParaRPr lang="pl-PL"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pl-PL" sz="1100">
                          <a:solidFill>
                            <a:srgbClr val="000000"/>
                          </a:solidFill>
                          <a:effectLst/>
                          <a:latin typeface="Calibri"/>
                          <a:ea typeface="Times New Roman"/>
                          <a:cs typeface="Times New Roman"/>
                        </a:rPr>
                        <a:t>0</a:t>
                      </a:r>
                      <a:endParaRPr lang="pl-PL"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pl-PL" sz="1100">
                          <a:solidFill>
                            <a:srgbClr val="000000"/>
                          </a:solidFill>
                          <a:effectLst/>
                          <a:latin typeface="Calibri"/>
                          <a:ea typeface="Times New Roman"/>
                          <a:cs typeface="Times New Roman"/>
                        </a:rPr>
                        <a:t>0010</a:t>
                      </a:r>
                      <a:endParaRPr lang="pl-PL"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32941">
                <a:tc>
                  <a:txBody>
                    <a:bodyPr/>
                    <a:lstStyle/>
                    <a:p>
                      <a:pPr algn="r">
                        <a:lnSpc>
                          <a:spcPct val="115000"/>
                        </a:lnSpc>
                        <a:spcAft>
                          <a:spcPts val="0"/>
                        </a:spcAft>
                      </a:pPr>
                      <a:r>
                        <a:rPr lang="pl-PL" sz="1100">
                          <a:solidFill>
                            <a:srgbClr val="000000"/>
                          </a:solidFill>
                          <a:effectLst/>
                          <a:latin typeface="Calibri"/>
                          <a:ea typeface="Times New Roman"/>
                          <a:cs typeface="Times New Roman"/>
                        </a:rPr>
                        <a:t>2</a:t>
                      </a:r>
                      <a:endParaRPr lang="pl-PL"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nSpc>
                          <a:spcPct val="115000"/>
                        </a:lnSpc>
                        <a:spcAft>
                          <a:spcPts val="0"/>
                        </a:spcAft>
                      </a:pPr>
                      <a:r>
                        <a:rPr lang="pl-PL" sz="1100">
                          <a:solidFill>
                            <a:srgbClr val="000000"/>
                          </a:solidFill>
                          <a:effectLst/>
                          <a:latin typeface="Calibri"/>
                          <a:ea typeface="Times New Roman"/>
                          <a:cs typeface="Times New Roman"/>
                        </a:rPr>
                        <a:t>ACS</a:t>
                      </a:r>
                      <a:endParaRPr lang="pl-PL"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pl-PL" sz="1100">
                          <a:solidFill>
                            <a:srgbClr val="000000"/>
                          </a:solidFill>
                          <a:effectLst/>
                          <a:latin typeface="Calibri"/>
                          <a:ea typeface="Times New Roman"/>
                          <a:cs typeface="Times New Roman"/>
                        </a:rPr>
                        <a:t>0</a:t>
                      </a:r>
                      <a:endParaRPr lang="pl-PL"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pl-PL" sz="1100" dirty="0">
                          <a:solidFill>
                            <a:srgbClr val="000000"/>
                          </a:solidFill>
                          <a:effectLst/>
                          <a:latin typeface="Calibri"/>
                          <a:ea typeface="Times New Roman"/>
                          <a:cs typeface="Times New Roman"/>
                        </a:rPr>
                        <a:t>0</a:t>
                      </a:r>
                      <a:endParaRPr lang="pl-PL" sz="1100" dirty="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pl-PL" sz="1100" dirty="0">
                          <a:solidFill>
                            <a:srgbClr val="000000"/>
                          </a:solidFill>
                          <a:effectLst/>
                          <a:latin typeface="Calibri"/>
                          <a:ea typeface="Times New Roman"/>
                          <a:cs typeface="Times New Roman"/>
                        </a:rPr>
                        <a:t>0</a:t>
                      </a:r>
                      <a:endParaRPr lang="pl-PL" sz="1100" dirty="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pl-PL" sz="1100">
                          <a:solidFill>
                            <a:srgbClr val="000000"/>
                          </a:solidFill>
                          <a:effectLst/>
                          <a:latin typeface="Calibri"/>
                          <a:ea typeface="Times New Roman"/>
                          <a:cs typeface="Times New Roman"/>
                        </a:rPr>
                        <a:t>0100</a:t>
                      </a:r>
                      <a:endParaRPr lang="pl-PL"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32941">
                <a:tc>
                  <a:txBody>
                    <a:bodyPr/>
                    <a:lstStyle/>
                    <a:p>
                      <a:pPr algn="r">
                        <a:lnSpc>
                          <a:spcPct val="115000"/>
                        </a:lnSpc>
                        <a:spcAft>
                          <a:spcPts val="0"/>
                        </a:spcAft>
                      </a:pPr>
                      <a:r>
                        <a:rPr lang="pl-PL" sz="1100">
                          <a:solidFill>
                            <a:srgbClr val="000000"/>
                          </a:solidFill>
                          <a:effectLst/>
                          <a:latin typeface="Calibri"/>
                          <a:ea typeface="Times New Roman"/>
                          <a:cs typeface="Times New Roman"/>
                        </a:rPr>
                        <a:t>3</a:t>
                      </a:r>
                      <a:endParaRPr lang="pl-PL"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nSpc>
                          <a:spcPct val="115000"/>
                        </a:lnSpc>
                        <a:spcAft>
                          <a:spcPts val="0"/>
                        </a:spcAft>
                      </a:pPr>
                      <a:r>
                        <a:rPr lang="pl-PL" sz="1100">
                          <a:solidFill>
                            <a:srgbClr val="000000"/>
                          </a:solidFill>
                          <a:effectLst/>
                          <a:latin typeface="Calibri"/>
                          <a:ea typeface="Times New Roman"/>
                          <a:cs typeface="Times New Roman"/>
                        </a:rPr>
                        <a:t>MemClk</a:t>
                      </a:r>
                      <a:endParaRPr lang="pl-PL"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pl-PL" sz="1100" dirty="0">
                          <a:solidFill>
                            <a:srgbClr val="000000"/>
                          </a:solidFill>
                          <a:effectLst/>
                          <a:latin typeface="Calibri"/>
                          <a:ea typeface="Times New Roman"/>
                          <a:cs typeface="Times New Roman"/>
                        </a:rPr>
                        <a:t>0</a:t>
                      </a:r>
                      <a:endParaRPr lang="pl-PL" sz="1100" dirty="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pl-PL" sz="1100" dirty="0">
                          <a:solidFill>
                            <a:srgbClr val="000000"/>
                          </a:solidFill>
                          <a:effectLst/>
                          <a:latin typeface="Calibri"/>
                          <a:ea typeface="Times New Roman"/>
                          <a:cs typeface="Times New Roman"/>
                        </a:rPr>
                        <a:t>0</a:t>
                      </a:r>
                      <a:endParaRPr lang="pl-PL" sz="1100" dirty="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pl-PL" sz="1100">
                          <a:solidFill>
                            <a:srgbClr val="000000"/>
                          </a:solidFill>
                          <a:effectLst/>
                          <a:latin typeface="Calibri"/>
                          <a:ea typeface="Times New Roman"/>
                          <a:cs typeface="Times New Roman"/>
                        </a:rPr>
                        <a:t>0</a:t>
                      </a:r>
                      <a:endParaRPr lang="pl-PL"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pl-PL" sz="1100">
                          <a:solidFill>
                            <a:srgbClr val="000000"/>
                          </a:solidFill>
                          <a:effectLst/>
                          <a:latin typeface="Calibri"/>
                          <a:ea typeface="Times New Roman"/>
                          <a:cs typeface="Times New Roman"/>
                        </a:rPr>
                        <a:t>1000</a:t>
                      </a:r>
                      <a:endParaRPr lang="pl-PL"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32941">
                <a:tc>
                  <a:txBody>
                    <a:bodyPr/>
                    <a:lstStyle/>
                    <a:p>
                      <a:pPr algn="r">
                        <a:lnSpc>
                          <a:spcPct val="115000"/>
                        </a:lnSpc>
                        <a:spcAft>
                          <a:spcPts val="0"/>
                        </a:spcAft>
                      </a:pPr>
                      <a:r>
                        <a:rPr lang="pl-PL" sz="1100">
                          <a:solidFill>
                            <a:srgbClr val="000000"/>
                          </a:solidFill>
                          <a:effectLst/>
                          <a:latin typeface="Calibri"/>
                          <a:ea typeface="Times New Roman"/>
                          <a:cs typeface="Times New Roman"/>
                        </a:rPr>
                        <a:t>4</a:t>
                      </a:r>
                      <a:endParaRPr lang="pl-PL"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nSpc>
                          <a:spcPct val="115000"/>
                        </a:lnSpc>
                        <a:spcAft>
                          <a:spcPts val="0"/>
                        </a:spcAft>
                      </a:pPr>
                      <a:r>
                        <a:rPr lang="pl-PL" sz="1100">
                          <a:solidFill>
                            <a:srgbClr val="000000"/>
                          </a:solidFill>
                          <a:effectLst/>
                          <a:latin typeface="Calibri"/>
                          <a:ea typeface="Times New Roman"/>
                          <a:cs typeface="Times New Roman"/>
                        </a:rPr>
                        <a:t>IRS</a:t>
                      </a:r>
                      <a:endParaRPr lang="pl-PL"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pl-PL" sz="1100">
                          <a:solidFill>
                            <a:srgbClr val="000000"/>
                          </a:solidFill>
                          <a:effectLst/>
                          <a:latin typeface="Calibri"/>
                          <a:ea typeface="Times New Roman"/>
                          <a:cs typeface="Times New Roman"/>
                        </a:rPr>
                        <a:t>0</a:t>
                      </a:r>
                      <a:endParaRPr lang="pl-PL"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pl-PL" sz="1100">
                          <a:solidFill>
                            <a:srgbClr val="000000"/>
                          </a:solidFill>
                          <a:effectLst/>
                          <a:latin typeface="Calibri"/>
                          <a:ea typeface="Times New Roman"/>
                          <a:cs typeface="Times New Roman"/>
                        </a:rPr>
                        <a:t>0</a:t>
                      </a:r>
                      <a:endParaRPr lang="pl-PL"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pl-PL" sz="1100" dirty="0">
                          <a:solidFill>
                            <a:srgbClr val="000000"/>
                          </a:solidFill>
                          <a:effectLst/>
                          <a:latin typeface="Calibri"/>
                          <a:ea typeface="Times New Roman"/>
                          <a:cs typeface="Times New Roman"/>
                        </a:rPr>
                        <a:t>0001</a:t>
                      </a:r>
                      <a:endParaRPr lang="pl-PL" sz="1100" dirty="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pl-PL" sz="1100">
                          <a:solidFill>
                            <a:srgbClr val="000000"/>
                          </a:solidFill>
                          <a:effectLst/>
                          <a:latin typeface="Calibri"/>
                          <a:ea typeface="Times New Roman"/>
                          <a:cs typeface="Times New Roman"/>
                        </a:rPr>
                        <a:t>0</a:t>
                      </a:r>
                      <a:endParaRPr lang="pl-PL"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32941">
                <a:tc>
                  <a:txBody>
                    <a:bodyPr/>
                    <a:lstStyle/>
                    <a:p>
                      <a:pPr algn="r">
                        <a:lnSpc>
                          <a:spcPct val="115000"/>
                        </a:lnSpc>
                        <a:spcAft>
                          <a:spcPts val="0"/>
                        </a:spcAft>
                      </a:pPr>
                      <a:r>
                        <a:rPr lang="pl-PL" sz="1100">
                          <a:solidFill>
                            <a:srgbClr val="000000"/>
                          </a:solidFill>
                          <a:effectLst/>
                          <a:latin typeface="Calibri"/>
                          <a:ea typeface="Times New Roman"/>
                          <a:cs typeface="Times New Roman"/>
                        </a:rPr>
                        <a:t>5</a:t>
                      </a:r>
                      <a:endParaRPr lang="pl-PL"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nSpc>
                          <a:spcPct val="115000"/>
                        </a:lnSpc>
                        <a:spcAft>
                          <a:spcPts val="0"/>
                        </a:spcAft>
                      </a:pPr>
                      <a:r>
                        <a:rPr lang="pl-PL" sz="1100">
                          <a:solidFill>
                            <a:srgbClr val="000000"/>
                          </a:solidFill>
                          <a:effectLst/>
                          <a:latin typeface="Calibri"/>
                          <a:ea typeface="Times New Roman"/>
                          <a:cs typeface="Times New Roman"/>
                        </a:rPr>
                        <a:t>PCS</a:t>
                      </a:r>
                      <a:endParaRPr lang="pl-PL"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pl-PL" sz="1100">
                          <a:solidFill>
                            <a:srgbClr val="000000"/>
                          </a:solidFill>
                          <a:effectLst/>
                          <a:latin typeface="Calibri"/>
                          <a:ea typeface="Times New Roman"/>
                          <a:cs typeface="Times New Roman"/>
                        </a:rPr>
                        <a:t>0</a:t>
                      </a:r>
                      <a:endParaRPr lang="pl-PL"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pl-PL" sz="1100">
                          <a:solidFill>
                            <a:srgbClr val="000000"/>
                          </a:solidFill>
                          <a:effectLst/>
                          <a:latin typeface="Calibri"/>
                          <a:ea typeface="Times New Roman"/>
                          <a:cs typeface="Times New Roman"/>
                        </a:rPr>
                        <a:t>0</a:t>
                      </a:r>
                      <a:endParaRPr lang="pl-PL"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pl-PL" sz="1100" dirty="0">
                          <a:solidFill>
                            <a:srgbClr val="000000"/>
                          </a:solidFill>
                          <a:effectLst/>
                          <a:latin typeface="Calibri"/>
                          <a:ea typeface="Times New Roman"/>
                          <a:cs typeface="Times New Roman"/>
                        </a:rPr>
                        <a:t>0010</a:t>
                      </a:r>
                      <a:endParaRPr lang="pl-PL" sz="1100" dirty="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pl-PL" sz="1100">
                          <a:solidFill>
                            <a:srgbClr val="000000"/>
                          </a:solidFill>
                          <a:effectLst/>
                          <a:latin typeface="Calibri"/>
                          <a:ea typeface="Times New Roman"/>
                          <a:cs typeface="Times New Roman"/>
                        </a:rPr>
                        <a:t>0</a:t>
                      </a:r>
                      <a:endParaRPr lang="pl-PL"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32941">
                <a:tc>
                  <a:txBody>
                    <a:bodyPr/>
                    <a:lstStyle/>
                    <a:p>
                      <a:pPr algn="r">
                        <a:lnSpc>
                          <a:spcPct val="115000"/>
                        </a:lnSpc>
                        <a:spcAft>
                          <a:spcPts val="0"/>
                        </a:spcAft>
                      </a:pPr>
                      <a:r>
                        <a:rPr lang="pl-PL" sz="1100">
                          <a:solidFill>
                            <a:srgbClr val="000000"/>
                          </a:solidFill>
                          <a:effectLst/>
                          <a:latin typeface="Calibri"/>
                          <a:ea typeface="Times New Roman"/>
                          <a:cs typeface="Times New Roman"/>
                        </a:rPr>
                        <a:t>6</a:t>
                      </a:r>
                      <a:endParaRPr lang="pl-PL"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nSpc>
                          <a:spcPct val="115000"/>
                        </a:lnSpc>
                        <a:spcAft>
                          <a:spcPts val="0"/>
                        </a:spcAft>
                      </a:pPr>
                      <a:r>
                        <a:rPr lang="pl-PL" sz="1100">
                          <a:solidFill>
                            <a:srgbClr val="000000"/>
                          </a:solidFill>
                          <a:effectLst/>
                          <a:latin typeface="Calibri"/>
                          <a:ea typeface="Times New Roman"/>
                          <a:cs typeface="Times New Roman"/>
                        </a:rPr>
                        <a:t>PCL</a:t>
                      </a:r>
                      <a:endParaRPr lang="pl-PL"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pl-PL" sz="1100">
                          <a:solidFill>
                            <a:srgbClr val="000000"/>
                          </a:solidFill>
                          <a:effectLst/>
                          <a:latin typeface="Calibri"/>
                          <a:ea typeface="Times New Roman"/>
                          <a:cs typeface="Times New Roman"/>
                        </a:rPr>
                        <a:t>0</a:t>
                      </a:r>
                      <a:endParaRPr lang="pl-PL"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pl-PL" sz="1100">
                          <a:solidFill>
                            <a:srgbClr val="000000"/>
                          </a:solidFill>
                          <a:effectLst/>
                          <a:latin typeface="Calibri"/>
                          <a:ea typeface="Times New Roman"/>
                          <a:cs typeface="Times New Roman"/>
                        </a:rPr>
                        <a:t>0</a:t>
                      </a:r>
                      <a:endParaRPr lang="pl-PL"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pl-PL" sz="1100" dirty="0">
                          <a:solidFill>
                            <a:srgbClr val="000000"/>
                          </a:solidFill>
                          <a:effectLst/>
                          <a:latin typeface="Calibri"/>
                          <a:ea typeface="Times New Roman"/>
                          <a:cs typeface="Times New Roman"/>
                        </a:rPr>
                        <a:t>0100</a:t>
                      </a:r>
                      <a:endParaRPr lang="pl-PL" sz="1100" dirty="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pl-PL" sz="1100">
                          <a:solidFill>
                            <a:srgbClr val="000000"/>
                          </a:solidFill>
                          <a:effectLst/>
                          <a:latin typeface="Calibri"/>
                          <a:ea typeface="Times New Roman"/>
                          <a:cs typeface="Times New Roman"/>
                        </a:rPr>
                        <a:t>0</a:t>
                      </a:r>
                      <a:endParaRPr lang="pl-PL"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32941">
                <a:tc>
                  <a:txBody>
                    <a:bodyPr/>
                    <a:lstStyle/>
                    <a:p>
                      <a:pPr algn="r">
                        <a:lnSpc>
                          <a:spcPct val="115000"/>
                        </a:lnSpc>
                        <a:spcAft>
                          <a:spcPts val="0"/>
                        </a:spcAft>
                      </a:pPr>
                      <a:r>
                        <a:rPr lang="pl-PL" sz="1100">
                          <a:solidFill>
                            <a:srgbClr val="000000"/>
                          </a:solidFill>
                          <a:effectLst/>
                          <a:latin typeface="Calibri"/>
                          <a:ea typeface="Times New Roman"/>
                          <a:cs typeface="Times New Roman"/>
                        </a:rPr>
                        <a:t>7</a:t>
                      </a:r>
                      <a:endParaRPr lang="pl-PL"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nSpc>
                          <a:spcPct val="115000"/>
                        </a:lnSpc>
                        <a:spcAft>
                          <a:spcPts val="0"/>
                        </a:spcAft>
                      </a:pPr>
                      <a:r>
                        <a:rPr lang="pl-PL" sz="1100">
                          <a:solidFill>
                            <a:srgbClr val="000000"/>
                          </a:solidFill>
                          <a:effectLst/>
                          <a:latin typeface="Calibri"/>
                          <a:ea typeface="Times New Roman"/>
                          <a:cs typeface="Times New Roman"/>
                        </a:rPr>
                        <a:t>MDBR</a:t>
                      </a:r>
                      <a:endParaRPr lang="pl-PL"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pl-PL" sz="1100">
                          <a:solidFill>
                            <a:srgbClr val="000000"/>
                          </a:solidFill>
                          <a:effectLst/>
                          <a:latin typeface="Calibri"/>
                          <a:ea typeface="Times New Roman"/>
                          <a:cs typeface="Times New Roman"/>
                        </a:rPr>
                        <a:t>0</a:t>
                      </a:r>
                      <a:endParaRPr lang="pl-PL"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pl-PL" sz="1100">
                          <a:solidFill>
                            <a:srgbClr val="000000"/>
                          </a:solidFill>
                          <a:effectLst/>
                          <a:latin typeface="Calibri"/>
                          <a:ea typeface="Times New Roman"/>
                          <a:cs typeface="Times New Roman"/>
                        </a:rPr>
                        <a:t>0</a:t>
                      </a:r>
                      <a:endParaRPr lang="pl-PL"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pl-PL" sz="1100" dirty="0">
                          <a:solidFill>
                            <a:srgbClr val="000000"/>
                          </a:solidFill>
                          <a:effectLst/>
                          <a:latin typeface="Calibri"/>
                          <a:ea typeface="Times New Roman"/>
                          <a:cs typeface="Times New Roman"/>
                        </a:rPr>
                        <a:t>1000</a:t>
                      </a:r>
                      <a:endParaRPr lang="pl-PL" sz="1100" dirty="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pl-PL" sz="1100">
                          <a:solidFill>
                            <a:srgbClr val="000000"/>
                          </a:solidFill>
                          <a:effectLst/>
                          <a:latin typeface="Calibri"/>
                          <a:ea typeface="Times New Roman"/>
                          <a:cs typeface="Times New Roman"/>
                        </a:rPr>
                        <a:t>0</a:t>
                      </a:r>
                      <a:endParaRPr lang="pl-PL"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32941">
                <a:tc>
                  <a:txBody>
                    <a:bodyPr/>
                    <a:lstStyle/>
                    <a:p>
                      <a:pPr algn="r">
                        <a:lnSpc>
                          <a:spcPct val="115000"/>
                        </a:lnSpc>
                        <a:spcAft>
                          <a:spcPts val="0"/>
                        </a:spcAft>
                      </a:pPr>
                      <a:r>
                        <a:rPr lang="pl-PL" sz="1100">
                          <a:solidFill>
                            <a:srgbClr val="000000"/>
                          </a:solidFill>
                          <a:effectLst/>
                          <a:latin typeface="Calibri"/>
                          <a:ea typeface="Times New Roman"/>
                          <a:cs typeface="Times New Roman"/>
                        </a:rPr>
                        <a:t>8</a:t>
                      </a:r>
                      <a:endParaRPr lang="pl-PL"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nSpc>
                          <a:spcPct val="115000"/>
                        </a:lnSpc>
                        <a:spcAft>
                          <a:spcPts val="0"/>
                        </a:spcAft>
                      </a:pPr>
                      <a:r>
                        <a:rPr lang="pl-PL" sz="1100">
                          <a:solidFill>
                            <a:srgbClr val="000000"/>
                          </a:solidFill>
                          <a:effectLst/>
                          <a:latin typeface="Calibri"/>
                          <a:ea typeface="Times New Roman"/>
                          <a:cs typeface="Times New Roman"/>
                        </a:rPr>
                        <a:t>MDBW</a:t>
                      </a:r>
                      <a:endParaRPr lang="pl-PL"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pl-PL" sz="1100">
                          <a:solidFill>
                            <a:srgbClr val="000000"/>
                          </a:solidFill>
                          <a:effectLst/>
                          <a:latin typeface="Calibri"/>
                          <a:ea typeface="Times New Roman"/>
                          <a:cs typeface="Times New Roman"/>
                        </a:rPr>
                        <a:t>0</a:t>
                      </a:r>
                      <a:endParaRPr lang="pl-PL"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pl-PL" sz="1100">
                          <a:solidFill>
                            <a:srgbClr val="000000"/>
                          </a:solidFill>
                          <a:effectLst/>
                          <a:latin typeface="Calibri"/>
                          <a:ea typeface="Times New Roman"/>
                          <a:cs typeface="Times New Roman"/>
                        </a:rPr>
                        <a:t>0001</a:t>
                      </a:r>
                      <a:endParaRPr lang="pl-PL"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pl-PL" sz="1100" dirty="0">
                          <a:solidFill>
                            <a:srgbClr val="000000"/>
                          </a:solidFill>
                          <a:effectLst/>
                          <a:latin typeface="Calibri"/>
                          <a:ea typeface="Times New Roman"/>
                          <a:cs typeface="Times New Roman"/>
                        </a:rPr>
                        <a:t>0</a:t>
                      </a:r>
                      <a:endParaRPr lang="pl-PL" sz="1100" dirty="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pl-PL" sz="1100" dirty="0">
                          <a:solidFill>
                            <a:srgbClr val="000000"/>
                          </a:solidFill>
                          <a:effectLst/>
                          <a:latin typeface="Calibri"/>
                          <a:ea typeface="Times New Roman"/>
                          <a:cs typeface="Times New Roman"/>
                        </a:rPr>
                        <a:t>0</a:t>
                      </a:r>
                      <a:endParaRPr lang="pl-PL" sz="1100" dirty="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32941">
                <a:tc>
                  <a:txBody>
                    <a:bodyPr/>
                    <a:lstStyle/>
                    <a:p>
                      <a:pPr algn="r">
                        <a:lnSpc>
                          <a:spcPct val="115000"/>
                        </a:lnSpc>
                        <a:spcAft>
                          <a:spcPts val="0"/>
                        </a:spcAft>
                      </a:pPr>
                      <a:r>
                        <a:rPr lang="pl-PL" sz="1100">
                          <a:solidFill>
                            <a:srgbClr val="000000"/>
                          </a:solidFill>
                          <a:effectLst/>
                          <a:latin typeface="Calibri"/>
                          <a:ea typeface="Times New Roman"/>
                          <a:cs typeface="Times New Roman"/>
                        </a:rPr>
                        <a:t>9</a:t>
                      </a:r>
                      <a:endParaRPr lang="pl-PL"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nSpc>
                          <a:spcPct val="115000"/>
                        </a:lnSpc>
                        <a:spcAft>
                          <a:spcPts val="0"/>
                        </a:spcAft>
                      </a:pPr>
                      <a:r>
                        <a:rPr lang="pl-PL" sz="1100">
                          <a:solidFill>
                            <a:srgbClr val="000000"/>
                          </a:solidFill>
                          <a:effectLst/>
                          <a:latin typeface="Calibri"/>
                          <a:ea typeface="Times New Roman"/>
                          <a:cs typeface="Times New Roman"/>
                        </a:rPr>
                        <a:t>ACW</a:t>
                      </a:r>
                      <a:endParaRPr lang="pl-PL"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pl-PL" sz="1100">
                          <a:solidFill>
                            <a:srgbClr val="000000"/>
                          </a:solidFill>
                          <a:effectLst/>
                          <a:latin typeface="Calibri"/>
                          <a:ea typeface="Times New Roman"/>
                          <a:cs typeface="Times New Roman"/>
                        </a:rPr>
                        <a:t>0</a:t>
                      </a:r>
                      <a:endParaRPr lang="pl-PL"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pl-PL" sz="1100">
                          <a:solidFill>
                            <a:srgbClr val="000000"/>
                          </a:solidFill>
                          <a:effectLst/>
                          <a:latin typeface="Calibri"/>
                          <a:ea typeface="Times New Roman"/>
                          <a:cs typeface="Times New Roman"/>
                        </a:rPr>
                        <a:t>0010</a:t>
                      </a:r>
                      <a:endParaRPr lang="pl-PL"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pl-PL" sz="1100">
                          <a:solidFill>
                            <a:srgbClr val="000000"/>
                          </a:solidFill>
                          <a:effectLst/>
                          <a:latin typeface="Calibri"/>
                          <a:ea typeface="Times New Roman"/>
                          <a:cs typeface="Times New Roman"/>
                        </a:rPr>
                        <a:t>0</a:t>
                      </a:r>
                      <a:endParaRPr lang="pl-PL"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pl-PL" sz="1100" dirty="0">
                          <a:solidFill>
                            <a:srgbClr val="000000"/>
                          </a:solidFill>
                          <a:effectLst/>
                          <a:latin typeface="Calibri"/>
                          <a:ea typeface="Times New Roman"/>
                          <a:cs typeface="Times New Roman"/>
                        </a:rPr>
                        <a:t>0</a:t>
                      </a:r>
                      <a:endParaRPr lang="pl-PL" sz="1100" dirty="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32941">
                <a:tc>
                  <a:txBody>
                    <a:bodyPr/>
                    <a:lstStyle/>
                    <a:p>
                      <a:pPr algn="r">
                        <a:lnSpc>
                          <a:spcPct val="115000"/>
                        </a:lnSpc>
                        <a:spcAft>
                          <a:spcPts val="0"/>
                        </a:spcAft>
                      </a:pPr>
                      <a:r>
                        <a:rPr lang="pl-PL" sz="1100">
                          <a:solidFill>
                            <a:srgbClr val="000000"/>
                          </a:solidFill>
                          <a:effectLst/>
                          <a:latin typeface="Calibri"/>
                          <a:ea typeface="Times New Roman"/>
                          <a:cs typeface="Times New Roman"/>
                        </a:rPr>
                        <a:t>10</a:t>
                      </a:r>
                      <a:endParaRPr lang="pl-PL"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nSpc>
                          <a:spcPct val="115000"/>
                        </a:lnSpc>
                        <a:spcAft>
                          <a:spcPts val="0"/>
                        </a:spcAft>
                      </a:pPr>
                      <a:r>
                        <a:rPr lang="pl-PL" sz="1100">
                          <a:solidFill>
                            <a:srgbClr val="000000"/>
                          </a:solidFill>
                          <a:effectLst/>
                          <a:latin typeface="Calibri"/>
                          <a:ea typeface="Times New Roman"/>
                          <a:cs typeface="Times New Roman"/>
                        </a:rPr>
                        <a:t>MemR</a:t>
                      </a:r>
                      <a:endParaRPr lang="pl-PL"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pl-PL" sz="1100">
                          <a:solidFill>
                            <a:srgbClr val="000000"/>
                          </a:solidFill>
                          <a:effectLst/>
                          <a:latin typeface="Calibri"/>
                          <a:ea typeface="Times New Roman"/>
                          <a:cs typeface="Times New Roman"/>
                        </a:rPr>
                        <a:t>0</a:t>
                      </a:r>
                      <a:endParaRPr lang="pl-PL"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pl-PL" sz="1100">
                          <a:solidFill>
                            <a:srgbClr val="000000"/>
                          </a:solidFill>
                          <a:effectLst/>
                          <a:latin typeface="Calibri"/>
                          <a:ea typeface="Times New Roman"/>
                          <a:cs typeface="Times New Roman"/>
                        </a:rPr>
                        <a:t>0100</a:t>
                      </a:r>
                      <a:endParaRPr lang="pl-PL"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pl-PL" sz="1100">
                          <a:solidFill>
                            <a:srgbClr val="000000"/>
                          </a:solidFill>
                          <a:effectLst/>
                          <a:latin typeface="Calibri"/>
                          <a:ea typeface="Times New Roman"/>
                          <a:cs typeface="Times New Roman"/>
                        </a:rPr>
                        <a:t>0</a:t>
                      </a:r>
                      <a:endParaRPr lang="pl-PL"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pl-PL" sz="1100" dirty="0">
                          <a:solidFill>
                            <a:srgbClr val="000000"/>
                          </a:solidFill>
                          <a:effectLst/>
                          <a:latin typeface="Calibri"/>
                          <a:ea typeface="Times New Roman"/>
                          <a:cs typeface="Times New Roman"/>
                        </a:rPr>
                        <a:t>0</a:t>
                      </a:r>
                      <a:endParaRPr lang="pl-PL" sz="1100" dirty="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32941">
                <a:tc>
                  <a:txBody>
                    <a:bodyPr/>
                    <a:lstStyle/>
                    <a:p>
                      <a:pPr algn="r">
                        <a:lnSpc>
                          <a:spcPct val="115000"/>
                        </a:lnSpc>
                        <a:spcAft>
                          <a:spcPts val="0"/>
                        </a:spcAft>
                      </a:pPr>
                      <a:r>
                        <a:rPr lang="pl-PL" sz="1100">
                          <a:solidFill>
                            <a:srgbClr val="000000"/>
                          </a:solidFill>
                          <a:effectLst/>
                          <a:latin typeface="Calibri"/>
                          <a:ea typeface="Times New Roman"/>
                          <a:cs typeface="Times New Roman"/>
                        </a:rPr>
                        <a:t>11</a:t>
                      </a:r>
                      <a:endParaRPr lang="pl-PL"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nSpc>
                          <a:spcPct val="115000"/>
                        </a:lnSpc>
                        <a:spcAft>
                          <a:spcPts val="0"/>
                        </a:spcAft>
                      </a:pPr>
                      <a:r>
                        <a:rPr lang="pl-PL" sz="1100">
                          <a:solidFill>
                            <a:srgbClr val="000000"/>
                          </a:solidFill>
                          <a:effectLst/>
                          <a:latin typeface="Calibri"/>
                          <a:ea typeface="Times New Roman"/>
                          <a:cs typeface="Times New Roman"/>
                        </a:rPr>
                        <a:t>MARW</a:t>
                      </a:r>
                      <a:endParaRPr lang="pl-PL"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pl-PL" sz="1100">
                          <a:solidFill>
                            <a:srgbClr val="000000"/>
                          </a:solidFill>
                          <a:effectLst/>
                          <a:latin typeface="Calibri"/>
                          <a:ea typeface="Times New Roman"/>
                          <a:cs typeface="Times New Roman"/>
                        </a:rPr>
                        <a:t>0</a:t>
                      </a:r>
                      <a:endParaRPr lang="pl-PL"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pl-PL" sz="1100">
                          <a:solidFill>
                            <a:srgbClr val="000000"/>
                          </a:solidFill>
                          <a:effectLst/>
                          <a:latin typeface="Calibri"/>
                          <a:ea typeface="Times New Roman"/>
                          <a:cs typeface="Times New Roman"/>
                        </a:rPr>
                        <a:t>1000</a:t>
                      </a:r>
                      <a:endParaRPr lang="pl-PL"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pl-PL" sz="1100">
                          <a:solidFill>
                            <a:srgbClr val="000000"/>
                          </a:solidFill>
                          <a:effectLst/>
                          <a:latin typeface="Calibri"/>
                          <a:ea typeface="Times New Roman"/>
                          <a:cs typeface="Times New Roman"/>
                        </a:rPr>
                        <a:t>0</a:t>
                      </a:r>
                      <a:endParaRPr lang="pl-PL"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pl-PL" sz="1100" dirty="0">
                          <a:solidFill>
                            <a:srgbClr val="000000"/>
                          </a:solidFill>
                          <a:effectLst/>
                          <a:latin typeface="Calibri"/>
                          <a:ea typeface="Times New Roman"/>
                          <a:cs typeface="Times New Roman"/>
                        </a:rPr>
                        <a:t>0</a:t>
                      </a:r>
                      <a:endParaRPr lang="pl-PL" sz="1100" dirty="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32941">
                <a:tc>
                  <a:txBody>
                    <a:bodyPr/>
                    <a:lstStyle/>
                    <a:p>
                      <a:pPr algn="r">
                        <a:lnSpc>
                          <a:spcPct val="115000"/>
                        </a:lnSpc>
                        <a:spcAft>
                          <a:spcPts val="0"/>
                        </a:spcAft>
                      </a:pPr>
                      <a:r>
                        <a:rPr lang="pl-PL" sz="1100">
                          <a:solidFill>
                            <a:srgbClr val="000000"/>
                          </a:solidFill>
                          <a:effectLst/>
                          <a:latin typeface="Calibri"/>
                          <a:ea typeface="Times New Roman"/>
                          <a:cs typeface="Times New Roman"/>
                        </a:rPr>
                        <a:t>12</a:t>
                      </a:r>
                      <a:endParaRPr lang="pl-PL"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nSpc>
                          <a:spcPct val="115000"/>
                        </a:lnSpc>
                        <a:spcAft>
                          <a:spcPts val="0"/>
                        </a:spcAft>
                      </a:pPr>
                      <a:r>
                        <a:rPr lang="pl-PL" sz="1100">
                          <a:solidFill>
                            <a:srgbClr val="000000"/>
                          </a:solidFill>
                          <a:effectLst/>
                          <a:latin typeface="Calibri"/>
                          <a:ea typeface="Times New Roman"/>
                          <a:cs typeface="Times New Roman"/>
                        </a:rPr>
                        <a:t>IRW</a:t>
                      </a:r>
                      <a:endParaRPr lang="pl-PL"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pl-PL" sz="1100">
                          <a:solidFill>
                            <a:srgbClr val="000000"/>
                          </a:solidFill>
                          <a:effectLst/>
                          <a:latin typeface="Calibri"/>
                          <a:ea typeface="Times New Roman"/>
                          <a:cs typeface="Times New Roman"/>
                        </a:rPr>
                        <a:t>0001</a:t>
                      </a:r>
                      <a:endParaRPr lang="pl-PL"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pl-PL" sz="1100">
                          <a:solidFill>
                            <a:srgbClr val="000000"/>
                          </a:solidFill>
                          <a:effectLst/>
                          <a:latin typeface="Calibri"/>
                          <a:ea typeface="Times New Roman"/>
                          <a:cs typeface="Times New Roman"/>
                        </a:rPr>
                        <a:t>0</a:t>
                      </a:r>
                      <a:endParaRPr lang="pl-PL"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pl-PL" sz="1100">
                          <a:solidFill>
                            <a:srgbClr val="000000"/>
                          </a:solidFill>
                          <a:effectLst/>
                          <a:latin typeface="Calibri"/>
                          <a:ea typeface="Times New Roman"/>
                          <a:cs typeface="Times New Roman"/>
                        </a:rPr>
                        <a:t>0</a:t>
                      </a:r>
                      <a:endParaRPr lang="pl-PL"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pl-PL" sz="1100" dirty="0">
                          <a:solidFill>
                            <a:srgbClr val="000000"/>
                          </a:solidFill>
                          <a:effectLst/>
                          <a:latin typeface="Calibri"/>
                          <a:ea typeface="Times New Roman"/>
                          <a:cs typeface="Times New Roman"/>
                        </a:rPr>
                        <a:t>0</a:t>
                      </a:r>
                      <a:endParaRPr lang="pl-PL" sz="1100" dirty="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32941">
                <a:tc>
                  <a:txBody>
                    <a:bodyPr/>
                    <a:lstStyle/>
                    <a:p>
                      <a:pPr algn="r">
                        <a:lnSpc>
                          <a:spcPct val="115000"/>
                        </a:lnSpc>
                        <a:spcAft>
                          <a:spcPts val="0"/>
                        </a:spcAft>
                      </a:pPr>
                      <a:r>
                        <a:rPr lang="pl-PL" sz="1100">
                          <a:solidFill>
                            <a:srgbClr val="000000"/>
                          </a:solidFill>
                          <a:effectLst/>
                          <a:latin typeface="Calibri"/>
                          <a:ea typeface="Times New Roman"/>
                          <a:cs typeface="Times New Roman"/>
                        </a:rPr>
                        <a:t>13</a:t>
                      </a:r>
                      <a:endParaRPr lang="pl-PL"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nSpc>
                          <a:spcPct val="115000"/>
                        </a:lnSpc>
                        <a:spcAft>
                          <a:spcPts val="0"/>
                        </a:spcAft>
                      </a:pPr>
                      <a:r>
                        <a:rPr lang="pl-PL" sz="1100">
                          <a:solidFill>
                            <a:srgbClr val="000000"/>
                          </a:solidFill>
                          <a:effectLst/>
                          <a:latin typeface="Calibri"/>
                          <a:ea typeface="Times New Roman"/>
                          <a:cs typeface="Times New Roman"/>
                        </a:rPr>
                        <a:t>PCW</a:t>
                      </a:r>
                      <a:endParaRPr lang="pl-PL"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pl-PL" sz="1100">
                          <a:solidFill>
                            <a:srgbClr val="000000"/>
                          </a:solidFill>
                          <a:effectLst/>
                          <a:latin typeface="Calibri"/>
                          <a:ea typeface="Times New Roman"/>
                          <a:cs typeface="Times New Roman"/>
                        </a:rPr>
                        <a:t>0010</a:t>
                      </a:r>
                      <a:endParaRPr lang="pl-PL"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pl-PL" sz="1100">
                          <a:solidFill>
                            <a:srgbClr val="000000"/>
                          </a:solidFill>
                          <a:effectLst/>
                          <a:latin typeface="Calibri"/>
                          <a:ea typeface="Times New Roman"/>
                          <a:cs typeface="Times New Roman"/>
                        </a:rPr>
                        <a:t>0</a:t>
                      </a:r>
                      <a:endParaRPr lang="pl-PL"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pl-PL" sz="1100">
                          <a:solidFill>
                            <a:srgbClr val="000000"/>
                          </a:solidFill>
                          <a:effectLst/>
                          <a:latin typeface="Calibri"/>
                          <a:ea typeface="Times New Roman"/>
                          <a:cs typeface="Times New Roman"/>
                        </a:rPr>
                        <a:t>0</a:t>
                      </a:r>
                      <a:endParaRPr lang="pl-PL"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pl-PL" sz="1100" dirty="0">
                          <a:solidFill>
                            <a:srgbClr val="000000"/>
                          </a:solidFill>
                          <a:effectLst/>
                          <a:latin typeface="Calibri"/>
                          <a:ea typeface="Times New Roman"/>
                          <a:cs typeface="Times New Roman"/>
                        </a:rPr>
                        <a:t>0</a:t>
                      </a:r>
                      <a:endParaRPr lang="pl-PL" sz="1100" dirty="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32941">
                <a:tc>
                  <a:txBody>
                    <a:bodyPr/>
                    <a:lstStyle/>
                    <a:p>
                      <a:pPr algn="r">
                        <a:lnSpc>
                          <a:spcPct val="115000"/>
                        </a:lnSpc>
                        <a:spcAft>
                          <a:spcPts val="0"/>
                        </a:spcAft>
                      </a:pPr>
                      <a:r>
                        <a:rPr lang="pl-PL" sz="1100">
                          <a:solidFill>
                            <a:srgbClr val="000000"/>
                          </a:solidFill>
                          <a:effectLst/>
                          <a:latin typeface="Calibri"/>
                          <a:ea typeface="Times New Roman"/>
                          <a:cs typeface="Times New Roman"/>
                        </a:rPr>
                        <a:t>14</a:t>
                      </a:r>
                      <a:endParaRPr lang="pl-PL"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nSpc>
                          <a:spcPct val="115000"/>
                        </a:lnSpc>
                        <a:spcAft>
                          <a:spcPts val="0"/>
                        </a:spcAft>
                      </a:pPr>
                      <a:r>
                        <a:rPr lang="pl-PL" sz="1100">
                          <a:solidFill>
                            <a:srgbClr val="000000"/>
                          </a:solidFill>
                          <a:effectLst/>
                          <a:latin typeface="Calibri"/>
                          <a:ea typeface="Times New Roman"/>
                          <a:cs typeface="Times New Roman"/>
                        </a:rPr>
                        <a:t>ACW1</a:t>
                      </a:r>
                      <a:endParaRPr lang="pl-PL"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pl-PL" sz="1100">
                          <a:solidFill>
                            <a:srgbClr val="000000"/>
                          </a:solidFill>
                          <a:effectLst/>
                          <a:latin typeface="Calibri"/>
                          <a:ea typeface="Times New Roman"/>
                          <a:cs typeface="Times New Roman"/>
                        </a:rPr>
                        <a:t>0100</a:t>
                      </a:r>
                      <a:endParaRPr lang="pl-PL"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pl-PL" sz="1100">
                          <a:solidFill>
                            <a:srgbClr val="000000"/>
                          </a:solidFill>
                          <a:effectLst/>
                          <a:latin typeface="Calibri"/>
                          <a:ea typeface="Times New Roman"/>
                          <a:cs typeface="Times New Roman"/>
                        </a:rPr>
                        <a:t>0</a:t>
                      </a:r>
                      <a:endParaRPr lang="pl-PL"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pl-PL" sz="1100">
                          <a:solidFill>
                            <a:srgbClr val="000000"/>
                          </a:solidFill>
                          <a:effectLst/>
                          <a:latin typeface="Calibri"/>
                          <a:ea typeface="Times New Roman"/>
                          <a:cs typeface="Times New Roman"/>
                        </a:rPr>
                        <a:t>0</a:t>
                      </a:r>
                      <a:endParaRPr lang="pl-PL"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pl-PL" sz="1100" dirty="0">
                          <a:solidFill>
                            <a:srgbClr val="000000"/>
                          </a:solidFill>
                          <a:effectLst/>
                          <a:latin typeface="Calibri"/>
                          <a:ea typeface="Times New Roman"/>
                          <a:cs typeface="Times New Roman"/>
                        </a:rPr>
                        <a:t>0</a:t>
                      </a:r>
                      <a:endParaRPr lang="pl-PL" sz="1100" dirty="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0475">
                <a:tc>
                  <a:txBody>
                    <a:bodyPr/>
                    <a:lstStyle/>
                    <a:p>
                      <a:pPr algn="r">
                        <a:lnSpc>
                          <a:spcPct val="115000"/>
                        </a:lnSpc>
                        <a:spcAft>
                          <a:spcPts val="0"/>
                        </a:spcAft>
                      </a:pPr>
                      <a:r>
                        <a:rPr lang="pl-PL" sz="1100" dirty="0">
                          <a:solidFill>
                            <a:srgbClr val="000000"/>
                          </a:solidFill>
                          <a:effectLst/>
                          <a:latin typeface="Calibri"/>
                          <a:ea typeface="Times New Roman"/>
                          <a:cs typeface="Times New Roman"/>
                        </a:rPr>
                        <a:t>15</a:t>
                      </a:r>
                      <a:endParaRPr lang="pl-PL" sz="1100" dirty="0">
                        <a:effectLst/>
                        <a:latin typeface="Calibri"/>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nSpc>
                          <a:spcPct val="115000"/>
                        </a:lnSpc>
                        <a:spcAft>
                          <a:spcPts val="0"/>
                        </a:spcAft>
                      </a:pPr>
                      <a:r>
                        <a:rPr lang="pl-PL" sz="1100" dirty="0" err="1">
                          <a:solidFill>
                            <a:srgbClr val="000000"/>
                          </a:solidFill>
                          <a:effectLst/>
                          <a:latin typeface="Calibri"/>
                          <a:ea typeface="Times New Roman"/>
                          <a:cs typeface="Times New Roman"/>
                        </a:rPr>
                        <a:t>SkipCond</a:t>
                      </a:r>
                      <a:endParaRPr lang="pl-PL" sz="1100" dirty="0">
                        <a:effectLst/>
                        <a:latin typeface="Calibri"/>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pl-PL" sz="1100" dirty="0">
                          <a:solidFill>
                            <a:srgbClr val="000000"/>
                          </a:solidFill>
                          <a:effectLst/>
                          <a:latin typeface="Calibri"/>
                          <a:ea typeface="Times New Roman"/>
                          <a:cs typeface="Times New Roman"/>
                        </a:rPr>
                        <a:t>1000</a:t>
                      </a:r>
                      <a:endParaRPr lang="pl-PL" sz="1100" dirty="0">
                        <a:effectLst/>
                        <a:latin typeface="Calibri"/>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pl-PL" sz="1100" dirty="0">
                          <a:solidFill>
                            <a:srgbClr val="000000"/>
                          </a:solidFill>
                          <a:effectLst/>
                          <a:latin typeface="Calibri"/>
                          <a:ea typeface="Times New Roman"/>
                          <a:cs typeface="Times New Roman"/>
                        </a:rPr>
                        <a:t>0</a:t>
                      </a:r>
                      <a:endParaRPr lang="pl-PL" sz="1100" dirty="0">
                        <a:effectLst/>
                        <a:latin typeface="Calibri"/>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pl-PL" sz="1100" dirty="0">
                          <a:solidFill>
                            <a:srgbClr val="000000"/>
                          </a:solidFill>
                          <a:effectLst/>
                          <a:latin typeface="Calibri"/>
                          <a:ea typeface="Times New Roman"/>
                          <a:cs typeface="Times New Roman"/>
                        </a:rPr>
                        <a:t>0</a:t>
                      </a:r>
                      <a:endParaRPr lang="pl-PL" sz="1100" dirty="0">
                        <a:effectLst/>
                        <a:latin typeface="Calibri"/>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pl-PL" sz="1100" dirty="0">
                          <a:solidFill>
                            <a:srgbClr val="000000"/>
                          </a:solidFill>
                          <a:effectLst/>
                          <a:latin typeface="Calibri"/>
                          <a:ea typeface="Times New Roman"/>
                          <a:cs typeface="Times New Roman"/>
                        </a:rPr>
                        <a:t>0</a:t>
                      </a:r>
                      <a:endParaRPr lang="pl-PL" sz="1100" dirty="0">
                        <a:effectLst/>
                        <a:latin typeface="Calibri"/>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87013596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938792"/>
            <a:ext cx="9144000" cy="50381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pole tekstowe 2"/>
          <p:cNvSpPr txBox="1"/>
          <p:nvPr/>
        </p:nvSpPr>
        <p:spPr>
          <a:xfrm>
            <a:off x="755576" y="332656"/>
            <a:ext cx="7344816" cy="707886"/>
          </a:xfrm>
          <a:prstGeom prst="rect">
            <a:avLst/>
          </a:prstGeom>
          <a:noFill/>
        </p:spPr>
        <p:txBody>
          <a:bodyPr wrap="square" rtlCol="0">
            <a:spAutoFit/>
          </a:bodyPr>
          <a:lstStyle/>
          <a:p>
            <a:r>
              <a:rPr lang="pl-PL" sz="4000" dirty="0" smtClean="0">
                <a:latin typeface="Times New Roman" panose="02020603050405020304" pitchFamily="18" charset="0"/>
                <a:cs typeface="Times New Roman" panose="02020603050405020304" pitchFamily="18" charset="0"/>
              </a:rPr>
              <a:t>Układ sterowania i pamięć.</a:t>
            </a:r>
            <a:endParaRPr lang="pl-PL"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737005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251520" y="332656"/>
            <a:ext cx="8712968" cy="1323439"/>
          </a:xfrm>
          <a:prstGeom prst="rect">
            <a:avLst/>
          </a:prstGeom>
          <a:noFill/>
        </p:spPr>
        <p:txBody>
          <a:bodyPr wrap="square" rtlCol="0">
            <a:spAutoFit/>
          </a:bodyPr>
          <a:lstStyle/>
          <a:p>
            <a:pPr algn="just"/>
            <a:r>
              <a:rPr lang="pl-PL" sz="4000" dirty="0">
                <a:latin typeface="Times New Roman" panose="02020603050405020304" pitchFamily="18" charset="0"/>
                <a:cs typeface="Times New Roman" panose="02020603050405020304" pitchFamily="18" charset="0"/>
              </a:rPr>
              <a:t>Notacja transferów </a:t>
            </a:r>
            <a:r>
              <a:rPr lang="pl-PL" sz="4000" dirty="0" err="1" smtClean="0">
                <a:latin typeface="Times New Roman" panose="02020603050405020304" pitchFamily="18" charset="0"/>
                <a:cs typeface="Times New Roman" panose="02020603050405020304" pitchFamily="18" charset="0"/>
              </a:rPr>
              <a:t>międzyrejestrowych</a:t>
            </a:r>
            <a:r>
              <a:rPr lang="pl-PL" sz="4000" dirty="0" smtClean="0">
                <a:latin typeface="Times New Roman" panose="02020603050405020304" pitchFamily="18" charset="0"/>
                <a:cs typeface="Times New Roman" panose="02020603050405020304" pitchFamily="18" charset="0"/>
              </a:rPr>
              <a:t> </a:t>
            </a:r>
            <a:r>
              <a:rPr lang="pl-PL" sz="4000" dirty="0">
                <a:latin typeface="Times New Roman" panose="02020603050405020304" pitchFamily="18" charset="0"/>
                <a:cs typeface="Times New Roman" panose="02020603050405020304" pitchFamily="18" charset="0"/>
              </a:rPr>
              <a:t>RTN </a:t>
            </a:r>
            <a:r>
              <a:rPr lang="pl-PL" sz="4000" i="1" dirty="0">
                <a:latin typeface="Times New Roman" panose="02020603050405020304" pitchFamily="18" charset="0"/>
                <a:cs typeface="Times New Roman" panose="02020603050405020304" pitchFamily="18" charset="0"/>
              </a:rPr>
              <a:t>(Register Transfer </a:t>
            </a:r>
            <a:r>
              <a:rPr lang="pl-PL" sz="4000" i="1" dirty="0" err="1">
                <a:latin typeface="Times New Roman" panose="02020603050405020304" pitchFamily="18" charset="0"/>
                <a:cs typeface="Times New Roman" panose="02020603050405020304" pitchFamily="18" charset="0"/>
              </a:rPr>
              <a:t>Notation</a:t>
            </a:r>
            <a:r>
              <a:rPr lang="pl-PL" sz="4000" i="1" dirty="0" smtClean="0">
                <a:latin typeface="Times New Roman" panose="02020603050405020304" pitchFamily="18" charset="0"/>
                <a:cs typeface="Times New Roman" panose="02020603050405020304" pitchFamily="18" charset="0"/>
              </a:rPr>
              <a:t>).</a:t>
            </a:r>
            <a:endParaRPr lang="pl-PL" sz="4000" dirty="0">
              <a:latin typeface="Times New Roman" panose="02020603050405020304" pitchFamily="18" charset="0"/>
              <a:cs typeface="Times New Roman" panose="02020603050405020304" pitchFamily="18" charset="0"/>
            </a:endParaRPr>
          </a:p>
        </p:txBody>
      </p:sp>
      <p:sp>
        <p:nvSpPr>
          <p:cNvPr id="3" name="Prostokąt 2"/>
          <p:cNvSpPr/>
          <p:nvPr/>
        </p:nvSpPr>
        <p:spPr>
          <a:xfrm>
            <a:off x="215516" y="1988840"/>
            <a:ext cx="8712968" cy="4247317"/>
          </a:xfrm>
          <a:prstGeom prst="rect">
            <a:avLst/>
          </a:prstGeom>
        </p:spPr>
        <p:txBody>
          <a:bodyPr wrap="square">
            <a:spAutoFit/>
          </a:bodyPr>
          <a:lstStyle/>
          <a:p>
            <a:pPr algn="just"/>
            <a:r>
              <a:rPr lang="pl-PL" dirty="0" smtClean="0"/>
              <a:t>	Jasnym </a:t>
            </a:r>
            <a:r>
              <a:rPr lang="pl-PL" dirty="0"/>
              <a:t>jest, że systemy cyfrowe składają się z wielu elementów, w tym układów </a:t>
            </a:r>
            <a:r>
              <a:rPr lang="pl-PL" dirty="0" smtClean="0"/>
              <a:t>arytmetycznych, logicznych</a:t>
            </a:r>
            <a:r>
              <a:rPr lang="pl-PL" dirty="0"/>
              <a:t>, rejestrów, pamięci, dekoderów, multiplekserów i układów kontroli. Jednostki te są podłączone do magistrali systemowej, która </a:t>
            </a:r>
            <a:r>
              <a:rPr lang="pl-PL" dirty="0" smtClean="0"/>
              <a:t>umożliwia </a:t>
            </a:r>
            <a:r>
              <a:rPr lang="pl-PL" dirty="0"/>
              <a:t>przepływ informacji w obrębie układu. Zestaw rozkazów zaprezentowany w poprzednich sekcjach stanowi zbiór instrukcji na poziomie maszynowym, </a:t>
            </a:r>
            <a:r>
              <a:rPr lang="pl-PL" dirty="0" smtClean="0"/>
              <a:t>używający </a:t>
            </a:r>
            <a:r>
              <a:rPr lang="pl-PL" dirty="0"/>
              <a:t>tych komponentów do realizacji programu. </a:t>
            </a:r>
            <a:r>
              <a:rPr lang="pl-PL" dirty="0" smtClean="0"/>
              <a:t>Każda instrukcja </a:t>
            </a:r>
            <a:r>
              <a:rPr lang="pl-PL" dirty="0"/>
              <a:t>wydaje się być bardzo </a:t>
            </a:r>
            <a:r>
              <a:rPr lang="pl-PL" dirty="0" smtClean="0"/>
              <a:t>prosta. </a:t>
            </a:r>
            <a:r>
              <a:rPr lang="pl-PL" dirty="0"/>
              <a:t>Jeśli jednak sprawdzić, co </a:t>
            </a:r>
            <a:r>
              <a:rPr lang="pl-PL" dirty="0" smtClean="0"/>
              <a:t>właściwie dzieje </a:t>
            </a:r>
            <a:r>
              <a:rPr lang="pl-PL" dirty="0"/>
              <a:t>się na poziomie rejestrów, każda wymaga przeprowadzenia wielu  </a:t>
            </a:r>
            <a:r>
              <a:rPr lang="pl-PL" dirty="0" smtClean="0"/>
              <a:t>operacji. Na </a:t>
            </a:r>
            <a:r>
              <a:rPr lang="pl-PL" dirty="0"/>
              <a:t>przykład, instrukcja </a:t>
            </a:r>
            <a:r>
              <a:rPr lang="pl-PL" dirty="0" err="1"/>
              <a:t>Load</a:t>
            </a:r>
            <a:r>
              <a:rPr lang="pl-PL" dirty="0"/>
              <a:t>, ładuje zawartość danej lokacji pamięci</a:t>
            </a:r>
            <a:br>
              <a:rPr lang="pl-PL" dirty="0"/>
            </a:br>
            <a:r>
              <a:rPr lang="pl-PL" dirty="0"/>
              <a:t>do AC. Ale jeśli będziemy obserwować, co dzieje się na poziomie komponentów,</a:t>
            </a:r>
            <a:br>
              <a:rPr lang="pl-PL" dirty="0"/>
            </a:br>
            <a:r>
              <a:rPr lang="pl-PL" dirty="0"/>
              <a:t>widzimy, że składa się ona z wielu "mini" instrukcji które muszą być sekwencyjnie wykonywane. Po pierwsze, adres, musi być załadowany do MAR. Następnie dane w pamięci w tej </a:t>
            </a:r>
            <a:r>
              <a:rPr lang="pl-PL" dirty="0" smtClean="0"/>
              <a:t>lokacji muszą </a:t>
            </a:r>
            <a:r>
              <a:rPr lang="pl-PL" dirty="0"/>
              <a:t>być załadowane do MBR. Następnie zawartość MBR musi być załadowana do </a:t>
            </a:r>
            <a:r>
              <a:rPr lang="pl-PL" dirty="0" smtClean="0"/>
              <a:t>AC. Te </a:t>
            </a:r>
            <a:r>
              <a:rPr lang="pl-PL" dirty="0"/>
              <a:t>mini-instrukcje są nazywane mikrooperacjami i określają </a:t>
            </a:r>
            <a:r>
              <a:rPr lang="pl-PL" dirty="0" smtClean="0"/>
              <a:t>elementarne operacje, </a:t>
            </a:r>
            <a:r>
              <a:rPr lang="pl-PL" dirty="0"/>
              <a:t>które mogą być wykonywane na danych przechowywanych </a:t>
            </a:r>
            <a:r>
              <a:rPr lang="pl-PL" dirty="0" smtClean="0"/>
              <a:t/>
            </a:r>
            <a:br>
              <a:rPr lang="pl-PL" dirty="0" smtClean="0"/>
            </a:br>
            <a:r>
              <a:rPr lang="pl-PL" dirty="0" smtClean="0"/>
              <a:t>w </a:t>
            </a:r>
            <a:r>
              <a:rPr lang="pl-PL" dirty="0"/>
              <a:t>rejestrach.</a:t>
            </a:r>
          </a:p>
        </p:txBody>
      </p:sp>
    </p:spTree>
    <p:extLst>
      <p:ext uri="{BB962C8B-B14F-4D97-AF65-F5344CB8AC3E}">
        <p14:creationId xmlns:p14="http://schemas.microsoft.com/office/powerpoint/2010/main" val="127087551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251520" y="332656"/>
            <a:ext cx="8712968" cy="1323439"/>
          </a:xfrm>
          <a:prstGeom prst="rect">
            <a:avLst/>
          </a:prstGeom>
          <a:noFill/>
        </p:spPr>
        <p:txBody>
          <a:bodyPr wrap="square" rtlCol="0">
            <a:spAutoFit/>
          </a:bodyPr>
          <a:lstStyle/>
          <a:p>
            <a:pPr algn="just"/>
            <a:r>
              <a:rPr lang="pl-PL" sz="4000" dirty="0">
                <a:latin typeface="Times New Roman" panose="02020603050405020304" pitchFamily="18" charset="0"/>
                <a:cs typeface="Times New Roman" panose="02020603050405020304" pitchFamily="18" charset="0"/>
              </a:rPr>
              <a:t>Notacja transferów </a:t>
            </a:r>
            <a:r>
              <a:rPr lang="pl-PL" sz="4000" dirty="0" err="1">
                <a:latin typeface="Times New Roman" panose="02020603050405020304" pitchFamily="18" charset="0"/>
                <a:cs typeface="Times New Roman" panose="02020603050405020304" pitchFamily="18" charset="0"/>
              </a:rPr>
              <a:t>międzyrejestrowych</a:t>
            </a:r>
            <a:r>
              <a:rPr lang="pl-PL" sz="4000" dirty="0">
                <a:latin typeface="Times New Roman" panose="02020603050405020304" pitchFamily="18" charset="0"/>
                <a:cs typeface="Times New Roman" panose="02020603050405020304" pitchFamily="18" charset="0"/>
              </a:rPr>
              <a:t> RTN </a:t>
            </a:r>
            <a:r>
              <a:rPr lang="pl-PL" sz="4000" i="1" dirty="0">
                <a:latin typeface="Times New Roman" panose="02020603050405020304" pitchFamily="18" charset="0"/>
                <a:cs typeface="Times New Roman" panose="02020603050405020304" pitchFamily="18" charset="0"/>
              </a:rPr>
              <a:t>(Register Transfer </a:t>
            </a:r>
            <a:r>
              <a:rPr lang="pl-PL" sz="4000" i="1" dirty="0" err="1">
                <a:latin typeface="Times New Roman" panose="02020603050405020304" pitchFamily="18" charset="0"/>
                <a:cs typeface="Times New Roman" panose="02020603050405020304" pitchFamily="18" charset="0"/>
              </a:rPr>
              <a:t>Notation</a:t>
            </a:r>
            <a:r>
              <a:rPr lang="pl-PL" sz="4000" i="1" dirty="0" smtClean="0">
                <a:latin typeface="Times New Roman" panose="02020603050405020304" pitchFamily="18" charset="0"/>
                <a:cs typeface="Times New Roman" panose="02020603050405020304" pitchFamily="18" charset="0"/>
              </a:rPr>
              <a:t>).</a:t>
            </a:r>
            <a:endParaRPr lang="pl-PL" sz="4000" dirty="0">
              <a:latin typeface="Times New Roman" panose="02020603050405020304" pitchFamily="18" charset="0"/>
              <a:cs typeface="Times New Roman" panose="02020603050405020304" pitchFamily="18" charset="0"/>
            </a:endParaRPr>
          </a:p>
        </p:txBody>
      </p:sp>
      <p:sp>
        <p:nvSpPr>
          <p:cNvPr id="3" name="Prostokąt 2"/>
          <p:cNvSpPr/>
          <p:nvPr/>
        </p:nvSpPr>
        <p:spPr>
          <a:xfrm>
            <a:off x="251520" y="2204864"/>
            <a:ext cx="8640960" cy="3170099"/>
          </a:xfrm>
          <a:prstGeom prst="rect">
            <a:avLst/>
          </a:prstGeom>
        </p:spPr>
        <p:txBody>
          <a:bodyPr wrap="square">
            <a:spAutoFit/>
          </a:bodyPr>
          <a:lstStyle/>
          <a:p>
            <a:pPr algn="just"/>
            <a:r>
              <a:rPr lang="pl-PL" sz="2000" dirty="0">
                <a:latin typeface="Times New Roman" panose="02020603050405020304" pitchFamily="18" charset="0"/>
                <a:cs typeface="Times New Roman" panose="02020603050405020304" pitchFamily="18" charset="0"/>
              </a:rPr>
              <a:t>Zapis symboliczny używany do opisywania </a:t>
            </a:r>
            <a:r>
              <a:rPr lang="pl-PL" sz="2000" dirty="0" smtClean="0">
                <a:latin typeface="Times New Roman" panose="02020603050405020304" pitchFamily="18" charset="0"/>
                <a:cs typeface="Times New Roman" panose="02020603050405020304" pitchFamily="18" charset="0"/>
              </a:rPr>
              <a:t>mikrooperacji nazywany </a:t>
            </a:r>
            <a:r>
              <a:rPr lang="pl-PL" sz="2000" dirty="0">
                <a:latin typeface="Times New Roman" panose="02020603050405020304" pitchFamily="18" charset="0"/>
                <a:cs typeface="Times New Roman" panose="02020603050405020304" pitchFamily="18" charset="0"/>
              </a:rPr>
              <a:t>jest notacją transferów </a:t>
            </a:r>
            <a:r>
              <a:rPr lang="pl-PL" sz="2000" dirty="0" err="1">
                <a:latin typeface="Times New Roman" panose="02020603050405020304" pitchFamily="18" charset="0"/>
                <a:cs typeface="Times New Roman" panose="02020603050405020304" pitchFamily="18" charset="0"/>
              </a:rPr>
              <a:t>międzyrejestrowych</a:t>
            </a:r>
            <a:r>
              <a:rPr lang="pl-PL" sz="2000" dirty="0">
                <a:latin typeface="Times New Roman" panose="02020603050405020304" pitchFamily="18" charset="0"/>
                <a:cs typeface="Times New Roman" panose="02020603050405020304" pitchFamily="18" charset="0"/>
              </a:rPr>
              <a:t>  </a:t>
            </a:r>
            <a:r>
              <a:rPr lang="pl-PL" sz="2000" i="1" dirty="0">
                <a:latin typeface="Times New Roman" panose="02020603050405020304" pitchFamily="18" charset="0"/>
                <a:cs typeface="Times New Roman" panose="02020603050405020304" pitchFamily="18" charset="0"/>
              </a:rPr>
              <a:t>(register transfer </a:t>
            </a:r>
            <a:r>
              <a:rPr lang="pl-PL" sz="2000" i="1" dirty="0" err="1">
                <a:latin typeface="Times New Roman" panose="02020603050405020304" pitchFamily="18" charset="0"/>
                <a:cs typeface="Times New Roman" panose="02020603050405020304" pitchFamily="18" charset="0"/>
              </a:rPr>
              <a:t>notation</a:t>
            </a:r>
            <a:r>
              <a:rPr lang="pl-PL" sz="2000" i="1" dirty="0">
                <a:latin typeface="Times New Roman" panose="02020603050405020304" pitchFamily="18" charset="0"/>
                <a:cs typeface="Times New Roman" panose="02020603050405020304" pitchFamily="18" charset="0"/>
              </a:rPr>
              <a:t>) </a:t>
            </a:r>
            <a:r>
              <a:rPr lang="pl-PL" sz="2000" dirty="0">
                <a:latin typeface="Times New Roman" panose="02020603050405020304" pitchFamily="18" charset="0"/>
                <a:cs typeface="Times New Roman" panose="02020603050405020304" pitchFamily="18" charset="0"/>
              </a:rPr>
              <a:t>RTN lub  językiem transferów </a:t>
            </a:r>
            <a:r>
              <a:rPr lang="pl-PL" sz="2000" dirty="0" err="1">
                <a:latin typeface="Times New Roman" panose="02020603050405020304" pitchFamily="18" charset="0"/>
                <a:cs typeface="Times New Roman" panose="02020603050405020304" pitchFamily="18" charset="0"/>
              </a:rPr>
              <a:t>międzyrejestrowych</a:t>
            </a:r>
            <a:r>
              <a:rPr lang="pl-PL" sz="2000" dirty="0">
                <a:latin typeface="Times New Roman" panose="02020603050405020304" pitchFamily="18" charset="0"/>
                <a:cs typeface="Times New Roman" panose="02020603050405020304" pitchFamily="18" charset="0"/>
              </a:rPr>
              <a:t> </a:t>
            </a:r>
            <a:r>
              <a:rPr lang="pl-PL" sz="2000" i="1" dirty="0">
                <a:latin typeface="Times New Roman" panose="02020603050405020304" pitchFamily="18" charset="0"/>
                <a:cs typeface="Times New Roman" panose="02020603050405020304" pitchFamily="18" charset="0"/>
              </a:rPr>
              <a:t>(register transfer </a:t>
            </a:r>
            <a:r>
              <a:rPr lang="pl-PL" sz="2000" i="1" dirty="0" err="1">
                <a:latin typeface="Times New Roman" panose="02020603050405020304" pitchFamily="18" charset="0"/>
                <a:cs typeface="Times New Roman" panose="02020603050405020304" pitchFamily="18" charset="0"/>
              </a:rPr>
              <a:t>language</a:t>
            </a:r>
            <a:r>
              <a:rPr lang="pl-PL" sz="2000" dirty="0">
                <a:latin typeface="Times New Roman" panose="02020603050405020304" pitchFamily="18" charset="0"/>
                <a:cs typeface="Times New Roman" panose="02020603050405020304" pitchFamily="18" charset="0"/>
              </a:rPr>
              <a:t>) RTL. Używamy notacji „M [X]”, aby wskazać rzeczywiste dane przechowywane w lokalizacji pamięci o adresie X , i „←” do wskazania przepływu informacji. </a:t>
            </a:r>
            <a:r>
              <a:rPr lang="pl-PL" sz="2000" dirty="0" smtClean="0">
                <a:latin typeface="Times New Roman" panose="02020603050405020304" pitchFamily="18" charset="0"/>
                <a:cs typeface="Times New Roman" panose="02020603050405020304" pitchFamily="18" charset="0"/>
              </a:rPr>
              <a:t/>
            </a:r>
            <a:br>
              <a:rPr lang="pl-PL" sz="2000" dirty="0" smtClean="0">
                <a:latin typeface="Times New Roman" panose="02020603050405020304" pitchFamily="18" charset="0"/>
                <a:cs typeface="Times New Roman" panose="02020603050405020304" pitchFamily="18" charset="0"/>
              </a:rPr>
            </a:br>
            <a:r>
              <a:rPr lang="pl-PL" sz="2000" dirty="0" smtClean="0">
                <a:latin typeface="Times New Roman" panose="02020603050405020304" pitchFamily="18" charset="0"/>
                <a:cs typeface="Times New Roman" panose="02020603050405020304" pitchFamily="18" charset="0"/>
              </a:rPr>
              <a:t>	</a:t>
            </a:r>
          </a:p>
          <a:p>
            <a:pPr algn="just"/>
            <a:r>
              <a:rPr lang="pl-PL" sz="2000" dirty="0">
                <a:latin typeface="Times New Roman" panose="02020603050405020304" pitchFamily="18" charset="0"/>
                <a:cs typeface="Times New Roman" panose="02020603050405020304" pitchFamily="18" charset="0"/>
              </a:rPr>
              <a:t>	</a:t>
            </a:r>
            <a:r>
              <a:rPr lang="pl-PL" sz="2000" dirty="0" smtClean="0">
                <a:latin typeface="Times New Roman" panose="02020603050405020304" pitchFamily="18" charset="0"/>
                <a:cs typeface="Times New Roman" panose="02020603050405020304" pitchFamily="18" charset="0"/>
              </a:rPr>
              <a:t>W </a:t>
            </a:r>
            <a:r>
              <a:rPr lang="pl-PL" sz="2000" dirty="0">
                <a:latin typeface="Times New Roman" panose="02020603050405020304" pitchFamily="18" charset="0"/>
                <a:cs typeface="Times New Roman" panose="02020603050405020304" pitchFamily="18" charset="0"/>
              </a:rPr>
              <a:t>rzeczywistości, przeniesienie z jednego rejestru do drugiego zawsze polega na przeniesieniu danej z rejestru źródłowego na magistralę, a następnie zapisanie do innego rejestru. Jednakże przesyłanie danych za pomocą magistrali wiąże się z zachowaniem ścisłych reguł. </a:t>
            </a:r>
          </a:p>
        </p:txBody>
      </p:sp>
    </p:spTree>
    <p:extLst>
      <p:ext uri="{BB962C8B-B14F-4D97-AF65-F5344CB8AC3E}">
        <p14:creationId xmlns:p14="http://schemas.microsoft.com/office/powerpoint/2010/main" val="21142009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251520" y="332656"/>
            <a:ext cx="8568952" cy="1323439"/>
          </a:xfrm>
          <a:prstGeom prst="rect">
            <a:avLst/>
          </a:prstGeom>
          <a:noFill/>
        </p:spPr>
        <p:txBody>
          <a:bodyPr wrap="square" rtlCol="0">
            <a:spAutoFit/>
          </a:bodyPr>
          <a:lstStyle/>
          <a:p>
            <a:r>
              <a:rPr lang="pl-PL" sz="4000" dirty="0" smtClean="0">
                <a:latin typeface="Times New Roman" panose="02020603050405020304" pitchFamily="18" charset="0"/>
                <a:cs typeface="Times New Roman" panose="02020603050405020304" pitchFamily="18" charset="0"/>
              </a:rPr>
              <a:t>1.Jednostka </a:t>
            </a:r>
            <a:r>
              <a:rPr lang="pl-PL" sz="4000" dirty="0">
                <a:latin typeface="Times New Roman" panose="02020603050405020304" pitchFamily="18" charset="0"/>
                <a:cs typeface="Times New Roman" panose="02020603050405020304" pitchFamily="18" charset="0"/>
              </a:rPr>
              <a:t>arytmetyczno </a:t>
            </a:r>
            <a:r>
              <a:rPr lang="pl-PL" sz="4000" dirty="0" smtClean="0">
                <a:latin typeface="Times New Roman" panose="02020603050405020304" pitchFamily="18" charset="0"/>
                <a:cs typeface="Times New Roman" panose="02020603050405020304" pitchFamily="18" charset="0"/>
              </a:rPr>
              <a:t>logiczna- układ mnożący.</a:t>
            </a:r>
            <a:endParaRPr lang="pl-PL" sz="4000" dirty="0">
              <a:latin typeface="Times New Roman" panose="02020603050405020304" pitchFamily="18" charset="0"/>
              <a:cs typeface="Times New Roman" panose="02020603050405020304" pitchFamily="18" charset="0"/>
            </a:endParaRPr>
          </a:p>
        </p:txBody>
      </p:sp>
      <p:pic>
        <p:nvPicPr>
          <p:cNvPr id="4" name="Obraz 3"/>
          <p:cNvPicPr>
            <a:picLocks noChangeAspect="1"/>
          </p:cNvPicPr>
          <p:nvPr/>
        </p:nvPicPr>
        <p:blipFill>
          <a:blip r:embed="rId3"/>
          <a:stretch>
            <a:fillRect/>
          </a:stretch>
        </p:blipFill>
        <p:spPr>
          <a:xfrm>
            <a:off x="-396552" y="1656095"/>
            <a:ext cx="10142183" cy="5201881"/>
          </a:xfrm>
          <a:prstGeom prst="rect">
            <a:avLst/>
          </a:prstGeom>
        </p:spPr>
      </p:pic>
    </p:spTree>
    <p:extLst>
      <p:ext uri="{BB962C8B-B14F-4D97-AF65-F5344CB8AC3E}">
        <p14:creationId xmlns:p14="http://schemas.microsoft.com/office/powerpoint/2010/main" val="222359999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a 1"/>
          <p:cNvGraphicFramePr>
            <a:graphicFrameLocks noGrp="1"/>
          </p:cNvGraphicFramePr>
          <p:nvPr>
            <p:extLst>
              <p:ext uri="{D42A27DB-BD31-4B8C-83A1-F6EECF244321}">
                <p14:modId xmlns:p14="http://schemas.microsoft.com/office/powerpoint/2010/main" val="2780748810"/>
              </p:ext>
            </p:extLst>
          </p:nvPr>
        </p:nvGraphicFramePr>
        <p:xfrm>
          <a:off x="971600" y="2420888"/>
          <a:ext cx="6840760" cy="1349502"/>
        </p:xfrm>
        <a:graphic>
          <a:graphicData uri="http://schemas.openxmlformats.org/drawingml/2006/table">
            <a:tbl>
              <a:tblPr firstRow="1" firstCol="1" bandRow="1"/>
              <a:tblGrid>
                <a:gridCol w="354264"/>
                <a:gridCol w="560489"/>
                <a:gridCol w="1044379"/>
                <a:gridCol w="2440814"/>
                <a:gridCol w="2440814"/>
              </a:tblGrid>
              <a:tr h="869279">
                <a:tc>
                  <a:txBody>
                    <a:bodyPr/>
                    <a:lstStyle/>
                    <a:p>
                      <a:pPr>
                        <a:lnSpc>
                          <a:spcPct val="115000"/>
                        </a:lnSpc>
                        <a:spcAft>
                          <a:spcPts val="0"/>
                        </a:spcAft>
                      </a:pPr>
                      <a:r>
                        <a:rPr lang="pl-PL" sz="1100" dirty="0">
                          <a:effectLst/>
                          <a:latin typeface="Calibri"/>
                          <a:ea typeface="Calibri"/>
                          <a:cs typeface="Times New Roman"/>
                        </a:rPr>
                        <a:t>4</a:t>
                      </a:r>
                    </a:p>
                  </a:txBody>
                  <a:tcPr marL="44176" marR="441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pl-PL" sz="1100">
                          <a:effectLst/>
                          <a:latin typeface="Calibri"/>
                          <a:ea typeface="Calibri"/>
                          <a:cs typeface="Times New Roman"/>
                        </a:rPr>
                        <a:t>0100</a:t>
                      </a:r>
                    </a:p>
                  </a:txBody>
                  <a:tcPr marL="44176" marR="441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pl-PL" sz="1100" dirty="0" err="1">
                          <a:effectLst/>
                          <a:latin typeface="Calibri"/>
                          <a:ea typeface="Calibri"/>
                          <a:cs typeface="Times New Roman"/>
                        </a:rPr>
                        <a:t>JnS</a:t>
                      </a:r>
                      <a:r>
                        <a:rPr lang="pl-PL" sz="1100" dirty="0">
                          <a:effectLst/>
                          <a:latin typeface="Calibri"/>
                          <a:ea typeface="Calibri"/>
                          <a:cs typeface="Times New Roman"/>
                        </a:rPr>
                        <a:t> X</a:t>
                      </a:r>
                    </a:p>
                  </a:txBody>
                  <a:tcPr marL="44176" marR="441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pl-PL" sz="1100" dirty="0">
                          <a:effectLst/>
                          <a:latin typeface="Calibri"/>
                          <a:ea typeface="Calibri"/>
                          <a:cs typeface="Times New Roman"/>
                        </a:rPr>
                        <a:t>MBR ←PC</a:t>
                      </a:r>
                    </a:p>
                    <a:p>
                      <a:pPr algn="just">
                        <a:lnSpc>
                          <a:spcPct val="115000"/>
                        </a:lnSpc>
                        <a:spcAft>
                          <a:spcPts val="0"/>
                        </a:spcAft>
                      </a:pPr>
                      <a:r>
                        <a:rPr lang="pl-PL" sz="1100" dirty="0">
                          <a:effectLst/>
                          <a:latin typeface="Calibri"/>
                          <a:ea typeface="Calibri"/>
                          <a:cs typeface="Times New Roman"/>
                        </a:rPr>
                        <a:t>MAR ←X</a:t>
                      </a:r>
                    </a:p>
                    <a:p>
                      <a:pPr algn="just">
                        <a:lnSpc>
                          <a:spcPct val="115000"/>
                        </a:lnSpc>
                        <a:spcAft>
                          <a:spcPts val="0"/>
                        </a:spcAft>
                      </a:pPr>
                      <a:r>
                        <a:rPr lang="pl-PL" sz="1100" dirty="0">
                          <a:effectLst/>
                          <a:latin typeface="Calibri"/>
                          <a:ea typeface="Calibri"/>
                          <a:cs typeface="Times New Roman"/>
                        </a:rPr>
                        <a:t>M[MAR] ←MBR</a:t>
                      </a:r>
                    </a:p>
                    <a:p>
                      <a:pPr algn="just">
                        <a:lnSpc>
                          <a:spcPct val="115000"/>
                        </a:lnSpc>
                        <a:spcAft>
                          <a:spcPts val="0"/>
                        </a:spcAft>
                      </a:pPr>
                      <a:r>
                        <a:rPr lang="en-US" sz="1100" dirty="0">
                          <a:effectLst/>
                          <a:latin typeface="Calibri"/>
                          <a:ea typeface="Calibri"/>
                          <a:cs typeface="Times New Roman"/>
                        </a:rPr>
                        <a:t>MBR ←X</a:t>
                      </a:r>
                      <a:endParaRPr lang="pl-PL" sz="1100" dirty="0">
                        <a:effectLst/>
                        <a:latin typeface="Calibri"/>
                        <a:ea typeface="Calibri"/>
                        <a:cs typeface="Times New Roman"/>
                      </a:endParaRPr>
                    </a:p>
                    <a:p>
                      <a:pPr algn="just">
                        <a:lnSpc>
                          <a:spcPct val="115000"/>
                        </a:lnSpc>
                        <a:spcAft>
                          <a:spcPts val="0"/>
                        </a:spcAft>
                      </a:pPr>
                      <a:r>
                        <a:rPr lang="en-US" sz="1100" dirty="0">
                          <a:effectLst/>
                          <a:latin typeface="Calibri"/>
                          <a:ea typeface="Calibri"/>
                          <a:cs typeface="Times New Roman"/>
                        </a:rPr>
                        <a:t>AC ←1</a:t>
                      </a:r>
                      <a:endParaRPr lang="pl-PL" sz="1100" dirty="0">
                        <a:effectLst/>
                        <a:latin typeface="Calibri"/>
                        <a:ea typeface="Calibri"/>
                        <a:cs typeface="Times New Roman"/>
                      </a:endParaRPr>
                    </a:p>
                    <a:p>
                      <a:pPr algn="just">
                        <a:lnSpc>
                          <a:spcPct val="115000"/>
                        </a:lnSpc>
                        <a:spcAft>
                          <a:spcPts val="0"/>
                        </a:spcAft>
                      </a:pPr>
                      <a:r>
                        <a:rPr lang="en-US" sz="1100" dirty="0">
                          <a:effectLst/>
                          <a:latin typeface="Calibri"/>
                          <a:ea typeface="Calibri"/>
                          <a:cs typeface="Times New Roman"/>
                        </a:rPr>
                        <a:t>AC </a:t>
                      </a:r>
                      <a:r>
                        <a:rPr lang="en-US" sz="1100" dirty="0" smtClean="0">
                          <a:effectLst/>
                          <a:latin typeface="Calibri"/>
                          <a:ea typeface="Calibri"/>
                          <a:cs typeface="Times New Roman"/>
                        </a:rPr>
                        <a:t>←</a:t>
                      </a:r>
                      <a:r>
                        <a:rPr lang="pl-PL" sz="1100" dirty="0" smtClean="0">
                          <a:effectLst/>
                          <a:latin typeface="Calibri"/>
                          <a:ea typeface="Calibri"/>
                          <a:cs typeface="Times New Roman"/>
                        </a:rPr>
                        <a:t>AC</a:t>
                      </a:r>
                      <a:r>
                        <a:rPr lang="en-US" sz="1100" dirty="0" smtClean="0">
                          <a:effectLst/>
                          <a:latin typeface="Calibri"/>
                          <a:ea typeface="Calibri"/>
                          <a:cs typeface="Times New Roman"/>
                        </a:rPr>
                        <a:t> </a:t>
                      </a:r>
                      <a:r>
                        <a:rPr lang="en-US" sz="1100" dirty="0">
                          <a:effectLst/>
                          <a:latin typeface="Calibri"/>
                          <a:ea typeface="Calibri"/>
                          <a:cs typeface="Times New Roman"/>
                        </a:rPr>
                        <a:t>+ MBR</a:t>
                      </a:r>
                      <a:endParaRPr lang="pl-PL" sz="1100" dirty="0">
                        <a:effectLst/>
                        <a:latin typeface="Calibri"/>
                        <a:ea typeface="Calibri"/>
                        <a:cs typeface="Times New Roman"/>
                      </a:endParaRPr>
                    </a:p>
                    <a:p>
                      <a:pPr algn="just">
                        <a:lnSpc>
                          <a:spcPct val="115000"/>
                        </a:lnSpc>
                        <a:spcAft>
                          <a:spcPts val="0"/>
                        </a:spcAft>
                      </a:pPr>
                      <a:r>
                        <a:rPr lang="en-US" sz="1100" dirty="0">
                          <a:effectLst/>
                          <a:latin typeface="Calibri"/>
                          <a:ea typeface="Calibri"/>
                          <a:cs typeface="Times New Roman"/>
                        </a:rPr>
                        <a:t>PC ←AC</a:t>
                      </a:r>
                      <a:endParaRPr lang="pl-PL" sz="1100" dirty="0">
                        <a:effectLst/>
                        <a:latin typeface="Calibri"/>
                        <a:ea typeface="Calibri"/>
                        <a:cs typeface="Times New Roman"/>
                      </a:endParaRPr>
                    </a:p>
                  </a:txBody>
                  <a:tcPr marL="44176" marR="441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pl-PL" sz="1100" dirty="0">
                          <a:effectLst/>
                          <a:latin typeface="Calibri"/>
                          <a:ea typeface="Calibri"/>
                          <a:cs typeface="Times New Roman"/>
                        </a:rPr>
                        <a:t>Wykonuje skok do adresu X+1 </a:t>
                      </a:r>
                      <a:br>
                        <a:rPr lang="pl-PL" sz="1100" dirty="0">
                          <a:effectLst/>
                          <a:latin typeface="Calibri"/>
                          <a:ea typeface="Calibri"/>
                          <a:cs typeface="Times New Roman"/>
                        </a:rPr>
                      </a:br>
                      <a:r>
                        <a:rPr lang="pl-PL" sz="1100" dirty="0">
                          <a:effectLst/>
                          <a:latin typeface="Calibri"/>
                          <a:ea typeface="Calibri"/>
                          <a:cs typeface="Times New Roman"/>
                        </a:rPr>
                        <a:t>w komórce pamięci o adresie X znajduje się adres powrotu </a:t>
                      </a:r>
                      <a:r>
                        <a:rPr lang="pl-PL" sz="1100" dirty="0" smtClean="0">
                          <a:effectLst/>
                          <a:latin typeface="Calibri"/>
                          <a:ea typeface="Calibri"/>
                          <a:cs typeface="Times New Roman"/>
                        </a:rPr>
                        <a:t>z </a:t>
                      </a:r>
                      <a:r>
                        <a:rPr lang="pl-PL" sz="1100" dirty="0">
                          <a:effectLst/>
                          <a:latin typeface="Calibri"/>
                          <a:ea typeface="Calibri"/>
                          <a:cs typeface="Times New Roman"/>
                        </a:rPr>
                        <a:t>podprogramu. </a:t>
                      </a:r>
                      <a:r>
                        <a:rPr lang="pl-PL" sz="1100" dirty="0" smtClean="0">
                          <a:effectLst/>
                          <a:latin typeface="Calibri"/>
                          <a:ea typeface="Calibri"/>
                          <a:cs typeface="Times New Roman"/>
                        </a:rPr>
                        <a:t/>
                      </a:r>
                      <a:br>
                        <a:rPr lang="pl-PL" sz="1100" dirty="0" smtClean="0">
                          <a:effectLst/>
                          <a:latin typeface="Calibri"/>
                          <a:ea typeface="Calibri"/>
                          <a:cs typeface="Times New Roman"/>
                        </a:rPr>
                      </a:br>
                      <a:r>
                        <a:rPr lang="pl-PL" sz="1100" dirty="0" smtClean="0">
                          <a:effectLst/>
                          <a:latin typeface="Calibri"/>
                          <a:ea typeface="Calibri"/>
                          <a:cs typeface="Times New Roman"/>
                        </a:rPr>
                        <a:t>X </a:t>
                      </a:r>
                      <a:r>
                        <a:rPr lang="pl-PL" sz="1100" dirty="0">
                          <a:effectLst/>
                          <a:latin typeface="Calibri"/>
                          <a:ea typeface="Calibri"/>
                          <a:cs typeface="Times New Roman"/>
                        </a:rPr>
                        <a:t>może przyjmować wartość 12 bitową.</a:t>
                      </a:r>
                    </a:p>
                  </a:txBody>
                  <a:tcPr marL="44176" marR="441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pole tekstowe 2"/>
          <p:cNvSpPr txBox="1"/>
          <p:nvPr/>
        </p:nvSpPr>
        <p:spPr>
          <a:xfrm>
            <a:off x="251520" y="332656"/>
            <a:ext cx="8712968" cy="1323439"/>
          </a:xfrm>
          <a:prstGeom prst="rect">
            <a:avLst/>
          </a:prstGeom>
          <a:noFill/>
        </p:spPr>
        <p:txBody>
          <a:bodyPr wrap="square" rtlCol="0">
            <a:spAutoFit/>
          </a:bodyPr>
          <a:lstStyle/>
          <a:p>
            <a:pPr algn="just"/>
            <a:r>
              <a:rPr lang="pl-PL" sz="4000" dirty="0" smtClean="0">
                <a:latin typeface="Times New Roman" panose="02020603050405020304" pitchFamily="18" charset="0"/>
                <a:cs typeface="Times New Roman" panose="02020603050405020304" pitchFamily="18" charset="0"/>
              </a:rPr>
              <a:t>Przykład wykorzystania RTN dla rozkazu </a:t>
            </a:r>
            <a:r>
              <a:rPr lang="pl-PL" sz="4000" dirty="0" err="1" smtClean="0">
                <a:latin typeface="Times New Roman" panose="02020603050405020304" pitchFamily="18" charset="0"/>
                <a:cs typeface="Times New Roman" panose="02020603050405020304" pitchFamily="18" charset="0"/>
              </a:rPr>
              <a:t>JnS</a:t>
            </a:r>
            <a:r>
              <a:rPr lang="pl-PL" sz="4000" dirty="0" smtClean="0">
                <a:latin typeface="Times New Roman" panose="02020603050405020304" pitchFamily="18" charset="0"/>
                <a:cs typeface="Times New Roman" panose="02020603050405020304" pitchFamily="18" charset="0"/>
              </a:rPr>
              <a:t> X</a:t>
            </a:r>
            <a:endParaRPr lang="pl-PL"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675307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1"/>
          <p:cNvPicPr/>
          <p:nvPr/>
        </p:nvPicPr>
        <p:blipFill>
          <a:blip r:embed="rId3"/>
          <a:stretch>
            <a:fillRect/>
          </a:stretch>
        </p:blipFill>
        <p:spPr>
          <a:xfrm>
            <a:off x="1187604" y="1340768"/>
            <a:ext cx="6768792" cy="4068474"/>
          </a:xfrm>
          <a:prstGeom prst="rect">
            <a:avLst/>
          </a:prstGeom>
        </p:spPr>
      </p:pic>
      <p:sp>
        <p:nvSpPr>
          <p:cNvPr id="3" name="Prostokąt 2"/>
          <p:cNvSpPr/>
          <p:nvPr/>
        </p:nvSpPr>
        <p:spPr>
          <a:xfrm>
            <a:off x="1187604" y="5661247"/>
            <a:ext cx="6768792" cy="646331"/>
          </a:xfrm>
          <a:prstGeom prst="rect">
            <a:avLst/>
          </a:prstGeom>
        </p:spPr>
        <p:txBody>
          <a:bodyPr wrap="square">
            <a:spAutoFit/>
          </a:bodyPr>
          <a:lstStyle/>
          <a:p>
            <a:r>
              <a:rPr lang="pl-PL" dirty="0"/>
              <a:t>Rys1. Przebiegi czasowe  wybranych sygnałów dla zapisu adresu skoku dla rozkazu 1001 </a:t>
            </a:r>
            <a:r>
              <a:rPr lang="pl-PL" dirty="0" err="1"/>
              <a:t>Jump</a:t>
            </a:r>
            <a:r>
              <a:rPr lang="pl-PL" dirty="0"/>
              <a:t> X.</a:t>
            </a:r>
          </a:p>
        </p:txBody>
      </p:sp>
      <p:sp>
        <p:nvSpPr>
          <p:cNvPr id="4" name="pole tekstowe 3"/>
          <p:cNvSpPr txBox="1"/>
          <p:nvPr/>
        </p:nvSpPr>
        <p:spPr>
          <a:xfrm>
            <a:off x="755576" y="332656"/>
            <a:ext cx="7344816" cy="707886"/>
          </a:xfrm>
          <a:prstGeom prst="rect">
            <a:avLst/>
          </a:prstGeom>
          <a:noFill/>
        </p:spPr>
        <p:txBody>
          <a:bodyPr wrap="square" rtlCol="0">
            <a:spAutoFit/>
          </a:bodyPr>
          <a:lstStyle/>
          <a:p>
            <a:r>
              <a:rPr lang="pl-PL" sz="4000" smtClean="0">
                <a:latin typeface="Times New Roman" panose="02020603050405020304" pitchFamily="18" charset="0"/>
                <a:cs typeface="Times New Roman" panose="02020603050405020304" pitchFamily="18" charset="0"/>
              </a:rPr>
              <a:t>Przebiegi czasowe.</a:t>
            </a:r>
            <a:endParaRPr lang="pl-PL" sz="4000" dirty="0">
              <a:latin typeface="Times New Roman" panose="02020603050405020304" pitchFamily="18" charset="0"/>
              <a:cs typeface="Times New Roman" panose="02020603050405020304" pitchFamily="18" charset="0"/>
            </a:endParaRPr>
          </a:p>
        </p:txBody>
      </p:sp>
      <p:sp>
        <p:nvSpPr>
          <p:cNvPr id="5" name="Prostokąt 4"/>
          <p:cNvSpPr/>
          <p:nvPr/>
        </p:nvSpPr>
        <p:spPr>
          <a:xfrm>
            <a:off x="5146363" y="1616030"/>
            <a:ext cx="3139321" cy="276999"/>
          </a:xfrm>
          <a:prstGeom prst="rect">
            <a:avLst/>
          </a:prstGeom>
          <a:solidFill>
            <a:schemeClr val="bg1">
              <a:lumMod val="85000"/>
            </a:schemeClr>
          </a:solidFill>
        </p:spPr>
        <p:txBody>
          <a:bodyPr wrap="none">
            <a:spAutoFit/>
          </a:bodyPr>
          <a:lstStyle/>
          <a:p>
            <a:r>
              <a:rPr lang="pl-PL" sz="1200" dirty="0" smtClean="0"/>
              <a:t>IRS -podłącza </a:t>
            </a:r>
            <a:r>
              <a:rPr lang="pl-PL" sz="1200" dirty="0" err="1"/>
              <a:t>Instruction</a:t>
            </a:r>
            <a:r>
              <a:rPr lang="pl-PL" sz="1200" dirty="0"/>
              <a:t> Register do magistrali.</a:t>
            </a:r>
          </a:p>
        </p:txBody>
      </p:sp>
      <p:sp>
        <p:nvSpPr>
          <p:cNvPr id="6" name="Prostokąt 5"/>
          <p:cNvSpPr/>
          <p:nvPr/>
        </p:nvSpPr>
        <p:spPr>
          <a:xfrm>
            <a:off x="5146362" y="2186753"/>
            <a:ext cx="3139322" cy="276999"/>
          </a:xfrm>
          <a:prstGeom prst="rect">
            <a:avLst/>
          </a:prstGeom>
          <a:solidFill>
            <a:schemeClr val="bg1">
              <a:lumMod val="85000"/>
            </a:schemeClr>
          </a:solidFill>
        </p:spPr>
        <p:txBody>
          <a:bodyPr wrap="square">
            <a:spAutoFit/>
          </a:bodyPr>
          <a:lstStyle/>
          <a:p>
            <a:r>
              <a:rPr lang="pl-PL" sz="1200" dirty="0" smtClean="0"/>
              <a:t>IRW -zapis </a:t>
            </a:r>
            <a:r>
              <a:rPr lang="pl-PL" sz="1200" dirty="0"/>
              <a:t>do </a:t>
            </a:r>
            <a:r>
              <a:rPr lang="pl-PL" sz="1200" dirty="0" err="1"/>
              <a:t>Instruction</a:t>
            </a:r>
            <a:r>
              <a:rPr lang="pl-PL" sz="1200" dirty="0"/>
              <a:t> Register.</a:t>
            </a:r>
          </a:p>
        </p:txBody>
      </p:sp>
      <p:sp>
        <p:nvSpPr>
          <p:cNvPr id="7" name="Prostokąt 6"/>
          <p:cNvSpPr/>
          <p:nvPr/>
        </p:nvSpPr>
        <p:spPr>
          <a:xfrm>
            <a:off x="5146362" y="2799834"/>
            <a:ext cx="3139322" cy="276999"/>
          </a:xfrm>
          <a:prstGeom prst="rect">
            <a:avLst/>
          </a:prstGeom>
          <a:solidFill>
            <a:schemeClr val="bg1">
              <a:lumMod val="85000"/>
            </a:schemeClr>
          </a:solidFill>
        </p:spPr>
        <p:txBody>
          <a:bodyPr wrap="square">
            <a:spAutoFit/>
          </a:bodyPr>
          <a:lstStyle/>
          <a:p>
            <a:r>
              <a:rPr lang="pl-PL" sz="1200" dirty="0" smtClean="0"/>
              <a:t>PCL-ładowanie </a:t>
            </a:r>
            <a:r>
              <a:rPr lang="pl-PL" sz="1200" dirty="0"/>
              <a:t>Program </a:t>
            </a:r>
            <a:r>
              <a:rPr lang="pl-PL" sz="1200" dirty="0" err="1"/>
              <a:t>Counter</a:t>
            </a:r>
            <a:endParaRPr lang="pl-PL" sz="1200" dirty="0"/>
          </a:p>
        </p:txBody>
      </p:sp>
      <p:sp>
        <p:nvSpPr>
          <p:cNvPr id="8" name="Prostokąt 7"/>
          <p:cNvSpPr/>
          <p:nvPr/>
        </p:nvSpPr>
        <p:spPr>
          <a:xfrm>
            <a:off x="5146362" y="3412915"/>
            <a:ext cx="3139322" cy="276999"/>
          </a:xfrm>
          <a:prstGeom prst="rect">
            <a:avLst/>
          </a:prstGeom>
          <a:solidFill>
            <a:schemeClr val="bg1">
              <a:lumMod val="85000"/>
            </a:schemeClr>
          </a:solidFill>
        </p:spPr>
        <p:txBody>
          <a:bodyPr wrap="square">
            <a:spAutoFit/>
          </a:bodyPr>
          <a:lstStyle/>
          <a:p>
            <a:r>
              <a:rPr lang="pl-PL" sz="1200" dirty="0" smtClean="0"/>
              <a:t>PCW-zapis </a:t>
            </a:r>
            <a:r>
              <a:rPr lang="pl-PL" sz="1200" dirty="0"/>
              <a:t>do Program </a:t>
            </a:r>
            <a:r>
              <a:rPr lang="pl-PL" sz="1200" dirty="0" err="1"/>
              <a:t>Counter</a:t>
            </a:r>
            <a:r>
              <a:rPr lang="pl-PL" sz="1200" dirty="0"/>
              <a:t>.</a:t>
            </a:r>
          </a:p>
        </p:txBody>
      </p:sp>
      <p:sp>
        <p:nvSpPr>
          <p:cNvPr id="9" name="Prostokąt 8"/>
          <p:cNvSpPr/>
          <p:nvPr/>
        </p:nvSpPr>
        <p:spPr>
          <a:xfrm>
            <a:off x="5146363" y="4025996"/>
            <a:ext cx="3139322" cy="276999"/>
          </a:xfrm>
          <a:prstGeom prst="rect">
            <a:avLst/>
          </a:prstGeom>
          <a:solidFill>
            <a:schemeClr val="bg1">
              <a:lumMod val="85000"/>
            </a:schemeClr>
          </a:solidFill>
        </p:spPr>
        <p:txBody>
          <a:bodyPr wrap="square">
            <a:spAutoFit/>
          </a:bodyPr>
          <a:lstStyle/>
          <a:p>
            <a:r>
              <a:rPr lang="pl-PL" sz="1200" dirty="0" smtClean="0"/>
              <a:t>Zegar systemowy</a:t>
            </a:r>
            <a:endParaRPr lang="pl-PL" sz="1200" dirty="0"/>
          </a:p>
        </p:txBody>
      </p:sp>
    </p:spTree>
    <p:extLst>
      <p:ext uri="{BB962C8B-B14F-4D97-AF65-F5344CB8AC3E}">
        <p14:creationId xmlns:p14="http://schemas.microsoft.com/office/powerpoint/2010/main" val="284090677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755576" y="332656"/>
            <a:ext cx="7344816" cy="707886"/>
          </a:xfrm>
          <a:prstGeom prst="rect">
            <a:avLst/>
          </a:prstGeom>
          <a:noFill/>
        </p:spPr>
        <p:txBody>
          <a:bodyPr wrap="square" rtlCol="0">
            <a:spAutoFit/>
          </a:bodyPr>
          <a:lstStyle/>
          <a:p>
            <a:r>
              <a:rPr lang="pl-PL" sz="4000" dirty="0" smtClean="0">
                <a:latin typeface="Times New Roman" panose="02020603050405020304" pitchFamily="18" charset="0"/>
                <a:cs typeface="Times New Roman" panose="02020603050405020304" pitchFamily="18" charset="0"/>
              </a:rPr>
              <a:t>Assembler.</a:t>
            </a:r>
            <a:endParaRPr lang="pl-PL" sz="4000" dirty="0">
              <a:latin typeface="Times New Roman" panose="02020603050405020304" pitchFamily="18" charset="0"/>
              <a:cs typeface="Times New Roman" panose="02020603050405020304" pitchFamily="18" charset="0"/>
            </a:endParaRPr>
          </a:p>
        </p:txBody>
      </p:sp>
      <p:sp>
        <p:nvSpPr>
          <p:cNvPr id="3" name="Prostokąt 2"/>
          <p:cNvSpPr/>
          <p:nvPr/>
        </p:nvSpPr>
        <p:spPr>
          <a:xfrm>
            <a:off x="251520" y="1859340"/>
            <a:ext cx="8640960" cy="1938992"/>
          </a:xfrm>
          <a:prstGeom prst="rect">
            <a:avLst/>
          </a:prstGeom>
        </p:spPr>
        <p:txBody>
          <a:bodyPr wrap="square">
            <a:spAutoFit/>
          </a:bodyPr>
          <a:lstStyle/>
          <a:p>
            <a:pPr algn="just"/>
            <a:r>
              <a:rPr lang="pl-PL" sz="2000" dirty="0">
                <a:latin typeface="Times New Roman" panose="02020603050405020304" pitchFamily="18" charset="0"/>
                <a:cs typeface="Times New Roman" panose="02020603050405020304" pitchFamily="18" charset="0"/>
              </a:rPr>
              <a:t>Zadaniem asemblera jest konwertowanie języka asemblera (używającego mnemoniki) na język maszynowy (który składa się wyłącznie z wartości binarnych lub łańcuchów 0 i 1). </a:t>
            </a:r>
            <a:r>
              <a:rPr lang="pl-PL" sz="2000" dirty="0" smtClean="0">
                <a:latin typeface="Times New Roman" panose="02020603050405020304" pitchFamily="18" charset="0"/>
                <a:cs typeface="Times New Roman" panose="02020603050405020304" pitchFamily="18" charset="0"/>
              </a:rPr>
              <a:t>Asembler </a:t>
            </a:r>
            <a:r>
              <a:rPr lang="pl-PL" sz="2000" dirty="0">
                <a:latin typeface="Times New Roman" panose="02020603050405020304" pitchFamily="18" charset="0"/>
                <a:cs typeface="Times New Roman" panose="02020603050405020304" pitchFamily="18" charset="0"/>
              </a:rPr>
              <a:t>czyta program języka asemblera, który jest </a:t>
            </a:r>
            <a:r>
              <a:rPr lang="pl-PL" sz="2000" dirty="0" smtClean="0">
                <a:latin typeface="Times New Roman" panose="02020603050405020304" pitchFamily="18" charset="0"/>
                <a:cs typeface="Times New Roman" panose="02020603050405020304" pitchFamily="18" charset="0"/>
              </a:rPr>
              <a:t/>
            </a:r>
            <a:br>
              <a:rPr lang="pl-PL" sz="2000" dirty="0" smtClean="0">
                <a:latin typeface="Times New Roman" panose="02020603050405020304" pitchFamily="18" charset="0"/>
                <a:cs typeface="Times New Roman" panose="02020603050405020304" pitchFamily="18" charset="0"/>
              </a:rPr>
            </a:br>
            <a:r>
              <a:rPr lang="pl-PL" sz="2000" dirty="0" smtClean="0">
                <a:latin typeface="Times New Roman" panose="02020603050405020304" pitchFamily="18" charset="0"/>
                <a:cs typeface="Times New Roman" panose="02020603050405020304" pitchFamily="18" charset="0"/>
              </a:rPr>
              <a:t>w </a:t>
            </a:r>
            <a:r>
              <a:rPr lang="pl-PL" sz="2000" dirty="0">
                <a:latin typeface="Times New Roman" panose="02020603050405020304" pitchFamily="18" charset="0"/>
                <a:cs typeface="Times New Roman" panose="02020603050405020304" pitchFamily="18" charset="0"/>
              </a:rPr>
              <a:t>rzeczywistości symboliczną reprezentacją liczb binarnych i przekształca go </a:t>
            </a:r>
            <a:r>
              <a:rPr lang="pl-PL" sz="2000" dirty="0" smtClean="0">
                <a:latin typeface="Times New Roman" panose="02020603050405020304" pitchFamily="18" charset="0"/>
                <a:cs typeface="Times New Roman" panose="02020603050405020304" pitchFamily="18" charset="0"/>
              </a:rPr>
              <a:t/>
            </a:r>
            <a:br>
              <a:rPr lang="pl-PL" sz="2000" dirty="0" smtClean="0">
                <a:latin typeface="Times New Roman" panose="02020603050405020304" pitchFamily="18" charset="0"/>
                <a:cs typeface="Times New Roman" panose="02020603050405020304" pitchFamily="18" charset="0"/>
              </a:rPr>
            </a:br>
            <a:r>
              <a:rPr lang="pl-PL" sz="2000" dirty="0" smtClean="0">
                <a:latin typeface="Times New Roman" panose="02020603050405020304" pitchFamily="18" charset="0"/>
                <a:cs typeface="Times New Roman" panose="02020603050405020304" pitchFamily="18" charset="0"/>
              </a:rPr>
              <a:t>w </a:t>
            </a:r>
            <a:r>
              <a:rPr lang="pl-PL" sz="2000" dirty="0">
                <a:latin typeface="Times New Roman" panose="02020603050405020304" pitchFamily="18" charset="0"/>
                <a:cs typeface="Times New Roman" panose="02020603050405020304" pitchFamily="18" charset="0"/>
              </a:rPr>
              <a:t>instrukcje binarne lub ekwiwalent kodu maszynowego. Asembler odczytuje plik źródłowy (program złożeniowy) i tworzy plik obiektowy (kod maszynowy).</a:t>
            </a:r>
          </a:p>
        </p:txBody>
      </p:sp>
    </p:spTree>
    <p:extLst>
      <p:ext uri="{BB962C8B-B14F-4D97-AF65-F5344CB8AC3E}">
        <p14:creationId xmlns:p14="http://schemas.microsoft.com/office/powerpoint/2010/main" val="87290380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755576" y="332656"/>
            <a:ext cx="7344816" cy="707886"/>
          </a:xfrm>
          <a:prstGeom prst="rect">
            <a:avLst/>
          </a:prstGeom>
          <a:noFill/>
        </p:spPr>
        <p:txBody>
          <a:bodyPr wrap="square" rtlCol="0">
            <a:spAutoFit/>
          </a:bodyPr>
          <a:lstStyle/>
          <a:p>
            <a:r>
              <a:rPr lang="pl-PL" sz="4000" dirty="0" smtClean="0">
                <a:latin typeface="Times New Roman" panose="02020603050405020304" pitchFamily="18" charset="0"/>
                <a:cs typeface="Times New Roman" panose="02020603050405020304" pitchFamily="18" charset="0"/>
              </a:rPr>
              <a:t>Assembler.</a:t>
            </a:r>
            <a:endParaRPr lang="pl-PL" sz="4000" dirty="0">
              <a:latin typeface="Times New Roman" panose="02020603050405020304" pitchFamily="18" charset="0"/>
              <a:cs typeface="Times New Roman" panose="02020603050405020304" pitchFamily="18" charset="0"/>
            </a:endParaRPr>
          </a:p>
        </p:txBody>
      </p:sp>
      <p:sp>
        <p:nvSpPr>
          <p:cNvPr id="3" name="Prostokąt 2"/>
          <p:cNvSpPr/>
          <p:nvPr/>
        </p:nvSpPr>
        <p:spPr>
          <a:xfrm>
            <a:off x="231107" y="1340768"/>
            <a:ext cx="8640960" cy="1754326"/>
          </a:xfrm>
          <a:prstGeom prst="rect">
            <a:avLst/>
          </a:prstGeom>
        </p:spPr>
        <p:txBody>
          <a:bodyPr wrap="square">
            <a:spAutoFit/>
          </a:bodyPr>
          <a:lstStyle/>
          <a:p>
            <a:pPr algn="just"/>
            <a:r>
              <a:rPr lang="pl-PL" dirty="0">
                <a:latin typeface="Times New Roman" panose="02020603050405020304" pitchFamily="18" charset="0"/>
                <a:cs typeface="Times New Roman" panose="02020603050405020304" pitchFamily="18" charset="0"/>
              </a:rPr>
              <a:t>W </a:t>
            </a:r>
            <a:r>
              <a:rPr lang="pl-PL" dirty="0" smtClean="0">
                <a:latin typeface="Times New Roman" panose="02020603050405020304" pitchFamily="18" charset="0"/>
                <a:cs typeface="Times New Roman" panose="02020603050405020304" pitchFamily="18" charset="0"/>
              </a:rPr>
              <a:t>tabeli </a:t>
            </a:r>
            <a:r>
              <a:rPr lang="pl-PL" dirty="0">
                <a:latin typeface="Times New Roman" panose="02020603050405020304" pitchFamily="18" charset="0"/>
                <a:cs typeface="Times New Roman" panose="02020603050405020304" pitchFamily="18" charset="0"/>
              </a:rPr>
              <a:t>przedstawiono prosty program dodający do siebie dwie liczby na przykładzie którego przedstawiony będzie sposób, konwersji kodu przedstawionego w assemblerze na  język maszynowy. Ale po co właściwie jest ta konwersja? Dlaczego nie pisać programów </a:t>
            </a:r>
            <a:r>
              <a:rPr lang="pl-PL" dirty="0" smtClean="0">
                <a:latin typeface="Times New Roman" panose="02020603050405020304" pitchFamily="18" charset="0"/>
                <a:cs typeface="Times New Roman" panose="02020603050405020304" pitchFamily="18" charset="0"/>
              </a:rPr>
              <a:t/>
            </a:r>
            <a:br>
              <a:rPr lang="pl-PL" dirty="0" smtClean="0">
                <a:latin typeface="Times New Roman" panose="02020603050405020304" pitchFamily="18" charset="0"/>
                <a:cs typeface="Times New Roman" panose="02020603050405020304" pitchFamily="18" charset="0"/>
              </a:rPr>
            </a:br>
            <a:r>
              <a:rPr lang="pl-PL" dirty="0" smtClean="0">
                <a:latin typeface="Times New Roman" panose="02020603050405020304" pitchFamily="18" charset="0"/>
                <a:cs typeface="Times New Roman" panose="02020603050405020304" pitchFamily="18" charset="0"/>
              </a:rPr>
              <a:t>w </a:t>
            </a:r>
            <a:r>
              <a:rPr lang="pl-PL" dirty="0">
                <a:latin typeface="Times New Roman" panose="02020603050405020304" pitchFamily="18" charset="0"/>
                <a:cs typeface="Times New Roman" panose="02020603050405020304" pitchFamily="18" charset="0"/>
              </a:rPr>
              <a:t>postaci ciągów zero jedynkowych. Po prostu jest to trudne do zrozumienia dla przeciętnego człowieka. Wolimy opisy przy pomocy słów. I właśnie </a:t>
            </a:r>
            <a:r>
              <a:rPr lang="pl-PL" dirty="0" smtClean="0">
                <a:latin typeface="Times New Roman" panose="02020603050405020304" pitchFamily="18" charset="0"/>
                <a:cs typeface="Times New Roman" panose="02020603050405020304" pitchFamily="18" charset="0"/>
              </a:rPr>
              <a:t>dlatego </a:t>
            </a:r>
            <a:r>
              <a:rPr lang="pl-PL" dirty="0">
                <a:latin typeface="Times New Roman" panose="02020603050405020304" pitchFamily="18" charset="0"/>
                <a:cs typeface="Times New Roman" panose="02020603050405020304" pitchFamily="18" charset="0"/>
              </a:rPr>
              <a:t>stworzono Assembler, czyli program tłumaczący opis symboliczny (mnemoniki</a:t>
            </a:r>
            <a:r>
              <a:rPr lang="pl-PL" dirty="0" smtClean="0">
                <a:latin typeface="Times New Roman" panose="02020603050405020304" pitchFamily="18" charset="0"/>
                <a:cs typeface="Times New Roman" panose="02020603050405020304" pitchFamily="18" charset="0"/>
              </a:rPr>
              <a:t>) na </a:t>
            </a:r>
            <a:r>
              <a:rPr lang="pl-PL" dirty="0">
                <a:latin typeface="Times New Roman" panose="02020603050405020304" pitchFamily="18" charset="0"/>
                <a:cs typeface="Times New Roman" panose="02020603050405020304" pitchFamily="18" charset="0"/>
              </a:rPr>
              <a:t>język maszynowy. </a:t>
            </a:r>
          </a:p>
        </p:txBody>
      </p:sp>
      <p:graphicFrame>
        <p:nvGraphicFramePr>
          <p:cNvPr id="4" name="Tabela 3"/>
          <p:cNvGraphicFramePr>
            <a:graphicFrameLocks noGrp="1"/>
          </p:cNvGraphicFramePr>
          <p:nvPr>
            <p:extLst>
              <p:ext uri="{D42A27DB-BD31-4B8C-83A1-F6EECF244321}">
                <p14:modId xmlns:p14="http://schemas.microsoft.com/office/powerpoint/2010/main" val="341195624"/>
              </p:ext>
            </p:extLst>
          </p:nvPr>
        </p:nvGraphicFramePr>
        <p:xfrm>
          <a:off x="1345398" y="3452813"/>
          <a:ext cx="6453204" cy="2556941"/>
        </p:xfrm>
        <a:graphic>
          <a:graphicData uri="http://schemas.openxmlformats.org/drawingml/2006/table">
            <a:tbl>
              <a:tblPr firstRow="1" firstCol="1" bandRow="1">
                <a:tableStyleId>{5C22544A-7EE6-4342-B048-85BDC9FD1C3A}</a:tableStyleId>
              </a:tblPr>
              <a:tblGrid>
                <a:gridCol w="1613301"/>
                <a:gridCol w="1613301"/>
                <a:gridCol w="1613301"/>
                <a:gridCol w="1613301"/>
              </a:tblGrid>
              <a:tr h="581877">
                <a:tc>
                  <a:txBody>
                    <a:bodyPr/>
                    <a:lstStyle/>
                    <a:p>
                      <a:pPr algn="ctr">
                        <a:lnSpc>
                          <a:spcPct val="115000"/>
                        </a:lnSpc>
                        <a:spcAft>
                          <a:spcPts val="0"/>
                        </a:spcAft>
                      </a:pPr>
                      <a:r>
                        <a:rPr lang="pl-PL" sz="1100" dirty="0">
                          <a:effectLst/>
                        </a:rPr>
                        <a:t>ADRES HEKSADECYMALNIE</a:t>
                      </a:r>
                      <a:endParaRPr lang="pl-PL" sz="1100" dirty="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pl-PL" sz="1100">
                          <a:effectLst/>
                        </a:rPr>
                        <a:t>INSTRUKCJA</a:t>
                      </a:r>
                      <a:endParaRPr lang="pl-PL" sz="11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pl-PL" sz="1100">
                          <a:effectLst/>
                        </a:rPr>
                        <a:t>KOD ROZKAZU BINARNIE</a:t>
                      </a:r>
                      <a:endParaRPr lang="pl-PL" sz="11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pl-PL" sz="1100">
                          <a:effectLst/>
                        </a:rPr>
                        <a:t>KOD ROZKAZU HEKSADECUMALNIE</a:t>
                      </a:r>
                      <a:endParaRPr lang="pl-PL" sz="1100">
                        <a:effectLst/>
                        <a:latin typeface="Calibri"/>
                        <a:ea typeface="Calibri"/>
                        <a:cs typeface="Times New Roman"/>
                      </a:endParaRPr>
                    </a:p>
                  </a:txBody>
                  <a:tcPr marL="68580" marR="68580" marT="0" marB="0" anchor="ctr"/>
                </a:tc>
              </a:tr>
              <a:tr h="282152">
                <a:tc>
                  <a:txBody>
                    <a:bodyPr/>
                    <a:lstStyle/>
                    <a:p>
                      <a:pPr algn="ctr">
                        <a:lnSpc>
                          <a:spcPct val="115000"/>
                        </a:lnSpc>
                        <a:spcAft>
                          <a:spcPts val="0"/>
                        </a:spcAft>
                      </a:pPr>
                      <a:r>
                        <a:rPr lang="pl-PL" sz="1100">
                          <a:effectLst/>
                        </a:rPr>
                        <a:t>100</a:t>
                      </a:r>
                      <a:endParaRPr lang="pl-PL" sz="1100">
                        <a:effectLst/>
                        <a:latin typeface="Calibri"/>
                        <a:ea typeface="Calibri"/>
                        <a:cs typeface="Times New Roman"/>
                      </a:endParaRPr>
                    </a:p>
                  </a:txBody>
                  <a:tcPr marL="68580" marR="68580" marT="0" marB="0"/>
                </a:tc>
                <a:tc>
                  <a:txBody>
                    <a:bodyPr/>
                    <a:lstStyle/>
                    <a:p>
                      <a:pPr>
                        <a:lnSpc>
                          <a:spcPct val="115000"/>
                        </a:lnSpc>
                        <a:spcAft>
                          <a:spcPts val="0"/>
                        </a:spcAft>
                      </a:pPr>
                      <a:r>
                        <a:rPr lang="pl-PL" sz="1100" dirty="0">
                          <a:effectLst/>
                        </a:rPr>
                        <a:t>LOAD      </a:t>
                      </a:r>
                      <a:r>
                        <a:rPr lang="pl-PL" sz="1100" dirty="0" smtClean="0">
                          <a:effectLst/>
                        </a:rPr>
                        <a:t>107</a:t>
                      </a:r>
                      <a:endParaRPr lang="pl-PL" sz="11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pl-PL" sz="1100" dirty="0">
                          <a:effectLst/>
                        </a:rPr>
                        <a:t>0000 0001 0000 </a:t>
                      </a:r>
                      <a:r>
                        <a:rPr lang="pl-PL" sz="1100" dirty="0" smtClean="0">
                          <a:effectLst/>
                        </a:rPr>
                        <a:t>0111</a:t>
                      </a:r>
                      <a:endParaRPr lang="pl-PL" sz="11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pl-PL" sz="1100" dirty="0" smtClean="0">
                          <a:effectLst/>
                        </a:rPr>
                        <a:t>0107</a:t>
                      </a:r>
                      <a:endParaRPr lang="pl-PL" sz="1100" dirty="0">
                        <a:effectLst/>
                        <a:latin typeface="Calibri"/>
                        <a:ea typeface="Calibri"/>
                        <a:cs typeface="Times New Roman"/>
                      </a:endParaRPr>
                    </a:p>
                  </a:txBody>
                  <a:tcPr marL="68580" marR="68580" marT="0" marB="0"/>
                </a:tc>
              </a:tr>
              <a:tr h="282152">
                <a:tc>
                  <a:txBody>
                    <a:bodyPr/>
                    <a:lstStyle/>
                    <a:p>
                      <a:pPr algn="ctr">
                        <a:lnSpc>
                          <a:spcPct val="115000"/>
                        </a:lnSpc>
                        <a:spcAft>
                          <a:spcPts val="0"/>
                        </a:spcAft>
                      </a:pPr>
                      <a:r>
                        <a:rPr lang="pl-PL" sz="1100">
                          <a:effectLst/>
                        </a:rPr>
                        <a:t>101</a:t>
                      </a:r>
                      <a:endParaRPr lang="pl-PL" sz="1100">
                        <a:effectLst/>
                        <a:latin typeface="Calibri"/>
                        <a:ea typeface="Calibri"/>
                        <a:cs typeface="Times New Roman"/>
                      </a:endParaRPr>
                    </a:p>
                  </a:txBody>
                  <a:tcPr marL="68580" marR="68580" marT="0" marB="0"/>
                </a:tc>
                <a:tc>
                  <a:txBody>
                    <a:bodyPr/>
                    <a:lstStyle/>
                    <a:p>
                      <a:pPr>
                        <a:lnSpc>
                          <a:spcPct val="115000"/>
                        </a:lnSpc>
                        <a:spcAft>
                          <a:spcPts val="0"/>
                        </a:spcAft>
                      </a:pPr>
                      <a:r>
                        <a:rPr lang="pl-PL" sz="1100">
                          <a:effectLst/>
                        </a:rPr>
                        <a:t>Add         105</a:t>
                      </a:r>
                      <a:endParaRPr lang="pl-PL" sz="1100">
                        <a:effectLst/>
                        <a:latin typeface="Calibri"/>
                        <a:ea typeface="Calibri"/>
                        <a:cs typeface="Times New Roman"/>
                      </a:endParaRPr>
                    </a:p>
                  </a:txBody>
                  <a:tcPr marL="68580" marR="68580" marT="0" marB="0"/>
                </a:tc>
                <a:tc>
                  <a:txBody>
                    <a:bodyPr/>
                    <a:lstStyle/>
                    <a:p>
                      <a:pPr algn="ctr">
                        <a:lnSpc>
                          <a:spcPct val="115000"/>
                        </a:lnSpc>
                        <a:spcAft>
                          <a:spcPts val="0"/>
                        </a:spcAft>
                      </a:pPr>
                      <a:r>
                        <a:rPr lang="pl-PL" sz="1100">
                          <a:effectLst/>
                        </a:rPr>
                        <a:t>0002 0001 0000 0101</a:t>
                      </a:r>
                      <a:endParaRPr lang="pl-PL" sz="1100">
                        <a:effectLst/>
                        <a:latin typeface="Calibri"/>
                        <a:ea typeface="Calibri"/>
                        <a:cs typeface="Times New Roman"/>
                      </a:endParaRPr>
                    </a:p>
                  </a:txBody>
                  <a:tcPr marL="68580" marR="68580" marT="0" marB="0"/>
                </a:tc>
                <a:tc>
                  <a:txBody>
                    <a:bodyPr/>
                    <a:lstStyle/>
                    <a:p>
                      <a:pPr algn="ctr">
                        <a:lnSpc>
                          <a:spcPct val="115000"/>
                        </a:lnSpc>
                        <a:spcAft>
                          <a:spcPts val="0"/>
                        </a:spcAft>
                      </a:pPr>
                      <a:r>
                        <a:rPr lang="pl-PL" sz="1100">
                          <a:effectLst/>
                        </a:rPr>
                        <a:t>2105</a:t>
                      </a:r>
                      <a:endParaRPr lang="pl-PL" sz="1100">
                        <a:effectLst/>
                        <a:latin typeface="Calibri"/>
                        <a:ea typeface="Calibri"/>
                        <a:cs typeface="Times New Roman"/>
                      </a:endParaRPr>
                    </a:p>
                  </a:txBody>
                  <a:tcPr marL="68580" marR="68580" marT="0" marB="0"/>
                </a:tc>
              </a:tr>
              <a:tr h="282152">
                <a:tc>
                  <a:txBody>
                    <a:bodyPr/>
                    <a:lstStyle/>
                    <a:p>
                      <a:pPr algn="ctr">
                        <a:lnSpc>
                          <a:spcPct val="115000"/>
                        </a:lnSpc>
                        <a:spcAft>
                          <a:spcPts val="0"/>
                        </a:spcAft>
                      </a:pPr>
                      <a:r>
                        <a:rPr lang="pl-PL" sz="1100">
                          <a:effectLst/>
                        </a:rPr>
                        <a:t>102</a:t>
                      </a:r>
                      <a:endParaRPr lang="pl-PL" sz="1100">
                        <a:effectLst/>
                        <a:latin typeface="Calibri"/>
                        <a:ea typeface="Calibri"/>
                        <a:cs typeface="Times New Roman"/>
                      </a:endParaRPr>
                    </a:p>
                  </a:txBody>
                  <a:tcPr marL="68580" marR="68580" marT="0" marB="0"/>
                </a:tc>
                <a:tc>
                  <a:txBody>
                    <a:bodyPr/>
                    <a:lstStyle/>
                    <a:p>
                      <a:pPr>
                        <a:lnSpc>
                          <a:spcPct val="115000"/>
                        </a:lnSpc>
                        <a:spcAft>
                          <a:spcPts val="0"/>
                        </a:spcAft>
                      </a:pPr>
                      <a:r>
                        <a:rPr lang="pl-PL" sz="1100">
                          <a:effectLst/>
                        </a:rPr>
                        <a:t>Store      106</a:t>
                      </a:r>
                      <a:endParaRPr lang="pl-PL" sz="1100">
                        <a:effectLst/>
                        <a:latin typeface="Calibri"/>
                        <a:ea typeface="Calibri"/>
                        <a:cs typeface="Times New Roman"/>
                      </a:endParaRPr>
                    </a:p>
                  </a:txBody>
                  <a:tcPr marL="68580" marR="68580" marT="0" marB="0"/>
                </a:tc>
                <a:tc>
                  <a:txBody>
                    <a:bodyPr/>
                    <a:lstStyle/>
                    <a:p>
                      <a:pPr algn="ctr">
                        <a:lnSpc>
                          <a:spcPct val="115000"/>
                        </a:lnSpc>
                        <a:spcAft>
                          <a:spcPts val="0"/>
                        </a:spcAft>
                      </a:pPr>
                      <a:r>
                        <a:rPr lang="pl-PL" sz="1100">
                          <a:effectLst/>
                        </a:rPr>
                        <a:t>0001 0001 0000 0110</a:t>
                      </a:r>
                      <a:endParaRPr lang="pl-PL" sz="1100">
                        <a:effectLst/>
                        <a:latin typeface="Calibri"/>
                        <a:ea typeface="Calibri"/>
                        <a:cs typeface="Times New Roman"/>
                      </a:endParaRPr>
                    </a:p>
                  </a:txBody>
                  <a:tcPr marL="68580" marR="68580" marT="0" marB="0"/>
                </a:tc>
                <a:tc>
                  <a:txBody>
                    <a:bodyPr/>
                    <a:lstStyle/>
                    <a:p>
                      <a:pPr algn="ctr">
                        <a:lnSpc>
                          <a:spcPct val="115000"/>
                        </a:lnSpc>
                        <a:spcAft>
                          <a:spcPts val="0"/>
                        </a:spcAft>
                      </a:pPr>
                      <a:r>
                        <a:rPr lang="pl-PL" sz="1100">
                          <a:effectLst/>
                        </a:rPr>
                        <a:t>1106</a:t>
                      </a:r>
                      <a:endParaRPr lang="pl-PL" sz="1100">
                        <a:effectLst/>
                        <a:latin typeface="Calibri"/>
                        <a:ea typeface="Calibri"/>
                        <a:cs typeface="Times New Roman"/>
                      </a:endParaRPr>
                    </a:p>
                  </a:txBody>
                  <a:tcPr marL="68580" marR="68580" marT="0" marB="0"/>
                </a:tc>
              </a:tr>
              <a:tr h="282152">
                <a:tc>
                  <a:txBody>
                    <a:bodyPr/>
                    <a:lstStyle/>
                    <a:p>
                      <a:pPr algn="ctr">
                        <a:lnSpc>
                          <a:spcPct val="115000"/>
                        </a:lnSpc>
                        <a:spcAft>
                          <a:spcPts val="0"/>
                        </a:spcAft>
                      </a:pPr>
                      <a:r>
                        <a:rPr lang="pl-PL" sz="1100">
                          <a:effectLst/>
                        </a:rPr>
                        <a:t>103</a:t>
                      </a:r>
                      <a:endParaRPr lang="pl-PL" sz="1100">
                        <a:effectLst/>
                        <a:latin typeface="Calibri"/>
                        <a:ea typeface="Calibri"/>
                        <a:cs typeface="Times New Roman"/>
                      </a:endParaRPr>
                    </a:p>
                  </a:txBody>
                  <a:tcPr marL="68580" marR="68580" marT="0" marB="0"/>
                </a:tc>
                <a:tc>
                  <a:txBody>
                    <a:bodyPr/>
                    <a:lstStyle/>
                    <a:p>
                      <a:pPr>
                        <a:lnSpc>
                          <a:spcPct val="115000"/>
                        </a:lnSpc>
                        <a:spcAft>
                          <a:spcPts val="0"/>
                        </a:spcAft>
                      </a:pPr>
                      <a:r>
                        <a:rPr lang="pl-PL" sz="1100">
                          <a:effectLst/>
                        </a:rPr>
                        <a:t>Halt</a:t>
                      </a:r>
                      <a:endParaRPr lang="pl-PL" sz="1100">
                        <a:effectLst/>
                        <a:latin typeface="Calibri"/>
                        <a:ea typeface="Calibri"/>
                        <a:cs typeface="Times New Roman"/>
                      </a:endParaRPr>
                    </a:p>
                  </a:txBody>
                  <a:tcPr marL="68580" marR="68580" marT="0" marB="0"/>
                </a:tc>
                <a:tc>
                  <a:txBody>
                    <a:bodyPr/>
                    <a:lstStyle/>
                    <a:p>
                      <a:pPr algn="ctr">
                        <a:lnSpc>
                          <a:spcPct val="115000"/>
                        </a:lnSpc>
                        <a:spcAft>
                          <a:spcPts val="0"/>
                        </a:spcAft>
                      </a:pPr>
                      <a:r>
                        <a:rPr lang="pl-PL" sz="1100">
                          <a:effectLst/>
                        </a:rPr>
                        <a:t>0111 0000 0000 0000</a:t>
                      </a:r>
                      <a:endParaRPr lang="pl-PL" sz="1100">
                        <a:effectLst/>
                        <a:latin typeface="Calibri"/>
                        <a:ea typeface="Calibri"/>
                        <a:cs typeface="Times New Roman"/>
                      </a:endParaRPr>
                    </a:p>
                  </a:txBody>
                  <a:tcPr marL="68580" marR="68580" marT="0" marB="0"/>
                </a:tc>
                <a:tc>
                  <a:txBody>
                    <a:bodyPr/>
                    <a:lstStyle/>
                    <a:p>
                      <a:pPr algn="ctr">
                        <a:lnSpc>
                          <a:spcPct val="115000"/>
                        </a:lnSpc>
                        <a:spcAft>
                          <a:spcPts val="0"/>
                        </a:spcAft>
                      </a:pPr>
                      <a:r>
                        <a:rPr lang="pl-PL" sz="1100">
                          <a:effectLst/>
                        </a:rPr>
                        <a:t>7000</a:t>
                      </a:r>
                      <a:endParaRPr lang="pl-PL" sz="1100">
                        <a:effectLst/>
                        <a:latin typeface="Calibri"/>
                        <a:ea typeface="Calibri"/>
                        <a:cs typeface="Times New Roman"/>
                      </a:endParaRPr>
                    </a:p>
                  </a:txBody>
                  <a:tcPr marL="68580" marR="68580" marT="0" marB="0"/>
                </a:tc>
              </a:tr>
              <a:tr h="282152">
                <a:tc>
                  <a:txBody>
                    <a:bodyPr/>
                    <a:lstStyle/>
                    <a:p>
                      <a:pPr algn="ctr">
                        <a:lnSpc>
                          <a:spcPct val="115000"/>
                        </a:lnSpc>
                        <a:spcAft>
                          <a:spcPts val="0"/>
                        </a:spcAft>
                      </a:pPr>
                      <a:r>
                        <a:rPr lang="pl-PL" sz="1100" dirty="0" smtClean="0">
                          <a:effectLst/>
                        </a:rPr>
                        <a:t>105</a:t>
                      </a:r>
                      <a:endParaRPr lang="pl-PL" sz="1100" dirty="0">
                        <a:effectLst/>
                        <a:latin typeface="Calibri"/>
                        <a:ea typeface="Calibri"/>
                        <a:cs typeface="Times New Roman"/>
                      </a:endParaRPr>
                    </a:p>
                  </a:txBody>
                  <a:tcPr marL="68580" marR="68580" marT="0" marB="0"/>
                </a:tc>
                <a:tc>
                  <a:txBody>
                    <a:bodyPr/>
                    <a:lstStyle/>
                    <a:p>
                      <a:pPr>
                        <a:lnSpc>
                          <a:spcPct val="115000"/>
                        </a:lnSpc>
                        <a:spcAft>
                          <a:spcPts val="0"/>
                        </a:spcAft>
                      </a:pPr>
                      <a:r>
                        <a:rPr lang="pl-PL" sz="1100" dirty="0" smtClean="0">
                          <a:effectLst/>
                        </a:rPr>
                        <a:t>0025</a:t>
                      </a:r>
                      <a:endParaRPr lang="pl-PL" sz="11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pl-PL" sz="1100" dirty="0">
                          <a:effectLst/>
                        </a:rPr>
                        <a:t>0000 0000 </a:t>
                      </a:r>
                      <a:r>
                        <a:rPr lang="pl-PL" sz="1100" dirty="0" smtClean="0">
                          <a:effectLst/>
                        </a:rPr>
                        <a:t>0010 </a:t>
                      </a:r>
                      <a:r>
                        <a:rPr lang="pl-PL" sz="1100" dirty="0">
                          <a:effectLst/>
                        </a:rPr>
                        <a:t>0101</a:t>
                      </a:r>
                      <a:endParaRPr lang="pl-PL" sz="11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pl-PL" sz="1100" dirty="0" smtClean="0">
                          <a:effectLst/>
                        </a:rPr>
                        <a:t>0025</a:t>
                      </a:r>
                      <a:endParaRPr lang="pl-PL" sz="1100" dirty="0">
                        <a:effectLst/>
                        <a:latin typeface="Calibri"/>
                        <a:ea typeface="Calibri"/>
                        <a:cs typeface="Times New Roman"/>
                      </a:endParaRPr>
                    </a:p>
                  </a:txBody>
                  <a:tcPr marL="68580" marR="68580" marT="0" marB="0"/>
                </a:tc>
              </a:tr>
              <a:tr h="282152">
                <a:tc>
                  <a:txBody>
                    <a:bodyPr/>
                    <a:lstStyle/>
                    <a:p>
                      <a:pPr algn="ctr">
                        <a:lnSpc>
                          <a:spcPct val="115000"/>
                        </a:lnSpc>
                        <a:spcAft>
                          <a:spcPts val="0"/>
                        </a:spcAft>
                      </a:pPr>
                      <a:r>
                        <a:rPr lang="pl-PL" sz="1100" dirty="0" smtClean="0">
                          <a:effectLst/>
                        </a:rPr>
                        <a:t>106</a:t>
                      </a:r>
                      <a:endParaRPr lang="pl-PL" sz="1100" dirty="0">
                        <a:effectLst/>
                        <a:latin typeface="Calibri"/>
                        <a:ea typeface="Calibri"/>
                        <a:cs typeface="Times New Roman"/>
                      </a:endParaRPr>
                    </a:p>
                  </a:txBody>
                  <a:tcPr marL="68580" marR="68580" marT="0" marB="0"/>
                </a:tc>
                <a:tc>
                  <a:txBody>
                    <a:bodyPr/>
                    <a:lstStyle/>
                    <a:p>
                      <a:pPr>
                        <a:lnSpc>
                          <a:spcPct val="115000"/>
                        </a:lnSpc>
                        <a:spcAft>
                          <a:spcPts val="0"/>
                        </a:spcAft>
                      </a:pPr>
                      <a:r>
                        <a:rPr lang="pl-PL" sz="1100" dirty="0" smtClean="0">
                          <a:effectLst/>
                        </a:rPr>
                        <a:t>0000</a:t>
                      </a:r>
                      <a:endParaRPr lang="pl-PL" sz="1100" dirty="0">
                        <a:effectLst/>
                        <a:latin typeface="Calibri"/>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pl-PL" sz="1100" dirty="0" smtClean="0">
                          <a:effectLst/>
                        </a:rPr>
                        <a:t>0000 0000 0000 0000</a:t>
                      </a:r>
                      <a:endParaRPr lang="pl-PL" sz="1100" dirty="0" smtClean="0">
                        <a:effectLst/>
                        <a:latin typeface="+mn-lt"/>
                        <a:ea typeface="Calibri"/>
                        <a:cs typeface="Times New Roman"/>
                      </a:endParaRPr>
                    </a:p>
                  </a:txBody>
                  <a:tcPr marL="68580" marR="68580" marT="0" marB="0"/>
                </a:tc>
                <a:tc>
                  <a:txBody>
                    <a:bodyPr/>
                    <a:lstStyle/>
                    <a:p>
                      <a:pPr algn="ctr">
                        <a:lnSpc>
                          <a:spcPct val="115000"/>
                        </a:lnSpc>
                        <a:spcAft>
                          <a:spcPts val="0"/>
                        </a:spcAft>
                      </a:pPr>
                      <a:r>
                        <a:rPr lang="pl-PL" sz="1100" dirty="0" smtClean="0">
                          <a:effectLst/>
                        </a:rPr>
                        <a:t>0000</a:t>
                      </a:r>
                      <a:endParaRPr lang="pl-PL" sz="1100" dirty="0">
                        <a:effectLst/>
                        <a:latin typeface="Calibri"/>
                        <a:ea typeface="Calibri"/>
                        <a:cs typeface="Times New Roman"/>
                      </a:endParaRPr>
                    </a:p>
                  </a:txBody>
                  <a:tcPr marL="68580" marR="68580" marT="0" marB="0"/>
                </a:tc>
              </a:tr>
              <a:tr h="282152">
                <a:tc>
                  <a:txBody>
                    <a:bodyPr/>
                    <a:lstStyle/>
                    <a:p>
                      <a:pPr algn="ctr">
                        <a:lnSpc>
                          <a:spcPct val="115000"/>
                        </a:lnSpc>
                        <a:spcAft>
                          <a:spcPts val="0"/>
                        </a:spcAft>
                      </a:pPr>
                      <a:r>
                        <a:rPr lang="pl-PL" sz="1100" dirty="0" smtClean="0">
                          <a:effectLst/>
                        </a:rPr>
                        <a:t>107</a:t>
                      </a:r>
                      <a:endParaRPr lang="pl-PL" sz="1100" dirty="0">
                        <a:effectLst/>
                        <a:latin typeface="Calibri"/>
                        <a:ea typeface="Calibri"/>
                        <a:cs typeface="Times New Roman"/>
                      </a:endParaRPr>
                    </a:p>
                  </a:txBody>
                  <a:tcPr marL="68580" marR="68580" marT="0" marB="0"/>
                </a:tc>
                <a:tc>
                  <a:txBody>
                    <a:bodyPr/>
                    <a:lstStyle/>
                    <a:p>
                      <a:pPr>
                        <a:lnSpc>
                          <a:spcPct val="115000"/>
                        </a:lnSpc>
                        <a:spcAft>
                          <a:spcPts val="0"/>
                        </a:spcAft>
                      </a:pPr>
                      <a:r>
                        <a:rPr lang="pl-PL" sz="1100" dirty="0" smtClean="0">
                          <a:effectLst/>
                        </a:rPr>
                        <a:t>1234</a:t>
                      </a:r>
                      <a:endParaRPr lang="pl-PL" sz="11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pl-PL" sz="1100" dirty="0" smtClean="0">
                          <a:effectLst/>
                        </a:rPr>
                        <a:t>0001 0010 0011 0100</a:t>
                      </a:r>
                      <a:endParaRPr lang="pl-PL" sz="11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pl-PL" sz="1100" dirty="0" smtClean="0">
                          <a:effectLst/>
                        </a:rPr>
                        <a:t>1234</a:t>
                      </a:r>
                      <a:endParaRPr lang="pl-PL"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92455483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251520" y="1720840"/>
            <a:ext cx="8640960" cy="2862322"/>
          </a:xfrm>
          <a:prstGeom prst="rect">
            <a:avLst/>
          </a:prstGeom>
        </p:spPr>
        <p:txBody>
          <a:bodyPr wrap="square">
            <a:spAutoFit/>
          </a:bodyPr>
          <a:lstStyle/>
          <a:p>
            <a:pPr algn="just"/>
            <a:r>
              <a:rPr lang="pl-PL" sz="2000" dirty="0">
                <a:latin typeface="Times New Roman" panose="02020603050405020304" pitchFamily="18" charset="0"/>
                <a:cs typeface="Times New Roman" panose="02020603050405020304" pitchFamily="18" charset="0"/>
              </a:rPr>
              <a:t>Assembler czyta plik źródłowy i na jego podstawie tworzy kod maszynowy (</a:t>
            </a:r>
            <a:r>
              <a:rPr lang="pl-PL" sz="2000" dirty="0" err="1">
                <a:latin typeface="Times New Roman" panose="02020603050405020304" pitchFamily="18" charset="0"/>
                <a:cs typeface="Times New Roman" panose="02020603050405020304" pitchFamily="18" charset="0"/>
              </a:rPr>
              <a:t>object</a:t>
            </a:r>
            <a:r>
              <a:rPr lang="pl-PL" sz="2000" dirty="0">
                <a:latin typeface="Times New Roman" panose="02020603050405020304" pitchFamily="18" charset="0"/>
                <a:cs typeface="Times New Roman" panose="02020603050405020304" pitchFamily="18" charset="0"/>
              </a:rPr>
              <a:t> file), zastępując proste </a:t>
            </a:r>
            <a:r>
              <a:rPr lang="pl-PL" sz="2000" dirty="0" err="1">
                <a:latin typeface="Times New Roman" panose="02020603050405020304" pitchFamily="18" charset="0"/>
                <a:cs typeface="Times New Roman" panose="02020603050405020304" pitchFamily="18" charset="0"/>
              </a:rPr>
              <a:t>alfamumeryczne</a:t>
            </a:r>
            <a:r>
              <a:rPr lang="pl-PL" sz="2000" dirty="0">
                <a:latin typeface="Times New Roman" panose="02020603050405020304" pitchFamily="18" charset="0"/>
                <a:cs typeface="Times New Roman" panose="02020603050405020304" pitchFamily="18" charset="0"/>
              </a:rPr>
              <a:t> nazwy odpowiednimi kodami przedstawionymi binarnie. Możemy stosować również tzw. etykiety, czyli nazwy reprezentujące adresy pamięci, czyniące programowanie jeszcze łatwiejszym. Dla przykładu w naszym prostym programie dodającym dwie liczby użyjemy etykiet wskazujących na adresy pamięci, dzięki czemu nie musimy znać dokładnych adresów pod </a:t>
            </a:r>
            <a:r>
              <a:rPr lang="pl-PL" sz="2000" dirty="0" smtClean="0">
                <a:latin typeface="Times New Roman" panose="02020603050405020304" pitchFamily="18" charset="0"/>
                <a:cs typeface="Times New Roman" panose="02020603050405020304" pitchFamily="18" charset="0"/>
              </a:rPr>
              <a:t>którymi </a:t>
            </a:r>
            <a:r>
              <a:rPr lang="pl-PL" sz="2000" dirty="0">
                <a:latin typeface="Times New Roman" panose="02020603050405020304" pitchFamily="18" charset="0"/>
                <a:cs typeface="Times New Roman" panose="02020603050405020304" pitchFamily="18" charset="0"/>
              </a:rPr>
              <a:t>znajdują się operandy dla poszczególnych instrukcji. Tabela </a:t>
            </a:r>
            <a:r>
              <a:rPr lang="pl-PL" sz="2000" dirty="0" smtClean="0">
                <a:latin typeface="Times New Roman" panose="02020603050405020304" pitchFamily="18" charset="0"/>
                <a:cs typeface="Times New Roman" panose="02020603050405020304" pitchFamily="18" charset="0"/>
              </a:rPr>
              <a:t>przedstawia przytoczoną </a:t>
            </a:r>
            <a:r>
              <a:rPr lang="pl-PL" sz="2000" dirty="0">
                <a:latin typeface="Times New Roman" panose="02020603050405020304" pitchFamily="18" charset="0"/>
                <a:cs typeface="Times New Roman" panose="02020603050405020304" pitchFamily="18" charset="0"/>
              </a:rPr>
              <a:t>koncepcję</a:t>
            </a:r>
          </a:p>
          <a:p>
            <a:pPr algn="just"/>
            <a:r>
              <a:rPr lang="pl-PL" sz="2000" dirty="0" smtClean="0">
                <a:latin typeface="Times New Roman" panose="02020603050405020304" pitchFamily="18" charset="0"/>
                <a:cs typeface="Times New Roman" panose="02020603050405020304" pitchFamily="18" charset="0"/>
              </a:rPr>
              <a:t> </a:t>
            </a:r>
            <a:endParaRPr lang="pl-PL" sz="2000" dirty="0">
              <a:latin typeface="Times New Roman" panose="02020603050405020304" pitchFamily="18" charset="0"/>
              <a:cs typeface="Times New Roman" panose="02020603050405020304" pitchFamily="18" charset="0"/>
            </a:endParaRPr>
          </a:p>
        </p:txBody>
      </p:sp>
      <p:sp>
        <p:nvSpPr>
          <p:cNvPr id="3" name="pole tekstowe 2"/>
          <p:cNvSpPr txBox="1"/>
          <p:nvPr/>
        </p:nvSpPr>
        <p:spPr>
          <a:xfrm>
            <a:off x="755576" y="332656"/>
            <a:ext cx="7344816" cy="707886"/>
          </a:xfrm>
          <a:prstGeom prst="rect">
            <a:avLst/>
          </a:prstGeom>
          <a:noFill/>
        </p:spPr>
        <p:txBody>
          <a:bodyPr wrap="square" rtlCol="0">
            <a:spAutoFit/>
          </a:bodyPr>
          <a:lstStyle/>
          <a:p>
            <a:r>
              <a:rPr lang="pl-PL" sz="4000" dirty="0" smtClean="0">
                <a:latin typeface="Times New Roman" panose="02020603050405020304" pitchFamily="18" charset="0"/>
                <a:cs typeface="Times New Roman" panose="02020603050405020304" pitchFamily="18" charset="0"/>
              </a:rPr>
              <a:t>Assembler.</a:t>
            </a:r>
            <a:endParaRPr lang="pl-PL" sz="4000" dirty="0">
              <a:latin typeface="Times New Roman" panose="02020603050405020304" pitchFamily="18" charset="0"/>
              <a:cs typeface="Times New Roman" panose="02020603050405020304" pitchFamily="18" charset="0"/>
            </a:endParaRPr>
          </a:p>
        </p:txBody>
      </p:sp>
      <p:graphicFrame>
        <p:nvGraphicFramePr>
          <p:cNvPr id="4" name="Tabela 3"/>
          <p:cNvGraphicFramePr>
            <a:graphicFrameLocks noGrp="1"/>
          </p:cNvGraphicFramePr>
          <p:nvPr>
            <p:extLst>
              <p:ext uri="{D42A27DB-BD31-4B8C-83A1-F6EECF244321}">
                <p14:modId xmlns:p14="http://schemas.microsoft.com/office/powerpoint/2010/main" val="3245025504"/>
              </p:ext>
            </p:extLst>
          </p:nvPr>
        </p:nvGraphicFramePr>
        <p:xfrm>
          <a:off x="2905653" y="4629950"/>
          <a:ext cx="3332694" cy="1341120"/>
        </p:xfrm>
        <a:graphic>
          <a:graphicData uri="http://schemas.openxmlformats.org/drawingml/2006/table">
            <a:tbl>
              <a:tblPr firstRow="1" firstCol="1" bandRow="1"/>
              <a:tblGrid>
                <a:gridCol w="1666347"/>
                <a:gridCol w="1666347"/>
              </a:tblGrid>
              <a:tr h="0">
                <a:tc>
                  <a:txBody>
                    <a:bodyPr/>
                    <a:lstStyle/>
                    <a:p>
                      <a:pPr algn="ctr">
                        <a:spcAft>
                          <a:spcPts val="0"/>
                        </a:spcAft>
                      </a:pPr>
                      <a:r>
                        <a:rPr lang="pl-PL" sz="1100" dirty="0">
                          <a:effectLst/>
                          <a:latin typeface="Calibri"/>
                          <a:ea typeface="Calibri"/>
                          <a:cs typeface="Times New Roman"/>
                        </a:rPr>
                        <a:t>ADRES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pl-PL" sz="1100" dirty="0">
                          <a:effectLst/>
                          <a:latin typeface="Calibri"/>
                          <a:ea typeface="Calibri"/>
                          <a:cs typeface="Times New Roman"/>
                        </a:rPr>
                        <a:t>INSTRUKCJA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pl-PL" sz="1100">
                          <a:effectLst/>
                          <a:latin typeface="Calibri"/>
                          <a:ea typeface="Calibri"/>
                          <a:cs typeface="Times New Roman"/>
                        </a:rPr>
                        <a:t>100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pl-PL" sz="1100">
                          <a:effectLst/>
                          <a:latin typeface="Calibri"/>
                          <a:ea typeface="Calibri"/>
                          <a:cs typeface="Times New Roman"/>
                        </a:rPr>
                        <a:t>Load   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pl-PL" sz="1100">
                          <a:effectLst/>
                          <a:latin typeface="Calibri"/>
                          <a:ea typeface="Calibri"/>
                          <a:cs typeface="Times New Roman"/>
                        </a:rPr>
                        <a:t>101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pl-PL" sz="1100">
                          <a:effectLst/>
                          <a:latin typeface="Calibri"/>
                          <a:ea typeface="Calibri"/>
                          <a:cs typeface="Times New Roman"/>
                        </a:rPr>
                        <a:t>Add     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pl-PL" sz="1100">
                          <a:effectLst/>
                          <a:latin typeface="Calibri"/>
                          <a:ea typeface="Calibri"/>
                          <a:cs typeface="Times New Roman"/>
                        </a:rPr>
                        <a:t>102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pl-PL" sz="1100">
                          <a:effectLst/>
                          <a:latin typeface="Calibri"/>
                          <a:ea typeface="Calibri"/>
                          <a:cs typeface="Times New Roman"/>
                        </a:rPr>
                        <a:t>Store   Z</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pl-PL" sz="1100">
                          <a:effectLst/>
                          <a:latin typeface="Calibri"/>
                          <a:ea typeface="Calibri"/>
                          <a:cs typeface="Times New Roman"/>
                        </a:rPr>
                        <a:t>103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pl-PL" sz="1100">
                          <a:effectLst/>
                          <a:latin typeface="Calibri"/>
                          <a:ea typeface="Calibri"/>
                          <a:cs typeface="Times New Roman"/>
                        </a:rPr>
                        <a:t>Halt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pl-PL" sz="1100" dirty="0" smtClean="0">
                          <a:effectLst/>
                          <a:latin typeface="Calibri"/>
                          <a:ea typeface="Calibri"/>
                          <a:cs typeface="Times New Roman"/>
                        </a:rPr>
                        <a:t>105          Z</a:t>
                      </a:r>
                      <a:endParaRPr lang="pl-PL"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pl-PL" sz="1100" dirty="0">
                          <a:effectLst/>
                          <a:latin typeface="Calibri"/>
                          <a:ea typeface="Calibri"/>
                          <a:cs typeface="Times New Roman"/>
                        </a:rPr>
                        <a:t>0025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pl-PL" sz="1100" dirty="0" smtClean="0">
                          <a:effectLst/>
                          <a:latin typeface="Calibri"/>
                          <a:ea typeface="Calibri"/>
                          <a:cs typeface="Times New Roman"/>
                        </a:rPr>
                        <a:t>106          Y</a:t>
                      </a:r>
                      <a:endParaRPr lang="pl-PL"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pl-PL" sz="1100">
                          <a:effectLst/>
                          <a:latin typeface="Calibri"/>
                          <a:ea typeface="Calibri"/>
                          <a:cs typeface="Times New Roman"/>
                        </a:rPr>
                        <a:t>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pl-PL" sz="1100" dirty="0" smtClean="0">
                          <a:effectLst/>
                          <a:latin typeface="Calibri"/>
                          <a:ea typeface="Calibri"/>
                          <a:cs typeface="Times New Roman"/>
                        </a:rPr>
                        <a:t>107          X</a:t>
                      </a:r>
                      <a:endParaRPr lang="pl-PL"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pl-PL" sz="1100" dirty="0">
                          <a:effectLst/>
                          <a:latin typeface="Calibri"/>
                          <a:ea typeface="Calibri"/>
                          <a:cs typeface="Times New Roman"/>
                        </a:rPr>
                        <a:t>1234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57548511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755576" y="332656"/>
            <a:ext cx="7344816" cy="707886"/>
          </a:xfrm>
          <a:prstGeom prst="rect">
            <a:avLst/>
          </a:prstGeom>
          <a:noFill/>
        </p:spPr>
        <p:txBody>
          <a:bodyPr wrap="square" rtlCol="0">
            <a:spAutoFit/>
          </a:bodyPr>
          <a:lstStyle/>
          <a:p>
            <a:r>
              <a:rPr lang="pl-PL" sz="4000" dirty="0" smtClean="0">
                <a:latin typeface="Times New Roman" panose="02020603050405020304" pitchFamily="18" charset="0"/>
                <a:cs typeface="Times New Roman" panose="02020603050405020304" pitchFamily="18" charset="0"/>
              </a:rPr>
              <a:t>Assembler.</a:t>
            </a:r>
            <a:endParaRPr lang="pl-PL" sz="4000" dirty="0">
              <a:latin typeface="Times New Roman" panose="02020603050405020304" pitchFamily="18" charset="0"/>
              <a:cs typeface="Times New Roman" panose="02020603050405020304" pitchFamily="18" charset="0"/>
            </a:endParaRPr>
          </a:p>
        </p:txBody>
      </p:sp>
      <p:sp>
        <p:nvSpPr>
          <p:cNvPr id="3" name="Prostokąt 2"/>
          <p:cNvSpPr/>
          <p:nvPr/>
        </p:nvSpPr>
        <p:spPr>
          <a:xfrm>
            <a:off x="251520" y="1997839"/>
            <a:ext cx="8640960" cy="1938992"/>
          </a:xfrm>
          <a:prstGeom prst="rect">
            <a:avLst/>
          </a:prstGeom>
        </p:spPr>
        <p:txBody>
          <a:bodyPr wrap="square">
            <a:spAutoFit/>
          </a:bodyPr>
          <a:lstStyle/>
          <a:p>
            <a:pPr algn="just"/>
            <a:r>
              <a:rPr lang="pl-PL" sz="2000" dirty="0">
                <a:latin typeface="Times New Roman" panose="02020603050405020304" pitchFamily="18" charset="0"/>
                <a:cs typeface="Times New Roman" panose="02020603050405020304" pitchFamily="18" charset="0"/>
              </a:rPr>
              <a:t>Ponieważ asembler przechodzi kod od góry do dołu, nie może przetłumaczyć całej instrukcji asemblerowej na kod maszynowy w jednym przebiegu; nie wie, gdzie znajduje się część danych instrukcji, jeśli jest podana tylko etykieta. Ale po zbudowaniu tablicy symboli może wykonać drugie przejście i "</a:t>
            </a:r>
            <a:r>
              <a:rPr lang="pl-PL" sz="2000" dirty="0" smtClean="0">
                <a:latin typeface="Times New Roman" panose="02020603050405020304" pitchFamily="18" charset="0"/>
                <a:cs typeface="Times New Roman" panose="02020603050405020304" pitchFamily="18" charset="0"/>
              </a:rPr>
              <a:t>wypełnić” </a:t>
            </a:r>
            <a:r>
              <a:rPr lang="pl-PL" sz="2000" dirty="0">
                <a:latin typeface="Times New Roman" panose="02020603050405020304" pitchFamily="18" charset="0"/>
                <a:cs typeface="Times New Roman" panose="02020603050405020304" pitchFamily="18" charset="0"/>
              </a:rPr>
              <a:t>puste miejsca. W powyższym programie pierwsze przejście asemblera tworzy następującą tablicę symboli:</a:t>
            </a:r>
          </a:p>
        </p:txBody>
      </p:sp>
      <p:graphicFrame>
        <p:nvGraphicFramePr>
          <p:cNvPr id="4" name="Tabela 3"/>
          <p:cNvGraphicFramePr>
            <a:graphicFrameLocks noGrp="1"/>
          </p:cNvGraphicFramePr>
          <p:nvPr>
            <p:extLst>
              <p:ext uri="{D42A27DB-BD31-4B8C-83A1-F6EECF244321}">
                <p14:modId xmlns:p14="http://schemas.microsoft.com/office/powerpoint/2010/main" val="1643832649"/>
              </p:ext>
            </p:extLst>
          </p:nvPr>
        </p:nvGraphicFramePr>
        <p:xfrm>
          <a:off x="1691680" y="4725143"/>
          <a:ext cx="5256584" cy="1097280"/>
        </p:xfrm>
        <a:graphic>
          <a:graphicData uri="http://schemas.openxmlformats.org/drawingml/2006/table">
            <a:tbl>
              <a:tblPr firstRow="1" bandRow="1">
                <a:tableStyleId>{5C22544A-7EE6-4342-B048-85BDC9FD1C3A}</a:tableStyleId>
              </a:tblPr>
              <a:tblGrid>
                <a:gridCol w="2628292"/>
                <a:gridCol w="2628292"/>
              </a:tblGrid>
              <a:tr h="281480">
                <a:tc>
                  <a:txBody>
                    <a:bodyPr/>
                    <a:lstStyle/>
                    <a:p>
                      <a:endParaRPr lang="pl-PL" dirty="0"/>
                    </a:p>
                  </a:txBody>
                  <a:tcPr>
                    <a:noFill/>
                  </a:tcPr>
                </a:tc>
                <a:tc>
                  <a:txBody>
                    <a:bodyPr/>
                    <a:lstStyle/>
                    <a:p>
                      <a:endParaRPr lang="pl-PL"/>
                    </a:p>
                  </a:txBody>
                  <a:tcPr>
                    <a:noFill/>
                  </a:tcPr>
                </a:tc>
              </a:tr>
              <a:tr h="281480">
                <a:tc>
                  <a:txBody>
                    <a:bodyPr/>
                    <a:lstStyle/>
                    <a:p>
                      <a:endParaRPr lang="pl-PL"/>
                    </a:p>
                  </a:txBody>
                  <a:tcPr>
                    <a:noFill/>
                  </a:tcPr>
                </a:tc>
                <a:tc>
                  <a:txBody>
                    <a:bodyPr/>
                    <a:lstStyle/>
                    <a:p>
                      <a:endParaRPr lang="pl-PL" dirty="0"/>
                    </a:p>
                  </a:txBody>
                  <a:tcPr>
                    <a:noFill/>
                  </a:tcPr>
                </a:tc>
              </a:tr>
              <a:tr h="281480">
                <a:tc>
                  <a:txBody>
                    <a:bodyPr/>
                    <a:lstStyle/>
                    <a:p>
                      <a:endParaRPr lang="pl-PL" dirty="0"/>
                    </a:p>
                  </a:txBody>
                  <a:tcPr>
                    <a:noFill/>
                  </a:tcPr>
                </a:tc>
                <a:tc>
                  <a:txBody>
                    <a:bodyPr/>
                    <a:lstStyle/>
                    <a:p>
                      <a:endParaRPr lang="pl-PL" dirty="0"/>
                    </a:p>
                  </a:txBody>
                  <a:tcPr>
                    <a:noFill/>
                  </a:tcPr>
                </a:tc>
              </a:tr>
            </a:tbl>
          </a:graphicData>
        </a:graphic>
      </p:graphicFrame>
      <p:graphicFrame>
        <p:nvGraphicFramePr>
          <p:cNvPr id="6" name="Tabela 5"/>
          <p:cNvGraphicFramePr>
            <a:graphicFrameLocks noGrp="1"/>
          </p:cNvGraphicFramePr>
          <p:nvPr>
            <p:extLst>
              <p:ext uri="{D42A27DB-BD31-4B8C-83A1-F6EECF244321}">
                <p14:modId xmlns:p14="http://schemas.microsoft.com/office/powerpoint/2010/main" val="2333756595"/>
              </p:ext>
            </p:extLst>
          </p:nvPr>
        </p:nvGraphicFramePr>
        <p:xfrm>
          <a:off x="2759968" y="4653136"/>
          <a:ext cx="3624064" cy="1112520"/>
        </p:xfrm>
        <a:graphic>
          <a:graphicData uri="http://schemas.openxmlformats.org/drawingml/2006/table">
            <a:tbl>
              <a:tblPr>
                <a:tableStyleId>{5C22544A-7EE6-4342-B048-85BDC9FD1C3A}</a:tableStyleId>
              </a:tblPr>
              <a:tblGrid>
                <a:gridCol w="1812032"/>
                <a:gridCol w="1812032"/>
              </a:tblGrid>
              <a:tr h="370840">
                <a:tc>
                  <a:txBody>
                    <a:bodyPr/>
                    <a:lstStyle/>
                    <a:p>
                      <a:pPr algn="ctr"/>
                      <a:r>
                        <a:rPr lang="pl-PL" dirty="0" smtClean="0"/>
                        <a:t>X</a:t>
                      </a:r>
                      <a:endParaRPr lang="pl-P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l-PL" dirty="0" smtClean="0"/>
                        <a:t>107</a:t>
                      </a:r>
                      <a:endParaRPr lang="pl-P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pl-PL" dirty="0" smtClean="0"/>
                        <a:t>Y</a:t>
                      </a:r>
                      <a:endParaRPr lang="pl-P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l-PL" dirty="0" smtClean="0"/>
                        <a:t>106</a:t>
                      </a:r>
                      <a:endParaRPr lang="pl-P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pl-PL" dirty="0" smtClean="0"/>
                        <a:t>Z</a:t>
                      </a:r>
                      <a:endParaRPr lang="pl-P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l-PL" dirty="0" smtClean="0"/>
                        <a:t>105</a:t>
                      </a:r>
                      <a:endParaRPr lang="pl-P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65292802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755576" y="332656"/>
            <a:ext cx="7344816" cy="707886"/>
          </a:xfrm>
          <a:prstGeom prst="rect">
            <a:avLst/>
          </a:prstGeom>
          <a:noFill/>
        </p:spPr>
        <p:txBody>
          <a:bodyPr wrap="square" rtlCol="0">
            <a:spAutoFit/>
          </a:bodyPr>
          <a:lstStyle/>
          <a:p>
            <a:r>
              <a:rPr lang="pl-PL" sz="4000" dirty="0" smtClean="0">
                <a:latin typeface="Times New Roman" panose="02020603050405020304" pitchFamily="18" charset="0"/>
                <a:cs typeface="Times New Roman" panose="02020603050405020304" pitchFamily="18" charset="0"/>
              </a:rPr>
              <a:t>Assembler.</a:t>
            </a:r>
            <a:endParaRPr lang="pl-PL" sz="4000" dirty="0">
              <a:latin typeface="Times New Roman" panose="02020603050405020304" pitchFamily="18" charset="0"/>
              <a:cs typeface="Times New Roman" panose="02020603050405020304" pitchFamily="18" charset="0"/>
            </a:endParaRPr>
          </a:p>
        </p:txBody>
      </p:sp>
      <p:sp>
        <p:nvSpPr>
          <p:cNvPr id="3" name="Prostokąt 2"/>
          <p:cNvSpPr/>
          <p:nvPr/>
        </p:nvSpPr>
        <p:spPr>
          <a:xfrm>
            <a:off x="251520" y="1412776"/>
            <a:ext cx="8640960" cy="707886"/>
          </a:xfrm>
          <a:prstGeom prst="rect">
            <a:avLst/>
          </a:prstGeom>
        </p:spPr>
        <p:txBody>
          <a:bodyPr wrap="square">
            <a:spAutoFit/>
          </a:bodyPr>
          <a:lstStyle/>
          <a:p>
            <a:pPr algn="just"/>
            <a:r>
              <a:rPr lang="pl-PL" sz="2000" dirty="0">
                <a:latin typeface="Times New Roman" panose="02020603050405020304" pitchFamily="18" charset="0"/>
                <a:cs typeface="Times New Roman" panose="02020603050405020304" pitchFamily="18" charset="0"/>
              </a:rPr>
              <a:t>Zaczyna również tłumaczyć instrukcje. Po pierwszym przejściu przetłumaczone</a:t>
            </a:r>
            <a:br>
              <a:rPr lang="pl-PL" sz="2000" dirty="0">
                <a:latin typeface="Times New Roman" panose="02020603050405020304" pitchFamily="18" charset="0"/>
                <a:cs typeface="Times New Roman" panose="02020603050405020304" pitchFamily="18" charset="0"/>
              </a:rPr>
            </a:br>
            <a:r>
              <a:rPr lang="pl-PL" sz="2000" dirty="0">
                <a:latin typeface="Times New Roman" panose="02020603050405020304" pitchFamily="18" charset="0"/>
                <a:cs typeface="Times New Roman" panose="02020603050405020304" pitchFamily="18" charset="0"/>
              </a:rPr>
              <a:t>instrukcje byłyby niekompletne w następujący sposób:</a:t>
            </a:r>
          </a:p>
        </p:txBody>
      </p:sp>
      <p:graphicFrame>
        <p:nvGraphicFramePr>
          <p:cNvPr id="4" name="Tabela 3"/>
          <p:cNvGraphicFramePr>
            <a:graphicFrameLocks noGrp="1"/>
          </p:cNvGraphicFramePr>
          <p:nvPr>
            <p:extLst>
              <p:ext uri="{D42A27DB-BD31-4B8C-83A1-F6EECF244321}">
                <p14:modId xmlns:p14="http://schemas.microsoft.com/office/powerpoint/2010/main" val="2777252310"/>
              </p:ext>
            </p:extLst>
          </p:nvPr>
        </p:nvGraphicFramePr>
        <p:xfrm>
          <a:off x="3228020" y="3429000"/>
          <a:ext cx="2687960" cy="1483360"/>
        </p:xfrm>
        <a:graphic>
          <a:graphicData uri="http://schemas.openxmlformats.org/drawingml/2006/table">
            <a:tbl>
              <a:tblPr>
                <a:tableStyleId>{5C22544A-7EE6-4342-B048-85BDC9FD1C3A}</a:tableStyleId>
              </a:tblPr>
              <a:tblGrid>
                <a:gridCol w="2687960"/>
              </a:tblGrid>
              <a:tr h="370840">
                <a:tc>
                  <a:txBody>
                    <a:bodyPr/>
                    <a:lstStyle/>
                    <a:p>
                      <a:pPr algn="just"/>
                      <a:r>
                        <a:rPr lang="pl-PL" dirty="0" smtClean="0"/>
                        <a:t>0</a:t>
                      </a:r>
                      <a:r>
                        <a:rPr lang="pl-PL" baseline="0" dirty="0" smtClean="0"/>
                        <a:t>                                           X</a:t>
                      </a:r>
                      <a:endParaRPr lang="pl-PL"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370840">
                <a:tc>
                  <a:txBody>
                    <a:bodyPr/>
                    <a:lstStyle/>
                    <a:p>
                      <a:r>
                        <a:rPr lang="pl-PL" dirty="0" smtClean="0"/>
                        <a:t>2                                           Y</a:t>
                      </a:r>
                      <a:endParaRPr lang="pl-PL"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370840">
                <a:tc>
                  <a:txBody>
                    <a:bodyPr/>
                    <a:lstStyle/>
                    <a:p>
                      <a:r>
                        <a:rPr lang="pl-PL" dirty="0" smtClean="0"/>
                        <a:t>1                                           Z</a:t>
                      </a:r>
                      <a:endParaRPr lang="pl-PL"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370840">
                <a:tc>
                  <a:txBody>
                    <a:bodyPr/>
                    <a:lstStyle/>
                    <a:p>
                      <a:r>
                        <a:rPr lang="pl-PL" dirty="0" smtClean="0"/>
                        <a:t>7            0             0             0</a:t>
                      </a:r>
                      <a:endParaRPr lang="pl-PL"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76552735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251520" y="2299624"/>
            <a:ext cx="8622704" cy="1323439"/>
          </a:xfrm>
          <a:prstGeom prst="rect">
            <a:avLst/>
          </a:prstGeom>
        </p:spPr>
        <p:txBody>
          <a:bodyPr wrap="square">
            <a:spAutoFit/>
          </a:bodyPr>
          <a:lstStyle/>
          <a:p>
            <a:pPr algn="just"/>
            <a:r>
              <a:rPr lang="pl-PL" sz="2000" dirty="0">
                <a:latin typeface="Times New Roman" panose="02020603050405020304" pitchFamily="18" charset="0"/>
                <a:cs typeface="Times New Roman" panose="02020603050405020304" pitchFamily="18" charset="0"/>
              </a:rPr>
              <a:t>W drugim przebiegu asembler używa tablicy symboli do wypełniania adresów</a:t>
            </a:r>
            <a:br>
              <a:rPr lang="pl-PL" sz="2000" dirty="0">
                <a:latin typeface="Times New Roman" panose="02020603050405020304" pitchFamily="18" charset="0"/>
                <a:cs typeface="Times New Roman" panose="02020603050405020304" pitchFamily="18" charset="0"/>
              </a:rPr>
            </a:br>
            <a:r>
              <a:rPr lang="pl-PL" sz="2000" dirty="0">
                <a:latin typeface="Times New Roman" panose="02020603050405020304" pitchFamily="18" charset="0"/>
                <a:cs typeface="Times New Roman" panose="02020603050405020304" pitchFamily="18" charset="0"/>
              </a:rPr>
              <a:t>i </a:t>
            </a:r>
            <a:r>
              <a:rPr lang="pl-PL" sz="2000" dirty="0" smtClean="0">
                <a:latin typeface="Times New Roman" panose="02020603050405020304" pitchFamily="18" charset="0"/>
                <a:cs typeface="Times New Roman" panose="02020603050405020304" pitchFamily="18" charset="0"/>
              </a:rPr>
              <a:t>utworzy </a:t>
            </a:r>
            <a:r>
              <a:rPr lang="pl-PL" sz="2000" dirty="0">
                <a:latin typeface="Times New Roman" panose="02020603050405020304" pitchFamily="18" charset="0"/>
                <a:cs typeface="Times New Roman" panose="02020603050405020304" pitchFamily="18" charset="0"/>
              </a:rPr>
              <a:t>odpowiednie instrukcje języka maszynowego. Tak więc na drugim</a:t>
            </a:r>
            <a:br>
              <a:rPr lang="pl-PL" sz="2000" dirty="0">
                <a:latin typeface="Times New Roman" panose="02020603050405020304" pitchFamily="18" charset="0"/>
                <a:cs typeface="Times New Roman" panose="02020603050405020304" pitchFamily="18" charset="0"/>
              </a:rPr>
            </a:br>
            <a:r>
              <a:rPr lang="pl-PL" sz="2000" dirty="0" smtClean="0">
                <a:latin typeface="Times New Roman" panose="02020603050405020304" pitchFamily="18" charset="0"/>
                <a:cs typeface="Times New Roman" panose="02020603050405020304" pitchFamily="18" charset="0"/>
              </a:rPr>
              <a:t>przejściu, </a:t>
            </a:r>
            <a:r>
              <a:rPr lang="pl-PL" sz="2000" dirty="0">
                <a:latin typeface="Times New Roman" panose="02020603050405020304" pitchFamily="18" charset="0"/>
                <a:cs typeface="Times New Roman" panose="02020603050405020304" pitchFamily="18" charset="0"/>
              </a:rPr>
              <a:t>będzie wiedział, że X znajduje się pod adresem </a:t>
            </a:r>
            <a:r>
              <a:rPr lang="pl-PL" sz="2000" dirty="0" smtClean="0">
                <a:latin typeface="Times New Roman" panose="02020603050405020304" pitchFamily="18" charset="0"/>
                <a:cs typeface="Times New Roman" panose="02020603050405020304" pitchFamily="18" charset="0"/>
              </a:rPr>
              <a:t>105, </a:t>
            </a:r>
            <a:r>
              <a:rPr lang="pl-PL" sz="2000" dirty="0">
                <a:latin typeface="Times New Roman" panose="02020603050405020304" pitchFamily="18" charset="0"/>
                <a:cs typeface="Times New Roman" panose="02020603050405020304" pitchFamily="18" charset="0"/>
              </a:rPr>
              <a:t>a następnie zastąpi Y</a:t>
            </a:r>
            <a:r>
              <a:rPr lang="pl-PL" sz="2000" dirty="0" smtClean="0">
                <a:latin typeface="Times New Roman" panose="02020603050405020304" pitchFamily="18" charset="0"/>
                <a:cs typeface="Times New Roman" panose="02020603050405020304" pitchFamily="18" charset="0"/>
              </a:rPr>
              <a:t> adresem 106 . </a:t>
            </a:r>
            <a:r>
              <a:rPr lang="pl-PL" sz="2000" dirty="0">
                <a:latin typeface="Times New Roman" panose="02020603050405020304" pitchFamily="18" charset="0"/>
                <a:cs typeface="Times New Roman" panose="02020603050405020304" pitchFamily="18" charset="0"/>
              </a:rPr>
              <a:t>Podobna procedura zastąpiłaby </a:t>
            </a:r>
            <a:r>
              <a:rPr lang="pl-PL" sz="2000" dirty="0" smtClean="0">
                <a:latin typeface="Times New Roman" panose="02020603050405020304" pitchFamily="18" charset="0"/>
                <a:cs typeface="Times New Roman" panose="02020603050405020304" pitchFamily="18" charset="0"/>
              </a:rPr>
              <a:t>Z adresem 107, </a:t>
            </a:r>
            <a:r>
              <a:rPr lang="pl-PL" sz="2000" dirty="0">
                <a:latin typeface="Times New Roman" panose="02020603050405020304" pitchFamily="18" charset="0"/>
                <a:cs typeface="Times New Roman" panose="02020603050405020304" pitchFamily="18" charset="0"/>
              </a:rPr>
              <a:t>powodując:</a:t>
            </a:r>
          </a:p>
        </p:txBody>
      </p:sp>
      <p:sp>
        <p:nvSpPr>
          <p:cNvPr id="3" name="pole tekstowe 2"/>
          <p:cNvSpPr txBox="1"/>
          <p:nvPr/>
        </p:nvSpPr>
        <p:spPr>
          <a:xfrm>
            <a:off x="755576" y="332656"/>
            <a:ext cx="7344816" cy="707886"/>
          </a:xfrm>
          <a:prstGeom prst="rect">
            <a:avLst/>
          </a:prstGeom>
          <a:noFill/>
        </p:spPr>
        <p:txBody>
          <a:bodyPr wrap="square" rtlCol="0">
            <a:spAutoFit/>
          </a:bodyPr>
          <a:lstStyle/>
          <a:p>
            <a:r>
              <a:rPr lang="pl-PL" sz="4000" dirty="0" smtClean="0">
                <a:latin typeface="Times New Roman" panose="02020603050405020304" pitchFamily="18" charset="0"/>
                <a:cs typeface="Times New Roman" panose="02020603050405020304" pitchFamily="18" charset="0"/>
              </a:rPr>
              <a:t>Assembler.</a:t>
            </a:r>
            <a:endParaRPr lang="pl-PL" sz="4000" dirty="0">
              <a:latin typeface="Times New Roman" panose="02020603050405020304" pitchFamily="18" charset="0"/>
              <a:cs typeface="Times New Roman" panose="02020603050405020304" pitchFamily="18" charset="0"/>
            </a:endParaRPr>
          </a:p>
        </p:txBody>
      </p:sp>
      <p:graphicFrame>
        <p:nvGraphicFramePr>
          <p:cNvPr id="4" name="Tabela 3"/>
          <p:cNvGraphicFramePr>
            <a:graphicFrameLocks noGrp="1"/>
          </p:cNvGraphicFramePr>
          <p:nvPr>
            <p:extLst>
              <p:ext uri="{D42A27DB-BD31-4B8C-83A1-F6EECF244321}">
                <p14:modId xmlns:p14="http://schemas.microsoft.com/office/powerpoint/2010/main" val="3771690324"/>
              </p:ext>
            </p:extLst>
          </p:nvPr>
        </p:nvGraphicFramePr>
        <p:xfrm>
          <a:off x="3218892" y="4365104"/>
          <a:ext cx="2687960" cy="1483360"/>
        </p:xfrm>
        <a:graphic>
          <a:graphicData uri="http://schemas.openxmlformats.org/drawingml/2006/table">
            <a:tbl>
              <a:tblPr>
                <a:tableStyleId>{5C22544A-7EE6-4342-B048-85BDC9FD1C3A}</a:tableStyleId>
              </a:tblPr>
              <a:tblGrid>
                <a:gridCol w="2687960"/>
              </a:tblGrid>
              <a:tr h="370840">
                <a:tc>
                  <a:txBody>
                    <a:bodyPr/>
                    <a:lstStyle/>
                    <a:p>
                      <a:pPr algn="just"/>
                      <a:r>
                        <a:rPr lang="pl-PL" baseline="0" dirty="0" smtClean="0"/>
                        <a:t>0          1             0               7</a:t>
                      </a:r>
                      <a:endParaRPr lang="pl-PL"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370840">
                <a:tc>
                  <a:txBody>
                    <a:bodyPr/>
                    <a:lstStyle/>
                    <a:p>
                      <a:pPr algn="just"/>
                      <a:r>
                        <a:rPr lang="pl-PL" baseline="0" dirty="0" smtClean="0"/>
                        <a:t>2          1             0               5</a:t>
                      </a:r>
                      <a:endParaRPr lang="pl-PL"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370840">
                <a:tc>
                  <a:txBody>
                    <a:bodyPr/>
                    <a:lstStyle/>
                    <a:p>
                      <a:pPr algn="just"/>
                      <a:r>
                        <a:rPr lang="pl-PL" baseline="0" dirty="0" smtClean="0"/>
                        <a:t>2          1             0               6</a:t>
                      </a:r>
                      <a:endParaRPr lang="pl-PL"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370840">
                <a:tc>
                  <a:txBody>
                    <a:bodyPr/>
                    <a:lstStyle/>
                    <a:p>
                      <a:r>
                        <a:rPr lang="pl-PL" dirty="0" smtClean="0"/>
                        <a:t>7           0            0               0</a:t>
                      </a:r>
                      <a:endParaRPr lang="pl-PL"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0197004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323528" y="332656"/>
            <a:ext cx="8568952" cy="707886"/>
          </a:xfrm>
          <a:prstGeom prst="rect">
            <a:avLst/>
          </a:prstGeom>
          <a:noFill/>
        </p:spPr>
        <p:txBody>
          <a:bodyPr wrap="square" rtlCol="0">
            <a:spAutoFit/>
          </a:bodyPr>
          <a:lstStyle/>
          <a:p>
            <a:r>
              <a:rPr lang="pl-PL" sz="4000" dirty="0" smtClean="0">
                <a:latin typeface="Times New Roman" panose="02020603050405020304" pitchFamily="18" charset="0"/>
                <a:cs typeface="Times New Roman" panose="02020603050405020304" pitchFamily="18" charset="0"/>
              </a:rPr>
              <a:t>Assembler a języki wysokiego poziomu.</a:t>
            </a:r>
            <a:endParaRPr lang="pl-PL" sz="4000" dirty="0">
              <a:latin typeface="Times New Roman" panose="02020603050405020304" pitchFamily="18" charset="0"/>
              <a:cs typeface="Times New Roman" panose="02020603050405020304" pitchFamily="18" charset="0"/>
            </a:endParaRPr>
          </a:p>
        </p:txBody>
      </p:sp>
      <p:sp>
        <p:nvSpPr>
          <p:cNvPr id="3" name="pole tekstowe 2"/>
          <p:cNvSpPr txBox="1"/>
          <p:nvPr/>
        </p:nvSpPr>
        <p:spPr>
          <a:xfrm>
            <a:off x="539552" y="3075057"/>
            <a:ext cx="8064896" cy="707886"/>
          </a:xfrm>
          <a:prstGeom prst="rect">
            <a:avLst/>
          </a:prstGeom>
          <a:noFill/>
        </p:spPr>
        <p:txBody>
          <a:bodyPr wrap="square" rtlCol="0">
            <a:spAutoFit/>
          </a:bodyPr>
          <a:lstStyle/>
          <a:p>
            <a:pPr algn="ctr"/>
            <a:r>
              <a:rPr lang="pl-PL" sz="4000" dirty="0"/>
              <a:t>C</a:t>
            </a:r>
            <a:r>
              <a:rPr lang="pl-PL" sz="4000" baseline="30000" dirty="0" smtClean="0"/>
              <a:t>++</a:t>
            </a:r>
            <a:r>
              <a:rPr lang="pl-PL" sz="4000" dirty="0" smtClean="0">
                <a:latin typeface="Times New Roman"/>
                <a:cs typeface="Times New Roman"/>
              </a:rPr>
              <a:t>→Assembler</a:t>
            </a:r>
            <a:r>
              <a:rPr lang="pl-PL" sz="4000" dirty="0">
                <a:latin typeface="Times New Roman"/>
                <a:cs typeface="Times New Roman"/>
              </a:rPr>
              <a:t> </a:t>
            </a:r>
            <a:r>
              <a:rPr lang="pl-PL" sz="4000" dirty="0" smtClean="0">
                <a:latin typeface="Times New Roman"/>
                <a:cs typeface="Times New Roman"/>
              </a:rPr>
              <a:t>→język maszynowy</a:t>
            </a:r>
            <a:endParaRPr lang="pl-PL" sz="4000" dirty="0"/>
          </a:p>
        </p:txBody>
      </p:sp>
    </p:spTree>
    <p:extLst>
      <p:ext uri="{BB962C8B-B14F-4D97-AF65-F5344CB8AC3E}">
        <p14:creationId xmlns:p14="http://schemas.microsoft.com/office/powerpoint/2010/main" val="361862875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1"/>
          <p:cNvPicPr>
            <a:picLocks noChangeAspect="1"/>
          </p:cNvPicPr>
          <p:nvPr/>
        </p:nvPicPr>
        <p:blipFill>
          <a:blip r:embed="rId2"/>
          <a:stretch>
            <a:fillRect/>
          </a:stretch>
        </p:blipFill>
        <p:spPr>
          <a:xfrm>
            <a:off x="827584" y="908720"/>
            <a:ext cx="7506301" cy="5855167"/>
          </a:xfrm>
          <a:prstGeom prst="rect">
            <a:avLst/>
          </a:prstGeom>
        </p:spPr>
      </p:pic>
      <p:sp>
        <p:nvSpPr>
          <p:cNvPr id="3" name="pole tekstowe 2"/>
          <p:cNvSpPr txBox="1"/>
          <p:nvPr/>
        </p:nvSpPr>
        <p:spPr>
          <a:xfrm>
            <a:off x="179512" y="101375"/>
            <a:ext cx="8568952" cy="707886"/>
          </a:xfrm>
          <a:prstGeom prst="rect">
            <a:avLst/>
          </a:prstGeom>
          <a:noFill/>
        </p:spPr>
        <p:txBody>
          <a:bodyPr wrap="square" rtlCol="0">
            <a:spAutoFit/>
          </a:bodyPr>
          <a:lstStyle/>
          <a:p>
            <a:r>
              <a:rPr lang="pl-PL" sz="4000" dirty="0" smtClean="0">
                <a:latin typeface="Times New Roman" panose="02020603050405020304" pitchFamily="18" charset="0"/>
                <a:cs typeface="Times New Roman" panose="02020603050405020304" pitchFamily="18" charset="0"/>
              </a:rPr>
              <a:t>Assembler przykład.</a:t>
            </a:r>
            <a:endParaRPr lang="pl-PL"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27258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2"/>
          <p:cNvSpPr txBox="1">
            <a:spLocks/>
          </p:cNvSpPr>
          <p:nvPr/>
        </p:nvSpPr>
        <p:spPr>
          <a:xfrm>
            <a:off x="465584" y="1196752"/>
            <a:ext cx="8354888" cy="5328592"/>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pl-PL" sz="2400" dirty="0" smtClean="0">
                <a:latin typeface="Times New Roman" panose="02020603050405020304" pitchFamily="18" charset="0"/>
                <a:cs typeface="Times New Roman" panose="02020603050405020304" pitchFamily="18" charset="0"/>
              </a:rPr>
              <a:t>logiczne sterowanie urządzeniem, to znaczy odpowiednie szeregowanie jego operacji, może być najefektywniej realizowane przez centralny organ sterujący. </a:t>
            </a:r>
          </a:p>
          <a:p>
            <a:pPr algn="just"/>
            <a:r>
              <a:rPr lang="pl-PL" sz="2400" dirty="0" smtClean="0">
                <a:latin typeface="Times New Roman" panose="02020603050405020304" pitchFamily="18" charset="0"/>
                <a:cs typeface="Times New Roman" panose="02020603050405020304" pitchFamily="18" charset="0"/>
              </a:rPr>
              <a:t>Jeśli urządzenie ma być elastyczne, to znaczy możliwie uniwersalne, należy rozróżniać: </a:t>
            </a:r>
          </a:p>
          <a:p>
            <a:pPr lvl="1" algn="just"/>
            <a:r>
              <a:rPr lang="pl-PL" sz="2000" dirty="0" smtClean="0">
                <a:latin typeface="Times New Roman" panose="02020603050405020304" pitchFamily="18" charset="0"/>
                <a:cs typeface="Times New Roman" panose="02020603050405020304" pitchFamily="18" charset="0"/>
              </a:rPr>
              <a:t>specyficzne rozkazy (software) związane z określonym problemem </a:t>
            </a:r>
          </a:p>
          <a:p>
            <a:pPr lvl="1" algn="just"/>
            <a:r>
              <a:rPr lang="pl-PL" sz="2000" dirty="0" smtClean="0">
                <a:latin typeface="Times New Roman" panose="02020603050405020304" pitchFamily="18" charset="0"/>
                <a:cs typeface="Times New Roman" panose="02020603050405020304" pitchFamily="18" charset="0"/>
              </a:rPr>
              <a:t>i ogólne „organy„ sterujące (hardware), dbające o wykonanie tych rozkazów - czymkolwiek by one nie były. </a:t>
            </a:r>
          </a:p>
          <a:p>
            <a:pPr algn="just"/>
            <a:endParaRPr lang="pl-PL" sz="2400" dirty="0">
              <a:latin typeface="Times New Roman" panose="02020603050405020304" pitchFamily="18" charset="0"/>
              <a:cs typeface="Times New Roman" panose="02020603050405020304" pitchFamily="18" charset="0"/>
            </a:endParaRPr>
          </a:p>
          <a:p>
            <a:pPr marL="0" indent="0" algn="just">
              <a:buNone/>
            </a:pPr>
            <a:r>
              <a:rPr lang="pl-PL" sz="1800" dirty="0" smtClean="0">
                <a:latin typeface="Times New Roman" panose="02020603050405020304" pitchFamily="18" charset="0"/>
                <a:cs typeface="Times New Roman" panose="02020603050405020304" pitchFamily="18" charset="0"/>
              </a:rPr>
              <a:t>Te pierwsze muszą być w jakiś sposób przechowywane; (</a:t>
            </a:r>
            <a:r>
              <a:rPr lang="pl-PL" sz="1800" dirty="0" smtClean="0">
                <a:solidFill>
                  <a:srgbClr val="FF0000"/>
                </a:solidFill>
                <a:latin typeface="Times New Roman" panose="02020603050405020304" pitchFamily="18" charset="0"/>
                <a:cs typeface="Times New Roman" panose="02020603050405020304" pitchFamily="18" charset="0"/>
              </a:rPr>
              <a:t>potrzebna pamięć</a:t>
            </a:r>
            <a:r>
              <a:rPr lang="pl-PL" sz="1800" dirty="0" smtClean="0">
                <a:latin typeface="Times New Roman" panose="02020603050405020304" pitchFamily="18" charset="0"/>
                <a:cs typeface="Times New Roman" panose="02020603050405020304" pitchFamily="18" charset="0"/>
              </a:rPr>
              <a:t>).</a:t>
            </a:r>
          </a:p>
          <a:p>
            <a:pPr marL="0" indent="0" algn="just">
              <a:buNone/>
            </a:pPr>
            <a:r>
              <a:rPr lang="pl-PL" sz="1800" dirty="0" smtClean="0">
                <a:latin typeface="Times New Roman" panose="02020603050405020304" pitchFamily="18" charset="0"/>
                <a:cs typeface="Times New Roman" panose="02020603050405020304" pitchFamily="18" charset="0"/>
              </a:rPr>
              <a:t>Te drugie - reprezentowane są przez określone działające części urządzenia. </a:t>
            </a:r>
          </a:p>
          <a:p>
            <a:pPr marL="0" indent="0" algn="just">
              <a:buNone/>
            </a:pPr>
            <a:r>
              <a:rPr lang="pl-PL" sz="1800" dirty="0" smtClean="0">
                <a:latin typeface="Times New Roman" panose="02020603050405020304" pitchFamily="18" charset="0"/>
                <a:cs typeface="Times New Roman" panose="02020603050405020304" pitchFamily="18" charset="0"/>
              </a:rPr>
              <a:t>Przez sterowanie centralne rozumiemy tylko tę ostatni funkcję, a „organy", które ją realizują, tworzą drugą, specyficzną część urządzenia: </a:t>
            </a:r>
            <a:r>
              <a:rPr lang="pl-PL" sz="1800" dirty="0">
                <a:latin typeface="Times New Roman" panose="02020603050405020304" pitchFamily="18" charset="0"/>
                <a:cs typeface="Times New Roman" panose="02020603050405020304" pitchFamily="18" charset="0"/>
              </a:rPr>
              <a:t>CU </a:t>
            </a:r>
            <a:r>
              <a:rPr lang="pl-PL" sz="1800" dirty="0" smtClean="0">
                <a:latin typeface="Times New Roman" panose="02020603050405020304" pitchFamily="18" charset="0"/>
                <a:cs typeface="Times New Roman" panose="02020603050405020304" pitchFamily="18" charset="0"/>
              </a:rPr>
              <a:t>(Control </a:t>
            </a:r>
            <a:r>
              <a:rPr lang="pl-PL" sz="1800" dirty="0">
                <a:latin typeface="Times New Roman" panose="02020603050405020304" pitchFamily="18" charset="0"/>
                <a:cs typeface="Times New Roman" panose="02020603050405020304" pitchFamily="18" charset="0"/>
              </a:rPr>
              <a:t>U</a:t>
            </a:r>
            <a:r>
              <a:rPr lang="pl-PL" sz="1800" dirty="0" smtClean="0">
                <a:latin typeface="Times New Roman" panose="02020603050405020304" pitchFamily="18" charset="0"/>
                <a:cs typeface="Times New Roman" panose="02020603050405020304" pitchFamily="18" charset="0"/>
              </a:rPr>
              <a:t>nit).</a:t>
            </a:r>
          </a:p>
          <a:p>
            <a:pPr algn="just"/>
            <a:endParaRPr lang="pl-PL" sz="2400" dirty="0">
              <a:latin typeface="Times New Roman" panose="02020603050405020304" pitchFamily="18" charset="0"/>
              <a:cs typeface="Times New Roman" panose="02020603050405020304" pitchFamily="18" charset="0"/>
            </a:endParaRPr>
          </a:p>
        </p:txBody>
      </p:sp>
      <p:sp>
        <p:nvSpPr>
          <p:cNvPr id="3" name="pole tekstowe 2"/>
          <p:cNvSpPr txBox="1"/>
          <p:nvPr/>
        </p:nvSpPr>
        <p:spPr>
          <a:xfrm>
            <a:off x="755576" y="332656"/>
            <a:ext cx="7344816" cy="707886"/>
          </a:xfrm>
          <a:prstGeom prst="rect">
            <a:avLst/>
          </a:prstGeom>
          <a:noFill/>
        </p:spPr>
        <p:txBody>
          <a:bodyPr wrap="square" rtlCol="0">
            <a:spAutoFit/>
          </a:bodyPr>
          <a:lstStyle/>
          <a:p>
            <a:r>
              <a:rPr lang="pl-PL" sz="4000" dirty="0" smtClean="0">
                <a:latin typeface="Times New Roman" panose="02020603050405020304" pitchFamily="18" charset="0"/>
                <a:cs typeface="Times New Roman" panose="02020603050405020304" pitchFamily="18" charset="0"/>
              </a:rPr>
              <a:t>2.Układ sterowania (CU).</a:t>
            </a:r>
            <a:endParaRPr lang="pl-PL" sz="4000" dirty="0">
              <a:latin typeface="Times New Roman" panose="02020603050405020304" pitchFamily="18" charset="0"/>
              <a:cs typeface="Times New Roman" panose="02020603050405020304" pitchFamily="18" charset="0"/>
            </a:endParaRPr>
          </a:p>
        </p:txBody>
      </p:sp>
      <p:cxnSp>
        <p:nvCxnSpPr>
          <p:cNvPr id="6" name="Łącznik zakrzywiony 5"/>
          <p:cNvCxnSpPr/>
          <p:nvPr/>
        </p:nvCxnSpPr>
        <p:spPr>
          <a:xfrm flipV="1">
            <a:off x="971600" y="3501008"/>
            <a:ext cx="1944216" cy="1224136"/>
          </a:xfrm>
          <a:prstGeom prst="curvedConnector3">
            <a:avLst>
              <a:gd name="adj1" fmla="val 115667"/>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Łącznik zakrzywiony 9"/>
          <p:cNvCxnSpPr/>
          <p:nvPr/>
        </p:nvCxnSpPr>
        <p:spPr>
          <a:xfrm flipV="1">
            <a:off x="1187624" y="3861048"/>
            <a:ext cx="1728192" cy="1224136"/>
          </a:xfrm>
          <a:prstGeom prst="curvedConnector3">
            <a:avLst>
              <a:gd name="adj1" fmla="val 105906"/>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Łącznik prosty ze strzałką 19"/>
          <p:cNvCxnSpPr/>
          <p:nvPr/>
        </p:nvCxnSpPr>
        <p:spPr>
          <a:xfrm flipV="1">
            <a:off x="6084168" y="3861048"/>
            <a:ext cx="936104" cy="1512168"/>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4029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10"/>
                                        </p:tgtEl>
                                      </p:cBhvr>
                                    </p:animEffect>
                                    <p:set>
                                      <p:cBhvr>
                                        <p:cTn id="22" dur="1" fill="hold">
                                          <p:stCondLst>
                                            <p:cond delay="499"/>
                                          </p:stCondLst>
                                        </p:cTn>
                                        <p:tgtEl>
                                          <p:spTgt spid="1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down)">
                                      <p:cBhvr>
                                        <p:cTn id="2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txBox="1">
            <a:spLocks/>
          </p:cNvSpPr>
          <p:nvPr/>
        </p:nvSpPr>
        <p:spPr>
          <a:xfrm>
            <a:off x="609600" y="274638"/>
            <a:ext cx="79248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l-PL" smtClean="0"/>
              <a:t> </a:t>
            </a:r>
            <a:endParaRPr lang="pl-PL" dirty="0"/>
          </a:p>
        </p:txBody>
      </p:sp>
      <p:sp>
        <p:nvSpPr>
          <p:cNvPr id="3" name="Symbol zastępczy zawartości 2"/>
          <p:cNvSpPr txBox="1">
            <a:spLocks/>
          </p:cNvSpPr>
          <p:nvPr/>
        </p:nvSpPr>
        <p:spPr>
          <a:xfrm>
            <a:off x="179512" y="1600200"/>
            <a:ext cx="8856984" cy="4114800"/>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q"/>
            </a:pPr>
            <a:r>
              <a:rPr lang="pl-PL" sz="2400" dirty="0" smtClean="0">
                <a:latin typeface="Times New Roman" panose="02020603050405020304" pitchFamily="18" charset="0"/>
                <a:cs typeface="Times New Roman" panose="02020603050405020304" pitchFamily="18" charset="0"/>
              </a:rPr>
              <a:t>Po trzecie, </a:t>
            </a:r>
          </a:p>
          <a:p>
            <a:pPr lvl="1" algn="just">
              <a:buFont typeface="Wingdings" panose="05000000000000000000" pitchFamily="2" charset="2"/>
              <a:buChar char="Ø"/>
            </a:pPr>
            <a:r>
              <a:rPr lang="pl-PL" sz="2400" dirty="0" smtClean="0">
                <a:latin typeface="Times New Roman" panose="02020603050405020304" pitchFamily="18" charset="0"/>
                <a:cs typeface="Times New Roman" panose="02020603050405020304" pitchFamily="18" charset="0"/>
              </a:rPr>
              <a:t> jakiekolwiek urządzenie, które ma wykonywać długie </a:t>
            </a:r>
            <a:br>
              <a:rPr lang="pl-PL" sz="2400" dirty="0" smtClean="0">
                <a:latin typeface="Times New Roman" panose="02020603050405020304" pitchFamily="18" charset="0"/>
                <a:cs typeface="Times New Roman" panose="02020603050405020304" pitchFamily="18" charset="0"/>
              </a:rPr>
            </a:br>
            <a:r>
              <a:rPr lang="pl-PL" sz="2400" dirty="0" smtClean="0">
                <a:latin typeface="Times New Roman" panose="02020603050405020304" pitchFamily="18" charset="0"/>
                <a:cs typeface="Times New Roman" panose="02020603050405020304" pitchFamily="18" charset="0"/>
              </a:rPr>
              <a:t>i skomplikowane sekwencje działań (program) </a:t>
            </a:r>
            <a:br>
              <a:rPr lang="pl-PL" sz="2400" dirty="0" smtClean="0">
                <a:latin typeface="Times New Roman" panose="02020603050405020304" pitchFamily="18" charset="0"/>
                <a:cs typeface="Times New Roman" panose="02020603050405020304" pitchFamily="18" charset="0"/>
              </a:rPr>
            </a:br>
            <a:r>
              <a:rPr lang="pl-PL" sz="2400" dirty="0" smtClean="0">
                <a:latin typeface="Times New Roman" panose="02020603050405020304" pitchFamily="18" charset="0"/>
                <a:cs typeface="Times New Roman" panose="02020603050405020304" pitchFamily="18" charset="0"/>
              </a:rPr>
              <a:t>w szczególności obliczenia, musi mieć odpowiednio dużą pamięć...</a:t>
            </a:r>
          </a:p>
          <a:p>
            <a:pPr lvl="1" algn="just">
              <a:buFont typeface="Wingdings" panose="05000000000000000000" pitchFamily="2" charset="2"/>
              <a:buChar char="Ø"/>
            </a:pPr>
            <a:r>
              <a:rPr lang="pl-PL" sz="2400" dirty="0" smtClean="0">
                <a:latin typeface="Times New Roman" panose="02020603050405020304" pitchFamily="18" charset="0"/>
                <a:cs typeface="Times New Roman" panose="02020603050405020304" pitchFamily="18" charset="0"/>
              </a:rPr>
              <a:t>Rozkazów kierujących rozwiazywaniem skomplikowanego problemu może być bardzo dużo, zwłaszcza wtedy, kiedy kod jest przypadkowy (a tak jest w większości wypadków). Muszą one </a:t>
            </a:r>
            <a:r>
              <a:rPr lang="pl-PL" sz="2400" smtClean="0">
                <a:latin typeface="Times New Roman" panose="02020603050405020304" pitchFamily="18" charset="0"/>
                <a:cs typeface="Times New Roman" panose="02020603050405020304" pitchFamily="18" charset="0"/>
              </a:rPr>
              <a:t>(rozkazy) </a:t>
            </a:r>
            <a:r>
              <a:rPr lang="pl-PL" sz="2400" dirty="0" smtClean="0">
                <a:latin typeface="Times New Roman" panose="02020603050405020304" pitchFamily="18" charset="0"/>
                <a:cs typeface="Times New Roman" panose="02020603050405020304" pitchFamily="18" charset="0"/>
              </a:rPr>
              <a:t>być pamiętane..</a:t>
            </a:r>
            <a:endParaRPr lang="pl-PL" sz="2400" dirty="0">
              <a:latin typeface="Times New Roman" panose="02020603050405020304" pitchFamily="18" charset="0"/>
              <a:cs typeface="Times New Roman" panose="02020603050405020304" pitchFamily="18" charset="0"/>
            </a:endParaRPr>
          </a:p>
        </p:txBody>
      </p:sp>
      <p:sp>
        <p:nvSpPr>
          <p:cNvPr id="5" name="pole tekstowe 4"/>
          <p:cNvSpPr txBox="1"/>
          <p:nvPr/>
        </p:nvSpPr>
        <p:spPr>
          <a:xfrm>
            <a:off x="755576" y="332656"/>
            <a:ext cx="7344816" cy="707886"/>
          </a:xfrm>
          <a:prstGeom prst="rect">
            <a:avLst/>
          </a:prstGeom>
          <a:noFill/>
        </p:spPr>
        <p:txBody>
          <a:bodyPr wrap="square" rtlCol="0">
            <a:spAutoFit/>
          </a:bodyPr>
          <a:lstStyle/>
          <a:p>
            <a:r>
              <a:rPr lang="pl-PL" sz="4000" dirty="0" smtClean="0">
                <a:latin typeface="Times New Roman" panose="02020603050405020304" pitchFamily="18" charset="0"/>
                <a:cs typeface="Times New Roman" panose="02020603050405020304" pitchFamily="18" charset="0"/>
              </a:rPr>
              <a:t>3.Pamięć (M).</a:t>
            </a:r>
            <a:endParaRPr lang="pl-PL"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45449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0" y="1052736"/>
            <a:ext cx="8928992" cy="5355312"/>
          </a:xfrm>
          <a:prstGeom prst="rect">
            <a:avLst/>
          </a:prstGeom>
        </p:spPr>
        <p:txBody>
          <a:bodyPr wrap="square">
            <a:spAutoFit/>
          </a:bodyPr>
          <a:lstStyle/>
          <a:p>
            <a:pPr algn="just"/>
            <a:endParaRPr lang="pl-PL"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pl-PL" dirty="0" smtClean="0">
                <a:latin typeface="Times New Roman" panose="02020603050405020304" pitchFamily="18" charset="0"/>
                <a:cs typeface="Times New Roman" panose="02020603050405020304" pitchFamily="18" charset="0"/>
              </a:rPr>
              <a:t>Cykl </a:t>
            </a:r>
            <a:r>
              <a:rPr lang="pl-PL" dirty="0">
                <a:latin typeface="Times New Roman" panose="02020603050405020304" pitchFamily="18" charset="0"/>
                <a:cs typeface="Times New Roman" panose="02020603050405020304" pitchFamily="18" charset="0"/>
              </a:rPr>
              <a:t>rozkazu </a:t>
            </a:r>
            <a:r>
              <a:rPr lang="pl-PL" dirty="0" smtClean="0">
                <a:latin typeface="Times New Roman" panose="02020603050405020304" pitchFamily="18" charset="0"/>
                <a:cs typeface="Times New Roman" panose="02020603050405020304" pitchFamily="18" charset="0"/>
              </a:rPr>
              <a:t>składa się </a:t>
            </a:r>
            <a:r>
              <a:rPr lang="pl-PL" dirty="0">
                <a:latin typeface="Times New Roman" panose="02020603050405020304" pitchFamily="18" charset="0"/>
                <a:cs typeface="Times New Roman" panose="02020603050405020304" pitchFamily="18" charset="0"/>
              </a:rPr>
              <a:t>z pobierania rozkazu, po którym </a:t>
            </a:r>
            <a:r>
              <a:rPr lang="pl-PL" dirty="0" smtClean="0">
                <a:latin typeface="Times New Roman" panose="02020603050405020304" pitchFamily="18" charset="0"/>
                <a:cs typeface="Times New Roman" panose="02020603050405020304" pitchFamily="18" charset="0"/>
              </a:rPr>
              <a:t>następuje ewentualne pobieranie </a:t>
            </a:r>
            <a:r>
              <a:rPr lang="pl-PL" dirty="0">
                <a:latin typeface="Times New Roman" panose="02020603050405020304" pitchFamily="18" charset="0"/>
                <a:cs typeface="Times New Roman" panose="02020603050405020304" pitchFamily="18" charset="0"/>
              </a:rPr>
              <a:t>argumentów (zera lub wielu), zapisywanie ich </a:t>
            </a:r>
            <a:r>
              <a:rPr lang="pl-PL" dirty="0" smtClean="0">
                <a:latin typeface="Times New Roman" panose="02020603050405020304" pitchFamily="18" charset="0"/>
                <a:cs typeface="Times New Roman" panose="02020603050405020304" pitchFamily="18" charset="0"/>
              </a:rPr>
              <a:t>oraz sprawdzanie </a:t>
            </a:r>
            <a:r>
              <a:rPr lang="pl-PL" dirty="0">
                <a:latin typeface="Times New Roman" panose="02020603050405020304" pitchFamily="18" charset="0"/>
                <a:cs typeface="Times New Roman" panose="02020603050405020304" pitchFamily="18" charset="0"/>
              </a:rPr>
              <a:t>przerwania </a:t>
            </a:r>
            <a:r>
              <a:rPr lang="pl-PL" dirty="0" smtClean="0">
                <a:latin typeface="Times New Roman" panose="02020603050405020304" pitchFamily="18" charset="0"/>
                <a:cs typeface="Times New Roman" panose="02020603050405020304" pitchFamily="18" charset="0"/>
              </a:rPr>
              <a:t>(jeśli </a:t>
            </a:r>
            <a:r>
              <a:rPr lang="pl-PL" dirty="0">
                <a:latin typeface="Times New Roman" panose="02020603050405020304" pitchFamily="18" charset="0"/>
                <a:cs typeface="Times New Roman" panose="02020603050405020304" pitchFamily="18" charset="0"/>
              </a:rPr>
              <a:t>przerwania </a:t>
            </a:r>
            <a:r>
              <a:rPr lang="pl-PL" dirty="0" smtClean="0">
                <a:latin typeface="Times New Roman" panose="02020603050405020304" pitchFamily="18" charset="0"/>
                <a:cs typeface="Times New Roman" panose="02020603050405020304" pitchFamily="18" charset="0"/>
              </a:rPr>
              <a:t>są </a:t>
            </a:r>
            <a:r>
              <a:rPr lang="pl-PL" dirty="0">
                <a:latin typeface="Times New Roman" panose="02020603050405020304" pitchFamily="18" charset="0"/>
                <a:cs typeface="Times New Roman" panose="02020603050405020304" pitchFamily="18" charset="0"/>
              </a:rPr>
              <a:t>dozwolone</a:t>
            </a:r>
            <a:r>
              <a:rPr lang="pl-PL" dirty="0" smtClean="0">
                <a:latin typeface="Times New Roman" panose="02020603050405020304" pitchFamily="18" charset="0"/>
                <a:cs typeface="Times New Roman" panose="02020603050405020304" pitchFamily="18" charset="0"/>
              </a:rPr>
              <a:t>).</a:t>
            </a:r>
          </a:p>
          <a:p>
            <a:pPr algn="just"/>
            <a:endParaRPr lang="pl-PL"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pl-PL" dirty="0">
                <a:latin typeface="Times New Roman" panose="02020603050405020304" pitchFamily="18" charset="0"/>
                <a:cs typeface="Times New Roman" panose="02020603050405020304" pitchFamily="18" charset="0"/>
              </a:rPr>
              <a:t>Podstawowe </a:t>
            </a:r>
            <a:r>
              <a:rPr lang="pl-PL" dirty="0" smtClean="0">
                <a:latin typeface="Times New Roman" panose="02020603050405020304" pitchFamily="18" charset="0"/>
                <a:cs typeface="Times New Roman" panose="02020603050405020304" pitchFamily="18" charset="0"/>
              </a:rPr>
              <a:t>zespoły </a:t>
            </a:r>
            <a:r>
              <a:rPr lang="pl-PL" dirty="0">
                <a:latin typeface="Times New Roman" panose="02020603050405020304" pitchFamily="18" charset="0"/>
                <a:cs typeface="Times New Roman" panose="02020603050405020304" pitchFamily="18" charset="0"/>
              </a:rPr>
              <a:t>systemu komputerowego (procesor, </a:t>
            </a:r>
            <a:r>
              <a:rPr lang="pl-PL" dirty="0" smtClean="0">
                <a:latin typeface="Times New Roman" panose="02020603050405020304" pitchFamily="18" charset="0"/>
                <a:cs typeface="Times New Roman" panose="02020603050405020304" pitchFamily="18" charset="0"/>
              </a:rPr>
              <a:t>pamięć, moduły wejścia-wyjścia</a:t>
            </a:r>
            <a:r>
              <a:rPr lang="pl-PL" dirty="0">
                <a:latin typeface="Times New Roman" panose="02020603050405020304" pitchFamily="18" charset="0"/>
                <a:cs typeface="Times New Roman" panose="02020603050405020304" pitchFamily="18" charset="0"/>
              </a:rPr>
              <a:t>) </a:t>
            </a:r>
            <a:r>
              <a:rPr lang="pl-PL" dirty="0" smtClean="0">
                <a:latin typeface="Times New Roman" panose="02020603050405020304" pitchFamily="18" charset="0"/>
                <a:cs typeface="Times New Roman" panose="02020603050405020304" pitchFamily="18" charset="0"/>
              </a:rPr>
              <a:t>muszą być </a:t>
            </a:r>
            <a:r>
              <a:rPr lang="pl-PL" dirty="0">
                <a:latin typeface="Times New Roman" panose="02020603050405020304" pitchFamily="18" charset="0"/>
                <a:cs typeface="Times New Roman" panose="02020603050405020304" pitchFamily="18" charset="0"/>
              </a:rPr>
              <a:t>wzajemnie </a:t>
            </a:r>
            <a:r>
              <a:rPr lang="pl-PL" dirty="0" smtClean="0">
                <a:latin typeface="Times New Roman" panose="02020603050405020304" pitchFamily="18" charset="0"/>
                <a:cs typeface="Times New Roman" panose="02020603050405020304" pitchFamily="18" charset="0"/>
              </a:rPr>
              <a:t>połączone</a:t>
            </a:r>
            <a:r>
              <a:rPr lang="pl-PL" dirty="0">
                <a:latin typeface="Times New Roman" panose="02020603050405020304" pitchFamily="18" charset="0"/>
                <a:cs typeface="Times New Roman" panose="02020603050405020304" pitchFamily="18" charset="0"/>
              </a:rPr>
              <a:t>, aby </a:t>
            </a:r>
            <a:r>
              <a:rPr lang="pl-PL" dirty="0" smtClean="0">
                <a:latin typeface="Times New Roman" panose="02020603050405020304" pitchFamily="18" charset="0"/>
                <a:cs typeface="Times New Roman" panose="02020603050405020304" pitchFamily="18" charset="0"/>
              </a:rPr>
              <a:t>była możliwa wymiana danych </a:t>
            </a:r>
            <a:r>
              <a:rPr lang="pl-PL" dirty="0">
                <a:latin typeface="Times New Roman" panose="02020603050405020304" pitchFamily="18" charset="0"/>
                <a:cs typeface="Times New Roman" panose="02020603050405020304" pitchFamily="18" charset="0"/>
              </a:rPr>
              <a:t>i </a:t>
            </a:r>
            <a:r>
              <a:rPr lang="pl-PL" dirty="0" smtClean="0">
                <a:latin typeface="Times New Roman" panose="02020603050405020304" pitchFamily="18" charset="0"/>
                <a:cs typeface="Times New Roman" panose="02020603050405020304" pitchFamily="18" charset="0"/>
              </a:rPr>
              <a:t>sygnałów sterujących. </a:t>
            </a:r>
            <a:r>
              <a:rPr lang="pl-PL" dirty="0">
                <a:latin typeface="Times New Roman" panose="02020603050405020304" pitchFamily="18" charset="0"/>
                <a:cs typeface="Times New Roman" panose="02020603050405020304" pitchFamily="18" charset="0"/>
              </a:rPr>
              <a:t>Najpopularniejszym </a:t>
            </a:r>
            <a:r>
              <a:rPr lang="pl-PL" dirty="0" smtClean="0">
                <a:latin typeface="Times New Roman" panose="02020603050405020304" pitchFamily="18" charset="0"/>
                <a:cs typeface="Times New Roman" panose="02020603050405020304" pitchFamily="18" charset="0"/>
              </a:rPr>
              <a:t>rozwiązaniem takiego połączenia </a:t>
            </a:r>
            <a:r>
              <a:rPr lang="pl-PL" dirty="0">
                <a:latin typeface="Times New Roman" panose="02020603050405020304" pitchFamily="18" charset="0"/>
                <a:cs typeface="Times New Roman" panose="02020603050405020304" pitchFamily="18" charset="0"/>
              </a:rPr>
              <a:t>jest zastosowanie wspólnej magistrali systemowej </a:t>
            </a:r>
            <a:r>
              <a:rPr lang="pl-PL" dirty="0" smtClean="0">
                <a:latin typeface="Times New Roman" panose="02020603050405020304" pitchFamily="18" charset="0"/>
                <a:cs typeface="Times New Roman" panose="02020603050405020304" pitchFamily="18" charset="0"/>
              </a:rPr>
              <a:t>składającej się </a:t>
            </a:r>
            <a:r>
              <a:rPr lang="pl-PL" dirty="0">
                <a:latin typeface="Times New Roman" panose="02020603050405020304" pitchFamily="18" charset="0"/>
                <a:cs typeface="Times New Roman" panose="02020603050405020304" pitchFamily="18" charset="0"/>
              </a:rPr>
              <a:t>z wielu linii. We </a:t>
            </a:r>
            <a:r>
              <a:rPr lang="pl-PL" dirty="0" smtClean="0">
                <a:latin typeface="Times New Roman" panose="02020603050405020304" pitchFamily="18" charset="0"/>
                <a:cs typeface="Times New Roman" panose="02020603050405020304" pitchFamily="18" charset="0"/>
              </a:rPr>
              <a:t>współczesnych </a:t>
            </a:r>
            <a:r>
              <a:rPr lang="pl-PL" dirty="0">
                <a:latin typeface="Times New Roman" panose="02020603050405020304" pitchFamily="18" charset="0"/>
                <a:cs typeface="Times New Roman" panose="02020603050405020304" pitchFamily="18" charset="0"/>
              </a:rPr>
              <a:t>systemach w celu </a:t>
            </a:r>
            <a:r>
              <a:rPr lang="pl-PL" dirty="0" smtClean="0">
                <a:latin typeface="Times New Roman" panose="02020603050405020304" pitchFamily="18" charset="0"/>
                <a:cs typeface="Times New Roman" panose="02020603050405020304" pitchFamily="18" charset="0"/>
              </a:rPr>
              <a:t>zwiększenia wydajności </a:t>
            </a:r>
            <a:r>
              <a:rPr lang="pl-PL" dirty="0">
                <a:latin typeface="Times New Roman" panose="02020603050405020304" pitchFamily="18" charset="0"/>
                <a:cs typeface="Times New Roman" panose="02020603050405020304" pitchFamily="18" charset="0"/>
              </a:rPr>
              <a:t>stosuje </a:t>
            </a:r>
            <a:r>
              <a:rPr lang="pl-PL" dirty="0" smtClean="0">
                <a:latin typeface="Times New Roman" panose="02020603050405020304" pitchFamily="18" charset="0"/>
                <a:cs typeface="Times New Roman" panose="02020603050405020304" pitchFamily="18" charset="0"/>
              </a:rPr>
              <a:t>się </a:t>
            </a:r>
            <a:r>
              <a:rPr lang="pl-PL" dirty="0">
                <a:latin typeface="Times New Roman" panose="02020603050405020304" pitchFamily="18" charset="0"/>
                <a:cs typeface="Times New Roman" panose="02020603050405020304" pitchFamily="18" charset="0"/>
              </a:rPr>
              <a:t>zwykle magistrale hierarchiczne</a:t>
            </a:r>
            <a:r>
              <a:rPr lang="pl-PL" dirty="0" smtClean="0">
                <a:latin typeface="Times New Roman" panose="02020603050405020304" pitchFamily="18" charset="0"/>
                <a:cs typeface="Times New Roman" panose="02020603050405020304" pitchFamily="18" charset="0"/>
              </a:rPr>
              <a:t>.</a:t>
            </a:r>
          </a:p>
          <a:p>
            <a:pPr algn="just"/>
            <a:endParaRPr lang="pl-PL"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pl-PL" dirty="0" smtClean="0">
                <a:latin typeface="Times New Roman" panose="02020603050405020304" pitchFamily="18" charset="0"/>
                <a:cs typeface="Times New Roman" panose="02020603050405020304" pitchFamily="18" charset="0"/>
              </a:rPr>
              <a:t>Do podstawowych problemów projektowych magistrali należą: </a:t>
            </a:r>
          </a:p>
          <a:p>
            <a:pPr marL="285750" indent="-285750" algn="just">
              <a:buFont typeface="Wingdings" panose="05000000000000000000" pitchFamily="2" charset="2"/>
              <a:buChar char="v"/>
            </a:pPr>
            <a:endParaRPr lang="pl-PL" dirty="0" smtClean="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q"/>
            </a:pPr>
            <a:r>
              <a:rPr lang="pl-PL" dirty="0" smtClean="0">
                <a:latin typeface="Times New Roman" panose="02020603050405020304" pitchFamily="18" charset="0"/>
                <a:cs typeface="Times New Roman" panose="02020603050405020304" pitchFamily="18" charset="0"/>
              </a:rPr>
              <a:t>arbitraż (scentralizowany lub rozproszony sposób udzielania zezwoleń na przesyłanie sygnałów liniami magistralowymi); </a:t>
            </a:r>
          </a:p>
          <a:p>
            <a:pPr marL="742950" lvl="1" indent="-285750" algn="just">
              <a:buFont typeface="Wingdings" panose="05000000000000000000" pitchFamily="2" charset="2"/>
              <a:buChar char="q"/>
            </a:pPr>
            <a:r>
              <a:rPr lang="pl-PL" dirty="0" smtClean="0">
                <a:latin typeface="Times New Roman" panose="02020603050405020304" pitchFamily="18" charset="0"/>
                <a:cs typeface="Times New Roman" panose="02020603050405020304" pitchFamily="18" charset="0"/>
              </a:rPr>
              <a:t>sposób sterowania przebiegami czasowymi (synchronizacja sygnałów przesyłanych magistralą za pomocą centralnego zegara lub ich przesyłanie asynchroniczne na podstawie ostatniej transmisji). </a:t>
            </a:r>
          </a:p>
          <a:p>
            <a:pPr marL="742950" lvl="1" indent="-285750" algn="just">
              <a:buFont typeface="Wingdings" panose="05000000000000000000" pitchFamily="2" charset="2"/>
              <a:buChar char="q"/>
            </a:pPr>
            <a:r>
              <a:rPr lang="pl-PL" dirty="0" smtClean="0">
                <a:latin typeface="Times New Roman" panose="02020603050405020304" pitchFamily="18" charset="0"/>
                <a:cs typeface="Times New Roman" panose="02020603050405020304" pitchFamily="18" charset="0"/>
              </a:rPr>
              <a:t>Oraz szerokość (czyli liczba linii adresowych i danych).</a:t>
            </a:r>
            <a:endParaRPr lang="pl-PL" dirty="0">
              <a:latin typeface="Times New Roman" panose="02020603050405020304" pitchFamily="18" charset="0"/>
              <a:cs typeface="Times New Roman" panose="02020603050405020304" pitchFamily="18" charset="0"/>
            </a:endParaRPr>
          </a:p>
        </p:txBody>
      </p:sp>
      <p:sp>
        <p:nvSpPr>
          <p:cNvPr id="3" name="pole tekstowe 2"/>
          <p:cNvSpPr txBox="1"/>
          <p:nvPr/>
        </p:nvSpPr>
        <p:spPr>
          <a:xfrm>
            <a:off x="755576" y="332656"/>
            <a:ext cx="7344816" cy="707886"/>
          </a:xfrm>
          <a:prstGeom prst="rect">
            <a:avLst/>
          </a:prstGeom>
          <a:noFill/>
        </p:spPr>
        <p:txBody>
          <a:bodyPr wrap="square" rtlCol="0">
            <a:spAutoFit/>
          </a:bodyPr>
          <a:lstStyle/>
          <a:p>
            <a:r>
              <a:rPr lang="pl-PL" sz="4000" dirty="0" smtClean="0">
                <a:latin typeface="Times New Roman" panose="02020603050405020304" pitchFamily="18" charset="0"/>
                <a:cs typeface="Times New Roman" panose="02020603050405020304" pitchFamily="18" charset="0"/>
              </a:rPr>
              <a:t>Podstawowe założenia.</a:t>
            </a:r>
            <a:endParaRPr lang="pl-PL"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7204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p:cTn id="7" dur="1000" fill="hold"/>
                                        <p:tgtEl>
                                          <p:spTgt spid="2">
                                            <p:txEl>
                                              <p:pRg st="1" end="1"/>
                                            </p:txEl>
                                          </p:spTgt>
                                        </p:tgtEl>
                                        <p:attrNameLst>
                                          <p:attrName>ppt_w</p:attrName>
                                        </p:attrNameLst>
                                      </p:cBhvr>
                                      <p:tavLst>
                                        <p:tav tm="0">
                                          <p:val>
                                            <p:fltVal val="0"/>
                                          </p:val>
                                        </p:tav>
                                        <p:tav tm="100000">
                                          <p:val>
                                            <p:strVal val="#ppt_w"/>
                                          </p:val>
                                        </p:tav>
                                      </p:tavLst>
                                    </p:anim>
                                    <p:anim calcmode="lin" valueType="num">
                                      <p:cBhvr>
                                        <p:cTn id="8" dur="1000" fill="hold"/>
                                        <p:tgtEl>
                                          <p:spTgt spid="2">
                                            <p:txEl>
                                              <p:pRg st="1" end="1"/>
                                            </p:txEl>
                                          </p:spTgt>
                                        </p:tgtEl>
                                        <p:attrNameLst>
                                          <p:attrName>ppt_h</p:attrName>
                                        </p:attrNameLst>
                                      </p:cBhvr>
                                      <p:tavLst>
                                        <p:tav tm="0">
                                          <p:val>
                                            <p:fltVal val="0"/>
                                          </p:val>
                                        </p:tav>
                                        <p:tav tm="100000">
                                          <p:val>
                                            <p:strVal val="#ppt_h"/>
                                          </p:val>
                                        </p:tav>
                                      </p:tavLst>
                                    </p:anim>
                                    <p:anim calcmode="lin" valueType="num">
                                      <p:cBhvr>
                                        <p:cTn id="9" dur="1000" fill="hold"/>
                                        <p:tgtEl>
                                          <p:spTgt spid="2">
                                            <p:txEl>
                                              <p:pRg st="1" end="1"/>
                                            </p:txEl>
                                          </p:spTgt>
                                        </p:tgtEl>
                                        <p:attrNameLst>
                                          <p:attrName>style.rotation</p:attrName>
                                        </p:attrNameLst>
                                      </p:cBhvr>
                                      <p:tavLst>
                                        <p:tav tm="0">
                                          <p:val>
                                            <p:fltVal val="90"/>
                                          </p:val>
                                        </p:tav>
                                        <p:tav tm="100000">
                                          <p:val>
                                            <p:fltVal val="0"/>
                                          </p:val>
                                        </p:tav>
                                      </p:tavLst>
                                    </p:anim>
                                    <p:animEffect transition="in" filter="fade">
                                      <p:cBhvr>
                                        <p:cTn id="10" dur="10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wipe(down)">
                                      <p:cBhvr>
                                        <p:cTn id="15" dur="500"/>
                                        <p:tgtEl>
                                          <p:spTgt spid="2">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2">
                                            <p:txEl>
                                              <p:pRg st="5" end="5"/>
                                            </p:txEl>
                                          </p:spTgt>
                                        </p:tgtEl>
                                        <p:attrNameLst>
                                          <p:attrName>style.visibility</p:attrName>
                                        </p:attrNameLst>
                                      </p:cBhvr>
                                      <p:to>
                                        <p:strVal val="visible"/>
                                      </p:to>
                                    </p:set>
                                    <p:animEffect transition="in" filter="wipe(down)">
                                      <p:cBhvr>
                                        <p:cTn id="20" dur="500"/>
                                        <p:tgtEl>
                                          <p:spTgt spid="2">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5" fill="hold" nodeType="click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animEffect transition="in" filter="randombar(vertical)">
                                      <p:cBhvr>
                                        <p:cTn id="25" dur="500"/>
                                        <p:tgtEl>
                                          <p:spTgt spid="2">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7" presetClass="entr" presetSubtype="0" fill="hold" nodeType="clickEffect">
                                  <p:stCondLst>
                                    <p:cond delay="0"/>
                                  </p:stCondLst>
                                  <p:childTnLst>
                                    <p:set>
                                      <p:cBhvr>
                                        <p:cTn id="29" dur="1" fill="hold">
                                          <p:stCondLst>
                                            <p:cond delay="0"/>
                                          </p:stCondLst>
                                        </p:cTn>
                                        <p:tgtEl>
                                          <p:spTgt spid="2">
                                            <p:txEl>
                                              <p:pRg st="8" end="8"/>
                                            </p:txEl>
                                          </p:spTgt>
                                        </p:tgtEl>
                                        <p:attrNameLst>
                                          <p:attrName>style.visibility</p:attrName>
                                        </p:attrNameLst>
                                      </p:cBhvr>
                                      <p:to>
                                        <p:strVal val="visible"/>
                                      </p:to>
                                    </p:set>
                                    <p:animEffect transition="in" filter="fade">
                                      <p:cBhvr>
                                        <p:cTn id="30" dur="1000"/>
                                        <p:tgtEl>
                                          <p:spTgt spid="2">
                                            <p:txEl>
                                              <p:pRg st="8" end="8"/>
                                            </p:txEl>
                                          </p:spTgt>
                                        </p:tgtEl>
                                      </p:cBhvr>
                                    </p:animEffect>
                                    <p:anim calcmode="lin" valueType="num">
                                      <p:cBhvr>
                                        <p:cTn id="31"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32"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anim calcmode="lin" valueType="num">
                                      <p:cBhvr additive="base">
                                        <p:cTn id="37" dur="500" fill="hold"/>
                                        <p:tgtEl>
                                          <p:spTgt spid="2">
                                            <p:txEl>
                                              <p:pRg st="9" end="9"/>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2170CABE532C33449B578BD8F787F39A" ma:contentTypeVersion="4" ma:contentTypeDescription="Utwórz nowy dokument." ma:contentTypeScope="" ma:versionID="d7803e61b01464c9d78e369b227dd509">
  <xsd:schema xmlns:xsd="http://www.w3.org/2001/XMLSchema" xmlns:xs="http://www.w3.org/2001/XMLSchema" xmlns:p="http://schemas.microsoft.com/office/2006/metadata/properties" xmlns:ns2="3b939de5-cdd9-44e2-8f03-6e05d9f04037" targetNamespace="http://schemas.microsoft.com/office/2006/metadata/properties" ma:root="true" ma:fieldsID="f215c73d8ffb0577274471039c47146f" ns2:_="">
    <xsd:import namespace="3b939de5-cdd9-44e2-8f03-6e05d9f0403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939de5-cdd9-44e2-8f03-6e05d9f0403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zawartości"/>
        <xsd:element ref="dc:title" minOccurs="0" maxOccurs="1" ma:index="4" ma:displayName="Tytu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89588C1-D333-45FF-AE50-61E080159880}"/>
</file>

<file path=customXml/itemProps2.xml><?xml version="1.0" encoding="utf-8"?>
<ds:datastoreItem xmlns:ds="http://schemas.openxmlformats.org/officeDocument/2006/customXml" ds:itemID="{E4585E1E-8543-4956-9B4D-84446F77A6EC}"/>
</file>

<file path=customXml/itemProps3.xml><?xml version="1.0" encoding="utf-8"?>
<ds:datastoreItem xmlns:ds="http://schemas.openxmlformats.org/officeDocument/2006/customXml" ds:itemID="{D2954A9B-104A-4CD8-BA0B-6031ECF12A44}"/>
</file>

<file path=docProps/app.xml><?xml version="1.0" encoding="utf-8"?>
<Properties xmlns="http://schemas.openxmlformats.org/officeDocument/2006/extended-properties" xmlns:vt="http://schemas.openxmlformats.org/officeDocument/2006/docPropsVTypes">
  <TotalTime>32066</TotalTime>
  <Words>2476</Words>
  <Application>Microsoft Office PowerPoint</Application>
  <PresentationFormat>Pokaz na ekranie (4:3)</PresentationFormat>
  <Paragraphs>627</Paragraphs>
  <Slides>69</Slides>
  <Notes>4</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69</vt:i4>
      </vt:variant>
    </vt:vector>
  </HeadingPairs>
  <TitlesOfParts>
    <vt:vector size="74" baseType="lpstr">
      <vt:lpstr>Arial</vt:lpstr>
      <vt:lpstr>Calibri</vt:lpstr>
      <vt:lpstr>Times New Roman</vt:lpstr>
      <vt:lpstr>Wingdings</vt:lpstr>
      <vt:lpstr>Motyw pakietu Office</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Komputer wielocyklowy.</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Architektura MARIE- realizacja</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Slawek</dc:creator>
  <cp:lastModifiedBy>Slawomir Pawlowski</cp:lastModifiedBy>
  <cp:revision>208</cp:revision>
  <cp:lastPrinted>2021-12-18T09:26:14Z</cp:lastPrinted>
  <dcterms:created xsi:type="dcterms:W3CDTF">2016-11-23T15:51:20Z</dcterms:created>
  <dcterms:modified xsi:type="dcterms:W3CDTF">2023-04-27T07:19:35Z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0x0101002170CABE532C33449B578BD8F787F39A</vt:lpwstr>
  </property>
</Properties>
</file>