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Montserrat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EB7261-5B6E-4BB5-97AC-C5CDFA183EE4}">
  <a:tblStyle styleId="{11EB7261-5B6E-4BB5-97AC-C5CDFA183E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79C1446-F43D-4510-BB8D-C83607A57A03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4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Lato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Montserrat-bold.fntdata"/><Relationship Id="rId14" Type="http://schemas.openxmlformats.org/officeDocument/2006/relationships/slide" Target="slides/slide8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1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0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20a80a611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20a80a61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20a80a61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20a80a61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20a80a611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20a80a611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c2d007e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c2d007e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c2d007ea2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c2d007ea2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c2d007ea2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c2d007ea2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c2d007ea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c2d007e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c2d007ea2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c2d007ea2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c2d007ea2_3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ac2d007ea2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c2d007ea2_3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ac2d007ea2_3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20a80a61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20a80a61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ac2d007ea2_3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ac2d007ea2_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c2d007ea2_3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c2d007ea2_3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c2d007ea2_3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c2d007ea2_3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c2d007ea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c2d007ea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20a80a611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20a80a61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c2d007ea2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ac2d007ea2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ac2d007ea2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ac2d007ea2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c2d007ea2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ac2d007ea2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c2d007ea2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ac2d007ea2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graph has 9 edges, 8 nodes, and 1 connected component, so the cyclomatic complexity of the program is 9 - 8 + 2*1 = 3.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ac2d007ea2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ac2d007ea2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20a80a61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20a80a61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c1258991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c125899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c2d007ea2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c2d007ea2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c2d007ea2_1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c2d007ea2_1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c2d007ea2_1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c2d007ea2_1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c2d007ea2_1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c2d007ea2_1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20a80a61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20a80a61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Relationship Id="rId4" Type="http://schemas.openxmlformats.org/officeDocument/2006/relationships/image" Target="../media/image3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png"/><Relationship Id="rId4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7.png"/><Relationship Id="rId5" Type="http://schemas.openxmlformats.org/officeDocument/2006/relationships/image" Target="../media/image20.png"/><Relationship Id="rId6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Relationship Id="rId10" Type="http://schemas.openxmlformats.org/officeDocument/2006/relationships/image" Target="../media/image34.png"/><Relationship Id="rId9" Type="http://schemas.openxmlformats.org/officeDocument/2006/relationships/image" Target="../media/image26.png"/><Relationship Id="rId5" Type="http://schemas.openxmlformats.org/officeDocument/2006/relationships/image" Target="../media/image21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16375" y="1815125"/>
            <a:ext cx="5017500" cy="9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Statistical Process Control Final Project</a:t>
            </a:r>
            <a:endParaRPr b="1" sz="27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708450" y="3391775"/>
            <a:ext cx="3707700" cy="11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Chase Banyai, Isabella Boone, Joel Gingrich, Andrew Januszko, Travis Myers, Kimberly O’Neill, Morgan Williams-Burrell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November 2020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type="title"/>
          </p:nvPr>
        </p:nvSpPr>
        <p:spPr>
          <a:xfrm>
            <a:off x="1052550" y="735975"/>
            <a:ext cx="70389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Gripper Manufacturing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/>
              <a:t>Question #2 Response</a:t>
            </a:r>
            <a:endParaRPr i="1" sz="2100"/>
          </a:p>
        </p:txBody>
      </p:sp>
      <p:sp>
        <p:nvSpPr>
          <p:cNvPr id="213" name="Google Shape;213;p22"/>
          <p:cNvSpPr txBox="1"/>
          <p:nvPr>
            <p:ph idx="1" type="body"/>
          </p:nvPr>
        </p:nvSpPr>
        <p:spPr>
          <a:xfrm>
            <a:off x="1052550" y="1574300"/>
            <a:ext cx="70389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/>
              <a:t>On average, line #5 is more precise in width with a difference of 0.0360 cm and breadth</a:t>
            </a:r>
            <a:r>
              <a:rPr lang="en"/>
              <a:t> with a difference of </a:t>
            </a:r>
            <a:r>
              <a:rPr lang="en"/>
              <a:t>0.0442 cm.</a:t>
            </a:r>
            <a:endParaRPr sz="1300"/>
          </a:p>
        </p:txBody>
      </p:sp>
      <p:graphicFrame>
        <p:nvGraphicFramePr>
          <p:cNvPr id="214" name="Google Shape;214;p22"/>
          <p:cNvGraphicFramePr/>
          <p:nvPr/>
        </p:nvGraphicFramePr>
        <p:xfrm>
          <a:off x="1252675" y="219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{11EB7261-5B6E-4BB5-97AC-C5CDFA183EE4}</a:tableStyleId>
              </a:tblPr>
              <a:tblGrid>
                <a:gridCol w="811875"/>
                <a:gridCol w="1524825"/>
                <a:gridCol w="162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rgbClr val="FFFFFF"/>
                          </a:solidFill>
                        </a:rPr>
                        <a:t>Line #</a:t>
                      </a:r>
                      <a:endParaRPr b="1" i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rgbClr val="FFFFFF"/>
                          </a:solidFill>
                        </a:rPr>
                        <a:t>Width (Range)</a:t>
                      </a:r>
                      <a:endParaRPr b="1" i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rgbClr val="FFFFFF"/>
                          </a:solidFill>
                        </a:rPr>
                        <a:t>Breadth </a:t>
                      </a:r>
                      <a:r>
                        <a:rPr b="1" i="1" lang="en">
                          <a:solidFill>
                            <a:srgbClr val="FFFFFF"/>
                          </a:solidFill>
                        </a:rPr>
                        <a:t>(Range)</a:t>
                      </a:r>
                      <a:endParaRPr b="1" i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0.0432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0.0523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0.0356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0.04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83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0.04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55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504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435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0.0494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0.00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60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0.0058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1052550" y="735975"/>
            <a:ext cx="70389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Gripper Manufacturing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/>
              <a:t>Question #3 Response</a:t>
            </a:r>
            <a:endParaRPr i="1" sz="2100"/>
          </a:p>
        </p:txBody>
      </p:sp>
      <p:graphicFrame>
        <p:nvGraphicFramePr>
          <p:cNvPr id="220" name="Google Shape;220;p23"/>
          <p:cNvGraphicFramePr/>
          <p:nvPr/>
        </p:nvGraphicFramePr>
        <p:xfrm>
          <a:off x="5330050" y="156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{11EB7261-5B6E-4BB5-97AC-C5CDFA183EE4}</a:tableStyleId>
              </a:tblPr>
              <a:tblGrid>
                <a:gridCol w="662125"/>
                <a:gridCol w="1098450"/>
                <a:gridCol w="100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Line #</a:t>
                      </a:r>
                      <a:endParaRPr b="1" i="1"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Total Failures</a:t>
                      </a:r>
                      <a:endParaRPr b="1" i="1"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Failure Rate</a:t>
                      </a:r>
                      <a:endParaRPr b="1" i="1"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42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36.2069%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41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35.3448%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47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40.5172%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53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45.6896%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0.0000%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1" name="Google Shape;221;p23"/>
          <p:cNvSpPr txBox="1"/>
          <p:nvPr/>
        </p:nvSpPr>
        <p:spPr>
          <a:xfrm>
            <a:off x="1052550" y="1567725"/>
            <a:ext cx="3849000" cy="27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 general: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○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Line #4 had the highest overall failure rate at 45.6896%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○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Line #5 had the lowest overall failure rate at 0.0000%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It should be noted that the cheaper process has an overall higher failure rate when compared to the more expensive one.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/>
          <p:nvPr>
            <p:ph type="title"/>
          </p:nvPr>
        </p:nvSpPr>
        <p:spPr>
          <a:xfrm>
            <a:off x="1052550" y="735975"/>
            <a:ext cx="70389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Gripper Manufacturing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/>
              <a:t>Question #4 Response</a:t>
            </a:r>
            <a:endParaRPr i="1" sz="2100"/>
          </a:p>
        </p:txBody>
      </p:sp>
      <p:sp>
        <p:nvSpPr>
          <p:cNvPr id="227" name="Google Shape;227;p24"/>
          <p:cNvSpPr txBox="1"/>
          <p:nvPr>
            <p:ph idx="1" type="body"/>
          </p:nvPr>
        </p:nvSpPr>
        <p:spPr>
          <a:xfrm>
            <a:off x="1052550" y="1574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/>
              <a:t>If both tips are equal in manufacturing cost, it would be cheaper to use the process on line #5. There would be more money lost in failures from lines #1-4.</a:t>
            </a:r>
            <a:endParaRPr sz="1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idx="1" type="body"/>
          </p:nvPr>
        </p:nvSpPr>
        <p:spPr>
          <a:xfrm>
            <a:off x="1052550" y="1582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company makes circuit boards for a robotic arm.  They work 24 hours a day with three shifts over a 24 hour period for 20 weeks.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company is testing their boards to see how much of the surface is solderable. The two main factors are the copper plates and the </a:t>
            </a:r>
            <a:r>
              <a:rPr lang="en"/>
              <a:t>temperature</a:t>
            </a:r>
            <a:r>
              <a:rPr lang="en"/>
              <a:t> that they are etched at.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They gathered data for these 20 weeks, collecting a percentage of area that is solderable and the number of holes that didn’t solder.</a:t>
            </a:r>
            <a:endParaRPr/>
          </a:p>
        </p:txBody>
      </p:sp>
      <p:sp>
        <p:nvSpPr>
          <p:cNvPr id="233" name="Google Shape;233;p25"/>
          <p:cNvSpPr txBox="1"/>
          <p:nvPr>
            <p:ph type="title"/>
          </p:nvPr>
        </p:nvSpPr>
        <p:spPr>
          <a:xfrm>
            <a:off x="1052550" y="613775"/>
            <a:ext cx="70389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Circuit Board Manufacturing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Background</a:t>
            </a:r>
            <a:r>
              <a:rPr b="1" lang="en">
                <a:solidFill>
                  <a:srgbClr val="FFFFFF"/>
                </a:solidFill>
              </a:rPr>
              <a:t> 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type="title"/>
          </p:nvPr>
        </p:nvSpPr>
        <p:spPr>
          <a:xfrm>
            <a:off x="1052550" y="635675"/>
            <a:ext cx="70389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Circuit Board Manufacturing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Questions</a:t>
            </a:r>
            <a:endParaRPr b="1"/>
          </a:p>
        </p:txBody>
      </p:sp>
      <p:sp>
        <p:nvSpPr>
          <p:cNvPr id="239" name="Google Shape;239;p26"/>
          <p:cNvSpPr txBox="1"/>
          <p:nvPr>
            <p:ph idx="1" type="body"/>
          </p:nvPr>
        </p:nvSpPr>
        <p:spPr>
          <a:xfrm>
            <a:off x="1052550" y="1441200"/>
            <a:ext cx="7272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criteria for the percentage of area that passes solderability is 95%. Is their process in control in relation to that statistic?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Did the change in temperature of their etching affect the solderability of the solder pads?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Did the change in the supplier of copper plates affect the number of holes that dip tin?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type="title"/>
          </p:nvPr>
        </p:nvSpPr>
        <p:spPr>
          <a:xfrm>
            <a:off x="1052550" y="737800"/>
            <a:ext cx="70389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Circuit Board Manufacturing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Question 1 - Is their process in control? </a:t>
            </a:r>
            <a:endParaRPr b="1"/>
          </a:p>
        </p:txBody>
      </p:sp>
      <p:graphicFrame>
        <p:nvGraphicFramePr>
          <p:cNvPr id="245" name="Google Shape;245;p27"/>
          <p:cNvGraphicFramePr/>
          <p:nvPr/>
        </p:nvGraphicFramePr>
        <p:xfrm>
          <a:off x="5038013" y="220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{B79C1446-F43D-4510-BB8D-C83607A57A03}</a:tableStyleId>
              </a:tblPr>
              <a:tblGrid>
                <a:gridCol w="1285875"/>
                <a:gridCol w="952500"/>
                <a:gridCol w="952500"/>
              </a:tblGrid>
              <a:tr h="200025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Area Solderable</a:t>
                      </a:r>
                      <a:endParaRPr b="1" sz="100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Amount Over .95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290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96.67%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Amount Under .95</a:t>
                      </a:r>
                      <a:endParaRPr sz="100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3.33%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46" name="Google Shape;246;p2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24" y="1808500"/>
            <a:ext cx="4425999" cy="257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Yes, The process is in control.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have more than 96% above where we need it to be.  Out of 300 boards, we had only 10 not able to be used.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With only 10 of the 300 boards not usable the process is in control.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"/>
          <p:cNvSpPr txBox="1"/>
          <p:nvPr>
            <p:ph type="title"/>
          </p:nvPr>
        </p:nvSpPr>
        <p:spPr>
          <a:xfrm>
            <a:off x="1297500" y="467450"/>
            <a:ext cx="70389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Circuit Board Manufacturing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Question 1 - Is their process in control? 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1052550" y="584350"/>
            <a:ext cx="7038900" cy="1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Circuit Board Manufacturing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Question 2 - </a:t>
            </a:r>
            <a:r>
              <a:rPr i="1" lang="en">
                <a:solidFill>
                  <a:srgbClr val="FFFFFF"/>
                </a:solidFill>
              </a:rPr>
              <a:t>Did the change in temperature of their etching affect the solderability of the solder pads?</a:t>
            </a:r>
            <a:endParaRPr i="1">
              <a:solidFill>
                <a:srgbClr val="FFFFFF"/>
              </a:solidFill>
            </a:endParaRPr>
          </a:p>
        </p:txBody>
      </p:sp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1096325" y="2217900"/>
            <a:ext cx="7038900" cy="25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Remember: at week 16, they changed the temperature at which their acid etcher was operating.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So, we are comparing all of the data from week 1-15 to week 16-20.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9" name="Google Shape;259;p29"/>
          <p:cNvGraphicFramePr/>
          <p:nvPr/>
        </p:nvGraphicFramePr>
        <p:xfrm>
          <a:off x="2024063" y="360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{B79C1446-F43D-4510-BB8D-C83607A57A03}</a:tableStyleId>
              </a:tblPr>
              <a:tblGrid>
                <a:gridCol w="1285875"/>
                <a:gridCol w="952500"/>
                <a:gridCol w="952500"/>
                <a:gridCol w="952500"/>
                <a:gridCol w="952500"/>
              </a:tblGrid>
              <a:tr h="200025"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Specification Comparison</a:t>
                      </a:r>
                      <a:endParaRPr b="1" sz="100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Day 1-79</a:t>
                      </a:r>
                      <a:endParaRPr sz="100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Day 80-100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Day 1-79 %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Day 80-100 % 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Amount Over .95</a:t>
                      </a:r>
                      <a:endParaRPr sz="100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216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74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96.00%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98.67%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Amount Under .95</a:t>
                      </a:r>
                      <a:endParaRPr sz="100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4.00%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1.33%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/>
          <p:nvPr>
            <p:ph type="title"/>
          </p:nvPr>
        </p:nvSpPr>
        <p:spPr>
          <a:xfrm>
            <a:off x="1052550" y="584350"/>
            <a:ext cx="7038900" cy="1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Circuit Board Manufacturing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Question 2 - Did a change in temperature affect the solderability? </a:t>
            </a:r>
            <a:endParaRPr i="1">
              <a:solidFill>
                <a:srgbClr val="FFFFFF"/>
              </a:solidFill>
            </a:endParaRPr>
          </a:p>
        </p:txBody>
      </p:sp>
      <p:pic>
        <p:nvPicPr>
          <p:cNvPr id="265" name="Google Shape;265;p3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925" y="1972478"/>
            <a:ext cx="6748149" cy="2888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type="title"/>
          </p:nvPr>
        </p:nvSpPr>
        <p:spPr>
          <a:xfrm>
            <a:off x="1052550" y="584350"/>
            <a:ext cx="7038900" cy="9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Circuit Board Manufacturing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Question 2 - Conclusion</a:t>
            </a:r>
            <a:endParaRPr i="1">
              <a:solidFill>
                <a:srgbClr val="FFFFFF"/>
              </a:solidFill>
            </a:endParaRPr>
          </a:p>
        </p:txBody>
      </p:sp>
      <p:sp>
        <p:nvSpPr>
          <p:cNvPr id="271" name="Google Shape;271;p31"/>
          <p:cNvSpPr txBox="1"/>
          <p:nvPr>
            <p:ph idx="1" type="body"/>
          </p:nvPr>
        </p:nvSpPr>
        <p:spPr>
          <a:xfrm>
            <a:off x="1096325" y="1554000"/>
            <a:ext cx="7038900" cy="31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the temperature change, the amount of area solderable that is above the 95% specification is around 96% of all data.  After the temperature change, that number shifts to 98.67%. You can see in the graph that there is also an overall increase in the percentages.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Therefore, the change in temperature affected the solderability.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052550" y="948350"/>
            <a:ext cx="70389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Table of Contents</a:t>
            </a:r>
            <a:endParaRPr b="1"/>
          </a:p>
        </p:txBody>
      </p:sp>
      <p:graphicFrame>
        <p:nvGraphicFramePr>
          <p:cNvPr id="141" name="Google Shape;141;p14"/>
          <p:cNvGraphicFramePr/>
          <p:nvPr/>
        </p:nvGraphicFramePr>
        <p:xfrm>
          <a:off x="1052550" y="1585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{11EB7261-5B6E-4BB5-97AC-C5CDFA183EE4}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rgbClr val="FFFFFF"/>
                          </a:solidFill>
                        </a:rPr>
                        <a:t>Topic</a:t>
                      </a:r>
                      <a:endParaRPr b="1" i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Gripper Manufacturing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Circuit Board Manufacturing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Software Development Process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>
            <p:ph type="title"/>
          </p:nvPr>
        </p:nvSpPr>
        <p:spPr>
          <a:xfrm>
            <a:off x="1052550" y="584350"/>
            <a:ext cx="7038900" cy="1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Circuit Board Manufacturing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Question 3 - </a:t>
            </a:r>
            <a:r>
              <a:rPr i="1" lang="en">
                <a:solidFill>
                  <a:srgbClr val="FFFFFF"/>
                </a:solidFill>
              </a:rPr>
              <a:t>Did the change in the supplier of copper plates affect the number of holes that dip tin? </a:t>
            </a:r>
            <a:endParaRPr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</a:endParaRPr>
          </a:p>
        </p:txBody>
      </p:sp>
      <p:sp>
        <p:nvSpPr>
          <p:cNvPr id="277" name="Google Shape;277;p32"/>
          <p:cNvSpPr txBox="1"/>
          <p:nvPr>
            <p:ph idx="1" type="body"/>
          </p:nvPr>
        </p:nvSpPr>
        <p:spPr>
          <a:xfrm>
            <a:off x="1096325" y="2217900"/>
            <a:ext cx="7038900" cy="25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Remember: at week </a:t>
            </a:r>
            <a:r>
              <a:rPr lang="en"/>
              <a:t>10</a:t>
            </a:r>
            <a:r>
              <a:rPr lang="en"/>
              <a:t>, they changed their supplier of copper plates.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So, we are comparing all of the data from week 1-9 to week 10-20.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8" name="Google Shape;278;p32"/>
          <p:cNvGraphicFramePr/>
          <p:nvPr/>
        </p:nvGraphicFramePr>
        <p:xfrm>
          <a:off x="2190750" y="298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{B79C1446-F43D-4510-BB8D-C83607A57A03}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Data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Before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After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% before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% after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129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150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95.56%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90.91%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0.74%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3.64%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2.96%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2.42%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0.74%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2.42%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0.00%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0.61%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Total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135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165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% holes &gt; 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4.44%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9.09%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 txBox="1"/>
          <p:nvPr>
            <p:ph type="title"/>
          </p:nvPr>
        </p:nvSpPr>
        <p:spPr>
          <a:xfrm>
            <a:off x="1052550" y="584350"/>
            <a:ext cx="7038900" cy="1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Circuit Board Manufacturing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Question 3 - Did the change in the supplier of copper plates affect the number of holes that dip tin? </a:t>
            </a:r>
            <a:endParaRPr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</a:endParaRPr>
          </a:p>
        </p:txBody>
      </p:sp>
      <p:pic>
        <p:nvPicPr>
          <p:cNvPr id="284" name="Google Shape;284;p3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163" y="2154525"/>
            <a:ext cx="6715668" cy="276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/>
          <p:nvPr>
            <p:ph type="title"/>
          </p:nvPr>
        </p:nvSpPr>
        <p:spPr>
          <a:xfrm>
            <a:off x="1052550" y="584350"/>
            <a:ext cx="7038900" cy="9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Circuit Board Manufacturing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Question 3 - Conclusion</a:t>
            </a:r>
            <a:endParaRPr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</a:endParaRPr>
          </a:p>
        </p:txBody>
      </p:sp>
      <p:sp>
        <p:nvSpPr>
          <p:cNvPr id="290" name="Google Shape;290;p34"/>
          <p:cNvSpPr txBox="1"/>
          <p:nvPr>
            <p:ph idx="1" type="body"/>
          </p:nvPr>
        </p:nvSpPr>
        <p:spPr>
          <a:xfrm>
            <a:off x="1096325" y="1553950"/>
            <a:ext cx="7038900" cy="31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overall number of holes shifted from 4.44% to 9.09% after the change in manufacturer, and the overall number of plates with 0 holes shifted from 95.56% to 90.91%.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is an overall increase in holes after switching manufacturing, and is most likely the reason for the increase.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Development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96" name="Google Shape;296;p35"/>
          <p:cNvSpPr txBox="1"/>
          <p:nvPr>
            <p:ph idx="1" type="body"/>
          </p:nvPr>
        </p:nvSpPr>
        <p:spPr>
          <a:xfrm>
            <a:off x="1297500" y="270777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18: Hired new employee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Weeks 28 and 29: Swine Flu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Week 35: New development environment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Week 43: One employee left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Week 48: Hired back an old employee</a:t>
            </a:r>
            <a:endParaRPr/>
          </a:p>
        </p:txBody>
      </p:sp>
      <p:sp>
        <p:nvSpPr>
          <p:cNvPr id="297" name="Google Shape;297;p35"/>
          <p:cNvSpPr txBox="1"/>
          <p:nvPr>
            <p:ph idx="2" type="body"/>
          </p:nvPr>
        </p:nvSpPr>
        <p:spPr>
          <a:xfrm>
            <a:off x="4933221" y="270777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Staffing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Defects per package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Package size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Average </a:t>
            </a:r>
            <a:r>
              <a:rPr lang="en"/>
              <a:t>Cyclomatic</a:t>
            </a:r>
            <a:r>
              <a:rPr lang="en"/>
              <a:t> Complexity</a:t>
            </a:r>
            <a:endParaRPr/>
          </a:p>
        </p:txBody>
      </p:sp>
      <p:sp>
        <p:nvSpPr>
          <p:cNvPr id="298" name="Google Shape;298;p35"/>
          <p:cNvSpPr txBox="1"/>
          <p:nvPr/>
        </p:nvSpPr>
        <p:spPr>
          <a:xfrm>
            <a:off x="1381575" y="1348300"/>
            <a:ext cx="5975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software development team is developing a piece of software using agile programming . The project goes on for 60 weeks.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>
            <p:ph type="title"/>
          </p:nvPr>
        </p:nvSpPr>
        <p:spPr>
          <a:xfrm>
            <a:off x="1052550" y="941575"/>
            <a:ext cx="70389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Software Development Process</a:t>
            </a:r>
            <a:endParaRPr b="1"/>
          </a:p>
        </p:txBody>
      </p:sp>
      <p:sp>
        <p:nvSpPr>
          <p:cNvPr id="304" name="Google Shape;304;p36"/>
          <p:cNvSpPr txBox="1"/>
          <p:nvPr>
            <p:ph idx="1" type="body"/>
          </p:nvPr>
        </p:nvSpPr>
        <p:spPr>
          <a:xfrm>
            <a:off x="1052550" y="1454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Evaluate the team's productivity.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Evaluate the quality of the software the team is producing.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 Evaluate the impact changing the development environment had on productivity.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4. Is cyclomatic complexity a good predictor for defects?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Development Process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2100"/>
              <a:t>Evaluate the team's productivity</a:t>
            </a:r>
            <a:endParaRPr/>
          </a:p>
        </p:txBody>
      </p:sp>
      <p:sp>
        <p:nvSpPr>
          <p:cNvPr id="310" name="Google Shape;310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3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125" y="1493600"/>
            <a:ext cx="7649751" cy="33505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37"/>
          <p:cNvCxnSpPr/>
          <p:nvPr/>
        </p:nvCxnSpPr>
        <p:spPr>
          <a:xfrm rot="10800000">
            <a:off x="4426787" y="2117502"/>
            <a:ext cx="0" cy="24198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7"/>
          <p:cNvCxnSpPr/>
          <p:nvPr/>
        </p:nvCxnSpPr>
        <p:spPr>
          <a:xfrm rot="10800000">
            <a:off x="3215743" y="2117502"/>
            <a:ext cx="0" cy="24198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7"/>
          <p:cNvCxnSpPr/>
          <p:nvPr/>
        </p:nvCxnSpPr>
        <p:spPr>
          <a:xfrm rot="10800000">
            <a:off x="4544943" y="2117502"/>
            <a:ext cx="0" cy="24198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37"/>
          <p:cNvCxnSpPr/>
          <p:nvPr/>
        </p:nvCxnSpPr>
        <p:spPr>
          <a:xfrm rot="10800000">
            <a:off x="5269373" y="2117502"/>
            <a:ext cx="0" cy="24198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37"/>
          <p:cNvCxnSpPr/>
          <p:nvPr/>
        </p:nvCxnSpPr>
        <p:spPr>
          <a:xfrm rot="10800000">
            <a:off x="6237096" y="2117502"/>
            <a:ext cx="0" cy="24198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7"/>
          <p:cNvCxnSpPr/>
          <p:nvPr/>
        </p:nvCxnSpPr>
        <p:spPr>
          <a:xfrm rot="10800000">
            <a:off x="6837198" y="2117502"/>
            <a:ext cx="0" cy="24198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37"/>
          <p:cNvSpPr txBox="1"/>
          <p:nvPr/>
        </p:nvSpPr>
        <p:spPr>
          <a:xfrm>
            <a:off x="3312800" y="2316475"/>
            <a:ext cx="999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New Employee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9" name="Google Shape;319;p37"/>
          <p:cNvCxnSpPr/>
          <p:nvPr/>
        </p:nvCxnSpPr>
        <p:spPr>
          <a:xfrm rot="10800000">
            <a:off x="3287850" y="2387900"/>
            <a:ext cx="413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Google Shape;320;p37"/>
          <p:cNvSpPr txBox="1"/>
          <p:nvPr/>
        </p:nvSpPr>
        <p:spPr>
          <a:xfrm>
            <a:off x="4580385" y="2207000"/>
            <a:ext cx="777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Swine Flu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21" name="Google Shape;321;p37"/>
          <p:cNvCxnSpPr/>
          <p:nvPr/>
        </p:nvCxnSpPr>
        <p:spPr>
          <a:xfrm rot="10800000">
            <a:off x="4571737" y="2278425"/>
            <a:ext cx="322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37"/>
          <p:cNvSpPr txBox="1"/>
          <p:nvPr/>
        </p:nvSpPr>
        <p:spPr>
          <a:xfrm>
            <a:off x="5342385" y="2526075"/>
            <a:ext cx="777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New DE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23" name="Google Shape;323;p37"/>
          <p:cNvCxnSpPr/>
          <p:nvPr/>
        </p:nvCxnSpPr>
        <p:spPr>
          <a:xfrm rot="10800000">
            <a:off x="5333737" y="2597500"/>
            <a:ext cx="322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37"/>
          <p:cNvSpPr txBox="1"/>
          <p:nvPr/>
        </p:nvSpPr>
        <p:spPr>
          <a:xfrm>
            <a:off x="6271060" y="2349875"/>
            <a:ext cx="777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Employee left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25" name="Google Shape;325;p37"/>
          <p:cNvCxnSpPr/>
          <p:nvPr/>
        </p:nvCxnSpPr>
        <p:spPr>
          <a:xfrm rot="10800000">
            <a:off x="6262412" y="2421300"/>
            <a:ext cx="322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37"/>
          <p:cNvSpPr txBox="1"/>
          <p:nvPr/>
        </p:nvSpPr>
        <p:spPr>
          <a:xfrm>
            <a:off x="6909235" y="2059500"/>
            <a:ext cx="777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Hired Old Employee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27" name="Google Shape;327;p37"/>
          <p:cNvCxnSpPr/>
          <p:nvPr/>
        </p:nvCxnSpPr>
        <p:spPr>
          <a:xfrm rot="10800000">
            <a:off x="6900587" y="2130925"/>
            <a:ext cx="322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Development Process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2100"/>
              <a:t>Evaluate the quality of the software the team is producing.</a:t>
            </a:r>
            <a:endParaRPr i="1" sz="2100"/>
          </a:p>
        </p:txBody>
      </p:sp>
      <p:pic>
        <p:nvPicPr>
          <p:cNvPr id="333" name="Google Shape;333;p3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500" y="1711100"/>
            <a:ext cx="7761001" cy="3133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4" name="Google Shape;334;p38"/>
          <p:cNvCxnSpPr/>
          <p:nvPr/>
        </p:nvCxnSpPr>
        <p:spPr>
          <a:xfrm rot="10800000">
            <a:off x="3253849" y="2352775"/>
            <a:ext cx="0" cy="19464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38"/>
          <p:cNvSpPr txBox="1"/>
          <p:nvPr/>
        </p:nvSpPr>
        <p:spPr>
          <a:xfrm>
            <a:off x="3294325" y="2390850"/>
            <a:ext cx="9990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New Employee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6" name="Google Shape;336;p38"/>
          <p:cNvCxnSpPr/>
          <p:nvPr/>
        </p:nvCxnSpPr>
        <p:spPr>
          <a:xfrm rot="10800000">
            <a:off x="3361000" y="3168950"/>
            <a:ext cx="413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38"/>
          <p:cNvSpPr txBox="1"/>
          <p:nvPr/>
        </p:nvSpPr>
        <p:spPr>
          <a:xfrm>
            <a:off x="2027500" y="2457525"/>
            <a:ext cx="9990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Package E &amp; G added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8" name="Google Shape;338;p38"/>
          <p:cNvCxnSpPr/>
          <p:nvPr/>
        </p:nvCxnSpPr>
        <p:spPr>
          <a:xfrm>
            <a:off x="2550800" y="2825225"/>
            <a:ext cx="523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Development Process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2100"/>
              <a:t>Evaluate the impact changing the development environment had on productivity.</a:t>
            </a:r>
            <a:endParaRPr i="1" sz="2100"/>
          </a:p>
        </p:txBody>
      </p:sp>
      <p:sp>
        <p:nvSpPr>
          <p:cNvPr id="344" name="Google Shape;344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new </a:t>
            </a:r>
            <a:r>
              <a:rPr lang="en"/>
              <a:t>development</a:t>
            </a:r>
            <a:r>
              <a:rPr lang="en"/>
              <a:t> environment is installed on week 35, marked on the charts below with a black line. Notice the trend of the lines before and after it’s implementation.   </a:t>
            </a:r>
            <a:endParaRPr/>
          </a:p>
        </p:txBody>
      </p:sp>
      <p:cxnSp>
        <p:nvCxnSpPr>
          <p:cNvPr id="345" name="Google Shape;345;p39"/>
          <p:cNvCxnSpPr/>
          <p:nvPr/>
        </p:nvCxnSpPr>
        <p:spPr>
          <a:xfrm flipH="1" rot="10800000">
            <a:off x="699125" y="4569300"/>
            <a:ext cx="84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6" name="Google Shape;346;p3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52" y="2974100"/>
            <a:ext cx="3248094" cy="2008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Google Shape;347;p39"/>
          <p:cNvCxnSpPr/>
          <p:nvPr/>
        </p:nvCxnSpPr>
        <p:spPr>
          <a:xfrm>
            <a:off x="2197250" y="3412350"/>
            <a:ext cx="0" cy="137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8" name="Google Shape;348;p3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001" y="3016870"/>
            <a:ext cx="4399124" cy="2008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Google Shape;349;p39"/>
          <p:cNvCxnSpPr/>
          <p:nvPr/>
        </p:nvCxnSpPr>
        <p:spPr>
          <a:xfrm>
            <a:off x="7243475" y="3412350"/>
            <a:ext cx="0" cy="141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39"/>
          <p:cNvCxnSpPr/>
          <p:nvPr/>
        </p:nvCxnSpPr>
        <p:spPr>
          <a:xfrm>
            <a:off x="2732500" y="3412350"/>
            <a:ext cx="0" cy="13734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39"/>
          <p:cNvCxnSpPr/>
          <p:nvPr/>
        </p:nvCxnSpPr>
        <p:spPr>
          <a:xfrm flipH="1">
            <a:off x="8020200" y="3420675"/>
            <a:ext cx="3000" cy="14064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Development Process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2100"/>
              <a:t>Is cyclomatic complexity a good predictor for defects?</a:t>
            </a:r>
            <a:endParaRPr i="1" sz="2100"/>
          </a:p>
        </p:txBody>
      </p:sp>
      <p:sp>
        <p:nvSpPr>
          <p:cNvPr id="357" name="Google Shape;357;p40"/>
          <p:cNvSpPr txBox="1"/>
          <p:nvPr>
            <p:ph idx="1" type="body"/>
          </p:nvPr>
        </p:nvSpPr>
        <p:spPr>
          <a:xfrm>
            <a:off x="1297500" y="1567550"/>
            <a:ext cx="3870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Cyclomatic Complexity is a </a:t>
            </a:r>
            <a:r>
              <a:rPr lang="en"/>
              <a:t>representation of a program’s overall complexity.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the Equation M = E − N + 2P where	E = the number of edges of the graph.		N = the number of nodes of the graph.		P = the number of connected components.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358" name="Google Shape;358;p40"/>
          <p:cNvGrpSpPr/>
          <p:nvPr/>
        </p:nvGrpSpPr>
        <p:grpSpPr>
          <a:xfrm>
            <a:off x="5385413" y="1174125"/>
            <a:ext cx="2950975" cy="3698050"/>
            <a:chOff x="4648788" y="1123675"/>
            <a:chExt cx="2950975" cy="3698050"/>
          </a:xfrm>
        </p:grpSpPr>
        <p:pic>
          <p:nvPicPr>
            <p:cNvPr id="359" name="Google Shape;359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8788" y="1123675"/>
              <a:ext cx="2950975" cy="369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40"/>
            <p:cNvPicPr preferRelativeResize="0"/>
            <p:nvPr/>
          </p:nvPicPr>
          <p:blipFill rotWithShape="1">
            <a:blip r:embed="rId4">
              <a:alphaModFix/>
            </a:blip>
            <a:srcRect b="0" l="23112" r="22530" t="0"/>
            <a:stretch/>
          </p:blipFill>
          <p:spPr>
            <a:xfrm>
              <a:off x="5330800" y="1124750"/>
              <a:ext cx="1604049" cy="3695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Development Process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2100"/>
              <a:t>Is cyclomatic complexity a good predictor for defects?</a:t>
            </a:r>
            <a:endParaRPr i="1" sz="2100"/>
          </a:p>
        </p:txBody>
      </p:sp>
      <p:sp>
        <p:nvSpPr>
          <p:cNvPr id="366" name="Google Shape;366;p41"/>
          <p:cNvSpPr txBox="1"/>
          <p:nvPr>
            <p:ph idx="1" type="body"/>
          </p:nvPr>
        </p:nvSpPr>
        <p:spPr>
          <a:xfrm>
            <a:off x="1297500" y="1567550"/>
            <a:ext cx="2736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Cyclomatic Complexity increase there is some </a:t>
            </a:r>
            <a:r>
              <a:rPr lang="en"/>
              <a:t>correlation</a:t>
            </a:r>
            <a:r>
              <a:rPr lang="en"/>
              <a:t> of the number of defects also increasing.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</a:t>
            </a:r>
            <a:r>
              <a:rPr baseline="30000" lang="en"/>
              <a:t>2</a:t>
            </a:r>
            <a:r>
              <a:rPr lang="en"/>
              <a:t> = 0.236, suggests slight correlation.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p4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2143" y="1567550"/>
            <a:ext cx="4708131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052550" y="914525"/>
            <a:ext cx="70389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Gripper Manufacturing</a:t>
            </a:r>
            <a:endParaRPr b="1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052550" y="1567550"/>
            <a:ext cx="6891300" cy="23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Can the cheaper process meet the requirements of the slip-on tip?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How much more precise is the more expensive manufacturing process?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Estimate the failure rate (the rate at which we produce fingers that are out of tolerance in at least one direction) for each process.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Suppose that adding the heating stage makes the two manufacturing processes equal in cost, that the slip-on tips cost 3 cents / 1000 tips while the shrinking tips cost 4 cents / 1000 tips, and that each failed finger costs 3 dollars each. Given the failure rates, which process is less expensive?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052550" y="914525"/>
            <a:ext cx="70389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Line #1 Control Charts</a:t>
            </a:r>
            <a:endParaRPr b="1"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688" y="1461425"/>
            <a:ext cx="2613834" cy="1544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2679" y="3169250"/>
            <a:ext cx="2613834" cy="1544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4403" y="3169241"/>
            <a:ext cx="2613834" cy="1544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7475" y="1461429"/>
            <a:ext cx="2613834" cy="1544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052550" y="914525"/>
            <a:ext cx="70389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Line #2 Control Charts</a:t>
            </a:r>
            <a:endParaRPr b="1"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230" y="1461425"/>
            <a:ext cx="2753049" cy="1576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9821" y="1461425"/>
            <a:ext cx="2760854" cy="1577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3325" y="3205396"/>
            <a:ext cx="2760849" cy="1577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7597" y="3205396"/>
            <a:ext cx="2753077" cy="1572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052550" y="914525"/>
            <a:ext cx="70389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Line #3 Control Charts</a:t>
            </a:r>
            <a:endParaRPr b="1"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874" y="1461439"/>
            <a:ext cx="2488126" cy="1558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4874" y="3183239"/>
            <a:ext cx="2488131" cy="1558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0979" y="1461425"/>
            <a:ext cx="2488144" cy="1558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0981" y="3183268"/>
            <a:ext cx="2488144" cy="1558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052550" y="914525"/>
            <a:ext cx="70389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Line #4 Control Charts</a:t>
            </a:r>
            <a:endParaRPr b="1"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414" y="1461441"/>
            <a:ext cx="2558424" cy="1553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385" y="1461426"/>
            <a:ext cx="2434204" cy="1553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8414" y="3179757"/>
            <a:ext cx="2558424" cy="1549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1375" y="3179757"/>
            <a:ext cx="2434155" cy="1553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1052550" y="914525"/>
            <a:ext cx="70389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Line #5 Control Charts</a:t>
            </a:r>
            <a:endParaRPr b="1"/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65" y="1461429"/>
            <a:ext cx="2631117" cy="1552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516" y="1461444"/>
            <a:ext cx="2631117" cy="1552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7359" y="3178250"/>
            <a:ext cx="2631117" cy="1552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5571" y="3178247"/>
            <a:ext cx="2631063" cy="155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1052550" y="735975"/>
            <a:ext cx="70389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Gripper Manufacturing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/>
              <a:t>Question #1 Response</a:t>
            </a:r>
            <a:endParaRPr i="1" sz="2100"/>
          </a:p>
        </p:txBody>
      </p:sp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1052550" y="1517793"/>
            <a:ext cx="3763500" cy="11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No, the cheaper process cannot meet the requirements of the slip on tip. It frequently produces slip-on tips that are out of specification. </a:t>
            </a:r>
            <a:endParaRPr sz="1200"/>
          </a:p>
        </p:txBody>
      </p:sp>
      <p:pic>
        <p:nvPicPr>
          <p:cNvPr id="199" name="Google Shape;1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6750" y="414325"/>
            <a:ext cx="1708978" cy="10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4300" y="414325"/>
            <a:ext cx="1713713" cy="10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6750" y="1517800"/>
            <a:ext cx="1708975" cy="1004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4300" y="1517812"/>
            <a:ext cx="1713724" cy="100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04375" y="2598424"/>
            <a:ext cx="1713724" cy="1027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91925" y="2598425"/>
            <a:ext cx="1713724" cy="1027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04375" y="3701925"/>
            <a:ext cx="1708975" cy="1024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89550" y="3701900"/>
            <a:ext cx="1713724" cy="10272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7" name="Google Shape;207;p21"/>
          <p:cNvGraphicFramePr/>
          <p:nvPr/>
        </p:nvGraphicFramePr>
        <p:xfrm>
          <a:off x="1460600" y="259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{11EB7261-5B6E-4BB5-97AC-C5CDFA183EE4}</a:tableStyleId>
              </a:tblPr>
              <a:tblGrid>
                <a:gridCol w="742500"/>
                <a:gridCol w="1287875"/>
                <a:gridCol w="1348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Line #</a:t>
                      </a:r>
                      <a:endParaRPr b="1" i="1"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Width</a:t>
                      </a:r>
                      <a:endParaRPr b="1" i="1"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Breadth</a:t>
                      </a:r>
                      <a:endParaRPr b="1" i="1"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0.9976 ± 0.0432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1.0015 ± 0.0523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0.9988 ± 0.0356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0.9993 ± 0.0483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0.9968 ± 0.0455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0.9981 ± 0.0504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0.9976 ± 0.0432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1.0015 ± 0.0523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