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italic.fntdata"/><Relationship Id="rId6" Type="http://schemas.openxmlformats.org/officeDocument/2006/relationships/slide" Target="slides/slide1.xml"/><Relationship Id="rId18" Type="http://schemas.openxmlformats.org/officeDocument/2006/relationships/font" Target="fonts/Nuni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f3e2fc74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f3e2fc74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f3e2fc74d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f3e2fc74d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3e2fc74d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3e2fc74d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3e2fc74d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3e2fc74d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3e2fc74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3e2fc74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f3e2fc74d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f3e2fc74d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593bd7ab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593bd7a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5f4a1b5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5f4a1b5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25823457e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25823457e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25a186797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25a186797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916000" y="1847700"/>
            <a:ext cx="4847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40"/>
              <a:t>A Mathematical Model for the Diffusion of Tumor </a:t>
            </a:r>
            <a:r>
              <a:rPr b="1" lang="en" sz="2540"/>
              <a:t>Angiogenesis</a:t>
            </a:r>
            <a:r>
              <a:rPr b="1" lang="en" sz="2540"/>
              <a:t> Factor into the Surrounding Host Tissue</a:t>
            </a:r>
            <a:endParaRPr b="1" sz="254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16000" y="3413150"/>
            <a:ext cx="63039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Steven Hetrick</a:t>
            </a:r>
            <a:endParaRPr i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accent2"/>
                </a:solidFill>
                <a:latin typeface="Merriweather"/>
                <a:ea typeface="Merriweather"/>
                <a:cs typeface="Merriweather"/>
                <a:sym typeface="Merriweather"/>
              </a:rPr>
              <a:t>Andrew Januszko</a:t>
            </a:r>
            <a:endParaRPr i="1">
              <a:solidFill>
                <a:schemeClr val="accent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3703" y="1638788"/>
            <a:ext cx="2561896" cy="186591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1" name="Google Shape;131;p13"/>
          <p:cNvSpPr txBox="1"/>
          <p:nvPr/>
        </p:nvSpPr>
        <p:spPr>
          <a:xfrm>
            <a:off x="5627800" y="3660175"/>
            <a:ext cx="2935500" cy="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Don. </a:t>
            </a:r>
            <a:r>
              <a:rPr i="1" lang="en" sz="600">
                <a:latin typeface="Calibri"/>
                <a:ea typeface="Calibri"/>
                <a:cs typeface="Calibri"/>
                <a:sym typeface="Calibri"/>
              </a:rPr>
              <a:t>Crabs Smoking Cigarettes - Cancer</a:t>
            </a:r>
            <a:r>
              <a:rPr lang="en" sz="600">
                <a:latin typeface="Calibri"/>
                <a:ea typeface="Calibri"/>
                <a:cs typeface="Calibri"/>
                <a:sym typeface="Calibri"/>
              </a:rPr>
              <a:t>, 25 Sept. 2015, https://knowyourmeme.com/photos/1021833-crabs-smoking-cigarettes. Accessed 25 Apr. 2022. </a:t>
            </a:r>
            <a:endParaRPr sz="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the tumor is removed, the TAF diffused away naturally over time.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causes the TAF to eventually leave the system.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brings the free border to x = 0.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the TAF diffuses away, the deprived endothelial cells no longer grow towards the former location of the tumor.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response is caused by the receding TAF concentration gradient.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Future research should look into: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Adding functions for the endothelial cell density or tip density</a:t>
            </a:r>
            <a:endParaRPr sz="13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2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Results &amp; Conclusion</a:t>
            </a:r>
            <a:endParaRPr b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Any Questions?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Background</a:t>
            </a:r>
            <a:endParaRPr b="1" sz="2400"/>
          </a:p>
        </p:txBody>
      </p:sp>
      <p:sp>
        <p:nvSpPr>
          <p:cNvPr id="137" name="Google Shape;137;p14"/>
          <p:cNvSpPr txBox="1"/>
          <p:nvPr>
            <p:ph idx="1" type="body"/>
          </p:nvPr>
        </p:nvSpPr>
        <p:spPr>
          <a:xfrm>
            <a:off x="819150" y="1488500"/>
            <a:ext cx="41556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Tumors are bad</a:t>
            </a:r>
            <a:r>
              <a:rPr lang="en"/>
              <a:t> (and hungry).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They secrete a chemical called tumor angiogenesis factor (TAF).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TAF stimulates nearby endothelial and causes them to branch towards the tumor.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Once the </a:t>
            </a:r>
            <a:r>
              <a:rPr lang="en"/>
              <a:t>branches</a:t>
            </a:r>
            <a:r>
              <a:rPr lang="en"/>
              <a:t> reach the tumor, it is supplied with all the nutrients and oxygen it needs to grow.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causes the tumor to stop </a:t>
            </a:r>
            <a:r>
              <a:rPr lang="en" sz="1300"/>
              <a:t>secreting</a:t>
            </a:r>
            <a:r>
              <a:rPr lang="en" sz="1300"/>
              <a:t> TAF.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800" y="1407123"/>
            <a:ext cx="3117100" cy="23292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39" name="Google Shape;139;p14"/>
          <p:cNvSpPr txBox="1"/>
          <p:nvPr/>
        </p:nvSpPr>
        <p:spPr>
          <a:xfrm>
            <a:off x="5192800" y="3786500"/>
            <a:ext cx="3117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Kamm, Roger D. “Angiogenic Sprouting Process. (A) ECS Residing in a Blood ...”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Research Gate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https://www.researchgate.net/figure/Angiogenic-sprouting-process-a-ECs-residing-in-a-blood-vessel-sprout-out-in-response_fig1_220121784.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previous models: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300"/>
              <a:t>C</a:t>
            </a:r>
            <a:r>
              <a:rPr lang="en" sz="1300"/>
              <a:t>apillary growth was based off existing fungal growth models.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TAF production was based off existing TAF production models inside the tumor.</a:t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150" y="2647750"/>
            <a:ext cx="4919750" cy="1734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/>
        </p:nvSpPr>
        <p:spPr>
          <a:xfrm>
            <a:off x="6028325" y="3621950"/>
            <a:ext cx="2480700" cy="10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Flegg, Jennifer A.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A Current Perspective on Wound Healing and Tumour-Induced Angiogenesis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Springer Link, 22 Jan. 2020, https://www.google.com/search?q=fungal+growth+vs+capillaries&amp;client=safari&amp;rls=en&amp;sxsrf=APq-WBuZZpfWvXE6nQnJYVHcOcQS4ao82Q:1650940938085&amp;source=lnms&amp;tbm=isch&amp;sa=X&amp;ved=2ahUKEwjQo6Oh2rD3AhXyYN8KHSg6DXQQ_AUoAXoECAEQAw&amp;biw=1512&amp;bih=864&amp;dpr=2#imgrc=b7ZE3KxRGX2fRM. Accessed 25 Apr. 2022.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Previous Models</a:t>
            </a:r>
            <a:endParaRPr b="1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new model adds the following features: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Consideration for finite boundaries for TAF absorption.</a:t>
            </a:r>
            <a:endParaRPr b="1" i="1"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Critical </a:t>
            </a:r>
            <a:r>
              <a:rPr lang="en" sz="1300"/>
              <a:t>distance</a:t>
            </a:r>
            <a:r>
              <a:rPr lang="en" sz="1300"/>
              <a:t> between the tumor and the neighboring endothelial cells.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 natural decay and sink term for TAF.</a:t>
            </a:r>
            <a:endParaRPr sz="13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 Makes This Model Special?</a:t>
            </a:r>
            <a:endParaRPr b="1" sz="2400"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4346185" y="2418175"/>
            <a:ext cx="3606106" cy="2320532"/>
            <a:chOff x="3980754" y="2124209"/>
            <a:chExt cx="4424127" cy="2944464"/>
          </a:xfrm>
        </p:grpSpPr>
        <p:sp>
          <p:nvSpPr>
            <p:cNvPr id="155" name="Google Shape;155;p16"/>
            <p:cNvSpPr/>
            <p:nvPr/>
          </p:nvSpPr>
          <p:spPr>
            <a:xfrm>
              <a:off x="4650059" y="2213904"/>
              <a:ext cx="2781300" cy="2781300"/>
            </a:xfrm>
            <a:prstGeom prst="ellipse">
              <a:avLst/>
            </a:prstGeom>
            <a:solidFill>
              <a:srgbClr val="FFF2CC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5494850" y="3109200"/>
              <a:ext cx="1091700" cy="10668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 txBox="1"/>
            <p:nvPr/>
          </p:nvSpPr>
          <p:spPr>
            <a:xfrm>
              <a:off x="5641581" y="3350618"/>
              <a:ext cx="11907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Tumor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6"/>
            <p:cNvSpPr txBox="1"/>
            <p:nvPr/>
          </p:nvSpPr>
          <p:spPr>
            <a:xfrm>
              <a:off x="7090281" y="2371650"/>
              <a:ext cx="13146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Boundary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59" name="Google Shape;159;p16"/>
            <p:cNvCxnSpPr/>
            <p:nvPr/>
          </p:nvCxnSpPr>
          <p:spPr>
            <a:xfrm rot="5400000">
              <a:off x="3658511" y="3423322"/>
              <a:ext cx="2865000" cy="425700"/>
            </a:xfrm>
            <a:prstGeom prst="curvedConnector3">
              <a:avLst>
                <a:gd fmla="val 50000" name="adj1"/>
              </a:avLst>
            </a:prstGeom>
            <a:noFill/>
            <a:ln cap="flat" cmpd="sng" w="1143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0" name="Google Shape;160;p16"/>
            <p:cNvSpPr txBox="1"/>
            <p:nvPr/>
          </p:nvSpPr>
          <p:spPr>
            <a:xfrm>
              <a:off x="3980754" y="2124209"/>
              <a:ext cx="1273500" cy="78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">
                  <a:latin typeface="Calibri"/>
                  <a:ea typeface="Calibri"/>
                  <a:cs typeface="Calibri"/>
                  <a:sym typeface="Calibri"/>
                </a:rPr>
                <a:t>Endothelial Cells</a:t>
              </a:r>
              <a:endParaRPr b="1" i="1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idx="1" type="body"/>
          </p:nvPr>
        </p:nvSpPr>
        <p:spPr>
          <a:xfrm>
            <a:off x="819150" y="1488500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This model has the following variables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D</a:t>
            </a:r>
            <a:r>
              <a:rPr lang="en" sz="1300"/>
              <a:t> is the diffusion rate of TAF into the host </a:t>
            </a:r>
            <a:r>
              <a:rPr lang="en" sz="1300"/>
              <a:t>tissue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g(c)</a:t>
            </a:r>
            <a:r>
              <a:rPr lang="en" sz="1300"/>
              <a:t> is the absorption rate of TAF into the host tissue.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This is later replaced by a constant </a:t>
            </a:r>
            <a:r>
              <a:rPr b="1" i="1" lang="en" sz="1300"/>
              <a:t>m</a:t>
            </a:r>
            <a:r>
              <a:rPr lang="en" sz="1300"/>
              <a:t>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c</a:t>
            </a:r>
            <a:r>
              <a:rPr lang="en" sz="1300"/>
              <a:t> is the concentration of TAF.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c</a:t>
            </a:r>
            <a:r>
              <a:rPr b="1" baseline="-25000" i="1" lang="en" sz="1300"/>
              <a:t>b</a:t>
            </a:r>
            <a:r>
              <a:rPr lang="en" sz="1300"/>
              <a:t> at the edge of the tumor</a:t>
            </a:r>
            <a:endParaRPr sz="1300"/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0</a:t>
            </a:r>
            <a:r>
              <a:rPr lang="en" sz="1300"/>
              <a:t> at the free border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f</a:t>
            </a:r>
            <a:r>
              <a:rPr lang="en" sz="1300"/>
              <a:t> is the sink term for endothelial cells consuming TAF.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s</a:t>
            </a:r>
            <a:r>
              <a:rPr lang="en" sz="1300"/>
              <a:t> is the position of the free border.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x</a:t>
            </a:r>
            <a:r>
              <a:rPr lang="en" sz="1300"/>
              <a:t> is a position in 1D space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X</a:t>
            </a:r>
            <a:r>
              <a:rPr lang="en" sz="1300"/>
              <a:t> is a position </a:t>
            </a:r>
            <a:r>
              <a:rPr lang="en" sz="1300"/>
              <a:t>relative</a:t>
            </a:r>
            <a:r>
              <a:rPr lang="en" sz="1300"/>
              <a:t> to the position of the free border.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i="1" lang="en" sz="1300"/>
              <a:t>a</a:t>
            </a:r>
            <a:r>
              <a:rPr lang="en" sz="1300"/>
              <a:t> is a position of proliferating endothelial cells.</a:t>
            </a:r>
            <a:endParaRPr sz="1300"/>
          </a:p>
        </p:txBody>
      </p:sp>
      <p:sp>
        <p:nvSpPr>
          <p:cNvPr id="166" name="Google Shape;166;p17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Variables</a:t>
            </a:r>
            <a:endParaRPr b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138597" y="2899722"/>
            <a:ext cx="10011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>
                <a:solidFill>
                  <a:schemeClr val="accent6"/>
                </a:solidFill>
              </a:rPr>
              <a:t>Diffusion Rate</a:t>
            </a:r>
            <a:endParaRPr sz="1105">
              <a:solidFill>
                <a:schemeClr val="accent6"/>
              </a:solidFill>
            </a:endParaRPr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3">
            <a:alphaModFix/>
          </a:blip>
          <a:srcRect b="0" l="0" r="57791" t="0"/>
          <a:stretch/>
        </p:blipFill>
        <p:spPr>
          <a:xfrm>
            <a:off x="5292475" y="1826488"/>
            <a:ext cx="2808738" cy="939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8"/>
          <p:cNvCxnSpPr/>
          <p:nvPr/>
        </p:nvCxnSpPr>
        <p:spPr>
          <a:xfrm>
            <a:off x="6178650" y="2483175"/>
            <a:ext cx="9210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7148850" y="2899725"/>
            <a:ext cx="1176000" cy="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>
                <a:solidFill>
                  <a:schemeClr val="accent2"/>
                </a:solidFill>
              </a:rPr>
              <a:t>Absorption Rate</a:t>
            </a:r>
            <a:endParaRPr sz="1105">
              <a:solidFill>
                <a:schemeClr val="accent2"/>
              </a:solidFill>
            </a:endParaRPr>
          </a:p>
        </p:txBody>
      </p:sp>
      <p:sp>
        <p:nvSpPr>
          <p:cNvPr id="175" name="Google Shape;175;p18"/>
          <p:cNvSpPr txBox="1"/>
          <p:nvPr>
            <p:ph idx="1" type="body"/>
          </p:nvPr>
        </p:nvSpPr>
        <p:spPr>
          <a:xfrm>
            <a:off x="5064750" y="2807313"/>
            <a:ext cx="1306500" cy="5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105"/>
              <a:t>Change in Concentration</a:t>
            </a:r>
            <a:endParaRPr sz="1105"/>
          </a:p>
        </p:txBody>
      </p:sp>
      <p:cxnSp>
        <p:nvCxnSpPr>
          <p:cNvPr id="176" name="Google Shape;176;p18"/>
          <p:cNvCxnSpPr/>
          <p:nvPr/>
        </p:nvCxnSpPr>
        <p:spPr>
          <a:xfrm>
            <a:off x="7319425" y="2525550"/>
            <a:ext cx="781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8"/>
          <p:cNvSpPr txBox="1"/>
          <p:nvPr/>
        </p:nvSpPr>
        <p:spPr>
          <a:xfrm>
            <a:off x="819150" y="1488500"/>
            <a:ext cx="39348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new model tracks the concentration of TAF over time by calculating the difference of the diffusion rate and the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rate of the host tissue.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model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assumes the following: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concentration is the highest on the edge of the tumor and the lowest at the edge of the free border.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8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1</a:t>
            </a:r>
            <a:endParaRPr b="1" sz="2400"/>
          </a:p>
        </p:txBody>
      </p:sp>
      <p:cxnSp>
        <p:nvCxnSpPr>
          <p:cNvPr id="179" name="Google Shape;179;p18"/>
          <p:cNvCxnSpPr/>
          <p:nvPr/>
        </p:nvCxnSpPr>
        <p:spPr>
          <a:xfrm>
            <a:off x="1091550" y="4424075"/>
            <a:ext cx="287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80" name="Google Shape;180;p18"/>
          <p:cNvSpPr txBox="1"/>
          <p:nvPr/>
        </p:nvSpPr>
        <p:spPr>
          <a:xfrm>
            <a:off x="3452325" y="4572925"/>
            <a:ext cx="1001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Free Border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798025" y="4424075"/>
            <a:ext cx="653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Tumor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 rot="10800000">
            <a:off x="1124725" y="3473063"/>
            <a:ext cx="0" cy="9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8"/>
          <p:cNvSpPr txBox="1"/>
          <p:nvPr/>
        </p:nvSpPr>
        <p:spPr>
          <a:xfrm rot="-5400000">
            <a:off x="117600" y="3450125"/>
            <a:ext cx="1563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TAF Concentration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1207325" y="3514450"/>
            <a:ext cx="2679300" cy="868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819150" y="1488500"/>
            <a:ext cx="75057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New assumptions for the revised model include: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position of the tumor is </a:t>
            </a:r>
            <a:r>
              <a:rPr b="1" i="1" lang="en" sz="1300"/>
              <a:t>x</a:t>
            </a:r>
            <a:r>
              <a:rPr lang="en" sz="1300"/>
              <a:t> = 0.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The position of the free border is at </a:t>
            </a:r>
            <a:r>
              <a:rPr b="1" i="1" lang="en" sz="1300"/>
              <a:t>x</a:t>
            </a:r>
            <a:r>
              <a:rPr lang="en" sz="1300"/>
              <a:t> = </a:t>
            </a:r>
            <a:r>
              <a:rPr b="1" i="1" lang="en" sz="1300"/>
              <a:t>s</a:t>
            </a:r>
            <a:r>
              <a:rPr lang="en" sz="1300"/>
              <a:t>.</a:t>
            </a:r>
            <a:endParaRPr sz="1300"/>
          </a:p>
        </p:txBody>
      </p:sp>
      <p:sp>
        <p:nvSpPr>
          <p:cNvPr id="190" name="Google Shape;190;p19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Assumptions</a:t>
            </a:r>
            <a:endParaRPr b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166" y="627050"/>
            <a:ext cx="2848977" cy="559606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4990577" y="1116150"/>
            <a:ext cx="940800" cy="3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/>
              <a:t>Change in Concentration</a:t>
            </a:r>
            <a:endParaRPr sz="1005"/>
          </a:p>
        </p:txBody>
      </p:sp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5899314" y="1222738"/>
            <a:ext cx="801000" cy="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>
                <a:solidFill>
                  <a:schemeClr val="accent6"/>
                </a:solidFill>
              </a:rPr>
              <a:t>Diffusion Rate</a:t>
            </a:r>
            <a:endParaRPr sz="1005">
              <a:solidFill>
                <a:schemeClr val="accent6"/>
              </a:solidFill>
            </a:endParaRPr>
          </a:p>
        </p:txBody>
      </p:sp>
      <p:cxnSp>
        <p:nvCxnSpPr>
          <p:cNvPr id="198" name="Google Shape;198;p20"/>
          <p:cNvCxnSpPr/>
          <p:nvPr/>
        </p:nvCxnSpPr>
        <p:spPr>
          <a:xfrm>
            <a:off x="5963393" y="1192346"/>
            <a:ext cx="736800" cy="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6655920" y="1146540"/>
            <a:ext cx="877200" cy="2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lang="en" sz="1005">
                <a:solidFill>
                  <a:srgbClr val="FF9900"/>
                </a:solidFill>
              </a:rPr>
              <a:t>Absorption Rate (Surrounding Tissue)</a:t>
            </a:r>
            <a:endParaRPr sz="1005">
              <a:solidFill>
                <a:srgbClr val="FF9900"/>
              </a:solidFill>
            </a:endParaRPr>
          </a:p>
        </p:txBody>
      </p:sp>
      <p:cxnSp>
        <p:nvCxnSpPr>
          <p:cNvPr id="200" name="Google Shape;200;p20"/>
          <p:cNvCxnSpPr/>
          <p:nvPr/>
        </p:nvCxnSpPr>
        <p:spPr>
          <a:xfrm>
            <a:off x="6868649" y="1178098"/>
            <a:ext cx="265800" cy="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" name="Google Shape;201;p20"/>
          <p:cNvCxnSpPr/>
          <p:nvPr/>
        </p:nvCxnSpPr>
        <p:spPr>
          <a:xfrm>
            <a:off x="7334387" y="1192346"/>
            <a:ext cx="940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0"/>
          <p:cNvSpPr txBox="1"/>
          <p:nvPr/>
        </p:nvSpPr>
        <p:spPr>
          <a:xfrm>
            <a:off x="7399312" y="1158699"/>
            <a:ext cx="1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Absorption Rate (Capillaries)</a:t>
            </a:r>
            <a:endParaRPr sz="1000">
              <a:solidFill>
                <a:srgbClr val="67D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2973" y="1922429"/>
            <a:ext cx="2490856" cy="368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92973" y="2828740"/>
            <a:ext cx="2258725" cy="46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36107" y="3658169"/>
            <a:ext cx="2490850" cy="61920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0"/>
          <p:cNvSpPr txBox="1"/>
          <p:nvPr/>
        </p:nvSpPr>
        <p:spPr>
          <a:xfrm>
            <a:off x="5232499" y="3190475"/>
            <a:ext cx="94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Concentration of TAF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5121000" y="2290712"/>
            <a:ext cx="1199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 Rate (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Capillaries</a:t>
            </a:r>
            <a:r>
              <a:rPr lang="en" sz="1000">
                <a:solidFill>
                  <a:srgbClr val="67D436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000">
              <a:solidFill>
                <a:srgbClr val="67D4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0"/>
          <p:cNvSpPr txBox="1"/>
          <p:nvPr/>
        </p:nvSpPr>
        <p:spPr>
          <a:xfrm>
            <a:off x="6323585" y="2290712"/>
            <a:ext cx="940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Concentration of TAF</a:t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>
            <a:off x="6525571" y="2303197"/>
            <a:ext cx="53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0"/>
          <p:cNvSpPr txBox="1"/>
          <p:nvPr/>
        </p:nvSpPr>
        <p:spPr>
          <a:xfrm>
            <a:off x="5249844" y="4082375"/>
            <a:ext cx="80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Spatial uptake of TAF</a:t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7132400" y="2290700"/>
            <a:ext cx="61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Spatial uptake of TAF</a:t>
            </a:r>
            <a:endParaRPr sz="1000">
              <a:solidFill>
                <a:srgbClr val="99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2" name="Google Shape;212;p20"/>
          <p:cNvCxnSpPr/>
          <p:nvPr/>
        </p:nvCxnSpPr>
        <p:spPr>
          <a:xfrm>
            <a:off x="7171294" y="2318886"/>
            <a:ext cx="521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0"/>
          <p:cNvCxnSpPr/>
          <p:nvPr/>
        </p:nvCxnSpPr>
        <p:spPr>
          <a:xfrm>
            <a:off x="5371892" y="3238523"/>
            <a:ext cx="5367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0"/>
          <p:cNvCxnSpPr/>
          <p:nvPr/>
        </p:nvCxnSpPr>
        <p:spPr>
          <a:xfrm>
            <a:off x="5336107" y="4058612"/>
            <a:ext cx="521400" cy="0"/>
          </a:xfrm>
          <a:prstGeom prst="straightConnector1">
            <a:avLst/>
          </a:prstGeom>
          <a:noFill/>
          <a:ln cap="flat" cmpd="sng" w="19050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0"/>
          <p:cNvCxnSpPr/>
          <p:nvPr/>
        </p:nvCxnSpPr>
        <p:spPr>
          <a:xfrm>
            <a:off x="5338963" y="2315927"/>
            <a:ext cx="940800" cy="0"/>
          </a:xfrm>
          <a:prstGeom prst="straightConnector1">
            <a:avLst/>
          </a:prstGeom>
          <a:noFill/>
          <a:ln cap="flat" cmpd="sng" w="1905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0"/>
          <p:cNvSpPr txBox="1"/>
          <p:nvPr/>
        </p:nvSpPr>
        <p:spPr>
          <a:xfrm>
            <a:off x="819150" y="1484550"/>
            <a:ext cx="3879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Calibri"/>
              <a:buChar char="-"/>
            </a:pP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This model is a revision of the new one, with parameters added for 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capillaries</a:t>
            </a:r>
            <a:r>
              <a:rPr lang="en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consuming the TAF as they grow towards the tumor.</a:t>
            </a:r>
            <a:endParaRPr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7" name="Google Shape;217;p20"/>
          <p:cNvCxnSpPr/>
          <p:nvPr/>
        </p:nvCxnSpPr>
        <p:spPr>
          <a:xfrm>
            <a:off x="5363219" y="1192338"/>
            <a:ext cx="468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8" name="Google Shape;218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9150" y="2571760"/>
            <a:ext cx="3752850" cy="160122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9" name="Google Shape;219;p20"/>
          <p:cNvSpPr txBox="1"/>
          <p:nvPr/>
        </p:nvSpPr>
        <p:spPr>
          <a:xfrm>
            <a:off x="529225" y="4172975"/>
            <a:ext cx="38037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Shafee, Thomas. “Michaelis–Menten Kinetics.” </a:t>
            </a:r>
            <a:r>
              <a:rPr i="1" lang="en" sz="500">
                <a:latin typeface="Calibri"/>
                <a:ea typeface="Calibri"/>
                <a:cs typeface="Calibri"/>
                <a:sym typeface="Calibri"/>
              </a:rPr>
              <a:t>Michaelis–Menten Kinetics - Wikipedia</a:t>
            </a:r>
            <a:r>
              <a:rPr lang="en" sz="500">
                <a:latin typeface="Calibri"/>
                <a:ea typeface="Calibri"/>
                <a:cs typeface="Calibri"/>
                <a:sym typeface="Calibri"/>
              </a:rPr>
              <a:t>, Wikipedia, 14 Mar. 2018, https://www.google.com/url?sa=i&amp;url=https%3A%2F%2Fen.wikipedia.org%2Fwiki%2FMichaelis%25E2%2580%2593Menten_kinetics&amp;psig=AOvVaw3XB1BG8Zdy-F2zN9CDpTE3&amp;ust=1651018667851000&amp;source=images&amp;cd=vfe&amp;ved=0CA0QjhxqFwoTCNiDwYO6sPcCFQAAAAAdAAAAABAU. Accessed 25 Apr. 2022. </a:t>
            </a:r>
            <a:endParaRPr sz="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2</a:t>
            </a:r>
            <a:endParaRPr b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1"/>
          <p:cNvSpPr txBox="1"/>
          <p:nvPr>
            <p:ph idx="1" type="body"/>
          </p:nvPr>
        </p:nvSpPr>
        <p:spPr>
          <a:xfrm>
            <a:off x="819150" y="1488500"/>
            <a:ext cx="37530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The tables shown represent the strength of the sink function compared to a position relative to the free border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We can see that as the sink function nears the proliferating endothelial cells its strength increases, peaking at the exact position of the cells.</a:t>
            </a:r>
            <a:endParaRPr sz="13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300"/>
              <a:t>As it passes the cells, the strength decreases.</a:t>
            </a:r>
            <a:endParaRPr sz="1300"/>
          </a:p>
        </p:txBody>
      </p:sp>
      <p:pic>
        <p:nvPicPr>
          <p:cNvPr id="226" name="Google Shape;2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4675" y="488259"/>
            <a:ext cx="2466701" cy="189729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7" name="Google Shape;22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4669" y="2635652"/>
            <a:ext cx="2466708" cy="1867369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8" name="Google Shape;22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64400" y="2455717"/>
            <a:ext cx="2996626" cy="109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03900" y="4573196"/>
            <a:ext cx="3202875" cy="82056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type="title"/>
          </p:nvPr>
        </p:nvSpPr>
        <p:spPr>
          <a:xfrm>
            <a:off x="819150" y="845600"/>
            <a:ext cx="7505700" cy="64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New Model, 3</a:t>
            </a:r>
            <a:endParaRPr b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