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Mon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Mono-regular.fntdata"/><Relationship Id="rId21" Type="http://schemas.openxmlformats.org/officeDocument/2006/relationships/slide" Target="slides/slide17.xml"/><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RobotoMon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f8912338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f8912338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f8912338d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f8912338d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f8912338d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f8912338d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f8912338d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f8912338d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62988a3c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62988a3c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f8912338d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f8912338d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4dff904a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4dff904a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4dff904a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4dff904a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1f59e84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1f59e84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1f59e849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1f59e84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5b6f348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5b6f348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5b6f348a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5b6f348a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5b6f348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5b6f348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4dff904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4dff904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f8912338d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f8912338d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f8912338d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f8912338d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hyperlink" Target="https://medium.com/geekculture/when-you-write-code-in-swift-write-code-in-swift-abdac43d44f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4.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27.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25.png"/><Relationship Id="rId5"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4.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6.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54900" y="1236302"/>
            <a:ext cx="8222100" cy="137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000">
                <a:latin typeface="Roboto Mono"/>
                <a:ea typeface="Roboto Mono"/>
                <a:cs typeface="Roboto Mono"/>
                <a:sym typeface="Roboto Mono"/>
              </a:rPr>
              <a:t>Functional Programming</a:t>
            </a:r>
            <a:endParaRPr b="1" sz="4000">
              <a:latin typeface="Roboto Mono"/>
              <a:ea typeface="Roboto Mono"/>
              <a:cs typeface="Roboto Mono"/>
              <a:sym typeface="Roboto Mono"/>
            </a:endParaRPr>
          </a:p>
          <a:p>
            <a:pPr indent="0" lvl="0" marL="0" rtl="0" algn="l">
              <a:spcBef>
                <a:spcPts val="0"/>
              </a:spcBef>
              <a:spcAft>
                <a:spcPts val="0"/>
              </a:spcAft>
              <a:buNone/>
            </a:pPr>
            <a:r>
              <a:rPr b="1" lang="en" sz="4000">
                <a:latin typeface="Roboto Mono"/>
                <a:ea typeface="Roboto Mono"/>
                <a:cs typeface="Roboto Mono"/>
                <a:sym typeface="Roboto Mono"/>
              </a:rPr>
              <a:t>in Swift</a:t>
            </a:r>
            <a:endParaRPr b="1" sz="4000">
              <a:latin typeface="Roboto Mono"/>
              <a:ea typeface="Roboto Mono"/>
              <a:cs typeface="Roboto Mono"/>
              <a:sym typeface="Roboto Mono"/>
            </a:endParaRPr>
          </a:p>
        </p:txBody>
      </p:sp>
      <p:sp>
        <p:nvSpPr>
          <p:cNvPr id="55" name="Google Shape;55;p13"/>
          <p:cNvSpPr txBox="1"/>
          <p:nvPr>
            <p:ph idx="1" type="subTitle"/>
          </p:nvPr>
        </p:nvSpPr>
        <p:spPr>
          <a:xfrm>
            <a:off x="467000" y="2834125"/>
            <a:ext cx="8222100" cy="792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i="1" lang="en" sz="1442"/>
              <a:t>Chase Banyai</a:t>
            </a:r>
            <a:endParaRPr i="1" sz="1442"/>
          </a:p>
          <a:p>
            <a:pPr indent="0" lvl="0" marL="0" rtl="0" algn="l">
              <a:lnSpc>
                <a:spcPct val="80000"/>
              </a:lnSpc>
              <a:spcBef>
                <a:spcPts val="0"/>
              </a:spcBef>
              <a:spcAft>
                <a:spcPts val="0"/>
              </a:spcAft>
              <a:buSzPts val="1018"/>
              <a:buNone/>
            </a:pPr>
            <a:r>
              <a:rPr i="1" lang="en" sz="1442"/>
              <a:t>Andrew Januszko</a:t>
            </a:r>
            <a:endParaRPr i="1" sz="1442"/>
          </a:p>
        </p:txBody>
      </p:sp>
      <p:pic>
        <p:nvPicPr>
          <p:cNvPr id="56" name="Google Shape;56;p13"/>
          <p:cNvPicPr preferRelativeResize="0"/>
          <p:nvPr/>
        </p:nvPicPr>
        <p:blipFill>
          <a:blip r:embed="rId3">
            <a:alphaModFix/>
          </a:blip>
          <a:stretch>
            <a:fillRect/>
          </a:stretch>
        </p:blipFill>
        <p:spPr>
          <a:xfrm>
            <a:off x="6173487" y="2156925"/>
            <a:ext cx="1633425" cy="1469801"/>
          </a:xfrm>
          <a:prstGeom prst="rect">
            <a:avLst/>
          </a:prstGeom>
          <a:noFill/>
          <a:ln>
            <a:noFill/>
          </a:ln>
        </p:spPr>
      </p:pic>
      <p:sp>
        <p:nvSpPr>
          <p:cNvPr id="57" name="Google Shape;57;p13" title="[1]"/>
          <p:cNvSpPr txBox="1"/>
          <p:nvPr/>
        </p:nvSpPr>
        <p:spPr>
          <a:xfrm>
            <a:off x="5291300" y="4260975"/>
            <a:ext cx="3397800" cy="526500"/>
          </a:xfrm>
          <a:prstGeom prst="rect">
            <a:avLst/>
          </a:prstGeom>
          <a:noFill/>
          <a:ln>
            <a:noFill/>
          </a:ln>
        </p:spPr>
        <p:txBody>
          <a:bodyPr anchorCtr="0" anchor="t" bIns="91425" lIns="91425" spcFirstLastPara="1" rIns="91425" wrap="square" tIns="91425">
            <a:spAutoFit/>
          </a:bodyPr>
          <a:lstStyle/>
          <a:p>
            <a:pPr indent="0" lvl="0" marL="0" marR="76200" rtl="0" algn="l">
              <a:lnSpc>
                <a:spcPct val="135000"/>
              </a:lnSpc>
              <a:spcBef>
                <a:spcPts val="0"/>
              </a:spcBef>
              <a:spcAft>
                <a:spcPts val="0"/>
              </a:spcAft>
              <a:buNone/>
            </a:pPr>
            <a:r>
              <a:rPr lang="en" sz="600">
                <a:solidFill>
                  <a:schemeClr val="dk1"/>
                </a:solidFill>
              </a:rPr>
              <a:t>A. Zarr, “When You Write Code in Swift, Write Code in  Swift,” </a:t>
            </a:r>
            <a:r>
              <a:rPr i="1" lang="en" sz="600">
                <a:solidFill>
                  <a:schemeClr val="dk1"/>
                </a:solidFill>
              </a:rPr>
              <a:t>Geek Culture</a:t>
            </a:r>
            <a:r>
              <a:rPr lang="en" sz="600">
                <a:solidFill>
                  <a:schemeClr val="dk1"/>
                </a:solidFill>
              </a:rPr>
              <a:t>, Mar. 31, 2021. </a:t>
            </a:r>
            <a:r>
              <a:rPr lang="en" sz="600" u="sng">
                <a:solidFill>
                  <a:srgbClr val="FF5E00"/>
                </a:solidFill>
                <a:hlinkClick r:id="rId4">
                  <a:extLst>
                    <a:ext uri="{A12FA001-AC4F-418D-AE19-62706E023703}">
                      <ahyp:hlinkClr val="tx"/>
                    </a:ext>
                  </a:extLst>
                </a:hlinkClick>
              </a:rPr>
              <a:t>https://medium.com/geekculture/when-you-write-code-in-swift-write-code-in-swift-abdac43d44fa</a:t>
            </a:r>
            <a:r>
              <a:rPr lang="en" sz="600">
                <a:solidFill>
                  <a:schemeClr val="dk1"/>
                </a:solidFill>
              </a:rPr>
              <a:t> (accessed Mar. 28, 2022).</a:t>
            </a:r>
            <a:endParaRPr sz="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321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solidFill>
                  <a:srgbClr val="FF5E00"/>
                </a:solidFill>
                <a:latin typeface="Roboto Mono"/>
                <a:ea typeface="Roboto Mono"/>
                <a:cs typeface="Roboto Mono"/>
                <a:sym typeface="Roboto Mono"/>
              </a:rPr>
              <a:t>length :: [a] -&gt; Int</a:t>
            </a:r>
            <a:endParaRPr b="1" sz="2200">
              <a:solidFill>
                <a:srgbClr val="FF5E00"/>
              </a:solidFill>
              <a:latin typeface="Roboto Mono"/>
              <a:ea typeface="Roboto Mono"/>
              <a:cs typeface="Roboto Mono"/>
              <a:sym typeface="Roboto Mono"/>
            </a:endParaRPr>
          </a:p>
        </p:txBody>
      </p:sp>
      <p:sp>
        <p:nvSpPr>
          <p:cNvPr id="118" name="Google Shape;118;p22"/>
          <p:cNvSpPr txBox="1"/>
          <p:nvPr>
            <p:ph idx="1" type="body"/>
          </p:nvPr>
        </p:nvSpPr>
        <p:spPr>
          <a:xfrm>
            <a:off x="311700" y="894175"/>
            <a:ext cx="4270500" cy="393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Haskell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Swift</a:t>
            </a:r>
            <a:endParaRPr/>
          </a:p>
        </p:txBody>
      </p:sp>
      <p:sp>
        <p:nvSpPr>
          <p:cNvPr id="119" name="Google Shape;119;p22"/>
          <p:cNvSpPr txBox="1"/>
          <p:nvPr/>
        </p:nvSpPr>
        <p:spPr>
          <a:xfrm>
            <a:off x="4819150" y="894175"/>
            <a:ext cx="35181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2"/>
              </a:buClr>
              <a:buSzPts val="1800"/>
              <a:buChar char="-"/>
            </a:pPr>
            <a:r>
              <a:rPr lang="en" sz="1800">
                <a:solidFill>
                  <a:schemeClr val="lt2"/>
                </a:solidFill>
              </a:rPr>
              <a:t>Native Swift</a:t>
            </a:r>
            <a:endParaRPr sz="1800">
              <a:solidFill>
                <a:schemeClr val="lt2"/>
              </a:solidFill>
            </a:endParaRPr>
          </a:p>
        </p:txBody>
      </p:sp>
      <p:pic>
        <p:nvPicPr>
          <p:cNvPr id="120" name="Google Shape;120;p22"/>
          <p:cNvPicPr preferRelativeResize="0"/>
          <p:nvPr/>
        </p:nvPicPr>
        <p:blipFill>
          <a:blip r:embed="rId3">
            <a:alphaModFix/>
          </a:blip>
          <a:stretch>
            <a:fillRect/>
          </a:stretch>
        </p:blipFill>
        <p:spPr>
          <a:xfrm>
            <a:off x="849525" y="2735500"/>
            <a:ext cx="4196150" cy="1262925"/>
          </a:xfrm>
          <a:prstGeom prst="rect">
            <a:avLst/>
          </a:prstGeom>
          <a:noFill/>
          <a:ln>
            <a:noFill/>
          </a:ln>
        </p:spPr>
      </p:pic>
      <p:pic>
        <p:nvPicPr>
          <p:cNvPr id="121" name="Google Shape;121;p22"/>
          <p:cNvPicPr preferRelativeResize="0"/>
          <p:nvPr/>
        </p:nvPicPr>
        <p:blipFill>
          <a:blip r:embed="rId4">
            <a:alphaModFix/>
          </a:blip>
          <a:stretch>
            <a:fillRect/>
          </a:stretch>
        </p:blipFill>
        <p:spPr>
          <a:xfrm>
            <a:off x="849525" y="1355875"/>
            <a:ext cx="3153125" cy="867825"/>
          </a:xfrm>
          <a:prstGeom prst="rect">
            <a:avLst/>
          </a:prstGeom>
          <a:noFill/>
          <a:ln>
            <a:noFill/>
          </a:ln>
        </p:spPr>
      </p:pic>
      <p:pic>
        <p:nvPicPr>
          <p:cNvPr id="122" name="Google Shape;122;p22"/>
          <p:cNvPicPr preferRelativeResize="0"/>
          <p:nvPr/>
        </p:nvPicPr>
        <p:blipFill>
          <a:blip r:embed="rId5">
            <a:alphaModFix/>
          </a:blip>
          <a:stretch>
            <a:fillRect/>
          </a:stretch>
        </p:blipFill>
        <p:spPr>
          <a:xfrm>
            <a:off x="5342150" y="1355875"/>
            <a:ext cx="3153125" cy="8678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3128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solidFill>
                  <a:srgbClr val="FF5E00"/>
                </a:solidFill>
                <a:latin typeface="Roboto Mono"/>
                <a:ea typeface="Roboto Mono"/>
                <a:cs typeface="Roboto Mono"/>
                <a:sym typeface="Roboto Mono"/>
              </a:rPr>
              <a:t>r</a:t>
            </a:r>
            <a:r>
              <a:rPr b="1" lang="en" sz="2200">
                <a:solidFill>
                  <a:srgbClr val="FF5E00"/>
                </a:solidFill>
                <a:latin typeface="Roboto Mono"/>
                <a:ea typeface="Roboto Mono"/>
                <a:cs typeface="Roboto Mono"/>
                <a:sym typeface="Roboto Mono"/>
              </a:rPr>
              <a:t>eplicate :: Int -&gt; a -&gt; [a]</a:t>
            </a:r>
            <a:endParaRPr b="1" sz="2200">
              <a:solidFill>
                <a:srgbClr val="FF5E00"/>
              </a:solidFill>
              <a:latin typeface="Roboto Mono"/>
              <a:ea typeface="Roboto Mono"/>
              <a:cs typeface="Roboto Mono"/>
              <a:sym typeface="Roboto Mono"/>
            </a:endParaRPr>
          </a:p>
        </p:txBody>
      </p:sp>
      <p:sp>
        <p:nvSpPr>
          <p:cNvPr id="128" name="Google Shape;128;p23"/>
          <p:cNvSpPr txBox="1"/>
          <p:nvPr>
            <p:ph idx="1" type="body"/>
          </p:nvPr>
        </p:nvSpPr>
        <p:spPr>
          <a:xfrm>
            <a:off x="311700" y="885575"/>
            <a:ext cx="4908900" cy="393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Haskell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Swift</a:t>
            </a:r>
            <a:endParaRPr/>
          </a:p>
        </p:txBody>
      </p:sp>
      <p:sp>
        <p:nvSpPr>
          <p:cNvPr id="129" name="Google Shape;129;p23"/>
          <p:cNvSpPr txBox="1"/>
          <p:nvPr/>
        </p:nvSpPr>
        <p:spPr>
          <a:xfrm>
            <a:off x="5231025" y="885575"/>
            <a:ext cx="35181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2"/>
              </a:buClr>
              <a:buSzPts val="1800"/>
              <a:buChar char="-"/>
            </a:pPr>
            <a:r>
              <a:rPr lang="en" sz="1800">
                <a:solidFill>
                  <a:schemeClr val="lt2"/>
                </a:solidFill>
              </a:rPr>
              <a:t>Native Swift</a:t>
            </a:r>
            <a:endParaRPr sz="1800">
              <a:solidFill>
                <a:schemeClr val="lt2"/>
              </a:solidFill>
            </a:endParaRPr>
          </a:p>
        </p:txBody>
      </p:sp>
      <p:pic>
        <p:nvPicPr>
          <p:cNvPr id="130" name="Google Shape;130;p23"/>
          <p:cNvPicPr preferRelativeResize="0"/>
          <p:nvPr/>
        </p:nvPicPr>
        <p:blipFill>
          <a:blip r:embed="rId3">
            <a:alphaModFix/>
          </a:blip>
          <a:stretch>
            <a:fillRect/>
          </a:stretch>
        </p:blipFill>
        <p:spPr>
          <a:xfrm>
            <a:off x="862900" y="2753329"/>
            <a:ext cx="5552300" cy="1409425"/>
          </a:xfrm>
          <a:prstGeom prst="rect">
            <a:avLst/>
          </a:prstGeom>
          <a:noFill/>
          <a:ln>
            <a:noFill/>
          </a:ln>
        </p:spPr>
      </p:pic>
      <p:pic>
        <p:nvPicPr>
          <p:cNvPr id="131" name="Google Shape;131;p23"/>
          <p:cNvPicPr preferRelativeResize="0"/>
          <p:nvPr/>
        </p:nvPicPr>
        <p:blipFill>
          <a:blip r:embed="rId4">
            <a:alphaModFix/>
          </a:blip>
          <a:stretch>
            <a:fillRect/>
          </a:stretch>
        </p:blipFill>
        <p:spPr>
          <a:xfrm>
            <a:off x="858675" y="1312250"/>
            <a:ext cx="4361925" cy="1014400"/>
          </a:xfrm>
          <a:prstGeom prst="rect">
            <a:avLst/>
          </a:prstGeom>
          <a:noFill/>
          <a:ln>
            <a:noFill/>
          </a:ln>
        </p:spPr>
      </p:pic>
      <p:pic>
        <p:nvPicPr>
          <p:cNvPr id="132" name="Google Shape;132;p23"/>
          <p:cNvPicPr preferRelativeResize="0"/>
          <p:nvPr/>
        </p:nvPicPr>
        <p:blipFill>
          <a:blip r:embed="rId5">
            <a:alphaModFix/>
          </a:blip>
          <a:stretch>
            <a:fillRect/>
          </a:stretch>
        </p:blipFill>
        <p:spPr>
          <a:xfrm>
            <a:off x="5761575" y="1312250"/>
            <a:ext cx="1891042" cy="1014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3128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solidFill>
                  <a:srgbClr val="FF5E00"/>
                </a:solidFill>
                <a:latin typeface="Roboto Mono"/>
                <a:ea typeface="Roboto Mono"/>
                <a:cs typeface="Roboto Mono"/>
                <a:sym typeface="Roboto Mono"/>
              </a:rPr>
              <a:t>concat :: [[a]] -&gt; [a]</a:t>
            </a:r>
            <a:endParaRPr b="1" sz="2200">
              <a:solidFill>
                <a:srgbClr val="FF5E00"/>
              </a:solidFill>
              <a:latin typeface="Roboto Mono"/>
              <a:ea typeface="Roboto Mono"/>
              <a:cs typeface="Roboto Mono"/>
              <a:sym typeface="Roboto Mono"/>
            </a:endParaRPr>
          </a:p>
        </p:txBody>
      </p:sp>
      <p:sp>
        <p:nvSpPr>
          <p:cNvPr id="138" name="Google Shape;138;p24"/>
          <p:cNvSpPr txBox="1"/>
          <p:nvPr>
            <p:ph idx="1" type="body"/>
          </p:nvPr>
        </p:nvSpPr>
        <p:spPr>
          <a:xfrm>
            <a:off x="311700" y="885575"/>
            <a:ext cx="4908900" cy="393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Haskell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Swift</a:t>
            </a:r>
            <a:endParaRPr/>
          </a:p>
        </p:txBody>
      </p:sp>
      <p:sp>
        <p:nvSpPr>
          <p:cNvPr id="139" name="Google Shape;139;p24"/>
          <p:cNvSpPr txBox="1"/>
          <p:nvPr/>
        </p:nvSpPr>
        <p:spPr>
          <a:xfrm>
            <a:off x="5231025" y="885575"/>
            <a:ext cx="35181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2"/>
              </a:buClr>
              <a:buSzPts val="1800"/>
              <a:buChar char="-"/>
            </a:pPr>
            <a:r>
              <a:rPr lang="en" sz="1800">
                <a:solidFill>
                  <a:schemeClr val="lt2"/>
                </a:solidFill>
              </a:rPr>
              <a:t>Native Swift</a:t>
            </a:r>
            <a:endParaRPr sz="1800">
              <a:solidFill>
                <a:schemeClr val="lt2"/>
              </a:solidFill>
            </a:endParaRPr>
          </a:p>
        </p:txBody>
      </p:sp>
      <p:pic>
        <p:nvPicPr>
          <p:cNvPr id="140" name="Google Shape;140;p24"/>
          <p:cNvPicPr preferRelativeResize="0"/>
          <p:nvPr/>
        </p:nvPicPr>
        <p:blipFill>
          <a:blip r:embed="rId3">
            <a:alphaModFix/>
          </a:blip>
          <a:stretch>
            <a:fillRect/>
          </a:stretch>
        </p:blipFill>
        <p:spPr>
          <a:xfrm>
            <a:off x="854675" y="2702200"/>
            <a:ext cx="4973575" cy="1433825"/>
          </a:xfrm>
          <a:prstGeom prst="rect">
            <a:avLst/>
          </a:prstGeom>
          <a:noFill/>
          <a:ln>
            <a:noFill/>
          </a:ln>
        </p:spPr>
      </p:pic>
      <p:pic>
        <p:nvPicPr>
          <p:cNvPr id="141" name="Google Shape;141;p24"/>
          <p:cNvPicPr preferRelativeResize="0"/>
          <p:nvPr/>
        </p:nvPicPr>
        <p:blipFill>
          <a:blip r:embed="rId4">
            <a:alphaModFix/>
          </a:blip>
          <a:stretch>
            <a:fillRect/>
          </a:stretch>
        </p:blipFill>
        <p:spPr>
          <a:xfrm>
            <a:off x="854675" y="1347275"/>
            <a:ext cx="3292825" cy="812700"/>
          </a:xfrm>
          <a:prstGeom prst="rect">
            <a:avLst/>
          </a:prstGeom>
          <a:noFill/>
          <a:ln>
            <a:noFill/>
          </a:ln>
        </p:spPr>
      </p:pic>
      <p:pic>
        <p:nvPicPr>
          <p:cNvPr id="142" name="Google Shape;142;p24"/>
          <p:cNvPicPr preferRelativeResize="0"/>
          <p:nvPr/>
        </p:nvPicPr>
        <p:blipFill>
          <a:blip r:embed="rId5">
            <a:alphaModFix/>
          </a:blip>
          <a:stretch>
            <a:fillRect/>
          </a:stretch>
        </p:blipFill>
        <p:spPr>
          <a:xfrm>
            <a:off x="5310825" y="1347275"/>
            <a:ext cx="3637500" cy="7079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3128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solidFill>
                  <a:srgbClr val="FF5E00"/>
                </a:solidFill>
                <a:latin typeface="Roboto Mono"/>
                <a:ea typeface="Roboto Mono"/>
                <a:cs typeface="Roboto Mono"/>
                <a:sym typeface="Roboto Mono"/>
              </a:rPr>
              <a:t>filter :: (a -&gt; Bool) -&gt; [a] -&gt; [a]</a:t>
            </a:r>
            <a:endParaRPr b="1" sz="2200">
              <a:solidFill>
                <a:srgbClr val="FF5E00"/>
              </a:solidFill>
              <a:latin typeface="Roboto Mono"/>
              <a:ea typeface="Roboto Mono"/>
              <a:cs typeface="Roboto Mono"/>
              <a:sym typeface="Roboto Mono"/>
            </a:endParaRPr>
          </a:p>
        </p:txBody>
      </p:sp>
      <p:sp>
        <p:nvSpPr>
          <p:cNvPr id="148" name="Google Shape;148;p25"/>
          <p:cNvSpPr txBox="1"/>
          <p:nvPr>
            <p:ph idx="1" type="body"/>
          </p:nvPr>
        </p:nvSpPr>
        <p:spPr>
          <a:xfrm>
            <a:off x="311700" y="885575"/>
            <a:ext cx="4908900" cy="393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Haskell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Swift</a:t>
            </a:r>
            <a:endParaRPr/>
          </a:p>
        </p:txBody>
      </p:sp>
      <p:sp>
        <p:nvSpPr>
          <p:cNvPr id="149" name="Google Shape;149;p25"/>
          <p:cNvSpPr txBox="1"/>
          <p:nvPr/>
        </p:nvSpPr>
        <p:spPr>
          <a:xfrm>
            <a:off x="5231025" y="885575"/>
            <a:ext cx="35181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2"/>
              </a:buClr>
              <a:buSzPts val="1800"/>
              <a:buChar char="-"/>
            </a:pPr>
            <a:r>
              <a:rPr lang="en" sz="1800">
                <a:solidFill>
                  <a:schemeClr val="lt2"/>
                </a:solidFill>
              </a:rPr>
              <a:t>Native Swift</a:t>
            </a:r>
            <a:endParaRPr sz="1800">
              <a:solidFill>
                <a:schemeClr val="lt2"/>
              </a:solidFill>
            </a:endParaRPr>
          </a:p>
        </p:txBody>
      </p:sp>
      <p:pic>
        <p:nvPicPr>
          <p:cNvPr id="150" name="Google Shape;150;p25"/>
          <p:cNvPicPr preferRelativeResize="0"/>
          <p:nvPr/>
        </p:nvPicPr>
        <p:blipFill>
          <a:blip r:embed="rId3">
            <a:alphaModFix/>
          </a:blip>
          <a:stretch>
            <a:fillRect/>
          </a:stretch>
        </p:blipFill>
        <p:spPr>
          <a:xfrm>
            <a:off x="870125" y="1300025"/>
            <a:ext cx="4010800" cy="964625"/>
          </a:xfrm>
          <a:prstGeom prst="rect">
            <a:avLst/>
          </a:prstGeom>
          <a:noFill/>
          <a:ln>
            <a:noFill/>
          </a:ln>
        </p:spPr>
      </p:pic>
      <p:pic>
        <p:nvPicPr>
          <p:cNvPr id="151" name="Google Shape;151;p25"/>
          <p:cNvPicPr preferRelativeResize="0"/>
          <p:nvPr/>
        </p:nvPicPr>
        <p:blipFill>
          <a:blip r:embed="rId4">
            <a:alphaModFix/>
          </a:blip>
          <a:stretch>
            <a:fillRect/>
          </a:stretch>
        </p:blipFill>
        <p:spPr>
          <a:xfrm>
            <a:off x="870125" y="2728800"/>
            <a:ext cx="4598476" cy="1863800"/>
          </a:xfrm>
          <a:prstGeom prst="rect">
            <a:avLst/>
          </a:prstGeom>
          <a:noFill/>
          <a:ln>
            <a:noFill/>
          </a:ln>
        </p:spPr>
      </p:pic>
      <p:pic>
        <p:nvPicPr>
          <p:cNvPr id="152" name="Google Shape;152;p25"/>
          <p:cNvPicPr preferRelativeResize="0"/>
          <p:nvPr/>
        </p:nvPicPr>
        <p:blipFill>
          <a:blip r:embed="rId5">
            <a:alphaModFix/>
          </a:blip>
          <a:stretch>
            <a:fillRect/>
          </a:stretch>
        </p:blipFill>
        <p:spPr>
          <a:xfrm>
            <a:off x="5220600" y="1300025"/>
            <a:ext cx="3820774" cy="12807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3128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solidFill>
                  <a:srgbClr val="FF5E00"/>
                </a:solidFill>
                <a:latin typeface="Roboto Mono"/>
                <a:ea typeface="Roboto Mono"/>
                <a:cs typeface="Roboto Mono"/>
                <a:sym typeface="Roboto Mono"/>
              </a:rPr>
              <a:t>map</a:t>
            </a:r>
            <a:r>
              <a:rPr b="1" lang="en" sz="2200">
                <a:solidFill>
                  <a:srgbClr val="FF5E00"/>
                </a:solidFill>
                <a:latin typeface="Roboto Mono"/>
                <a:ea typeface="Roboto Mono"/>
                <a:cs typeface="Roboto Mono"/>
                <a:sym typeface="Roboto Mono"/>
              </a:rPr>
              <a:t> :: (a -&gt; b) -&gt; [a] -&gt; [b]</a:t>
            </a:r>
            <a:endParaRPr b="1" sz="2200">
              <a:solidFill>
                <a:srgbClr val="FF5E00"/>
              </a:solidFill>
              <a:latin typeface="Roboto Mono"/>
              <a:ea typeface="Roboto Mono"/>
              <a:cs typeface="Roboto Mono"/>
              <a:sym typeface="Roboto Mono"/>
            </a:endParaRPr>
          </a:p>
        </p:txBody>
      </p:sp>
      <p:sp>
        <p:nvSpPr>
          <p:cNvPr id="158" name="Google Shape;158;p26"/>
          <p:cNvSpPr txBox="1"/>
          <p:nvPr>
            <p:ph idx="1" type="body"/>
          </p:nvPr>
        </p:nvSpPr>
        <p:spPr>
          <a:xfrm>
            <a:off x="311700" y="885575"/>
            <a:ext cx="4908900" cy="393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Haskell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Swift</a:t>
            </a:r>
            <a:endParaRPr/>
          </a:p>
        </p:txBody>
      </p:sp>
      <p:sp>
        <p:nvSpPr>
          <p:cNvPr id="159" name="Google Shape;159;p26"/>
          <p:cNvSpPr txBox="1"/>
          <p:nvPr/>
        </p:nvSpPr>
        <p:spPr>
          <a:xfrm>
            <a:off x="5231025" y="885575"/>
            <a:ext cx="35181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2"/>
              </a:buClr>
              <a:buSzPts val="1800"/>
              <a:buChar char="-"/>
            </a:pPr>
            <a:r>
              <a:rPr lang="en" sz="1800">
                <a:solidFill>
                  <a:schemeClr val="lt2"/>
                </a:solidFill>
              </a:rPr>
              <a:t>Native Swift</a:t>
            </a:r>
            <a:endParaRPr sz="1800">
              <a:solidFill>
                <a:schemeClr val="lt2"/>
              </a:solidFill>
            </a:endParaRPr>
          </a:p>
        </p:txBody>
      </p:sp>
      <p:pic>
        <p:nvPicPr>
          <p:cNvPr id="160" name="Google Shape;160;p26"/>
          <p:cNvPicPr preferRelativeResize="0"/>
          <p:nvPr/>
        </p:nvPicPr>
        <p:blipFill>
          <a:blip r:embed="rId3">
            <a:alphaModFix/>
          </a:blip>
          <a:stretch>
            <a:fillRect/>
          </a:stretch>
        </p:blipFill>
        <p:spPr>
          <a:xfrm>
            <a:off x="858825" y="2783446"/>
            <a:ext cx="5541601" cy="1477225"/>
          </a:xfrm>
          <a:prstGeom prst="rect">
            <a:avLst/>
          </a:prstGeom>
          <a:noFill/>
          <a:ln>
            <a:noFill/>
          </a:ln>
        </p:spPr>
      </p:pic>
      <p:pic>
        <p:nvPicPr>
          <p:cNvPr id="161" name="Google Shape;161;p26"/>
          <p:cNvPicPr preferRelativeResize="0"/>
          <p:nvPr/>
        </p:nvPicPr>
        <p:blipFill>
          <a:blip r:embed="rId4">
            <a:alphaModFix/>
          </a:blip>
          <a:stretch>
            <a:fillRect/>
          </a:stretch>
        </p:blipFill>
        <p:spPr>
          <a:xfrm>
            <a:off x="5758150" y="1309400"/>
            <a:ext cx="2924600" cy="1141575"/>
          </a:xfrm>
          <a:prstGeom prst="rect">
            <a:avLst/>
          </a:prstGeom>
          <a:noFill/>
          <a:ln>
            <a:noFill/>
          </a:ln>
        </p:spPr>
      </p:pic>
      <p:pic>
        <p:nvPicPr>
          <p:cNvPr id="162" name="Google Shape;162;p26"/>
          <p:cNvPicPr preferRelativeResize="0"/>
          <p:nvPr/>
        </p:nvPicPr>
        <p:blipFill>
          <a:blip r:embed="rId5">
            <a:alphaModFix/>
          </a:blip>
          <a:stretch>
            <a:fillRect/>
          </a:stretch>
        </p:blipFill>
        <p:spPr>
          <a:xfrm>
            <a:off x="858825" y="1347275"/>
            <a:ext cx="3079550" cy="797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3128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solidFill>
                  <a:srgbClr val="FF5E00"/>
                </a:solidFill>
                <a:latin typeface="Roboto Mono"/>
                <a:ea typeface="Roboto Mono"/>
                <a:cs typeface="Roboto Mono"/>
                <a:sym typeface="Roboto Mono"/>
              </a:rPr>
              <a:t>f</a:t>
            </a:r>
            <a:r>
              <a:rPr b="1" lang="en" sz="2200">
                <a:solidFill>
                  <a:srgbClr val="FF5E00"/>
                </a:solidFill>
                <a:latin typeface="Roboto Mono"/>
                <a:ea typeface="Roboto Mono"/>
                <a:cs typeface="Roboto Mono"/>
                <a:sym typeface="Roboto Mono"/>
              </a:rPr>
              <a:t>oldl :: </a:t>
            </a:r>
            <a:r>
              <a:rPr b="1" lang="en" sz="2200">
                <a:solidFill>
                  <a:srgbClr val="FF5E00"/>
                </a:solidFill>
                <a:latin typeface="Roboto Mono"/>
                <a:ea typeface="Roboto Mono"/>
                <a:cs typeface="Roboto Mono"/>
                <a:sym typeface="Roboto Mono"/>
              </a:rPr>
              <a:t>(a -&gt; b -&gt; a) -&gt; a -&gt; [b] -&gt; a</a:t>
            </a:r>
            <a:endParaRPr b="1" sz="2200">
              <a:solidFill>
                <a:srgbClr val="FF5E00"/>
              </a:solidFill>
              <a:latin typeface="Roboto Mono"/>
              <a:ea typeface="Roboto Mono"/>
              <a:cs typeface="Roboto Mono"/>
              <a:sym typeface="Roboto Mono"/>
            </a:endParaRPr>
          </a:p>
        </p:txBody>
      </p:sp>
      <p:sp>
        <p:nvSpPr>
          <p:cNvPr id="168" name="Google Shape;168;p27"/>
          <p:cNvSpPr txBox="1"/>
          <p:nvPr>
            <p:ph idx="1" type="body"/>
          </p:nvPr>
        </p:nvSpPr>
        <p:spPr>
          <a:xfrm>
            <a:off x="311700" y="885575"/>
            <a:ext cx="4908900" cy="393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Haskell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Swift</a:t>
            </a:r>
            <a:endParaRPr/>
          </a:p>
        </p:txBody>
      </p:sp>
      <p:pic>
        <p:nvPicPr>
          <p:cNvPr id="169" name="Google Shape;169;p27"/>
          <p:cNvPicPr preferRelativeResize="0"/>
          <p:nvPr/>
        </p:nvPicPr>
        <p:blipFill>
          <a:blip r:embed="rId3">
            <a:alphaModFix/>
          </a:blip>
          <a:stretch>
            <a:fillRect/>
          </a:stretch>
        </p:blipFill>
        <p:spPr>
          <a:xfrm>
            <a:off x="836925" y="1347275"/>
            <a:ext cx="3704200" cy="748325"/>
          </a:xfrm>
          <a:prstGeom prst="rect">
            <a:avLst/>
          </a:prstGeom>
          <a:noFill/>
          <a:ln>
            <a:noFill/>
          </a:ln>
        </p:spPr>
      </p:pic>
      <p:sp>
        <p:nvSpPr>
          <p:cNvPr id="170" name="Google Shape;170;p27"/>
          <p:cNvSpPr txBox="1"/>
          <p:nvPr/>
        </p:nvSpPr>
        <p:spPr>
          <a:xfrm>
            <a:off x="5231025" y="885575"/>
            <a:ext cx="35181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2"/>
              </a:buClr>
              <a:buSzPts val="1800"/>
              <a:buChar char="-"/>
            </a:pPr>
            <a:r>
              <a:rPr lang="en" sz="1800">
                <a:solidFill>
                  <a:schemeClr val="lt2"/>
                </a:solidFill>
              </a:rPr>
              <a:t>Native Swift</a:t>
            </a:r>
            <a:endParaRPr sz="1800">
              <a:solidFill>
                <a:schemeClr val="lt2"/>
              </a:solidFill>
            </a:endParaRPr>
          </a:p>
        </p:txBody>
      </p:sp>
      <p:pic>
        <p:nvPicPr>
          <p:cNvPr id="171" name="Google Shape;171;p27"/>
          <p:cNvPicPr preferRelativeResize="0"/>
          <p:nvPr/>
        </p:nvPicPr>
        <p:blipFill>
          <a:blip r:embed="rId4">
            <a:alphaModFix/>
          </a:blip>
          <a:stretch>
            <a:fillRect/>
          </a:stretch>
        </p:blipFill>
        <p:spPr>
          <a:xfrm>
            <a:off x="836925" y="2708875"/>
            <a:ext cx="6129000" cy="2108800"/>
          </a:xfrm>
          <a:prstGeom prst="rect">
            <a:avLst/>
          </a:prstGeom>
          <a:noFill/>
          <a:ln>
            <a:noFill/>
          </a:ln>
        </p:spPr>
      </p:pic>
      <p:pic>
        <p:nvPicPr>
          <p:cNvPr id="172" name="Google Shape;172;p27"/>
          <p:cNvPicPr preferRelativeResize="0"/>
          <p:nvPr/>
        </p:nvPicPr>
        <p:blipFill rotWithShape="1">
          <a:blip r:embed="rId5">
            <a:alphaModFix/>
          </a:blip>
          <a:srcRect b="0" l="0" r="26513" t="0"/>
          <a:stretch/>
        </p:blipFill>
        <p:spPr>
          <a:xfrm>
            <a:off x="5809925" y="1347275"/>
            <a:ext cx="2969899" cy="1277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5E00"/>
                </a:solidFill>
                <a:latin typeface="Roboto Mono"/>
                <a:ea typeface="Roboto Mono"/>
                <a:cs typeface="Roboto Mono"/>
                <a:sym typeface="Roboto Mono"/>
              </a:rPr>
              <a:t>Conclusion</a:t>
            </a:r>
            <a:endParaRPr b="1">
              <a:solidFill>
                <a:srgbClr val="FF5E00"/>
              </a:solidFill>
              <a:latin typeface="Roboto Mono"/>
              <a:ea typeface="Roboto Mono"/>
              <a:cs typeface="Roboto Mono"/>
              <a:sym typeface="Roboto Mono"/>
            </a:endParaRPr>
          </a:p>
        </p:txBody>
      </p:sp>
      <p:sp>
        <p:nvSpPr>
          <p:cNvPr id="178" name="Google Shape;17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Swift is a flexible language that could be used for functional programming.</a:t>
            </a:r>
            <a:endParaRPr/>
          </a:p>
          <a:p>
            <a:pPr indent="-342900" lvl="1" marL="914400" rtl="0" algn="l">
              <a:spcBef>
                <a:spcPts val="0"/>
              </a:spcBef>
              <a:spcAft>
                <a:spcPts val="0"/>
              </a:spcAft>
              <a:buSzPts val="1800"/>
              <a:buChar char="-"/>
            </a:pPr>
            <a:r>
              <a:rPr lang="en" sz="1800"/>
              <a:t>Not every haskell function maps to a swift function.</a:t>
            </a:r>
            <a:endParaRPr sz="1800"/>
          </a:p>
          <a:p>
            <a:pPr indent="-342900" lvl="0" marL="457200" rtl="0" algn="l">
              <a:spcBef>
                <a:spcPts val="0"/>
              </a:spcBef>
              <a:spcAft>
                <a:spcPts val="0"/>
              </a:spcAft>
              <a:buSzPts val="1800"/>
              <a:buChar char="-"/>
            </a:pPr>
            <a:r>
              <a:rPr lang="en"/>
              <a:t>Swift is still a relatively new programming language.</a:t>
            </a:r>
            <a:endParaRPr/>
          </a:p>
          <a:p>
            <a:pPr indent="-342900" lvl="1" marL="914400" rtl="0" algn="l">
              <a:spcBef>
                <a:spcPts val="0"/>
              </a:spcBef>
              <a:spcAft>
                <a:spcPts val="0"/>
              </a:spcAft>
              <a:buSzPts val="1800"/>
              <a:buChar char="-"/>
            </a:pPr>
            <a:r>
              <a:rPr lang="en" sz="1800"/>
              <a:t>Less than a decade old</a:t>
            </a:r>
            <a:endParaRPr sz="1800"/>
          </a:p>
          <a:p>
            <a:pPr indent="-342900" lvl="1" marL="914400" rtl="0" algn="l">
              <a:spcBef>
                <a:spcPts val="0"/>
              </a:spcBef>
              <a:spcAft>
                <a:spcPts val="0"/>
              </a:spcAft>
              <a:buSzPts val="1800"/>
              <a:buChar char="-"/>
            </a:pPr>
            <a:r>
              <a:rPr lang="en" sz="1800"/>
              <a:t>More functional programming aspects could be added as it develops.</a:t>
            </a:r>
            <a:endParaRPr sz="18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latin typeface="Roboto Mono"/>
                <a:ea typeface="Roboto Mono"/>
                <a:cs typeface="Roboto Mono"/>
                <a:sym typeface="Roboto Mono"/>
              </a:rPr>
              <a:t>Any Questions?</a:t>
            </a:r>
            <a:endParaRPr b="1">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5E00"/>
                </a:solidFill>
                <a:latin typeface="Roboto Mono"/>
                <a:ea typeface="Roboto Mono"/>
                <a:cs typeface="Roboto Mono"/>
                <a:sym typeface="Roboto Mono"/>
              </a:rPr>
              <a:t>Overview</a:t>
            </a:r>
            <a:endParaRPr b="1">
              <a:solidFill>
                <a:srgbClr val="FF5E00"/>
              </a:solidFill>
              <a:latin typeface="Roboto Mono"/>
              <a:ea typeface="Roboto Mono"/>
              <a:cs typeface="Roboto Mono"/>
              <a:sym typeface="Roboto Mono"/>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ADADAD"/>
              </a:buClr>
              <a:buSzPts val="1800"/>
              <a:buChar char="-"/>
            </a:pPr>
            <a:r>
              <a:rPr lang="en">
                <a:solidFill>
                  <a:srgbClr val="ADADAD"/>
                </a:solidFill>
              </a:rPr>
              <a:t>Background</a:t>
            </a:r>
            <a:endParaRPr>
              <a:solidFill>
                <a:srgbClr val="ADADAD"/>
              </a:solidFill>
            </a:endParaRPr>
          </a:p>
          <a:p>
            <a:pPr indent="-342900" lvl="1" marL="914400" rtl="0" algn="l">
              <a:lnSpc>
                <a:spcPct val="115000"/>
              </a:lnSpc>
              <a:spcBef>
                <a:spcPts val="0"/>
              </a:spcBef>
              <a:spcAft>
                <a:spcPts val="0"/>
              </a:spcAft>
              <a:buClr>
                <a:srgbClr val="ADADAD"/>
              </a:buClr>
              <a:buSzPts val="1800"/>
              <a:buChar char="-"/>
            </a:pPr>
            <a:r>
              <a:rPr lang="en" sz="1800">
                <a:solidFill>
                  <a:srgbClr val="ADADAD"/>
                </a:solidFill>
              </a:rPr>
              <a:t>What is Swift?</a:t>
            </a:r>
            <a:endParaRPr sz="1800">
              <a:solidFill>
                <a:srgbClr val="ADADAD"/>
              </a:solidFill>
            </a:endParaRPr>
          </a:p>
          <a:p>
            <a:pPr indent="-342900" lvl="1" marL="914400" rtl="0" algn="l">
              <a:lnSpc>
                <a:spcPct val="115000"/>
              </a:lnSpc>
              <a:spcBef>
                <a:spcPts val="0"/>
              </a:spcBef>
              <a:spcAft>
                <a:spcPts val="0"/>
              </a:spcAft>
              <a:buClr>
                <a:srgbClr val="ADADAD"/>
              </a:buClr>
              <a:buSzPts val="1800"/>
              <a:buChar char="-"/>
            </a:pPr>
            <a:r>
              <a:rPr lang="en" sz="1800">
                <a:solidFill>
                  <a:srgbClr val="ADADAD"/>
                </a:solidFill>
              </a:rPr>
              <a:t>“Hello, World” in Swift</a:t>
            </a:r>
            <a:endParaRPr sz="1800">
              <a:solidFill>
                <a:srgbClr val="ADADAD"/>
              </a:solidFill>
            </a:endParaRPr>
          </a:p>
          <a:p>
            <a:pPr indent="-342900" lvl="1" marL="914400" rtl="0" algn="l">
              <a:lnSpc>
                <a:spcPct val="115000"/>
              </a:lnSpc>
              <a:spcBef>
                <a:spcPts val="0"/>
              </a:spcBef>
              <a:spcAft>
                <a:spcPts val="0"/>
              </a:spcAft>
              <a:buClr>
                <a:srgbClr val="ADADAD"/>
              </a:buClr>
              <a:buSzPts val="1800"/>
              <a:buChar char="-"/>
            </a:pPr>
            <a:r>
              <a:rPr lang="en" sz="1800">
                <a:solidFill>
                  <a:srgbClr val="ADADAD"/>
                </a:solidFill>
              </a:rPr>
              <a:t>What is a Guard?</a:t>
            </a:r>
            <a:endParaRPr sz="1800">
              <a:solidFill>
                <a:srgbClr val="ADADAD"/>
              </a:solidFill>
            </a:endParaRPr>
          </a:p>
          <a:p>
            <a:pPr indent="-342900" lvl="0" marL="457200" rtl="0" algn="l">
              <a:lnSpc>
                <a:spcPct val="115000"/>
              </a:lnSpc>
              <a:spcBef>
                <a:spcPts val="0"/>
              </a:spcBef>
              <a:spcAft>
                <a:spcPts val="0"/>
              </a:spcAft>
              <a:buClr>
                <a:srgbClr val="ADADAD"/>
              </a:buClr>
              <a:buSzPts val="1800"/>
              <a:buChar char="-"/>
            </a:pPr>
            <a:r>
              <a:rPr lang="en">
                <a:solidFill>
                  <a:srgbClr val="ADADAD"/>
                </a:solidFill>
              </a:rPr>
              <a:t>Haskell Functions</a:t>
            </a:r>
            <a:endParaRPr>
              <a:solidFill>
                <a:srgbClr val="ADADAD"/>
              </a:solidFill>
            </a:endParaRPr>
          </a:p>
          <a:p>
            <a:pPr indent="-342900" lvl="1" marL="914400" rtl="0" algn="l">
              <a:lnSpc>
                <a:spcPct val="115000"/>
              </a:lnSpc>
              <a:spcBef>
                <a:spcPts val="0"/>
              </a:spcBef>
              <a:spcAft>
                <a:spcPts val="0"/>
              </a:spcAft>
              <a:buClr>
                <a:srgbClr val="ADADAD"/>
              </a:buClr>
              <a:buSzPts val="1800"/>
              <a:buChar char="-"/>
            </a:pPr>
            <a:r>
              <a:rPr lang="en" sz="1800">
                <a:solidFill>
                  <a:srgbClr val="ADADAD"/>
                </a:solidFill>
              </a:rPr>
              <a:t>Haskell implementation</a:t>
            </a:r>
            <a:endParaRPr sz="1800">
              <a:solidFill>
                <a:srgbClr val="ADADAD"/>
              </a:solidFill>
            </a:endParaRPr>
          </a:p>
          <a:p>
            <a:pPr indent="-342900" lvl="1" marL="914400" rtl="0" algn="l">
              <a:lnSpc>
                <a:spcPct val="115000"/>
              </a:lnSpc>
              <a:spcBef>
                <a:spcPts val="0"/>
              </a:spcBef>
              <a:spcAft>
                <a:spcPts val="0"/>
              </a:spcAft>
              <a:buClr>
                <a:srgbClr val="ADADAD"/>
              </a:buClr>
              <a:buSzPts val="1800"/>
              <a:buChar char="-"/>
            </a:pPr>
            <a:r>
              <a:rPr lang="en" sz="1800">
                <a:solidFill>
                  <a:srgbClr val="ADADAD"/>
                </a:solidFill>
              </a:rPr>
              <a:t>Haskell-esque Swift implementation </a:t>
            </a:r>
            <a:endParaRPr sz="1800">
              <a:solidFill>
                <a:srgbClr val="ADADAD"/>
              </a:solidFill>
            </a:endParaRPr>
          </a:p>
          <a:p>
            <a:pPr indent="-342900" lvl="1" marL="914400" rtl="0" algn="l">
              <a:lnSpc>
                <a:spcPct val="115000"/>
              </a:lnSpc>
              <a:spcBef>
                <a:spcPts val="0"/>
              </a:spcBef>
              <a:spcAft>
                <a:spcPts val="0"/>
              </a:spcAft>
              <a:buClr>
                <a:srgbClr val="ADADAD"/>
              </a:buClr>
              <a:buSzPts val="1800"/>
              <a:buChar char="-"/>
            </a:pPr>
            <a:r>
              <a:rPr lang="en" sz="1800">
                <a:solidFill>
                  <a:srgbClr val="ADADAD"/>
                </a:solidFill>
              </a:rPr>
              <a:t>Native Swift implementation</a:t>
            </a:r>
            <a:endParaRPr sz="1800">
              <a:solidFill>
                <a:srgbClr val="ADADA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005250" y="2150850"/>
            <a:ext cx="31335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latin typeface="Roboto Mono"/>
                <a:ea typeface="Roboto Mono"/>
                <a:cs typeface="Roboto Mono"/>
                <a:sym typeface="Roboto Mono"/>
              </a:rPr>
              <a:t>Background</a:t>
            </a:r>
            <a:endParaRPr b="1">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5E00"/>
                </a:solidFill>
                <a:latin typeface="Roboto Mono"/>
                <a:ea typeface="Roboto Mono"/>
                <a:cs typeface="Roboto Mono"/>
                <a:sym typeface="Roboto Mono"/>
              </a:rPr>
              <a:t>What is Swift?</a:t>
            </a:r>
            <a:endParaRPr b="1">
              <a:solidFill>
                <a:srgbClr val="FF5E00"/>
              </a:solidFill>
              <a:latin typeface="Roboto Mono"/>
              <a:ea typeface="Roboto Mono"/>
              <a:cs typeface="Roboto Mono"/>
              <a:sym typeface="Roboto Mono"/>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Developed by Apple, released in 2014</a:t>
            </a:r>
            <a:endParaRPr/>
          </a:p>
          <a:p>
            <a:pPr indent="-342900" lvl="0" marL="457200" rtl="0" algn="l">
              <a:spcBef>
                <a:spcPts val="0"/>
              </a:spcBef>
              <a:spcAft>
                <a:spcPts val="0"/>
              </a:spcAft>
              <a:buSzPts val="1800"/>
              <a:buChar char="-"/>
            </a:pPr>
            <a:r>
              <a:rPr lang="en"/>
              <a:t>Successor to Objective-C</a:t>
            </a:r>
            <a:endParaRPr/>
          </a:p>
          <a:p>
            <a:pPr indent="-342900" lvl="0" marL="457200" rtl="0" algn="l">
              <a:spcBef>
                <a:spcPts val="0"/>
              </a:spcBef>
              <a:spcAft>
                <a:spcPts val="0"/>
              </a:spcAft>
              <a:buSzPts val="1800"/>
              <a:buChar char="-"/>
            </a:pPr>
            <a:r>
              <a:rPr lang="en"/>
              <a:t>Static, strong, inferred language</a:t>
            </a:r>
            <a:endParaRPr/>
          </a:p>
          <a:p>
            <a:pPr indent="-317500" lvl="1" marL="914400" rtl="0" algn="l">
              <a:spcBef>
                <a:spcPts val="0"/>
              </a:spcBef>
              <a:spcAft>
                <a:spcPts val="0"/>
              </a:spcAft>
              <a:buSzPts val="1400"/>
              <a:buChar char="-"/>
            </a:pPr>
            <a:r>
              <a:rPr lang="en"/>
              <a:t>Static - Errors can be found at </a:t>
            </a:r>
            <a:r>
              <a:rPr lang="en"/>
              <a:t>compile</a:t>
            </a:r>
            <a:r>
              <a:rPr lang="en"/>
              <a:t> time</a:t>
            </a:r>
            <a:endParaRPr/>
          </a:p>
          <a:p>
            <a:pPr indent="-317500" lvl="1" marL="914400" rtl="0" algn="l">
              <a:spcBef>
                <a:spcPts val="0"/>
              </a:spcBef>
              <a:spcAft>
                <a:spcPts val="0"/>
              </a:spcAft>
              <a:buSzPts val="1400"/>
              <a:buChar char="-"/>
            </a:pPr>
            <a:r>
              <a:rPr lang="en"/>
              <a:t>Strong - E</a:t>
            </a:r>
            <a:r>
              <a:rPr lang="en"/>
              <a:t>xceptions</a:t>
            </a:r>
            <a:r>
              <a:rPr lang="en"/>
              <a:t> and errors can be found at compile time for variable typing</a:t>
            </a:r>
            <a:endParaRPr/>
          </a:p>
          <a:p>
            <a:pPr indent="-317500" lvl="1" marL="914400" rtl="0" algn="l">
              <a:spcBef>
                <a:spcPts val="0"/>
              </a:spcBef>
              <a:spcAft>
                <a:spcPts val="0"/>
              </a:spcAft>
              <a:buSzPts val="1400"/>
              <a:buChar char="-"/>
            </a:pPr>
            <a:r>
              <a:rPr lang="en"/>
              <a:t>Inferred - </a:t>
            </a:r>
            <a:r>
              <a:rPr lang="en"/>
              <a:t>variable types can be determined by the data it holds</a:t>
            </a:r>
            <a:endParaRPr/>
          </a:p>
          <a:p>
            <a:pPr indent="-342900" lvl="0" marL="457200" rtl="0" algn="l">
              <a:spcBef>
                <a:spcPts val="0"/>
              </a:spcBef>
              <a:spcAft>
                <a:spcPts val="0"/>
              </a:spcAft>
              <a:buSzPts val="1800"/>
              <a:buChar char="-"/>
            </a:pPr>
            <a:r>
              <a:rPr lang="en"/>
              <a:t>General purpose language</a:t>
            </a:r>
            <a:endParaRPr/>
          </a:p>
          <a:p>
            <a:pPr indent="-317500" lvl="1" marL="914400" rtl="0" algn="l">
              <a:spcBef>
                <a:spcPts val="0"/>
              </a:spcBef>
              <a:spcAft>
                <a:spcPts val="0"/>
              </a:spcAft>
              <a:buSzPts val="1400"/>
              <a:buChar char="-"/>
            </a:pPr>
            <a:r>
              <a:rPr lang="en"/>
              <a:t>Application development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5E00"/>
                </a:solidFill>
                <a:latin typeface="Roboto Mono"/>
                <a:ea typeface="Roboto Mono"/>
                <a:cs typeface="Roboto Mono"/>
                <a:sym typeface="Roboto Mono"/>
              </a:rPr>
              <a:t>“Hello, World” in Swift</a:t>
            </a:r>
            <a:endParaRPr b="1">
              <a:solidFill>
                <a:srgbClr val="FF5E00"/>
              </a:solidFill>
              <a:latin typeface="Roboto Mono"/>
              <a:ea typeface="Roboto Mono"/>
              <a:cs typeface="Roboto Mono"/>
              <a:sym typeface="Roboto Mono"/>
            </a:endParaRPr>
          </a:p>
        </p:txBody>
      </p:sp>
      <p:pic>
        <p:nvPicPr>
          <p:cNvPr id="80" name="Google Shape;80;p17"/>
          <p:cNvPicPr preferRelativeResize="0"/>
          <p:nvPr/>
        </p:nvPicPr>
        <p:blipFill>
          <a:blip r:embed="rId3">
            <a:alphaModFix/>
          </a:blip>
          <a:stretch>
            <a:fillRect/>
          </a:stretch>
        </p:blipFill>
        <p:spPr>
          <a:xfrm>
            <a:off x="311700" y="1612025"/>
            <a:ext cx="4000500" cy="2095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5E00"/>
                </a:solidFill>
                <a:latin typeface="Roboto Mono"/>
                <a:ea typeface="Roboto Mono"/>
                <a:cs typeface="Roboto Mono"/>
                <a:sym typeface="Roboto Mono"/>
              </a:rPr>
              <a:t>What is a Guard?</a:t>
            </a:r>
            <a:endParaRPr b="1">
              <a:solidFill>
                <a:srgbClr val="FF5E00"/>
              </a:solidFill>
              <a:latin typeface="Roboto Mono"/>
              <a:ea typeface="Roboto Mono"/>
              <a:cs typeface="Roboto Mono"/>
              <a:sym typeface="Roboto Mono"/>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guard is like an if statement, but if the condition is not met then it will enter the else block.  This keeps the program below from throwing an error if there is no first in the array.</a:t>
            </a:r>
            <a:endParaRPr/>
          </a:p>
        </p:txBody>
      </p:sp>
      <p:pic>
        <p:nvPicPr>
          <p:cNvPr id="87" name="Google Shape;87;p18"/>
          <p:cNvPicPr preferRelativeResize="0"/>
          <p:nvPr/>
        </p:nvPicPr>
        <p:blipFill>
          <a:blip r:embed="rId3">
            <a:alphaModFix/>
          </a:blip>
          <a:stretch>
            <a:fillRect/>
          </a:stretch>
        </p:blipFill>
        <p:spPr>
          <a:xfrm>
            <a:off x="710512" y="2793150"/>
            <a:ext cx="7722975" cy="1775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None/>
            </a:pPr>
            <a:r>
              <a:rPr b="1" lang="en">
                <a:latin typeface="Roboto Mono"/>
                <a:ea typeface="Roboto Mono"/>
                <a:cs typeface="Roboto Mono"/>
                <a:sym typeface="Roboto Mono"/>
              </a:rPr>
              <a:t>Haskell Functions</a:t>
            </a:r>
            <a:endParaRPr b="1">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321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solidFill>
                  <a:srgbClr val="FF5E00"/>
                </a:solidFill>
                <a:latin typeface="Roboto Mono"/>
                <a:ea typeface="Roboto Mono"/>
                <a:cs typeface="Roboto Mono"/>
                <a:sym typeface="Roboto Mono"/>
              </a:rPr>
              <a:t>h</a:t>
            </a:r>
            <a:r>
              <a:rPr b="1" lang="en" sz="2200">
                <a:solidFill>
                  <a:srgbClr val="FF5E00"/>
                </a:solidFill>
                <a:latin typeface="Roboto Mono"/>
                <a:ea typeface="Roboto Mono"/>
                <a:cs typeface="Roboto Mono"/>
                <a:sym typeface="Roboto Mono"/>
              </a:rPr>
              <a:t>ead :: [a] -&gt; a</a:t>
            </a:r>
            <a:endParaRPr b="1" sz="2200">
              <a:solidFill>
                <a:srgbClr val="FF5E00"/>
              </a:solidFill>
              <a:latin typeface="Roboto Mono"/>
              <a:ea typeface="Roboto Mono"/>
              <a:cs typeface="Roboto Mono"/>
              <a:sym typeface="Roboto Mono"/>
            </a:endParaRPr>
          </a:p>
        </p:txBody>
      </p:sp>
      <p:sp>
        <p:nvSpPr>
          <p:cNvPr id="98" name="Google Shape;98;p20"/>
          <p:cNvSpPr txBox="1"/>
          <p:nvPr>
            <p:ph idx="1" type="body"/>
          </p:nvPr>
        </p:nvSpPr>
        <p:spPr>
          <a:xfrm>
            <a:off x="311700" y="894175"/>
            <a:ext cx="4908900" cy="393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Haskell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Swift</a:t>
            </a:r>
            <a:endParaRPr/>
          </a:p>
        </p:txBody>
      </p:sp>
      <p:pic>
        <p:nvPicPr>
          <p:cNvPr id="99" name="Google Shape;99;p20"/>
          <p:cNvPicPr preferRelativeResize="0"/>
          <p:nvPr/>
        </p:nvPicPr>
        <p:blipFill>
          <a:blip r:embed="rId3">
            <a:alphaModFix/>
          </a:blip>
          <a:stretch>
            <a:fillRect/>
          </a:stretch>
        </p:blipFill>
        <p:spPr>
          <a:xfrm>
            <a:off x="845100" y="2760575"/>
            <a:ext cx="4322075" cy="1734325"/>
          </a:xfrm>
          <a:prstGeom prst="rect">
            <a:avLst/>
          </a:prstGeom>
          <a:noFill/>
          <a:ln>
            <a:noFill/>
          </a:ln>
        </p:spPr>
      </p:pic>
      <p:pic>
        <p:nvPicPr>
          <p:cNvPr id="100" name="Google Shape;100;p20"/>
          <p:cNvPicPr preferRelativeResize="0"/>
          <p:nvPr/>
        </p:nvPicPr>
        <p:blipFill>
          <a:blip r:embed="rId4">
            <a:alphaModFix/>
          </a:blip>
          <a:stretch>
            <a:fillRect/>
          </a:stretch>
        </p:blipFill>
        <p:spPr>
          <a:xfrm>
            <a:off x="845100" y="1361300"/>
            <a:ext cx="3518075" cy="932150"/>
          </a:xfrm>
          <a:prstGeom prst="rect">
            <a:avLst/>
          </a:prstGeom>
          <a:noFill/>
          <a:ln>
            <a:noFill/>
          </a:ln>
        </p:spPr>
      </p:pic>
      <p:sp>
        <p:nvSpPr>
          <p:cNvPr id="101" name="Google Shape;101;p20"/>
          <p:cNvSpPr txBox="1"/>
          <p:nvPr/>
        </p:nvSpPr>
        <p:spPr>
          <a:xfrm>
            <a:off x="5231025" y="885575"/>
            <a:ext cx="35181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2"/>
              </a:buClr>
              <a:buSzPts val="1800"/>
              <a:buChar char="-"/>
            </a:pPr>
            <a:r>
              <a:rPr lang="en" sz="1800">
                <a:solidFill>
                  <a:schemeClr val="lt2"/>
                </a:solidFill>
              </a:rPr>
              <a:t>Native Swift</a:t>
            </a:r>
            <a:endParaRPr sz="1800">
              <a:solidFill>
                <a:schemeClr val="lt2"/>
              </a:solidFill>
            </a:endParaRPr>
          </a:p>
        </p:txBody>
      </p:sp>
      <p:pic>
        <p:nvPicPr>
          <p:cNvPr id="102" name="Google Shape;102;p20"/>
          <p:cNvPicPr preferRelativeResize="0"/>
          <p:nvPr/>
        </p:nvPicPr>
        <p:blipFill>
          <a:blip r:embed="rId5">
            <a:alphaModFix/>
          </a:blip>
          <a:stretch>
            <a:fillRect/>
          </a:stretch>
        </p:blipFill>
        <p:spPr>
          <a:xfrm>
            <a:off x="5743013" y="1347275"/>
            <a:ext cx="2494125" cy="72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008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solidFill>
                  <a:srgbClr val="FF5E00"/>
                </a:solidFill>
                <a:latin typeface="Roboto Mono"/>
                <a:ea typeface="Roboto Mono"/>
                <a:cs typeface="Roboto Mono"/>
                <a:sym typeface="Roboto Mono"/>
              </a:rPr>
              <a:t>tail :: [a] -&gt; [a]</a:t>
            </a:r>
            <a:endParaRPr b="1" sz="2200">
              <a:solidFill>
                <a:srgbClr val="FF5E00"/>
              </a:solidFill>
              <a:latin typeface="Roboto Mono"/>
              <a:ea typeface="Roboto Mono"/>
              <a:cs typeface="Roboto Mono"/>
              <a:sym typeface="Roboto Mono"/>
            </a:endParaRPr>
          </a:p>
        </p:txBody>
      </p:sp>
      <p:sp>
        <p:nvSpPr>
          <p:cNvPr id="108" name="Google Shape;108;p21"/>
          <p:cNvSpPr txBox="1"/>
          <p:nvPr>
            <p:ph idx="1" type="body"/>
          </p:nvPr>
        </p:nvSpPr>
        <p:spPr>
          <a:xfrm>
            <a:off x="311700" y="894175"/>
            <a:ext cx="4270500" cy="393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Haskell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Swift</a:t>
            </a:r>
            <a:endParaRPr/>
          </a:p>
        </p:txBody>
      </p:sp>
      <p:pic>
        <p:nvPicPr>
          <p:cNvPr id="109" name="Google Shape;109;p21"/>
          <p:cNvPicPr preferRelativeResize="0"/>
          <p:nvPr/>
        </p:nvPicPr>
        <p:blipFill>
          <a:blip r:embed="rId3">
            <a:alphaModFix/>
          </a:blip>
          <a:stretch>
            <a:fillRect/>
          </a:stretch>
        </p:blipFill>
        <p:spPr>
          <a:xfrm>
            <a:off x="858275" y="1340725"/>
            <a:ext cx="3322424" cy="880300"/>
          </a:xfrm>
          <a:prstGeom prst="rect">
            <a:avLst/>
          </a:prstGeom>
          <a:noFill/>
          <a:ln>
            <a:noFill/>
          </a:ln>
        </p:spPr>
      </p:pic>
      <p:pic>
        <p:nvPicPr>
          <p:cNvPr id="110" name="Google Shape;110;p21"/>
          <p:cNvPicPr preferRelativeResize="0"/>
          <p:nvPr/>
        </p:nvPicPr>
        <p:blipFill>
          <a:blip r:embed="rId4">
            <a:alphaModFix/>
          </a:blip>
          <a:stretch>
            <a:fillRect/>
          </a:stretch>
        </p:blipFill>
        <p:spPr>
          <a:xfrm>
            <a:off x="858275" y="2760275"/>
            <a:ext cx="3622599" cy="1380575"/>
          </a:xfrm>
          <a:prstGeom prst="rect">
            <a:avLst/>
          </a:prstGeom>
          <a:noFill/>
          <a:ln>
            <a:noFill/>
          </a:ln>
        </p:spPr>
      </p:pic>
      <p:sp>
        <p:nvSpPr>
          <p:cNvPr id="111" name="Google Shape;111;p21"/>
          <p:cNvSpPr txBox="1"/>
          <p:nvPr/>
        </p:nvSpPr>
        <p:spPr>
          <a:xfrm>
            <a:off x="4819150" y="894175"/>
            <a:ext cx="35181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2"/>
              </a:buClr>
              <a:buSzPts val="1800"/>
              <a:buChar char="-"/>
            </a:pPr>
            <a:r>
              <a:rPr lang="en" sz="1800">
                <a:solidFill>
                  <a:schemeClr val="lt2"/>
                </a:solidFill>
              </a:rPr>
              <a:t>Native Swift</a:t>
            </a:r>
            <a:endParaRPr sz="1800">
              <a:solidFill>
                <a:schemeClr val="lt2"/>
              </a:solidFill>
            </a:endParaRPr>
          </a:p>
        </p:txBody>
      </p:sp>
      <p:pic>
        <p:nvPicPr>
          <p:cNvPr id="112" name="Google Shape;112;p21"/>
          <p:cNvPicPr preferRelativeResize="0"/>
          <p:nvPr/>
        </p:nvPicPr>
        <p:blipFill>
          <a:blip r:embed="rId5">
            <a:alphaModFix/>
          </a:blip>
          <a:stretch>
            <a:fillRect/>
          </a:stretch>
        </p:blipFill>
        <p:spPr>
          <a:xfrm>
            <a:off x="5304400" y="1340725"/>
            <a:ext cx="3622600" cy="6173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