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Zen Dots"/>
      <p:regular r:id="rId26"/>
    </p:embeddedFont>
    <p:embeddedFont>
      <p:font typeface="Anahei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ZenDots-regular.fntdata"/><Relationship Id="rId25" Type="http://schemas.openxmlformats.org/officeDocument/2006/relationships/slide" Target="slides/slide19.xml"/><Relationship Id="rId28" Type="http://schemas.openxmlformats.org/officeDocument/2006/relationships/font" Target="fonts/Anaheim-bold.fntdata"/><Relationship Id="rId27" Type="http://schemas.openxmlformats.org/officeDocument/2006/relationships/font" Target="fonts/Anahei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123f08c6ac_0_2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123f08c6ac_0_2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123f08c6ac_0_2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123f08c6ac_0_2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e4a7a1c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e4a7a1c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1e4a7a1c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1e4a7a1c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11c5078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11c5078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d1e4a7a1c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d1e4a7a1c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1249ed8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1249ed8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d1e4a7a1c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d1e4a7a1c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123f08c6ac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123f08c6ac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d1e4a7a1c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d1e4a7a1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131a826470_2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131a826470_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131a826470_1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131a826470_1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d1e4a7a1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d1e4a7a1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d1e4a7a1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d1e4a7a1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12d98ec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112d98ec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d1e4a7a1c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d1e4a7a1c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131a826470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131a826470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131a826470_1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131a826470_1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d1e4a7a1c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d1e4a7a1c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6" name="Google Shape;56;p1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8" name="Google Shape;58;p1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5" name="Google Shape;65;p14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66" name="Google Shape;66;p14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" name="Google Shape;89;p14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" name="Google Shape;91;p14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92" name="Google Shape;92;p14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03" name="Google Shape;103;p15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41" name="Google Shape;141;p15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" name="Google Shape;173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5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76" name="Google Shape;176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5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200" name="Google Shape;200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24" name="Google Shape;224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5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235" name="Google Shape;23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7" name="Google Shape;23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238" name="Google Shape;23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4" name="Google Shape;24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45" name="Google Shape;24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" name="Google Shape;24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7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50" name="Google Shape;250;p17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7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90" name="Google Shape;290;p17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6" name="Google Shape;346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0" name="Google Shape;350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51" name="Google Shape;351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57" name="Google Shape;357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58" name="Google Shape;358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" name="Google Shape;359;p17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7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70" name="Google Shape;370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6" name="Google Shape;376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77" name="Google Shape;377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8" name="Google Shape;37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82" name="Google Shape;382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83" name="Google Shape;383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4" name="Google Shape;384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91" name="Google Shape;391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92" name="Google Shape;392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3" name="Google Shape;393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4" name="Google Shape;394;p19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0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97" name="Google Shape;397;p2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2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426" name="Google Shape;426;p2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5" name="Google Shape;445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1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49" name="Google Shape;449;p21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1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75" name="Google Shape;475;p21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8" name="Google Shape;52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1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0" name="Google Shape;530;p21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2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35" name="Google Shape;535;p22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1" name="Google Shape;541;p22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22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3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45" name="Google Shape;545;p23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3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99" name="Google Shape;599;p23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8" name="Google Shape;628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3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0" name="Google Shape;630;p23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" name="Google Shape;634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635" name="Google Shape;635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637" name="Google Shape;637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3" name="Google Shape;643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4" name="Google Shape;644;p25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5" name="Google Shape;645;p25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6" name="Google Shape;646;p25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5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8" name="Google Shape;648;p25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9" name="Google Shape;649;p25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5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1" name="Google Shape;651;p25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2" name="Google Shape;652;p25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4" name="Google Shape;654;p25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5" name="Google Shape;655;p25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5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7" name="Google Shape;657;p25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8" name="Google Shape;658;p25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5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0" name="Google Shape;660;p25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1" name="Google Shape;661;p25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26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64" name="Google Shape;664;p26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26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93" name="Google Shape;693;p26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8" name="Google Shape;748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26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50" name="Google Shape;750;p26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51" name="Google Shape;751;p26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56" name="Google Shape;756;p26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7" name="Google Shape;757;p26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8" name="Google Shape;758;p26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27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62" name="Google Shape;762;p27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27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27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69" name="Google Shape;769;p2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7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93" name="Google Shape;793;p2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27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7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28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820" name="Google Shape;820;p28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8" name="Google Shape;848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9" name="Google Shape;849;p2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50" name="Google Shape;850;p2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51" name="Google Shape;851;p2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2" name="Google Shape;852;p2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53" name="Google Shape;853;p2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59" name="Google Shape;859;p2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60" name="Google Shape;860;p2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1" name="Google Shape;861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8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5" name="Google Shape;865;p2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66" name="Google Shape;866;p2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67" name="Google Shape;867;p2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8" name="Google Shape;868;p2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69" name="Google Shape;869;p2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75" name="Google Shape;875;p2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76" name="Google Shape;876;p2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7" name="Google Shape;877;p29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8" name="Google Shape;878;p29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2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0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82" name="Google Shape;882;p30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2" name="Google Shape;932;p3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3" name="Google Shape;933;p3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4" name="Google Shape;934;p3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5" name="Google Shape;935;p3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6" name="Google Shape;936;p3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7" name="Google Shape;937;p3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3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3" name="Google Shape;943;p3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4" name="Google Shape;944;p3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5" name="Google Shape;945;p3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30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7" name="Google Shape;947;p30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30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9" name="Google Shape;949;p30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30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1" name="Google Shape;951;p30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3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55" name="Google Shape;955;p3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56" name="Google Shape;956;p3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7" name="Google Shape;957;p3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58" name="Google Shape;958;p3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64" name="Google Shape;964;p3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65" name="Google Shape;965;p3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6" name="Google Shape;966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7" name="Google Shape;967;p31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8" name="Google Shape;968;p31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31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0" name="Google Shape;970;p31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31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2" name="Google Shape;972;p31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31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4" name="Google Shape;974;p31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3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7" name="Google Shape;977;p3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78" name="Google Shape;978;p3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79" name="Google Shape;979;p3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0" name="Google Shape;980;p3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81" name="Google Shape;981;p3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87" name="Google Shape;987;p3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88" name="Google Shape;988;p3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9" name="Google Shape;989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0" name="Google Shape;990;p32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1" name="Google Shape;991;p32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32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3" name="Google Shape;993;p32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32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5" name="Google Shape;995;p32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32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7" name="Google Shape;997;p32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32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9" name="Google Shape;999;p32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0" name="Google Shape;1000;p32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1" name="Google Shape;1001;p32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33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05" name="Google Shape;1005;p33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33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07" name="Google Shape;1007;p33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34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1010" name="Google Shape;1010;p34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47" name="Google Shape;1047;p34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1" name="Google Shape;1081;p3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3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83" name="Google Shape;1083;p3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84" name="Google Shape;1084;p3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5" name="Google Shape;1085;p3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86" name="Google Shape;1086;p3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3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3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3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3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3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92" name="Google Shape;1092;p3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93" name="Google Shape;1093;p3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4" name="Google Shape;1094;p34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34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34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34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8" name="Google Shape;1098;p34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9" name="Google Shape;1099;p34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0" name="Google Shape;1100;p34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3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3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04" name="Google Shape;1104;p3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5" name="Google Shape;1105;p3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06" name="Google Shape;1106;p3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12" name="Google Shape;1112;p3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13" name="Google Shape;1113;p35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4" name="Google Shape;1114;p35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5" name="Google Shape;1115;p35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6" name="Google Shape;1116;p35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35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35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3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3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3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24" name="Google Shape;1124;p37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5" name="Google Shape;1125;p37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126" name="Google Shape;1126;p37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32" name="Google Shape;1132;p37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33" name="Google Shape;1133;p37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134" name="Google Shape;1134;p37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58" name="Google Shape;1158;p37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3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p3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69" name="Google Shape;1169;p3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75" name="Google Shape;1175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99" name="Google Shape;1199;p38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3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4" name="Google Shape;1224;p3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225" name="Google Shape;1225;p3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226" name="Google Shape;1226;p3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7" name="Google Shape;1227;p3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228" name="Google Shape;1228;p3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3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3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3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3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34" name="Google Shape;1234;p3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235" name="Google Shape;1235;p3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0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238" name="Google Shape;1238;p40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67" name="Google Shape;1267;p40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6" name="Google Shape;1286;p4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1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41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91" name="Google Shape;1291;p41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7" name="Google Shape;1297;p41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UeoBv5oRelHGyxAV1KOTrUbSnSLgX4U/view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eba3m7DCLieEpuLq1T3lGfarQzhd_dPT/view" TargetMode="External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po8YsDO6VuWGGuovGGH1Ljdwke0BrhPl/view" TargetMode="External"/><Relationship Id="rId6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Freshman</a:t>
            </a:r>
            <a:r>
              <a:rPr b="1" lang="en" sz="6200"/>
              <a:t> RPG</a:t>
            </a:r>
            <a:endParaRPr b="1"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Existing </a:t>
            </a:r>
            <a:r>
              <a:rPr lang="en" sz="2800">
                <a:solidFill>
                  <a:schemeClr val="dk2"/>
                </a:solidFill>
              </a:rPr>
              <a:t>Functionality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Interacting with the World</a:t>
            </a:r>
            <a:endParaRPr/>
          </a:p>
        </p:txBody>
      </p:sp>
      <p:sp>
        <p:nvSpPr>
          <p:cNvPr id="1366" name="Google Shape;1366;p51"/>
          <p:cNvSpPr txBox="1"/>
          <p:nvPr>
            <p:ph idx="1" type="body"/>
          </p:nvPr>
        </p:nvSpPr>
        <p:spPr>
          <a:xfrm>
            <a:off x="618250" y="1237075"/>
            <a:ext cx="3522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Pick flowers!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Talk to people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7" name="Google Shape;1367;p51" title="InteractableObject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000" y="12057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51"/>
          <p:cNvPicPr preferRelativeResize="0"/>
          <p:nvPr/>
        </p:nvPicPr>
        <p:blipFill rotWithShape="1">
          <a:blip r:embed="rId5">
            <a:alphaModFix/>
          </a:blip>
          <a:srcRect b="42928" l="28907" r="28958" t="6828"/>
          <a:stretch/>
        </p:blipFill>
        <p:spPr>
          <a:xfrm>
            <a:off x="618250" y="2494500"/>
            <a:ext cx="2972774" cy="19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Additional Interactions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4" name="Google Shape;1374;p52"/>
          <p:cNvSpPr txBox="1"/>
          <p:nvPr>
            <p:ph idx="1" type="body"/>
          </p:nvPr>
        </p:nvSpPr>
        <p:spPr>
          <a:xfrm>
            <a:off x="720000" y="1237075"/>
            <a:ext cx="3099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Terminal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Interact with players and the environment with special commands</a:t>
            </a:r>
            <a:endParaRPr sz="1600"/>
          </a:p>
        </p:txBody>
      </p:sp>
      <p:pic>
        <p:nvPicPr>
          <p:cNvPr id="1375" name="Google Shape;1375;p52"/>
          <p:cNvPicPr preferRelativeResize="0"/>
          <p:nvPr/>
        </p:nvPicPr>
        <p:blipFill rotWithShape="1">
          <a:blip r:embed="rId3">
            <a:alphaModFix/>
          </a:blip>
          <a:srcRect b="29858" l="26982" r="24894" t="2188"/>
          <a:stretch/>
        </p:blipFill>
        <p:spPr>
          <a:xfrm>
            <a:off x="4023700" y="1172613"/>
            <a:ext cx="4400299" cy="34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3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sp>
        <p:nvSpPr>
          <p:cNvPr id="1381" name="Google Shape;1381;p53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hear me now?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Non-Player Characters (NPCs)</a:t>
            </a:r>
            <a:endParaRPr/>
          </a:p>
        </p:txBody>
      </p:sp>
      <p:sp>
        <p:nvSpPr>
          <p:cNvPr id="1387" name="Google Shape;1387;p5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Variety of NPCs to interact with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Sorting Hat, </a:t>
            </a:r>
            <a:r>
              <a:rPr lang="en" sz="1600"/>
              <a:t>RandomFacts, QuizBot, etc.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88" name="Google Shape;13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709" y="2331813"/>
            <a:ext cx="874800" cy="132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700" y="2331825"/>
            <a:ext cx="874800" cy="132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725" y="2331813"/>
            <a:ext cx="874800" cy="1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5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7" name="Google Shape;1397;p55" title="NPC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66" y="540003"/>
            <a:ext cx="7807066" cy="4282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In-Game Chat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3" name="Google Shape;1403;p56"/>
          <p:cNvSpPr txBox="1"/>
          <p:nvPr>
            <p:ph idx="1" type="body"/>
          </p:nvPr>
        </p:nvSpPr>
        <p:spPr>
          <a:xfrm>
            <a:off x="720000" y="1237075"/>
            <a:ext cx="2973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Chat with your buddies!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 make new ones!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Communicate with anyone on your map</a:t>
            </a:r>
            <a:endParaRPr sz="1600"/>
          </a:p>
        </p:txBody>
      </p:sp>
      <p:pic>
        <p:nvPicPr>
          <p:cNvPr id="1404" name="Google Shape;1404;p56"/>
          <p:cNvPicPr preferRelativeResize="0"/>
          <p:nvPr/>
        </p:nvPicPr>
        <p:blipFill rotWithShape="1">
          <a:blip r:embed="rId3">
            <a:alphaModFix/>
          </a:blip>
          <a:srcRect b="27399" l="0" r="0" t="0"/>
          <a:stretch/>
        </p:blipFill>
        <p:spPr>
          <a:xfrm>
            <a:off x="3808300" y="1405100"/>
            <a:ext cx="4615700" cy="319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7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QUESTS</a:t>
            </a:r>
            <a:endParaRPr/>
          </a:p>
        </p:txBody>
      </p:sp>
      <p:sp>
        <p:nvSpPr>
          <p:cNvPr id="1410" name="Google Shape;1410;p57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dangerous to go alone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are Quests?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6" name="Google Shape;1416;p58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Quests are a series of adventures you must complete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Once all adventures are completed, the quest is complete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7" name="Google Shape;14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425" y="2071825"/>
            <a:ext cx="5270076" cy="26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Just to Recap…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23" name="Google Shape;1423;p5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goal of the Freshman RPG is to i</a:t>
            </a:r>
            <a:r>
              <a:rPr lang="en" sz="1600"/>
              <a:t>ntroduce freshmen to the university with a game that mimics certain activities and locations on campus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Targeted to the School of Engineering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be reworked to be more accessible for students in First-Year Seminar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its current state, users can: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Control a character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Explore and interact with the virtual world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Communicate with other players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Complete events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60"/>
          <p:cNvSpPr txBox="1"/>
          <p:nvPr/>
        </p:nvSpPr>
        <p:spPr>
          <a:xfrm>
            <a:off x="2923050" y="1441850"/>
            <a:ext cx="329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TIME FOR QUESTIONS!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08" name="Google Shape;1308;p4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the Freshman RPG?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RPG = Role Playing Game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Goal: Introduce freshmen to the university with a game that mimics certain activities and locations on campus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Currently targeted to Engineering students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Can be used to introduce topics mentioned in First Year Seminar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It’s a world where a </a:t>
            </a:r>
            <a:r>
              <a:rPr lang="en" sz="1600"/>
              <a:t>freshman can explore with their classmates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Main Features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14" name="Google Shape;1314;p4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 a character in the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a virtual version of Shippensburg University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 with </a:t>
            </a:r>
            <a:r>
              <a:rPr lang="en" sz="1800"/>
              <a:t>the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 with other players and in-game characters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Complete objectives both in and outside the game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5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sp>
        <p:nvSpPr>
          <p:cNvPr id="1320" name="Google Shape;1320;p45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 delete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Control Character</a:t>
            </a:r>
            <a:endParaRPr/>
          </a:p>
        </p:txBody>
      </p:sp>
      <p:sp>
        <p:nvSpPr>
          <p:cNvPr id="1326" name="Google Shape;1326;p46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a person in the world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Walk around and see the sights!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7" name="Google Shape;1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825" y="1980708"/>
            <a:ext cx="1248705" cy="2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350" y="1957975"/>
            <a:ext cx="1361050" cy="2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46" title="Screen Recording 2022-02-08 at 7.25.21 PM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576" y="2142000"/>
            <a:ext cx="2522425" cy="2606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46"/>
          <p:cNvSpPr txBox="1"/>
          <p:nvPr/>
        </p:nvSpPr>
        <p:spPr>
          <a:xfrm>
            <a:off x="3977400" y="2458750"/>
            <a:ext cx="5233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hese characters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are color-coded 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by their crew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7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  <p:sp>
        <p:nvSpPr>
          <p:cNvPr id="1336" name="Google Shape;1336;p47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show you the world!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Exploring the World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2" name="Google Shape;1342;p48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ways to travel to new locations!</a:t>
            </a:r>
            <a:endParaRPr sz="1600"/>
          </a:p>
        </p:txBody>
      </p:sp>
      <p:pic>
        <p:nvPicPr>
          <p:cNvPr id="1343" name="Google Shape;1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25" y="1425700"/>
            <a:ext cx="3342250" cy="33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113" y="3039200"/>
            <a:ext cx="12668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388" y="2372050"/>
            <a:ext cx="19716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World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1" name="Google Shape;1351;p49"/>
          <p:cNvSpPr txBox="1"/>
          <p:nvPr>
            <p:ph idx="1" type="body"/>
          </p:nvPr>
        </p:nvSpPr>
        <p:spPr>
          <a:xfrm>
            <a:off x="7489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Quiznasium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Hall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Sorting Room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Wellington Room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MCT Room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Green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Ducktopia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CUB+</a:t>
            </a:r>
            <a:endParaRPr sz="1800"/>
          </a:p>
        </p:txBody>
      </p:sp>
      <p:pic>
        <p:nvPicPr>
          <p:cNvPr id="1352" name="Google Shape;13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807" y="1104300"/>
            <a:ext cx="3702093" cy="36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798" y="1101985"/>
            <a:ext cx="3702100" cy="36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800" y="1099650"/>
            <a:ext cx="3702100" cy="3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0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</a:t>
            </a:r>
            <a:endParaRPr/>
          </a:p>
        </p:txBody>
      </p:sp>
      <p:sp>
        <p:nvSpPr>
          <p:cNvPr id="1360" name="Google Shape;1360;p50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</a:t>
            </a:r>
            <a:r>
              <a:rPr lang="en"/>
              <a:t>‘E’</a:t>
            </a:r>
            <a:r>
              <a:rPr lang="en"/>
              <a:t> to interact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