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057D3-3AF7-4946-8DFC-40D40AE3F554}" v="1008" dt="2019-10-13T22:37:4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3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3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4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4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5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3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5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3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9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8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zombies.i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DA079B-C5DE-43FB-8524-3A38AC83C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6" r="25400" b="-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  <a:cs typeface="Calibri Light"/>
              </a:rPr>
              <a:t>What is a </a:t>
            </a:r>
            <a:r>
              <a:rPr lang="en-US" sz="5400">
                <a:solidFill>
                  <a:srgbClr val="FFFFFF"/>
                </a:solidFill>
                <a:cs typeface="Calibri Light"/>
              </a:rPr>
              <a:t>Blockchain</a:t>
            </a:r>
            <a:br>
              <a:rPr lang="en-US" sz="5400" dirty="0">
                <a:solidFill>
                  <a:srgbClr val="FFFFFF"/>
                </a:solidFill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cs typeface="Calibri Light"/>
              </a:rPr>
              <a:t>Smart</a:t>
            </a:r>
            <a:br>
              <a:rPr lang="en-US" sz="5400" dirty="0">
                <a:solidFill>
                  <a:srgbClr val="FFFFFF"/>
                </a:solidFill>
                <a:cs typeface="Calibri Light"/>
              </a:rPr>
            </a:br>
            <a:r>
              <a:rPr lang="en-US" sz="5400">
                <a:solidFill>
                  <a:srgbClr val="FFFFFF"/>
                </a:solidFill>
                <a:cs typeface="Calibri Light"/>
              </a:rPr>
              <a:t>Contract?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cs typeface="Calibri"/>
              </a:rPr>
              <a:t>October 2019</a:t>
            </a:r>
          </a:p>
          <a:p>
            <a:r>
              <a:rPr lang="en-US" sz="1800">
                <a:solidFill>
                  <a:srgbClr val="FFFFFF"/>
                </a:solidFill>
                <a:cs typeface="Calibri"/>
              </a:rPr>
              <a:t>By Violeta Gotcheva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635926" cy="5111915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C92D9-3B16-4899-93A9-4C508B7D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884521"/>
            <a:ext cx="3214307" cy="2867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Do the Yellow Apples Exist?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3883364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4" descr="Male profile">
            <a:extLst>
              <a:ext uri="{FF2B5EF4-FFF2-40B4-BE49-F238E27FC236}">
                <a16:creationId xmlns:a16="http://schemas.microsoft.com/office/drawing/2014/main" id="{34CD5227-DDF9-4958-9F0A-01D1B9FA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5235" y="2155570"/>
            <a:ext cx="1586392" cy="162649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FBE8EA3-3D54-44CF-9B28-1983505129FC}"/>
              </a:ext>
            </a:extLst>
          </p:cNvPr>
          <p:cNvSpPr/>
          <p:nvPr/>
        </p:nvSpPr>
        <p:spPr>
          <a:xfrm>
            <a:off x="4786562" y="545912"/>
            <a:ext cx="2867526" cy="140368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Yes, of course. What are the golden delicious?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AC0B80E-6286-45E1-A701-15CB80B9FAE5}"/>
              </a:ext>
            </a:extLst>
          </p:cNvPr>
          <p:cNvSpPr/>
          <p:nvPr/>
        </p:nvSpPr>
        <p:spPr>
          <a:xfrm>
            <a:off x="8719385" y="538392"/>
            <a:ext cx="2606842" cy="141371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Calibri"/>
              </a:rPr>
              <a:t>No, even the golden delicious are green like.</a:t>
            </a:r>
          </a:p>
        </p:txBody>
      </p:sp>
      <p:pic>
        <p:nvPicPr>
          <p:cNvPr id="10" name="Graphic 10" descr="Dollar">
            <a:extLst>
              <a:ext uri="{FF2B5EF4-FFF2-40B4-BE49-F238E27FC236}">
                <a16:creationId xmlns:a16="http://schemas.microsoft.com/office/drawing/2014/main" id="{88E7B75A-DE05-4149-B00F-6201F89EC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9826" y="4144880"/>
            <a:ext cx="703848" cy="703848"/>
          </a:xfrm>
          <a:prstGeom prst="rect">
            <a:avLst/>
          </a:prstGeom>
        </p:spPr>
      </p:pic>
      <p:pic>
        <p:nvPicPr>
          <p:cNvPr id="19" name="Graphic 10" descr="Dollar">
            <a:extLst>
              <a:ext uri="{FF2B5EF4-FFF2-40B4-BE49-F238E27FC236}">
                <a16:creationId xmlns:a16="http://schemas.microsoft.com/office/drawing/2014/main" id="{EF11550A-22CE-4BAA-A9CA-72E20E54B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6405" y="4074695"/>
            <a:ext cx="623637" cy="6637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5F8B0B-EED8-48B4-BE49-B2CAA34B3910}"/>
              </a:ext>
            </a:extLst>
          </p:cNvPr>
          <p:cNvCxnSpPr/>
          <p:nvPr/>
        </p:nvCxnSpPr>
        <p:spPr>
          <a:xfrm>
            <a:off x="5924550" y="396941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218C7-4471-4025-8058-B70FF2C4EF37}"/>
              </a:ext>
            </a:extLst>
          </p:cNvPr>
          <p:cNvCxnSpPr>
            <a:cxnSpLocks/>
          </p:cNvCxnSpPr>
          <p:nvPr/>
        </p:nvCxnSpPr>
        <p:spPr>
          <a:xfrm flipH="1">
            <a:off x="8403055" y="3849103"/>
            <a:ext cx="900363" cy="104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allout: Left Arrow 14">
            <a:extLst>
              <a:ext uri="{FF2B5EF4-FFF2-40B4-BE49-F238E27FC236}">
                <a16:creationId xmlns:a16="http://schemas.microsoft.com/office/drawing/2014/main" id="{442F96FD-EEB4-412E-9F8E-9AA290A2F692}"/>
              </a:ext>
            </a:extLst>
          </p:cNvPr>
          <p:cNvSpPr/>
          <p:nvPr/>
        </p:nvSpPr>
        <p:spPr>
          <a:xfrm>
            <a:off x="8533898" y="4633662"/>
            <a:ext cx="3098130" cy="1594183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+mn-lt"/>
                <a:cs typeface="+mn-lt"/>
              </a:rPr>
              <a:t>MIDDLEMAN</a:t>
            </a:r>
            <a:endParaRPr lang="en-US" dirty="0">
              <a:ea typeface="+mn-lt"/>
              <a:cs typeface="+mn-lt"/>
            </a:endParaRPr>
          </a:p>
          <a:p>
            <a:pPr algn="ctr"/>
            <a:r>
              <a:rPr lang="en-US" sz="2400" dirty="0">
                <a:cs typeface="Calibri"/>
              </a:rPr>
              <a:t>A trusted friend to keep the bet.</a:t>
            </a:r>
            <a:endParaRPr lang="en-US">
              <a:cs typeface="Calibri"/>
            </a:endParaRPr>
          </a:p>
        </p:txBody>
      </p:sp>
      <p:pic>
        <p:nvPicPr>
          <p:cNvPr id="17" name="Graphic 22" descr="Smart Phone">
            <a:extLst>
              <a:ext uri="{FF2B5EF4-FFF2-40B4-BE49-F238E27FC236}">
                <a16:creationId xmlns:a16="http://schemas.microsoft.com/office/drawing/2014/main" id="{F0809898-72A5-4240-8ECC-482E73486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1326" y="5097379"/>
            <a:ext cx="914400" cy="914400"/>
          </a:xfrm>
          <a:prstGeom prst="rect">
            <a:avLst/>
          </a:prstGeom>
        </p:spPr>
      </p:pic>
      <p:pic>
        <p:nvPicPr>
          <p:cNvPr id="24" name="Graphic 24" descr="Female Profile">
            <a:extLst>
              <a:ext uri="{FF2B5EF4-FFF2-40B4-BE49-F238E27FC236}">
                <a16:creationId xmlns:a16="http://schemas.microsoft.com/office/drawing/2014/main" id="{1F54660F-A14D-4D7D-A894-88E087104B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97378" y="2219826"/>
            <a:ext cx="1495926" cy="1495926"/>
          </a:xfrm>
          <a:prstGeom prst="rect">
            <a:avLst/>
          </a:prstGeom>
        </p:spPr>
      </p:pic>
      <p:pic>
        <p:nvPicPr>
          <p:cNvPr id="26" name="Graphic 26" descr="Confused person">
            <a:extLst>
              <a:ext uri="{FF2B5EF4-FFF2-40B4-BE49-F238E27FC236}">
                <a16:creationId xmlns:a16="http://schemas.microsoft.com/office/drawing/2014/main" id="{82BE9471-76FF-473F-B998-0158A0775E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1696" y="4235117"/>
            <a:ext cx="1967162" cy="1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F909-6C6A-4CE0-8A82-F557068F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Blockchain Ledger  - Immutable</a:t>
            </a:r>
            <a:endParaRPr lang="en-US" dirty="0"/>
          </a:p>
        </p:txBody>
      </p:sp>
      <p:pic>
        <p:nvPicPr>
          <p:cNvPr id="4" name="Graphic 10" descr="Dollar">
            <a:extLst>
              <a:ext uri="{FF2B5EF4-FFF2-40B4-BE49-F238E27FC236}">
                <a16:creationId xmlns:a16="http://schemas.microsoft.com/office/drawing/2014/main" id="{BC861A65-B945-4598-94C3-6FEE67110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7405" y="2941723"/>
            <a:ext cx="703848" cy="703848"/>
          </a:xfrm>
          <a:prstGeom prst="rect">
            <a:avLst/>
          </a:prstGeom>
        </p:spPr>
      </p:pic>
      <p:pic>
        <p:nvPicPr>
          <p:cNvPr id="5" name="Graphic 5" descr="Bitcoin">
            <a:extLst>
              <a:ext uri="{FF2B5EF4-FFF2-40B4-BE49-F238E27FC236}">
                <a16:creationId xmlns:a16="http://schemas.microsoft.com/office/drawing/2014/main" id="{1EF9B599-C80F-4FCB-94AB-D83993F95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2011" y="2841457"/>
            <a:ext cx="914400" cy="914400"/>
          </a:xfrm>
          <a:prstGeom prst="rect">
            <a:avLst/>
          </a:prstGeom>
        </p:spPr>
      </p:pic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54F72AC6-3192-44BE-BA31-B4FAF64636DE}"/>
              </a:ext>
            </a:extLst>
          </p:cNvPr>
          <p:cNvSpPr/>
          <p:nvPr/>
        </p:nvSpPr>
        <p:spPr>
          <a:xfrm>
            <a:off x="5067300" y="2781781"/>
            <a:ext cx="1935079" cy="11831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A. bet $ on Oct 13</a:t>
            </a:r>
          </a:p>
          <a:p>
            <a:pPr algn="ctr"/>
            <a:r>
              <a:rPr lang="en-US" dirty="0">
                <a:cs typeface="Calibri"/>
              </a:rPr>
              <a:t>B. bet $ on Oct 13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14CB0043-4D3B-4D94-8D54-818C4CAA1E43}"/>
              </a:ext>
            </a:extLst>
          </p:cNvPr>
          <p:cNvSpPr/>
          <p:nvPr/>
        </p:nvSpPr>
        <p:spPr>
          <a:xfrm>
            <a:off x="8576048" y="2630925"/>
            <a:ext cx="2215815" cy="1333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A. bet $ on Oct 13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B. bet $ on Oct 13</a:t>
            </a:r>
            <a:endParaRPr lang="en-US" dirty="0"/>
          </a:p>
        </p:txBody>
      </p:sp>
      <p:pic>
        <p:nvPicPr>
          <p:cNvPr id="10" name="Graphic 10" descr="Link">
            <a:extLst>
              <a:ext uri="{FF2B5EF4-FFF2-40B4-BE49-F238E27FC236}">
                <a16:creationId xmlns:a16="http://schemas.microsoft.com/office/drawing/2014/main" id="{C5F9F632-45A7-4DDE-B7E7-D15F06D53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820000">
            <a:off x="2991853" y="5187616"/>
            <a:ext cx="563479" cy="563479"/>
          </a:xfrm>
          <a:prstGeom prst="rect">
            <a:avLst/>
          </a:prstGeom>
        </p:spPr>
      </p:pic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2677056E-5443-4CD8-8B7B-CB6C856E8017}"/>
              </a:ext>
            </a:extLst>
          </p:cNvPr>
          <p:cNvSpPr/>
          <p:nvPr/>
        </p:nvSpPr>
        <p:spPr>
          <a:xfrm>
            <a:off x="1891002" y="5180116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0" descr="Link">
            <a:extLst>
              <a:ext uri="{FF2B5EF4-FFF2-40B4-BE49-F238E27FC236}">
                <a16:creationId xmlns:a16="http://schemas.microsoft.com/office/drawing/2014/main" id="{FAC220F4-DDE8-495B-BB7D-F238BA4C29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820000">
            <a:off x="4646195" y="5137484"/>
            <a:ext cx="563479" cy="563479"/>
          </a:xfrm>
          <a:prstGeom prst="rect">
            <a:avLst/>
          </a:prstGeom>
        </p:spPr>
      </p:pic>
      <p:sp>
        <p:nvSpPr>
          <p:cNvPr id="14" name="Flowchart: Multidocument 13">
            <a:extLst>
              <a:ext uri="{FF2B5EF4-FFF2-40B4-BE49-F238E27FC236}">
                <a16:creationId xmlns:a16="http://schemas.microsoft.com/office/drawing/2014/main" id="{5E57834E-B1FC-49A8-A62D-8E7360BAA623}"/>
              </a:ext>
            </a:extLst>
          </p:cNvPr>
          <p:cNvSpPr/>
          <p:nvPr/>
        </p:nvSpPr>
        <p:spPr>
          <a:xfrm>
            <a:off x="3545344" y="5129984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0" descr="Link">
            <a:extLst>
              <a:ext uri="{FF2B5EF4-FFF2-40B4-BE49-F238E27FC236}">
                <a16:creationId xmlns:a16="http://schemas.microsoft.com/office/drawing/2014/main" id="{2B42C182-AF44-4E01-B638-6CBE0DF03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820000">
            <a:off x="6380747" y="5057273"/>
            <a:ext cx="563479" cy="563479"/>
          </a:xfrm>
          <a:prstGeom prst="rect">
            <a:avLst/>
          </a:prstGeom>
        </p:spPr>
      </p:pic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DC22D47A-D4E5-4ACB-A78D-885154C0D833}"/>
              </a:ext>
            </a:extLst>
          </p:cNvPr>
          <p:cNvSpPr/>
          <p:nvPr/>
        </p:nvSpPr>
        <p:spPr>
          <a:xfrm>
            <a:off x="5279896" y="5049773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0" descr="Link">
            <a:extLst>
              <a:ext uri="{FF2B5EF4-FFF2-40B4-BE49-F238E27FC236}">
                <a16:creationId xmlns:a16="http://schemas.microsoft.com/office/drawing/2014/main" id="{B3D9311D-463E-46CF-BAAD-7EB83B963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820000">
            <a:off x="8065168" y="5007142"/>
            <a:ext cx="563479" cy="563479"/>
          </a:xfrm>
          <a:prstGeom prst="rect">
            <a:avLst/>
          </a:prstGeom>
        </p:spPr>
      </p:pic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C5CA1950-95E6-420E-A391-5E899AC3318F}"/>
              </a:ext>
            </a:extLst>
          </p:cNvPr>
          <p:cNvSpPr/>
          <p:nvPr/>
        </p:nvSpPr>
        <p:spPr>
          <a:xfrm>
            <a:off x="6964317" y="4999642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0" descr="Link">
            <a:extLst>
              <a:ext uri="{FF2B5EF4-FFF2-40B4-BE49-F238E27FC236}">
                <a16:creationId xmlns:a16="http://schemas.microsoft.com/office/drawing/2014/main" id="{06616BF1-B396-44BC-850D-0261233B6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-2820000">
            <a:off x="9799721" y="4946984"/>
            <a:ext cx="563479" cy="563479"/>
          </a:xfrm>
          <a:prstGeom prst="rect">
            <a:avLst/>
          </a:prstGeom>
        </p:spPr>
      </p:pic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62C494CD-4EA5-4FB9-989E-6D2E81BA6CA7}"/>
              </a:ext>
            </a:extLst>
          </p:cNvPr>
          <p:cNvSpPr/>
          <p:nvPr/>
        </p:nvSpPr>
        <p:spPr>
          <a:xfrm>
            <a:off x="8698870" y="4939484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871B78-9F78-41DE-8B4D-C8EED6CFDFCF}"/>
              </a:ext>
            </a:extLst>
          </p:cNvPr>
          <p:cNvCxnSpPr/>
          <p:nvPr/>
        </p:nvCxnSpPr>
        <p:spPr>
          <a:xfrm>
            <a:off x="1896479" y="3360319"/>
            <a:ext cx="1094872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A8343A-A0DC-493B-8F87-FF0ECA4F96BA}"/>
              </a:ext>
            </a:extLst>
          </p:cNvPr>
          <p:cNvCxnSpPr>
            <a:cxnSpLocks/>
          </p:cNvCxnSpPr>
          <p:nvPr/>
        </p:nvCxnSpPr>
        <p:spPr>
          <a:xfrm>
            <a:off x="3831557" y="3360319"/>
            <a:ext cx="1094872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CDC1F9-8E16-44DE-B931-1EAB3B344B7E}"/>
              </a:ext>
            </a:extLst>
          </p:cNvPr>
          <p:cNvCxnSpPr>
            <a:cxnSpLocks/>
          </p:cNvCxnSpPr>
          <p:nvPr/>
        </p:nvCxnSpPr>
        <p:spPr>
          <a:xfrm>
            <a:off x="7180347" y="3370344"/>
            <a:ext cx="1094872" cy="1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0F7F7-3ED3-4510-8C08-047038F146D3}"/>
              </a:ext>
            </a:extLst>
          </p:cNvPr>
          <p:cNvCxnSpPr>
            <a:cxnSpLocks/>
          </p:cNvCxnSpPr>
          <p:nvPr/>
        </p:nvCxnSpPr>
        <p:spPr>
          <a:xfrm flipH="1">
            <a:off x="9277852" y="4062161"/>
            <a:ext cx="108285" cy="81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5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3E4A-F27E-4DBC-857C-CCE550A6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Blockchain Distributed Ledger - Trustless</a:t>
            </a:r>
            <a:endParaRPr lang="en-US" dirty="0"/>
          </a:p>
        </p:txBody>
      </p:sp>
      <p:pic>
        <p:nvPicPr>
          <p:cNvPr id="4" name="Graphic 10" descr="Link">
            <a:extLst>
              <a:ext uri="{FF2B5EF4-FFF2-40B4-BE49-F238E27FC236}">
                <a16:creationId xmlns:a16="http://schemas.microsoft.com/office/drawing/2014/main" id="{C2B0A2E1-444F-46AC-82B1-E1D01159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2549781" y="2557626"/>
            <a:ext cx="393032" cy="403059"/>
          </a:xfrm>
          <a:prstGeom prst="rect">
            <a:avLst/>
          </a:prstGeom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62BDAB5C-ED1C-4465-9C3F-83E33F5DF688}"/>
              </a:ext>
            </a:extLst>
          </p:cNvPr>
          <p:cNvSpPr/>
          <p:nvPr/>
        </p:nvSpPr>
        <p:spPr>
          <a:xfrm>
            <a:off x="1901028" y="2523142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10" descr="Link">
            <a:extLst>
              <a:ext uri="{FF2B5EF4-FFF2-40B4-BE49-F238E27FC236}">
                <a16:creationId xmlns:a16="http://schemas.microsoft.com/office/drawing/2014/main" id="{2256E9F1-C899-4826-9B6E-3D6CFE91C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3602544" y="2557626"/>
            <a:ext cx="393032" cy="403059"/>
          </a:xfrm>
          <a:prstGeom prst="rect">
            <a:avLst/>
          </a:prstGeom>
        </p:spPr>
      </p:pic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7003E2E4-DC4D-4842-92D8-8B9C41C523FC}"/>
              </a:ext>
            </a:extLst>
          </p:cNvPr>
          <p:cNvSpPr/>
          <p:nvPr/>
        </p:nvSpPr>
        <p:spPr>
          <a:xfrm>
            <a:off x="2953791" y="2523142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10" descr="Link">
            <a:extLst>
              <a:ext uri="{FF2B5EF4-FFF2-40B4-BE49-F238E27FC236}">
                <a16:creationId xmlns:a16="http://schemas.microsoft.com/office/drawing/2014/main" id="{0C22EC94-F109-4A49-8FF5-0149617D8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4645280" y="2527546"/>
            <a:ext cx="393032" cy="403059"/>
          </a:xfrm>
          <a:prstGeom prst="rect">
            <a:avLst/>
          </a:prstGeom>
        </p:spPr>
      </p:pic>
      <p:sp>
        <p:nvSpPr>
          <p:cNvPr id="26" name="Flowchart: Multidocument 25">
            <a:extLst>
              <a:ext uri="{FF2B5EF4-FFF2-40B4-BE49-F238E27FC236}">
                <a16:creationId xmlns:a16="http://schemas.microsoft.com/office/drawing/2014/main" id="{9E4E1973-63E9-414F-9B39-66D8DA973EAC}"/>
              </a:ext>
            </a:extLst>
          </p:cNvPr>
          <p:cNvSpPr/>
          <p:nvPr/>
        </p:nvSpPr>
        <p:spPr>
          <a:xfrm>
            <a:off x="3996527" y="2493062"/>
            <a:ext cx="621632" cy="52136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10" descr="Link">
            <a:extLst>
              <a:ext uri="{FF2B5EF4-FFF2-40B4-BE49-F238E27FC236}">
                <a16:creationId xmlns:a16="http://schemas.microsoft.com/office/drawing/2014/main" id="{ACA78EB0-0E54-4625-A82A-CD17FA5EE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1416807" y="4131757"/>
            <a:ext cx="393032" cy="403059"/>
          </a:xfrm>
          <a:prstGeom prst="rect">
            <a:avLst/>
          </a:prstGeom>
        </p:spPr>
      </p:pic>
      <p:sp>
        <p:nvSpPr>
          <p:cNvPr id="28" name="Flowchart: Multidocument 27">
            <a:extLst>
              <a:ext uri="{FF2B5EF4-FFF2-40B4-BE49-F238E27FC236}">
                <a16:creationId xmlns:a16="http://schemas.microsoft.com/office/drawing/2014/main" id="{DFA189EC-C063-4390-A9EE-359C67F64913}"/>
              </a:ext>
            </a:extLst>
          </p:cNvPr>
          <p:cNvSpPr/>
          <p:nvPr/>
        </p:nvSpPr>
        <p:spPr>
          <a:xfrm>
            <a:off x="768054" y="4097273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10" descr="Link">
            <a:extLst>
              <a:ext uri="{FF2B5EF4-FFF2-40B4-BE49-F238E27FC236}">
                <a16:creationId xmlns:a16="http://schemas.microsoft.com/office/drawing/2014/main" id="{AF86041C-93F6-429A-8F6C-09A69F30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2469570" y="4131757"/>
            <a:ext cx="393032" cy="403059"/>
          </a:xfrm>
          <a:prstGeom prst="rect">
            <a:avLst/>
          </a:prstGeom>
        </p:spPr>
      </p:pic>
      <p:sp>
        <p:nvSpPr>
          <p:cNvPr id="30" name="Flowchart: Multidocument 29">
            <a:extLst>
              <a:ext uri="{FF2B5EF4-FFF2-40B4-BE49-F238E27FC236}">
                <a16:creationId xmlns:a16="http://schemas.microsoft.com/office/drawing/2014/main" id="{FE8E336A-BBC5-4E9B-B42A-FF9668A214FB}"/>
              </a:ext>
            </a:extLst>
          </p:cNvPr>
          <p:cNvSpPr/>
          <p:nvPr/>
        </p:nvSpPr>
        <p:spPr>
          <a:xfrm>
            <a:off x="1820817" y="4097273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10" descr="Link">
            <a:extLst>
              <a:ext uri="{FF2B5EF4-FFF2-40B4-BE49-F238E27FC236}">
                <a16:creationId xmlns:a16="http://schemas.microsoft.com/office/drawing/2014/main" id="{31CECA6B-1B49-4DA8-A48E-FDC1DD40A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3512306" y="4101677"/>
            <a:ext cx="393032" cy="403059"/>
          </a:xfrm>
          <a:prstGeom prst="rect">
            <a:avLst/>
          </a:prstGeom>
        </p:spPr>
      </p:pic>
      <p:sp>
        <p:nvSpPr>
          <p:cNvPr id="32" name="Flowchart: Multidocument 31">
            <a:extLst>
              <a:ext uri="{FF2B5EF4-FFF2-40B4-BE49-F238E27FC236}">
                <a16:creationId xmlns:a16="http://schemas.microsoft.com/office/drawing/2014/main" id="{307530AB-AFB1-4E40-87BC-5FEBD404BC9C}"/>
              </a:ext>
            </a:extLst>
          </p:cNvPr>
          <p:cNvSpPr/>
          <p:nvPr/>
        </p:nvSpPr>
        <p:spPr>
          <a:xfrm>
            <a:off x="2863553" y="4067193"/>
            <a:ext cx="621632" cy="52136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10" descr="Link">
            <a:extLst>
              <a:ext uri="{FF2B5EF4-FFF2-40B4-BE49-F238E27FC236}">
                <a16:creationId xmlns:a16="http://schemas.microsoft.com/office/drawing/2014/main" id="{B46F181A-8E98-4876-A6C6-D594C2AEF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4765596" y="5475283"/>
            <a:ext cx="393032" cy="403059"/>
          </a:xfrm>
          <a:prstGeom prst="rect">
            <a:avLst/>
          </a:prstGeom>
        </p:spPr>
      </p:pic>
      <p:sp>
        <p:nvSpPr>
          <p:cNvPr id="34" name="Flowchart: Multidocument 33">
            <a:extLst>
              <a:ext uri="{FF2B5EF4-FFF2-40B4-BE49-F238E27FC236}">
                <a16:creationId xmlns:a16="http://schemas.microsoft.com/office/drawing/2014/main" id="{0D7FC60F-C2CB-4B20-942E-4D1C38B4233D}"/>
              </a:ext>
            </a:extLst>
          </p:cNvPr>
          <p:cNvSpPr/>
          <p:nvPr/>
        </p:nvSpPr>
        <p:spPr>
          <a:xfrm>
            <a:off x="4116843" y="5440799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10" descr="Link">
            <a:extLst>
              <a:ext uri="{FF2B5EF4-FFF2-40B4-BE49-F238E27FC236}">
                <a16:creationId xmlns:a16="http://schemas.microsoft.com/office/drawing/2014/main" id="{B3249FD6-7630-4E16-85FE-D060165D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5818359" y="5475283"/>
            <a:ext cx="393032" cy="403059"/>
          </a:xfrm>
          <a:prstGeom prst="rect">
            <a:avLst/>
          </a:prstGeom>
        </p:spPr>
      </p:pic>
      <p:sp>
        <p:nvSpPr>
          <p:cNvPr id="36" name="Flowchart: Multidocument 35">
            <a:extLst>
              <a:ext uri="{FF2B5EF4-FFF2-40B4-BE49-F238E27FC236}">
                <a16:creationId xmlns:a16="http://schemas.microsoft.com/office/drawing/2014/main" id="{317831C3-C433-4241-BA7B-D3CF0C828F29}"/>
              </a:ext>
            </a:extLst>
          </p:cNvPr>
          <p:cNvSpPr/>
          <p:nvPr/>
        </p:nvSpPr>
        <p:spPr>
          <a:xfrm>
            <a:off x="5169606" y="5440799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10" descr="Link">
            <a:extLst>
              <a:ext uri="{FF2B5EF4-FFF2-40B4-BE49-F238E27FC236}">
                <a16:creationId xmlns:a16="http://schemas.microsoft.com/office/drawing/2014/main" id="{13A427E8-C0FD-4943-92FB-58A224CA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6861095" y="5445203"/>
            <a:ext cx="393032" cy="403059"/>
          </a:xfrm>
          <a:prstGeom prst="rect">
            <a:avLst/>
          </a:prstGeom>
        </p:spPr>
      </p:pic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E8863AC4-274A-4EBD-8182-4D83FA0009CF}"/>
              </a:ext>
            </a:extLst>
          </p:cNvPr>
          <p:cNvSpPr/>
          <p:nvPr/>
        </p:nvSpPr>
        <p:spPr>
          <a:xfrm>
            <a:off x="6212342" y="5410719"/>
            <a:ext cx="621632" cy="52136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10" descr="Link">
            <a:extLst>
              <a:ext uri="{FF2B5EF4-FFF2-40B4-BE49-F238E27FC236}">
                <a16:creationId xmlns:a16="http://schemas.microsoft.com/office/drawing/2014/main" id="{1DD15712-9E95-413F-970D-58E5B6D50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8675859" y="2537573"/>
            <a:ext cx="393032" cy="403059"/>
          </a:xfrm>
          <a:prstGeom prst="rect">
            <a:avLst/>
          </a:prstGeom>
        </p:spPr>
      </p:pic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578345F0-73BE-4446-849E-C1875B50D111}"/>
              </a:ext>
            </a:extLst>
          </p:cNvPr>
          <p:cNvSpPr/>
          <p:nvPr/>
        </p:nvSpPr>
        <p:spPr>
          <a:xfrm>
            <a:off x="8027106" y="2503089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10" descr="Link">
            <a:extLst>
              <a:ext uri="{FF2B5EF4-FFF2-40B4-BE49-F238E27FC236}">
                <a16:creationId xmlns:a16="http://schemas.microsoft.com/office/drawing/2014/main" id="{30E753A4-70D4-45E1-9730-D9F1B1EB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9728622" y="2537573"/>
            <a:ext cx="393032" cy="403059"/>
          </a:xfrm>
          <a:prstGeom prst="rect">
            <a:avLst/>
          </a:prstGeom>
        </p:spPr>
      </p:pic>
      <p:sp>
        <p:nvSpPr>
          <p:cNvPr id="48" name="Flowchart: Multidocument 47">
            <a:extLst>
              <a:ext uri="{FF2B5EF4-FFF2-40B4-BE49-F238E27FC236}">
                <a16:creationId xmlns:a16="http://schemas.microsoft.com/office/drawing/2014/main" id="{41267447-505A-4039-97EE-202872366B23}"/>
              </a:ext>
            </a:extLst>
          </p:cNvPr>
          <p:cNvSpPr/>
          <p:nvPr/>
        </p:nvSpPr>
        <p:spPr>
          <a:xfrm>
            <a:off x="9079869" y="2503089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10" descr="Link">
            <a:extLst>
              <a:ext uri="{FF2B5EF4-FFF2-40B4-BE49-F238E27FC236}">
                <a16:creationId xmlns:a16="http://schemas.microsoft.com/office/drawing/2014/main" id="{E00F216E-D993-495F-A408-8D888A8B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10771358" y="2507493"/>
            <a:ext cx="393032" cy="403059"/>
          </a:xfrm>
          <a:prstGeom prst="rect">
            <a:avLst/>
          </a:prstGeom>
        </p:spPr>
      </p:pic>
      <p:sp>
        <p:nvSpPr>
          <p:cNvPr id="50" name="Flowchart: Multidocument 49">
            <a:extLst>
              <a:ext uri="{FF2B5EF4-FFF2-40B4-BE49-F238E27FC236}">
                <a16:creationId xmlns:a16="http://schemas.microsoft.com/office/drawing/2014/main" id="{DDC11004-E304-4C1F-A9A6-2B5B831CCD7D}"/>
              </a:ext>
            </a:extLst>
          </p:cNvPr>
          <p:cNvSpPr/>
          <p:nvPr/>
        </p:nvSpPr>
        <p:spPr>
          <a:xfrm>
            <a:off x="10122605" y="2473009"/>
            <a:ext cx="621632" cy="521369"/>
          </a:xfrm>
          <a:prstGeom prst="flowChartMulti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10" descr="Link">
            <a:extLst>
              <a:ext uri="{FF2B5EF4-FFF2-40B4-BE49-F238E27FC236}">
                <a16:creationId xmlns:a16="http://schemas.microsoft.com/office/drawing/2014/main" id="{9D233CEB-47CE-4A48-9656-63FF78D9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9177176" y="4883731"/>
            <a:ext cx="393032" cy="403059"/>
          </a:xfrm>
          <a:prstGeom prst="rect">
            <a:avLst/>
          </a:prstGeom>
        </p:spPr>
      </p:pic>
      <p:sp>
        <p:nvSpPr>
          <p:cNvPr id="52" name="Flowchart: Multidocument 51">
            <a:extLst>
              <a:ext uri="{FF2B5EF4-FFF2-40B4-BE49-F238E27FC236}">
                <a16:creationId xmlns:a16="http://schemas.microsoft.com/office/drawing/2014/main" id="{D61381CB-5B45-48BA-86E5-99E33CFD9FAE}"/>
              </a:ext>
            </a:extLst>
          </p:cNvPr>
          <p:cNvSpPr/>
          <p:nvPr/>
        </p:nvSpPr>
        <p:spPr>
          <a:xfrm>
            <a:off x="8528423" y="4849247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phic 10" descr="Link">
            <a:extLst>
              <a:ext uri="{FF2B5EF4-FFF2-40B4-BE49-F238E27FC236}">
                <a16:creationId xmlns:a16="http://schemas.microsoft.com/office/drawing/2014/main" id="{B7113AC9-3466-4609-85C7-71FAA1823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10229939" y="4883731"/>
            <a:ext cx="393032" cy="403059"/>
          </a:xfrm>
          <a:prstGeom prst="rect">
            <a:avLst/>
          </a:prstGeom>
        </p:spPr>
      </p:pic>
      <p:sp>
        <p:nvSpPr>
          <p:cNvPr id="54" name="Flowchart: Multidocument 53">
            <a:extLst>
              <a:ext uri="{FF2B5EF4-FFF2-40B4-BE49-F238E27FC236}">
                <a16:creationId xmlns:a16="http://schemas.microsoft.com/office/drawing/2014/main" id="{5B4DC271-8CDC-4360-9A73-DA1988850062}"/>
              </a:ext>
            </a:extLst>
          </p:cNvPr>
          <p:cNvSpPr/>
          <p:nvPr/>
        </p:nvSpPr>
        <p:spPr>
          <a:xfrm>
            <a:off x="9581186" y="4849247"/>
            <a:ext cx="621632" cy="52136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10" descr="Link">
            <a:extLst>
              <a:ext uri="{FF2B5EF4-FFF2-40B4-BE49-F238E27FC236}">
                <a16:creationId xmlns:a16="http://schemas.microsoft.com/office/drawing/2014/main" id="{972A678D-F00E-440E-9A3D-FE57B6DE3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2820000">
            <a:off x="11272675" y="4853651"/>
            <a:ext cx="393032" cy="403059"/>
          </a:xfrm>
          <a:prstGeom prst="rect">
            <a:avLst/>
          </a:prstGeom>
        </p:spPr>
      </p:pic>
      <p:sp>
        <p:nvSpPr>
          <p:cNvPr id="56" name="Flowchart: Multidocument 55">
            <a:extLst>
              <a:ext uri="{FF2B5EF4-FFF2-40B4-BE49-F238E27FC236}">
                <a16:creationId xmlns:a16="http://schemas.microsoft.com/office/drawing/2014/main" id="{7A8E511D-1124-443D-ADB1-D3AD1AC6F4EC}"/>
              </a:ext>
            </a:extLst>
          </p:cNvPr>
          <p:cNvSpPr/>
          <p:nvPr/>
        </p:nvSpPr>
        <p:spPr>
          <a:xfrm>
            <a:off x="10623922" y="4819167"/>
            <a:ext cx="621632" cy="521369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91C57C-BDBE-4186-B5E9-215DC1A1C679}"/>
              </a:ext>
            </a:extLst>
          </p:cNvPr>
          <p:cNvSpPr/>
          <p:nvPr/>
        </p:nvSpPr>
        <p:spPr>
          <a:xfrm>
            <a:off x="1758616" y="2330116"/>
            <a:ext cx="3308683" cy="91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AED1BF-A275-442B-8337-EC1B2F67DA9D}"/>
              </a:ext>
            </a:extLst>
          </p:cNvPr>
          <p:cNvSpPr/>
          <p:nvPr/>
        </p:nvSpPr>
        <p:spPr>
          <a:xfrm>
            <a:off x="645695" y="3934326"/>
            <a:ext cx="3308683" cy="91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2F10BB-AA64-43C8-A1D6-4528425A5681}"/>
              </a:ext>
            </a:extLst>
          </p:cNvPr>
          <p:cNvSpPr/>
          <p:nvPr/>
        </p:nvSpPr>
        <p:spPr>
          <a:xfrm>
            <a:off x="7924800" y="2300037"/>
            <a:ext cx="3308683" cy="91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F73451-EBBC-4AC7-8984-49E2ABA7E878}"/>
              </a:ext>
            </a:extLst>
          </p:cNvPr>
          <p:cNvSpPr/>
          <p:nvPr/>
        </p:nvSpPr>
        <p:spPr>
          <a:xfrm>
            <a:off x="4004510" y="5187615"/>
            <a:ext cx="3308683" cy="91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72224C9-BE2D-4314-B443-A9DBCD5A9CE5}"/>
              </a:ext>
            </a:extLst>
          </p:cNvPr>
          <p:cNvSpPr/>
          <p:nvPr/>
        </p:nvSpPr>
        <p:spPr>
          <a:xfrm>
            <a:off x="8466221" y="4726405"/>
            <a:ext cx="3308683" cy="912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B9E4E6-D75C-4141-99B1-C5180F9E287E}"/>
              </a:ext>
            </a:extLst>
          </p:cNvPr>
          <p:cNvCxnSpPr/>
          <p:nvPr/>
        </p:nvCxnSpPr>
        <p:spPr>
          <a:xfrm>
            <a:off x="5330490" y="2633410"/>
            <a:ext cx="2476500" cy="300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7882A5-232F-4073-95C6-28C1D441F2B6}"/>
              </a:ext>
            </a:extLst>
          </p:cNvPr>
          <p:cNvCxnSpPr>
            <a:cxnSpLocks/>
          </p:cNvCxnSpPr>
          <p:nvPr/>
        </p:nvCxnSpPr>
        <p:spPr>
          <a:xfrm>
            <a:off x="5390648" y="2783807"/>
            <a:ext cx="2817394" cy="212557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C642F8-C36D-4B21-BC41-3573349D893B}"/>
              </a:ext>
            </a:extLst>
          </p:cNvPr>
          <p:cNvCxnSpPr>
            <a:cxnSpLocks/>
          </p:cNvCxnSpPr>
          <p:nvPr/>
        </p:nvCxnSpPr>
        <p:spPr>
          <a:xfrm>
            <a:off x="5350543" y="2884070"/>
            <a:ext cx="340894" cy="20754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E24CAA-FEE9-4036-8703-FDBC98198C3B}"/>
              </a:ext>
            </a:extLst>
          </p:cNvPr>
          <p:cNvCxnSpPr>
            <a:cxnSpLocks/>
          </p:cNvCxnSpPr>
          <p:nvPr/>
        </p:nvCxnSpPr>
        <p:spPr>
          <a:xfrm>
            <a:off x="7776913" y="3024436"/>
            <a:ext cx="391024" cy="17546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CAF644-79D2-4A45-8A06-7107C0C9CB51}"/>
              </a:ext>
            </a:extLst>
          </p:cNvPr>
          <p:cNvCxnSpPr>
            <a:cxnSpLocks/>
          </p:cNvCxnSpPr>
          <p:nvPr/>
        </p:nvCxnSpPr>
        <p:spPr>
          <a:xfrm flipV="1">
            <a:off x="6002252" y="2914148"/>
            <a:ext cx="1724526" cy="20052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84C77A-472A-48E5-B006-980D42E1495E}"/>
              </a:ext>
            </a:extLst>
          </p:cNvPr>
          <p:cNvCxnSpPr>
            <a:cxnSpLocks/>
          </p:cNvCxnSpPr>
          <p:nvPr/>
        </p:nvCxnSpPr>
        <p:spPr>
          <a:xfrm flipV="1">
            <a:off x="4077202" y="2914149"/>
            <a:ext cx="1163051" cy="14437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EE79EA1-37D1-444D-9B17-B3A64E0AF7AA}"/>
              </a:ext>
            </a:extLst>
          </p:cNvPr>
          <p:cNvCxnSpPr>
            <a:cxnSpLocks/>
          </p:cNvCxnSpPr>
          <p:nvPr/>
        </p:nvCxnSpPr>
        <p:spPr>
          <a:xfrm>
            <a:off x="4097253" y="4518359"/>
            <a:ext cx="1363579" cy="3609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C968E0A-ED6F-4213-8E46-F0A1627A2FC8}"/>
              </a:ext>
            </a:extLst>
          </p:cNvPr>
          <p:cNvCxnSpPr>
            <a:cxnSpLocks/>
          </p:cNvCxnSpPr>
          <p:nvPr/>
        </p:nvCxnSpPr>
        <p:spPr>
          <a:xfrm flipV="1">
            <a:off x="4157410" y="2813886"/>
            <a:ext cx="3559344" cy="16042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60DFBBE-07C5-4C7A-8B97-E1F5A1F9DDE3}"/>
              </a:ext>
            </a:extLst>
          </p:cNvPr>
          <p:cNvCxnSpPr>
            <a:cxnSpLocks/>
          </p:cNvCxnSpPr>
          <p:nvPr/>
        </p:nvCxnSpPr>
        <p:spPr>
          <a:xfrm>
            <a:off x="6333122" y="4949488"/>
            <a:ext cx="1694447" cy="401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4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CAEA-42FF-4532-A640-5D025E6F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Blockchain Smart Contract</a:t>
            </a:r>
            <a:endParaRPr lang="en-US" dirty="0"/>
          </a:p>
        </p:txBody>
      </p:sp>
      <p:pic>
        <p:nvPicPr>
          <p:cNvPr id="4" name="Graphic 10" descr="Link">
            <a:extLst>
              <a:ext uri="{FF2B5EF4-FFF2-40B4-BE49-F238E27FC236}">
                <a16:creationId xmlns:a16="http://schemas.microsoft.com/office/drawing/2014/main" id="{832EDB24-F785-4C8B-A7FE-C46E6CE5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60000">
            <a:off x="1497931" y="2189748"/>
            <a:ext cx="563479" cy="563479"/>
          </a:xfrm>
          <a:prstGeom prst="rect">
            <a:avLst/>
          </a:prstGeom>
        </p:spPr>
      </p:pic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4629A286-2473-49EB-8B9C-87598D6E527F}"/>
              </a:ext>
            </a:extLst>
          </p:cNvPr>
          <p:cNvSpPr/>
          <p:nvPr/>
        </p:nvSpPr>
        <p:spPr>
          <a:xfrm>
            <a:off x="457239" y="2112063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10" descr="Link">
            <a:extLst>
              <a:ext uri="{FF2B5EF4-FFF2-40B4-BE49-F238E27FC236}">
                <a16:creationId xmlns:a16="http://schemas.microsoft.com/office/drawing/2014/main" id="{3DFE47BC-1A2F-429E-8D33-21C97546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20000">
            <a:off x="3092116" y="2570747"/>
            <a:ext cx="563479" cy="563479"/>
          </a:xfrm>
          <a:prstGeom prst="rect">
            <a:avLst/>
          </a:prstGeom>
        </p:spPr>
      </p:pic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2C7816C6-FB68-491B-9FF7-9669FB580C58}"/>
              </a:ext>
            </a:extLst>
          </p:cNvPr>
          <p:cNvSpPr/>
          <p:nvPr/>
        </p:nvSpPr>
        <p:spPr>
          <a:xfrm>
            <a:off x="2051423" y="2362721"/>
            <a:ext cx="1062789" cy="7620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0" descr="Link">
            <a:extLst>
              <a:ext uri="{FF2B5EF4-FFF2-40B4-BE49-F238E27FC236}">
                <a16:creationId xmlns:a16="http://schemas.microsoft.com/office/drawing/2014/main" id="{C4B621EB-E25B-4245-B6E5-5C3609DA0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00000">
            <a:off x="5889457" y="3152273"/>
            <a:ext cx="563479" cy="563479"/>
          </a:xfrm>
          <a:prstGeom prst="rect">
            <a:avLst/>
          </a:prstGeom>
        </p:spPr>
      </p:pic>
      <p:pic>
        <p:nvPicPr>
          <p:cNvPr id="20" name="Graphic 10" descr="Link">
            <a:extLst>
              <a:ext uri="{FF2B5EF4-FFF2-40B4-BE49-F238E27FC236}">
                <a16:creationId xmlns:a16="http://schemas.microsoft.com/office/drawing/2014/main" id="{0470C74F-0FE0-43F8-A6FF-1194DCAD1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40000">
            <a:off x="10100510" y="3763880"/>
            <a:ext cx="563479" cy="563479"/>
          </a:xfrm>
          <a:prstGeom prst="rect">
            <a:avLst/>
          </a:prstGeom>
        </p:spPr>
      </p:pic>
      <p:sp>
        <p:nvSpPr>
          <p:cNvPr id="84" name="Flowchart: Multidocument 83">
            <a:extLst>
              <a:ext uri="{FF2B5EF4-FFF2-40B4-BE49-F238E27FC236}">
                <a16:creationId xmlns:a16="http://schemas.microsoft.com/office/drawing/2014/main" id="{D28F6AEC-32E1-4346-B803-AEBDB29E1B06}"/>
              </a:ext>
            </a:extLst>
          </p:cNvPr>
          <p:cNvSpPr/>
          <p:nvPr/>
        </p:nvSpPr>
        <p:spPr>
          <a:xfrm>
            <a:off x="3673180" y="2600846"/>
            <a:ext cx="2215815" cy="1333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A. bet $ on Oct 13</a:t>
            </a:r>
          </a:p>
          <a:p>
            <a:pPr algn="ctr"/>
            <a:r>
              <a:rPr lang="en-US" dirty="0">
                <a:ea typeface="+mn-lt"/>
                <a:cs typeface="+mn-lt"/>
              </a:rPr>
              <a:t>B. bet $ on Oct 13</a:t>
            </a:r>
            <a:endParaRPr lang="en-US" dirty="0"/>
          </a:p>
        </p:txBody>
      </p:sp>
      <p:sp>
        <p:nvSpPr>
          <p:cNvPr id="86" name="Flowchart: Multidocument 85">
            <a:extLst>
              <a:ext uri="{FF2B5EF4-FFF2-40B4-BE49-F238E27FC236}">
                <a16:creationId xmlns:a16="http://schemas.microsoft.com/office/drawing/2014/main" id="{34F0AF1E-FCE2-4B27-9193-9D8FCD66C24F}"/>
              </a:ext>
            </a:extLst>
          </p:cNvPr>
          <p:cNvSpPr/>
          <p:nvPr/>
        </p:nvSpPr>
        <p:spPr>
          <a:xfrm>
            <a:off x="6520653" y="2851504"/>
            <a:ext cx="3549315" cy="17145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If Yellow, transfer $ to A.</a:t>
            </a:r>
          </a:p>
          <a:p>
            <a:pPr algn="ctr"/>
            <a:r>
              <a:rPr lang="en-US" dirty="0">
                <a:cs typeface="Calibri"/>
              </a:rPr>
              <a:t>If NOT Yellow, transfer $ to B.</a:t>
            </a:r>
          </a:p>
        </p:txBody>
      </p:sp>
      <p:pic>
        <p:nvPicPr>
          <p:cNvPr id="88" name="Graphic 22" descr="Smart Phone">
            <a:extLst>
              <a:ext uri="{FF2B5EF4-FFF2-40B4-BE49-F238E27FC236}">
                <a16:creationId xmlns:a16="http://schemas.microsoft.com/office/drawing/2014/main" id="{9179858D-DFE7-4EFB-B8D0-7D4B62DB3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4484" y="5358063"/>
            <a:ext cx="914400" cy="914400"/>
          </a:xfrm>
          <a:prstGeom prst="rect">
            <a:avLst/>
          </a:prstGeom>
        </p:spPr>
      </p:pic>
      <p:pic>
        <p:nvPicPr>
          <p:cNvPr id="90" name="Graphic 26" descr="Confused person">
            <a:extLst>
              <a:ext uri="{FF2B5EF4-FFF2-40B4-BE49-F238E27FC236}">
                <a16:creationId xmlns:a16="http://schemas.microsoft.com/office/drawing/2014/main" id="{FB6CFDBB-A712-4A87-B94B-7F5EF86B96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854" y="4495801"/>
            <a:ext cx="1967162" cy="1876925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5C8FCE-C3E2-4B46-889B-0A9268CAAB37}"/>
              </a:ext>
            </a:extLst>
          </p:cNvPr>
          <p:cNvCxnSpPr/>
          <p:nvPr/>
        </p:nvCxnSpPr>
        <p:spPr>
          <a:xfrm flipH="1" flipV="1">
            <a:off x="7265068" y="4648201"/>
            <a:ext cx="830178" cy="6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0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8DB0-C7F3-4470-96C8-80797025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Smart Contracts Tutorial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B1731-41EA-4759-BB6B-A1F937D3D2B6}"/>
              </a:ext>
            </a:extLst>
          </p:cNvPr>
          <p:cNvSpPr txBox="1"/>
          <p:nvPr/>
        </p:nvSpPr>
        <p:spPr>
          <a:xfrm>
            <a:off x="1215189" y="2618874"/>
            <a:ext cx="37458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hlinkClick r:id="rId2"/>
              </a:rPr>
              <a:t>https://cryptozombies.io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482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C41"/>
      </a:dk2>
      <a:lt2>
        <a:srgbClr val="E3E8E2"/>
      </a:lt2>
      <a:accent1>
        <a:srgbClr val="CC7FDD"/>
      </a:accent1>
      <a:accent2>
        <a:srgbClr val="9163D6"/>
      </a:accent2>
      <a:accent3>
        <a:srgbClr val="7F81DD"/>
      </a:accent3>
      <a:accent4>
        <a:srgbClr val="6394D6"/>
      </a:accent4>
      <a:accent5>
        <a:srgbClr val="53B0C1"/>
      </a:accent5>
      <a:accent6>
        <a:srgbClr val="53B49A"/>
      </a:accent6>
      <a:hlink>
        <a:srgbClr val="619057"/>
      </a:hlink>
      <a:folHlink>
        <a:srgbClr val="82828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RetrospectVTI</vt:lpstr>
      <vt:lpstr>What is a Blockchain Smart Contract?</vt:lpstr>
      <vt:lpstr>Do the Yellow Apples Exist?</vt:lpstr>
      <vt:lpstr>Blockchain Ledger  - Immutable</vt:lpstr>
      <vt:lpstr>Blockchain Distributed Ledger - Trustless</vt:lpstr>
      <vt:lpstr>Blockchain Smart Contract</vt:lpstr>
      <vt:lpstr>Smart Contracts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376</cp:revision>
  <dcterms:created xsi:type="dcterms:W3CDTF">2013-07-15T20:26:40Z</dcterms:created>
  <dcterms:modified xsi:type="dcterms:W3CDTF">2019-10-13T22:39:26Z</dcterms:modified>
</cp:coreProperties>
</file>