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64" r:id="rId4"/>
  </p:sldMasterIdLst>
  <p:notesMasterIdLst>
    <p:notesMasterId r:id="rId7"/>
  </p:notesMasterIdLst>
  <p:sldIdLst>
    <p:sldId id="256" r:id="rId5"/>
    <p:sldId id="284" r:id="rId6"/>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 id="342" r:id="rId65"/>
    <p:sldId id="343" r:id="rId66"/>
    <p:sldId id="344" r:id="rId67"/>
    <p:sldId id="345" r:id="rId68"/>
    <p:sldId id="346" r:id="rId69"/>
    <p:sldId id="347" r:id="rId70"/>
    <p:sldId id="348" r:id="rId71"/>
    <p:sldId id="349" r:id="rId72"/>
    <p:sldId id="350" r:id="rId73"/>
    <p:sldId id="351" r:id="rId74"/>
    <p:sldId id="352" r:id="rId75"/>
    <p:sldId id="353" r:id="rId76"/>
    <p:sldId id="354" r:id="rId77"/>
    <p:sldId id="355" r:id="rId78"/>
    <p:sldId id="356" r:id="rId79"/>
    <p:sldId id="357" r:id="rId80"/>
    <p:sldId id="358" r:id="rId81"/>
    <p:sldId id="359" r:id="rId82"/>
    <p:sldId id="360" r:id="rId83"/>
    <p:sldId id="361" r:id="rId84"/>
    <p:sldId id="362" r:id="rId85"/>
    <p:sldId id="363" r:id="rId86"/>
    <p:sldId id="364" r:id="rId87"/>
    <p:sldId id="365" r:id="rId88"/>
    <p:sldId id="366" r:id="rId89"/>
    <p:sldId id="367" r:id="rId90"/>
    <p:sldId id="368" r:id="rId91"/>
    <p:sldId id="369" r:id="rId92"/>
    <p:sldId id="370" r:id="rId93"/>
    <p:sldId id="371" r:id="rId94"/>
    <p:sldId id="372" r:id="rId95"/>
    <p:sldId id="373" r:id="rId96"/>
    <p:sldId id="374" r:id="rId97"/>
    <p:sldId id="375" r:id="rId98"/>
    <p:sldId id="376" r:id="rId99"/>
    <p:sldId id="377" r:id="rId100"/>
    <p:sldId id="378" r:id="rId101"/>
    <p:sldId id="379" r:id="rId102"/>
    <p:sldId id="380" r:id="rId103"/>
    <p:sldId id="381" r:id="rId104"/>
    <p:sldId id="263" r:id="rId105"/>
  </p:sldIdLst>
  <p:sldSz cx="12192000" cy="6858000"/>
  <p:notesSz cx="6858000" cy="9144000"/>
  <p:custDataLst>
    <p:tags r:id="rId1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8" userDrawn="1">
          <p15:clr>
            <a:srgbClr val="A4A3A4"/>
          </p15:clr>
        </p15:guide>
        <p15:guide id="2" pos="383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uminna" initials="h" lastIdx="22" clrIdx="0"/>
  <p:cmAuthor id="2" name="masisheng" initials="m" lastIdx="12" clrIdx="1"/>
  <p:cmAuthor id="3" name="jingmoran" initials="j" lastIdx="9" clrIdx="2"/>
  <p:cmAuthor id="4" name="jinyunan" initials="j" lastIdx="5"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A00"/>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p:scale>
          <a:sx n="125" d="100"/>
          <a:sy n="125" d="100"/>
        </p:scale>
        <p:origin x="1674" y="774"/>
      </p:cViewPr>
      <p:guideLst>
        <p:guide orient="horz" pos="2288"/>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notesMaster" Target="notesMasters/notesMaster1.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0" Type="http://schemas.openxmlformats.org/officeDocument/2006/relationships/tags" Target="tags/tag17.xml"/><Relationship Id="rId11" Type="http://schemas.openxmlformats.org/officeDocument/2006/relationships/slide" Target="slides/slide6.xml"/><Relationship Id="rId109" Type="http://schemas.openxmlformats.org/officeDocument/2006/relationships/commentAuthors" Target="commentAuthors.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Master</a:t>
            </a:r>
            <a:r>
              <a:rPr lang="zh-CN" altLang="en-US" dirty="0" smtClean="0"/>
              <a:t>节点组件，也叫控制面组件，用来提供整个集群的管理控制</a:t>
            </a:r>
            <a:endParaRPr lang="en-US" altLang="zh-CN" dirty="0" smtClean="0"/>
          </a:p>
          <a:p>
            <a:r>
              <a:rPr lang="zh-CN" altLang="en-US" dirty="0" smtClean="0"/>
              <a:t>控制面组件可以运行在集群中任何节点上，但是为了简单期间，通常在一台</a:t>
            </a:r>
            <a:r>
              <a:rPr lang="en-US" altLang="zh-CN" dirty="0" smtClean="0"/>
              <a:t>VM</a:t>
            </a:r>
            <a:r>
              <a:rPr lang="zh-CN" altLang="en-US" dirty="0" smtClean="0"/>
              <a:t>或者物理机上会启动所有的控制面组件，并且不会在这些节点上运行用户的容器</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https://kubernetes.io/blog/2019/01/15/container-storage-interface-ga/</a:t>
            </a:r>
            <a:endParaRPr lang="en-US" altLang="zh-CN" dirty="0" smtClean="0"/>
          </a:p>
          <a:p>
            <a:r>
              <a:rPr lang="en-US" altLang="zh-CN" dirty="0" smtClean="0"/>
              <a:t>https://kubernetes.io/blog/2018/01/introducing-container-storage-interface/</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https://kubernetes.io/docs/tasks/tools/</a:t>
            </a:r>
            <a:endParaRPr lang="en-US" altLang="zh-CN" dirty="0" smtClean="0"/>
          </a:p>
          <a:p>
            <a:r>
              <a:rPr lang="zh-CN" altLang="en-US" dirty="0" smtClean="0"/>
              <a:t>在生产环境中，推荐使用手动安装或者</a:t>
            </a:r>
            <a:r>
              <a:rPr lang="en-US" altLang="zh-CN" dirty="0" smtClean="0"/>
              <a:t>kubeadm</a:t>
            </a:r>
            <a:r>
              <a:rPr lang="zh-CN" altLang="en-US" dirty="0" smtClean="0"/>
              <a:t>，其余的仅用于实验环境搭建</a:t>
            </a:r>
            <a:endParaRPr lang="en-US" altLang="zh-CN" dirty="0" smtClean="0"/>
          </a:p>
          <a:p>
            <a:r>
              <a:rPr lang="zh-CN" altLang="en-US" dirty="0" smtClean="0"/>
              <a:t>本课程使用</a:t>
            </a:r>
            <a:r>
              <a:rPr lang="en-US" altLang="zh-CN" dirty="0" smtClean="0"/>
              <a:t>kubeadm</a:t>
            </a:r>
            <a:r>
              <a:rPr lang="zh-CN" altLang="en-US" dirty="0" smtClean="0"/>
              <a:t>完成实验环境的搭建和安装</a:t>
            </a:r>
            <a:endParaRPr lang="en-US" altLang="zh-CN" dirty="0" smtClean="0"/>
          </a:p>
          <a:p>
            <a:r>
              <a:rPr lang="zh-CN" altLang="en-US" dirty="0" smtClean="0"/>
              <a:t>实验用的</a:t>
            </a:r>
            <a:r>
              <a:rPr lang="en-US" altLang="zh-CN" dirty="0" smtClean="0"/>
              <a:t>k8s</a:t>
            </a:r>
            <a:r>
              <a:rPr lang="zh-CN" altLang="en-US" dirty="0" smtClean="0"/>
              <a:t>可以安装在云主机上，可以安装在</a:t>
            </a:r>
            <a:r>
              <a:rPr lang="en-US" altLang="zh-CN" dirty="0" err="1" smtClean="0"/>
              <a:t>Vmware</a:t>
            </a:r>
            <a:r>
              <a:rPr lang="en-US" altLang="zh-CN" dirty="0" smtClean="0"/>
              <a:t> workstation</a:t>
            </a:r>
            <a:r>
              <a:rPr lang="zh-CN" altLang="en-US" dirty="0" smtClean="0"/>
              <a:t>或者</a:t>
            </a:r>
            <a:r>
              <a:rPr lang="en-US" altLang="zh-CN" dirty="0" err="1" smtClean="0"/>
              <a:t>virtualbox</a:t>
            </a:r>
            <a:r>
              <a:rPr lang="zh-CN" altLang="en-US" dirty="0" smtClean="0"/>
              <a:t>等创建的虚拟机中</a:t>
            </a:r>
            <a:endParaRPr lang="en-US" altLang="zh-CN" dirty="0" smtClean="0"/>
          </a:p>
          <a:p>
            <a:r>
              <a:rPr lang="zh-CN" altLang="en-US" dirty="0" smtClean="0"/>
              <a:t>本课程</a:t>
            </a:r>
            <a:r>
              <a:rPr lang="en-US" altLang="zh-CN" dirty="0" smtClean="0"/>
              <a:t>k8s</a:t>
            </a:r>
            <a:r>
              <a:rPr lang="zh-CN" altLang="en-US" dirty="0" smtClean="0"/>
              <a:t>部分的实验就借助</a:t>
            </a:r>
            <a:r>
              <a:rPr lang="en-US" altLang="zh-CN" dirty="0" err="1" smtClean="0"/>
              <a:t>virtualbox</a:t>
            </a:r>
            <a:r>
              <a:rPr lang="zh-CN" altLang="en-US" dirty="0" smtClean="0"/>
              <a:t>创建的虚拟机完成，宿主机操作系统使用</a:t>
            </a:r>
            <a:r>
              <a:rPr lang="en-US" altLang="zh-CN" dirty="0" smtClean="0"/>
              <a:t>centos7</a:t>
            </a:r>
            <a:r>
              <a:rPr lang="zh-CN" altLang="en-US" dirty="0" smtClean="0"/>
              <a:t>，具体虚拟机的创建过程及</a:t>
            </a:r>
            <a:r>
              <a:rPr lang="en-US" altLang="zh-CN" dirty="0" smtClean="0"/>
              <a:t>centos 7</a:t>
            </a:r>
            <a:r>
              <a:rPr lang="zh-CN" altLang="en-US" dirty="0" smtClean="0"/>
              <a:t>的安装过程请自行完成</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HCS</a:t>
            </a:r>
            <a:r>
              <a:rPr lang="en-US" altLang="zh-CN" baseline="0" dirty="0" smtClean="0"/>
              <a:t> 811</a:t>
            </a:r>
            <a:r>
              <a:rPr lang="zh-CN" altLang="en-US" baseline="0" dirty="0" smtClean="0"/>
              <a:t>中容器</a:t>
            </a:r>
            <a:r>
              <a:rPr lang="en-US" altLang="zh-CN" baseline="0" dirty="0" smtClean="0"/>
              <a:t>runtime</a:t>
            </a:r>
            <a:r>
              <a:rPr lang="zh-CN" altLang="en-US" baseline="0" dirty="0" smtClean="0"/>
              <a:t>使用的是</a:t>
            </a:r>
            <a:r>
              <a:rPr lang="en-US" altLang="zh-CN" baseline="0" dirty="0" smtClean="0"/>
              <a:t>docker</a:t>
            </a:r>
            <a:r>
              <a:rPr lang="zh-CN" altLang="en-US" baseline="0" dirty="0" smtClean="0"/>
              <a:t>，因此，本课程中，也选择</a:t>
            </a:r>
            <a:r>
              <a:rPr lang="en-US" altLang="zh-CN" baseline="0" dirty="0" err="1" smtClean="0"/>
              <a:t>docker</a:t>
            </a:r>
            <a:endParaRPr lang="en-US" altLang="zh-CN" baseline="0" dirty="0" smtClean="0"/>
          </a:p>
          <a:p>
            <a:r>
              <a:rPr lang="zh-CN" altLang="en-US" baseline="0" dirty="0" smtClean="0"/>
              <a:t>演示内容对应实验手册的第</a:t>
            </a:r>
            <a:r>
              <a:rPr lang="en-US" altLang="zh-CN" baseline="0" dirty="0" smtClean="0"/>
              <a:t>3</a:t>
            </a:r>
            <a:r>
              <a:rPr lang="zh-CN" altLang="en-US" baseline="0" dirty="0" smtClean="0"/>
              <a:t>节</a:t>
            </a:r>
            <a:endParaRPr lang="en-US" altLang="zh-CN" baseline="0" dirty="0" smtClean="0"/>
          </a:p>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官方文档：</a:t>
            </a:r>
            <a:r>
              <a:rPr lang="en-US" altLang="zh-CN" dirty="0" smtClean="0"/>
              <a:t>https://kubernetes.io/docs/concepts/overview/working-with-objects/kubernetes-objects/</a:t>
            </a:r>
            <a:endParaRPr lang="en-US" altLang="zh-CN" dirty="0" smtClean="0"/>
          </a:p>
          <a:p>
            <a:r>
              <a:rPr lang="en-US" altLang="zh-CN" dirty="0" smtClean="0"/>
              <a:t>NAMESPACED</a:t>
            </a:r>
            <a:r>
              <a:rPr lang="zh-CN" altLang="en-US" dirty="0" smtClean="0"/>
              <a:t>为</a:t>
            </a:r>
            <a:r>
              <a:rPr lang="en-US" altLang="zh-CN" dirty="0" smtClean="0"/>
              <a:t>true</a:t>
            </a:r>
            <a:r>
              <a:rPr lang="zh-CN" altLang="en-US" dirty="0" smtClean="0"/>
              <a:t>表示受</a:t>
            </a:r>
            <a:r>
              <a:rPr lang="en-US" altLang="zh-CN" dirty="0" smtClean="0"/>
              <a:t>namespace</a:t>
            </a:r>
            <a:r>
              <a:rPr lang="zh-CN" altLang="en-US" dirty="0" smtClean="0"/>
              <a:t>隔离，表示其为非全局对象，在对其操作时需要带</a:t>
            </a:r>
            <a:r>
              <a:rPr lang="en-US" altLang="zh-CN" dirty="0" smtClean="0"/>
              <a:t>namespace</a:t>
            </a:r>
            <a:r>
              <a:rPr lang="zh-CN" altLang="en-US" dirty="0" smtClean="0"/>
              <a:t>名称，</a:t>
            </a:r>
            <a:r>
              <a:rPr lang="en-US" altLang="zh-CN" dirty="0" smtClean="0"/>
              <a:t>false</a:t>
            </a:r>
            <a:r>
              <a:rPr lang="zh-CN" altLang="en-US" dirty="0" smtClean="0"/>
              <a:t>则反之</a:t>
            </a:r>
            <a:endParaRPr lang="en-US" altLang="zh-CN" dirty="0" smtClean="0"/>
          </a:p>
          <a:p>
            <a:r>
              <a:rPr lang="en-US" altLang="zh-CN" dirty="0" smtClean="0"/>
              <a:t>APIGROUP</a:t>
            </a:r>
            <a:r>
              <a:rPr lang="zh-CN" altLang="en-US" dirty="0" smtClean="0"/>
              <a:t>和</a:t>
            </a:r>
            <a:r>
              <a:rPr lang="en-US" altLang="zh-CN" dirty="0" smtClean="0"/>
              <a:t>KIND</a:t>
            </a:r>
            <a:r>
              <a:rPr lang="zh-CN" altLang="en-US" dirty="0" smtClean="0"/>
              <a:t>在进行</a:t>
            </a:r>
            <a:r>
              <a:rPr lang="en-US" altLang="zh-CN" dirty="0" smtClean="0"/>
              <a:t>k8s</a:t>
            </a:r>
            <a:r>
              <a:rPr lang="zh-CN" altLang="en-US" dirty="0" smtClean="0"/>
              <a:t>对象开发时，需要重点关注</a:t>
            </a:r>
            <a:endParaRPr lang="en-US" altLang="zh-CN" dirty="0" smtClean="0"/>
          </a:p>
          <a:p>
            <a:r>
              <a:rPr lang="zh-CN" altLang="en-US" dirty="0" smtClean="0"/>
              <a:t>演示内容对应实验手册</a:t>
            </a:r>
            <a:r>
              <a:rPr lang="en-US" altLang="zh-CN" dirty="0" smtClean="0"/>
              <a:t>4.2</a:t>
            </a:r>
            <a:r>
              <a:rPr lang="zh-CN" altLang="en-US" dirty="0" smtClean="0"/>
              <a:t>小节中的前三步骤</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Kubectl apply</a:t>
            </a:r>
            <a:r>
              <a:rPr lang="zh-CN" altLang="en-US" dirty="0" smtClean="0"/>
              <a:t>属于申明式创建，因此后面使用</a:t>
            </a:r>
            <a:r>
              <a:rPr lang="en-US" altLang="zh-CN" dirty="0" err="1" smtClean="0"/>
              <a:t>yaml</a:t>
            </a:r>
            <a:r>
              <a:rPr lang="zh-CN" altLang="en-US" dirty="0" smtClean="0"/>
              <a:t>文件或者</a:t>
            </a:r>
            <a:r>
              <a:rPr lang="en-US" altLang="zh-CN" dirty="0" err="1" smtClean="0"/>
              <a:t>json</a:t>
            </a:r>
            <a:r>
              <a:rPr lang="zh-CN" altLang="en-US" dirty="0" smtClean="0"/>
              <a:t>文件</a:t>
            </a:r>
            <a:endParaRPr lang="en-US" altLang="zh-CN" dirty="0" smtClean="0"/>
          </a:p>
          <a:p>
            <a:r>
              <a:rPr lang="en-US" altLang="zh-CN" dirty="0" smtClean="0"/>
              <a:t>Kubectl create</a:t>
            </a:r>
            <a:r>
              <a:rPr lang="zh-CN" altLang="en-US" dirty="0" smtClean="0"/>
              <a:t>属于命令式创建，因此后面可以使用选项和参数，也可以使用申明式文件</a:t>
            </a:r>
            <a:endParaRPr lang="en-US" altLang="zh-CN" dirty="0" smtClean="0"/>
          </a:p>
          <a:p>
            <a:r>
              <a:rPr lang="zh-CN" altLang="en-US" dirty="0" smtClean="0"/>
              <a:t>命令“</a:t>
            </a:r>
            <a:r>
              <a:rPr lang="en-US" altLang="zh-CN" dirty="0" err="1" smtClean="0"/>
              <a:t>sed</a:t>
            </a:r>
            <a:r>
              <a:rPr lang="en-US" altLang="zh-CN" dirty="0" smtClean="0"/>
              <a:t> -i ‘s/time1/time2/g’ </a:t>
            </a:r>
            <a:r>
              <a:rPr lang="en-US" altLang="zh-CN" dirty="0" err="1" smtClean="0"/>
              <a:t>ns.yaml</a:t>
            </a:r>
            <a:r>
              <a:rPr lang="zh-CN" altLang="en-US" dirty="0" smtClean="0"/>
              <a:t>”修改的是其中一个</a:t>
            </a:r>
            <a:r>
              <a:rPr lang="en-US" altLang="zh-CN" dirty="0" err="1" smtClean="0"/>
              <a:t>Lables</a:t>
            </a:r>
            <a:r>
              <a:rPr lang="zh-CN" altLang="en-US" dirty="0" smtClean="0"/>
              <a:t>的</a:t>
            </a:r>
            <a:r>
              <a:rPr lang="en-US" altLang="zh-CN" dirty="0" smtClean="0"/>
              <a:t>value</a:t>
            </a:r>
            <a:endParaRPr lang="en-US" altLang="zh-CN" dirty="0" smtClean="0"/>
          </a:p>
          <a:p>
            <a:r>
              <a:rPr lang="zh-CN" altLang="en-US" dirty="0" smtClean="0"/>
              <a:t>创建</a:t>
            </a:r>
            <a:r>
              <a:rPr lang="en-US" altLang="zh-CN" dirty="0" smtClean="0"/>
              <a:t>pod</a:t>
            </a:r>
            <a:r>
              <a:rPr lang="zh-CN" altLang="en-US" dirty="0" smtClean="0"/>
              <a:t>可以使用命令</a:t>
            </a:r>
            <a:r>
              <a:rPr lang="en-US" altLang="zh-CN" dirty="0" err="1" smtClean="0"/>
              <a:t>kubectl</a:t>
            </a:r>
            <a:r>
              <a:rPr lang="en-US" altLang="zh-CN" dirty="0" smtClean="0"/>
              <a:t> run</a:t>
            </a:r>
            <a:r>
              <a:rPr lang="zh-CN" altLang="en-US" dirty="0" smtClean="0"/>
              <a:t>，胶片中重点对比</a:t>
            </a:r>
            <a:r>
              <a:rPr lang="en-US" altLang="zh-CN" dirty="0" smtClean="0"/>
              <a:t>create</a:t>
            </a:r>
            <a:r>
              <a:rPr lang="zh-CN" altLang="en-US" dirty="0" smtClean="0"/>
              <a:t>和</a:t>
            </a:r>
            <a:r>
              <a:rPr lang="en-US" altLang="zh-CN" dirty="0" smtClean="0"/>
              <a:t>apply</a:t>
            </a:r>
            <a:r>
              <a:rPr lang="zh-CN" altLang="en-US" dirty="0" smtClean="0"/>
              <a:t>的区别，因此未列出</a:t>
            </a:r>
            <a:r>
              <a:rPr lang="en-US" altLang="zh-CN" dirty="0" smtClean="0"/>
              <a:t>run</a:t>
            </a:r>
            <a:r>
              <a:rPr lang="zh-CN" altLang="en-US" dirty="0" smtClean="0"/>
              <a:t>，可适当补充</a:t>
            </a: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Pod</a:t>
            </a:r>
            <a:r>
              <a:rPr lang="zh-CN" altLang="en-US" dirty="0" smtClean="0"/>
              <a:t>是</a:t>
            </a:r>
            <a:r>
              <a:rPr lang="en-US" altLang="zh-CN" dirty="0" smtClean="0"/>
              <a:t>kubernetes</a:t>
            </a:r>
            <a:r>
              <a:rPr lang="zh-CN" altLang="en-US" dirty="0" smtClean="0"/>
              <a:t>的最小资源单位，因此，本章节以</a:t>
            </a:r>
            <a:r>
              <a:rPr lang="en-US" altLang="zh-CN" dirty="0" smtClean="0"/>
              <a:t>Pod</a:t>
            </a:r>
            <a:r>
              <a:rPr lang="zh-CN" altLang="en-US" dirty="0" smtClean="0"/>
              <a:t>为例进行</a:t>
            </a:r>
            <a:r>
              <a:rPr lang="en-US" altLang="zh-CN" dirty="0" smtClean="0"/>
              <a:t>YAML</a:t>
            </a:r>
            <a:r>
              <a:rPr lang="zh-CN" altLang="en-US" dirty="0" smtClean="0"/>
              <a:t>文件编写的介绍</a:t>
            </a: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所有对象的查询方法都一样，因此后面不在单独介绍</a:t>
            </a: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在</a:t>
            </a:r>
            <a:r>
              <a:rPr lang="en-US" altLang="zh-CN" dirty="0" smtClean="0"/>
              <a:t>kubernetes</a:t>
            </a:r>
            <a:r>
              <a:rPr lang="zh-CN" altLang="en-US" dirty="0" smtClean="0"/>
              <a:t>中，同一命名空间中相同类别对象的名称必须唯一</a:t>
            </a:r>
            <a:endParaRPr lang="zh-CN" altLang="en-US" dirty="0" smtClean="0"/>
          </a:p>
          <a:p>
            <a:r>
              <a:rPr lang="zh-CN" altLang="en-US" dirty="0" smtClean="0"/>
              <a:t>标签在</a:t>
            </a:r>
            <a:r>
              <a:rPr lang="en-US" altLang="zh-CN" dirty="0" smtClean="0"/>
              <a:t>kubernetes</a:t>
            </a:r>
            <a:r>
              <a:rPr lang="zh-CN" altLang="en-US" dirty="0" smtClean="0"/>
              <a:t>中非常重要</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https</a:t>
            </a:r>
            <a:r>
              <a:rPr lang="en-US" altLang="zh-CN" smtClean="0"/>
              <a:t>://kubernetes.io/zh/docs/concepts/overview/working-with-objects/labels</a:t>
            </a:r>
            <a:r>
              <a:rPr lang="en-US" altLang="zh-CN" dirty="0" smtClean="0"/>
              <a:t>/</a:t>
            </a:r>
            <a:endParaRPr lang="en-US" altLang="zh-CN" dirty="0" smtClean="0"/>
          </a:p>
          <a:p>
            <a:r>
              <a:rPr lang="en-US" altLang="zh-CN" dirty="0" smtClean="0"/>
              <a:t>https</a:t>
            </a:r>
            <a:r>
              <a:rPr lang="en-US" altLang="zh-CN" smtClean="0"/>
              <a:t>://kubernetes.io/zh/docs/concepts/overview/working-with-objects/annotations</a:t>
            </a:r>
            <a:r>
              <a:rPr lang="en-US" altLang="zh-CN" dirty="0" smtClean="0"/>
              <a:t>/</a:t>
            </a: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以</a:t>
            </a:r>
            <a:r>
              <a:rPr lang="en-US" altLang="zh-CN" dirty="0" smtClean="0"/>
              <a:t>Pod</a:t>
            </a:r>
            <a:r>
              <a:rPr lang="zh-CN" altLang="en-US" dirty="0" smtClean="0"/>
              <a:t>为例</a:t>
            </a:r>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创建</a:t>
            </a:r>
            <a:r>
              <a:rPr lang="en-US" altLang="zh-CN" dirty="0" smtClean="0"/>
              <a:t>Pod</a:t>
            </a:r>
            <a:r>
              <a:rPr lang="zh-CN" altLang="en-US" dirty="0" smtClean="0"/>
              <a:t>的</a:t>
            </a:r>
            <a:r>
              <a:rPr lang="en-US" altLang="zh-CN" dirty="0" smtClean="0"/>
              <a:t>YAML</a:t>
            </a:r>
            <a:r>
              <a:rPr lang="zh-CN" altLang="en-US" dirty="0" smtClean="0"/>
              <a:t>文件可以直接创建，然后编辑内其中内容，也可以使用</a:t>
            </a:r>
            <a:r>
              <a:rPr lang="en-US" altLang="zh-CN" dirty="0" smtClean="0"/>
              <a:t>kubectl run </a:t>
            </a:r>
            <a:r>
              <a:rPr lang="en-US" altLang="zh-CN" dirty="0" err="1" smtClean="0"/>
              <a:t>nginx</a:t>
            </a:r>
            <a:r>
              <a:rPr lang="en-US" altLang="zh-CN" dirty="0" smtClean="0"/>
              <a:t> --image=</a:t>
            </a:r>
            <a:r>
              <a:rPr lang="en-US" altLang="zh-CN" dirty="0" err="1" smtClean="0"/>
              <a:t>xxxx</a:t>
            </a:r>
            <a:r>
              <a:rPr lang="en-US" altLang="zh-CN" dirty="0" smtClean="0"/>
              <a:t> -o </a:t>
            </a:r>
            <a:r>
              <a:rPr lang="en-US" altLang="zh-CN" dirty="0" err="1" smtClean="0"/>
              <a:t>yaml</a:t>
            </a:r>
            <a:r>
              <a:rPr lang="en-US" altLang="zh-CN" dirty="0" smtClean="0"/>
              <a:t> --dry-run=client &gt;</a:t>
            </a:r>
            <a:r>
              <a:rPr lang="en-US" altLang="zh-CN" baseline="0" dirty="0" smtClean="0"/>
              <a:t> </a:t>
            </a:r>
            <a:r>
              <a:rPr lang="en-US" altLang="zh-CN" baseline="0" dirty="0" err="1" smtClean="0"/>
              <a:t>xxx.yaml</a:t>
            </a:r>
            <a:r>
              <a:rPr lang="zh-CN" altLang="en-US" baseline="0" dirty="0" smtClean="0"/>
              <a:t>生成，然后对</a:t>
            </a:r>
            <a:r>
              <a:rPr lang="en-US" altLang="zh-CN" baseline="0" dirty="0" err="1" smtClean="0"/>
              <a:t>xxx.yaml</a:t>
            </a:r>
            <a:r>
              <a:rPr lang="zh-CN" altLang="en-US" baseline="0" dirty="0" smtClean="0"/>
              <a:t>进行编辑</a:t>
            </a:r>
            <a:endParaRPr lang="en-US" altLang="zh-CN" baseline="0" dirty="0" smtClean="0"/>
          </a:p>
          <a:p>
            <a:r>
              <a:rPr lang="zh-CN" altLang="en-US" baseline="0" dirty="0" smtClean="0"/>
              <a:t>注意：后面的每次修改，都需要删除容器重新创建</a:t>
            </a:r>
            <a:endParaRPr lang="en-US" altLang="zh-CN" baseline="0" dirty="0" smtClean="0"/>
          </a:p>
          <a:p>
            <a:r>
              <a:rPr lang="zh-CN" altLang="en-US" dirty="0" smtClean="0"/>
              <a:t>演示对应实验手册</a:t>
            </a:r>
            <a:r>
              <a:rPr lang="en-US" altLang="zh-CN" dirty="0" smtClean="0"/>
              <a:t>4.2</a:t>
            </a:r>
            <a:r>
              <a:rPr lang="zh-CN" altLang="en-US" dirty="0" smtClean="0"/>
              <a:t>小节中的步骤</a:t>
            </a:r>
            <a:r>
              <a:rPr lang="en-US" altLang="zh-CN" dirty="0" smtClean="0"/>
              <a:t>4</a:t>
            </a:r>
            <a:endParaRPr lang="zh-CN" altLang="en-US" dirty="0" smtClean="0"/>
          </a:p>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演示对应实验手册</a:t>
            </a:r>
            <a:r>
              <a:rPr lang="en-US" altLang="zh-CN" dirty="0" smtClean="0"/>
              <a:t>4.3.1</a:t>
            </a:r>
            <a:r>
              <a:rPr lang="zh-CN" altLang="en-US" dirty="0" smtClean="0"/>
              <a:t>小节</a:t>
            </a:r>
            <a:endParaRPr lang="zh-CN" altLang="en-US" dirty="0" smtClean="0"/>
          </a:p>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https://kubernetes.io/docs/concepts/containers/images/#updating-images</a:t>
            </a:r>
            <a:endParaRPr lang="en-US" altLang="zh-CN" dirty="0" smtClean="0"/>
          </a:p>
          <a:p>
            <a:r>
              <a:rPr lang="zh-CN" altLang="en-US" dirty="0" smtClean="0"/>
              <a:t>演示对应实验手册</a:t>
            </a:r>
            <a:r>
              <a:rPr lang="en-US" altLang="zh-CN" dirty="0" smtClean="0"/>
              <a:t>4.3.2</a:t>
            </a:r>
            <a:r>
              <a:rPr lang="zh-CN" altLang="en-US" dirty="0" smtClean="0"/>
              <a:t>小节</a:t>
            </a:r>
            <a:endParaRPr lang="zh-CN" altLang="en-US" dirty="0" smtClean="0"/>
          </a:p>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https://kubernetes.io/docs/concepts/workloads/Pods/Pod-lifecycle/#restart-policy</a:t>
            </a:r>
            <a:endParaRPr lang="en-US" altLang="zh-CN" dirty="0" smtClean="0"/>
          </a:p>
          <a:p>
            <a:r>
              <a:rPr lang="zh-CN" altLang="en-US" dirty="0" smtClean="0"/>
              <a:t>演示对应实验手册</a:t>
            </a:r>
            <a:r>
              <a:rPr lang="en-US" altLang="zh-CN" dirty="0" smtClean="0"/>
              <a:t>4.3.3</a:t>
            </a:r>
            <a:r>
              <a:rPr lang="zh-CN" altLang="en-US" dirty="0" smtClean="0"/>
              <a:t>小节</a:t>
            </a:r>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演示对应实验手册</a:t>
            </a:r>
            <a:r>
              <a:rPr lang="en-US" altLang="zh-CN" dirty="0" smtClean="0"/>
              <a:t>4.3.4</a:t>
            </a:r>
            <a:r>
              <a:rPr lang="zh-CN" altLang="en-US" dirty="0" smtClean="0"/>
              <a:t>小节</a:t>
            </a:r>
            <a:endParaRPr lang="zh-CN" altLang="en-US" dirty="0" smtClean="0"/>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容器可对外暴露多个端口</a:t>
            </a:r>
            <a:endParaRPr lang="en-US" altLang="zh-CN" dirty="0" smtClean="0"/>
          </a:p>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zh-CN" altLang="en-US" dirty="0" smtClean="0"/>
              <a:t>演示对应实验手册</a:t>
            </a:r>
            <a:r>
              <a:rPr lang="en-US" altLang="zh-CN" dirty="0" smtClean="0"/>
              <a:t>4.3.5</a:t>
            </a:r>
            <a:r>
              <a:rPr lang="zh-CN" altLang="en-US" dirty="0" smtClean="0"/>
              <a:t>小节</a:t>
            </a:r>
            <a:endParaRPr lang="zh-CN" altLang="en-US" dirty="0" smtClean="0"/>
          </a:p>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Command</a:t>
            </a:r>
            <a:r>
              <a:rPr lang="zh-CN" altLang="en-US" dirty="0" smtClean="0"/>
              <a:t>仅在容器镜像没有</a:t>
            </a:r>
            <a:r>
              <a:rPr lang="en-US" altLang="zh-CN" dirty="0" err="1" smtClean="0"/>
              <a:t>entrypoint</a:t>
            </a:r>
            <a:r>
              <a:rPr lang="zh-CN" altLang="en-US" dirty="0" smtClean="0"/>
              <a:t>的时候生效</a:t>
            </a:r>
            <a:endParaRPr lang="en-US" altLang="zh-CN" dirty="0" smtClean="0"/>
          </a:p>
          <a:p>
            <a:r>
              <a:rPr lang="en-US" altLang="zh-CN" dirty="0" smtClean="0"/>
              <a:t>Args</a:t>
            </a:r>
            <a:r>
              <a:rPr lang="zh-CN" altLang="en-US" dirty="0" smtClean="0"/>
              <a:t>可以为</a:t>
            </a:r>
            <a:r>
              <a:rPr lang="en-US" altLang="zh-CN" dirty="0" smtClean="0"/>
              <a:t>command</a:t>
            </a:r>
            <a:r>
              <a:rPr lang="zh-CN" altLang="en-US" dirty="0" smtClean="0"/>
              <a:t>传递参数，也可以为</a:t>
            </a:r>
            <a:r>
              <a:rPr lang="en-US" altLang="zh-CN" dirty="0" err="1" smtClean="0"/>
              <a:t>entrypoint</a:t>
            </a:r>
            <a:r>
              <a:rPr lang="zh-CN" altLang="en-US" dirty="0" smtClean="0"/>
              <a:t>传递参数</a:t>
            </a:r>
            <a:endParaRPr lang="en-US" altLang="zh-CN" dirty="0" smtClean="0"/>
          </a:p>
          <a:p>
            <a:r>
              <a:rPr lang="zh-CN" altLang="en-US" dirty="0" smtClean="0"/>
              <a:t>文中提到的两个案例都可以使用</a:t>
            </a:r>
            <a:r>
              <a:rPr lang="en-US" altLang="zh-CN" dirty="0" smtClean="0"/>
              <a:t>kubectl logs</a:t>
            </a:r>
            <a:r>
              <a:rPr lang="zh-CN" altLang="en-US" dirty="0" smtClean="0"/>
              <a:t>查看</a:t>
            </a:r>
            <a:r>
              <a:rPr lang="en-US" altLang="zh-CN" dirty="0" smtClean="0"/>
              <a:t>command</a:t>
            </a:r>
            <a:r>
              <a:rPr lang="zh-CN" altLang="en-US" dirty="0" smtClean="0"/>
              <a:t>的结果</a:t>
            </a:r>
            <a:endParaRPr lang="en-US" altLang="zh-CN" dirty="0" smtClean="0"/>
          </a:p>
          <a:p>
            <a:r>
              <a:rPr lang="zh-CN" altLang="en-US" dirty="0" smtClean="0"/>
              <a:t>演示对应实验手册</a:t>
            </a:r>
            <a:r>
              <a:rPr lang="en-US" altLang="zh-CN" dirty="0" smtClean="0"/>
              <a:t>4.3.6</a:t>
            </a:r>
            <a:r>
              <a:rPr lang="zh-CN" altLang="en-US" dirty="0" smtClean="0"/>
              <a:t>小节</a:t>
            </a:r>
            <a:endParaRPr lang="zh-CN" altLang="en-US" dirty="0" smtClean="0"/>
          </a:p>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演示对应实验手册</a:t>
            </a:r>
            <a:r>
              <a:rPr lang="en-US" altLang="zh-CN" dirty="0" smtClean="0"/>
              <a:t>4.3.7</a:t>
            </a:r>
            <a:r>
              <a:rPr lang="zh-CN" altLang="en-US" dirty="0" smtClean="0"/>
              <a:t>小节</a:t>
            </a:r>
            <a:endParaRPr lang="zh-CN" altLang="en-US" dirty="0" smtClean="0"/>
          </a:p>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演示对应实验手册</a:t>
            </a:r>
            <a:r>
              <a:rPr lang="en-US" altLang="zh-CN" dirty="0" smtClean="0"/>
              <a:t>4.3.8</a:t>
            </a:r>
            <a:r>
              <a:rPr lang="zh-CN" altLang="en-US" dirty="0" smtClean="0"/>
              <a:t>小节</a:t>
            </a:r>
            <a:endParaRPr lang="zh-CN" altLang="en-US" dirty="0" smtClean="0"/>
          </a:p>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演示对应实验手册</a:t>
            </a:r>
            <a:r>
              <a:rPr lang="en-US" altLang="zh-CN" dirty="0" smtClean="0"/>
              <a:t>4.3.9</a:t>
            </a:r>
            <a:r>
              <a:rPr lang="zh-CN" altLang="en-US" dirty="0" smtClean="0"/>
              <a:t>小节</a:t>
            </a:r>
            <a:endParaRPr lang="zh-CN" altLang="en-US" dirty="0" smtClean="0"/>
          </a:p>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为了保证主容器顺利启动，需要设置一个初始化容器，在初始化容器中会执行一些和主容器相关的初始化操作，并在执行完后退出。当初始化容器顺利启动执行任务并退出后，主容器才启动，初始化容器可以有多个，任意一个初始化容器执行失败，整个</a:t>
            </a:r>
            <a:r>
              <a:rPr lang="en-US" altLang="zh-CN" dirty="0" smtClean="0"/>
              <a:t>Pod</a:t>
            </a:r>
            <a:r>
              <a:rPr lang="zh-CN" altLang="en-US" dirty="0" smtClean="0"/>
              <a:t>都会启动失败</a:t>
            </a:r>
            <a:endParaRPr lang="en-US" altLang="zh-CN" dirty="0" smtClean="0"/>
          </a:p>
          <a:p>
            <a:r>
              <a:rPr lang="zh-CN" altLang="en-US" dirty="0" smtClean="0"/>
              <a:t>演示对应实验手册</a:t>
            </a:r>
            <a:r>
              <a:rPr lang="en-US" altLang="zh-CN" dirty="0" smtClean="0"/>
              <a:t>4.3.10</a:t>
            </a:r>
            <a:r>
              <a:rPr lang="zh-CN" altLang="en-US" dirty="0" smtClean="0"/>
              <a:t>小节</a:t>
            </a:r>
            <a:endParaRPr lang="zh-CN" altLang="en-US" dirty="0" smtClean="0"/>
          </a:p>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PV </a:t>
            </a:r>
            <a:r>
              <a:rPr lang="zh-CN" altLang="en-US" dirty="0" smtClean="0"/>
              <a:t>与 </a:t>
            </a:r>
            <a:r>
              <a:rPr lang="en-US" altLang="zh-CN" dirty="0" smtClean="0"/>
              <a:t>PVC </a:t>
            </a:r>
            <a:r>
              <a:rPr lang="zh-CN" altLang="en-US" dirty="0" smtClean="0"/>
              <a:t>的 </a:t>
            </a:r>
            <a:r>
              <a:rPr lang="en-US" altLang="zh-CN" dirty="0" err="1" smtClean="0"/>
              <a:t>VolumeMode</a:t>
            </a:r>
            <a:r>
              <a:rPr lang="en-US" altLang="zh-CN" dirty="0" smtClean="0"/>
              <a:t> </a:t>
            </a:r>
            <a:r>
              <a:rPr lang="zh-CN" altLang="en-US" dirty="0" smtClean="0"/>
              <a:t>标签必须相匹配</a:t>
            </a:r>
            <a:endParaRPr lang="en-US" altLang="zh-CN" dirty="0" smtClean="0"/>
          </a:p>
          <a:p>
            <a:r>
              <a:rPr lang="en-US" altLang="zh-CN" dirty="0" smtClean="0"/>
              <a:t>PV </a:t>
            </a:r>
            <a:r>
              <a:rPr lang="zh-CN" altLang="en-US" dirty="0" smtClean="0"/>
              <a:t>与 </a:t>
            </a:r>
            <a:r>
              <a:rPr lang="en-US" altLang="zh-CN" dirty="0" smtClean="0"/>
              <a:t>PVC </a:t>
            </a:r>
            <a:r>
              <a:rPr lang="zh-CN" altLang="en-US" dirty="0" smtClean="0"/>
              <a:t>的 </a:t>
            </a:r>
            <a:r>
              <a:rPr lang="en-US" altLang="zh-CN" dirty="0" err="1" smtClean="0"/>
              <a:t>AccessMode</a:t>
            </a:r>
            <a:r>
              <a:rPr lang="en-US" altLang="zh-CN" dirty="0" smtClean="0"/>
              <a:t> </a:t>
            </a:r>
            <a:r>
              <a:rPr lang="zh-CN" altLang="en-US" dirty="0" smtClean="0"/>
              <a:t>必须相同</a:t>
            </a:r>
            <a:endParaRPr lang="en-US" altLang="zh-CN" dirty="0" smtClean="0"/>
          </a:p>
          <a:p>
            <a:r>
              <a:rPr lang="en-US" altLang="zh-CN" dirty="0" smtClean="0"/>
              <a:t>PVC </a:t>
            </a:r>
            <a:r>
              <a:rPr lang="zh-CN" altLang="en-US" dirty="0" smtClean="0"/>
              <a:t>中声明的容量必须小于等于 </a:t>
            </a:r>
            <a:r>
              <a:rPr lang="en-US" altLang="zh-CN" dirty="0" smtClean="0"/>
              <a:t>PV</a:t>
            </a:r>
            <a:r>
              <a:rPr lang="zh-CN" altLang="en-US" dirty="0" smtClean="0"/>
              <a:t>，如果存在多个满足条件的 </a:t>
            </a:r>
            <a:r>
              <a:rPr lang="en-US" altLang="zh-CN" dirty="0" smtClean="0"/>
              <a:t>PV</a:t>
            </a:r>
            <a:r>
              <a:rPr lang="zh-CN" altLang="en-US" dirty="0" smtClean="0"/>
              <a:t>，则选择最小的 </a:t>
            </a:r>
            <a:r>
              <a:rPr lang="en-US" altLang="zh-CN" dirty="0" smtClean="0"/>
              <a:t>PV </a:t>
            </a:r>
            <a:r>
              <a:rPr lang="zh-CN" altLang="en-US" dirty="0" smtClean="0"/>
              <a:t>与 </a:t>
            </a:r>
            <a:r>
              <a:rPr lang="en-US" altLang="zh-CN" dirty="0" smtClean="0"/>
              <a:t>PVC </a:t>
            </a:r>
            <a:r>
              <a:rPr lang="zh-CN" altLang="en-US" dirty="0" smtClean="0"/>
              <a:t>绑定</a:t>
            </a:r>
            <a:endParaRPr lang="en-US" altLang="zh-CN" dirty="0" smtClean="0"/>
          </a:p>
          <a:p>
            <a:r>
              <a:rPr lang="zh-CN" altLang="en-US" dirty="0" smtClean="0"/>
              <a:t>不是所有的物理介质都支持全部的回收策略</a:t>
            </a:r>
            <a:endParaRPr lang="en-US" altLang="zh-CN" dirty="0" smtClean="0"/>
          </a:p>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目前已经是</a:t>
            </a:r>
            <a:r>
              <a:rPr lang="en-US" altLang="zh-CN" dirty="0" err="1" smtClean="0"/>
              <a:t>kubernetes</a:t>
            </a:r>
            <a:r>
              <a:rPr lang="zh-CN" altLang="en-US" dirty="0" smtClean="0"/>
              <a:t>一统天下的局面了</a:t>
            </a:r>
            <a:endParaRPr lang="en-US" altLang="zh-CN" dirty="0" smtClean="0"/>
          </a:p>
          <a:p>
            <a:r>
              <a:rPr lang="en-US" altLang="zh-CN" dirty="0" smtClean="0"/>
              <a:t>2017</a:t>
            </a:r>
            <a:r>
              <a:rPr lang="zh-CN" altLang="en-US" dirty="0" smtClean="0"/>
              <a:t>年</a:t>
            </a:r>
            <a:r>
              <a:rPr lang="en-US" altLang="zh-CN" dirty="0" smtClean="0"/>
              <a:t>9</a:t>
            </a:r>
            <a:r>
              <a:rPr lang="zh-CN" altLang="en-US" dirty="0" smtClean="0"/>
              <a:t>月，</a:t>
            </a:r>
            <a:r>
              <a:rPr lang="en-US" altLang="zh-CN" dirty="0" err="1" smtClean="0"/>
              <a:t>Mesosphre</a:t>
            </a:r>
            <a:r>
              <a:rPr lang="zh-CN" altLang="en-US" dirty="0" smtClean="0"/>
              <a:t>宣布支持</a:t>
            </a:r>
            <a:r>
              <a:rPr lang="en-US" altLang="zh-CN" dirty="0" smtClean="0"/>
              <a:t>Kubernetes</a:t>
            </a:r>
            <a:r>
              <a:rPr lang="zh-CN" altLang="en-US" dirty="0" smtClean="0"/>
              <a:t>，同年</a:t>
            </a:r>
            <a:r>
              <a:rPr lang="en-US" altLang="zh-CN" dirty="0" smtClean="0"/>
              <a:t>10</a:t>
            </a:r>
            <a:r>
              <a:rPr lang="zh-CN" altLang="en-US" dirty="0" smtClean="0"/>
              <a:t>月，</a:t>
            </a:r>
            <a:r>
              <a:rPr lang="en-US" altLang="zh-CN" dirty="0" err="1" smtClean="0"/>
              <a:t>Docker</a:t>
            </a:r>
            <a:r>
              <a:rPr lang="zh-CN" altLang="en-US" dirty="0" smtClean="0"/>
              <a:t>宣布将在新版本中加入对</a:t>
            </a:r>
            <a:r>
              <a:rPr lang="en-US" altLang="zh-CN" dirty="0" smtClean="0"/>
              <a:t>Kubernetes</a:t>
            </a:r>
            <a:r>
              <a:rPr lang="zh-CN" altLang="en-US" dirty="0" smtClean="0"/>
              <a:t>的原生支持，至此，容器编排系统领域的三足鼎力时代结束，</a:t>
            </a:r>
            <a:r>
              <a:rPr lang="en-US" altLang="zh-CN" dirty="0" smtClean="0"/>
              <a:t>Kubernetes</a:t>
            </a:r>
            <a:r>
              <a:rPr lang="zh-CN" altLang="en-US" dirty="0" smtClean="0"/>
              <a:t>赢得了全面的胜利</a:t>
            </a:r>
            <a:endParaRPr lang="zh-CN" altLang="en-US" dirty="0" smtClean="0"/>
          </a:p>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GVK</a:t>
            </a:r>
            <a:r>
              <a:rPr lang="zh-CN" altLang="en-US" dirty="0" smtClean="0"/>
              <a:t>和元数据信息和</a:t>
            </a:r>
            <a:r>
              <a:rPr lang="en-US" altLang="zh-CN" dirty="0" smtClean="0"/>
              <a:t>Pod YAML</a:t>
            </a:r>
            <a:r>
              <a:rPr lang="zh-CN" altLang="en-US" dirty="0" smtClean="0"/>
              <a:t>文件格式及参数基本一致</a:t>
            </a:r>
            <a:endParaRPr lang="en-US" altLang="zh-CN" dirty="0" smtClean="0"/>
          </a:p>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err="1" smtClean="0"/>
              <a:t>maxSurge</a:t>
            </a:r>
            <a:r>
              <a:rPr lang="zh-CN" altLang="en-US" dirty="0" smtClean="0"/>
              <a:t>：滚动更新时最大更新数，例如一共有</a:t>
            </a:r>
            <a:r>
              <a:rPr lang="en-US" altLang="zh-CN" dirty="0" smtClean="0"/>
              <a:t>3</a:t>
            </a:r>
            <a:r>
              <a:rPr lang="zh-CN" altLang="en-US" dirty="0" smtClean="0"/>
              <a:t>个</a:t>
            </a:r>
            <a:r>
              <a:rPr lang="en-US" altLang="zh-CN" dirty="0" smtClean="0"/>
              <a:t>Pod</a:t>
            </a:r>
            <a:r>
              <a:rPr lang="zh-CN" altLang="en-US" dirty="0" smtClean="0"/>
              <a:t>，</a:t>
            </a:r>
            <a:r>
              <a:rPr lang="en-US" altLang="zh-CN" dirty="0" err="1" smtClean="0"/>
              <a:t>maxSurge</a:t>
            </a:r>
            <a:r>
              <a:rPr lang="zh-CN" altLang="en-US" dirty="0" smtClean="0"/>
              <a:t>设置为</a:t>
            </a:r>
            <a:r>
              <a:rPr lang="en-US" altLang="zh-CN" dirty="0" smtClean="0"/>
              <a:t>1</a:t>
            </a:r>
            <a:r>
              <a:rPr lang="zh-CN" altLang="en-US" dirty="0" smtClean="0"/>
              <a:t>，在更新流程为：新创</a:t>
            </a:r>
            <a:r>
              <a:rPr lang="en-US" altLang="zh-CN" smtClean="0"/>
              <a:t>1</a:t>
            </a:r>
            <a:r>
              <a:rPr lang="zh-CN" altLang="en-US" smtClean="0"/>
              <a:t>个</a:t>
            </a:r>
            <a:r>
              <a:rPr lang="en-US" altLang="zh-CN" smtClean="0"/>
              <a:t>----》4</a:t>
            </a:r>
            <a:r>
              <a:rPr lang="zh-CN" altLang="en-US" smtClean="0"/>
              <a:t>个</a:t>
            </a:r>
            <a:r>
              <a:rPr lang="en-US" altLang="zh-CN" smtClean="0"/>
              <a:t>-----</a:t>
            </a:r>
            <a:r>
              <a:rPr lang="en-US" altLang="zh-CN" smtClean="0">
                <a:sym typeface="Wingdings" panose="05000000000000000000" pitchFamily="2" charset="2"/>
              </a:rPr>
              <a:t>》</a:t>
            </a:r>
            <a:r>
              <a:rPr lang="zh-CN" altLang="en-US" dirty="0" smtClean="0">
                <a:sym typeface="Wingdings" panose="05000000000000000000" pitchFamily="2" charset="2"/>
              </a:rPr>
              <a:t>删除</a:t>
            </a:r>
            <a:r>
              <a:rPr lang="en-US" altLang="zh-CN" smtClean="0">
                <a:sym typeface="Wingdings" panose="05000000000000000000" pitchFamily="2" charset="2"/>
              </a:rPr>
              <a:t>1</a:t>
            </a:r>
            <a:r>
              <a:rPr lang="zh-CN" altLang="en-US" smtClean="0">
                <a:sym typeface="Wingdings" panose="05000000000000000000" pitchFamily="2" charset="2"/>
              </a:rPr>
              <a:t>个</a:t>
            </a:r>
            <a:r>
              <a:rPr lang="en-US" altLang="zh-CN" smtClean="0">
                <a:sym typeface="Wingdings" panose="05000000000000000000" pitchFamily="2" charset="2"/>
              </a:rPr>
              <a:t>----》3</a:t>
            </a:r>
            <a:r>
              <a:rPr lang="zh-CN" altLang="en-US" smtClean="0">
                <a:sym typeface="Wingdings" panose="05000000000000000000" pitchFamily="2" charset="2"/>
              </a:rPr>
              <a:t>个</a:t>
            </a:r>
            <a:r>
              <a:rPr lang="en-US" altLang="zh-CN" smtClean="0">
                <a:sym typeface="Wingdings" panose="05000000000000000000" pitchFamily="2" charset="2"/>
              </a:rPr>
              <a:t>-----》</a:t>
            </a:r>
            <a:r>
              <a:rPr lang="zh-CN" altLang="en-US" dirty="0" smtClean="0">
                <a:sym typeface="Wingdings" panose="05000000000000000000" pitchFamily="2" charset="2"/>
              </a:rPr>
              <a:t>新创</a:t>
            </a:r>
            <a:r>
              <a:rPr lang="en-US" altLang="zh-CN" smtClean="0">
                <a:sym typeface="Wingdings" panose="05000000000000000000" pitchFamily="2" charset="2"/>
              </a:rPr>
              <a:t>1</a:t>
            </a:r>
            <a:r>
              <a:rPr lang="zh-CN" altLang="en-US" smtClean="0">
                <a:sym typeface="Wingdings" panose="05000000000000000000" pitchFamily="2" charset="2"/>
              </a:rPr>
              <a:t>个</a:t>
            </a:r>
            <a:r>
              <a:rPr lang="en-US" altLang="zh-CN" smtClean="0">
                <a:sym typeface="Wingdings" panose="05000000000000000000" pitchFamily="2" charset="2"/>
              </a:rPr>
              <a:t>-----》4</a:t>
            </a:r>
            <a:r>
              <a:rPr lang="zh-CN" altLang="en-US" smtClean="0">
                <a:sym typeface="Wingdings" panose="05000000000000000000" pitchFamily="2" charset="2"/>
              </a:rPr>
              <a:t>个</a:t>
            </a:r>
            <a:r>
              <a:rPr lang="en-US" altLang="zh-CN" smtClean="0">
                <a:sym typeface="Wingdings" panose="05000000000000000000" pitchFamily="2" charset="2"/>
              </a:rPr>
              <a:t>-----》</a:t>
            </a:r>
            <a:r>
              <a:rPr lang="zh-CN" altLang="en-US" dirty="0" smtClean="0">
                <a:sym typeface="Wingdings" panose="05000000000000000000" pitchFamily="2" charset="2"/>
              </a:rPr>
              <a:t>删除</a:t>
            </a:r>
            <a:r>
              <a:rPr lang="en-US" altLang="zh-CN" smtClean="0">
                <a:sym typeface="Wingdings" panose="05000000000000000000" pitchFamily="2" charset="2"/>
              </a:rPr>
              <a:t>1</a:t>
            </a:r>
            <a:r>
              <a:rPr lang="zh-CN" altLang="en-US" smtClean="0">
                <a:sym typeface="Wingdings" panose="05000000000000000000" pitchFamily="2" charset="2"/>
              </a:rPr>
              <a:t>个</a:t>
            </a:r>
            <a:r>
              <a:rPr lang="en-US" altLang="zh-CN" smtClean="0">
                <a:sym typeface="Wingdings" panose="05000000000000000000" pitchFamily="2" charset="2"/>
              </a:rPr>
              <a:t>------》3</a:t>
            </a:r>
            <a:r>
              <a:rPr lang="zh-CN" altLang="en-US" smtClean="0">
                <a:sym typeface="Wingdings" panose="05000000000000000000" pitchFamily="2" charset="2"/>
              </a:rPr>
              <a:t>个</a:t>
            </a:r>
            <a:r>
              <a:rPr lang="en-US" altLang="zh-CN" smtClean="0">
                <a:sym typeface="Wingdings" panose="05000000000000000000" pitchFamily="2" charset="2"/>
              </a:rPr>
              <a:t>-----》</a:t>
            </a:r>
            <a:r>
              <a:rPr lang="zh-CN" altLang="en-US" dirty="0" smtClean="0">
                <a:sym typeface="Wingdings" panose="05000000000000000000" pitchFamily="2" charset="2"/>
              </a:rPr>
              <a:t>新创</a:t>
            </a:r>
            <a:r>
              <a:rPr lang="en-US" altLang="zh-CN" smtClean="0">
                <a:sym typeface="Wingdings" panose="05000000000000000000" pitchFamily="2" charset="2"/>
              </a:rPr>
              <a:t>1</a:t>
            </a:r>
            <a:r>
              <a:rPr lang="zh-CN" altLang="en-US" smtClean="0">
                <a:sym typeface="Wingdings" panose="05000000000000000000" pitchFamily="2" charset="2"/>
              </a:rPr>
              <a:t>个</a:t>
            </a:r>
            <a:r>
              <a:rPr lang="en-US" altLang="zh-CN" smtClean="0">
                <a:sym typeface="Wingdings" panose="05000000000000000000" pitchFamily="2" charset="2"/>
              </a:rPr>
              <a:t>----》4</a:t>
            </a:r>
            <a:r>
              <a:rPr lang="zh-CN" altLang="en-US" smtClean="0">
                <a:sym typeface="Wingdings" panose="05000000000000000000" pitchFamily="2" charset="2"/>
              </a:rPr>
              <a:t>个</a:t>
            </a:r>
            <a:r>
              <a:rPr lang="en-US" altLang="zh-CN" smtClean="0">
                <a:sym typeface="Wingdings" panose="05000000000000000000" pitchFamily="2" charset="2"/>
              </a:rPr>
              <a:t>-----》</a:t>
            </a:r>
            <a:r>
              <a:rPr lang="zh-CN" altLang="en-US" dirty="0" smtClean="0">
                <a:sym typeface="Wingdings" panose="05000000000000000000" pitchFamily="2" charset="2"/>
              </a:rPr>
              <a:t>删除</a:t>
            </a:r>
            <a:r>
              <a:rPr lang="en-US" altLang="zh-CN" smtClean="0">
                <a:sym typeface="Wingdings" panose="05000000000000000000" pitchFamily="2" charset="2"/>
              </a:rPr>
              <a:t>1</a:t>
            </a:r>
            <a:r>
              <a:rPr lang="zh-CN" altLang="en-US" smtClean="0">
                <a:sym typeface="Wingdings" panose="05000000000000000000" pitchFamily="2" charset="2"/>
              </a:rPr>
              <a:t>个</a:t>
            </a:r>
            <a:r>
              <a:rPr lang="en-US" altLang="zh-CN" smtClean="0">
                <a:sym typeface="Wingdings" panose="05000000000000000000" pitchFamily="2" charset="2"/>
              </a:rPr>
              <a:t>----》</a:t>
            </a:r>
            <a:r>
              <a:rPr lang="en-US" altLang="zh-CN" dirty="0" smtClean="0">
                <a:sym typeface="Wingdings" panose="05000000000000000000" pitchFamily="2" charset="2"/>
              </a:rPr>
              <a:t>3</a:t>
            </a:r>
            <a:r>
              <a:rPr lang="zh-CN" altLang="en-US" dirty="0" smtClean="0">
                <a:sym typeface="Wingdings" panose="05000000000000000000" pitchFamily="2" charset="2"/>
              </a:rPr>
              <a:t>个</a:t>
            </a:r>
            <a:endParaRPr lang="en-US" altLang="zh-CN" dirty="0" smtClean="0"/>
          </a:p>
          <a:p>
            <a:r>
              <a:rPr lang="en-US" altLang="zh-CN" sz="1100" kern="1200" baseline="0" dirty="0" err="1" smtClean="0">
                <a:solidFill>
                  <a:schemeClr val="tx1"/>
                </a:solidFill>
                <a:latin typeface="Huawei Sans" panose="020C0503030203020204" pitchFamily="34" charset="0"/>
                <a:ea typeface="方正兰亭黑简体" panose="02000000000000000000" pitchFamily="2" charset="-122"/>
                <a:cs typeface="+mn-ea"/>
                <a:sym typeface="+mn-lt"/>
              </a:rPr>
              <a:t>maxUnavailable</a:t>
            </a:r>
            <a:r>
              <a:rPr lang="zh-CN" altLang="en-US" sz="1100" kern="1200" baseline="0" dirty="0" smtClean="0">
                <a:solidFill>
                  <a:schemeClr val="tx1"/>
                </a:solidFill>
                <a:latin typeface="Huawei Sans" panose="020C0503030203020204" pitchFamily="34" charset="0"/>
                <a:ea typeface="方正兰亭黑简体" panose="02000000000000000000" pitchFamily="2" charset="-122"/>
                <a:cs typeface="+mn-ea"/>
                <a:sym typeface="+mn-lt"/>
              </a:rPr>
              <a:t>：</a:t>
            </a:r>
            <a:r>
              <a:rPr lang="zh-CN" altLang="en-US" dirty="0" smtClean="0"/>
              <a:t>滚动更新时最大不可用</a:t>
            </a:r>
            <a:r>
              <a:rPr lang="en-US" altLang="zh-CN" dirty="0" smtClean="0"/>
              <a:t>Pod</a:t>
            </a:r>
            <a:r>
              <a:rPr lang="zh-CN" altLang="en-US" dirty="0" smtClean="0"/>
              <a:t>的数量。例如一共有</a:t>
            </a:r>
            <a:r>
              <a:rPr lang="en-US" altLang="zh-CN" dirty="0" smtClean="0"/>
              <a:t>3</a:t>
            </a:r>
            <a:r>
              <a:rPr lang="zh-CN" altLang="en-US" dirty="0" smtClean="0"/>
              <a:t>个</a:t>
            </a:r>
            <a:r>
              <a:rPr lang="en-US" altLang="zh-CN" dirty="0" smtClean="0"/>
              <a:t>Pod</a:t>
            </a:r>
            <a:r>
              <a:rPr lang="zh-CN" altLang="en-US" dirty="0" smtClean="0"/>
              <a:t>，</a:t>
            </a:r>
            <a:r>
              <a:rPr lang="en-US" altLang="zh-CN" sz="1100" kern="1200" baseline="0" dirty="0" err="1" smtClean="0">
                <a:solidFill>
                  <a:schemeClr val="tx1"/>
                </a:solidFill>
                <a:latin typeface="Huawei Sans" panose="020C0503030203020204" pitchFamily="34" charset="0"/>
                <a:ea typeface="方正兰亭黑简体" panose="02000000000000000000" pitchFamily="2" charset="-122"/>
                <a:cs typeface="+mn-ea"/>
                <a:sym typeface="+mn-lt"/>
              </a:rPr>
              <a:t>maxUnavailable</a:t>
            </a:r>
            <a:r>
              <a:rPr lang="zh-CN" altLang="en-US" sz="1100" kern="1200" baseline="0" dirty="0" smtClean="0">
                <a:solidFill>
                  <a:schemeClr val="tx1"/>
                </a:solidFill>
                <a:latin typeface="Huawei Sans" panose="020C0503030203020204" pitchFamily="34" charset="0"/>
                <a:ea typeface="方正兰亭黑简体" panose="02000000000000000000" pitchFamily="2" charset="-122"/>
                <a:cs typeface="+mn-ea"/>
                <a:sym typeface="+mn-lt"/>
              </a:rPr>
              <a:t>设置为</a:t>
            </a:r>
            <a:r>
              <a:rPr lang="en-US" altLang="zh-CN" sz="1100" kern="1200" baseline="0" dirty="0" smtClean="0">
                <a:solidFill>
                  <a:schemeClr val="tx1"/>
                </a:solidFill>
                <a:latin typeface="Huawei Sans" panose="020C0503030203020204" pitchFamily="34" charset="0"/>
                <a:ea typeface="方正兰亭黑简体" panose="02000000000000000000" pitchFamily="2" charset="-122"/>
                <a:cs typeface="+mn-ea"/>
                <a:sym typeface="+mn-lt"/>
              </a:rPr>
              <a:t>1</a:t>
            </a:r>
            <a:r>
              <a:rPr lang="zh-CN" altLang="en-US" sz="1100" kern="1200" baseline="0" dirty="0" smtClean="0">
                <a:solidFill>
                  <a:schemeClr val="tx1"/>
                </a:solidFill>
                <a:latin typeface="Huawei Sans" panose="020C0503030203020204" pitchFamily="34" charset="0"/>
                <a:ea typeface="方正兰亭黑简体" panose="02000000000000000000" pitchFamily="2" charset="-122"/>
                <a:cs typeface="+mn-ea"/>
                <a:sym typeface="+mn-lt"/>
              </a:rPr>
              <a:t>，在更新流程为：删除</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1</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个</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----》2</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个</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a:t>
            </a:r>
            <a:r>
              <a:rPr lang="zh-CN" altLang="en-US" sz="1100" kern="1200" baseline="0" dirty="0" smtClean="0">
                <a:solidFill>
                  <a:schemeClr val="tx1"/>
                </a:solidFill>
                <a:latin typeface="Huawei Sans" panose="020C0503030203020204" pitchFamily="34" charset="0"/>
                <a:ea typeface="方正兰亭黑简体" panose="02000000000000000000" pitchFamily="2" charset="-122"/>
                <a:cs typeface="+mn-ea"/>
                <a:sym typeface="+mn-lt"/>
              </a:rPr>
              <a:t>新创</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1</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个</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-----》3</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个</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删除</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-1</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个</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----》2</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个</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a:t>
            </a:r>
            <a:r>
              <a:rPr lang="zh-CN" altLang="en-US" sz="1100" kern="1200" baseline="0" dirty="0" smtClean="0">
                <a:solidFill>
                  <a:schemeClr val="tx1"/>
                </a:solidFill>
                <a:latin typeface="Huawei Sans" panose="020C0503030203020204" pitchFamily="34" charset="0"/>
                <a:ea typeface="方正兰亭黑简体" panose="02000000000000000000" pitchFamily="2" charset="-122"/>
                <a:cs typeface="+mn-ea"/>
                <a:sym typeface="+mn-lt"/>
              </a:rPr>
              <a:t>新创</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1</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个</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-----》3</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个</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删除</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-1</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个</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----》2</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个</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a:t>
            </a:r>
            <a:r>
              <a:rPr lang="zh-CN" altLang="en-US" sz="1100" kern="1200" baseline="0" dirty="0" smtClean="0">
                <a:solidFill>
                  <a:schemeClr val="tx1"/>
                </a:solidFill>
                <a:latin typeface="Huawei Sans" panose="020C0503030203020204" pitchFamily="34" charset="0"/>
                <a:ea typeface="方正兰亭黑简体" panose="02000000000000000000" pitchFamily="2" charset="-122"/>
                <a:cs typeface="+mn-ea"/>
                <a:sym typeface="+mn-lt"/>
              </a:rPr>
              <a:t>新创</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1</a:t>
            </a:r>
            <a:r>
              <a:rPr lang="zh-CN" altLang="en-US"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个</a:t>
            </a:r>
            <a:r>
              <a:rPr lang="en-US" altLang="zh-CN" sz="1100" kern="1200" baseline="0" smtClean="0">
                <a:solidFill>
                  <a:schemeClr val="tx1"/>
                </a:solidFill>
                <a:latin typeface="Huawei Sans" panose="020C0503030203020204" pitchFamily="34" charset="0"/>
                <a:ea typeface="方正兰亭黑简体" panose="02000000000000000000" pitchFamily="2" charset="-122"/>
                <a:cs typeface="+mn-ea"/>
                <a:sym typeface="+mn-lt"/>
              </a:rPr>
              <a:t>-----》</a:t>
            </a:r>
            <a:r>
              <a:rPr lang="en-US" altLang="zh-CN" sz="1100" kern="1200" baseline="0" dirty="0" smtClean="0">
                <a:solidFill>
                  <a:schemeClr val="tx1"/>
                </a:solidFill>
                <a:latin typeface="Huawei Sans" panose="020C0503030203020204" pitchFamily="34" charset="0"/>
                <a:ea typeface="方正兰亭黑简体" panose="02000000000000000000" pitchFamily="2" charset="-122"/>
                <a:cs typeface="+mn-ea"/>
                <a:sym typeface="+mn-lt"/>
              </a:rPr>
              <a:t>3</a:t>
            </a:r>
            <a:r>
              <a:rPr lang="zh-CN" altLang="en-US" sz="1100" kern="1200" baseline="0" dirty="0" smtClean="0">
                <a:solidFill>
                  <a:schemeClr val="tx1"/>
                </a:solidFill>
                <a:latin typeface="Huawei Sans" panose="020C0503030203020204" pitchFamily="34" charset="0"/>
                <a:ea typeface="方正兰亭黑简体" panose="02000000000000000000" pitchFamily="2" charset="-122"/>
                <a:cs typeface="+mn-ea"/>
                <a:sym typeface="+mn-lt"/>
              </a:rPr>
              <a:t>个</a:t>
            </a:r>
            <a:endParaRPr lang="en-US" altLang="zh-CN" sz="1100" kern="1200" baseline="0" dirty="0" smtClean="0">
              <a:solidFill>
                <a:schemeClr val="tx1"/>
              </a:solidFill>
              <a:latin typeface="Huawei Sans" panose="020C0503030203020204" pitchFamily="34" charset="0"/>
              <a:ea typeface="方正兰亭黑简体" panose="02000000000000000000" pitchFamily="2" charset="-122"/>
              <a:cs typeface="+mn-ea"/>
              <a:sym typeface="+mn-lt"/>
            </a:endParaRPr>
          </a:p>
          <a:p>
            <a:r>
              <a:rPr lang="zh-CN" altLang="en-US" sz="1100" kern="1200" baseline="0" dirty="0" smtClean="0">
                <a:solidFill>
                  <a:schemeClr val="tx1"/>
                </a:solidFill>
                <a:latin typeface="Huawei Sans" panose="020C0503030203020204" pitchFamily="34" charset="0"/>
                <a:ea typeface="方正兰亭黑简体" panose="02000000000000000000" pitchFamily="2" charset="-122"/>
                <a:cs typeface="+mn-ea"/>
                <a:sym typeface="+mn-lt"/>
              </a:rPr>
              <a:t>如果</a:t>
            </a:r>
            <a:r>
              <a:rPr lang="en-US" altLang="zh-CN" sz="1100" kern="1200" baseline="0" dirty="0" err="1" smtClean="0">
                <a:solidFill>
                  <a:schemeClr val="tx1"/>
                </a:solidFill>
                <a:latin typeface="Huawei Sans" panose="020C0503030203020204" pitchFamily="34" charset="0"/>
                <a:ea typeface="方正兰亭黑简体" panose="02000000000000000000" pitchFamily="2" charset="-122"/>
                <a:cs typeface="+mn-ea"/>
                <a:sym typeface="+mn-lt"/>
              </a:rPr>
              <a:t>maxSruge</a:t>
            </a:r>
            <a:r>
              <a:rPr lang="zh-CN" altLang="en-US" sz="1100" kern="1200" baseline="0" dirty="0" smtClean="0">
                <a:solidFill>
                  <a:schemeClr val="tx1"/>
                </a:solidFill>
                <a:latin typeface="Huawei Sans" panose="020C0503030203020204" pitchFamily="34" charset="0"/>
                <a:ea typeface="方正兰亭黑简体" panose="02000000000000000000" pitchFamily="2" charset="-122"/>
                <a:cs typeface="+mn-ea"/>
                <a:sym typeface="+mn-lt"/>
              </a:rPr>
              <a:t>和</a:t>
            </a:r>
            <a:r>
              <a:rPr lang="en-US" altLang="zh-CN" sz="1100" kern="1200" baseline="0" dirty="0" err="1" smtClean="0">
                <a:solidFill>
                  <a:schemeClr val="tx1"/>
                </a:solidFill>
                <a:latin typeface="Huawei Sans" panose="020C0503030203020204" pitchFamily="34" charset="0"/>
                <a:ea typeface="方正兰亭黑简体" panose="02000000000000000000" pitchFamily="2" charset="-122"/>
                <a:cs typeface="+mn-ea"/>
                <a:sym typeface="+mn-lt"/>
              </a:rPr>
              <a:t>maxUnavailable</a:t>
            </a:r>
            <a:r>
              <a:rPr lang="zh-CN" altLang="en-US" sz="1100" kern="1200" baseline="0" dirty="0" smtClean="0">
                <a:solidFill>
                  <a:schemeClr val="tx1"/>
                </a:solidFill>
                <a:latin typeface="Huawei Sans" panose="020C0503030203020204" pitchFamily="34" charset="0"/>
                <a:ea typeface="方正兰亭黑简体" panose="02000000000000000000" pitchFamily="2" charset="-122"/>
                <a:cs typeface="+mn-ea"/>
                <a:sym typeface="+mn-lt"/>
              </a:rPr>
              <a:t>同时存在时，更新策略选取</a:t>
            </a:r>
            <a:r>
              <a:rPr lang="en-US" altLang="zh-CN" sz="1100" kern="1200" baseline="0" dirty="0" err="1" smtClean="0">
                <a:solidFill>
                  <a:schemeClr val="tx1"/>
                </a:solidFill>
                <a:latin typeface="Huawei Sans" panose="020C0503030203020204" pitchFamily="34" charset="0"/>
                <a:ea typeface="方正兰亭黑简体" panose="02000000000000000000" pitchFamily="2" charset="-122"/>
                <a:cs typeface="+mn-ea"/>
                <a:sym typeface="+mn-lt"/>
              </a:rPr>
              <a:t>maxSurge</a:t>
            </a:r>
            <a:r>
              <a:rPr lang="zh-CN" altLang="en-US" sz="1100" kern="1200" baseline="0" dirty="0" smtClean="0">
                <a:solidFill>
                  <a:schemeClr val="tx1"/>
                </a:solidFill>
                <a:latin typeface="Huawei Sans" panose="020C0503030203020204" pitchFamily="34" charset="0"/>
                <a:ea typeface="方正兰亭黑简体" panose="02000000000000000000" pitchFamily="2" charset="-122"/>
                <a:cs typeface="+mn-ea"/>
                <a:sym typeface="+mn-lt"/>
              </a:rPr>
              <a:t>的值</a:t>
            </a:r>
            <a:endParaRPr lang="en-US" altLang="zh-CN" sz="1100" kern="1200" baseline="0" dirty="0" smtClean="0">
              <a:solidFill>
                <a:schemeClr val="tx1"/>
              </a:solidFill>
              <a:latin typeface="Huawei Sans" panose="020C0503030203020204" pitchFamily="34" charset="0"/>
              <a:ea typeface="方正兰亭黑简体" panose="02000000000000000000" pitchFamily="2" charset="-122"/>
              <a:cs typeface="+mn-ea"/>
              <a:sym typeface="+mn-lt"/>
            </a:endParaRPr>
          </a:p>
          <a:p>
            <a:r>
              <a:rPr lang="en-US" altLang="zh-CN" sz="1100" kern="1200" baseline="0" dirty="0" err="1" smtClean="0">
                <a:solidFill>
                  <a:schemeClr val="tx1"/>
                </a:solidFill>
                <a:latin typeface="Huawei Sans" panose="020C0503030203020204" pitchFamily="34" charset="0"/>
                <a:ea typeface="方正兰亭黑简体" panose="02000000000000000000" pitchFamily="2" charset="-122"/>
                <a:cs typeface="+mn-ea"/>
                <a:sym typeface="+mn-lt"/>
              </a:rPr>
              <a:t>maxSruge</a:t>
            </a:r>
            <a:r>
              <a:rPr lang="zh-CN" altLang="en-US" sz="1100" kern="1200" baseline="0" dirty="0" smtClean="0">
                <a:solidFill>
                  <a:schemeClr val="tx1"/>
                </a:solidFill>
                <a:latin typeface="Huawei Sans" panose="020C0503030203020204" pitchFamily="34" charset="0"/>
                <a:ea typeface="方正兰亭黑简体" panose="02000000000000000000" pitchFamily="2" charset="-122"/>
                <a:cs typeface="+mn-ea"/>
                <a:sym typeface="+mn-lt"/>
              </a:rPr>
              <a:t>和</a:t>
            </a:r>
            <a:r>
              <a:rPr lang="en-US" altLang="zh-CN" sz="1100" kern="1200" baseline="0" dirty="0" err="1" smtClean="0">
                <a:solidFill>
                  <a:schemeClr val="tx1"/>
                </a:solidFill>
                <a:latin typeface="Huawei Sans" panose="020C0503030203020204" pitchFamily="34" charset="0"/>
                <a:ea typeface="方正兰亭黑简体" panose="02000000000000000000" pitchFamily="2" charset="-122"/>
                <a:cs typeface="+mn-ea"/>
                <a:sym typeface="+mn-lt"/>
              </a:rPr>
              <a:t>maxUnavailable</a:t>
            </a:r>
            <a:r>
              <a:rPr lang="zh-CN" altLang="en-US" sz="1100" kern="1200" baseline="0" dirty="0" smtClean="0">
                <a:solidFill>
                  <a:schemeClr val="tx1"/>
                </a:solidFill>
                <a:latin typeface="Huawei Sans" panose="020C0503030203020204" pitchFamily="34" charset="0"/>
                <a:ea typeface="方正兰亭黑简体" panose="02000000000000000000" pitchFamily="2" charset="-122"/>
                <a:cs typeface="+mn-ea"/>
                <a:sym typeface="+mn-lt"/>
              </a:rPr>
              <a:t>的值可以使用百分比表示</a:t>
            </a:r>
            <a:endParaRPr lang="zh-CN" altLang="en-US" dirty="0" smtClean="0"/>
          </a:p>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sz="1100" dirty="0" err="1" smtClean="0">
                <a:cs typeface="+mn-ea"/>
                <a:sym typeface="+mn-lt"/>
              </a:rPr>
              <a:t>activeDeadlineSeconds</a:t>
            </a:r>
            <a:r>
              <a:rPr lang="zh-CN" altLang="en-US" sz="1100" dirty="0" smtClean="0">
                <a:cs typeface="+mn-ea"/>
                <a:sym typeface="+mn-lt"/>
              </a:rPr>
              <a:t>中的时间如果到了，系统会忽略</a:t>
            </a:r>
            <a:r>
              <a:rPr lang="en-US" altLang="zh-CN" sz="1100" dirty="0" err="1" smtClean="0">
                <a:cs typeface="+mn-ea"/>
                <a:sym typeface="+mn-lt"/>
              </a:rPr>
              <a:t>backoffLimit</a:t>
            </a:r>
            <a:r>
              <a:rPr lang="zh-CN" altLang="en-US" sz="1100" dirty="0" smtClean="0">
                <a:cs typeface="+mn-ea"/>
                <a:sym typeface="+mn-lt"/>
              </a:rPr>
              <a:t>中的时长，即只要</a:t>
            </a:r>
            <a:r>
              <a:rPr lang="en-US" altLang="zh-CN" sz="1100" dirty="0" err="1" smtClean="0">
                <a:cs typeface="+mn-ea"/>
                <a:sym typeface="+mn-lt"/>
              </a:rPr>
              <a:t>activeDeadlineSeconds</a:t>
            </a:r>
            <a:r>
              <a:rPr lang="zh-CN" altLang="en-US" sz="1100" dirty="0" smtClean="0">
                <a:cs typeface="+mn-ea"/>
                <a:sym typeface="+mn-lt"/>
              </a:rPr>
              <a:t>的存活时间到了，即时</a:t>
            </a:r>
            <a:r>
              <a:rPr lang="en-US" altLang="zh-CN" sz="1100" dirty="0" err="1" smtClean="0">
                <a:cs typeface="+mn-ea"/>
                <a:sym typeface="+mn-lt"/>
              </a:rPr>
              <a:t>backoffLimit</a:t>
            </a:r>
            <a:r>
              <a:rPr lang="zh-CN" altLang="en-US" sz="1100" dirty="0" smtClean="0">
                <a:cs typeface="+mn-ea"/>
                <a:sym typeface="+mn-lt"/>
              </a:rPr>
              <a:t>中的次数没有到，任务也会被终止</a:t>
            </a:r>
            <a:endParaRPr lang="en-US" altLang="zh-CN" sz="1100" dirty="0" smtClean="0">
              <a:cs typeface="+mn-ea"/>
              <a:sym typeface="+mn-lt"/>
            </a:endParaRPr>
          </a:p>
          <a:p>
            <a:r>
              <a:rPr lang="en-US" altLang="zh-CN" sz="1100" dirty="0" err="1" smtClean="0">
                <a:cs typeface="+mn-ea"/>
                <a:sym typeface="+mn-lt"/>
              </a:rPr>
              <a:t>restartPolicy</a:t>
            </a:r>
            <a:r>
              <a:rPr lang="zh-CN" altLang="en-US" sz="1100" dirty="0" smtClean="0">
                <a:cs typeface="+mn-ea"/>
                <a:sym typeface="+mn-lt"/>
              </a:rPr>
              <a:t>针对的是</a:t>
            </a:r>
            <a:r>
              <a:rPr lang="en-US" altLang="zh-CN" sz="1100" dirty="0" smtClean="0">
                <a:cs typeface="+mn-ea"/>
                <a:sym typeface="+mn-lt"/>
              </a:rPr>
              <a:t>Pod</a:t>
            </a:r>
            <a:r>
              <a:rPr lang="zh-CN" altLang="en-US" sz="1100" dirty="0" smtClean="0">
                <a:cs typeface="+mn-ea"/>
                <a:sym typeface="+mn-lt"/>
              </a:rPr>
              <a:t>，而不是</a:t>
            </a:r>
            <a:r>
              <a:rPr lang="en-US" altLang="zh-CN" sz="1100" dirty="0" smtClean="0">
                <a:cs typeface="+mn-ea"/>
                <a:sym typeface="+mn-lt"/>
              </a:rPr>
              <a:t>Pod</a:t>
            </a:r>
            <a:r>
              <a:rPr lang="zh-CN" altLang="en-US" sz="1100" dirty="0" smtClean="0">
                <a:cs typeface="+mn-ea"/>
                <a:sym typeface="+mn-lt"/>
              </a:rPr>
              <a:t>中的任务</a:t>
            </a:r>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sz="1100" dirty="0" smtClean="0">
                <a:cs typeface="+mn-ea"/>
                <a:sym typeface="+mn-lt"/>
              </a:rPr>
              <a:t>Schedule</a:t>
            </a:r>
            <a:r>
              <a:rPr lang="zh-CN" altLang="en-US" sz="1100" dirty="0" smtClean="0">
                <a:cs typeface="+mn-ea"/>
                <a:sym typeface="+mn-lt"/>
              </a:rPr>
              <a:t>中的五个字段按照顺序分别是：分、时、日、月、周</a:t>
            </a:r>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此处的</a:t>
            </a:r>
            <a:r>
              <a:rPr lang="en-US" altLang="zh-CN" dirty="0" smtClean="0"/>
              <a:t>nginx</a:t>
            </a:r>
            <a:r>
              <a:rPr lang="zh-CN" altLang="en-US" dirty="0" smtClean="0"/>
              <a:t>集群可以借助前面创建的无状态工作负载，标签为</a:t>
            </a:r>
            <a:r>
              <a:rPr lang="en-US" altLang="zh-CN" dirty="0" smtClean="0"/>
              <a:t>app:</a:t>
            </a:r>
            <a:r>
              <a:rPr lang="en-US" altLang="zh-CN" baseline="0" dirty="0" smtClean="0"/>
              <a:t> web</a:t>
            </a:r>
            <a:r>
              <a:rPr lang="zh-CN" altLang="en-US" baseline="0" dirty="0" smtClean="0"/>
              <a:t>，副本数为</a:t>
            </a:r>
            <a:r>
              <a:rPr lang="en-US" altLang="zh-CN" baseline="0" dirty="0" smtClean="0"/>
              <a:t>3</a:t>
            </a:r>
            <a:r>
              <a:rPr lang="zh-CN" altLang="en-US" baseline="0" dirty="0" smtClean="0"/>
              <a:t>。</a:t>
            </a:r>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en-US" altLang="zh-CN" dirty="0" err="1" smtClean="0"/>
              <a:t>ClusterIP</a:t>
            </a:r>
            <a:r>
              <a:rPr lang="zh-CN" altLang="en-US" dirty="0" smtClean="0"/>
              <a:t>会被</a:t>
            </a:r>
            <a:r>
              <a:rPr lang="en-US" altLang="zh-CN" dirty="0" err="1" smtClean="0"/>
              <a:t>coreDNS</a:t>
            </a:r>
            <a:r>
              <a:rPr lang="zh-CN" altLang="en-US" dirty="0" smtClean="0"/>
              <a:t>映射一个域名，格式为：</a:t>
            </a:r>
            <a:r>
              <a:rPr lang="en-US" altLang="zh-CN" sz="1100" kern="1200" baseline="0" dirty="0" err="1" smtClean="0">
                <a:solidFill>
                  <a:schemeClr val="tx1"/>
                </a:solidFill>
                <a:latin typeface="Huawei Sans" panose="020C0503030203020204" pitchFamily="34" charset="0"/>
                <a:ea typeface="方正兰亭黑简体" panose="02000000000000000000" pitchFamily="2" charset="-122"/>
                <a:cs typeface="+mn-ea"/>
                <a:sym typeface="+mn-lt"/>
              </a:rPr>
              <a:t>servicename.namespace.svc.cluster.local</a:t>
            </a:r>
            <a:endParaRPr lang="en-US" altLang="zh-CN" sz="1100" kern="1200" baseline="0" dirty="0" smtClean="0">
              <a:solidFill>
                <a:schemeClr val="tx1"/>
              </a:solidFill>
              <a:latin typeface="Huawei Sans" panose="020C0503030203020204" pitchFamily="34" charset="0"/>
              <a:ea typeface="方正兰亭黑简体" panose="02000000000000000000" pitchFamily="2" charset="-122"/>
              <a:cs typeface="+mn-ea"/>
              <a:sym typeface="+mn-lt"/>
            </a:endParaRPr>
          </a:p>
          <a:p>
            <a:r>
              <a:rPr lang="en-US" altLang="zh-CN" dirty="0" err="1" smtClean="0"/>
              <a:t>ClusterIP</a:t>
            </a:r>
            <a:r>
              <a:rPr lang="zh-CN" altLang="en-US" dirty="0" smtClean="0"/>
              <a:t>可以被设置为</a:t>
            </a:r>
            <a:r>
              <a:rPr lang="en-US" altLang="zh-CN" dirty="0" smtClean="0"/>
              <a:t>none</a:t>
            </a:r>
            <a:r>
              <a:rPr lang="zh-CN" altLang="en-US" dirty="0" smtClean="0"/>
              <a:t>，意味着不为该集群分配虚拟</a:t>
            </a:r>
            <a:r>
              <a:rPr lang="en-US" altLang="zh-CN" dirty="0" smtClean="0"/>
              <a:t>IP</a:t>
            </a:r>
            <a:r>
              <a:rPr lang="zh-CN" altLang="en-US" dirty="0" smtClean="0"/>
              <a:t>，因此，如果只采用这种方式访问业务的</a:t>
            </a:r>
            <a:r>
              <a:rPr lang="en-US" altLang="zh-CN" dirty="0" smtClean="0"/>
              <a:t>Pod</a:t>
            </a:r>
            <a:r>
              <a:rPr lang="zh-CN" altLang="en-US" dirty="0" smtClean="0"/>
              <a:t>，</a:t>
            </a:r>
            <a:r>
              <a:rPr lang="en-US" altLang="zh-CN" dirty="0" smtClean="0"/>
              <a:t>dnsPolicy</a:t>
            </a:r>
            <a:r>
              <a:rPr lang="zh-CN" altLang="en-US" dirty="0" smtClean="0"/>
              <a:t>需要设置为</a:t>
            </a:r>
            <a:r>
              <a:rPr lang="en-US" altLang="zh-CN" dirty="0" err="1" smtClean="0"/>
              <a:t>ClusterFirst</a:t>
            </a:r>
            <a:endParaRPr lang="en-US" altLang="zh-CN" dirty="0" smtClean="0"/>
          </a:p>
          <a:p>
            <a:r>
              <a:rPr lang="en-US" altLang="zh-CN" dirty="0" err="1" smtClean="0"/>
              <a:t>ClusterIP</a:t>
            </a:r>
            <a:r>
              <a:rPr lang="zh-CN" altLang="en-US" dirty="0" smtClean="0"/>
              <a:t>方式中的虚拟</a:t>
            </a:r>
            <a:r>
              <a:rPr lang="en-US" altLang="zh-CN" dirty="0" smtClean="0"/>
              <a:t>IP</a:t>
            </a:r>
            <a:r>
              <a:rPr lang="zh-CN" altLang="en-US" dirty="0" smtClean="0"/>
              <a:t>和</a:t>
            </a:r>
            <a:r>
              <a:rPr lang="en-US" altLang="zh-CN" dirty="0" err="1" smtClean="0"/>
              <a:t>NodePort</a:t>
            </a:r>
            <a:r>
              <a:rPr lang="zh-CN" altLang="en-US" dirty="0" smtClean="0"/>
              <a:t>总的</a:t>
            </a:r>
            <a:r>
              <a:rPr lang="en-US" altLang="zh-CN" dirty="0" smtClean="0"/>
              <a:t>port</a:t>
            </a:r>
            <a:r>
              <a:rPr lang="zh-CN" altLang="en-US" dirty="0" smtClean="0"/>
              <a:t>可以手动指定，也可以自动生成</a:t>
            </a:r>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要想使用</a:t>
            </a:r>
            <a:r>
              <a:rPr lang="en-US" altLang="zh-CN" dirty="0" smtClean="0"/>
              <a:t>ingress</a:t>
            </a:r>
            <a:r>
              <a:rPr lang="zh-CN" altLang="en-US" dirty="0" smtClean="0"/>
              <a:t>，必须先配置</a:t>
            </a:r>
            <a:r>
              <a:rPr lang="en-US" altLang="zh-CN" dirty="0" smtClean="0"/>
              <a:t>SVC</a:t>
            </a:r>
            <a:r>
              <a:rPr lang="zh-CN" altLang="en-US" dirty="0" smtClean="0"/>
              <a:t>，因为</a:t>
            </a:r>
            <a:r>
              <a:rPr lang="en-US" altLang="zh-CN" dirty="0" smtClean="0"/>
              <a:t>ingress</a:t>
            </a:r>
            <a:r>
              <a:rPr lang="zh-CN" altLang="en-US" dirty="0" smtClean="0"/>
              <a:t>不用于发现后端的</a:t>
            </a:r>
            <a:r>
              <a:rPr lang="en-US" altLang="zh-CN" dirty="0" smtClean="0"/>
              <a:t>Pod </a:t>
            </a:r>
            <a:r>
              <a:rPr lang="en-US" altLang="zh-CN" dirty="0" err="1" smtClean="0"/>
              <a:t>ip</a:t>
            </a:r>
            <a:r>
              <a:rPr lang="zh-CN" altLang="en-US" dirty="0" smtClean="0"/>
              <a:t>和</a:t>
            </a:r>
            <a:r>
              <a:rPr lang="en-US" altLang="zh-CN" dirty="0" smtClean="0"/>
              <a:t>Pod</a:t>
            </a:r>
            <a:r>
              <a:rPr lang="zh-CN" altLang="en-US" dirty="0" smtClean="0"/>
              <a:t>所监控的端口</a:t>
            </a:r>
            <a:endParaRPr lang="zh-CN" altLang="en-US" dirty="0" smtClean="0"/>
          </a:p>
          <a:p>
            <a:r>
              <a:rPr lang="en-US" altLang="zh-CN" dirty="0" err="1" smtClean="0"/>
              <a:t>ingressController</a:t>
            </a:r>
            <a:r>
              <a:rPr lang="zh-CN" altLang="en-US" dirty="0" smtClean="0"/>
              <a:t>能够解析</a:t>
            </a:r>
            <a:r>
              <a:rPr lang="en-US" altLang="zh-CN" dirty="0" smtClean="0"/>
              <a:t>ingress</a:t>
            </a:r>
            <a:r>
              <a:rPr lang="zh-CN" altLang="en-US" dirty="0" smtClean="0"/>
              <a:t>资源对象生成相应转发规则，同时能够实时感知后端</a:t>
            </a:r>
            <a:r>
              <a:rPr lang="en-US" altLang="zh-CN" dirty="0" smtClean="0"/>
              <a:t>Pod</a:t>
            </a:r>
            <a:r>
              <a:rPr lang="zh-CN" altLang="en-US" dirty="0" smtClean="0"/>
              <a:t>的变化以更新负载均衡后端地址</a:t>
            </a:r>
            <a:endParaRPr lang="zh-CN" altLang="en-US" dirty="0" smtClean="0"/>
          </a:p>
          <a:p>
            <a:endParaRPr lang="zh-CN" altLang="en-US" dirty="0" smtClean="0"/>
          </a:p>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胶片中</a:t>
            </a:r>
            <a:r>
              <a:rPr lang="en-US" altLang="zh-CN" dirty="0" smtClean="0"/>
              <a:t>service</a:t>
            </a:r>
            <a:r>
              <a:rPr lang="zh-CN" altLang="en-US" dirty="0" smtClean="0"/>
              <a:t>使用的是前面创建的</a:t>
            </a:r>
            <a:r>
              <a:rPr lang="en-US" altLang="zh-CN" dirty="0" smtClean="0"/>
              <a:t>service</a:t>
            </a:r>
            <a:endParaRPr lang="en-US" altLang="zh-CN" dirty="0" smtClean="0"/>
          </a:p>
          <a:p>
            <a:r>
              <a:rPr lang="en-US" altLang="zh-CN" dirty="0" err="1" smtClean="0"/>
              <a:t>pathType</a:t>
            </a:r>
            <a:r>
              <a:rPr lang="zh-CN" altLang="en-US" dirty="0" smtClean="0"/>
              <a:t>有三种方式：</a:t>
            </a:r>
            <a:endParaRPr lang="en-US" altLang="zh-CN" dirty="0" smtClean="0"/>
          </a:p>
          <a:p>
            <a:pPr lvl="1"/>
            <a:r>
              <a:rPr lang="en-US" altLang="zh-CN" dirty="0" smtClean="0"/>
              <a:t>Prefix</a:t>
            </a:r>
            <a:r>
              <a:rPr lang="zh-CN" altLang="en-US" dirty="0" smtClean="0"/>
              <a:t>：基于以 </a:t>
            </a:r>
            <a:r>
              <a:rPr lang="en-US" altLang="zh-CN" dirty="0" smtClean="0"/>
              <a:t>/ </a:t>
            </a:r>
            <a:r>
              <a:rPr lang="zh-CN" altLang="en-US" dirty="0" smtClean="0"/>
              <a:t>分隔的 </a:t>
            </a:r>
            <a:r>
              <a:rPr lang="en-US" altLang="zh-CN" dirty="0" smtClean="0"/>
              <a:t>URL </a:t>
            </a:r>
            <a:r>
              <a:rPr lang="zh-CN" altLang="en-US" dirty="0" smtClean="0"/>
              <a:t>路径前缀匹配</a:t>
            </a:r>
            <a:endParaRPr lang="en-US" altLang="zh-CN" dirty="0" smtClean="0"/>
          </a:p>
          <a:p>
            <a:pPr lvl="1"/>
            <a:r>
              <a:rPr lang="en-US" altLang="zh-CN" dirty="0" smtClean="0"/>
              <a:t>Exact</a:t>
            </a:r>
            <a:r>
              <a:rPr lang="zh-CN" altLang="en-US" dirty="0" smtClean="0"/>
              <a:t>：精确匹配 </a:t>
            </a:r>
            <a:r>
              <a:rPr lang="en-US" altLang="zh-CN" dirty="0" smtClean="0"/>
              <a:t>URL </a:t>
            </a:r>
            <a:r>
              <a:rPr lang="zh-CN" altLang="en-US" dirty="0" smtClean="0"/>
              <a:t>路径，且区分大小写</a:t>
            </a:r>
            <a:endParaRPr lang="en-US" altLang="zh-CN" dirty="0" smtClean="0"/>
          </a:p>
          <a:p>
            <a:pPr lvl="1"/>
            <a:r>
              <a:rPr lang="en-US" altLang="zh-CN" dirty="0" err="1" smtClean="0"/>
              <a:t>ImplementationSpecific</a:t>
            </a:r>
            <a:r>
              <a:rPr lang="zh-CN" altLang="en-US" dirty="0" smtClean="0"/>
              <a:t>：对于这种路径类型，匹配方法取决于 </a:t>
            </a:r>
            <a:r>
              <a:rPr lang="en-US" altLang="zh-CN" dirty="0" err="1" smtClean="0"/>
              <a:t>IngressClass</a:t>
            </a:r>
            <a:r>
              <a:rPr lang="zh-CN" altLang="en-US" dirty="0" smtClean="0"/>
              <a:t>。 具体实现可以将其作为单独的 </a:t>
            </a:r>
            <a:r>
              <a:rPr lang="en-US" altLang="zh-CN" dirty="0" err="1" smtClean="0"/>
              <a:t>pathType</a:t>
            </a:r>
            <a:r>
              <a:rPr lang="en-US" altLang="zh-CN" dirty="0" smtClean="0"/>
              <a:t> </a:t>
            </a:r>
            <a:r>
              <a:rPr lang="zh-CN" altLang="en-US" dirty="0" smtClean="0"/>
              <a:t>处理或者与 </a:t>
            </a:r>
            <a:r>
              <a:rPr lang="en-US" altLang="zh-CN" dirty="0" smtClean="0"/>
              <a:t>Prefix </a:t>
            </a:r>
            <a:r>
              <a:rPr lang="zh-CN" altLang="en-US" dirty="0" smtClean="0"/>
              <a:t>或 </a:t>
            </a:r>
            <a:r>
              <a:rPr lang="en-US" altLang="zh-CN" dirty="0" smtClean="0"/>
              <a:t>Exact </a:t>
            </a:r>
            <a:r>
              <a:rPr lang="zh-CN" altLang="en-US" dirty="0" smtClean="0"/>
              <a:t>类型作相同处理</a:t>
            </a:r>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普通用户一般是指由独立于</a:t>
            </a:r>
            <a:r>
              <a:rPr lang="en-US" altLang="zh-CN" dirty="0" smtClean="0"/>
              <a:t>Kubernetes</a:t>
            </a:r>
            <a:r>
              <a:rPr lang="zh-CN" altLang="en-US" dirty="0" smtClean="0"/>
              <a:t>之外的其它服务管理的用户账号，</a:t>
            </a:r>
            <a:r>
              <a:rPr lang="en-US" altLang="zh-CN" dirty="0" smtClean="0"/>
              <a:t>Kubernetes</a:t>
            </a:r>
            <a:r>
              <a:rPr lang="zh-CN" altLang="en-US" dirty="0" smtClean="0"/>
              <a:t>中不存在表示此类用户账号的对象，作用于系统全局，名称必须全局唯一</a:t>
            </a:r>
            <a:endParaRPr lang="en-US" altLang="zh-CN" dirty="0" smtClean="0"/>
          </a:p>
          <a:p>
            <a:r>
              <a:rPr lang="zh-CN" altLang="en-US" dirty="0" smtClean="0"/>
              <a:t>服务账户为</a:t>
            </a:r>
            <a:r>
              <a:rPr lang="en-US" altLang="zh-CN" dirty="0" smtClean="0"/>
              <a:t>Pod</a:t>
            </a:r>
            <a:r>
              <a:rPr lang="zh-CN" altLang="en-US" dirty="0" smtClean="0"/>
              <a:t>中的进程调用</a:t>
            </a:r>
            <a:r>
              <a:rPr lang="en-US" altLang="zh-CN" dirty="0" smtClean="0"/>
              <a:t>Kubernetes API</a:t>
            </a:r>
            <a:r>
              <a:rPr lang="zh-CN" altLang="en-US" dirty="0" smtClean="0"/>
              <a:t>设计，通常需要绑定于特定的名称空间，作用仅局限在他们所在的</a:t>
            </a:r>
            <a:r>
              <a:rPr lang="en-US" altLang="zh-CN" dirty="0" smtClean="0"/>
              <a:t>Namespace</a:t>
            </a:r>
            <a:r>
              <a:rPr lang="zh-CN" altLang="en-US" dirty="0" smtClean="0"/>
              <a:t>，他们由</a:t>
            </a:r>
            <a:r>
              <a:rPr lang="en-US" altLang="zh-CN" dirty="0" smtClean="0"/>
              <a:t>API Server</a:t>
            </a:r>
            <a:r>
              <a:rPr lang="zh-CN" altLang="en-US" dirty="0" smtClean="0"/>
              <a:t>创建，或者通过</a:t>
            </a:r>
            <a:r>
              <a:rPr lang="en-US" altLang="zh-CN" dirty="0" smtClean="0"/>
              <a:t>API</a:t>
            </a:r>
            <a:r>
              <a:rPr lang="zh-CN" altLang="en-US" dirty="0" smtClean="0"/>
              <a:t>调用手动创建，附带着一组存储为</a:t>
            </a:r>
            <a:r>
              <a:rPr lang="en-US" altLang="zh-CN" dirty="0" smtClean="0"/>
              <a:t>Secret</a:t>
            </a:r>
            <a:r>
              <a:rPr lang="zh-CN" altLang="en-US" dirty="0" smtClean="0"/>
              <a:t>的用于访问</a:t>
            </a:r>
            <a:r>
              <a:rPr lang="en-US" altLang="zh-CN" dirty="0" smtClean="0"/>
              <a:t>API Server</a:t>
            </a:r>
            <a:r>
              <a:rPr lang="zh-CN" altLang="en-US" dirty="0" smtClean="0"/>
              <a:t>的凭据</a:t>
            </a:r>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preferNoSchedule</a:t>
            </a:r>
            <a:r>
              <a:rPr lang="zh-CN" altLang="en-US" dirty="0" smtClean="0"/>
              <a:t>：尽可能的不调度到该节点上</a:t>
            </a:r>
            <a:endParaRPr lang="zh-CN" altLang="en-US" dirty="0" smtClean="0"/>
          </a:p>
          <a:p>
            <a:r>
              <a:rPr lang="en-US" altLang="zh-CN" dirty="0" err="1" smtClean="0"/>
              <a:t>NoSchedule</a:t>
            </a:r>
            <a:r>
              <a:rPr lang="zh-CN" altLang="en-US" dirty="0" smtClean="0"/>
              <a:t>：新创建的</a:t>
            </a:r>
            <a:r>
              <a:rPr lang="en-US" altLang="zh-CN" dirty="0" smtClean="0"/>
              <a:t>Pod</a:t>
            </a:r>
            <a:r>
              <a:rPr lang="zh-CN" altLang="en-US" dirty="0" smtClean="0"/>
              <a:t>不调度到该节点，已经运行在上面的</a:t>
            </a:r>
            <a:r>
              <a:rPr lang="en-US" altLang="zh-CN" dirty="0" smtClean="0"/>
              <a:t>Pod</a:t>
            </a:r>
            <a:r>
              <a:rPr lang="zh-CN" altLang="en-US" dirty="0" smtClean="0"/>
              <a:t>不会受影响</a:t>
            </a:r>
            <a:endParaRPr lang="zh-CN" altLang="en-US" dirty="0" smtClean="0"/>
          </a:p>
          <a:p>
            <a:r>
              <a:rPr lang="en-US" altLang="zh-CN" dirty="0" err="1" smtClean="0"/>
              <a:t>NoExecute</a:t>
            </a:r>
            <a:r>
              <a:rPr lang="zh-CN" altLang="en-US" dirty="0" smtClean="0"/>
              <a:t>：完全不调度到该节点</a:t>
            </a:r>
            <a:endParaRPr lang="zh-CN" altLang="en-US" dirty="0" smtClean="0"/>
          </a:p>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亲和性和反亲和性需要配合</a:t>
            </a:r>
            <a:r>
              <a:rPr lang="en-US" altLang="zh-CN" dirty="0" smtClean="0"/>
              <a:t>operator</a:t>
            </a:r>
            <a:r>
              <a:rPr lang="zh-CN" altLang="en-US" dirty="0" smtClean="0"/>
              <a:t>进行，例如如果</a:t>
            </a:r>
            <a:r>
              <a:rPr lang="en-US" altLang="zh-CN" dirty="0" smtClean="0"/>
              <a:t>operator</a:t>
            </a:r>
            <a:r>
              <a:rPr lang="zh-CN" altLang="en-US" dirty="0" smtClean="0"/>
              <a:t>的值为</a:t>
            </a:r>
            <a:r>
              <a:rPr lang="en-US" altLang="zh-CN" dirty="0" smtClean="0"/>
              <a:t>In</a:t>
            </a:r>
            <a:r>
              <a:rPr lang="zh-CN" altLang="en-US" dirty="0" smtClean="0"/>
              <a:t>，表示亲和性，如果是</a:t>
            </a:r>
            <a:r>
              <a:rPr lang="en-US" altLang="zh-CN" dirty="0" err="1" smtClean="0"/>
              <a:t>NotIn</a:t>
            </a:r>
            <a:r>
              <a:rPr lang="zh-CN" altLang="en-US" dirty="0" smtClean="0"/>
              <a:t>，则表示反亲和性</a:t>
            </a:r>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Helm</a:t>
            </a:r>
            <a:r>
              <a:rPr lang="zh-CN" altLang="en-US" dirty="0" smtClean="0"/>
              <a:t>客户端 是终端用户的命令行客户端。负责以下内容：</a:t>
            </a:r>
            <a:endParaRPr lang="zh-CN" altLang="en-US" dirty="0" smtClean="0"/>
          </a:p>
          <a:p>
            <a:pPr lvl="1"/>
            <a:r>
              <a:rPr lang="zh-CN" altLang="en-US" dirty="0" smtClean="0"/>
              <a:t>本地</a:t>
            </a:r>
            <a:r>
              <a:rPr lang="en-US" altLang="zh-CN" dirty="0" smtClean="0"/>
              <a:t>chart</a:t>
            </a:r>
            <a:r>
              <a:rPr lang="zh-CN" altLang="en-US" dirty="0" smtClean="0"/>
              <a:t>开发</a:t>
            </a:r>
            <a:endParaRPr lang="zh-CN" altLang="en-US" dirty="0" smtClean="0"/>
          </a:p>
          <a:p>
            <a:pPr lvl="1"/>
            <a:r>
              <a:rPr lang="zh-CN" altLang="en-US" dirty="0" smtClean="0"/>
              <a:t>管理仓库</a:t>
            </a:r>
            <a:endParaRPr lang="zh-CN" altLang="en-US" dirty="0" smtClean="0"/>
          </a:p>
          <a:p>
            <a:pPr lvl="1"/>
            <a:r>
              <a:rPr lang="zh-CN" altLang="en-US" dirty="0" smtClean="0"/>
              <a:t>管理发布</a:t>
            </a:r>
            <a:endParaRPr lang="zh-CN" altLang="en-US" dirty="0" smtClean="0"/>
          </a:p>
          <a:p>
            <a:pPr lvl="1"/>
            <a:r>
              <a:rPr lang="zh-CN" altLang="en-US" dirty="0" smtClean="0"/>
              <a:t>与</a:t>
            </a:r>
            <a:r>
              <a:rPr lang="en-US" altLang="zh-CN" dirty="0" smtClean="0"/>
              <a:t>Helm</a:t>
            </a:r>
            <a:r>
              <a:rPr lang="zh-CN" altLang="en-US" dirty="0" smtClean="0"/>
              <a:t>库建立接口</a:t>
            </a:r>
            <a:endParaRPr lang="zh-CN" altLang="en-US" dirty="0" smtClean="0"/>
          </a:p>
          <a:p>
            <a:pPr lvl="2"/>
            <a:r>
              <a:rPr lang="zh-CN" altLang="en-US" dirty="0" smtClean="0"/>
              <a:t>发送安装的</a:t>
            </a:r>
            <a:r>
              <a:rPr lang="en-US" altLang="zh-CN" dirty="0" smtClean="0"/>
              <a:t>chart</a:t>
            </a:r>
            <a:endParaRPr lang="en-US" altLang="zh-CN" dirty="0" smtClean="0"/>
          </a:p>
          <a:p>
            <a:pPr lvl="2"/>
            <a:r>
              <a:rPr lang="zh-CN" altLang="en-US" dirty="0" smtClean="0"/>
              <a:t>发送升级或卸载现有发布的请求</a:t>
            </a:r>
            <a:endParaRPr lang="zh-CN" altLang="en-US" dirty="0" smtClean="0"/>
          </a:p>
          <a:p>
            <a:r>
              <a:rPr lang="en-US" altLang="zh-CN" dirty="0" smtClean="0"/>
              <a:t>Helm</a:t>
            </a:r>
            <a:r>
              <a:rPr lang="zh-CN" altLang="en-US" dirty="0" smtClean="0"/>
              <a:t>库 提供执行所有</a:t>
            </a:r>
            <a:r>
              <a:rPr lang="en-US" altLang="zh-CN" dirty="0" smtClean="0"/>
              <a:t>Helm</a:t>
            </a:r>
            <a:r>
              <a:rPr lang="zh-CN" altLang="en-US" dirty="0" smtClean="0"/>
              <a:t>操作的逻辑。与</a:t>
            </a:r>
            <a:r>
              <a:rPr lang="en-US" altLang="zh-CN" dirty="0" smtClean="0"/>
              <a:t>Kubernetes API</a:t>
            </a:r>
            <a:r>
              <a:rPr lang="zh-CN" altLang="en-US" dirty="0" smtClean="0"/>
              <a:t>服务交互并提供以下功能：</a:t>
            </a:r>
            <a:endParaRPr lang="zh-CN" altLang="en-US" dirty="0" smtClean="0"/>
          </a:p>
          <a:p>
            <a:pPr lvl="1"/>
            <a:r>
              <a:rPr lang="zh-CN" altLang="en-US" dirty="0" smtClean="0"/>
              <a:t>结合</a:t>
            </a:r>
            <a:r>
              <a:rPr lang="en-US" altLang="zh-CN" dirty="0" smtClean="0"/>
              <a:t>chart</a:t>
            </a:r>
            <a:r>
              <a:rPr lang="zh-CN" altLang="en-US" dirty="0" smtClean="0"/>
              <a:t>和配置来构建版本</a:t>
            </a:r>
            <a:endParaRPr lang="zh-CN" altLang="en-US" dirty="0" smtClean="0"/>
          </a:p>
          <a:p>
            <a:pPr lvl="1"/>
            <a:r>
              <a:rPr lang="zh-CN" altLang="en-US" dirty="0" smtClean="0"/>
              <a:t>将</a:t>
            </a:r>
            <a:r>
              <a:rPr lang="en-US" altLang="zh-CN" dirty="0" smtClean="0"/>
              <a:t>chart</a:t>
            </a:r>
            <a:r>
              <a:rPr lang="zh-CN" altLang="en-US" dirty="0" smtClean="0"/>
              <a:t>安装到</a:t>
            </a:r>
            <a:r>
              <a:rPr lang="en-US" altLang="zh-CN" dirty="0" smtClean="0"/>
              <a:t>Kubernetes</a:t>
            </a:r>
            <a:r>
              <a:rPr lang="zh-CN" altLang="en-US" dirty="0" smtClean="0"/>
              <a:t>中，并提供后续发布对象</a:t>
            </a:r>
            <a:endParaRPr lang="zh-CN" altLang="en-US" dirty="0" smtClean="0"/>
          </a:p>
          <a:p>
            <a:pPr lvl="1"/>
            <a:r>
              <a:rPr lang="zh-CN" altLang="en-US" dirty="0" smtClean="0"/>
              <a:t>与</a:t>
            </a:r>
            <a:r>
              <a:rPr lang="en-US" altLang="zh-CN" dirty="0" smtClean="0"/>
              <a:t>Kubernetes</a:t>
            </a:r>
            <a:r>
              <a:rPr lang="zh-CN" altLang="en-US" dirty="0" smtClean="0"/>
              <a:t>交互升级和卸载</a:t>
            </a:r>
            <a:r>
              <a:rPr lang="en-US" altLang="zh-CN" dirty="0" smtClean="0"/>
              <a:t>chart</a:t>
            </a:r>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Helm v2</a:t>
            </a:r>
            <a:r>
              <a:rPr lang="zh-CN" altLang="en-US" dirty="0" smtClean="0"/>
              <a:t>和</a:t>
            </a:r>
            <a:r>
              <a:rPr lang="en-US" altLang="zh-CN" dirty="0" smtClean="0"/>
              <a:t>Helm v3</a:t>
            </a:r>
            <a:r>
              <a:rPr lang="zh-CN" altLang="en-US" dirty="0" smtClean="0"/>
              <a:t>有很大的区别，以上列出的为</a:t>
            </a:r>
            <a:r>
              <a:rPr lang="en-US" altLang="zh-CN" dirty="0" smtClean="0"/>
              <a:t>v3</a:t>
            </a:r>
            <a:r>
              <a:rPr lang="zh-CN" altLang="en-US" dirty="0" smtClean="0"/>
              <a:t>版本的命令</a:t>
            </a:r>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胶片中内容来自</a:t>
            </a:r>
            <a:r>
              <a:rPr lang="en-US" altLang="zh-CN" dirty="0" smtClean="0"/>
              <a:t>http://mirror.azure.cn/kubernetes/charts/mysql/Chart.yaml</a:t>
            </a:r>
            <a:endParaRPr lang="en-US" altLang="zh-CN" dirty="0" smtClean="0"/>
          </a:p>
          <a:p>
            <a:r>
              <a:rPr lang="en-US" altLang="zh-CN" dirty="0" err="1" smtClean="0"/>
              <a:t>appVersion</a:t>
            </a:r>
            <a:r>
              <a:rPr lang="zh-CN" altLang="en-US" dirty="0" smtClean="0"/>
              <a:t>：</a:t>
            </a:r>
            <a:r>
              <a:rPr lang="en-US" altLang="zh-CN" dirty="0" smtClean="0"/>
              <a:t>chart</a:t>
            </a:r>
            <a:r>
              <a:rPr lang="zh-CN" altLang="en-US" dirty="0" smtClean="0"/>
              <a:t>的版本</a:t>
            </a:r>
            <a:endParaRPr lang="en-US" altLang="zh-CN" dirty="0" smtClean="0"/>
          </a:p>
          <a:p>
            <a:r>
              <a:rPr lang="en-US" altLang="zh-CN" dirty="0" smtClean="0"/>
              <a:t>Deprecated</a:t>
            </a:r>
            <a:r>
              <a:rPr lang="zh-CN" altLang="en-US" dirty="0" smtClean="0"/>
              <a:t>：表示当前</a:t>
            </a:r>
            <a:r>
              <a:rPr lang="en-US" altLang="zh-CN" dirty="0" smtClean="0"/>
              <a:t>chart</a:t>
            </a:r>
            <a:r>
              <a:rPr lang="zh-CN" altLang="en-US" dirty="0" smtClean="0"/>
              <a:t>已弃用</a:t>
            </a:r>
            <a:endParaRPr lang="en-US" altLang="zh-CN" dirty="0" smtClean="0"/>
          </a:p>
          <a:p>
            <a:r>
              <a:rPr lang="en-US" altLang="zh-CN" dirty="0" smtClean="0"/>
              <a:t>keywords</a:t>
            </a:r>
            <a:r>
              <a:rPr lang="zh-CN" altLang="en-US" dirty="0" smtClean="0"/>
              <a:t>： 关键字列表，便于检索</a:t>
            </a:r>
            <a:endParaRPr lang="en-US" altLang="zh-CN" dirty="0" smtClean="0"/>
          </a:p>
          <a:p>
            <a:r>
              <a:rPr lang="en-US" altLang="zh-CN" dirty="0" smtClean="0"/>
              <a:t>Name</a:t>
            </a:r>
            <a:r>
              <a:rPr lang="zh-CN" altLang="en-US" dirty="0" smtClean="0"/>
              <a:t>：</a:t>
            </a:r>
            <a:r>
              <a:rPr lang="en-US" altLang="zh-CN" dirty="0" smtClean="0"/>
              <a:t>chart</a:t>
            </a:r>
            <a:r>
              <a:rPr lang="zh-CN" altLang="en-US" dirty="0" smtClean="0"/>
              <a:t>名称</a:t>
            </a:r>
            <a:endParaRPr lang="en-US" altLang="zh-CN" dirty="0" smtClean="0"/>
          </a:p>
          <a:p>
            <a:r>
              <a:rPr lang="en-US" altLang="zh-CN" dirty="0" smtClean="0"/>
              <a:t>Source</a:t>
            </a:r>
            <a:r>
              <a:rPr lang="zh-CN" altLang="en-US" dirty="0" smtClean="0"/>
              <a:t>：下载列表</a:t>
            </a:r>
            <a:endParaRPr lang="en-US" altLang="zh-CN" dirty="0" smtClean="0"/>
          </a:p>
          <a:p>
            <a:r>
              <a:rPr lang="en-US" altLang="zh-CN" dirty="0" smtClean="0"/>
              <a:t>Version</a:t>
            </a:r>
            <a:r>
              <a:rPr lang="zh-CN" altLang="en-US" dirty="0" smtClean="0"/>
              <a:t>：</a:t>
            </a:r>
            <a:r>
              <a:rPr lang="en-US" altLang="zh-CN" dirty="0" smtClean="0"/>
              <a:t>release</a:t>
            </a:r>
            <a:r>
              <a:rPr lang="zh-CN" altLang="en-US" dirty="0" smtClean="0"/>
              <a:t>版本</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https://kubernetes.io/docs/concepts/overview/what-is-kubernetes/</a:t>
            </a:r>
            <a:endParaRPr lang="en-US" altLang="zh-CN" dirty="0" smtClean="0"/>
          </a:p>
          <a:p>
            <a:r>
              <a:rPr lang="en-US" altLang="zh-CN" dirty="0" smtClean="0"/>
              <a:t>Kubernetes is a portable, extensible, open source platform for managing containerized workloads and services, that facilitates both declarative configuration and automation. It has a large, rapidly growing ecosystem. Kubernetes services, support, and tools are widely available.</a:t>
            </a:r>
            <a:endParaRPr lang="en-US" altLang="zh-CN" dirty="0" smtClean="0"/>
          </a:p>
          <a:p>
            <a:r>
              <a:rPr lang="en-US" altLang="zh-CN" dirty="0" smtClean="0"/>
              <a:t>The name Kubernetes originates from Greek, meaning helmsman or pilot. K8s as an abbreviation results from counting the eight letters between the "K" and the "s". Google open-sourced the Kubernetes project in 2014. Kubernetes combines over 15 years of Google's experience running production workloads at scale with best-of-breed ideas and practices from the community</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https://kubernetes.io/docs/concepts/overview/what-is-kubernetes/</a:t>
            </a:r>
            <a:endParaRPr lang="en-US" altLang="zh-CN" dirty="0" smtClean="0"/>
          </a:p>
          <a:p>
            <a:r>
              <a:rPr lang="en-US" altLang="zh-CN" dirty="0" smtClean="0"/>
              <a:t>Service discovery and load balancing Kubernetes can expose a container using the DNS name or using their own IP address. If traffic to a container is high, Kubernetes is able to load balance and distribute the network traffic so that the deployment is stable.</a:t>
            </a:r>
            <a:endParaRPr lang="en-US" altLang="zh-CN" dirty="0" smtClean="0"/>
          </a:p>
          <a:p>
            <a:r>
              <a:rPr lang="en-US" altLang="zh-CN" dirty="0" smtClean="0"/>
              <a:t>Storage orchestration Kubernetes allows you to automatically mount a storage system of your choice, such as local storages, public cloud providers, and more.</a:t>
            </a:r>
            <a:endParaRPr lang="en-US" altLang="zh-CN" dirty="0" smtClean="0"/>
          </a:p>
          <a:p>
            <a:r>
              <a:rPr lang="en-US" altLang="zh-CN" dirty="0" smtClean="0"/>
              <a:t>Automated rollouts and rollbacks You can describe the desired state for your deployed containers using Kubernetes, and it can change the actual state to the desired state at a controlled rate. For example, you can automate Kubernetes to create new containers for your deployment, remove existing containers and adopt all their resources to the new container.</a:t>
            </a:r>
            <a:endParaRPr lang="en-US"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Automatic bin packing You provide Kubernetes with a cluster of nodes that it can use to run containerized tasks. You tell Kubernetes how much CPU and memory (RAM) each container needs. Kubernetes can fit containers onto your nodes to make the best use of your resources.</a:t>
            </a:r>
            <a:endParaRPr lang="en-US" altLang="zh-CN" dirty="0" smtClean="0"/>
          </a:p>
          <a:p>
            <a:r>
              <a:rPr lang="en-US" altLang="zh-CN" smtClean="0"/>
              <a:t>Self-healing </a:t>
            </a:r>
            <a:r>
              <a:rPr lang="en-US" altLang="zh-CN" dirty="0" smtClean="0"/>
              <a:t>Kubernetes restarts containers that fail, replaces containers, kills containers that don't respond to </a:t>
            </a:r>
            <a:r>
              <a:rPr lang="en-US" altLang="zh-CN" smtClean="0"/>
              <a:t>your user-defined </a:t>
            </a:r>
            <a:r>
              <a:rPr lang="en-US" altLang="zh-CN" dirty="0" smtClean="0"/>
              <a:t>health check, and doesn't advertise them to clients until they are ready to serve.</a:t>
            </a:r>
            <a:endParaRPr lang="en-US" altLang="zh-CN" dirty="0" smtClean="0"/>
          </a:p>
          <a:p>
            <a:r>
              <a:rPr lang="en-US" altLang="zh-CN" dirty="0" smtClean="0"/>
              <a:t>Secret and configuration management Kubernetes lets you store and manage sensitive information, such as passwords, </a:t>
            </a:r>
            <a:r>
              <a:rPr lang="en-US" altLang="zh-CN" dirty="0" err="1" smtClean="0"/>
              <a:t>OAuth</a:t>
            </a:r>
            <a:r>
              <a:rPr lang="en-US" altLang="zh-CN" dirty="0" smtClean="0"/>
              <a:t> tokens, and SSH keys. You can deploy and update secrets and application configuration without rebuilding your container images, and without exposing secrets in your stack configuration</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smtClean="0"/>
              <a:t>https://kubernetes.io/docs/concepts/overview/components/</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1296800" cy="496800"/>
          </a:xfrm>
          <a:prstGeom prst="rect">
            <a:avLst/>
          </a:prstGeom>
        </p:spPr>
        <p:txBody>
          <a:bodyPr vert="horz" lIns="90000" tIns="46800" rIns="90000" bIns="46800" rtlCol="0" anchor="ctr" anchorCtr="0">
            <a:normAutofit/>
          </a:bodyPr>
          <a:lstStyle/>
          <a:p>
            <a:pPr lvl="0"/>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a:xfrm>
            <a:off x="608399" y="1219467"/>
            <a:ext cx="11296799"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灯片编号占位符 5"/>
          <p:cNvSpPr>
            <a:spLocks noGrp="1"/>
          </p:cNvSpPr>
          <p:nvPr>
            <p:ph type="sldNum" sz="quarter" idx="4"/>
            <p:custDataLst>
              <p:tags r:id="rId4"/>
            </p:custDataLst>
          </p:nvPr>
        </p:nvSpPr>
        <p:spPr>
          <a:xfrm>
            <a:off x="608400" y="6314400"/>
            <a:ext cx="464520" cy="316800"/>
          </a:xfrm>
          <a:prstGeom prst="rect">
            <a:avLst/>
          </a:prstGeom>
        </p:spPr>
        <p:txBody>
          <a:bodyPr vert="horz" lIns="91440" tIns="45720" rIns="91440" bIns="45720" rtlCol="0" anchor="ctr">
            <a:noAutofit/>
          </a:bodyPr>
          <a:lstStyle>
            <a:lvl1pPr algn="l">
              <a:defRPr sz="1800" b="0" baseline="0">
                <a:solidFill>
                  <a:schemeClr val="tx1"/>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9" name="直线连接符 14"/>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p:cNvSpPr txBox="1"/>
          <p:nvPr userDrawn="1"/>
        </p:nvSpPr>
        <p:spPr>
          <a:xfrm>
            <a:off x="918916" y="630373"/>
            <a:ext cx="2050561" cy="651845"/>
          </a:xfrm>
          <a:prstGeom prst="rect">
            <a:avLst/>
          </a:prstGeom>
          <a:noFill/>
        </p:spPr>
        <p:txBody>
          <a:bodyPr wrap="none" rtlCol="0">
            <a:spAutoFit/>
          </a:bodyPr>
          <a:lstStyle/>
          <a:p>
            <a:r>
              <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pitchFamily="34" charset="-122"/>
              </a:rPr>
              <a:t>本章总结</a:t>
            </a:r>
            <a:endPar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3765">
              <a:lnSpc>
                <a:spcPts val="3440"/>
              </a:lnSpc>
            </a:pPr>
            <a:r>
              <a:rPr lang="zh-CN" altLang="en-US" dirty="0"/>
              <a:t>单击此处添加标题</a:t>
            </a:r>
            <a:endParaRPr lang="en-US" dirty="0"/>
          </a:p>
        </p:txBody>
      </p:sp>
      <p:sp>
        <p:nvSpPr>
          <p:cNvPr id="10" name="Text Placeholder 5"/>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fontAlgn="base">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8085">
              <a:lnSpc>
                <a:spcPts val="3430"/>
              </a:lnSpc>
              <a:spcBef>
                <a:spcPts val="0"/>
              </a:spcBef>
              <a:buFont typeface="Arial" panose="020B0604020202020204" pitchFamily="34" charset="0"/>
            </a:pPr>
            <a:r>
              <a:rPr lang="zh-CN" altLang="en-US" dirty="0"/>
              <a:t>单击此处编辑母版标题样式</a:t>
            </a:r>
            <a:endParaRPr lang="zh-CN" altLang="en-US" dirty="0"/>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endParaRPr lang="en-US" sz="4940" dirty="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5" name="文本占位符 4"/>
          <p:cNvSpPr>
            <a:spLocks noGrp="1"/>
          </p:cNvSpPr>
          <p:nvPr>
            <p:ph type="body" sz="quarter" idx="10" hasCustomPrompt="1"/>
          </p:nvPr>
        </p:nvSpPr>
        <p:spPr>
          <a:xfrm>
            <a:off x="798513" y="2982913"/>
            <a:ext cx="4711700" cy="1184051"/>
          </a:xfrm>
          <a:prstGeom prst="rect">
            <a:avLst/>
          </a:prstGeom>
        </p:spPr>
        <p:txBody>
          <a:bodyPr/>
          <a:lstStyle>
            <a:lvl1pPr marL="0" indent="0">
              <a:buNone/>
              <a:defRPr>
                <a:solidFill>
                  <a:schemeClr val="bg1"/>
                </a:solidFill>
              </a:defRPr>
            </a:lvl1pPr>
            <a:lvl2pPr marL="457200" indent="0">
              <a:buNone/>
              <a:defRPr sz="2000">
                <a:solidFill>
                  <a:schemeClr val="bg1"/>
                </a:solidFill>
              </a:defRPr>
            </a:lvl2pPr>
            <a:lvl5pPr marL="1828800" indent="0">
              <a:buNone/>
              <a:defRPr/>
            </a:lvl5pPr>
          </a:lstStyle>
          <a:p>
            <a:pPr lvl="0"/>
            <a:r>
              <a:rPr lang="zh-CN" altLang="en-US" dirty="0"/>
              <a:t>输入课程主标题</a:t>
            </a:r>
            <a:endParaRPr lang="en-US" altLang="zh-CN" dirty="0"/>
          </a:p>
          <a:p>
            <a:pPr lvl="1"/>
            <a:r>
              <a:rPr lang="zh-CN" altLang="en-US" dirty="0"/>
              <a:t>输入课程副标题</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1296800" cy="496800"/>
          </a:xfrm>
          <a:prstGeom prst="rect">
            <a:avLst/>
          </a:prstGeom>
        </p:spPr>
        <p:txBody>
          <a:bodyPr vert="horz" lIns="90000" tIns="46800" rIns="90000" bIns="46800" rtlCol="0" anchor="ctr" anchorCtr="0">
            <a:normAutofit/>
          </a:bodyPr>
          <a:lstStyle/>
          <a:p>
            <a:pPr lvl="0"/>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13851" y="1267065"/>
            <a:ext cx="5342400" cy="381600"/>
          </a:xfrm>
          <a:prstGeom prst="rect">
            <a:avLst/>
          </a:prstGeo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13851" y="1691865"/>
            <a:ext cx="5342400" cy="4395600"/>
          </a:xfrm>
          <a:prstGeom prst="rect">
            <a:avLst/>
          </a:prstGeo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562800" y="1252690"/>
            <a:ext cx="5342400" cy="381600"/>
          </a:xfrm>
          <a:prstGeom prst="rect">
            <a:avLst/>
          </a:prstGeo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562800" y="1691865"/>
            <a:ext cx="5342400" cy="4395600"/>
          </a:xfrm>
          <a:prstGeom prst="rect">
            <a:avLst/>
          </a:prstGeo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5" name="灯片编号占位符 5"/>
          <p:cNvSpPr>
            <a:spLocks noGrp="1"/>
          </p:cNvSpPr>
          <p:nvPr>
            <p:ph type="sldNum" sz="quarter" idx="10"/>
            <p:custDataLst>
              <p:tags r:id="rId7"/>
            </p:custDataLst>
          </p:nvPr>
        </p:nvSpPr>
        <p:spPr>
          <a:xfrm>
            <a:off x="608400" y="6314400"/>
            <a:ext cx="464520" cy="316800"/>
          </a:xfrm>
          <a:prstGeom prst="rect">
            <a:avLst/>
          </a:prstGeom>
        </p:spPr>
        <p:txBody>
          <a:bodyPr vert="horz" lIns="91440" tIns="45720" rIns="91440" bIns="45720" rtlCol="0" anchor="ctr">
            <a:noAutofit/>
          </a:bodyPr>
          <a:lstStyle>
            <a:lvl1pPr algn="l">
              <a:defRPr sz="1800" b="0" baseline="0">
                <a:solidFill>
                  <a:schemeClr val="tx1"/>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7" name="标题 1"/>
          <p:cNvSpPr>
            <a:spLocks noGrp="1"/>
          </p:cNvSpPr>
          <p:nvPr>
            <p:ph type="title"/>
            <p:custDataLst>
              <p:tags r:id="rId2"/>
            </p:custDataLst>
          </p:nvPr>
        </p:nvSpPr>
        <p:spPr>
          <a:xfrm>
            <a:off x="608400" y="608400"/>
            <a:ext cx="11296800" cy="496800"/>
          </a:xfrm>
          <a:prstGeom prst="rect">
            <a:avLst/>
          </a:prstGeom>
        </p:spPr>
        <p:txBody>
          <a:bodyPr vert="horz" lIns="90000" tIns="46800" rIns="90000" bIns="46800" rtlCol="0" anchor="ctr" anchorCtr="0">
            <a:normAutofit/>
          </a:bodyPr>
          <a:lstStyle/>
          <a:p>
            <a:pPr lvl="0"/>
            <a:r>
              <a:rPr lang="zh-CN" altLang="en-US" dirty="0"/>
              <a:t>单击此处编辑母版标题样式</a:t>
            </a:r>
            <a:endParaRPr lang="zh-CN" altLang="en-US" dirty="0"/>
          </a:p>
        </p:txBody>
      </p:sp>
      <p:sp>
        <p:nvSpPr>
          <p:cNvPr id="10" name="灯片编号占位符 5"/>
          <p:cNvSpPr>
            <a:spLocks noGrp="1"/>
          </p:cNvSpPr>
          <p:nvPr>
            <p:ph type="sldNum" sz="quarter" idx="4"/>
            <p:custDataLst>
              <p:tags r:id="rId3"/>
            </p:custDataLst>
          </p:nvPr>
        </p:nvSpPr>
        <p:spPr>
          <a:xfrm>
            <a:off x="608400" y="6314400"/>
            <a:ext cx="464520" cy="316800"/>
          </a:xfrm>
          <a:prstGeom prst="rect">
            <a:avLst/>
          </a:prstGeom>
        </p:spPr>
        <p:txBody>
          <a:bodyPr vert="horz" lIns="91440" tIns="45720" rIns="91440" bIns="45720" rtlCol="0" anchor="ctr">
            <a:noAutofit/>
          </a:bodyPr>
          <a:lstStyle>
            <a:lvl1pPr algn="l">
              <a:defRPr sz="1800" b="0" baseline="0">
                <a:solidFill>
                  <a:schemeClr val="tx1"/>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1" name="灯片编号占位符 5"/>
          <p:cNvSpPr>
            <a:spLocks noGrp="1"/>
          </p:cNvSpPr>
          <p:nvPr>
            <p:ph type="sldNum" sz="quarter" idx="4"/>
            <p:custDataLst>
              <p:tags r:id="rId2"/>
            </p:custDataLst>
          </p:nvPr>
        </p:nvSpPr>
        <p:spPr>
          <a:xfrm>
            <a:off x="608400" y="6314400"/>
            <a:ext cx="464520" cy="316800"/>
          </a:xfrm>
          <a:prstGeom prst="rect">
            <a:avLst/>
          </a:prstGeom>
        </p:spPr>
        <p:txBody>
          <a:bodyPr vert="horz" lIns="91440" tIns="45720" rIns="91440" bIns="45720" rtlCol="0" anchor="ctr">
            <a:noAutofit/>
          </a:bodyPr>
          <a:lstStyle>
            <a:lvl1pPr algn="l">
              <a:defRPr sz="1800" b="0" baseline="0">
                <a:solidFill>
                  <a:schemeClr val="tx1"/>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4#目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608400" y="1576800"/>
            <a:ext cx="11095920" cy="4395720"/>
          </a:xfrm>
          <a:prstGeom prst="rect">
            <a:avLst/>
          </a:prstGeom>
        </p:spPr>
        <p:txBody>
          <a:bodyPr/>
          <a:lstStyle>
            <a:lvl1pPr marL="302260" indent="-302260"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cxnSp>
        <p:nvCxnSpPr>
          <p:cNvPr id="14" name="直线连接符 14"/>
          <p:cNvCxnSpPr/>
          <p:nvPr userDrawn="1"/>
        </p:nvCxnSpPr>
        <p:spPr>
          <a:xfrm flipH="1">
            <a:off x="623512" y="1323296"/>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p:cNvSpPr txBox="1"/>
          <p:nvPr userDrawn="1"/>
        </p:nvSpPr>
        <p:spPr>
          <a:xfrm>
            <a:off x="512510" y="604414"/>
            <a:ext cx="1120820" cy="652486"/>
          </a:xfrm>
          <a:prstGeom prst="rect">
            <a:avLst/>
          </a:prstGeom>
          <a:noFill/>
        </p:spPr>
        <p:txBody>
          <a:bodyPr wrap="none" rtlCol="0">
            <a:spAutoFit/>
          </a:bodyPr>
          <a:lstStyle/>
          <a:p>
            <a:pPr defTabSz="1001395"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灯片编号占位符 5"/>
          <p:cNvSpPr>
            <a:spLocks noGrp="1"/>
          </p:cNvSpPr>
          <p:nvPr>
            <p:ph type="sldNum" sz="quarter" idx="4"/>
            <p:custDataLst>
              <p:tags r:id="rId3"/>
            </p:custDataLst>
          </p:nvPr>
        </p:nvSpPr>
        <p:spPr>
          <a:xfrm>
            <a:off x="608400" y="6314400"/>
            <a:ext cx="464520" cy="316800"/>
          </a:xfrm>
          <a:prstGeom prst="rect">
            <a:avLst/>
          </a:prstGeom>
        </p:spPr>
        <p:txBody>
          <a:bodyPr vert="horz" lIns="91440" tIns="45720" rIns="91440" bIns="45720" rtlCol="0" anchor="ctr">
            <a:noAutofit/>
          </a:bodyPr>
          <a:lstStyle>
            <a:lvl1pPr algn="l">
              <a:defRPr sz="1800" b="0" baseline="0">
                <a:solidFill>
                  <a:schemeClr val="tx1"/>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5#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608399" y="1577347"/>
            <a:ext cx="11095200" cy="4395600"/>
          </a:xfrm>
          <a:prstGeom prst="rect">
            <a:avLst/>
          </a:prstGeo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196850" indent="0" fontAlgn="ctr">
              <a:buClrTx/>
              <a:buSzPct val="100000"/>
              <a:buFont typeface="Huawei Sans" panose="020C0503030203020204" pitchFamily="34" charset="0"/>
              <a:buNone/>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p:cNvCxnSpPr/>
          <p:nvPr userDrawn="1"/>
        </p:nvCxnSpPr>
        <p:spPr>
          <a:xfrm flipH="1">
            <a:off x="604800" y="1342800"/>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p:cNvSpPr txBox="1"/>
          <p:nvPr userDrawn="1"/>
        </p:nvSpPr>
        <p:spPr>
          <a:xfrm>
            <a:off x="511200" y="604800"/>
            <a:ext cx="1147485" cy="653509"/>
          </a:xfrm>
          <a:prstGeom prst="rect">
            <a:avLst/>
          </a:prstGeom>
          <a:noFill/>
        </p:spPr>
        <p:txBody>
          <a:bodyPr wrap="none" rtlCol="0">
            <a:spAutoFit/>
          </a:bodyPr>
          <a:lstStyle>
            <a:defPPr>
              <a:defRPr lang="en-US"/>
            </a:defPPr>
            <a:lvl1pPr defTabSz="1001395"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endParaRPr lang="zh-CN" altLang="en-US" dirty="0"/>
          </a:p>
        </p:txBody>
      </p:sp>
      <p:sp>
        <p:nvSpPr>
          <p:cNvPr id="7" name="灯片编号占位符 5"/>
          <p:cNvSpPr>
            <a:spLocks noGrp="1"/>
          </p:cNvSpPr>
          <p:nvPr>
            <p:ph type="sldNum" sz="quarter" idx="4"/>
            <p:custDataLst>
              <p:tags r:id="rId3"/>
            </p:custDataLst>
          </p:nvPr>
        </p:nvSpPr>
        <p:spPr>
          <a:xfrm>
            <a:off x="608400" y="6314400"/>
            <a:ext cx="464520" cy="316800"/>
          </a:xfrm>
          <a:prstGeom prst="rect">
            <a:avLst/>
          </a:prstGeom>
        </p:spPr>
        <p:txBody>
          <a:bodyPr vert="horz" lIns="91440" tIns="45720" rIns="91440" bIns="45720" rtlCol="0" anchor="ctr">
            <a:noAutofit/>
          </a:bodyPr>
          <a:lstStyle>
            <a:lvl1pPr algn="l">
              <a:defRPr sz="1800" b="0" baseline="0">
                <a:solidFill>
                  <a:schemeClr val="tx1"/>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gridCol w="1967450"/>
                <a:gridCol w="3023155"/>
                <a:gridCol w="2084624"/>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 name="Group 21"/>
          <p:cNvGraphicFramePr>
            <a:graphicFrameLocks noGrp="1"/>
          </p:cNvGraphicFramePr>
          <p:nvPr userDrawn="1"/>
        </p:nvGraphicFramePr>
        <p:xfrm>
          <a:off x="1007140" y="2920836"/>
          <a:ext cx="10177327" cy="2549525"/>
        </p:xfrm>
        <a:graphic>
          <a:graphicData uri="http://schemas.openxmlformats.org/drawingml/2006/table">
            <a:tbl>
              <a:tblPr/>
              <a:tblGrid>
                <a:gridCol w="3119030"/>
                <a:gridCol w="1967450"/>
                <a:gridCol w="3023155"/>
                <a:gridCol w="2067692"/>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endParaRPr lang="zh-CN" altLang="en-US" dirty="0"/>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endParaRPr lang="zh-CN" altLang="en-US" dirty="0"/>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lang="zh-CN" altLang="en-US" sz="1600"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V1.0</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endParaRPr lang="zh-CN" altLang="en-US" dirty="0"/>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ln>
        </p:spPr>
        <p:txBody>
          <a:bodyPr lIns="78227" tIns="39112" rIns="78227" bIns="39112" anchor="ctr"/>
          <a:lstStyle/>
          <a:p>
            <a:pPr algn="l" defTabSz="1001395" rtl="0" eaLnBrk="0" fontAlgn="ctr" hangingPunct="0">
              <a:spcBef>
                <a:spcPct val="0"/>
              </a:spcBef>
              <a:spcAft>
                <a:spcPct val="0"/>
              </a:spcAft>
            </a:pPr>
            <a:r>
              <a:rPr lang="zh-CN" altLang="en-US" sz="3500"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endParaRPr lang="zh-CN" altLang="en-US" sz="3500"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ln>
        </p:spPr>
        <p:txBody>
          <a:bodyPr wrap="square">
            <a:spAutoFit/>
          </a:bodyPr>
          <a:lstStyle/>
          <a:p>
            <a:pPr fontAlgn="ctr">
              <a:spcBef>
                <a:spcPct val="50000"/>
              </a:spcBef>
            </a:pPr>
            <a:r>
              <a:rPr lang="zh-CN" altLang="en-US" sz="4000"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endParaRPr lang="zh-CN" altLang="en-US" sz="4000"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23" name="文本占位符 7"/>
          <p:cNvSpPr>
            <a:spLocks noGrp="1"/>
          </p:cNvSpPr>
          <p:nvPr>
            <p:ph type="body" sz="quarter" idx="29" hasCustomPrompt="1"/>
          </p:nvPr>
        </p:nvSpPr>
        <p:spPr>
          <a:xfrm>
            <a:off x="1007042" y="4999074"/>
            <a:ext cx="3119128"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4" name="文本占位符 7"/>
          <p:cNvSpPr>
            <a:spLocks noGrp="1"/>
          </p:cNvSpPr>
          <p:nvPr>
            <p:ph type="body" sz="quarter" idx="30" hasCustomPrompt="1"/>
          </p:nvPr>
        </p:nvSpPr>
        <p:spPr>
          <a:xfrm>
            <a:off x="4126170" y="4999074"/>
            <a:ext cx="1967450" cy="468052"/>
          </a:xfrm>
          <a:prstGeom prst="rect">
            <a:avLst/>
          </a:prstGeom>
        </p:spPr>
        <p:txBody>
          <a:bodyPr anchor="ctr"/>
          <a:lstStyle>
            <a:lvl1pPr algn="ctr" fontAlgn="base">
              <a:lnSpc>
                <a:spcPct val="100000"/>
              </a:lnSpc>
              <a:buNone/>
              <a:defRPr lang="zh-CN" altLang="en-US" sz="1600"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4999074"/>
            <a:ext cx="3023155"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6" name="文本占位符 7"/>
          <p:cNvSpPr>
            <a:spLocks noGrp="1"/>
          </p:cNvSpPr>
          <p:nvPr>
            <p:ph type="body" sz="quarter" idx="32" hasCustomPrompt="1"/>
          </p:nvPr>
        </p:nvSpPr>
        <p:spPr>
          <a:xfrm>
            <a:off x="9116775" y="4999074"/>
            <a:ext cx="2084625"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60" indent="-302260"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endParaRPr lang="en-US" altLang="zh-CN"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cxnSp>
        <p:nvCxnSpPr>
          <p:cNvPr id="14" name="直线连接符 14"/>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p:cNvSpPr txBox="1"/>
          <p:nvPr userDrawn="1"/>
        </p:nvSpPr>
        <p:spPr>
          <a:xfrm>
            <a:off x="918916" y="630373"/>
            <a:ext cx="1117614" cy="651845"/>
          </a:xfrm>
          <a:prstGeom prst="rect">
            <a:avLst/>
          </a:prstGeom>
          <a:noFill/>
        </p:spPr>
        <p:txBody>
          <a:bodyPr wrap="none" rtlCol="0">
            <a:spAutoFit/>
          </a:bodyPr>
          <a:lstStyle/>
          <a:p>
            <a:r>
              <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pitchFamily="34" charset="-122"/>
              </a:rPr>
              <a:t>前言</a:t>
            </a:r>
            <a:endPar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2005" rtl="0" eaLnBrk="1" fontAlgn="ctr" latinLnBrk="0" hangingPunct="1">
              <a:lnSpc>
                <a:spcPct val="140000"/>
              </a:lnSpc>
              <a:spcBef>
                <a:spcPct val="30000"/>
              </a:spcBef>
              <a:spcAft>
                <a:spcPct val="0"/>
              </a:spcAft>
              <a:buClr>
                <a:schemeClr val="tx1"/>
              </a:buClr>
              <a:buSzPct val="100000"/>
              <a:buFont typeface="+mj-lt"/>
              <a:buAutoNum type="arabicPeriod"/>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220"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此版式用于思考题具体格式</a:t>
            </a:r>
            <a:endParaRPr lang="en-US" altLang="zh-CN" dirty="0"/>
          </a:p>
        </p:txBody>
      </p:sp>
      <p:cxnSp>
        <p:nvCxnSpPr>
          <p:cNvPr id="24" name="直线连接符 14"/>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p:cNvSpPr txBox="1"/>
          <p:nvPr userDrawn="1"/>
        </p:nvSpPr>
        <p:spPr>
          <a:xfrm>
            <a:off x="918916" y="630373"/>
            <a:ext cx="1584088" cy="651845"/>
          </a:xfrm>
          <a:prstGeom prst="rect">
            <a:avLst/>
          </a:prstGeom>
          <a:noFill/>
        </p:spPr>
        <p:txBody>
          <a:bodyPr wrap="none" rtlCol="0">
            <a:spAutoFit/>
          </a:bodyPr>
          <a:lstStyle/>
          <a:p>
            <a:r>
              <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pitchFamily="34" charset="-122"/>
              </a:rPr>
              <a:t>思考题</a:t>
            </a:r>
            <a:endPar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3.jpeg"/><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4.jpeg"/><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 name="灯片编号占位符 5"/>
          <p:cNvSpPr>
            <a:spLocks noGrp="1"/>
          </p:cNvSpPr>
          <p:nvPr>
            <p:ph type="sldNum" sz="quarter" idx="4"/>
            <p:custDataLst>
              <p:tags r:id="rId15"/>
            </p:custDataLst>
          </p:nvPr>
        </p:nvSpPr>
        <p:spPr>
          <a:xfrm>
            <a:off x="608400" y="6314400"/>
            <a:ext cx="464520" cy="316800"/>
          </a:xfrm>
          <a:prstGeom prst="rect">
            <a:avLst/>
          </a:prstGeom>
        </p:spPr>
        <p:txBody>
          <a:bodyPr vert="horz" lIns="91440" tIns="45720" rIns="91440" bIns="45720" rtlCol="0" anchor="ctr">
            <a:noAutofit/>
          </a:bodyPr>
          <a:lstStyle>
            <a:lvl1pPr algn="l">
              <a:defRPr sz="1800" b="0" baseline="0">
                <a:solidFill>
                  <a:schemeClr val="tx1"/>
                </a:solidFill>
              </a:defRPr>
            </a:lvl1pPr>
          </a:lstStyle>
          <a:p>
            <a:fld id="{49AE70B2-8BF9-45C0-BB95-33D1B9D3A854}" type="slidenum">
              <a:rPr lang="zh-CN" altLang="en-US" smtClean="0"/>
            </a:fld>
            <a:endParaRPr lang="zh-CN" altLang="en-US" dirty="0"/>
          </a:p>
        </p:txBody>
      </p:sp>
    </p:spTree>
    <p:custDataLst>
      <p:tags r:id="rId16"/>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userDrawn="1"/>
        </p:nvSpPr>
        <p:spPr>
          <a:xfrm>
            <a:off x="675059" y="1890169"/>
            <a:ext cx="7425665" cy="830997"/>
          </a:xfrm>
          <a:prstGeom prst="rect">
            <a:avLst/>
          </a:prstGeom>
          <a:noFill/>
        </p:spPr>
        <p:txBody>
          <a:bodyPr wrap="squar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Linux</a:t>
            </a:r>
            <a:r>
              <a:rPr lang="zh-CN" altLang="en-US" sz="4800" b="1" dirty="0">
                <a:solidFill>
                  <a:schemeClr val="bg1"/>
                </a:solidFill>
                <a:latin typeface="微软雅黑" panose="020B0503020204020204" pitchFamily="34" charset="-122"/>
                <a:ea typeface="微软雅黑" panose="020B0503020204020204" pitchFamily="34" charset="-122"/>
              </a:rPr>
              <a:t>云计算架构师涨薪班</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marL="0" indent="0">
              <a:buNone/>
            </a:pPr>
            <a:r>
              <a:rPr lang="en-US" dirty="0"/>
              <a:t>Kubernetes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为什么需要</a:t>
            </a:r>
            <a:r>
              <a:rPr lang="en-US" altLang="zh-CN" dirty="0">
                <a:latin typeface="+mn-lt"/>
                <a:ea typeface="+mn-ea"/>
                <a:cs typeface="+mn-ea"/>
                <a:sym typeface="+mn-lt"/>
              </a:rPr>
              <a:t>Kubernetes</a:t>
            </a:r>
            <a:endParaRPr lang="zh-CN" altLang="en-US" dirty="0">
              <a:latin typeface="+mn-lt"/>
              <a:ea typeface="+mn-ea"/>
              <a:cs typeface="+mn-ea"/>
              <a:sym typeface="+mn-lt"/>
            </a:endParaRPr>
          </a:p>
        </p:txBody>
      </p:sp>
      <p:sp>
        <p:nvSpPr>
          <p:cNvPr id="4" name="文本占位符 3"/>
          <p:cNvSpPr>
            <a:spLocks noGrp="1"/>
          </p:cNvSpPr>
          <p:nvPr>
            <p:ph type="body" sz="quarter" idx="10"/>
          </p:nvPr>
        </p:nvSpPr>
        <p:spPr/>
        <p:txBody>
          <a:bodyPr/>
          <a:lstStyle/>
          <a:p>
            <a:r>
              <a:rPr lang="zh-CN" altLang="en-US" sz="1800" dirty="0">
                <a:latin typeface="+mn-lt"/>
                <a:ea typeface="+mn-ea"/>
                <a:cs typeface="+mn-ea"/>
                <a:sym typeface="+mn-lt"/>
              </a:rPr>
              <a:t>服务发现和负载</a:t>
            </a:r>
            <a:r>
              <a:rPr lang="zh-CN" altLang="en-US" sz="1800" dirty="0" smtClean="0">
                <a:latin typeface="+mn-lt"/>
                <a:ea typeface="+mn-ea"/>
                <a:cs typeface="+mn-ea"/>
                <a:sym typeface="+mn-lt"/>
              </a:rPr>
              <a:t>均衡</a:t>
            </a:r>
            <a:endParaRPr lang="en-US" altLang="zh-CN" sz="1800" dirty="0" smtClean="0">
              <a:latin typeface="+mn-lt"/>
              <a:ea typeface="+mn-ea"/>
              <a:cs typeface="+mn-ea"/>
              <a:sym typeface="+mn-lt"/>
            </a:endParaRPr>
          </a:p>
          <a:p>
            <a:r>
              <a:rPr lang="zh-CN" altLang="en-US" sz="1800" dirty="0">
                <a:latin typeface="+mn-lt"/>
                <a:ea typeface="+mn-ea"/>
                <a:cs typeface="+mn-ea"/>
                <a:sym typeface="+mn-lt"/>
              </a:rPr>
              <a:t>存储</a:t>
            </a:r>
            <a:r>
              <a:rPr lang="zh-CN" altLang="en-US" sz="1800" dirty="0" smtClean="0">
                <a:latin typeface="+mn-lt"/>
                <a:ea typeface="+mn-ea"/>
                <a:cs typeface="+mn-ea"/>
                <a:sym typeface="+mn-lt"/>
              </a:rPr>
              <a:t>编排</a:t>
            </a:r>
            <a:endParaRPr lang="en-US" altLang="zh-CN" sz="1800" dirty="0" smtClean="0">
              <a:latin typeface="+mn-lt"/>
              <a:ea typeface="+mn-ea"/>
              <a:cs typeface="+mn-ea"/>
              <a:sym typeface="+mn-lt"/>
            </a:endParaRPr>
          </a:p>
          <a:p>
            <a:r>
              <a:rPr lang="zh-CN" altLang="en-US" sz="1800" dirty="0">
                <a:latin typeface="+mn-lt"/>
                <a:ea typeface="+mn-ea"/>
                <a:cs typeface="+mn-ea"/>
                <a:sym typeface="+mn-lt"/>
              </a:rPr>
              <a:t>自动部署和回</a:t>
            </a:r>
            <a:r>
              <a:rPr lang="zh-CN" altLang="en-US" sz="1800" dirty="0" smtClean="0">
                <a:latin typeface="+mn-lt"/>
                <a:ea typeface="+mn-ea"/>
                <a:cs typeface="+mn-ea"/>
                <a:sym typeface="+mn-lt"/>
              </a:rPr>
              <a:t>滚</a:t>
            </a:r>
            <a:endParaRPr lang="en-US" altLang="zh-CN" sz="1800" dirty="0" smtClean="0">
              <a:latin typeface="+mn-lt"/>
              <a:ea typeface="+mn-ea"/>
              <a:cs typeface="+mn-ea"/>
              <a:sym typeface="+mn-lt"/>
            </a:endParaRPr>
          </a:p>
          <a:p>
            <a:r>
              <a:rPr lang="zh-CN" altLang="en-US" sz="1800" dirty="0" smtClean="0">
                <a:latin typeface="+mn-lt"/>
                <a:ea typeface="+mn-ea"/>
                <a:cs typeface="+mn-ea"/>
                <a:sym typeface="+mn-lt"/>
              </a:rPr>
              <a:t>应用容器自动部署</a:t>
            </a:r>
            <a:endParaRPr lang="zh-CN" altLang="en-US" sz="1800" dirty="0">
              <a:latin typeface="+mn-lt"/>
              <a:ea typeface="+mn-ea"/>
              <a:cs typeface="+mn-ea"/>
              <a:sym typeface="+mn-lt"/>
            </a:endParaRPr>
          </a:p>
          <a:p>
            <a:r>
              <a:rPr lang="zh-CN" altLang="en-US" sz="1800" dirty="0" smtClean="0">
                <a:latin typeface="+mn-lt"/>
                <a:ea typeface="+mn-ea"/>
                <a:cs typeface="+mn-ea"/>
                <a:sym typeface="+mn-lt"/>
              </a:rPr>
              <a:t>容器自愈</a:t>
            </a:r>
            <a:endParaRPr lang="zh-CN" altLang="en-US" sz="1800" dirty="0">
              <a:latin typeface="+mn-lt"/>
              <a:ea typeface="+mn-ea"/>
              <a:cs typeface="+mn-ea"/>
              <a:sym typeface="+mn-lt"/>
            </a:endParaRPr>
          </a:p>
          <a:p>
            <a:r>
              <a:rPr lang="zh-CN" altLang="en-US" sz="1800" dirty="0">
                <a:latin typeface="+mn-lt"/>
                <a:ea typeface="+mn-ea"/>
                <a:cs typeface="+mn-ea"/>
                <a:sym typeface="+mn-lt"/>
              </a:rPr>
              <a:t>密钥与配置管理</a:t>
            </a:r>
            <a:endParaRPr lang="zh-CN" altLang="en-US" sz="1800" dirty="0">
              <a:latin typeface="+mn-lt"/>
              <a:ea typeface="+mn-ea"/>
              <a:cs typeface="+mn-ea"/>
              <a:sym typeface="+mn-lt"/>
            </a:endParaRPr>
          </a:p>
          <a:p>
            <a:endParaRPr lang="zh-CN" altLang="en-US" sz="1800" dirty="0">
              <a:latin typeface="+mn-lt"/>
              <a:ea typeface="+mn-ea"/>
              <a:cs typeface="+mn-ea"/>
              <a:sym typeface="+mn-lt"/>
            </a:endParaRPr>
          </a:p>
          <a:p>
            <a:endParaRPr lang="zh-CN" altLang="en-US" sz="1800" dirty="0">
              <a:latin typeface="+mn-lt"/>
              <a:ea typeface="+mn-ea"/>
              <a:cs typeface="+mn-ea"/>
              <a:sym typeface="+mn-lt"/>
            </a:endParaRPr>
          </a:p>
          <a:p>
            <a:endParaRPr lang="zh-CN" altLang="en-US" sz="1800" dirty="0">
              <a:latin typeface="+mn-lt"/>
              <a:ea typeface="+mn-ea"/>
              <a:cs typeface="+mn-ea"/>
              <a:sym typeface="+mn-lt"/>
            </a:endParaRPr>
          </a:p>
          <a:p>
            <a:endParaRPr lang="zh-CN" altLang="en-US" sz="1800" dirty="0">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Kubernetes</a:t>
            </a:r>
            <a:r>
              <a:rPr lang="zh-CN" altLang="en-US" dirty="0" smtClean="0">
                <a:latin typeface="+mn-lt"/>
                <a:ea typeface="+mn-ea"/>
                <a:cs typeface="+mn-ea"/>
                <a:sym typeface="+mn-lt"/>
              </a:rPr>
              <a:t>架构</a:t>
            </a:r>
            <a:endParaRPr lang="zh-CN" altLang="en-US" dirty="0">
              <a:latin typeface="+mn-lt"/>
              <a:ea typeface="+mn-ea"/>
              <a:cs typeface="+mn-ea"/>
              <a:sym typeface="+mn-lt"/>
            </a:endParaRPr>
          </a:p>
        </p:txBody>
      </p:sp>
      <p:pic>
        <p:nvPicPr>
          <p:cNvPr id="5" name="图片 4"/>
          <p:cNvPicPr>
            <a:picLocks noChangeAspect="1"/>
          </p:cNvPicPr>
          <p:nvPr/>
        </p:nvPicPr>
        <p:blipFill>
          <a:blip r:embed="rId1"/>
          <a:stretch>
            <a:fillRect/>
          </a:stretch>
        </p:blipFill>
        <p:spPr>
          <a:xfrm>
            <a:off x="1066448" y="1364043"/>
            <a:ext cx="10068628" cy="470459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Master</a:t>
            </a:r>
            <a:r>
              <a:rPr lang="zh-CN" altLang="en-US" dirty="0" smtClean="0">
                <a:latin typeface="+mn-lt"/>
                <a:ea typeface="+mn-ea"/>
                <a:cs typeface="+mn-ea"/>
                <a:sym typeface="+mn-lt"/>
              </a:rPr>
              <a:t>节点组件</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955695"/>
            <a:ext cx="11293475" cy="5153025"/>
          </a:xfrm>
        </p:spPr>
        <p:txBody>
          <a:bodyPr/>
          <a:lstStyle/>
          <a:p>
            <a:pPr>
              <a:lnSpc>
                <a:spcPct val="100000"/>
              </a:lnSpc>
            </a:pPr>
            <a:r>
              <a:rPr lang="en-US" altLang="zh-CN" sz="1600" dirty="0" smtClean="0">
                <a:latin typeface="+mn-lt"/>
                <a:ea typeface="+mn-ea"/>
                <a:cs typeface="+mn-ea"/>
                <a:sym typeface="+mn-lt"/>
              </a:rPr>
              <a:t>kube-apiserver</a:t>
            </a:r>
            <a:endParaRPr lang="en-US" altLang="zh-CN" sz="1600" dirty="0" smtClean="0">
              <a:latin typeface="+mn-lt"/>
              <a:ea typeface="+mn-ea"/>
              <a:cs typeface="+mn-ea"/>
              <a:sym typeface="+mn-lt"/>
            </a:endParaRPr>
          </a:p>
          <a:p>
            <a:pPr lvl="1">
              <a:lnSpc>
                <a:spcPct val="100000"/>
              </a:lnSpc>
            </a:pPr>
            <a:r>
              <a:rPr lang="zh-CN" altLang="en-US" sz="1400" dirty="0" smtClean="0">
                <a:latin typeface="+mn-lt"/>
                <a:ea typeface="+mn-ea"/>
                <a:cs typeface="+mn-ea"/>
                <a:sym typeface="+mn-lt"/>
              </a:rPr>
              <a:t>用于暴露</a:t>
            </a:r>
            <a:r>
              <a:rPr lang="en-US" altLang="zh-CN" sz="1400" dirty="0" smtClean="0">
                <a:latin typeface="+mn-lt"/>
                <a:ea typeface="+mn-ea"/>
                <a:cs typeface="+mn-ea"/>
                <a:sym typeface="+mn-lt"/>
              </a:rPr>
              <a:t>kubernetes</a:t>
            </a:r>
            <a:r>
              <a:rPr lang="zh-CN" altLang="en-US" sz="1400" dirty="0" smtClean="0">
                <a:latin typeface="+mn-lt"/>
                <a:ea typeface="+mn-ea"/>
                <a:cs typeface="+mn-ea"/>
                <a:sym typeface="+mn-lt"/>
              </a:rPr>
              <a:t>的</a:t>
            </a:r>
            <a:r>
              <a:rPr lang="en-US" altLang="zh-CN" sz="1400" dirty="0" smtClean="0">
                <a:latin typeface="+mn-lt"/>
                <a:ea typeface="+mn-ea"/>
                <a:cs typeface="+mn-ea"/>
                <a:sym typeface="+mn-lt"/>
              </a:rPr>
              <a:t>API</a:t>
            </a:r>
            <a:r>
              <a:rPr lang="zh-CN" altLang="en-US" sz="1400" dirty="0" smtClean="0">
                <a:latin typeface="+mn-lt"/>
                <a:ea typeface="+mn-ea"/>
                <a:cs typeface="+mn-ea"/>
                <a:sym typeface="+mn-lt"/>
              </a:rPr>
              <a:t>接口，负责接收响应所有的请求</a:t>
            </a:r>
            <a:endParaRPr lang="en-US" altLang="zh-CN" sz="1400" dirty="0" smtClean="0">
              <a:latin typeface="+mn-lt"/>
              <a:ea typeface="+mn-ea"/>
              <a:cs typeface="+mn-ea"/>
              <a:sym typeface="+mn-lt"/>
            </a:endParaRPr>
          </a:p>
          <a:p>
            <a:pPr>
              <a:lnSpc>
                <a:spcPct val="100000"/>
              </a:lnSpc>
            </a:pPr>
            <a:r>
              <a:rPr lang="en-US" altLang="zh-CN" sz="1600" dirty="0" err="1">
                <a:latin typeface="+mn-lt"/>
                <a:ea typeface="+mn-ea"/>
                <a:cs typeface="+mn-ea"/>
                <a:sym typeface="+mn-lt"/>
              </a:rPr>
              <a:t>e</a:t>
            </a:r>
            <a:r>
              <a:rPr lang="en-US" altLang="zh-CN" sz="1600" dirty="0" err="1" smtClean="0">
                <a:latin typeface="+mn-lt"/>
                <a:ea typeface="+mn-ea"/>
                <a:cs typeface="+mn-ea"/>
                <a:sym typeface="+mn-lt"/>
              </a:rPr>
              <a:t>tcd</a:t>
            </a:r>
            <a:endParaRPr lang="en-US" altLang="zh-CN" sz="1600" dirty="0" smtClean="0">
              <a:latin typeface="+mn-lt"/>
              <a:ea typeface="+mn-ea"/>
              <a:cs typeface="+mn-ea"/>
              <a:sym typeface="+mn-lt"/>
            </a:endParaRPr>
          </a:p>
          <a:p>
            <a:pPr lvl="1">
              <a:lnSpc>
                <a:spcPct val="100000"/>
              </a:lnSpc>
            </a:pPr>
            <a:r>
              <a:rPr lang="en-US" altLang="zh-CN" sz="1400" dirty="0" smtClean="0">
                <a:latin typeface="+mn-lt"/>
                <a:ea typeface="+mn-ea"/>
                <a:cs typeface="+mn-ea"/>
                <a:sym typeface="+mn-lt"/>
              </a:rPr>
              <a:t>Kubernetes</a:t>
            </a:r>
            <a:r>
              <a:rPr lang="zh-CN" altLang="en-US" sz="1400" dirty="0" smtClean="0">
                <a:latin typeface="+mn-lt"/>
                <a:ea typeface="+mn-ea"/>
                <a:cs typeface="+mn-ea"/>
                <a:sym typeface="+mn-lt"/>
              </a:rPr>
              <a:t>数据库，用于存储</a:t>
            </a:r>
            <a:r>
              <a:rPr lang="en-US" altLang="zh-CN" sz="1400" dirty="0" smtClean="0">
                <a:latin typeface="+mn-lt"/>
                <a:ea typeface="+mn-ea"/>
                <a:cs typeface="+mn-ea"/>
                <a:sym typeface="+mn-lt"/>
              </a:rPr>
              <a:t>k8s</a:t>
            </a:r>
            <a:r>
              <a:rPr lang="zh-CN" altLang="en-US" sz="1400" dirty="0" smtClean="0">
                <a:latin typeface="+mn-lt"/>
                <a:ea typeface="+mn-ea"/>
                <a:cs typeface="+mn-ea"/>
                <a:sym typeface="+mn-lt"/>
              </a:rPr>
              <a:t>集群所有的信息</a:t>
            </a:r>
            <a:endParaRPr lang="en-US" altLang="zh-CN" sz="1400" dirty="0" smtClean="0">
              <a:latin typeface="+mn-lt"/>
              <a:ea typeface="+mn-ea"/>
              <a:cs typeface="+mn-ea"/>
              <a:sym typeface="+mn-lt"/>
            </a:endParaRPr>
          </a:p>
          <a:p>
            <a:pPr>
              <a:lnSpc>
                <a:spcPct val="100000"/>
              </a:lnSpc>
            </a:pPr>
            <a:r>
              <a:rPr lang="en-US" altLang="zh-CN" sz="1600" dirty="0" err="1" smtClean="0">
                <a:latin typeface="+mn-lt"/>
                <a:ea typeface="+mn-ea"/>
                <a:cs typeface="+mn-ea"/>
                <a:sym typeface="+mn-lt"/>
              </a:rPr>
              <a:t>kube</a:t>
            </a:r>
            <a:r>
              <a:rPr lang="en-US" altLang="zh-CN" sz="1600" dirty="0" smtClean="0">
                <a:latin typeface="+mn-lt"/>
                <a:ea typeface="+mn-ea"/>
                <a:cs typeface="+mn-ea"/>
                <a:sym typeface="+mn-lt"/>
              </a:rPr>
              <a:t>-scheduler</a:t>
            </a:r>
            <a:endParaRPr lang="en-US" altLang="zh-CN" sz="1600" dirty="0" smtClean="0">
              <a:latin typeface="+mn-lt"/>
              <a:ea typeface="+mn-ea"/>
              <a:cs typeface="+mn-ea"/>
              <a:sym typeface="+mn-lt"/>
            </a:endParaRPr>
          </a:p>
          <a:p>
            <a:pPr lvl="1">
              <a:lnSpc>
                <a:spcPct val="100000"/>
              </a:lnSpc>
            </a:pPr>
            <a:r>
              <a:rPr lang="en-US" altLang="zh-CN" sz="1400" dirty="0" smtClean="0">
                <a:latin typeface="+mn-lt"/>
                <a:ea typeface="+mn-ea"/>
                <a:cs typeface="+mn-ea"/>
                <a:sym typeface="+mn-lt"/>
              </a:rPr>
              <a:t>Kubernetes</a:t>
            </a:r>
            <a:r>
              <a:rPr lang="zh-CN" altLang="en-US" sz="1400" dirty="0" smtClean="0">
                <a:latin typeface="+mn-lt"/>
                <a:ea typeface="+mn-ea"/>
                <a:cs typeface="+mn-ea"/>
                <a:sym typeface="+mn-lt"/>
              </a:rPr>
              <a:t>集群调度器，用于为新创建的</a:t>
            </a:r>
            <a:r>
              <a:rPr lang="en-US" altLang="zh-CN" sz="1400" dirty="0" smtClean="0">
                <a:latin typeface="+mn-lt"/>
                <a:ea typeface="+mn-ea"/>
                <a:cs typeface="+mn-ea"/>
                <a:sym typeface="+mn-lt"/>
              </a:rPr>
              <a:t>Pod</a:t>
            </a:r>
            <a:r>
              <a:rPr lang="zh-CN" altLang="en-US" sz="1400" dirty="0" smtClean="0">
                <a:latin typeface="+mn-lt"/>
                <a:ea typeface="+mn-ea"/>
                <a:cs typeface="+mn-ea"/>
                <a:sym typeface="+mn-lt"/>
              </a:rPr>
              <a:t>选择</a:t>
            </a:r>
            <a:r>
              <a:rPr lang="en-US" altLang="zh-CN" sz="1400" dirty="0" smtClean="0">
                <a:latin typeface="+mn-lt"/>
                <a:ea typeface="+mn-ea"/>
                <a:cs typeface="+mn-ea"/>
                <a:sym typeface="+mn-lt"/>
              </a:rPr>
              <a:t>node</a:t>
            </a:r>
            <a:endParaRPr lang="en-US" altLang="zh-CN" sz="1400" dirty="0" smtClean="0">
              <a:latin typeface="+mn-lt"/>
              <a:ea typeface="+mn-ea"/>
              <a:cs typeface="+mn-ea"/>
              <a:sym typeface="+mn-lt"/>
            </a:endParaRPr>
          </a:p>
          <a:p>
            <a:pPr>
              <a:lnSpc>
                <a:spcPct val="100000"/>
              </a:lnSpc>
            </a:pPr>
            <a:r>
              <a:rPr lang="en-US" altLang="zh-CN" sz="1600" dirty="0" err="1" smtClean="0">
                <a:latin typeface="+mn-lt"/>
                <a:ea typeface="+mn-ea"/>
                <a:cs typeface="+mn-ea"/>
                <a:sym typeface="+mn-lt"/>
              </a:rPr>
              <a:t>kube</a:t>
            </a:r>
            <a:r>
              <a:rPr lang="en-US" altLang="zh-CN" sz="1600" dirty="0" smtClean="0">
                <a:latin typeface="+mn-lt"/>
                <a:ea typeface="+mn-ea"/>
                <a:cs typeface="+mn-ea"/>
                <a:sym typeface="+mn-lt"/>
              </a:rPr>
              <a:t>-controller-manager</a:t>
            </a:r>
            <a:endParaRPr lang="en-US" altLang="zh-CN" sz="1600" dirty="0" smtClean="0">
              <a:latin typeface="+mn-lt"/>
              <a:ea typeface="+mn-ea"/>
              <a:cs typeface="+mn-ea"/>
              <a:sym typeface="+mn-lt"/>
            </a:endParaRPr>
          </a:p>
          <a:p>
            <a:pPr lvl="1">
              <a:lnSpc>
                <a:spcPct val="100000"/>
              </a:lnSpc>
            </a:pPr>
            <a:r>
              <a:rPr lang="en-US" altLang="zh-CN" sz="1400" dirty="0" smtClean="0">
                <a:latin typeface="+mn-lt"/>
                <a:ea typeface="+mn-ea"/>
                <a:cs typeface="+mn-ea"/>
                <a:sym typeface="+mn-lt"/>
              </a:rPr>
              <a:t>Node</a:t>
            </a:r>
            <a:r>
              <a:rPr lang="zh-CN" altLang="en-US" sz="1400" dirty="0" smtClean="0">
                <a:latin typeface="+mn-lt"/>
                <a:ea typeface="+mn-ea"/>
                <a:cs typeface="+mn-ea"/>
                <a:sym typeface="+mn-lt"/>
              </a:rPr>
              <a:t>控制器</a:t>
            </a:r>
            <a:endParaRPr lang="en-US" altLang="zh-CN" sz="1400" dirty="0" smtClean="0">
              <a:latin typeface="+mn-lt"/>
              <a:ea typeface="+mn-ea"/>
              <a:cs typeface="+mn-ea"/>
              <a:sym typeface="+mn-lt"/>
            </a:endParaRPr>
          </a:p>
          <a:p>
            <a:pPr lvl="1">
              <a:lnSpc>
                <a:spcPct val="100000"/>
              </a:lnSpc>
            </a:pPr>
            <a:r>
              <a:rPr lang="en-US" altLang="zh-CN" sz="1400" dirty="0" smtClean="0">
                <a:latin typeface="+mn-lt"/>
                <a:ea typeface="+mn-ea"/>
                <a:cs typeface="+mn-ea"/>
                <a:sym typeface="+mn-lt"/>
              </a:rPr>
              <a:t>Replication</a:t>
            </a:r>
            <a:r>
              <a:rPr lang="zh-CN" altLang="en-US" sz="1400" dirty="0" smtClean="0">
                <a:latin typeface="+mn-lt"/>
                <a:ea typeface="+mn-ea"/>
                <a:cs typeface="+mn-ea"/>
                <a:sym typeface="+mn-lt"/>
              </a:rPr>
              <a:t>控制器</a:t>
            </a:r>
            <a:endParaRPr lang="en-US" altLang="zh-CN" sz="1400" dirty="0" smtClean="0">
              <a:latin typeface="+mn-lt"/>
              <a:ea typeface="+mn-ea"/>
              <a:cs typeface="+mn-ea"/>
              <a:sym typeface="+mn-lt"/>
            </a:endParaRPr>
          </a:p>
          <a:p>
            <a:pPr lvl="1">
              <a:lnSpc>
                <a:spcPct val="100000"/>
              </a:lnSpc>
            </a:pPr>
            <a:r>
              <a:rPr lang="en-US" altLang="zh-CN" sz="1400" dirty="0" smtClean="0">
                <a:latin typeface="+mn-lt"/>
                <a:ea typeface="+mn-ea"/>
                <a:cs typeface="+mn-ea"/>
                <a:sym typeface="+mn-lt"/>
              </a:rPr>
              <a:t>Endpoints</a:t>
            </a:r>
            <a:r>
              <a:rPr lang="zh-CN" altLang="en-US" sz="1400" dirty="0" smtClean="0">
                <a:latin typeface="+mn-lt"/>
                <a:ea typeface="+mn-ea"/>
                <a:cs typeface="+mn-ea"/>
                <a:sym typeface="+mn-lt"/>
              </a:rPr>
              <a:t>控制器</a:t>
            </a:r>
            <a:endParaRPr lang="en-US" altLang="zh-CN" sz="1400" dirty="0" smtClean="0">
              <a:latin typeface="+mn-lt"/>
              <a:ea typeface="+mn-ea"/>
              <a:cs typeface="+mn-ea"/>
              <a:sym typeface="+mn-lt"/>
            </a:endParaRPr>
          </a:p>
          <a:p>
            <a:pPr lvl="1">
              <a:lnSpc>
                <a:spcPct val="100000"/>
              </a:lnSpc>
            </a:pPr>
            <a:r>
              <a:rPr lang="en-US" altLang="zh-CN" sz="1400" dirty="0">
                <a:latin typeface="+mn-lt"/>
                <a:ea typeface="+mn-ea"/>
                <a:cs typeface="+mn-ea"/>
                <a:sym typeface="+mn-lt"/>
              </a:rPr>
              <a:t>Service Account</a:t>
            </a:r>
            <a:r>
              <a:rPr lang="zh-CN" altLang="en-US" sz="1400" dirty="0">
                <a:latin typeface="+mn-lt"/>
                <a:ea typeface="+mn-ea"/>
                <a:cs typeface="+mn-ea"/>
                <a:sym typeface="+mn-lt"/>
              </a:rPr>
              <a:t>和</a:t>
            </a:r>
            <a:r>
              <a:rPr lang="en-US" altLang="zh-CN" sz="1400" dirty="0">
                <a:latin typeface="+mn-lt"/>
                <a:ea typeface="+mn-ea"/>
                <a:cs typeface="+mn-ea"/>
                <a:sym typeface="+mn-lt"/>
              </a:rPr>
              <a:t>Token</a:t>
            </a:r>
            <a:r>
              <a:rPr lang="zh-CN" altLang="en-US" sz="1400" dirty="0">
                <a:latin typeface="+mn-lt"/>
                <a:ea typeface="+mn-ea"/>
                <a:cs typeface="+mn-ea"/>
                <a:sym typeface="+mn-lt"/>
              </a:rPr>
              <a:t>控制器</a:t>
            </a:r>
            <a:endParaRPr lang="en-US" altLang="zh-CN" sz="1400" dirty="0">
              <a:latin typeface="+mn-lt"/>
              <a:ea typeface="+mn-ea"/>
              <a:cs typeface="+mn-ea"/>
              <a:sym typeface="+mn-lt"/>
            </a:endParaRPr>
          </a:p>
          <a:p>
            <a:pPr>
              <a:lnSpc>
                <a:spcPct val="100000"/>
              </a:lnSpc>
            </a:pPr>
            <a:r>
              <a:rPr lang="en-US" altLang="zh-CN" sz="1600" dirty="0" smtClean="0">
                <a:latin typeface="+mn-lt"/>
                <a:ea typeface="+mn-ea"/>
                <a:cs typeface="+mn-ea"/>
                <a:sym typeface="+mn-lt"/>
              </a:rPr>
              <a:t>cloud-controller-manager</a:t>
            </a:r>
            <a:endParaRPr lang="en-US" altLang="zh-CN" sz="1600" dirty="0" smtClean="0">
              <a:latin typeface="+mn-lt"/>
              <a:ea typeface="+mn-ea"/>
              <a:cs typeface="+mn-ea"/>
              <a:sym typeface="+mn-lt"/>
            </a:endParaRPr>
          </a:p>
          <a:p>
            <a:pPr lvl="1">
              <a:lnSpc>
                <a:spcPct val="100000"/>
              </a:lnSpc>
            </a:pPr>
            <a:r>
              <a:rPr lang="en-US" altLang="zh-CN" sz="1400" dirty="0" smtClean="0">
                <a:latin typeface="+mn-lt"/>
                <a:ea typeface="+mn-ea"/>
                <a:cs typeface="+mn-ea"/>
                <a:sym typeface="+mn-lt"/>
              </a:rPr>
              <a:t>Node</a:t>
            </a:r>
            <a:r>
              <a:rPr lang="zh-CN" altLang="en-US" sz="1400" dirty="0" smtClean="0">
                <a:latin typeface="+mn-lt"/>
                <a:ea typeface="+mn-ea"/>
                <a:cs typeface="+mn-ea"/>
                <a:sym typeface="+mn-lt"/>
              </a:rPr>
              <a:t>控制器</a:t>
            </a:r>
            <a:endParaRPr lang="en-US" altLang="zh-CN" sz="1400" dirty="0" smtClean="0">
              <a:latin typeface="+mn-lt"/>
              <a:ea typeface="+mn-ea"/>
              <a:cs typeface="+mn-ea"/>
              <a:sym typeface="+mn-lt"/>
            </a:endParaRPr>
          </a:p>
          <a:p>
            <a:pPr lvl="1">
              <a:lnSpc>
                <a:spcPct val="100000"/>
              </a:lnSpc>
            </a:pPr>
            <a:r>
              <a:rPr lang="en-US" altLang="zh-CN" sz="1400" dirty="0" smtClean="0">
                <a:latin typeface="+mn-lt"/>
                <a:ea typeface="+mn-ea"/>
                <a:cs typeface="+mn-ea"/>
                <a:sym typeface="+mn-lt"/>
              </a:rPr>
              <a:t>Route</a:t>
            </a:r>
            <a:r>
              <a:rPr lang="zh-CN" altLang="en-US" sz="1400" dirty="0" smtClean="0">
                <a:latin typeface="+mn-lt"/>
                <a:ea typeface="+mn-ea"/>
                <a:cs typeface="+mn-ea"/>
                <a:sym typeface="+mn-lt"/>
              </a:rPr>
              <a:t>控制器</a:t>
            </a:r>
            <a:endParaRPr lang="en-US" altLang="zh-CN" sz="1400" dirty="0" smtClean="0">
              <a:latin typeface="+mn-lt"/>
              <a:ea typeface="+mn-ea"/>
              <a:cs typeface="+mn-ea"/>
              <a:sym typeface="+mn-lt"/>
            </a:endParaRPr>
          </a:p>
          <a:p>
            <a:pPr lvl="1">
              <a:lnSpc>
                <a:spcPct val="100000"/>
              </a:lnSpc>
            </a:pPr>
            <a:r>
              <a:rPr lang="en-US" altLang="zh-CN" sz="1400" dirty="0" smtClean="0">
                <a:latin typeface="+mn-lt"/>
                <a:ea typeface="+mn-ea"/>
                <a:cs typeface="+mn-ea"/>
                <a:sym typeface="+mn-lt"/>
              </a:rPr>
              <a:t>Service</a:t>
            </a:r>
            <a:r>
              <a:rPr lang="zh-CN" altLang="en-US" sz="1400" dirty="0" smtClean="0">
                <a:latin typeface="+mn-lt"/>
                <a:ea typeface="+mn-ea"/>
                <a:cs typeface="+mn-ea"/>
                <a:sym typeface="+mn-lt"/>
              </a:rPr>
              <a:t>控制器</a:t>
            </a:r>
            <a:endParaRPr lang="en-US" altLang="zh-CN" sz="1400" dirty="0" smtClean="0">
              <a:latin typeface="+mn-lt"/>
              <a:ea typeface="+mn-ea"/>
              <a:cs typeface="+mn-ea"/>
              <a:sym typeface="+mn-lt"/>
            </a:endParaRPr>
          </a:p>
          <a:p>
            <a:pPr lvl="1">
              <a:lnSpc>
                <a:spcPct val="100000"/>
              </a:lnSpc>
            </a:pPr>
            <a:r>
              <a:rPr lang="en-US" altLang="zh-CN" sz="1400" dirty="0" smtClean="0">
                <a:latin typeface="+mn-lt"/>
                <a:ea typeface="+mn-ea"/>
                <a:cs typeface="+mn-ea"/>
                <a:sym typeface="+mn-lt"/>
              </a:rPr>
              <a:t>Volume</a:t>
            </a:r>
            <a:r>
              <a:rPr lang="zh-CN" altLang="en-US" sz="1400" dirty="0" smtClean="0">
                <a:latin typeface="+mn-lt"/>
                <a:ea typeface="+mn-ea"/>
                <a:cs typeface="+mn-ea"/>
                <a:sym typeface="+mn-lt"/>
              </a:rPr>
              <a:t>控制器</a:t>
            </a:r>
            <a:endParaRPr lang="en-US" altLang="zh-CN" sz="1400" dirty="0">
              <a:latin typeface="+mn-lt"/>
              <a:ea typeface="+mn-ea"/>
              <a:cs typeface="+mn-ea"/>
              <a:sym typeface="+mn-lt"/>
            </a:endParaRPr>
          </a:p>
          <a:p>
            <a:pPr>
              <a:lnSpc>
                <a:spcPct val="120000"/>
              </a:lnSpc>
            </a:pPr>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Node</a:t>
            </a:r>
            <a:r>
              <a:rPr lang="zh-CN" altLang="en-US" dirty="0" smtClean="0">
                <a:latin typeface="+mn-lt"/>
                <a:ea typeface="+mn-ea"/>
                <a:cs typeface="+mn-ea"/>
                <a:sym typeface="+mn-lt"/>
              </a:rPr>
              <a:t>节点组件</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en-US" altLang="zh-CN" sz="1800" dirty="0" smtClean="0">
                <a:latin typeface="+mn-lt"/>
                <a:ea typeface="+mn-ea"/>
                <a:cs typeface="+mn-ea"/>
                <a:sym typeface="+mn-lt"/>
              </a:rPr>
              <a:t>Kubelet</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运行在</a:t>
            </a:r>
            <a:r>
              <a:rPr lang="en-US" altLang="zh-CN" sz="1600" dirty="0" smtClean="0">
                <a:latin typeface="+mn-lt"/>
                <a:ea typeface="+mn-ea"/>
                <a:cs typeface="+mn-ea"/>
                <a:sym typeface="+mn-lt"/>
              </a:rPr>
              <a:t>Node</a:t>
            </a:r>
            <a:r>
              <a:rPr lang="zh-CN" altLang="en-US" sz="1600" dirty="0" smtClean="0">
                <a:latin typeface="+mn-lt"/>
                <a:ea typeface="+mn-ea"/>
                <a:cs typeface="+mn-ea"/>
                <a:sym typeface="+mn-lt"/>
              </a:rPr>
              <a:t>节点上的代理服务，用于调用</a:t>
            </a:r>
            <a:r>
              <a:rPr lang="en-US" altLang="zh-CN" sz="1600" dirty="0" smtClean="0">
                <a:latin typeface="+mn-lt"/>
                <a:ea typeface="+mn-ea"/>
                <a:cs typeface="+mn-ea"/>
                <a:sym typeface="+mn-lt"/>
              </a:rPr>
              <a:t>runtime</a:t>
            </a:r>
            <a:r>
              <a:rPr lang="zh-CN" altLang="en-US" sz="1600" dirty="0" smtClean="0">
                <a:latin typeface="+mn-lt"/>
                <a:ea typeface="+mn-ea"/>
                <a:cs typeface="+mn-ea"/>
                <a:sym typeface="+mn-lt"/>
              </a:rPr>
              <a:t>创建</a:t>
            </a:r>
            <a:r>
              <a:rPr lang="en-US" altLang="zh-CN" sz="1600" dirty="0" smtClean="0">
                <a:latin typeface="+mn-lt"/>
                <a:ea typeface="+mn-ea"/>
                <a:cs typeface="+mn-ea"/>
                <a:sym typeface="+mn-lt"/>
              </a:rPr>
              <a:t>Pod</a:t>
            </a:r>
            <a:endParaRPr lang="en-US" altLang="zh-CN" sz="1600" dirty="0" smtClean="0">
              <a:latin typeface="+mn-lt"/>
              <a:ea typeface="+mn-ea"/>
              <a:cs typeface="+mn-ea"/>
              <a:sym typeface="+mn-lt"/>
            </a:endParaRPr>
          </a:p>
          <a:p>
            <a:r>
              <a:rPr lang="en-US" altLang="zh-CN" sz="1800" dirty="0" err="1" smtClean="0">
                <a:latin typeface="+mn-lt"/>
                <a:ea typeface="+mn-ea"/>
                <a:cs typeface="+mn-ea"/>
                <a:sym typeface="+mn-lt"/>
              </a:rPr>
              <a:t>kube</a:t>
            </a:r>
            <a:r>
              <a:rPr lang="en-US" altLang="zh-CN" sz="1800" dirty="0" smtClean="0">
                <a:latin typeface="+mn-lt"/>
                <a:ea typeface="+mn-ea"/>
                <a:cs typeface="+mn-ea"/>
                <a:sym typeface="+mn-lt"/>
              </a:rPr>
              <a:t>-proxy </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网络负载均衡组件，维护着</a:t>
            </a:r>
            <a:r>
              <a:rPr lang="en-US" altLang="zh-CN" sz="1600" dirty="0" smtClean="0">
                <a:latin typeface="+mn-lt"/>
                <a:ea typeface="+mn-ea"/>
                <a:cs typeface="+mn-ea"/>
                <a:sym typeface="+mn-lt"/>
              </a:rPr>
              <a:t>Node</a:t>
            </a:r>
            <a:r>
              <a:rPr lang="zh-CN" altLang="en-US" sz="1600" dirty="0" smtClean="0">
                <a:latin typeface="+mn-lt"/>
                <a:ea typeface="+mn-ea"/>
                <a:cs typeface="+mn-ea"/>
                <a:sym typeface="+mn-lt"/>
              </a:rPr>
              <a:t>节点上的网络规则</a:t>
            </a:r>
            <a:endParaRPr lang="en-US" altLang="zh-CN" sz="1600" dirty="0">
              <a:latin typeface="+mn-lt"/>
              <a:ea typeface="+mn-ea"/>
              <a:cs typeface="+mn-ea"/>
              <a:sym typeface="+mn-lt"/>
            </a:endParaRPr>
          </a:p>
          <a:p>
            <a:r>
              <a:rPr lang="en-US" altLang="zh-CN" sz="1800" dirty="0">
                <a:latin typeface="+mn-lt"/>
                <a:ea typeface="+mn-ea"/>
                <a:cs typeface="+mn-ea"/>
                <a:sym typeface="+mn-lt"/>
              </a:rPr>
              <a:t>Container runtime </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用于创建容器</a:t>
            </a:r>
            <a:endParaRPr lang="en-US" altLang="zh-CN" sz="1600" dirty="0">
              <a:latin typeface="+mn-lt"/>
              <a:ea typeface="+mn-ea"/>
              <a:cs typeface="+mn-ea"/>
              <a:sym typeface="+mn-lt"/>
            </a:endParaRPr>
          </a:p>
          <a:p>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Kubernetes</a:t>
            </a:r>
            <a:r>
              <a:rPr lang="zh-CN" altLang="en-US" dirty="0" smtClean="0">
                <a:latin typeface="+mn-lt"/>
                <a:ea typeface="+mn-ea"/>
                <a:cs typeface="+mn-ea"/>
                <a:sym typeface="+mn-lt"/>
              </a:rPr>
              <a:t>插件</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en-US" altLang="zh-CN" sz="1800" dirty="0">
                <a:latin typeface="+mn-lt"/>
                <a:ea typeface="+mn-ea"/>
                <a:cs typeface="+mn-ea"/>
                <a:sym typeface="+mn-lt"/>
              </a:rPr>
              <a:t>Kubernetes</a:t>
            </a:r>
            <a:r>
              <a:rPr lang="zh-CN" altLang="en-US" sz="1800" dirty="0" smtClean="0">
                <a:latin typeface="+mn-lt"/>
                <a:ea typeface="+mn-ea"/>
                <a:cs typeface="+mn-ea"/>
                <a:sym typeface="+mn-lt"/>
              </a:rPr>
              <a:t>插件可以借助</a:t>
            </a:r>
            <a:r>
              <a:rPr lang="en-US" altLang="zh-CN" sz="1800" dirty="0" smtClean="0">
                <a:latin typeface="+mn-lt"/>
                <a:ea typeface="+mn-ea"/>
                <a:cs typeface="+mn-ea"/>
                <a:sym typeface="+mn-lt"/>
              </a:rPr>
              <a:t>k8s</a:t>
            </a:r>
            <a:r>
              <a:rPr lang="zh-CN" altLang="en-US" sz="1800" dirty="0" smtClean="0">
                <a:latin typeface="+mn-lt"/>
                <a:ea typeface="+mn-ea"/>
                <a:cs typeface="+mn-ea"/>
                <a:sym typeface="+mn-lt"/>
              </a:rPr>
              <a:t>资源用于实现以下集群的功能：</a:t>
            </a:r>
            <a:endParaRPr lang="en-US" altLang="zh-CN" sz="1800" dirty="0" smtClean="0">
              <a:latin typeface="+mn-lt"/>
              <a:ea typeface="+mn-ea"/>
              <a:cs typeface="+mn-ea"/>
              <a:sym typeface="+mn-lt"/>
            </a:endParaRPr>
          </a:p>
          <a:p>
            <a:pPr lvl="1"/>
            <a:r>
              <a:rPr lang="en-US" altLang="zh-CN" sz="1600" dirty="0" smtClean="0">
                <a:latin typeface="+mn-lt"/>
                <a:ea typeface="+mn-ea"/>
                <a:cs typeface="+mn-ea"/>
                <a:sym typeface="+mn-lt"/>
              </a:rPr>
              <a:t>DNS</a:t>
            </a:r>
            <a:endParaRPr lang="en-US" altLang="zh-CN" sz="1600" dirty="0" smtClean="0">
              <a:latin typeface="+mn-lt"/>
              <a:ea typeface="+mn-ea"/>
              <a:cs typeface="+mn-ea"/>
              <a:sym typeface="+mn-lt"/>
            </a:endParaRPr>
          </a:p>
          <a:p>
            <a:pPr lvl="1"/>
            <a:r>
              <a:rPr lang="en-US" altLang="zh-CN" sz="1600" dirty="0" smtClean="0">
                <a:latin typeface="+mn-lt"/>
                <a:ea typeface="+mn-ea"/>
                <a:cs typeface="+mn-ea"/>
                <a:sym typeface="+mn-lt"/>
              </a:rPr>
              <a:t>Dashboard</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容器监控器</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集群日志服务器</a:t>
            </a:r>
            <a:endParaRPr lang="zh-CN" altLang="en-US" sz="16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Kubernetes</a:t>
            </a:r>
            <a:r>
              <a:rPr lang="zh-CN" altLang="en-US" dirty="0" smtClean="0">
                <a:latin typeface="+mn-lt"/>
                <a:ea typeface="+mn-ea"/>
                <a:cs typeface="+mn-ea"/>
                <a:sym typeface="+mn-lt"/>
              </a:rPr>
              <a:t>工作流程</a:t>
            </a:r>
            <a:endParaRPr lang="zh-CN" altLang="en-US" dirty="0">
              <a:latin typeface="+mn-lt"/>
              <a:ea typeface="+mn-ea"/>
              <a:cs typeface="+mn-ea"/>
              <a:sym typeface="+mn-lt"/>
            </a:endParaRPr>
          </a:p>
        </p:txBody>
      </p:sp>
      <p:sp>
        <p:nvSpPr>
          <p:cNvPr id="5" name="圆角矩形 4"/>
          <p:cNvSpPr/>
          <p:nvPr/>
        </p:nvSpPr>
        <p:spPr bwMode="auto">
          <a:xfrm>
            <a:off x="3247509" y="1665852"/>
            <a:ext cx="5708224" cy="1373740"/>
          </a:xfrm>
          <a:prstGeom prst="roundRect">
            <a:avLst>
              <a:gd name="adj" fmla="val 7338"/>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t" latinLnBrk="0" hangingPunct="1">
              <a:lnSpc>
                <a:spcPct val="100000"/>
              </a:lnSpc>
              <a:spcBef>
                <a:spcPct val="0"/>
              </a:spcBef>
              <a:spcAft>
                <a:spcPct val="0"/>
              </a:spcAft>
              <a:buClrTx/>
              <a:buSzTx/>
              <a:buFontTx/>
              <a:buNone/>
              <a:defRPr/>
            </a:pPr>
            <a:r>
              <a:rPr lang="en-US" altLang="zh-CN" sz="1200" kern="0" dirty="0" smtClean="0">
                <a:solidFill>
                  <a:srgbClr val="000000"/>
                </a:solidFill>
                <a:cs typeface="+mn-ea"/>
                <a:sym typeface="+mn-lt"/>
              </a:rPr>
              <a:t>Master</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grpSp>
        <p:nvGrpSpPr>
          <p:cNvPr id="30" name="组合 29"/>
          <p:cNvGrpSpPr/>
          <p:nvPr/>
        </p:nvGrpSpPr>
        <p:grpSpPr>
          <a:xfrm>
            <a:off x="3745202" y="1822564"/>
            <a:ext cx="4709492" cy="1060317"/>
            <a:chOff x="3745202" y="2122836"/>
            <a:chExt cx="4709492" cy="1060317"/>
          </a:xfrm>
        </p:grpSpPr>
        <p:sp>
          <p:nvSpPr>
            <p:cNvPr id="4" name="圆角矩形 3"/>
            <p:cNvSpPr/>
            <p:nvPr/>
          </p:nvSpPr>
          <p:spPr bwMode="auto">
            <a:xfrm>
              <a:off x="5378510" y="2122836"/>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lang="en-US" altLang="zh-CN" sz="1200" kern="0" dirty="0" err="1">
                  <a:solidFill>
                    <a:srgbClr val="000000"/>
                  </a:solidFill>
                  <a:cs typeface="+mn-ea"/>
                  <a:sym typeface="+mn-lt"/>
                </a:rPr>
                <a:t>E</a:t>
              </a:r>
              <a:r>
                <a:rPr kumimoji="0" lang="en-US" altLang="zh-CN" sz="1200" b="0" i="0" u="none" strike="noStrike" kern="0" cap="none" spc="0" normalizeH="0" baseline="0" noProof="0" dirty="0" err="1" smtClean="0">
                  <a:ln>
                    <a:noFill/>
                  </a:ln>
                  <a:solidFill>
                    <a:srgbClr val="000000"/>
                  </a:solidFill>
                  <a:effectLst/>
                  <a:uLnTx/>
                  <a:uFillTx/>
                  <a:cs typeface="+mn-ea"/>
                  <a:sym typeface="+mn-lt"/>
                </a:rPr>
                <a:t>tcd</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6" name="圆角矩形 5"/>
            <p:cNvSpPr/>
            <p:nvPr/>
          </p:nvSpPr>
          <p:spPr bwMode="auto">
            <a:xfrm>
              <a:off x="3745202" y="2787109"/>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kumimoji="0" lang="en-US" altLang="zh-CN" sz="1200" b="0" i="0" u="none" strike="noStrike" kern="0" cap="none" spc="0" normalizeH="0" baseline="0" noProof="0" dirty="0" smtClean="0">
                  <a:ln>
                    <a:noFill/>
                  </a:ln>
                  <a:solidFill>
                    <a:srgbClr val="000000"/>
                  </a:solidFill>
                  <a:effectLst/>
                  <a:uLnTx/>
                  <a:uFillTx/>
                  <a:cs typeface="+mn-ea"/>
                  <a:sym typeface="+mn-lt"/>
                </a:rPr>
                <a:t>Controller</a:t>
              </a:r>
              <a:endParaRPr kumimoji="0" lang="en-US" altLang="zh-CN" sz="1200" b="0" i="0" u="none" strike="noStrike" kern="0" cap="none" spc="0" normalizeH="0" baseline="0" noProof="0" dirty="0" smtClean="0">
                <a:ln>
                  <a:noFill/>
                </a:ln>
                <a:solidFill>
                  <a:srgbClr val="000000"/>
                </a:solidFill>
                <a:effectLst/>
                <a:uLnTx/>
                <a:uFillTx/>
                <a:cs typeface="+mn-ea"/>
                <a:sym typeface="+mn-lt"/>
              </a:endParaRPr>
            </a:p>
            <a:p>
              <a:pPr marL="0" marR="0" lvl="0" indent="0" algn="ctr" defTabSz="914400" eaLnBrk="1" fontAlgn="t" latinLnBrk="0" hangingPunct="1">
                <a:lnSpc>
                  <a:spcPct val="100000"/>
                </a:lnSpc>
                <a:spcBef>
                  <a:spcPct val="0"/>
                </a:spcBef>
                <a:spcAft>
                  <a:spcPct val="0"/>
                </a:spcAft>
                <a:buClrTx/>
                <a:buSzTx/>
                <a:buFontTx/>
                <a:buNone/>
                <a:defRPr/>
              </a:pPr>
              <a:r>
                <a:rPr lang="en-US" sz="1200" kern="0" dirty="0" smtClean="0">
                  <a:solidFill>
                    <a:srgbClr val="000000"/>
                  </a:solidFill>
                  <a:cs typeface="+mn-ea"/>
                  <a:sym typeface="+mn-lt"/>
                </a:rPr>
                <a:t>M</a:t>
              </a:r>
              <a:r>
                <a:rPr lang="en-US" altLang="zh-CN" sz="1200" kern="0" dirty="0" smtClean="0">
                  <a:solidFill>
                    <a:srgbClr val="000000"/>
                  </a:solidFill>
                  <a:cs typeface="+mn-ea"/>
                  <a:sym typeface="+mn-lt"/>
                </a:rPr>
                <a:t>anager</a:t>
              </a:r>
              <a:endParaRPr lang="en-US" altLang="zh-CN" sz="1200" kern="0" dirty="0" smtClean="0">
                <a:solidFill>
                  <a:srgbClr val="000000"/>
                </a:solidFill>
                <a:cs typeface="+mn-ea"/>
                <a:sym typeface="+mn-lt"/>
              </a:endParaRPr>
            </a:p>
          </p:txBody>
        </p:sp>
        <p:sp>
          <p:nvSpPr>
            <p:cNvPr id="22" name="圆角矩形 21"/>
            <p:cNvSpPr/>
            <p:nvPr/>
          </p:nvSpPr>
          <p:spPr bwMode="auto">
            <a:xfrm>
              <a:off x="5376837" y="2787109"/>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kumimoji="0" lang="en-US" altLang="zh-CN" sz="1200" b="0" i="0" u="none" strike="noStrike" kern="0" cap="none" spc="0" normalizeH="0" baseline="0" noProof="0" dirty="0" smtClean="0">
                  <a:ln>
                    <a:noFill/>
                  </a:ln>
                  <a:solidFill>
                    <a:srgbClr val="000000"/>
                  </a:solidFill>
                  <a:effectLst/>
                  <a:uLnTx/>
                  <a:uFillTx/>
                  <a:cs typeface="+mn-ea"/>
                  <a:sym typeface="+mn-lt"/>
                </a:rPr>
                <a:t>API Server</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23" name="圆角矩形 22"/>
            <p:cNvSpPr/>
            <p:nvPr/>
          </p:nvSpPr>
          <p:spPr bwMode="auto">
            <a:xfrm>
              <a:off x="7008472" y="2787109"/>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kumimoji="0" lang="en-US" altLang="zh-CN" sz="1200" b="0" i="0" u="none" strike="noStrike" kern="0" cap="none" spc="0" normalizeH="0" baseline="0" noProof="0" dirty="0" smtClean="0">
                  <a:ln>
                    <a:noFill/>
                  </a:ln>
                  <a:solidFill>
                    <a:srgbClr val="000000"/>
                  </a:solidFill>
                  <a:effectLst/>
                  <a:uLnTx/>
                  <a:uFillTx/>
                  <a:cs typeface="+mn-ea"/>
                  <a:sym typeface="+mn-lt"/>
                </a:rPr>
                <a:t>Scheduler</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cxnSp>
          <p:nvCxnSpPr>
            <p:cNvPr id="25" name="直接连接符 24"/>
            <p:cNvCxnSpPr>
              <a:stCxn id="6" idx="3"/>
              <a:endCxn id="22" idx="1"/>
            </p:cNvCxnSpPr>
            <p:nvPr/>
          </p:nvCxnSpPr>
          <p:spPr>
            <a:xfrm>
              <a:off x="5191424" y="2985131"/>
              <a:ext cx="18541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2" idx="3"/>
              <a:endCxn id="23" idx="1"/>
            </p:cNvCxnSpPr>
            <p:nvPr/>
          </p:nvCxnSpPr>
          <p:spPr>
            <a:xfrm>
              <a:off x="6823059" y="2985131"/>
              <a:ext cx="18541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 idx="2"/>
              <a:endCxn id="22" idx="0"/>
            </p:cNvCxnSpPr>
            <p:nvPr/>
          </p:nvCxnSpPr>
          <p:spPr>
            <a:xfrm flipH="1">
              <a:off x="6099948" y="2518880"/>
              <a:ext cx="1673" cy="26822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31" name="圆角矩形 30"/>
          <p:cNvSpPr/>
          <p:nvPr/>
        </p:nvSpPr>
        <p:spPr bwMode="auto">
          <a:xfrm>
            <a:off x="1740513" y="3435635"/>
            <a:ext cx="8740403" cy="2397606"/>
          </a:xfrm>
          <a:prstGeom prst="roundRect">
            <a:avLst>
              <a:gd name="adj" fmla="val 7338"/>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t" latinLnBrk="0" hangingPunct="1">
              <a:lnSpc>
                <a:spcPct val="100000"/>
              </a:lnSpc>
              <a:spcBef>
                <a:spcPct val="0"/>
              </a:spcBef>
              <a:spcAft>
                <a:spcPct val="0"/>
              </a:spcAft>
              <a:buClrTx/>
              <a:buSzTx/>
              <a:buFontTx/>
              <a:buNone/>
              <a:defRPr/>
            </a:pPr>
            <a:r>
              <a:rPr lang="en-US" altLang="zh-CN" sz="1200" kern="0" dirty="0" smtClean="0">
                <a:solidFill>
                  <a:srgbClr val="000000"/>
                </a:solidFill>
                <a:cs typeface="+mn-ea"/>
                <a:sym typeface="+mn-lt"/>
              </a:rPr>
              <a:t>Node</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32" name="圆角矩形 31"/>
          <p:cNvSpPr/>
          <p:nvPr/>
        </p:nvSpPr>
        <p:spPr bwMode="auto">
          <a:xfrm>
            <a:off x="5379239" y="3573972"/>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lang="en-US" altLang="zh-CN" sz="1200" kern="0" dirty="0">
                <a:solidFill>
                  <a:srgbClr val="000000"/>
                </a:solidFill>
                <a:cs typeface="+mn-ea"/>
                <a:sym typeface="+mn-lt"/>
              </a:rPr>
              <a:t>K</a:t>
            </a:r>
            <a:r>
              <a:rPr kumimoji="0" lang="en-US" altLang="zh-CN" sz="1200" b="0" i="0" u="none" strike="noStrike" kern="0" cap="none" spc="0" normalizeH="0" baseline="0" noProof="0" dirty="0" err="1" smtClean="0">
                <a:ln>
                  <a:noFill/>
                </a:ln>
                <a:solidFill>
                  <a:srgbClr val="000000"/>
                </a:solidFill>
                <a:effectLst/>
                <a:uLnTx/>
                <a:uFillTx/>
                <a:cs typeface="+mn-ea"/>
                <a:sym typeface="+mn-lt"/>
              </a:rPr>
              <a:t>ubelet</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cxnSp>
        <p:nvCxnSpPr>
          <p:cNvPr id="34" name="直接连接符 33"/>
          <p:cNvCxnSpPr>
            <a:stCxn id="22" idx="2"/>
            <a:endCxn id="32" idx="0"/>
          </p:cNvCxnSpPr>
          <p:nvPr/>
        </p:nvCxnSpPr>
        <p:spPr>
          <a:xfrm>
            <a:off x="6099948" y="2882881"/>
            <a:ext cx="2402" cy="691091"/>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bwMode="auto">
          <a:xfrm>
            <a:off x="3745202" y="4330520"/>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lang="en-US" altLang="zh-CN" sz="1200" kern="0" dirty="0" smtClean="0">
                <a:solidFill>
                  <a:srgbClr val="000000"/>
                </a:solidFill>
                <a:cs typeface="+mn-ea"/>
                <a:sym typeface="+mn-lt"/>
              </a:rPr>
              <a:t>Volume Plugin</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36" name="圆角矩形 35"/>
          <p:cNvSpPr/>
          <p:nvPr/>
        </p:nvSpPr>
        <p:spPr bwMode="auto">
          <a:xfrm>
            <a:off x="5379239" y="4330520"/>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lang="en-US" altLang="zh-CN" sz="1200" kern="0" dirty="0" smtClean="0">
                <a:solidFill>
                  <a:srgbClr val="000000"/>
                </a:solidFill>
                <a:cs typeface="+mn-ea"/>
                <a:sym typeface="+mn-lt"/>
              </a:rPr>
              <a:t>Containerd</a:t>
            </a:r>
            <a:endParaRPr lang="en-US" altLang="zh-CN" sz="1200" kern="0" dirty="0" smtClean="0">
              <a:solidFill>
                <a:srgbClr val="000000"/>
              </a:solidFill>
              <a:cs typeface="+mn-ea"/>
              <a:sym typeface="+mn-lt"/>
            </a:endParaRPr>
          </a:p>
          <a:p>
            <a:pPr marL="0" marR="0" lvl="0" indent="0" algn="ctr" defTabSz="914400" eaLnBrk="1" fontAlgn="t"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smtClean="0">
                <a:ln>
                  <a:noFill/>
                </a:ln>
                <a:solidFill>
                  <a:srgbClr val="000000"/>
                </a:solidFill>
                <a:effectLst/>
                <a:uLnTx/>
                <a:uFillTx/>
                <a:cs typeface="+mn-ea"/>
                <a:sym typeface="+mn-lt"/>
              </a:rPr>
              <a:t>R</a:t>
            </a:r>
            <a:r>
              <a:rPr kumimoji="0" lang="en-US" altLang="zh-CN" sz="1200" b="0" i="0" u="none" strike="noStrike" kern="0" cap="none" spc="0" normalizeH="0" baseline="0" noProof="0" dirty="0" smtClean="0">
                <a:ln>
                  <a:noFill/>
                </a:ln>
                <a:solidFill>
                  <a:srgbClr val="000000"/>
                </a:solidFill>
                <a:effectLst/>
                <a:uLnTx/>
                <a:uFillTx/>
                <a:cs typeface="+mn-ea"/>
                <a:sym typeface="+mn-lt"/>
              </a:rPr>
              <a:t>untime</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37" name="圆角矩形 36"/>
          <p:cNvSpPr/>
          <p:nvPr/>
        </p:nvSpPr>
        <p:spPr bwMode="auto">
          <a:xfrm>
            <a:off x="7008472" y="4314817"/>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lang="en-US" sz="1200" kern="0" noProof="0" dirty="0" smtClean="0">
                <a:solidFill>
                  <a:srgbClr val="000000"/>
                </a:solidFill>
                <a:cs typeface="+mn-ea"/>
                <a:sym typeface="+mn-lt"/>
              </a:rPr>
              <a:t>N</a:t>
            </a:r>
            <a:r>
              <a:rPr lang="en-US" altLang="zh-CN" sz="1200" kern="0" noProof="0" dirty="0" smtClean="0">
                <a:solidFill>
                  <a:srgbClr val="000000"/>
                </a:solidFill>
                <a:cs typeface="+mn-ea"/>
                <a:sym typeface="+mn-lt"/>
              </a:rPr>
              <a:t>etworking</a:t>
            </a:r>
            <a:endParaRPr lang="en-US" altLang="zh-CN" sz="1200" kern="0" noProof="0" dirty="0" smtClean="0">
              <a:solidFill>
                <a:srgbClr val="000000"/>
              </a:solidFill>
              <a:cs typeface="+mn-ea"/>
              <a:sym typeface="+mn-lt"/>
            </a:endParaRPr>
          </a:p>
        </p:txBody>
      </p:sp>
      <p:sp>
        <p:nvSpPr>
          <p:cNvPr id="39" name="圆角矩形 38"/>
          <p:cNvSpPr/>
          <p:nvPr/>
        </p:nvSpPr>
        <p:spPr bwMode="auto">
          <a:xfrm>
            <a:off x="5379239" y="5121690"/>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lang="en-US" sz="1200" kern="0" noProof="0" dirty="0" smtClean="0">
                <a:solidFill>
                  <a:srgbClr val="000000"/>
                </a:solidFill>
                <a:cs typeface="+mn-ea"/>
                <a:sym typeface="+mn-lt"/>
              </a:rPr>
              <a:t>POD</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cxnSp>
        <p:nvCxnSpPr>
          <p:cNvPr id="42" name="直接连接符 41"/>
          <p:cNvCxnSpPr/>
          <p:nvPr/>
        </p:nvCxnSpPr>
        <p:spPr>
          <a:xfrm flipH="1">
            <a:off x="4468313" y="3970016"/>
            <a:ext cx="1634037" cy="36050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02351" y="3970016"/>
            <a:ext cx="0" cy="36050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102350" y="3970016"/>
            <a:ext cx="1629233" cy="344801"/>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029341" y="4026825"/>
            <a:ext cx="511981" cy="246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cs typeface="+mn-ea"/>
                <a:sym typeface="+mn-lt"/>
              </a:rPr>
              <a:t>CSI</a:t>
            </a:r>
            <a:endParaRPr lang="en-US" altLang="zh-CN" sz="1400" b="1" dirty="0" smtClean="0">
              <a:solidFill>
                <a:schemeClr val="tx1"/>
              </a:solidFill>
              <a:cs typeface="+mn-ea"/>
              <a:sym typeface="+mn-lt"/>
            </a:endParaRPr>
          </a:p>
        </p:txBody>
      </p:sp>
      <p:sp>
        <p:nvSpPr>
          <p:cNvPr id="48" name="矩形 47"/>
          <p:cNvSpPr/>
          <p:nvPr/>
        </p:nvSpPr>
        <p:spPr>
          <a:xfrm>
            <a:off x="5849868" y="4026825"/>
            <a:ext cx="511981" cy="246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cs typeface="+mn-ea"/>
                <a:sym typeface="+mn-lt"/>
              </a:rPr>
              <a:t>CRI</a:t>
            </a:r>
            <a:endParaRPr lang="en-US" altLang="zh-CN" sz="1400" b="1" dirty="0" smtClean="0">
              <a:solidFill>
                <a:schemeClr val="tx1"/>
              </a:solidFill>
              <a:cs typeface="+mn-ea"/>
              <a:sym typeface="+mn-lt"/>
            </a:endParaRPr>
          </a:p>
        </p:txBody>
      </p:sp>
      <p:sp>
        <p:nvSpPr>
          <p:cNvPr id="49" name="矩形 48"/>
          <p:cNvSpPr/>
          <p:nvPr/>
        </p:nvSpPr>
        <p:spPr>
          <a:xfrm>
            <a:off x="6660976" y="4026825"/>
            <a:ext cx="511981" cy="246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cs typeface="+mn-ea"/>
                <a:sym typeface="+mn-lt"/>
              </a:rPr>
              <a:t>CNI</a:t>
            </a:r>
            <a:endParaRPr lang="en-US" altLang="zh-CN" sz="1400" b="1" dirty="0" smtClean="0">
              <a:solidFill>
                <a:schemeClr val="tx1"/>
              </a:solidFill>
              <a:cs typeface="+mn-ea"/>
              <a:sym typeface="+mn-lt"/>
            </a:endParaRPr>
          </a:p>
        </p:txBody>
      </p:sp>
      <p:sp>
        <p:nvSpPr>
          <p:cNvPr id="51" name="圆角矩形 50"/>
          <p:cNvSpPr/>
          <p:nvPr/>
        </p:nvSpPr>
        <p:spPr bwMode="auto">
          <a:xfrm>
            <a:off x="2050594" y="5121690"/>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lang="en-US" altLang="zh-CN" sz="1200" kern="0" dirty="0" smtClean="0">
                <a:solidFill>
                  <a:srgbClr val="000000"/>
                </a:solidFill>
                <a:cs typeface="+mn-ea"/>
                <a:sym typeface="+mn-lt"/>
              </a:rPr>
              <a:t>Proxy</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cxnSp>
        <p:nvCxnSpPr>
          <p:cNvPr id="53" name="直接连接符 52"/>
          <p:cNvCxnSpPr>
            <a:stCxn id="35" idx="2"/>
            <a:endCxn id="39" idx="0"/>
          </p:cNvCxnSpPr>
          <p:nvPr/>
        </p:nvCxnSpPr>
        <p:spPr>
          <a:xfrm>
            <a:off x="4468313" y="4726564"/>
            <a:ext cx="1634037" cy="395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36" idx="2"/>
            <a:endCxn id="39" idx="0"/>
          </p:cNvCxnSpPr>
          <p:nvPr/>
        </p:nvCxnSpPr>
        <p:spPr>
          <a:xfrm>
            <a:off x="6102350" y="4726564"/>
            <a:ext cx="0" cy="395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7" idx="2"/>
            <a:endCxn id="39" idx="0"/>
          </p:cNvCxnSpPr>
          <p:nvPr/>
        </p:nvCxnSpPr>
        <p:spPr>
          <a:xfrm flipH="1">
            <a:off x="6102350" y="4710861"/>
            <a:ext cx="1629233" cy="410829"/>
          </a:xfrm>
          <a:prstGeom prst="line">
            <a:avLst/>
          </a:prstGeom>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bwMode="auto">
          <a:xfrm>
            <a:off x="8707884" y="3573972"/>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smtClean="0">
                <a:ln>
                  <a:noFill/>
                </a:ln>
                <a:solidFill>
                  <a:srgbClr val="000000"/>
                </a:solidFill>
                <a:effectLst/>
                <a:uLnTx/>
                <a:uFillTx/>
                <a:cs typeface="+mn-ea"/>
                <a:sym typeface="+mn-lt"/>
              </a:rPr>
              <a:t>D</a:t>
            </a:r>
            <a:r>
              <a:rPr kumimoji="0" lang="en-US" altLang="zh-CN" sz="1200" b="0" i="0" u="none" strike="noStrike" kern="0" cap="none" spc="0" normalizeH="0" baseline="0" noProof="0" dirty="0" smtClean="0">
                <a:ln>
                  <a:noFill/>
                </a:ln>
                <a:solidFill>
                  <a:srgbClr val="000000"/>
                </a:solidFill>
                <a:effectLst/>
                <a:uLnTx/>
                <a:uFillTx/>
                <a:cs typeface="+mn-ea"/>
                <a:sym typeface="+mn-lt"/>
              </a:rPr>
              <a:t>evice Plugin</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cxnSp>
        <p:nvCxnSpPr>
          <p:cNvPr id="61" name="直接连接符 60"/>
          <p:cNvCxnSpPr>
            <a:stCxn id="59" idx="2"/>
            <a:endCxn id="39" idx="3"/>
          </p:cNvCxnSpPr>
          <p:nvPr/>
        </p:nvCxnSpPr>
        <p:spPr>
          <a:xfrm rot="5400000">
            <a:off x="7453380" y="3342097"/>
            <a:ext cx="1349696" cy="260553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455613" y="5319712"/>
            <a:ext cx="15949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1" idx="3"/>
            <a:endCxn id="39" idx="1"/>
          </p:cNvCxnSpPr>
          <p:nvPr/>
        </p:nvCxnSpPr>
        <p:spPr>
          <a:xfrm>
            <a:off x="3496816" y="5319712"/>
            <a:ext cx="1882423"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802631" y="5196268"/>
            <a:ext cx="900944" cy="246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cs typeface="+mn-ea"/>
                <a:sym typeface="+mn-lt"/>
              </a:rPr>
              <a:t>访问请求</a:t>
            </a:r>
            <a:endParaRPr lang="en-US" altLang="zh-CN" sz="1400" b="1" dirty="0" smtClean="0">
              <a:solidFill>
                <a:schemeClr val="tx1"/>
              </a:solidFill>
              <a:cs typeface="+mn-ea"/>
              <a:sym typeface="+mn-lt"/>
            </a:endParaRPr>
          </a:p>
        </p:txBody>
      </p:sp>
      <p:cxnSp>
        <p:nvCxnSpPr>
          <p:cNvPr id="74" name="肘形连接符 73"/>
          <p:cNvCxnSpPr/>
          <p:nvPr/>
        </p:nvCxnSpPr>
        <p:spPr>
          <a:xfrm rot="10800000" flipV="1">
            <a:off x="6361854" y="2324353"/>
            <a:ext cx="4787521" cy="162481"/>
          </a:xfrm>
          <a:prstGeom prst="bentConnector3">
            <a:avLst>
              <a:gd name="adj1" fmla="val 9992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9864257" y="2215517"/>
            <a:ext cx="900944" cy="246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cs typeface="+mn-ea"/>
                <a:sym typeface="+mn-lt"/>
              </a:rPr>
              <a:t>操作</a:t>
            </a:r>
            <a:r>
              <a:rPr lang="zh-CN" altLang="en-US" sz="1400" b="1" dirty="0" smtClean="0">
                <a:solidFill>
                  <a:schemeClr val="tx1"/>
                </a:solidFill>
                <a:cs typeface="+mn-ea"/>
                <a:sym typeface="+mn-lt"/>
              </a:rPr>
              <a:t>请求</a:t>
            </a:r>
            <a:endParaRPr lang="en-US" altLang="zh-CN" sz="1400" b="1" dirty="0" smtClean="0">
              <a:solidFill>
                <a:schemeClr val="tx1"/>
              </a:solidFill>
              <a:cs typeface="+mn-ea"/>
              <a:sym typeface="+mn-lt"/>
            </a:endParaRPr>
          </a:p>
        </p:txBody>
      </p:sp>
      <p:cxnSp>
        <p:nvCxnSpPr>
          <p:cNvPr id="84" name="直接连接符 83"/>
          <p:cNvCxnSpPr>
            <a:stCxn id="32" idx="3"/>
            <a:endCxn id="59" idx="1"/>
          </p:cNvCxnSpPr>
          <p:nvPr/>
        </p:nvCxnSpPr>
        <p:spPr>
          <a:xfrm>
            <a:off x="6825461" y="3771994"/>
            <a:ext cx="1882423"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Pod</a:t>
            </a:r>
            <a:r>
              <a:rPr lang="zh-CN" altLang="en-US" dirty="0" smtClean="0">
                <a:latin typeface="+mn-lt"/>
                <a:ea typeface="+mn-ea"/>
                <a:cs typeface="+mn-ea"/>
                <a:sym typeface="+mn-lt"/>
              </a:rPr>
              <a:t>简介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11293475" cy="2381250"/>
          </a:xfrm>
        </p:spPr>
        <p:txBody>
          <a:bodyPr/>
          <a:lstStyle/>
          <a:p>
            <a:r>
              <a:rPr lang="en-US" altLang="zh-CN" dirty="0" smtClean="0">
                <a:latin typeface="+mn-lt"/>
                <a:ea typeface="+mn-ea"/>
                <a:cs typeface="+mn-ea"/>
                <a:sym typeface="+mn-lt"/>
              </a:rPr>
              <a:t>Pod</a:t>
            </a:r>
            <a:r>
              <a:rPr lang="zh-CN" altLang="en-US" dirty="0" smtClean="0">
                <a:latin typeface="+mn-lt"/>
                <a:ea typeface="+mn-ea"/>
                <a:cs typeface="+mn-ea"/>
                <a:sym typeface="+mn-lt"/>
              </a:rPr>
              <a:t>是</a:t>
            </a:r>
            <a:r>
              <a:rPr lang="en-US" altLang="zh-CN" dirty="0" smtClean="0">
                <a:latin typeface="+mn-lt"/>
                <a:ea typeface="+mn-ea"/>
                <a:cs typeface="+mn-ea"/>
                <a:sym typeface="+mn-lt"/>
              </a:rPr>
              <a:t>kubernetes</a:t>
            </a:r>
            <a:r>
              <a:rPr lang="zh-CN" altLang="en-US" dirty="0" smtClean="0">
                <a:latin typeface="+mn-lt"/>
                <a:ea typeface="+mn-ea"/>
                <a:cs typeface="+mn-ea"/>
                <a:sym typeface="+mn-lt"/>
              </a:rPr>
              <a:t>中最小单位</a:t>
            </a:r>
            <a:endParaRPr lang="en-US" altLang="zh-CN" dirty="0" smtClean="0">
              <a:latin typeface="+mn-lt"/>
              <a:ea typeface="+mn-ea"/>
              <a:cs typeface="+mn-ea"/>
              <a:sym typeface="+mn-lt"/>
            </a:endParaRPr>
          </a:p>
          <a:p>
            <a:r>
              <a:rPr lang="zh-CN" altLang="en-US" dirty="0" smtClean="0">
                <a:latin typeface="+mn-lt"/>
                <a:ea typeface="+mn-ea"/>
                <a:cs typeface="+mn-ea"/>
                <a:sym typeface="+mn-lt"/>
              </a:rPr>
              <a:t>一个</a:t>
            </a:r>
            <a:r>
              <a:rPr lang="en-US" altLang="zh-CN" dirty="0" smtClean="0">
                <a:latin typeface="+mn-lt"/>
                <a:ea typeface="+mn-ea"/>
                <a:cs typeface="+mn-ea"/>
                <a:sym typeface="+mn-lt"/>
              </a:rPr>
              <a:t>Pod</a:t>
            </a:r>
            <a:r>
              <a:rPr lang="zh-CN" altLang="en-US" dirty="0" smtClean="0">
                <a:latin typeface="+mn-lt"/>
                <a:ea typeface="+mn-ea"/>
                <a:cs typeface="+mn-ea"/>
                <a:sym typeface="+mn-lt"/>
              </a:rPr>
              <a:t>中包含至少两个容器，其中一个（</a:t>
            </a:r>
            <a:r>
              <a:rPr lang="en-US" altLang="zh-CN" dirty="0" smtClean="0">
                <a:latin typeface="+mn-lt"/>
                <a:ea typeface="+mn-ea"/>
                <a:cs typeface="+mn-ea"/>
                <a:sym typeface="+mn-lt"/>
              </a:rPr>
              <a:t>pause</a:t>
            </a:r>
            <a:r>
              <a:rPr lang="zh-CN" altLang="en-US" dirty="0" smtClean="0">
                <a:latin typeface="+mn-lt"/>
                <a:ea typeface="+mn-ea"/>
                <a:cs typeface="+mn-ea"/>
                <a:sym typeface="+mn-lt"/>
              </a:rPr>
              <a:t>）用来承载</a:t>
            </a:r>
            <a:r>
              <a:rPr lang="en-US" altLang="zh-CN" dirty="0" smtClean="0">
                <a:latin typeface="+mn-lt"/>
                <a:ea typeface="+mn-ea"/>
                <a:cs typeface="+mn-ea"/>
                <a:sym typeface="+mn-lt"/>
              </a:rPr>
              <a:t>Pod</a:t>
            </a:r>
            <a:r>
              <a:rPr lang="zh-CN" altLang="en-US" dirty="0" smtClean="0">
                <a:latin typeface="+mn-lt"/>
                <a:ea typeface="+mn-ea"/>
                <a:cs typeface="+mn-ea"/>
                <a:sym typeface="+mn-lt"/>
              </a:rPr>
              <a:t>的网络，剩余容器用来承载真正的业务，</a:t>
            </a:r>
            <a:r>
              <a:rPr lang="en-US" altLang="zh-CN" dirty="0" smtClean="0">
                <a:latin typeface="+mn-lt"/>
                <a:ea typeface="+mn-ea"/>
                <a:cs typeface="+mn-ea"/>
                <a:sym typeface="+mn-lt"/>
              </a:rPr>
              <a:t>Pod</a:t>
            </a:r>
            <a:r>
              <a:rPr lang="zh-CN" altLang="en-US" dirty="0" smtClean="0">
                <a:latin typeface="+mn-lt"/>
                <a:ea typeface="+mn-ea"/>
                <a:cs typeface="+mn-ea"/>
                <a:sym typeface="+mn-lt"/>
              </a:rPr>
              <a:t>中的容器共享所有的资源</a:t>
            </a:r>
            <a:endParaRPr lang="en-US" altLang="zh-CN" dirty="0" smtClean="0">
              <a:latin typeface="+mn-lt"/>
              <a:ea typeface="+mn-ea"/>
              <a:cs typeface="+mn-ea"/>
              <a:sym typeface="+mn-lt"/>
            </a:endParaRPr>
          </a:p>
          <a:p>
            <a:r>
              <a:rPr lang="en-US" altLang="zh-CN" dirty="0" smtClean="0">
                <a:latin typeface="+mn-lt"/>
                <a:ea typeface="+mn-ea"/>
                <a:cs typeface="+mn-ea"/>
                <a:sym typeface="+mn-lt"/>
              </a:rPr>
              <a:t>Kubernetes</a:t>
            </a:r>
            <a:r>
              <a:rPr lang="zh-CN" altLang="en-US" dirty="0" smtClean="0">
                <a:latin typeface="+mn-lt"/>
                <a:ea typeface="+mn-ea"/>
                <a:cs typeface="+mn-ea"/>
                <a:sym typeface="+mn-lt"/>
              </a:rPr>
              <a:t>不直接操作容器，而是通过</a:t>
            </a:r>
            <a:r>
              <a:rPr lang="en-US" altLang="zh-CN" dirty="0" smtClean="0">
                <a:latin typeface="+mn-lt"/>
                <a:ea typeface="+mn-ea"/>
                <a:cs typeface="+mn-ea"/>
                <a:sym typeface="+mn-lt"/>
              </a:rPr>
              <a:t>Pod</a:t>
            </a:r>
            <a:r>
              <a:rPr lang="zh-CN" altLang="en-US" dirty="0" smtClean="0">
                <a:latin typeface="+mn-lt"/>
                <a:ea typeface="+mn-ea"/>
                <a:cs typeface="+mn-ea"/>
                <a:sym typeface="+mn-lt"/>
              </a:rPr>
              <a:t>对容器进行操控</a:t>
            </a:r>
            <a:endParaRPr lang="en-US" altLang="zh-CN" dirty="0" smtClean="0">
              <a:latin typeface="+mn-lt"/>
              <a:ea typeface="+mn-ea"/>
              <a:cs typeface="+mn-ea"/>
              <a:sym typeface="+mn-lt"/>
            </a:endParaRPr>
          </a:p>
          <a:p>
            <a:pPr marL="0" indent="0">
              <a:buNone/>
            </a:pPr>
            <a:endParaRPr lang="zh-CN" altLang="en-US" dirty="0">
              <a:latin typeface="+mn-lt"/>
              <a:ea typeface="+mn-ea"/>
              <a:cs typeface="+mn-ea"/>
              <a:sym typeface="+mn-lt"/>
            </a:endParaRPr>
          </a:p>
        </p:txBody>
      </p:sp>
      <p:sp>
        <p:nvSpPr>
          <p:cNvPr id="4" name="圆角矩形 3"/>
          <p:cNvSpPr/>
          <p:nvPr/>
        </p:nvSpPr>
        <p:spPr bwMode="auto">
          <a:xfrm>
            <a:off x="4855777" y="3948700"/>
            <a:ext cx="2465728" cy="2073730"/>
          </a:xfrm>
          <a:prstGeom prst="roundRect">
            <a:avLst>
              <a:gd name="adj" fmla="val 7338"/>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t" latinLnBrk="0" hangingPunct="1">
              <a:lnSpc>
                <a:spcPct val="100000"/>
              </a:lnSpc>
              <a:spcBef>
                <a:spcPct val="0"/>
              </a:spcBef>
              <a:spcAft>
                <a:spcPct val="0"/>
              </a:spcAft>
              <a:buClrTx/>
              <a:buSzTx/>
              <a:buFontTx/>
              <a:buNone/>
              <a:defRPr/>
            </a:pPr>
            <a:r>
              <a:rPr lang="en-US" altLang="zh-CN" sz="1200" kern="0" dirty="0" smtClean="0">
                <a:solidFill>
                  <a:srgbClr val="000000"/>
                </a:solidFill>
                <a:cs typeface="+mn-ea"/>
                <a:sym typeface="+mn-lt"/>
              </a:rPr>
              <a:t>POD</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grpSp>
        <p:nvGrpSpPr>
          <p:cNvPr id="13" name="组合 12"/>
          <p:cNvGrpSpPr/>
          <p:nvPr/>
        </p:nvGrpSpPr>
        <p:grpSpPr>
          <a:xfrm>
            <a:off x="5362720" y="4154361"/>
            <a:ext cx="1451843" cy="1662408"/>
            <a:chOff x="5372889" y="4225228"/>
            <a:chExt cx="1451843" cy="1662408"/>
          </a:xfrm>
        </p:grpSpPr>
        <p:sp>
          <p:nvSpPr>
            <p:cNvPr id="6" name="圆角矩形 5"/>
            <p:cNvSpPr/>
            <p:nvPr/>
          </p:nvSpPr>
          <p:spPr bwMode="auto">
            <a:xfrm>
              <a:off x="5378510" y="4225228"/>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lang="en-US" altLang="zh-CN" sz="1200" kern="0" smtClean="0">
                  <a:solidFill>
                    <a:srgbClr val="000000"/>
                  </a:solidFill>
                  <a:cs typeface="+mn-ea"/>
                  <a:sym typeface="+mn-lt"/>
                </a:rPr>
                <a:t>Pause-amd64</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7" name="圆角矩形 6"/>
            <p:cNvSpPr/>
            <p:nvPr/>
          </p:nvSpPr>
          <p:spPr bwMode="auto">
            <a:xfrm>
              <a:off x="5372889" y="5491592"/>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200" kern="0" dirty="0">
                  <a:solidFill>
                    <a:srgbClr val="000000"/>
                  </a:solidFill>
                  <a:cs typeface="+mn-ea"/>
                  <a:sym typeface="+mn-lt"/>
                </a:rPr>
                <a:t>Container </a:t>
              </a:r>
              <a:r>
                <a:rPr lang="en-US" altLang="zh-CN" sz="1200" kern="0" dirty="0" smtClean="0">
                  <a:solidFill>
                    <a:srgbClr val="000000"/>
                  </a:solidFill>
                  <a:cs typeface="+mn-ea"/>
                  <a:sym typeface="+mn-lt"/>
                </a:rPr>
                <a:t>2</a:t>
              </a:r>
              <a:endParaRPr lang="en-US" altLang="zh-CN" sz="1200" kern="0" dirty="0">
                <a:solidFill>
                  <a:srgbClr val="000000"/>
                </a:solidFill>
                <a:cs typeface="+mn-ea"/>
                <a:sym typeface="+mn-lt"/>
              </a:endParaRPr>
            </a:p>
          </p:txBody>
        </p:sp>
        <p:sp>
          <p:nvSpPr>
            <p:cNvPr id="8" name="圆角矩形 7"/>
            <p:cNvSpPr/>
            <p:nvPr/>
          </p:nvSpPr>
          <p:spPr bwMode="auto">
            <a:xfrm>
              <a:off x="5376837" y="4889501"/>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kumimoji="0" lang="en-US" sz="1200" b="0" i="0" u="none" strike="noStrike" kern="0" cap="none" spc="0" normalizeH="0" baseline="0" noProof="0" dirty="0" smtClean="0">
                  <a:ln>
                    <a:noFill/>
                  </a:ln>
                  <a:solidFill>
                    <a:srgbClr val="000000"/>
                  </a:solidFill>
                  <a:effectLst/>
                  <a:uLnTx/>
                  <a:uFillTx/>
                  <a:cs typeface="+mn-ea"/>
                  <a:sym typeface="+mn-lt"/>
                </a:rPr>
                <a:t>C</a:t>
              </a:r>
              <a:r>
                <a:rPr kumimoji="0" lang="en-US" altLang="zh-CN" sz="1200" b="0" i="0" u="none" strike="noStrike" kern="0" cap="none" spc="0" normalizeH="0" baseline="0" noProof="0" dirty="0" smtClean="0">
                  <a:ln>
                    <a:noFill/>
                  </a:ln>
                  <a:solidFill>
                    <a:srgbClr val="000000"/>
                  </a:solidFill>
                  <a:effectLst/>
                  <a:uLnTx/>
                  <a:uFillTx/>
                  <a:cs typeface="+mn-ea"/>
                  <a:sym typeface="+mn-lt"/>
                </a:rPr>
                <a:t>ontainer</a:t>
              </a:r>
              <a:r>
                <a:rPr kumimoji="0" lang="en-US" altLang="zh-CN" sz="1200" b="0" i="0" u="none" strike="noStrike" kern="0" cap="none" spc="0" normalizeH="0" noProof="0" dirty="0" smtClean="0">
                  <a:ln>
                    <a:noFill/>
                  </a:ln>
                  <a:solidFill>
                    <a:srgbClr val="000000"/>
                  </a:solidFill>
                  <a:effectLst/>
                  <a:uLnTx/>
                  <a:uFillTx/>
                  <a:cs typeface="+mn-ea"/>
                  <a:sym typeface="+mn-lt"/>
                </a:rPr>
                <a:t> 1</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CRI</a:t>
            </a:r>
            <a:r>
              <a:rPr lang="zh-CN" altLang="en-US" dirty="0" smtClean="0">
                <a:latin typeface="+mn-lt"/>
                <a:ea typeface="+mn-ea"/>
                <a:cs typeface="+mn-ea"/>
                <a:sym typeface="+mn-lt"/>
              </a:rPr>
              <a:t>简介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11293475" cy="2381250"/>
          </a:xfrm>
        </p:spPr>
        <p:txBody>
          <a:bodyPr/>
          <a:lstStyle/>
          <a:p>
            <a:r>
              <a:rPr lang="en-US" altLang="zh-CN" smtClean="0">
                <a:latin typeface="+mn-lt"/>
                <a:ea typeface="+mn-ea"/>
                <a:cs typeface="+mn-ea"/>
                <a:sym typeface="+mn-lt"/>
              </a:rPr>
              <a:t>CRI</a:t>
            </a:r>
            <a:r>
              <a:rPr lang="zh-CN" altLang="en-US" smtClean="0">
                <a:latin typeface="+mn-lt"/>
                <a:ea typeface="+mn-ea"/>
                <a:cs typeface="+mn-ea"/>
                <a:sym typeface="+mn-lt"/>
              </a:rPr>
              <a:t>是</a:t>
            </a:r>
            <a:r>
              <a:rPr lang="zh-CN" altLang="en-US" dirty="0">
                <a:latin typeface="+mn-lt"/>
                <a:ea typeface="+mn-ea"/>
                <a:cs typeface="+mn-ea"/>
                <a:sym typeface="+mn-lt"/>
              </a:rPr>
              <a:t>一</a:t>
            </a:r>
            <a:r>
              <a:rPr lang="zh-CN" altLang="en-US" dirty="0" smtClean="0">
                <a:latin typeface="+mn-lt"/>
                <a:ea typeface="+mn-ea"/>
                <a:cs typeface="+mn-ea"/>
                <a:sym typeface="+mn-lt"/>
              </a:rPr>
              <a:t>个</a:t>
            </a:r>
            <a:r>
              <a:rPr lang="en-US" altLang="zh-CN" dirty="0" smtClean="0">
                <a:latin typeface="+mn-lt"/>
                <a:ea typeface="+mn-ea"/>
                <a:cs typeface="+mn-ea"/>
                <a:sym typeface="+mn-lt"/>
              </a:rPr>
              <a:t>kubelet</a:t>
            </a:r>
            <a:r>
              <a:rPr lang="zh-CN" altLang="en-US" dirty="0" smtClean="0">
                <a:latin typeface="+mn-lt"/>
                <a:ea typeface="+mn-ea"/>
                <a:cs typeface="+mn-ea"/>
                <a:sym typeface="+mn-lt"/>
              </a:rPr>
              <a:t>用来调用容器</a:t>
            </a:r>
            <a:r>
              <a:rPr lang="en-US" altLang="zh-CN" dirty="0" smtClean="0">
                <a:latin typeface="+mn-lt"/>
                <a:ea typeface="+mn-ea"/>
                <a:cs typeface="+mn-ea"/>
                <a:sym typeface="+mn-lt"/>
              </a:rPr>
              <a:t>runtime</a:t>
            </a:r>
            <a:r>
              <a:rPr lang="zh-CN" altLang="en-US" dirty="0" smtClean="0">
                <a:latin typeface="+mn-lt"/>
                <a:ea typeface="+mn-ea"/>
                <a:cs typeface="+mn-ea"/>
                <a:sym typeface="+mn-lt"/>
              </a:rPr>
              <a:t>的标准接口</a:t>
            </a:r>
            <a:endParaRPr lang="en-US" altLang="zh-CN" dirty="0" smtClean="0">
              <a:latin typeface="+mn-lt"/>
              <a:ea typeface="+mn-ea"/>
              <a:cs typeface="+mn-ea"/>
              <a:sym typeface="+mn-lt"/>
            </a:endParaRPr>
          </a:p>
          <a:p>
            <a:r>
              <a:rPr lang="en-US" altLang="zh-CN" dirty="0" smtClean="0">
                <a:latin typeface="+mn-lt"/>
                <a:ea typeface="+mn-ea"/>
                <a:cs typeface="+mn-ea"/>
                <a:sym typeface="+mn-lt"/>
              </a:rPr>
              <a:t>CRI</a:t>
            </a:r>
            <a:r>
              <a:rPr lang="zh-CN" altLang="en-US" dirty="0" smtClean="0">
                <a:latin typeface="+mn-lt"/>
                <a:ea typeface="+mn-ea"/>
                <a:cs typeface="+mn-ea"/>
                <a:sym typeface="+mn-lt"/>
              </a:rPr>
              <a:t>是</a:t>
            </a:r>
            <a:r>
              <a:rPr lang="en-US" altLang="zh-CN" dirty="0" smtClean="0">
                <a:latin typeface="+mn-lt"/>
                <a:ea typeface="+mn-ea"/>
                <a:cs typeface="+mn-ea"/>
                <a:sym typeface="+mn-lt"/>
              </a:rPr>
              <a:t>kubelet</a:t>
            </a:r>
            <a:r>
              <a:rPr lang="zh-CN" altLang="en-US" dirty="0" smtClean="0">
                <a:latin typeface="+mn-lt"/>
                <a:ea typeface="+mn-ea"/>
                <a:cs typeface="+mn-ea"/>
                <a:sym typeface="+mn-lt"/>
              </a:rPr>
              <a:t>和容器</a:t>
            </a:r>
            <a:r>
              <a:rPr lang="en-US" altLang="zh-CN" dirty="0" smtClean="0">
                <a:latin typeface="+mn-lt"/>
                <a:ea typeface="+mn-ea"/>
                <a:cs typeface="+mn-ea"/>
                <a:sym typeface="+mn-lt"/>
              </a:rPr>
              <a:t>runtime</a:t>
            </a:r>
            <a:r>
              <a:rPr lang="zh-CN" altLang="en-US" dirty="0" smtClean="0">
                <a:latin typeface="+mn-lt"/>
                <a:ea typeface="+mn-ea"/>
                <a:cs typeface="+mn-ea"/>
                <a:sym typeface="+mn-lt"/>
              </a:rPr>
              <a:t>之间通信的主要协议，它定义了容器</a:t>
            </a:r>
            <a:r>
              <a:rPr lang="en-US" altLang="zh-CN" dirty="0" smtClean="0">
                <a:latin typeface="+mn-lt"/>
                <a:ea typeface="+mn-ea"/>
                <a:cs typeface="+mn-ea"/>
                <a:sym typeface="+mn-lt"/>
              </a:rPr>
              <a:t>runtime</a:t>
            </a:r>
            <a:r>
              <a:rPr lang="zh-CN" altLang="en-US" dirty="0" smtClean="0">
                <a:latin typeface="+mn-lt"/>
                <a:ea typeface="+mn-ea"/>
                <a:cs typeface="+mn-ea"/>
                <a:sym typeface="+mn-lt"/>
              </a:rPr>
              <a:t>的各种核心操作</a:t>
            </a:r>
            <a:endParaRPr lang="en-US" altLang="zh-CN" dirty="0" smtClean="0">
              <a:latin typeface="+mn-lt"/>
              <a:ea typeface="+mn-ea"/>
              <a:cs typeface="+mn-ea"/>
              <a:sym typeface="+mn-lt"/>
            </a:endParaRPr>
          </a:p>
          <a:p>
            <a:r>
              <a:rPr lang="zh-CN" altLang="en-US" dirty="0" smtClean="0">
                <a:latin typeface="+mn-lt"/>
                <a:ea typeface="+mn-ea"/>
                <a:cs typeface="+mn-ea"/>
                <a:sym typeface="+mn-lt"/>
              </a:rPr>
              <a:t>在每个</a:t>
            </a:r>
            <a:r>
              <a:rPr lang="en-US" altLang="zh-CN" dirty="0" smtClean="0">
                <a:latin typeface="+mn-lt"/>
                <a:ea typeface="+mn-ea"/>
                <a:cs typeface="+mn-ea"/>
                <a:sym typeface="+mn-lt"/>
              </a:rPr>
              <a:t>kubernetes</a:t>
            </a:r>
            <a:r>
              <a:rPr lang="zh-CN" altLang="en-US" dirty="0" smtClean="0">
                <a:latin typeface="+mn-lt"/>
                <a:ea typeface="+mn-ea"/>
                <a:cs typeface="+mn-ea"/>
                <a:sym typeface="+mn-lt"/>
              </a:rPr>
              <a:t>节点上都需要运行</a:t>
            </a:r>
            <a:r>
              <a:rPr lang="en-US" altLang="zh-CN" dirty="0" smtClean="0">
                <a:latin typeface="+mn-lt"/>
                <a:ea typeface="+mn-ea"/>
                <a:cs typeface="+mn-ea"/>
                <a:sym typeface="+mn-lt"/>
              </a:rPr>
              <a:t>CRI</a:t>
            </a:r>
            <a:endParaRPr lang="en-US" altLang="zh-CN" dirty="0" smtClean="0">
              <a:latin typeface="+mn-lt"/>
              <a:ea typeface="+mn-ea"/>
              <a:cs typeface="+mn-ea"/>
              <a:sym typeface="+mn-lt"/>
            </a:endParaRPr>
          </a:p>
        </p:txBody>
      </p:sp>
      <p:sp>
        <p:nvSpPr>
          <p:cNvPr id="6" name="圆角矩形 5"/>
          <p:cNvSpPr/>
          <p:nvPr/>
        </p:nvSpPr>
        <p:spPr bwMode="auto">
          <a:xfrm>
            <a:off x="6494804" y="4284269"/>
            <a:ext cx="1446222" cy="867580"/>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200" kern="0" dirty="0">
                <a:solidFill>
                  <a:srgbClr val="000000"/>
                </a:solidFill>
                <a:cs typeface="+mn-ea"/>
                <a:sym typeface="+mn-lt"/>
              </a:rPr>
              <a:t>Container runtime</a:t>
            </a:r>
            <a:endParaRPr lang="en-US" altLang="zh-CN" sz="1200" kern="0" dirty="0">
              <a:solidFill>
                <a:srgbClr val="000000"/>
              </a:solidFill>
              <a:cs typeface="+mn-ea"/>
              <a:sym typeface="+mn-lt"/>
            </a:endParaRPr>
          </a:p>
        </p:txBody>
      </p:sp>
      <p:sp>
        <p:nvSpPr>
          <p:cNvPr id="5" name="圆角矩形 4"/>
          <p:cNvSpPr/>
          <p:nvPr/>
        </p:nvSpPr>
        <p:spPr bwMode="auto">
          <a:xfrm>
            <a:off x="1717046" y="4284269"/>
            <a:ext cx="1446222" cy="867580"/>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lang="en-US" altLang="zh-CN" sz="1200" kern="0" dirty="0" smtClean="0">
                <a:solidFill>
                  <a:srgbClr val="000000"/>
                </a:solidFill>
                <a:cs typeface="+mn-ea"/>
                <a:sym typeface="+mn-lt"/>
              </a:rPr>
              <a:t>Kubelet</a:t>
            </a:r>
            <a:endParaRPr lang="en-US" altLang="zh-CN" sz="1200" kern="0" dirty="0" smtClean="0">
              <a:solidFill>
                <a:srgbClr val="000000"/>
              </a:solidFill>
              <a:cs typeface="+mn-ea"/>
              <a:sym typeface="+mn-lt"/>
            </a:endParaRPr>
          </a:p>
          <a:p>
            <a:pPr marL="0" marR="0" lvl="0" indent="0" algn="ctr" defTabSz="914400" eaLnBrk="1" fontAlgn="t" latinLnBrk="0" hangingPunct="1">
              <a:lnSpc>
                <a:spcPct val="100000"/>
              </a:lnSpc>
              <a:spcBef>
                <a:spcPct val="0"/>
              </a:spcBef>
              <a:spcAft>
                <a:spcPct val="0"/>
              </a:spcAft>
              <a:buClrTx/>
              <a:buSzTx/>
              <a:buFontTx/>
              <a:buNone/>
              <a:defRPr/>
            </a:pP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7" name="圆角矩形 6"/>
          <p:cNvSpPr/>
          <p:nvPr/>
        </p:nvSpPr>
        <p:spPr bwMode="auto">
          <a:xfrm>
            <a:off x="2074828" y="4836861"/>
            <a:ext cx="971069" cy="233070"/>
          </a:xfrm>
          <a:prstGeom prst="roundRect">
            <a:avLst/>
          </a:prstGeom>
          <a:no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kumimoji="0" lang="en-US" altLang="zh-CN" sz="1200" b="0" i="0" u="none" strike="noStrike" kern="0" cap="none" spc="0" normalizeH="0" baseline="0" noProof="0" dirty="0" err="1" smtClean="0">
                <a:ln>
                  <a:noFill/>
                </a:ln>
                <a:solidFill>
                  <a:srgbClr val="000000"/>
                </a:solidFill>
                <a:effectLst/>
                <a:uLnTx/>
                <a:uFillTx/>
                <a:cs typeface="+mn-ea"/>
                <a:sym typeface="+mn-lt"/>
              </a:rPr>
              <a:t>grpc</a:t>
            </a:r>
            <a:r>
              <a:rPr kumimoji="0" lang="en-US" altLang="zh-CN" sz="1200" b="0" i="0" u="none" strike="noStrike" kern="0" cap="none" spc="0" normalizeH="0" baseline="0" noProof="0" dirty="0" smtClean="0">
                <a:ln>
                  <a:noFill/>
                </a:ln>
                <a:solidFill>
                  <a:srgbClr val="000000"/>
                </a:solidFill>
                <a:effectLst/>
                <a:uLnTx/>
                <a:uFillTx/>
                <a:cs typeface="+mn-ea"/>
                <a:sym typeface="+mn-lt"/>
              </a:rPr>
              <a:t> client</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8" name="圆角矩形 7"/>
          <p:cNvSpPr/>
          <p:nvPr/>
        </p:nvSpPr>
        <p:spPr bwMode="auto">
          <a:xfrm>
            <a:off x="4105925" y="4284269"/>
            <a:ext cx="1446222" cy="867580"/>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lang="en-US" altLang="zh-CN" sz="1200" kern="0" dirty="0" smtClean="0">
                <a:solidFill>
                  <a:srgbClr val="000000"/>
                </a:solidFill>
                <a:cs typeface="+mn-ea"/>
                <a:sym typeface="+mn-lt"/>
              </a:rPr>
              <a:t>CRI shim</a:t>
            </a:r>
            <a:endParaRPr lang="en-US" altLang="zh-CN" sz="1200" kern="0" dirty="0" smtClean="0">
              <a:solidFill>
                <a:srgbClr val="000000"/>
              </a:solidFill>
              <a:cs typeface="+mn-ea"/>
              <a:sym typeface="+mn-lt"/>
            </a:endParaRPr>
          </a:p>
          <a:p>
            <a:pPr marL="0" marR="0" lvl="0" indent="0" algn="ctr" defTabSz="914400" eaLnBrk="1" fontAlgn="t" latinLnBrk="0" hangingPunct="1">
              <a:lnSpc>
                <a:spcPct val="100000"/>
              </a:lnSpc>
              <a:spcBef>
                <a:spcPct val="0"/>
              </a:spcBef>
              <a:spcAft>
                <a:spcPct val="0"/>
              </a:spcAft>
              <a:buClrTx/>
              <a:buSzTx/>
              <a:buFontTx/>
              <a:buNone/>
              <a:defRPr/>
            </a:pP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9" name="圆角矩形 8"/>
          <p:cNvSpPr/>
          <p:nvPr/>
        </p:nvSpPr>
        <p:spPr bwMode="auto">
          <a:xfrm>
            <a:off x="4249299" y="4836861"/>
            <a:ext cx="971069" cy="233070"/>
          </a:xfrm>
          <a:prstGeom prst="roundRect">
            <a:avLst/>
          </a:prstGeom>
          <a:no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kumimoji="0" lang="en-US" altLang="zh-CN" sz="1200" b="0" i="0" u="none" strike="noStrike" kern="0" cap="none" spc="0" normalizeH="0" baseline="0" noProof="0" dirty="0" err="1" smtClean="0">
                <a:ln>
                  <a:noFill/>
                </a:ln>
                <a:solidFill>
                  <a:srgbClr val="000000"/>
                </a:solidFill>
                <a:effectLst/>
                <a:uLnTx/>
                <a:uFillTx/>
                <a:cs typeface="+mn-ea"/>
                <a:sym typeface="+mn-lt"/>
              </a:rPr>
              <a:t>grpc</a:t>
            </a:r>
            <a:r>
              <a:rPr kumimoji="0" lang="en-US" altLang="zh-CN" sz="1200" b="0" i="0" u="none" strike="noStrike" kern="0" cap="none" spc="0" normalizeH="0" baseline="0" noProof="0" dirty="0" smtClean="0">
                <a:ln>
                  <a:noFill/>
                </a:ln>
                <a:solidFill>
                  <a:srgbClr val="000000"/>
                </a:solidFill>
                <a:effectLst/>
                <a:uLnTx/>
                <a:uFillTx/>
                <a:cs typeface="+mn-ea"/>
                <a:sym typeface="+mn-lt"/>
              </a:rPr>
              <a:t> server</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12" name="圆角矩形 11"/>
          <p:cNvSpPr/>
          <p:nvPr/>
        </p:nvSpPr>
        <p:spPr bwMode="auto">
          <a:xfrm>
            <a:off x="8883683" y="4284269"/>
            <a:ext cx="1446222" cy="867580"/>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200" kern="0" dirty="0" smtClean="0">
                <a:solidFill>
                  <a:srgbClr val="000000"/>
                </a:solidFill>
                <a:cs typeface="+mn-ea"/>
                <a:sym typeface="+mn-lt"/>
              </a:rPr>
              <a:t>Container</a:t>
            </a:r>
            <a:endParaRPr lang="en-US" altLang="zh-CN" sz="1200" kern="0" dirty="0">
              <a:solidFill>
                <a:srgbClr val="000000"/>
              </a:solidFill>
              <a:cs typeface="+mn-ea"/>
              <a:sym typeface="+mn-lt"/>
            </a:endParaRPr>
          </a:p>
        </p:txBody>
      </p:sp>
      <p:cxnSp>
        <p:nvCxnSpPr>
          <p:cNvPr id="14" name="直接箭头连接符 13"/>
          <p:cNvCxnSpPr>
            <a:stCxn id="7" idx="3"/>
            <a:endCxn id="9" idx="1"/>
          </p:cNvCxnSpPr>
          <p:nvPr/>
        </p:nvCxnSpPr>
        <p:spPr>
          <a:xfrm>
            <a:off x="3045897" y="4953396"/>
            <a:ext cx="120340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3"/>
            <a:endCxn id="6" idx="1"/>
          </p:cNvCxnSpPr>
          <p:nvPr/>
        </p:nvCxnSpPr>
        <p:spPr>
          <a:xfrm>
            <a:off x="5552147" y="4718059"/>
            <a:ext cx="9426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3"/>
            <a:endCxn id="12" idx="1"/>
          </p:cNvCxnSpPr>
          <p:nvPr/>
        </p:nvCxnSpPr>
        <p:spPr>
          <a:xfrm>
            <a:off x="7941026" y="4718059"/>
            <a:ext cx="9426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CSI</a:t>
            </a:r>
            <a:r>
              <a:rPr lang="zh-CN" altLang="en-US" dirty="0" smtClean="0">
                <a:latin typeface="+mn-lt"/>
                <a:ea typeface="+mn-ea"/>
                <a:cs typeface="+mn-ea"/>
                <a:sym typeface="+mn-lt"/>
              </a:rPr>
              <a:t>简介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11293475" cy="951318"/>
          </a:xfrm>
        </p:spPr>
        <p:txBody>
          <a:bodyPr/>
          <a:lstStyle/>
          <a:p>
            <a:r>
              <a:rPr lang="en-US" altLang="zh-CN" dirty="0" smtClean="0">
                <a:latin typeface="+mn-lt"/>
                <a:ea typeface="+mn-ea"/>
                <a:cs typeface="+mn-ea"/>
                <a:sym typeface="+mn-lt"/>
              </a:rPr>
              <a:t>CSI </a:t>
            </a:r>
            <a:r>
              <a:rPr lang="zh-CN" altLang="en-US" dirty="0">
                <a:latin typeface="+mn-lt"/>
                <a:ea typeface="+mn-ea"/>
                <a:cs typeface="+mn-ea"/>
                <a:sym typeface="+mn-lt"/>
              </a:rPr>
              <a:t>是一</a:t>
            </a:r>
            <a:r>
              <a:rPr lang="zh-CN" altLang="en-US" dirty="0" smtClean="0">
                <a:latin typeface="+mn-lt"/>
                <a:ea typeface="+mn-ea"/>
                <a:cs typeface="+mn-ea"/>
                <a:sym typeface="+mn-lt"/>
              </a:rPr>
              <a:t>个用来将块存储系统和文件存储系统暴露给</a:t>
            </a:r>
            <a:r>
              <a:rPr lang="en-US" altLang="zh-CN" dirty="0" smtClean="0">
                <a:latin typeface="+mn-lt"/>
                <a:ea typeface="+mn-ea"/>
                <a:cs typeface="+mn-ea"/>
                <a:sym typeface="+mn-lt"/>
              </a:rPr>
              <a:t>kubernetes</a:t>
            </a:r>
            <a:r>
              <a:rPr lang="zh-CN" altLang="en-US" dirty="0" smtClean="0">
                <a:latin typeface="+mn-lt"/>
                <a:ea typeface="+mn-ea"/>
                <a:cs typeface="+mn-ea"/>
                <a:sym typeface="+mn-lt"/>
              </a:rPr>
              <a:t>的</a:t>
            </a:r>
            <a:r>
              <a:rPr lang="zh-CN" altLang="en-US" dirty="0">
                <a:latin typeface="+mn-lt"/>
                <a:ea typeface="+mn-ea"/>
                <a:cs typeface="+mn-ea"/>
                <a:sym typeface="+mn-lt"/>
              </a:rPr>
              <a:t>标准接口</a:t>
            </a:r>
            <a:endParaRPr lang="zh-CN" altLang="en-US" dirty="0">
              <a:latin typeface="+mn-lt"/>
              <a:ea typeface="+mn-ea"/>
              <a:cs typeface="+mn-ea"/>
              <a:sym typeface="+mn-lt"/>
            </a:endParaRPr>
          </a:p>
          <a:p>
            <a:endParaRPr lang="zh-CN" altLang="en-US" dirty="0">
              <a:latin typeface="+mn-lt"/>
              <a:ea typeface="+mn-ea"/>
              <a:cs typeface="+mn-ea"/>
              <a:sym typeface="+mn-lt"/>
            </a:endParaRPr>
          </a:p>
        </p:txBody>
      </p:sp>
      <p:grpSp>
        <p:nvGrpSpPr>
          <p:cNvPr id="103" name="组合 102"/>
          <p:cNvGrpSpPr/>
          <p:nvPr/>
        </p:nvGrpSpPr>
        <p:grpSpPr>
          <a:xfrm>
            <a:off x="630627" y="2558504"/>
            <a:ext cx="3884617" cy="2034461"/>
            <a:chOff x="435135" y="2558504"/>
            <a:chExt cx="3884617" cy="2034461"/>
          </a:xfrm>
        </p:grpSpPr>
        <p:sp>
          <p:nvSpPr>
            <p:cNvPr id="15" name="圆角矩形 14"/>
            <p:cNvSpPr/>
            <p:nvPr/>
          </p:nvSpPr>
          <p:spPr bwMode="auto">
            <a:xfrm>
              <a:off x="435135" y="2558504"/>
              <a:ext cx="3884617" cy="815316"/>
            </a:xfrm>
            <a:prstGeom prst="roundRect">
              <a:avLst>
                <a:gd name="adj" fmla="val 7338"/>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t" latinLnBrk="0" hangingPunct="1">
                <a:lnSpc>
                  <a:spcPct val="100000"/>
                </a:lnSpc>
                <a:spcBef>
                  <a:spcPct val="0"/>
                </a:spcBef>
                <a:spcAft>
                  <a:spcPct val="0"/>
                </a:spcAft>
                <a:buClrTx/>
                <a:buSzTx/>
                <a:buFontTx/>
                <a:buNone/>
                <a:defRPr/>
              </a:pPr>
              <a:r>
                <a:rPr lang="en-US" altLang="zh-CN" sz="1200" kern="0" dirty="0" smtClean="0">
                  <a:solidFill>
                    <a:srgbClr val="000000"/>
                  </a:solidFill>
                  <a:cs typeface="+mn-ea"/>
                  <a:sym typeface="+mn-lt"/>
                </a:rPr>
                <a:t>Master</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grpSp>
          <p:nvGrpSpPr>
            <p:cNvPr id="48" name="组合 47"/>
            <p:cNvGrpSpPr/>
            <p:nvPr/>
          </p:nvGrpSpPr>
          <p:grpSpPr>
            <a:xfrm>
              <a:off x="796706" y="2768140"/>
              <a:ext cx="3161474" cy="396044"/>
              <a:chOff x="3745202" y="2486837"/>
              <a:chExt cx="4709492" cy="396044"/>
            </a:xfrm>
          </p:grpSpPr>
          <p:sp>
            <p:nvSpPr>
              <p:cNvPr id="18" name="圆角矩形 17"/>
              <p:cNvSpPr/>
              <p:nvPr/>
            </p:nvSpPr>
            <p:spPr bwMode="auto">
              <a:xfrm>
                <a:off x="3745202" y="2486837"/>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kumimoji="0" lang="en-US" altLang="zh-CN" sz="1200" b="0" i="0" u="none" strike="noStrike" kern="0" cap="none" spc="0" normalizeH="0" baseline="0" noProof="0" dirty="0" smtClean="0">
                    <a:ln>
                      <a:noFill/>
                    </a:ln>
                    <a:solidFill>
                      <a:srgbClr val="000000"/>
                    </a:solidFill>
                    <a:effectLst/>
                    <a:uLnTx/>
                    <a:uFillTx/>
                    <a:cs typeface="+mn-ea"/>
                    <a:sym typeface="+mn-lt"/>
                  </a:rPr>
                  <a:t>Controller</a:t>
                </a:r>
                <a:endParaRPr kumimoji="0" lang="en-US" altLang="zh-CN" sz="1200" b="0" i="0" u="none" strike="noStrike" kern="0" cap="none" spc="0" normalizeH="0" baseline="0" noProof="0" dirty="0" smtClean="0">
                  <a:ln>
                    <a:noFill/>
                  </a:ln>
                  <a:solidFill>
                    <a:srgbClr val="000000"/>
                  </a:solidFill>
                  <a:effectLst/>
                  <a:uLnTx/>
                  <a:uFillTx/>
                  <a:cs typeface="+mn-ea"/>
                  <a:sym typeface="+mn-lt"/>
                </a:endParaRPr>
              </a:p>
              <a:p>
                <a:pPr marL="0" marR="0" lvl="0" indent="0" algn="ctr" defTabSz="914400" eaLnBrk="1" fontAlgn="t" latinLnBrk="0" hangingPunct="1">
                  <a:lnSpc>
                    <a:spcPct val="100000"/>
                  </a:lnSpc>
                  <a:spcBef>
                    <a:spcPct val="0"/>
                  </a:spcBef>
                  <a:spcAft>
                    <a:spcPct val="0"/>
                  </a:spcAft>
                  <a:buClrTx/>
                  <a:buSzTx/>
                  <a:buFontTx/>
                  <a:buNone/>
                  <a:defRPr/>
                </a:pPr>
                <a:r>
                  <a:rPr lang="en-US" sz="1200" kern="0" dirty="0" smtClean="0">
                    <a:solidFill>
                      <a:srgbClr val="000000"/>
                    </a:solidFill>
                    <a:cs typeface="+mn-ea"/>
                    <a:sym typeface="+mn-lt"/>
                  </a:rPr>
                  <a:t>M</a:t>
                </a:r>
                <a:r>
                  <a:rPr lang="en-US" altLang="zh-CN" sz="1200" kern="0" dirty="0" smtClean="0">
                    <a:solidFill>
                      <a:srgbClr val="000000"/>
                    </a:solidFill>
                    <a:cs typeface="+mn-ea"/>
                    <a:sym typeface="+mn-lt"/>
                  </a:rPr>
                  <a:t>anager</a:t>
                </a:r>
                <a:endParaRPr lang="en-US" altLang="zh-CN" sz="1200" kern="0" dirty="0" smtClean="0">
                  <a:solidFill>
                    <a:srgbClr val="000000"/>
                  </a:solidFill>
                  <a:cs typeface="+mn-ea"/>
                  <a:sym typeface="+mn-lt"/>
                </a:endParaRPr>
              </a:p>
            </p:txBody>
          </p:sp>
          <p:sp>
            <p:nvSpPr>
              <p:cNvPr id="19" name="圆角矩形 18"/>
              <p:cNvSpPr/>
              <p:nvPr/>
            </p:nvSpPr>
            <p:spPr bwMode="auto">
              <a:xfrm>
                <a:off x="5376837" y="2486837"/>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kumimoji="0" lang="en-US" altLang="zh-CN" sz="1200" b="0" i="0" u="none" strike="noStrike" kern="0" cap="none" spc="0" normalizeH="0" baseline="0" noProof="0" dirty="0" smtClean="0">
                    <a:ln>
                      <a:noFill/>
                    </a:ln>
                    <a:solidFill>
                      <a:srgbClr val="000000"/>
                    </a:solidFill>
                    <a:effectLst/>
                    <a:uLnTx/>
                    <a:uFillTx/>
                    <a:cs typeface="+mn-ea"/>
                    <a:sym typeface="+mn-lt"/>
                  </a:rPr>
                  <a:t>API Server</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20" name="圆角矩形 19"/>
              <p:cNvSpPr/>
              <p:nvPr/>
            </p:nvSpPr>
            <p:spPr bwMode="auto">
              <a:xfrm>
                <a:off x="7008472" y="2486837"/>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kumimoji="0" lang="en-US" altLang="zh-CN" sz="1200" b="0" i="0" u="none" strike="noStrike" kern="0" cap="none" spc="0" normalizeH="0" baseline="0" noProof="0" dirty="0" smtClean="0">
                    <a:ln>
                      <a:noFill/>
                    </a:ln>
                    <a:solidFill>
                      <a:srgbClr val="000000"/>
                    </a:solidFill>
                    <a:effectLst/>
                    <a:uLnTx/>
                    <a:uFillTx/>
                    <a:cs typeface="+mn-ea"/>
                    <a:sym typeface="+mn-lt"/>
                  </a:rPr>
                  <a:t>Scheduler</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cxnSp>
            <p:nvCxnSpPr>
              <p:cNvPr id="21" name="直接连接符 20"/>
              <p:cNvCxnSpPr>
                <a:stCxn id="18" idx="3"/>
                <a:endCxn id="19" idx="1"/>
              </p:cNvCxnSpPr>
              <p:nvPr/>
            </p:nvCxnSpPr>
            <p:spPr>
              <a:xfrm>
                <a:off x="5191424" y="2684859"/>
                <a:ext cx="18541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9" idx="3"/>
                <a:endCxn id="20" idx="1"/>
              </p:cNvCxnSpPr>
              <p:nvPr/>
            </p:nvCxnSpPr>
            <p:spPr>
              <a:xfrm>
                <a:off x="6823059" y="2684859"/>
                <a:ext cx="185413"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4" name="圆角矩形 23"/>
            <p:cNvSpPr/>
            <p:nvPr/>
          </p:nvSpPr>
          <p:spPr bwMode="auto">
            <a:xfrm>
              <a:off x="435136" y="3777649"/>
              <a:ext cx="3884616" cy="815316"/>
            </a:xfrm>
            <a:prstGeom prst="roundRect">
              <a:avLst>
                <a:gd name="adj" fmla="val 7338"/>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t" latinLnBrk="0" hangingPunct="1">
                <a:lnSpc>
                  <a:spcPct val="100000"/>
                </a:lnSpc>
                <a:spcBef>
                  <a:spcPct val="0"/>
                </a:spcBef>
                <a:spcAft>
                  <a:spcPct val="0"/>
                </a:spcAft>
                <a:buClrTx/>
                <a:buSzTx/>
                <a:buFontTx/>
                <a:buNone/>
                <a:defRPr/>
              </a:pPr>
              <a:r>
                <a:rPr lang="en-US" altLang="zh-CN" sz="1200" kern="0" dirty="0" smtClean="0">
                  <a:solidFill>
                    <a:srgbClr val="000000"/>
                  </a:solidFill>
                  <a:cs typeface="+mn-ea"/>
                  <a:sym typeface="+mn-lt"/>
                </a:rPr>
                <a:t>Node</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25" name="圆角矩形 24"/>
            <p:cNvSpPr/>
            <p:nvPr/>
          </p:nvSpPr>
          <p:spPr bwMode="auto">
            <a:xfrm>
              <a:off x="1654333" y="3987285"/>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lang="en-US" altLang="zh-CN" sz="1200" kern="0" dirty="0">
                  <a:solidFill>
                    <a:srgbClr val="000000"/>
                  </a:solidFill>
                  <a:cs typeface="+mn-ea"/>
                  <a:sym typeface="+mn-lt"/>
                </a:rPr>
                <a:t>K</a:t>
              </a:r>
              <a:r>
                <a:rPr kumimoji="0" lang="en-US" altLang="zh-CN" sz="1200" b="0" i="0" u="none" strike="noStrike" kern="0" cap="none" spc="0" normalizeH="0" baseline="0" noProof="0" dirty="0" err="1" smtClean="0">
                  <a:ln>
                    <a:noFill/>
                  </a:ln>
                  <a:solidFill>
                    <a:srgbClr val="000000"/>
                  </a:solidFill>
                  <a:effectLst/>
                  <a:uLnTx/>
                  <a:uFillTx/>
                  <a:cs typeface="+mn-ea"/>
                  <a:sym typeface="+mn-lt"/>
                </a:rPr>
                <a:t>ubelet</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grpSp>
      <p:grpSp>
        <p:nvGrpSpPr>
          <p:cNvPr id="102" name="组合 101"/>
          <p:cNvGrpSpPr/>
          <p:nvPr/>
        </p:nvGrpSpPr>
        <p:grpSpPr>
          <a:xfrm>
            <a:off x="5625934" y="2558504"/>
            <a:ext cx="2351156" cy="2034461"/>
            <a:chOff x="5146400" y="2558504"/>
            <a:chExt cx="2351156" cy="2034461"/>
          </a:xfrm>
        </p:grpSpPr>
        <p:sp>
          <p:nvSpPr>
            <p:cNvPr id="49" name="圆角矩形 48"/>
            <p:cNvSpPr/>
            <p:nvPr/>
          </p:nvSpPr>
          <p:spPr bwMode="auto">
            <a:xfrm>
              <a:off x="5146400" y="2558504"/>
              <a:ext cx="2351156" cy="2034461"/>
            </a:xfrm>
            <a:prstGeom prst="roundRect">
              <a:avLst>
                <a:gd name="adj" fmla="val 7338"/>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t" latinLnBrk="0" hangingPunct="1">
                <a:lnSpc>
                  <a:spcPct val="100000"/>
                </a:lnSpc>
                <a:spcBef>
                  <a:spcPct val="0"/>
                </a:spcBef>
                <a:spcAft>
                  <a:spcPct val="0"/>
                </a:spcAft>
                <a:buClrTx/>
                <a:buSzTx/>
                <a:buFontTx/>
                <a:buNone/>
                <a:defRPr/>
              </a:pPr>
              <a:r>
                <a:rPr lang="en-US" altLang="zh-CN" sz="1200" kern="0" dirty="0" smtClean="0">
                  <a:solidFill>
                    <a:srgbClr val="000000"/>
                  </a:solidFill>
                  <a:cs typeface="+mn-ea"/>
                  <a:sym typeface="+mn-lt"/>
                </a:rPr>
                <a:t>External Components</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grpSp>
          <p:nvGrpSpPr>
            <p:cNvPr id="53" name="组合 52"/>
            <p:cNvGrpSpPr/>
            <p:nvPr/>
          </p:nvGrpSpPr>
          <p:grpSpPr>
            <a:xfrm>
              <a:off x="5598867" y="2912155"/>
              <a:ext cx="1446222" cy="1618685"/>
              <a:chOff x="6277834" y="3454487"/>
              <a:chExt cx="1446222" cy="1618685"/>
            </a:xfrm>
          </p:grpSpPr>
          <p:sp>
            <p:nvSpPr>
              <p:cNvPr id="50" name="圆角矩形 49"/>
              <p:cNvSpPr/>
              <p:nvPr/>
            </p:nvSpPr>
            <p:spPr bwMode="auto">
              <a:xfrm>
                <a:off x="6277834" y="3454487"/>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lang="en-US" altLang="zh-CN" sz="1200" kern="0" dirty="0" smtClean="0">
                    <a:solidFill>
                      <a:srgbClr val="000000"/>
                    </a:solidFill>
                    <a:cs typeface="+mn-ea"/>
                    <a:sym typeface="+mn-lt"/>
                  </a:rPr>
                  <a:t>Driver Registrar</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51" name="圆角矩形 50"/>
              <p:cNvSpPr/>
              <p:nvPr/>
            </p:nvSpPr>
            <p:spPr bwMode="auto">
              <a:xfrm>
                <a:off x="6277834" y="4065807"/>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lang="en-US" altLang="zh-CN" sz="1200" kern="0" dirty="0" smtClean="0">
                    <a:solidFill>
                      <a:srgbClr val="000000"/>
                    </a:solidFill>
                    <a:cs typeface="+mn-ea"/>
                    <a:sym typeface="+mn-lt"/>
                  </a:rPr>
                  <a:t>External Provisioner</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52" name="圆角矩形 51"/>
              <p:cNvSpPr/>
              <p:nvPr/>
            </p:nvSpPr>
            <p:spPr bwMode="auto">
              <a:xfrm>
                <a:off x="6277834" y="4677128"/>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lang="en-US" altLang="zh-CN" sz="1200" kern="0" dirty="0" smtClean="0">
                    <a:solidFill>
                      <a:srgbClr val="000000"/>
                    </a:solidFill>
                    <a:cs typeface="+mn-ea"/>
                    <a:sym typeface="+mn-lt"/>
                  </a:rPr>
                  <a:t>External </a:t>
                </a:r>
                <a:r>
                  <a:rPr lang="en-US" altLang="zh-CN" sz="1200" kern="0" dirty="0" err="1" smtClean="0">
                    <a:solidFill>
                      <a:srgbClr val="000000"/>
                    </a:solidFill>
                    <a:cs typeface="+mn-ea"/>
                    <a:sym typeface="+mn-lt"/>
                  </a:rPr>
                  <a:t>Attacher</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grpSp>
      </p:grpSp>
      <p:grpSp>
        <p:nvGrpSpPr>
          <p:cNvPr id="101" name="组合 100"/>
          <p:cNvGrpSpPr/>
          <p:nvPr/>
        </p:nvGrpSpPr>
        <p:grpSpPr>
          <a:xfrm>
            <a:off x="9087779" y="2558504"/>
            <a:ext cx="2351156" cy="2034461"/>
            <a:chOff x="8892287" y="2558504"/>
            <a:chExt cx="2351156" cy="2034461"/>
          </a:xfrm>
        </p:grpSpPr>
        <p:sp>
          <p:nvSpPr>
            <p:cNvPr id="54" name="圆角矩形 53"/>
            <p:cNvSpPr/>
            <p:nvPr/>
          </p:nvSpPr>
          <p:spPr bwMode="auto">
            <a:xfrm>
              <a:off x="8892287" y="2558504"/>
              <a:ext cx="2351156" cy="2034461"/>
            </a:xfrm>
            <a:prstGeom prst="roundRect">
              <a:avLst>
                <a:gd name="adj" fmla="val 7338"/>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t" latinLnBrk="0" hangingPunct="1">
                <a:lnSpc>
                  <a:spcPct val="100000"/>
                </a:lnSpc>
                <a:spcBef>
                  <a:spcPct val="0"/>
                </a:spcBef>
                <a:spcAft>
                  <a:spcPct val="0"/>
                </a:spcAft>
                <a:buClrTx/>
                <a:buSzTx/>
                <a:buFontTx/>
                <a:buNone/>
                <a:defRPr/>
              </a:pPr>
              <a:r>
                <a:rPr lang="en-US" altLang="zh-CN" sz="1200" kern="0" dirty="0" smtClean="0">
                  <a:solidFill>
                    <a:srgbClr val="000000"/>
                  </a:solidFill>
                  <a:cs typeface="+mn-ea"/>
                  <a:sym typeface="+mn-lt"/>
                </a:rPr>
                <a:t>Custom Components</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grpSp>
          <p:nvGrpSpPr>
            <p:cNvPr id="55" name="组合 54"/>
            <p:cNvGrpSpPr/>
            <p:nvPr/>
          </p:nvGrpSpPr>
          <p:grpSpPr>
            <a:xfrm>
              <a:off x="9420428" y="2905849"/>
              <a:ext cx="1446222" cy="1618685"/>
              <a:chOff x="6277834" y="3454487"/>
              <a:chExt cx="1446222" cy="1618685"/>
            </a:xfrm>
          </p:grpSpPr>
          <p:sp>
            <p:nvSpPr>
              <p:cNvPr id="56" name="圆角矩形 55"/>
              <p:cNvSpPr/>
              <p:nvPr/>
            </p:nvSpPr>
            <p:spPr bwMode="auto">
              <a:xfrm>
                <a:off x="6277834" y="3454487"/>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lang="en-US" sz="1200" kern="0" noProof="0" dirty="0" smtClean="0">
                    <a:solidFill>
                      <a:srgbClr val="000000"/>
                    </a:solidFill>
                    <a:cs typeface="+mn-ea"/>
                    <a:sym typeface="+mn-lt"/>
                  </a:rPr>
                  <a:t>CSI I</a:t>
                </a:r>
                <a:r>
                  <a:rPr lang="en-US" altLang="zh-CN" sz="1200" kern="0" noProof="0" dirty="0" smtClean="0">
                    <a:solidFill>
                      <a:srgbClr val="000000"/>
                    </a:solidFill>
                    <a:cs typeface="+mn-ea"/>
                    <a:sym typeface="+mn-lt"/>
                  </a:rPr>
                  <a:t>dentity</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57" name="圆角矩形 56"/>
              <p:cNvSpPr/>
              <p:nvPr/>
            </p:nvSpPr>
            <p:spPr bwMode="auto">
              <a:xfrm>
                <a:off x="6277834" y="4065807"/>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lang="en-US" altLang="zh-CN" sz="1200" kern="0" dirty="0" smtClean="0">
                    <a:solidFill>
                      <a:srgbClr val="000000"/>
                    </a:solidFill>
                    <a:cs typeface="+mn-ea"/>
                    <a:sym typeface="+mn-lt"/>
                  </a:rPr>
                  <a:t>CSI Controller</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58" name="圆角矩形 57"/>
              <p:cNvSpPr/>
              <p:nvPr/>
            </p:nvSpPr>
            <p:spPr bwMode="auto">
              <a:xfrm>
                <a:off x="6277834" y="4677128"/>
                <a:ext cx="1446222"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lang="en-US" altLang="zh-CN" sz="1200" kern="0" dirty="0" smtClean="0">
                    <a:solidFill>
                      <a:srgbClr val="000000"/>
                    </a:solidFill>
                    <a:cs typeface="+mn-ea"/>
                    <a:sym typeface="+mn-lt"/>
                  </a:rPr>
                  <a:t>CSI Node</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grpSp>
      </p:grpSp>
      <p:cxnSp>
        <p:nvCxnSpPr>
          <p:cNvPr id="60" name="曲线连接符 59"/>
          <p:cNvCxnSpPr>
            <a:stCxn id="19" idx="2"/>
            <a:endCxn id="51" idx="1"/>
          </p:cNvCxnSpPr>
          <p:nvPr/>
        </p:nvCxnSpPr>
        <p:spPr>
          <a:xfrm rot="16200000" flipH="1">
            <a:off x="4047012" y="1690107"/>
            <a:ext cx="557313" cy="350546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曲线连接符 61"/>
          <p:cNvCxnSpPr>
            <a:stCxn id="19" idx="2"/>
            <a:endCxn id="52" idx="1"/>
          </p:cNvCxnSpPr>
          <p:nvPr/>
        </p:nvCxnSpPr>
        <p:spPr>
          <a:xfrm rot="16200000" flipH="1">
            <a:off x="3741351" y="1995768"/>
            <a:ext cx="1168634" cy="350546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曲线连接符 63"/>
          <p:cNvCxnSpPr>
            <a:stCxn id="25" idx="3"/>
            <a:endCxn id="50" idx="1"/>
          </p:cNvCxnSpPr>
          <p:nvPr/>
        </p:nvCxnSpPr>
        <p:spPr>
          <a:xfrm flipV="1">
            <a:off x="3296047" y="3110177"/>
            <a:ext cx="2782354" cy="10751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50" idx="3"/>
            <a:endCxn id="56" idx="1"/>
          </p:cNvCxnSpPr>
          <p:nvPr/>
        </p:nvCxnSpPr>
        <p:spPr>
          <a:xfrm flipV="1">
            <a:off x="7524623" y="3103871"/>
            <a:ext cx="2091297" cy="63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51" idx="3"/>
            <a:endCxn id="57" idx="1"/>
          </p:cNvCxnSpPr>
          <p:nvPr/>
        </p:nvCxnSpPr>
        <p:spPr>
          <a:xfrm flipV="1">
            <a:off x="7524623" y="3715191"/>
            <a:ext cx="2091297" cy="63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2" idx="3"/>
            <a:endCxn id="57" idx="1"/>
          </p:cNvCxnSpPr>
          <p:nvPr/>
        </p:nvCxnSpPr>
        <p:spPr>
          <a:xfrm flipV="1">
            <a:off x="7524623" y="3715191"/>
            <a:ext cx="2091297" cy="617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25" idx="2"/>
            <a:endCxn id="58" idx="2"/>
          </p:cNvCxnSpPr>
          <p:nvPr/>
        </p:nvCxnSpPr>
        <p:spPr>
          <a:xfrm rot="16200000" flipH="1">
            <a:off x="6385381" y="570883"/>
            <a:ext cx="141205" cy="7766095"/>
          </a:xfrm>
          <a:prstGeom prst="curvedConnector3">
            <a:avLst>
              <a:gd name="adj1" fmla="val 26189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5744955" y="5197980"/>
            <a:ext cx="723334" cy="917852"/>
            <a:chOff x="8407400" y="2055813"/>
            <a:chExt cx="360363" cy="458788"/>
          </a:xfrm>
          <a:solidFill>
            <a:srgbClr val="3ABABA"/>
          </a:solidFill>
        </p:grpSpPr>
        <p:sp>
          <p:nvSpPr>
            <p:cNvPr id="7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3ABABA"/>
              </a:solidFill>
              <a:prstDash val="solid"/>
              <a:round/>
            </a:ln>
          </p:spPr>
          <p:txBody>
            <a:bodyPr/>
            <a:lstStyle/>
            <a:p>
              <a:pPr defTabSz="543560">
                <a:defRPr/>
              </a:pPr>
              <a:endParaRPr lang="zh-CN" altLang="en-US" sz="3200">
                <a:solidFill>
                  <a:srgbClr val="000000"/>
                </a:solidFill>
                <a:cs typeface="+mn-ea"/>
                <a:sym typeface="+mn-lt"/>
              </a:endParaRPr>
            </a:p>
          </p:txBody>
        </p:sp>
        <p:sp>
          <p:nvSpPr>
            <p:cNvPr id="79" name="Freeform 220"/>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3ABABA"/>
              </a:solidFill>
              <a:prstDash val="solid"/>
              <a:round/>
            </a:ln>
          </p:spPr>
          <p:txBody>
            <a:bodyPr/>
            <a:lstStyle/>
            <a:p>
              <a:pPr defTabSz="543560">
                <a:defRPr/>
              </a:pPr>
              <a:endParaRPr lang="zh-CN" altLang="en-US" sz="3200">
                <a:solidFill>
                  <a:srgbClr val="000000"/>
                </a:solidFill>
                <a:cs typeface="+mn-ea"/>
                <a:sym typeface="+mn-lt"/>
              </a:endParaRPr>
            </a:p>
          </p:txBody>
        </p:sp>
        <p:sp>
          <p:nvSpPr>
            <p:cNvPr id="80" name="Freeform 221"/>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3ABABA"/>
              </a:solidFill>
              <a:prstDash val="solid"/>
              <a:round/>
            </a:ln>
          </p:spPr>
          <p:txBody>
            <a:bodyPr/>
            <a:lstStyle/>
            <a:p>
              <a:pPr defTabSz="543560">
                <a:defRPr/>
              </a:pPr>
              <a:endParaRPr lang="zh-CN" altLang="en-US" sz="3200">
                <a:solidFill>
                  <a:srgbClr val="000000"/>
                </a:solidFill>
                <a:cs typeface="+mn-ea"/>
                <a:sym typeface="+mn-lt"/>
              </a:endParaRPr>
            </a:p>
          </p:txBody>
        </p:sp>
        <p:sp>
          <p:nvSpPr>
            <p:cNvPr id="81" name="Freeform 222"/>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3ABABA"/>
              </a:solidFill>
              <a:prstDash val="solid"/>
              <a:round/>
            </a:ln>
          </p:spPr>
          <p:txBody>
            <a:bodyPr/>
            <a:lstStyle/>
            <a:p>
              <a:pPr defTabSz="543560">
                <a:defRPr/>
              </a:pPr>
              <a:endParaRPr lang="zh-CN" altLang="en-US" sz="3200">
                <a:solidFill>
                  <a:srgbClr val="000000"/>
                </a:solidFill>
                <a:cs typeface="+mn-ea"/>
                <a:sym typeface="+mn-lt"/>
              </a:endParaRPr>
            </a:p>
          </p:txBody>
        </p:sp>
      </p:grpSp>
      <p:cxnSp>
        <p:nvCxnSpPr>
          <p:cNvPr id="85" name="曲线连接符 84"/>
          <p:cNvCxnSpPr>
            <a:stCxn id="58" idx="3"/>
            <a:endCxn id="78" idx="0"/>
          </p:cNvCxnSpPr>
          <p:nvPr/>
        </p:nvCxnSpPr>
        <p:spPr>
          <a:xfrm flipH="1">
            <a:off x="6431931" y="4326512"/>
            <a:ext cx="4630211" cy="1238609"/>
          </a:xfrm>
          <a:prstGeom prst="curvedConnector3">
            <a:avLst>
              <a:gd name="adj1" fmla="val -49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57" idx="3"/>
            <a:endCxn id="78" idx="18"/>
          </p:cNvCxnSpPr>
          <p:nvPr/>
        </p:nvCxnSpPr>
        <p:spPr>
          <a:xfrm flipH="1">
            <a:off x="6431931" y="3715191"/>
            <a:ext cx="4630211" cy="1672096"/>
          </a:xfrm>
          <a:prstGeom prst="curvedConnector3">
            <a:avLst>
              <a:gd name="adj1" fmla="val -4937"/>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CNI</a:t>
            </a:r>
            <a:r>
              <a:rPr lang="zh-CN" altLang="en-US" dirty="0" smtClean="0">
                <a:latin typeface="+mn-lt"/>
                <a:ea typeface="+mn-ea"/>
                <a:cs typeface="+mn-ea"/>
                <a:sym typeface="+mn-lt"/>
              </a:rPr>
              <a:t>简介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0"/>
            <a:ext cx="11293475" cy="1291853"/>
          </a:xfrm>
        </p:spPr>
        <p:txBody>
          <a:bodyPr/>
          <a:lstStyle/>
          <a:p>
            <a:r>
              <a:rPr lang="en-US" altLang="zh-CN" dirty="0" smtClean="0">
                <a:latin typeface="+mn-lt"/>
                <a:ea typeface="+mn-ea"/>
                <a:cs typeface="+mn-ea"/>
                <a:sym typeface="+mn-lt"/>
              </a:rPr>
              <a:t>CNI</a:t>
            </a:r>
            <a:r>
              <a:rPr lang="zh-CN" altLang="en-US" dirty="0" smtClean="0">
                <a:latin typeface="+mn-lt"/>
                <a:ea typeface="+mn-ea"/>
                <a:cs typeface="+mn-ea"/>
                <a:sym typeface="+mn-lt"/>
              </a:rPr>
              <a:t>是</a:t>
            </a:r>
            <a:r>
              <a:rPr lang="en-US" altLang="zh-CN" dirty="0" smtClean="0">
                <a:latin typeface="+mn-lt"/>
                <a:ea typeface="+mn-ea"/>
                <a:cs typeface="+mn-ea"/>
                <a:sym typeface="+mn-lt"/>
              </a:rPr>
              <a:t>kubernetes</a:t>
            </a:r>
            <a:r>
              <a:rPr lang="zh-CN" altLang="en-US" dirty="0" smtClean="0">
                <a:latin typeface="+mn-lt"/>
                <a:ea typeface="+mn-ea"/>
                <a:cs typeface="+mn-ea"/>
                <a:sym typeface="+mn-lt"/>
              </a:rPr>
              <a:t>中用来实现</a:t>
            </a:r>
            <a:r>
              <a:rPr lang="en-US" altLang="zh-CN" dirty="0" smtClean="0">
                <a:latin typeface="+mn-lt"/>
                <a:ea typeface="+mn-ea"/>
                <a:cs typeface="+mn-ea"/>
                <a:sym typeface="+mn-lt"/>
              </a:rPr>
              <a:t>Pod</a:t>
            </a:r>
            <a:r>
              <a:rPr lang="zh-CN" altLang="en-US" dirty="0" smtClean="0">
                <a:latin typeface="+mn-lt"/>
                <a:ea typeface="+mn-ea"/>
                <a:cs typeface="+mn-ea"/>
                <a:sym typeface="+mn-lt"/>
              </a:rPr>
              <a:t>网络功能的</a:t>
            </a:r>
            <a:r>
              <a:rPr lang="zh-CN" altLang="en-US" dirty="0">
                <a:latin typeface="+mn-lt"/>
                <a:ea typeface="+mn-ea"/>
                <a:cs typeface="+mn-ea"/>
                <a:sym typeface="+mn-lt"/>
              </a:rPr>
              <a:t>标准</a:t>
            </a:r>
            <a:r>
              <a:rPr lang="zh-CN" altLang="en-US" dirty="0" smtClean="0">
                <a:latin typeface="+mn-lt"/>
                <a:ea typeface="+mn-ea"/>
                <a:cs typeface="+mn-ea"/>
                <a:sym typeface="+mn-lt"/>
              </a:rPr>
              <a:t>接口，通过这个接口，</a:t>
            </a:r>
            <a:r>
              <a:rPr lang="en-US" altLang="zh-CN" dirty="0" smtClean="0">
                <a:latin typeface="+mn-lt"/>
                <a:ea typeface="+mn-ea"/>
                <a:cs typeface="+mn-ea"/>
                <a:sym typeface="+mn-lt"/>
              </a:rPr>
              <a:t>kubelet</a:t>
            </a:r>
            <a:r>
              <a:rPr lang="zh-CN" altLang="en-US" dirty="0" smtClean="0">
                <a:latin typeface="+mn-lt"/>
                <a:ea typeface="+mn-ea"/>
                <a:cs typeface="+mn-ea"/>
                <a:sym typeface="+mn-lt"/>
              </a:rPr>
              <a:t>可以调用不同的网络插件来为</a:t>
            </a:r>
            <a:r>
              <a:rPr lang="en-US" altLang="zh-CN" dirty="0" smtClean="0">
                <a:latin typeface="+mn-lt"/>
                <a:ea typeface="+mn-ea"/>
                <a:cs typeface="+mn-ea"/>
                <a:sym typeface="+mn-lt"/>
              </a:rPr>
              <a:t>Pod</a:t>
            </a:r>
            <a:r>
              <a:rPr lang="zh-CN" altLang="en-US" dirty="0" smtClean="0">
                <a:latin typeface="+mn-lt"/>
                <a:ea typeface="+mn-ea"/>
                <a:cs typeface="+mn-ea"/>
                <a:sym typeface="+mn-lt"/>
              </a:rPr>
              <a:t>配置网络，并实现</a:t>
            </a:r>
            <a:r>
              <a:rPr lang="en-US" altLang="zh-CN" dirty="0" smtClean="0">
                <a:latin typeface="+mn-lt"/>
                <a:ea typeface="+mn-ea"/>
                <a:cs typeface="+mn-ea"/>
                <a:sym typeface="+mn-lt"/>
              </a:rPr>
              <a:t>Pod</a:t>
            </a:r>
            <a:r>
              <a:rPr lang="zh-CN" altLang="en-US" dirty="0" smtClean="0">
                <a:latin typeface="+mn-lt"/>
                <a:ea typeface="+mn-ea"/>
                <a:cs typeface="+mn-ea"/>
                <a:sym typeface="+mn-lt"/>
              </a:rPr>
              <a:t>与外界的通信</a:t>
            </a:r>
            <a:endParaRPr lang="zh-CN" altLang="en-US" dirty="0">
              <a:latin typeface="+mn-lt"/>
              <a:ea typeface="+mn-ea"/>
              <a:cs typeface="+mn-ea"/>
              <a:sym typeface="+mn-lt"/>
            </a:endParaRPr>
          </a:p>
          <a:p>
            <a:endParaRPr lang="zh-CN" altLang="en-US" dirty="0">
              <a:latin typeface="+mn-lt"/>
              <a:ea typeface="+mn-ea"/>
              <a:cs typeface="+mn-ea"/>
              <a:sym typeface="+mn-lt"/>
            </a:endParaRPr>
          </a:p>
        </p:txBody>
      </p:sp>
      <p:sp>
        <p:nvSpPr>
          <p:cNvPr id="4" name="圆角矩形 3"/>
          <p:cNvSpPr/>
          <p:nvPr/>
        </p:nvSpPr>
        <p:spPr bwMode="auto">
          <a:xfrm>
            <a:off x="5629538" y="2673547"/>
            <a:ext cx="970846"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kumimoji="0" lang="en-US" altLang="zh-CN" sz="1200" b="0" i="0" u="none" strike="noStrike" kern="0" cap="none" spc="0" normalizeH="0" baseline="0" noProof="0" dirty="0" smtClean="0">
                <a:ln>
                  <a:noFill/>
                </a:ln>
                <a:solidFill>
                  <a:srgbClr val="000000"/>
                </a:solidFill>
                <a:effectLst/>
                <a:uLnTx/>
                <a:uFillTx/>
                <a:cs typeface="+mn-ea"/>
                <a:sym typeface="+mn-lt"/>
              </a:rPr>
              <a:t>Container </a:t>
            </a:r>
            <a:endParaRPr kumimoji="0" lang="en-US" altLang="zh-CN" sz="1200" b="0" i="0" u="none" strike="noStrike" kern="0" cap="none" spc="0" normalizeH="0" baseline="0" noProof="0" dirty="0" smtClean="0">
              <a:ln>
                <a:noFill/>
              </a:ln>
              <a:solidFill>
                <a:srgbClr val="000000"/>
              </a:solidFill>
              <a:effectLst/>
              <a:uLnTx/>
              <a:uFillTx/>
              <a:cs typeface="+mn-ea"/>
              <a:sym typeface="+mn-lt"/>
            </a:endParaRPr>
          </a:p>
          <a:p>
            <a:pPr marL="0" marR="0" lvl="0" indent="0" algn="ctr" defTabSz="914400" eaLnBrk="1" fontAlgn="t" latinLnBrk="0" hangingPunct="1">
              <a:lnSpc>
                <a:spcPct val="100000"/>
              </a:lnSpc>
              <a:spcBef>
                <a:spcPct val="0"/>
              </a:spcBef>
              <a:spcAft>
                <a:spcPct val="0"/>
              </a:spcAft>
              <a:buClrTx/>
              <a:buSzTx/>
              <a:buFontTx/>
              <a:buNone/>
              <a:defRPr/>
            </a:pPr>
            <a:r>
              <a:rPr lang="en-US" altLang="zh-CN" sz="1200" kern="0" dirty="0">
                <a:solidFill>
                  <a:srgbClr val="000000"/>
                </a:solidFill>
                <a:cs typeface="+mn-ea"/>
                <a:sym typeface="+mn-lt"/>
              </a:rPr>
              <a:t>runtime</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5" name="圆角矩形 4"/>
          <p:cNvSpPr/>
          <p:nvPr/>
        </p:nvSpPr>
        <p:spPr bwMode="auto">
          <a:xfrm>
            <a:off x="2976532" y="3403535"/>
            <a:ext cx="6269602" cy="500007"/>
          </a:xfrm>
          <a:prstGeom prst="roundRect">
            <a:avLst>
              <a:gd name="adj" fmla="val 7338"/>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lang="en-US" altLang="zh-CN" sz="1200" kern="0" dirty="0" smtClean="0">
                <a:solidFill>
                  <a:srgbClr val="000000"/>
                </a:solidFill>
                <a:cs typeface="+mn-ea"/>
                <a:sym typeface="+mn-lt"/>
              </a:rPr>
              <a:t>CNI</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6" name="圆角矩形 5"/>
          <p:cNvSpPr/>
          <p:nvPr/>
        </p:nvSpPr>
        <p:spPr bwMode="auto">
          <a:xfrm>
            <a:off x="2976532" y="4357305"/>
            <a:ext cx="970846"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kumimoji="0" lang="en-US" altLang="zh-CN" sz="1200" b="0" i="0" u="none" strike="noStrike" kern="0" cap="none" spc="0" normalizeH="0" baseline="0" noProof="0" dirty="0" smtClean="0">
                <a:ln>
                  <a:noFill/>
                </a:ln>
                <a:solidFill>
                  <a:srgbClr val="000000"/>
                </a:solidFill>
                <a:effectLst/>
                <a:uLnTx/>
                <a:uFillTx/>
                <a:cs typeface="+mn-ea"/>
                <a:sym typeface="+mn-lt"/>
              </a:rPr>
              <a:t>Loopback plugin </a:t>
            </a:r>
            <a:endParaRPr kumimoji="0" lang="en-US" sz="1200" b="0" i="0" u="none" strike="noStrike" kern="0" cap="none" spc="0" normalizeH="0" baseline="0" noProof="0" dirty="0" smtClean="0">
              <a:ln>
                <a:noFill/>
              </a:ln>
              <a:solidFill>
                <a:srgbClr val="000000"/>
              </a:solidFill>
              <a:effectLst/>
              <a:uLnTx/>
              <a:uFillTx/>
              <a:cs typeface="+mn-ea"/>
              <a:sym typeface="+mn-lt"/>
            </a:endParaRPr>
          </a:p>
        </p:txBody>
      </p:sp>
      <p:sp>
        <p:nvSpPr>
          <p:cNvPr id="7" name="圆角矩形 6"/>
          <p:cNvSpPr/>
          <p:nvPr/>
        </p:nvSpPr>
        <p:spPr bwMode="auto">
          <a:xfrm>
            <a:off x="4036283" y="4357305"/>
            <a:ext cx="970846"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200" kern="0" dirty="0" smtClean="0">
                <a:solidFill>
                  <a:srgbClr val="000000"/>
                </a:solidFill>
                <a:cs typeface="+mn-ea"/>
                <a:sym typeface="+mn-lt"/>
              </a:rPr>
              <a:t>Bridge</a:t>
            </a:r>
            <a:endParaRPr lang="en-US" altLang="zh-CN" sz="1200" kern="0" dirty="0" smtClean="0">
              <a:solidFill>
                <a:srgbClr val="000000"/>
              </a:solidFill>
              <a:cs typeface="+mn-ea"/>
              <a:sym typeface="+mn-lt"/>
            </a:endParaRPr>
          </a:p>
          <a:p>
            <a:pPr lvl="0" algn="ctr" defTabSz="914400" fontAlgn="t">
              <a:spcBef>
                <a:spcPct val="0"/>
              </a:spcBef>
              <a:spcAft>
                <a:spcPct val="0"/>
              </a:spcAft>
              <a:defRPr/>
            </a:pPr>
            <a:r>
              <a:rPr lang="en-US" altLang="zh-CN" sz="1200" kern="0" dirty="0" smtClean="0">
                <a:solidFill>
                  <a:srgbClr val="000000"/>
                </a:solidFill>
                <a:cs typeface="+mn-ea"/>
                <a:sym typeface="+mn-lt"/>
              </a:rPr>
              <a:t>plugin </a:t>
            </a:r>
            <a:endParaRPr lang="en-US" altLang="zh-CN" sz="1200" kern="0" dirty="0">
              <a:solidFill>
                <a:srgbClr val="000000"/>
              </a:solidFill>
              <a:cs typeface="+mn-ea"/>
              <a:sym typeface="+mn-lt"/>
            </a:endParaRPr>
          </a:p>
        </p:txBody>
      </p:sp>
      <p:sp>
        <p:nvSpPr>
          <p:cNvPr id="8" name="圆角矩形 7"/>
          <p:cNvSpPr/>
          <p:nvPr/>
        </p:nvSpPr>
        <p:spPr bwMode="auto">
          <a:xfrm>
            <a:off x="5096034" y="4357305"/>
            <a:ext cx="970846"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200" kern="0" dirty="0" smtClean="0">
                <a:solidFill>
                  <a:srgbClr val="000000"/>
                </a:solidFill>
                <a:cs typeface="+mn-ea"/>
                <a:sym typeface="+mn-lt"/>
              </a:rPr>
              <a:t>PTP</a:t>
            </a:r>
            <a:endParaRPr lang="en-US" altLang="zh-CN" sz="1200" kern="0" dirty="0" smtClean="0">
              <a:solidFill>
                <a:srgbClr val="000000"/>
              </a:solidFill>
              <a:cs typeface="+mn-ea"/>
              <a:sym typeface="+mn-lt"/>
            </a:endParaRPr>
          </a:p>
          <a:p>
            <a:pPr lvl="0" algn="ctr" defTabSz="914400" fontAlgn="t">
              <a:spcBef>
                <a:spcPct val="0"/>
              </a:spcBef>
              <a:spcAft>
                <a:spcPct val="0"/>
              </a:spcAft>
              <a:defRPr/>
            </a:pPr>
            <a:r>
              <a:rPr lang="en-US" altLang="zh-CN" sz="1200" kern="0" dirty="0" smtClean="0">
                <a:solidFill>
                  <a:srgbClr val="000000"/>
                </a:solidFill>
                <a:cs typeface="+mn-ea"/>
                <a:sym typeface="+mn-lt"/>
              </a:rPr>
              <a:t>plugin </a:t>
            </a:r>
            <a:endParaRPr lang="en-US" altLang="zh-CN" sz="1200" kern="0" dirty="0">
              <a:solidFill>
                <a:srgbClr val="000000"/>
              </a:solidFill>
              <a:cs typeface="+mn-ea"/>
              <a:sym typeface="+mn-lt"/>
            </a:endParaRPr>
          </a:p>
        </p:txBody>
      </p:sp>
      <p:sp>
        <p:nvSpPr>
          <p:cNvPr id="9" name="圆角矩形 8"/>
          <p:cNvSpPr/>
          <p:nvPr/>
        </p:nvSpPr>
        <p:spPr bwMode="auto">
          <a:xfrm>
            <a:off x="6155786" y="4357305"/>
            <a:ext cx="970846"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200" kern="0" dirty="0" err="1" smtClean="0">
                <a:solidFill>
                  <a:srgbClr val="000000"/>
                </a:solidFill>
                <a:cs typeface="+mn-ea"/>
                <a:sym typeface="+mn-lt"/>
              </a:rPr>
              <a:t>MACvlan</a:t>
            </a:r>
            <a:endParaRPr lang="en-US" altLang="zh-CN" sz="1200" kern="0" dirty="0" smtClean="0">
              <a:solidFill>
                <a:srgbClr val="000000"/>
              </a:solidFill>
              <a:cs typeface="+mn-ea"/>
              <a:sym typeface="+mn-lt"/>
            </a:endParaRPr>
          </a:p>
          <a:p>
            <a:pPr lvl="0" algn="ctr" defTabSz="914400" fontAlgn="t">
              <a:spcBef>
                <a:spcPct val="0"/>
              </a:spcBef>
              <a:spcAft>
                <a:spcPct val="0"/>
              </a:spcAft>
              <a:defRPr/>
            </a:pPr>
            <a:r>
              <a:rPr lang="en-US" altLang="zh-CN" sz="1200" kern="0" dirty="0" smtClean="0">
                <a:solidFill>
                  <a:srgbClr val="000000"/>
                </a:solidFill>
                <a:cs typeface="+mn-ea"/>
                <a:sym typeface="+mn-lt"/>
              </a:rPr>
              <a:t>plugin </a:t>
            </a:r>
            <a:endParaRPr lang="en-US" altLang="zh-CN" sz="1200" kern="0" dirty="0">
              <a:solidFill>
                <a:srgbClr val="000000"/>
              </a:solidFill>
              <a:cs typeface="+mn-ea"/>
              <a:sym typeface="+mn-lt"/>
            </a:endParaRPr>
          </a:p>
        </p:txBody>
      </p:sp>
      <p:sp>
        <p:nvSpPr>
          <p:cNvPr id="10" name="圆角矩形 9"/>
          <p:cNvSpPr/>
          <p:nvPr/>
        </p:nvSpPr>
        <p:spPr bwMode="auto">
          <a:xfrm>
            <a:off x="7215537" y="4357305"/>
            <a:ext cx="970846"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200" kern="0" dirty="0" err="1" smtClean="0">
                <a:solidFill>
                  <a:srgbClr val="000000"/>
                </a:solidFill>
                <a:cs typeface="+mn-ea"/>
                <a:sym typeface="+mn-lt"/>
              </a:rPr>
              <a:t>Ipvlan</a:t>
            </a:r>
            <a:endParaRPr lang="en-US" altLang="zh-CN" sz="1200" kern="0" dirty="0" smtClean="0">
              <a:solidFill>
                <a:srgbClr val="000000"/>
              </a:solidFill>
              <a:cs typeface="+mn-ea"/>
              <a:sym typeface="+mn-lt"/>
            </a:endParaRPr>
          </a:p>
          <a:p>
            <a:pPr lvl="0" algn="ctr" defTabSz="914400" fontAlgn="t">
              <a:spcBef>
                <a:spcPct val="0"/>
              </a:spcBef>
              <a:spcAft>
                <a:spcPct val="0"/>
              </a:spcAft>
              <a:defRPr/>
            </a:pPr>
            <a:r>
              <a:rPr lang="en-US" altLang="zh-CN" sz="1200" kern="0" dirty="0" smtClean="0">
                <a:solidFill>
                  <a:srgbClr val="000000"/>
                </a:solidFill>
                <a:cs typeface="+mn-ea"/>
                <a:sym typeface="+mn-lt"/>
              </a:rPr>
              <a:t>plugin </a:t>
            </a:r>
            <a:endParaRPr lang="en-US" altLang="zh-CN" sz="1200" kern="0" dirty="0">
              <a:solidFill>
                <a:srgbClr val="000000"/>
              </a:solidFill>
              <a:cs typeface="+mn-ea"/>
              <a:sym typeface="+mn-lt"/>
            </a:endParaRPr>
          </a:p>
        </p:txBody>
      </p:sp>
      <p:sp>
        <p:nvSpPr>
          <p:cNvPr id="11" name="圆角矩形 10"/>
          <p:cNvSpPr/>
          <p:nvPr/>
        </p:nvSpPr>
        <p:spPr bwMode="auto">
          <a:xfrm>
            <a:off x="8275288" y="4357305"/>
            <a:ext cx="970846" cy="396044"/>
          </a:xfrm>
          <a:prstGeom prst="roundRect">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200" kern="0" smtClean="0">
                <a:solidFill>
                  <a:srgbClr val="000000"/>
                </a:solidFill>
                <a:cs typeface="+mn-ea"/>
                <a:sym typeface="+mn-lt"/>
              </a:rPr>
              <a:t>3rd-Party</a:t>
            </a:r>
            <a:endParaRPr lang="en-US" altLang="zh-CN" sz="1200" kern="0" dirty="0" smtClean="0">
              <a:solidFill>
                <a:srgbClr val="000000"/>
              </a:solidFill>
              <a:cs typeface="+mn-ea"/>
              <a:sym typeface="+mn-lt"/>
            </a:endParaRPr>
          </a:p>
          <a:p>
            <a:pPr lvl="0" algn="ctr" defTabSz="914400" fontAlgn="t">
              <a:spcBef>
                <a:spcPct val="0"/>
              </a:spcBef>
              <a:spcAft>
                <a:spcPct val="0"/>
              </a:spcAft>
              <a:defRPr/>
            </a:pPr>
            <a:r>
              <a:rPr lang="en-US" altLang="zh-CN" sz="1200" kern="0" dirty="0">
                <a:solidFill>
                  <a:srgbClr val="000000"/>
                </a:solidFill>
                <a:cs typeface="+mn-ea"/>
                <a:sym typeface="+mn-lt"/>
              </a:rPr>
              <a:t>plugin</a:t>
            </a:r>
            <a:endParaRPr lang="en-US" altLang="zh-CN" sz="1200" kern="0" dirty="0">
              <a:solidFill>
                <a:srgbClr val="000000"/>
              </a:solidFill>
              <a:cs typeface="+mn-ea"/>
              <a:sym typeface="+mn-lt"/>
            </a:endParaRPr>
          </a:p>
        </p:txBody>
      </p:sp>
      <p:cxnSp>
        <p:nvCxnSpPr>
          <p:cNvPr id="13" name="直接箭头连接符 12"/>
          <p:cNvCxnSpPr>
            <a:stCxn id="4" idx="2"/>
            <a:endCxn id="5" idx="0"/>
          </p:cNvCxnSpPr>
          <p:nvPr/>
        </p:nvCxnSpPr>
        <p:spPr>
          <a:xfrm flipH="1">
            <a:off x="6111333" y="3069591"/>
            <a:ext cx="3628" cy="333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461955" y="3903542"/>
            <a:ext cx="0" cy="453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534010" y="3922461"/>
            <a:ext cx="0" cy="434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540789" y="3903542"/>
            <a:ext cx="0" cy="453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612844" y="3922461"/>
            <a:ext cx="0" cy="434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716430" y="3903542"/>
            <a:ext cx="0" cy="453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8788485" y="3922461"/>
            <a:ext cx="0" cy="434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latin typeface="+mn-lt"/>
                <a:ea typeface="+mn-ea"/>
                <a:cs typeface="+mn-ea"/>
                <a:sym typeface="+mn-lt"/>
              </a:rPr>
              <a:t>学完本课程后，您将能够：</a:t>
            </a:r>
            <a:endParaRPr lang="en-US" altLang="zh-CN" dirty="0">
              <a:latin typeface="+mn-lt"/>
              <a:ea typeface="+mn-ea"/>
              <a:cs typeface="+mn-ea"/>
              <a:sym typeface="+mn-lt"/>
            </a:endParaRPr>
          </a:p>
          <a:p>
            <a:pPr lvl="1"/>
            <a:r>
              <a:rPr lang="zh-CN" altLang="en-US" dirty="0" smtClean="0">
                <a:latin typeface="+mn-lt"/>
                <a:ea typeface="+mn-ea"/>
                <a:cs typeface="+mn-ea"/>
                <a:sym typeface="+mn-lt"/>
              </a:rPr>
              <a:t>了解</a:t>
            </a:r>
            <a:r>
              <a:rPr lang="en-US" altLang="zh-CN" dirty="0" smtClean="0">
                <a:latin typeface="+mn-lt"/>
                <a:ea typeface="+mn-ea"/>
                <a:cs typeface="+mn-ea"/>
                <a:sym typeface="+mn-lt"/>
              </a:rPr>
              <a:t>kubernetes</a:t>
            </a:r>
            <a:r>
              <a:rPr lang="zh-CN" altLang="en-US" dirty="0" smtClean="0">
                <a:latin typeface="+mn-lt"/>
                <a:ea typeface="+mn-ea"/>
                <a:cs typeface="+mn-ea"/>
                <a:sym typeface="+mn-lt"/>
              </a:rPr>
              <a:t>的使用场景及优势</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掌握</a:t>
            </a:r>
            <a:r>
              <a:rPr lang="en-US" altLang="zh-CN" dirty="0" smtClean="0">
                <a:latin typeface="+mn-lt"/>
                <a:ea typeface="+mn-ea"/>
                <a:cs typeface="+mn-ea"/>
                <a:sym typeface="+mn-lt"/>
              </a:rPr>
              <a:t>kubernetes</a:t>
            </a:r>
            <a:r>
              <a:rPr lang="zh-CN" altLang="en-US" dirty="0" smtClean="0">
                <a:latin typeface="+mn-lt"/>
                <a:ea typeface="+mn-ea"/>
                <a:cs typeface="+mn-ea"/>
                <a:sym typeface="+mn-lt"/>
              </a:rPr>
              <a:t>的安装方法</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掌握工作负载的基本操作</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了解</a:t>
            </a:r>
            <a:r>
              <a:rPr lang="en-US" altLang="zh-CN" dirty="0" smtClean="0">
                <a:latin typeface="+mn-lt"/>
                <a:ea typeface="+mn-ea"/>
                <a:cs typeface="+mn-ea"/>
                <a:sym typeface="+mn-lt"/>
              </a:rPr>
              <a:t>Helm</a:t>
            </a:r>
            <a:r>
              <a:rPr lang="zh-CN" altLang="en-US" smtClean="0">
                <a:latin typeface="+mn-lt"/>
                <a:ea typeface="+mn-ea"/>
                <a:cs typeface="+mn-ea"/>
                <a:sym typeface="+mn-lt"/>
              </a:rPr>
              <a:t>相关的基础知识</a:t>
            </a:r>
            <a:endParaRPr lang="en-US" altLang="zh-CN" dirty="0" smtClean="0">
              <a:latin typeface="+mn-lt"/>
              <a:ea typeface="+mn-ea"/>
              <a:cs typeface="+mn-ea"/>
              <a:sym typeface="+mn-lt"/>
            </a:endParaRPr>
          </a:p>
          <a:p>
            <a:pPr lvl="1"/>
            <a:endParaRPr lang="en-US" altLang="zh-CN" dirty="0">
              <a:latin typeface="+mn-lt"/>
              <a:ea typeface="+mn-ea"/>
              <a:cs typeface="+mn-ea"/>
              <a:sym typeface="+mn-lt"/>
            </a:endParaRPr>
          </a:p>
          <a:p>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771031"/>
            <a:ext cx="10153650" cy="4068811"/>
          </a:xfrm>
        </p:spPr>
        <p:txBody>
          <a:bodyPr/>
          <a:lstStyle/>
          <a:p>
            <a:r>
              <a:rPr lang="zh-CN" altLang="en-US" dirty="0">
                <a:solidFill>
                  <a:schemeClr val="bg1">
                    <a:lumMod val="50000"/>
                  </a:schemeClr>
                </a:solidFill>
                <a:latin typeface="+mn-lt"/>
                <a:ea typeface="+mn-ea"/>
                <a:cs typeface="+mn-ea"/>
                <a:sym typeface="+mn-lt"/>
              </a:rPr>
              <a:t>单机容器面临的问题</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介绍</a:t>
            </a:r>
            <a:endParaRPr lang="en-US" altLang="zh-CN" dirty="0">
              <a:solidFill>
                <a:schemeClr val="bg1">
                  <a:lumMod val="50000"/>
                </a:schemeClr>
              </a:solidFill>
              <a:latin typeface="+mn-lt"/>
              <a:ea typeface="+mn-ea"/>
              <a:cs typeface="+mn-ea"/>
              <a:sym typeface="+mn-lt"/>
            </a:endParaRPr>
          </a:p>
          <a:p>
            <a:r>
              <a:rPr lang="en-US" altLang="zh-CN" b="1" dirty="0">
                <a:latin typeface="+mn-lt"/>
                <a:ea typeface="+mn-ea"/>
                <a:cs typeface="+mn-ea"/>
                <a:sym typeface="+mn-lt"/>
              </a:rPr>
              <a:t>Kubernetes</a:t>
            </a:r>
            <a:r>
              <a:rPr lang="zh-CN" altLang="en-US" b="1" dirty="0">
                <a:latin typeface="+mn-lt"/>
                <a:ea typeface="+mn-ea"/>
                <a:cs typeface="+mn-ea"/>
                <a:sym typeface="+mn-lt"/>
              </a:rPr>
              <a:t>安装</a:t>
            </a:r>
            <a:endParaRPr lang="en-US" altLang="zh-CN" b="1" dirty="0">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对象的基本操作</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 </a:t>
            </a:r>
            <a:r>
              <a:rPr lang="en-US" altLang="zh-CN" dirty="0">
                <a:solidFill>
                  <a:schemeClr val="bg1">
                    <a:lumMod val="50000"/>
                  </a:schemeClr>
                </a:solidFill>
                <a:latin typeface="+mn-lt"/>
                <a:ea typeface="+mn-ea"/>
                <a:cs typeface="+mn-ea"/>
                <a:sym typeface="+mn-lt"/>
              </a:rPr>
              <a:t>YAML</a:t>
            </a:r>
            <a:r>
              <a:rPr lang="zh-CN" altLang="en-US" dirty="0">
                <a:solidFill>
                  <a:schemeClr val="bg1">
                    <a:lumMod val="50000"/>
                  </a:schemeClr>
                </a:solidFill>
                <a:latin typeface="+mn-lt"/>
                <a:ea typeface="+mn-ea"/>
                <a:cs typeface="+mn-ea"/>
                <a:sym typeface="+mn-lt"/>
              </a:rPr>
              <a:t>文件编写基础</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常用工作负载</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调度器简介</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Helm</a:t>
            </a:r>
            <a:r>
              <a:rPr lang="zh-CN" altLang="en-US" dirty="0">
                <a:solidFill>
                  <a:schemeClr val="bg1">
                    <a:lumMod val="50000"/>
                  </a:schemeClr>
                </a:solidFill>
                <a:latin typeface="+mn-lt"/>
                <a:ea typeface="+mn-ea"/>
                <a:cs typeface="+mn-ea"/>
                <a:sym typeface="+mn-lt"/>
              </a:rPr>
              <a:t>简介</a:t>
            </a:r>
            <a:endParaRPr lang="zh-CN" altLang="en-US" dirty="0">
              <a:solidFill>
                <a:schemeClr val="bg1">
                  <a:lumMod val="50000"/>
                </a:schemeClr>
              </a:solidFill>
              <a:latin typeface="+mn-lt"/>
              <a:ea typeface="+mn-ea"/>
              <a:cs typeface="+mn-ea"/>
              <a:sym typeface="+mn-lt"/>
            </a:endParaRPr>
          </a:p>
          <a:p>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n-lt"/>
                <a:ea typeface="+mn-ea"/>
                <a:cs typeface="+mn-ea"/>
                <a:sym typeface="+mn-lt"/>
              </a:rPr>
              <a:t>Kubernetes</a:t>
            </a:r>
            <a:r>
              <a:rPr lang="zh-CN" altLang="en-US" dirty="0" smtClean="0">
                <a:latin typeface="+mn-lt"/>
                <a:ea typeface="+mn-ea"/>
                <a:cs typeface="+mn-ea"/>
                <a:sym typeface="+mn-lt"/>
              </a:rPr>
              <a:t>安装方式</a:t>
            </a:r>
            <a:endParaRPr lang="zh-CN" altLang="en-US" dirty="0">
              <a:latin typeface="+mn-lt"/>
              <a:ea typeface="+mn-ea"/>
              <a:cs typeface="+mn-ea"/>
              <a:sym typeface="+mn-lt"/>
            </a:endParaRPr>
          </a:p>
        </p:txBody>
      </p:sp>
      <p:sp>
        <p:nvSpPr>
          <p:cNvPr id="2" name="文本占位符 1"/>
          <p:cNvSpPr>
            <a:spLocks noGrp="1"/>
          </p:cNvSpPr>
          <p:nvPr>
            <p:ph type="body" sz="quarter" idx="10"/>
          </p:nvPr>
        </p:nvSpPr>
        <p:spPr/>
        <p:txBody>
          <a:bodyPr/>
          <a:lstStyle/>
          <a:p>
            <a:r>
              <a:rPr lang="zh-CN" altLang="en-US" sz="2000" dirty="0" smtClean="0">
                <a:latin typeface="+mn-lt"/>
                <a:ea typeface="+mn-ea"/>
                <a:cs typeface="+mn-ea"/>
                <a:sym typeface="+mn-lt"/>
              </a:rPr>
              <a:t>手动安装</a:t>
            </a:r>
            <a:endParaRPr lang="en-US" altLang="zh-CN" sz="2000" dirty="0" smtClean="0">
              <a:latin typeface="+mn-lt"/>
              <a:ea typeface="+mn-ea"/>
              <a:cs typeface="+mn-ea"/>
              <a:sym typeface="+mn-lt"/>
            </a:endParaRPr>
          </a:p>
          <a:p>
            <a:r>
              <a:rPr lang="zh-CN" altLang="en-US" sz="2000" dirty="0" smtClean="0">
                <a:latin typeface="+mn-lt"/>
                <a:ea typeface="+mn-ea"/>
                <a:cs typeface="+mn-ea"/>
                <a:sym typeface="+mn-lt"/>
              </a:rPr>
              <a:t>工具安装</a:t>
            </a:r>
            <a:endParaRPr lang="en-US" altLang="zh-CN" sz="2000" dirty="0" smtClean="0">
              <a:latin typeface="+mn-lt"/>
              <a:ea typeface="+mn-ea"/>
              <a:cs typeface="+mn-ea"/>
              <a:sym typeface="+mn-lt"/>
            </a:endParaRPr>
          </a:p>
          <a:p>
            <a:pPr lvl="1"/>
            <a:r>
              <a:rPr lang="en-US" altLang="zh-CN" sz="1800" dirty="0" smtClean="0">
                <a:latin typeface="+mn-lt"/>
                <a:ea typeface="+mn-ea"/>
                <a:cs typeface="+mn-ea"/>
                <a:sym typeface="+mn-lt"/>
              </a:rPr>
              <a:t>Kind</a:t>
            </a:r>
            <a:endParaRPr lang="en-US" altLang="zh-CN" sz="1800" dirty="0" smtClean="0">
              <a:latin typeface="+mn-lt"/>
              <a:ea typeface="+mn-ea"/>
              <a:cs typeface="+mn-ea"/>
              <a:sym typeface="+mn-lt"/>
            </a:endParaRPr>
          </a:p>
          <a:p>
            <a:pPr lvl="2"/>
            <a:r>
              <a:rPr lang="zh-CN" altLang="en-US" sz="1600" dirty="0" smtClean="0">
                <a:latin typeface="+mn-lt"/>
                <a:ea typeface="+mn-ea"/>
                <a:cs typeface="+mn-ea"/>
                <a:sym typeface="+mn-lt"/>
              </a:rPr>
              <a:t>安装在本地计算机上，要求已经安装了</a:t>
            </a:r>
            <a:r>
              <a:rPr lang="en-US" altLang="zh-CN" sz="1600" dirty="0" smtClean="0">
                <a:latin typeface="+mn-lt"/>
                <a:ea typeface="+mn-ea"/>
                <a:cs typeface="+mn-ea"/>
                <a:sym typeface="+mn-lt"/>
              </a:rPr>
              <a:t>docker</a:t>
            </a:r>
            <a:endParaRPr lang="en-US" altLang="zh-CN" sz="1600" dirty="0" smtClean="0">
              <a:latin typeface="+mn-lt"/>
              <a:ea typeface="+mn-ea"/>
              <a:cs typeface="+mn-ea"/>
              <a:sym typeface="+mn-lt"/>
            </a:endParaRPr>
          </a:p>
          <a:p>
            <a:pPr lvl="1"/>
            <a:r>
              <a:rPr lang="en-US" altLang="zh-CN" sz="1800" dirty="0" err="1" smtClean="0">
                <a:latin typeface="+mn-lt"/>
                <a:ea typeface="+mn-ea"/>
                <a:cs typeface="+mn-ea"/>
                <a:sym typeface="+mn-lt"/>
              </a:rPr>
              <a:t>Minikube</a:t>
            </a:r>
            <a:endParaRPr lang="en-US" altLang="zh-CN" sz="1800" dirty="0" smtClean="0">
              <a:latin typeface="+mn-lt"/>
              <a:ea typeface="+mn-ea"/>
              <a:cs typeface="+mn-ea"/>
              <a:sym typeface="+mn-lt"/>
            </a:endParaRPr>
          </a:p>
          <a:p>
            <a:pPr lvl="2"/>
            <a:r>
              <a:rPr lang="zh-CN" altLang="en-US" sz="1600" dirty="0" smtClean="0">
                <a:latin typeface="+mn-lt"/>
                <a:ea typeface="+mn-ea"/>
                <a:cs typeface="+mn-ea"/>
                <a:sym typeface="+mn-lt"/>
              </a:rPr>
              <a:t>安装在本地计算机上，支持</a:t>
            </a:r>
            <a:r>
              <a:rPr lang="en-US" altLang="zh-CN" sz="1600" dirty="0">
                <a:latin typeface="+mn-lt"/>
                <a:ea typeface="+mn-ea"/>
                <a:cs typeface="+mn-ea"/>
                <a:sym typeface="+mn-lt"/>
              </a:rPr>
              <a:t>W</a:t>
            </a:r>
            <a:r>
              <a:rPr lang="en-US" altLang="zh-CN" sz="1600" dirty="0" smtClean="0">
                <a:latin typeface="+mn-lt"/>
                <a:ea typeface="+mn-ea"/>
                <a:cs typeface="+mn-ea"/>
                <a:sym typeface="+mn-lt"/>
              </a:rPr>
              <a:t>indows</a:t>
            </a:r>
            <a:r>
              <a:rPr lang="zh-CN" altLang="en-US" sz="1600" dirty="0" smtClean="0">
                <a:latin typeface="+mn-lt"/>
                <a:ea typeface="+mn-ea"/>
                <a:cs typeface="+mn-ea"/>
                <a:sym typeface="+mn-lt"/>
              </a:rPr>
              <a:t>、</a:t>
            </a:r>
            <a:r>
              <a:rPr lang="en-US" altLang="zh-CN" sz="1600" dirty="0" err="1" smtClean="0">
                <a:latin typeface="+mn-lt"/>
                <a:ea typeface="+mn-ea"/>
                <a:cs typeface="+mn-ea"/>
                <a:sym typeface="+mn-lt"/>
              </a:rPr>
              <a:t>macOS</a:t>
            </a:r>
            <a:r>
              <a:rPr lang="zh-CN" altLang="en-US" sz="1600" dirty="0" smtClean="0">
                <a:latin typeface="+mn-lt"/>
                <a:ea typeface="+mn-ea"/>
                <a:cs typeface="+mn-ea"/>
                <a:sym typeface="+mn-lt"/>
              </a:rPr>
              <a:t>和</a:t>
            </a:r>
            <a:r>
              <a:rPr lang="en-US" altLang="zh-CN" sz="1600" dirty="0">
                <a:latin typeface="+mn-lt"/>
                <a:ea typeface="+mn-ea"/>
                <a:cs typeface="+mn-ea"/>
                <a:sym typeface="+mn-lt"/>
              </a:rPr>
              <a:t>L</a:t>
            </a:r>
            <a:r>
              <a:rPr lang="en-US" altLang="zh-CN" sz="1600" dirty="0" smtClean="0">
                <a:latin typeface="+mn-lt"/>
                <a:ea typeface="+mn-ea"/>
                <a:cs typeface="+mn-ea"/>
                <a:sym typeface="+mn-lt"/>
              </a:rPr>
              <a:t>inux</a:t>
            </a:r>
            <a:endParaRPr lang="en-US" altLang="zh-CN" sz="1600" dirty="0" smtClean="0">
              <a:latin typeface="+mn-lt"/>
              <a:ea typeface="+mn-ea"/>
              <a:cs typeface="+mn-ea"/>
              <a:sym typeface="+mn-lt"/>
            </a:endParaRPr>
          </a:p>
          <a:p>
            <a:pPr lvl="1"/>
            <a:r>
              <a:rPr lang="en-US" altLang="zh-CN" sz="1800" dirty="0" smtClean="0">
                <a:latin typeface="+mn-lt"/>
                <a:ea typeface="+mn-ea"/>
                <a:cs typeface="+mn-ea"/>
                <a:sym typeface="+mn-lt"/>
              </a:rPr>
              <a:t>Kubeadm</a:t>
            </a:r>
            <a:endParaRPr lang="en-US" altLang="zh-CN" sz="1800" dirty="0" smtClean="0">
              <a:latin typeface="+mn-lt"/>
              <a:ea typeface="+mn-ea"/>
              <a:cs typeface="+mn-ea"/>
              <a:sym typeface="+mn-lt"/>
            </a:endParaRPr>
          </a:p>
          <a:p>
            <a:pPr lvl="1"/>
            <a:r>
              <a:rPr lang="en-US" altLang="zh-CN" sz="1800" dirty="0" err="1" smtClean="0">
                <a:latin typeface="+mn-lt"/>
                <a:ea typeface="+mn-ea"/>
                <a:cs typeface="+mn-ea"/>
                <a:sym typeface="+mn-lt"/>
              </a:rPr>
              <a:t>Eggo</a:t>
            </a:r>
            <a:endParaRPr lang="en-US" altLang="zh-CN" sz="1800" dirty="0" smtClean="0">
              <a:latin typeface="+mn-lt"/>
              <a:ea typeface="+mn-ea"/>
              <a:cs typeface="+mn-ea"/>
              <a:sym typeface="+mn-lt"/>
            </a:endParaRPr>
          </a:p>
          <a:p>
            <a:pPr lvl="2"/>
            <a:r>
              <a:rPr lang="zh-CN" altLang="en-US" sz="1600" dirty="0" smtClean="0">
                <a:latin typeface="+mn-lt"/>
                <a:ea typeface="+mn-ea"/>
                <a:cs typeface="+mn-ea"/>
                <a:sym typeface="+mn-lt"/>
              </a:rPr>
              <a:t>在</a:t>
            </a:r>
            <a:r>
              <a:rPr lang="en-US" altLang="zh-CN" sz="1600" dirty="0" smtClean="0">
                <a:latin typeface="+mn-lt"/>
                <a:ea typeface="+mn-ea"/>
                <a:cs typeface="+mn-ea"/>
                <a:sym typeface="+mn-lt"/>
              </a:rPr>
              <a:t>openEuler 21.09</a:t>
            </a:r>
            <a:r>
              <a:rPr lang="zh-CN" altLang="en-US" sz="1600" dirty="0" smtClean="0">
                <a:latin typeface="+mn-lt"/>
                <a:ea typeface="+mn-ea"/>
                <a:cs typeface="+mn-ea"/>
                <a:sym typeface="+mn-lt"/>
              </a:rPr>
              <a:t>中推出的</a:t>
            </a:r>
            <a:r>
              <a:rPr lang="en-US" altLang="zh-CN" sz="1600" dirty="0" smtClean="0">
                <a:latin typeface="+mn-lt"/>
                <a:ea typeface="+mn-ea"/>
                <a:cs typeface="+mn-ea"/>
                <a:sym typeface="+mn-lt"/>
              </a:rPr>
              <a:t>kubernetes</a:t>
            </a:r>
            <a:r>
              <a:rPr lang="zh-CN" altLang="en-US" sz="1600" dirty="0" smtClean="0">
                <a:latin typeface="+mn-lt"/>
                <a:ea typeface="+mn-ea"/>
                <a:cs typeface="+mn-ea"/>
                <a:sym typeface="+mn-lt"/>
              </a:rPr>
              <a:t>集群部署工具</a:t>
            </a:r>
            <a:endParaRPr lang="zh-CN" altLang="en-US" sz="16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latin typeface="+mn-lt"/>
                <a:ea typeface="+mn-ea"/>
                <a:cs typeface="+mn-ea"/>
                <a:sym typeface="+mn-lt"/>
              </a:rPr>
              <a:t>Kubeadm</a:t>
            </a:r>
            <a:r>
              <a:rPr lang="zh-CN" altLang="en-US" dirty="0" smtClean="0">
                <a:latin typeface="+mn-lt"/>
                <a:ea typeface="+mn-ea"/>
                <a:cs typeface="+mn-ea"/>
                <a:sym typeface="+mn-lt"/>
              </a:rPr>
              <a:t>部署</a:t>
            </a:r>
            <a:r>
              <a:rPr lang="en-US" altLang="zh-CN" dirty="0" smtClean="0">
                <a:latin typeface="+mn-lt"/>
                <a:ea typeface="+mn-ea"/>
                <a:cs typeface="+mn-ea"/>
                <a:sym typeface="+mn-lt"/>
              </a:rPr>
              <a:t>kubernetes</a:t>
            </a:r>
            <a:r>
              <a:rPr lang="zh-CN" altLang="en-US" dirty="0" smtClean="0">
                <a:latin typeface="+mn-lt"/>
                <a:ea typeface="+mn-ea"/>
                <a:cs typeface="+mn-ea"/>
                <a:sym typeface="+mn-lt"/>
              </a:rPr>
              <a:t>步骤</a:t>
            </a:r>
            <a:endParaRPr lang="zh-CN" altLang="en-US" dirty="0">
              <a:latin typeface="+mn-lt"/>
              <a:ea typeface="+mn-ea"/>
              <a:cs typeface="+mn-ea"/>
              <a:sym typeface="+mn-lt"/>
            </a:endParaRPr>
          </a:p>
        </p:txBody>
      </p:sp>
      <p:sp>
        <p:nvSpPr>
          <p:cNvPr id="2" name="文本占位符 1"/>
          <p:cNvSpPr>
            <a:spLocks noGrp="1"/>
          </p:cNvSpPr>
          <p:nvPr>
            <p:ph type="body" sz="quarter" idx="10"/>
          </p:nvPr>
        </p:nvSpPr>
        <p:spPr/>
        <p:txBody>
          <a:bodyPr/>
          <a:lstStyle/>
          <a:p>
            <a:r>
              <a:rPr lang="zh-CN" altLang="en-US" sz="1800" dirty="0" smtClean="0">
                <a:latin typeface="+mn-lt"/>
                <a:ea typeface="+mn-ea"/>
                <a:cs typeface="+mn-ea"/>
                <a:sym typeface="+mn-lt"/>
              </a:rPr>
              <a:t>安装前宿主机配置及检查</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主机名配置</a:t>
            </a:r>
            <a:endParaRPr lang="en-US" altLang="zh-CN" sz="1600" dirty="0" smtClean="0">
              <a:latin typeface="+mn-lt"/>
              <a:ea typeface="+mn-ea"/>
              <a:cs typeface="+mn-ea"/>
              <a:sym typeface="+mn-lt"/>
            </a:endParaRPr>
          </a:p>
          <a:p>
            <a:pPr lvl="1"/>
            <a:r>
              <a:rPr lang="en-US" altLang="zh-CN" sz="1600" dirty="0" smtClean="0">
                <a:latin typeface="+mn-lt"/>
                <a:ea typeface="+mn-ea"/>
                <a:cs typeface="+mn-ea"/>
                <a:sym typeface="+mn-lt"/>
              </a:rPr>
              <a:t>Hosts</a:t>
            </a:r>
            <a:r>
              <a:rPr lang="zh-CN" altLang="en-US" sz="1600" dirty="0" smtClean="0">
                <a:latin typeface="+mn-lt"/>
                <a:ea typeface="+mn-ea"/>
                <a:cs typeface="+mn-ea"/>
                <a:sym typeface="+mn-lt"/>
              </a:rPr>
              <a:t>文件配置</a:t>
            </a:r>
            <a:endParaRPr lang="en-US" altLang="zh-CN" sz="1600" dirty="0" smtClean="0">
              <a:latin typeface="+mn-lt"/>
              <a:ea typeface="+mn-ea"/>
              <a:cs typeface="+mn-ea"/>
              <a:sym typeface="+mn-lt"/>
            </a:endParaRPr>
          </a:p>
          <a:p>
            <a:pPr lvl="1"/>
            <a:r>
              <a:rPr lang="en-US" altLang="zh-CN" sz="1600" dirty="0" err="1" smtClean="0">
                <a:latin typeface="+mn-lt"/>
                <a:ea typeface="+mn-ea"/>
                <a:cs typeface="+mn-ea"/>
                <a:sym typeface="+mn-lt"/>
              </a:rPr>
              <a:t>Ip</a:t>
            </a:r>
            <a:r>
              <a:rPr lang="zh-CN" altLang="en-US" sz="1600" dirty="0" smtClean="0">
                <a:latin typeface="+mn-lt"/>
                <a:ea typeface="+mn-ea"/>
                <a:cs typeface="+mn-ea"/>
                <a:sym typeface="+mn-lt"/>
              </a:rPr>
              <a:t>地址配置</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必要的内核参数配置</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清空</a:t>
            </a:r>
            <a:r>
              <a:rPr lang="en-US" altLang="zh-CN" sz="1600" dirty="0" smtClean="0">
                <a:latin typeface="+mn-lt"/>
                <a:ea typeface="+mn-ea"/>
                <a:cs typeface="+mn-ea"/>
                <a:sym typeface="+mn-lt"/>
              </a:rPr>
              <a:t>iptables</a:t>
            </a:r>
            <a:r>
              <a:rPr lang="zh-CN" altLang="en-US" sz="1600" dirty="0" smtClean="0">
                <a:latin typeface="+mn-lt"/>
                <a:ea typeface="+mn-ea"/>
                <a:cs typeface="+mn-ea"/>
                <a:sym typeface="+mn-lt"/>
              </a:rPr>
              <a:t>规则</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关闭</a:t>
            </a:r>
            <a:r>
              <a:rPr lang="en-US" altLang="zh-CN" sz="1600" dirty="0" err="1" smtClean="0">
                <a:latin typeface="+mn-lt"/>
                <a:ea typeface="+mn-ea"/>
                <a:cs typeface="+mn-ea"/>
                <a:sym typeface="+mn-lt"/>
              </a:rPr>
              <a:t>selinux</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关闭</a:t>
            </a:r>
            <a:r>
              <a:rPr lang="en-US" altLang="zh-CN" sz="1600" dirty="0" smtClean="0">
                <a:latin typeface="+mn-lt"/>
                <a:ea typeface="+mn-ea"/>
                <a:cs typeface="+mn-ea"/>
                <a:sym typeface="+mn-lt"/>
              </a:rPr>
              <a:t>swap</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安装</a:t>
            </a:r>
            <a:r>
              <a:rPr lang="en-US" altLang="zh-CN" sz="1600" dirty="0" err="1" smtClean="0">
                <a:latin typeface="+mn-lt"/>
                <a:ea typeface="+mn-ea"/>
                <a:cs typeface="+mn-ea"/>
                <a:sym typeface="+mn-lt"/>
              </a:rPr>
              <a:t>ipvs</a:t>
            </a:r>
            <a:r>
              <a:rPr lang="zh-CN" altLang="en-US" sz="1600" dirty="0">
                <a:latin typeface="+mn-lt"/>
                <a:ea typeface="+mn-ea"/>
                <a:cs typeface="+mn-ea"/>
                <a:sym typeface="+mn-lt"/>
              </a:rPr>
              <a:t>模块</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各个节点之间完成时间同步</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配置</a:t>
            </a:r>
            <a:r>
              <a:rPr lang="en-US" altLang="zh-CN" sz="1600" dirty="0" smtClean="0">
                <a:latin typeface="+mn-lt"/>
                <a:ea typeface="+mn-ea"/>
                <a:cs typeface="+mn-ea"/>
                <a:sym typeface="+mn-lt"/>
              </a:rPr>
              <a:t>yum</a:t>
            </a:r>
            <a:r>
              <a:rPr lang="zh-CN" altLang="en-US" sz="1600" dirty="0" smtClean="0">
                <a:latin typeface="+mn-lt"/>
                <a:ea typeface="+mn-ea"/>
                <a:cs typeface="+mn-ea"/>
                <a:sym typeface="+mn-lt"/>
              </a:rPr>
              <a:t>源</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安装容器</a:t>
            </a:r>
            <a:r>
              <a:rPr lang="en-US" altLang="zh-CN" sz="1600" dirty="0" smtClean="0">
                <a:latin typeface="+mn-lt"/>
                <a:ea typeface="+mn-ea"/>
                <a:cs typeface="+mn-ea"/>
                <a:sym typeface="+mn-lt"/>
              </a:rPr>
              <a:t>runtime</a:t>
            </a:r>
            <a:endParaRPr lang="en-US" altLang="zh-CN" sz="1600" dirty="0" smtClean="0">
              <a:latin typeface="+mn-lt"/>
              <a:ea typeface="+mn-ea"/>
              <a:cs typeface="+mn-ea"/>
              <a:sym typeface="+mn-lt"/>
            </a:endParaRPr>
          </a:p>
          <a:p>
            <a:pPr lvl="1"/>
            <a:endParaRPr lang="en-US" altLang="zh-CN" sz="1800" dirty="0" smtClean="0">
              <a:latin typeface="+mn-lt"/>
              <a:ea typeface="+mn-ea"/>
              <a:cs typeface="+mn-ea"/>
              <a:sym typeface="+mn-lt"/>
            </a:endParaRPr>
          </a:p>
          <a:p>
            <a:pPr lvl="1"/>
            <a:endParaRPr lang="zh-CN" altLang="en-US" sz="1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Kubeadm</a:t>
            </a:r>
            <a:r>
              <a:rPr lang="zh-CN" altLang="en-US" dirty="0">
                <a:latin typeface="+mn-lt"/>
                <a:ea typeface="+mn-ea"/>
                <a:cs typeface="+mn-ea"/>
                <a:sym typeface="+mn-lt"/>
              </a:rPr>
              <a:t>部署</a:t>
            </a:r>
            <a:r>
              <a:rPr lang="en-US" altLang="zh-CN" dirty="0">
                <a:latin typeface="+mn-lt"/>
                <a:ea typeface="+mn-ea"/>
                <a:cs typeface="+mn-ea"/>
                <a:sym typeface="+mn-lt"/>
              </a:rPr>
              <a:t>kubernetes</a:t>
            </a:r>
            <a:r>
              <a:rPr lang="zh-CN" altLang="en-US" dirty="0" smtClean="0">
                <a:latin typeface="+mn-lt"/>
                <a:ea typeface="+mn-ea"/>
                <a:cs typeface="+mn-ea"/>
                <a:sym typeface="+mn-lt"/>
              </a:rPr>
              <a:t>步骤</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安装</a:t>
            </a:r>
            <a:r>
              <a:rPr lang="en-US" altLang="zh-CN" dirty="0" smtClean="0">
                <a:latin typeface="+mn-lt"/>
                <a:ea typeface="+mn-ea"/>
                <a:cs typeface="+mn-ea"/>
                <a:sym typeface="+mn-lt"/>
              </a:rPr>
              <a:t>kubeadm</a:t>
            </a:r>
            <a:r>
              <a:rPr lang="zh-CN" altLang="en-US" dirty="0" smtClean="0">
                <a:latin typeface="+mn-lt"/>
                <a:ea typeface="+mn-ea"/>
                <a:cs typeface="+mn-ea"/>
                <a:sym typeface="+mn-lt"/>
              </a:rPr>
              <a:t>、</a:t>
            </a:r>
            <a:r>
              <a:rPr lang="en-US" altLang="zh-CN" dirty="0" smtClean="0">
                <a:latin typeface="+mn-lt"/>
                <a:ea typeface="+mn-ea"/>
                <a:cs typeface="+mn-ea"/>
                <a:sym typeface="+mn-lt"/>
              </a:rPr>
              <a:t>kubelet</a:t>
            </a:r>
            <a:r>
              <a:rPr lang="zh-CN" altLang="en-US" dirty="0" smtClean="0">
                <a:latin typeface="+mn-lt"/>
                <a:ea typeface="+mn-ea"/>
                <a:cs typeface="+mn-ea"/>
                <a:sym typeface="+mn-lt"/>
              </a:rPr>
              <a:t>和</a:t>
            </a:r>
            <a:r>
              <a:rPr lang="en-US" altLang="zh-CN" dirty="0" smtClean="0">
                <a:latin typeface="+mn-lt"/>
                <a:ea typeface="+mn-ea"/>
                <a:cs typeface="+mn-ea"/>
                <a:sym typeface="+mn-lt"/>
              </a:rPr>
              <a:t>kubuctl</a:t>
            </a:r>
            <a:endParaRPr lang="en-US" altLang="zh-CN" dirty="0" smtClean="0">
              <a:latin typeface="+mn-lt"/>
              <a:ea typeface="+mn-ea"/>
              <a:cs typeface="+mn-ea"/>
              <a:sym typeface="+mn-lt"/>
            </a:endParaRPr>
          </a:p>
          <a:p>
            <a:pPr lvl="1"/>
            <a:r>
              <a:rPr lang="en-US" altLang="zh-CN" dirty="0" smtClean="0">
                <a:latin typeface="+mn-lt"/>
                <a:ea typeface="+mn-ea"/>
                <a:cs typeface="+mn-ea"/>
                <a:sym typeface="+mn-lt"/>
              </a:rPr>
              <a:t>Kubeadm</a:t>
            </a:r>
            <a:r>
              <a:rPr lang="zh-CN" altLang="en-US" dirty="0" smtClean="0">
                <a:latin typeface="+mn-lt"/>
                <a:ea typeface="+mn-ea"/>
                <a:cs typeface="+mn-ea"/>
                <a:sym typeface="+mn-lt"/>
              </a:rPr>
              <a:t>用来启动</a:t>
            </a:r>
            <a:r>
              <a:rPr lang="en-US" altLang="zh-CN" dirty="0" smtClean="0">
                <a:latin typeface="+mn-lt"/>
                <a:ea typeface="+mn-ea"/>
                <a:cs typeface="+mn-ea"/>
                <a:sym typeface="+mn-lt"/>
              </a:rPr>
              <a:t>kubernetes</a:t>
            </a:r>
            <a:r>
              <a:rPr lang="zh-CN" altLang="en-US" dirty="0" smtClean="0">
                <a:latin typeface="+mn-lt"/>
                <a:ea typeface="+mn-ea"/>
                <a:cs typeface="+mn-ea"/>
                <a:sym typeface="+mn-lt"/>
              </a:rPr>
              <a:t>集群</a:t>
            </a:r>
            <a:endParaRPr lang="en-US" altLang="zh-CN" dirty="0" smtClean="0">
              <a:latin typeface="+mn-lt"/>
              <a:ea typeface="+mn-ea"/>
              <a:cs typeface="+mn-ea"/>
              <a:sym typeface="+mn-lt"/>
            </a:endParaRPr>
          </a:p>
          <a:p>
            <a:pPr lvl="1"/>
            <a:r>
              <a:rPr lang="en-US" altLang="zh-CN" dirty="0" smtClean="0">
                <a:latin typeface="+mn-lt"/>
                <a:ea typeface="+mn-ea"/>
                <a:cs typeface="+mn-ea"/>
                <a:sym typeface="+mn-lt"/>
              </a:rPr>
              <a:t>Kubelet</a:t>
            </a:r>
            <a:r>
              <a:rPr lang="zh-CN" altLang="en-US" dirty="0" smtClean="0">
                <a:latin typeface="+mn-lt"/>
                <a:ea typeface="+mn-ea"/>
                <a:cs typeface="+mn-ea"/>
                <a:sym typeface="+mn-lt"/>
              </a:rPr>
              <a:t>运行在所有节点上，用来上报节点的信息以及接受</a:t>
            </a:r>
            <a:r>
              <a:rPr lang="en-US" altLang="zh-CN" dirty="0" err="1" smtClean="0">
                <a:latin typeface="+mn-lt"/>
                <a:ea typeface="+mn-ea"/>
                <a:cs typeface="+mn-ea"/>
                <a:sym typeface="+mn-lt"/>
              </a:rPr>
              <a:t>apiserver</a:t>
            </a:r>
            <a:r>
              <a:rPr lang="zh-CN" altLang="en-US" dirty="0" smtClean="0">
                <a:latin typeface="+mn-lt"/>
                <a:ea typeface="+mn-ea"/>
                <a:cs typeface="+mn-ea"/>
                <a:sym typeface="+mn-lt"/>
              </a:rPr>
              <a:t>的指令</a:t>
            </a:r>
            <a:endParaRPr lang="en-US" altLang="zh-CN" dirty="0" smtClean="0">
              <a:latin typeface="+mn-lt"/>
              <a:ea typeface="+mn-ea"/>
              <a:cs typeface="+mn-ea"/>
              <a:sym typeface="+mn-lt"/>
            </a:endParaRPr>
          </a:p>
          <a:p>
            <a:pPr lvl="1"/>
            <a:r>
              <a:rPr lang="en-US" altLang="zh-CN" dirty="0" smtClean="0">
                <a:latin typeface="+mn-lt"/>
                <a:ea typeface="+mn-ea"/>
                <a:cs typeface="+mn-ea"/>
                <a:sym typeface="+mn-lt"/>
              </a:rPr>
              <a:t>Kubectl</a:t>
            </a:r>
            <a:r>
              <a:rPr lang="zh-CN" altLang="en-US" dirty="0" smtClean="0">
                <a:latin typeface="+mn-lt"/>
                <a:ea typeface="+mn-ea"/>
                <a:cs typeface="+mn-ea"/>
                <a:sym typeface="+mn-lt"/>
              </a:rPr>
              <a:t>是一个命令行工具，用来操控</a:t>
            </a:r>
            <a:r>
              <a:rPr lang="en-US" altLang="zh-CN" dirty="0" smtClean="0">
                <a:latin typeface="+mn-lt"/>
                <a:ea typeface="+mn-ea"/>
                <a:cs typeface="+mn-ea"/>
                <a:sym typeface="+mn-lt"/>
              </a:rPr>
              <a:t>kubernetes</a:t>
            </a:r>
            <a:r>
              <a:rPr lang="zh-CN" altLang="en-US" dirty="0" smtClean="0">
                <a:latin typeface="+mn-lt"/>
                <a:ea typeface="+mn-ea"/>
                <a:cs typeface="+mn-ea"/>
                <a:sym typeface="+mn-lt"/>
              </a:rPr>
              <a:t>集群</a:t>
            </a:r>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Kubeadm</a:t>
            </a:r>
            <a:r>
              <a:rPr lang="zh-CN" altLang="en-US" dirty="0">
                <a:latin typeface="+mn-lt"/>
                <a:ea typeface="+mn-ea"/>
                <a:cs typeface="+mn-ea"/>
                <a:sym typeface="+mn-lt"/>
              </a:rPr>
              <a:t>部署</a:t>
            </a:r>
            <a:r>
              <a:rPr lang="en-US" altLang="zh-CN" dirty="0">
                <a:latin typeface="+mn-lt"/>
                <a:ea typeface="+mn-ea"/>
                <a:cs typeface="+mn-ea"/>
                <a:sym typeface="+mn-lt"/>
              </a:rPr>
              <a:t>kubernetes</a:t>
            </a:r>
            <a:r>
              <a:rPr lang="zh-CN" altLang="en-US" dirty="0">
                <a:latin typeface="+mn-lt"/>
                <a:ea typeface="+mn-ea"/>
                <a:cs typeface="+mn-ea"/>
                <a:sym typeface="+mn-lt"/>
              </a:rPr>
              <a:t>步骤</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部署</a:t>
            </a:r>
            <a:r>
              <a:rPr lang="en-US" altLang="zh-CN" dirty="0" smtClean="0">
                <a:latin typeface="+mn-lt"/>
                <a:ea typeface="+mn-ea"/>
                <a:cs typeface="+mn-ea"/>
                <a:sym typeface="+mn-lt"/>
              </a:rPr>
              <a:t>master</a:t>
            </a:r>
            <a:r>
              <a:rPr lang="zh-CN" altLang="en-US" dirty="0" smtClean="0">
                <a:latin typeface="+mn-lt"/>
                <a:ea typeface="+mn-ea"/>
                <a:cs typeface="+mn-ea"/>
                <a:sym typeface="+mn-lt"/>
              </a:rPr>
              <a:t>节点</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生成</a:t>
            </a:r>
            <a:r>
              <a:rPr lang="en-US" altLang="zh-CN" dirty="0" err="1" smtClean="0">
                <a:latin typeface="+mn-lt"/>
                <a:ea typeface="+mn-ea"/>
                <a:cs typeface="+mn-ea"/>
                <a:sym typeface="+mn-lt"/>
              </a:rPr>
              <a:t>kubeadm.yaml</a:t>
            </a:r>
            <a:r>
              <a:rPr lang="zh-CN" altLang="en-US" dirty="0" smtClean="0">
                <a:latin typeface="+mn-lt"/>
                <a:ea typeface="+mn-ea"/>
                <a:cs typeface="+mn-ea"/>
                <a:sym typeface="+mn-lt"/>
              </a:rPr>
              <a:t>文件</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按照前期规划修改配置</a:t>
            </a:r>
            <a:r>
              <a:rPr lang="en-US" altLang="zh-CN" dirty="0" err="1" smtClean="0">
                <a:latin typeface="+mn-lt"/>
                <a:ea typeface="+mn-ea"/>
                <a:cs typeface="+mn-ea"/>
                <a:sym typeface="+mn-lt"/>
              </a:rPr>
              <a:t>kubeadm.yaml</a:t>
            </a:r>
            <a:r>
              <a:rPr lang="zh-CN" altLang="en-US" dirty="0" smtClean="0">
                <a:latin typeface="+mn-lt"/>
                <a:ea typeface="+mn-ea"/>
                <a:cs typeface="+mn-ea"/>
                <a:sym typeface="+mn-lt"/>
              </a:rPr>
              <a:t>文件</a:t>
            </a:r>
            <a:endParaRPr lang="en-US" altLang="zh-CN" dirty="0" smtClean="0">
              <a:latin typeface="+mn-lt"/>
              <a:ea typeface="+mn-ea"/>
              <a:cs typeface="+mn-ea"/>
              <a:sym typeface="+mn-lt"/>
            </a:endParaRPr>
          </a:p>
          <a:p>
            <a:pPr lvl="1"/>
            <a:r>
              <a:rPr lang="zh-CN" altLang="en-US" dirty="0">
                <a:latin typeface="+mn-lt"/>
                <a:ea typeface="+mn-ea"/>
                <a:cs typeface="+mn-ea"/>
                <a:sym typeface="+mn-lt"/>
              </a:rPr>
              <a:t>拉</a:t>
            </a:r>
            <a:r>
              <a:rPr lang="zh-CN" altLang="en-US" dirty="0" smtClean="0">
                <a:latin typeface="+mn-lt"/>
                <a:ea typeface="+mn-ea"/>
                <a:cs typeface="+mn-ea"/>
                <a:sym typeface="+mn-lt"/>
              </a:rPr>
              <a:t>取</a:t>
            </a:r>
            <a:r>
              <a:rPr lang="en-US" altLang="zh-CN" dirty="0" smtClean="0">
                <a:latin typeface="+mn-lt"/>
                <a:ea typeface="+mn-ea"/>
                <a:cs typeface="+mn-ea"/>
                <a:sym typeface="+mn-lt"/>
              </a:rPr>
              <a:t>kubernetes</a:t>
            </a:r>
            <a:r>
              <a:rPr lang="zh-CN" altLang="en-US" dirty="0" smtClean="0">
                <a:latin typeface="+mn-lt"/>
                <a:ea typeface="+mn-ea"/>
                <a:cs typeface="+mn-ea"/>
                <a:sym typeface="+mn-lt"/>
              </a:rPr>
              <a:t>所需镜像</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安装</a:t>
            </a:r>
            <a:r>
              <a:rPr lang="en-US" altLang="zh-CN" dirty="0" smtClean="0">
                <a:latin typeface="+mn-lt"/>
                <a:ea typeface="+mn-ea"/>
                <a:cs typeface="+mn-ea"/>
                <a:sym typeface="+mn-lt"/>
              </a:rPr>
              <a:t>master</a:t>
            </a:r>
            <a:r>
              <a:rPr lang="zh-CN" altLang="en-US" dirty="0" smtClean="0">
                <a:latin typeface="+mn-lt"/>
                <a:ea typeface="+mn-ea"/>
                <a:cs typeface="+mn-ea"/>
                <a:sym typeface="+mn-lt"/>
              </a:rPr>
              <a:t>节点</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安装网络组件</a:t>
            </a:r>
            <a:endParaRPr lang="en-US" altLang="zh-CN" dirty="0" smtClean="0">
              <a:latin typeface="+mn-lt"/>
              <a:ea typeface="+mn-ea"/>
              <a:cs typeface="+mn-ea"/>
              <a:sym typeface="+mn-lt"/>
            </a:endParaRPr>
          </a:p>
          <a:p>
            <a:pPr lvl="1"/>
            <a:endParaRPr lang="en-US" altLang="zh-CN" dirty="0" smtClean="0">
              <a:latin typeface="+mn-lt"/>
              <a:ea typeface="+mn-ea"/>
              <a:cs typeface="+mn-ea"/>
              <a:sym typeface="+mn-lt"/>
            </a:endParaRPr>
          </a:p>
          <a:p>
            <a:pPr lvl="1"/>
            <a:endParaRPr lang="en-US" altLang="zh-CN" dirty="0" smtClean="0">
              <a:latin typeface="+mn-lt"/>
              <a:ea typeface="+mn-ea"/>
              <a:cs typeface="+mn-ea"/>
              <a:sym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Kubeadm</a:t>
            </a:r>
            <a:r>
              <a:rPr lang="zh-CN" altLang="en-US" dirty="0">
                <a:latin typeface="+mn-lt"/>
                <a:ea typeface="+mn-ea"/>
                <a:cs typeface="+mn-ea"/>
                <a:sym typeface="+mn-lt"/>
              </a:rPr>
              <a:t>部署</a:t>
            </a:r>
            <a:r>
              <a:rPr lang="en-US" altLang="zh-CN" dirty="0">
                <a:latin typeface="+mn-lt"/>
                <a:ea typeface="+mn-ea"/>
                <a:cs typeface="+mn-ea"/>
                <a:sym typeface="+mn-lt"/>
              </a:rPr>
              <a:t>kubernetes</a:t>
            </a:r>
            <a:r>
              <a:rPr lang="zh-CN" altLang="en-US" dirty="0">
                <a:latin typeface="+mn-lt"/>
                <a:ea typeface="+mn-ea"/>
                <a:cs typeface="+mn-ea"/>
                <a:sym typeface="+mn-lt"/>
              </a:rPr>
              <a:t>步骤</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部署</a:t>
            </a:r>
            <a:r>
              <a:rPr lang="en-US" altLang="zh-CN" dirty="0">
                <a:latin typeface="+mn-lt"/>
                <a:ea typeface="+mn-ea"/>
                <a:cs typeface="+mn-ea"/>
                <a:sym typeface="+mn-lt"/>
              </a:rPr>
              <a:t>node</a:t>
            </a:r>
            <a:r>
              <a:rPr lang="zh-CN" altLang="en-US" dirty="0" smtClean="0">
                <a:latin typeface="+mn-lt"/>
                <a:ea typeface="+mn-ea"/>
                <a:cs typeface="+mn-ea"/>
                <a:sym typeface="+mn-lt"/>
              </a:rPr>
              <a:t>节点</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在</a:t>
            </a:r>
            <a:r>
              <a:rPr lang="en-US" altLang="zh-CN" dirty="0" smtClean="0">
                <a:latin typeface="+mn-lt"/>
                <a:ea typeface="+mn-ea"/>
                <a:cs typeface="+mn-ea"/>
                <a:sym typeface="+mn-lt"/>
              </a:rPr>
              <a:t>master</a:t>
            </a:r>
            <a:r>
              <a:rPr lang="zh-CN" altLang="en-US" dirty="0" smtClean="0">
                <a:latin typeface="+mn-lt"/>
                <a:ea typeface="+mn-ea"/>
                <a:cs typeface="+mn-ea"/>
                <a:sym typeface="+mn-lt"/>
              </a:rPr>
              <a:t>生成加入集群的命令</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使</a:t>
            </a:r>
            <a:r>
              <a:rPr lang="en-US" altLang="zh-CN" dirty="0" smtClean="0">
                <a:latin typeface="+mn-lt"/>
                <a:ea typeface="+mn-ea"/>
                <a:cs typeface="+mn-ea"/>
                <a:sym typeface="+mn-lt"/>
              </a:rPr>
              <a:t>node</a:t>
            </a:r>
            <a:r>
              <a:rPr lang="zh-CN" altLang="en-US" dirty="0" smtClean="0">
                <a:latin typeface="+mn-lt"/>
                <a:ea typeface="+mn-ea"/>
                <a:cs typeface="+mn-ea"/>
                <a:sym typeface="+mn-lt"/>
              </a:rPr>
              <a:t>节点加入集群</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检查</a:t>
            </a:r>
            <a:r>
              <a:rPr lang="en-US" altLang="zh-CN" dirty="0" smtClean="0">
                <a:latin typeface="+mn-lt"/>
                <a:ea typeface="+mn-ea"/>
                <a:cs typeface="+mn-ea"/>
                <a:sym typeface="+mn-lt"/>
              </a:rPr>
              <a:t>node</a:t>
            </a:r>
            <a:r>
              <a:rPr lang="zh-CN" altLang="en-US" dirty="0" smtClean="0">
                <a:latin typeface="+mn-lt"/>
                <a:ea typeface="+mn-ea"/>
                <a:cs typeface="+mn-ea"/>
                <a:sym typeface="+mn-lt"/>
              </a:rPr>
              <a:t>节点状态</a:t>
            </a:r>
            <a:endParaRPr lang="en-US" altLang="zh-CN" dirty="0" smtClean="0">
              <a:latin typeface="+mn-lt"/>
              <a:ea typeface="+mn-ea"/>
              <a:cs typeface="+mn-ea"/>
              <a:sym typeface="+mn-lt"/>
            </a:endParaRPr>
          </a:p>
          <a:p>
            <a:pPr lvl="1"/>
            <a:endParaRPr lang="en-US" altLang="zh-CN" dirty="0" smtClean="0">
              <a:latin typeface="+mn-lt"/>
              <a:ea typeface="+mn-ea"/>
              <a:cs typeface="+mn-ea"/>
              <a:sym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部署</a:t>
            </a:r>
            <a:r>
              <a:rPr lang="en-US" altLang="zh-CN" dirty="0" smtClean="0">
                <a:latin typeface="+mn-lt"/>
                <a:ea typeface="+mn-ea"/>
                <a:cs typeface="+mn-ea"/>
                <a:sym typeface="+mn-lt"/>
              </a:rPr>
              <a:t>kubernetes</a:t>
            </a:r>
            <a:r>
              <a:rPr lang="zh-CN" altLang="en-US" dirty="0" smtClean="0">
                <a:latin typeface="+mn-lt"/>
                <a:ea typeface="+mn-ea"/>
                <a:cs typeface="+mn-ea"/>
                <a:sym typeface="+mn-lt"/>
              </a:rPr>
              <a:t>常见问题及处理办法</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smtClean="0">
                <a:latin typeface="+mn-lt"/>
                <a:ea typeface="+mn-ea"/>
                <a:cs typeface="+mn-ea"/>
                <a:sym typeface="+mn-lt"/>
              </a:rPr>
              <a:t>所需要的镜像无法正常拉取</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修改</a:t>
            </a:r>
            <a:r>
              <a:rPr lang="en-US" altLang="zh-CN" sz="1600" dirty="0" err="1" smtClean="0">
                <a:latin typeface="+mn-lt"/>
                <a:ea typeface="+mn-ea"/>
                <a:cs typeface="+mn-ea"/>
                <a:sym typeface="+mn-lt"/>
              </a:rPr>
              <a:t>kubeadm.yaml</a:t>
            </a:r>
            <a:r>
              <a:rPr lang="zh-CN" altLang="en-US" sz="1600" dirty="0" smtClean="0">
                <a:latin typeface="+mn-lt"/>
                <a:ea typeface="+mn-ea"/>
                <a:cs typeface="+mn-ea"/>
                <a:sym typeface="+mn-lt"/>
              </a:rPr>
              <a:t>中镜像源地址</a:t>
            </a:r>
            <a:endParaRPr lang="en-US" altLang="zh-CN" sz="1600" dirty="0" smtClean="0">
              <a:latin typeface="+mn-lt"/>
              <a:ea typeface="+mn-ea"/>
              <a:cs typeface="+mn-ea"/>
              <a:sym typeface="+mn-lt"/>
            </a:endParaRPr>
          </a:p>
          <a:p>
            <a:r>
              <a:rPr lang="zh-CN" altLang="en-US" sz="1800" dirty="0" smtClean="0">
                <a:latin typeface="+mn-lt"/>
                <a:ea typeface="+mn-ea"/>
                <a:cs typeface="+mn-ea"/>
                <a:sym typeface="+mn-lt"/>
              </a:rPr>
              <a:t>系统提示</a:t>
            </a:r>
            <a:r>
              <a:rPr lang="en-US" altLang="zh-CN" sz="1800" dirty="0" smtClean="0">
                <a:latin typeface="+mn-lt"/>
                <a:ea typeface="+mn-ea"/>
                <a:cs typeface="+mn-ea"/>
                <a:sym typeface="+mn-lt"/>
              </a:rPr>
              <a:t>kubectl</a:t>
            </a:r>
            <a:r>
              <a:rPr lang="zh-CN" altLang="en-US" sz="1800" dirty="0" smtClean="0">
                <a:latin typeface="+mn-lt"/>
                <a:ea typeface="+mn-ea"/>
                <a:cs typeface="+mn-ea"/>
                <a:sym typeface="+mn-lt"/>
              </a:rPr>
              <a:t>命令不可用</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检查环境变量是否配置正确</a:t>
            </a:r>
            <a:endParaRPr lang="en-US" altLang="zh-CN" sz="1600" dirty="0" smtClean="0">
              <a:latin typeface="+mn-lt"/>
              <a:ea typeface="+mn-ea"/>
              <a:cs typeface="+mn-ea"/>
              <a:sym typeface="+mn-lt"/>
            </a:endParaRPr>
          </a:p>
          <a:p>
            <a:pPr marL="302260" lvl="1" indent="-302260" algn="just">
              <a:spcBef>
                <a:spcPts val="790"/>
              </a:spcBef>
              <a:buFont typeface="Wingdings" panose="05000000000000000000" pitchFamily="2" charset="2"/>
              <a:buChar char="l"/>
            </a:pPr>
            <a:r>
              <a:rPr lang="en-US" altLang="zh-CN" sz="1800" dirty="0" smtClean="0">
                <a:latin typeface="+mn-lt"/>
                <a:ea typeface="+mn-ea"/>
                <a:cs typeface="+mn-ea"/>
                <a:sym typeface="+mn-lt"/>
              </a:rPr>
              <a:t>Calico</a:t>
            </a:r>
            <a:r>
              <a:rPr lang="zh-CN" altLang="en-US" sz="1800" dirty="0" smtClean="0">
                <a:latin typeface="+mn-lt"/>
                <a:ea typeface="+mn-ea"/>
                <a:cs typeface="+mn-ea"/>
                <a:sym typeface="+mn-lt"/>
              </a:rPr>
              <a:t>部署失败</a:t>
            </a:r>
            <a:endParaRPr lang="en-US" altLang="zh-CN" sz="1800" dirty="0" smtClean="0">
              <a:latin typeface="+mn-lt"/>
              <a:ea typeface="+mn-ea"/>
              <a:cs typeface="+mn-ea"/>
              <a:sym typeface="+mn-lt"/>
            </a:endParaRPr>
          </a:p>
          <a:p>
            <a:pPr lvl="1"/>
            <a:r>
              <a:rPr lang="zh-CN" altLang="en-US" sz="1600" dirty="0">
                <a:latin typeface="+mn-lt"/>
                <a:ea typeface="+mn-ea"/>
                <a:cs typeface="+mn-ea"/>
                <a:sym typeface="+mn-lt"/>
              </a:rPr>
              <a:t>检查</a:t>
            </a:r>
            <a:r>
              <a:rPr lang="en-US" altLang="zh-CN" sz="1600" dirty="0" err="1">
                <a:latin typeface="+mn-lt"/>
                <a:ea typeface="+mn-ea"/>
                <a:cs typeface="+mn-ea"/>
                <a:sym typeface="+mn-lt"/>
              </a:rPr>
              <a:t>calico.yaml</a:t>
            </a:r>
            <a:r>
              <a:rPr lang="zh-CN" altLang="en-US" sz="1600" dirty="0">
                <a:latin typeface="+mn-lt"/>
                <a:ea typeface="+mn-ea"/>
                <a:cs typeface="+mn-ea"/>
                <a:sym typeface="+mn-lt"/>
              </a:rPr>
              <a:t>文件是否下载完整</a:t>
            </a:r>
            <a:endParaRPr lang="en-US" altLang="zh-CN" sz="1600" dirty="0">
              <a:latin typeface="+mn-lt"/>
              <a:ea typeface="+mn-ea"/>
              <a:cs typeface="+mn-ea"/>
              <a:sym typeface="+mn-lt"/>
            </a:endParaRPr>
          </a:p>
          <a:p>
            <a:pPr marL="302260" lvl="1" indent="-302260" algn="just">
              <a:spcBef>
                <a:spcPts val="790"/>
              </a:spcBef>
              <a:buFont typeface="Wingdings" panose="05000000000000000000" pitchFamily="2" charset="2"/>
              <a:buChar char="l"/>
            </a:pPr>
            <a:r>
              <a:rPr lang="zh-CN" altLang="en-US" sz="1800" dirty="0" smtClean="0">
                <a:latin typeface="+mn-lt"/>
                <a:ea typeface="+mn-ea"/>
                <a:cs typeface="+mn-ea"/>
                <a:sym typeface="+mn-lt"/>
              </a:rPr>
              <a:t>某些配置错误导致需要重新部署</a:t>
            </a:r>
            <a:endParaRPr lang="en-US" altLang="zh-CN" sz="1800" dirty="0" smtClean="0">
              <a:latin typeface="+mn-lt"/>
              <a:ea typeface="+mn-ea"/>
              <a:cs typeface="+mn-ea"/>
              <a:sym typeface="+mn-lt"/>
            </a:endParaRPr>
          </a:p>
          <a:p>
            <a:pPr lvl="1"/>
            <a:r>
              <a:rPr lang="zh-CN" altLang="en-US" sz="1600" dirty="0">
                <a:latin typeface="+mn-lt"/>
                <a:ea typeface="+mn-ea"/>
                <a:cs typeface="+mn-ea"/>
                <a:sym typeface="+mn-lt"/>
              </a:rPr>
              <a:t>删除全部的</a:t>
            </a:r>
            <a:r>
              <a:rPr lang="en-US" altLang="zh-CN" sz="1600" dirty="0">
                <a:latin typeface="+mn-lt"/>
                <a:ea typeface="+mn-ea"/>
                <a:cs typeface="+mn-ea"/>
                <a:sym typeface="+mn-lt"/>
              </a:rPr>
              <a:t>kubernetes</a:t>
            </a:r>
            <a:r>
              <a:rPr lang="zh-CN" altLang="en-US" sz="1600" dirty="0">
                <a:latin typeface="+mn-lt"/>
                <a:ea typeface="+mn-ea"/>
                <a:cs typeface="+mn-ea"/>
                <a:sym typeface="+mn-lt"/>
              </a:rPr>
              <a:t>信息，重新进行</a:t>
            </a:r>
            <a:r>
              <a:rPr lang="zh-CN" altLang="en-US" sz="1600" dirty="0" smtClean="0">
                <a:latin typeface="+mn-lt"/>
                <a:ea typeface="+mn-ea"/>
                <a:cs typeface="+mn-ea"/>
                <a:sym typeface="+mn-lt"/>
              </a:rPr>
              <a:t>部署</a:t>
            </a:r>
            <a:endParaRPr lang="en-US" altLang="zh-CN" sz="1600" dirty="0" smtClean="0">
              <a:latin typeface="+mn-lt"/>
              <a:ea typeface="+mn-ea"/>
              <a:cs typeface="+mn-ea"/>
              <a:sym typeface="+mn-lt"/>
            </a:endParaRPr>
          </a:p>
          <a:p>
            <a:pPr marL="302260" lvl="1" indent="-302260" algn="just">
              <a:spcBef>
                <a:spcPts val="790"/>
              </a:spcBef>
              <a:buFont typeface="Wingdings" panose="05000000000000000000" pitchFamily="2" charset="2"/>
              <a:buChar char="l"/>
            </a:pPr>
            <a:r>
              <a:rPr lang="en-US" altLang="zh-CN" sz="1800" dirty="0">
                <a:latin typeface="+mn-lt"/>
                <a:ea typeface="+mn-ea"/>
                <a:cs typeface="+mn-ea"/>
                <a:sym typeface="+mn-lt"/>
              </a:rPr>
              <a:t>Node</a:t>
            </a:r>
            <a:r>
              <a:rPr lang="zh-CN" altLang="en-US" sz="1800" dirty="0">
                <a:latin typeface="+mn-lt"/>
                <a:ea typeface="+mn-ea"/>
                <a:cs typeface="+mn-ea"/>
                <a:sym typeface="+mn-lt"/>
              </a:rPr>
              <a:t>节点</a:t>
            </a:r>
            <a:r>
              <a:rPr lang="en-US" altLang="zh-CN" sz="1800" dirty="0">
                <a:latin typeface="+mn-lt"/>
                <a:ea typeface="+mn-ea"/>
                <a:cs typeface="+mn-ea"/>
                <a:sym typeface="+mn-lt"/>
              </a:rPr>
              <a:t>kubectl</a:t>
            </a:r>
            <a:r>
              <a:rPr lang="zh-CN" altLang="en-US" sz="1800" dirty="0">
                <a:latin typeface="+mn-lt"/>
                <a:ea typeface="+mn-ea"/>
                <a:cs typeface="+mn-ea"/>
                <a:sym typeface="+mn-lt"/>
              </a:rPr>
              <a:t>命令不</a:t>
            </a:r>
            <a:r>
              <a:rPr lang="zh-CN" altLang="en-US" sz="1800" dirty="0" smtClean="0">
                <a:latin typeface="+mn-lt"/>
                <a:ea typeface="+mn-ea"/>
                <a:cs typeface="+mn-ea"/>
                <a:sym typeface="+mn-lt"/>
              </a:rPr>
              <a:t>可用</a:t>
            </a:r>
            <a:endParaRPr lang="en-US" altLang="zh-CN" sz="1800" dirty="0" smtClean="0">
              <a:latin typeface="+mn-lt"/>
              <a:ea typeface="+mn-ea"/>
              <a:cs typeface="+mn-ea"/>
              <a:sym typeface="+mn-lt"/>
            </a:endParaRPr>
          </a:p>
          <a:p>
            <a:pPr lvl="1"/>
            <a:r>
              <a:rPr lang="zh-CN" altLang="en-US" sz="1600" dirty="0">
                <a:latin typeface="+mn-lt"/>
                <a:ea typeface="+mn-ea"/>
                <a:cs typeface="+mn-ea"/>
                <a:sym typeface="+mn-lt"/>
              </a:rPr>
              <a:t>需要将</a:t>
            </a:r>
            <a:r>
              <a:rPr lang="en-US" altLang="zh-CN" sz="1600" dirty="0">
                <a:latin typeface="+mn-lt"/>
                <a:ea typeface="+mn-ea"/>
                <a:cs typeface="+mn-ea"/>
                <a:sym typeface="+mn-lt"/>
              </a:rPr>
              <a:t>master</a:t>
            </a:r>
            <a:r>
              <a:rPr lang="zh-CN" altLang="en-US" sz="1600" dirty="0">
                <a:latin typeface="+mn-lt"/>
                <a:ea typeface="+mn-ea"/>
                <a:cs typeface="+mn-ea"/>
                <a:sym typeface="+mn-lt"/>
              </a:rPr>
              <a:t>节点中的</a:t>
            </a:r>
            <a:r>
              <a:rPr lang="en-US" altLang="zh-CN" sz="1600" dirty="0">
                <a:latin typeface="+mn-lt"/>
                <a:ea typeface="+mn-ea"/>
                <a:cs typeface="+mn-ea"/>
                <a:sym typeface="+mn-lt"/>
              </a:rPr>
              <a:t>/</a:t>
            </a:r>
            <a:r>
              <a:rPr lang="en-US" altLang="zh-CN" sz="1600" dirty="0" err="1">
                <a:latin typeface="+mn-lt"/>
                <a:ea typeface="+mn-ea"/>
                <a:cs typeface="+mn-ea"/>
                <a:sym typeface="+mn-lt"/>
              </a:rPr>
              <a:t>etc</a:t>
            </a:r>
            <a:r>
              <a:rPr lang="en-US" altLang="zh-CN" sz="1600" dirty="0">
                <a:latin typeface="+mn-lt"/>
                <a:ea typeface="+mn-ea"/>
                <a:cs typeface="+mn-ea"/>
                <a:sym typeface="+mn-lt"/>
              </a:rPr>
              <a:t>/kubernetes/</a:t>
            </a:r>
            <a:r>
              <a:rPr lang="en-US" altLang="zh-CN" sz="1600" dirty="0" err="1">
                <a:latin typeface="+mn-lt"/>
                <a:ea typeface="+mn-ea"/>
                <a:cs typeface="+mn-ea"/>
                <a:sym typeface="+mn-lt"/>
              </a:rPr>
              <a:t>admin.conf</a:t>
            </a:r>
            <a:r>
              <a:rPr lang="zh-CN" altLang="en-US" sz="1600" dirty="0">
                <a:latin typeface="+mn-lt"/>
                <a:ea typeface="+mn-ea"/>
                <a:cs typeface="+mn-ea"/>
                <a:sym typeface="+mn-lt"/>
              </a:rPr>
              <a:t>拷贝到</a:t>
            </a:r>
            <a:r>
              <a:rPr lang="en-US" altLang="zh-CN" sz="1600" dirty="0">
                <a:latin typeface="+mn-lt"/>
                <a:ea typeface="+mn-ea"/>
                <a:cs typeface="+mn-ea"/>
                <a:sym typeface="+mn-lt"/>
              </a:rPr>
              <a:t>node</a:t>
            </a:r>
            <a:r>
              <a:rPr lang="zh-CN" altLang="en-US" sz="1600" dirty="0">
                <a:latin typeface="+mn-lt"/>
                <a:ea typeface="+mn-ea"/>
                <a:cs typeface="+mn-ea"/>
                <a:sym typeface="+mn-lt"/>
              </a:rPr>
              <a:t>节点</a:t>
            </a:r>
            <a:endParaRPr lang="en-US" altLang="zh-CN" sz="1600" dirty="0">
              <a:latin typeface="+mn-lt"/>
              <a:ea typeface="+mn-ea"/>
              <a:cs typeface="+mn-ea"/>
              <a:sym typeface="+mn-lt"/>
            </a:endParaRPr>
          </a:p>
          <a:p>
            <a:pPr marL="651510" lvl="2" indent="-302260" algn="just">
              <a:spcBef>
                <a:spcPts val="790"/>
              </a:spcBef>
              <a:buFont typeface="Wingdings" panose="05000000000000000000" pitchFamily="2" charset="2"/>
              <a:buChar char="l"/>
            </a:pPr>
            <a:endParaRPr lang="en-US" altLang="zh-CN" sz="1600" dirty="0">
              <a:latin typeface="+mn-lt"/>
              <a:ea typeface="+mn-ea"/>
              <a:cs typeface="+mn-ea"/>
              <a:sym typeface="+mn-lt"/>
            </a:endParaRPr>
          </a:p>
          <a:p>
            <a:endParaRPr lang="en-US" altLang="zh-CN" sz="1800" dirty="0" smtClean="0">
              <a:latin typeface="+mn-lt"/>
              <a:ea typeface="+mn-ea"/>
              <a:cs typeface="+mn-ea"/>
              <a:sym typeface="+mn-lt"/>
            </a:endParaRPr>
          </a:p>
          <a:p>
            <a:endParaRPr lang="zh-CN" altLang="en-US" sz="1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771031"/>
            <a:ext cx="10153650" cy="4068811"/>
          </a:xfrm>
        </p:spPr>
        <p:txBody>
          <a:bodyPr/>
          <a:lstStyle/>
          <a:p>
            <a:r>
              <a:rPr lang="zh-CN" altLang="en-US" dirty="0">
                <a:solidFill>
                  <a:schemeClr val="bg1">
                    <a:lumMod val="50000"/>
                  </a:schemeClr>
                </a:solidFill>
                <a:latin typeface="+mn-lt"/>
                <a:ea typeface="+mn-ea"/>
                <a:cs typeface="+mn-ea"/>
                <a:sym typeface="+mn-lt"/>
              </a:rPr>
              <a:t>单机容器面临的问题</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介绍</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安装</a:t>
            </a:r>
            <a:endParaRPr lang="en-US" altLang="zh-CN" dirty="0">
              <a:solidFill>
                <a:schemeClr val="bg1">
                  <a:lumMod val="50000"/>
                </a:schemeClr>
              </a:solidFill>
              <a:latin typeface="+mn-lt"/>
              <a:ea typeface="+mn-ea"/>
              <a:cs typeface="+mn-ea"/>
              <a:sym typeface="+mn-lt"/>
            </a:endParaRPr>
          </a:p>
          <a:p>
            <a:r>
              <a:rPr lang="en-US" altLang="zh-CN" b="1" dirty="0">
                <a:latin typeface="+mn-lt"/>
                <a:ea typeface="+mn-ea"/>
                <a:cs typeface="+mn-ea"/>
                <a:sym typeface="+mn-lt"/>
              </a:rPr>
              <a:t>Kubernetes</a:t>
            </a:r>
            <a:r>
              <a:rPr lang="zh-CN" altLang="en-US" b="1" dirty="0">
                <a:latin typeface="+mn-lt"/>
                <a:ea typeface="+mn-ea"/>
                <a:cs typeface="+mn-ea"/>
                <a:sym typeface="+mn-lt"/>
              </a:rPr>
              <a:t>对象的基本操作</a:t>
            </a:r>
            <a:endParaRPr lang="en-US" altLang="zh-CN" b="1" dirty="0">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 </a:t>
            </a:r>
            <a:r>
              <a:rPr lang="en-US" altLang="zh-CN" dirty="0">
                <a:solidFill>
                  <a:schemeClr val="bg1">
                    <a:lumMod val="50000"/>
                  </a:schemeClr>
                </a:solidFill>
                <a:latin typeface="+mn-lt"/>
                <a:ea typeface="+mn-ea"/>
                <a:cs typeface="+mn-ea"/>
                <a:sym typeface="+mn-lt"/>
              </a:rPr>
              <a:t>YAML</a:t>
            </a:r>
            <a:r>
              <a:rPr lang="zh-CN" altLang="en-US" dirty="0">
                <a:solidFill>
                  <a:schemeClr val="bg1">
                    <a:lumMod val="50000"/>
                  </a:schemeClr>
                </a:solidFill>
                <a:latin typeface="+mn-lt"/>
                <a:ea typeface="+mn-ea"/>
                <a:cs typeface="+mn-ea"/>
                <a:sym typeface="+mn-lt"/>
              </a:rPr>
              <a:t>文件编写基础</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常用工作负载</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调度器简介</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Helm</a:t>
            </a:r>
            <a:r>
              <a:rPr lang="zh-CN" altLang="en-US" dirty="0">
                <a:solidFill>
                  <a:schemeClr val="bg1">
                    <a:lumMod val="50000"/>
                  </a:schemeClr>
                </a:solidFill>
                <a:latin typeface="+mn-lt"/>
                <a:ea typeface="+mn-ea"/>
                <a:cs typeface="+mn-ea"/>
                <a:sym typeface="+mn-lt"/>
              </a:rPr>
              <a:t>简介</a:t>
            </a:r>
            <a:endParaRPr lang="zh-CN" altLang="en-US" dirty="0">
              <a:solidFill>
                <a:schemeClr val="bg1">
                  <a:lumMod val="50000"/>
                </a:schemeClr>
              </a:solidFill>
              <a:latin typeface="+mn-lt"/>
              <a:ea typeface="+mn-ea"/>
              <a:cs typeface="+mn-ea"/>
              <a:sym typeface="+mn-lt"/>
            </a:endParaRPr>
          </a:p>
          <a:p>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在</a:t>
            </a:r>
            <a:r>
              <a:rPr lang="en-US" altLang="zh-CN" dirty="0" smtClean="0">
                <a:latin typeface="+mn-lt"/>
                <a:ea typeface="+mn-ea"/>
                <a:cs typeface="+mn-ea"/>
                <a:sym typeface="+mn-lt"/>
              </a:rPr>
              <a:t>kubernetes</a:t>
            </a:r>
            <a:r>
              <a:rPr lang="zh-CN" altLang="en-US" dirty="0" smtClean="0">
                <a:latin typeface="+mn-lt"/>
                <a:ea typeface="+mn-ea"/>
                <a:cs typeface="+mn-ea"/>
                <a:sym typeface="+mn-lt"/>
              </a:rPr>
              <a:t>中，一切皆对象</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11293475" cy="2381250"/>
          </a:xfrm>
        </p:spPr>
        <p:txBody>
          <a:bodyPr/>
          <a:lstStyle/>
          <a:p>
            <a:r>
              <a:rPr lang="zh-CN" altLang="en-US" sz="1800" dirty="0">
                <a:latin typeface="+mn-lt"/>
                <a:ea typeface="+mn-ea"/>
                <a:cs typeface="+mn-ea"/>
                <a:sym typeface="+mn-lt"/>
              </a:rPr>
              <a:t>在 </a:t>
            </a:r>
            <a:r>
              <a:rPr lang="en-US" altLang="zh-CN" sz="1800" dirty="0">
                <a:latin typeface="+mn-lt"/>
                <a:ea typeface="+mn-ea"/>
                <a:cs typeface="+mn-ea"/>
                <a:sym typeface="+mn-lt"/>
              </a:rPr>
              <a:t>Kubernetes </a:t>
            </a:r>
            <a:r>
              <a:rPr lang="zh-CN" altLang="en-US" sz="1800" dirty="0">
                <a:latin typeface="+mn-lt"/>
                <a:ea typeface="+mn-ea"/>
                <a:cs typeface="+mn-ea"/>
                <a:sym typeface="+mn-lt"/>
              </a:rPr>
              <a:t>系统</a:t>
            </a:r>
            <a:r>
              <a:rPr lang="zh-CN" altLang="en-US" sz="1800" dirty="0" smtClean="0">
                <a:latin typeface="+mn-lt"/>
                <a:ea typeface="+mn-ea"/>
                <a:cs typeface="+mn-ea"/>
                <a:sym typeface="+mn-lt"/>
              </a:rPr>
              <a:t>中，</a:t>
            </a:r>
            <a:r>
              <a:rPr lang="en-US" altLang="zh-CN" sz="1800" dirty="0">
                <a:latin typeface="+mn-lt"/>
                <a:ea typeface="+mn-ea"/>
                <a:cs typeface="+mn-ea"/>
                <a:sym typeface="+mn-lt"/>
              </a:rPr>
              <a:t>k</a:t>
            </a:r>
            <a:r>
              <a:rPr lang="en-US" altLang="zh-CN" sz="1800" dirty="0" smtClean="0">
                <a:latin typeface="+mn-lt"/>
                <a:ea typeface="+mn-ea"/>
                <a:cs typeface="+mn-ea"/>
                <a:sym typeface="+mn-lt"/>
              </a:rPr>
              <a:t>ubernetes</a:t>
            </a:r>
            <a:r>
              <a:rPr lang="zh-CN" altLang="en-US" sz="1800" dirty="0" smtClean="0">
                <a:latin typeface="+mn-lt"/>
                <a:ea typeface="+mn-ea"/>
                <a:cs typeface="+mn-ea"/>
                <a:sym typeface="+mn-lt"/>
              </a:rPr>
              <a:t>对象是</a:t>
            </a:r>
            <a:r>
              <a:rPr lang="zh-CN" altLang="en-US" sz="1800" dirty="0">
                <a:latin typeface="+mn-lt"/>
                <a:ea typeface="+mn-ea"/>
                <a:cs typeface="+mn-ea"/>
                <a:sym typeface="+mn-lt"/>
              </a:rPr>
              <a:t>持久化的</a:t>
            </a:r>
            <a:r>
              <a:rPr lang="zh-CN" altLang="en-US" sz="1800" dirty="0" smtClean="0">
                <a:latin typeface="+mn-lt"/>
                <a:ea typeface="+mn-ea"/>
                <a:cs typeface="+mn-ea"/>
                <a:sym typeface="+mn-lt"/>
              </a:rPr>
              <a:t>实体</a:t>
            </a:r>
            <a:endParaRPr lang="en-US" altLang="zh-CN" sz="1800" dirty="0" smtClean="0">
              <a:latin typeface="+mn-lt"/>
              <a:ea typeface="+mn-ea"/>
              <a:cs typeface="+mn-ea"/>
              <a:sym typeface="+mn-lt"/>
            </a:endParaRPr>
          </a:p>
          <a:p>
            <a:r>
              <a:rPr lang="zh-CN" altLang="en-US" sz="1800" dirty="0" smtClean="0">
                <a:latin typeface="+mn-lt"/>
                <a:ea typeface="+mn-ea"/>
                <a:cs typeface="+mn-ea"/>
                <a:sym typeface="+mn-lt"/>
              </a:rPr>
              <a:t>几乎每个对象都有两个描述信息：</a:t>
            </a:r>
            <a:r>
              <a:rPr lang="en-US" altLang="zh-CN" sz="1800" dirty="0" smtClean="0">
                <a:latin typeface="+mn-lt"/>
                <a:ea typeface="+mn-ea"/>
                <a:cs typeface="+mn-ea"/>
                <a:sym typeface="+mn-lt"/>
              </a:rPr>
              <a:t>spec</a:t>
            </a:r>
            <a:r>
              <a:rPr lang="zh-CN" altLang="en-US" sz="1800" dirty="0" smtClean="0">
                <a:latin typeface="+mn-lt"/>
                <a:ea typeface="+mn-ea"/>
                <a:cs typeface="+mn-ea"/>
                <a:sym typeface="+mn-lt"/>
              </a:rPr>
              <a:t>和</a:t>
            </a:r>
            <a:r>
              <a:rPr lang="en-US" altLang="zh-CN" sz="1800" dirty="0" smtClean="0">
                <a:latin typeface="+mn-lt"/>
                <a:ea typeface="+mn-ea"/>
                <a:cs typeface="+mn-ea"/>
                <a:sym typeface="+mn-lt"/>
              </a:rPr>
              <a:t>status</a:t>
            </a:r>
            <a:endParaRPr lang="en-US" altLang="zh-CN" sz="1800" dirty="0" smtClean="0">
              <a:latin typeface="+mn-lt"/>
              <a:ea typeface="+mn-ea"/>
              <a:cs typeface="+mn-ea"/>
              <a:sym typeface="+mn-lt"/>
            </a:endParaRPr>
          </a:p>
          <a:p>
            <a:r>
              <a:rPr lang="zh-CN" altLang="en-US" sz="1800" dirty="0" smtClean="0">
                <a:latin typeface="+mn-lt"/>
                <a:ea typeface="+mn-ea"/>
                <a:cs typeface="+mn-ea"/>
                <a:sym typeface="+mn-lt"/>
              </a:rPr>
              <a:t>使用</a:t>
            </a:r>
            <a:r>
              <a:rPr lang="en-US" altLang="zh-CN" sz="1800" dirty="0" smtClean="0">
                <a:latin typeface="+mn-lt"/>
                <a:ea typeface="+mn-ea"/>
                <a:cs typeface="+mn-ea"/>
                <a:sym typeface="+mn-lt"/>
              </a:rPr>
              <a:t>kubectl</a:t>
            </a:r>
            <a:r>
              <a:rPr lang="zh-CN" altLang="en-US" sz="1800" dirty="0" smtClean="0">
                <a:latin typeface="+mn-lt"/>
                <a:ea typeface="+mn-ea"/>
                <a:cs typeface="+mn-ea"/>
                <a:sym typeface="+mn-lt"/>
              </a:rPr>
              <a:t>命令行或者</a:t>
            </a:r>
            <a:r>
              <a:rPr lang="en-US" altLang="zh-CN" sz="1800" dirty="0" err="1" smtClean="0">
                <a:latin typeface="+mn-lt"/>
                <a:ea typeface="+mn-ea"/>
                <a:cs typeface="+mn-ea"/>
                <a:sym typeface="+mn-lt"/>
              </a:rPr>
              <a:t>yaml</a:t>
            </a:r>
            <a:r>
              <a:rPr lang="zh-CN" altLang="en-US" sz="1800" dirty="0" smtClean="0">
                <a:latin typeface="+mn-lt"/>
                <a:ea typeface="+mn-ea"/>
                <a:cs typeface="+mn-ea"/>
                <a:sym typeface="+mn-lt"/>
              </a:rPr>
              <a:t>文件对对象进行操作，这两种方式都需要使用</a:t>
            </a:r>
            <a:r>
              <a:rPr lang="en-US" altLang="zh-CN" sz="1800" dirty="0" smtClean="0">
                <a:latin typeface="+mn-lt"/>
                <a:ea typeface="+mn-ea"/>
                <a:cs typeface="+mn-ea"/>
                <a:sym typeface="+mn-lt"/>
              </a:rPr>
              <a:t>kubernetes API</a:t>
            </a:r>
            <a:endParaRPr lang="en-US" altLang="zh-CN" sz="1800" dirty="0" smtClean="0">
              <a:latin typeface="+mn-lt"/>
              <a:ea typeface="+mn-ea"/>
              <a:cs typeface="+mn-ea"/>
              <a:sym typeface="+mn-lt"/>
            </a:endParaRPr>
          </a:p>
          <a:p>
            <a:r>
              <a:rPr lang="zh-CN" altLang="en-US" sz="1800" dirty="0" smtClean="0">
                <a:latin typeface="+mn-lt"/>
                <a:ea typeface="+mn-ea"/>
                <a:cs typeface="+mn-ea"/>
                <a:sym typeface="+mn-lt"/>
              </a:rPr>
              <a:t>推荐使用</a:t>
            </a:r>
            <a:r>
              <a:rPr lang="en-US" altLang="zh-CN" sz="1800" dirty="0" err="1" smtClean="0">
                <a:latin typeface="+mn-lt"/>
                <a:ea typeface="+mn-ea"/>
                <a:cs typeface="+mn-ea"/>
                <a:sym typeface="+mn-lt"/>
              </a:rPr>
              <a:t>yaml</a:t>
            </a:r>
            <a:r>
              <a:rPr lang="zh-CN" altLang="en-US" sz="1800" dirty="0" smtClean="0">
                <a:latin typeface="+mn-lt"/>
                <a:ea typeface="+mn-ea"/>
                <a:cs typeface="+mn-ea"/>
                <a:sym typeface="+mn-lt"/>
              </a:rPr>
              <a:t>文件配置对象的</a:t>
            </a:r>
            <a:r>
              <a:rPr lang="en-US" altLang="zh-CN" sz="1800" dirty="0" smtClean="0">
                <a:latin typeface="+mn-lt"/>
                <a:ea typeface="+mn-ea"/>
                <a:cs typeface="+mn-ea"/>
                <a:sym typeface="+mn-lt"/>
              </a:rPr>
              <a:t>spec</a:t>
            </a:r>
            <a:r>
              <a:rPr lang="zh-CN" altLang="en-US" sz="1800" dirty="0" smtClean="0">
                <a:latin typeface="+mn-lt"/>
                <a:ea typeface="+mn-ea"/>
                <a:cs typeface="+mn-ea"/>
                <a:sym typeface="+mn-lt"/>
              </a:rPr>
              <a:t>，</a:t>
            </a:r>
            <a:r>
              <a:rPr lang="en-US" altLang="zh-CN" sz="1800" dirty="0" smtClean="0">
                <a:latin typeface="+mn-lt"/>
                <a:ea typeface="+mn-ea"/>
                <a:cs typeface="+mn-ea"/>
                <a:sym typeface="+mn-lt"/>
              </a:rPr>
              <a:t>kubectl</a:t>
            </a:r>
            <a:r>
              <a:rPr lang="zh-CN" altLang="en-US" sz="1800" dirty="0" smtClean="0">
                <a:latin typeface="+mn-lt"/>
                <a:ea typeface="+mn-ea"/>
                <a:cs typeface="+mn-ea"/>
                <a:sym typeface="+mn-lt"/>
              </a:rPr>
              <a:t>会将其转换为</a:t>
            </a:r>
            <a:r>
              <a:rPr lang="en-US" altLang="zh-CN" sz="1800" dirty="0" smtClean="0">
                <a:latin typeface="+mn-lt"/>
                <a:ea typeface="+mn-ea"/>
                <a:cs typeface="+mn-ea"/>
                <a:sym typeface="+mn-lt"/>
              </a:rPr>
              <a:t>JSON</a:t>
            </a:r>
            <a:r>
              <a:rPr lang="zh-CN" altLang="en-US" sz="1800" dirty="0" smtClean="0">
                <a:latin typeface="+mn-lt"/>
                <a:ea typeface="+mn-ea"/>
                <a:cs typeface="+mn-ea"/>
                <a:sym typeface="+mn-lt"/>
              </a:rPr>
              <a:t>格式</a:t>
            </a:r>
            <a:endParaRPr lang="en-US" altLang="zh-CN" sz="1800" dirty="0" smtClean="0">
              <a:latin typeface="+mn-lt"/>
              <a:ea typeface="+mn-ea"/>
              <a:cs typeface="+mn-ea"/>
              <a:sym typeface="+mn-lt"/>
            </a:endParaRPr>
          </a:p>
          <a:p>
            <a:r>
              <a:rPr lang="zh-CN" altLang="en-US" sz="1800" dirty="0" smtClean="0">
                <a:latin typeface="+mn-lt"/>
                <a:ea typeface="+mn-ea"/>
                <a:cs typeface="+mn-ea"/>
                <a:sym typeface="+mn-lt"/>
              </a:rPr>
              <a:t>使用命令“</a:t>
            </a:r>
            <a:r>
              <a:rPr lang="en-US" altLang="zh-CN" sz="1800" dirty="0" err="1" smtClean="0">
                <a:latin typeface="+mn-lt"/>
                <a:ea typeface="+mn-ea"/>
                <a:cs typeface="+mn-ea"/>
                <a:sym typeface="+mn-lt"/>
              </a:rPr>
              <a:t>kubectl</a:t>
            </a:r>
            <a:r>
              <a:rPr lang="en-US" altLang="zh-CN" sz="1800" dirty="0" smtClean="0">
                <a:latin typeface="+mn-lt"/>
                <a:ea typeface="+mn-ea"/>
                <a:cs typeface="+mn-ea"/>
                <a:sym typeface="+mn-lt"/>
              </a:rPr>
              <a:t> api-resources</a:t>
            </a:r>
            <a:r>
              <a:rPr lang="zh-CN" altLang="en-US" sz="1800" dirty="0" smtClean="0">
                <a:latin typeface="+mn-lt"/>
                <a:ea typeface="+mn-ea"/>
                <a:cs typeface="+mn-ea"/>
                <a:sym typeface="+mn-lt"/>
              </a:rPr>
              <a:t>”查看全部对象</a:t>
            </a:r>
            <a:endParaRPr lang="zh-CN" altLang="en-US" sz="1800" dirty="0">
              <a:latin typeface="+mn-lt"/>
              <a:ea typeface="+mn-ea"/>
              <a:cs typeface="+mn-ea"/>
              <a:sym typeface="+mn-lt"/>
            </a:endParaRPr>
          </a:p>
        </p:txBody>
      </p:sp>
      <p:grpSp>
        <p:nvGrpSpPr>
          <p:cNvPr id="5" name="组合 4"/>
          <p:cNvGrpSpPr/>
          <p:nvPr/>
        </p:nvGrpSpPr>
        <p:grpSpPr>
          <a:xfrm>
            <a:off x="455612" y="3713992"/>
            <a:ext cx="9562446" cy="2308324"/>
            <a:chOff x="1314594" y="3713992"/>
            <a:chExt cx="9562446" cy="2308324"/>
          </a:xfrm>
        </p:grpSpPr>
        <p:sp>
          <p:nvSpPr>
            <p:cNvPr id="4" name="矩形 3"/>
            <p:cNvSpPr/>
            <p:nvPr/>
          </p:nvSpPr>
          <p:spPr>
            <a:xfrm>
              <a:off x="1314594" y="3713992"/>
              <a:ext cx="9562446" cy="2308324"/>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[root@k8s01 ~]# </a:t>
              </a:r>
              <a:r>
                <a:rPr lang="en-US" altLang="zh-CN" sz="1200" kern="0" dirty="0" err="1">
                  <a:cs typeface="+mn-ea"/>
                  <a:sym typeface="+mn-lt"/>
                </a:rPr>
                <a:t>kubectl</a:t>
              </a:r>
              <a:r>
                <a:rPr lang="en-US" altLang="zh-CN" sz="1200" kern="0" dirty="0">
                  <a:cs typeface="+mn-ea"/>
                  <a:sym typeface="+mn-lt"/>
                </a:rPr>
                <a:t> </a:t>
              </a:r>
              <a:r>
                <a:rPr lang="en-US" altLang="zh-CN" sz="1200" kern="0" dirty="0" smtClean="0">
                  <a:cs typeface="+mn-ea"/>
                  <a:sym typeface="+mn-lt"/>
                </a:rPr>
                <a:t>api-resources</a:t>
              </a:r>
              <a:endParaRPr lang="en-US" altLang="zh-CN" sz="1200" kern="0" dirty="0">
                <a:cs typeface="+mn-ea"/>
                <a:sym typeface="+mn-lt"/>
              </a:endParaRPr>
            </a:p>
            <a:p>
              <a:pPr>
                <a:lnSpc>
                  <a:spcPct val="120000"/>
                </a:lnSpc>
              </a:pPr>
              <a:r>
                <a:rPr lang="en-US" altLang="zh-CN" sz="1200" kern="0" dirty="0">
                  <a:cs typeface="+mn-ea"/>
                  <a:sym typeface="+mn-lt"/>
                </a:rPr>
                <a:t>NAME                              SHORTNAMES   </a:t>
              </a:r>
              <a:r>
                <a:rPr lang="en-US" altLang="zh-CN" sz="1200" kern="0" dirty="0" smtClean="0">
                  <a:cs typeface="+mn-ea"/>
                  <a:sym typeface="+mn-lt"/>
                </a:rPr>
                <a:t>       APIGROUP                       </a:t>
              </a:r>
              <a:r>
                <a:rPr lang="en-US" altLang="zh-CN" sz="1200" kern="0" dirty="0">
                  <a:cs typeface="+mn-ea"/>
                  <a:sym typeface="+mn-lt"/>
                </a:rPr>
                <a:t>NAMESPACED   </a:t>
              </a:r>
              <a:r>
                <a:rPr lang="en-US" altLang="zh-CN" sz="1200" kern="0" dirty="0" smtClean="0">
                  <a:cs typeface="+mn-ea"/>
                  <a:sym typeface="+mn-lt"/>
                </a:rPr>
                <a:t>       KIND</a:t>
              </a:r>
              <a:endParaRPr lang="en-US" altLang="zh-CN" sz="1200" kern="0" dirty="0">
                <a:cs typeface="+mn-ea"/>
                <a:sym typeface="+mn-lt"/>
              </a:endParaRPr>
            </a:p>
            <a:p>
              <a:pPr>
                <a:lnSpc>
                  <a:spcPct val="120000"/>
                </a:lnSpc>
              </a:pPr>
              <a:r>
                <a:rPr lang="en-US" altLang="zh-CN" sz="1200" kern="0" dirty="0">
                  <a:cs typeface="+mn-ea"/>
                  <a:sym typeface="+mn-lt"/>
                </a:rPr>
                <a:t>bindings                                                                      </a:t>
              </a:r>
              <a:r>
                <a:rPr lang="en-US" altLang="zh-CN" sz="1200" kern="0" dirty="0" smtClean="0">
                  <a:cs typeface="+mn-ea"/>
                  <a:sym typeface="+mn-lt"/>
                </a:rPr>
                <a:t>                                  true                 Binding</a:t>
              </a:r>
              <a:endParaRPr lang="en-US" altLang="zh-CN" sz="1200" kern="0" dirty="0">
                <a:cs typeface="+mn-ea"/>
                <a:sym typeface="+mn-lt"/>
              </a:endParaRPr>
            </a:p>
            <a:p>
              <a:pPr>
                <a:lnSpc>
                  <a:spcPct val="120000"/>
                </a:lnSpc>
              </a:pPr>
              <a:r>
                <a:rPr lang="en-US" altLang="zh-CN" sz="1200" kern="0" dirty="0" err="1">
                  <a:cs typeface="+mn-ea"/>
                  <a:sym typeface="+mn-lt"/>
                </a:rPr>
                <a:t>componentstatuses</a:t>
              </a:r>
              <a:r>
                <a:rPr lang="en-US" altLang="zh-CN" sz="1200" kern="0" dirty="0">
                  <a:cs typeface="+mn-ea"/>
                  <a:sym typeface="+mn-lt"/>
                </a:rPr>
                <a:t>                 </a:t>
              </a:r>
              <a:r>
                <a:rPr lang="en-US" altLang="zh-CN" sz="1200" kern="0" dirty="0" err="1">
                  <a:cs typeface="+mn-ea"/>
                  <a:sym typeface="+mn-lt"/>
                </a:rPr>
                <a:t>cs</a:t>
              </a:r>
              <a:r>
                <a:rPr lang="en-US" altLang="zh-CN" sz="1200" kern="0" dirty="0">
                  <a:cs typeface="+mn-ea"/>
                  <a:sym typeface="+mn-lt"/>
                </a:rPr>
                <a:t>                                          </a:t>
              </a:r>
              <a:r>
                <a:rPr lang="en-US" altLang="zh-CN" sz="1200" kern="0" dirty="0" smtClean="0">
                  <a:cs typeface="+mn-ea"/>
                  <a:sym typeface="+mn-lt"/>
                </a:rPr>
                <a:t>                          false                </a:t>
              </a:r>
              <a:r>
                <a:rPr lang="en-US" altLang="zh-CN" sz="1200" kern="0" dirty="0" err="1">
                  <a:cs typeface="+mn-ea"/>
                  <a:sym typeface="+mn-lt"/>
                </a:rPr>
                <a:t>ComponentStatus</a:t>
              </a:r>
              <a:endParaRPr lang="en-US" altLang="zh-CN" sz="1200" kern="0" dirty="0">
                <a:cs typeface="+mn-ea"/>
                <a:sym typeface="+mn-lt"/>
              </a:endParaRPr>
            </a:p>
            <a:p>
              <a:pPr>
                <a:lnSpc>
                  <a:spcPct val="120000"/>
                </a:lnSpc>
              </a:pPr>
              <a:r>
                <a:rPr lang="en-US" altLang="zh-CN" sz="1200" kern="0" dirty="0" err="1">
                  <a:cs typeface="+mn-ea"/>
                  <a:sym typeface="+mn-lt"/>
                </a:rPr>
                <a:t>configmaps</a:t>
              </a:r>
              <a:r>
                <a:rPr lang="en-US" altLang="zh-CN" sz="1200" kern="0" dirty="0">
                  <a:cs typeface="+mn-ea"/>
                  <a:sym typeface="+mn-lt"/>
                </a:rPr>
                <a:t>                        </a:t>
              </a:r>
              <a:r>
                <a:rPr lang="en-US" altLang="zh-CN" sz="1200" kern="0" dirty="0" smtClean="0">
                  <a:cs typeface="+mn-ea"/>
                  <a:sym typeface="+mn-lt"/>
                </a:rPr>
                <a:t>    cm                                                                   true                 </a:t>
              </a:r>
              <a:r>
                <a:rPr lang="en-US" altLang="zh-CN" sz="1200" kern="0" dirty="0">
                  <a:cs typeface="+mn-ea"/>
                  <a:sym typeface="+mn-lt"/>
                </a:rPr>
                <a:t>ConfigMap</a:t>
              </a:r>
              <a:endParaRPr lang="en-US" altLang="zh-CN" sz="1200" kern="0" dirty="0">
                <a:cs typeface="+mn-ea"/>
                <a:sym typeface="+mn-lt"/>
              </a:endParaRPr>
            </a:p>
            <a:p>
              <a:pPr>
                <a:lnSpc>
                  <a:spcPct val="120000"/>
                </a:lnSpc>
              </a:pPr>
              <a:r>
                <a:rPr lang="en-US" altLang="zh-CN" sz="1200" kern="0" dirty="0">
                  <a:cs typeface="+mn-ea"/>
                  <a:sym typeface="+mn-lt"/>
                </a:rPr>
                <a:t>endpoints                         </a:t>
              </a:r>
              <a:r>
                <a:rPr lang="en-US" altLang="zh-CN" sz="1200" kern="0" dirty="0" smtClean="0">
                  <a:cs typeface="+mn-ea"/>
                  <a:sym typeface="+mn-lt"/>
                </a:rPr>
                <a:t>      </a:t>
              </a:r>
              <a:r>
                <a:rPr lang="en-US" altLang="zh-CN" sz="1200" kern="0" dirty="0" err="1" smtClean="0">
                  <a:cs typeface="+mn-ea"/>
                  <a:sym typeface="+mn-lt"/>
                </a:rPr>
                <a:t>ep</a:t>
              </a:r>
              <a:r>
                <a:rPr lang="en-US" altLang="zh-CN" sz="1200" kern="0" dirty="0" smtClean="0">
                  <a:cs typeface="+mn-ea"/>
                  <a:sym typeface="+mn-lt"/>
                </a:rPr>
                <a:t>                                                                   true                 </a:t>
              </a:r>
              <a:r>
                <a:rPr lang="en-US" altLang="zh-CN" sz="1200" kern="0" dirty="0">
                  <a:cs typeface="+mn-ea"/>
                  <a:sym typeface="+mn-lt"/>
                </a:rPr>
                <a:t>Endpoints</a:t>
              </a:r>
              <a:endParaRPr lang="en-US" altLang="zh-CN" sz="1200" kern="0" dirty="0">
                <a:cs typeface="+mn-ea"/>
                <a:sym typeface="+mn-lt"/>
              </a:endParaRPr>
            </a:p>
            <a:p>
              <a:pPr>
                <a:lnSpc>
                  <a:spcPct val="120000"/>
                </a:lnSpc>
              </a:pPr>
              <a:r>
                <a:rPr lang="en-US" altLang="zh-CN" sz="1200" kern="0" dirty="0">
                  <a:cs typeface="+mn-ea"/>
                  <a:sym typeface="+mn-lt"/>
                </a:rPr>
                <a:t>events                           </a:t>
              </a:r>
              <a:r>
                <a:rPr lang="en-US" altLang="zh-CN" sz="1200" kern="0" dirty="0" smtClean="0">
                  <a:cs typeface="+mn-ea"/>
                  <a:sym typeface="+mn-lt"/>
                </a:rPr>
                <a:t>         </a:t>
              </a:r>
              <a:r>
                <a:rPr lang="en-US" altLang="zh-CN" sz="1200" kern="0" dirty="0" err="1">
                  <a:cs typeface="+mn-ea"/>
                  <a:sym typeface="+mn-lt"/>
                </a:rPr>
                <a:t>ev</a:t>
              </a:r>
              <a:r>
                <a:rPr lang="en-US" altLang="zh-CN" sz="1200" kern="0" dirty="0">
                  <a:cs typeface="+mn-ea"/>
                  <a:sym typeface="+mn-lt"/>
                </a:rPr>
                <a:t>                                   </a:t>
              </a:r>
              <a:r>
                <a:rPr lang="en-US" altLang="zh-CN" sz="1200" kern="0" dirty="0" smtClean="0">
                  <a:cs typeface="+mn-ea"/>
                  <a:sym typeface="+mn-lt"/>
                </a:rPr>
                <a:t>                                true                 </a:t>
              </a:r>
              <a:r>
                <a:rPr lang="en-US" altLang="zh-CN" sz="1200" kern="0" dirty="0">
                  <a:cs typeface="+mn-ea"/>
                  <a:sym typeface="+mn-lt"/>
                </a:rPr>
                <a:t>Event</a:t>
              </a:r>
              <a:endParaRPr lang="en-US" altLang="zh-CN" sz="1200" kern="0" dirty="0">
                <a:cs typeface="+mn-ea"/>
                <a:sym typeface="+mn-lt"/>
              </a:endParaRPr>
            </a:p>
            <a:p>
              <a:pPr>
                <a:lnSpc>
                  <a:spcPct val="120000"/>
                </a:lnSpc>
              </a:pPr>
              <a:r>
                <a:rPr lang="en-US" altLang="zh-CN" sz="1200" kern="0" dirty="0" err="1">
                  <a:cs typeface="+mn-ea"/>
                  <a:sym typeface="+mn-lt"/>
                </a:rPr>
                <a:t>limitranges</a:t>
              </a: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limits                                      </a:t>
              </a:r>
              <a:r>
                <a:rPr lang="en-US" altLang="zh-CN" sz="1200" kern="0" dirty="0" smtClean="0">
                  <a:cs typeface="+mn-ea"/>
                  <a:sym typeface="+mn-lt"/>
                </a:rPr>
                <a:t>                        true                  </a:t>
              </a:r>
              <a:r>
                <a:rPr lang="en-US" altLang="zh-CN" sz="1200" kern="0" dirty="0" err="1">
                  <a:cs typeface="+mn-ea"/>
                  <a:sym typeface="+mn-lt"/>
                </a:rPr>
                <a:t>LimitRange</a:t>
              </a:r>
              <a:endParaRPr lang="en-US" altLang="zh-CN" sz="1200" kern="0" dirty="0">
                <a:cs typeface="+mn-ea"/>
                <a:sym typeface="+mn-lt"/>
              </a:endParaRPr>
            </a:p>
            <a:p>
              <a:pPr>
                <a:lnSpc>
                  <a:spcPct val="120000"/>
                </a:lnSpc>
              </a:pPr>
              <a:r>
                <a:rPr lang="en-US" altLang="zh-CN" sz="1200" kern="0" dirty="0">
                  <a:cs typeface="+mn-ea"/>
                  <a:sym typeface="+mn-lt"/>
                </a:rPr>
                <a:t>namespaces                       </a:t>
              </a:r>
              <a:r>
                <a:rPr lang="en-US" altLang="zh-CN" sz="1200" kern="0" dirty="0" smtClean="0">
                  <a:cs typeface="+mn-ea"/>
                  <a:sym typeface="+mn-lt"/>
                </a:rPr>
                <a:t>    </a:t>
              </a:r>
              <a:r>
                <a:rPr lang="en-US" altLang="zh-CN" sz="1200" kern="0" dirty="0">
                  <a:cs typeface="+mn-ea"/>
                  <a:sym typeface="+mn-lt"/>
                </a:rPr>
                <a:t>ns                                          </a:t>
              </a:r>
              <a:r>
                <a:rPr lang="en-US" altLang="zh-CN" sz="1200" kern="0" dirty="0" smtClean="0">
                  <a:cs typeface="+mn-ea"/>
                  <a:sym typeface="+mn-lt"/>
                </a:rPr>
                <a:t>                         false                 Namespace</a:t>
              </a:r>
              <a:endParaRPr lang="en-US" altLang="zh-CN" sz="1200" kern="0" dirty="0" smtClean="0">
                <a:cs typeface="+mn-ea"/>
                <a:sym typeface="+mn-lt"/>
              </a:endParaRPr>
            </a:p>
            <a:p>
              <a:pPr>
                <a:lnSpc>
                  <a:spcPct val="120000"/>
                </a:lnSpc>
              </a:pPr>
              <a:r>
                <a:rPr lang="en-US" altLang="zh-CN" sz="1200" kern="0" dirty="0" smtClean="0">
                  <a:cs typeface="+mn-ea"/>
                  <a:sym typeface="+mn-lt"/>
                </a:rPr>
                <a:t>……….</a:t>
              </a:r>
              <a:endParaRPr lang="en-US" altLang="zh-CN" sz="1200" kern="0" dirty="0">
                <a:cs typeface="+mn-ea"/>
                <a:sym typeface="+mn-lt"/>
              </a:endParaRPr>
            </a:p>
          </p:txBody>
        </p:sp>
        <p:sp>
          <p:nvSpPr>
            <p:cNvPr id="7" name="矩形 6"/>
            <p:cNvSpPr/>
            <p:nvPr/>
          </p:nvSpPr>
          <p:spPr>
            <a:xfrm>
              <a:off x="1363747" y="4012368"/>
              <a:ext cx="557107" cy="170106"/>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矩形 8"/>
            <p:cNvSpPr/>
            <p:nvPr/>
          </p:nvSpPr>
          <p:spPr>
            <a:xfrm>
              <a:off x="3223232" y="4012368"/>
              <a:ext cx="1103291" cy="170106"/>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0" name="矩形 9"/>
            <p:cNvSpPr/>
            <p:nvPr/>
          </p:nvSpPr>
          <p:spPr>
            <a:xfrm>
              <a:off x="4585627" y="4012368"/>
              <a:ext cx="1103291" cy="170106"/>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1" name="矩形 10"/>
            <p:cNvSpPr/>
            <p:nvPr/>
          </p:nvSpPr>
          <p:spPr>
            <a:xfrm>
              <a:off x="6547900" y="4012368"/>
              <a:ext cx="1103291" cy="170106"/>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矩形 11"/>
            <p:cNvSpPr/>
            <p:nvPr/>
          </p:nvSpPr>
          <p:spPr>
            <a:xfrm>
              <a:off x="7953066" y="4012368"/>
              <a:ext cx="557107" cy="170106"/>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椭圆形标注 12"/>
            <p:cNvSpPr/>
            <p:nvPr/>
          </p:nvSpPr>
          <p:spPr>
            <a:xfrm>
              <a:off x="2014224" y="3967954"/>
              <a:ext cx="949904" cy="304805"/>
            </a:xfrm>
            <a:prstGeom prst="wedgeEllipseCallout">
              <a:avLst>
                <a:gd name="adj1" fmla="val -59756"/>
                <a:gd name="adj2" fmla="val 9787"/>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cs typeface="+mn-ea"/>
                  <a:sym typeface="+mn-lt"/>
                </a:rPr>
                <a:t>名称</a:t>
              </a:r>
              <a:endParaRPr lang="zh-CN" altLang="en-US" sz="1400" dirty="0">
                <a:solidFill>
                  <a:schemeClr val="tx1"/>
                </a:solidFill>
                <a:cs typeface="+mn-ea"/>
                <a:sym typeface="+mn-lt"/>
              </a:endParaRPr>
            </a:p>
          </p:txBody>
        </p:sp>
        <p:sp>
          <p:nvSpPr>
            <p:cNvPr id="14" name="椭圆形标注 13"/>
            <p:cNvSpPr/>
            <p:nvPr/>
          </p:nvSpPr>
          <p:spPr>
            <a:xfrm>
              <a:off x="2748280" y="4333331"/>
              <a:ext cx="949904" cy="410505"/>
            </a:xfrm>
            <a:prstGeom prst="wedgeEllipseCallout">
              <a:avLst>
                <a:gd name="adj1" fmla="val 10664"/>
                <a:gd name="adj2" fmla="val -80321"/>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cs typeface="+mn-ea"/>
                  <a:sym typeface="+mn-lt"/>
                </a:rPr>
                <a:t>名称缩写</a:t>
              </a:r>
              <a:endParaRPr lang="zh-CN" altLang="en-US" sz="1400" dirty="0">
                <a:solidFill>
                  <a:schemeClr val="tx1"/>
                </a:solidFill>
                <a:cs typeface="+mn-ea"/>
                <a:sym typeface="+mn-lt"/>
              </a:endParaRPr>
            </a:p>
          </p:txBody>
        </p:sp>
        <p:sp>
          <p:nvSpPr>
            <p:cNvPr id="15" name="椭圆形标注 14"/>
            <p:cNvSpPr/>
            <p:nvPr/>
          </p:nvSpPr>
          <p:spPr>
            <a:xfrm>
              <a:off x="3983569" y="4527465"/>
              <a:ext cx="903323" cy="384379"/>
            </a:xfrm>
            <a:prstGeom prst="wedgeEllipseCallout">
              <a:avLst>
                <a:gd name="adj1" fmla="val 57592"/>
                <a:gd name="adj2" fmla="val -122231"/>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cs typeface="+mn-ea"/>
                  <a:sym typeface="+mn-lt"/>
                </a:rPr>
                <a:t>API</a:t>
              </a:r>
              <a:endParaRPr lang="en-US" altLang="zh-CN" sz="1400" dirty="0" smtClean="0">
                <a:solidFill>
                  <a:schemeClr val="tx1"/>
                </a:solidFill>
                <a:cs typeface="+mn-ea"/>
                <a:sym typeface="+mn-lt"/>
              </a:endParaRPr>
            </a:p>
            <a:p>
              <a:pPr algn="ctr"/>
              <a:r>
                <a:rPr lang="zh-CN" altLang="en-US" sz="1400" dirty="0">
                  <a:solidFill>
                    <a:schemeClr val="tx1"/>
                  </a:solidFill>
                  <a:cs typeface="+mn-ea"/>
                  <a:sym typeface="+mn-lt"/>
                </a:rPr>
                <a:t>群组</a:t>
              </a:r>
              <a:endParaRPr lang="zh-CN" altLang="en-US" sz="1400" dirty="0">
                <a:solidFill>
                  <a:schemeClr val="tx1"/>
                </a:solidFill>
                <a:cs typeface="+mn-ea"/>
                <a:sym typeface="+mn-lt"/>
              </a:endParaRPr>
            </a:p>
          </p:txBody>
        </p:sp>
        <p:sp>
          <p:nvSpPr>
            <p:cNvPr id="16" name="椭圆形标注 15"/>
            <p:cNvSpPr/>
            <p:nvPr/>
          </p:nvSpPr>
          <p:spPr>
            <a:xfrm>
              <a:off x="5253229" y="4292198"/>
              <a:ext cx="1583287" cy="753504"/>
            </a:xfrm>
            <a:prstGeom prst="wedgeEllipseCallout">
              <a:avLst>
                <a:gd name="adj1" fmla="val 20244"/>
                <a:gd name="adj2" fmla="val -65672"/>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cs typeface="+mn-ea"/>
                  <a:sym typeface="+mn-lt"/>
                </a:rPr>
                <a:t>是否受</a:t>
              </a:r>
              <a:r>
                <a:rPr lang="en-US" altLang="zh-CN" sz="1400" dirty="0" smtClean="0">
                  <a:solidFill>
                    <a:schemeClr val="tx1"/>
                  </a:solidFill>
                  <a:cs typeface="+mn-ea"/>
                  <a:sym typeface="+mn-lt"/>
                </a:rPr>
                <a:t>namespace</a:t>
              </a:r>
              <a:r>
                <a:rPr lang="zh-CN" altLang="en-US" sz="1400" dirty="0" smtClean="0">
                  <a:solidFill>
                    <a:schemeClr val="tx1"/>
                  </a:solidFill>
                  <a:cs typeface="+mn-ea"/>
                  <a:sym typeface="+mn-lt"/>
                </a:rPr>
                <a:t>隔离</a:t>
              </a:r>
              <a:endParaRPr lang="zh-CN" altLang="en-US" sz="1400" dirty="0">
                <a:solidFill>
                  <a:schemeClr val="tx1"/>
                </a:solidFill>
                <a:cs typeface="+mn-ea"/>
                <a:sym typeface="+mn-lt"/>
              </a:endParaRPr>
            </a:p>
          </p:txBody>
        </p:sp>
        <p:sp>
          <p:nvSpPr>
            <p:cNvPr id="17" name="椭圆形标注 16"/>
            <p:cNvSpPr/>
            <p:nvPr/>
          </p:nvSpPr>
          <p:spPr>
            <a:xfrm>
              <a:off x="8592911" y="4072061"/>
              <a:ext cx="810036" cy="401396"/>
            </a:xfrm>
            <a:prstGeom prst="wedgeEllipseCallout">
              <a:avLst>
                <a:gd name="adj1" fmla="val -53014"/>
                <a:gd name="adj2" fmla="val -34723"/>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cs typeface="+mn-ea"/>
                  <a:sym typeface="+mn-lt"/>
                </a:rPr>
                <a:t>类型</a:t>
              </a:r>
              <a:endParaRPr lang="zh-CN" altLang="en-US" sz="1400" dirty="0">
                <a:solidFill>
                  <a:schemeClr val="tx1"/>
                </a:solidFill>
                <a:cs typeface="+mn-ea"/>
                <a:sym typeface="+mn-lt"/>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Kubernetes</a:t>
            </a:r>
            <a:r>
              <a:rPr lang="zh-CN" altLang="en-US" dirty="0">
                <a:latin typeface="+mn-lt"/>
                <a:ea typeface="+mn-ea"/>
                <a:cs typeface="+mn-ea"/>
                <a:sym typeface="+mn-lt"/>
              </a:rPr>
              <a:t>对象的基本</a:t>
            </a:r>
            <a:r>
              <a:rPr lang="zh-CN" altLang="en-US" dirty="0" smtClean="0">
                <a:latin typeface="+mn-lt"/>
                <a:ea typeface="+mn-ea"/>
                <a:cs typeface="+mn-ea"/>
                <a:sym typeface="+mn-lt"/>
              </a:rPr>
              <a:t>操作 </a:t>
            </a:r>
            <a:r>
              <a:rPr lang="en-US" altLang="zh-CN" dirty="0" smtClean="0">
                <a:latin typeface="+mn-lt"/>
                <a:ea typeface="+mn-ea"/>
                <a:cs typeface="+mn-ea"/>
                <a:sym typeface="+mn-lt"/>
              </a:rPr>
              <a:t>- </a:t>
            </a:r>
            <a:r>
              <a:rPr lang="zh-CN" altLang="en-US" dirty="0" smtClean="0">
                <a:latin typeface="+mn-lt"/>
                <a:ea typeface="+mn-ea"/>
                <a:cs typeface="+mn-ea"/>
                <a:sym typeface="+mn-lt"/>
              </a:rPr>
              <a:t>创建</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smtClean="0">
                <a:latin typeface="+mn-lt"/>
                <a:ea typeface="+mn-ea"/>
                <a:cs typeface="+mn-ea"/>
                <a:sym typeface="+mn-lt"/>
              </a:rPr>
              <a:t>使用命令“</a:t>
            </a:r>
            <a:r>
              <a:rPr lang="en-US" altLang="zh-CN" sz="1800" dirty="0" smtClean="0">
                <a:latin typeface="+mn-lt"/>
                <a:ea typeface="+mn-ea"/>
                <a:cs typeface="+mn-ea"/>
                <a:sym typeface="+mn-lt"/>
              </a:rPr>
              <a:t>kubectl create</a:t>
            </a:r>
            <a:r>
              <a:rPr lang="zh-CN" altLang="en-US" sz="1800" dirty="0" smtClean="0">
                <a:latin typeface="+mn-lt"/>
                <a:ea typeface="+mn-ea"/>
                <a:cs typeface="+mn-ea"/>
                <a:sym typeface="+mn-lt"/>
              </a:rPr>
              <a:t>”或者“</a:t>
            </a:r>
            <a:r>
              <a:rPr lang="en-US" altLang="zh-CN" sz="1800" dirty="0" smtClean="0">
                <a:latin typeface="+mn-lt"/>
                <a:ea typeface="+mn-ea"/>
                <a:cs typeface="+mn-ea"/>
                <a:sym typeface="+mn-lt"/>
              </a:rPr>
              <a:t>kubectl apply</a:t>
            </a:r>
            <a:r>
              <a:rPr lang="zh-CN" altLang="en-US" sz="1800" dirty="0" smtClean="0">
                <a:latin typeface="+mn-lt"/>
                <a:ea typeface="+mn-ea"/>
                <a:cs typeface="+mn-ea"/>
                <a:sym typeface="+mn-lt"/>
              </a:rPr>
              <a:t>”进行对象的创建</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使用命令“</a:t>
            </a:r>
            <a:r>
              <a:rPr lang="en-US" altLang="zh-CN" sz="1600" dirty="0" smtClean="0">
                <a:latin typeface="+mn-lt"/>
                <a:ea typeface="+mn-ea"/>
                <a:cs typeface="+mn-ea"/>
                <a:sym typeface="+mn-lt"/>
              </a:rPr>
              <a:t>kubectl create</a:t>
            </a:r>
            <a:r>
              <a:rPr lang="zh-CN" altLang="en-US" sz="1600" dirty="0" smtClean="0">
                <a:latin typeface="+mn-lt"/>
                <a:ea typeface="+mn-ea"/>
                <a:cs typeface="+mn-ea"/>
                <a:sym typeface="+mn-lt"/>
              </a:rPr>
              <a:t>”仅能新增对象，如果有相同对象存在，系统会报错</a:t>
            </a:r>
            <a:endParaRPr lang="en-US" altLang="zh-CN" sz="1600" dirty="0" smtClean="0">
              <a:latin typeface="+mn-lt"/>
              <a:ea typeface="+mn-ea"/>
              <a:cs typeface="+mn-ea"/>
              <a:sym typeface="+mn-lt"/>
            </a:endParaRPr>
          </a:p>
          <a:p>
            <a:pPr lvl="1"/>
            <a:r>
              <a:rPr lang="zh-CN" altLang="en-US" sz="1600" dirty="0">
                <a:latin typeface="+mn-lt"/>
                <a:ea typeface="+mn-ea"/>
                <a:cs typeface="+mn-ea"/>
                <a:sym typeface="+mn-lt"/>
              </a:rPr>
              <a:t>使用命令</a:t>
            </a:r>
            <a:r>
              <a:rPr lang="zh-CN" altLang="en-US" sz="1600" dirty="0" smtClean="0">
                <a:latin typeface="+mn-lt"/>
                <a:ea typeface="+mn-ea"/>
                <a:cs typeface="+mn-ea"/>
                <a:sym typeface="+mn-lt"/>
              </a:rPr>
              <a:t>“</a:t>
            </a:r>
            <a:r>
              <a:rPr lang="en-US" altLang="zh-CN" sz="1600" dirty="0" smtClean="0">
                <a:latin typeface="+mn-lt"/>
                <a:ea typeface="+mn-ea"/>
                <a:cs typeface="+mn-ea"/>
                <a:sym typeface="+mn-lt"/>
              </a:rPr>
              <a:t>kubectl apply</a:t>
            </a:r>
            <a:r>
              <a:rPr lang="zh-CN" altLang="en-US" sz="1600" dirty="0" smtClean="0">
                <a:latin typeface="+mn-lt"/>
                <a:ea typeface="+mn-ea"/>
                <a:cs typeface="+mn-ea"/>
                <a:sym typeface="+mn-lt"/>
              </a:rPr>
              <a:t>”</a:t>
            </a:r>
            <a:r>
              <a:rPr lang="en-US" altLang="zh-CN" sz="1600" dirty="0" smtClean="0">
                <a:latin typeface="+mn-lt"/>
                <a:ea typeface="+mn-ea"/>
                <a:cs typeface="+mn-ea"/>
                <a:sym typeface="+mn-lt"/>
              </a:rPr>
              <a:t> </a:t>
            </a:r>
            <a:r>
              <a:rPr lang="zh-CN" altLang="en-US" sz="1600" dirty="0" smtClean="0">
                <a:latin typeface="+mn-lt"/>
                <a:ea typeface="+mn-ea"/>
                <a:cs typeface="+mn-ea"/>
                <a:sym typeface="+mn-lt"/>
              </a:rPr>
              <a:t>不仅能新增对象，还可以对现有对象进行更新</a:t>
            </a:r>
            <a:endParaRPr lang="zh-CN" altLang="en-US" sz="1600" dirty="0">
              <a:latin typeface="+mn-lt"/>
              <a:ea typeface="+mn-ea"/>
              <a:cs typeface="+mn-ea"/>
              <a:sym typeface="+mn-lt"/>
            </a:endParaRPr>
          </a:p>
        </p:txBody>
      </p:sp>
      <p:sp>
        <p:nvSpPr>
          <p:cNvPr id="4" name="矩形 3"/>
          <p:cNvSpPr/>
          <p:nvPr/>
        </p:nvSpPr>
        <p:spPr>
          <a:xfrm>
            <a:off x="439117" y="3370181"/>
            <a:ext cx="3760870" cy="2069221"/>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smtClean="0">
                <a:cs typeface="+mn-ea"/>
                <a:sym typeface="+mn-lt"/>
              </a:rPr>
              <a:t>[</a:t>
            </a:r>
            <a:r>
              <a:rPr lang="en-US" altLang="zh-CN" sz="1200" kern="0" dirty="0">
                <a:cs typeface="+mn-ea"/>
                <a:sym typeface="+mn-lt"/>
              </a:rPr>
              <a:t>root@k8s01 ~]# kubectl create ns </a:t>
            </a:r>
            <a:r>
              <a:rPr lang="en-US" altLang="zh-CN" sz="1200" kern="0" dirty="0" smtClean="0">
                <a:cs typeface="+mn-ea"/>
                <a:sym typeface="+mn-lt"/>
              </a:rPr>
              <a:t>test </a:t>
            </a:r>
            <a:endParaRPr lang="en-US" altLang="zh-CN" sz="1200" kern="0" dirty="0">
              <a:cs typeface="+mn-ea"/>
              <a:sym typeface="+mn-lt"/>
            </a:endParaRPr>
          </a:p>
          <a:p>
            <a:pPr>
              <a:lnSpc>
                <a:spcPct val="120000"/>
              </a:lnSpc>
            </a:pPr>
            <a:r>
              <a:rPr lang="en-US" altLang="zh-CN" sz="1200" kern="0" dirty="0">
                <a:cs typeface="+mn-ea"/>
                <a:sym typeface="+mn-lt"/>
              </a:rPr>
              <a:t>namespace/test created</a:t>
            </a:r>
            <a:endParaRPr lang="en-US" altLang="zh-CN" sz="1200" kern="0" dirty="0">
              <a:cs typeface="+mn-ea"/>
              <a:sym typeface="+mn-lt"/>
            </a:endParaRPr>
          </a:p>
          <a:p>
            <a:pPr>
              <a:lnSpc>
                <a:spcPct val="120000"/>
              </a:lnSpc>
            </a:pPr>
            <a:r>
              <a:rPr lang="en-US" altLang="zh-CN" sz="1200" kern="0" dirty="0">
                <a:cs typeface="+mn-ea"/>
                <a:sym typeface="+mn-lt"/>
              </a:rPr>
              <a:t>[root@k8s01 ~]# kubectl get ns</a:t>
            </a:r>
            <a:endParaRPr lang="en-US" altLang="zh-CN" sz="1200" kern="0" dirty="0">
              <a:cs typeface="+mn-ea"/>
              <a:sym typeface="+mn-lt"/>
            </a:endParaRPr>
          </a:p>
          <a:p>
            <a:pPr>
              <a:lnSpc>
                <a:spcPct val="120000"/>
              </a:lnSpc>
            </a:pPr>
            <a:r>
              <a:rPr lang="en-US" altLang="zh-CN" sz="1200" kern="0" dirty="0">
                <a:cs typeface="+mn-ea"/>
                <a:sym typeface="+mn-lt"/>
              </a:rPr>
              <a:t>NAME              </a:t>
            </a:r>
            <a:r>
              <a:rPr lang="en-US" altLang="zh-CN" sz="1200" kern="0" dirty="0" smtClean="0">
                <a:cs typeface="+mn-ea"/>
                <a:sym typeface="+mn-lt"/>
              </a:rPr>
              <a:t>   STATUS       AGE</a:t>
            </a:r>
            <a:endParaRPr lang="en-US" altLang="zh-CN" sz="1200" kern="0" dirty="0">
              <a:cs typeface="+mn-ea"/>
              <a:sym typeface="+mn-lt"/>
            </a:endParaRPr>
          </a:p>
          <a:p>
            <a:pPr>
              <a:lnSpc>
                <a:spcPct val="120000"/>
              </a:lnSpc>
            </a:pPr>
            <a:r>
              <a:rPr lang="en-US" altLang="zh-CN" sz="1200" kern="0" dirty="0">
                <a:cs typeface="+mn-ea"/>
                <a:sym typeface="+mn-lt"/>
              </a:rPr>
              <a:t>default           </a:t>
            </a:r>
            <a:r>
              <a:rPr lang="en-US" altLang="zh-CN" sz="1200" kern="0" dirty="0" smtClean="0">
                <a:cs typeface="+mn-ea"/>
                <a:sym typeface="+mn-lt"/>
              </a:rPr>
              <a:t>      Active        18h</a:t>
            </a:r>
            <a:endParaRPr lang="en-US" altLang="zh-CN" sz="1200" kern="0" dirty="0">
              <a:cs typeface="+mn-ea"/>
              <a:sym typeface="+mn-lt"/>
            </a:endParaRPr>
          </a:p>
          <a:p>
            <a:pPr>
              <a:lnSpc>
                <a:spcPct val="120000"/>
              </a:lnSpc>
            </a:pPr>
            <a:r>
              <a:rPr lang="en-US" altLang="zh-CN" sz="1200" kern="0" dirty="0" err="1" smtClean="0">
                <a:cs typeface="+mn-ea"/>
                <a:sym typeface="+mn-lt"/>
              </a:rPr>
              <a:t>kube</a:t>
            </a:r>
            <a:r>
              <a:rPr lang="en-US" altLang="zh-CN" sz="1200" kern="0" dirty="0" smtClean="0">
                <a:cs typeface="+mn-ea"/>
                <a:sym typeface="+mn-lt"/>
              </a:rPr>
              <a:t>-node-lease   </a:t>
            </a:r>
            <a:r>
              <a:rPr lang="en-US" altLang="zh-CN" sz="1200" kern="0" dirty="0">
                <a:cs typeface="+mn-ea"/>
                <a:sym typeface="+mn-lt"/>
              </a:rPr>
              <a:t>Active   </a:t>
            </a:r>
            <a:r>
              <a:rPr lang="en-US" altLang="zh-CN" sz="1200" kern="0" dirty="0" smtClean="0">
                <a:cs typeface="+mn-ea"/>
                <a:sym typeface="+mn-lt"/>
              </a:rPr>
              <a:t>     18h</a:t>
            </a:r>
            <a:endParaRPr lang="en-US" altLang="zh-CN" sz="1200" kern="0" dirty="0">
              <a:cs typeface="+mn-ea"/>
              <a:sym typeface="+mn-lt"/>
            </a:endParaRPr>
          </a:p>
          <a:p>
            <a:pPr>
              <a:lnSpc>
                <a:spcPct val="120000"/>
              </a:lnSpc>
            </a:pPr>
            <a:r>
              <a:rPr lang="en-US" altLang="zh-CN" sz="1200" kern="0" dirty="0" err="1" smtClean="0">
                <a:cs typeface="+mn-ea"/>
                <a:sym typeface="+mn-lt"/>
              </a:rPr>
              <a:t>kube</a:t>
            </a:r>
            <a:r>
              <a:rPr lang="en-US" altLang="zh-CN" sz="1200" kern="0" dirty="0" smtClean="0">
                <a:cs typeface="+mn-ea"/>
                <a:sym typeface="+mn-lt"/>
              </a:rPr>
              <a:t>-public          Active        18h</a:t>
            </a:r>
            <a:endParaRPr lang="en-US" altLang="zh-CN" sz="1200" kern="0" dirty="0">
              <a:cs typeface="+mn-ea"/>
              <a:sym typeface="+mn-lt"/>
            </a:endParaRPr>
          </a:p>
          <a:p>
            <a:pPr>
              <a:lnSpc>
                <a:spcPct val="120000"/>
              </a:lnSpc>
            </a:pPr>
            <a:r>
              <a:rPr lang="en-US" altLang="zh-CN" sz="1200" kern="0" dirty="0" err="1" smtClean="0">
                <a:cs typeface="+mn-ea"/>
                <a:sym typeface="+mn-lt"/>
              </a:rPr>
              <a:t>kube</a:t>
            </a:r>
            <a:r>
              <a:rPr lang="en-US" altLang="zh-CN" sz="1200" kern="0" dirty="0" smtClean="0">
                <a:cs typeface="+mn-ea"/>
                <a:sym typeface="+mn-lt"/>
              </a:rPr>
              <a:t>-system        Active         18h</a:t>
            </a:r>
            <a:endParaRPr lang="en-US" altLang="zh-CN" sz="1200" kern="0" dirty="0">
              <a:cs typeface="+mn-ea"/>
              <a:sym typeface="+mn-lt"/>
            </a:endParaRPr>
          </a:p>
          <a:p>
            <a:pPr>
              <a:lnSpc>
                <a:spcPct val="120000"/>
              </a:lnSpc>
            </a:pPr>
            <a:r>
              <a:rPr lang="en-US" altLang="zh-CN" sz="1200" kern="0" dirty="0">
                <a:cs typeface="+mn-ea"/>
                <a:sym typeface="+mn-lt"/>
              </a:rPr>
              <a:t>test              </a:t>
            </a:r>
            <a:r>
              <a:rPr lang="en-US" altLang="zh-CN" sz="1200" kern="0" dirty="0" smtClean="0">
                <a:cs typeface="+mn-ea"/>
                <a:sym typeface="+mn-lt"/>
              </a:rPr>
              <a:t>       Active          6s</a:t>
            </a:r>
            <a:endParaRPr lang="en-US" altLang="zh-CN" sz="1200" kern="0" dirty="0">
              <a:cs typeface="+mn-ea"/>
              <a:sym typeface="+mn-lt"/>
            </a:endParaRPr>
          </a:p>
        </p:txBody>
      </p:sp>
      <p:grpSp>
        <p:nvGrpSpPr>
          <p:cNvPr id="11" name="组合 10"/>
          <p:cNvGrpSpPr/>
          <p:nvPr/>
        </p:nvGrpSpPr>
        <p:grpSpPr>
          <a:xfrm>
            <a:off x="4660907" y="2685613"/>
            <a:ext cx="7088178" cy="3438356"/>
            <a:chOff x="4660907" y="2685613"/>
            <a:chExt cx="7088178" cy="3438356"/>
          </a:xfrm>
          <a:solidFill>
            <a:schemeClr val="bg1">
              <a:lumMod val="85000"/>
            </a:schemeClr>
          </a:solidFill>
        </p:grpSpPr>
        <p:sp>
          <p:nvSpPr>
            <p:cNvPr id="5" name="矩形 4"/>
            <p:cNvSpPr/>
            <p:nvPr/>
          </p:nvSpPr>
          <p:spPr>
            <a:xfrm>
              <a:off x="4660908" y="2685613"/>
              <a:ext cx="7088177" cy="1200329"/>
            </a:xfrm>
            <a:prstGeom prst="rect">
              <a:avLst/>
            </a:prstGeom>
            <a:grpFill/>
            <a:ln>
              <a:noFill/>
            </a:ln>
          </p:spPr>
          <p:txBody>
            <a:bodyPr wrap="square">
              <a:spAutoFit/>
            </a:bodyPr>
            <a:lstStyle/>
            <a:p>
              <a:pPr>
                <a:lnSpc>
                  <a:spcPct val="120000"/>
                </a:lnSpc>
              </a:pPr>
              <a:r>
                <a:rPr lang="en-US" altLang="zh-CN" sz="1200" kern="0" dirty="0" smtClean="0">
                  <a:cs typeface="+mn-ea"/>
                  <a:sym typeface="+mn-lt"/>
                </a:rPr>
                <a:t>[</a:t>
              </a:r>
              <a:r>
                <a:rPr lang="en-US" altLang="zh-CN" sz="1200" kern="0" dirty="0">
                  <a:cs typeface="+mn-ea"/>
                  <a:sym typeface="+mn-lt"/>
                </a:rPr>
                <a:t>root@k8s01 ~]# kubectl create </a:t>
              </a:r>
              <a:r>
                <a:rPr lang="en-US" altLang="zh-CN" sz="1200" kern="0" dirty="0" smtClean="0">
                  <a:cs typeface="+mn-ea"/>
                  <a:sym typeface="+mn-lt"/>
                </a:rPr>
                <a:t>-f </a:t>
              </a:r>
              <a:r>
                <a:rPr lang="en-US" altLang="zh-CN" sz="1200" kern="0" dirty="0" err="1" smtClean="0">
                  <a:cs typeface="+mn-ea"/>
                  <a:sym typeface="+mn-lt"/>
                </a:rPr>
                <a:t>ns.yaml</a:t>
              </a:r>
              <a:endParaRPr lang="en-US" altLang="zh-CN" sz="1200" kern="0" dirty="0">
                <a:cs typeface="+mn-ea"/>
                <a:sym typeface="+mn-lt"/>
              </a:endParaRPr>
            </a:p>
            <a:p>
              <a:pPr>
                <a:lnSpc>
                  <a:spcPct val="120000"/>
                </a:lnSpc>
              </a:pPr>
              <a:r>
                <a:rPr lang="en-US" altLang="zh-CN" sz="1200" kern="0" dirty="0">
                  <a:cs typeface="+mn-ea"/>
                  <a:sym typeface="+mn-lt"/>
                </a:rPr>
                <a:t>namespace/test </a:t>
              </a:r>
              <a:r>
                <a:rPr lang="en-US" altLang="zh-CN" sz="1200" kern="0" dirty="0" smtClean="0">
                  <a:cs typeface="+mn-ea"/>
                  <a:sym typeface="+mn-lt"/>
                </a:rPr>
                <a:t>created</a:t>
              </a:r>
              <a:endParaRPr lang="en-US" altLang="zh-CN" sz="1200" kern="0" dirty="0" smtClean="0">
                <a:cs typeface="+mn-ea"/>
                <a:sym typeface="+mn-lt"/>
              </a:endParaRPr>
            </a:p>
            <a:p>
              <a:pPr>
                <a:lnSpc>
                  <a:spcPct val="120000"/>
                </a:lnSpc>
              </a:pPr>
              <a:r>
                <a:rPr lang="en-US" altLang="zh-CN" sz="1200" kern="0" dirty="0" smtClean="0">
                  <a:cs typeface="+mn-ea"/>
                  <a:sym typeface="+mn-lt"/>
                </a:rPr>
                <a:t>[</a:t>
              </a:r>
              <a:r>
                <a:rPr lang="en-US" altLang="zh-CN" sz="1200" kern="0" dirty="0">
                  <a:cs typeface="+mn-ea"/>
                  <a:sym typeface="+mn-lt"/>
                </a:rPr>
                <a:t>root@k8s01 ~]# </a:t>
              </a:r>
              <a:r>
                <a:rPr lang="en-US" altLang="zh-CN" sz="1200" kern="0" dirty="0" err="1">
                  <a:cs typeface="+mn-ea"/>
                  <a:sym typeface="+mn-lt"/>
                </a:rPr>
                <a:t>sed</a:t>
              </a:r>
              <a:r>
                <a:rPr lang="en-US" altLang="zh-CN" sz="1200" kern="0" dirty="0">
                  <a:cs typeface="+mn-ea"/>
                  <a:sym typeface="+mn-lt"/>
                </a:rPr>
                <a:t> </a:t>
              </a:r>
              <a:r>
                <a:rPr lang="en-US" altLang="zh-CN" sz="1200" kern="0" dirty="0" smtClean="0">
                  <a:cs typeface="+mn-ea"/>
                  <a:sym typeface="+mn-lt"/>
                </a:rPr>
                <a:t>-i </a:t>
              </a:r>
              <a:r>
                <a:rPr lang="en-US" altLang="zh-CN" sz="1200" kern="0" dirty="0">
                  <a:cs typeface="+mn-ea"/>
                  <a:sym typeface="+mn-lt"/>
                </a:rPr>
                <a:t>'s/time1/time2/g' </a:t>
              </a:r>
              <a:r>
                <a:rPr lang="en-US" altLang="zh-CN" sz="1200" kern="0" dirty="0" err="1" smtClean="0">
                  <a:cs typeface="+mn-ea"/>
                  <a:sym typeface="+mn-lt"/>
                </a:rPr>
                <a:t>ns.yaml</a:t>
              </a:r>
              <a:endParaRPr lang="en-US" altLang="zh-CN" sz="1200" kern="0" dirty="0" smtClean="0">
                <a:cs typeface="+mn-ea"/>
                <a:sym typeface="+mn-lt"/>
              </a:endParaRPr>
            </a:p>
            <a:p>
              <a:pPr>
                <a:lnSpc>
                  <a:spcPct val="120000"/>
                </a:lnSpc>
              </a:pPr>
              <a:r>
                <a:rPr lang="en-US" altLang="zh-CN" sz="1200" kern="0" dirty="0">
                  <a:cs typeface="+mn-ea"/>
                  <a:sym typeface="+mn-lt"/>
                </a:rPr>
                <a:t>[root@k8s01 ~]# kubectl create </a:t>
              </a:r>
              <a:r>
                <a:rPr lang="en-US" altLang="zh-CN" sz="1200" kern="0" dirty="0" smtClean="0">
                  <a:cs typeface="+mn-ea"/>
                  <a:sym typeface="+mn-lt"/>
                </a:rPr>
                <a:t>-f </a:t>
              </a:r>
              <a:r>
                <a:rPr lang="en-US" altLang="zh-CN" sz="1200" kern="0" dirty="0" err="1">
                  <a:cs typeface="+mn-ea"/>
                  <a:sym typeface="+mn-lt"/>
                </a:rPr>
                <a:t>ns.yaml</a:t>
              </a:r>
              <a:endParaRPr lang="en-US" altLang="zh-CN" sz="1200" kern="0" dirty="0">
                <a:cs typeface="+mn-ea"/>
                <a:sym typeface="+mn-lt"/>
              </a:endParaRPr>
            </a:p>
            <a:p>
              <a:pPr>
                <a:lnSpc>
                  <a:spcPct val="120000"/>
                </a:lnSpc>
              </a:pPr>
              <a:r>
                <a:rPr lang="en-US" altLang="zh-CN" sz="1200" kern="0" dirty="0" smtClean="0">
                  <a:solidFill>
                    <a:srgbClr val="C00000"/>
                  </a:solidFill>
                  <a:cs typeface="+mn-ea"/>
                  <a:sym typeface="+mn-lt"/>
                </a:rPr>
                <a:t>Error </a:t>
              </a:r>
              <a:r>
                <a:rPr lang="en-US" altLang="zh-CN" sz="1200" kern="0" dirty="0">
                  <a:solidFill>
                    <a:srgbClr val="C00000"/>
                  </a:solidFill>
                  <a:cs typeface="+mn-ea"/>
                  <a:sym typeface="+mn-lt"/>
                </a:rPr>
                <a:t>from server (</a:t>
              </a:r>
              <a:r>
                <a:rPr lang="en-US" altLang="zh-CN" sz="1200" kern="0" dirty="0" err="1">
                  <a:solidFill>
                    <a:srgbClr val="C00000"/>
                  </a:solidFill>
                  <a:cs typeface="+mn-ea"/>
                  <a:sym typeface="+mn-lt"/>
                </a:rPr>
                <a:t>AlreadyExists</a:t>
              </a:r>
              <a:r>
                <a:rPr lang="en-US" altLang="zh-CN" sz="1200" kern="0" dirty="0">
                  <a:solidFill>
                    <a:srgbClr val="C00000"/>
                  </a:solidFill>
                  <a:cs typeface="+mn-ea"/>
                  <a:sym typeface="+mn-lt"/>
                </a:rPr>
                <a:t>): error when creating "</a:t>
              </a:r>
              <a:r>
                <a:rPr lang="en-US" altLang="zh-CN" sz="1200" kern="0" dirty="0" err="1" smtClean="0">
                  <a:solidFill>
                    <a:srgbClr val="C00000"/>
                  </a:solidFill>
                  <a:cs typeface="+mn-ea"/>
                  <a:sym typeface="+mn-lt"/>
                </a:rPr>
                <a:t>ns.yaml</a:t>
              </a:r>
              <a:r>
                <a:rPr lang="en-US" altLang="zh-CN" sz="1200" kern="0" dirty="0">
                  <a:solidFill>
                    <a:srgbClr val="C00000"/>
                  </a:solidFill>
                  <a:cs typeface="+mn-ea"/>
                  <a:sym typeface="+mn-lt"/>
                </a:rPr>
                <a:t>": namespaces "test" already </a:t>
              </a:r>
              <a:r>
                <a:rPr lang="en-US" altLang="zh-CN" sz="1200" kern="0" dirty="0" smtClean="0">
                  <a:solidFill>
                    <a:srgbClr val="C00000"/>
                  </a:solidFill>
                  <a:cs typeface="+mn-ea"/>
                  <a:sym typeface="+mn-lt"/>
                </a:rPr>
                <a:t>exists</a:t>
              </a:r>
              <a:endParaRPr lang="en-US" altLang="zh-CN" sz="1200" kern="0" dirty="0">
                <a:solidFill>
                  <a:srgbClr val="C00000"/>
                </a:solidFill>
                <a:cs typeface="+mn-ea"/>
                <a:sym typeface="+mn-lt"/>
              </a:endParaRPr>
            </a:p>
          </p:txBody>
        </p:sp>
        <p:sp>
          <p:nvSpPr>
            <p:cNvPr id="7" name="矩形 6"/>
            <p:cNvSpPr/>
            <p:nvPr/>
          </p:nvSpPr>
          <p:spPr>
            <a:xfrm>
              <a:off x="4660907" y="4923640"/>
              <a:ext cx="7088177" cy="1200329"/>
            </a:xfrm>
            <a:prstGeom prst="rect">
              <a:avLst/>
            </a:prstGeom>
            <a:grpFill/>
            <a:ln>
              <a:noFill/>
            </a:ln>
          </p:spPr>
          <p:txBody>
            <a:bodyPr wrap="square">
              <a:spAutoFit/>
            </a:bodyPr>
            <a:lstStyle/>
            <a:p>
              <a:pPr>
                <a:lnSpc>
                  <a:spcPct val="120000"/>
                </a:lnSpc>
              </a:pPr>
              <a:r>
                <a:rPr lang="en-US" altLang="zh-CN" sz="1200" kern="0" dirty="0" smtClean="0">
                  <a:cs typeface="+mn-ea"/>
                  <a:sym typeface="+mn-lt"/>
                </a:rPr>
                <a:t>[</a:t>
              </a:r>
              <a:r>
                <a:rPr lang="en-US" altLang="zh-CN" sz="1200" kern="0" dirty="0">
                  <a:cs typeface="+mn-ea"/>
                  <a:sym typeface="+mn-lt"/>
                </a:rPr>
                <a:t>root@k8s01 ~]# kubectl apply</a:t>
              </a:r>
              <a:r>
                <a:rPr lang="en-US" altLang="zh-CN" sz="1200" kern="0" dirty="0" smtClean="0">
                  <a:cs typeface="+mn-ea"/>
                  <a:sym typeface="+mn-lt"/>
                </a:rPr>
                <a:t> -f </a:t>
              </a:r>
              <a:r>
                <a:rPr lang="en-US" altLang="zh-CN" sz="1200" kern="0" dirty="0" err="1" smtClean="0">
                  <a:cs typeface="+mn-ea"/>
                  <a:sym typeface="+mn-lt"/>
                </a:rPr>
                <a:t>ns.yaml</a:t>
              </a:r>
              <a:endParaRPr lang="en-US" altLang="zh-CN" sz="1200" kern="0" dirty="0">
                <a:cs typeface="+mn-ea"/>
                <a:sym typeface="+mn-lt"/>
              </a:endParaRPr>
            </a:p>
            <a:p>
              <a:pPr>
                <a:lnSpc>
                  <a:spcPct val="120000"/>
                </a:lnSpc>
              </a:pPr>
              <a:r>
                <a:rPr lang="en-US" altLang="zh-CN" sz="1200" kern="0" dirty="0">
                  <a:cs typeface="+mn-ea"/>
                  <a:sym typeface="+mn-lt"/>
                </a:rPr>
                <a:t>namespace/test </a:t>
              </a:r>
              <a:r>
                <a:rPr lang="en-US" altLang="zh-CN" sz="1200" kern="0" dirty="0" smtClean="0">
                  <a:cs typeface="+mn-ea"/>
                  <a:sym typeface="+mn-lt"/>
                </a:rPr>
                <a:t>created</a:t>
              </a:r>
              <a:endParaRPr lang="en-US" altLang="zh-CN" sz="1200" kern="0" dirty="0" smtClean="0">
                <a:cs typeface="+mn-ea"/>
                <a:sym typeface="+mn-lt"/>
              </a:endParaRPr>
            </a:p>
            <a:p>
              <a:pPr>
                <a:lnSpc>
                  <a:spcPct val="120000"/>
                </a:lnSpc>
              </a:pPr>
              <a:r>
                <a:rPr lang="en-US" altLang="zh-CN" sz="1200" kern="0" dirty="0" smtClean="0">
                  <a:cs typeface="+mn-ea"/>
                  <a:sym typeface="+mn-lt"/>
                </a:rPr>
                <a:t>[</a:t>
              </a:r>
              <a:r>
                <a:rPr lang="en-US" altLang="zh-CN" sz="1200" kern="0" dirty="0">
                  <a:cs typeface="+mn-ea"/>
                  <a:sym typeface="+mn-lt"/>
                </a:rPr>
                <a:t>root@k8s01 ~]# </a:t>
              </a:r>
              <a:r>
                <a:rPr lang="en-US" altLang="zh-CN" sz="1200" kern="0" dirty="0" err="1">
                  <a:cs typeface="+mn-ea"/>
                  <a:sym typeface="+mn-lt"/>
                </a:rPr>
                <a:t>sed</a:t>
              </a:r>
              <a:r>
                <a:rPr lang="en-US" altLang="zh-CN" sz="1200" kern="0" dirty="0">
                  <a:cs typeface="+mn-ea"/>
                  <a:sym typeface="+mn-lt"/>
                </a:rPr>
                <a:t> </a:t>
              </a:r>
              <a:r>
                <a:rPr lang="en-US" altLang="zh-CN" sz="1200" kern="0" dirty="0" smtClean="0">
                  <a:cs typeface="+mn-ea"/>
                  <a:sym typeface="+mn-lt"/>
                </a:rPr>
                <a:t>-i </a:t>
              </a:r>
              <a:r>
                <a:rPr lang="en-US" altLang="zh-CN" sz="1200" kern="0" dirty="0">
                  <a:cs typeface="+mn-ea"/>
                  <a:sym typeface="+mn-lt"/>
                </a:rPr>
                <a:t>'s/time1/time2/g' </a:t>
              </a:r>
              <a:r>
                <a:rPr lang="en-US" altLang="zh-CN" sz="1200" kern="0" dirty="0" err="1" smtClean="0">
                  <a:cs typeface="+mn-ea"/>
                  <a:sym typeface="+mn-lt"/>
                </a:rPr>
                <a:t>ns.yaml</a:t>
              </a:r>
              <a:endParaRPr lang="en-US" altLang="zh-CN" sz="1200" kern="0" dirty="0" smtClean="0">
                <a:cs typeface="+mn-ea"/>
                <a:sym typeface="+mn-lt"/>
              </a:endParaRPr>
            </a:p>
            <a:p>
              <a:pPr>
                <a:lnSpc>
                  <a:spcPct val="120000"/>
                </a:lnSpc>
              </a:pPr>
              <a:r>
                <a:rPr lang="en-US" altLang="zh-CN" sz="1200" kern="0" dirty="0">
                  <a:cs typeface="+mn-ea"/>
                  <a:sym typeface="+mn-lt"/>
                </a:rPr>
                <a:t>[root@k8s01 ~]# kubectl apply </a:t>
              </a:r>
              <a:r>
                <a:rPr lang="en-US" altLang="zh-CN" sz="1200" kern="0" dirty="0" smtClean="0">
                  <a:cs typeface="+mn-ea"/>
                  <a:sym typeface="+mn-lt"/>
                </a:rPr>
                <a:t>-f </a:t>
              </a:r>
              <a:r>
                <a:rPr lang="en-US" altLang="zh-CN" sz="1200" kern="0" dirty="0" err="1">
                  <a:cs typeface="+mn-ea"/>
                  <a:sym typeface="+mn-lt"/>
                </a:rPr>
                <a:t>nginx.yaml</a:t>
              </a:r>
              <a:endParaRPr lang="en-US" altLang="zh-CN" sz="1200" kern="0" dirty="0">
                <a:cs typeface="+mn-ea"/>
                <a:sym typeface="+mn-lt"/>
              </a:endParaRPr>
            </a:p>
            <a:p>
              <a:pPr>
                <a:lnSpc>
                  <a:spcPct val="120000"/>
                </a:lnSpc>
              </a:pPr>
              <a:r>
                <a:rPr lang="en-US" altLang="zh-CN" sz="1200" kern="0" dirty="0">
                  <a:cs typeface="+mn-ea"/>
                  <a:sym typeface="+mn-lt"/>
                </a:rPr>
                <a:t>namespace/test configured</a:t>
              </a:r>
              <a:endParaRPr lang="en-US" altLang="zh-CN" sz="1200" kern="0" dirty="0">
                <a:cs typeface="+mn-ea"/>
                <a:sym typeface="+mn-lt"/>
              </a:endParaRPr>
            </a:p>
          </p:txBody>
        </p:sp>
        <p:cxnSp>
          <p:nvCxnSpPr>
            <p:cNvPr id="9" name="直接箭头连接符 8"/>
            <p:cNvCxnSpPr>
              <a:stCxn id="5" idx="2"/>
              <a:endCxn id="7" idx="0"/>
            </p:cNvCxnSpPr>
            <p:nvPr/>
          </p:nvCxnSpPr>
          <p:spPr>
            <a:xfrm flipH="1">
              <a:off x="8204996" y="3885942"/>
              <a:ext cx="1" cy="1037698"/>
            </a:xfrm>
            <a:prstGeom prst="straightConnector1">
              <a:avLst/>
            </a:prstGeom>
            <a:grpFill/>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852466" y="4281347"/>
              <a:ext cx="705058" cy="246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cs typeface="+mn-ea"/>
                  <a:sym typeface="+mn-lt"/>
                </a:rPr>
                <a:t>对比</a:t>
              </a:r>
              <a:endParaRPr lang="en-US" altLang="zh-CN" sz="1400" b="1" dirty="0" smtClean="0">
                <a:solidFill>
                  <a:schemeClr val="tx1"/>
                </a:solidFill>
                <a:cs typeface="+mn-ea"/>
                <a:sym typeface="+mn-l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771031"/>
            <a:ext cx="10153650" cy="4068811"/>
          </a:xfrm>
        </p:spPr>
        <p:txBody>
          <a:bodyPr/>
          <a:lstStyle/>
          <a:p>
            <a:r>
              <a:rPr lang="zh-CN" altLang="en-US" b="1" dirty="0">
                <a:latin typeface="+mn-lt"/>
                <a:ea typeface="+mn-ea"/>
                <a:cs typeface="+mn-ea"/>
                <a:sym typeface="+mn-lt"/>
              </a:rPr>
              <a:t>单机容器面临的问题</a:t>
            </a:r>
            <a:endParaRPr lang="en-US" altLang="zh-CN" b="1" dirty="0">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介绍</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安装</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对象的基本操作</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 </a:t>
            </a:r>
            <a:r>
              <a:rPr lang="en-US" altLang="zh-CN" dirty="0">
                <a:solidFill>
                  <a:schemeClr val="bg1">
                    <a:lumMod val="50000"/>
                  </a:schemeClr>
                </a:solidFill>
                <a:latin typeface="+mn-lt"/>
                <a:ea typeface="+mn-ea"/>
                <a:cs typeface="+mn-ea"/>
                <a:sym typeface="+mn-lt"/>
              </a:rPr>
              <a:t>YAML</a:t>
            </a:r>
            <a:r>
              <a:rPr lang="zh-CN" altLang="en-US" dirty="0">
                <a:solidFill>
                  <a:schemeClr val="bg1">
                    <a:lumMod val="50000"/>
                  </a:schemeClr>
                </a:solidFill>
                <a:latin typeface="+mn-lt"/>
                <a:ea typeface="+mn-ea"/>
                <a:cs typeface="+mn-ea"/>
                <a:sym typeface="+mn-lt"/>
              </a:rPr>
              <a:t>文件编写基础</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常用工作负载</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调度器简介</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Helm</a:t>
            </a:r>
            <a:r>
              <a:rPr lang="zh-CN" altLang="en-US" dirty="0">
                <a:solidFill>
                  <a:schemeClr val="bg1">
                    <a:lumMod val="50000"/>
                  </a:schemeClr>
                </a:solidFill>
                <a:latin typeface="+mn-lt"/>
                <a:ea typeface="+mn-ea"/>
                <a:cs typeface="+mn-ea"/>
                <a:sym typeface="+mn-lt"/>
              </a:rPr>
              <a:t>简介</a:t>
            </a:r>
            <a:endParaRPr lang="zh-CN" altLang="en-US" dirty="0">
              <a:solidFill>
                <a:schemeClr val="bg1">
                  <a:lumMod val="50000"/>
                </a:schemeClr>
              </a:solidFill>
              <a:latin typeface="+mn-lt"/>
              <a:ea typeface="+mn-ea"/>
              <a:cs typeface="+mn-ea"/>
              <a:sym typeface="+mn-lt"/>
            </a:endParaRPr>
          </a:p>
          <a:p>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Kubernetes</a:t>
            </a:r>
            <a:r>
              <a:rPr lang="zh-CN" altLang="en-US" dirty="0">
                <a:latin typeface="+mn-lt"/>
                <a:ea typeface="+mn-ea"/>
                <a:cs typeface="+mn-ea"/>
                <a:sym typeface="+mn-lt"/>
              </a:rPr>
              <a:t>对象的基本操作 </a:t>
            </a:r>
            <a:r>
              <a:rPr lang="en-US" altLang="zh-CN" dirty="0" smtClean="0">
                <a:latin typeface="+mn-lt"/>
                <a:ea typeface="+mn-ea"/>
                <a:cs typeface="+mn-ea"/>
                <a:sym typeface="+mn-lt"/>
              </a:rPr>
              <a:t>- </a:t>
            </a:r>
            <a:r>
              <a:rPr lang="zh-CN" altLang="en-US" dirty="0" smtClean="0">
                <a:latin typeface="+mn-lt"/>
                <a:ea typeface="+mn-ea"/>
                <a:cs typeface="+mn-ea"/>
                <a:sym typeface="+mn-lt"/>
              </a:rPr>
              <a:t>列出</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a:latin typeface="+mn-lt"/>
                <a:ea typeface="+mn-ea"/>
                <a:cs typeface="+mn-ea"/>
                <a:sym typeface="+mn-lt"/>
              </a:rPr>
              <a:t>使用命令“</a:t>
            </a:r>
            <a:r>
              <a:rPr lang="en-US" altLang="zh-CN" sz="1800" dirty="0">
                <a:latin typeface="+mn-lt"/>
                <a:ea typeface="+mn-ea"/>
                <a:cs typeface="+mn-ea"/>
                <a:sym typeface="+mn-lt"/>
              </a:rPr>
              <a:t>kubectl </a:t>
            </a:r>
            <a:r>
              <a:rPr lang="en-US" altLang="zh-CN" sz="1800" dirty="0" smtClean="0">
                <a:latin typeface="+mn-lt"/>
                <a:ea typeface="+mn-ea"/>
                <a:cs typeface="+mn-ea"/>
                <a:sym typeface="+mn-lt"/>
              </a:rPr>
              <a:t>get</a:t>
            </a:r>
            <a:r>
              <a:rPr lang="zh-CN" altLang="en-US" sz="1800" dirty="0" smtClean="0">
                <a:latin typeface="+mn-lt"/>
                <a:ea typeface="+mn-ea"/>
                <a:cs typeface="+mn-ea"/>
                <a:sym typeface="+mn-lt"/>
              </a:rPr>
              <a:t>”可列出对象信息</a:t>
            </a:r>
            <a:endParaRPr lang="zh-CN" altLang="en-US" sz="1800" dirty="0">
              <a:latin typeface="+mn-lt"/>
              <a:ea typeface="+mn-ea"/>
              <a:cs typeface="+mn-ea"/>
              <a:sym typeface="+mn-lt"/>
            </a:endParaRPr>
          </a:p>
          <a:p>
            <a:endParaRPr lang="zh-CN" altLang="en-US" sz="1800" dirty="0">
              <a:latin typeface="+mn-lt"/>
              <a:ea typeface="+mn-ea"/>
              <a:cs typeface="+mn-ea"/>
              <a:sym typeface="+mn-lt"/>
            </a:endParaRPr>
          </a:p>
        </p:txBody>
      </p:sp>
      <p:sp>
        <p:nvSpPr>
          <p:cNvPr id="4" name="矩形 3"/>
          <p:cNvSpPr/>
          <p:nvPr/>
        </p:nvSpPr>
        <p:spPr>
          <a:xfrm>
            <a:off x="455613" y="2503560"/>
            <a:ext cx="4996833" cy="2734018"/>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[root@k8s01 ~]# kubectl get node</a:t>
            </a:r>
            <a:endParaRPr lang="en-US" altLang="zh-CN" sz="1200" kern="0" dirty="0">
              <a:cs typeface="+mn-ea"/>
              <a:sym typeface="+mn-lt"/>
            </a:endParaRPr>
          </a:p>
          <a:p>
            <a:pPr>
              <a:lnSpc>
                <a:spcPct val="120000"/>
              </a:lnSpc>
            </a:pPr>
            <a:r>
              <a:rPr lang="en-US" altLang="zh-CN" sz="1200" kern="0" dirty="0">
                <a:cs typeface="+mn-ea"/>
                <a:sym typeface="+mn-lt"/>
              </a:rPr>
              <a:t>NAME    STATUS   ROLES    AGE   VERSION</a:t>
            </a:r>
            <a:endParaRPr lang="en-US" altLang="zh-CN" sz="1200" kern="0" dirty="0">
              <a:cs typeface="+mn-ea"/>
              <a:sym typeface="+mn-lt"/>
            </a:endParaRPr>
          </a:p>
          <a:p>
            <a:pPr>
              <a:lnSpc>
                <a:spcPct val="120000"/>
              </a:lnSpc>
            </a:pPr>
            <a:r>
              <a:rPr lang="en-US" altLang="zh-CN" sz="1200" kern="0" dirty="0">
                <a:cs typeface="+mn-ea"/>
                <a:sym typeface="+mn-lt"/>
              </a:rPr>
              <a:t>k8s01   Ready    master   18h   v1.19.16</a:t>
            </a:r>
            <a:endParaRPr lang="en-US" altLang="zh-CN" sz="1200" kern="0" dirty="0">
              <a:cs typeface="+mn-ea"/>
              <a:sym typeface="+mn-lt"/>
            </a:endParaRPr>
          </a:p>
          <a:p>
            <a:pPr>
              <a:lnSpc>
                <a:spcPct val="120000"/>
              </a:lnSpc>
            </a:pPr>
            <a:r>
              <a:rPr lang="en-US" altLang="zh-CN" sz="1200" kern="0" dirty="0">
                <a:cs typeface="+mn-ea"/>
                <a:sym typeface="+mn-lt"/>
              </a:rPr>
              <a:t>k8s02   Ready    &lt;none&gt;   18h   v1.19.16</a:t>
            </a:r>
            <a:endParaRPr lang="en-US" altLang="zh-CN" sz="1200" kern="0" dirty="0">
              <a:cs typeface="+mn-ea"/>
              <a:sym typeface="+mn-lt"/>
            </a:endParaRPr>
          </a:p>
          <a:p>
            <a:pPr>
              <a:lnSpc>
                <a:spcPct val="120000"/>
              </a:lnSpc>
            </a:pPr>
            <a:r>
              <a:rPr lang="en-US" altLang="zh-CN" sz="1200" kern="0" dirty="0">
                <a:cs typeface="+mn-ea"/>
                <a:sym typeface="+mn-lt"/>
              </a:rPr>
              <a:t>k8s03   Ready    &lt;none&gt;   18h   v1.19.16</a:t>
            </a:r>
            <a:endParaRPr lang="en-US" altLang="zh-CN" sz="1200" kern="0" dirty="0">
              <a:cs typeface="+mn-ea"/>
              <a:sym typeface="+mn-lt"/>
            </a:endParaRPr>
          </a:p>
          <a:p>
            <a:pPr>
              <a:lnSpc>
                <a:spcPct val="120000"/>
              </a:lnSpc>
            </a:pPr>
            <a:r>
              <a:rPr lang="en-US" altLang="zh-CN" sz="1200" kern="0" dirty="0">
                <a:cs typeface="+mn-ea"/>
                <a:sym typeface="+mn-lt"/>
              </a:rPr>
              <a:t>[root@k8s01 ~]# kubectl get ns</a:t>
            </a:r>
            <a:endParaRPr lang="en-US" altLang="zh-CN" sz="1200" kern="0" dirty="0">
              <a:cs typeface="+mn-ea"/>
              <a:sym typeface="+mn-lt"/>
            </a:endParaRPr>
          </a:p>
          <a:p>
            <a:pPr>
              <a:lnSpc>
                <a:spcPct val="120000"/>
              </a:lnSpc>
            </a:pPr>
            <a:r>
              <a:rPr lang="en-US" altLang="zh-CN" sz="1200" kern="0" dirty="0">
                <a:cs typeface="+mn-ea"/>
                <a:sym typeface="+mn-lt"/>
              </a:rPr>
              <a:t>NAME              </a:t>
            </a:r>
            <a:r>
              <a:rPr lang="en-US" altLang="zh-CN" sz="1200" kern="0" dirty="0" smtClean="0">
                <a:cs typeface="+mn-ea"/>
                <a:sym typeface="+mn-lt"/>
              </a:rPr>
              <a:t>      STATUS   </a:t>
            </a:r>
            <a:r>
              <a:rPr lang="en-US" altLang="zh-CN" sz="1200" kern="0" dirty="0">
                <a:cs typeface="+mn-ea"/>
                <a:sym typeface="+mn-lt"/>
              </a:rPr>
              <a:t>AGE</a:t>
            </a:r>
            <a:endParaRPr lang="en-US" altLang="zh-CN" sz="1200" kern="0" dirty="0">
              <a:cs typeface="+mn-ea"/>
              <a:sym typeface="+mn-lt"/>
            </a:endParaRPr>
          </a:p>
          <a:p>
            <a:pPr>
              <a:lnSpc>
                <a:spcPct val="120000"/>
              </a:lnSpc>
            </a:pPr>
            <a:r>
              <a:rPr lang="en-US" altLang="zh-CN" sz="1200" kern="0" dirty="0">
                <a:cs typeface="+mn-ea"/>
                <a:sym typeface="+mn-lt"/>
              </a:rPr>
              <a:t>default           </a:t>
            </a:r>
            <a:r>
              <a:rPr lang="en-US" altLang="zh-CN" sz="1200" kern="0" dirty="0" smtClean="0">
                <a:cs typeface="+mn-ea"/>
                <a:sym typeface="+mn-lt"/>
              </a:rPr>
              <a:t>         Active   </a:t>
            </a:r>
            <a:r>
              <a:rPr lang="en-US" altLang="zh-CN" sz="1200" kern="0" dirty="0">
                <a:cs typeface="+mn-ea"/>
                <a:sym typeface="+mn-lt"/>
              </a:rPr>
              <a:t>18h</a:t>
            </a:r>
            <a:endParaRPr lang="en-US" altLang="zh-CN" sz="1200" kern="0" dirty="0">
              <a:cs typeface="+mn-ea"/>
              <a:sym typeface="+mn-lt"/>
            </a:endParaRPr>
          </a:p>
          <a:p>
            <a:pPr>
              <a:lnSpc>
                <a:spcPct val="120000"/>
              </a:lnSpc>
            </a:pPr>
            <a:r>
              <a:rPr lang="en-US" altLang="zh-CN" sz="1200" kern="0" smtClean="0">
                <a:cs typeface="+mn-ea"/>
                <a:sym typeface="+mn-lt"/>
              </a:rPr>
              <a:t>kube-node-lease      </a:t>
            </a:r>
            <a:r>
              <a:rPr lang="en-US" altLang="zh-CN" sz="1200" kern="0" dirty="0" smtClean="0">
                <a:cs typeface="+mn-ea"/>
                <a:sym typeface="+mn-lt"/>
              </a:rPr>
              <a:t>Active   </a:t>
            </a:r>
            <a:r>
              <a:rPr lang="en-US" altLang="zh-CN" sz="1200" kern="0" dirty="0">
                <a:cs typeface="+mn-ea"/>
                <a:sym typeface="+mn-lt"/>
              </a:rPr>
              <a:t>18h</a:t>
            </a:r>
            <a:endParaRPr lang="en-US" altLang="zh-CN" sz="1200" kern="0" dirty="0">
              <a:cs typeface="+mn-ea"/>
              <a:sym typeface="+mn-lt"/>
            </a:endParaRPr>
          </a:p>
          <a:p>
            <a:pPr>
              <a:lnSpc>
                <a:spcPct val="120000"/>
              </a:lnSpc>
            </a:pPr>
            <a:r>
              <a:rPr lang="en-US" altLang="zh-CN" sz="1200" kern="0" smtClean="0">
                <a:cs typeface="+mn-ea"/>
                <a:sym typeface="+mn-lt"/>
              </a:rPr>
              <a:t>kube-public             </a:t>
            </a:r>
            <a:r>
              <a:rPr lang="en-US" altLang="zh-CN" sz="1200" kern="0" dirty="0" smtClean="0">
                <a:cs typeface="+mn-ea"/>
                <a:sym typeface="+mn-lt"/>
              </a:rPr>
              <a:t>Active   </a:t>
            </a:r>
            <a:r>
              <a:rPr lang="en-US" altLang="zh-CN" sz="1200" kern="0" dirty="0">
                <a:cs typeface="+mn-ea"/>
                <a:sym typeface="+mn-lt"/>
              </a:rPr>
              <a:t>18h</a:t>
            </a:r>
            <a:endParaRPr lang="en-US" altLang="zh-CN" sz="1200" kern="0" dirty="0">
              <a:cs typeface="+mn-ea"/>
              <a:sym typeface="+mn-lt"/>
            </a:endParaRPr>
          </a:p>
          <a:p>
            <a:pPr>
              <a:lnSpc>
                <a:spcPct val="120000"/>
              </a:lnSpc>
            </a:pPr>
            <a:r>
              <a:rPr lang="en-US" altLang="zh-CN" sz="1200" kern="0" smtClean="0">
                <a:cs typeface="+mn-ea"/>
                <a:sym typeface="+mn-lt"/>
              </a:rPr>
              <a:t>kube-system           </a:t>
            </a:r>
            <a:r>
              <a:rPr lang="en-US" altLang="zh-CN" sz="1200" kern="0" dirty="0" smtClean="0">
                <a:cs typeface="+mn-ea"/>
                <a:sym typeface="+mn-lt"/>
              </a:rPr>
              <a:t>Active   </a:t>
            </a:r>
            <a:r>
              <a:rPr lang="en-US" altLang="zh-CN" sz="1200" kern="0" dirty="0">
                <a:cs typeface="+mn-ea"/>
                <a:sym typeface="+mn-lt"/>
              </a:rPr>
              <a:t>18h</a:t>
            </a:r>
            <a:endParaRPr lang="en-US" altLang="zh-CN" sz="1200" kern="0" dirty="0">
              <a:cs typeface="+mn-ea"/>
              <a:sym typeface="+mn-lt"/>
            </a:endParaRPr>
          </a:p>
          <a:p>
            <a:pPr>
              <a:lnSpc>
                <a:spcPct val="120000"/>
              </a:lnSpc>
            </a:pPr>
            <a:r>
              <a:rPr lang="en-US" altLang="zh-CN" sz="1200" kern="0" dirty="0">
                <a:cs typeface="+mn-ea"/>
                <a:sym typeface="+mn-lt"/>
              </a:rPr>
              <a:t>test              </a:t>
            </a:r>
            <a:r>
              <a:rPr lang="en-US" altLang="zh-CN" sz="1200" kern="0" dirty="0" smtClean="0">
                <a:cs typeface="+mn-ea"/>
                <a:sym typeface="+mn-lt"/>
              </a:rPr>
              <a:t>          Active   </a:t>
            </a:r>
            <a:r>
              <a:rPr lang="en-US" altLang="zh-CN" sz="1200" kern="0" dirty="0">
                <a:cs typeface="+mn-ea"/>
                <a:sym typeface="+mn-lt"/>
              </a:rPr>
              <a:t>11m</a:t>
            </a:r>
            <a:endParaRPr lang="en-US" altLang="zh-CN" sz="1200" kern="0" dirty="0">
              <a:cs typeface="+mn-ea"/>
              <a:sym typeface="+mn-lt"/>
            </a:endParaRPr>
          </a:p>
        </p:txBody>
      </p:sp>
      <p:sp>
        <p:nvSpPr>
          <p:cNvPr id="5" name="矩形 4"/>
          <p:cNvSpPr/>
          <p:nvPr/>
        </p:nvSpPr>
        <p:spPr>
          <a:xfrm>
            <a:off x="6102349" y="2055818"/>
            <a:ext cx="5646739" cy="3416320"/>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[root@k8s01 ~]# kubectl get </a:t>
            </a:r>
            <a:r>
              <a:rPr lang="en-US" altLang="zh-CN" sz="1200" kern="0" smtClean="0">
                <a:cs typeface="+mn-ea"/>
                <a:sym typeface="+mn-lt"/>
              </a:rPr>
              <a:t>Pod -n kube-system</a:t>
            </a:r>
            <a:endParaRPr lang="en-US" altLang="zh-CN" sz="1200" kern="0" dirty="0">
              <a:cs typeface="+mn-ea"/>
              <a:sym typeface="+mn-lt"/>
            </a:endParaRPr>
          </a:p>
          <a:p>
            <a:pPr>
              <a:lnSpc>
                <a:spcPct val="120000"/>
              </a:lnSpc>
            </a:pPr>
            <a:r>
              <a:rPr lang="en-US" altLang="zh-CN" sz="1200" kern="0" dirty="0">
                <a:cs typeface="+mn-ea"/>
                <a:sym typeface="+mn-lt"/>
              </a:rPr>
              <a:t>NAME                                       READY   STATUS    RESTARTS   AGE</a:t>
            </a:r>
            <a:endParaRPr lang="en-US" altLang="zh-CN" sz="1200" kern="0" dirty="0">
              <a:cs typeface="+mn-ea"/>
              <a:sym typeface="+mn-lt"/>
            </a:endParaRPr>
          </a:p>
          <a:p>
            <a:pPr>
              <a:lnSpc>
                <a:spcPct val="120000"/>
              </a:lnSpc>
            </a:pPr>
            <a:r>
              <a:rPr lang="en-US" altLang="zh-CN" sz="1200" kern="0" smtClean="0">
                <a:cs typeface="+mn-ea"/>
                <a:sym typeface="+mn-lt"/>
              </a:rPr>
              <a:t>calico-kube-controllers-6d9cdcd744-njtj7   </a:t>
            </a:r>
            <a:r>
              <a:rPr lang="en-US" altLang="zh-CN" sz="1200" kern="0" dirty="0">
                <a:cs typeface="+mn-ea"/>
                <a:sym typeface="+mn-lt"/>
              </a:rPr>
              <a:t>1/1     Running   0          18h</a:t>
            </a:r>
            <a:endParaRPr lang="en-US" altLang="zh-CN" sz="1200" kern="0" dirty="0">
              <a:cs typeface="+mn-ea"/>
              <a:sym typeface="+mn-lt"/>
            </a:endParaRPr>
          </a:p>
          <a:p>
            <a:pPr>
              <a:lnSpc>
                <a:spcPct val="120000"/>
              </a:lnSpc>
            </a:pPr>
            <a:r>
              <a:rPr lang="en-US" altLang="zh-CN" sz="1200" kern="0" smtClean="0">
                <a:cs typeface="+mn-ea"/>
                <a:sym typeface="+mn-lt"/>
              </a:rPr>
              <a:t>calico-node-4qcnp                                    </a:t>
            </a:r>
            <a:r>
              <a:rPr lang="en-US" altLang="zh-CN" sz="1200" kern="0" dirty="0" smtClean="0">
                <a:cs typeface="+mn-ea"/>
                <a:sym typeface="+mn-lt"/>
              </a:rPr>
              <a:t>1/1     </a:t>
            </a:r>
            <a:r>
              <a:rPr lang="en-US" altLang="zh-CN" sz="1200" kern="0" dirty="0">
                <a:cs typeface="+mn-ea"/>
                <a:sym typeface="+mn-lt"/>
              </a:rPr>
              <a:t>Running   0          18h</a:t>
            </a:r>
            <a:endParaRPr lang="en-US" altLang="zh-CN" sz="1200" kern="0" dirty="0">
              <a:cs typeface="+mn-ea"/>
              <a:sym typeface="+mn-lt"/>
            </a:endParaRPr>
          </a:p>
          <a:p>
            <a:pPr>
              <a:lnSpc>
                <a:spcPct val="120000"/>
              </a:lnSpc>
            </a:pPr>
            <a:r>
              <a:rPr lang="en-US" altLang="zh-CN" sz="1200" kern="0" smtClean="0">
                <a:cs typeface="+mn-ea"/>
                <a:sym typeface="+mn-lt"/>
              </a:rPr>
              <a:t>calico-node-f94mx                                    </a:t>
            </a:r>
            <a:r>
              <a:rPr lang="en-US" altLang="zh-CN" sz="1200" kern="0" dirty="0">
                <a:cs typeface="+mn-ea"/>
                <a:sym typeface="+mn-lt"/>
              </a:rPr>
              <a:t>1/1     Running   0          18h</a:t>
            </a:r>
            <a:endParaRPr lang="en-US" altLang="zh-CN" sz="1200" kern="0" dirty="0">
              <a:cs typeface="+mn-ea"/>
              <a:sym typeface="+mn-lt"/>
            </a:endParaRPr>
          </a:p>
          <a:p>
            <a:pPr>
              <a:lnSpc>
                <a:spcPct val="120000"/>
              </a:lnSpc>
            </a:pPr>
            <a:r>
              <a:rPr lang="en-US" altLang="zh-CN" sz="1200" kern="0" smtClean="0">
                <a:cs typeface="+mn-ea"/>
                <a:sym typeface="+mn-lt"/>
              </a:rPr>
              <a:t>calico-node-ldm6d                                    </a:t>
            </a:r>
            <a:r>
              <a:rPr lang="en-US" altLang="zh-CN" sz="1200" kern="0" dirty="0">
                <a:cs typeface="+mn-ea"/>
                <a:sym typeface="+mn-lt"/>
              </a:rPr>
              <a:t>1/1     Running   1          18h</a:t>
            </a:r>
            <a:endParaRPr lang="en-US" altLang="zh-CN" sz="1200" kern="0" dirty="0">
              <a:cs typeface="+mn-ea"/>
              <a:sym typeface="+mn-lt"/>
            </a:endParaRPr>
          </a:p>
          <a:p>
            <a:pPr>
              <a:lnSpc>
                <a:spcPct val="120000"/>
              </a:lnSpc>
            </a:pPr>
            <a:r>
              <a:rPr lang="en-US" altLang="zh-CN" sz="1200" kern="0" smtClean="0">
                <a:cs typeface="+mn-ea"/>
                <a:sym typeface="+mn-lt"/>
              </a:rPr>
              <a:t>coredns-6fd99f567c-b7498                        </a:t>
            </a:r>
            <a:r>
              <a:rPr lang="en-US" altLang="zh-CN" sz="1200" kern="0" dirty="0">
                <a:cs typeface="+mn-ea"/>
                <a:sym typeface="+mn-lt"/>
              </a:rPr>
              <a:t>1/1     Running   0          18h</a:t>
            </a:r>
            <a:endParaRPr lang="en-US" altLang="zh-CN" sz="1200" kern="0" dirty="0">
              <a:cs typeface="+mn-ea"/>
              <a:sym typeface="+mn-lt"/>
            </a:endParaRPr>
          </a:p>
          <a:p>
            <a:pPr>
              <a:lnSpc>
                <a:spcPct val="120000"/>
              </a:lnSpc>
            </a:pPr>
            <a:r>
              <a:rPr lang="en-US" altLang="zh-CN" sz="1200" kern="0" smtClean="0">
                <a:cs typeface="+mn-ea"/>
                <a:sym typeface="+mn-lt"/>
              </a:rPr>
              <a:t>coredns-6fd99f567c-mmrp2                       </a:t>
            </a:r>
            <a:r>
              <a:rPr lang="en-US" altLang="zh-CN" sz="1200" kern="0" dirty="0">
                <a:cs typeface="+mn-ea"/>
                <a:sym typeface="+mn-lt"/>
              </a:rPr>
              <a:t>1/1     Running   0          18h</a:t>
            </a:r>
            <a:endParaRPr lang="en-US" altLang="zh-CN" sz="1200" kern="0" dirty="0">
              <a:cs typeface="+mn-ea"/>
              <a:sym typeface="+mn-lt"/>
            </a:endParaRPr>
          </a:p>
          <a:p>
            <a:pPr>
              <a:lnSpc>
                <a:spcPct val="120000"/>
              </a:lnSpc>
            </a:pPr>
            <a:r>
              <a:rPr lang="en-US" altLang="zh-CN" sz="1200" kern="0" smtClean="0">
                <a:cs typeface="+mn-ea"/>
                <a:sym typeface="+mn-lt"/>
              </a:rPr>
              <a:t>etcd-k8s01                                                </a:t>
            </a:r>
            <a:r>
              <a:rPr lang="en-US" altLang="zh-CN" sz="1200" kern="0" dirty="0" smtClean="0">
                <a:cs typeface="+mn-ea"/>
                <a:sym typeface="+mn-lt"/>
              </a:rPr>
              <a:t>1/1     </a:t>
            </a:r>
            <a:r>
              <a:rPr lang="en-US" altLang="zh-CN" sz="1200" kern="0" dirty="0">
                <a:cs typeface="+mn-ea"/>
                <a:sym typeface="+mn-lt"/>
              </a:rPr>
              <a:t>Running   0          18h</a:t>
            </a:r>
            <a:endParaRPr lang="en-US" altLang="zh-CN" sz="1200" kern="0" dirty="0">
              <a:cs typeface="+mn-ea"/>
              <a:sym typeface="+mn-lt"/>
            </a:endParaRPr>
          </a:p>
          <a:p>
            <a:pPr>
              <a:lnSpc>
                <a:spcPct val="120000"/>
              </a:lnSpc>
            </a:pPr>
            <a:r>
              <a:rPr lang="en-US" altLang="zh-CN" sz="1200" kern="0" smtClean="0">
                <a:cs typeface="+mn-ea"/>
                <a:sym typeface="+mn-lt"/>
              </a:rPr>
              <a:t>kube-apiserver-k8s01                                 </a:t>
            </a:r>
            <a:r>
              <a:rPr lang="en-US" altLang="zh-CN" sz="1200" kern="0" dirty="0">
                <a:cs typeface="+mn-ea"/>
                <a:sym typeface="+mn-lt"/>
              </a:rPr>
              <a:t>1/1     Running   0          18h</a:t>
            </a:r>
            <a:endParaRPr lang="en-US" altLang="zh-CN" sz="1200" kern="0" dirty="0">
              <a:cs typeface="+mn-ea"/>
              <a:sym typeface="+mn-lt"/>
            </a:endParaRPr>
          </a:p>
          <a:p>
            <a:pPr>
              <a:lnSpc>
                <a:spcPct val="120000"/>
              </a:lnSpc>
            </a:pPr>
            <a:r>
              <a:rPr lang="en-US" altLang="zh-CN" sz="1200" kern="0" smtClean="0">
                <a:cs typeface="+mn-ea"/>
                <a:sym typeface="+mn-lt"/>
              </a:rPr>
              <a:t>kube-controller-manager-k8s01                  </a:t>
            </a:r>
            <a:r>
              <a:rPr lang="en-US" altLang="zh-CN" sz="1200" kern="0" dirty="0">
                <a:cs typeface="+mn-ea"/>
                <a:sym typeface="+mn-lt"/>
              </a:rPr>
              <a:t>1/1     Running   0          18h</a:t>
            </a:r>
            <a:endParaRPr lang="en-US" altLang="zh-CN" sz="1200" kern="0" dirty="0">
              <a:cs typeface="+mn-ea"/>
              <a:sym typeface="+mn-lt"/>
            </a:endParaRPr>
          </a:p>
          <a:p>
            <a:pPr>
              <a:lnSpc>
                <a:spcPct val="120000"/>
              </a:lnSpc>
            </a:pPr>
            <a:r>
              <a:rPr lang="en-US" altLang="zh-CN" sz="1200" kern="0" smtClean="0">
                <a:cs typeface="+mn-ea"/>
                <a:sym typeface="+mn-lt"/>
              </a:rPr>
              <a:t>kube-proxy-c4pml                                      </a:t>
            </a:r>
            <a:r>
              <a:rPr lang="en-US" altLang="zh-CN" sz="1200" kern="0" dirty="0">
                <a:cs typeface="+mn-ea"/>
                <a:sym typeface="+mn-lt"/>
              </a:rPr>
              <a:t>1/1     Running   0          18h</a:t>
            </a:r>
            <a:endParaRPr lang="en-US" altLang="zh-CN" sz="1200" kern="0" dirty="0">
              <a:cs typeface="+mn-ea"/>
              <a:sym typeface="+mn-lt"/>
            </a:endParaRPr>
          </a:p>
          <a:p>
            <a:pPr>
              <a:lnSpc>
                <a:spcPct val="120000"/>
              </a:lnSpc>
            </a:pPr>
            <a:r>
              <a:rPr lang="en-US" altLang="zh-CN" sz="1200" kern="0" smtClean="0">
                <a:cs typeface="+mn-ea"/>
                <a:sym typeface="+mn-lt"/>
              </a:rPr>
              <a:t>kube-proxy-skrz2                                       </a:t>
            </a:r>
            <a:r>
              <a:rPr lang="en-US" altLang="zh-CN" sz="1200" kern="0" dirty="0">
                <a:cs typeface="+mn-ea"/>
                <a:sym typeface="+mn-lt"/>
              </a:rPr>
              <a:t>1/1     Running   0          18h</a:t>
            </a:r>
            <a:endParaRPr lang="en-US" altLang="zh-CN" sz="1200" kern="0" dirty="0">
              <a:cs typeface="+mn-ea"/>
              <a:sym typeface="+mn-lt"/>
            </a:endParaRPr>
          </a:p>
          <a:p>
            <a:pPr>
              <a:lnSpc>
                <a:spcPct val="120000"/>
              </a:lnSpc>
            </a:pPr>
            <a:r>
              <a:rPr lang="en-US" altLang="zh-CN" sz="1200" kern="0" smtClean="0">
                <a:cs typeface="+mn-ea"/>
                <a:sym typeface="+mn-lt"/>
              </a:rPr>
              <a:t>kube-proxy-sx6r7                                       </a:t>
            </a:r>
            <a:r>
              <a:rPr lang="en-US" altLang="zh-CN" sz="1200" kern="0" dirty="0" smtClean="0">
                <a:cs typeface="+mn-ea"/>
                <a:sym typeface="+mn-lt"/>
              </a:rPr>
              <a:t>1/1     </a:t>
            </a:r>
            <a:r>
              <a:rPr lang="en-US" altLang="zh-CN" sz="1200" kern="0" dirty="0">
                <a:cs typeface="+mn-ea"/>
                <a:sym typeface="+mn-lt"/>
              </a:rPr>
              <a:t>Running   1          18h</a:t>
            </a:r>
            <a:endParaRPr lang="en-US" altLang="zh-CN" sz="1200" kern="0" dirty="0">
              <a:cs typeface="+mn-ea"/>
              <a:sym typeface="+mn-lt"/>
            </a:endParaRPr>
          </a:p>
          <a:p>
            <a:pPr>
              <a:lnSpc>
                <a:spcPct val="120000"/>
              </a:lnSpc>
            </a:pPr>
            <a:r>
              <a:rPr lang="en-US" altLang="zh-CN" sz="1200" kern="0" smtClean="0">
                <a:cs typeface="+mn-ea"/>
                <a:sym typeface="+mn-lt"/>
              </a:rPr>
              <a:t>kube-scheduler-k8s01                                </a:t>
            </a:r>
            <a:r>
              <a:rPr lang="en-US" altLang="zh-CN" sz="1200" kern="0" dirty="0" smtClean="0">
                <a:cs typeface="+mn-ea"/>
                <a:sym typeface="+mn-lt"/>
              </a:rPr>
              <a:t>1/1     </a:t>
            </a:r>
            <a:r>
              <a:rPr lang="en-US" altLang="zh-CN" sz="1200" kern="0" dirty="0">
                <a:cs typeface="+mn-ea"/>
                <a:sym typeface="+mn-lt"/>
              </a:rPr>
              <a:t>Running   0          18h</a:t>
            </a:r>
            <a:endParaRPr lang="en-US" altLang="zh-CN" sz="1200" kern="0" dirty="0">
              <a:cs typeface="+mn-ea"/>
              <a:sym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Kubernetes</a:t>
            </a:r>
            <a:r>
              <a:rPr lang="zh-CN" altLang="en-US" dirty="0">
                <a:latin typeface="+mn-lt"/>
                <a:ea typeface="+mn-ea"/>
                <a:cs typeface="+mn-ea"/>
                <a:sym typeface="+mn-lt"/>
              </a:rPr>
              <a:t>对象的基本</a:t>
            </a:r>
            <a:r>
              <a:rPr lang="zh-CN" altLang="en-US">
                <a:latin typeface="+mn-lt"/>
                <a:ea typeface="+mn-ea"/>
                <a:cs typeface="+mn-ea"/>
                <a:sym typeface="+mn-lt"/>
              </a:rPr>
              <a:t>操作 </a:t>
            </a:r>
            <a:r>
              <a:rPr lang="en-US" altLang="zh-CN" smtClean="0">
                <a:latin typeface="+mn-lt"/>
                <a:ea typeface="+mn-ea"/>
                <a:cs typeface="+mn-ea"/>
                <a:sym typeface="+mn-lt"/>
              </a:rPr>
              <a:t>- </a:t>
            </a:r>
            <a:r>
              <a:rPr lang="zh-CN" altLang="en-US" dirty="0" smtClean="0">
                <a:latin typeface="+mn-lt"/>
                <a:ea typeface="+mn-ea"/>
                <a:cs typeface="+mn-ea"/>
                <a:sym typeface="+mn-lt"/>
              </a:rPr>
              <a:t>列出</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a:latin typeface="+mn-lt"/>
                <a:ea typeface="+mn-ea"/>
                <a:cs typeface="+mn-ea"/>
                <a:sym typeface="+mn-lt"/>
              </a:rPr>
              <a:t>使用命令“</a:t>
            </a:r>
            <a:r>
              <a:rPr lang="en-US" altLang="zh-CN" sz="1800" dirty="0">
                <a:latin typeface="+mn-lt"/>
                <a:ea typeface="+mn-ea"/>
                <a:cs typeface="+mn-ea"/>
                <a:sym typeface="+mn-lt"/>
              </a:rPr>
              <a:t>kubectl </a:t>
            </a:r>
            <a:r>
              <a:rPr lang="en-US" altLang="zh-CN" sz="1800" dirty="0" smtClean="0">
                <a:latin typeface="+mn-lt"/>
                <a:ea typeface="+mn-ea"/>
                <a:cs typeface="+mn-ea"/>
                <a:sym typeface="+mn-lt"/>
              </a:rPr>
              <a:t>get</a:t>
            </a:r>
            <a:r>
              <a:rPr lang="zh-CN" altLang="en-US" sz="1800" dirty="0" smtClean="0">
                <a:latin typeface="+mn-lt"/>
                <a:ea typeface="+mn-ea"/>
                <a:cs typeface="+mn-ea"/>
                <a:sym typeface="+mn-lt"/>
              </a:rPr>
              <a:t>”时有以下常用选项：</a:t>
            </a:r>
            <a:endParaRPr lang="en-US" altLang="zh-CN" sz="1800" dirty="0" smtClean="0">
              <a:latin typeface="+mn-lt"/>
              <a:ea typeface="+mn-ea"/>
              <a:cs typeface="+mn-ea"/>
              <a:sym typeface="+mn-lt"/>
            </a:endParaRPr>
          </a:p>
          <a:p>
            <a:pPr lvl="1"/>
            <a:r>
              <a:rPr lang="en-US" altLang="zh-CN" sz="1600" smtClean="0">
                <a:latin typeface="+mn-lt"/>
                <a:ea typeface="+mn-ea"/>
                <a:cs typeface="+mn-ea"/>
                <a:sym typeface="+mn-lt"/>
              </a:rPr>
              <a:t>-A </a:t>
            </a:r>
            <a:r>
              <a:rPr lang="zh-CN" altLang="en-US" sz="1600" dirty="0" smtClean="0">
                <a:latin typeface="+mn-lt"/>
                <a:ea typeface="+mn-ea"/>
                <a:cs typeface="+mn-ea"/>
                <a:sym typeface="+mn-lt"/>
              </a:rPr>
              <a:t>列出全部</a:t>
            </a:r>
            <a:r>
              <a:rPr lang="en-US" altLang="zh-CN" sz="1600" dirty="0" smtClean="0">
                <a:latin typeface="+mn-lt"/>
                <a:ea typeface="+mn-ea"/>
                <a:cs typeface="+mn-ea"/>
                <a:sym typeface="+mn-lt"/>
              </a:rPr>
              <a:t>namespace</a:t>
            </a:r>
            <a:r>
              <a:rPr lang="zh-CN" altLang="en-US" sz="1600" dirty="0" smtClean="0">
                <a:latin typeface="+mn-lt"/>
                <a:ea typeface="+mn-ea"/>
                <a:cs typeface="+mn-ea"/>
                <a:sym typeface="+mn-lt"/>
              </a:rPr>
              <a:t>下的对象</a:t>
            </a:r>
            <a:endParaRPr lang="en-US" altLang="zh-CN" sz="1600" dirty="0" smtClean="0">
              <a:latin typeface="+mn-lt"/>
              <a:ea typeface="+mn-ea"/>
              <a:cs typeface="+mn-ea"/>
              <a:sym typeface="+mn-lt"/>
            </a:endParaRPr>
          </a:p>
          <a:p>
            <a:pPr lvl="1"/>
            <a:r>
              <a:rPr lang="en-US" altLang="zh-CN" sz="1600" smtClean="0">
                <a:latin typeface="+mn-lt"/>
                <a:ea typeface="+mn-ea"/>
                <a:cs typeface="+mn-ea"/>
                <a:sym typeface="+mn-lt"/>
              </a:rPr>
              <a:t>-n </a:t>
            </a:r>
            <a:r>
              <a:rPr lang="zh-CN" altLang="en-US" sz="1600" dirty="0" smtClean="0">
                <a:latin typeface="+mn-lt"/>
                <a:ea typeface="+mn-ea"/>
                <a:cs typeface="+mn-ea"/>
                <a:sym typeface="+mn-lt"/>
              </a:rPr>
              <a:t>列出指定</a:t>
            </a:r>
            <a:r>
              <a:rPr lang="en-US" altLang="zh-CN" sz="1600" dirty="0" smtClean="0">
                <a:latin typeface="+mn-lt"/>
                <a:ea typeface="+mn-ea"/>
                <a:cs typeface="+mn-ea"/>
                <a:sym typeface="+mn-lt"/>
              </a:rPr>
              <a:t>namespace</a:t>
            </a:r>
            <a:r>
              <a:rPr lang="zh-CN" altLang="en-US" sz="1600" dirty="0" smtClean="0">
                <a:latin typeface="+mn-lt"/>
                <a:ea typeface="+mn-ea"/>
                <a:cs typeface="+mn-ea"/>
                <a:sym typeface="+mn-lt"/>
              </a:rPr>
              <a:t>下的对象</a:t>
            </a:r>
            <a:endParaRPr lang="en-US" altLang="zh-CN" sz="1600" dirty="0" smtClean="0">
              <a:latin typeface="+mn-lt"/>
              <a:ea typeface="+mn-ea"/>
              <a:cs typeface="+mn-ea"/>
              <a:sym typeface="+mn-lt"/>
            </a:endParaRPr>
          </a:p>
          <a:p>
            <a:pPr lvl="1"/>
            <a:r>
              <a:rPr lang="en-US" altLang="zh-CN" sz="1600" smtClean="0">
                <a:latin typeface="+mn-lt"/>
                <a:ea typeface="+mn-ea"/>
                <a:cs typeface="+mn-ea"/>
                <a:sym typeface="+mn-lt"/>
              </a:rPr>
              <a:t>-o </a:t>
            </a:r>
            <a:r>
              <a:rPr lang="zh-CN" altLang="en-US" sz="1600" dirty="0" smtClean="0">
                <a:latin typeface="+mn-lt"/>
                <a:ea typeface="+mn-ea"/>
                <a:cs typeface="+mn-ea"/>
                <a:sym typeface="+mn-lt"/>
              </a:rPr>
              <a:t>以不同格式输出，可以是</a:t>
            </a:r>
            <a:r>
              <a:rPr lang="en-US" altLang="zh-CN" sz="1600" dirty="0" err="1" smtClean="0">
                <a:latin typeface="+mn-lt"/>
                <a:ea typeface="+mn-ea"/>
                <a:cs typeface="+mn-ea"/>
                <a:sym typeface="+mn-lt"/>
              </a:rPr>
              <a:t>yaml</a:t>
            </a:r>
            <a:r>
              <a:rPr lang="zh-CN" altLang="en-US" sz="1600" dirty="0" smtClean="0">
                <a:latin typeface="+mn-lt"/>
                <a:ea typeface="+mn-ea"/>
                <a:cs typeface="+mn-ea"/>
                <a:sym typeface="+mn-lt"/>
              </a:rPr>
              <a:t>、</a:t>
            </a:r>
            <a:r>
              <a:rPr lang="en-US" altLang="zh-CN" sz="1600" dirty="0" err="1" smtClean="0">
                <a:latin typeface="+mn-lt"/>
                <a:ea typeface="+mn-ea"/>
                <a:cs typeface="+mn-ea"/>
                <a:sym typeface="+mn-lt"/>
              </a:rPr>
              <a:t>json</a:t>
            </a:r>
            <a:r>
              <a:rPr lang="zh-CN" altLang="en-US" sz="1600" dirty="0" smtClean="0">
                <a:latin typeface="+mn-lt"/>
                <a:ea typeface="+mn-ea"/>
                <a:cs typeface="+mn-ea"/>
                <a:sym typeface="+mn-lt"/>
              </a:rPr>
              <a:t>或者</a:t>
            </a:r>
            <a:r>
              <a:rPr lang="en-US" altLang="zh-CN" sz="1600" dirty="0" smtClean="0">
                <a:latin typeface="+mn-lt"/>
                <a:ea typeface="+mn-ea"/>
                <a:cs typeface="+mn-ea"/>
                <a:sym typeface="+mn-lt"/>
              </a:rPr>
              <a:t>wide</a:t>
            </a:r>
            <a:endParaRPr lang="en-US" altLang="zh-CN" sz="1600" dirty="0" smtClean="0">
              <a:latin typeface="+mn-lt"/>
              <a:ea typeface="+mn-ea"/>
              <a:cs typeface="+mn-ea"/>
              <a:sym typeface="+mn-lt"/>
            </a:endParaRPr>
          </a:p>
          <a:p>
            <a:pPr lvl="1"/>
            <a:r>
              <a:rPr lang="en-US" altLang="zh-CN" sz="1600" smtClean="0">
                <a:latin typeface="+mn-lt"/>
                <a:ea typeface="+mn-ea"/>
                <a:cs typeface="+mn-ea"/>
                <a:sym typeface="+mn-lt"/>
              </a:rPr>
              <a:t>-l </a:t>
            </a:r>
            <a:r>
              <a:rPr lang="zh-CN" altLang="en-US" sz="1600" dirty="0" smtClean="0">
                <a:latin typeface="+mn-lt"/>
                <a:ea typeface="+mn-ea"/>
                <a:cs typeface="+mn-ea"/>
                <a:sym typeface="+mn-lt"/>
              </a:rPr>
              <a:t>列出指定标签的对象</a:t>
            </a:r>
            <a:endParaRPr lang="zh-CN" altLang="en-US" sz="16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Kubernetes</a:t>
            </a:r>
            <a:r>
              <a:rPr lang="zh-CN" altLang="en-US" dirty="0">
                <a:latin typeface="+mn-lt"/>
                <a:ea typeface="+mn-ea"/>
                <a:cs typeface="+mn-ea"/>
                <a:sym typeface="+mn-lt"/>
              </a:rPr>
              <a:t>对象的基本</a:t>
            </a:r>
            <a:r>
              <a:rPr lang="zh-CN" altLang="en-US">
                <a:latin typeface="+mn-lt"/>
                <a:ea typeface="+mn-ea"/>
                <a:cs typeface="+mn-ea"/>
                <a:sym typeface="+mn-lt"/>
              </a:rPr>
              <a:t>操作 </a:t>
            </a:r>
            <a:r>
              <a:rPr lang="en-US" altLang="zh-CN" smtClean="0">
                <a:latin typeface="+mn-lt"/>
                <a:ea typeface="+mn-ea"/>
                <a:cs typeface="+mn-ea"/>
                <a:sym typeface="+mn-lt"/>
              </a:rPr>
              <a:t>- </a:t>
            </a:r>
            <a:r>
              <a:rPr lang="zh-CN" altLang="en-US" dirty="0" smtClean="0">
                <a:latin typeface="+mn-lt"/>
                <a:ea typeface="+mn-ea"/>
                <a:cs typeface="+mn-ea"/>
                <a:sym typeface="+mn-lt"/>
              </a:rPr>
              <a:t>查看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0"/>
            <a:ext cx="11293475" cy="4879805"/>
          </a:xfrm>
        </p:spPr>
        <p:txBody>
          <a:bodyPr/>
          <a:lstStyle/>
          <a:p>
            <a:pPr algn="l"/>
            <a:r>
              <a:rPr lang="zh-CN" altLang="en-US" sz="1800" dirty="0">
                <a:latin typeface="+mn-lt"/>
                <a:ea typeface="+mn-ea"/>
                <a:cs typeface="+mn-ea"/>
                <a:sym typeface="+mn-lt"/>
              </a:rPr>
              <a:t>使用命令“</a:t>
            </a:r>
            <a:r>
              <a:rPr lang="en-US" altLang="zh-CN" sz="1800" dirty="0">
                <a:latin typeface="+mn-lt"/>
                <a:ea typeface="+mn-ea"/>
                <a:cs typeface="+mn-ea"/>
                <a:sym typeface="+mn-lt"/>
              </a:rPr>
              <a:t>kubectl describe</a:t>
            </a:r>
            <a:r>
              <a:rPr lang="zh-CN" altLang="en-US" sz="1800" dirty="0" smtClean="0">
                <a:latin typeface="+mn-lt"/>
                <a:ea typeface="+mn-ea"/>
                <a:cs typeface="+mn-ea"/>
                <a:sym typeface="+mn-lt"/>
              </a:rPr>
              <a:t>”可查看对象的详细信息</a:t>
            </a:r>
            <a:endParaRPr lang="zh-CN" altLang="en-US" sz="1800" dirty="0">
              <a:latin typeface="+mn-lt"/>
              <a:ea typeface="+mn-ea"/>
              <a:cs typeface="+mn-ea"/>
              <a:sym typeface="+mn-lt"/>
            </a:endParaRPr>
          </a:p>
          <a:p>
            <a:pPr algn="l"/>
            <a:endParaRPr lang="zh-CN" altLang="en-US" sz="1800" dirty="0">
              <a:latin typeface="+mn-lt"/>
              <a:ea typeface="+mn-ea"/>
              <a:cs typeface="+mn-ea"/>
              <a:sym typeface="+mn-lt"/>
            </a:endParaRPr>
          </a:p>
        </p:txBody>
      </p:sp>
      <p:sp>
        <p:nvSpPr>
          <p:cNvPr id="4" name="矩形 3"/>
          <p:cNvSpPr/>
          <p:nvPr/>
        </p:nvSpPr>
        <p:spPr>
          <a:xfrm>
            <a:off x="455612" y="1715053"/>
            <a:ext cx="9271401" cy="4524315"/>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[root@k8s01 </a:t>
            </a:r>
            <a:r>
              <a:rPr lang="en-US" altLang="zh-CN" sz="1200" kern="0" dirty="0" err="1">
                <a:cs typeface="+mn-ea"/>
                <a:sym typeface="+mn-lt"/>
              </a:rPr>
              <a:t>yaml</a:t>
            </a:r>
            <a:r>
              <a:rPr lang="en-US" altLang="zh-CN" sz="1200" kern="0" dirty="0">
                <a:cs typeface="+mn-ea"/>
                <a:sym typeface="+mn-lt"/>
              </a:rPr>
              <a:t>]# kubectl describe </a:t>
            </a:r>
            <a:r>
              <a:rPr lang="en-US" altLang="zh-CN" sz="1200" kern="0" dirty="0" smtClean="0">
                <a:cs typeface="+mn-ea"/>
                <a:sym typeface="+mn-lt"/>
              </a:rPr>
              <a:t>Pod </a:t>
            </a:r>
            <a:r>
              <a:rPr lang="en-US" altLang="zh-CN" sz="1200" kern="0" dirty="0">
                <a:cs typeface="+mn-ea"/>
                <a:sym typeface="+mn-lt"/>
              </a:rPr>
              <a:t>web </a:t>
            </a:r>
            <a:r>
              <a:rPr lang="en-US" altLang="zh-CN" sz="1200" kern="0" dirty="0" smtClean="0">
                <a:cs typeface="+mn-ea"/>
                <a:sym typeface="+mn-lt"/>
              </a:rPr>
              <a:t>-n </a:t>
            </a:r>
            <a:r>
              <a:rPr lang="en-US" altLang="zh-CN" sz="1200" kern="0" dirty="0">
                <a:cs typeface="+mn-ea"/>
                <a:sym typeface="+mn-lt"/>
              </a:rPr>
              <a:t>test</a:t>
            </a:r>
            <a:endParaRPr lang="en-US" altLang="zh-CN" sz="1200" kern="0" dirty="0">
              <a:cs typeface="+mn-ea"/>
              <a:sym typeface="+mn-lt"/>
            </a:endParaRPr>
          </a:p>
          <a:p>
            <a:pPr>
              <a:lnSpc>
                <a:spcPct val="120000"/>
              </a:lnSpc>
            </a:pPr>
            <a:r>
              <a:rPr lang="en-US" altLang="zh-CN" sz="1200" kern="0" dirty="0">
                <a:cs typeface="+mn-ea"/>
                <a:sym typeface="+mn-lt"/>
              </a:rPr>
              <a:t>Name:         web</a:t>
            </a:r>
            <a:endParaRPr lang="en-US" altLang="zh-CN" sz="1200" kern="0" dirty="0">
              <a:cs typeface="+mn-ea"/>
              <a:sym typeface="+mn-lt"/>
            </a:endParaRPr>
          </a:p>
          <a:p>
            <a:pPr>
              <a:lnSpc>
                <a:spcPct val="120000"/>
              </a:lnSpc>
            </a:pPr>
            <a:r>
              <a:rPr lang="en-US" altLang="zh-CN" sz="1200" kern="0" dirty="0">
                <a:cs typeface="+mn-ea"/>
                <a:sym typeface="+mn-lt"/>
              </a:rPr>
              <a:t>Namespace:    test</a:t>
            </a:r>
            <a:endParaRPr lang="en-US" altLang="zh-CN" sz="1200" kern="0" dirty="0">
              <a:cs typeface="+mn-ea"/>
              <a:sym typeface="+mn-lt"/>
            </a:endParaRPr>
          </a:p>
          <a:p>
            <a:pPr>
              <a:lnSpc>
                <a:spcPct val="120000"/>
              </a:lnSpc>
            </a:pPr>
            <a:r>
              <a:rPr lang="en-US" altLang="zh-CN" sz="1200" kern="0" dirty="0">
                <a:cs typeface="+mn-ea"/>
                <a:sym typeface="+mn-lt"/>
              </a:rPr>
              <a:t>Priority:     0</a:t>
            </a:r>
            <a:endParaRPr lang="en-US" altLang="zh-CN" sz="1200" kern="0" dirty="0">
              <a:cs typeface="+mn-ea"/>
              <a:sym typeface="+mn-lt"/>
            </a:endParaRPr>
          </a:p>
          <a:p>
            <a:pPr>
              <a:lnSpc>
                <a:spcPct val="120000"/>
              </a:lnSpc>
            </a:pPr>
            <a:r>
              <a:rPr lang="en-US" altLang="zh-CN" sz="1200" kern="0" dirty="0">
                <a:cs typeface="+mn-ea"/>
                <a:sym typeface="+mn-lt"/>
              </a:rPr>
              <a:t>Node:         k8s03/192.168.38.146</a:t>
            </a:r>
            <a:endParaRPr lang="en-US" altLang="zh-CN" sz="1200" kern="0" dirty="0">
              <a:cs typeface="+mn-ea"/>
              <a:sym typeface="+mn-lt"/>
            </a:endParaRPr>
          </a:p>
          <a:p>
            <a:pPr>
              <a:lnSpc>
                <a:spcPct val="120000"/>
              </a:lnSpc>
            </a:pPr>
            <a:r>
              <a:rPr lang="en-US" altLang="zh-CN" sz="1200" kern="0" dirty="0">
                <a:cs typeface="+mn-ea"/>
                <a:sym typeface="+mn-lt"/>
              </a:rPr>
              <a:t>Start Time:   Mon, 25 Apr 2022 23:39:28 </a:t>
            </a:r>
            <a:r>
              <a:rPr lang="en-US" altLang="zh-CN" sz="1200" kern="0" dirty="0" smtClean="0">
                <a:cs typeface="+mn-ea"/>
                <a:sym typeface="+mn-lt"/>
              </a:rPr>
              <a:t>-0400</a:t>
            </a:r>
            <a:endParaRPr lang="en-US" altLang="zh-CN" sz="1200" kern="0" dirty="0">
              <a:cs typeface="+mn-ea"/>
              <a:sym typeface="+mn-lt"/>
            </a:endParaRPr>
          </a:p>
          <a:p>
            <a:pPr>
              <a:lnSpc>
                <a:spcPct val="120000"/>
              </a:lnSpc>
            </a:pPr>
            <a:r>
              <a:rPr lang="en-US" altLang="zh-CN" sz="1200" kern="0" dirty="0">
                <a:cs typeface="+mn-ea"/>
                <a:sym typeface="+mn-lt"/>
              </a:rPr>
              <a:t>Labels:       type=time1</a:t>
            </a:r>
            <a:endParaRPr lang="en-US" altLang="zh-CN" sz="1200" kern="0" dirty="0">
              <a:cs typeface="+mn-ea"/>
              <a:sym typeface="+mn-lt"/>
            </a:endParaRPr>
          </a:p>
          <a:p>
            <a:pPr>
              <a:lnSpc>
                <a:spcPct val="120000"/>
              </a:lnSpc>
            </a:pPr>
            <a:r>
              <a:rPr lang="en-US" altLang="zh-CN" sz="1200" kern="0" dirty="0">
                <a:cs typeface="+mn-ea"/>
                <a:sym typeface="+mn-lt"/>
              </a:rPr>
              <a:t>Annotations:  cni.projectcalico.org/</a:t>
            </a:r>
            <a:r>
              <a:rPr lang="en-US" altLang="zh-CN" sz="1200" kern="0" dirty="0" err="1">
                <a:cs typeface="+mn-ea"/>
                <a:sym typeface="+mn-lt"/>
              </a:rPr>
              <a:t>containerID</a:t>
            </a:r>
            <a:r>
              <a:rPr lang="en-US" altLang="zh-CN" sz="1200" kern="0" dirty="0">
                <a:cs typeface="+mn-ea"/>
                <a:sym typeface="+mn-lt"/>
              </a:rPr>
              <a:t>: dd6d4d74290f8b86bff508c232359798e4afb435a225480ac245c24faf844e19</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cni.projectcalico.org/</a:t>
            </a:r>
            <a:r>
              <a:rPr lang="en-US" altLang="zh-CN" sz="1200" kern="0" dirty="0" err="1" smtClean="0">
                <a:cs typeface="+mn-ea"/>
                <a:sym typeface="+mn-lt"/>
              </a:rPr>
              <a:t>PodIP</a:t>
            </a:r>
            <a:r>
              <a:rPr lang="en-US" altLang="zh-CN" sz="1200" kern="0" dirty="0">
                <a:cs typeface="+mn-ea"/>
                <a:sym typeface="+mn-lt"/>
              </a:rPr>
              <a:t>: 10.244.235.129/32</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cni.projectcalico.org/</a:t>
            </a:r>
            <a:r>
              <a:rPr lang="en-US" altLang="zh-CN" sz="1200" kern="0" dirty="0" err="1" smtClean="0">
                <a:cs typeface="+mn-ea"/>
                <a:sym typeface="+mn-lt"/>
              </a:rPr>
              <a:t>PodIPs</a:t>
            </a:r>
            <a:r>
              <a:rPr lang="en-US" altLang="zh-CN" sz="1200" kern="0" dirty="0">
                <a:cs typeface="+mn-ea"/>
                <a:sym typeface="+mn-lt"/>
              </a:rPr>
              <a:t>: 10.244.235.129/32</a:t>
            </a:r>
            <a:endParaRPr lang="en-US" altLang="zh-CN" sz="1200" kern="0" dirty="0">
              <a:cs typeface="+mn-ea"/>
              <a:sym typeface="+mn-lt"/>
            </a:endParaRPr>
          </a:p>
          <a:p>
            <a:pPr>
              <a:lnSpc>
                <a:spcPct val="120000"/>
              </a:lnSpc>
            </a:pPr>
            <a:r>
              <a:rPr lang="en-US" altLang="zh-CN" sz="1200" kern="0" dirty="0">
                <a:cs typeface="+mn-ea"/>
                <a:sym typeface="+mn-lt"/>
              </a:rPr>
              <a:t>Status:       Running</a:t>
            </a:r>
            <a:endParaRPr lang="en-US" altLang="zh-CN" sz="1200" kern="0" dirty="0">
              <a:cs typeface="+mn-ea"/>
              <a:sym typeface="+mn-lt"/>
            </a:endParaRPr>
          </a:p>
          <a:p>
            <a:pPr>
              <a:lnSpc>
                <a:spcPct val="120000"/>
              </a:lnSpc>
            </a:pPr>
            <a:r>
              <a:rPr lang="en-US" altLang="zh-CN" sz="1200" kern="0" dirty="0">
                <a:cs typeface="+mn-ea"/>
                <a:sym typeface="+mn-lt"/>
              </a:rPr>
              <a:t>IP:           10.244.235.129</a:t>
            </a:r>
            <a:endParaRPr lang="en-US" altLang="zh-CN" sz="1200" kern="0" dirty="0">
              <a:cs typeface="+mn-ea"/>
              <a:sym typeface="+mn-lt"/>
            </a:endParaRPr>
          </a:p>
          <a:p>
            <a:pPr>
              <a:lnSpc>
                <a:spcPct val="120000"/>
              </a:lnSpc>
            </a:pPr>
            <a:r>
              <a:rPr lang="en-US" altLang="zh-CN" sz="1200" kern="0" dirty="0">
                <a:cs typeface="+mn-ea"/>
                <a:sym typeface="+mn-lt"/>
              </a:rPr>
              <a:t>IPs:</a:t>
            </a:r>
            <a:endParaRPr lang="en-US" altLang="zh-CN" sz="1200" kern="0" dirty="0">
              <a:cs typeface="+mn-ea"/>
              <a:sym typeface="+mn-lt"/>
            </a:endParaRPr>
          </a:p>
          <a:p>
            <a:pPr>
              <a:lnSpc>
                <a:spcPct val="120000"/>
              </a:lnSpc>
            </a:pPr>
            <a:r>
              <a:rPr lang="en-US" altLang="zh-CN" sz="1200" kern="0" dirty="0">
                <a:cs typeface="+mn-ea"/>
                <a:sym typeface="+mn-lt"/>
              </a:rPr>
              <a:t>  IP:  10.244.235.129</a:t>
            </a:r>
            <a:endParaRPr lang="en-US" altLang="zh-CN" sz="1200" kern="0" dirty="0">
              <a:cs typeface="+mn-ea"/>
              <a:sym typeface="+mn-lt"/>
            </a:endParaRPr>
          </a:p>
          <a:p>
            <a:pPr>
              <a:lnSpc>
                <a:spcPct val="120000"/>
              </a:lnSpc>
            </a:pPr>
            <a:r>
              <a:rPr lang="en-US" altLang="zh-CN" sz="1200" kern="0" dirty="0">
                <a:cs typeface="+mn-ea"/>
                <a:sym typeface="+mn-lt"/>
              </a:rPr>
              <a:t>Containers:</a:t>
            </a:r>
            <a:endParaRPr lang="en-US" altLang="zh-CN" sz="1200" kern="0" dirty="0">
              <a:cs typeface="+mn-ea"/>
              <a:sym typeface="+mn-lt"/>
            </a:endParaRPr>
          </a:p>
          <a:p>
            <a:pPr>
              <a:lnSpc>
                <a:spcPct val="120000"/>
              </a:lnSpc>
            </a:pPr>
            <a:r>
              <a:rPr lang="en-US" altLang="zh-CN" sz="1200" kern="0" dirty="0">
                <a:cs typeface="+mn-ea"/>
                <a:sym typeface="+mn-lt"/>
              </a:rPr>
              <a:t>  webserver:</a:t>
            </a:r>
            <a:endParaRPr lang="en-US" altLang="zh-CN" sz="1200" kern="0" dirty="0">
              <a:cs typeface="+mn-ea"/>
              <a:sym typeface="+mn-lt"/>
            </a:endParaRPr>
          </a:p>
          <a:p>
            <a:pPr>
              <a:lnSpc>
                <a:spcPct val="120000"/>
              </a:lnSpc>
            </a:pPr>
            <a:r>
              <a:rPr lang="en-US" altLang="zh-CN" sz="1200" kern="0" dirty="0">
                <a:cs typeface="+mn-ea"/>
                <a:sym typeface="+mn-lt"/>
              </a:rPr>
              <a:t>    Container ID:   docker://d359ed496eb3b2ff8fe16fcd22187974db7c49854e9aeb645ecb29aaf7e1a842</a:t>
            </a:r>
            <a:endParaRPr lang="en-US" altLang="zh-CN" sz="1200" kern="0" dirty="0">
              <a:cs typeface="+mn-ea"/>
              <a:sym typeface="+mn-lt"/>
            </a:endParaRPr>
          </a:p>
          <a:p>
            <a:pPr>
              <a:lnSpc>
                <a:spcPct val="120000"/>
              </a:lnSpc>
            </a:pPr>
            <a:r>
              <a:rPr lang="en-US" altLang="zh-CN" sz="1200" kern="0" dirty="0">
                <a:cs typeface="+mn-ea"/>
                <a:sym typeface="+mn-lt"/>
              </a:rPr>
              <a:t>    Image:          nginx:1.21</a:t>
            </a:r>
            <a:endParaRPr lang="en-US" altLang="zh-CN" sz="1200" kern="0" dirty="0">
              <a:cs typeface="+mn-ea"/>
              <a:sym typeface="+mn-lt"/>
            </a:endParaRPr>
          </a:p>
          <a:p>
            <a:pPr>
              <a:lnSpc>
                <a:spcPct val="120000"/>
              </a:lnSpc>
            </a:pPr>
            <a:r>
              <a:rPr lang="en-US" altLang="zh-CN" sz="1200" kern="0" dirty="0">
                <a:cs typeface="+mn-ea"/>
                <a:sym typeface="+mn-lt"/>
              </a:rPr>
              <a:t>    Image ID:       </a:t>
            </a:r>
            <a:r>
              <a:rPr lang="en-US" altLang="zh-CN" sz="1200" kern="0" dirty="0" smtClean="0">
                <a:cs typeface="+mn-ea"/>
                <a:sym typeface="+mn-lt"/>
              </a:rPr>
              <a:t>docker-</a:t>
            </a:r>
            <a:r>
              <a:rPr lang="en-US" altLang="zh-CN" sz="1200" kern="0" dirty="0" err="1" smtClean="0">
                <a:cs typeface="+mn-ea"/>
                <a:sym typeface="+mn-lt"/>
              </a:rPr>
              <a:t>pullable</a:t>
            </a:r>
            <a:r>
              <a:rPr lang="en-US" altLang="zh-CN" sz="1200" kern="0" dirty="0">
                <a:cs typeface="+mn-ea"/>
                <a:sym typeface="+mn-lt"/>
              </a:rPr>
              <a:t>://nginx@sha256:0d17b565c37bcbd895e9d92315a05c1c3c9a29f762b011a10c54a66cd53c9b31</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a:t>
            </a:r>
            <a:endParaRPr lang="en-US" altLang="zh-CN" sz="1200" kern="0" dirty="0">
              <a:cs typeface="+mn-ea"/>
              <a:sym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Kubernetes</a:t>
            </a:r>
            <a:r>
              <a:rPr lang="zh-CN" altLang="en-US" dirty="0">
                <a:latin typeface="+mn-lt"/>
                <a:ea typeface="+mn-ea"/>
                <a:cs typeface="+mn-ea"/>
                <a:sym typeface="+mn-lt"/>
              </a:rPr>
              <a:t>对象的基本</a:t>
            </a:r>
            <a:r>
              <a:rPr lang="zh-CN" altLang="en-US">
                <a:latin typeface="+mn-lt"/>
                <a:ea typeface="+mn-ea"/>
                <a:cs typeface="+mn-ea"/>
                <a:sym typeface="+mn-lt"/>
              </a:rPr>
              <a:t>操作 </a:t>
            </a:r>
            <a:r>
              <a:rPr lang="en-US" altLang="zh-CN" smtClean="0">
                <a:latin typeface="+mn-lt"/>
                <a:ea typeface="+mn-ea"/>
                <a:cs typeface="+mn-ea"/>
                <a:sym typeface="+mn-lt"/>
              </a:rPr>
              <a:t>- </a:t>
            </a:r>
            <a:r>
              <a:rPr lang="zh-CN" altLang="en-US" dirty="0">
                <a:latin typeface="+mn-lt"/>
                <a:ea typeface="+mn-ea"/>
                <a:cs typeface="+mn-ea"/>
                <a:sym typeface="+mn-lt"/>
              </a:rPr>
              <a:t>修改</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11293475" cy="560332"/>
          </a:xfrm>
        </p:spPr>
        <p:txBody>
          <a:bodyPr/>
          <a:lstStyle/>
          <a:p>
            <a:r>
              <a:rPr lang="zh-CN" altLang="en-US" sz="1800" dirty="0">
                <a:latin typeface="+mn-lt"/>
                <a:ea typeface="+mn-ea"/>
                <a:cs typeface="+mn-ea"/>
                <a:sym typeface="+mn-lt"/>
              </a:rPr>
              <a:t>使用命令“</a:t>
            </a:r>
            <a:r>
              <a:rPr lang="en-US" altLang="zh-CN" sz="1800" dirty="0">
                <a:latin typeface="+mn-lt"/>
                <a:ea typeface="+mn-ea"/>
                <a:cs typeface="+mn-ea"/>
                <a:sym typeface="+mn-lt"/>
              </a:rPr>
              <a:t>kubectl </a:t>
            </a:r>
            <a:r>
              <a:rPr lang="en-US" altLang="zh-CN" sz="1800" dirty="0" smtClean="0">
                <a:latin typeface="+mn-lt"/>
                <a:ea typeface="+mn-ea"/>
                <a:cs typeface="+mn-ea"/>
                <a:sym typeface="+mn-lt"/>
              </a:rPr>
              <a:t>edit</a:t>
            </a:r>
            <a:r>
              <a:rPr lang="zh-CN" altLang="en-US" sz="1800" dirty="0" smtClean="0">
                <a:latin typeface="+mn-lt"/>
                <a:ea typeface="+mn-ea"/>
                <a:cs typeface="+mn-ea"/>
                <a:sym typeface="+mn-lt"/>
              </a:rPr>
              <a:t>”、“</a:t>
            </a:r>
            <a:r>
              <a:rPr lang="en-US" altLang="zh-CN" sz="1800" dirty="0" smtClean="0">
                <a:latin typeface="+mn-lt"/>
                <a:ea typeface="+mn-ea"/>
                <a:cs typeface="+mn-ea"/>
                <a:sym typeface="+mn-lt"/>
              </a:rPr>
              <a:t>kubectl patch</a:t>
            </a:r>
            <a:r>
              <a:rPr lang="zh-CN" altLang="en-US" sz="1800" dirty="0" smtClean="0">
                <a:latin typeface="+mn-lt"/>
                <a:ea typeface="+mn-ea"/>
                <a:cs typeface="+mn-ea"/>
                <a:sym typeface="+mn-lt"/>
              </a:rPr>
              <a:t>”或“</a:t>
            </a:r>
            <a:r>
              <a:rPr lang="en-US" altLang="zh-CN" sz="1800" dirty="0" smtClean="0">
                <a:latin typeface="+mn-lt"/>
                <a:ea typeface="+mn-ea"/>
                <a:cs typeface="+mn-ea"/>
                <a:sym typeface="+mn-lt"/>
              </a:rPr>
              <a:t>kubectl apply</a:t>
            </a:r>
            <a:r>
              <a:rPr lang="zh-CN" altLang="en-US" sz="1800" dirty="0" smtClean="0">
                <a:latin typeface="+mn-lt"/>
                <a:ea typeface="+mn-ea"/>
                <a:cs typeface="+mn-ea"/>
                <a:sym typeface="+mn-lt"/>
              </a:rPr>
              <a:t>”可对对象进行修改</a:t>
            </a:r>
            <a:endParaRPr lang="en-US" altLang="zh-CN" sz="1400" dirty="0" smtClean="0">
              <a:latin typeface="+mn-lt"/>
              <a:ea typeface="+mn-ea"/>
              <a:cs typeface="+mn-ea"/>
              <a:sym typeface="+mn-lt"/>
            </a:endParaRPr>
          </a:p>
          <a:p>
            <a:pPr lvl="1"/>
            <a:endParaRPr lang="zh-CN" altLang="en-US" sz="1400" dirty="0">
              <a:latin typeface="+mn-lt"/>
              <a:ea typeface="+mn-ea"/>
              <a:cs typeface="+mn-ea"/>
              <a:sym typeface="+mn-lt"/>
            </a:endParaRPr>
          </a:p>
          <a:p>
            <a:endParaRPr lang="zh-CN" altLang="en-US" sz="1800" dirty="0">
              <a:latin typeface="+mn-lt"/>
              <a:ea typeface="+mn-ea"/>
              <a:cs typeface="+mn-ea"/>
              <a:sym typeface="+mn-lt"/>
            </a:endParaRPr>
          </a:p>
        </p:txBody>
      </p:sp>
      <p:sp>
        <p:nvSpPr>
          <p:cNvPr id="4" name="矩形 3"/>
          <p:cNvSpPr/>
          <p:nvPr/>
        </p:nvSpPr>
        <p:spPr>
          <a:xfrm>
            <a:off x="455612" y="2348753"/>
            <a:ext cx="4343411" cy="1200329"/>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[root@k8s01 </a:t>
            </a:r>
            <a:r>
              <a:rPr lang="en-US" altLang="zh-CN" sz="1200" kern="0" dirty="0" err="1">
                <a:cs typeface="+mn-ea"/>
                <a:sym typeface="+mn-lt"/>
              </a:rPr>
              <a:t>yaml</a:t>
            </a:r>
            <a:r>
              <a:rPr lang="en-US" altLang="zh-CN" sz="1200" kern="0" dirty="0">
                <a:cs typeface="+mn-ea"/>
                <a:sym typeface="+mn-lt"/>
              </a:rPr>
              <a:t>]# kubectl </a:t>
            </a:r>
            <a:r>
              <a:rPr lang="en-US" altLang="zh-CN" sz="1200" kern="0" dirty="0" smtClean="0">
                <a:cs typeface="+mn-ea"/>
                <a:sym typeface="+mn-lt"/>
              </a:rPr>
              <a:t>edit Pod </a:t>
            </a:r>
            <a:r>
              <a:rPr lang="en-US" altLang="zh-CN" sz="1200" kern="0">
                <a:cs typeface="+mn-ea"/>
                <a:sym typeface="+mn-lt"/>
              </a:rPr>
              <a:t>web </a:t>
            </a:r>
            <a:r>
              <a:rPr lang="en-US" altLang="zh-CN" sz="1200" kern="0" smtClean="0">
                <a:cs typeface="+mn-ea"/>
                <a:sym typeface="+mn-lt"/>
              </a:rPr>
              <a:t>-n </a:t>
            </a:r>
            <a:r>
              <a:rPr lang="en-US" altLang="zh-CN" sz="1200" kern="0" dirty="0" smtClean="0">
                <a:cs typeface="+mn-ea"/>
                <a:sym typeface="+mn-lt"/>
              </a:rPr>
              <a:t>test</a:t>
            </a:r>
            <a:endParaRPr lang="en-US" altLang="zh-CN" sz="1200" kern="0" dirty="0" smtClean="0">
              <a:cs typeface="+mn-ea"/>
              <a:sym typeface="+mn-lt"/>
            </a:endParaRPr>
          </a:p>
          <a:p>
            <a:pPr>
              <a:lnSpc>
                <a:spcPct val="120000"/>
              </a:lnSpc>
            </a:pPr>
            <a:r>
              <a:rPr lang="en-US" altLang="zh-CN" sz="1200" kern="0" dirty="0" smtClean="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 containers:</a:t>
            </a:r>
            <a:endParaRPr lang="en-US" altLang="zh-CN" sz="1200" kern="0" dirty="0">
              <a:cs typeface="+mn-ea"/>
              <a:sym typeface="+mn-lt"/>
            </a:endParaRPr>
          </a:p>
          <a:p>
            <a:pPr>
              <a:lnSpc>
                <a:spcPct val="120000"/>
              </a:lnSpc>
            </a:pPr>
            <a:r>
              <a:rPr lang="en-US" altLang="zh-CN" sz="1200" kern="0">
                <a:cs typeface="+mn-ea"/>
                <a:sym typeface="+mn-lt"/>
              </a:rPr>
              <a:t>  </a:t>
            </a:r>
            <a:r>
              <a:rPr lang="en-US" altLang="zh-CN" sz="1200" kern="0" smtClean="0">
                <a:cs typeface="+mn-ea"/>
                <a:sym typeface="+mn-lt"/>
              </a:rPr>
              <a:t>- </a:t>
            </a:r>
            <a:r>
              <a:rPr lang="en-US" altLang="zh-CN" sz="1200" kern="0" dirty="0">
                <a:cs typeface="+mn-ea"/>
                <a:sym typeface="+mn-lt"/>
              </a:rPr>
              <a:t>image: </a:t>
            </a:r>
            <a:r>
              <a:rPr lang="en-US" altLang="zh-CN" sz="1200" kern="0" dirty="0" smtClean="0">
                <a:cs typeface="+mn-ea"/>
                <a:sym typeface="+mn-lt"/>
              </a:rPr>
              <a:t>nginx:1.20                </a:t>
            </a:r>
            <a:r>
              <a:rPr lang="en-US" altLang="zh-CN" sz="1200" kern="0" dirty="0">
                <a:cs typeface="+mn-ea"/>
                <a:sym typeface="+mn-lt"/>
              </a:rPr>
              <a:t>#####</a:t>
            </a:r>
            <a:r>
              <a:rPr lang="zh-CN" altLang="en-US" sz="1200" kern="0" dirty="0" smtClean="0">
                <a:cs typeface="+mn-ea"/>
                <a:sym typeface="+mn-lt"/>
              </a:rPr>
              <a:t>从</a:t>
            </a:r>
            <a:r>
              <a:rPr lang="en-US" altLang="zh-CN" sz="1200" kern="0" dirty="0" smtClean="0">
                <a:cs typeface="+mn-ea"/>
                <a:sym typeface="+mn-lt"/>
              </a:rPr>
              <a:t>1.21</a:t>
            </a:r>
            <a:r>
              <a:rPr lang="zh-CN" altLang="en-US" sz="1200" kern="0" dirty="0" smtClean="0">
                <a:cs typeface="+mn-ea"/>
                <a:sym typeface="+mn-lt"/>
              </a:rPr>
              <a:t>修改为</a:t>
            </a:r>
            <a:r>
              <a:rPr lang="en-US" altLang="zh-CN" sz="1200" kern="0" dirty="0" smtClean="0">
                <a:cs typeface="+mn-ea"/>
                <a:sym typeface="+mn-lt"/>
              </a:rPr>
              <a:t>1.20</a:t>
            </a:r>
            <a:endParaRPr lang="en-US" altLang="zh-CN" sz="1200" kern="0" dirty="0" smtClean="0">
              <a:cs typeface="+mn-ea"/>
              <a:sym typeface="+mn-lt"/>
            </a:endParaRPr>
          </a:p>
          <a:p>
            <a:pPr>
              <a:lnSpc>
                <a:spcPct val="120000"/>
              </a:lnSpc>
            </a:pPr>
            <a:r>
              <a:rPr lang="en-US" altLang="zh-CN" sz="1200" kern="0" dirty="0" smtClean="0">
                <a:cs typeface="+mn-ea"/>
                <a:sym typeface="+mn-lt"/>
              </a:rPr>
              <a:t>…….</a:t>
            </a:r>
            <a:endParaRPr lang="en-US" altLang="zh-CN" sz="1200" kern="0" dirty="0">
              <a:cs typeface="+mn-ea"/>
              <a:sym typeface="+mn-lt"/>
            </a:endParaRPr>
          </a:p>
        </p:txBody>
      </p:sp>
      <p:sp>
        <p:nvSpPr>
          <p:cNvPr id="5" name="矩形 4"/>
          <p:cNvSpPr/>
          <p:nvPr/>
        </p:nvSpPr>
        <p:spPr>
          <a:xfrm>
            <a:off x="455613" y="3797870"/>
            <a:ext cx="8946942" cy="535531"/>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[root@k8s01 </a:t>
            </a:r>
            <a:r>
              <a:rPr lang="en-US" altLang="zh-CN" sz="1200" kern="0" dirty="0" err="1">
                <a:cs typeface="+mn-ea"/>
                <a:sym typeface="+mn-lt"/>
              </a:rPr>
              <a:t>yaml</a:t>
            </a:r>
            <a:r>
              <a:rPr lang="en-US" altLang="zh-CN" sz="1200" kern="0" dirty="0">
                <a:cs typeface="+mn-ea"/>
                <a:sym typeface="+mn-lt"/>
              </a:rPr>
              <a:t>]# kubectl patch </a:t>
            </a:r>
            <a:r>
              <a:rPr lang="en-US" altLang="zh-CN" sz="1200" kern="0" dirty="0" smtClean="0">
                <a:cs typeface="+mn-ea"/>
                <a:sym typeface="+mn-lt"/>
              </a:rPr>
              <a:t>Pod </a:t>
            </a:r>
            <a:r>
              <a:rPr lang="en-US" altLang="zh-CN" sz="1200" kern="0">
                <a:cs typeface="+mn-ea"/>
                <a:sym typeface="+mn-lt"/>
              </a:rPr>
              <a:t>web </a:t>
            </a:r>
            <a:r>
              <a:rPr lang="en-US" altLang="zh-CN" sz="1200" kern="0" smtClean="0">
                <a:cs typeface="+mn-ea"/>
                <a:sym typeface="+mn-lt"/>
              </a:rPr>
              <a:t>-n </a:t>
            </a:r>
            <a:r>
              <a:rPr lang="en-US" altLang="zh-CN" sz="1200" kern="0">
                <a:cs typeface="+mn-ea"/>
                <a:sym typeface="+mn-lt"/>
              </a:rPr>
              <a:t>test </a:t>
            </a:r>
            <a:r>
              <a:rPr lang="en-US" altLang="zh-CN" sz="1200" kern="0" smtClean="0">
                <a:cs typeface="+mn-ea"/>
                <a:sym typeface="+mn-lt"/>
              </a:rPr>
              <a:t>-p </a:t>
            </a:r>
            <a:r>
              <a:rPr lang="en-US" altLang="zh-CN" sz="1200" kern="0" dirty="0">
                <a:cs typeface="+mn-ea"/>
                <a:sym typeface="+mn-lt"/>
              </a:rPr>
              <a:t>'{"spec":{"containers":[{"name":"webserver","image":"nginx:1.20"}]}}' </a:t>
            </a:r>
            <a:endParaRPr lang="en-US" altLang="zh-CN" sz="1200" kern="0" dirty="0" smtClean="0">
              <a:cs typeface="+mn-ea"/>
              <a:sym typeface="+mn-lt"/>
            </a:endParaRPr>
          </a:p>
          <a:p>
            <a:pPr>
              <a:lnSpc>
                <a:spcPct val="120000"/>
              </a:lnSpc>
            </a:pPr>
            <a:r>
              <a:rPr lang="en-US" altLang="zh-CN" sz="1200" kern="0" dirty="0" smtClean="0">
                <a:cs typeface="+mn-ea"/>
                <a:sym typeface="+mn-lt"/>
              </a:rPr>
              <a:t>Pod/web </a:t>
            </a:r>
            <a:r>
              <a:rPr lang="en-US" altLang="zh-CN" sz="1200" kern="0" dirty="0">
                <a:cs typeface="+mn-ea"/>
                <a:sym typeface="+mn-lt"/>
              </a:rPr>
              <a:t>patched</a:t>
            </a:r>
            <a:endParaRPr lang="en-US" altLang="zh-CN" sz="1200" kern="0" dirty="0">
              <a:cs typeface="+mn-ea"/>
              <a:sym typeface="+mn-lt"/>
            </a:endParaRPr>
          </a:p>
        </p:txBody>
      </p:sp>
      <p:sp>
        <p:nvSpPr>
          <p:cNvPr id="6" name="矩形 5"/>
          <p:cNvSpPr/>
          <p:nvPr/>
        </p:nvSpPr>
        <p:spPr>
          <a:xfrm>
            <a:off x="455613" y="4582189"/>
            <a:ext cx="4343411" cy="757130"/>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[root@k8s01 </a:t>
            </a:r>
            <a:r>
              <a:rPr lang="en-US" altLang="zh-CN" sz="1200" kern="0" dirty="0" err="1">
                <a:cs typeface="+mn-ea"/>
                <a:sym typeface="+mn-lt"/>
              </a:rPr>
              <a:t>yaml</a:t>
            </a:r>
            <a:r>
              <a:rPr lang="en-US" altLang="zh-CN" sz="1200" kern="0" dirty="0" smtClean="0">
                <a:cs typeface="+mn-ea"/>
                <a:sym typeface="+mn-lt"/>
              </a:rPr>
              <a:t>]# </a:t>
            </a:r>
            <a:r>
              <a:rPr lang="en-US" altLang="zh-CN" sz="1200" kern="0" err="1" smtClean="0">
                <a:cs typeface="+mn-ea"/>
                <a:sym typeface="+mn-lt"/>
              </a:rPr>
              <a:t>sed</a:t>
            </a:r>
            <a:r>
              <a:rPr lang="en-US" altLang="zh-CN" sz="1200" kern="0" smtClean="0">
                <a:cs typeface="+mn-ea"/>
                <a:sym typeface="+mn-lt"/>
              </a:rPr>
              <a:t> -i </a:t>
            </a:r>
            <a:r>
              <a:rPr lang="en-US" altLang="zh-CN" sz="1200" kern="0" dirty="0" smtClean="0">
                <a:cs typeface="+mn-ea"/>
                <a:sym typeface="+mn-lt"/>
              </a:rPr>
              <a:t>‘s/1.21/1.20/g’ </a:t>
            </a:r>
            <a:r>
              <a:rPr lang="en-US" altLang="zh-CN" sz="1200" kern="0" dirty="0" err="1" smtClean="0">
                <a:cs typeface="+mn-ea"/>
                <a:sym typeface="+mn-lt"/>
              </a:rPr>
              <a:t>nginx.yaml</a:t>
            </a:r>
            <a:endParaRPr lang="en-US" altLang="zh-CN" sz="1200" kern="0" dirty="0" smtClean="0">
              <a:cs typeface="+mn-ea"/>
              <a:sym typeface="+mn-lt"/>
            </a:endParaRPr>
          </a:p>
          <a:p>
            <a:pPr>
              <a:lnSpc>
                <a:spcPct val="120000"/>
              </a:lnSpc>
            </a:pPr>
            <a:r>
              <a:rPr lang="en-US" altLang="zh-CN" sz="1200" kern="0" dirty="0" smtClean="0">
                <a:cs typeface="+mn-ea"/>
                <a:sym typeface="+mn-lt"/>
              </a:rPr>
              <a:t>[</a:t>
            </a:r>
            <a:r>
              <a:rPr lang="en-US" altLang="zh-CN" sz="1200" kern="0" dirty="0">
                <a:cs typeface="+mn-ea"/>
                <a:sym typeface="+mn-lt"/>
              </a:rPr>
              <a:t>root@k8s01 </a:t>
            </a:r>
            <a:r>
              <a:rPr lang="en-US" altLang="zh-CN" sz="1200" kern="0" dirty="0" err="1">
                <a:cs typeface="+mn-ea"/>
                <a:sym typeface="+mn-lt"/>
              </a:rPr>
              <a:t>yaml</a:t>
            </a:r>
            <a:r>
              <a:rPr lang="en-US" altLang="zh-CN" sz="1200" kern="0" dirty="0">
                <a:cs typeface="+mn-ea"/>
                <a:sym typeface="+mn-lt"/>
              </a:rPr>
              <a:t>]# kubectl </a:t>
            </a:r>
            <a:r>
              <a:rPr lang="en-US" altLang="zh-CN" sz="1200" kern="0">
                <a:cs typeface="+mn-ea"/>
                <a:sym typeface="+mn-lt"/>
              </a:rPr>
              <a:t>apply </a:t>
            </a:r>
            <a:r>
              <a:rPr lang="en-US" altLang="zh-CN" sz="1200" kern="0" smtClean="0">
                <a:cs typeface="+mn-ea"/>
                <a:sym typeface="+mn-lt"/>
              </a:rPr>
              <a:t>-f </a:t>
            </a:r>
            <a:r>
              <a:rPr lang="en-US" altLang="zh-CN" sz="1200" kern="0" dirty="0" err="1">
                <a:cs typeface="+mn-ea"/>
                <a:sym typeface="+mn-lt"/>
              </a:rPr>
              <a:t>nginx.yaml</a:t>
            </a:r>
            <a:endParaRPr lang="en-US" altLang="zh-CN" sz="1200" kern="0" dirty="0">
              <a:cs typeface="+mn-ea"/>
              <a:sym typeface="+mn-lt"/>
            </a:endParaRPr>
          </a:p>
          <a:p>
            <a:pPr>
              <a:lnSpc>
                <a:spcPct val="120000"/>
              </a:lnSpc>
            </a:pPr>
            <a:r>
              <a:rPr lang="en-US" altLang="zh-CN" sz="1200" kern="0" dirty="0" smtClean="0">
                <a:cs typeface="+mn-ea"/>
                <a:sym typeface="+mn-lt"/>
              </a:rPr>
              <a:t>Pod/web </a:t>
            </a:r>
            <a:r>
              <a:rPr lang="en-US" altLang="zh-CN" sz="1200" kern="0" dirty="0">
                <a:cs typeface="+mn-ea"/>
                <a:sym typeface="+mn-lt"/>
              </a:rPr>
              <a:t>configured</a:t>
            </a:r>
            <a:endParaRPr lang="en-US" altLang="zh-CN" sz="1200" kern="0" dirty="0">
              <a:cs typeface="+mn-ea"/>
              <a:sym typeface="+mn-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Kubernetes</a:t>
            </a:r>
            <a:r>
              <a:rPr lang="zh-CN" altLang="en-US" dirty="0">
                <a:latin typeface="+mn-lt"/>
                <a:ea typeface="+mn-ea"/>
                <a:cs typeface="+mn-ea"/>
                <a:sym typeface="+mn-lt"/>
              </a:rPr>
              <a:t>对象的基本</a:t>
            </a:r>
            <a:r>
              <a:rPr lang="zh-CN" altLang="en-US">
                <a:latin typeface="+mn-lt"/>
                <a:ea typeface="+mn-ea"/>
                <a:cs typeface="+mn-ea"/>
                <a:sym typeface="+mn-lt"/>
              </a:rPr>
              <a:t>操作 </a:t>
            </a:r>
            <a:r>
              <a:rPr lang="en-US" altLang="zh-CN" smtClean="0">
                <a:latin typeface="+mn-lt"/>
                <a:ea typeface="+mn-ea"/>
                <a:cs typeface="+mn-ea"/>
                <a:sym typeface="+mn-lt"/>
              </a:rPr>
              <a:t>- </a:t>
            </a:r>
            <a:r>
              <a:rPr lang="zh-CN" altLang="en-US" dirty="0" smtClean="0">
                <a:latin typeface="+mn-lt"/>
                <a:ea typeface="+mn-ea"/>
                <a:cs typeface="+mn-ea"/>
                <a:sym typeface="+mn-lt"/>
              </a:rPr>
              <a:t>登入</a:t>
            </a:r>
            <a:r>
              <a:rPr lang="en-US" altLang="zh-CN" dirty="0" smtClean="0">
                <a:latin typeface="+mn-lt"/>
                <a:ea typeface="+mn-ea"/>
                <a:cs typeface="+mn-ea"/>
                <a:sym typeface="+mn-lt"/>
              </a:rPr>
              <a:t>Pod</a:t>
            </a:r>
            <a:r>
              <a:rPr lang="zh-CN" altLang="en-US" dirty="0" smtClean="0">
                <a:latin typeface="+mn-lt"/>
                <a:ea typeface="+mn-ea"/>
                <a:cs typeface="+mn-ea"/>
                <a:sym typeface="+mn-lt"/>
              </a:rPr>
              <a:t>中的容器</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11293475" cy="560332"/>
          </a:xfrm>
        </p:spPr>
        <p:txBody>
          <a:bodyPr/>
          <a:lstStyle/>
          <a:p>
            <a:r>
              <a:rPr lang="zh-CN" altLang="en-US" sz="1800" dirty="0">
                <a:latin typeface="+mn-lt"/>
                <a:ea typeface="+mn-ea"/>
                <a:cs typeface="+mn-ea"/>
                <a:sym typeface="+mn-lt"/>
              </a:rPr>
              <a:t>使用命令“</a:t>
            </a:r>
            <a:r>
              <a:rPr lang="en-US" altLang="zh-CN" sz="1800" dirty="0">
                <a:latin typeface="+mn-lt"/>
                <a:ea typeface="+mn-ea"/>
                <a:cs typeface="+mn-ea"/>
                <a:sym typeface="+mn-lt"/>
              </a:rPr>
              <a:t>kubectl exec</a:t>
            </a:r>
            <a:r>
              <a:rPr lang="zh-CN" altLang="en-US" sz="1800" dirty="0" smtClean="0">
                <a:latin typeface="+mn-lt"/>
                <a:ea typeface="+mn-ea"/>
                <a:cs typeface="+mn-ea"/>
                <a:sym typeface="+mn-lt"/>
              </a:rPr>
              <a:t>”可登入</a:t>
            </a:r>
            <a:r>
              <a:rPr lang="en-US" altLang="zh-CN" sz="1800" dirty="0" smtClean="0">
                <a:latin typeface="+mn-lt"/>
                <a:ea typeface="+mn-ea"/>
                <a:cs typeface="+mn-ea"/>
                <a:sym typeface="+mn-lt"/>
              </a:rPr>
              <a:t>Pod</a:t>
            </a:r>
            <a:r>
              <a:rPr lang="zh-CN" altLang="en-US" sz="1800" dirty="0" smtClean="0">
                <a:latin typeface="+mn-lt"/>
                <a:ea typeface="+mn-ea"/>
                <a:cs typeface="+mn-ea"/>
                <a:sym typeface="+mn-lt"/>
              </a:rPr>
              <a:t>中的容器，并执行命令</a:t>
            </a:r>
            <a:endParaRPr lang="en-US" altLang="zh-CN" sz="1800" dirty="0" smtClean="0">
              <a:latin typeface="+mn-lt"/>
              <a:ea typeface="+mn-ea"/>
              <a:cs typeface="+mn-ea"/>
              <a:sym typeface="+mn-lt"/>
            </a:endParaRPr>
          </a:p>
          <a:p>
            <a:endParaRPr lang="en-US" altLang="zh-CN" sz="1800" dirty="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a:latin typeface="+mn-lt"/>
              <a:ea typeface="+mn-ea"/>
              <a:cs typeface="+mn-ea"/>
              <a:sym typeface="+mn-lt"/>
            </a:endParaRPr>
          </a:p>
          <a:p>
            <a:r>
              <a:rPr lang="zh-CN" altLang="en-US" sz="1800" dirty="0" smtClean="0">
                <a:latin typeface="+mn-lt"/>
                <a:ea typeface="+mn-ea"/>
                <a:cs typeface="+mn-ea"/>
                <a:sym typeface="+mn-lt"/>
              </a:rPr>
              <a:t>如果</a:t>
            </a:r>
            <a:r>
              <a:rPr lang="en-US" altLang="zh-CN" sz="1800" dirty="0" smtClean="0">
                <a:latin typeface="+mn-lt"/>
                <a:ea typeface="+mn-ea"/>
                <a:cs typeface="+mn-ea"/>
                <a:sym typeface="+mn-lt"/>
              </a:rPr>
              <a:t>Pod</a:t>
            </a:r>
            <a:r>
              <a:rPr lang="zh-CN" altLang="en-US" sz="1800" dirty="0" smtClean="0">
                <a:latin typeface="+mn-lt"/>
                <a:ea typeface="+mn-ea"/>
                <a:cs typeface="+mn-ea"/>
                <a:sym typeface="+mn-lt"/>
              </a:rPr>
              <a:t>中运行了多个容器，可使用“</a:t>
            </a:r>
            <a:r>
              <a:rPr lang="en-US" altLang="zh-CN" sz="1800" dirty="0" smtClean="0">
                <a:latin typeface="+mn-lt"/>
                <a:ea typeface="+mn-ea"/>
                <a:cs typeface="+mn-ea"/>
                <a:sym typeface="+mn-lt"/>
              </a:rPr>
              <a:t>-c</a:t>
            </a:r>
            <a:r>
              <a:rPr lang="zh-CN" altLang="en-US" sz="1800" dirty="0" smtClean="0">
                <a:latin typeface="+mn-lt"/>
                <a:ea typeface="+mn-ea"/>
                <a:cs typeface="+mn-ea"/>
                <a:sym typeface="+mn-lt"/>
              </a:rPr>
              <a:t>”选项指定容器的名字来确定目标容器</a:t>
            </a:r>
            <a:endParaRPr lang="zh-CN" altLang="en-US" sz="1400" dirty="0">
              <a:latin typeface="+mn-lt"/>
              <a:ea typeface="+mn-ea"/>
              <a:cs typeface="+mn-ea"/>
              <a:sym typeface="+mn-lt"/>
            </a:endParaRPr>
          </a:p>
          <a:p>
            <a:endParaRPr lang="zh-CN" altLang="en-US" sz="1800" dirty="0">
              <a:latin typeface="+mn-lt"/>
              <a:ea typeface="+mn-ea"/>
              <a:cs typeface="+mn-ea"/>
              <a:sym typeface="+mn-lt"/>
            </a:endParaRPr>
          </a:p>
        </p:txBody>
      </p:sp>
      <p:sp>
        <p:nvSpPr>
          <p:cNvPr id="4" name="矩形 3"/>
          <p:cNvSpPr/>
          <p:nvPr/>
        </p:nvSpPr>
        <p:spPr>
          <a:xfrm>
            <a:off x="455613" y="1722384"/>
            <a:ext cx="4343411" cy="1200329"/>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[root@k8s01 </a:t>
            </a:r>
            <a:r>
              <a:rPr lang="en-US" altLang="zh-CN" sz="1200" kern="0" dirty="0" err="1">
                <a:cs typeface="+mn-ea"/>
                <a:sym typeface="+mn-lt"/>
              </a:rPr>
              <a:t>yaml</a:t>
            </a:r>
            <a:r>
              <a:rPr lang="en-US" altLang="zh-CN" sz="1200" kern="0" dirty="0">
                <a:cs typeface="+mn-ea"/>
                <a:sym typeface="+mn-lt"/>
              </a:rPr>
              <a:t>]# kubectl get </a:t>
            </a:r>
            <a:r>
              <a:rPr lang="en-US" altLang="zh-CN" sz="1200" kern="0" dirty="0" smtClean="0">
                <a:cs typeface="+mn-ea"/>
                <a:sym typeface="+mn-lt"/>
              </a:rPr>
              <a:t>Pod</a:t>
            </a:r>
            <a:endParaRPr lang="en-US" altLang="zh-CN" sz="1200" kern="0" dirty="0">
              <a:cs typeface="+mn-ea"/>
              <a:sym typeface="+mn-lt"/>
            </a:endParaRPr>
          </a:p>
          <a:p>
            <a:pPr>
              <a:lnSpc>
                <a:spcPct val="120000"/>
              </a:lnSpc>
            </a:pPr>
            <a:r>
              <a:rPr lang="en-US" altLang="zh-CN" sz="1200" kern="0" dirty="0">
                <a:cs typeface="+mn-ea"/>
                <a:sym typeface="+mn-lt"/>
              </a:rPr>
              <a:t>NAME   READY   STATUS    RESTARTS   AGE</a:t>
            </a:r>
            <a:endParaRPr lang="en-US" altLang="zh-CN" sz="1200" kern="0" dirty="0">
              <a:cs typeface="+mn-ea"/>
              <a:sym typeface="+mn-lt"/>
            </a:endParaRPr>
          </a:p>
          <a:p>
            <a:pPr>
              <a:lnSpc>
                <a:spcPct val="120000"/>
              </a:lnSpc>
            </a:pPr>
            <a:r>
              <a:rPr lang="en-US" altLang="zh-CN" sz="1200" kern="0" dirty="0">
                <a:cs typeface="+mn-ea"/>
                <a:sym typeface="+mn-lt"/>
              </a:rPr>
              <a:t>web    1/1     Running   0          </a:t>
            </a:r>
            <a:r>
              <a:rPr lang="en-US" altLang="zh-CN" sz="1200" kern="0" dirty="0" smtClean="0">
                <a:cs typeface="+mn-ea"/>
                <a:sym typeface="+mn-lt"/>
              </a:rPr>
              <a:t>3h49m</a:t>
            </a:r>
            <a:endParaRPr lang="en-US" altLang="zh-CN" sz="1200" kern="0" dirty="0" smtClean="0">
              <a:cs typeface="+mn-ea"/>
              <a:sym typeface="+mn-lt"/>
            </a:endParaRPr>
          </a:p>
          <a:p>
            <a:pPr>
              <a:lnSpc>
                <a:spcPct val="120000"/>
              </a:lnSpc>
            </a:pPr>
            <a:r>
              <a:rPr lang="en-US" altLang="zh-CN" sz="1200" kern="0" dirty="0">
                <a:cs typeface="+mn-ea"/>
                <a:sym typeface="+mn-lt"/>
              </a:rPr>
              <a:t>[root@k8s01 </a:t>
            </a:r>
            <a:r>
              <a:rPr lang="en-US" altLang="zh-CN" sz="1200" kern="0" dirty="0" err="1">
                <a:cs typeface="+mn-ea"/>
                <a:sym typeface="+mn-lt"/>
              </a:rPr>
              <a:t>yaml</a:t>
            </a:r>
            <a:r>
              <a:rPr lang="en-US" altLang="zh-CN" sz="1200" kern="0" dirty="0">
                <a:cs typeface="+mn-ea"/>
                <a:sym typeface="+mn-lt"/>
              </a:rPr>
              <a:t>]# kubectl exec web </a:t>
            </a:r>
            <a:r>
              <a:rPr lang="en-US" altLang="zh-CN" sz="1200" kern="0" dirty="0" smtClean="0">
                <a:cs typeface="+mn-ea"/>
                <a:sym typeface="+mn-lt"/>
              </a:rPr>
              <a:t>-- </a:t>
            </a:r>
            <a:r>
              <a:rPr lang="en-US" altLang="zh-CN" sz="1200" kern="0" dirty="0">
                <a:cs typeface="+mn-ea"/>
                <a:sym typeface="+mn-lt"/>
              </a:rPr>
              <a:t>date</a:t>
            </a:r>
            <a:endParaRPr lang="en-US" altLang="zh-CN" sz="1200" kern="0" dirty="0">
              <a:cs typeface="+mn-ea"/>
              <a:sym typeface="+mn-lt"/>
            </a:endParaRPr>
          </a:p>
          <a:p>
            <a:pPr>
              <a:lnSpc>
                <a:spcPct val="120000"/>
              </a:lnSpc>
            </a:pPr>
            <a:r>
              <a:rPr lang="en-US" altLang="zh-CN" sz="1200" kern="0" dirty="0">
                <a:cs typeface="+mn-ea"/>
                <a:sym typeface="+mn-lt"/>
              </a:rPr>
              <a:t>Wed Apr 27 06:01:24 UTC 2022</a:t>
            </a:r>
            <a:endParaRPr lang="en-US" altLang="zh-CN" sz="1200" kern="0" dirty="0">
              <a:cs typeface="+mn-ea"/>
              <a:sym typeface="+mn-lt"/>
            </a:endParaRPr>
          </a:p>
        </p:txBody>
      </p:sp>
      <p:sp>
        <p:nvSpPr>
          <p:cNvPr id="5" name="矩形 4"/>
          <p:cNvSpPr/>
          <p:nvPr/>
        </p:nvSpPr>
        <p:spPr>
          <a:xfrm>
            <a:off x="455613" y="3797870"/>
            <a:ext cx="8946942" cy="1200329"/>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smtClean="0">
                <a:cs typeface="+mn-ea"/>
                <a:sym typeface="+mn-lt"/>
              </a:rPr>
              <a:t>[root@k8s01 </a:t>
            </a:r>
            <a:r>
              <a:rPr lang="en-US" altLang="zh-CN" sz="1200" kern="0" dirty="0" err="1" smtClean="0">
                <a:cs typeface="+mn-ea"/>
                <a:sym typeface="+mn-lt"/>
              </a:rPr>
              <a:t>yaml</a:t>
            </a:r>
            <a:r>
              <a:rPr lang="en-US" altLang="zh-CN" sz="1200" kern="0" dirty="0" smtClean="0">
                <a:cs typeface="+mn-ea"/>
                <a:sym typeface="+mn-lt"/>
              </a:rPr>
              <a:t>]# </a:t>
            </a:r>
            <a:r>
              <a:rPr lang="en-US" altLang="zh-CN" sz="1200" kern="0" dirty="0" err="1" smtClean="0">
                <a:cs typeface="+mn-ea"/>
                <a:sym typeface="+mn-lt"/>
              </a:rPr>
              <a:t>kubectl</a:t>
            </a:r>
            <a:r>
              <a:rPr lang="en-US" altLang="zh-CN" sz="1200" kern="0" dirty="0" smtClean="0">
                <a:cs typeface="+mn-ea"/>
                <a:sym typeface="+mn-lt"/>
              </a:rPr>
              <a:t> get Pod</a:t>
            </a:r>
            <a:endParaRPr lang="en-US" altLang="zh-CN" sz="1200" kern="0" dirty="0" smtClean="0">
              <a:cs typeface="+mn-ea"/>
              <a:sym typeface="+mn-lt"/>
            </a:endParaRPr>
          </a:p>
          <a:p>
            <a:pPr>
              <a:lnSpc>
                <a:spcPct val="120000"/>
              </a:lnSpc>
            </a:pPr>
            <a:r>
              <a:rPr lang="en-US" altLang="zh-CN" sz="1200" kern="0" dirty="0" smtClean="0">
                <a:cs typeface="+mn-ea"/>
                <a:sym typeface="+mn-lt"/>
              </a:rPr>
              <a:t>NAME   READY   STATUS    RESTARTS   AGE</a:t>
            </a:r>
            <a:endParaRPr lang="en-US" altLang="zh-CN" sz="1200" kern="0" dirty="0" smtClean="0">
              <a:cs typeface="+mn-ea"/>
              <a:sym typeface="+mn-lt"/>
            </a:endParaRPr>
          </a:p>
          <a:p>
            <a:pPr>
              <a:lnSpc>
                <a:spcPct val="120000"/>
              </a:lnSpc>
            </a:pPr>
            <a:r>
              <a:rPr lang="en-US" altLang="zh-CN" sz="1200" kern="0" dirty="0" smtClean="0">
                <a:cs typeface="+mn-ea"/>
                <a:sym typeface="+mn-lt"/>
              </a:rPr>
              <a:t>web    1/1     Running   0          3h49m</a:t>
            </a:r>
            <a:endParaRPr lang="en-US" altLang="zh-CN" sz="1200" kern="0" dirty="0" smtClean="0">
              <a:cs typeface="+mn-ea"/>
              <a:sym typeface="+mn-lt"/>
            </a:endParaRPr>
          </a:p>
          <a:p>
            <a:pPr>
              <a:lnSpc>
                <a:spcPct val="120000"/>
              </a:lnSpc>
            </a:pPr>
            <a:r>
              <a:rPr lang="en-US" altLang="zh-CN" sz="1200" kern="0" dirty="0" smtClean="0">
                <a:cs typeface="+mn-ea"/>
                <a:sym typeface="+mn-lt"/>
              </a:rPr>
              <a:t>[root@k8s01 </a:t>
            </a:r>
            <a:r>
              <a:rPr lang="en-US" altLang="zh-CN" sz="1200" kern="0" dirty="0" err="1" smtClean="0">
                <a:cs typeface="+mn-ea"/>
                <a:sym typeface="+mn-lt"/>
              </a:rPr>
              <a:t>yaml</a:t>
            </a:r>
            <a:r>
              <a:rPr lang="en-US" altLang="zh-CN" sz="1200" kern="0" dirty="0" smtClean="0">
                <a:cs typeface="+mn-ea"/>
                <a:sym typeface="+mn-lt"/>
              </a:rPr>
              <a:t>]# </a:t>
            </a:r>
            <a:r>
              <a:rPr lang="en-US" altLang="zh-CN" sz="1200" kern="0" dirty="0" err="1" smtClean="0">
                <a:cs typeface="+mn-ea"/>
                <a:sym typeface="+mn-lt"/>
              </a:rPr>
              <a:t>kubectl</a:t>
            </a:r>
            <a:r>
              <a:rPr lang="en-US" altLang="zh-CN" sz="1200" kern="0" dirty="0" smtClean="0">
                <a:cs typeface="+mn-ea"/>
                <a:sym typeface="+mn-lt"/>
              </a:rPr>
              <a:t> exec web -c webserver -- date</a:t>
            </a:r>
            <a:endParaRPr lang="en-US" altLang="zh-CN" sz="1200" kern="0" dirty="0" smtClean="0">
              <a:cs typeface="+mn-ea"/>
              <a:sym typeface="+mn-lt"/>
            </a:endParaRPr>
          </a:p>
          <a:p>
            <a:pPr>
              <a:lnSpc>
                <a:spcPct val="120000"/>
              </a:lnSpc>
            </a:pPr>
            <a:r>
              <a:rPr lang="en-US" altLang="zh-CN" sz="1200" kern="0" dirty="0" smtClean="0">
                <a:cs typeface="+mn-ea"/>
                <a:sym typeface="+mn-lt"/>
              </a:rPr>
              <a:t>Wed Apr 27 06:04:44 UTC 2022</a:t>
            </a:r>
            <a:endParaRPr lang="en-US" altLang="zh-CN" sz="1200" kern="0" dirty="0">
              <a:cs typeface="+mn-ea"/>
              <a:sym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Kubernetes</a:t>
            </a:r>
            <a:r>
              <a:rPr lang="zh-CN" altLang="en-US" dirty="0">
                <a:latin typeface="+mn-lt"/>
                <a:ea typeface="+mn-ea"/>
                <a:cs typeface="+mn-ea"/>
                <a:sym typeface="+mn-lt"/>
              </a:rPr>
              <a:t>对象的基本</a:t>
            </a:r>
            <a:r>
              <a:rPr lang="zh-CN" altLang="en-US">
                <a:latin typeface="+mn-lt"/>
                <a:ea typeface="+mn-ea"/>
                <a:cs typeface="+mn-ea"/>
                <a:sym typeface="+mn-lt"/>
              </a:rPr>
              <a:t>操作 </a:t>
            </a:r>
            <a:r>
              <a:rPr lang="en-US" altLang="zh-CN" smtClean="0">
                <a:latin typeface="+mn-lt"/>
                <a:ea typeface="+mn-ea"/>
                <a:cs typeface="+mn-ea"/>
                <a:sym typeface="+mn-lt"/>
              </a:rPr>
              <a:t>- </a:t>
            </a:r>
            <a:r>
              <a:rPr lang="zh-CN" altLang="en-US" dirty="0" smtClean="0">
                <a:latin typeface="+mn-lt"/>
                <a:ea typeface="+mn-ea"/>
                <a:cs typeface="+mn-ea"/>
                <a:sym typeface="+mn-lt"/>
              </a:rPr>
              <a:t>查看日志</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11293475" cy="560332"/>
          </a:xfrm>
        </p:spPr>
        <p:txBody>
          <a:bodyPr/>
          <a:lstStyle/>
          <a:p>
            <a:r>
              <a:rPr lang="zh-CN" altLang="en-US" sz="1800" dirty="0">
                <a:latin typeface="+mn-lt"/>
                <a:ea typeface="+mn-ea"/>
                <a:cs typeface="+mn-ea"/>
                <a:sym typeface="+mn-lt"/>
              </a:rPr>
              <a:t>使用命令“</a:t>
            </a:r>
            <a:r>
              <a:rPr lang="en-US" altLang="zh-CN" sz="1800" dirty="0">
                <a:latin typeface="+mn-lt"/>
                <a:ea typeface="+mn-ea"/>
                <a:cs typeface="+mn-ea"/>
                <a:sym typeface="+mn-lt"/>
              </a:rPr>
              <a:t>kubectl logs</a:t>
            </a:r>
            <a:r>
              <a:rPr lang="zh-CN" altLang="en-US" sz="1800" dirty="0" smtClean="0">
                <a:latin typeface="+mn-lt"/>
                <a:ea typeface="+mn-ea"/>
                <a:cs typeface="+mn-ea"/>
                <a:sym typeface="+mn-lt"/>
              </a:rPr>
              <a:t>”可查看对象的日志</a:t>
            </a:r>
            <a:endParaRPr lang="en-US" altLang="zh-CN" sz="1800" dirty="0" smtClean="0">
              <a:latin typeface="+mn-lt"/>
              <a:ea typeface="+mn-ea"/>
              <a:cs typeface="+mn-ea"/>
              <a:sym typeface="+mn-lt"/>
            </a:endParaRPr>
          </a:p>
          <a:p>
            <a:endParaRPr lang="en-US" altLang="zh-CN" sz="1800" dirty="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a:latin typeface="+mn-lt"/>
              <a:ea typeface="+mn-ea"/>
              <a:cs typeface="+mn-ea"/>
              <a:sym typeface="+mn-lt"/>
            </a:endParaRPr>
          </a:p>
          <a:p>
            <a:pPr marL="0" indent="0">
              <a:buNone/>
            </a:pPr>
            <a:endParaRPr lang="zh-CN" altLang="en-US" sz="1800" dirty="0">
              <a:latin typeface="+mn-lt"/>
              <a:ea typeface="+mn-ea"/>
              <a:cs typeface="+mn-ea"/>
              <a:sym typeface="+mn-lt"/>
            </a:endParaRPr>
          </a:p>
        </p:txBody>
      </p:sp>
      <p:sp>
        <p:nvSpPr>
          <p:cNvPr id="4" name="矩形 3"/>
          <p:cNvSpPr/>
          <p:nvPr/>
        </p:nvSpPr>
        <p:spPr>
          <a:xfrm>
            <a:off x="455612" y="1722384"/>
            <a:ext cx="6809138" cy="4081117"/>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[root@k8s01 </a:t>
            </a:r>
            <a:r>
              <a:rPr lang="en-US" altLang="zh-CN" sz="1200" kern="0" dirty="0" err="1">
                <a:cs typeface="+mn-ea"/>
                <a:sym typeface="+mn-lt"/>
              </a:rPr>
              <a:t>yaml</a:t>
            </a:r>
            <a:r>
              <a:rPr lang="en-US" altLang="zh-CN" sz="1200" kern="0" dirty="0">
                <a:cs typeface="+mn-ea"/>
                <a:sym typeface="+mn-lt"/>
              </a:rPr>
              <a:t>]# kubectl logs web</a:t>
            </a:r>
            <a:endParaRPr lang="en-US" altLang="zh-CN" sz="1200" kern="0" dirty="0">
              <a:cs typeface="+mn-ea"/>
              <a:sym typeface="+mn-lt"/>
            </a:endParaRPr>
          </a:p>
          <a:p>
            <a:pPr>
              <a:lnSpc>
                <a:spcPct val="120000"/>
              </a:lnSpc>
            </a:pPr>
            <a:r>
              <a:rPr lang="en-US" altLang="zh-CN" sz="1200" kern="0" dirty="0">
                <a:cs typeface="+mn-ea"/>
                <a:sym typeface="+mn-lt"/>
              </a:rPr>
              <a:t>/</a:t>
            </a:r>
            <a:r>
              <a:rPr lang="en-US" altLang="zh-CN" sz="1200" kern="0" dirty="0" smtClean="0">
                <a:cs typeface="+mn-ea"/>
                <a:sym typeface="+mn-lt"/>
              </a:rPr>
              <a:t>docker-entrypoint.sh</a:t>
            </a:r>
            <a:r>
              <a:rPr lang="en-US" altLang="zh-CN" sz="1200" kern="0" dirty="0">
                <a:cs typeface="+mn-ea"/>
                <a:sym typeface="+mn-lt"/>
              </a:rPr>
              <a:t>: /</a:t>
            </a:r>
            <a:r>
              <a:rPr lang="en-US" altLang="zh-CN" sz="1200" kern="0" dirty="0" err="1" smtClean="0">
                <a:cs typeface="+mn-ea"/>
                <a:sym typeface="+mn-lt"/>
              </a:rPr>
              <a:t>docker-entrypoint.d</a:t>
            </a:r>
            <a:r>
              <a:rPr lang="en-US" altLang="zh-CN" sz="1200" kern="0" dirty="0">
                <a:cs typeface="+mn-ea"/>
                <a:sym typeface="+mn-lt"/>
              </a:rPr>
              <a:t>/ is not empty, will attempt to perform configuration</a:t>
            </a:r>
            <a:endParaRPr lang="en-US" altLang="zh-CN" sz="1200" kern="0" dirty="0">
              <a:cs typeface="+mn-ea"/>
              <a:sym typeface="+mn-lt"/>
            </a:endParaRPr>
          </a:p>
          <a:p>
            <a:pPr>
              <a:lnSpc>
                <a:spcPct val="120000"/>
              </a:lnSpc>
            </a:pPr>
            <a:r>
              <a:rPr lang="en-US" altLang="zh-CN" sz="1200" kern="0" dirty="0">
                <a:cs typeface="+mn-ea"/>
                <a:sym typeface="+mn-lt"/>
              </a:rPr>
              <a:t>/</a:t>
            </a:r>
            <a:r>
              <a:rPr lang="en-US" altLang="zh-CN" sz="1200" kern="0" dirty="0" smtClean="0">
                <a:cs typeface="+mn-ea"/>
                <a:sym typeface="+mn-lt"/>
              </a:rPr>
              <a:t>docker-entrypoint.sh</a:t>
            </a:r>
            <a:r>
              <a:rPr lang="en-US" altLang="zh-CN" sz="1200" kern="0" dirty="0">
                <a:cs typeface="+mn-ea"/>
                <a:sym typeface="+mn-lt"/>
              </a:rPr>
              <a:t>: Looking for shell scripts in /</a:t>
            </a:r>
            <a:r>
              <a:rPr lang="en-US" altLang="zh-CN" sz="1200" kern="0" dirty="0" err="1" smtClean="0">
                <a:cs typeface="+mn-ea"/>
                <a:sym typeface="+mn-lt"/>
              </a:rPr>
              <a:t>docker-entrypoint.d</a:t>
            </a:r>
            <a:r>
              <a:rPr lang="en-US" altLang="zh-CN" sz="1200" kern="0" dirty="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a:t>
            </a:r>
            <a:r>
              <a:rPr lang="en-US" altLang="zh-CN" sz="1200" kern="0" dirty="0" smtClean="0">
                <a:cs typeface="+mn-ea"/>
                <a:sym typeface="+mn-lt"/>
              </a:rPr>
              <a:t>docker-entrypoint.sh</a:t>
            </a:r>
            <a:r>
              <a:rPr lang="en-US" altLang="zh-CN" sz="1200" kern="0" dirty="0">
                <a:cs typeface="+mn-ea"/>
                <a:sym typeface="+mn-lt"/>
              </a:rPr>
              <a:t>: Launching /</a:t>
            </a:r>
            <a:r>
              <a:rPr lang="en-US" altLang="zh-CN" sz="1200" kern="0" dirty="0" smtClean="0">
                <a:cs typeface="+mn-ea"/>
                <a:sym typeface="+mn-lt"/>
              </a:rPr>
              <a:t>docker-entrypoint.d/10-listen-on-ipv6-by-default.sh</a:t>
            </a:r>
            <a:endParaRPr lang="en-US" altLang="zh-CN" sz="1200" kern="0" dirty="0">
              <a:cs typeface="+mn-ea"/>
              <a:sym typeface="+mn-lt"/>
            </a:endParaRPr>
          </a:p>
          <a:p>
            <a:pPr>
              <a:lnSpc>
                <a:spcPct val="120000"/>
              </a:lnSpc>
            </a:pPr>
            <a:r>
              <a:rPr lang="en-US" altLang="zh-CN" sz="1200" kern="0" dirty="0" smtClean="0">
                <a:cs typeface="+mn-ea"/>
                <a:sym typeface="+mn-lt"/>
              </a:rPr>
              <a:t>10-listen-on-ipv6-by-default.sh</a:t>
            </a:r>
            <a:r>
              <a:rPr lang="en-US" altLang="zh-CN" sz="1200" kern="0" dirty="0">
                <a:cs typeface="+mn-ea"/>
                <a:sym typeface="+mn-lt"/>
              </a:rPr>
              <a:t>: info: Getting the checksum of /</a:t>
            </a:r>
            <a:r>
              <a:rPr lang="en-US" altLang="zh-CN" sz="1200" kern="0" dirty="0" err="1">
                <a:cs typeface="+mn-ea"/>
                <a:sym typeface="+mn-lt"/>
              </a:rPr>
              <a:t>etc</a:t>
            </a:r>
            <a:r>
              <a:rPr lang="en-US" altLang="zh-CN" sz="1200" kern="0" dirty="0">
                <a:cs typeface="+mn-ea"/>
                <a:sym typeface="+mn-lt"/>
              </a:rPr>
              <a:t>/nginx/</a:t>
            </a:r>
            <a:r>
              <a:rPr lang="en-US" altLang="zh-CN" sz="1200" kern="0" dirty="0" err="1">
                <a:cs typeface="+mn-ea"/>
                <a:sym typeface="+mn-lt"/>
              </a:rPr>
              <a:t>conf.d</a:t>
            </a:r>
            <a:r>
              <a:rPr lang="en-US" altLang="zh-CN" sz="1200" kern="0" dirty="0">
                <a:cs typeface="+mn-ea"/>
                <a:sym typeface="+mn-lt"/>
              </a:rPr>
              <a:t>/</a:t>
            </a:r>
            <a:r>
              <a:rPr lang="en-US" altLang="zh-CN" sz="1200" kern="0" dirty="0" err="1">
                <a:cs typeface="+mn-ea"/>
                <a:sym typeface="+mn-lt"/>
              </a:rPr>
              <a:t>default.conf</a:t>
            </a:r>
            <a:endParaRPr lang="en-US" altLang="zh-CN" sz="1200" kern="0" dirty="0">
              <a:cs typeface="+mn-ea"/>
              <a:sym typeface="+mn-lt"/>
            </a:endParaRPr>
          </a:p>
          <a:p>
            <a:pPr>
              <a:lnSpc>
                <a:spcPct val="120000"/>
              </a:lnSpc>
            </a:pPr>
            <a:r>
              <a:rPr lang="en-US" altLang="zh-CN" sz="1200" kern="0" dirty="0" smtClean="0">
                <a:cs typeface="+mn-ea"/>
                <a:sym typeface="+mn-lt"/>
              </a:rPr>
              <a:t>10-listen-on-ipv6-by-default.sh</a:t>
            </a:r>
            <a:r>
              <a:rPr lang="en-US" altLang="zh-CN" sz="1200" kern="0" dirty="0">
                <a:cs typeface="+mn-ea"/>
                <a:sym typeface="+mn-lt"/>
              </a:rPr>
              <a:t>: info: Enabled listen on IPv6 in /</a:t>
            </a:r>
            <a:r>
              <a:rPr lang="en-US" altLang="zh-CN" sz="1200" kern="0" dirty="0" err="1">
                <a:cs typeface="+mn-ea"/>
                <a:sym typeface="+mn-lt"/>
              </a:rPr>
              <a:t>etc</a:t>
            </a:r>
            <a:r>
              <a:rPr lang="en-US" altLang="zh-CN" sz="1200" kern="0" dirty="0">
                <a:cs typeface="+mn-ea"/>
                <a:sym typeface="+mn-lt"/>
              </a:rPr>
              <a:t>/nginx/</a:t>
            </a:r>
            <a:r>
              <a:rPr lang="en-US" altLang="zh-CN" sz="1200" kern="0" dirty="0" err="1">
                <a:cs typeface="+mn-ea"/>
                <a:sym typeface="+mn-lt"/>
              </a:rPr>
              <a:t>conf.d</a:t>
            </a:r>
            <a:r>
              <a:rPr lang="en-US" altLang="zh-CN" sz="1200" kern="0" dirty="0">
                <a:cs typeface="+mn-ea"/>
                <a:sym typeface="+mn-lt"/>
              </a:rPr>
              <a:t>/</a:t>
            </a:r>
            <a:r>
              <a:rPr lang="en-US" altLang="zh-CN" sz="1200" kern="0" dirty="0" err="1">
                <a:cs typeface="+mn-ea"/>
                <a:sym typeface="+mn-lt"/>
              </a:rPr>
              <a:t>default.conf</a:t>
            </a:r>
            <a:endParaRPr lang="en-US" altLang="zh-CN" sz="1200" kern="0" dirty="0">
              <a:cs typeface="+mn-ea"/>
              <a:sym typeface="+mn-lt"/>
            </a:endParaRPr>
          </a:p>
          <a:p>
            <a:pPr>
              <a:lnSpc>
                <a:spcPct val="120000"/>
              </a:lnSpc>
            </a:pPr>
            <a:r>
              <a:rPr lang="en-US" altLang="zh-CN" sz="1200" kern="0" dirty="0">
                <a:cs typeface="+mn-ea"/>
                <a:sym typeface="+mn-lt"/>
              </a:rPr>
              <a:t>/</a:t>
            </a:r>
            <a:r>
              <a:rPr lang="en-US" altLang="zh-CN" sz="1200" kern="0" dirty="0" smtClean="0">
                <a:cs typeface="+mn-ea"/>
                <a:sym typeface="+mn-lt"/>
              </a:rPr>
              <a:t>docker-entrypoint.sh</a:t>
            </a:r>
            <a:r>
              <a:rPr lang="en-US" altLang="zh-CN" sz="1200" kern="0" dirty="0">
                <a:cs typeface="+mn-ea"/>
                <a:sym typeface="+mn-lt"/>
              </a:rPr>
              <a:t>: Launching /</a:t>
            </a:r>
            <a:r>
              <a:rPr lang="en-US" altLang="zh-CN" sz="1200" kern="0" dirty="0" smtClean="0">
                <a:cs typeface="+mn-ea"/>
                <a:sym typeface="+mn-lt"/>
              </a:rPr>
              <a:t>docker-entrypoint.d/20-envsubst-on-templates.sh</a:t>
            </a:r>
            <a:endParaRPr lang="en-US" altLang="zh-CN" sz="1200" kern="0" dirty="0">
              <a:cs typeface="+mn-ea"/>
              <a:sym typeface="+mn-lt"/>
            </a:endParaRPr>
          </a:p>
          <a:p>
            <a:pPr>
              <a:lnSpc>
                <a:spcPct val="120000"/>
              </a:lnSpc>
            </a:pPr>
            <a:r>
              <a:rPr lang="en-US" altLang="zh-CN" sz="1200" kern="0" dirty="0">
                <a:cs typeface="+mn-ea"/>
                <a:sym typeface="+mn-lt"/>
              </a:rPr>
              <a:t>/</a:t>
            </a:r>
            <a:r>
              <a:rPr lang="en-US" altLang="zh-CN" sz="1200" kern="0" dirty="0" smtClean="0">
                <a:cs typeface="+mn-ea"/>
                <a:sym typeface="+mn-lt"/>
              </a:rPr>
              <a:t>docker-entrypoint.sh</a:t>
            </a:r>
            <a:r>
              <a:rPr lang="en-US" altLang="zh-CN" sz="1200" kern="0" dirty="0">
                <a:cs typeface="+mn-ea"/>
                <a:sym typeface="+mn-lt"/>
              </a:rPr>
              <a:t>: Launching /</a:t>
            </a:r>
            <a:r>
              <a:rPr lang="en-US" altLang="zh-CN" sz="1200" kern="0" dirty="0" smtClean="0">
                <a:cs typeface="+mn-ea"/>
                <a:sym typeface="+mn-lt"/>
              </a:rPr>
              <a:t>docker-entrypoint.d/30-tune-worker-processes.sh</a:t>
            </a:r>
            <a:endParaRPr lang="en-US" altLang="zh-CN" sz="1200" kern="0" dirty="0">
              <a:cs typeface="+mn-ea"/>
              <a:sym typeface="+mn-lt"/>
            </a:endParaRPr>
          </a:p>
          <a:p>
            <a:pPr>
              <a:lnSpc>
                <a:spcPct val="120000"/>
              </a:lnSpc>
            </a:pPr>
            <a:r>
              <a:rPr lang="en-US" altLang="zh-CN" sz="1200" kern="0" dirty="0">
                <a:cs typeface="+mn-ea"/>
                <a:sym typeface="+mn-lt"/>
              </a:rPr>
              <a:t>/</a:t>
            </a:r>
            <a:r>
              <a:rPr lang="en-US" altLang="zh-CN" sz="1200" kern="0" dirty="0" smtClean="0">
                <a:cs typeface="+mn-ea"/>
                <a:sym typeface="+mn-lt"/>
              </a:rPr>
              <a:t>docker-entrypoint.sh</a:t>
            </a:r>
            <a:r>
              <a:rPr lang="en-US" altLang="zh-CN" sz="1200" kern="0" dirty="0">
                <a:cs typeface="+mn-ea"/>
                <a:sym typeface="+mn-lt"/>
              </a:rPr>
              <a:t>: Configuration complete; ready for start up</a:t>
            </a:r>
            <a:endParaRPr lang="en-US" altLang="zh-CN" sz="1200" kern="0" dirty="0">
              <a:cs typeface="+mn-ea"/>
              <a:sym typeface="+mn-lt"/>
            </a:endParaRPr>
          </a:p>
          <a:p>
            <a:pPr>
              <a:lnSpc>
                <a:spcPct val="120000"/>
              </a:lnSpc>
            </a:pPr>
            <a:r>
              <a:rPr lang="en-US" altLang="zh-CN" sz="1200" kern="0" dirty="0">
                <a:cs typeface="+mn-ea"/>
                <a:sym typeface="+mn-lt"/>
              </a:rPr>
              <a:t>2022/04/27 02:06:42 [notice] 1#1: using the "</a:t>
            </a:r>
            <a:r>
              <a:rPr lang="en-US" altLang="zh-CN" sz="1200" kern="0" dirty="0" err="1">
                <a:cs typeface="+mn-ea"/>
                <a:sym typeface="+mn-lt"/>
              </a:rPr>
              <a:t>epoll</a:t>
            </a:r>
            <a:r>
              <a:rPr lang="en-US" altLang="zh-CN" sz="1200" kern="0" dirty="0">
                <a:cs typeface="+mn-ea"/>
                <a:sym typeface="+mn-lt"/>
              </a:rPr>
              <a:t>" event method</a:t>
            </a:r>
            <a:endParaRPr lang="en-US" altLang="zh-CN" sz="1200" kern="0" dirty="0">
              <a:cs typeface="+mn-ea"/>
              <a:sym typeface="+mn-lt"/>
            </a:endParaRPr>
          </a:p>
          <a:p>
            <a:pPr>
              <a:lnSpc>
                <a:spcPct val="120000"/>
              </a:lnSpc>
            </a:pPr>
            <a:r>
              <a:rPr lang="en-US" altLang="zh-CN" sz="1200" kern="0" dirty="0">
                <a:cs typeface="+mn-ea"/>
                <a:sym typeface="+mn-lt"/>
              </a:rPr>
              <a:t>2022/04/27 02:06:42 [notice] 1#1: nginx/1.20.2</a:t>
            </a:r>
            <a:endParaRPr lang="en-US" altLang="zh-CN" sz="1200" kern="0" dirty="0">
              <a:cs typeface="+mn-ea"/>
              <a:sym typeface="+mn-lt"/>
            </a:endParaRPr>
          </a:p>
          <a:p>
            <a:pPr>
              <a:lnSpc>
                <a:spcPct val="120000"/>
              </a:lnSpc>
            </a:pPr>
            <a:r>
              <a:rPr lang="en-US" altLang="zh-CN" sz="1200" kern="0" dirty="0">
                <a:cs typeface="+mn-ea"/>
                <a:sym typeface="+mn-lt"/>
              </a:rPr>
              <a:t>2022/04/27 02:06:42 [notice] 1#1: built by </a:t>
            </a:r>
            <a:r>
              <a:rPr lang="en-US" altLang="zh-CN" sz="1200" kern="0" dirty="0" err="1">
                <a:cs typeface="+mn-ea"/>
                <a:sym typeface="+mn-lt"/>
              </a:rPr>
              <a:t>gcc</a:t>
            </a:r>
            <a:r>
              <a:rPr lang="en-US" altLang="zh-CN" sz="1200" kern="0" dirty="0">
                <a:cs typeface="+mn-ea"/>
                <a:sym typeface="+mn-lt"/>
              </a:rPr>
              <a:t> 10.2.1 20210110 (</a:t>
            </a:r>
            <a:r>
              <a:rPr lang="en-US" altLang="zh-CN" sz="1200" kern="0" dirty="0" err="1">
                <a:cs typeface="+mn-ea"/>
                <a:sym typeface="+mn-lt"/>
              </a:rPr>
              <a:t>Debian</a:t>
            </a:r>
            <a:r>
              <a:rPr lang="en-US" altLang="zh-CN" sz="1200" kern="0" dirty="0">
                <a:cs typeface="+mn-ea"/>
                <a:sym typeface="+mn-lt"/>
              </a:rPr>
              <a:t> </a:t>
            </a:r>
            <a:r>
              <a:rPr lang="en-US" altLang="zh-CN" sz="1200" kern="0" dirty="0" smtClean="0">
                <a:cs typeface="+mn-ea"/>
                <a:sym typeface="+mn-lt"/>
              </a:rPr>
              <a:t>10.2.1-6</a:t>
            </a:r>
            <a:r>
              <a:rPr lang="en-US" altLang="zh-CN" sz="1200" kern="0" dirty="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2022/04/27 02:06:42 [notice] 1#1: OS: Linux </a:t>
            </a:r>
            <a:r>
              <a:rPr lang="en-US" altLang="zh-CN" sz="1200" kern="0" dirty="0" smtClean="0">
                <a:cs typeface="+mn-ea"/>
                <a:sym typeface="+mn-lt"/>
              </a:rPr>
              <a:t>3.10.0-1160.el7.x86_64</a:t>
            </a:r>
            <a:endParaRPr lang="en-US" altLang="zh-CN" sz="1200" kern="0" dirty="0">
              <a:cs typeface="+mn-ea"/>
              <a:sym typeface="+mn-lt"/>
            </a:endParaRPr>
          </a:p>
          <a:p>
            <a:pPr>
              <a:lnSpc>
                <a:spcPct val="120000"/>
              </a:lnSpc>
            </a:pPr>
            <a:r>
              <a:rPr lang="en-US" altLang="zh-CN" sz="1200" kern="0" dirty="0">
                <a:cs typeface="+mn-ea"/>
                <a:sym typeface="+mn-lt"/>
              </a:rPr>
              <a:t>2022/04/27 02:06:42 [notice] 1#1: </a:t>
            </a:r>
            <a:r>
              <a:rPr lang="en-US" altLang="zh-CN" sz="1200" kern="0" dirty="0" err="1">
                <a:cs typeface="+mn-ea"/>
                <a:sym typeface="+mn-lt"/>
              </a:rPr>
              <a:t>getrlimit</a:t>
            </a:r>
            <a:r>
              <a:rPr lang="en-US" altLang="zh-CN" sz="1200" kern="0" dirty="0">
                <a:cs typeface="+mn-ea"/>
                <a:sym typeface="+mn-lt"/>
              </a:rPr>
              <a:t>(RLIMIT_NOFILE): 1048576:1048576</a:t>
            </a:r>
            <a:endParaRPr lang="en-US" altLang="zh-CN" sz="1200" kern="0" dirty="0">
              <a:cs typeface="+mn-ea"/>
              <a:sym typeface="+mn-lt"/>
            </a:endParaRPr>
          </a:p>
          <a:p>
            <a:pPr>
              <a:lnSpc>
                <a:spcPct val="120000"/>
              </a:lnSpc>
            </a:pPr>
            <a:r>
              <a:rPr lang="en-US" altLang="zh-CN" sz="1200" kern="0" dirty="0">
                <a:cs typeface="+mn-ea"/>
                <a:sym typeface="+mn-lt"/>
              </a:rPr>
              <a:t>2022/04/27 02:06:42 [notice] 1#1: start worker processes</a:t>
            </a:r>
            <a:endParaRPr lang="en-US" altLang="zh-CN" sz="1200" kern="0" dirty="0">
              <a:cs typeface="+mn-ea"/>
              <a:sym typeface="+mn-lt"/>
            </a:endParaRPr>
          </a:p>
          <a:p>
            <a:pPr>
              <a:lnSpc>
                <a:spcPct val="120000"/>
              </a:lnSpc>
            </a:pPr>
            <a:r>
              <a:rPr lang="en-US" altLang="zh-CN" sz="1200" kern="0" dirty="0">
                <a:cs typeface="+mn-ea"/>
                <a:sym typeface="+mn-lt"/>
              </a:rPr>
              <a:t>2022/04/27 02:06:42 [notice] 1#1: start worker process 30</a:t>
            </a:r>
            <a:endParaRPr lang="en-US" altLang="zh-CN" sz="1200" kern="0" dirty="0">
              <a:cs typeface="+mn-ea"/>
              <a:sym typeface="+mn-lt"/>
            </a:endParaRPr>
          </a:p>
          <a:p>
            <a:pPr>
              <a:lnSpc>
                <a:spcPct val="120000"/>
              </a:lnSpc>
            </a:pPr>
            <a:r>
              <a:rPr lang="en-US" altLang="zh-CN" sz="1200" kern="0" dirty="0">
                <a:cs typeface="+mn-ea"/>
                <a:sym typeface="+mn-lt"/>
              </a:rPr>
              <a:t>2022/04/27 02:06:42 [notice] 1#1: start worker process 31</a:t>
            </a:r>
            <a:endParaRPr lang="en-US" altLang="zh-CN" sz="1200" kern="0" dirty="0">
              <a:cs typeface="+mn-ea"/>
              <a:sym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Kubernetes</a:t>
            </a:r>
            <a:r>
              <a:rPr lang="zh-CN" altLang="en-US" dirty="0">
                <a:latin typeface="+mn-lt"/>
                <a:ea typeface="+mn-ea"/>
                <a:cs typeface="+mn-ea"/>
                <a:sym typeface="+mn-lt"/>
              </a:rPr>
              <a:t>对象的基本</a:t>
            </a:r>
            <a:r>
              <a:rPr lang="zh-CN" altLang="en-US">
                <a:latin typeface="+mn-lt"/>
                <a:ea typeface="+mn-ea"/>
                <a:cs typeface="+mn-ea"/>
                <a:sym typeface="+mn-lt"/>
              </a:rPr>
              <a:t>操作 </a:t>
            </a:r>
            <a:r>
              <a:rPr lang="en-US" altLang="zh-CN" smtClean="0">
                <a:latin typeface="+mn-lt"/>
                <a:ea typeface="+mn-ea"/>
                <a:cs typeface="+mn-ea"/>
                <a:sym typeface="+mn-lt"/>
              </a:rPr>
              <a:t>- </a:t>
            </a:r>
            <a:r>
              <a:rPr lang="zh-CN" altLang="en-US" dirty="0" smtClean="0">
                <a:latin typeface="+mn-lt"/>
                <a:ea typeface="+mn-ea"/>
                <a:cs typeface="+mn-ea"/>
                <a:sym typeface="+mn-lt"/>
              </a:rPr>
              <a:t>删除</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a:latin typeface="+mn-lt"/>
                <a:ea typeface="+mn-ea"/>
                <a:cs typeface="+mn-ea"/>
                <a:sym typeface="+mn-lt"/>
              </a:rPr>
              <a:t>使用命令“</a:t>
            </a:r>
            <a:r>
              <a:rPr lang="en-US" altLang="zh-CN" sz="1800" dirty="0">
                <a:latin typeface="+mn-lt"/>
                <a:ea typeface="+mn-ea"/>
                <a:cs typeface="+mn-ea"/>
                <a:sym typeface="+mn-lt"/>
              </a:rPr>
              <a:t>kubectl </a:t>
            </a:r>
            <a:r>
              <a:rPr lang="en-US" altLang="zh-CN" sz="1800" dirty="0" smtClean="0">
                <a:latin typeface="+mn-lt"/>
                <a:ea typeface="+mn-ea"/>
                <a:cs typeface="+mn-ea"/>
                <a:sym typeface="+mn-lt"/>
              </a:rPr>
              <a:t>delete</a:t>
            </a:r>
            <a:r>
              <a:rPr lang="zh-CN" altLang="en-US" sz="1800" dirty="0" smtClean="0">
                <a:latin typeface="+mn-lt"/>
                <a:ea typeface="+mn-ea"/>
                <a:cs typeface="+mn-ea"/>
                <a:sym typeface="+mn-lt"/>
              </a:rPr>
              <a:t>”可删除对象</a:t>
            </a:r>
            <a:endParaRPr lang="en-US" altLang="zh-CN" sz="1800" dirty="0" smtClean="0">
              <a:latin typeface="+mn-lt"/>
              <a:ea typeface="+mn-ea"/>
              <a:cs typeface="+mn-ea"/>
              <a:sym typeface="+mn-lt"/>
            </a:endParaRPr>
          </a:p>
          <a:p>
            <a:endParaRPr lang="zh-CN" altLang="en-US" sz="1800" dirty="0">
              <a:latin typeface="+mn-lt"/>
              <a:ea typeface="+mn-ea"/>
              <a:cs typeface="+mn-ea"/>
              <a:sym typeface="+mn-lt"/>
            </a:endParaRPr>
          </a:p>
          <a:p>
            <a:endParaRPr lang="zh-CN" altLang="en-US" sz="1800" dirty="0">
              <a:latin typeface="+mn-lt"/>
              <a:ea typeface="+mn-ea"/>
              <a:cs typeface="+mn-ea"/>
              <a:sym typeface="+mn-lt"/>
            </a:endParaRPr>
          </a:p>
        </p:txBody>
      </p:sp>
      <p:sp>
        <p:nvSpPr>
          <p:cNvPr id="4" name="矩形 3"/>
          <p:cNvSpPr/>
          <p:nvPr/>
        </p:nvSpPr>
        <p:spPr>
          <a:xfrm>
            <a:off x="1464605" y="1785473"/>
            <a:ext cx="4343411" cy="1643527"/>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[root@k8s01 </a:t>
            </a:r>
            <a:r>
              <a:rPr lang="en-US" altLang="zh-CN" sz="1200" kern="0" dirty="0" err="1">
                <a:cs typeface="+mn-ea"/>
                <a:sym typeface="+mn-lt"/>
              </a:rPr>
              <a:t>yaml</a:t>
            </a:r>
            <a:r>
              <a:rPr lang="en-US" altLang="zh-CN" sz="1200" kern="0" dirty="0">
                <a:cs typeface="+mn-ea"/>
                <a:sym typeface="+mn-lt"/>
              </a:rPr>
              <a:t>]# kubectl get </a:t>
            </a:r>
            <a:r>
              <a:rPr lang="en-US" altLang="zh-CN" sz="1200" kern="0" smtClean="0">
                <a:cs typeface="+mn-ea"/>
                <a:sym typeface="+mn-lt"/>
              </a:rPr>
              <a:t>Pod -n </a:t>
            </a:r>
            <a:r>
              <a:rPr lang="en-US" altLang="zh-CN" sz="1200" kern="0" dirty="0">
                <a:cs typeface="+mn-ea"/>
                <a:sym typeface="+mn-lt"/>
              </a:rPr>
              <a:t>test</a:t>
            </a:r>
            <a:endParaRPr lang="en-US" altLang="zh-CN" sz="1200" kern="0" dirty="0">
              <a:cs typeface="+mn-ea"/>
              <a:sym typeface="+mn-lt"/>
            </a:endParaRPr>
          </a:p>
          <a:p>
            <a:pPr>
              <a:lnSpc>
                <a:spcPct val="120000"/>
              </a:lnSpc>
            </a:pPr>
            <a:r>
              <a:rPr lang="en-US" altLang="zh-CN" sz="1200" kern="0" dirty="0">
                <a:cs typeface="+mn-ea"/>
                <a:sym typeface="+mn-lt"/>
              </a:rPr>
              <a:t>NAME   READY   STATUS    RESTARTS   AGE</a:t>
            </a:r>
            <a:endParaRPr lang="en-US" altLang="zh-CN" sz="1200" kern="0" dirty="0">
              <a:cs typeface="+mn-ea"/>
              <a:sym typeface="+mn-lt"/>
            </a:endParaRPr>
          </a:p>
          <a:p>
            <a:pPr>
              <a:lnSpc>
                <a:spcPct val="120000"/>
              </a:lnSpc>
            </a:pPr>
            <a:r>
              <a:rPr lang="en-US" altLang="zh-CN" sz="1200" kern="0" dirty="0">
                <a:cs typeface="+mn-ea"/>
                <a:sym typeface="+mn-lt"/>
              </a:rPr>
              <a:t>web    1/1     Running   0          </a:t>
            </a:r>
            <a:r>
              <a:rPr lang="en-US" altLang="zh-CN" sz="1200" kern="0" dirty="0" smtClean="0">
                <a:cs typeface="+mn-ea"/>
                <a:sym typeface="+mn-lt"/>
              </a:rPr>
              <a:t>11s</a:t>
            </a:r>
            <a:endParaRPr lang="en-US" altLang="zh-CN" sz="1200" kern="0" dirty="0" smtClean="0">
              <a:cs typeface="+mn-ea"/>
              <a:sym typeface="+mn-lt"/>
            </a:endParaRPr>
          </a:p>
          <a:p>
            <a:pPr>
              <a:lnSpc>
                <a:spcPct val="120000"/>
              </a:lnSpc>
            </a:pPr>
            <a:r>
              <a:rPr lang="en-US" altLang="zh-CN" sz="1200" kern="0" dirty="0" smtClean="0">
                <a:cs typeface="+mn-ea"/>
                <a:sym typeface="+mn-lt"/>
              </a:rPr>
              <a:t>[</a:t>
            </a:r>
            <a:r>
              <a:rPr lang="en-US" altLang="zh-CN" sz="1200" kern="0" dirty="0">
                <a:cs typeface="+mn-ea"/>
                <a:sym typeface="+mn-lt"/>
              </a:rPr>
              <a:t>root@k8s01 </a:t>
            </a:r>
            <a:r>
              <a:rPr lang="en-US" altLang="zh-CN" sz="1200" kern="0" dirty="0" err="1">
                <a:cs typeface="+mn-ea"/>
                <a:sym typeface="+mn-lt"/>
              </a:rPr>
              <a:t>yaml</a:t>
            </a:r>
            <a:r>
              <a:rPr lang="en-US" altLang="zh-CN" sz="1200" kern="0" dirty="0">
                <a:cs typeface="+mn-ea"/>
                <a:sym typeface="+mn-lt"/>
              </a:rPr>
              <a:t>]# kubectl </a:t>
            </a:r>
            <a:r>
              <a:rPr lang="en-US" altLang="zh-CN" sz="1200" kern="0">
                <a:cs typeface="+mn-ea"/>
                <a:sym typeface="+mn-lt"/>
              </a:rPr>
              <a:t>delete </a:t>
            </a:r>
            <a:r>
              <a:rPr lang="en-US" altLang="zh-CN" sz="1200" kern="0" smtClean="0">
                <a:cs typeface="+mn-ea"/>
                <a:sym typeface="+mn-lt"/>
              </a:rPr>
              <a:t>-f </a:t>
            </a:r>
            <a:r>
              <a:rPr lang="en-US" altLang="zh-CN" sz="1200" kern="0" dirty="0" err="1">
                <a:cs typeface="+mn-ea"/>
                <a:sym typeface="+mn-lt"/>
              </a:rPr>
              <a:t>nginx.yaml</a:t>
            </a:r>
            <a:endParaRPr lang="en-US" altLang="zh-CN" sz="1200" kern="0" dirty="0">
              <a:cs typeface="+mn-ea"/>
              <a:sym typeface="+mn-lt"/>
            </a:endParaRPr>
          </a:p>
          <a:p>
            <a:pPr>
              <a:lnSpc>
                <a:spcPct val="120000"/>
              </a:lnSpc>
            </a:pPr>
            <a:r>
              <a:rPr lang="en-US" altLang="zh-CN" sz="1200" kern="0" dirty="0" smtClean="0">
                <a:cs typeface="+mn-ea"/>
                <a:sym typeface="+mn-lt"/>
              </a:rPr>
              <a:t>Pod </a:t>
            </a:r>
            <a:r>
              <a:rPr lang="en-US" altLang="zh-CN" sz="1200" kern="0" dirty="0">
                <a:cs typeface="+mn-ea"/>
                <a:sym typeface="+mn-lt"/>
              </a:rPr>
              <a:t>"web" </a:t>
            </a:r>
            <a:r>
              <a:rPr lang="en-US" altLang="zh-CN" sz="1200" kern="0" dirty="0" smtClean="0">
                <a:cs typeface="+mn-ea"/>
                <a:sym typeface="+mn-lt"/>
              </a:rPr>
              <a:t>deleted</a:t>
            </a:r>
            <a:endParaRPr lang="en-US" altLang="zh-CN" sz="1200" kern="0" dirty="0" smtClean="0">
              <a:cs typeface="+mn-ea"/>
              <a:sym typeface="+mn-lt"/>
            </a:endParaRPr>
          </a:p>
          <a:p>
            <a:pPr>
              <a:lnSpc>
                <a:spcPct val="120000"/>
              </a:lnSpc>
            </a:pPr>
            <a:r>
              <a:rPr lang="en-US" altLang="zh-CN" sz="1200" kern="0" dirty="0">
                <a:cs typeface="+mn-ea"/>
                <a:sym typeface="+mn-lt"/>
              </a:rPr>
              <a:t>[root@k8s01 </a:t>
            </a:r>
            <a:r>
              <a:rPr lang="en-US" altLang="zh-CN" sz="1200" kern="0" dirty="0" err="1">
                <a:cs typeface="+mn-ea"/>
                <a:sym typeface="+mn-lt"/>
              </a:rPr>
              <a:t>yaml</a:t>
            </a:r>
            <a:r>
              <a:rPr lang="en-US" altLang="zh-CN" sz="1200" kern="0" dirty="0">
                <a:cs typeface="+mn-ea"/>
                <a:sym typeface="+mn-lt"/>
              </a:rPr>
              <a:t>]# kubectl get </a:t>
            </a:r>
            <a:r>
              <a:rPr lang="en-US" altLang="zh-CN" sz="1200" kern="0" smtClean="0">
                <a:cs typeface="+mn-ea"/>
                <a:sym typeface="+mn-lt"/>
              </a:rPr>
              <a:t>Pod -n </a:t>
            </a:r>
            <a:r>
              <a:rPr lang="en-US" altLang="zh-CN" sz="1200" kern="0" dirty="0">
                <a:cs typeface="+mn-ea"/>
                <a:sym typeface="+mn-lt"/>
              </a:rPr>
              <a:t>test</a:t>
            </a:r>
            <a:endParaRPr lang="en-US" altLang="zh-CN" sz="1200" kern="0" dirty="0">
              <a:cs typeface="+mn-ea"/>
              <a:sym typeface="+mn-lt"/>
            </a:endParaRPr>
          </a:p>
          <a:p>
            <a:pPr>
              <a:lnSpc>
                <a:spcPct val="120000"/>
              </a:lnSpc>
            </a:pPr>
            <a:r>
              <a:rPr lang="en-US" altLang="zh-CN" sz="1200" kern="0" dirty="0">
                <a:cs typeface="+mn-ea"/>
                <a:sym typeface="+mn-lt"/>
              </a:rPr>
              <a:t>No resources found in test namespace</a:t>
            </a:r>
            <a:r>
              <a:rPr lang="en-US" altLang="zh-CN" sz="1200" kern="0" dirty="0" smtClean="0">
                <a:cs typeface="+mn-ea"/>
                <a:sym typeface="+mn-lt"/>
              </a:rPr>
              <a:t>.</a:t>
            </a:r>
            <a:endParaRPr lang="en-US" altLang="zh-CN" sz="1200" kern="0" dirty="0">
              <a:cs typeface="+mn-ea"/>
              <a:sym typeface="+mn-lt"/>
            </a:endParaRPr>
          </a:p>
        </p:txBody>
      </p:sp>
      <p:sp>
        <p:nvSpPr>
          <p:cNvPr id="5" name="矩形 4"/>
          <p:cNvSpPr/>
          <p:nvPr/>
        </p:nvSpPr>
        <p:spPr>
          <a:xfrm>
            <a:off x="6370834" y="3912833"/>
            <a:ext cx="4343411" cy="1643527"/>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[root@k8s01 </a:t>
            </a:r>
            <a:r>
              <a:rPr lang="en-US" altLang="zh-CN" sz="1200" kern="0" dirty="0" err="1">
                <a:cs typeface="+mn-ea"/>
                <a:sym typeface="+mn-lt"/>
              </a:rPr>
              <a:t>yaml</a:t>
            </a:r>
            <a:r>
              <a:rPr lang="en-US" altLang="zh-CN" sz="1200" kern="0" dirty="0">
                <a:cs typeface="+mn-ea"/>
                <a:sym typeface="+mn-lt"/>
              </a:rPr>
              <a:t>]# kubectl get </a:t>
            </a:r>
            <a:r>
              <a:rPr lang="en-US" altLang="zh-CN" sz="1200" kern="0" smtClean="0">
                <a:cs typeface="+mn-ea"/>
                <a:sym typeface="+mn-lt"/>
              </a:rPr>
              <a:t>Pod -n </a:t>
            </a:r>
            <a:r>
              <a:rPr lang="en-US" altLang="zh-CN" sz="1200" kern="0" dirty="0">
                <a:cs typeface="+mn-ea"/>
                <a:sym typeface="+mn-lt"/>
              </a:rPr>
              <a:t>test</a:t>
            </a:r>
            <a:endParaRPr lang="en-US" altLang="zh-CN" sz="1200" kern="0" dirty="0">
              <a:cs typeface="+mn-ea"/>
              <a:sym typeface="+mn-lt"/>
            </a:endParaRPr>
          </a:p>
          <a:p>
            <a:pPr>
              <a:lnSpc>
                <a:spcPct val="120000"/>
              </a:lnSpc>
            </a:pPr>
            <a:r>
              <a:rPr lang="en-US" altLang="zh-CN" sz="1200" kern="0" dirty="0">
                <a:cs typeface="+mn-ea"/>
                <a:sym typeface="+mn-lt"/>
              </a:rPr>
              <a:t>NAME   READY   STATUS    RESTARTS   AGE</a:t>
            </a:r>
            <a:endParaRPr lang="en-US" altLang="zh-CN" sz="1200" kern="0" dirty="0">
              <a:cs typeface="+mn-ea"/>
              <a:sym typeface="+mn-lt"/>
            </a:endParaRPr>
          </a:p>
          <a:p>
            <a:pPr>
              <a:lnSpc>
                <a:spcPct val="120000"/>
              </a:lnSpc>
            </a:pPr>
            <a:r>
              <a:rPr lang="en-US" altLang="zh-CN" sz="1200" kern="0" dirty="0">
                <a:cs typeface="+mn-ea"/>
                <a:sym typeface="+mn-lt"/>
              </a:rPr>
              <a:t>web    1/1     Running   0          11s</a:t>
            </a:r>
            <a:endParaRPr lang="en-US" altLang="zh-CN" sz="1200" kern="0" dirty="0">
              <a:cs typeface="+mn-ea"/>
              <a:sym typeface="+mn-lt"/>
            </a:endParaRPr>
          </a:p>
          <a:p>
            <a:pPr>
              <a:lnSpc>
                <a:spcPct val="120000"/>
              </a:lnSpc>
            </a:pPr>
            <a:r>
              <a:rPr lang="en-US" altLang="zh-CN" sz="1200" kern="0" dirty="0">
                <a:cs typeface="+mn-ea"/>
                <a:sym typeface="+mn-lt"/>
              </a:rPr>
              <a:t>[root@k8s01 </a:t>
            </a:r>
            <a:r>
              <a:rPr lang="en-US" altLang="zh-CN" sz="1200" kern="0" dirty="0" err="1">
                <a:cs typeface="+mn-ea"/>
                <a:sym typeface="+mn-lt"/>
              </a:rPr>
              <a:t>yaml</a:t>
            </a:r>
            <a:r>
              <a:rPr lang="en-US" altLang="zh-CN" sz="1200" kern="0" dirty="0">
                <a:cs typeface="+mn-ea"/>
                <a:sym typeface="+mn-lt"/>
              </a:rPr>
              <a:t>]# kubectl delete </a:t>
            </a:r>
            <a:r>
              <a:rPr lang="en-US" altLang="zh-CN" sz="1200" kern="0" dirty="0" smtClean="0">
                <a:cs typeface="+mn-ea"/>
                <a:sym typeface="+mn-lt"/>
              </a:rPr>
              <a:t>Pod </a:t>
            </a:r>
            <a:r>
              <a:rPr lang="en-US" altLang="zh-CN" sz="1200" kern="0">
                <a:cs typeface="+mn-ea"/>
                <a:sym typeface="+mn-lt"/>
              </a:rPr>
              <a:t>web </a:t>
            </a:r>
            <a:r>
              <a:rPr lang="en-US" altLang="zh-CN" sz="1200" kern="0" smtClean="0">
                <a:cs typeface="+mn-ea"/>
                <a:sym typeface="+mn-lt"/>
              </a:rPr>
              <a:t>-n </a:t>
            </a:r>
            <a:r>
              <a:rPr lang="en-US" altLang="zh-CN" sz="1200" kern="0" dirty="0">
                <a:cs typeface="+mn-ea"/>
                <a:sym typeface="+mn-lt"/>
              </a:rPr>
              <a:t>test</a:t>
            </a:r>
            <a:endParaRPr lang="en-US" altLang="zh-CN" sz="1200" kern="0" dirty="0">
              <a:cs typeface="+mn-ea"/>
              <a:sym typeface="+mn-lt"/>
            </a:endParaRPr>
          </a:p>
          <a:p>
            <a:pPr>
              <a:lnSpc>
                <a:spcPct val="120000"/>
              </a:lnSpc>
            </a:pPr>
            <a:r>
              <a:rPr lang="en-US" altLang="zh-CN" sz="1200" kern="0" dirty="0" smtClean="0">
                <a:cs typeface="+mn-ea"/>
                <a:sym typeface="+mn-lt"/>
              </a:rPr>
              <a:t>Pod </a:t>
            </a:r>
            <a:r>
              <a:rPr lang="en-US" altLang="zh-CN" sz="1200" kern="0" dirty="0">
                <a:cs typeface="+mn-ea"/>
                <a:sym typeface="+mn-lt"/>
              </a:rPr>
              <a:t>"web" deleted</a:t>
            </a:r>
            <a:endParaRPr lang="en-US" altLang="zh-CN" sz="1200" kern="0" dirty="0">
              <a:cs typeface="+mn-ea"/>
              <a:sym typeface="+mn-lt"/>
            </a:endParaRPr>
          </a:p>
          <a:p>
            <a:pPr>
              <a:lnSpc>
                <a:spcPct val="120000"/>
              </a:lnSpc>
            </a:pPr>
            <a:r>
              <a:rPr lang="en-US" altLang="zh-CN" sz="1200" kern="0" dirty="0">
                <a:cs typeface="+mn-ea"/>
                <a:sym typeface="+mn-lt"/>
              </a:rPr>
              <a:t>[root@k8s01 </a:t>
            </a:r>
            <a:r>
              <a:rPr lang="en-US" altLang="zh-CN" sz="1200" kern="0" dirty="0" err="1">
                <a:cs typeface="+mn-ea"/>
                <a:sym typeface="+mn-lt"/>
              </a:rPr>
              <a:t>yaml</a:t>
            </a:r>
            <a:r>
              <a:rPr lang="en-US" altLang="zh-CN" sz="1200" kern="0" dirty="0">
                <a:cs typeface="+mn-ea"/>
                <a:sym typeface="+mn-lt"/>
              </a:rPr>
              <a:t>]# kubectl get </a:t>
            </a:r>
            <a:r>
              <a:rPr lang="en-US" altLang="zh-CN" sz="1200" kern="0" smtClean="0">
                <a:cs typeface="+mn-ea"/>
                <a:sym typeface="+mn-lt"/>
              </a:rPr>
              <a:t>Pod -n </a:t>
            </a:r>
            <a:r>
              <a:rPr lang="en-US" altLang="zh-CN" sz="1200" kern="0" dirty="0">
                <a:cs typeface="+mn-ea"/>
                <a:sym typeface="+mn-lt"/>
              </a:rPr>
              <a:t>test</a:t>
            </a:r>
            <a:endParaRPr lang="en-US" altLang="zh-CN" sz="1200" kern="0" dirty="0">
              <a:cs typeface="+mn-ea"/>
              <a:sym typeface="+mn-lt"/>
            </a:endParaRPr>
          </a:p>
          <a:p>
            <a:pPr>
              <a:lnSpc>
                <a:spcPct val="120000"/>
              </a:lnSpc>
            </a:pPr>
            <a:r>
              <a:rPr lang="en-US" altLang="zh-CN" sz="1200" kern="0" dirty="0">
                <a:cs typeface="+mn-ea"/>
                <a:sym typeface="+mn-lt"/>
              </a:rPr>
              <a:t>No resources found in test namespace.</a:t>
            </a:r>
            <a:endParaRPr lang="en-US" altLang="zh-CN" sz="1200" kern="0" dirty="0">
              <a:cs typeface="+mn-ea"/>
              <a:sym typeface="+mn-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771031"/>
            <a:ext cx="10153650" cy="4068811"/>
          </a:xfrm>
        </p:spPr>
        <p:txBody>
          <a:bodyPr/>
          <a:lstStyle/>
          <a:p>
            <a:r>
              <a:rPr lang="zh-CN" altLang="en-US" dirty="0">
                <a:solidFill>
                  <a:schemeClr val="bg1">
                    <a:lumMod val="50000"/>
                  </a:schemeClr>
                </a:solidFill>
                <a:latin typeface="+mn-lt"/>
                <a:ea typeface="+mn-ea"/>
                <a:cs typeface="+mn-ea"/>
                <a:sym typeface="+mn-lt"/>
              </a:rPr>
              <a:t>单机容器面临的问题</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介绍</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安装</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对象的基本操作</a:t>
            </a:r>
            <a:endParaRPr lang="en-US" altLang="zh-CN" dirty="0">
              <a:solidFill>
                <a:schemeClr val="bg1">
                  <a:lumMod val="50000"/>
                </a:schemeClr>
              </a:solidFill>
              <a:latin typeface="+mn-lt"/>
              <a:ea typeface="+mn-ea"/>
              <a:cs typeface="+mn-ea"/>
              <a:sym typeface="+mn-lt"/>
            </a:endParaRPr>
          </a:p>
          <a:p>
            <a:r>
              <a:rPr lang="en-US" altLang="zh-CN" b="1" dirty="0">
                <a:latin typeface="+mn-lt"/>
                <a:ea typeface="+mn-ea"/>
                <a:cs typeface="+mn-ea"/>
                <a:sym typeface="+mn-lt"/>
              </a:rPr>
              <a:t>Kubernetes</a:t>
            </a:r>
            <a:r>
              <a:rPr lang="zh-CN" altLang="en-US" b="1" dirty="0">
                <a:latin typeface="+mn-lt"/>
                <a:ea typeface="+mn-ea"/>
                <a:cs typeface="+mn-ea"/>
                <a:sym typeface="+mn-lt"/>
              </a:rPr>
              <a:t> </a:t>
            </a:r>
            <a:r>
              <a:rPr lang="en-US" altLang="zh-CN" b="1" dirty="0">
                <a:latin typeface="+mn-lt"/>
                <a:ea typeface="+mn-ea"/>
                <a:cs typeface="+mn-ea"/>
                <a:sym typeface="+mn-lt"/>
              </a:rPr>
              <a:t>YAML</a:t>
            </a:r>
            <a:r>
              <a:rPr lang="zh-CN" altLang="en-US" b="1" dirty="0">
                <a:latin typeface="+mn-lt"/>
                <a:ea typeface="+mn-ea"/>
                <a:cs typeface="+mn-ea"/>
                <a:sym typeface="+mn-lt"/>
              </a:rPr>
              <a:t>文件编写基础</a:t>
            </a:r>
            <a:endParaRPr lang="en-US" altLang="zh-CN" b="1" dirty="0">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常用工作负载</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调度器简介</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Helm</a:t>
            </a:r>
            <a:r>
              <a:rPr lang="zh-CN" altLang="en-US" dirty="0">
                <a:solidFill>
                  <a:schemeClr val="bg1">
                    <a:lumMod val="50000"/>
                  </a:schemeClr>
                </a:solidFill>
                <a:latin typeface="+mn-lt"/>
                <a:ea typeface="+mn-ea"/>
                <a:cs typeface="+mn-ea"/>
                <a:sym typeface="+mn-lt"/>
              </a:rPr>
              <a:t>简介</a:t>
            </a:r>
            <a:endParaRPr lang="zh-CN" altLang="en-US" dirty="0">
              <a:solidFill>
                <a:schemeClr val="bg1">
                  <a:lumMod val="50000"/>
                </a:schemeClr>
              </a:solidFill>
              <a:latin typeface="+mn-lt"/>
              <a:ea typeface="+mn-ea"/>
              <a:cs typeface="+mn-ea"/>
              <a:sym typeface="+mn-lt"/>
            </a:endParaRPr>
          </a:p>
          <a:p>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YAML</a:t>
            </a:r>
            <a:r>
              <a:rPr lang="zh-CN" altLang="en-US" dirty="0" smtClean="0">
                <a:latin typeface="+mn-lt"/>
                <a:ea typeface="+mn-ea"/>
                <a:cs typeface="+mn-ea"/>
                <a:sym typeface="+mn-lt"/>
              </a:rPr>
              <a:t>文件的基本语法</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使用</a:t>
            </a:r>
            <a:r>
              <a:rPr lang="zh-CN" altLang="en-US" dirty="0">
                <a:latin typeface="+mn-lt"/>
                <a:ea typeface="+mn-ea"/>
                <a:cs typeface="+mn-ea"/>
                <a:sym typeface="+mn-lt"/>
              </a:rPr>
              <a:t>缩进表示层级</a:t>
            </a:r>
            <a:r>
              <a:rPr lang="zh-CN" altLang="en-US" dirty="0" smtClean="0">
                <a:latin typeface="+mn-lt"/>
                <a:ea typeface="+mn-ea"/>
                <a:cs typeface="+mn-ea"/>
                <a:sym typeface="+mn-lt"/>
              </a:rPr>
              <a:t>关系，左侧对齐的数据表示同一层级</a:t>
            </a:r>
            <a:endParaRPr lang="zh-CN" altLang="en-US" dirty="0">
              <a:latin typeface="+mn-lt"/>
              <a:ea typeface="+mn-ea"/>
              <a:cs typeface="+mn-ea"/>
              <a:sym typeface="+mn-lt"/>
            </a:endParaRPr>
          </a:p>
          <a:p>
            <a:r>
              <a:rPr lang="zh-CN" altLang="en-US" dirty="0" smtClean="0">
                <a:latin typeface="+mn-lt"/>
                <a:ea typeface="+mn-ea"/>
                <a:cs typeface="+mn-ea"/>
                <a:sym typeface="+mn-lt"/>
              </a:rPr>
              <a:t>缩进</a:t>
            </a:r>
            <a:r>
              <a:rPr lang="zh-CN" altLang="en-US" dirty="0">
                <a:latin typeface="+mn-lt"/>
                <a:ea typeface="+mn-ea"/>
                <a:cs typeface="+mn-ea"/>
                <a:sym typeface="+mn-lt"/>
              </a:rPr>
              <a:t>必须使用</a:t>
            </a:r>
            <a:r>
              <a:rPr lang="zh-CN" altLang="en-US" dirty="0" smtClean="0">
                <a:latin typeface="+mn-lt"/>
                <a:ea typeface="+mn-ea"/>
                <a:cs typeface="+mn-ea"/>
                <a:sym typeface="+mn-lt"/>
              </a:rPr>
              <a:t>空格，不可使用</a:t>
            </a:r>
            <a:r>
              <a:rPr lang="en-US" altLang="zh-CN" dirty="0" smtClean="0">
                <a:latin typeface="+mn-lt"/>
                <a:ea typeface="+mn-ea"/>
                <a:cs typeface="+mn-ea"/>
                <a:sym typeface="+mn-lt"/>
              </a:rPr>
              <a:t>tab</a:t>
            </a:r>
            <a:endParaRPr lang="en-US" altLang="zh-CN" dirty="0" smtClean="0">
              <a:latin typeface="+mn-lt"/>
              <a:ea typeface="+mn-ea"/>
              <a:cs typeface="+mn-ea"/>
              <a:sym typeface="+mn-lt"/>
            </a:endParaRPr>
          </a:p>
          <a:p>
            <a:r>
              <a:rPr lang="zh-CN" altLang="en-US" dirty="0" smtClean="0">
                <a:latin typeface="+mn-lt"/>
                <a:ea typeface="+mn-ea"/>
                <a:cs typeface="+mn-ea"/>
                <a:sym typeface="+mn-lt"/>
              </a:rPr>
              <a:t>以</a:t>
            </a:r>
            <a:r>
              <a:rPr lang="en-US" altLang="zh-CN" dirty="0" smtClean="0">
                <a:latin typeface="+mn-lt"/>
                <a:ea typeface="+mn-ea"/>
                <a:cs typeface="+mn-ea"/>
                <a:sym typeface="+mn-lt"/>
              </a:rPr>
              <a:t>“-”</a:t>
            </a:r>
            <a:r>
              <a:rPr lang="zh-CN" altLang="en-US" dirty="0" smtClean="0">
                <a:latin typeface="+mn-lt"/>
                <a:ea typeface="+mn-ea"/>
                <a:cs typeface="+mn-ea"/>
                <a:sym typeface="+mn-lt"/>
              </a:rPr>
              <a:t>开头</a:t>
            </a:r>
            <a:r>
              <a:rPr lang="zh-CN" altLang="en-US" dirty="0">
                <a:latin typeface="+mn-lt"/>
                <a:ea typeface="+mn-ea"/>
                <a:cs typeface="+mn-ea"/>
                <a:sym typeface="+mn-lt"/>
              </a:rPr>
              <a:t>，代表是一个列表</a:t>
            </a:r>
            <a:r>
              <a:rPr lang="zh-CN" altLang="en-US" dirty="0" smtClean="0">
                <a:latin typeface="+mn-lt"/>
                <a:ea typeface="+mn-ea"/>
                <a:cs typeface="+mn-ea"/>
                <a:sym typeface="+mn-lt"/>
              </a:rPr>
              <a:t>，需执行顺序 </a:t>
            </a:r>
            <a:endParaRPr lang="zh-CN" altLang="en-US" dirty="0">
              <a:latin typeface="+mn-lt"/>
              <a:ea typeface="+mn-ea"/>
              <a:cs typeface="+mn-ea"/>
              <a:sym typeface="+mn-lt"/>
            </a:endParaRPr>
          </a:p>
          <a:p>
            <a:r>
              <a:rPr lang="zh-CN" altLang="en-US" dirty="0" smtClean="0">
                <a:latin typeface="+mn-lt"/>
                <a:ea typeface="+mn-ea"/>
                <a:cs typeface="+mn-ea"/>
                <a:sym typeface="+mn-lt"/>
              </a:rPr>
              <a:t>不以</a:t>
            </a:r>
            <a:r>
              <a:rPr lang="en-US" altLang="zh-CN" dirty="0" smtClean="0">
                <a:latin typeface="+mn-lt"/>
                <a:ea typeface="+mn-ea"/>
                <a:cs typeface="+mn-ea"/>
                <a:sym typeface="+mn-lt"/>
              </a:rPr>
              <a:t>“-”</a:t>
            </a:r>
            <a:r>
              <a:rPr lang="zh-CN" altLang="en-US" dirty="0" smtClean="0">
                <a:latin typeface="+mn-lt"/>
                <a:ea typeface="+mn-ea"/>
                <a:cs typeface="+mn-ea"/>
                <a:sym typeface="+mn-lt"/>
              </a:rPr>
              <a:t>开头</a:t>
            </a:r>
            <a:r>
              <a:rPr lang="zh-CN" altLang="en-US" dirty="0">
                <a:latin typeface="+mn-lt"/>
                <a:ea typeface="+mn-ea"/>
                <a:cs typeface="+mn-ea"/>
                <a:sym typeface="+mn-lt"/>
              </a:rPr>
              <a:t>，代表是一个字典</a:t>
            </a:r>
            <a:r>
              <a:rPr lang="zh-CN" altLang="en-US" dirty="0" smtClean="0">
                <a:latin typeface="+mn-lt"/>
                <a:ea typeface="+mn-ea"/>
                <a:cs typeface="+mn-ea"/>
                <a:sym typeface="+mn-lt"/>
              </a:rPr>
              <a:t>，无执行顺序</a:t>
            </a:r>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Kubernetes</a:t>
            </a:r>
            <a:r>
              <a:rPr lang="zh-CN" altLang="en-US" dirty="0" smtClean="0">
                <a:latin typeface="+mn-lt"/>
                <a:ea typeface="+mn-ea"/>
                <a:cs typeface="+mn-ea"/>
                <a:sym typeface="+mn-lt"/>
              </a:rPr>
              <a:t>对象</a:t>
            </a:r>
            <a:r>
              <a:rPr lang="en-US" altLang="zh-CN" dirty="0" smtClean="0">
                <a:latin typeface="+mn-lt"/>
                <a:ea typeface="+mn-ea"/>
                <a:cs typeface="+mn-ea"/>
                <a:sym typeface="+mn-lt"/>
              </a:rPr>
              <a:t>YAML</a:t>
            </a:r>
            <a:r>
              <a:rPr lang="zh-CN" altLang="en-US" dirty="0" smtClean="0">
                <a:latin typeface="+mn-lt"/>
                <a:ea typeface="+mn-ea"/>
                <a:cs typeface="+mn-ea"/>
                <a:sym typeface="+mn-lt"/>
              </a:rPr>
              <a:t>文件的基本格式</a:t>
            </a:r>
            <a:endParaRPr lang="zh-CN" altLang="en-US" dirty="0">
              <a:latin typeface="+mn-lt"/>
              <a:ea typeface="+mn-ea"/>
              <a:cs typeface="+mn-ea"/>
              <a:sym typeface="+mn-lt"/>
            </a:endParaRPr>
          </a:p>
        </p:txBody>
      </p:sp>
      <p:sp>
        <p:nvSpPr>
          <p:cNvPr id="14" name="文本占位符 13"/>
          <p:cNvSpPr>
            <a:spLocks noGrp="1"/>
          </p:cNvSpPr>
          <p:nvPr>
            <p:ph type="body" sz="quarter" idx="10"/>
          </p:nvPr>
        </p:nvSpPr>
        <p:spPr/>
        <p:txBody>
          <a:bodyPr/>
          <a:lstStyle/>
          <a:p>
            <a:r>
              <a:rPr lang="en-US" altLang="zh-CN" sz="2000" dirty="0">
                <a:latin typeface="+mn-lt"/>
                <a:ea typeface="+mn-ea"/>
                <a:cs typeface="+mn-ea"/>
                <a:sym typeface="+mn-lt"/>
              </a:rPr>
              <a:t>GVK</a:t>
            </a:r>
            <a:r>
              <a:rPr lang="zh-CN" altLang="en-US" sz="2000" dirty="0" smtClean="0">
                <a:latin typeface="+mn-lt"/>
                <a:ea typeface="+mn-ea"/>
                <a:cs typeface="+mn-ea"/>
                <a:sym typeface="+mn-lt"/>
              </a:rPr>
              <a:t>信息</a:t>
            </a:r>
            <a:endParaRPr lang="en-US" altLang="zh-CN" sz="2000" dirty="0" smtClean="0">
              <a:latin typeface="+mn-lt"/>
              <a:ea typeface="+mn-ea"/>
              <a:cs typeface="+mn-ea"/>
              <a:sym typeface="+mn-lt"/>
            </a:endParaRPr>
          </a:p>
          <a:p>
            <a:pPr lvl="1"/>
            <a:r>
              <a:rPr lang="en-US" altLang="zh-CN" sz="1800" dirty="0">
                <a:latin typeface="+mn-lt"/>
                <a:ea typeface="+mn-ea"/>
                <a:cs typeface="+mn-ea"/>
                <a:sym typeface="+mn-lt"/>
              </a:rPr>
              <a:t>GVK </a:t>
            </a:r>
            <a:r>
              <a:rPr lang="zh-CN" altLang="en-US" sz="1800" dirty="0" smtClean="0">
                <a:latin typeface="+mn-lt"/>
                <a:ea typeface="+mn-ea"/>
                <a:cs typeface="+mn-ea"/>
                <a:sym typeface="+mn-lt"/>
              </a:rPr>
              <a:t>由</a:t>
            </a:r>
            <a:r>
              <a:rPr lang="en-US" altLang="zh-CN" sz="1800" dirty="0" smtClean="0">
                <a:latin typeface="+mn-lt"/>
                <a:ea typeface="+mn-ea"/>
                <a:cs typeface="+mn-ea"/>
                <a:sym typeface="+mn-lt"/>
              </a:rPr>
              <a:t>group</a:t>
            </a:r>
            <a:r>
              <a:rPr lang="zh-CN" altLang="en-US" sz="1800" dirty="0" smtClean="0">
                <a:latin typeface="+mn-lt"/>
                <a:ea typeface="+mn-ea"/>
                <a:cs typeface="+mn-ea"/>
                <a:sym typeface="+mn-lt"/>
              </a:rPr>
              <a:t>（</a:t>
            </a:r>
            <a:r>
              <a:rPr lang="en-US" altLang="zh-CN" sz="1800" dirty="0" smtClean="0">
                <a:latin typeface="+mn-lt"/>
                <a:ea typeface="+mn-ea"/>
                <a:cs typeface="+mn-ea"/>
                <a:sym typeface="+mn-lt"/>
              </a:rPr>
              <a:t>API</a:t>
            </a:r>
            <a:r>
              <a:rPr lang="zh-CN" altLang="en-US" sz="1800" dirty="0" smtClean="0">
                <a:latin typeface="+mn-lt"/>
                <a:ea typeface="+mn-ea"/>
                <a:cs typeface="+mn-ea"/>
                <a:sym typeface="+mn-lt"/>
              </a:rPr>
              <a:t>组）、</a:t>
            </a:r>
            <a:r>
              <a:rPr lang="en-US" altLang="zh-CN" sz="1800" dirty="0" smtClean="0">
                <a:latin typeface="+mn-lt"/>
                <a:ea typeface="+mn-ea"/>
                <a:cs typeface="+mn-ea"/>
                <a:sym typeface="+mn-lt"/>
              </a:rPr>
              <a:t>version</a:t>
            </a:r>
            <a:r>
              <a:rPr lang="zh-CN" altLang="en-US" sz="1800" dirty="0" smtClean="0">
                <a:latin typeface="+mn-lt"/>
                <a:ea typeface="+mn-ea"/>
                <a:cs typeface="+mn-ea"/>
                <a:sym typeface="+mn-lt"/>
              </a:rPr>
              <a:t>（</a:t>
            </a:r>
            <a:r>
              <a:rPr lang="en-US" altLang="zh-CN" sz="1800" dirty="0" smtClean="0">
                <a:latin typeface="+mn-lt"/>
                <a:ea typeface="+mn-ea"/>
                <a:cs typeface="+mn-ea"/>
                <a:sym typeface="+mn-lt"/>
              </a:rPr>
              <a:t>API</a:t>
            </a:r>
            <a:r>
              <a:rPr lang="zh-CN" altLang="en-US" sz="1800" dirty="0" smtClean="0">
                <a:latin typeface="+mn-lt"/>
                <a:ea typeface="+mn-ea"/>
                <a:cs typeface="+mn-ea"/>
                <a:sym typeface="+mn-lt"/>
              </a:rPr>
              <a:t>版本）及</a:t>
            </a:r>
            <a:r>
              <a:rPr lang="en-US" altLang="zh-CN" sz="1800" dirty="0" smtClean="0">
                <a:latin typeface="+mn-lt"/>
                <a:ea typeface="+mn-ea"/>
                <a:cs typeface="+mn-ea"/>
                <a:sym typeface="+mn-lt"/>
              </a:rPr>
              <a:t>kind</a:t>
            </a:r>
            <a:r>
              <a:rPr lang="zh-CN" altLang="en-US" sz="1800" dirty="0" smtClean="0">
                <a:latin typeface="+mn-lt"/>
                <a:ea typeface="+mn-ea"/>
                <a:cs typeface="+mn-ea"/>
                <a:sym typeface="+mn-lt"/>
              </a:rPr>
              <a:t>组成，根据</a:t>
            </a:r>
            <a:r>
              <a:rPr lang="en-US" altLang="zh-CN" sz="1800" dirty="0" smtClean="0">
                <a:latin typeface="+mn-lt"/>
                <a:ea typeface="+mn-ea"/>
                <a:cs typeface="+mn-ea"/>
                <a:sym typeface="+mn-lt"/>
              </a:rPr>
              <a:t>GVK</a:t>
            </a:r>
            <a:r>
              <a:rPr lang="zh-CN" altLang="en-US" sz="1800" dirty="0" smtClean="0">
                <a:latin typeface="+mn-lt"/>
                <a:ea typeface="+mn-ea"/>
                <a:cs typeface="+mn-ea"/>
                <a:sym typeface="+mn-lt"/>
              </a:rPr>
              <a:t>确定对象类型</a:t>
            </a:r>
            <a:endParaRPr lang="zh-CN" altLang="en-US" sz="1800" dirty="0">
              <a:latin typeface="+mn-lt"/>
              <a:ea typeface="+mn-ea"/>
              <a:cs typeface="+mn-ea"/>
              <a:sym typeface="+mn-lt"/>
            </a:endParaRPr>
          </a:p>
          <a:p>
            <a:r>
              <a:rPr lang="zh-CN" altLang="en-US" sz="2000" dirty="0" smtClean="0">
                <a:latin typeface="+mn-lt"/>
                <a:ea typeface="+mn-ea"/>
                <a:cs typeface="+mn-ea"/>
                <a:sym typeface="+mn-lt"/>
              </a:rPr>
              <a:t>元数据信息</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包含对象的名称、标签等信息</a:t>
            </a:r>
            <a:endParaRPr lang="en-US" altLang="zh-CN" sz="1800" dirty="0" smtClean="0">
              <a:latin typeface="+mn-lt"/>
              <a:ea typeface="+mn-ea"/>
              <a:cs typeface="+mn-ea"/>
              <a:sym typeface="+mn-lt"/>
            </a:endParaRPr>
          </a:p>
          <a:p>
            <a:r>
              <a:rPr lang="zh-CN" altLang="en-US" sz="2000" dirty="0" smtClean="0">
                <a:latin typeface="+mn-lt"/>
                <a:ea typeface="+mn-ea"/>
                <a:cs typeface="+mn-ea"/>
                <a:sym typeface="+mn-lt"/>
              </a:rPr>
              <a:t>对象规格</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对应对象的规格参数等</a:t>
            </a:r>
            <a:endParaRPr lang="en-US" altLang="zh-CN" sz="1800" dirty="0" smtClean="0">
              <a:latin typeface="+mn-lt"/>
              <a:ea typeface="+mn-ea"/>
              <a:cs typeface="+mn-ea"/>
              <a:sym typeface="+mn-lt"/>
            </a:endParaRPr>
          </a:p>
          <a:p>
            <a:pPr marL="302260" lvl="1" indent="-302260" algn="just">
              <a:spcBef>
                <a:spcPts val="790"/>
              </a:spcBef>
              <a:buFont typeface="Wingdings" panose="05000000000000000000" pitchFamily="2" charset="2"/>
              <a:buChar char="l"/>
            </a:pPr>
            <a:endParaRPr lang="zh-CN" altLang="en-US" sz="2000" dirty="0">
              <a:latin typeface="+mn-lt"/>
              <a:ea typeface="+mn-ea"/>
              <a:cs typeface="+mn-ea"/>
              <a:sym typeface="+mn-lt"/>
            </a:endParaRPr>
          </a:p>
        </p:txBody>
      </p:sp>
      <p:grpSp>
        <p:nvGrpSpPr>
          <p:cNvPr id="13" name="组合 12"/>
          <p:cNvGrpSpPr/>
          <p:nvPr/>
        </p:nvGrpSpPr>
        <p:grpSpPr>
          <a:xfrm>
            <a:off x="6262629" y="2341257"/>
            <a:ext cx="4796218" cy="3859518"/>
            <a:chOff x="2411776" y="1926374"/>
            <a:chExt cx="4796218" cy="3859518"/>
          </a:xfrm>
        </p:grpSpPr>
        <p:sp>
          <p:nvSpPr>
            <p:cNvPr id="4" name="矩形 3"/>
            <p:cNvSpPr/>
            <p:nvPr/>
          </p:nvSpPr>
          <p:spPr>
            <a:xfrm>
              <a:off x="2411776" y="1926374"/>
              <a:ext cx="4796218" cy="3859518"/>
            </a:xfrm>
            <a:prstGeom prst="rect">
              <a:avLst/>
            </a:prstGeom>
            <a:solidFill>
              <a:schemeClr val="bg1">
                <a:lumMod val="85000"/>
              </a:schemeClr>
            </a:solidFill>
            <a:ln>
              <a:noFill/>
            </a:ln>
          </p:spPr>
          <p:txBody>
            <a:bodyPr wrap="square">
              <a:spAutoFit/>
            </a:bodyPr>
            <a:lstStyle/>
            <a:p>
              <a:pPr>
                <a:lnSpc>
                  <a:spcPct val="120000"/>
                </a:lnSpc>
              </a:pPr>
              <a:r>
                <a:rPr lang="pt-BR" altLang="zh-CN" sz="1200" kern="0" dirty="0" smtClean="0">
                  <a:cs typeface="+mn-ea"/>
                  <a:sym typeface="+mn-lt"/>
                </a:rPr>
                <a:t>apiVersion</a:t>
              </a:r>
              <a:r>
                <a:rPr lang="pt-BR" altLang="zh-CN" sz="1200" kern="0" dirty="0">
                  <a:cs typeface="+mn-ea"/>
                  <a:sym typeface="+mn-lt"/>
                </a:rPr>
                <a:t>: v1</a:t>
              </a:r>
              <a:endParaRPr lang="pt-BR" altLang="zh-CN" sz="1200" kern="0" dirty="0">
                <a:cs typeface="+mn-ea"/>
                <a:sym typeface="+mn-lt"/>
              </a:endParaRPr>
            </a:p>
            <a:p>
              <a:pPr>
                <a:lnSpc>
                  <a:spcPct val="120000"/>
                </a:lnSpc>
              </a:pPr>
              <a:r>
                <a:rPr lang="pt-BR" altLang="zh-CN" sz="1200" kern="0" dirty="0">
                  <a:cs typeface="+mn-ea"/>
                  <a:sym typeface="+mn-lt"/>
                </a:rPr>
                <a:t>kind: Pod</a:t>
              </a:r>
              <a:endParaRPr lang="pt-BR" altLang="zh-CN" sz="1200" kern="0" dirty="0">
                <a:cs typeface="+mn-ea"/>
                <a:sym typeface="+mn-lt"/>
              </a:endParaRPr>
            </a:p>
            <a:p>
              <a:pPr>
                <a:lnSpc>
                  <a:spcPct val="120000"/>
                </a:lnSpc>
              </a:pPr>
              <a:r>
                <a:rPr lang="pt-BR" altLang="zh-CN" sz="1200" kern="0" dirty="0" smtClean="0">
                  <a:cs typeface="+mn-ea"/>
                  <a:sym typeface="+mn-lt"/>
                </a:rPr>
                <a:t>metadata</a:t>
              </a:r>
              <a:r>
                <a:rPr lang="pt-BR" altLang="zh-CN" sz="1200" kern="0" dirty="0">
                  <a:cs typeface="+mn-ea"/>
                  <a:sym typeface="+mn-lt"/>
                </a:rPr>
                <a:t>:</a:t>
              </a:r>
              <a:endParaRPr lang="pt-BR" altLang="zh-CN" sz="1200" kern="0" dirty="0">
                <a:cs typeface="+mn-ea"/>
                <a:sym typeface="+mn-lt"/>
              </a:endParaRPr>
            </a:p>
            <a:p>
              <a:pPr>
                <a:lnSpc>
                  <a:spcPct val="120000"/>
                </a:lnSpc>
              </a:pPr>
              <a:r>
                <a:rPr lang="pt-BR" altLang="zh-CN" sz="1200" kern="0" dirty="0">
                  <a:cs typeface="+mn-ea"/>
                  <a:sym typeface="+mn-lt"/>
                </a:rPr>
                <a:t>  labels:</a:t>
              </a:r>
              <a:endParaRPr lang="pt-BR" altLang="zh-CN" sz="1200" kern="0" dirty="0">
                <a:cs typeface="+mn-ea"/>
                <a:sym typeface="+mn-lt"/>
              </a:endParaRPr>
            </a:p>
            <a:p>
              <a:pPr>
                <a:lnSpc>
                  <a:spcPct val="120000"/>
                </a:lnSpc>
              </a:pPr>
              <a:r>
                <a:rPr lang="pt-BR" altLang="zh-CN" sz="1200" kern="0" dirty="0">
                  <a:cs typeface="+mn-ea"/>
                  <a:sym typeface="+mn-lt"/>
                </a:rPr>
                <a:t>    </a:t>
              </a:r>
              <a:r>
                <a:rPr lang="en-US" altLang="zh-CN" sz="1200" kern="0" dirty="0">
                  <a:cs typeface="+mn-ea"/>
                  <a:sym typeface="+mn-lt"/>
                </a:rPr>
                <a:t>type</a:t>
              </a:r>
              <a:r>
                <a:rPr lang="pt-BR" altLang="zh-CN" sz="1200" kern="0" dirty="0" smtClean="0">
                  <a:cs typeface="+mn-ea"/>
                  <a:sym typeface="+mn-lt"/>
                </a:rPr>
                <a:t>: time</a:t>
              </a:r>
              <a:endParaRPr lang="pt-BR" altLang="zh-CN" sz="1200" kern="0" dirty="0">
                <a:cs typeface="+mn-ea"/>
                <a:sym typeface="+mn-lt"/>
              </a:endParaRPr>
            </a:p>
            <a:p>
              <a:pPr>
                <a:lnSpc>
                  <a:spcPct val="120000"/>
                </a:lnSpc>
              </a:pPr>
              <a:r>
                <a:rPr lang="pt-BR" altLang="zh-CN" sz="1200" kern="0" dirty="0">
                  <a:cs typeface="+mn-ea"/>
                  <a:sym typeface="+mn-lt"/>
                </a:rPr>
                <a:t>    </a:t>
              </a:r>
              <a:r>
                <a:rPr lang="pt-BR" altLang="zh-CN" sz="1200" kern="0" dirty="0" smtClean="0">
                  <a:cs typeface="+mn-ea"/>
                  <a:sym typeface="+mn-lt"/>
                </a:rPr>
                <a:t>age: 8m</a:t>
              </a:r>
              <a:endParaRPr lang="pt-BR" altLang="zh-CN" sz="1200" kern="0" dirty="0">
                <a:cs typeface="+mn-ea"/>
                <a:sym typeface="+mn-lt"/>
              </a:endParaRPr>
            </a:p>
            <a:p>
              <a:pPr>
                <a:lnSpc>
                  <a:spcPct val="120000"/>
                </a:lnSpc>
              </a:pPr>
              <a:r>
                <a:rPr lang="pt-BR" altLang="zh-CN" sz="1200" kern="0" dirty="0">
                  <a:cs typeface="+mn-ea"/>
                  <a:sym typeface="+mn-lt"/>
                </a:rPr>
                <a:t>  name: </a:t>
              </a:r>
              <a:r>
                <a:rPr lang="pt-BR" altLang="zh-CN" sz="1200" kern="0" dirty="0" smtClean="0">
                  <a:cs typeface="+mn-ea"/>
                  <a:sym typeface="+mn-lt"/>
                </a:rPr>
                <a:t>webserver</a:t>
              </a:r>
              <a:endParaRPr lang="pt-BR" altLang="zh-CN" sz="1200" kern="0" dirty="0" smtClean="0">
                <a:cs typeface="+mn-ea"/>
                <a:sym typeface="+mn-lt"/>
              </a:endParaRPr>
            </a:p>
            <a:p>
              <a:pPr>
                <a:lnSpc>
                  <a:spcPct val="120000"/>
                </a:lnSpc>
              </a:pPr>
              <a:r>
                <a:rPr lang="pt-BR" altLang="zh-CN" sz="1200" kern="0" dirty="0" smtClean="0">
                  <a:cs typeface="+mn-ea"/>
                  <a:sym typeface="+mn-lt"/>
                </a:rPr>
                <a:t>.......</a:t>
              </a:r>
              <a:endParaRPr lang="pt-BR" altLang="zh-CN" sz="1200" kern="0" dirty="0">
                <a:cs typeface="+mn-ea"/>
                <a:sym typeface="+mn-lt"/>
              </a:endParaRPr>
            </a:p>
            <a:p>
              <a:pPr>
                <a:lnSpc>
                  <a:spcPct val="120000"/>
                </a:lnSpc>
              </a:pPr>
              <a:r>
                <a:rPr lang="pt-BR" altLang="zh-CN" sz="1200" kern="0" dirty="0" smtClean="0">
                  <a:cs typeface="+mn-ea"/>
                  <a:sym typeface="+mn-lt"/>
                </a:rPr>
                <a:t>spec</a:t>
              </a:r>
              <a:r>
                <a:rPr lang="pt-BR" altLang="zh-CN" sz="1200" kern="0" dirty="0">
                  <a:cs typeface="+mn-ea"/>
                  <a:sym typeface="+mn-lt"/>
                </a:rPr>
                <a:t>:</a:t>
              </a:r>
              <a:endParaRPr lang="pt-BR" altLang="zh-CN" sz="1200" kern="0" dirty="0">
                <a:cs typeface="+mn-ea"/>
                <a:sym typeface="+mn-lt"/>
              </a:endParaRPr>
            </a:p>
            <a:p>
              <a:pPr>
                <a:lnSpc>
                  <a:spcPct val="120000"/>
                </a:lnSpc>
              </a:pPr>
              <a:r>
                <a:rPr lang="pt-BR" altLang="zh-CN" sz="1200" kern="0" dirty="0">
                  <a:cs typeface="+mn-ea"/>
                  <a:sym typeface="+mn-lt"/>
                </a:rPr>
                <a:t>  dnsPolicy: ClusterFirst</a:t>
              </a:r>
              <a:endParaRPr lang="pt-BR" altLang="zh-CN" sz="1200" kern="0" dirty="0">
                <a:cs typeface="+mn-ea"/>
                <a:sym typeface="+mn-lt"/>
              </a:endParaRPr>
            </a:p>
            <a:p>
              <a:pPr>
                <a:lnSpc>
                  <a:spcPct val="120000"/>
                </a:lnSpc>
              </a:pPr>
              <a:r>
                <a:rPr lang="pt-BR" altLang="zh-CN" sz="1200" kern="0" dirty="0">
                  <a:cs typeface="+mn-ea"/>
                  <a:sym typeface="+mn-lt"/>
                </a:rPr>
                <a:t>  restartPolicy: Always</a:t>
              </a:r>
              <a:endParaRPr lang="pt-BR" altLang="zh-CN" sz="1200" kern="0" dirty="0">
                <a:cs typeface="+mn-ea"/>
                <a:sym typeface="+mn-lt"/>
              </a:endParaRPr>
            </a:p>
            <a:p>
              <a:pPr>
                <a:lnSpc>
                  <a:spcPct val="120000"/>
                </a:lnSpc>
              </a:pPr>
              <a:r>
                <a:rPr lang="pt-BR" altLang="zh-CN" sz="1200" kern="0" dirty="0">
                  <a:cs typeface="+mn-ea"/>
                  <a:sym typeface="+mn-lt"/>
                </a:rPr>
                <a:t>  containers:</a:t>
              </a:r>
              <a:endParaRPr lang="pt-BR" altLang="zh-CN" sz="1200" kern="0" dirty="0">
                <a:cs typeface="+mn-ea"/>
                <a:sym typeface="+mn-lt"/>
              </a:endParaRPr>
            </a:p>
            <a:p>
              <a:pPr>
                <a:lnSpc>
                  <a:spcPct val="120000"/>
                </a:lnSpc>
              </a:pPr>
              <a:r>
                <a:rPr lang="pt-BR" altLang="zh-CN" sz="1200" kern="0" dirty="0">
                  <a:cs typeface="+mn-ea"/>
                  <a:sym typeface="+mn-lt"/>
                </a:rPr>
                <a:t>  </a:t>
              </a:r>
              <a:r>
                <a:rPr lang="pt-BR" altLang="zh-CN" sz="1200" kern="0" dirty="0" smtClean="0">
                  <a:cs typeface="+mn-ea"/>
                  <a:sym typeface="+mn-lt"/>
                </a:rPr>
                <a:t>- </a:t>
              </a:r>
              <a:r>
                <a:rPr lang="pt-BR" altLang="zh-CN" sz="1200" kern="0" dirty="0">
                  <a:cs typeface="+mn-ea"/>
                  <a:sym typeface="+mn-lt"/>
                </a:rPr>
                <a:t>image: nginx:1.21</a:t>
              </a:r>
              <a:endParaRPr lang="pt-BR" altLang="zh-CN" sz="1200" kern="0" dirty="0">
                <a:cs typeface="+mn-ea"/>
                <a:sym typeface="+mn-lt"/>
              </a:endParaRPr>
            </a:p>
            <a:p>
              <a:pPr>
                <a:lnSpc>
                  <a:spcPct val="120000"/>
                </a:lnSpc>
              </a:pPr>
              <a:r>
                <a:rPr lang="pt-BR" altLang="zh-CN" sz="1200" kern="0" dirty="0">
                  <a:cs typeface="+mn-ea"/>
                  <a:sym typeface="+mn-lt"/>
                </a:rPr>
                <a:t>    name: webserver</a:t>
              </a:r>
              <a:endParaRPr lang="pt-BR" altLang="zh-CN" sz="1200" kern="0" dirty="0">
                <a:cs typeface="+mn-ea"/>
                <a:sym typeface="+mn-lt"/>
              </a:endParaRPr>
            </a:p>
            <a:p>
              <a:pPr>
                <a:lnSpc>
                  <a:spcPct val="120000"/>
                </a:lnSpc>
              </a:pPr>
              <a:r>
                <a:rPr lang="pt-BR" altLang="zh-CN" sz="1200" kern="0" dirty="0">
                  <a:cs typeface="+mn-ea"/>
                  <a:sym typeface="+mn-lt"/>
                </a:rPr>
                <a:t>    resources: </a:t>
              </a:r>
              <a:r>
                <a:rPr lang="pt-BR" altLang="zh-CN" sz="1200" kern="0" dirty="0" smtClean="0">
                  <a:cs typeface="+mn-ea"/>
                  <a:sym typeface="+mn-lt"/>
                </a:rPr>
                <a:t>{}</a:t>
              </a:r>
              <a:endParaRPr lang="pt-BR" altLang="zh-CN" sz="1200" kern="0" dirty="0" smtClean="0">
                <a:cs typeface="+mn-ea"/>
                <a:sym typeface="+mn-lt"/>
              </a:endParaRPr>
            </a:p>
            <a:p>
              <a:pPr>
                <a:lnSpc>
                  <a:spcPct val="120000"/>
                </a:lnSpc>
              </a:pPr>
              <a:r>
                <a:rPr lang="pt-BR" altLang="zh-CN" sz="1200" kern="0" dirty="0" smtClean="0">
                  <a:cs typeface="+mn-ea"/>
                  <a:sym typeface="+mn-lt"/>
                </a:rPr>
                <a:t>..........</a:t>
              </a:r>
              <a:endParaRPr lang="pt-BR" altLang="zh-CN" sz="1200" kern="0" dirty="0">
                <a:cs typeface="+mn-ea"/>
                <a:sym typeface="+mn-lt"/>
              </a:endParaRPr>
            </a:p>
            <a:p>
              <a:pPr>
                <a:lnSpc>
                  <a:spcPct val="120000"/>
                </a:lnSpc>
              </a:pPr>
              <a:r>
                <a:rPr lang="pt-BR" altLang="zh-CN" sz="1200" kern="0" dirty="0">
                  <a:cs typeface="+mn-ea"/>
                  <a:sym typeface="+mn-lt"/>
                </a:rPr>
                <a:t> </a:t>
              </a:r>
              <a:r>
                <a:rPr lang="pt-BR" altLang="zh-CN" sz="1200" kern="0" dirty="0" smtClean="0">
                  <a:cs typeface="+mn-ea"/>
                  <a:sym typeface="+mn-lt"/>
                </a:rPr>
                <a:t>status: {}</a:t>
              </a:r>
              <a:endParaRPr lang="pt-BR" altLang="zh-CN" sz="1200" kern="0" dirty="0">
                <a:cs typeface="+mn-ea"/>
                <a:sym typeface="+mn-lt"/>
              </a:endParaRPr>
            </a:p>
          </p:txBody>
        </p:sp>
        <p:sp>
          <p:nvSpPr>
            <p:cNvPr id="5" name="矩形 4"/>
            <p:cNvSpPr/>
            <p:nvPr/>
          </p:nvSpPr>
          <p:spPr>
            <a:xfrm>
              <a:off x="2478181" y="3776866"/>
              <a:ext cx="2510775" cy="1735806"/>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椭圆形标注 5"/>
            <p:cNvSpPr/>
            <p:nvPr/>
          </p:nvSpPr>
          <p:spPr>
            <a:xfrm>
              <a:off x="3824525" y="2028106"/>
              <a:ext cx="1770846" cy="420012"/>
            </a:xfrm>
            <a:prstGeom prst="wedgeEllipseCallout">
              <a:avLst>
                <a:gd name="adj1" fmla="val -60483"/>
                <a:gd name="adj2" fmla="val -43658"/>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cs typeface="+mn-ea"/>
                  <a:sym typeface="+mn-lt"/>
                </a:rPr>
                <a:t>GVK</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8" name="椭圆形标注 7"/>
            <p:cNvSpPr/>
            <p:nvPr/>
          </p:nvSpPr>
          <p:spPr>
            <a:xfrm>
              <a:off x="4491784" y="2895926"/>
              <a:ext cx="1770845" cy="420012"/>
            </a:xfrm>
            <a:prstGeom prst="wedgeEllipseCallout">
              <a:avLst>
                <a:gd name="adj1" fmla="val -60483"/>
                <a:gd name="adj2" fmla="val -43658"/>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cs typeface="+mn-ea"/>
                  <a:sym typeface="+mn-lt"/>
                </a:rPr>
                <a:t>元数据信息</a:t>
              </a:r>
              <a:endParaRPr lang="zh-CN" altLang="en-US" sz="1400" dirty="0">
                <a:solidFill>
                  <a:schemeClr val="tx1"/>
                </a:solidFill>
                <a:cs typeface="+mn-ea"/>
                <a:sym typeface="+mn-lt"/>
              </a:endParaRPr>
            </a:p>
          </p:txBody>
        </p:sp>
        <p:sp>
          <p:nvSpPr>
            <p:cNvPr id="9" name="矩形 8"/>
            <p:cNvSpPr/>
            <p:nvPr/>
          </p:nvSpPr>
          <p:spPr>
            <a:xfrm>
              <a:off x="2478181" y="2426361"/>
              <a:ext cx="1746978" cy="1289977"/>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1" name="椭圆形标注 10"/>
            <p:cNvSpPr/>
            <p:nvPr/>
          </p:nvSpPr>
          <p:spPr>
            <a:xfrm>
              <a:off x="5216927" y="4285290"/>
              <a:ext cx="1770845" cy="531250"/>
            </a:xfrm>
            <a:prstGeom prst="wedgeEllipseCallout">
              <a:avLst>
                <a:gd name="adj1" fmla="val -59756"/>
                <a:gd name="adj2" fmla="val 9787"/>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cs typeface="+mn-ea"/>
                  <a:sym typeface="+mn-lt"/>
                </a:rPr>
                <a:t>对象规格</a:t>
              </a:r>
              <a:endParaRPr lang="zh-CN" altLang="en-US" sz="1400" dirty="0">
                <a:solidFill>
                  <a:schemeClr val="tx1"/>
                </a:solidFill>
                <a:cs typeface="+mn-ea"/>
                <a:sym typeface="+mn-lt"/>
              </a:endParaRPr>
            </a:p>
          </p:txBody>
        </p:sp>
        <p:sp>
          <p:nvSpPr>
            <p:cNvPr id="12" name="矩形 11"/>
            <p:cNvSpPr/>
            <p:nvPr/>
          </p:nvSpPr>
          <p:spPr>
            <a:xfrm>
              <a:off x="2478181" y="1975295"/>
              <a:ext cx="1116357" cy="402145"/>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为什么需要容器编排</a:t>
            </a:r>
            <a:endParaRPr lang="zh-CN" altLang="en-US" dirty="0">
              <a:latin typeface="+mn-lt"/>
              <a:ea typeface="+mn-ea"/>
              <a:cs typeface="+mn-ea"/>
              <a:sym typeface="+mn-lt"/>
            </a:endParaRPr>
          </a:p>
        </p:txBody>
      </p:sp>
      <p:sp>
        <p:nvSpPr>
          <p:cNvPr id="42" name="ïṡľíḋè"/>
          <p:cNvSpPr txBox="1"/>
          <p:nvPr/>
        </p:nvSpPr>
        <p:spPr>
          <a:xfrm>
            <a:off x="888432" y="4179556"/>
            <a:ext cx="1861828"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b="1" dirty="0" smtClean="0">
                <a:cs typeface="+mn-ea"/>
                <a:sym typeface="+mn-lt"/>
              </a:rPr>
              <a:t>容器部署</a:t>
            </a:r>
            <a:endParaRPr lang="en-US" altLang="zh-CN" sz="1400" b="1" dirty="0">
              <a:cs typeface="+mn-ea"/>
              <a:sym typeface="+mn-lt"/>
            </a:endParaRPr>
          </a:p>
        </p:txBody>
      </p:sp>
      <p:sp>
        <p:nvSpPr>
          <p:cNvPr id="43" name="išļíḍè"/>
          <p:cNvSpPr txBox="1"/>
          <p:nvPr/>
        </p:nvSpPr>
        <p:spPr>
          <a:xfrm>
            <a:off x="888432" y="4513194"/>
            <a:ext cx="1861828"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200" dirty="0" smtClean="0">
                <a:cs typeface="+mn-ea"/>
                <a:sym typeface="+mn-lt"/>
              </a:rPr>
              <a:t>集群中的容器需要手动部署到特定主机</a:t>
            </a:r>
            <a:endParaRPr lang="en-US" altLang="zh-CN" sz="1200" dirty="0">
              <a:cs typeface="+mn-ea"/>
              <a:sym typeface="+mn-lt"/>
            </a:endParaRPr>
          </a:p>
        </p:txBody>
      </p:sp>
      <p:sp>
        <p:nvSpPr>
          <p:cNvPr id="44" name="ïs1ïďe"/>
          <p:cNvSpPr txBox="1"/>
          <p:nvPr/>
        </p:nvSpPr>
        <p:spPr>
          <a:xfrm>
            <a:off x="663575" y="1525270"/>
            <a:ext cx="10864850"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913765">
              <a:buSzPct val="25000"/>
              <a:defRPr/>
            </a:pPr>
            <a:r>
              <a:rPr lang="zh-CN" altLang="en-US" sz="2800" b="1" dirty="0" smtClean="0">
                <a:cs typeface="+mn-ea"/>
                <a:sym typeface="+mn-lt"/>
              </a:rPr>
              <a:t>容器集群部署</a:t>
            </a:r>
            <a:r>
              <a:rPr lang="zh-CN" altLang="en-US" sz="2800" b="1" dirty="0">
                <a:cs typeface="+mn-ea"/>
                <a:sym typeface="+mn-lt"/>
              </a:rPr>
              <a:t>时，会</a:t>
            </a:r>
            <a:r>
              <a:rPr lang="zh-CN" altLang="en-US" sz="2800" b="1" dirty="0" smtClean="0">
                <a:cs typeface="+mn-ea"/>
                <a:sym typeface="+mn-lt"/>
              </a:rPr>
              <a:t>遇到的问题</a:t>
            </a:r>
            <a:endParaRPr lang="zh-CN" altLang="en-US" sz="2800" b="1" dirty="0">
              <a:cs typeface="+mn-ea"/>
              <a:sym typeface="+mn-lt"/>
            </a:endParaRPr>
          </a:p>
        </p:txBody>
      </p:sp>
      <p:sp>
        <p:nvSpPr>
          <p:cNvPr id="45" name="îşļïḋe"/>
          <p:cNvSpPr/>
          <p:nvPr/>
        </p:nvSpPr>
        <p:spPr bwMode="auto">
          <a:xfrm>
            <a:off x="1657980" y="3477570"/>
            <a:ext cx="322732" cy="443236"/>
          </a:xfrm>
          <a:custGeom>
            <a:avLst/>
            <a:gdLst>
              <a:gd name="connsiteX0" fmla="*/ 267948 w 400050"/>
              <a:gd name="connsiteY0" fmla="*/ 621 h 533400"/>
              <a:gd name="connsiteX1" fmla="*/ 296523 w 400050"/>
              <a:gd name="connsiteY1" fmla="*/ 27291 h 533400"/>
              <a:gd name="connsiteX2" fmla="*/ 296523 w 400050"/>
              <a:gd name="connsiteY2" fmla="*/ 29196 h 533400"/>
              <a:gd name="connsiteX3" fmla="*/ 296523 w 400050"/>
              <a:gd name="connsiteY3" fmla="*/ 38721 h 533400"/>
              <a:gd name="connsiteX4" fmla="*/ 363198 w 400050"/>
              <a:gd name="connsiteY4" fmla="*/ 38721 h 533400"/>
              <a:gd name="connsiteX5" fmla="*/ 401298 w 400050"/>
              <a:gd name="connsiteY5" fmla="*/ 74916 h 533400"/>
              <a:gd name="connsiteX6" fmla="*/ 401298 w 400050"/>
              <a:gd name="connsiteY6" fmla="*/ 76821 h 533400"/>
              <a:gd name="connsiteX7" fmla="*/ 401298 w 400050"/>
              <a:gd name="connsiteY7" fmla="*/ 495921 h 533400"/>
              <a:gd name="connsiteX8" fmla="*/ 365103 w 400050"/>
              <a:gd name="connsiteY8" fmla="*/ 534021 h 533400"/>
              <a:gd name="connsiteX9" fmla="*/ 363198 w 400050"/>
              <a:gd name="connsiteY9" fmla="*/ 534021 h 533400"/>
              <a:gd name="connsiteX10" fmla="*/ 39348 w 400050"/>
              <a:gd name="connsiteY10" fmla="*/ 534021 h 533400"/>
              <a:gd name="connsiteX11" fmla="*/ 1248 w 400050"/>
              <a:gd name="connsiteY11" fmla="*/ 497826 h 533400"/>
              <a:gd name="connsiteX12" fmla="*/ 1248 w 400050"/>
              <a:gd name="connsiteY12" fmla="*/ 495921 h 533400"/>
              <a:gd name="connsiteX13" fmla="*/ 1248 w 400050"/>
              <a:gd name="connsiteY13" fmla="*/ 76821 h 533400"/>
              <a:gd name="connsiteX14" fmla="*/ 37443 w 400050"/>
              <a:gd name="connsiteY14" fmla="*/ 38721 h 533400"/>
              <a:gd name="connsiteX15" fmla="*/ 39348 w 400050"/>
              <a:gd name="connsiteY15" fmla="*/ 38721 h 533400"/>
              <a:gd name="connsiteX16" fmla="*/ 106023 w 400050"/>
              <a:gd name="connsiteY16" fmla="*/ 38721 h 533400"/>
              <a:gd name="connsiteX17" fmla="*/ 106023 w 400050"/>
              <a:gd name="connsiteY17" fmla="*/ 29196 h 533400"/>
              <a:gd name="connsiteX18" fmla="*/ 132693 w 400050"/>
              <a:gd name="connsiteY18" fmla="*/ 621 h 533400"/>
              <a:gd name="connsiteX19" fmla="*/ 134598 w 400050"/>
              <a:gd name="connsiteY19" fmla="*/ 621 h 533400"/>
              <a:gd name="connsiteX20" fmla="*/ 267948 w 400050"/>
              <a:gd name="connsiteY20" fmla="*/ 621 h 533400"/>
              <a:gd name="connsiteX21" fmla="*/ 106023 w 400050"/>
              <a:gd name="connsiteY21" fmla="*/ 57771 h 533400"/>
              <a:gd name="connsiteX22" fmla="*/ 39348 w 400050"/>
              <a:gd name="connsiteY22" fmla="*/ 57771 h 533400"/>
              <a:gd name="connsiteX23" fmla="*/ 20298 w 400050"/>
              <a:gd name="connsiteY23" fmla="*/ 75869 h 533400"/>
              <a:gd name="connsiteX24" fmla="*/ 20298 w 400050"/>
              <a:gd name="connsiteY24" fmla="*/ 76821 h 533400"/>
              <a:gd name="connsiteX25" fmla="*/ 20298 w 400050"/>
              <a:gd name="connsiteY25" fmla="*/ 495921 h 533400"/>
              <a:gd name="connsiteX26" fmla="*/ 38395 w 400050"/>
              <a:gd name="connsiteY26" fmla="*/ 514971 h 533400"/>
              <a:gd name="connsiteX27" fmla="*/ 39348 w 400050"/>
              <a:gd name="connsiteY27" fmla="*/ 514971 h 533400"/>
              <a:gd name="connsiteX28" fmla="*/ 363198 w 400050"/>
              <a:gd name="connsiteY28" fmla="*/ 514971 h 533400"/>
              <a:gd name="connsiteX29" fmla="*/ 382248 w 400050"/>
              <a:gd name="connsiteY29" fmla="*/ 496873 h 533400"/>
              <a:gd name="connsiteX30" fmla="*/ 382248 w 400050"/>
              <a:gd name="connsiteY30" fmla="*/ 495921 h 533400"/>
              <a:gd name="connsiteX31" fmla="*/ 382248 w 400050"/>
              <a:gd name="connsiteY31" fmla="*/ 76821 h 533400"/>
              <a:gd name="connsiteX32" fmla="*/ 364151 w 400050"/>
              <a:gd name="connsiteY32" fmla="*/ 57771 h 533400"/>
              <a:gd name="connsiteX33" fmla="*/ 363198 w 400050"/>
              <a:gd name="connsiteY33" fmla="*/ 57771 h 533400"/>
              <a:gd name="connsiteX34" fmla="*/ 296523 w 400050"/>
              <a:gd name="connsiteY34" fmla="*/ 57771 h 533400"/>
              <a:gd name="connsiteX35" fmla="*/ 296523 w 400050"/>
              <a:gd name="connsiteY35" fmla="*/ 67296 h 533400"/>
              <a:gd name="connsiteX36" fmla="*/ 269853 w 400050"/>
              <a:gd name="connsiteY36" fmla="*/ 95871 h 533400"/>
              <a:gd name="connsiteX37" fmla="*/ 267948 w 400050"/>
              <a:gd name="connsiteY37" fmla="*/ 95871 h 533400"/>
              <a:gd name="connsiteX38" fmla="*/ 134598 w 400050"/>
              <a:gd name="connsiteY38" fmla="*/ 95871 h 533400"/>
              <a:gd name="connsiteX39" fmla="*/ 106023 w 400050"/>
              <a:gd name="connsiteY39" fmla="*/ 69201 h 533400"/>
              <a:gd name="connsiteX40" fmla="*/ 106023 w 400050"/>
              <a:gd name="connsiteY40" fmla="*/ 67296 h 533400"/>
              <a:gd name="connsiteX41" fmla="*/ 106023 w 400050"/>
              <a:gd name="connsiteY41" fmla="*/ 57771 h 533400"/>
              <a:gd name="connsiteX42" fmla="*/ 201273 w 400050"/>
              <a:gd name="connsiteY42" fmla="*/ 343521 h 533400"/>
              <a:gd name="connsiteX43" fmla="*/ 201273 w 400050"/>
              <a:gd name="connsiteY43" fmla="*/ 362571 h 533400"/>
              <a:gd name="connsiteX44" fmla="*/ 86973 w 400050"/>
              <a:gd name="connsiteY44" fmla="*/ 362571 h 533400"/>
              <a:gd name="connsiteX45" fmla="*/ 86973 w 400050"/>
              <a:gd name="connsiteY45" fmla="*/ 343521 h 533400"/>
              <a:gd name="connsiteX46" fmla="*/ 201273 w 400050"/>
              <a:gd name="connsiteY46" fmla="*/ 343521 h 533400"/>
              <a:gd name="connsiteX47" fmla="*/ 315573 w 400050"/>
              <a:gd name="connsiteY47" fmla="*/ 267321 h 533400"/>
              <a:gd name="connsiteX48" fmla="*/ 315573 w 400050"/>
              <a:gd name="connsiteY48" fmla="*/ 286371 h 533400"/>
              <a:gd name="connsiteX49" fmla="*/ 86973 w 400050"/>
              <a:gd name="connsiteY49" fmla="*/ 286371 h 533400"/>
              <a:gd name="connsiteX50" fmla="*/ 86973 w 400050"/>
              <a:gd name="connsiteY50" fmla="*/ 267321 h 533400"/>
              <a:gd name="connsiteX51" fmla="*/ 315573 w 400050"/>
              <a:gd name="connsiteY51" fmla="*/ 267321 h 533400"/>
              <a:gd name="connsiteX52" fmla="*/ 315573 w 400050"/>
              <a:gd name="connsiteY52" fmla="*/ 191121 h 533400"/>
              <a:gd name="connsiteX53" fmla="*/ 315573 w 400050"/>
              <a:gd name="connsiteY53" fmla="*/ 210171 h 533400"/>
              <a:gd name="connsiteX54" fmla="*/ 86973 w 400050"/>
              <a:gd name="connsiteY54" fmla="*/ 210171 h 533400"/>
              <a:gd name="connsiteX55" fmla="*/ 86973 w 400050"/>
              <a:gd name="connsiteY55" fmla="*/ 191121 h 533400"/>
              <a:gd name="connsiteX56" fmla="*/ 315573 w 400050"/>
              <a:gd name="connsiteY56" fmla="*/ 191121 h 533400"/>
              <a:gd name="connsiteX57" fmla="*/ 267948 w 400050"/>
              <a:gd name="connsiteY57" fmla="*/ 19671 h 533400"/>
              <a:gd name="connsiteX58" fmla="*/ 134598 w 400050"/>
              <a:gd name="connsiteY58" fmla="*/ 19671 h 533400"/>
              <a:gd name="connsiteX59" fmla="*/ 125073 w 400050"/>
              <a:gd name="connsiteY59" fmla="*/ 28244 h 533400"/>
              <a:gd name="connsiteX60" fmla="*/ 125073 w 400050"/>
              <a:gd name="connsiteY60" fmla="*/ 29196 h 533400"/>
              <a:gd name="connsiteX61" fmla="*/ 125073 w 400050"/>
              <a:gd name="connsiteY61" fmla="*/ 67296 h 533400"/>
              <a:gd name="connsiteX62" fmla="*/ 133645 w 400050"/>
              <a:gd name="connsiteY62" fmla="*/ 76821 h 533400"/>
              <a:gd name="connsiteX63" fmla="*/ 134598 w 400050"/>
              <a:gd name="connsiteY63" fmla="*/ 76821 h 533400"/>
              <a:gd name="connsiteX64" fmla="*/ 267948 w 400050"/>
              <a:gd name="connsiteY64" fmla="*/ 76821 h 533400"/>
              <a:gd name="connsiteX65" fmla="*/ 277473 w 400050"/>
              <a:gd name="connsiteY65" fmla="*/ 68248 h 533400"/>
              <a:gd name="connsiteX66" fmla="*/ 277473 w 400050"/>
              <a:gd name="connsiteY66" fmla="*/ 67296 h 533400"/>
              <a:gd name="connsiteX67" fmla="*/ 277473 w 400050"/>
              <a:gd name="connsiteY67" fmla="*/ 29196 h 533400"/>
              <a:gd name="connsiteX68" fmla="*/ 267948 w 400050"/>
              <a:gd name="connsiteY68"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00050" h="533400">
                <a:moveTo>
                  <a:pt x="267948" y="621"/>
                </a:moveTo>
                <a:cubicBezTo>
                  <a:pt x="283188" y="621"/>
                  <a:pt x="295570" y="12051"/>
                  <a:pt x="296523" y="27291"/>
                </a:cubicBezTo>
                <a:lnTo>
                  <a:pt x="296523" y="29196"/>
                </a:lnTo>
                <a:lnTo>
                  <a:pt x="296523" y="38721"/>
                </a:lnTo>
                <a:lnTo>
                  <a:pt x="363198" y="38721"/>
                </a:lnTo>
                <a:cubicBezTo>
                  <a:pt x="383201" y="38721"/>
                  <a:pt x="400345" y="54914"/>
                  <a:pt x="401298" y="74916"/>
                </a:cubicBezTo>
                <a:lnTo>
                  <a:pt x="401298" y="76821"/>
                </a:lnTo>
                <a:lnTo>
                  <a:pt x="401298" y="495921"/>
                </a:lnTo>
                <a:cubicBezTo>
                  <a:pt x="401298" y="515923"/>
                  <a:pt x="385105" y="533069"/>
                  <a:pt x="365103" y="534021"/>
                </a:cubicBezTo>
                <a:lnTo>
                  <a:pt x="363198" y="534021"/>
                </a:lnTo>
                <a:lnTo>
                  <a:pt x="39348" y="534021"/>
                </a:lnTo>
                <a:cubicBezTo>
                  <a:pt x="19345" y="534021"/>
                  <a:pt x="2201" y="517828"/>
                  <a:pt x="1248" y="497826"/>
                </a:cubicBezTo>
                <a:lnTo>
                  <a:pt x="1248" y="495921"/>
                </a:lnTo>
                <a:lnTo>
                  <a:pt x="1248" y="76821"/>
                </a:lnTo>
                <a:cubicBezTo>
                  <a:pt x="1248" y="56819"/>
                  <a:pt x="17441" y="39673"/>
                  <a:pt x="37443" y="38721"/>
                </a:cubicBezTo>
                <a:lnTo>
                  <a:pt x="39348" y="38721"/>
                </a:lnTo>
                <a:lnTo>
                  <a:pt x="106023" y="38721"/>
                </a:lnTo>
                <a:lnTo>
                  <a:pt x="106023" y="29196"/>
                </a:lnTo>
                <a:cubicBezTo>
                  <a:pt x="106023" y="13956"/>
                  <a:pt x="117453" y="1573"/>
                  <a:pt x="132693" y="621"/>
                </a:cubicBezTo>
                <a:lnTo>
                  <a:pt x="134598" y="621"/>
                </a:lnTo>
                <a:lnTo>
                  <a:pt x="267948" y="621"/>
                </a:lnTo>
                <a:close/>
                <a:moveTo>
                  <a:pt x="106023" y="57771"/>
                </a:moveTo>
                <a:lnTo>
                  <a:pt x="39348" y="57771"/>
                </a:lnTo>
                <a:cubicBezTo>
                  <a:pt x="28870" y="57771"/>
                  <a:pt x="21251" y="65391"/>
                  <a:pt x="20298" y="75869"/>
                </a:cubicBezTo>
                <a:lnTo>
                  <a:pt x="20298" y="76821"/>
                </a:lnTo>
                <a:lnTo>
                  <a:pt x="20298" y="495921"/>
                </a:lnTo>
                <a:cubicBezTo>
                  <a:pt x="20298" y="506398"/>
                  <a:pt x="27918" y="514019"/>
                  <a:pt x="38395" y="514971"/>
                </a:cubicBezTo>
                <a:lnTo>
                  <a:pt x="39348" y="514971"/>
                </a:lnTo>
                <a:lnTo>
                  <a:pt x="363198" y="514971"/>
                </a:lnTo>
                <a:cubicBezTo>
                  <a:pt x="373676" y="514971"/>
                  <a:pt x="381295" y="507351"/>
                  <a:pt x="382248" y="496873"/>
                </a:cubicBezTo>
                <a:lnTo>
                  <a:pt x="382248" y="495921"/>
                </a:lnTo>
                <a:lnTo>
                  <a:pt x="382248" y="76821"/>
                </a:lnTo>
                <a:cubicBezTo>
                  <a:pt x="382248" y="66344"/>
                  <a:pt x="374628" y="58723"/>
                  <a:pt x="364151" y="57771"/>
                </a:cubicBezTo>
                <a:lnTo>
                  <a:pt x="363198" y="57771"/>
                </a:lnTo>
                <a:lnTo>
                  <a:pt x="296523" y="57771"/>
                </a:lnTo>
                <a:lnTo>
                  <a:pt x="296523" y="67296"/>
                </a:lnTo>
                <a:cubicBezTo>
                  <a:pt x="296523" y="82536"/>
                  <a:pt x="285093" y="94919"/>
                  <a:pt x="269853" y="95871"/>
                </a:cubicBezTo>
                <a:lnTo>
                  <a:pt x="267948" y="95871"/>
                </a:lnTo>
                <a:lnTo>
                  <a:pt x="134598" y="95871"/>
                </a:lnTo>
                <a:cubicBezTo>
                  <a:pt x="119358" y="95871"/>
                  <a:pt x="106976" y="84441"/>
                  <a:pt x="106023" y="69201"/>
                </a:cubicBezTo>
                <a:lnTo>
                  <a:pt x="106023" y="67296"/>
                </a:lnTo>
                <a:lnTo>
                  <a:pt x="106023" y="57771"/>
                </a:lnTo>
                <a:close/>
                <a:moveTo>
                  <a:pt x="201273" y="343521"/>
                </a:moveTo>
                <a:lnTo>
                  <a:pt x="201273" y="362571"/>
                </a:lnTo>
                <a:lnTo>
                  <a:pt x="86973" y="362571"/>
                </a:lnTo>
                <a:lnTo>
                  <a:pt x="86973" y="343521"/>
                </a:lnTo>
                <a:lnTo>
                  <a:pt x="201273" y="343521"/>
                </a:lnTo>
                <a:close/>
                <a:moveTo>
                  <a:pt x="315573" y="267321"/>
                </a:moveTo>
                <a:lnTo>
                  <a:pt x="315573" y="286371"/>
                </a:lnTo>
                <a:lnTo>
                  <a:pt x="86973" y="286371"/>
                </a:lnTo>
                <a:lnTo>
                  <a:pt x="86973" y="267321"/>
                </a:lnTo>
                <a:lnTo>
                  <a:pt x="315573" y="267321"/>
                </a:lnTo>
                <a:close/>
                <a:moveTo>
                  <a:pt x="315573" y="191121"/>
                </a:moveTo>
                <a:lnTo>
                  <a:pt x="315573" y="210171"/>
                </a:lnTo>
                <a:lnTo>
                  <a:pt x="86973" y="210171"/>
                </a:lnTo>
                <a:lnTo>
                  <a:pt x="86973" y="191121"/>
                </a:lnTo>
                <a:lnTo>
                  <a:pt x="315573" y="191121"/>
                </a:lnTo>
                <a:close/>
                <a:moveTo>
                  <a:pt x="267948" y="19671"/>
                </a:moveTo>
                <a:lnTo>
                  <a:pt x="134598" y="19671"/>
                </a:lnTo>
                <a:cubicBezTo>
                  <a:pt x="129836" y="19671"/>
                  <a:pt x="126026" y="23481"/>
                  <a:pt x="125073" y="28244"/>
                </a:cubicBezTo>
                <a:lnTo>
                  <a:pt x="125073" y="29196"/>
                </a:lnTo>
                <a:lnTo>
                  <a:pt x="125073" y="67296"/>
                </a:lnTo>
                <a:cubicBezTo>
                  <a:pt x="125073" y="72059"/>
                  <a:pt x="128883" y="75869"/>
                  <a:pt x="133645" y="76821"/>
                </a:cubicBezTo>
                <a:lnTo>
                  <a:pt x="134598" y="76821"/>
                </a:lnTo>
                <a:lnTo>
                  <a:pt x="267948" y="76821"/>
                </a:lnTo>
                <a:cubicBezTo>
                  <a:pt x="272711" y="76821"/>
                  <a:pt x="276520" y="73011"/>
                  <a:pt x="277473" y="68248"/>
                </a:cubicBezTo>
                <a:lnTo>
                  <a:pt x="277473" y="67296"/>
                </a:lnTo>
                <a:lnTo>
                  <a:pt x="277473" y="29196"/>
                </a:lnTo>
                <a:cubicBezTo>
                  <a:pt x="277473" y="23481"/>
                  <a:pt x="273663" y="19671"/>
                  <a:pt x="267948" y="19671"/>
                </a:cubicBezTo>
                <a:close/>
              </a:path>
            </a:pathLst>
          </a:cu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46" name="íŝlídé"/>
          <p:cNvSpPr/>
          <p:nvPr/>
        </p:nvSpPr>
        <p:spPr>
          <a:xfrm>
            <a:off x="663575" y="3021188"/>
            <a:ext cx="2311543" cy="2311542"/>
          </a:xfrm>
          <a:prstGeom prst="arc">
            <a:avLst>
              <a:gd name="adj1" fmla="val 1716278"/>
              <a:gd name="adj2" fmla="val 19932972"/>
            </a:avLst>
          </a:prstGeom>
          <a:noFill/>
          <a:ln w="19050" cap="rnd">
            <a:solidFill>
              <a:schemeClr val="accent1"/>
            </a:solidFill>
            <a:prstDash val="solid"/>
            <a:round/>
            <a:headEnd type="triangle"/>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zh-CN" altLang="en-US" sz="2000" b="1">
              <a:solidFill>
                <a:schemeClr val="bg1"/>
              </a:solidFill>
              <a:cs typeface="+mn-ea"/>
              <a:sym typeface="+mn-lt"/>
            </a:endParaRPr>
          </a:p>
        </p:txBody>
      </p:sp>
      <p:sp>
        <p:nvSpPr>
          <p:cNvPr id="47" name="ïşḻíḓè"/>
          <p:cNvSpPr/>
          <p:nvPr/>
        </p:nvSpPr>
        <p:spPr>
          <a:xfrm>
            <a:off x="2788259" y="3021188"/>
            <a:ext cx="2311543" cy="2311542"/>
          </a:xfrm>
          <a:prstGeom prst="arc">
            <a:avLst>
              <a:gd name="adj1" fmla="val 1716278"/>
              <a:gd name="adj2" fmla="val 19932972"/>
            </a:avLst>
          </a:prstGeom>
          <a:noFill/>
          <a:ln w="19050" cap="rnd">
            <a:solidFill>
              <a:schemeClr val="accent2"/>
            </a:solidFill>
            <a:prstDash val="solid"/>
            <a:round/>
            <a:headEnd type="triangle"/>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zh-CN" altLang="en-US" sz="2000" b="1">
              <a:solidFill>
                <a:schemeClr val="bg1"/>
              </a:solidFill>
              <a:cs typeface="+mn-ea"/>
              <a:sym typeface="+mn-lt"/>
            </a:endParaRPr>
          </a:p>
        </p:txBody>
      </p:sp>
      <p:sp>
        <p:nvSpPr>
          <p:cNvPr id="48" name="ïšḻîḍe"/>
          <p:cNvSpPr/>
          <p:nvPr/>
        </p:nvSpPr>
        <p:spPr bwMode="auto">
          <a:xfrm>
            <a:off x="5868927" y="3447223"/>
            <a:ext cx="399574" cy="443236"/>
          </a:xfrm>
          <a:custGeom>
            <a:avLst/>
            <a:gdLst>
              <a:gd name="connsiteX0" fmla="*/ 362430 w 495300"/>
              <a:gd name="connsiteY0" fmla="*/ 621 h 533400"/>
              <a:gd name="connsiteX1" fmla="*/ 400530 w 495300"/>
              <a:gd name="connsiteY1" fmla="*/ 38721 h 533400"/>
              <a:gd name="connsiteX2" fmla="*/ 400530 w 495300"/>
              <a:gd name="connsiteY2" fmla="*/ 38721 h 533400"/>
              <a:gd name="connsiteX3" fmla="*/ 400530 w 495300"/>
              <a:gd name="connsiteY3" fmla="*/ 124446 h 533400"/>
              <a:gd name="connsiteX4" fmla="*/ 362430 w 495300"/>
              <a:gd name="connsiteY4" fmla="*/ 162546 h 533400"/>
              <a:gd name="connsiteX5" fmla="*/ 362430 w 495300"/>
              <a:gd name="connsiteY5" fmla="*/ 162546 h 533400"/>
              <a:gd name="connsiteX6" fmla="*/ 257655 w 495300"/>
              <a:gd name="connsiteY6" fmla="*/ 162546 h 533400"/>
              <a:gd name="connsiteX7" fmla="*/ 257655 w 495300"/>
              <a:gd name="connsiteY7" fmla="*/ 295896 h 533400"/>
              <a:gd name="connsiteX8" fmla="*/ 419580 w 495300"/>
              <a:gd name="connsiteY8" fmla="*/ 295896 h 533400"/>
              <a:gd name="connsiteX9" fmla="*/ 457680 w 495300"/>
              <a:gd name="connsiteY9" fmla="*/ 332091 h 533400"/>
              <a:gd name="connsiteX10" fmla="*/ 457680 w 495300"/>
              <a:gd name="connsiteY10" fmla="*/ 333996 h 533400"/>
              <a:gd name="connsiteX11" fmla="*/ 457680 w 495300"/>
              <a:gd name="connsiteY11" fmla="*/ 438771 h 533400"/>
              <a:gd name="connsiteX12" fmla="*/ 467205 w 495300"/>
              <a:gd name="connsiteY12" fmla="*/ 438771 h 533400"/>
              <a:gd name="connsiteX13" fmla="*/ 495780 w 495300"/>
              <a:gd name="connsiteY13" fmla="*/ 465441 h 533400"/>
              <a:gd name="connsiteX14" fmla="*/ 495780 w 495300"/>
              <a:gd name="connsiteY14" fmla="*/ 467346 h 533400"/>
              <a:gd name="connsiteX15" fmla="*/ 495780 w 495300"/>
              <a:gd name="connsiteY15" fmla="*/ 505446 h 533400"/>
              <a:gd name="connsiteX16" fmla="*/ 467205 w 495300"/>
              <a:gd name="connsiteY16" fmla="*/ 534021 h 533400"/>
              <a:gd name="connsiteX17" fmla="*/ 467205 w 495300"/>
              <a:gd name="connsiteY17" fmla="*/ 534021 h 533400"/>
              <a:gd name="connsiteX18" fmla="*/ 429105 w 495300"/>
              <a:gd name="connsiteY18" fmla="*/ 534021 h 533400"/>
              <a:gd name="connsiteX19" fmla="*/ 400530 w 495300"/>
              <a:gd name="connsiteY19" fmla="*/ 505446 h 533400"/>
              <a:gd name="connsiteX20" fmla="*/ 400530 w 495300"/>
              <a:gd name="connsiteY20" fmla="*/ 505446 h 533400"/>
              <a:gd name="connsiteX21" fmla="*/ 400530 w 495300"/>
              <a:gd name="connsiteY21" fmla="*/ 467346 h 533400"/>
              <a:gd name="connsiteX22" fmla="*/ 429105 w 495300"/>
              <a:gd name="connsiteY22" fmla="*/ 438771 h 533400"/>
              <a:gd name="connsiteX23" fmla="*/ 429105 w 495300"/>
              <a:gd name="connsiteY23" fmla="*/ 438771 h 533400"/>
              <a:gd name="connsiteX24" fmla="*/ 438630 w 495300"/>
              <a:gd name="connsiteY24" fmla="*/ 438771 h 533400"/>
              <a:gd name="connsiteX25" fmla="*/ 438630 w 495300"/>
              <a:gd name="connsiteY25" fmla="*/ 333996 h 533400"/>
              <a:gd name="connsiteX26" fmla="*/ 420533 w 495300"/>
              <a:gd name="connsiteY26" fmla="*/ 314946 h 533400"/>
              <a:gd name="connsiteX27" fmla="*/ 419580 w 495300"/>
              <a:gd name="connsiteY27" fmla="*/ 314946 h 533400"/>
              <a:gd name="connsiteX28" fmla="*/ 257655 w 495300"/>
              <a:gd name="connsiteY28" fmla="*/ 314946 h 533400"/>
              <a:gd name="connsiteX29" fmla="*/ 257655 w 495300"/>
              <a:gd name="connsiteY29" fmla="*/ 438771 h 533400"/>
              <a:gd name="connsiteX30" fmla="*/ 267180 w 495300"/>
              <a:gd name="connsiteY30" fmla="*/ 438771 h 533400"/>
              <a:gd name="connsiteX31" fmla="*/ 295755 w 495300"/>
              <a:gd name="connsiteY31" fmla="*/ 465441 h 533400"/>
              <a:gd name="connsiteX32" fmla="*/ 295755 w 495300"/>
              <a:gd name="connsiteY32" fmla="*/ 467346 h 533400"/>
              <a:gd name="connsiteX33" fmla="*/ 295755 w 495300"/>
              <a:gd name="connsiteY33" fmla="*/ 505446 h 533400"/>
              <a:gd name="connsiteX34" fmla="*/ 267180 w 495300"/>
              <a:gd name="connsiteY34" fmla="*/ 534021 h 533400"/>
              <a:gd name="connsiteX35" fmla="*/ 267180 w 495300"/>
              <a:gd name="connsiteY35" fmla="*/ 534021 h 533400"/>
              <a:gd name="connsiteX36" fmla="*/ 229080 w 495300"/>
              <a:gd name="connsiteY36" fmla="*/ 534021 h 533400"/>
              <a:gd name="connsiteX37" fmla="*/ 200505 w 495300"/>
              <a:gd name="connsiteY37" fmla="*/ 505446 h 533400"/>
              <a:gd name="connsiteX38" fmla="*/ 200505 w 495300"/>
              <a:gd name="connsiteY38" fmla="*/ 505446 h 533400"/>
              <a:gd name="connsiteX39" fmla="*/ 200505 w 495300"/>
              <a:gd name="connsiteY39" fmla="*/ 467346 h 533400"/>
              <a:gd name="connsiteX40" fmla="*/ 229080 w 495300"/>
              <a:gd name="connsiteY40" fmla="*/ 438771 h 533400"/>
              <a:gd name="connsiteX41" fmla="*/ 229080 w 495300"/>
              <a:gd name="connsiteY41" fmla="*/ 438771 h 533400"/>
              <a:gd name="connsiteX42" fmla="*/ 238605 w 495300"/>
              <a:gd name="connsiteY42" fmla="*/ 438771 h 533400"/>
              <a:gd name="connsiteX43" fmla="*/ 238605 w 495300"/>
              <a:gd name="connsiteY43" fmla="*/ 314946 h 533400"/>
              <a:gd name="connsiteX44" fmla="*/ 76680 w 495300"/>
              <a:gd name="connsiteY44" fmla="*/ 314946 h 533400"/>
              <a:gd name="connsiteX45" fmla="*/ 57630 w 495300"/>
              <a:gd name="connsiteY45" fmla="*/ 333044 h 533400"/>
              <a:gd name="connsiteX46" fmla="*/ 57630 w 495300"/>
              <a:gd name="connsiteY46" fmla="*/ 333996 h 533400"/>
              <a:gd name="connsiteX47" fmla="*/ 57630 w 495300"/>
              <a:gd name="connsiteY47" fmla="*/ 438771 h 533400"/>
              <a:gd name="connsiteX48" fmla="*/ 67155 w 495300"/>
              <a:gd name="connsiteY48" fmla="*/ 438771 h 533400"/>
              <a:gd name="connsiteX49" fmla="*/ 95730 w 495300"/>
              <a:gd name="connsiteY49" fmla="*/ 465441 h 533400"/>
              <a:gd name="connsiteX50" fmla="*/ 95730 w 495300"/>
              <a:gd name="connsiteY50" fmla="*/ 467346 h 533400"/>
              <a:gd name="connsiteX51" fmla="*/ 95730 w 495300"/>
              <a:gd name="connsiteY51" fmla="*/ 505446 h 533400"/>
              <a:gd name="connsiteX52" fmla="*/ 67155 w 495300"/>
              <a:gd name="connsiteY52" fmla="*/ 534021 h 533400"/>
              <a:gd name="connsiteX53" fmla="*/ 67155 w 495300"/>
              <a:gd name="connsiteY53" fmla="*/ 534021 h 533400"/>
              <a:gd name="connsiteX54" fmla="*/ 29055 w 495300"/>
              <a:gd name="connsiteY54" fmla="*/ 534021 h 533400"/>
              <a:gd name="connsiteX55" fmla="*/ 480 w 495300"/>
              <a:gd name="connsiteY55" fmla="*/ 505446 h 533400"/>
              <a:gd name="connsiteX56" fmla="*/ 480 w 495300"/>
              <a:gd name="connsiteY56" fmla="*/ 505446 h 533400"/>
              <a:gd name="connsiteX57" fmla="*/ 480 w 495300"/>
              <a:gd name="connsiteY57" fmla="*/ 467346 h 533400"/>
              <a:gd name="connsiteX58" fmla="*/ 29055 w 495300"/>
              <a:gd name="connsiteY58" fmla="*/ 438771 h 533400"/>
              <a:gd name="connsiteX59" fmla="*/ 29055 w 495300"/>
              <a:gd name="connsiteY59" fmla="*/ 438771 h 533400"/>
              <a:gd name="connsiteX60" fmla="*/ 38580 w 495300"/>
              <a:gd name="connsiteY60" fmla="*/ 438771 h 533400"/>
              <a:gd name="connsiteX61" fmla="*/ 38580 w 495300"/>
              <a:gd name="connsiteY61" fmla="*/ 333996 h 533400"/>
              <a:gd name="connsiteX62" fmla="*/ 74775 w 495300"/>
              <a:gd name="connsiteY62" fmla="*/ 295896 h 533400"/>
              <a:gd name="connsiteX63" fmla="*/ 76680 w 495300"/>
              <a:gd name="connsiteY63" fmla="*/ 295896 h 533400"/>
              <a:gd name="connsiteX64" fmla="*/ 238605 w 495300"/>
              <a:gd name="connsiteY64" fmla="*/ 295896 h 533400"/>
              <a:gd name="connsiteX65" fmla="*/ 238605 w 495300"/>
              <a:gd name="connsiteY65" fmla="*/ 162546 h 533400"/>
              <a:gd name="connsiteX66" fmla="*/ 133830 w 495300"/>
              <a:gd name="connsiteY66" fmla="*/ 162546 h 533400"/>
              <a:gd name="connsiteX67" fmla="*/ 95730 w 495300"/>
              <a:gd name="connsiteY67" fmla="*/ 126351 h 533400"/>
              <a:gd name="connsiteX68" fmla="*/ 95730 w 495300"/>
              <a:gd name="connsiteY68" fmla="*/ 124446 h 533400"/>
              <a:gd name="connsiteX69" fmla="*/ 95730 w 495300"/>
              <a:gd name="connsiteY69" fmla="*/ 38721 h 533400"/>
              <a:gd name="connsiteX70" fmla="*/ 133830 w 495300"/>
              <a:gd name="connsiteY70" fmla="*/ 621 h 533400"/>
              <a:gd name="connsiteX71" fmla="*/ 133830 w 495300"/>
              <a:gd name="connsiteY71" fmla="*/ 621 h 533400"/>
              <a:gd name="connsiteX72" fmla="*/ 362430 w 495300"/>
              <a:gd name="connsiteY72" fmla="*/ 621 h 533400"/>
              <a:gd name="connsiteX73" fmla="*/ 67155 w 495300"/>
              <a:gd name="connsiteY73" fmla="*/ 457821 h 533400"/>
              <a:gd name="connsiteX74" fmla="*/ 29055 w 495300"/>
              <a:gd name="connsiteY74" fmla="*/ 457821 h 533400"/>
              <a:gd name="connsiteX75" fmla="*/ 19530 w 495300"/>
              <a:gd name="connsiteY75" fmla="*/ 467346 h 533400"/>
              <a:gd name="connsiteX76" fmla="*/ 19530 w 495300"/>
              <a:gd name="connsiteY76" fmla="*/ 467346 h 533400"/>
              <a:gd name="connsiteX77" fmla="*/ 19530 w 495300"/>
              <a:gd name="connsiteY77" fmla="*/ 505446 h 533400"/>
              <a:gd name="connsiteX78" fmla="*/ 29055 w 495300"/>
              <a:gd name="connsiteY78" fmla="*/ 514971 h 533400"/>
              <a:gd name="connsiteX79" fmla="*/ 29055 w 495300"/>
              <a:gd name="connsiteY79" fmla="*/ 514971 h 533400"/>
              <a:gd name="connsiteX80" fmla="*/ 67155 w 495300"/>
              <a:gd name="connsiteY80" fmla="*/ 514971 h 533400"/>
              <a:gd name="connsiteX81" fmla="*/ 76680 w 495300"/>
              <a:gd name="connsiteY81" fmla="*/ 505446 h 533400"/>
              <a:gd name="connsiteX82" fmla="*/ 76680 w 495300"/>
              <a:gd name="connsiteY82" fmla="*/ 505446 h 533400"/>
              <a:gd name="connsiteX83" fmla="*/ 76680 w 495300"/>
              <a:gd name="connsiteY83" fmla="*/ 467346 h 533400"/>
              <a:gd name="connsiteX84" fmla="*/ 67155 w 495300"/>
              <a:gd name="connsiteY84" fmla="*/ 457821 h 533400"/>
              <a:gd name="connsiteX85" fmla="*/ 67155 w 495300"/>
              <a:gd name="connsiteY85" fmla="*/ 457821 h 533400"/>
              <a:gd name="connsiteX86" fmla="*/ 267180 w 495300"/>
              <a:gd name="connsiteY86" fmla="*/ 457821 h 533400"/>
              <a:gd name="connsiteX87" fmla="*/ 229080 w 495300"/>
              <a:gd name="connsiteY87" fmla="*/ 457821 h 533400"/>
              <a:gd name="connsiteX88" fmla="*/ 219555 w 495300"/>
              <a:gd name="connsiteY88" fmla="*/ 467346 h 533400"/>
              <a:gd name="connsiteX89" fmla="*/ 219555 w 495300"/>
              <a:gd name="connsiteY89" fmla="*/ 467346 h 533400"/>
              <a:gd name="connsiteX90" fmla="*/ 219555 w 495300"/>
              <a:gd name="connsiteY90" fmla="*/ 505446 h 533400"/>
              <a:gd name="connsiteX91" fmla="*/ 229080 w 495300"/>
              <a:gd name="connsiteY91" fmla="*/ 514971 h 533400"/>
              <a:gd name="connsiteX92" fmla="*/ 229080 w 495300"/>
              <a:gd name="connsiteY92" fmla="*/ 514971 h 533400"/>
              <a:gd name="connsiteX93" fmla="*/ 267180 w 495300"/>
              <a:gd name="connsiteY93" fmla="*/ 514971 h 533400"/>
              <a:gd name="connsiteX94" fmla="*/ 276705 w 495300"/>
              <a:gd name="connsiteY94" fmla="*/ 505446 h 533400"/>
              <a:gd name="connsiteX95" fmla="*/ 276705 w 495300"/>
              <a:gd name="connsiteY95" fmla="*/ 505446 h 533400"/>
              <a:gd name="connsiteX96" fmla="*/ 276705 w 495300"/>
              <a:gd name="connsiteY96" fmla="*/ 467346 h 533400"/>
              <a:gd name="connsiteX97" fmla="*/ 267180 w 495300"/>
              <a:gd name="connsiteY97" fmla="*/ 457821 h 533400"/>
              <a:gd name="connsiteX98" fmla="*/ 267180 w 495300"/>
              <a:gd name="connsiteY98" fmla="*/ 457821 h 533400"/>
              <a:gd name="connsiteX99" fmla="*/ 467205 w 495300"/>
              <a:gd name="connsiteY99" fmla="*/ 457821 h 533400"/>
              <a:gd name="connsiteX100" fmla="*/ 429105 w 495300"/>
              <a:gd name="connsiteY100" fmla="*/ 457821 h 533400"/>
              <a:gd name="connsiteX101" fmla="*/ 419580 w 495300"/>
              <a:gd name="connsiteY101" fmla="*/ 467346 h 533400"/>
              <a:gd name="connsiteX102" fmla="*/ 419580 w 495300"/>
              <a:gd name="connsiteY102" fmla="*/ 467346 h 533400"/>
              <a:gd name="connsiteX103" fmla="*/ 419580 w 495300"/>
              <a:gd name="connsiteY103" fmla="*/ 505446 h 533400"/>
              <a:gd name="connsiteX104" fmla="*/ 429105 w 495300"/>
              <a:gd name="connsiteY104" fmla="*/ 514971 h 533400"/>
              <a:gd name="connsiteX105" fmla="*/ 429105 w 495300"/>
              <a:gd name="connsiteY105" fmla="*/ 514971 h 533400"/>
              <a:gd name="connsiteX106" fmla="*/ 467205 w 495300"/>
              <a:gd name="connsiteY106" fmla="*/ 514971 h 533400"/>
              <a:gd name="connsiteX107" fmla="*/ 476730 w 495300"/>
              <a:gd name="connsiteY107" fmla="*/ 505446 h 533400"/>
              <a:gd name="connsiteX108" fmla="*/ 476730 w 495300"/>
              <a:gd name="connsiteY108" fmla="*/ 505446 h 533400"/>
              <a:gd name="connsiteX109" fmla="*/ 476730 w 495300"/>
              <a:gd name="connsiteY109" fmla="*/ 467346 h 533400"/>
              <a:gd name="connsiteX110" fmla="*/ 467205 w 495300"/>
              <a:gd name="connsiteY110" fmla="*/ 457821 h 533400"/>
              <a:gd name="connsiteX111" fmla="*/ 467205 w 495300"/>
              <a:gd name="connsiteY111" fmla="*/ 457821 h 533400"/>
              <a:gd name="connsiteX112" fmla="*/ 362430 w 495300"/>
              <a:gd name="connsiteY112" fmla="*/ 19671 h 533400"/>
              <a:gd name="connsiteX113" fmla="*/ 133830 w 495300"/>
              <a:gd name="connsiteY113" fmla="*/ 19671 h 533400"/>
              <a:gd name="connsiteX114" fmla="*/ 114780 w 495300"/>
              <a:gd name="connsiteY114" fmla="*/ 38721 h 533400"/>
              <a:gd name="connsiteX115" fmla="*/ 114780 w 495300"/>
              <a:gd name="connsiteY115" fmla="*/ 38721 h 533400"/>
              <a:gd name="connsiteX116" fmla="*/ 114780 w 495300"/>
              <a:gd name="connsiteY116" fmla="*/ 124446 h 533400"/>
              <a:gd name="connsiteX117" fmla="*/ 133830 w 495300"/>
              <a:gd name="connsiteY117" fmla="*/ 143496 h 533400"/>
              <a:gd name="connsiteX118" fmla="*/ 133830 w 495300"/>
              <a:gd name="connsiteY118" fmla="*/ 143496 h 533400"/>
              <a:gd name="connsiteX119" fmla="*/ 362430 w 495300"/>
              <a:gd name="connsiteY119" fmla="*/ 143496 h 533400"/>
              <a:gd name="connsiteX120" fmla="*/ 381480 w 495300"/>
              <a:gd name="connsiteY120" fmla="*/ 124446 h 533400"/>
              <a:gd name="connsiteX121" fmla="*/ 381480 w 495300"/>
              <a:gd name="connsiteY121" fmla="*/ 124446 h 533400"/>
              <a:gd name="connsiteX122" fmla="*/ 381480 w 495300"/>
              <a:gd name="connsiteY122" fmla="*/ 38721 h 533400"/>
              <a:gd name="connsiteX123" fmla="*/ 362430 w 495300"/>
              <a:gd name="connsiteY123" fmla="*/ 19671 h 533400"/>
              <a:gd name="connsiteX124" fmla="*/ 362430 w 495300"/>
              <a:gd name="connsiteY124" fmla="*/ 19671 h 533400"/>
              <a:gd name="connsiteX125" fmla="*/ 157643 w 495300"/>
              <a:gd name="connsiteY125" fmla="*/ 86346 h 533400"/>
              <a:gd name="connsiteX126" fmla="*/ 171930 w 495300"/>
              <a:gd name="connsiteY126" fmla="*/ 100634 h 533400"/>
              <a:gd name="connsiteX127" fmla="*/ 157643 w 495300"/>
              <a:gd name="connsiteY127" fmla="*/ 114921 h 533400"/>
              <a:gd name="connsiteX128" fmla="*/ 143355 w 495300"/>
              <a:gd name="connsiteY128" fmla="*/ 100634 h 533400"/>
              <a:gd name="connsiteX129" fmla="*/ 157643 w 495300"/>
              <a:gd name="connsiteY129" fmla="*/ 8634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495300" h="533400">
                <a:moveTo>
                  <a:pt x="362430" y="621"/>
                </a:moveTo>
                <a:cubicBezTo>
                  <a:pt x="383385" y="621"/>
                  <a:pt x="400530" y="17766"/>
                  <a:pt x="400530" y="38721"/>
                </a:cubicBezTo>
                <a:lnTo>
                  <a:pt x="400530" y="38721"/>
                </a:lnTo>
                <a:lnTo>
                  <a:pt x="400530" y="124446"/>
                </a:lnTo>
                <a:cubicBezTo>
                  <a:pt x="400530" y="145401"/>
                  <a:pt x="383385" y="162546"/>
                  <a:pt x="362430" y="162546"/>
                </a:cubicBezTo>
                <a:lnTo>
                  <a:pt x="362430" y="162546"/>
                </a:lnTo>
                <a:lnTo>
                  <a:pt x="257655" y="162546"/>
                </a:lnTo>
                <a:lnTo>
                  <a:pt x="257655" y="295896"/>
                </a:lnTo>
                <a:lnTo>
                  <a:pt x="419580" y="295896"/>
                </a:lnTo>
                <a:cubicBezTo>
                  <a:pt x="439583" y="295896"/>
                  <a:pt x="456727" y="312089"/>
                  <a:pt x="457680" y="332091"/>
                </a:cubicBezTo>
                <a:lnTo>
                  <a:pt x="457680" y="333996"/>
                </a:lnTo>
                <a:lnTo>
                  <a:pt x="457680" y="438771"/>
                </a:lnTo>
                <a:lnTo>
                  <a:pt x="467205" y="438771"/>
                </a:lnTo>
                <a:cubicBezTo>
                  <a:pt x="482445" y="438771"/>
                  <a:pt x="494827" y="450201"/>
                  <a:pt x="495780" y="465441"/>
                </a:cubicBezTo>
                <a:lnTo>
                  <a:pt x="495780" y="467346"/>
                </a:lnTo>
                <a:lnTo>
                  <a:pt x="495780" y="505446"/>
                </a:lnTo>
                <a:cubicBezTo>
                  <a:pt x="495780" y="521639"/>
                  <a:pt x="483398" y="534021"/>
                  <a:pt x="467205" y="534021"/>
                </a:cubicBezTo>
                <a:lnTo>
                  <a:pt x="467205" y="534021"/>
                </a:lnTo>
                <a:lnTo>
                  <a:pt x="429105" y="534021"/>
                </a:lnTo>
                <a:cubicBezTo>
                  <a:pt x="412912" y="534021"/>
                  <a:pt x="400530" y="521639"/>
                  <a:pt x="400530" y="505446"/>
                </a:cubicBezTo>
                <a:lnTo>
                  <a:pt x="400530" y="505446"/>
                </a:lnTo>
                <a:lnTo>
                  <a:pt x="400530" y="467346"/>
                </a:lnTo>
                <a:cubicBezTo>
                  <a:pt x="400530" y="451153"/>
                  <a:pt x="412912" y="438771"/>
                  <a:pt x="429105" y="438771"/>
                </a:cubicBezTo>
                <a:lnTo>
                  <a:pt x="429105" y="438771"/>
                </a:lnTo>
                <a:lnTo>
                  <a:pt x="438630" y="438771"/>
                </a:lnTo>
                <a:lnTo>
                  <a:pt x="438630" y="333996"/>
                </a:lnTo>
                <a:cubicBezTo>
                  <a:pt x="438630" y="323519"/>
                  <a:pt x="431010" y="315898"/>
                  <a:pt x="420533" y="314946"/>
                </a:cubicBezTo>
                <a:lnTo>
                  <a:pt x="419580" y="314946"/>
                </a:lnTo>
                <a:lnTo>
                  <a:pt x="257655" y="314946"/>
                </a:lnTo>
                <a:lnTo>
                  <a:pt x="257655" y="438771"/>
                </a:lnTo>
                <a:lnTo>
                  <a:pt x="267180" y="438771"/>
                </a:lnTo>
                <a:cubicBezTo>
                  <a:pt x="282420" y="438771"/>
                  <a:pt x="294802" y="450201"/>
                  <a:pt x="295755" y="465441"/>
                </a:cubicBezTo>
                <a:lnTo>
                  <a:pt x="295755" y="467346"/>
                </a:lnTo>
                <a:lnTo>
                  <a:pt x="295755" y="505446"/>
                </a:lnTo>
                <a:cubicBezTo>
                  <a:pt x="295755" y="521639"/>
                  <a:pt x="283373" y="534021"/>
                  <a:pt x="267180" y="534021"/>
                </a:cubicBezTo>
                <a:lnTo>
                  <a:pt x="267180" y="534021"/>
                </a:lnTo>
                <a:lnTo>
                  <a:pt x="229080" y="534021"/>
                </a:lnTo>
                <a:cubicBezTo>
                  <a:pt x="212887" y="534021"/>
                  <a:pt x="200505" y="521639"/>
                  <a:pt x="200505" y="505446"/>
                </a:cubicBezTo>
                <a:lnTo>
                  <a:pt x="200505" y="505446"/>
                </a:lnTo>
                <a:lnTo>
                  <a:pt x="200505" y="467346"/>
                </a:lnTo>
                <a:cubicBezTo>
                  <a:pt x="200505" y="451153"/>
                  <a:pt x="212887" y="438771"/>
                  <a:pt x="229080" y="438771"/>
                </a:cubicBezTo>
                <a:lnTo>
                  <a:pt x="229080" y="438771"/>
                </a:lnTo>
                <a:lnTo>
                  <a:pt x="238605" y="438771"/>
                </a:lnTo>
                <a:lnTo>
                  <a:pt x="238605" y="314946"/>
                </a:lnTo>
                <a:lnTo>
                  <a:pt x="76680" y="314946"/>
                </a:lnTo>
                <a:cubicBezTo>
                  <a:pt x="66202" y="314946"/>
                  <a:pt x="58583" y="322566"/>
                  <a:pt x="57630" y="333044"/>
                </a:cubicBezTo>
                <a:lnTo>
                  <a:pt x="57630" y="333996"/>
                </a:lnTo>
                <a:lnTo>
                  <a:pt x="57630" y="438771"/>
                </a:lnTo>
                <a:lnTo>
                  <a:pt x="67155" y="438771"/>
                </a:lnTo>
                <a:cubicBezTo>
                  <a:pt x="82395" y="438771"/>
                  <a:pt x="94777" y="450201"/>
                  <a:pt x="95730" y="465441"/>
                </a:cubicBezTo>
                <a:lnTo>
                  <a:pt x="95730" y="467346"/>
                </a:lnTo>
                <a:lnTo>
                  <a:pt x="95730" y="505446"/>
                </a:lnTo>
                <a:cubicBezTo>
                  <a:pt x="95730" y="521639"/>
                  <a:pt x="83348" y="534021"/>
                  <a:pt x="67155" y="534021"/>
                </a:cubicBezTo>
                <a:lnTo>
                  <a:pt x="67155" y="534021"/>
                </a:lnTo>
                <a:lnTo>
                  <a:pt x="29055" y="534021"/>
                </a:lnTo>
                <a:cubicBezTo>
                  <a:pt x="12862" y="534021"/>
                  <a:pt x="480" y="521639"/>
                  <a:pt x="480" y="505446"/>
                </a:cubicBezTo>
                <a:lnTo>
                  <a:pt x="480" y="505446"/>
                </a:lnTo>
                <a:lnTo>
                  <a:pt x="480" y="467346"/>
                </a:lnTo>
                <a:cubicBezTo>
                  <a:pt x="480" y="451153"/>
                  <a:pt x="12862" y="438771"/>
                  <a:pt x="29055" y="438771"/>
                </a:cubicBezTo>
                <a:lnTo>
                  <a:pt x="29055" y="438771"/>
                </a:lnTo>
                <a:lnTo>
                  <a:pt x="38580" y="438771"/>
                </a:lnTo>
                <a:lnTo>
                  <a:pt x="38580" y="333996"/>
                </a:lnTo>
                <a:cubicBezTo>
                  <a:pt x="38580" y="313994"/>
                  <a:pt x="54773" y="296848"/>
                  <a:pt x="74775" y="295896"/>
                </a:cubicBezTo>
                <a:lnTo>
                  <a:pt x="76680" y="295896"/>
                </a:lnTo>
                <a:lnTo>
                  <a:pt x="238605" y="295896"/>
                </a:lnTo>
                <a:lnTo>
                  <a:pt x="238605" y="162546"/>
                </a:lnTo>
                <a:lnTo>
                  <a:pt x="133830" y="162546"/>
                </a:lnTo>
                <a:cubicBezTo>
                  <a:pt x="113827" y="162546"/>
                  <a:pt x="96683" y="146353"/>
                  <a:pt x="95730" y="126351"/>
                </a:cubicBezTo>
                <a:lnTo>
                  <a:pt x="95730" y="124446"/>
                </a:lnTo>
                <a:lnTo>
                  <a:pt x="95730" y="38721"/>
                </a:lnTo>
                <a:cubicBezTo>
                  <a:pt x="95730" y="17766"/>
                  <a:pt x="112875" y="621"/>
                  <a:pt x="133830" y="621"/>
                </a:cubicBezTo>
                <a:lnTo>
                  <a:pt x="133830" y="621"/>
                </a:lnTo>
                <a:lnTo>
                  <a:pt x="362430" y="621"/>
                </a:lnTo>
                <a:close/>
                <a:moveTo>
                  <a:pt x="67155" y="457821"/>
                </a:moveTo>
                <a:lnTo>
                  <a:pt x="29055" y="457821"/>
                </a:lnTo>
                <a:cubicBezTo>
                  <a:pt x="23340" y="457821"/>
                  <a:pt x="19530" y="461631"/>
                  <a:pt x="19530" y="467346"/>
                </a:cubicBezTo>
                <a:lnTo>
                  <a:pt x="19530" y="467346"/>
                </a:lnTo>
                <a:lnTo>
                  <a:pt x="19530" y="505446"/>
                </a:lnTo>
                <a:cubicBezTo>
                  <a:pt x="19530" y="511161"/>
                  <a:pt x="23340" y="514971"/>
                  <a:pt x="29055" y="514971"/>
                </a:cubicBezTo>
                <a:lnTo>
                  <a:pt x="29055" y="514971"/>
                </a:lnTo>
                <a:lnTo>
                  <a:pt x="67155" y="514971"/>
                </a:lnTo>
                <a:cubicBezTo>
                  <a:pt x="72870" y="514971"/>
                  <a:pt x="76680" y="511161"/>
                  <a:pt x="76680" y="505446"/>
                </a:cubicBezTo>
                <a:lnTo>
                  <a:pt x="76680" y="505446"/>
                </a:lnTo>
                <a:lnTo>
                  <a:pt x="76680" y="467346"/>
                </a:lnTo>
                <a:cubicBezTo>
                  <a:pt x="76680" y="461631"/>
                  <a:pt x="72870" y="457821"/>
                  <a:pt x="67155" y="457821"/>
                </a:cubicBezTo>
                <a:lnTo>
                  <a:pt x="67155" y="457821"/>
                </a:lnTo>
                <a:close/>
                <a:moveTo>
                  <a:pt x="267180" y="457821"/>
                </a:moveTo>
                <a:lnTo>
                  <a:pt x="229080" y="457821"/>
                </a:lnTo>
                <a:cubicBezTo>
                  <a:pt x="223365" y="457821"/>
                  <a:pt x="219555" y="461631"/>
                  <a:pt x="219555" y="467346"/>
                </a:cubicBezTo>
                <a:lnTo>
                  <a:pt x="219555" y="467346"/>
                </a:lnTo>
                <a:lnTo>
                  <a:pt x="219555" y="505446"/>
                </a:lnTo>
                <a:cubicBezTo>
                  <a:pt x="219555" y="511161"/>
                  <a:pt x="223365" y="514971"/>
                  <a:pt x="229080" y="514971"/>
                </a:cubicBezTo>
                <a:lnTo>
                  <a:pt x="229080" y="514971"/>
                </a:lnTo>
                <a:lnTo>
                  <a:pt x="267180" y="514971"/>
                </a:lnTo>
                <a:cubicBezTo>
                  <a:pt x="272895" y="514971"/>
                  <a:pt x="276705" y="511161"/>
                  <a:pt x="276705" y="505446"/>
                </a:cubicBezTo>
                <a:lnTo>
                  <a:pt x="276705" y="505446"/>
                </a:lnTo>
                <a:lnTo>
                  <a:pt x="276705" y="467346"/>
                </a:lnTo>
                <a:cubicBezTo>
                  <a:pt x="276705" y="461631"/>
                  <a:pt x="272895" y="457821"/>
                  <a:pt x="267180" y="457821"/>
                </a:cubicBezTo>
                <a:lnTo>
                  <a:pt x="267180" y="457821"/>
                </a:lnTo>
                <a:close/>
                <a:moveTo>
                  <a:pt x="467205" y="457821"/>
                </a:moveTo>
                <a:lnTo>
                  <a:pt x="429105" y="457821"/>
                </a:lnTo>
                <a:cubicBezTo>
                  <a:pt x="423390" y="457821"/>
                  <a:pt x="419580" y="461631"/>
                  <a:pt x="419580" y="467346"/>
                </a:cubicBezTo>
                <a:lnTo>
                  <a:pt x="419580" y="467346"/>
                </a:lnTo>
                <a:lnTo>
                  <a:pt x="419580" y="505446"/>
                </a:lnTo>
                <a:cubicBezTo>
                  <a:pt x="419580" y="511161"/>
                  <a:pt x="423390" y="514971"/>
                  <a:pt x="429105" y="514971"/>
                </a:cubicBezTo>
                <a:lnTo>
                  <a:pt x="429105" y="514971"/>
                </a:lnTo>
                <a:lnTo>
                  <a:pt x="467205" y="514971"/>
                </a:lnTo>
                <a:cubicBezTo>
                  <a:pt x="472920" y="514971"/>
                  <a:pt x="476730" y="511161"/>
                  <a:pt x="476730" y="505446"/>
                </a:cubicBezTo>
                <a:lnTo>
                  <a:pt x="476730" y="505446"/>
                </a:lnTo>
                <a:lnTo>
                  <a:pt x="476730" y="467346"/>
                </a:lnTo>
                <a:cubicBezTo>
                  <a:pt x="476730" y="461631"/>
                  <a:pt x="472920" y="457821"/>
                  <a:pt x="467205" y="457821"/>
                </a:cubicBezTo>
                <a:lnTo>
                  <a:pt x="467205" y="457821"/>
                </a:lnTo>
                <a:close/>
                <a:moveTo>
                  <a:pt x="362430" y="19671"/>
                </a:moveTo>
                <a:lnTo>
                  <a:pt x="133830" y="19671"/>
                </a:lnTo>
                <a:cubicBezTo>
                  <a:pt x="123352" y="19671"/>
                  <a:pt x="114780" y="28244"/>
                  <a:pt x="114780" y="38721"/>
                </a:cubicBezTo>
                <a:lnTo>
                  <a:pt x="114780" y="38721"/>
                </a:lnTo>
                <a:lnTo>
                  <a:pt x="114780" y="124446"/>
                </a:lnTo>
                <a:cubicBezTo>
                  <a:pt x="114780" y="134923"/>
                  <a:pt x="123352" y="143496"/>
                  <a:pt x="133830" y="143496"/>
                </a:cubicBezTo>
                <a:lnTo>
                  <a:pt x="133830" y="143496"/>
                </a:lnTo>
                <a:lnTo>
                  <a:pt x="362430" y="143496"/>
                </a:lnTo>
                <a:cubicBezTo>
                  <a:pt x="372908" y="143496"/>
                  <a:pt x="381480" y="134923"/>
                  <a:pt x="381480" y="124446"/>
                </a:cubicBezTo>
                <a:lnTo>
                  <a:pt x="381480" y="124446"/>
                </a:lnTo>
                <a:lnTo>
                  <a:pt x="381480" y="38721"/>
                </a:lnTo>
                <a:cubicBezTo>
                  <a:pt x="381480" y="28244"/>
                  <a:pt x="372908" y="19671"/>
                  <a:pt x="362430" y="19671"/>
                </a:cubicBezTo>
                <a:lnTo>
                  <a:pt x="362430" y="19671"/>
                </a:lnTo>
                <a:close/>
                <a:moveTo>
                  <a:pt x="157643" y="86346"/>
                </a:moveTo>
                <a:cubicBezTo>
                  <a:pt x="165262" y="86346"/>
                  <a:pt x="171930" y="93014"/>
                  <a:pt x="171930" y="100634"/>
                </a:cubicBezTo>
                <a:cubicBezTo>
                  <a:pt x="171930" y="108253"/>
                  <a:pt x="165262" y="114921"/>
                  <a:pt x="157643" y="114921"/>
                </a:cubicBezTo>
                <a:cubicBezTo>
                  <a:pt x="150023" y="114921"/>
                  <a:pt x="143355" y="108253"/>
                  <a:pt x="143355" y="100634"/>
                </a:cubicBezTo>
                <a:cubicBezTo>
                  <a:pt x="143355" y="93014"/>
                  <a:pt x="150023" y="86346"/>
                  <a:pt x="157643" y="86346"/>
                </a:cubicBezTo>
                <a:close/>
              </a:path>
            </a:pathLst>
          </a:cu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49" name="ïṩľiḑé"/>
          <p:cNvSpPr/>
          <p:nvPr/>
        </p:nvSpPr>
        <p:spPr bwMode="auto">
          <a:xfrm>
            <a:off x="3728875" y="3447223"/>
            <a:ext cx="430310" cy="443236"/>
          </a:xfrm>
          <a:custGeom>
            <a:avLst/>
            <a:gdLst>
              <a:gd name="connsiteX0" fmla="*/ 266700 w 533400"/>
              <a:gd name="connsiteY0" fmla="*/ 285750 h 533400"/>
              <a:gd name="connsiteX1" fmla="*/ 409575 w 533400"/>
              <a:gd name="connsiteY1" fmla="*/ 142875 h 533400"/>
              <a:gd name="connsiteX2" fmla="*/ 266700 w 533400"/>
              <a:gd name="connsiteY2" fmla="*/ 0 h 533400"/>
              <a:gd name="connsiteX3" fmla="*/ 123825 w 533400"/>
              <a:gd name="connsiteY3" fmla="*/ 142875 h 533400"/>
              <a:gd name="connsiteX4" fmla="*/ 266700 w 533400"/>
              <a:gd name="connsiteY4" fmla="*/ 285750 h 533400"/>
              <a:gd name="connsiteX5" fmla="*/ 266700 w 533400"/>
              <a:gd name="connsiteY5" fmla="*/ 19050 h 533400"/>
              <a:gd name="connsiteX6" fmla="*/ 390525 w 533400"/>
              <a:gd name="connsiteY6" fmla="*/ 142875 h 533400"/>
              <a:gd name="connsiteX7" fmla="*/ 266700 w 533400"/>
              <a:gd name="connsiteY7" fmla="*/ 266700 h 533400"/>
              <a:gd name="connsiteX8" fmla="*/ 142875 w 533400"/>
              <a:gd name="connsiteY8" fmla="*/ 142875 h 533400"/>
              <a:gd name="connsiteX9" fmla="*/ 266700 w 533400"/>
              <a:gd name="connsiteY9" fmla="*/ 19050 h 533400"/>
              <a:gd name="connsiteX10" fmla="*/ 419100 w 533400"/>
              <a:gd name="connsiteY10" fmla="*/ 333375 h 533400"/>
              <a:gd name="connsiteX11" fmla="*/ 114300 w 533400"/>
              <a:gd name="connsiteY11" fmla="*/ 333375 h 533400"/>
              <a:gd name="connsiteX12" fmla="*/ 0 w 533400"/>
              <a:gd name="connsiteY12" fmla="*/ 447675 h 533400"/>
              <a:gd name="connsiteX13" fmla="*/ 0 w 533400"/>
              <a:gd name="connsiteY13" fmla="*/ 533400 h 533400"/>
              <a:gd name="connsiteX14" fmla="*/ 19050 w 533400"/>
              <a:gd name="connsiteY14" fmla="*/ 533400 h 533400"/>
              <a:gd name="connsiteX15" fmla="*/ 19050 w 533400"/>
              <a:gd name="connsiteY15" fmla="*/ 447675 h 533400"/>
              <a:gd name="connsiteX16" fmla="*/ 114300 w 533400"/>
              <a:gd name="connsiteY16" fmla="*/ 352425 h 533400"/>
              <a:gd name="connsiteX17" fmla="*/ 419100 w 533400"/>
              <a:gd name="connsiteY17" fmla="*/ 352425 h 533400"/>
              <a:gd name="connsiteX18" fmla="*/ 514350 w 533400"/>
              <a:gd name="connsiteY18" fmla="*/ 447675 h 533400"/>
              <a:gd name="connsiteX19" fmla="*/ 514350 w 533400"/>
              <a:gd name="connsiteY19" fmla="*/ 533400 h 533400"/>
              <a:gd name="connsiteX20" fmla="*/ 533400 w 533400"/>
              <a:gd name="connsiteY20" fmla="*/ 533400 h 533400"/>
              <a:gd name="connsiteX21" fmla="*/ 533400 w 533400"/>
              <a:gd name="connsiteY21" fmla="*/ 447675 h 533400"/>
              <a:gd name="connsiteX22" fmla="*/ 419100 w 533400"/>
              <a:gd name="connsiteY22" fmla="*/ 333375 h 533400"/>
              <a:gd name="connsiteX23" fmla="*/ 342900 w 533400"/>
              <a:gd name="connsiteY23" fmla="*/ 466725 h 533400"/>
              <a:gd name="connsiteX24" fmla="*/ 457200 w 533400"/>
              <a:gd name="connsiteY24" fmla="*/ 466725 h 533400"/>
              <a:gd name="connsiteX25" fmla="*/ 457200 w 533400"/>
              <a:gd name="connsiteY25" fmla="*/ 447675 h 533400"/>
              <a:gd name="connsiteX26" fmla="*/ 342900 w 533400"/>
              <a:gd name="connsiteY26" fmla="*/ 447675 h 533400"/>
              <a:gd name="connsiteX27" fmla="*/ 342900 w 533400"/>
              <a:gd name="connsiteY27" fmla="*/ 466725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3400" h="533400">
                <a:moveTo>
                  <a:pt x="266700" y="285750"/>
                </a:moveTo>
                <a:cubicBezTo>
                  <a:pt x="345758" y="285750"/>
                  <a:pt x="409575" y="221933"/>
                  <a:pt x="409575" y="142875"/>
                </a:cubicBezTo>
                <a:cubicBezTo>
                  <a:pt x="409575" y="63818"/>
                  <a:pt x="345758" y="0"/>
                  <a:pt x="266700" y="0"/>
                </a:cubicBezTo>
                <a:cubicBezTo>
                  <a:pt x="187643" y="0"/>
                  <a:pt x="123825" y="63818"/>
                  <a:pt x="123825" y="142875"/>
                </a:cubicBezTo>
                <a:cubicBezTo>
                  <a:pt x="123825" y="221933"/>
                  <a:pt x="187643" y="285750"/>
                  <a:pt x="266700" y="285750"/>
                </a:cubicBezTo>
                <a:close/>
                <a:moveTo>
                  <a:pt x="266700" y="19050"/>
                </a:moveTo>
                <a:cubicBezTo>
                  <a:pt x="335280" y="19050"/>
                  <a:pt x="390525" y="74295"/>
                  <a:pt x="390525" y="142875"/>
                </a:cubicBezTo>
                <a:cubicBezTo>
                  <a:pt x="390525" y="211455"/>
                  <a:pt x="335280" y="266700"/>
                  <a:pt x="266700" y="266700"/>
                </a:cubicBezTo>
                <a:cubicBezTo>
                  <a:pt x="198120" y="266700"/>
                  <a:pt x="142875" y="211455"/>
                  <a:pt x="142875" y="142875"/>
                </a:cubicBezTo>
                <a:cubicBezTo>
                  <a:pt x="142875" y="74295"/>
                  <a:pt x="198120" y="19050"/>
                  <a:pt x="266700" y="19050"/>
                </a:cubicBezTo>
                <a:close/>
                <a:moveTo>
                  <a:pt x="419100" y="333375"/>
                </a:moveTo>
                <a:lnTo>
                  <a:pt x="114300" y="333375"/>
                </a:lnTo>
                <a:cubicBezTo>
                  <a:pt x="51435" y="333375"/>
                  <a:pt x="0" y="384810"/>
                  <a:pt x="0" y="447675"/>
                </a:cubicBezTo>
                <a:lnTo>
                  <a:pt x="0" y="533400"/>
                </a:lnTo>
                <a:lnTo>
                  <a:pt x="19050" y="533400"/>
                </a:lnTo>
                <a:lnTo>
                  <a:pt x="19050" y="447675"/>
                </a:lnTo>
                <a:cubicBezTo>
                  <a:pt x="19050" y="395288"/>
                  <a:pt x="61913" y="352425"/>
                  <a:pt x="114300" y="352425"/>
                </a:cubicBezTo>
                <a:lnTo>
                  <a:pt x="419100" y="352425"/>
                </a:lnTo>
                <a:cubicBezTo>
                  <a:pt x="471488" y="352425"/>
                  <a:pt x="514350" y="395288"/>
                  <a:pt x="514350" y="447675"/>
                </a:cubicBezTo>
                <a:lnTo>
                  <a:pt x="514350" y="533400"/>
                </a:lnTo>
                <a:lnTo>
                  <a:pt x="533400" y="533400"/>
                </a:lnTo>
                <a:lnTo>
                  <a:pt x="533400" y="447675"/>
                </a:lnTo>
                <a:cubicBezTo>
                  <a:pt x="533400" y="384810"/>
                  <a:pt x="481965" y="333375"/>
                  <a:pt x="419100" y="333375"/>
                </a:cubicBezTo>
                <a:close/>
                <a:moveTo>
                  <a:pt x="342900" y="466725"/>
                </a:moveTo>
                <a:lnTo>
                  <a:pt x="457200" y="466725"/>
                </a:lnTo>
                <a:lnTo>
                  <a:pt x="457200" y="447675"/>
                </a:lnTo>
                <a:lnTo>
                  <a:pt x="342900" y="447675"/>
                </a:lnTo>
                <a:lnTo>
                  <a:pt x="342900" y="466725"/>
                </a:lnTo>
                <a:close/>
              </a:path>
            </a:pathLst>
          </a:cu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50" name="ïSḻídè"/>
          <p:cNvSpPr/>
          <p:nvPr/>
        </p:nvSpPr>
        <p:spPr>
          <a:xfrm>
            <a:off x="9198885" y="3021188"/>
            <a:ext cx="2311543" cy="2311542"/>
          </a:xfrm>
          <a:prstGeom prst="ellipse">
            <a:avLst/>
          </a:prstGeom>
          <a:noFill/>
          <a:ln w="19050" cap="rnd">
            <a:solidFill>
              <a:schemeClr val="accent5"/>
            </a:solidFill>
            <a:prstDash val="solid"/>
            <a:round/>
            <a:headEnd type="triangle"/>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zh-CN" altLang="en-US" sz="2000" b="1">
              <a:solidFill>
                <a:schemeClr val="bg1"/>
              </a:solidFill>
              <a:cs typeface="+mn-ea"/>
              <a:sym typeface="+mn-lt"/>
            </a:endParaRPr>
          </a:p>
        </p:txBody>
      </p:sp>
      <p:sp>
        <p:nvSpPr>
          <p:cNvPr id="51" name="íş1íďé"/>
          <p:cNvSpPr/>
          <p:nvPr/>
        </p:nvSpPr>
        <p:spPr>
          <a:xfrm>
            <a:off x="4912942" y="3021188"/>
            <a:ext cx="2311543" cy="2311542"/>
          </a:xfrm>
          <a:prstGeom prst="arc">
            <a:avLst>
              <a:gd name="adj1" fmla="val 1716278"/>
              <a:gd name="adj2" fmla="val 19932972"/>
            </a:avLst>
          </a:prstGeom>
          <a:noFill/>
          <a:ln w="19050" cap="rnd">
            <a:solidFill>
              <a:schemeClr val="accent3"/>
            </a:solidFill>
            <a:prstDash val="solid"/>
            <a:round/>
            <a:headEnd type="triangle"/>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zh-CN" altLang="en-US" sz="2000" b="1">
              <a:solidFill>
                <a:schemeClr val="bg1"/>
              </a:solidFill>
              <a:cs typeface="+mn-ea"/>
              <a:sym typeface="+mn-lt"/>
            </a:endParaRPr>
          </a:p>
        </p:txBody>
      </p:sp>
      <p:sp>
        <p:nvSpPr>
          <p:cNvPr id="52" name="išḷïḍè"/>
          <p:cNvSpPr/>
          <p:nvPr/>
        </p:nvSpPr>
        <p:spPr bwMode="auto">
          <a:xfrm>
            <a:off x="7978242" y="3447223"/>
            <a:ext cx="430310" cy="443236"/>
          </a:xfrm>
          <a:custGeom>
            <a:avLst/>
            <a:gdLst>
              <a:gd name="connsiteX0" fmla="*/ 343764 w 533400"/>
              <a:gd name="connsiteY0" fmla="*/ 621 h 533400"/>
              <a:gd name="connsiteX1" fmla="*/ 381864 w 533400"/>
              <a:gd name="connsiteY1" fmla="*/ 38721 h 533400"/>
              <a:gd name="connsiteX2" fmla="*/ 381864 w 533400"/>
              <a:gd name="connsiteY2" fmla="*/ 38721 h 533400"/>
              <a:gd name="connsiteX3" fmla="*/ 381864 w 533400"/>
              <a:gd name="connsiteY3" fmla="*/ 114921 h 533400"/>
              <a:gd name="connsiteX4" fmla="*/ 496164 w 533400"/>
              <a:gd name="connsiteY4" fmla="*/ 114921 h 533400"/>
              <a:gd name="connsiteX5" fmla="*/ 534264 w 533400"/>
              <a:gd name="connsiteY5" fmla="*/ 151116 h 533400"/>
              <a:gd name="connsiteX6" fmla="*/ 534264 w 533400"/>
              <a:gd name="connsiteY6" fmla="*/ 153021 h 533400"/>
              <a:gd name="connsiteX7" fmla="*/ 534264 w 533400"/>
              <a:gd name="connsiteY7" fmla="*/ 381621 h 533400"/>
              <a:gd name="connsiteX8" fmla="*/ 498069 w 533400"/>
              <a:gd name="connsiteY8" fmla="*/ 419721 h 533400"/>
              <a:gd name="connsiteX9" fmla="*/ 496164 w 533400"/>
              <a:gd name="connsiteY9" fmla="*/ 419721 h 533400"/>
              <a:gd name="connsiteX10" fmla="*/ 381864 w 533400"/>
              <a:gd name="connsiteY10" fmla="*/ 419721 h 533400"/>
              <a:gd name="connsiteX11" fmla="*/ 381864 w 533400"/>
              <a:gd name="connsiteY11" fmla="*/ 495921 h 533400"/>
              <a:gd name="connsiteX12" fmla="*/ 345669 w 533400"/>
              <a:gd name="connsiteY12" fmla="*/ 534021 h 533400"/>
              <a:gd name="connsiteX13" fmla="*/ 343764 w 533400"/>
              <a:gd name="connsiteY13" fmla="*/ 534021 h 533400"/>
              <a:gd name="connsiteX14" fmla="*/ 191364 w 533400"/>
              <a:gd name="connsiteY14" fmla="*/ 534021 h 533400"/>
              <a:gd name="connsiteX15" fmla="*/ 153264 w 533400"/>
              <a:gd name="connsiteY15" fmla="*/ 495921 h 533400"/>
              <a:gd name="connsiteX16" fmla="*/ 153264 w 533400"/>
              <a:gd name="connsiteY16" fmla="*/ 495921 h 533400"/>
              <a:gd name="connsiteX17" fmla="*/ 153264 w 533400"/>
              <a:gd name="connsiteY17" fmla="*/ 419721 h 533400"/>
              <a:gd name="connsiteX18" fmla="*/ 38964 w 533400"/>
              <a:gd name="connsiteY18" fmla="*/ 419721 h 533400"/>
              <a:gd name="connsiteX19" fmla="*/ 864 w 533400"/>
              <a:gd name="connsiteY19" fmla="*/ 383526 h 533400"/>
              <a:gd name="connsiteX20" fmla="*/ 864 w 533400"/>
              <a:gd name="connsiteY20" fmla="*/ 381621 h 533400"/>
              <a:gd name="connsiteX21" fmla="*/ 864 w 533400"/>
              <a:gd name="connsiteY21" fmla="*/ 197789 h 533400"/>
              <a:gd name="connsiteX22" fmla="*/ 9436 w 533400"/>
              <a:gd name="connsiteY22" fmla="*/ 173976 h 533400"/>
              <a:gd name="connsiteX23" fmla="*/ 11342 w 533400"/>
              <a:gd name="connsiteY23" fmla="*/ 172071 h 533400"/>
              <a:gd name="connsiteX24" fmla="*/ 52299 w 533400"/>
              <a:gd name="connsiteY24" fmla="*/ 127303 h 533400"/>
              <a:gd name="connsiteX25" fmla="*/ 78017 w 533400"/>
              <a:gd name="connsiteY25" fmla="*/ 114921 h 533400"/>
              <a:gd name="connsiteX26" fmla="*/ 79921 w 533400"/>
              <a:gd name="connsiteY26" fmla="*/ 114921 h 533400"/>
              <a:gd name="connsiteX27" fmla="*/ 153264 w 533400"/>
              <a:gd name="connsiteY27" fmla="*/ 114921 h 533400"/>
              <a:gd name="connsiteX28" fmla="*/ 153264 w 533400"/>
              <a:gd name="connsiteY28" fmla="*/ 38721 h 533400"/>
              <a:gd name="connsiteX29" fmla="*/ 189459 w 533400"/>
              <a:gd name="connsiteY29" fmla="*/ 621 h 533400"/>
              <a:gd name="connsiteX30" fmla="*/ 191364 w 533400"/>
              <a:gd name="connsiteY30" fmla="*/ 621 h 533400"/>
              <a:gd name="connsiteX31" fmla="*/ 343764 w 533400"/>
              <a:gd name="connsiteY31" fmla="*/ 621 h 533400"/>
              <a:gd name="connsiteX32" fmla="*/ 343764 w 533400"/>
              <a:gd name="connsiteY32" fmla="*/ 286371 h 533400"/>
              <a:gd name="connsiteX33" fmla="*/ 191364 w 533400"/>
              <a:gd name="connsiteY33" fmla="*/ 286371 h 533400"/>
              <a:gd name="connsiteX34" fmla="*/ 172314 w 533400"/>
              <a:gd name="connsiteY34" fmla="*/ 305421 h 533400"/>
              <a:gd name="connsiteX35" fmla="*/ 172314 w 533400"/>
              <a:gd name="connsiteY35" fmla="*/ 305421 h 533400"/>
              <a:gd name="connsiteX36" fmla="*/ 172314 w 533400"/>
              <a:gd name="connsiteY36" fmla="*/ 495921 h 533400"/>
              <a:gd name="connsiteX37" fmla="*/ 191364 w 533400"/>
              <a:gd name="connsiteY37" fmla="*/ 514971 h 533400"/>
              <a:gd name="connsiteX38" fmla="*/ 191364 w 533400"/>
              <a:gd name="connsiteY38" fmla="*/ 514971 h 533400"/>
              <a:gd name="connsiteX39" fmla="*/ 343764 w 533400"/>
              <a:gd name="connsiteY39" fmla="*/ 514971 h 533400"/>
              <a:gd name="connsiteX40" fmla="*/ 362814 w 533400"/>
              <a:gd name="connsiteY40" fmla="*/ 495921 h 533400"/>
              <a:gd name="connsiteX41" fmla="*/ 362814 w 533400"/>
              <a:gd name="connsiteY41" fmla="*/ 495921 h 533400"/>
              <a:gd name="connsiteX42" fmla="*/ 362814 w 533400"/>
              <a:gd name="connsiteY42" fmla="*/ 305421 h 533400"/>
              <a:gd name="connsiteX43" fmla="*/ 343764 w 533400"/>
              <a:gd name="connsiteY43" fmla="*/ 286371 h 533400"/>
              <a:gd name="connsiteX44" fmla="*/ 343764 w 533400"/>
              <a:gd name="connsiteY44" fmla="*/ 286371 h 533400"/>
              <a:gd name="connsiteX45" fmla="*/ 496164 w 533400"/>
              <a:gd name="connsiteY45" fmla="*/ 133971 h 533400"/>
              <a:gd name="connsiteX46" fmla="*/ 79921 w 533400"/>
              <a:gd name="connsiteY46" fmla="*/ 133971 h 533400"/>
              <a:gd name="connsiteX47" fmla="*/ 67539 w 533400"/>
              <a:gd name="connsiteY47" fmla="*/ 138734 h 533400"/>
              <a:gd name="connsiteX48" fmla="*/ 66586 w 533400"/>
              <a:gd name="connsiteY48" fmla="*/ 139686 h 533400"/>
              <a:gd name="connsiteX49" fmla="*/ 25629 w 533400"/>
              <a:gd name="connsiteY49" fmla="*/ 184453 h 533400"/>
              <a:gd name="connsiteX50" fmla="*/ 19914 w 533400"/>
              <a:gd name="connsiteY50" fmla="*/ 195884 h 533400"/>
              <a:gd name="connsiteX51" fmla="*/ 19914 w 533400"/>
              <a:gd name="connsiteY51" fmla="*/ 197789 h 533400"/>
              <a:gd name="connsiteX52" fmla="*/ 19914 w 533400"/>
              <a:gd name="connsiteY52" fmla="*/ 381621 h 533400"/>
              <a:gd name="connsiteX53" fmla="*/ 38011 w 533400"/>
              <a:gd name="connsiteY53" fmla="*/ 400671 h 533400"/>
              <a:gd name="connsiteX54" fmla="*/ 38964 w 533400"/>
              <a:gd name="connsiteY54" fmla="*/ 400671 h 533400"/>
              <a:gd name="connsiteX55" fmla="*/ 153264 w 533400"/>
              <a:gd name="connsiteY55" fmla="*/ 400671 h 533400"/>
              <a:gd name="connsiteX56" fmla="*/ 153264 w 533400"/>
              <a:gd name="connsiteY56" fmla="*/ 305421 h 533400"/>
              <a:gd name="connsiteX57" fmla="*/ 189459 w 533400"/>
              <a:gd name="connsiteY57" fmla="*/ 267321 h 533400"/>
              <a:gd name="connsiteX58" fmla="*/ 191364 w 533400"/>
              <a:gd name="connsiteY58" fmla="*/ 267321 h 533400"/>
              <a:gd name="connsiteX59" fmla="*/ 343764 w 533400"/>
              <a:gd name="connsiteY59" fmla="*/ 267321 h 533400"/>
              <a:gd name="connsiteX60" fmla="*/ 381864 w 533400"/>
              <a:gd name="connsiteY60" fmla="*/ 305421 h 533400"/>
              <a:gd name="connsiteX61" fmla="*/ 381864 w 533400"/>
              <a:gd name="connsiteY61" fmla="*/ 305421 h 533400"/>
              <a:gd name="connsiteX62" fmla="*/ 381864 w 533400"/>
              <a:gd name="connsiteY62" fmla="*/ 400671 h 533400"/>
              <a:gd name="connsiteX63" fmla="*/ 496164 w 533400"/>
              <a:gd name="connsiteY63" fmla="*/ 400671 h 533400"/>
              <a:gd name="connsiteX64" fmla="*/ 515214 w 533400"/>
              <a:gd name="connsiteY64" fmla="*/ 382573 h 533400"/>
              <a:gd name="connsiteX65" fmla="*/ 515214 w 533400"/>
              <a:gd name="connsiteY65" fmla="*/ 381621 h 533400"/>
              <a:gd name="connsiteX66" fmla="*/ 515214 w 533400"/>
              <a:gd name="connsiteY66" fmla="*/ 153021 h 533400"/>
              <a:gd name="connsiteX67" fmla="*/ 497117 w 533400"/>
              <a:gd name="connsiteY67" fmla="*/ 133971 h 533400"/>
              <a:gd name="connsiteX68" fmla="*/ 496164 w 533400"/>
              <a:gd name="connsiteY68" fmla="*/ 133971 h 533400"/>
              <a:gd name="connsiteX69" fmla="*/ 462827 w 533400"/>
              <a:gd name="connsiteY69" fmla="*/ 172071 h 533400"/>
              <a:gd name="connsiteX70" fmla="*/ 477114 w 533400"/>
              <a:gd name="connsiteY70" fmla="*/ 186359 h 533400"/>
              <a:gd name="connsiteX71" fmla="*/ 462827 w 533400"/>
              <a:gd name="connsiteY71" fmla="*/ 200646 h 533400"/>
              <a:gd name="connsiteX72" fmla="*/ 448539 w 533400"/>
              <a:gd name="connsiteY72" fmla="*/ 186359 h 533400"/>
              <a:gd name="connsiteX73" fmla="*/ 462827 w 533400"/>
              <a:gd name="connsiteY73" fmla="*/ 172071 h 533400"/>
              <a:gd name="connsiteX74" fmla="*/ 343764 w 533400"/>
              <a:gd name="connsiteY74" fmla="*/ 19671 h 533400"/>
              <a:gd name="connsiteX75" fmla="*/ 191364 w 533400"/>
              <a:gd name="connsiteY75" fmla="*/ 19671 h 533400"/>
              <a:gd name="connsiteX76" fmla="*/ 172314 w 533400"/>
              <a:gd name="connsiteY76" fmla="*/ 38721 h 533400"/>
              <a:gd name="connsiteX77" fmla="*/ 172314 w 533400"/>
              <a:gd name="connsiteY77" fmla="*/ 38721 h 533400"/>
              <a:gd name="connsiteX78" fmla="*/ 172314 w 533400"/>
              <a:gd name="connsiteY78" fmla="*/ 114921 h 533400"/>
              <a:gd name="connsiteX79" fmla="*/ 362814 w 533400"/>
              <a:gd name="connsiteY79" fmla="*/ 114921 h 533400"/>
              <a:gd name="connsiteX80" fmla="*/ 362814 w 533400"/>
              <a:gd name="connsiteY80" fmla="*/ 38721 h 533400"/>
              <a:gd name="connsiteX81" fmla="*/ 344717 w 533400"/>
              <a:gd name="connsiteY81" fmla="*/ 19671 h 533400"/>
              <a:gd name="connsiteX82" fmla="*/ 344717 w 533400"/>
              <a:gd name="connsiteY82" fmla="*/ 19671 h 533400"/>
              <a:gd name="connsiteX83" fmla="*/ 343764 w 533400"/>
              <a:gd name="connsiteY83"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33400" h="533400">
                <a:moveTo>
                  <a:pt x="343764" y="621"/>
                </a:moveTo>
                <a:cubicBezTo>
                  <a:pt x="364719" y="621"/>
                  <a:pt x="381864" y="17766"/>
                  <a:pt x="381864" y="38721"/>
                </a:cubicBezTo>
                <a:lnTo>
                  <a:pt x="381864" y="38721"/>
                </a:lnTo>
                <a:lnTo>
                  <a:pt x="381864" y="114921"/>
                </a:lnTo>
                <a:lnTo>
                  <a:pt x="496164" y="114921"/>
                </a:lnTo>
                <a:cubicBezTo>
                  <a:pt x="516167" y="114921"/>
                  <a:pt x="533311" y="131114"/>
                  <a:pt x="534264" y="151116"/>
                </a:cubicBezTo>
                <a:lnTo>
                  <a:pt x="534264" y="153021"/>
                </a:lnTo>
                <a:lnTo>
                  <a:pt x="534264" y="381621"/>
                </a:lnTo>
                <a:cubicBezTo>
                  <a:pt x="534264" y="401623"/>
                  <a:pt x="518071" y="418769"/>
                  <a:pt x="498069" y="419721"/>
                </a:cubicBezTo>
                <a:lnTo>
                  <a:pt x="496164" y="419721"/>
                </a:lnTo>
                <a:lnTo>
                  <a:pt x="381864" y="419721"/>
                </a:lnTo>
                <a:lnTo>
                  <a:pt x="381864" y="495921"/>
                </a:lnTo>
                <a:cubicBezTo>
                  <a:pt x="381864" y="515923"/>
                  <a:pt x="365671" y="533069"/>
                  <a:pt x="345669" y="534021"/>
                </a:cubicBezTo>
                <a:lnTo>
                  <a:pt x="343764" y="534021"/>
                </a:lnTo>
                <a:lnTo>
                  <a:pt x="191364" y="534021"/>
                </a:lnTo>
                <a:cubicBezTo>
                  <a:pt x="170409" y="534021"/>
                  <a:pt x="153264" y="516876"/>
                  <a:pt x="153264" y="495921"/>
                </a:cubicBezTo>
                <a:lnTo>
                  <a:pt x="153264" y="495921"/>
                </a:lnTo>
                <a:lnTo>
                  <a:pt x="153264" y="419721"/>
                </a:lnTo>
                <a:lnTo>
                  <a:pt x="38964" y="419721"/>
                </a:lnTo>
                <a:cubicBezTo>
                  <a:pt x="18961" y="419721"/>
                  <a:pt x="1817" y="403528"/>
                  <a:pt x="864" y="383526"/>
                </a:cubicBezTo>
                <a:lnTo>
                  <a:pt x="864" y="381621"/>
                </a:lnTo>
                <a:lnTo>
                  <a:pt x="864" y="197789"/>
                </a:lnTo>
                <a:cubicBezTo>
                  <a:pt x="864" y="189216"/>
                  <a:pt x="3721" y="180644"/>
                  <a:pt x="9436" y="173976"/>
                </a:cubicBezTo>
                <a:lnTo>
                  <a:pt x="11342" y="172071"/>
                </a:lnTo>
                <a:lnTo>
                  <a:pt x="52299" y="127303"/>
                </a:lnTo>
                <a:cubicBezTo>
                  <a:pt x="58967" y="119684"/>
                  <a:pt x="68492" y="115873"/>
                  <a:pt x="78017" y="114921"/>
                </a:cubicBezTo>
                <a:lnTo>
                  <a:pt x="79921" y="114921"/>
                </a:lnTo>
                <a:lnTo>
                  <a:pt x="153264" y="114921"/>
                </a:lnTo>
                <a:lnTo>
                  <a:pt x="153264" y="38721"/>
                </a:lnTo>
                <a:cubicBezTo>
                  <a:pt x="153264" y="18719"/>
                  <a:pt x="169457" y="1573"/>
                  <a:pt x="189459" y="621"/>
                </a:cubicBezTo>
                <a:lnTo>
                  <a:pt x="191364" y="621"/>
                </a:lnTo>
                <a:lnTo>
                  <a:pt x="343764" y="621"/>
                </a:lnTo>
                <a:close/>
                <a:moveTo>
                  <a:pt x="343764" y="286371"/>
                </a:moveTo>
                <a:lnTo>
                  <a:pt x="191364" y="286371"/>
                </a:lnTo>
                <a:cubicBezTo>
                  <a:pt x="180886" y="286371"/>
                  <a:pt x="172314" y="294944"/>
                  <a:pt x="172314" y="305421"/>
                </a:cubicBezTo>
                <a:lnTo>
                  <a:pt x="172314" y="305421"/>
                </a:lnTo>
                <a:lnTo>
                  <a:pt x="172314" y="495921"/>
                </a:lnTo>
                <a:cubicBezTo>
                  <a:pt x="172314" y="506398"/>
                  <a:pt x="180886" y="514971"/>
                  <a:pt x="191364" y="514971"/>
                </a:cubicBezTo>
                <a:lnTo>
                  <a:pt x="191364" y="514971"/>
                </a:lnTo>
                <a:lnTo>
                  <a:pt x="343764" y="514971"/>
                </a:lnTo>
                <a:cubicBezTo>
                  <a:pt x="354242" y="514971"/>
                  <a:pt x="362814" y="506398"/>
                  <a:pt x="362814" y="495921"/>
                </a:cubicBezTo>
                <a:lnTo>
                  <a:pt x="362814" y="495921"/>
                </a:lnTo>
                <a:lnTo>
                  <a:pt x="362814" y="305421"/>
                </a:lnTo>
                <a:cubicBezTo>
                  <a:pt x="362814" y="294944"/>
                  <a:pt x="354242" y="286371"/>
                  <a:pt x="343764" y="286371"/>
                </a:cubicBezTo>
                <a:lnTo>
                  <a:pt x="343764" y="286371"/>
                </a:lnTo>
                <a:close/>
                <a:moveTo>
                  <a:pt x="496164" y="133971"/>
                </a:moveTo>
                <a:lnTo>
                  <a:pt x="79921" y="133971"/>
                </a:lnTo>
                <a:cubicBezTo>
                  <a:pt x="75159" y="133971"/>
                  <a:pt x="70396" y="135876"/>
                  <a:pt x="67539" y="138734"/>
                </a:cubicBezTo>
                <a:lnTo>
                  <a:pt x="66586" y="139686"/>
                </a:lnTo>
                <a:lnTo>
                  <a:pt x="25629" y="184453"/>
                </a:lnTo>
                <a:cubicBezTo>
                  <a:pt x="21819" y="187311"/>
                  <a:pt x="19914" y="192073"/>
                  <a:pt x="19914" y="195884"/>
                </a:cubicBezTo>
                <a:lnTo>
                  <a:pt x="19914" y="197789"/>
                </a:lnTo>
                <a:lnTo>
                  <a:pt x="19914" y="381621"/>
                </a:lnTo>
                <a:cubicBezTo>
                  <a:pt x="19914" y="392098"/>
                  <a:pt x="27534" y="399719"/>
                  <a:pt x="38011" y="400671"/>
                </a:cubicBezTo>
                <a:lnTo>
                  <a:pt x="38964" y="400671"/>
                </a:lnTo>
                <a:lnTo>
                  <a:pt x="153264" y="400671"/>
                </a:lnTo>
                <a:lnTo>
                  <a:pt x="153264" y="305421"/>
                </a:lnTo>
                <a:cubicBezTo>
                  <a:pt x="153264" y="285419"/>
                  <a:pt x="169457" y="268273"/>
                  <a:pt x="189459" y="267321"/>
                </a:cubicBezTo>
                <a:lnTo>
                  <a:pt x="191364" y="267321"/>
                </a:lnTo>
                <a:lnTo>
                  <a:pt x="343764" y="267321"/>
                </a:lnTo>
                <a:cubicBezTo>
                  <a:pt x="364719" y="267321"/>
                  <a:pt x="381864" y="284466"/>
                  <a:pt x="381864" y="305421"/>
                </a:cubicBezTo>
                <a:lnTo>
                  <a:pt x="381864" y="305421"/>
                </a:lnTo>
                <a:lnTo>
                  <a:pt x="381864" y="400671"/>
                </a:lnTo>
                <a:lnTo>
                  <a:pt x="496164" y="400671"/>
                </a:lnTo>
                <a:cubicBezTo>
                  <a:pt x="506642" y="400671"/>
                  <a:pt x="514261" y="393051"/>
                  <a:pt x="515214" y="382573"/>
                </a:cubicBezTo>
                <a:lnTo>
                  <a:pt x="515214" y="381621"/>
                </a:lnTo>
                <a:lnTo>
                  <a:pt x="515214" y="153021"/>
                </a:lnTo>
                <a:cubicBezTo>
                  <a:pt x="515214" y="142544"/>
                  <a:pt x="507594" y="134923"/>
                  <a:pt x="497117" y="133971"/>
                </a:cubicBezTo>
                <a:lnTo>
                  <a:pt x="496164" y="133971"/>
                </a:lnTo>
                <a:close/>
                <a:moveTo>
                  <a:pt x="462827" y="172071"/>
                </a:moveTo>
                <a:cubicBezTo>
                  <a:pt x="470446" y="172071"/>
                  <a:pt x="477114" y="178739"/>
                  <a:pt x="477114" y="186359"/>
                </a:cubicBezTo>
                <a:cubicBezTo>
                  <a:pt x="477114" y="193978"/>
                  <a:pt x="470446" y="200646"/>
                  <a:pt x="462827" y="200646"/>
                </a:cubicBezTo>
                <a:cubicBezTo>
                  <a:pt x="455207" y="200646"/>
                  <a:pt x="448539" y="193978"/>
                  <a:pt x="448539" y="186359"/>
                </a:cubicBezTo>
                <a:cubicBezTo>
                  <a:pt x="448539" y="178739"/>
                  <a:pt x="455207" y="172071"/>
                  <a:pt x="462827" y="172071"/>
                </a:cubicBezTo>
                <a:close/>
                <a:moveTo>
                  <a:pt x="343764" y="19671"/>
                </a:moveTo>
                <a:lnTo>
                  <a:pt x="191364" y="19671"/>
                </a:lnTo>
                <a:cubicBezTo>
                  <a:pt x="180886" y="19671"/>
                  <a:pt x="172314" y="28244"/>
                  <a:pt x="172314" y="38721"/>
                </a:cubicBezTo>
                <a:lnTo>
                  <a:pt x="172314" y="38721"/>
                </a:lnTo>
                <a:lnTo>
                  <a:pt x="172314" y="114921"/>
                </a:lnTo>
                <a:lnTo>
                  <a:pt x="362814" y="114921"/>
                </a:lnTo>
                <a:lnTo>
                  <a:pt x="362814" y="38721"/>
                </a:lnTo>
                <a:cubicBezTo>
                  <a:pt x="362814" y="28244"/>
                  <a:pt x="355194" y="20623"/>
                  <a:pt x="344717" y="19671"/>
                </a:cubicBezTo>
                <a:lnTo>
                  <a:pt x="344717" y="19671"/>
                </a:lnTo>
                <a:lnTo>
                  <a:pt x="343764" y="19671"/>
                </a:lnTo>
                <a:close/>
              </a:path>
            </a:pathLst>
          </a:cu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53" name="íśľîďê"/>
          <p:cNvSpPr/>
          <p:nvPr/>
        </p:nvSpPr>
        <p:spPr>
          <a:xfrm>
            <a:off x="7050553" y="3021188"/>
            <a:ext cx="2311543" cy="2311542"/>
          </a:xfrm>
          <a:prstGeom prst="arc">
            <a:avLst>
              <a:gd name="adj1" fmla="val 1716278"/>
              <a:gd name="adj2" fmla="val 19932972"/>
            </a:avLst>
          </a:prstGeom>
          <a:noFill/>
          <a:ln w="19050" cap="rnd">
            <a:solidFill>
              <a:schemeClr val="accent4"/>
            </a:solidFill>
            <a:prstDash val="solid"/>
            <a:round/>
            <a:headEnd type="triangle"/>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zh-CN" altLang="en-US" sz="2000" b="1">
              <a:solidFill>
                <a:schemeClr val="bg1"/>
              </a:solidFill>
              <a:cs typeface="+mn-ea"/>
              <a:sym typeface="+mn-lt"/>
            </a:endParaRPr>
          </a:p>
        </p:txBody>
      </p:sp>
      <p:sp>
        <p:nvSpPr>
          <p:cNvPr id="54" name="íSľîďê"/>
          <p:cNvSpPr/>
          <p:nvPr/>
        </p:nvSpPr>
        <p:spPr bwMode="auto">
          <a:xfrm>
            <a:off x="10177921" y="3447223"/>
            <a:ext cx="353470" cy="443236"/>
          </a:xfrm>
          <a:custGeom>
            <a:avLst/>
            <a:gdLst>
              <a:gd name="connsiteX0" fmla="*/ 284197 w 438150"/>
              <a:gd name="connsiteY0" fmla="*/ 621 h 533400"/>
              <a:gd name="connsiteX1" fmla="*/ 310867 w 438150"/>
              <a:gd name="connsiteY1" fmla="*/ 12051 h 533400"/>
              <a:gd name="connsiteX2" fmla="*/ 310867 w 438150"/>
              <a:gd name="connsiteY2" fmla="*/ 12051 h 533400"/>
              <a:gd name="connsiteX3" fmla="*/ 427072 w 438150"/>
              <a:gd name="connsiteY3" fmla="*/ 128256 h 533400"/>
              <a:gd name="connsiteX4" fmla="*/ 438502 w 438150"/>
              <a:gd name="connsiteY4" fmla="*/ 154926 h 533400"/>
              <a:gd name="connsiteX5" fmla="*/ 438502 w 438150"/>
              <a:gd name="connsiteY5" fmla="*/ 154926 h 533400"/>
              <a:gd name="connsiteX6" fmla="*/ 438502 w 438150"/>
              <a:gd name="connsiteY6" fmla="*/ 495921 h 533400"/>
              <a:gd name="connsiteX7" fmla="*/ 400402 w 438150"/>
              <a:gd name="connsiteY7" fmla="*/ 534021 h 533400"/>
              <a:gd name="connsiteX8" fmla="*/ 400402 w 438150"/>
              <a:gd name="connsiteY8" fmla="*/ 534021 h 533400"/>
              <a:gd name="connsiteX9" fmla="*/ 38452 w 438150"/>
              <a:gd name="connsiteY9" fmla="*/ 534021 h 533400"/>
              <a:gd name="connsiteX10" fmla="*/ 352 w 438150"/>
              <a:gd name="connsiteY10" fmla="*/ 495921 h 533400"/>
              <a:gd name="connsiteX11" fmla="*/ 352 w 438150"/>
              <a:gd name="connsiteY11" fmla="*/ 495921 h 533400"/>
              <a:gd name="connsiteX12" fmla="*/ 352 w 438150"/>
              <a:gd name="connsiteY12" fmla="*/ 38721 h 533400"/>
              <a:gd name="connsiteX13" fmla="*/ 38452 w 438150"/>
              <a:gd name="connsiteY13" fmla="*/ 621 h 533400"/>
              <a:gd name="connsiteX14" fmla="*/ 38452 w 438150"/>
              <a:gd name="connsiteY14" fmla="*/ 621 h 533400"/>
              <a:gd name="connsiteX15" fmla="*/ 284197 w 438150"/>
              <a:gd name="connsiteY15" fmla="*/ 621 h 533400"/>
              <a:gd name="connsiteX16" fmla="*/ 284197 w 438150"/>
              <a:gd name="connsiteY16" fmla="*/ 19671 h 533400"/>
              <a:gd name="connsiteX17" fmla="*/ 38452 w 438150"/>
              <a:gd name="connsiteY17" fmla="*/ 19671 h 533400"/>
              <a:gd name="connsiteX18" fmla="*/ 19402 w 438150"/>
              <a:gd name="connsiteY18" fmla="*/ 38721 h 533400"/>
              <a:gd name="connsiteX19" fmla="*/ 19402 w 438150"/>
              <a:gd name="connsiteY19" fmla="*/ 38721 h 533400"/>
              <a:gd name="connsiteX20" fmla="*/ 19402 w 438150"/>
              <a:gd name="connsiteY20" fmla="*/ 495921 h 533400"/>
              <a:gd name="connsiteX21" fmla="*/ 38452 w 438150"/>
              <a:gd name="connsiteY21" fmla="*/ 514971 h 533400"/>
              <a:gd name="connsiteX22" fmla="*/ 38452 w 438150"/>
              <a:gd name="connsiteY22" fmla="*/ 514971 h 533400"/>
              <a:gd name="connsiteX23" fmla="*/ 400402 w 438150"/>
              <a:gd name="connsiteY23" fmla="*/ 514971 h 533400"/>
              <a:gd name="connsiteX24" fmla="*/ 419452 w 438150"/>
              <a:gd name="connsiteY24" fmla="*/ 495921 h 533400"/>
              <a:gd name="connsiteX25" fmla="*/ 419452 w 438150"/>
              <a:gd name="connsiteY25" fmla="*/ 495921 h 533400"/>
              <a:gd name="connsiteX26" fmla="*/ 419452 w 438150"/>
              <a:gd name="connsiteY26" fmla="*/ 154926 h 533400"/>
              <a:gd name="connsiteX27" fmla="*/ 419452 w 438150"/>
              <a:gd name="connsiteY27" fmla="*/ 153021 h 533400"/>
              <a:gd name="connsiteX28" fmla="*/ 314677 w 438150"/>
              <a:gd name="connsiteY28" fmla="*/ 153021 h 533400"/>
              <a:gd name="connsiteX29" fmla="*/ 286102 w 438150"/>
              <a:gd name="connsiteY29" fmla="*/ 126351 h 533400"/>
              <a:gd name="connsiteX30" fmla="*/ 286102 w 438150"/>
              <a:gd name="connsiteY30" fmla="*/ 124446 h 533400"/>
              <a:gd name="connsiteX31" fmla="*/ 286102 w 438150"/>
              <a:gd name="connsiteY31" fmla="*/ 19671 h 533400"/>
              <a:gd name="connsiteX32" fmla="*/ 284197 w 438150"/>
              <a:gd name="connsiteY32" fmla="*/ 19671 h 533400"/>
              <a:gd name="connsiteX33" fmla="*/ 284197 w 438150"/>
              <a:gd name="connsiteY33" fmla="*/ 19671 h 533400"/>
              <a:gd name="connsiteX34" fmla="*/ 248002 w 438150"/>
              <a:gd name="connsiteY34" fmla="*/ 200646 h 533400"/>
              <a:gd name="connsiteX35" fmla="*/ 305152 w 438150"/>
              <a:gd name="connsiteY35" fmla="*/ 257796 h 533400"/>
              <a:gd name="connsiteX36" fmla="*/ 248002 w 438150"/>
              <a:gd name="connsiteY36" fmla="*/ 314946 h 533400"/>
              <a:gd name="connsiteX37" fmla="*/ 248002 w 438150"/>
              <a:gd name="connsiteY37" fmla="*/ 314946 h 533400"/>
              <a:gd name="connsiteX38" fmla="*/ 171802 w 438150"/>
              <a:gd name="connsiteY38" fmla="*/ 314946 h 533400"/>
              <a:gd name="connsiteX39" fmla="*/ 171802 w 438150"/>
              <a:gd name="connsiteY39" fmla="*/ 410196 h 533400"/>
              <a:gd name="connsiteX40" fmla="*/ 152752 w 438150"/>
              <a:gd name="connsiteY40" fmla="*/ 410196 h 533400"/>
              <a:gd name="connsiteX41" fmla="*/ 152752 w 438150"/>
              <a:gd name="connsiteY41" fmla="*/ 200646 h 533400"/>
              <a:gd name="connsiteX42" fmla="*/ 248002 w 438150"/>
              <a:gd name="connsiteY42" fmla="*/ 200646 h 533400"/>
              <a:gd name="connsiteX43" fmla="*/ 248002 w 438150"/>
              <a:gd name="connsiteY43" fmla="*/ 219696 h 533400"/>
              <a:gd name="connsiteX44" fmla="*/ 171802 w 438150"/>
              <a:gd name="connsiteY44" fmla="*/ 219696 h 533400"/>
              <a:gd name="connsiteX45" fmla="*/ 171802 w 438150"/>
              <a:gd name="connsiteY45" fmla="*/ 295896 h 533400"/>
              <a:gd name="connsiteX46" fmla="*/ 248002 w 438150"/>
              <a:gd name="connsiteY46" fmla="*/ 295896 h 533400"/>
              <a:gd name="connsiteX47" fmla="*/ 286102 w 438150"/>
              <a:gd name="connsiteY47" fmla="*/ 257796 h 533400"/>
              <a:gd name="connsiteX48" fmla="*/ 248002 w 438150"/>
              <a:gd name="connsiteY48" fmla="*/ 219696 h 533400"/>
              <a:gd name="connsiteX49" fmla="*/ 248002 w 438150"/>
              <a:gd name="connsiteY49" fmla="*/ 219696 h 533400"/>
              <a:gd name="connsiteX50" fmla="*/ 305152 w 438150"/>
              <a:gd name="connsiteY50" fmla="*/ 33006 h 533400"/>
              <a:gd name="connsiteX51" fmla="*/ 305152 w 438150"/>
              <a:gd name="connsiteY51" fmla="*/ 124446 h 533400"/>
              <a:gd name="connsiteX52" fmla="*/ 313724 w 438150"/>
              <a:gd name="connsiteY52" fmla="*/ 133971 h 533400"/>
              <a:gd name="connsiteX53" fmla="*/ 314677 w 438150"/>
              <a:gd name="connsiteY53" fmla="*/ 133971 h 533400"/>
              <a:gd name="connsiteX54" fmla="*/ 406117 w 438150"/>
              <a:gd name="connsiteY54" fmla="*/ 133971 h 533400"/>
              <a:gd name="connsiteX55" fmla="*/ 305152 w 438150"/>
              <a:gd name="connsiteY55" fmla="*/ 3300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38150" h="533400">
                <a:moveTo>
                  <a:pt x="284197" y="621"/>
                </a:moveTo>
                <a:cubicBezTo>
                  <a:pt x="294674" y="621"/>
                  <a:pt x="304199" y="4431"/>
                  <a:pt x="310867" y="12051"/>
                </a:cubicBezTo>
                <a:lnTo>
                  <a:pt x="310867" y="12051"/>
                </a:lnTo>
                <a:lnTo>
                  <a:pt x="427072" y="128256"/>
                </a:lnTo>
                <a:cubicBezTo>
                  <a:pt x="434692" y="135876"/>
                  <a:pt x="438502" y="145401"/>
                  <a:pt x="438502" y="154926"/>
                </a:cubicBezTo>
                <a:lnTo>
                  <a:pt x="438502" y="154926"/>
                </a:lnTo>
                <a:lnTo>
                  <a:pt x="438502" y="495921"/>
                </a:lnTo>
                <a:cubicBezTo>
                  <a:pt x="438502" y="516876"/>
                  <a:pt x="421357" y="534021"/>
                  <a:pt x="400402" y="534021"/>
                </a:cubicBezTo>
                <a:lnTo>
                  <a:pt x="400402" y="534021"/>
                </a:lnTo>
                <a:lnTo>
                  <a:pt x="38452" y="534021"/>
                </a:lnTo>
                <a:cubicBezTo>
                  <a:pt x="17497" y="534021"/>
                  <a:pt x="352" y="516876"/>
                  <a:pt x="352" y="495921"/>
                </a:cubicBezTo>
                <a:lnTo>
                  <a:pt x="352" y="495921"/>
                </a:lnTo>
                <a:lnTo>
                  <a:pt x="352" y="38721"/>
                </a:lnTo>
                <a:cubicBezTo>
                  <a:pt x="352" y="17766"/>
                  <a:pt x="17497" y="621"/>
                  <a:pt x="38452" y="621"/>
                </a:cubicBezTo>
                <a:lnTo>
                  <a:pt x="38452" y="621"/>
                </a:lnTo>
                <a:lnTo>
                  <a:pt x="284197" y="621"/>
                </a:lnTo>
                <a:close/>
                <a:moveTo>
                  <a:pt x="284197" y="19671"/>
                </a:moveTo>
                <a:lnTo>
                  <a:pt x="38452" y="19671"/>
                </a:lnTo>
                <a:cubicBezTo>
                  <a:pt x="27974" y="19671"/>
                  <a:pt x="19402" y="28244"/>
                  <a:pt x="19402" y="38721"/>
                </a:cubicBezTo>
                <a:lnTo>
                  <a:pt x="19402" y="38721"/>
                </a:lnTo>
                <a:lnTo>
                  <a:pt x="19402" y="495921"/>
                </a:lnTo>
                <a:cubicBezTo>
                  <a:pt x="19402" y="506398"/>
                  <a:pt x="27974" y="514971"/>
                  <a:pt x="38452" y="514971"/>
                </a:cubicBezTo>
                <a:lnTo>
                  <a:pt x="38452" y="514971"/>
                </a:lnTo>
                <a:lnTo>
                  <a:pt x="400402" y="514971"/>
                </a:lnTo>
                <a:cubicBezTo>
                  <a:pt x="410880" y="514971"/>
                  <a:pt x="419452" y="506398"/>
                  <a:pt x="419452" y="495921"/>
                </a:cubicBezTo>
                <a:lnTo>
                  <a:pt x="419452" y="495921"/>
                </a:lnTo>
                <a:lnTo>
                  <a:pt x="419452" y="154926"/>
                </a:lnTo>
                <a:cubicBezTo>
                  <a:pt x="419452" y="153973"/>
                  <a:pt x="419452" y="153021"/>
                  <a:pt x="419452" y="153021"/>
                </a:cubicBezTo>
                <a:lnTo>
                  <a:pt x="314677" y="153021"/>
                </a:lnTo>
                <a:cubicBezTo>
                  <a:pt x="299437" y="153021"/>
                  <a:pt x="287055" y="141591"/>
                  <a:pt x="286102" y="126351"/>
                </a:cubicBezTo>
                <a:lnTo>
                  <a:pt x="286102" y="124446"/>
                </a:lnTo>
                <a:lnTo>
                  <a:pt x="286102" y="19671"/>
                </a:lnTo>
                <a:cubicBezTo>
                  <a:pt x="285149" y="19671"/>
                  <a:pt x="284197" y="19671"/>
                  <a:pt x="284197" y="19671"/>
                </a:cubicBezTo>
                <a:lnTo>
                  <a:pt x="284197" y="19671"/>
                </a:lnTo>
                <a:close/>
                <a:moveTo>
                  <a:pt x="248002" y="200646"/>
                </a:moveTo>
                <a:cubicBezTo>
                  <a:pt x="279434" y="200646"/>
                  <a:pt x="305152" y="226364"/>
                  <a:pt x="305152" y="257796"/>
                </a:cubicBezTo>
                <a:cubicBezTo>
                  <a:pt x="305152" y="289228"/>
                  <a:pt x="279434" y="314946"/>
                  <a:pt x="248002" y="314946"/>
                </a:cubicBezTo>
                <a:lnTo>
                  <a:pt x="248002" y="314946"/>
                </a:lnTo>
                <a:lnTo>
                  <a:pt x="171802" y="314946"/>
                </a:lnTo>
                <a:lnTo>
                  <a:pt x="171802" y="410196"/>
                </a:lnTo>
                <a:lnTo>
                  <a:pt x="152752" y="410196"/>
                </a:lnTo>
                <a:lnTo>
                  <a:pt x="152752" y="200646"/>
                </a:lnTo>
                <a:lnTo>
                  <a:pt x="248002" y="200646"/>
                </a:lnTo>
                <a:close/>
                <a:moveTo>
                  <a:pt x="248002" y="219696"/>
                </a:moveTo>
                <a:lnTo>
                  <a:pt x="171802" y="219696"/>
                </a:lnTo>
                <a:lnTo>
                  <a:pt x="171802" y="295896"/>
                </a:lnTo>
                <a:lnTo>
                  <a:pt x="248002" y="295896"/>
                </a:lnTo>
                <a:cubicBezTo>
                  <a:pt x="268957" y="295896"/>
                  <a:pt x="286102" y="278751"/>
                  <a:pt x="286102" y="257796"/>
                </a:cubicBezTo>
                <a:cubicBezTo>
                  <a:pt x="286102" y="236841"/>
                  <a:pt x="268957" y="219696"/>
                  <a:pt x="248002" y="219696"/>
                </a:cubicBezTo>
                <a:lnTo>
                  <a:pt x="248002" y="219696"/>
                </a:lnTo>
                <a:close/>
                <a:moveTo>
                  <a:pt x="305152" y="33006"/>
                </a:moveTo>
                <a:lnTo>
                  <a:pt x="305152" y="124446"/>
                </a:lnTo>
                <a:cubicBezTo>
                  <a:pt x="305152" y="129209"/>
                  <a:pt x="308962" y="133019"/>
                  <a:pt x="313724" y="133971"/>
                </a:cubicBezTo>
                <a:lnTo>
                  <a:pt x="314677" y="133971"/>
                </a:lnTo>
                <a:lnTo>
                  <a:pt x="406117" y="133971"/>
                </a:lnTo>
                <a:lnTo>
                  <a:pt x="305152" y="33006"/>
                </a:lnTo>
                <a:close/>
              </a:path>
            </a:pathLst>
          </a:cu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55" name="îṩ1îḑê"/>
          <p:cNvSpPr txBox="1"/>
          <p:nvPr/>
        </p:nvSpPr>
        <p:spPr>
          <a:xfrm>
            <a:off x="3013116" y="4179556"/>
            <a:ext cx="1861828"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b="1" dirty="0" smtClean="0">
                <a:cs typeface="+mn-ea"/>
                <a:sym typeface="+mn-lt"/>
              </a:rPr>
              <a:t>故障恢复</a:t>
            </a:r>
            <a:endParaRPr lang="en-US" altLang="zh-CN" sz="1400" b="1" dirty="0">
              <a:cs typeface="+mn-ea"/>
              <a:sym typeface="+mn-lt"/>
            </a:endParaRPr>
          </a:p>
        </p:txBody>
      </p:sp>
      <p:sp>
        <p:nvSpPr>
          <p:cNvPr id="56" name="îṣḻídê"/>
          <p:cNvSpPr txBox="1"/>
          <p:nvPr/>
        </p:nvSpPr>
        <p:spPr>
          <a:xfrm>
            <a:off x="3013116" y="4513194"/>
            <a:ext cx="1861828" cy="6179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200" dirty="0" smtClean="0">
                <a:cs typeface="+mn-ea"/>
                <a:sym typeface="+mn-lt"/>
              </a:rPr>
              <a:t>容器发生故障后，无法快速定位，并完成恢复</a:t>
            </a:r>
            <a:endParaRPr lang="en-US" altLang="zh-CN" sz="1200" dirty="0">
              <a:cs typeface="+mn-ea"/>
              <a:sym typeface="+mn-lt"/>
            </a:endParaRPr>
          </a:p>
        </p:txBody>
      </p:sp>
      <p:sp>
        <p:nvSpPr>
          <p:cNvPr id="57" name="íṣ1íḍé"/>
          <p:cNvSpPr txBox="1"/>
          <p:nvPr/>
        </p:nvSpPr>
        <p:spPr>
          <a:xfrm>
            <a:off x="5137799" y="4179556"/>
            <a:ext cx="1861828"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b="1" dirty="0" smtClean="0">
                <a:cs typeface="+mn-ea"/>
                <a:sym typeface="+mn-lt"/>
              </a:rPr>
              <a:t>网络部署</a:t>
            </a:r>
            <a:endParaRPr lang="en-US" altLang="zh-CN" sz="1400" b="1" dirty="0">
              <a:cs typeface="+mn-ea"/>
              <a:sym typeface="+mn-lt"/>
            </a:endParaRPr>
          </a:p>
        </p:txBody>
      </p:sp>
      <p:sp>
        <p:nvSpPr>
          <p:cNvPr id="58" name="iS1ïḑè"/>
          <p:cNvSpPr txBox="1"/>
          <p:nvPr/>
        </p:nvSpPr>
        <p:spPr>
          <a:xfrm>
            <a:off x="5137799" y="4513194"/>
            <a:ext cx="1861828" cy="6179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200" dirty="0" smtClean="0">
                <a:cs typeface="+mn-ea"/>
                <a:sym typeface="+mn-lt"/>
              </a:rPr>
              <a:t>容器互访等网络部署比较复杂</a:t>
            </a:r>
            <a:endParaRPr lang="en-US" altLang="zh-CN" sz="1200" dirty="0">
              <a:cs typeface="+mn-ea"/>
              <a:sym typeface="+mn-lt"/>
            </a:endParaRPr>
          </a:p>
        </p:txBody>
      </p:sp>
      <p:sp>
        <p:nvSpPr>
          <p:cNvPr id="59" name="íślïde"/>
          <p:cNvSpPr txBox="1"/>
          <p:nvPr/>
        </p:nvSpPr>
        <p:spPr>
          <a:xfrm>
            <a:off x="7275410" y="4179556"/>
            <a:ext cx="1861828"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b="1" dirty="0" smtClean="0">
                <a:cs typeface="+mn-ea"/>
                <a:sym typeface="+mn-lt"/>
              </a:rPr>
              <a:t>弹性伸缩</a:t>
            </a:r>
            <a:endParaRPr lang="en-US" altLang="zh-CN" sz="1400" b="1" dirty="0">
              <a:cs typeface="+mn-ea"/>
              <a:sym typeface="+mn-lt"/>
            </a:endParaRPr>
          </a:p>
        </p:txBody>
      </p:sp>
      <p:sp>
        <p:nvSpPr>
          <p:cNvPr id="60" name="ïš1íḓè"/>
          <p:cNvSpPr txBox="1"/>
          <p:nvPr/>
        </p:nvSpPr>
        <p:spPr>
          <a:xfrm>
            <a:off x="7275410" y="4513194"/>
            <a:ext cx="1861828" cy="6179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200" dirty="0" smtClean="0">
                <a:cs typeface="+mn-ea"/>
                <a:sym typeface="+mn-lt"/>
              </a:rPr>
              <a:t>容器的资源无法快速进行扩充或者缩减</a:t>
            </a:r>
            <a:endParaRPr lang="en-US" altLang="zh-CN" sz="1200" dirty="0">
              <a:cs typeface="+mn-ea"/>
              <a:sym typeface="+mn-lt"/>
            </a:endParaRPr>
          </a:p>
        </p:txBody>
      </p:sp>
      <p:sp>
        <p:nvSpPr>
          <p:cNvPr id="61" name="îṣlïḋê"/>
          <p:cNvSpPr txBox="1"/>
          <p:nvPr/>
        </p:nvSpPr>
        <p:spPr>
          <a:xfrm>
            <a:off x="9423742" y="4179556"/>
            <a:ext cx="1861828"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b="1" dirty="0" smtClean="0">
                <a:cs typeface="+mn-ea"/>
                <a:sym typeface="+mn-lt"/>
              </a:rPr>
              <a:t>负载均衡</a:t>
            </a:r>
            <a:endParaRPr lang="en-US" altLang="zh-CN" sz="1400" b="1" dirty="0">
              <a:cs typeface="+mn-ea"/>
              <a:sym typeface="+mn-lt"/>
            </a:endParaRPr>
          </a:p>
        </p:txBody>
      </p:sp>
      <p:sp>
        <p:nvSpPr>
          <p:cNvPr id="62" name="îşlíḋe"/>
          <p:cNvSpPr txBox="1"/>
          <p:nvPr/>
        </p:nvSpPr>
        <p:spPr>
          <a:xfrm>
            <a:off x="9423742" y="4513194"/>
            <a:ext cx="1861828" cy="6179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200" dirty="0" smtClean="0">
                <a:cs typeface="+mn-ea"/>
                <a:sym typeface="+mn-lt"/>
              </a:rPr>
              <a:t>集群内的主机相互无法感知，较难实现负载均衡</a:t>
            </a:r>
            <a:endParaRPr lang="en-US" altLang="zh-CN" sz="1200" dirty="0">
              <a:cs typeface="+mn-ea"/>
              <a:sym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查询对象</a:t>
            </a:r>
            <a:r>
              <a:rPr lang="en-US" altLang="zh-CN" dirty="0" smtClean="0">
                <a:latin typeface="+mn-lt"/>
                <a:ea typeface="+mn-ea"/>
                <a:cs typeface="+mn-ea"/>
                <a:sym typeface="+mn-lt"/>
              </a:rPr>
              <a:t>GVK</a:t>
            </a:r>
            <a:r>
              <a:rPr lang="zh-CN" altLang="en-US" dirty="0" smtClean="0">
                <a:latin typeface="+mn-lt"/>
                <a:ea typeface="+mn-ea"/>
                <a:cs typeface="+mn-ea"/>
                <a:sym typeface="+mn-lt"/>
              </a:rPr>
              <a:t>的方法</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0"/>
            <a:ext cx="11293475" cy="2493249"/>
          </a:xfrm>
        </p:spPr>
        <p:txBody>
          <a:bodyPr/>
          <a:lstStyle/>
          <a:p>
            <a:r>
              <a:rPr lang="zh-CN" altLang="en-US" sz="1600" dirty="0" smtClean="0">
                <a:latin typeface="+mn-lt"/>
                <a:ea typeface="+mn-ea"/>
                <a:cs typeface="+mn-ea"/>
                <a:sym typeface="+mn-lt"/>
              </a:rPr>
              <a:t>步骤一：查找</a:t>
            </a:r>
            <a:r>
              <a:rPr lang="en-US" altLang="zh-CN" sz="1600" dirty="0" smtClean="0">
                <a:latin typeface="+mn-lt"/>
                <a:ea typeface="+mn-ea"/>
                <a:cs typeface="+mn-ea"/>
                <a:sym typeface="+mn-lt"/>
              </a:rPr>
              <a:t>group</a:t>
            </a:r>
            <a:r>
              <a:rPr lang="zh-CN" altLang="en-US" sz="1600" dirty="0" smtClean="0">
                <a:latin typeface="+mn-lt"/>
                <a:ea typeface="+mn-ea"/>
                <a:cs typeface="+mn-ea"/>
                <a:sym typeface="+mn-lt"/>
              </a:rPr>
              <a:t>和</a:t>
            </a:r>
            <a:r>
              <a:rPr lang="en-US" altLang="zh-CN" sz="1600" dirty="0" smtClean="0">
                <a:latin typeface="+mn-lt"/>
                <a:ea typeface="+mn-ea"/>
                <a:cs typeface="+mn-ea"/>
                <a:sym typeface="+mn-lt"/>
              </a:rPr>
              <a:t>kind</a:t>
            </a:r>
            <a:endParaRPr lang="en-US" altLang="zh-CN" sz="1600" dirty="0" smtClean="0">
              <a:latin typeface="+mn-lt"/>
              <a:ea typeface="+mn-ea"/>
              <a:cs typeface="+mn-ea"/>
              <a:sym typeface="+mn-lt"/>
            </a:endParaRPr>
          </a:p>
          <a:p>
            <a:pPr lvl="1"/>
            <a:r>
              <a:rPr lang="zh-CN" altLang="en-US" sz="1400" dirty="0" smtClean="0">
                <a:latin typeface="+mn-lt"/>
                <a:ea typeface="+mn-ea"/>
                <a:cs typeface="+mn-ea"/>
                <a:sym typeface="+mn-lt"/>
              </a:rPr>
              <a:t>在</a:t>
            </a:r>
            <a:r>
              <a:rPr lang="en-US" altLang="zh-CN" sz="1400" dirty="0" smtClean="0">
                <a:latin typeface="+mn-lt"/>
                <a:ea typeface="+mn-ea"/>
                <a:cs typeface="+mn-ea"/>
                <a:sym typeface="+mn-lt"/>
              </a:rPr>
              <a:t>kubernetes</a:t>
            </a:r>
            <a:r>
              <a:rPr lang="zh-CN" altLang="en-US" sz="1400" dirty="0" smtClean="0">
                <a:latin typeface="+mn-lt"/>
                <a:ea typeface="+mn-ea"/>
                <a:cs typeface="+mn-ea"/>
                <a:sym typeface="+mn-lt"/>
              </a:rPr>
              <a:t>中，</a:t>
            </a:r>
            <a:r>
              <a:rPr lang="en-US" altLang="zh-CN" sz="1400" dirty="0" smtClean="0">
                <a:latin typeface="+mn-lt"/>
                <a:ea typeface="+mn-ea"/>
                <a:cs typeface="+mn-ea"/>
                <a:sym typeface="+mn-lt"/>
              </a:rPr>
              <a:t>group</a:t>
            </a:r>
            <a:r>
              <a:rPr lang="zh-CN" altLang="en-US" sz="1400" dirty="0" smtClean="0">
                <a:latin typeface="+mn-lt"/>
                <a:ea typeface="+mn-ea"/>
                <a:cs typeface="+mn-ea"/>
                <a:sym typeface="+mn-lt"/>
              </a:rPr>
              <a:t>和</a:t>
            </a:r>
            <a:r>
              <a:rPr lang="en-US" altLang="zh-CN" sz="1400" dirty="0" smtClean="0">
                <a:latin typeface="+mn-lt"/>
                <a:ea typeface="+mn-ea"/>
                <a:cs typeface="+mn-ea"/>
                <a:sym typeface="+mn-lt"/>
              </a:rPr>
              <a:t>kind</a:t>
            </a:r>
            <a:r>
              <a:rPr lang="zh-CN" altLang="en-US" sz="1400" dirty="0" smtClean="0">
                <a:latin typeface="+mn-lt"/>
                <a:ea typeface="+mn-ea"/>
                <a:cs typeface="+mn-ea"/>
                <a:sym typeface="+mn-lt"/>
              </a:rPr>
              <a:t>使用命令“</a:t>
            </a:r>
            <a:r>
              <a:rPr lang="en-US" altLang="zh-CN" sz="1400" dirty="0" err="1">
                <a:latin typeface="+mn-lt"/>
                <a:ea typeface="+mn-ea"/>
                <a:cs typeface="+mn-ea"/>
                <a:sym typeface="+mn-lt"/>
              </a:rPr>
              <a:t>kubectl</a:t>
            </a:r>
            <a:r>
              <a:rPr lang="en-US" altLang="zh-CN" sz="1400" dirty="0">
                <a:latin typeface="+mn-lt"/>
                <a:ea typeface="+mn-ea"/>
                <a:cs typeface="+mn-ea"/>
                <a:sym typeface="+mn-lt"/>
              </a:rPr>
              <a:t> </a:t>
            </a:r>
            <a:r>
              <a:rPr lang="en-US" altLang="zh-CN" sz="1400" dirty="0" smtClean="0">
                <a:latin typeface="+mn-lt"/>
                <a:ea typeface="+mn-ea"/>
                <a:cs typeface="+mn-ea"/>
                <a:sym typeface="+mn-lt"/>
              </a:rPr>
              <a:t>api-resources</a:t>
            </a:r>
            <a:r>
              <a:rPr lang="zh-CN" altLang="en-US" sz="1400" dirty="0" smtClean="0">
                <a:latin typeface="+mn-lt"/>
                <a:ea typeface="+mn-ea"/>
                <a:cs typeface="+mn-ea"/>
                <a:sym typeface="+mn-lt"/>
              </a:rPr>
              <a:t>”查看</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如果对应的“</a:t>
            </a:r>
            <a:r>
              <a:rPr lang="en-US" altLang="zh-CN" sz="1400" dirty="0" smtClean="0">
                <a:latin typeface="+mn-lt"/>
                <a:ea typeface="+mn-ea"/>
                <a:cs typeface="+mn-ea"/>
                <a:sym typeface="+mn-lt"/>
              </a:rPr>
              <a:t>APIGROUP</a:t>
            </a:r>
            <a:r>
              <a:rPr lang="zh-CN" altLang="en-US" sz="1400" dirty="0" smtClean="0">
                <a:latin typeface="+mn-lt"/>
                <a:ea typeface="+mn-ea"/>
                <a:cs typeface="+mn-ea"/>
                <a:sym typeface="+mn-lt"/>
              </a:rPr>
              <a:t>”列为空，这表示</a:t>
            </a:r>
            <a:r>
              <a:rPr lang="en-US" altLang="zh-CN" sz="1400" dirty="0" smtClean="0">
                <a:latin typeface="+mn-lt"/>
                <a:ea typeface="+mn-ea"/>
                <a:cs typeface="+mn-ea"/>
                <a:sym typeface="+mn-lt"/>
              </a:rPr>
              <a:t>group</a:t>
            </a:r>
            <a:r>
              <a:rPr lang="zh-CN" altLang="en-US" sz="1400" dirty="0" smtClean="0">
                <a:latin typeface="+mn-lt"/>
                <a:ea typeface="+mn-ea"/>
                <a:cs typeface="+mn-ea"/>
                <a:sym typeface="+mn-lt"/>
              </a:rPr>
              <a:t>值为空</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a:t>
            </a:r>
            <a:r>
              <a:rPr lang="en-US" altLang="zh-CN" sz="1400" dirty="0" smtClean="0">
                <a:latin typeface="+mn-lt"/>
                <a:ea typeface="+mn-ea"/>
                <a:cs typeface="+mn-ea"/>
                <a:sym typeface="+mn-lt"/>
              </a:rPr>
              <a:t>KIND</a:t>
            </a:r>
            <a:r>
              <a:rPr lang="zh-CN" altLang="en-US" sz="1400" dirty="0" smtClean="0">
                <a:latin typeface="+mn-lt"/>
                <a:ea typeface="+mn-ea"/>
                <a:cs typeface="+mn-ea"/>
                <a:sym typeface="+mn-lt"/>
              </a:rPr>
              <a:t>”列则为</a:t>
            </a:r>
            <a:r>
              <a:rPr lang="en-US" altLang="zh-CN" sz="1400" dirty="0" smtClean="0">
                <a:latin typeface="+mn-lt"/>
                <a:ea typeface="+mn-ea"/>
                <a:cs typeface="+mn-ea"/>
                <a:sym typeface="+mn-lt"/>
              </a:rPr>
              <a:t>kind</a:t>
            </a:r>
            <a:r>
              <a:rPr lang="zh-CN" altLang="en-US" sz="1400" dirty="0" smtClean="0">
                <a:latin typeface="+mn-lt"/>
                <a:ea typeface="+mn-ea"/>
                <a:cs typeface="+mn-ea"/>
                <a:sym typeface="+mn-lt"/>
              </a:rPr>
              <a:t>，严格区分大小写</a:t>
            </a:r>
            <a:endParaRPr lang="en-US" altLang="zh-CN" sz="1400" dirty="0" smtClean="0">
              <a:latin typeface="+mn-lt"/>
              <a:ea typeface="+mn-ea"/>
              <a:cs typeface="+mn-ea"/>
              <a:sym typeface="+mn-lt"/>
            </a:endParaRPr>
          </a:p>
          <a:p>
            <a:r>
              <a:rPr lang="zh-CN" altLang="en-US" sz="1600" dirty="0" smtClean="0">
                <a:latin typeface="+mn-lt"/>
                <a:ea typeface="+mn-ea"/>
                <a:cs typeface="+mn-ea"/>
                <a:sym typeface="+mn-lt"/>
              </a:rPr>
              <a:t>步骤二：查找</a:t>
            </a:r>
            <a:r>
              <a:rPr lang="en-US" altLang="zh-CN" sz="1600" dirty="0" smtClean="0">
                <a:latin typeface="+mn-lt"/>
                <a:ea typeface="+mn-ea"/>
                <a:cs typeface="+mn-ea"/>
                <a:sym typeface="+mn-lt"/>
              </a:rPr>
              <a:t>version</a:t>
            </a:r>
            <a:endParaRPr lang="en-US" altLang="zh-CN" sz="1600" dirty="0" smtClean="0">
              <a:latin typeface="+mn-lt"/>
              <a:ea typeface="+mn-ea"/>
              <a:cs typeface="+mn-ea"/>
              <a:sym typeface="+mn-lt"/>
            </a:endParaRPr>
          </a:p>
          <a:p>
            <a:pPr lvl="1"/>
            <a:r>
              <a:rPr lang="zh-CN" altLang="en-US" sz="1400" dirty="0" smtClean="0">
                <a:latin typeface="+mn-lt"/>
                <a:ea typeface="+mn-ea"/>
                <a:cs typeface="+mn-ea"/>
                <a:sym typeface="+mn-lt"/>
              </a:rPr>
              <a:t>使用命令“</a:t>
            </a:r>
            <a:r>
              <a:rPr lang="en-US" altLang="zh-CN" sz="1400" dirty="0" err="1">
                <a:latin typeface="+mn-lt"/>
                <a:ea typeface="+mn-ea"/>
                <a:cs typeface="+mn-ea"/>
                <a:sym typeface="+mn-lt"/>
              </a:rPr>
              <a:t>kubectl</a:t>
            </a:r>
            <a:r>
              <a:rPr lang="en-US" altLang="zh-CN" sz="1400" dirty="0">
                <a:latin typeface="+mn-lt"/>
                <a:ea typeface="+mn-ea"/>
                <a:cs typeface="+mn-ea"/>
                <a:sym typeface="+mn-lt"/>
              </a:rPr>
              <a:t> </a:t>
            </a:r>
            <a:r>
              <a:rPr lang="en-US" altLang="zh-CN" sz="1400" dirty="0" smtClean="0">
                <a:latin typeface="+mn-lt"/>
                <a:ea typeface="+mn-ea"/>
                <a:cs typeface="+mn-ea"/>
                <a:sym typeface="+mn-lt"/>
              </a:rPr>
              <a:t>api-versions</a:t>
            </a:r>
            <a:r>
              <a:rPr lang="zh-CN" altLang="en-US" sz="1400" dirty="0" smtClean="0">
                <a:latin typeface="+mn-lt"/>
                <a:ea typeface="+mn-ea"/>
                <a:cs typeface="+mn-ea"/>
                <a:sym typeface="+mn-lt"/>
              </a:rPr>
              <a:t>”查找对应</a:t>
            </a:r>
            <a:r>
              <a:rPr lang="en-US" altLang="zh-CN" sz="1400" dirty="0" smtClean="0">
                <a:latin typeface="+mn-lt"/>
                <a:ea typeface="+mn-ea"/>
                <a:cs typeface="+mn-ea"/>
                <a:sym typeface="+mn-lt"/>
              </a:rPr>
              <a:t>version</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查询到的结果除了“</a:t>
            </a:r>
            <a:r>
              <a:rPr lang="en-US" altLang="zh-CN" sz="1400" dirty="0" smtClean="0">
                <a:latin typeface="+mn-lt"/>
                <a:ea typeface="+mn-ea"/>
                <a:cs typeface="+mn-ea"/>
                <a:sym typeface="+mn-lt"/>
              </a:rPr>
              <a:t>v1</a:t>
            </a:r>
            <a:r>
              <a:rPr lang="zh-CN" altLang="en-US" sz="1400" dirty="0" smtClean="0">
                <a:latin typeface="+mn-lt"/>
                <a:ea typeface="+mn-ea"/>
                <a:cs typeface="+mn-ea"/>
                <a:sym typeface="+mn-lt"/>
              </a:rPr>
              <a:t>”，其余都被“</a:t>
            </a:r>
            <a:r>
              <a:rPr lang="en-US" altLang="zh-CN" sz="1400" dirty="0" smtClean="0">
                <a:latin typeface="+mn-lt"/>
                <a:ea typeface="+mn-ea"/>
                <a:cs typeface="+mn-ea"/>
                <a:sym typeface="+mn-lt"/>
              </a:rPr>
              <a:t>/</a:t>
            </a:r>
            <a:r>
              <a:rPr lang="zh-CN" altLang="en-US" sz="1400" dirty="0" smtClean="0">
                <a:latin typeface="+mn-lt"/>
                <a:ea typeface="+mn-ea"/>
                <a:cs typeface="+mn-ea"/>
                <a:sym typeface="+mn-lt"/>
              </a:rPr>
              <a:t>”分为两部分，前边部分与“</a:t>
            </a:r>
            <a:r>
              <a:rPr lang="en-US" altLang="zh-CN" sz="1400" dirty="0" smtClean="0">
                <a:latin typeface="+mn-lt"/>
                <a:ea typeface="+mn-ea"/>
                <a:cs typeface="+mn-ea"/>
                <a:sym typeface="+mn-lt"/>
              </a:rPr>
              <a:t>APIGROUP</a:t>
            </a:r>
            <a:r>
              <a:rPr lang="zh-CN" altLang="en-US" sz="1400" dirty="0" smtClean="0">
                <a:latin typeface="+mn-lt"/>
                <a:ea typeface="+mn-ea"/>
                <a:cs typeface="+mn-ea"/>
                <a:sym typeface="+mn-lt"/>
              </a:rPr>
              <a:t>”对应，后半部分则为</a:t>
            </a:r>
            <a:r>
              <a:rPr lang="en-US" altLang="zh-CN" sz="1400" dirty="0" smtClean="0">
                <a:latin typeface="+mn-lt"/>
                <a:ea typeface="+mn-ea"/>
                <a:cs typeface="+mn-ea"/>
                <a:sym typeface="+mn-lt"/>
              </a:rPr>
              <a:t>version</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a:t>
            </a:r>
            <a:r>
              <a:rPr lang="en-US" altLang="zh-CN" sz="1400" dirty="0" smtClean="0">
                <a:latin typeface="+mn-lt"/>
                <a:ea typeface="+mn-ea"/>
                <a:cs typeface="+mn-ea"/>
                <a:sym typeface="+mn-lt"/>
              </a:rPr>
              <a:t>v1</a:t>
            </a:r>
            <a:r>
              <a:rPr lang="zh-CN" altLang="en-US" sz="1400" dirty="0" smtClean="0">
                <a:latin typeface="+mn-lt"/>
                <a:ea typeface="+mn-ea"/>
                <a:cs typeface="+mn-ea"/>
                <a:sym typeface="+mn-lt"/>
              </a:rPr>
              <a:t>”为“</a:t>
            </a:r>
            <a:r>
              <a:rPr lang="en-US" altLang="zh-CN" sz="1400" dirty="0" smtClean="0">
                <a:latin typeface="+mn-lt"/>
                <a:ea typeface="+mn-ea"/>
                <a:cs typeface="+mn-ea"/>
                <a:sym typeface="+mn-lt"/>
              </a:rPr>
              <a:t>APIGROUP</a:t>
            </a:r>
            <a:r>
              <a:rPr lang="zh-CN" altLang="en-US" sz="1400" dirty="0" smtClean="0">
                <a:latin typeface="+mn-lt"/>
                <a:ea typeface="+mn-ea"/>
                <a:cs typeface="+mn-ea"/>
                <a:sym typeface="+mn-lt"/>
              </a:rPr>
              <a:t>”为空时对应的</a:t>
            </a:r>
            <a:r>
              <a:rPr lang="en-US" altLang="zh-CN" sz="1400" dirty="0" smtClean="0">
                <a:latin typeface="+mn-lt"/>
                <a:ea typeface="+mn-ea"/>
                <a:cs typeface="+mn-ea"/>
                <a:sym typeface="+mn-lt"/>
              </a:rPr>
              <a:t>version</a:t>
            </a:r>
            <a:endParaRPr lang="en-US" altLang="zh-CN" sz="1400" dirty="0" smtClean="0">
              <a:latin typeface="+mn-lt"/>
              <a:ea typeface="+mn-ea"/>
              <a:cs typeface="+mn-ea"/>
              <a:sym typeface="+mn-lt"/>
            </a:endParaRPr>
          </a:p>
          <a:p>
            <a:pPr lvl="1"/>
            <a:r>
              <a:rPr lang="en-US" altLang="zh-CN" sz="1400" dirty="0" smtClean="0">
                <a:latin typeface="+mn-lt"/>
                <a:ea typeface="+mn-ea"/>
                <a:cs typeface="+mn-ea"/>
                <a:sym typeface="+mn-lt"/>
              </a:rPr>
              <a:t>Version</a:t>
            </a:r>
            <a:r>
              <a:rPr lang="zh-CN" altLang="en-US" sz="1400" dirty="0" smtClean="0">
                <a:latin typeface="+mn-lt"/>
                <a:ea typeface="+mn-ea"/>
                <a:cs typeface="+mn-ea"/>
                <a:sym typeface="+mn-lt"/>
              </a:rPr>
              <a:t>共有三类：</a:t>
            </a:r>
            <a:endParaRPr lang="en-US" altLang="zh-CN" sz="1400" dirty="0" smtClean="0">
              <a:latin typeface="+mn-lt"/>
              <a:ea typeface="+mn-ea"/>
              <a:cs typeface="+mn-ea"/>
              <a:sym typeface="+mn-lt"/>
            </a:endParaRPr>
          </a:p>
          <a:p>
            <a:pPr lvl="2"/>
            <a:r>
              <a:rPr lang="en-US" altLang="zh-CN" sz="1200" dirty="0" smtClean="0">
                <a:latin typeface="+mn-lt"/>
                <a:ea typeface="+mn-ea"/>
                <a:cs typeface="+mn-ea"/>
                <a:sym typeface="+mn-lt"/>
              </a:rPr>
              <a:t>Alpha</a:t>
            </a:r>
            <a:r>
              <a:rPr lang="zh-CN" altLang="en-US" sz="1200" dirty="0">
                <a:latin typeface="+mn-lt"/>
                <a:ea typeface="+mn-ea"/>
                <a:cs typeface="+mn-ea"/>
                <a:sym typeface="+mn-lt"/>
              </a:rPr>
              <a:t>：</a:t>
            </a:r>
            <a:r>
              <a:rPr lang="zh-CN" altLang="en-US" sz="1200" dirty="0" smtClean="0">
                <a:latin typeface="+mn-lt"/>
                <a:ea typeface="+mn-ea"/>
                <a:cs typeface="+mn-ea"/>
                <a:sym typeface="+mn-lt"/>
              </a:rPr>
              <a:t>未经</a:t>
            </a:r>
            <a:r>
              <a:rPr lang="zh-CN" altLang="en-US" sz="1200" dirty="0">
                <a:latin typeface="+mn-lt"/>
                <a:ea typeface="+mn-ea"/>
                <a:cs typeface="+mn-ea"/>
                <a:sym typeface="+mn-lt"/>
              </a:rPr>
              <a:t>充分测试，可能存在</a:t>
            </a:r>
            <a:r>
              <a:rPr lang="en-US" altLang="zh-CN" sz="1200" dirty="0">
                <a:latin typeface="+mn-lt"/>
                <a:ea typeface="+mn-ea"/>
                <a:cs typeface="+mn-ea"/>
                <a:sym typeface="+mn-lt"/>
              </a:rPr>
              <a:t>bug</a:t>
            </a:r>
            <a:r>
              <a:rPr lang="zh-CN" altLang="en-US" sz="1200" dirty="0">
                <a:latin typeface="+mn-lt"/>
                <a:ea typeface="+mn-ea"/>
                <a:cs typeface="+mn-ea"/>
                <a:sym typeface="+mn-lt"/>
              </a:rPr>
              <a:t>，功能可能随时调整或</a:t>
            </a:r>
            <a:r>
              <a:rPr lang="zh-CN" altLang="en-US" sz="1200" dirty="0" smtClean="0">
                <a:latin typeface="+mn-lt"/>
                <a:ea typeface="+mn-ea"/>
                <a:cs typeface="+mn-ea"/>
                <a:sym typeface="+mn-lt"/>
              </a:rPr>
              <a:t>删除</a:t>
            </a:r>
            <a:endParaRPr lang="zh-CN" altLang="en-US" sz="1200" dirty="0">
              <a:latin typeface="+mn-lt"/>
              <a:ea typeface="+mn-ea"/>
              <a:cs typeface="+mn-ea"/>
              <a:sym typeface="+mn-lt"/>
            </a:endParaRPr>
          </a:p>
          <a:p>
            <a:pPr lvl="2"/>
            <a:r>
              <a:rPr lang="en-US" altLang="zh-CN" sz="1200" dirty="0" smtClean="0">
                <a:latin typeface="+mn-lt"/>
                <a:ea typeface="+mn-ea"/>
                <a:cs typeface="+mn-ea"/>
                <a:sym typeface="+mn-lt"/>
              </a:rPr>
              <a:t>Beta</a:t>
            </a:r>
            <a:r>
              <a:rPr lang="zh-CN" altLang="en-US" sz="1200" dirty="0">
                <a:latin typeface="+mn-lt"/>
                <a:ea typeface="+mn-ea"/>
                <a:cs typeface="+mn-ea"/>
                <a:sym typeface="+mn-lt"/>
              </a:rPr>
              <a:t>：</a:t>
            </a:r>
            <a:r>
              <a:rPr lang="zh-CN" altLang="en-US" sz="1200" dirty="0" smtClean="0">
                <a:latin typeface="+mn-lt"/>
                <a:ea typeface="+mn-ea"/>
                <a:cs typeface="+mn-ea"/>
                <a:sym typeface="+mn-lt"/>
              </a:rPr>
              <a:t>经过</a:t>
            </a:r>
            <a:r>
              <a:rPr lang="zh-CN" altLang="en-US" sz="1200" dirty="0">
                <a:latin typeface="+mn-lt"/>
                <a:ea typeface="+mn-ea"/>
                <a:cs typeface="+mn-ea"/>
                <a:sym typeface="+mn-lt"/>
              </a:rPr>
              <a:t>充分测试，功能细节可能会在未来进行</a:t>
            </a:r>
            <a:r>
              <a:rPr lang="zh-CN" altLang="en-US" sz="1200" dirty="0" smtClean="0">
                <a:latin typeface="+mn-lt"/>
                <a:ea typeface="+mn-ea"/>
                <a:cs typeface="+mn-ea"/>
                <a:sym typeface="+mn-lt"/>
              </a:rPr>
              <a:t>修改</a:t>
            </a:r>
            <a:endParaRPr lang="zh-CN" altLang="en-US" sz="1200" dirty="0">
              <a:latin typeface="+mn-lt"/>
              <a:ea typeface="+mn-ea"/>
              <a:cs typeface="+mn-ea"/>
              <a:sym typeface="+mn-lt"/>
            </a:endParaRPr>
          </a:p>
          <a:p>
            <a:pPr lvl="2"/>
            <a:r>
              <a:rPr lang="en-US" altLang="zh-CN" sz="1200" dirty="0" smtClean="0">
                <a:latin typeface="+mn-lt"/>
                <a:ea typeface="+mn-ea"/>
                <a:cs typeface="+mn-ea"/>
                <a:sym typeface="+mn-lt"/>
              </a:rPr>
              <a:t>Stable</a:t>
            </a:r>
            <a:r>
              <a:rPr lang="zh-CN" altLang="en-US" sz="1200" dirty="0">
                <a:latin typeface="+mn-lt"/>
                <a:ea typeface="+mn-ea"/>
                <a:cs typeface="+mn-ea"/>
                <a:sym typeface="+mn-lt"/>
              </a:rPr>
              <a:t>：</a:t>
            </a:r>
            <a:r>
              <a:rPr lang="zh-CN" altLang="en-US" sz="1200" dirty="0" smtClean="0">
                <a:latin typeface="+mn-lt"/>
                <a:ea typeface="+mn-ea"/>
                <a:cs typeface="+mn-ea"/>
                <a:sym typeface="+mn-lt"/>
              </a:rPr>
              <a:t>稳定</a:t>
            </a:r>
            <a:r>
              <a:rPr lang="zh-CN" altLang="en-US" sz="1200" dirty="0">
                <a:latin typeface="+mn-lt"/>
                <a:ea typeface="+mn-ea"/>
                <a:cs typeface="+mn-ea"/>
                <a:sym typeface="+mn-lt"/>
              </a:rPr>
              <a:t>版本，将会得到持续</a:t>
            </a:r>
            <a:r>
              <a:rPr lang="zh-CN" altLang="en-US" sz="1200" dirty="0" smtClean="0">
                <a:latin typeface="+mn-lt"/>
                <a:ea typeface="+mn-ea"/>
                <a:cs typeface="+mn-ea"/>
                <a:sym typeface="+mn-lt"/>
              </a:rPr>
              <a:t>支持</a:t>
            </a:r>
            <a:endParaRPr lang="en-US" altLang="zh-CN" sz="1200" dirty="0" smtClean="0">
              <a:latin typeface="+mn-lt"/>
              <a:ea typeface="+mn-ea"/>
              <a:cs typeface="+mn-ea"/>
              <a:sym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查询对象</a:t>
            </a:r>
            <a:r>
              <a:rPr lang="en-US" altLang="zh-CN" dirty="0" smtClean="0">
                <a:latin typeface="+mn-lt"/>
                <a:ea typeface="+mn-ea"/>
                <a:cs typeface="+mn-ea"/>
                <a:sym typeface="+mn-lt"/>
              </a:rPr>
              <a:t>GVK</a:t>
            </a:r>
            <a:r>
              <a:rPr lang="zh-CN" altLang="en-US" dirty="0" smtClean="0">
                <a:latin typeface="+mn-lt"/>
                <a:ea typeface="+mn-ea"/>
                <a:cs typeface="+mn-ea"/>
                <a:sym typeface="+mn-lt"/>
              </a:rPr>
              <a:t>的方法</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3" y="1047750"/>
            <a:ext cx="11293474" cy="2493249"/>
          </a:xfrm>
          <a:ln>
            <a:noFill/>
          </a:ln>
        </p:spPr>
        <p:txBody>
          <a:bodyPr/>
          <a:lstStyle/>
          <a:p>
            <a:pPr marL="302260" lvl="1" indent="-302260" algn="just">
              <a:spcBef>
                <a:spcPts val="790"/>
              </a:spcBef>
              <a:buFont typeface="Wingdings" panose="05000000000000000000" pitchFamily="2" charset="2"/>
              <a:buChar char="l"/>
            </a:pPr>
            <a:r>
              <a:rPr lang="zh-CN" altLang="en-US" sz="1600" dirty="0" smtClean="0">
                <a:latin typeface="+mn-lt"/>
                <a:ea typeface="+mn-ea"/>
                <a:cs typeface="+mn-ea"/>
                <a:sym typeface="+mn-lt"/>
              </a:rPr>
              <a:t>以</a:t>
            </a:r>
            <a:r>
              <a:rPr lang="en-US" altLang="zh-CN" sz="1600" dirty="0" smtClean="0">
                <a:latin typeface="+mn-lt"/>
                <a:ea typeface="+mn-ea"/>
                <a:cs typeface="+mn-ea"/>
                <a:sym typeface="+mn-lt"/>
              </a:rPr>
              <a:t>Pod</a:t>
            </a:r>
            <a:r>
              <a:rPr lang="zh-CN" altLang="en-US" sz="1600" dirty="0" smtClean="0">
                <a:latin typeface="+mn-lt"/>
                <a:ea typeface="+mn-ea"/>
                <a:cs typeface="+mn-ea"/>
                <a:sym typeface="+mn-lt"/>
              </a:rPr>
              <a:t>为例，它的</a:t>
            </a:r>
            <a:r>
              <a:rPr lang="en-US" altLang="zh-CN" sz="1600" dirty="0" smtClean="0">
                <a:latin typeface="+mn-lt"/>
                <a:ea typeface="+mn-ea"/>
                <a:cs typeface="+mn-ea"/>
                <a:sym typeface="+mn-lt"/>
              </a:rPr>
              <a:t>group</a:t>
            </a:r>
            <a:r>
              <a:rPr lang="zh-CN" altLang="en-US" sz="1600" dirty="0" smtClean="0">
                <a:latin typeface="+mn-lt"/>
                <a:ea typeface="+mn-ea"/>
                <a:cs typeface="+mn-ea"/>
                <a:sym typeface="+mn-lt"/>
              </a:rPr>
              <a:t>为空，</a:t>
            </a:r>
            <a:r>
              <a:rPr lang="en-US" altLang="zh-CN" sz="1600" dirty="0" smtClean="0">
                <a:latin typeface="+mn-lt"/>
                <a:ea typeface="+mn-ea"/>
                <a:cs typeface="+mn-ea"/>
                <a:sym typeface="+mn-lt"/>
              </a:rPr>
              <a:t>version</a:t>
            </a:r>
            <a:r>
              <a:rPr lang="zh-CN" altLang="en-US" sz="1600" dirty="0" smtClean="0">
                <a:latin typeface="+mn-lt"/>
                <a:ea typeface="+mn-ea"/>
                <a:cs typeface="+mn-ea"/>
                <a:sym typeface="+mn-lt"/>
              </a:rPr>
              <a:t>为“</a:t>
            </a:r>
            <a:r>
              <a:rPr lang="en-US" altLang="zh-CN" sz="1600" dirty="0" smtClean="0">
                <a:latin typeface="+mn-lt"/>
                <a:ea typeface="+mn-ea"/>
                <a:cs typeface="+mn-ea"/>
                <a:sym typeface="+mn-lt"/>
              </a:rPr>
              <a:t>v1</a:t>
            </a:r>
            <a:r>
              <a:rPr lang="zh-CN" altLang="en-US" sz="1600" dirty="0" smtClean="0">
                <a:latin typeface="+mn-lt"/>
                <a:ea typeface="+mn-ea"/>
                <a:cs typeface="+mn-ea"/>
                <a:sym typeface="+mn-lt"/>
              </a:rPr>
              <a:t>”，</a:t>
            </a:r>
            <a:r>
              <a:rPr lang="en-US" altLang="zh-CN" sz="1600" dirty="0" smtClean="0">
                <a:latin typeface="+mn-lt"/>
                <a:ea typeface="+mn-ea"/>
                <a:cs typeface="+mn-ea"/>
                <a:sym typeface="+mn-lt"/>
              </a:rPr>
              <a:t>kind</a:t>
            </a:r>
            <a:r>
              <a:rPr lang="zh-CN" altLang="en-US" sz="1600" dirty="0" smtClean="0">
                <a:latin typeface="+mn-lt"/>
                <a:ea typeface="+mn-ea"/>
                <a:cs typeface="+mn-ea"/>
                <a:sym typeface="+mn-lt"/>
              </a:rPr>
              <a:t>为“</a:t>
            </a:r>
            <a:r>
              <a:rPr lang="en-US" altLang="zh-CN" sz="1600" dirty="0" smtClean="0">
                <a:latin typeface="+mn-lt"/>
                <a:ea typeface="+mn-ea"/>
                <a:cs typeface="+mn-ea"/>
                <a:sym typeface="+mn-lt"/>
              </a:rPr>
              <a:t>Pod</a:t>
            </a:r>
            <a:r>
              <a:rPr lang="zh-CN" altLang="en-US" sz="1600" dirty="0" smtClean="0">
                <a:latin typeface="+mn-lt"/>
                <a:ea typeface="+mn-ea"/>
                <a:cs typeface="+mn-ea"/>
                <a:sym typeface="+mn-lt"/>
              </a:rPr>
              <a:t>”，在</a:t>
            </a:r>
            <a:r>
              <a:rPr lang="en-US" altLang="zh-CN" sz="1600" dirty="0" smtClean="0">
                <a:latin typeface="+mn-lt"/>
                <a:ea typeface="+mn-ea"/>
                <a:cs typeface="+mn-ea"/>
                <a:sym typeface="+mn-lt"/>
              </a:rPr>
              <a:t>YAML</a:t>
            </a:r>
            <a:r>
              <a:rPr lang="zh-CN" altLang="en-US" sz="1600" dirty="0" smtClean="0">
                <a:latin typeface="+mn-lt"/>
                <a:ea typeface="+mn-ea"/>
                <a:cs typeface="+mn-ea"/>
                <a:sym typeface="+mn-lt"/>
              </a:rPr>
              <a:t>文件中书写为：</a:t>
            </a:r>
            <a:endParaRPr lang="en-US" altLang="zh-CN" sz="1600" dirty="0" smtClean="0">
              <a:latin typeface="+mn-lt"/>
              <a:ea typeface="+mn-ea"/>
              <a:cs typeface="+mn-ea"/>
              <a:sym typeface="+mn-lt"/>
            </a:endParaRPr>
          </a:p>
          <a:p>
            <a:pPr marL="302260" lvl="1" indent="-302260" algn="just">
              <a:spcBef>
                <a:spcPts val="790"/>
              </a:spcBef>
              <a:buFont typeface="Wingdings" panose="05000000000000000000" pitchFamily="2" charset="2"/>
              <a:buChar char="l"/>
            </a:pPr>
            <a:endParaRPr lang="en-US" altLang="zh-CN" sz="1600" dirty="0">
              <a:latin typeface="+mn-lt"/>
              <a:ea typeface="+mn-ea"/>
              <a:cs typeface="+mn-ea"/>
              <a:sym typeface="+mn-lt"/>
            </a:endParaRPr>
          </a:p>
          <a:p>
            <a:pPr marL="302260" lvl="1" indent="-302260" algn="just">
              <a:spcBef>
                <a:spcPts val="790"/>
              </a:spcBef>
              <a:buFont typeface="Wingdings" panose="05000000000000000000" pitchFamily="2" charset="2"/>
              <a:buChar char="l"/>
            </a:pPr>
            <a:endParaRPr lang="en-US" altLang="zh-CN" sz="1600" dirty="0" smtClean="0">
              <a:latin typeface="+mn-lt"/>
              <a:ea typeface="+mn-ea"/>
              <a:cs typeface="+mn-ea"/>
              <a:sym typeface="+mn-lt"/>
            </a:endParaRPr>
          </a:p>
          <a:p>
            <a:pPr marL="302260" lvl="1" indent="-302260">
              <a:spcBef>
                <a:spcPts val="790"/>
              </a:spcBef>
              <a:buFont typeface="Wingdings" panose="05000000000000000000" pitchFamily="2" charset="2"/>
              <a:buChar char="l"/>
            </a:pPr>
            <a:r>
              <a:rPr lang="zh-CN" altLang="en-US" sz="1600" dirty="0">
                <a:latin typeface="+mn-lt"/>
                <a:ea typeface="+mn-ea"/>
                <a:cs typeface="+mn-ea"/>
                <a:sym typeface="+mn-lt"/>
              </a:rPr>
              <a:t>以</a:t>
            </a:r>
            <a:r>
              <a:rPr lang="en-US" altLang="zh-CN" sz="1600" dirty="0">
                <a:latin typeface="+mn-lt"/>
                <a:ea typeface="+mn-ea"/>
                <a:cs typeface="+mn-ea"/>
                <a:sym typeface="+mn-lt"/>
              </a:rPr>
              <a:t>HPA</a:t>
            </a:r>
            <a:r>
              <a:rPr lang="zh-CN" altLang="en-US" sz="1600" dirty="0">
                <a:latin typeface="+mn-lt"/>
                <a:ea typeface="+mn-ea"/>
                <a:cs typeface="+mn-ea"/>
                <a:sym typeface="+mn-lt"/>
              </a:rPr>
              <a:t>为例，它的</a:t>
            </a:r>
            <a:r>
              <a:rPr lang="en-US" altLang="zh-CN" sz="1600" dirty="0">
                <a:latin typeface="+mn-lt"/>
                <a:ea typeface="+mn-ea"/>
                <a:cs typeface="+mn-ea"/>
                <a:sym typeface="+mn-lt"/>
              </a:rPr>
              <a:t>group</a:t>
            </a:r>
            <a:r>
              <a:rPr lang="zh-CN" altLang="en-US" sz="1600" dirty="0">
                <a:latin typeface="+mn-lt"/>
                <a:ea typeface="+mn-ea"/>
                <a:cs typeface="+mn-ea"/>
                <a:sym typeface="+mn-lt"/>
              </a:rPr>
              <a:t>为“</a:t>
            </a:r>
            <a:r>
              <a:rPr lang="en-US" altLang="zh-CN" sz="1600" dirty="0" err="1">
                <a:latin typeface="+mn-lt"/>
                <a:ea typeface="+mn-ea"/>
                <a:cs typeface="+mn-ea"/>
                <a:sym typeface="+mn-lt"/>
              </a:rPr>
              <a:t>autoscalling</a:t>
            </a:r>
            <a:r>
              <a:rPr lang="en-US" altLang="zh-CN" sz="1600" dirty="0">
                <a:latin typeface="+mn-lt"/>
                <a:ea typeface="+mn-ea"/>
                <a:cs typeface="+mn-ea"/>
                <a:sym typeface="+mn-lt"/>
              </a:rPr>
              <a:t>”</a:t>
            </a:r>
            <a:r>
              <a:rPr lang="zh-CN" altLang="en-US" sz="1600" dirty="0">
                <a:latin typeface="+mn-lt"/>
                <a:ea typeface="+mn-ea"/>
                <a:cs typeface="+mn-ea"/>
                <a:sym typeface="+mn-lt"/>
              </a:rPr>
              <a:t>，</a:t>
            </a:r>
            <a:r>
              <a:rPr lang="en-US" altLang="zh-CN" sz="1600" dirty="0">
                <a:latin typeface="+mn-lt"/>
                <a:ea typeface="+mn-ea"/>
                <a:cs typeface="+mn-ea"/>
                <a:sym typeface="+mn-lt"/>
              </a:rPr>
              <a:t>version</a:t>
            </a:r>
            <a:r>
              <a:rPr lang="zh-CN" altLang="en-US" sz="1600" dirty="0">
                <a:latin typeface="+mn-lt"/>
                <a:ea typeface="+mn-ea"/>
                <a:cs typeface="+mn-ea"/>
                <a:sym typeface="+mn-lt"/>
              </a:rPr>
              <a:t>为“</a:t>
            </a:r>
            <a:r>
              <a:rPr lang="en-US" altLang="zh-CN" sz="1600" dirty="0" err="1">
                <a:latin typeface="+mn-lt"/>
                <a:ea typeface="+mn-ea"/>
                <a:cs typeface="+mn-ea"/>
                <a:sym typeface="+mn-lt"/>
              </a:rPr>
              <a:t>autoscaling</a:t>
            </a:r>
            <a:r>
              <a:rPr lang="en-US" altLang="zh-CN" sz="1600" dirty="0">
                <a:latin typeface="+mn-lt"/>
                <a:ea typeface="+mn-ea"/>
                <a:cs typeface="+mn-ea"/>
                <a:sym typeface="+mn-lt"/>
              </a:rPr>
              <a:t>/v1”</a:t>
            </a:r>
            <a:r>
              <a:rPr lang="zh-CN" altLang="en-US" sz="1600" dirty="0">
                <a:latin typeface="+mn-lt"/>
                <a:ea typeface="+mn-ea"/>
                <a:cs typeface="+mn-ea"/>
                <a:sym typeface="+mn-lt"/>
              </a:rPr>
              <a:t>、“</a:t>
            </a:r>
            <a:r>
              <a:rPr lang="en-US" altLang="zh-CN" sz="1600" dirty="0" err="1">
                <a:latin typeface="+mn-lt"/>
                <a:ea typeface="+mn-ea"/>
                <a:cs typeface="+mn-ea"/>
                <a:sym typeface="+mn-lt"/>
              </a:rPr>
              <a:t>autoscaling</a:t>
            </a:r>
            <a:r>
              <a:rPr lang="en-US" altLang="zh-CN" sz="1600" dirty="0">
                <a:latin typeface="+mn-lt"/>
                <a:ea typeface="+mn-ea"/>
                <a:cs typeface="+mn-ea"/>
                <a:sym typeface="+mn-lt"/>
              </a:rPr>
              <a:t>/v2beta1”</a:t>
            </a:r>
            <a:r>
              <a:rPr lang="zh-CN" altLang="en-US" sz="1600" dirty="0">
                <a:latin typeface="+mn-lt"/>
                <a:ea typeface="+mn-ea"/>
                <a:cs typeface="+mn-ea"/>
                <a:sym typeface="+mn-lt"/>
              </a:rPr>
              <a:t>或“</a:t>
            </a:r>
            <a:r>
              <a:rPr lang="en-US" altLang="zh-CN" sz="1600" dirty="0" err="1">
                <a:latin typeface="+mn-lt"/>
                <a:ea typeface="+mn-ea"/>
                <a:cs typeface="+mn-ea"/>
                <a:sym typeface="+mn-lt"/>
              </a:rPr>
              <a:t>autoscaling</a:t>
            </a:r>
            <a:r>
              <a:rPr lang="en-US" altLang="zh-CN" sz="1600" dirty="0">
                <a:latin typeface="+mn-lt"/>
                <a:ea typeface="+mn-ea"/>
                <a:cs typeface="+mn-ea"/>
                <a:sym typeface="+mn-lt"/>
              </a:rPr>
              <a:t>/v2beta2”</a:t>
            </a:r>
            <a:r>
              <a:rPr lang="zh-CN" altLang="en-US" sz="1600" dirty="0">
                <a:latin typeface="+mn-lt"/>
                <a:ea typeface="+mn-ea"/>
                <a:cs typeface="+mn-ea"/>
                <a:sym typeface="+mn-lt"/>
              </a:rPr>
              <a:t>，</a:t>
            </a:r>
            <a:r>
              <a:rPr lang="en-US" altLang="zh-CN" sz="1600" dirty="0">
                <a:latin typeface="+mn-lt"/>
                <a:ea typeface="+mn-ea"/>
                <a:cs typeface="+mn-ea"/>
                <a:sym typeface="+mn-lt"/>
              </a:rPr>
              <a:t>kind</a:t>
            </a:r>
            <a:r>
              <a:rPr lang="zh-CN" altLang="en-US" sz="1600" dirty="0">
                <a:latin typeface="+mn-lt"/>
                <a:ea typeface="+mn-ea"/>
                <a:cs typeface="+mn-ea"/>
                <a:sym typeface="+mn-lt"/>
              </a:rPr>
              <a:t>为“</a:t>
            </a:r>
            <a:r>
              <a:rPr lang="en-US" altLang="zh-CN" sz="1600" dirty="0" err="1">
                <a:latin typeface="+mn-lt"/>
                <a:ea typeface="+mn-ea"/>
                <a:cs typeface="+mn-ea"/>
                <a:sym typeface="+mn-lt"/>
              </a:rPr>
              <a:t>HorizontalPodAutoscaler</a:t>
            </a:r>
            <a:r>
              <a:rPr lang="en-US" altLang="zh-CN" sz="1600" dirty="0">
                <a:latin typeface="+mn-lt"/>
                <a:ea typeface="+mn-ea"/>
                <a:cs typeface="+mn-ea"/>
                <a:sym typeface="+mn-lt"/>
              </a:rPr>
              <a:t>”</a:t>
            </a:r>
            <a:r>
              <a:rPr lang="zh-CN" altLang="en-US" sz="1600" dirty="0">
                <a:latin typeface="+mn-lt"/>
                <a:ea typeface="+mn-ea"/>
                <a:cs typeface="+mn-ea"/>
                <a:sym typeface="+mn-lt"/>
              </a:rPr>
              <a:t>，在</a:t>
            </a:r>
            <a:r>
              <a:rPr lang="en-US" altLang="zh-CN" sz="1600" dirty="0">
                <a:latin typeface="+mn-lt"/>
                <a:ea typeface="+mn-ea"/>
                <a:cs typeface="+mn-ea"/>
                <a:sym typeface="+mn-lt"/>
              </a:rPr>
              <a:t>YAML</a:t>
            </a:r>
            <a:r>
              <a:rPr lang="zh-CN" altLang="en-US" sz="1600" dirty="0">
                <a:latin typeface="+mn-lt"/>
                <a:ea typeface="+mn-ea"/>
                <a:cs typeface="+mn-ea"/>
                <a:sym typeface="+mn-lt"/>
              </a:rPr>
              <a:t>文件中书写为：</a:t>
            </a:r>
            <a:endParaRPr lang="zh-CN" altLang="en-US" sz="1600" dirty="0">
              <a:latin typeface="+mn-lt"/>
              <a:ea typeface="+mn-ea"/>
              <a:cs typeface="+mn-ea"/>
              <a:sym typeface="+mn-lt"/>
            </a:endParaRPr>
          </a:p>
          <a:p>
            <a:pPr marL="302260" lvl="1" indent="-302260" algn="just">
              <a:spcBef>
                <a:spcPts val="790"/>
              </a:spcBef>
              <a:buFont typeface="Wingdings" panose="05000000000000000000" pitchFamily="2" charset="2"/>
              <a:buChar char="l"/>
            </a:pPr>
            <a:endParaRPr lang="en-US" altLang="zh-CN" sz="1600" dirty="0" smtClean="0">
              <a:latin typeface="+mn-lt"/>
              <a:ea typeface="+mn-ea"/>
              <a:cs typeface="+mn-ea"/>
              <a:sym typeface="+mn-lt"/>
            </a:endParaRPr>
          </a:p>
          <a:p>
            <a:pPr marL="302260" lvl="1" indent="-302260" algn="just">
              <a:spcBef>
                <a:spcPts val="790"/>
              </a:spcBef>
              <a:buFont typeface="Wingdings" panose="05000000000000000000" pitchFamily="2" charset="2"/>
              <a:buChar char="l"/>
            </a:pPr>
            <a:endParaRPr lang="en-US" altLang="zh-CN" sz="1600" dirty="0" smtClean="0">
              <a:latin typeface="+mn-lt"/>
              <a:ea typeface="+mn-ea"/>
              <a:cs typeface="+mn-ea"/>
              <a:sym typeface="+mn-lt"/>
            </a:endParaRPr>
          </a:p>
          <a:p>
            <a:pPr marL="302260" lvl="1" indent="-302260" algn="just">
              <a:spcBef>
                <a:spcPts val="790"/>
              </a:spcBef>
              <a:buFont typeface="Wingdings" panose="05000000000000000000" pitchFamily="2" charset="2"/>
              <a:buChar char="l"/>
            </a:pPr>
            <a:endParaRPr lang="en-US" altLang="zh-CN" sz="1600" dirty="0" smtClean="0">
              <a:latin typeface="+mn-lt"/>
              <a:ea typeface="+mn-ea"/>
              <a:cs typeface="+mn-ea"/>
              <a:sym typeface="+mn-lt"/>
            </a:endParaRPr>
          </a:p>
        </p:txBody>
      </p:sp>
      <p:sp>
        <p:nvSpPr>
          <p:cNvPr id="4" name="矩形 3"/>
          <p:cNvSpPr/>
          <p:nvPr/>
        </p:nvSpPr>
        <p:spPr>
          <a:xfrm>
            <a:off x="442913" y="4557248"/>
            <a:ext cx="8209894" cy="1643527"/>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[root@k8s01 ~]# </a:t>
            </a:r>
            <a:r>
              <a:rPr lang="en-US" altLang="zh-CN" sz="1200" kern="0" dirty="0" err="1">
                <a:cs typeface="+mn-ea"/>
                <a:sym typeface="+mn-lt"/>
              </a:rPr>
              <a:t>kubectl</a:t>
            </a:r>
            <a:r>
              <a:rPr lang="en-US" altLang="zh-CN" sz="1200" kern="0" dirty="0">
                <a:cs typeface="+mn-ea"/>
                <a:sym typeface="+mn-lt"/>
              </a:rPr>
              <a:t> </a:t>
            </a:r>
            <a:r>
              <a:rPr lang="en-US" altLang="zh-CN" sz="1200" kern="0" dirty="0" smtClean="0">
                <a:cs typeface="+mn-ea"/>
                <a:sym typeface="+mn-lt"/>
              </a:rPr>
              <a:t>api-resources</a:t>
            </a:r>
            <a:endParaRPr lang="en-US" altLang="zh-CN" sz="1200" kern="0" dirty="0">
              <a:cs typeface="+mn-ea"/>
              <a:sym typeface="+mn-lt"/>
            </a:endParaRPr>
          </a:p>
          <a:p>
            <a:pPr>
              <a:lnSpc>
                <a:spcPct val="120000"/>
              </a:lnSpc>
            </a:pPr>
            <a:r>
              <a:rPr lang="en-US" altLang="zh-CN" sz="1200" kern="0" dirty="0">
                <a:cs typeface="+mn-ea"/>
                <a:sym typeface="+mn-lt"/>
              </a:rPr>
              <a:t>NAME                              SHORTNAMES   </a:t>
            </a:r>
            <a:r>
              <a:rPr lang="en-US" altLang="zh-CN" sz="1200" kern="0" dirty="0" smtClean="0">
                <a:cs typeface="+mn-ea"/>
                <a:sym typeface="+mn-lt"/>
              </a:rPr>
              <a:t>       APIGROUP            NAMESPACED          KIND</a:t>
            </a:r>
            <a:endParaRPr lang="en-US" altLang="zh-CN" sz="1200" kern="0" dirty="0" smtClean="0">
              <a:cs typeface="+mn-ea"/>
              <a:sym typeface="+mn-lt"/>
            </a:endParaRPr>
          </a:p>
          <a:p>
            <a:pPr>
              <a:lnSpc>
                <a:spcPct val="120000"/>
              </a:lnSpc>
            </a:pPr>
            <a:r>
              <a:rPr lang="en-US" altLang="zh-CN" sz="1200" kern="0" dirty="0" smtClean="0">
                <a:cs typeface="+mn-ea"/>
                <a:sym typeface="+mn-lt"/>
              </a:rPr>
              <a:t>…….</a:t>
            </a:r>
            <a:endParaRPr lang="en-US" altLang="zh-CN" sz="1200" kern="0" dirty="0">
              <a:cs typeface="+mn-ea"/>
              <a:sym typeface="+mn-lt"/>
            </a:endParaRPr>
          </a:p>
          <a:p>
            <a:pPr>
              <a:lnSpc>
                <a:spcPct val="120000"/>
              </a:lnSpc>
            </a:pPr>
            <a:r>
              <a:rPr lang="en-US" altLang="zh-CN" sz="1200" kern="0" dirty="0" smtClean="0">
                <a:cs typeface="+mn-ea"/>
                <a:sym typeface="+mn-lt"/>
              </a:rPr>
              <a:t>Pods                                        </a:t>
            </a:r>
            <a:r>
              <a:rPr lang="en-US" altLang="zh-CN" sz="1200" kern="0" dirty="0" err="1" smtClean="0">
                <a:cs typeface="+mn-ea"/>
                <a:sym typeface="+mn-lt"/>
              </a:rPr>
              <a:t>po</a:t>
            </a:r>
            <a:r>
              <a:rPr lang="en-US" altLang="zh-CN" sz="1200" kern="0" dirty="0" smtClean="0">
                <a:cs typeface="+mn-ea"/>
                <a:sym typeface="+mn-lt"/>
              </a:rPr>
              <a:t>                                                      true                   Pod</a:t>
            </a:r>
            <a:endParaRPr lang="en-US" altLang="zh-CN" sz="1200" kern="0" dirty="0">
              <a:cs typeface="+mn-ea"/>
              <a:sym typeface="+mn-lt"/>
            </a:endParaRPr>
          </a:p>
          <a:p>
            <a:pPr>
              <a:lnSpc>
                <a:spcPct val="120000"/>
              </a:lnSpc>
            </a:pPr>
            <a:r>
              <a:rPr lang="en-US" altLang="zh-CN" sz="1200" kern="0" dirty="0" err="1" smtClean="0">
                <a:cs typeface="+mn-ea"/>
                <a:sym typeface="+mn-lt"/>
              </a:rPr>
              <a:t>horizontalPodautoscalers</a:t>
            </a:r>
            <a:r>
              <a:rPr lang="en-US" altLang="zh-CN" sz="1200" kern="0" dirty="0" smtClean="0">
                <a:cs typeface="+mn-ea"/>
                <a:sym typeface="+mn-lt"/>
              </a:rPr>
              <a:t>          </a:t>
            </a:r>
            <a:r>
              <a:rPr lang="en-US" altLang="zh-CN" sz="1200" kern="0" dirty="0" err="1">
                <a:cs typeface="+mn-ea"/>
                <a:sym typeface="+mn-lt"/>
              </a:rPr>
              <a:t>hpa</a:t>
            </a:r>
            <a:r>
              <a:rPr lang="en-US" altLang="zh-CN" sz="1200" kern="0" dirty="0">
                <a:cs typeface="+mn-ea"/>
                <a:sym typeface="+mn-lt"/>
              </a:rPr>
              <a:t>          </a:t>
            </a:r>
            <a:r>
              <a:rPr lang="en-US" altLang="zh-CN" sz="1200" kern="0" dirty="0" smtClean="0">
                <a:cs typeface="+mn-ea"/>
                <a:sym typeface="+mn-lt"/>
              </a:rPr>
              <a:t>         </a:t>
            </a:r>
            <a:r>
              <a:rPr lang="en-US" altLang="zh-CN" sz="1200" kern="0" dirty="0" err="1" smtClean="0">
                <a:cs typeface="+mn-ea"/>
                <a:sym typeface="+mn-lt"/>
              </a:rPr>
              <a:t>autoscaling</a:t>
            </a:r>
            <a:r>
              <a:rPr lang="en-US" altLang="zh-CN" sz="1200" kern="0" dirty="0" smtClean="0">
                <a:cs typeface="+mn-ea"/>
                <a:sym typeface="+mn-lt"/>
              </a:rPr>
              <a:t>                 </a:t>
            </a:r>
            <a:r>
              <a:rPr lang="en-US" altLang="zh-CN" sz="1200" kern="0" dirty="0">
                <a:cs typeface="+mn-ea"/>
                <a:sym typeface="+mn-lt"/>
              </a:rPr>
              <a:t>true        </a:t>
            </a:r>
            <a:r>
              <a:rPr lang="en-US" altLang="zh-CN" sz="1200" kern="0" dirty="0" smtClean="0">
                <a:cs typeface="+mn-ea"/>
                <a:sym typeface="+mn-lt"/>
              </a:rPr>
              <a:t>           </a:t>
            </a:r>
            <a:r>
              <a:rPr lang="en-US" altLang="zh-CN" sz="1200" kern="0" dirty="0" err="1" smtClean="0">
                <a:cs typeface="+mn-ea"/>
                <a:sym typeface="+mn-lt"/>
              </a:rPr>
              <a:t>HorizontalPodAutoscaler</a:t>
            </a:r>
            <a:endParaRPr lang="en-US" altLang="zh-CN" sz="1200" kern="0" dirty="0" smtClean="0">
              <a:cs typeface="+mn-ea"/>
              <a:sym typeface="+mn-lt"/>
            </a:endParaRPr>
          </a:p>
          <a:p>
            <a:pPr>
              <a:lnSpc>
                <a:spcPct val="120000"/>
              </a:lnSpc>
            </a:pPr>
            <a:r>
              <a:rPr lang="en-US" altLang="zh-CN" sz="1200" kern="0" dirty="0" smtClean="0">
                <a:cs typeface="+mn-ea"/>
                <a:sym typeface="+mn-lt"/>
              </a:rPr>
              <a:t>……….</a:t>
            </a:r>
            <a:endParaRPr lang="en-US" altLang="zh-CN" sz="1200" kern="0" dirty="0" smtClean="0">
              <a:cs typeface="+mn-ea"/>
              <a:sym typeface="+mn-lt"/>
            </a:endParaRPr>
          </a:p>
          <a:p>
            <a:pPr>
              <a:lnSpc>
                <a:spcPct val="120000"/>
              </a:lnSpc>
            </a:pPr>
            <a:endParaRPr lang="en-US" altLang="zh-CN" sz="1200" kern="0" dirty="0">
              <a:cs typeface="+mn-ea"/>
              <a:sym typeface="+mn-lt"/>
            </a:endParaRPr>
          </a:p>
        </p:txBody>
      </p:sp>
      <p:sp>
        <p:nvSpPr>
          <p:cNvPr id="15" name="矩形 14"/>
          <p:cNvSpPr/>
          <p:nvPr/>
        </p:nvSpPr>
        <p:spPr>
          <a:xfrm>
            <a:off x="455613" y="1650781"/>
            <a:ext cx="3963728" cy="535531"/>
          </a:xfrm>
          <a:prstGeom prst="rect">
            <a:avLst/>
          </a:prstGeom>
          <a:solidFill>
            <a:schemeClr val="bg1">
              <a:lumMod val="85000"/>
            </a:schemeClr>
          </a:solidFill>
          <a:ln>
            <a:solidFill>
              <a:srgbClr val="C00000"/>
            </a:solidFill>
            <a:prstDash val="dash"/>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a:cs typeface="+mn-ea"/>
                <a:sym typeface="+mn-lt"/>
              </a:rPr>
              <a:t>kind: Pod</a:t>
            </a:r>
            <a:endParaRPr lang="en-US" altLang="zh-CN" sz="1200" kern="0" dirty="0">
              <a:cs typeface="+mn-ea"/>
              <a:sym typeface="+mn-lt"/>
            </a:endParaRPr>
          </a:p>
        </p:txBody>
      </p:sp>
      <p:sp>
        <p:nvSpPr>
          <p:cNvPr id="18" name="矩形 17"/>
          <p:cNvSpPr/>
          <p:nvPr/>
        </p:nvSpPr>
        <p:spPr>
          <a:xfrm>
            <a:off x="8800332" y="4557248"/>
            <a:ext cx="3016261" cy="1643527"/>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[root@k8s01 ~]# </a:t>
            </a:r>
            <a:r>
              <a:rPr lang="en-US" altLang="zh-CN" sz="1200" kern="0" dirty="0" err="1">
                <a:cs typeface="+mn-ea"/>
                <a:sym typeface="+mn-lt"/>
              </a:rPr>
              <a:t>kubectl</a:t>
            </a:r>
            <a:r>
              <a:rPr lang="en-US" altLang="zh-CN" sz="1200" kern="0" dirty="0">
                <a:cs typeface="+mn-ea"/>
                <a:sym typeface="+mn-lt"/>
              </a:rPr>
              <a:t> </a:t>
            </a:r>
            <a:r>
              <a:rPr lang="en-US" altLang="zh-CN" sz="1200" kern="0" dirty="0" smtClean="0">
                <a:cs typeface="+mn-ea"/>
                <a:sym typeface="+mn-lt"/>
              </a:rPr>
              <a:t>api-versions</a:t>
            </a:r>
            <a:endParaRPr lang="en-US" altLang="zh-CN" sz="1200" kern="0" dirty="0" smtClean="0">
              <a:cs typeface="+mn-ea"/>
              <a:sym typeface="+mn-lt"/>
            </a:endParaRPr>
          </a:p>
          <a:p>
            <a:pPr>
              <a:lnSpc>
                <a:spcPct val="120000"/>
              </a:lnSpc>
            </a:pPr>
            <a:r>
              <a:rPr lang="en-US" altLang="zh-CN" sz="1200" kern="0" dirty="0" smtClean="0">
                <a:cs typeface="+mn-ea"/>
                <a:sym typeface="+mn-lt"/>
              </a:rPr>
              <a:t>……</a:t>
            </a:r>
            <a:endParaRPr lang="en-US" altLang="zh-CN" sz="1200" kern="0" dirty="0" smtClean="0">
              <a:cs typeface="+mn-ea"/>
              <a:sym typeface="+mn-lt"/>
            </a:endParaRPr>
          </a:p>
          <a:p>
            <a:pPr>
              <a:lnSpc>
                <a:spcPct val="120000"/>
              </a:lnSpc>
            </a:pPr>
            <a:r>
              <a:rPr lang="en-US" altLang="zh-CN" sz="1200" kern="0" dirty="0" err="1">
                <a:cs typeface="+mn-ea"/>
                <a:sym typeface="+mn-lt"/>
              </a:rPr>
              <a:t>autoscaling</a:t>
            </a:r>
            <a:r>
              <a:rPr lang="en-US" altLang="zh-CN" sz="1200" kern="0" dirty="0">
                <a:cs typeface="+mn-ea"/>
                <a:sym typeface="+mn-lt"/>
              </a:rPr>
              <a:t>/v1</a:t>
            </a:r>
            <a:endParaRPr lang="en-US" altLang="zh-CN" sz="1200" kern="0" dirty="0">
              <a:cs typeface="+mn-ea"/>
              <a:sym typeface="+mn-lt"/>
            </a:endParaRPr>
          </a:p>
          <a:p>
            <a:pPr>
              <a:lnSpc>
                <a:spcPct val="120000"/>
              </a:lnSpc>
            </a:pPr>
            <a:r>
              <a:rPr lang="en-US" altLang="zh-CN" sz="1200" kern="0" dirty="0" err="1">
                <a:cs typeface="+mn-ea"/>
                <a:sym typeface="+mn-lt"/>
              </a:rPr>
              <a:t>autoscaling</a:t>
            </a:r>
            <a:r>
              <a:rPr lang="en-US" altLang="zh-CN" sz="1200" kern="0" dirty="0">
                <a:cs typeface="+mn-ea"/>
                <a:sym typeface="+mn-lt"/>
              </a:rPr>
              <a:t>/v2beta1</a:t>
            </a:r>
            <a:endParaRPr lang="en-US" altLang="zh-CN" sz="1200" kern="0" dirty="0">
              <a:cs typeface="+mn-ea"/>
              <a:sym typeface="+mn-lt"/>
            </a:endParaRPr>
          </a:p>
          <a:p>
            <a:pPr>
              <a:lnSpc>
                <a:spcPct val="120000"/>
              </a:lnSpc>
            </a:pPr>
            <a:r>
              <a:rPr lang="en-US" altLang="zh-CN" sz="1200" kern="0" dirty="0" err="1" smtClean="0">
                <a:cs typeface="+mn-ea"/>
                <a:sym typeface="+mn-lt"/>
              </a:rPr>
              <a:t>autoscaling</a:t>
            </a:r>
            <a:r>
              <a:rPr lang="en-US" altLang="zh-CN" sz="1200" kern="0" dirty="0" smtClean="0">
                <a:cs typeface="+mn-ea"/>
                <a:sym typeface="+mn-lt"/>
              </a:rPr>
              <a:t>/v2beta2</a:t>
            </a:r>
            <a:endParaRPr lang="en-US" altLang="zh-CN" sz="1200" kern="0" dirty="0" smtClean="0">
              <a:cs typeface="+mn-ea"/>
              <a:sym typeface="+mn-lt"/>
            </a:endParaRPr>
          </a:p>
          <a:p>
            <a:pPr>
              <a:lnSpc>
                <a:spcPct val="120000"/>
              </a:lnSpc>
            </a:pPr>
            <a:r>
              <a:rPr lang="en-US" altLang="zh-CN" sz="1200" kern="0" dirty="0" smtClean="0">
                <a:cs typeface="+mn-ea"/>
                <a:sym typeface="+mn-lt"/>
              </a:rPr>
              <a:t>….</a:t>
            </a:r>
            <a:endParaRPr lang="en-US" altLang="zh-CN" sz="1200" kern="0" dirty="0" smtClean="0">
              <a:cs typeface="+mn-ea"/>
              <a:sym typeface="+mn-lt"/>
            </a:endParaRPr>
          </a:p>
          <a:p>
            <a:pPr>
              <a:lnSpc>
                <a:spcPct val="120000"/>
              </a:lnSpc>
            </a:pPr>
            <a:r>
              <a:rPr lang="en-US" altLang="zh-CN" sz="1200" kern="0" dirty="0" smtClean="0">
                <a:cs typeface="+mn-ea"/>
                <a:sym typeface="+mn-lt"/>
              </a:rPr>
              <a:t>v1</a:t>
            </a:r>
            <a:endParaRPr lang="en-US" altLang="zh-CN" sz="1200" kern="0" dirty="0">
              <a:cs typeface="+mn-ea"/>
              <a:sym typeface="+mn-lt"/>
            </a:endParaRPr>
          </a:p>
        </p:txBody>
      </p:sp>
      <p:sp>
        <p:nvSpPr>
          <p:cNvPr id="21" name="矩形 20"/>
          <p:cNvSpPr/>
          <p:nvPr/>
        </p:nvSpPr>
        <p:spPr>
          <a:xfrm>
            <a:off x="3781326" y="5274579"/>
            <a:ext cx="1116357" cy="199208"/>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6577373" y="5274579"/>
            <a:ext cx="624315" cy="187344"/>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8841303" y="5916989"/>
            <a:ext cx="245943" cy="252256"/>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a:off x="3781326" y="5519551"/>
            <a:ext cx="1116357" cy="199208"/>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6577373" y="5510466"/>
            <a:ext cx="1885557" cy="199208"/>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a:off x="8841304" y="5075371"/>
            <a:ext cx="1563938" cy="643388"/>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455613" y="3513592"/>
            <a:ext cx="3963728" cy="535531"/>
          </a:xfrm>
          <a:prstGeom prst="rect">
            <a:avLst/>
          </a:prstGeom>
          <a:solidFill>
            <a:schemeClr val="bg1">
              <a:lumMod val="85000"/>
            </a:schemeClr>
          </a:solidFill>
          <a:ln>
            <a:solidFill>
              <a:srgbClr val="C00000"/>
            </a:solidFill>
          </a:ln>
        </p:spPr>
        <p:txBody>
          <a:bodyPr wrap="square">
            <a:spAutoFit/>
          </a:bodyPr>
          <a:lstStyle/>
          <a:p>
            <a:pPr>
              <a:lnSpc>
                <a:spcPct val="120000"/>
              </a:lnSpc>
            </a:pPr>
            <a:r>
              <a:rPr lang="en-US" altLang="zh-CN" sz="1200" kern="0" dirty="0">
                <a:cs typeface="+mn-ea"/>
                <a:sym typeface="+mn-lt"/>
              </a:rPr>
              <a:t>apiVersion: </a:t>
            </a:r>
            <a:r>
              <a:rPr lang="en-US" altLang="zh-CN" sz="1200" kern="0" dirty="0" err="1" smtClean="0">
                <a:cs typeface="+mn-ea"/>
                <a:sym typeface="+mn-lt"/>
              </a:rPr>
              <a:t>autoscaling</a:t>
            </a:r>
            <a:r>
              <a:rPr lang="en-US" altLang="zh-CN" sz="1200" kern="0" dirty="0" smtClean="0">
                <a:cs typeface="+mn-ea"/>
                <a:sym typeface="+mn-lt"/>
              </a:rPr>
              <a:t>/v1</a:t>
            </a:r>
            <a:endParaRPr lang="en-US" altLang="zh-CN" sz="1200" kern="0" dirty="0" smtClean="0">
              <a:cs typeface="+mn-ea"/>
              <a:sym typeface="+mn-lt"/>
            </a:endParaRPr>
          </a:p>
          <a:p>
            <a:pPr>
              <a:lnSpc>
                <a:spcPct val="120000"/>
              </a:lnSpc>
            </a:pPr>
            <a:r>
              <a:rPr lang="en-US" altLang="zh-CN" sz="1200" kern="0" dirty="0" smtClean="0">
                <a:cs typeface="+mn-ea"/>
                <a:sym typeface="+mn-lt"/>
              </a:rPr>
              <a:t>kind</a:t>
            </a:r>
            <a:r>
              <a:rPr lang="en-US" altLang="zh-CN" sz="1200" kern="0" dirty="0">
                <a:cs typeface="+mn-ea"/>
                <a:sym typeface="+mn-lt"/>
              </a:rPr>
              <a:t>: </a:t>
            </a:r>
            <a:r>
              <a:rPr lang="en-US" altLang="zh-CN" sz="1200" kern="0" dirty="0" err="1">
                <a:cs typeface="+mn-ea"/>
                <a:sym typeface="+mn-lt"/>
              </a:rPr>
              <a:t>HorizontalPodAutoscaler</a:t>
            </a:r>
            <a:endParaRPr lang="en-US" altLang="zh-CN" sz="1200" kern="0" dirty="0">
              <a:cs typeface="+mn-ea"/>
              <a:sym typeface="+mn-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YAML</a:t>
            </a:r>
            <a:r>
              <a:rPr lang="zh-CN" altLang="en-US" dirty="0" smtClean="0">
                <a:latin typeface="+mn-lt"/>
                <a:ea typeface="+mn-ea"/>
                <a:cs typeface="+mn-ea"/>
                <a:sym typeface="+mn-lt"/>
              </a:rPr>
              <a:t>文件中的元数据信息</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11293475" cy="3587312"/>
          </a:xfrm>
        </p:spPr>
        <p:txBody>
          <a:bodyPr/>
          <a:lstStyle/>
          <a:p>
            <a:r>
              <a:rPr lang="zh-CN" altLang="en-US" sz="1800" dirty="0">
                <a:latin typeface="+mn-lt"/>
                <a:ea typeface="+mn-ea"/>
                <a:cs typeface="+mn-ea"/>
                <a:sym typeface="+mn-lt"/>
              </a:rPr>
              <a:t>使用命令“</a:t>
            </a:r>
            <a:r>
              <a:rPr lang="en-US" altLang="zh-CN" sz="1800" dirty="0">
                <a:latin typeface="+mn-lt"/>
                <a:ea typeface="+mn-ea"/>
                <a:cs typeface="+mn-ea"/>
                <a:sym typeface="+mn-lt"/>
              </a:rPr>
              <a:t>kubectl explain </a:t>
            </a:r>
            <a:r>
              <a:rPr lang="zh-CN" altLang="en-US" sz="1800" dirty="0">
                <a:latin typeface="+mn-lt"/>
                <a:ea typeface="+mn-ea"/>
                <a:cs typeface="+mn-ea"/>
                <a:sym typeface="+mn-lt"/>
              </a:rPr>
              <a:t>对象</a:t>
            </a:r>
            <a:r>
              <a:rPr lang="en-US" altLang="zh-CN" sz="1800" dirty="0">
                <a:latin typeface="+mn-lt"/>
                <a:ea typeface="+mn-ea"/>
                <a:cs typeface="+mn-ea"/>
                <a:sym typeface="+mn-lt"/>
              </a:rPr>
              <a:t>.metadata”</a:t>
            </a:r>
            <a:r>
              <a:rPr lang="zh-CN" altLang="en-US" sz="1800" dirty="0">
                <a:latin typeface="+mn-lt"/>
                <a:ea typeface="+mn-ea"/>
                <a:cs typeface="+mn-ea"/>
                <a:sym typeface="+mn-lt"/>
              </a:rPr>
              <a:t>可查看全部元数据信息，例如</a:t>
            </a:r>
            <a:r>
              <a:rPr lang="zh-CN" altLang="en-US" sz="1800" dirty="0" smtClean="0">
                <a:latin typeface="+mn-lt"/>
                <a:ea typeface="+mn-ea"/>
                <a:cs typeface="+mn-ea"/>
                <a:sym typeface="+mn-lt"/>
              </a:rPr>
              <a:t>查看</a:t>
            </a:r>
            <a:r>
              <a:rPr lang="en-US" altLang="zh-CN" sz="1800" dirty="0" smtClean="0">
                <a:latin typeface="+mn-lt"/>
                <a:ea typeface="+mn-ea"/>
                <a:cs typeface="+mn-ea"/>
                <a:sym typeface="+mn-lt"/>
              </a:rPr>
              <a:t>Pod</a:t>
            </a:r>
            <a:r>
              <a:rPr lang="zh-CN" altLang="en-US" sz="1800" dirty="0" smtClean="0">
                <a:latin typeface="+mn-lt"/>
                <a:ea typeface="+mn-ea"/>
                <a:cs typeface="+mn-ea"/>
                <a:sym typeface="+mn-lt"/>
              </a:rPr>
              <a:t>的</a:t>
            </a:r>
            <a:r>
              <a:rPr lang="zh-CN" altLang="en-US" sz="1800" dirty="0">
                <a:latin typeface="+mn-lt"/>
                <a:ea typeface="+mn-ea"/>
                <a:cs typeface="+mn-ea"/>
                <a:sym typeface="+mn-lt"/>
              </a:rPr>
              <a:t>元数据信息命令为“</a:t>
            </a:r>
            <a:r>
              <a:rPr lang="en-US" altLang="zh-CN" sz="1800" dirty="0">
                <a:latin typeface="+mn-lt"/>
                <a:ea typeface="+mn-ea"/>
                <a:cs typeface="+mn-ea"/>
                <a:sym typeface="+mn-lt"/>
              </a:rPr>
              <a:t>kubectl explain </a:t>
            </a:r>
            <a:r>
              <a:rPr lang="en-US" altLang="zh-CN" sz="1800" dirty="0" err="1" smtClean="0">
                <a:latin typeface="+mn-lt"/>
                <a:ea typeface="+mn-ea"/>
                <a:cs typeface="+mn-ea"/>
                <a:sym typeface="+mn-lt"/>
              </a:rPr>
              <a:t>Pod.metadata</a:t>
            </a:r>
            <a:r>
              <a:rPr lang="zh-CN" altLang="en-US" sz="1800" dirty="0" smtClean="0">
                <a:latin typeface="+mn-lt"/>
                <a:ea typeface="+mn-ea"/>
                <a:cs typeface="+mn-ea"/>
                <a:sym typeface="+mn-lt"/>
              </a:rPr>
              <a:t>”</a:t>
            </a:r>
            <a:endParaRPr lang="en-US" altLang="zh-CN" sz="1800" dirty="0" smtClean="0">
              <a:latin typeface="+mn-lt"/>
              <a:ea typeface="+mn-ea"/>
              <a:cs typeface="+mn-ea"/>
              <a:sym typeface="+mn-lt"/>
            </a:endParaRPr>
          </a:p>
          <a:p>
            <a:r>
              <a:rPr lang="en-US" altLang="zh-CN" sz="1800" dirty="0" smtClean="0">
                <a:latin typeface="+mn-lt"/>
                <a:ea typeface="+mn-ea"/>
                <a:cs typeface="+mn-ea"/>
                <a:sym typeface="+mn-lt"/>
              </a:rPr>
              <a:t>YAML</a:t>
            </a:r>
            <a:r>
              <a:rPr lang="zh-CN" altLang="en-US" sz="1800" dirty="0" smtClean="0">
                <a:latin typeface="+mn-lt"/>
                <a:ea typeface="+mn-ea"/>
                <a:cs typeface="+mn-ea"/>
                <a:sym typeface="+mn-lt"/>
              </a:rPr>
              <a:t>文件中的元数据信息主要包含以下重点内容：</a:t>
            </a:r>
            <a:endParaRPr lang="zh-CN" altLang="en-US" sz="1800" dirty="0">
              <a:latin typeface="+mn-lt"/>
              <a:ea typeface="+mn-ea"/>
              <a:cs typeface="+mn-ea"/>
              <a:sym typeface="+mn-lt"/>
            </a:endParaRPr>
          </a:p>
          <a:p>
            <a:pPr lvl="1"/>
            <a:r>
              <a:rPr lang="zh-CN" altLang="en-US" dirty="0" smtClean="0">
                <a:latin typeface="+mn-lt"/>
                <a:ea typeface="+mn-ea"/>
                <a:cs typeface="+mn-ea"/>
                <a:sym typeface="+mn-lt"/>
              </a:rPr>
              <a:t>名称</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所属命名空间</a:t>
            </a:r>
            <a:endParaRPr lang="zh-CN" altLang="en-US" dirty="0">
              <a:latin typeface="+mn-lt"/>
              <a:ea typeface="+mn-ea"/>
              <a:cs typeface="+mn-ea"/>
              <a:sym typeface="+mn-lt"/>
            </a:endParaRPr>
          </a:p>
          <a:p>
            <a:pPr lvl="1"/>
            <a:r>
              <a:rPr lang="zh-CN" altLang="en-US" dirty="0" smtClean="0">
                <a:latin typeface="+mn-lt"/>
                <a:ea typeface="+mn-ea"/>
                <a:cs typeface="+mn-ea"/>
                <a:sym typeface="+mn-lt"/>
              </a:rPr>
              <a:t>标签</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注解</a:t>
            </a:r>
            <a:endParaRPr lang="en-US" altLang="zh-CN" dirty="0" smtClean="0">
              <a:latin typeface="+mn-lt"/>
              <a:ea typeface="+mn-ea"/>
              <a:cs typeface="+mn-ea"/>
              <a:sym typeface="+mn-lt"/>
            </a:endParaRPr>
          </a:p>
        </p:txBody>
      </p:sp>
      <p:sp>
        <p:nvSpPr>
          <p:cNvPr id="4" name="矩形 3"/>
          <p:cNvSpPr/>
          <p:nvPr/>
        </p:nvSpPr>
        <p:spPr>
          <a:xfrm>
            <a:off x="4845847" y="4505733"/>
            <a:ext cx="2513003" cy="1643527"/>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metadata</a:t>
            </a:r>
            <a:r>
              <a:rPr lang="en-US" altLang="zh-CN" sz="1200" kern="0" dirty="0" smtClean="0">
                <a:cs typeface="+mn-ea"/>
                <a:sym typeface="+mn-lt"/>
              </a:rPr>
              <a:t>:</a:t>
            </a:r>
            <a:endParaRPr lang="en-US" altLang="zh-CN" sz="1200" kern="0" dirty="0" smtClean="0">
              <a:cs typeface="+mn-ea"/>
              <a:sym typeface="+mn-lt"/>
            </a:endParaRPr>
          </a:p>
          <a:p>
            <a:pPr>
              <a:lnSpc>
                <a:spcPct val="120000"/>
              </a:lnSpc>
            </a:pPr>
            <a:r>
              <a:rPr lang="en-US" altLang="zh-CN" sz="1200" kern="0" dirty="0">
                <a:cs typeface="+mn-ea"/>
                <a:sym typeface="+mn-lt"/>
              </a:rPr>
              <a:t>  name: web</a:t>
            </a:r>
            <a:endParaRPr lang="en-US" altLang="zh-CN" sz="1200" kern="0" dirty="0">
              <a:cs typeface="+mn-ea"/>
              <a:sym typeface="+mn-lt"/>
            </a:endParaRPr>
          </a:p>
          <a:p>
            <a:pPr>
              <a:lnSpc>
                <a:spcPct val="120000"/>
              </a:lnSpc>
            </a:pPr>
            <a:r>
              <a:rPr lang="en-US" altLang="zh-CN" sz="1200" kern="0" dirty="0">
                <a:cs typeface="+mn-ea"/>
                <a:sym typeface="+mn-lt"/>
              </a:rPr>
              <a:t>  namespace: </a:t>
            </a:r>
            <a:r>
              <a:rPr lang="en-US" altLang="zh-CN" sz="1200" kern="0" dirty="0" smtClean="0">
                <a:cs typeface="+mn-ea"/>
                <a:sym typeface="+mn-lt"/>
              </a:rPr>
              <a:t>test</a:t>
            </a:r>
            <a:endParaRPr lang="en-US" altLang="zh-CN" sz="1200" kern="0" dirty="0">
              <a:cs typeface="+mn-ea"/>
              <a:sym typeface="+mn-lt"/>
            </a:endParaRPr>
          </a:p>
          <a:p>
            <a:pPr>
              <a:lnSpc>
                <a:spcPct val="120000"/>
              </a:lnSpc>
            </a:pPr>
            <a:r>
              <a:rPr lang="en-US" altLang="zh-CN" sz="1200" kern="0" dirty="0">
                <a:cs typeface="+mn-ea"/>
                <a:sym typeface="+mn-lt"/>
              </a:rPr>
              <a:t>  labels:</a:t>
            </a:r>
            <a:endParaRPr lang="en-US" altLang="zh-CN" sz="1200" kern="0" dirty="0">
              <a:cs typeface="+mn-ea"/>
              <a:sym typeface="+mn-lt"/>
            </a:endParaRPr>
          </a:p>
          <a:p>
            <a:pPr>
              <a:lnSpc>
                <a:spcPct val="120000"/>
              </a:lnSpc>
            </a:pPr>
            <a:r>
              <a:rPr lang="en-US" altLang="zh-CN" sz="1200" kern="0" dirty="0">
                <a:cs typeface="+mn-ea"/>
                <a:sym typeface="+mn-lt"/>
              </a:rPr>
              <a:t>    type: time1</a:t>
            </a:r>
            <a:endParaRPr lang="en-US" altLang="zh-CN" sz="1200" kern="0" dirty="0">
              <a:cs typeface="+mn-ea"/>
              <a:sym typeface="+mn-lt"/>
            </a:endParaRPr>
          </a:p>
          <a:p>
            <a:pPr>
              <a:lnSpc>
                <a:spcPct val="120000"/>
              </a:lnSpc>
            </a:pPr>
            <a:r>
              <a:rPr lang="en-US" altLang="zh-CN" sz="1200" kern="0" dirty="0">
                <a:cs typeface="+mn-ea"/>
                <a:sym typeface="+mn-lt"/>
              </a:rPr>
              <a:t>  annotations:</a:t>
            </a:r>
            <a:endParaRPr lang="en-US" altLang="zh-CN" sz="1200" kern="0" dirty="0">
              <a:cs typeface="+mn-ea"/>
              <a:sym typeface="+mn-lt"/>
            </a:endParaRPr>
          </a:p>
          <a:p>
            <a:pPr>
              <a:lnSpc>
                <a:spcPct val="120000"/>
              </a:lnSpc>
            </a:pPr>
            <a:r>
              <a:rPr lang="en-US" altLang="zh-CN" sz="1200" kern="0" dirty="0">
                <a:cs typeface="+mn-ea"/>
                <a:sym typeface="+mn-lt"/>
              </a:rPr>
              <a:t>    generation: first</a:t>
            </a:r>
            <a:endParaRPr lang="en-US" altLang="zh-CN" sz="1200" kern="0" dirty="0">
              <a:cs typeface="+mn-ea"/>
              <a:sym typeface="+mn-l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YAML</a:t>
            </a:r>
            <a:r>
              <a:rPr lang="zh-CN" altLang="en-US" dirty="0" smtClean="0">
                <a:latin typeface="+mn-lt"/>
                <a:ea typeface="+mn-ea"/>
                <a:cs typeface="+mn-ea"/>
                <a:sym typeface="+mn-lt"/>
              </a:rPr>
              <a:t>文件中的元数据</a:t>
            </a:r>
            <a:r>
              <a:rPr lang="zh-CN" altLang="en-US" smtClean="0">
                <a:latin typeface="+mn-lt"/>
                <a:ea typeface="+mn-ea"/>
                <a:cs typeface="+mn-ea"/>
                <a:sym typeface="+mn-lt"/>
              </a:rPr>
              <a:t>信息 </a:t>
            </a:r>
            <a:r>
              <a:rPr lang="en-US" altLang="zh-CN" smtClean="0">
                <a:latin typeface="+mn-lt"/>
                <a:ea typeface="+mn-ea"/>
                <a:cs typeface="+mn-ea"/>
                <a:sym typeface="+mn-lt"/>
              </a:rPr>
              <a:t>- </a:t>
            </a:r>
            <a:r>
              <a:rPr lang="zh-CN" altLang="en-US" dirty="0" smtClean="0">
                <a:latin typeface="+mn-lt"/>
                <a:ea typeface="+mn-ea"/>
                <a:cs typeface="+mn-ea"/>
                <a:sym typeface="+mn-lt"/>
              </a:rPr>
              <a:t>标签和注解</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11293475" cy="3587312"/>
          </a:xfrm>
        </p:spPr>
        <p:txBody>
          <a:bodyPr/>
          <a:lstStyle/>
          <a:p>
            <a:r>
              <a:rPr lang="zh-CN" altLang="en-US" sz="1800" dirty="0">
                <a:latin typeface="+mn-lt"/>
                <a:ea typeface="+mn-ea"/>
                <a:cs typeface="+mn-ea"/>
                <a:sym typeface="+mn-lt"/>
              </a:rPr>
              <a:t>标签（</a:t>
            </a:r>
            <a:r>
              <a:rPr lang="en-US" altLang="zh-CN" sz="1800" dirty="0">
                <a:latin typeface="+mn-lt"/>
                <a:ea typeface="+mn-ea"/>
                <a:cs typeface="+mn-ea"/>
                <a:sym typeface="+mn-lt"/>
              </a:rPr>
              <a:t>Labels</a:t>
            </a:r>
            <a:r>
              <a:rPr lang="zh-CN" altLang="en-US" sz="1800" dirty="0">
                <a:latin typeface="+mn-lt"/>
                <a:ea typeface="+mn-ea"/>
                <a:cs typeface="+mn-ea"/>
                <a:sym typeface="+mn-lt"/>
              </a:rPr>
              <a:t>） 是附加到 </a:t>
            </a:r>
            <a:r>
              <a:rPr lang="en-US" altLang="zh-CN" sz="1800" dirty="0">
                <a:latin typeface="+mn-lt"/>
                <a:ea typeface="+mn-ea"/>
                <a:cs typeface="+mn-ea"/>
                <a:sym typeface="+mn-lt"/>
              </a:rPr>
              <a:t>Kubernetes </a:t>
            </a:r>
            <a:r>
              <a:rPr lang="zh-CN" altLang="en-US" sz="1800" dirty="0">
                <a:latin typeface="+mn-lt"/>
                <a:ea typeface="+mn-ea"/>
                <a:cs typeface="+mn-ea"/>
                <a:sym typeface="+mn-lt"/>
              </a:rPr>
              <a:t>对象（比如 </a:t>
            </a:r>
            <a:r>
              <a:rPr lang="en-US" altLang="zh-CN" sz="1800" dirty="0">
                <a:latin typeface="+mn-lt"/>
                <a:ea typeface="+mn-ea"/>
                <a:cs typeface="+mn-ea"/>
                <a:sym typeface="+mn-lt"/>
              </a:rPr>
              <a:t>Pods</a:t>
            </a:r>
            <a:r>
              <a:rPr lang="zh-CN" altLang="en-US" sz="1800" dirty="0">
                <a:latin typeface="+mn-lt"/>
                <a:ea typeface="+mn-ea"/>
                <a:cs typeface="+mn-ea"/>
                <a:sym typeface="+mn-lt"/>
              </a:rPr>
              <a:t>）上的键值对。 标签旨在用于指定对用户有意义且相关的对象的标识属性，但不直接对核心系统有语义含义。 标签可以用于组织和选择对象的子集。标签可以在创建时附加到对象，随后可以随时添加和修改。 每个对象都可以定义一组键</a:t>
            </a:r>
            <a:r>
              <a:rPr lang="en-US" altLang="zh-CN" sz="1800" dirty="0">
                <a:latin typeface="+mn-lt"/>
                <a:ea typeface="+mn-ea"/>
                <a:cs typeface="+mn-ea"/>
                <a:sym typeface="+mn-lt"/>
              </a:rPr>
              <a:t>/</a:t>
            </a:r>
            <a:r>
              <a:rPr lang="zh-CN" altLang="en-US" sz="1800" dirty="0">
                <a:latin typeface="+mn-lt"/>
                <a:ea typeface="+mn-ea"/>
                <a:cs typeface="+mn-ea"/>
                <a:sym typeface="+mn-lt"/>
              </a:rPr>
              <a:t>值标签。每个键对于给定对象必须是唯一</a:t>
            </a:r>
            <a:r>
              <a:rPr lang="zh-CN" altLang="en-US" sz="1800" dirty="0" smtClean="0">
                <a:latin typeface="+mn-lt"/>
                <a:ea typeface="+mn-ea"/>
                <a:cs typeface="+mn-ea"/>
                <a:sym typeface="+mn-lt"/>
              </a:rPr>
              <a:t>的</a:t>
            </a:r>
            <a:endParaRPr lang="en-US" altLang="zh-CN" sz="1800" dirty="0" smtClean="0">
              <a:latin typeface="+mn-lt"/>
              <a:ea typeface="+mn-ea"/>
              <a:cs typeface="+mn-ea"/>
              <a:sym typeface="+mn-lt"/>
            </a:endParaRPr>
          </a:p>
          <a:p>
            <a:r>
              <a:rPr lang="zh-CN" altLang="en-US" sz="1800" dirty="0">
                <a:latin typeface="+mn-lt"/>
                <a:ea typeface="+mn-ea"/>
                <a:cs typeface="+mn-ea"/>
                <a:sym typeface="+mn-lt"/>
              </a:rPr>
              <a:t>标签使用户能够以松散耦合的方式将他们自己的组织结构映射到系统对象，而无需客户端存储这些</a:t>
            </a:r>
            <a:r>
              <a:rPr lang="zh-CN" altLang="en-US" sz="1800" dirty="0" smtClean="0">
                <a:latin typeface="+mn-lt"/>
                <a:ea typeface="+mn-ea"/>
                <a:cs typeface="+mn-ea"/>
                <a:sym typeface="+mn-lt"/>
              </a:rPr>
              <a:t>映射</a:t>
            </a:r>
            <a:endParaRPr lang="en-US" altLang="zh-CN" sz="1800" dirty="0" smtClean="0">
              <a:latin typeface="+mn-lt"/>
              <a:ea typeface="+mn-ea"/>
              <a:cs typeface="+mn-ea"/>
              <a:sym typeface="+mn-lt"/>
            </a:endParaRPr>
          </a:p>
          <a:p>
            <a:r>
              <a:rPr lang="zh-CN" altLang="en-US" sz="1800" dirty="0" smtClean="0">
                <a:latin typeface="+mn-lt"/>
                <a:ea typeface="+mn-ea"/>
                <a:cs typeface="+mn-ea"/>
                <a:sym typeface="+mn-lt"/>
              </a:rPr>
              <a:t>注解也是将元数据附加到</a:t>
            </a:r>
            <a:r>
              <a:rPr lang="en-US" altLang="zh-CN" sz="1800" dirty="0" smtClean="0">
                <a:latin typeface="+mn-lt"/>
                <a:ea typeface="+mn-ea"/>
                <a:cs typeface="+mn-ea"/>
                <a:sym typeface="+mn-lt"/>
              </a:rPr>
              <a:t>Kubernetes</a:t>
            </a:r>
            <a:r>
              <a:rPr lang="zh-CN" altLang="en-US" sz="1800" dirty="0" smtClean="0">
                <a:latin typeface="+mn-lt"/>
                <a:ea typeface="+mn-ea"/>
                <a:cs typeface="+mn-ea"/>
                <a:sym typeface="+mn-lt"/>
              </a:rPr>
              <a:t>对象</a:t>
            </a:r>
            <a:r>
              <a:rPr lang="zh-CN" altLang="en-US" sz="1800" dirty="0">
                <a:latin typeface="+mn-lt"/>
                <a:ea typeface="+mn-ea"/>
                <a:cs typeface="+mn-ea"/>
                <a:sym typeface="+mn-lt"/>
              </a:rPr>
              <a:t>上</a:t>
            </a:r>
            <a:r>
              <a:rPr lang="zh-CN" altLang="en-US" sz="1800" dirty="0" smtClean="0">
                <a:latin typeface="+mn-lt"/>
                <a:ea typeface="+mn-ea"/>
                <a:cs typeface="+mn-ea"/>
                <a:sym typeface="+mn-lt"/>
              </a:rPr>
              <a:t>，标签</a:t>
            </a:r>
            <a:r>
              <a:rPr lang="zh-CN" altLang="en-US" sz="1800" dirty="0">
                <a:latin typeface="+mn-lt"/>
                <a:ea typeface="+mn-ea"/>
                <a:cs typeface="+mn-ea"/>
                <a:sym typeface="+mn-lt"/>
              </a:rPr>
              <a:t>可以用来选择对象和查找满足某些条件的对象集合</a:t>
            </a:r>
            <a:r>
              <a:rPr lang="zh-CN" altLang="en-US" sz="1800" dirty="0" smtClean="0">
                <a:latin typeface="+mn-lt"/>
                <a:ea typeface="+mn-ea"/>
                <a:cs typeface="+mn-ea"/>
                <a:sym typeface="+mn-lt"/>
              </a:rPr>
              <a:t>。相反</a:t>
            </a:r>
            <a:r>
              <a:rPr lang="zh-CN" altLang="en-US" sz="1800" dirty="0">
                <a:latin typeface="+mn-lt"/>
                <a:ea typeface="+mn-ea"/>
                <a:cs typeface="+mn-ea"/>
                <a:sym typeface="+mn-lt"/>
              </a:rPr>
              <a:t>，注解不用于标识和选择</a:t>
            </a:r>
            <a:r>
              <a:rPr lang="zh-CN" altLang="en-US" sz="1800" dirty="0" smtClean="0">
                <a:latin typeface="+mn-lt"/>
                <a:ea typeface="+mn-ea"/>
                <a:cs typeface="+mn-ea"/>
                <a:sym typeface="+mn-lt"/>
              </a:rPr>
              <a:t>对象</a:t>
            </a:r>
            <a:endParaRPr lang="en-US" altLang="zh-CN" sz="1800" dirty="0" smtClean="0">
              <a:latin typeface="+mn-lt"/>
              <a:ea typeface="+mn-ea"/>
              <a:cs typeface="+mn-ea"/>
              <a:sym typeface="+mn-lt"/>
            </a:endParaRPr>
          </a:p>
          <a:p>
            <a:r>
              <a:rPr lang="zh-CN" altLang="en-US" sz="1800" dirty="0">
                <a:latin typeface="+mn-lt"/>
                <a:ea typeface="+mn-ea"/>
                <a:cs typeface="+mn-ea"/>
                <a:sym typeface="+mn-lt"/>
              </a:rPr>
              <a:t>注解中的元数据，可以很小，也可以很大，可以是结构化的，也可以是非结构化的，能够包含标签不允许的字</a:t>
            </a:r>
            <a:endParaRPr lang="zh-CN" altLang="en-US" sz="1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YAML</a:t>
            </a:r>
            <a:r>
              <a:rPr lang="zh-CN" altLang="en-US" dirty="0">
                <a:latin typeface="+mn-lt"/>
                <a:ea typeface="+mn-ea"/>
                <a:cs typeface="+mn-ea"/>
                <a:sym typeface="+mn-lt"/>
              </a:rPr>
              <a:t>文件中</a:t>
            </a:r>
            <a:r>
              <a:rPr lang="zh-CN" altLang="en-US" dirty="0" smtClean="0">
                <a:latin typeface="+mn-lt"/>
                <a:ea typeface="+mn-ea"/>
                <a:cs typeface="+mn-ea"/>
                <a:sym typeface="+mn-lt"/>
              </a:rPr>
              <a:t>的对象规格信息</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en-US" altLang="zh-CN" sz="1400" dirty="0">
                <a:latin typeface="+mn-lt"/>
                <a:ea typeface="+mn-ea"/>
                <a:cs typeface="+mn-ea"/>
                <a:sym typeface="+mn-lt"/>
              </a:rPr>
              <a:t>YAML</a:t>
            </a:r>
            <a:r>
              <a:rPr lang="zh-CN" altLang="en-US" sz="1400" dirty="0">
                <a:latin typeface="+mn-lt"/>
                <a:ea typeface="+mn-ea"/>
                <a:cs typeface="+mn-ea"/>
                <a:sym typeface="+mn-lt"/>
              </a:rPr>
              <a:t>文件中</a:t>
            </a:r>
            <a:r>
              <a:rPr lang="zh-CN" altLang="en-US" sz="1400" dirty="0" smtClean="0">
                <a:latin typeface="+mn-lt"/>
                <a:ea typeface="+mn-ea"/>
                <a:cs typeface="+mn-ea"/>
                <a:sym typeface="+mn-lt"/>
              </a:rPr>
              <a:t>的对象规格信息用来指导</a:t>
            </a:r>
            <a:r>
              <a:rPr lang="en-US" altLang="zh-CN" sz="1400" dirty="0" smtClean="0">
                <a:latin typeface="+mn-lt"/>
                <a:ea typeface="+mn-ea"/>
                <a:cs typeface="+mn-ea"/>
                <a:sym typeface="+mn-lt"/>
              </a:rPr>
              <a:t>kubernetes</a:t>
            </a:r>
            <a:r>
              <a:rPr lang="zh-CN" altLang="en-US" sz="1400" dirty="0" smtClean="0">
                <a:latin typeface="+mn-lt"/>
                <a:ea typeface="+mn-ea"/>
                <a:cs typeface="+mn-ea"/>
                <a:sym typeface="+mn-lt"/>
              </a:rPr>
              <a:t>如何创建对象</a:t>
            </a:r>
            <a:endParaRPr lang="en-US" altLang="zh-CN" sz="1400" dirty="0" smtClean="0">
              <a:latin typeface="+mn-lt"/>
              <a:ea typeface="+mn-ea"/>
              <a:cs typeface="+mn-ea"/>
              <a:sym typeface="+mn-lt"/>
            </a:endParaRPr>
          </a:p>
          <a:p>
            <a:r>
              <a:rPr lang="zh-CN" altLang="en-US" sz="1400" dirty="0" smtClean="0">
                <a:latin typeface="+mn-lt"/>
                <a:ea typeface="+mn-ea"/>
                <a:cs typeface="+mn-ea"/>
                <a:sym typeface="+mn-lt"/>
              </a:rPr>
              <a:t>以</a:t>
            </a:r>
            <a:r>
              <a:rPr lang="en-US" altLang="zh-CN" sz="1400" dirty="0" smtClean="0">
                <a:latin typeface="+mn-lt"/>
                <a:ea typeface="+mn-ea"/>
                <a:cs typeface="+mn-ea"/>
                <a:sym typeface="+mn-lt"/>
              </a:rPr>
              <a:t>Pod</a:t>
            </a:r>
            <a:r>
              <a:rPr lang="zh-CN" altLang="en-US" sz="1400" dirty="0" smtClean="0">
                <a:latin typeface="+mn-lt"/>
                <a:ea typeface="+mn-ea"/>
                <a:cs typeface="+mn-ea"/>
                <a:sym typeface="+mn-lt"/>
              </a:rPr>
              <a:t>为例，常用的规格信息如下：</a:t>
            </a:r>
            <a:endParaRPr lang="en-US" altLang="zh-CN" sz="1400" dirty="0" smtClean="0">
              <a:latin typeface="+mn-lt"/>
              <a:ea typeface="+mn-ea"/>
              <a:cs typeface="+mn-ea"/>
              <a:sym typeface="+mn-lt"/>
            </a:endParaRPr>
          </a:p>
          <a:p>
            <a:pPr lvl="1">
              <a:lnSpc>
                <a:spcPct val="120000"/>
              </a:lnSpc>
            </a:pPr>
            <a:r>
              <a:rPr lang="zh-CN" altLang="en-US" sz="1200" dirty="0" smtClean="0">
                <a:latin typeface="+mn-lt"/>
                <a:ea typeface="+mn-ea"/>
                <a:cs typeface="+mn-ea"/>
                <a:sym typeface="+mn-lt"/>
              </a:rPr>
              <a:t>容器</a:t>
            </a:r>
            <a:r>
              <a:rPr lang="zh-CN" altLang="en-US" sz="1200" dirty="0">
                <a:latin typeface="+mn-lt"/>
                <a:ea typeface="+mn-ea"/>
                <a:cs typeface="+mn-ea"/>
                <a:sym typeface="+mn-lt"/>
              </a:rPr>
              <a:t>名称</a:t>
            </a:r>
            <a:endParaRPr lang="en-US" altLang="zh-CN" sz="1200" dirty="0">
              <a:latin typeface="+mn-lt"/>
              <a:ea typeface="+mn-ea"/>
              <a:cs typeface="+mn-ea"/>
              <a:sym typeface="+mn-lt"/>
            </a:endParaRPr>
          </a:p>
          <a:p>
            <a:pPr lvl="1">
              <a:lnSpc>
                <a:spcPct val="120000"/>
              </a:lnSpc>
            </a:pPr>
            <a:r>
              <a:rPr lang="zh-CN" altLang="en-US" sz="1200" dirty="0">
                <a:latin typeface="+mn-lt"/>
                <a:ea typeface="+mn-ea"/>
                <a:cs typeface="+mn-ea"/>
                <a:sym typeface="+mn-lt"/>
              </a:rPr>
              <a:t>容器镜像及拉取策略</a:t>
            </a:r>
            <a:endParaRPr lang="en-US" altLang="zh-CN" sz="1200" dirty="0">
              <a:latin typeface="+mn-lt"/>
              <a:ea typeface="+mn-ea"/>
              <a:cs typeface="+mn-ea"/>
              <a:sym typeface="+mn-lt"/>
            </a:endParaRPr>
          </a:p>
          <a:p>
            <a:pPr lvl="1">
              <a:lnSpc>
                <a:spcPct val="120000"/>
              </a:lnSpc>
            </a:pPr>
            <a:r>
              <a:rPr lang="zh-CN" altLang="en-US" sz="1200" dirty="0">
                <a:latin typeface="+mn-lt"/>
                <a:ea typeface="+mn-ea"/>
                <a:cs typeface="+mn-ea"/>
                <a:sym typeface="+mn-lt"/>
              </a:rPr>
              <a:t>容器资源限制</a:t>
            </a:r>
            <a:endParaRPr lang="en-US" altLang="zh-CN" sz="1200" dirty="0">
              <a:latin typeface="+mn-lt"/>
              <a:ea typeface="+mn-ea"/>
              <a:cs typeface="+mn-ea"/>
              <a:sym typeface="+mn-lt"/>
            </a:endParaRPr>
          </a:p>
          <a:p>
            <a:pPr lvl="1">
              <a:lnSpc>
                <a:spcPct val="120000"/>
              </a:lnSpc>
            </a:pPr>
            <a:r>
              <a:rPr lang="zh-CN" altLang="en-US" sz="1200" dirty="0">
                <a:latin typeface="+mn-lt"/>
                <a:ea typeface="+mn-ea"/>
                <a:cs typeface="+mn-ea"/>
                <a:sym typeface="+mn-lt"/>
              </a:rPr>
              <a:t>容器启动时执行的命令及参数</a:t>
            </a:r>
            <a:endParaRPr lang="en-US" altLang="zh-CN" sz="1200" dirty="0">
              <a:latin typeface="+mn-lt"/>
              <a:ea typeface="+mn-ea"/>
              <a:cs typeface="+mn-ea"/>
              <a:sym typeface="+mn-lt"/>
            </a:endParaRPr>
          </a:p>
          <a:p>
            <a:pPr lvl="1">
              <a:lnSpc>
                <a:spcPct val="120000"/>
              </a:lnSpc>
            </a:pPr>
            <a:r>
              <a:rPr lang="zh-CN" altLang="en-US" sz="1200" dirty="0">
                <a:latin typeface="+mn-lt"/>
                <a:ea typeface="+mn-ea"/>
                <a:cs typeface="+mn-ea"/>
                <a:sym typeface="+mn-lt"/>
              </a:rPr>
              <a:t>容器存储卷配置</a:t>
            </a:r>
            <a:endParaRPr lang="en-US" altLang="zh-CN" sz="1200" dirty="0">
              <a:latin typeface="+mn-lt"/>
              <a:ea typeface="+mn-ea"/>
              <a:cs typeface="+mn-ea"/>
              <a:sym typeface="+mn-lt"/>
            </a:endParaRPr>
          </a:p>
          <a:p>
            <a:pPr lvl="1">
              <a:lnSpc>
                <a:spcPct val="120000"/>
              </a:lnSpc>
            </a:pPr>
            <a:r>
              <a:rPr lang="zh-CN" altLang="en-US" sz="1200" dirty="0">
                <a:latin typeface="+mn-lt"/>
                <a:ea typeface="+mn-ea"/>
                <a:cs typeface="+mn-ea"/>
                <a:sym typeface="+mn-lt"/>
              </a:rPr>
              <a:t>容器暴露的端口</a:t>
            </a:r>
            <a:endParaRPr lang="en-US" altLang="zh-CN" sz="1200" dirty="0">
              <a:latin typeface="+mn-lt"/>
              <a:ea typeface="+mn-ea"/>
              <a:cs typeface="+mn-ea"/>
              <a:sym typeface="+mn-lt"/>
            </a:endParaRPr>
          </a:p>
          <a:p>
            <a:pPr lvl="1">
              <a:lnSpc>
                <a:spcPct val="120000"/>
              </a:lnSpc>
            </a:pPr>
            <a:r>
              <a:rPr lang="zh-CN" altLang="en-US" sz="1200" dirty="0">
                <a:latin typeface="+mn-lt"/>
                <a:ea typeface="+mn-ea"/>
                <a:cs typeface="+mn-ea"/>
                <a:sym typeface="+mn-lt"/>
              </a:rPr>
              <a:t>容器环境变量</a:t>
            </a:r>
            <a:endParaRPr lang="en-US" altLang="zh-CN" sz="1200" dirty="0">
              <a:latin typeface="+mn-lt"/>
              <a:ea typeface="+mn-ea"/>
              <a:cs typeface="+mn-ea"/>
              <a:sym typeface="+mn-lt"/>
            </a:endParaRPr>
          </a:p>
          <a:p>
            <a:pPr lvl="1">
              <a:lnSpc>
                <a:spcPct val="120000"/>
              </a:lnSpc>
            </a:pPr>
            <a:r>
              <a:rPr lang="zh-CN" altLang="en-US" sz="1200" dirty="0">
                <a:latin typeface="+mn-lt"/>
                <a:ea typeface="+mn-ea"/>
                <a:cs typeface="+mn-ea"/>
                <a:sym typeface="+mn-lt"/>
              </a:rPr>
              <a:t>容器初始化配置</a:t>
            </a:r>
            <a:endParaRPr lang="en-US" altLang="zh-CN" sz="1200" dirty="0">
              <a:latin typeface="+mn-lt"/>
              <a:ea typeface="+mn-ea"/>
              <a:cs typeface="+mn-ea"/>
              <a:sym typeface="+mn-lt"/>
            </a:endParaRPr>
          </a:p>
          <a:p>
            <a:pPr lvl="1">
              <a:lnSpc>
                <a:spcPct val="120000"/>
              </a:lnSpc>
            </a:pPr>
            <a:r>
              <a:rPr lang="zh-CN" altLang="en-US" sz="1200" dirty="0" smtClean="0">
                <a:latin typeface="+mn-lt"/>
                <a:ea typeface="+mn-ea"/>
                <a:cs typeface="+mn-ea"/>
                <a:sym typeface="+mn-lt"/>
              </a:rPr>
              <a:t>容器重启策略</a:t>
            </a:r>
            <a:endParaRPr lang="en-US" altLang="zh-CN" sz="1200" dirty="0" smtClean="0">
              <a:latin typeface="+mn-lt"/>
              <a:ea typeface="+mn-ea"/>
              <a:cs typeface="+mn-ea"/>
              <a:sym typeface="+mn-lt"/>
            </a:endParaRPr>
          </a:p>
          <a:p>
            <a:pPr lvl="1">
              <a:lnSpc>
                <a:spcPct val="120000"/>
              </a:lnSpc>
            </a:pPr>
            <a:r>
              <a:rPr lang="en-US" altLang="zh-CN" sz="1200" dirty="0" smtClean="0">
                <a:latin typeface="+mn-lt"/>
                <a:ea typeface="+mn-ea"/>
                <a:cs typeface="+mn-ea"/>
                <a:sym typeface="+mn-lt"/>
              </a:rPr>
              <a:t>Pod DNS</a:t>
            </a:r>
            <a:r>
              <a:rPr lang="zh-CN" altLang="en-US" sz="1200" dirty="0" smtClean="0">
                <a:latin typeface="+mn-lt"/>
                <a:ea typeface="+mn-ea"/>
                <a:cs typeface="+mn-ea"/>
                <a:sym typeface="+mn-lt"/>
              </a:rPr>
              <a:t>规则</a:t>
            </a:r>
            <a:endParaRPr lang="en-US" altLang="zh-CN" sz="1200" dirty="0" smtClean="0">
              <a:latin typeface="+mn-lt"/>
              <a:ea typeface="+mn-ea"/>
              <a:cs typeface="+mn-ea"/>
              <a:sym typeface="+mn-lt"/>
            </a:endParaRPr>
          </a:p>
          <a:p>
            <a:pPr lvl="1">
              <a:lnSpc>
                <a:spcPct val="120000"/>
              </a:lnSpc>
            </a:pPr>
            <a:r>
              <a:rPr lang="zh-CN" altLang="en-US" sz="1200" dirty="0">
                <a:latin typeface="+mn-lt"/>
                <a:ea typeface="+mn-ea"/>
                <a:cs typeface="+mn-ea"/>
                <a:sym typeface="+mn-lt"/>
              </a:rPr>
              <a:t>多</a:t>
            </a:r>
            <a:r>
              <a:rPr lang="zh-CN" altLang="en-US" sz="1200" dirty="0" smtClean="0">
                <a:latin typeface="+mn-lt"/>
                <a:ea typeface="+mn-ea"/>
                <a:cs typeface="+mn-ea"/>
                <a:sym typeface="+mn-lt"/>
              </a:rPr>
              <a:t>个容器配置</a:t>
            </a:r>
            <a:endParaRPr lang="en-US" altLang="zh-CN" sz="1200" dirty="0" smtClean="0">
              <a:latin typeface="+mn-lt"/>
              <a:ea typeface="+mn-ea"/>
              <a:cs typeface="+mn-ea"/>
              <a:sym typeface="+mn-lt"/>
            </a:endParaRPr>
          </a:p>
          <a:p>
            <a:pPr lvl="1">
              <a:lnSpc>
                <a:spcPct val="120000"/>
              </a:lnSpc>
            </a:pPr>
            <a:r>
              <a:rPr lang="zh-CN" altLang="en-US" sz="1200" dirty="0" smtClean="0">
                <a:latin typeface="+mn-lt"/>
                <a:ea typeface="+mn-ea"/>
                <a:cs typeface="+mn-ea"/>
                <a:sym typeface="+mn-lt"/>
              </a:rPr>
              <a:t>容器健康检查</a:t>
            </a:r>
            <a:endParaRPr lang="en-US" altLang="zh-CN" sz="1200" dirty="0" smtClean="0">
              <a:latin typeface="+mn-lt"/>
              <a:ea typeface="+mn-ea"/>
              <a:cs typeface="+mn-ea"/>
              <a:sym typeface="+mn-lt"/>
            </a:endParaRPr>
          </a:p>
          <a:p>
            <a:pPr lvl="1">
              <a:lnSpc>
                <a:spcPct val="120000"/>
              </a:lnSpc>
            </a:pPr>
            <a:r>
              <a:rPr lang="zh-CN" altLang="en-US" sz="1200" dirty="0" smtClean="0">
                <a:latin typeface="+mn-lt"/>
                <a:ea typeface="+mn-ea"/>
                <a:cs typeface="+mn-ea"/>
                <a:sym typeface="+mn-lt"/>
              </a:rPr>
              <a:t>静态容器</a:t>
            </a:r>
            <a:endParaRPr lang="en-US" altLang="zh-CN" sz="1200" dirty="0" smtClean="0">
              <a:latin typeface="+mn-lt"/>
              <a:ea typeface="+mn-ea"/>
              <a:cs typeface="+mn-ea"/>
              <a:sym typeface="+mn-lt"/>
            </a:endParaRPr>
          </a:p>
          <a:p>
            <a:pPr lvl="1">
              <a:lnSpc>
                <a:spcPct val="120000"/>
              </a:lnSpc>
            </a:pPr>
            <a:r>
              <a:rPr lang="zh-CN" altLang="en-US" sz="1200" dirty="0" smtClean="0">
                <a:latin typeface="+mn-lt"/>
                <a:ea typeface="+mn-ea"/>
                <a:cs typeface="+mn-ea"/>
                <a:sym typeface="+mn-lt"/>
              </a:rPr>
              <a:t>容器网络配置</a:t>
            </a:r>
            <a:endParaRPr lang="en-US" altLang="zh-CN" sz="1200" dirty="0" smtClean="0">
              <a:latin typeface="+mn-lt"/>
              <a:ea typeface="+mn-ea"/>
              <a:cs typeface="+mn-ea"/>
              <a:sym typeface="+mn-lt"/>
            </a:endParaRPr>
          </a:p>
          <a:p>
            <a:pPr lvl="1"/>
            <a:endParaRPr lang="en-US" altLang="zh-CN" sz="1400" dirty="0">
              <a:latin typeface="+mn-lt"/>
              <a:ea typeface="+mn-ea"/>
              <a:cs typeface="+mn-ea"/>
              <a:sym typeface="+mn-lt"/>
            </a:endParaRPr>
          </a:p>
          <a:p>
            <a:pPr lvl="1"/>
            <a:endParaRPr lang="en-US" altLang="zh-CN" sz="1600" dirty="0" smtClean="0">
              <a:latin typeface="+mn-lt"/>
              <a:ea typeface="+mn-ea"/>
              <a:cs typeface="+mn-ea"/>
              <a:sym typeface="+mn-lt"/>
            </a:endParaRPr>
          </a:p>
          <a:p>
            <a:pPr lvl="1"/>
            <a:endParaRPr lang="zh-CN" altLang="en-US" sz="16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创建一个简单的</a:t>
            </a:r>
            <a:r>
              <a:rPr lang="en-US" altLang="zh-CN" dirty="0" smtClean="0">
                <a:latin typeface="+mn-lt"/>
                <a:ea typeface="+mn-ea"/>
                <a:cs typeface="+mn-ea"/>
                <a:sym typeface="+mn-lt"/>
              </a:rPr>
              <a:t>Pod</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11293475" cy="1941392"/>
          </a:xfrm>
        </p:spPr>
        <p:txBody>
          <a:bodyPr/>
          <a:lstStyle/>
          <a:p>
            <a:r>
              <a:rPr lang="zh-CN" altLang="en-US" sz="1800" dirty="0" smtClean="0">
                <a:latin typeface="+mn-lt"/>
                <a:ea typeface="+mn-ea"/>
                <a:cs typeface="+mn-ea"/>
                <a:sym typeface="+mn-lt"/>
              </a:rPr>
              <a:t>需求：创建一个名称为</a:t>
            </a:r>
            <a:r>
              <a:rPr lang="en-US" altLang="zh-CN" sz="1800" dirty="0" smtClean="0">
                <a:latin typeface="+mn-lt"/>
                <a:ea typeface="+mn-ea"/>
                <a:cs typeface="+mn-ea"/>
                <a:sym typeface="+mn-lt"/>
              </a:rPr>
              <a:t>web</a:t>
            </a:r>
            <a:r>
              <a:rPr lang="zh-CN" altLang="en-US" sz="1800" dirty="0" smtClean="0">
                <a:latin typeface="+mn-lt"/>
                <a:ea typeface="+mn-ea"/>
                <a:cs typeface="+mn-ea"/>
                <a:sym typeface="+mn-lt"/>
              </a:rPr>
              <a:t>的</a:t>
            </a:r>
            <a:r>
              <a:rPr lang="en-US" altLang="zh-CN" sz="1800" dirty="0" smtClean="0">
                <a:latin typeface="+mn-lt"/>
                <a:ea typeface="+mn-ea"/>
                <a:cs typeface="+mn-ea"/>
                <a:sym typeface="+mn-lt"/>
              </a:rPr>
              <a:t>Pod</a:t>
            </a:r>
            <a:r>
              <a:rPr lang="zh-CN" altLang="en-US" sz="1800" dirty="0" smtClean="0">
                <a:latin typeface="+mn-lt"/>
                <a:ea typeface="+mn-ea"/>
                <a:cs typeface="+mn-ea"/>
                <a:sym typeface="+mn-lt"/>
              </a:rPr>
              <a:t>，业务容器名称设置为</a:t>
            </a:r>
            <a:r>
              <a:rPr lang="en-US" altLang="zh-CN" sz="1800" dirty="0" smtClean="0">
                <a:latin typeface="+mn-lt"/>
                <a:ea typeface="+mn-ea"/>
                <a:cs typeface="+mn-ea"/>
                <a:sym typeface="+mn-lt"/>
              </a:rPr>
              <a:t>mynginx</a:t>
            </a:r>
            <a:r>
              <a:rPr lang="zh-CN" altLang="en-US" sz="1800" dirty="0" smtClean="0">
                <a:latin typeface="+mn-lt"/>
                <a:ea typeface="+mn-ea"/>
                <a:cs typeface="+mn-ea"/>
                <a:sym typeface="+mn-lt"/>
              </a:rPr>
              <a:t>，镜像使用</a:t>
            </a:r>
            <a:r>
              <a:rPr lang="en-US" altLang="zh-CN" sz="1800" dirty="0" smtClean="0">
                <a:latin typeface="+mn-lt"/>
                <a:ea typeface="+mn-ea"/>
                <a:cs typeface="+mn-ea"/>
                <a:sym typeface="+mn-lt"/>
              </a:rPr>
              <a:t>nginx:1.21</a:t>
            </a:r>
            <a:endParaRPr lang="en-US" altLang="zh-CN" sz="1800" dirty="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smtClean="0">
              <a:latin typeface="+mn-lt"/>
              <a:ea typeface="+mn-ea"/>
              <a:cs typeface="+mn-ea"/>
              <a:sym typeface="+mn-lt"/>
            </a:endParaRPr>
          </a:p>
          <a:p>
            <a:endParaRPr lang="zh-CN" altLang="en-US" sz="1800" dirty="0">
              <a:latin typeface="+mn-lt"/>
              <a:ea typeface="+mn-ea"/>
              <a:cs typeface="+mn-ea"/>
              <a:sym typeface="+mn-lt"/>
            </a:endParaRPr>
          </a:p>
        </p:txBody>
      </p:sp>
      <p:grpSp>
        <p:nvGrpSpPr>
          <p:cNvPr id="8" name="组合 7"/>
          <p:cNvGrpSpPr/>
          <p:nvPr/>
        </p:nvGrpSpPr>
        <p:grpSpPr>
          <a:xfrm>
            <a:off x="4845847" y="1875341"/>
            <a:ext cx="2513003" cy="1865126"/>
            <a:chOff x="4839498" y="1719455"/>
            <a:chExt cx="2513003" cy="1865126"/>
          </a:xfrm>
        </p:grpSpPr>
        <p:sp>
          <p:nvSpPr>
            <p:cNvPr id="4" name="矩形 3"/>
            <p:cNvSpPr/>
            <p:nvPr/>
          </p:nvSpPr>
          <p:spPr>
            <a:xfrm>
              <a:off x="4839498" y="1719455"/>
              <a:ext cx="2513003" cy="1865126"/>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a:cs typeface="+mn-ea"/>
                  <a:sym typeface="+mn-lt"/>
                </a:rPr>
                <a:t>kind: Pod</a:t>
              </a:r>
              <a:endParaRPr lang="en-US" altLang="zh-CN" sz="1200" kern="0" dirty="0">
                <a:cs typeface="+mn-ea"/>
                <a:sym typeface="+mn-lt"/>
              </a:endParaRPr>
            </a:p>
            <a:p>
              <a:pPr>
                <a:lnSpc>
                  <a:spcPct val="120000"/>
                </a:lnSpc>
              </a:pPr>
              <a:r>
                <a:rPr lang="en-US" altLang="zh-CN" sz="1200" kern="0" dirty="0">
                  <a:cs typeface="+mn-ea"/>
                  <a:sym typeface="+mn-lt"/>
                </a:rPr>
                <a:t>metadata:</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b="1" kern="0" dirty="0">
                  <a:cs typeface="+mn-ea"/>
                  <a:sym typeface="+mn-lt"/>
                </a:rPr>
                <a:t>name: web</a:t>
              </a:r>
              <a:endParaRPr lang="en-US" altLang="zh-CN" sz="1200" b="1" kern="0" dirty="0">
                <a:cs typeface="+mn-ea"/>
                <a:sym typeface="+mn-lt"/>
              </a:endParaRPr>
            </a:p>
            <a:p>
              <a:pPr>
                <a:lnSpc>
                  <a:spcPct val="120000"/>
                </a:lnSpc>
              </a:pPr>
              <a:r>
                <a:rPr lang="en-US" altLang="zh-CN" sz="1200" kern="0" dirty="0">
                  <a:cs typeface="+mn-ea"/>
                  <a:sym typeface="+mn-lt"/>
                </a:rPr>
                <a:t>spec:</a:t>
              </a:r>
              <a:endParaRPr lang="en-US" altLang="zh-CN" sz="1200" kern="0" dirty="0">
                <a:cs typeface="+mn-ea"/>
                <a:sym typeface="+mn-lt"/>
              </a:endParaRPr>
            </a:p>
            <a:p>
              <a:pPr>
                <a:lnSpc>
                  <a:spcPct val="120000"/>
                </a:lnSpc>
              </a:pPr>
              <a:r>
                <a:rPr lang="en-US" altLang="zh-CN" sz="1200" kern="0" dirty="0">
                  <a:cs typeface="+mn-ea"/>
                  <a:sym typeface="+mn-lt"/>
                </a:rPr>
                <a:t>  containers:</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b="1" kern="0" dirty="0" smtClean="0">
                  <a:cs typeface="+mn-ea"/>
                  <a:sym typeface="+mn-lt"/>
                </a:rPr>
                <a:t>- </a:t>
              </a:r>
              <a:r>
                <a:rPr lang="en-US" altLang="zh-CN" sz="1200" b="1" kern="0" dirty="0">
                  <a:cs typeface="+mn-ea"/>
                  <a:sym typeface="+mn-lt"/>
                </a:rPr>
                <a:t>name: mynginx</a:t>
              </a:r>
              <a:endParaRPr lang="en-US" altLang="zh-CN" sz="1200" b="1" kern="0" dirty="0">
                <a:cs typeface="+mn-ea"/>
                <a:sym typeface="+mn-lt"/>
              </a:endParaRPr>
            </a:p>
            <a:p>
              <a:pPr>
                <a:lnSpc>
                  <a:spcPct val="120000"/>
                </a:lnSpc>
              </a:pPr>
              <a:r>
                <a:rPr lang="en-US" altLang="zh-CN" sz="1200" b="1" kern="0" dirty="0" smtClean="0">
                  <a:cs typeface="+mn-ea"/>
                  <a:sym typeface="+mn-lt"/>
                </a:rPr>
                <a:t>    image</a:t>
              </a:r>
              <a:r>
                <a:rPr lang="en-US" altLang="zh-CN" sz="1200" b="1" kern="0" dirty="0">
                  <a:cs typeface="+mn-ea"/>
                  <a:sym typeface="+mn-lt"/>
                </a:rPr>
                <a:t>: nginx:1.21</a:t>
              </a:r>
              <a:endParaRPr lang="en-US" altLang="zh-CN" sz="1200" b="1" kern="0" dirty="0">
                <a:cs typeface="+mn-ea"/>
                <a:sym typeface="+mn-lt"/>
              </a:endParaRPr>
            </a:p>
          </p:txBody>
        </p:sp>
        <p:sp>
          <p:nvSpPr>
            <p:cNvPr id="5" name="矩形 4"/>
            <p:cNvSpPr/>
            <p:nvPr/>
          </p:nvSpPr>
          <p:spPr>
            <a:xfrm>
              <a:off x="4979642" y="2443087"/>
              <a:ext cx="1116357" cy="199208"/>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4985992" y="3102180"/>
              <a:ext cx="1427420" cy="199208"/>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5082803" y="3334628"/>
              <a:ext cx="1330609" cy="199208"/>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为</a:t>
            </a:r>
            <a:r>
              <a:rPr lang="en-US" altLang="zh-CN" dirty="0" smtClean="0">
                <a:latin typeface="+mn-lt"/>
                <a:ea typeface="+mn-ea"/>
                <a:cs typeface="+mn-ea"/>
                <a:sym typeface="+mn-lt"/>
              </a:rPr>
              <a:t>Pod</a:t>
            </a:r>
            <a:r>
              <a:rPr lang="zh-CN" altLang="en-US" dirty="0" smtClean="0">
                <a:latin typeface="+mn-lt"/>
                <a:ea typeface="+mn-ea"/>
                <a:cs typeface="+mn-ea"/>
                <a:sym typeface="+mn-lt"/>
              </a:rPr>
              <a:t>指定命名空间，并创建标签的注解</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11293475" cy="3221552"/>
          </a:xfrm>
        </p:spPr>
        <p:txBody>
          <a:bodyPr/>
          <a:lstStyle/>
          <a:p>
            <a:r>
              <a:rPr lang="zh-CN" altLang="en-US" sz="1800" dirty="0" smtClean="0">
                <a:latin typeface="+mn-lt"/>
                <a:ea typeface="+mn-ea"/>
                <a:cs typeface="+mn-ea"/>
                <a:sym typeface="+mn-lt"/>
              </a:rPr>
              <a:t>需求：创建一个名称为</a:t>
            </a:r>
            <a:r>
              <a:rPr lang="en-US" altLang="zh-CN" sz="1800" dirty="0" smtClean="0">
                <a:latin typeface="+mn-lt"/>
                <a:ea typeface="+mn-ea"/>
                <a:cs typeface="+mn-ea"/>
                <a:sym typeface="+mn-lt"/>
              </a:rPr>
              <a:t>web</a:t>
            </a:r>
            <a:r>
              <a:rPr lang="zh-CN" altLang="en-US" sz="1800" dirty="0" smtClean="0">
                <a:latin typeface="+mn-lt"/>
                <a:ea typeface="+mn-ea"/>
                <a:cs typeface="+mn-ea"/>
                <a:sym typeface="+mn-lt"/>
              </a:rPr>
              <a:t>的</a:t>
            </a:r>
            <a:r>
              <a:rPr lang="en-US" altLang="zh-CN" sz="1800" dirty="0" smtClean="0">
                <a:latin typeface="+mn-lt"/>
                <a:ea typeface="+mn-ea"/>
                <a:cs typeface="+mn-ea"/>
                <a:sym typeface="+mn-lt"/>
              </a:rPr>
              <a:t>Pod</a:t>
            </a:r>
            <a:r>
              <a:rPr lang="zh-CN" altLang="en-US" sz="1800" dirty="0" smtClean="0">
                <a:latin typeface="+mn-lt"/>
                <a:ea typeface="+mn-ea"/>
                <a:cs typeface="+mn-ea"/>
                <a:sym typeface="+mn-lt"/>
              </a:rPr>
              <a:t>，该</a:t>
            </a:r>
            <a:r>
              <a:rPr lang="en-US" altLang="zh-CN" sz="1800" dirty="0" smtClean="0">
                <a:latin typeface="+mn-lt"/>
                <a:ea typeface="+mn-ea"/>
                <a:cs typeface="+mn-ea"/>
                <a:sym typeface="+mn-lt"/>
              </a:rPr>
              <a:t>Pod</a:t>
            </a:r>
            <a:r>
              <a:rPr lang="zh-CN" altLang="en-US" sz="1800" dirty="0" smtClean="0">
                <a:latin typeface="+mn-lt"/>
                <a:ea typeface="+mn-ea"/>
                <a:cs typeface="+mn-ea"/>
                <a:sym typeface="+mn-lt"/>
              </a:rPr>
              <a:t>需运行在</a:t>
            </a:r>
            <a:r>
              <a:rPr lang="en-US" altLang="zh-CN" sz="1800" dirty="0" smtClean="0">
                <a:latin typeface="+mn-lt"/>
                <a:ea typeface="+mn-ea"/>
                <a:cs typeface="+mn-ea"/>
                <a:sym typeface="+mn-lt"/>
              </a:rPr>
              <a:t>test</a:t>
            </a:r>
            <a:r>
              <a:rPr lang="zh-CN" altLang="en-US" sz="1800" dirty="0" smtClean="0">
                <a:latin typeface="+mn-lt"/>
                <a:ea typeface="+mn-ea"/>
                <a:cs typeface="+mn-ea"/>
                <a:sym typeface="+mn-lt"/>
              </a:rPr>
              <a:t>命名空间，归业务部门为</a:t>
            </a:r>
            <a:r>
              <a:rPr lang="en-US" altLang="zh-CN" sz="1800" dirty="0" smtClean="0">
                <a:latin typeface="+mn-lt"/>
                <a:ea typeface="+mn-ea"/>
                <a:cs typeface="+mn-ea"/>
                <a:sym typeface="+mn-lt"/>
              </a:rPr>
              <a:t>A</a:t>
            </a:r>
            <a:r>
              <a:rPr lang="zh-CN" altLang="en-US" sz="1800" dirty="0" smtClean="0">
                <a:latin typeface="+mn-lt"/>
                <a:ea typeface="+mn-ea"/>
                <a:cs typeface="+mn-ea"/>
                <a:sym typeface="+mn-lt"/>
              </a:rPr>
              <a:t>使用，且属于前端业务。业务容器名称设置为</a:t>
            </a:r>
            <a:r>
              <a:rPr lang="en-US" altLang="zh-CN" sz="1800" dirty="0" smtClean="0">
                <a:latin typeface="+mn-lt"/>
                <a:ea typeface="+mn-ea"/>
                <a:cs typeface="+mn-ea"/>
                <a:sym typeface="+mn-lt"/>
              </a:rPr>
              <a:t>mynginx</a:t>
            </a:r>
            <a:r>
              <a:rPr lang="zh-CN" altLang="en-US" sz="1800" dirty="0" smtClean="0">
                <a:latin typeface="+mn-lt"/>
                <a:ea typeface="+mn-ea"/>
                <a:cs typeface="+mn-ea"/>
                <a:sym typeface="+mn-lt"/>
              </a:rPr>
              <a:t>，镜像使用</a:t>
            </a:r>
            <a:r>
              <a:rPr lang="en-US" altLang="zh-CN" sz="1800" dirty="0" smtClean="0">
                <a:latin typeface="+mn-lt"/>
                <a:ea typeface="+mn-ea"/>
                <a:cs typeface="+mn-ea"/>
                <a:sym typeface="+mn-lt"/>
              </a:rPr>
              <a:t>nginx:1.21</a:t>
            </a:r>
            <a:endParaRPr lang="en-US" altLang="zh-CN" sz="1800" dirty="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a:latin typeface="+mn-lt"/>
              <a:ea typeface="+mn-ea"/>
              <a:cs typeface="+mn-ea"/>
              <a:sym typeface="+mn-lt"/>
            </a:endParaRPr>
          </a:p>
          <a:p>
            <a:endParaRPr lang="zh-CN" altLang="en-US" sz="1800" dirty="0">
              <a:latin typeface="+mn-lt"/>
              <a:ea typeface="+mn-ea"/>
              <a:cs typeface="+mn-ea"/>
              <a:sym typeface="+mn-lt"/>
            </a:endParaRPr>
          </a:p>
        </p:txBody>
      </p:sp>
      <p:grpSp>
        <p:nvGrpSpPr>
          <p:cNvPr id="6" name="组合 5"/>
          <p:cNvGrpSpPr/>
          <p:nvPr/>
        </p:nvGrpSpPr>
        <p:grpSpPr>
          <a:xfrm>
            <a:off x="4549413" y="2016930"/>
            <a:ext cx="3137854" cy="3194721"/>
            <a:chOff x="4549413" y="2016930"/>
            <a:chExt cx="3137854" cy="3194721"/>
          </a:xfrm>
        </p:grpSpPr>
        <p:sp>
          <p:nvSpPr>
            <p:cNvPr id="4" name="矩形 3"/>
            <p:cNvSpPr/>
            <p:nvPr/>
          </p:nvSpPr>
          <p:spPr>
            <a:xfrm>
              <a:off x="4549413" y="2016930"/>
              <a:ext cx="3137854" cy="3194721"/>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a:cs typeface="+mn-ea"/>
                  <a:sym typeface="+mn-lt"/>
                </a:rPr>
                <a:t>kind: Pod</a:t>
              </a:r>
              <a:endParaRPr lang="en-US" altLang="zh-CN" sz="1200" kern="0" dirty="0">
                <a:cs typeface="+mn-ea"/>
                <a:sym typeface="+mn-lt"/>
              </a:endParaRPr>
            </a:p>
            <a:p>
              <a:pPr>
                <a:lnSpc>
                  <a:spcPct val="120000"/>
                </a:lnSpc>
              </a:pPr>
              <a:r>
                <a:rPr lang="en-US" altLang="zh-CN" sz="1200" kern="0" dirty="0">
                  <a:cs typeface="+mn-ea"/>
                  <a:sym typeface="+mn-lt"/>
                </a:rPr>
                <a:t>metadata:</a:t>
              </a:r>
              <a:endParaRPr lang="en-US" altLang="zh-CN" sz="1200" kern="0" dirty="0">
                <a:cs typeface="+mn-ea"/>
                <a:sym typeface="+mn-lt"/>
              </a:endParaRPr>
            </a:p>
            <a:p>
              <a:pPr>
                <a:lnSpc>
                  <a:spcPct val="120000"/>
                </a:lnSpc>
              </a:pPr>
              <a:r>
                <a:rPr lang="en-US" altLang="zh-CN" sz="1200" kern="0" dirty="0">
                  <a:cs typeface="+mn-ea"/>
                  <a:sym typeface="+mn-lt"/>
                </a:rPr>
                <a:t>  name: </a:t>
              </a:r>
              <a:r>
                <a:rPr lang="en-US" altLang="zh-CN" sz="1200" kern="0" dirty="0" smtClean="0">
                  <a:cs typeface="+mn-ea"/>
                  <a:sym typeface="+mn-lt"/>
                </a:rPr>
                <a:t>web</a:t>
              </a:r>
              <a:endParaRPr lang="en-US" altLang="zh-CN" sz="1200" kern="0" dirty="0">
                <a:cs typeface="+mn-ea"/>
                <a:sym typeface="+mn-lt"/>
              </a:endParaRPr>
            </a:p>
            <a:p>
              <a:pPr>
                <a:lnSpc>
                  <a:spcPct val="120000"/>
                </a:lnSpc>
              </a:pPr>
              <a:r>
                <a:rPr lang="en-US" altLang="zh-CN" sz="1200" kern="0" dirty="0">
                  <a:cs typeface="+mn-ea"/>
                  <a:sym typeface="+mn-lt"/>
                </a:rPr>
                <a:t>  namespace: test</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labels</a:t>
              </a:r>
              <a:r>
                <a:rPr lang="en-US" altLang="zh-CN" sz="1200" kern="0" dirty="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    department: A</a:t>
              </a:r>
              <a:endParaRPr lang="en-US" altLang="zh-CN" sz="1200" kern="0" dirty="0">
                <a:cs typeface="+mn-ea"/>
                <a:sym typeface="+mn-lt"/>
              </a:endParaRPr>
            </a:p>
            <a:p>
              <a:pPr>
                <a:lnSpc>
                  <a:spcPct val="120000"/>
                </a:lnSpc>
              </a:pPr>
              <a:r>
                <a:rPr lang="en-US" altLang="zh-CN" sz="1200" kern="0" dirty="0">
                  <a:cs typeface="+mn-ea"/>
                  <a:sym typeface="+mn-lt"/>
                </a:rPr>
                <a:t>    business: front</a:t>
              </a:r>
              <a:endParaRPr lang="en-US" altLang="zh-CN" sz="1200" kern="0" dirty="0">
                <a:cs typeface="+mn-ea"/>
                <a:sym typeface="+mn-lt"/>
              </a:endParaRPr>
            </a:p>
            <a:p>
              <a:pPr>
                <a:lnSpc>
                  <a:spcPct val="120000"/>
                </a:lnSpc>
              </a:pPr>
              <a:r>
                <a:rPr lang="en-US" altLang="zh-CN" sz="1200" kern="0" dirty="0">
                  <a:cs typeface="+mn-ea"/>
                  <a:sym typeface="+mn-lt"/>
                </a:rPr>
                <a:t>  annotations:</a:t>
              </a:r>
              <a:endParaRPr lang="en-US" altLang="zh-CN" sz="1200" kern="0" dirty="0">
                <a:cs typeface="+mn-ea"/>
                <a:sym typeface="+mn-lt"/>
              </a:endParaRPr>
            </a:p>
            <a:p>
              <a:pPr>
                <a:lnSpc>
                  <a:spcPct val="120000"/>
                </a:lnSpc>
              </a:pPr>
              <a:r>
                <a:rPr lang="en-US" altLang="zh-CN" sz="1200" kern="0" dirty="0">
                  <a:cs typeface="+mn-ea"/>
                  <a:sym typeface="+mn-lt"/>
                </a:rPr>
                <a:t>    A: this is a name of a department</a:t>
              </a:r>
              <a:endParaRPr lang="en-US" altLang="zh-CN" sz="1200" kern="0" dirty="0">
                <a:cs typeface="+mn-ea"/>
                <a:sym typeface="+mn-lt"/>
              </a:endParaRPr>
            </a:p>
            <a:p>
              <a:pPr>
                <a:lnSpc>
                  <a:spcPct val="120000"/>
                </a:lnSpc>
              </a:pPr>
              <a:r>
                <a:rPr lang="en-US" altLang="zh-CN" sz="1200" kern="0" dirty="0">
                  <a:cs typeface="+mn-ea"/>
                  <a:sym typeface="+mn-lt"/>
                </a:rPr>
                <a:t>spec:</a:t>
              </a:r>
              <a:endParaRPr lang="en-US" altLang="zh-CN" sz="1200" kern="0" dirty="0">
                <a:cs typeface="+mn-ea"/>
                <a:sym typeface="+mn-lt"/>
              </a:endParaRPr>
            </a:p>
            <a:p>
              <a:pPr>
                <a:lnSpc>
                  <a:spcPct val="120000"/>
                </a:lnSpc>
              </a:pPr>
              <a:r>
                <a:rPr lang="en-US" altLang="zh-CN" sz="1200" kern="0" dirty="0">
                  <a:cs typeface="+mn-ea"/>
                  <a:sym typeface="+mn-lt"/>
                </a:rPr>
                <a:t>  containers:</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name: mynginx</a:t>
              </a:r>
              <a:endParaRPr lang="en-US" altLang="zh-CN" sz="1200" kern="0" dirty="0">
                <a:cs typeface="+mn-ea"/>
                <a:sym typeface="+mn-lt"/>
              </a:endParaRPr>
            </a:p>
            <a:p>
              <a:pPr>
                <a:lnSpc>
                  <a:spcPct val="120000"/>
                </a:lnSpc>
              </a:pPr>
              <a:r>
                <a:rPr lang="en-US" altLang="zh-CN" sz="1200" kern="0" dirty="0">
                  <a:cs typeface="+mn-ea"/>
                  <a:sym typeface="+mn-lt"/>
                </a:rPr>
                <a:t>    image: nginx:1.21</a:t>
              </a:r>
              <a:endParaRPr lang="en-US" altLang="zh-CN" sz="1200" kern="0" dirty="0">
                <a:cs typeface="+mn-ea"/>
                <a:sym typeface="+mn-lt"/>
              </a:endParaRPr>
            </a:p>
          </p:txBody>
        </p:sp>
        <p:sp>
          <p:nvSpPr>
            <p:cNvPr id="5" name="矩形 4"/>
            <p:cNvSpPr/>
            <p:nvPr/>
          </p:nvSpPr>
          <p:spPr>
            <a:xfrm>
              <a:off x="4733702" y="2953668"/>
              <a:ext cx="1162602" cy="199208"/>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4733701" y="3843069"/>
              <a:ext cx="2480599" cy="426233"/>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4733702" y="3186959"/>
              <a:ext cx="1427420" cy="628295"/>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为业务容器设置镜像拉取策略</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11293475" cy="3221552"/>
          </a:xfrm>
        </p:spPr>
        <p:txBody>
          <a:bodyPr/>
          <a:lstStyle/>
          <a:p>
            <a:pPr algn="l"/>
            <a:r>
              <a:rPr lang="zh-CN" altLang="en-US" sz="1800" dirty="0" smtClean="0">
                <a:latin typeface="+mn-lt"/>
                <a:ea typeface="+mn-ea"/>
                <a:cs typeface="+mn-ea"/>
                <a:sym typeface="+mn-lt"/>
              </a:rPr>
              <a:t>需求：创建一个名称为</a:t>
            </a:r>
            <a:r>
              <a:rPr lang="en-US" altLang="zh-CN" sz="1800" dirty="0" smtClean="0">
                <a:latin typeface="+mn-lt"/>
                <a:ea typeface="+mn-ea"/>
                <a:cs typeface="+mn-ea"/>
                <a:sym typeface="+mn-lt"/>
              </a:rPr>
              <a:t>web</a:t>
            </a:r>
            <a:r>
              <a:rPr lang="zh-CN" altLang="en-US" sz="1800" dirty="0" smtClean="0">
                <a:latin typeface="+mn-lt"/>
                <a:ea typeface="+mn-ea"/>
                <a:cs typeface="+mn-ea"/>
                <a:sym typeface="+mn-lt"/>
              </a:rPr>
              <a:t>的</a:t>
            </a:r>
            <a:r>
              <a:rPr lang="en-US" altLang="zh-CN" sz="1800" dirty="0" smtClean="0">
                <a:latin typeface="+mn-lt"/>
                <a:ea typeface="+mn-ea"/>
                <a:cs typeface="+mn-ea"/>
                <a:sym typeface="+mn-lt"/>
              </a:rPr>
              <a:t>Pod</a:t>
            </a:r>
            <a:r>
              <a:rPr lang="zh-CN" altLang="en-US" sz="1800" dirty="0" smtClean="0">
                <a:latin typeface="+mn-lt"/>
                <a:ea typeface="+mn-ea"/>
                <a:cs typeface="+mn-ea"/>
                <a:sym typeface="+mn-lt"/>
              </a:rPr>
              <a:t>，该</a:t>
            </a:r>
            <a:r>
              <a:rPr lang="en-US" altLang="zh-CN" sz="1800" dirty="0" smtClean="0">
                <a:latin typeface="+mn-lt"/>
                <a:ea typeface="+mn-ea"/>
                <a:cs typeface="+mn-ea"/>
                <a:sym typeface="+mn-lt"/>
              </a:rPr>
              <a:t>Pod</a:t>
            </a:r>
            <a:r>
              <a:rPr lang="zh-CN" altLang="en-US" sz="1800" dirty="0" smtClean="0">
                <a:latin typeface="+mn-lt"/>
                <a:ea typeface="+mn-ea"/>
                <a:cs typeface="+mn-ea"/>
                <a:sym typeface="+mn-lt"/>
              </a:rPr>
              <a:t>需运行在</a:t>
            </a:r>
            <a:r>
              <a:rPr lang="en-US" altLang="zh-CN" sz="1800" dirty="0" smtClean="0">
                <a:latin typeface="+mn-lt"/>
                <a:ea typeface="+mn-ea"/>
                <a:cs typeface="+mn-ea"/>
                <a:sym typeface="+mn-lt"/>
              </a:rPr>
              <a:t>test</a:t>
            </a:r>
            <a:r>
              <a:rPr lang="zh-CN" altLang="en-US" sz="1800" dirty="0" smtClean="0">
                <a:latin typeface="+mn-lt"/>
                <a:ea typeface="+mn-ea"/>
                <a:cs typeface="+mn-ea"/>
                <a:sym typeface="+mn-lt"/>
              </a:rPr>
              <a:t>命名空间，归业务部门为</a:t>
            </a:r>
            <a:r>
              <a:rPr lang="en-US" altLang="zh-CN" sz="1800" dirty="0" smtClean="0">
                <a:latin typeface="+mn-lt"/>
                <a:ea typeface="+mn-ea"/>
                <a:cs typeface="+mn-ea"/>
                <a:sym typeface="+mn-lt"/>
              </a:rPr>
              <a:t>A</a:t>
            </a:r>
            <a:r>
              <a:rPr lang="zh-CN" altLang="en-US" sz="1800" dirty="0" smtClean="0">
                <a:latin typeface="+mn-lt"/>
                <a:ea typeface="+mn-ea"/>
                <a:cs typeface="+mn-ea"/>
                <a:sym typeface="+mn-lt"/>
              </a:rPr>
              <a:t>使用，且属于前端业务。业务容器名称设置为</a:t>
            </a:r>
            <a:r>
              <a:rPr lang="en-US" altLang="zh-CN" sz="1800" dirty="0" smtClean="0">
                <a:latin typeface="+mn-lt"/>
                <a:ea typeface="+mn-ea"/>
                <a:cs typeface="+mn-ea"/>
                <a:sym typeface="+mn-lt"/>
              </a:rPr>
              <a:t>mynginx</a:t>
            </a:r>
            <a:r>
              <a:rPr lang="zh-CN" altLang="en-US" sz="1800" dirty="0" smtClean="0">
                <a:latin typeface="+mn-lt"/>
                <a:ea typeface="+mn-ea"/>
                <a:cs typeface="+mn-ea"/>
                <a:sym typeface="+mn-lt"/>
              </a:rPr>
              <a:t>，镜像使用</a:t>
            </a:r>
            <a:r>
              <a:rPr lang="en-US" altLang="zh-CN" sz="1800" dirty="0" smtClean="0">
                <a:latin typeface="+mn-lt"/>
                <a:ea typeface="+mn-ea"/>
                <a:cs typeface="+mn-ea"/>
                <a:sym typeface="+mn-lt"/>
              </a:rPr>
              <a:t>nginx:1.21</a:t>
            </a:r>
            <a:r>
              <a:rPr lang="zh-CN" altLang="en-US" sz="1800" dirty="0" smtClean="0">
                <a:latin typeface="+mn-lt"/>
                <a:ea typeface="+mn-ea"/>
                <a:cs typeface="+mn-ea"/>
                <a:sym typeface="+mn-lt"/>
              </a:rPr>
              <a:t>，为了保证镜像使用的是最新版本，每次容器启动时，需要从镜像站拉取镜像</a:t>
            </a:r>
            <a:endParaRPr lang="en-US" altLang="zh-CN" sz="1800" dirty="0" smtClean="0">
              <a:latin typeface="+mn-lt"/>
              <a:ea typeface="+mn-ea"/>
              <a:cs typeface="+mn-ea"/>
              <a:sym typeface="+mn-lt"/>
            </a:endParaRPr>
          </a:p>
          <a:p>
            <a:pPr algn="l"/>
            <a:endParaRPr lang="en-US" altLang="zh-CN" sz="1800" dirty="0">
              <a:latin typeface="+mn-lt"/>
              <a:ea typeface="+mn-ea"/>
              <a:cs typeface="+mn-ea"/>
              <a:sym typeface="+mn-lt"/>
            </a:endParaRPr>
          </a:p>
          <a:p>
            <a:pPr algn="l"/>
            <a:endParaRPr lang="en-US" altLang="zh-CN" sz="1800" dirty="0" smtClean="0">
              <a:latin typeface="+mn-lt"/>
              <a:ea typeface="+mn-ea"/>
              <a:cs typeface="+mn-ea"/>
              <a:sym typeface="+mn-lt"/>
            </a:endParaRPr>
          </a:p>
          <a:p>
            <a:pPr algn="l"/>
            <a:endParaRPr lang="en-US" altLang="zh-CN" sz="1800" dirty="0">
              <a:latin typeface="+mn-lt"/>
              <a:ea typeface="+mn-ea"/>
              <a:cs typeface="+mn-ea"/>
              <a:sym typeface="+mn-lt"/>
            </a:endParaRPr>
          </a:p>
          <a:p>
            <a:pPr algn="l"/>
            <a:endParaRPr lang="en-US" altLang="zh-CN" sz="1800" dirty="0" smtClean="0">
              <a:latin typeface="+mn-lt"/>
              <a:ea typeface="+mn-ea"/>
              <a:cs typeface="+mn-ea"/>
              <a:sym typeface="+mn-lt"/>
            </a:endParaRPr>
          </a:p>
          <a:p>
            <a:pPr algn="l"/>
            <a:r>
              <a:rPr lang="en-US" altLang="zh-CN" sz="1800" dirty="0" err="1" smtClean="0">
                <a:latin typeface="+mn-lt"/>
                <a:ea typeface="+mn-ea"/>
                <a:cs typeface="+mn-ea"/>
                <a:sym typeface="+mn-lt"/>
              </a:rPr>
              <a:t>imagePullPolicy</a:t>
            </a:r>
            <a:r>
              <a:rPr lang="zh-CN" altLang="en-US" sz="1800" dirty="0">
                <a:latin typeface="+mn-lt"/>
                <a:ea typeface="+mn-ea"/>
                <a:cs typeface="+mn-ea"/>
                <a:sym typeface="+mn-lt"/>
              </a:rPr>
              <a:t>说明</a:t>
            </a:r>
            <a:r>
              <a:rPr lang="zh-CN" altLang="en-US" sz="1800" dirty="0" smtClean="0">
                <a:latin typeface="+mn-lt"/>
                <a:ea typeface="+mn-ea"/>
                <a:cs typeface="+mn-ea"/>
                <a:sym typeface="+mn-lt"/>
              </a:rPr>
              <a:t>：</a:t>
            </a:r>
            <a:endParaRPr lang="en-US" altLang="zh-CN" sz="1800" dirty="0" smtClean="0">
              <a:latin typeface="+mn-lt"/>
              <a:ea typeface="+mn-ea"/>
              <a:cs typeface="+mn-ea"/>
              <a:sym typeface="+mn-lt"/>
            </a:endParaRPr>
          </a:p>
          <a:p>
            <a:pPr lvl="1"/>
            <a:r>
              <a:rPr lang="en-US" altLang="zh-CN" sz="1600" dirty="0" smtClean="0">
                <a:latin typeface="+mn-lt"/>
                <a:ea typeface="+mn-ea"/>
                <a:cs typeface="+mn-ea"/>
                <a:sym typeface="+mn-lt"/>
              </a:rPr>
              <a:t>Always</a:t>
            </a:r>
            <a:r>
              <a:rPr lang="zh-CN" altLang="en-US" sz="1600" dirty="0">
                <a:latin typeface="+mn-lt"/>
                <a:ea typeface="+mn-ea"/>
                <a:cs typeface="+mn-ea"/>
                <a:sym typeface="+mn-lt"/>
              </a:rPr>
              <a:t>：每次</a:t>
            </a:r>
            <a:r>
              <a:rPr lang="zh-CN" altLang="en-US" sz="1600" dirty="0" smtClean="0">
                <a:latin typeface="+mn-lt"/>
                <a:ea typeface="+mn-ea"/>
                <a:cs typeface="+mn-ea"/>
                <a:sym typeface="+mn-lt"/>
              </a:rPr>
              <a:t>启动</a:t>
            </a:r>
            <a:r>
              <a:rPr lang="en-US" altLang="zh-CN" sz="1600" dirty="0" smtClean="0">
                <a:latin typeface="+mn-lt"/>
                <a:ea typeface="+mn-ea"/>
                <a:cs typeface="+mn-ea"/>
                <a:sym typeface="+mn-lt"/>
              </a:rPr>
              <a:t>Pod</a:t>
            </a:r>
            <a:r>
              <a:rPr lang="zh-CN" altLang="en-US" sz="1600" dirty="0" smtClean="0">
                <a:latin typeface="+mn-lt"/>
                <a:ea typeface="+mn-ea"/>
                <a:cs typeface="+mn-ea"/>
                <a:sym typeface="+mn-lt"/>
              </a:rPr>
              <a:t>时</a:t>
            </a:r>
            <a:r>
              <a:rPr lang="zh-CN" altLang="en-US" sz="1600" dirty="0">
                <a:latin typeface="+mn-lt"/>
                <a:ea typeface="+mn-ea"/>
                <a:cs typeface="+mn-ea"/>
                <a:sym typeface="+mn-lt"/>
              </a:rPr>
              <a:t>都要从镜像站拉</a:t>
            </a:r>
            <a:r>
              <a:rPr lang="zh-CN" altLang="en-US" sz="1600" dirty="0" smtClean="0">
                <a:latin typeface="+mn-lt"/>
                <a:ea typeface="+mn-ea"/>
                <a:cs typeface="+mn-ea"/>
                <a:sym typeface="+mn-lt"/>
              </a:rPr>
              <a:t>取</a:t>
            </a:r>
            <a:endParaRPr lang="zh-CN" altLang="en-US" sz="1600" dirty="0">
              <a:latin typeface="+mn-lt"/>
              <a:ea typeface="+mn-ea"/>
              <a:cs typeface="+mn-ea"/>
              <a:sym typeface="+mn-lt"/>
            </a:endParaRPr>
          </a:p>
          <a:p>
            <a:pPr lvl="1"/>
            <a:r>
              <a:rPr lang="en-US" altLang="zh-CN" sz="1600" dirty="0">
                <a:latin typeface="+mn-lt"/>
                <a:ea typeface="+mn-ea"/>
                <a:cs typeface="+mn-ea"/>
                <a:sym typeface="+mn-lt"/>
              </a:rPr>
              <a:t>IfNotPresent</a:t>
            </a:r>
            <a:r>
              <a:rPr lang="zh-CN" altLang="en-US" sz="1600" dirty="0">
                <a:latin typeface="+mn-lt"/>
                <a:ea typeface="+mn-ea"/>
                <a:cs typeface="+mn-ea"/>
                <a:sym typeface="+mn-lt"/>
              </a:rPr>
              <a:t>：默认</a:t>
            </a:r>
            <a:r>
              <a:rPr lang="zh-CN" altLang="en-US" sz="1600" dirty="0" smtClean="0">
                <a:latin typeface="+mn-lt"/>
                <a:ea typeface="+mn-ea"/>
                <a:cs typeface="+mn-ea"/>
                <a:sym typeface="+mn-lt"/>
              </a:rPr>
              <a:t>策略，如果</a:t>
            </a:r>
            <a:r>
              <a:rPr lang="en-US" altLang="zh-CN" sz="1600" dirty="0">
                <a:latin typeface="+mn-lt"/>
                <a:ea typeface="+mn-ea"/>
                <a:cs typeface="+mn-ea"/>
                <a:sym typeface="+mn-lt"/>
              </a:rPr>
              <a:t>node</a:t>
            </a:r>
            <a:r>
              <a:rPr lang="zh-CN" altLang="en-US" sz="1600" dirty="0">
                <a:latin typeface="+mn-lt"/>
                <a:ea typeface="+mn-ea"/>
                <a:cs typeface="+mn-ea"/>
                <a:sym typeface="+mn-lt"/>
              </a:rPr>
              <a:t>节点上</a:t>
            </a:r>
            <a:r>
              <a:rPr lang="zh-CN" altLang="en-US" sz="1600" dirty="0" smtClean="0">
                <a:latin typeface="+mn-lt"/>
                <a:ea typeface="+mn-ea"/>
                <a:cs typeface="+mn-ea"/>
                <a:sym typeface="+mn-lt"/>
              </a:rPr>
              <a:t>存在该镜像</a:t>
            </a:r>
            <a:r>
              <a:rPr lang="zh-CN" altLang="en-US" sz="1600" dirty="0">
                <a:latin typeface="+mn-lt"/>
                <a:ea typeface="+mn-ea"/>
                <a:cs typeface="+mn-ea"/>
                <a:sym typeface="+mn-lt"/>
              </a:rPr>
              <a:t>，则</a:t>
            </a:r>
            <a:r>
              <a:rPr lang="zh-CN" altLang="en-US" sz="1600" dirty="0" smtClean="0">
                <a:latin typeface="+mn-lt"/>
                <a:ea typeface="+mn-ea"/>
                <a:cs typeface="+mn-ea"/>
                <a:sym typeface="+mn-lt"/>
              </a:rPr>
              <a:t>不再重复拉取，如果不存在则进行拉取后再创建</a:t>
            </a:r>
            <a:endParaRPr lang="en-US" altLang="zh-CN" sz="1600" dirty="0" smtClean="0">
              <a:latin typeface="+mn-lt"/>
              <a:ea typeface="+mn-ea"/>
              <a:cs typeface="+mn-ea"/>
              <a:sym typeface="+mn-lt"/>
            </a:endParaRPr>
          </a:p>
          <a:p>
            <a:pPr lvl="1"/>
            <a:r>
              <a:rPr lang="en-US" altLang="zh-CN" sz="1600" dirty="0" smtClean="0">
                <a:latin typeface="+mn-lt"/>
                <a:ea typeface="+mn-ea"/>
                <a:cs typeface="+mn-ea"/>
                <a:sym typeface="+mn-lt"/>
              </a:rPr>
              <a:t>Never</a:t>
            </a:r>
            <a:r>
              <a:rPr lang="zh-CN" altLang="en-US" sz="1600" dirty="0">
                <a:latin typeface="+mn-lt"/>
                <a:ea typeface="+mn-ea"/>
                <a:cs typeface="+mn-ea"/>
                <a:sym typeface="+mn-lt"/>
              </a:rPr>
              <a:t>：从不拉</a:t>
            </a:r>
            <a:r>
              <a:rPr lang="zh-CN" altLang="en-US" sz="1600" dirty="0" smtClean="0">
                <a:latin typeface="+mn-lt"/>
                <a:ea typeface="+mn-ea"/>
                <a:cs typeface="+mn-ea"/>
                <a:sym typeface="+mn-lt"/>
              </a:rPr>
              <a:t>取，使用该策略时，需保证</a:t>
            </a:r>
            <a:r>
              <a:rPr lang="en-US" altLang="zh-CN" sz="1600" dirty="0" smtClean="0">
                <a:latin typeface="+mn-lt"/>
                <a:ea typeface="+mn-ea"/>
                <a:cs typeface="+mn-ea"/>
                <a:sym typeface="+mn-lt"/>
              </a:rPr>
              <a:t>Pod</a:t>
            </a:r>
            <a:r>
              <a:rPr lang="zh-CN" altLang="en-US" sz="1600" dirty="0" smtClean="0">
                <a:latin typeface="+mn-lt"/>
                <a:ea typeface="+mn-ea"/>
                <a:cs typeface="+mn-ea"/>
                <a:sym typeface="+mn-lt"/>
              </a:rPr>
              <a:t>运行的节点上已经有了所属镜像，否则</a:t>
            </a:r>
            <a:r>
              <a:rPr lang="en-US" altLang="zh-CN" sz="1600" dirty="0" smtClean="0">
                <a:latin typeface="+mn-lt"/>
                <a:ea typeface="+mn-ea"/>
                <a:cs typeface="+mn-ea"/>
                <a:sym typeface="+mn-lt"/>
              </a:rPr>
              <a:t>Pod</a:t>
            </a:r>
            <a:r>
              <a:rPr lang="zh-CN" altLang="en-US" sz="1600" dirty="0" smtClean="0">
                <a:latin typeface="+mn-lt"/>
                <a:ea typeface="+mn-ea"/>
                <a:cs typeface="+mn-ea"/>
                <a:sym typeface="+mn-lt"/>
              </a:rPr>
              <a:t>无法启动</a:t>
            </a:r>
            <a:endParaRPr lang="zh-CN" altLang="en-US" sz="1600" dirty="0">
              <a:latin typeface="+mn-lt"/>
              <a:ea typeface="+mn-ea"/>
              <a:cs typeface="+mn-ea"/>
              <a:sym typeface="+mn-lt"/>
            </a:endParaRPr>
          </a:p>
          <a:p>
            <a:pPr algn="l"/>
            <a:endParaRPr lang="en-US" altLang="zh-CN" sz="1800" dirty="0">
              <a:latin typeface="+mn-lt"/>
              <a:ea typeface="+mn-ea"/>
              <a:cs typeface="+mn-ea"/>
              <a:sym typeface="+mn-lt"/>
            </a:endParaRPr>
          </a:p>
          <a:p>
            <a:pPr algn="l"/>
            <a:endParaRPr lang="en-US" altLang="zh-CN" sz="1800" dirty="0" smtClean="0">
              <a:latin typeface="+mn-lt"/>
              <a:ea typeface="+mn-ea"/>
              <a:cs typeface="+mn-ea"/>
              <a:sym typeface="+mn-lt"/>
            </a:endParaRPr>
          </a:p>
          <a:p>
            <a:pPr algn="l"/>
            <a:endParaRPr lang="en-US" altLang="zh-CN" sz="1800" dirty="0" smtClean="0">
              <a:latin typeface="+mn-lt"/>
              <a:ea typeface="+mn-ea"/>
              <a:cs typeface="+mn-ea"/>
              <a:sym typeface="+mn-lt"/>
            </a:endParaRPr>
          </a:p>
        </p:txBody>
      </p:sp>
      <p:grpSp>
        <p:nvGrpSpPr>
          <p:cNvPr id="6" name="组合 5"/>
          <p:cNvGrpSpPr/>
          <p:nvPr/>
        </p:nvGrpSpPr>
        <p:grpSpPr>
          <a:xfrm>
            <a:off x="4543107" y="2010624"/>
            <a:ext cx="3137854" cy="2308324"/>
            <a:chOff x="4543107" y="2010624"/>
            <a:chExt cx="3137854" cy="2308324"/>
          </a:xfrm>
        </p:grpSpPr>
        <p:sp>
          <p:nvSpPr>
            <p:cNvPr id="4" name="矩形 3"/>
            <p:cNvSpPr/>
            <p:nvPr/>
          </p:nvSpPr>
          <p:spPr>
            <a:xfrm>
              <a:off x="4543107" y="2010624"/>
              <a:ext cx="3137854" cy="2308324"/>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a:cs typeface="+mn-ea"/>
                  <a:sym typeface="+mn-lt"/>
                </a:rPr>
                <a:t>kind: Pod</a:t>
              </a:r>
              <a:endParaRPr lang="en-US" altLang="zh-CN" sz="1200" kern="0" dirty="0">
                <a:cs typeface="+mn-ea"/>
                <a:sym typeface="+mn-lt"/>
              </a:endParaRPr>
            </a:p>
            <a:p>
              <a:pPr>
                <a:lnSpc>
                  <a:spcPct val="120000"/>
                </a:lnSpc>
              </a:pPr>
              <a:r>
                <a:rPr lang="en-US" altLang="zh-CN" sz="1200" kern="0" dirty="0">
                  <a:cs typeface="+mn-ea"/>
                  <a:sym typeface="+mn-lt"/>
                </a:rPr>
                <a:t>metadata:</a:t>
              </a:r>
              <a:endParaRPr lang="en-US" altLang="zh-CN" sz="1200" kern="0" dirty="0">
                <a:cs typeface="+mn-ea"/>
                <a:sym typeface="+mn-lt"/>
              </a:endParaRPr>
            </a:p>
            <a:p>
              <a:pPr>
                <a:lnSpc>
                  <a:spcPct val="120000"/>
                </a:lnSpc>
              </a:pPr>
              <a:r>
                <a:rPr lang="en-US" altLang="zh-CN" sz="1200" kern="0" dirty="0">
                  <a:cs typeface="+mn-ea"/>
                  <a:sym typeface="+mn-lt"/>
                </a:rPr>
                <a:t>  name: </a:t>
              </a:r>
              <a:r>
                <a:rPr lang="en-US" altLang="zh-CN" sz="1200" kern="0" dirty="0" smtClean="0">
                  <a:cs typeface="+mn-ea"/>
                  <a:sym typeface="+mn-lt"/>
                </a:rPr>
                <a:t>web</a:t>
              </a:r>
              <a:endParaRPr lang="en-US" altLang="zh-CN" sz="1200" kern="0" dirty="0" smtClean="0">
                <a:cs typeface="+mn-ea"/>
                <a:sym typeface="+mn-lt"/>
              </a:endParaRPr>
            </a:p>
            <a:p>
              <a:pPr>
                <a:lnSpc>
                  <a:spcPct val="120000"/>
                </a:lnSpc>
              </a:pPr>
              <a:r>
                <a:rPr lang="en-US" altLang="zh-CN" sz="1200" kern="0" dirty="0" smtClean="0">
                  <a:cs typeface="+mn-ea"/>
                  <a:sym typeface="+mn-lt"/>
                </a:rPr>
                <a:t>……</a:t>
              </a:r>
              <a:endParaRPr lang="en-US" altLang="zh-CN" sz="1200" kern="0" dirty="0">
                <a:cs typeface="+mn-ea"/>
                <a:sym typeface="+mn-lt"/>
              </a:endParaRPr>
            </a:p>
            <a:p>
              <a:pPr>
                <a:lnSpc>
                  <a:spcPct val="120000"/>
                </a:lnSpc>
              </a:pPr>
              <a:r>
                <a:rPr lang="en-US" altLang="zh-CN" sz="1200" kern="0" dirty="0" smtClean="0">
                  <a:cs typeface="+mn-ea"/>
                  <a:sym typeface="+mn-lt"/>
                </a:rPr>
                <a:t>spec</a:t>
              </a:r>
              <a:r>
                <a:rPr lang="en-US" altLang="zh-CN" sz="1200" kern="0" dirty="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  containers:</a:t>
              </a:r>
              <a:endParaRPr lang="en-US" altLang="zh-CN" sz="1200" kern="0" dirty="0">
                <a:cs typeface="+mn-ea"/>
                <a:sym typeface="+mn-lt"/>
              </a:endParaRPr>
            </a:p>
            <a:p>
              <a:pPr>
                <a:lnSpc>
                  <a:spcPct val="120000"/>
                </a:lnSpc>
              </a:pPr>
              <a:r>
                <a:rPr lang="en-US" altLang="zh-CN" sz="1200" kern="0">
                  <a:cs typeface="+mn-ea"/>
                  <a:sym typeface="+mn-lt"/>
                </a:rPr>
                <a:t>  </a:t>
              </a:r>
              <a:r>
                <a:rPr lang="en-US" altLang="zh-CN" sz="1200" kern="0" smtClean="0">
                  <a:cs typeface="+mn-ea"/>
                  <a:sym typeface="+mn-lt"/>
                </a:rPr>
                <a:t>- </a:t>
              </a:r>
              <a:r>
                <a:rPr lang="en-US" altLang="zh-CN" sz="1200" kern="0" dirty="0">
                  <a:cs typeface="+mn-ea"/>
                  <a:sym typeface="+mn-lt"/>
                </a:rPr>
                <a:t>name: mynginx</a:t>
              </a:r>
              <a:endParaRPr lang="en-US" altLang="zh-CN" sz="1200" kern="0" dirty="0">
                <a:cs typeface="+mn-ea"/>
                <a:sym typeface="+mn-lt"/>
              </a:endParaRPr>
            </a:p>
            <a:p>
              <a:pPr>
                <a:lnSpc>
                  <a:spcPct val="120000"/>
                </a:lnSpc>
              </a:pPr>
              <a:r>
                <a:rPr lang="en-US" altLang="zh-CN" sz="1200" kern="0" dirty="0">
                  <a:cs typeface="+mn-ea"/>
                  <a:sym typeface="+mn-lt"/>
                </a:rPr>
                <a:t>    image: </a:t>
              </a:r>
              <a:r>
                <a:rPr lang="en-US" altLang="zh-CN" sz="1200" kern="0" dirty="0" smtClean="0">
                  <a:cs typeface="+mn-ea"/>
                  <a:sym typeface="+mn-lt"/>
                </a:rPr>
                <a:t>nginx:1.21</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imagePullPolicy: Always</a:t>
              </a:r>
              <a:endParaRPr lang="en-US" altLang="zh-CN" sz="1200" kern="0" dirty="0">
                <a:cs typeface="+mn-ea"/>
                <a:sym typeface="+mn-lt"/>
              </a:endParaRPr>
            </a:p>
          </p:txBody>
        </p:sp>
        <p:sp>
          <p:nvSpPr>
            <p:cNvPr id="5" name="矩形 4"/>
            <p:cNvSpPr/>
            <p:nvPr/>
          </p:nvSpPr>
          <p:spPr>
            <a:xfrm>
              <a:off x="4805092" y="4070095"/>
              <a:ext cx="1715526" cy="199208"/>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为</a:t>
            </a:r>
            <a:r>
              <a:rPr lang="en-US" altLang="zh-CN" dirty="0" smtClean="0">
                <a:latin typeface="+mn-lt"/>
                <a:ea typeface="+mn-ea"/>
                <a:cs typeface="+mn-ea"/>
                <a:sym typeface="+mn-lt"/>
              </a:rPr>
              <a:t>Pod</a:t>
            </a:r>
            <a:r>
              <a:rPr lang="zh-CN" altLang="en-US" dirty="0" smtClean="0">
                <a:latin typeface="+mn-lt"/>
                <a:ea typeface="+mn-ea"/>
                <a:cs typeface="+mn-ea"/>
                <a:sym typeface="+mn-lt"/>
              </a:rPr>
              <a:t>中容器设置重启策略</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11293475" cy="3221552"/>
          </a:xfrm>
        </p:spPr>
        <p:txBody>
          <a:bodyPr/>
          <a:lstStyle/>
          <a:p>
            <a:r>
              <a:rPr lang="zh-CN" altLang="en-US" sz="1800" dirty="0" smtClean="0">
                <a:latin typeface="+mn-lt"/>
                <a:ea typeface="+mn-ea"/>
                <a:cs typeface="+mn-ea"/>
                <a:sym typeface="+mn-lt"/>
              </a:rPr>
              <a:t>需求：创建一个名称为</a:t>
            </a:r>
            <a:r>
              <a:rPr lang="en-US" altLang="zh-CN" sz="1800" dirty="0" smtClean="0">
                <a:latin typeface="+mn-lt"/>
                <a:ea typeface="+mn-ea"/>
                <a:cs typeface="+mn-ea"/>
                <a:sym typeface="+mn-lt"/>
              </a:rPr>
              <a:t>web</a:t>
            </a:r>
            <a:r>
              <a:rPr lang="zh-CN" altLang="en-US" sz="1800" dirty="0" smtClean="0">
                <a:latin typeface="+mn-lt"/>
                <a:ea typeface="+mn-ea"/>
                <a:cs typeface="+mn-ea"/>
                <a:sym typeface="+mn-lt"/>
              </a:rPr>
              <a:t>的</a:t>
            </a:r>
            <a:r>
              <a:rPr lang="en-US" altLang="zh-CN" sz="1800" dirty="0" smtClean="0">
                <a:latin typeface="+mn-lt"/>
                <a:ea typeface="+mn-ea"/>
                <a:cs typeface="+mn-ea"/>
                <a:sym typeface="+mn-lt"/>
              </a:rPr>
              <a:t>Pod</a:t>
            </a:r>
            <a:r>
              <a:rPr lang="zh-CN" altLang="en-US" sz="1800" dirty="0" smtClean="0">
                <a:latin typeface="+mn-lt"/>
                <a:ea typeface="+mn-ea"/>
                <a:cs typeface="+mn-ea"/>
                <a:sym typeface="+mn-lt"/>
              </a:rPr>
              <a:t>，该</a:t>
            </a:r>
            <a:r>
              <a:rPr lang="en-US" altLang="zh-CN" sz="1800" dirty="0" smtClean="0">
                <a:latin typeface="+mn-lt"/>
                <a:ea typeface="+mn-ea"/>
                <a:cs typeface="+mn-ea"/>
                <a:sym typeface="+mn-lt"/>
              </a:rPr>
              <a:t>Pod</a:t>
            </a:r>
            <a:r>
              <a:rPr lang="zh-CN" altLang="en-US" sz="1800" dirty="0" smtClean="0">
                <a:latin typeface="+mn-lt"/>
                <a:ea typeface="+mn-ea"/>
                <a:cs typeface="+mn-ea"/>
                <a:sym typeface="+mn-lt"/>
              </a:rPr>
              <a:t>需运行在</a:t>
            </a:r>
            <a:r>
              <a:rPr lang="en-US" altLang="zh-CN" sz="1800" dirty="0" smtClean="0">
                <a:latin typeface="+mn-lt"/>
                <a:ea typeface="+mn-ea"/>
                <a:cs typeface="+mn-ea"/>
                <a:sym typeface="+mn-lt"/>
              </a:rPr>
              <a:t>test</a:t>
            </a:r>
            <a:r>
              <a:rPr lang="zh-CN" altLang="en-US" sz="1800" dirty="0" smtClean="0">
                <a:latin typeface="+mn-lt"/>
                <a:ea typeface="+mn-ea"/>
                <a:cs typeface="+mn-ea"/>
                <a:sym typeface="+mn-lt"/>
              </a:rPr>
              <a:t>命名空间，归业务部门为</a:t>
            </a:r>
            <a:r>
              <a:rPr lang="en-US" altLang="zh-CN" sz="1800" dirty="0" smtClean="0">
                <a:latin typeface="+mn-lt"/>
                <a:ea typeface="+mn-ea"/>
                <a:cs typeface="+mn-ea"/>
                <a:sym typeface="+mn-lt"/>
              </a:rPr>
              <a:t>A</a:t>
            </a:r>
            <a:r>
              <a:rPr lang="zh-CN" altLang="en-US" sz="1800" dirty="0" smtClean="0">
                <a:latin typeface="+mn-lt"/>
                <a:ea typeface="+mn-ea"/>
                <a:cs typeface="+mn-ea"/>
                <a:sym typeface="+mn-lt"/>
              </a:rPr>
              <a:t>使用，且属于前端业务。业务容器名称设置为</a:t>
            </a:r>
            <a:r>
              <a:rPr lang="en-US" altLang="zh-CN" sz="1800" dirty="0" smtClean="0">
                <a:latin typeface="+mn-lt"/>
                <a:ea typeface="+mn-ea"/>
                <a:cs typeface="+mn-ea"/>
                <a:sym typeface="+mn-lt"/>
              </a:rPr>
              <a:t>mynginx</a:t>
            </a:r>
            <a:r>
              <a:rPr lang="zh-CN" altLang="en-US" sz="1800" dirty="0" smtClean="0">
                <a:latin typeface="+mn-lt"/>
                <a:ea typeface="+mn-ea"/>
                <a:cs typeface="+mn-ea"/>
                <a:sym typeface="+mn-lt"/>
              </a:rPr>
              <a:t>，镜像使用</a:t>
            </a:r>
            <a:r>
              <a:rPr lang="en-US" altLang="zh-CN" sz="1800" dirty="0" smtClean="0">
                <a:latin typeface="+mn-lt"/>
                <a:ea typeface="+mn-ea"/>
                <a:cs typeface="+mn-ea"/>
                <a:sym typeface="+mn-lt"/>
              </a:rPr>
              <a:t>nginx:1.21</a:t>
            </a:r>
            <a:r>
              <a:rPr lang="zh-CN" altLang="en-US" sz="1800" dirty="0" smtClean="0">
                <a:latin typeface="+mn-lt"/>
                <a:ea typeface="+mn-ea"/>
                <a:cs typeface="+mn-ea"/>
                <a:sym typeface="+mn-lt"/>
              </a:rPr>
              <a:t>，如果在运行过程中，</a:t>
            </a:r>
            <a:r>
              <a:rPr lang="en-US" altLang="zh-CN" sz="1800" dirty="0" smtClean="0">
                <a:latin typeface="+mn-lt"/>
                <a:ea typeface="+mn-ea"/>
                <a:cs typeface="+mn-ea"/>
                <a:sym typeface="+mn-lt"/>
              </a:rPr>
              <a:t>Pod</a:t>
            </a:r>
            <a:r>
              <a:rPr lang="zh-CN" altLang="en-US" sz="1800" dirty="0" smtClean="0">
                <a:latin typeface="+mn-lt"/>
                <a:ea typeface="+mn-ea"/>
                <a:cs typeface="+mn-ea"/>
                <a:sym typeface="+mn-lt"/>
              </a:rPr>
              <a:t>中的某个容器出现故障，将其自动重启</a:t>
            </a:r>
            <a:endParaRPr lang="en-US" altLang="zh-CN" sz="1800" dirty="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smtClean="0">
              <a:latin typeface="+mn-lt"/>
              <a:ea typeface="+mn-ea"/>
              <a:cs typeface="+mn-ea"/>
              <a:sym typeface="+mn-lt"/>
            </a:endParaRPr>
          </a:p>
          <a:p>
            <a:r>
              <a:rPr lang="en-US" altLang="zh-CN" sz="1800" dirty="0" smtClean="0">
                <a:latin typeface="+mn-lt"/>
                <a:ea typeface="+mn-ea"/>
                <a:cs typeface="+mn-ea"/>
                <a:sym typeface="+mn-lt"/>
              </a:rPr>
              <a:t>restartPolicy</a:t>
            </a:r>
            <a:r>
              <a:rPr lang="zh-CN" altLang="en-US" sz="1800" dirty="0" smtClean="0">
                <a:latin typeface="+mn-lt"/>
                <a:ea typeface="+mn-ea"/>
                <a:cs typeface="+mn-ea"/>
                <a:sym typeface="+mn-lt"/>
              </a:rPr>
              <a:t>说明：</a:t>
            </a:r>
            <a:endParaRPr lang="en-US" altLang="zh-CN" sz="1800" dirty="0" smtClean="0">
              <a:latin typeface="+mn-lt"/>
              <a:ea typeface="+mn-ea"/>
              <a:cs typeface="+mn-ea"/>
              <a:sym typeface="+mn-lt"/>
            </a:endParaRPr>
          </a:p>
          <a:p>
            <a:pPr lvl="1"/>
            <a:r>
              <a:rPr lang="en-US" altLang="zh-CN" sz="1600" dirty="0" smtClean="0">
                <a:latin typeface="+mn-lt"/>
                <a:ea typeface="+mn-ea"/>
                <a:cs typeface="+mn-ea"/>
                <a:sym typeface="+mn-lt"/>
              </a:rPr>
              <a:t>Always</a:t>
            </a:r>
            <a:r>
              <a:rPr lang="zh-CN" altLang="en-US" sz="1600" dirty="0" smtClean="0">
                <a:latin typeface="+mn-lt"/>
                <a:ea typeface="+mn-ea"/>
                <a:cs typeface="+mn-ea"/>
                <a:sym typeface="+mn-lt"/>
              </a:rPr>
              <a:t>：默认策略，当容器不在运行状态，</a:t>
            </a:r>
            <a:r>
              <a:rPr lang="en-US" altLang="zh-CN" sz="1600" dirty="0" smtClean="0">
                <a:latin typeface="+mn-lt"/>
                <a:ea typeface="+mn-ea"/>
                <a:cs typeface="+mn-ea"/>
                <a:sym typeface="+mn-lt"/>
              </a:rPr>
              <a:t>kubelet</a:t>
            </a:r>
            <a:r>
              <a:rPr lang="zh-CN" altLang="en-US" sz="1600" dirty="0" smtClean="0">
                <a:latin typeface="+mn-lt"/>
                <a:ea typeface="+mn-ea"/>
                <a:cs typeface="+mn-ea"/>
                <a:sym typeface="+mn-lt"/>
              </a:rPr>
              <a:t>自动重启该容器</a:t>
            </a:r>
            <a:endParaRPr lang="zh-CN" altLang="en-US" sz="1600" dirty="0">
              <a:latin typeface="+mn-lt"/>
              <a:ea typeface="+mn-ea"/>
              <a:cs typeface="+mn-ea"/>
              <a:sym typeface="+mn-lt"/>
            </a:endParaRPr>
          </a:p>
          <a:p>
            <a:pPr lvl="1"/>
            <a:r>
              <a:rPr lang="en-US" altLang="zh-CN" sz="1600" dirty="0">
                <a:latin typeface="+mn-lt"/>
                <a:ea typeface="+mn-ea"/>
                <a:cs typeface="+mn-ea"/>
                <a:sym typeface="+mn-lt"/>
              </a:rPr>
              <a:t>OnFailure</a:t>
            </a:r>
            <a:r>
              <a:rPr lang="zh-CN" altLang="en-US" sz="1600" dirty="0" smtClean="0">
                <a:latin typeface="+mn-lt"/>
                <a:ea typeface="+mn-ea"/>
                <a:cs typeface="+mn-ea"/>
                <a:sym typeface="+mn-lt"/>
              </a:rPr>
              <a:t>：当容器异常退出后，</a:t>
            </a:r>
            <a:r>
              <a:rPr lang="en-US" altLang="zh-CN" sz="1600" dirty="0" smtClean="0">
                <a:latin typeface="+mn-lt"/>
                <a:ea typeface="+mn-ea"/>
                <a:cs typeface="+mn-ea"/>
                <a:sym typeface="+mn-lt"/>
              </a:rPr>
              <a:t>kubelet</a:t>
            </a:r>
            <a:r>
              <a:rPr lang="zh-CN" altLang="en-US" sz="1600" dirty="0" smtClean="0">
                <a:latin typeface="+mn-lt"/>
                <a:ea typeface="+mn-ea"/>
                <a:cs typeface="+mn-ea"/>
                <a:sym typeface="+mn-lt"/>
              </a:rPr>
              <a:t>自动重启该容器</a:t>
            </a:r>
            <a:endParaRPr lang="en-US" altLang="zh-CN" sz="1600" dirty="0" smtClean="0">
              <a:latin typeface="+mn-lt"/>
              <a:ea typeface="+mn-ea"/>
              <a:cs typeface="+mn-ea"/>
              <a:sym typeface="+mn-lt"/>
            </a:endParaRPr>
          </a:p>
          <a:p>
            <a:pPr lvl="1"/>
            <a:r>
              <a:rPr lang="en-US" altLang="zh-CN" sz="1600" dirty="0" smtClean="0">
                <a:latin typeface="+mn-lt"/>
                <a:ea typeface="+mn-ea"/>
                <a:cs typeface="+mn-ea"/>
                <a:sym typeface="+mn-lt"/>
              </a:rPr>
              <a:t>Never</a:t>
            </a:r>
            <a:r>
              <a:rPr lang="zh-CN" altLang="en-US" sz="1600" dirty="0" smtClean="0">
                <a:latin typeface="+mn-lt"/>
                <a:ea typeface="+mn-ea"/>
                <a:cs typeface="+mn-ea"/>
                <a:sym typeface="+mn-lt"/>
              </a:rPr>
              <a:t>：从不重启容器</a:t>
            </a:r>
            <a:endParaRPr lang="en-US" altLang="zh-CN" sz="1800" dirty="0" smtClean="0">
              <a:latin typeface="+mn-lt"/>
              <a:ea typeface="+mn-ea"/>
              <a:cs typeface="+mn-ea"/>
              <a:sym typeface="+mn-lt"/>
            </a:endParaRPr>
          </a:p>
          <a:p>
            <a:endParaRPr lang="en-US" altLang="zh-CN" sz="1800" dirty="0" smtClean="0">
              <a:latin typeface="+mn-lt"/>
              <a:ea typeface="+mn-ea"/>
              <a:cs typeface="+mn-ea"/>
              <a:sym typeface="+mn-lt"/>
            </a:endParaRPr>
          </a:p>
        </p:txBody>
      </p:sp>
      <p:sp>
        <p:nvSpPr>
          <p:cNvPr id="4" name="矩形 3"/>
          <p:cNvSpPr/>
          <p:nvPr/>
        </p:nvSpPr>
        <p:spPr>
          <a:xfrm>
            <a:off x="4543107" y="2010624"/>
            <a:ext cx="3137854" cy="2529923"/>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a:cs typeface="+mn-ea"/>
                <a:sym typeface="+mn-lt"/>
              </a:rPr>
              <a:t>kind: Pod</a:t>
            </a:r>
            <a:endParaRPr lang="en-US" altLang="zh-CN" sz="1200" kern="0" dirty="0">
              <a:cs typeface="+mn-ea"/>
              <a:sym typeface="+mn-lt"/>
            </a:endParaRPr>
          </a:p>
          <a:p>
            <a:pPr>
              <a:lnSpc>
                <a:spcPct val="120000"/>
              </a:lnSpc>
            </a:pPr>
            <a:r>
              <a:rPr lang="en-US" altLang="zh-CN" sz="1200" kern="0" dirty="0">
                <a:cs typeface="+mn-ea"/>
                <a:sym typeface="+mn-lt"/>
              </a:rPr>
              <a:t>metadata:</a:t>
            </a:r>
            <a:endParaRPr lang="en-US" altLang="zh-CN" sz="1200" kern="0" dirty="0">
              <a:cs typeface="+mn-ea"/>
              <a:sym typeface="+mn-lt"/>
            </a:endParaRPr>
          </a:p>
          <a:p>
            <a:pPr>
              <a:lnSpc>
                <a:spcPct val="120000"/>
              </a:lnSpc>
            </a:pPr>
            <a:r>
              <a:rPr lang="en-US" altLang="zh-CN" sz="1200" kern="0" dirty="0">
                <a:cs typeface="+mn-ea"/>
                <a:sym typeface="+mn-lt"/>
              </a:rPr>
              <a:t>  name: </a:t>
            </a:r>
            <a:r>
              <a:rPr lang="en-US" altLang="zh-CN" sz="1200" kern="0" dirty="0" smtClean="0">
                <a:cs typeface="+mn-ea"/>
                <a:sym typeface="+mn-lt"/>
              </a:rPr>
              <a:t>web</a:t>
            </a:r>
            <a:endParaRPr lang="en-US" altLang="zh-CN" sz="1200" kern="0" dirty="0" smtClean="0">
              <a:cs typeface="+mn-ea"/>
              <a:sym typeface="+mn-lt"/>
            </a:endParaRPr>
          </a:p>
          <a:p>
            <a:pPr>
              <a:lnSpc>
                <a:spcPct val="120000"/>
              </a:lnSpc>
            </a:pPr>
            <a:r>
              <a:rPr lang="en-US" altLang="zh-CN" sz="1200" kern="0" dirty="0" smtClean="0">
                <a:cs typeface="+mn-ea"/>
                <a:sym typeface="+mn-lt"/>
              </a:rPr>
              <a:t>……</a:t>
            </a:r>
            <a:endParaRPr lang="en-US" altLang="zh-CN" sz="1200" kern="0" dirty="0">
              <a:cs typeface="+mn-ea"/>
              <a:sym typeface="+mn-lt"/>
            </a:endParaRPr>
          </a:p>
          <a:p>
            <a:pPr>
              <a:lnSpc>
                <a:spcPct val="120000"/>
              </a:lnSpc>
            </a:pPr>
            <a:r>
              <a:rPr lang="en-US" altLang="zh-CN" sz="1200" kern="0" dirty="0" smtClean="0">
                <a:cs typeface="+mn-ea"/>
                <a:sym typeface="+mn-lt"/>
              </a:rPr>
              <a:t>spec:</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restartPolicy: OnFailure</a:t>
            </a:r>
            <a:endParaRPr lang="en-US" altLang="zh-CN" sz="1200" kern="0" dirty="0">
              <a:cs typeface="+mn-ea"/>
              <a:sym typeface="+mn-lt"/>
            </a:endParaRPr>
          </a:p>
          <a:p>
            <a:pPr>
              <a:lnSpc>
                <a:spcPct val="120000"/>
              </a:lnSpc>
            </a:pPr>
            <a:r>
              <a:rPr lang="en-US" altLang="zh-CN" sz="1200" kern="0" dirty="0">
                <a:cs typeface="+mn-ea"/>
                <a:sym typeface="+mn-lt"/>
              </a:rPr>
              <a:t>  containers:</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name: mynginx</a:t>
            </a:r>
            <a:endParaRPr lang="en-US" altLang="zh-CN" sz="1200" kern="0" dirty="0">
              <a:cs typeface="+mn-ea"/>
              <a:sym typeface="+mn-lt"/>
            </a:endParaRPr>
          </a:p>
          <a:p>
            <a:pPr>
              <a:lnSpc>
                <a:spcPct val="120000"/>
              </a:lnSpc>
            </a:pPr>
            <a:r>
              <a:rPr lang="en-US" altLang="zh-CN" sz="1200" kern="0" dirty="0">
                <a:cs typeface="+mn-ea"/>
                <a:sym typeface="+mn-lt"/>
              </a:rPr>
              <a:t>    image: </a:t>
            </a:r>
            <a:r>
              <a:rPr lang="en-US" altLang="zh-CN" sz="1200" kern="0" dirty="0" smtClean="0">
                <a:cs typeface="+mn-ea"/>
                <a:sym typeface="+mn-lt"/>
              </a:rPr>
              <a:t>nginx:1.21</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imagePullPolicy: Always</a:t>
            </a:r>
            <a:endParaRPr lang="en-US" altLang="zh-CN" sz="1200" kern="0" dirty="0">
              <a:cs typeface="+mn-ea"/>
              <a:sym typeface="+mn-lt"/>
            </a:endParaRPr>
          </a:p>
        </p:txBody>
      </p:sp>
      <p:sp>
        <p:nvSpPr>
          <p:cNvPr id="5" name="矩形 4"/>
          <p:cNvSpPr/>
          <p:nvPr/>
        </p:nvSpPr>
        <p:spPr>
          <a:xfrm>
            <a:off x="4710499" y="3410082"/>
            <a:ext cx="1715526" cy="199208"/>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为</a:t>
            </a:r>
            <a:r>
              <a:rPr lang="en-US" altLang="zh-CN" dirty="0" smtClean="0">
                <a:latin typeface="+mn-lt"/>
                <a:ea typeface="+mn-ea"/>
                <a:cs typeface="+mn-ea"/>
                <a:sym typeface="+mn-lt"/>
              </a:rPr>
              <a:t>Pod</a:t>
            </a:r>
            <a:r>
              <a:rPr lang="zh-CN" altLang="en-US" dirty="0" smtClean="0">
                <a:latin typeface="+mn-lt"/>
                <a:ea typeface="+mn-ea"/>
                <a:cs typeface="+mn-ea"/>
                <a:sym typeface="+mn-lt"/>
              </a:rPr>
              <a:t>设置</a:t>
            </a:r>
            <a:r>
              <a:rPr lang="en-US" altLang="zh-CN" dirty="0" smtClean="0">
                <a:latin typeface="+mn-lt"/>
                <a:ea typeface="+mn-ea"/>
                <a:cs typeface="+mn-ea"/>
                <a:sym typeface="+mn-lt"/>
              </a:rPr>
              <a:t>DNS</a:t>
            </a:r>
            <a:r>
              <a:rPr lang="zh-CN" altLang="en-US" dirty="0" smtClean="0">
                <a:latin typeface="+mn-lt"/>
                <a:ea typeface="+mn-ea"/>
                <a:cs typeface="+mn-ea"/>
                <a:sym typeface="+mn-lt"/>
              </a:rPr>
              <a:t>规则</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11293475" cy="3221552"/>
          </a:xfrm>
        </p:spPr>
        <p:txBody>
          <a:bodyPr/>
          <a:lstStyle/>
          <a:p>
            <a:r>
              <a:rPr lang="zh-CN" altLang="en-US" sz="1800" dirty="0" smtClean="0">
                <a:latin typeface="+mn-lt"/>
                <a:ea typeface="+mn-ea"/>
                <a:cs typeface="+mn-ea"/>
                <a:sym typeface="+mn-lt"/>
              </a:rPr>
              <a:t>需求：创建一个名称为</a:t>
            </a:r>
            <a:r>
              <a:rPr lang="en-US" altLang="zh-CN" sz="1800" dirty="0" smtClean="0">
                <a:latin typeface="+mn-lt"/>
                <a:ea typeface="+mn-ea"/>
                <a:cs typeface="+mn-ea"/>
                <a:sym typeface="+mn-lt"/>
              </a:rPr>
              <a:t>web</a:t>
            </a:r>
            <a:r>
              <a:rPr lang="zh-CN" altLang="en-US" sz="1800" dirty="0" smtClean="0">
                <a:latin typeface="+mn-lt"/>
                <a:ea typeface="+mn-ea"/>
                <a:cs typeface="+mn-ea"/>
                <a:sym typeface="+mn-lt"/>
              </a:rPr>
              <a:t>的</a:t>
            </a:r>
            <a:r>
              <a:rPr lang="en-US" altLang="zh-CN" sz="1800" dirty="0" smtClean="0">
                <a:latin typeface="+mn-lt"/>
                <a:ea typeface="+mn-ea"/>
                <a:cs typeface="+mn-ea"/>
                <a:sym typeface="+mn-lt"/>
              </a:rPr>
              <a:t>Pod</a:t>
            </a:r>
            <a:r>
              <a:rPr lang="zh-CN" altLang="en-US" sz="1800" dirty="0" smtClean="0">
                <a:latin typeface="+mn-lt"/>
                <a:ea typeface="+mn-ea"/>
                <a:cs typeface="+mn-ea"/>
                <a:sym typeface="+mn-lt"/>
              </a:rPr>
              <a:t>，该</a:t>
            </a:r>
            <a:r>
              <a:rPr lang="en-US" altLang="zh-CN" sz="1800" dirty="0" smtClean="0">
                <a:latin typeface="+mn-lt"/>
                <a:ea typeface="+mn-ea"/>
                <a:cs typeface="+mn-ea"/>
                <a:sym typeface="+mn-lt"/>
              </a:rPr>
              <a:t>Pod</a:t>
            </a:r>
            <a:r>
              <a:rPr lang="zh-CN" altLang="en-US" sz="1800" dirty="0" smtClean="0">
                <a:latin typeface="+mn-lt"/>
                <a:ea typeface="+mn-ea"/>
                <a:cs typeface="+mn-ea"/>
                <a:sym typeface="+mn-lt"/>
              </a:rPr>
              <a:t>需运行在</a:t>
            </a:r>
            <a:r>
              <a:rPr lang="en-US" altLang="zh-CN" sz="1800" dirty="0" smtClean="0">
                <a:latin typeface="+mn-lt"/>
                <a:ea typeface="+mn-ea"/>
                <a:cs typeface="+mn-ea"/>
                <a:sym typeface="+mn-lt"/>
              </a:rPr>
              <a:t>test</a:t>
            </a:r>
            <a:r>
              <a:rPr lang="zh-CN" altLang="en-US" sz="1800" dirty="0" smtClean="0">
                <a:latin typeface="+mn-lt"/>
                <a:ea typeface="+mn-ea"/>
                <a:cs typeface="+mn-ea"/>
                <a:sym typeface="+mn-lt"/>
              </a:rPr>
              <a:t>命名空间，并使其和宿主机使用相同的</a:t>
            </a:r>
            <a:r>
              <a:rPr lang="en-US" altLang="zh-CN" sz="1800" dirty="0" smtClean="0">
                <a:latin typeface="+mn-lt"/>
                <a:ea typeface="+mn-ea"/>
                <a:cs typeface="+mn-ea"/>
                <a:sym typeface="+mn-lt"/>
              </a:rPr>
              <a:t>DNS</a:t>
            </a:r>
            <a:r>
              <a:rPr lang="zh-CN" altLang="en-US" sz="1800" dirty="0" smtClean="0">
                <a:latin typeface="+mn-lt"/>
                <a:ea typeface="+mn-ea"/>
                <a:cs typeface="+mn-ea"/>
                <a:sym typeface="+mn-lt"/>
              </a:rPr>
              <a:t>服务器。业务容器名称设置为</a:t>
            </a:r>
            <a:r>
              <a:rPr lang="en-US" altLang="zh-CN" sz="1800" dirty="0" smtClean="0">
                <a:latin typeface="+mn-lt"/>
                <a:ea typeface="+mn-ea"/>
                <a:cs typeface="+mn-ea"/>
                <a:sym typeface="+mn-lt"/>
              </a:rPr>
              <a:t>mynginx</a:t>
            </a:r>
            <a:r>
              <a:rPr lang="zh-CN" altLang="en-US" sz="1800" dirty="0" smtClean="0">
                <a:latin typeface="+mn-lt"/>
                <a:ea typeface="+mn-ea"/>
                <a:cs typeface="+mn-ea"/>
                <a:sym typeface="+mn-lt"/>
              </a:rPr>
              <a:t>，镜像使用</a:t>
            </a:r>
            <a:r>
              <a:rPr lang="en-US" altLang="zh-CN" sz="1800" dirty="0" smtClean="0">
                <a:latin typeface="+mn-lt"/>
                <a:ea typeface="+mn-ea"/>
                <a:cs typeface="+mn-ea"/>
                <a:sym typeface="+mn-lt"/>
              </a:rPr>
              <a:t>nginx:1.21</a:t>
            </a:r>
            <a:endParaRPr lang="en-US" altLang="zh-CN" sz="1800" dirty="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smtClean="0">
              <a:latin typeface="+mn-lt"/>
              <a:ea typeface="+mn-ea"/>
              <a:cs typeface="+mn-ea"/>
              <a:sym typeface="+mn-lt"/>
            </a:endParaRPr>
          </a:p>
          <a:p>
            <a:r>
              <a:rPr lang="en-US" altLang="zh-CN" sz="1800" dirty="0" smtClean="0">
                <a:latin typeface="+mn-lt"/>
                <a:ea typeface="+mn-ea"/>
                <a:cs typeface="+mn-ea"/>
                <a:sym typeface="+mn-lt"/>
              </a:rPr>
              <a:t>dnsPolicy</a:t>
            </a:r>
            <a:r>
              <a:rPr lang="zh-CN" altLang="en-US" sz="1800" dirty="0" smtClean="0">
                <a:latin typeface="+mn-lt"/>
                <a:ea typeface="+mn-ea"/>
                <a:cs typeface="+mn-ea"/>
                <a:sym typeface="+mn-lt"/>
              </a:rPr>
              <a:t>说明：</a:t>
            </a:r>
            <a:endParaRPr lang="en-US" altLang="zh-CN" sz="1800" dirty="0" smtClean="0">
              <a:latin typeface="+mn-lt"/>
              <a:ea typeface="+mn-ea"/>
              <a:cs typeface="+mn-ea"/>
              <a:sym typeface="+mn-lt"/>
            </a:endParaRPr>
          </a:p>
          <a:p>
            <a:pPr lvl="1"/>
            <a:r>
              <a:rPr lang="en-US" altLang="zh-CN" sz="1600" dirty="0">
                <a:latin typeface="+mn-lt"/>
                <a:ea typeface="+mn-ea"/>
                <a:cs typeface="+mn-ea"/>
                <a:sym typeface="+mn-lt"/>
              </a:rPr>
              <a:t>None</a:t>
            </a:r>
            <a:r>
              <a:rPr lang="zh-CN" altLang="en-US" sz="1600" dirty="0" smtClean="0">
                <a:latin typeface="+mn-lt"/>
                <a:ea typeface="+mn-ea"/>
                <a:cs typeface="+mn-ea"/>
                <a:sym typeface="+mn-lt"/>
              </a:rPr>
              <a:t>：无</a:t>
            </a:r>
            <a:r>
              <a:rPr lang="en-US" altLang="zh-CN" sz="1600" dirty="0" smtClean="0">
                <a:latin typeface="+mn-lt"/>
                <a:ea typeface="+mn-ea"/>
                <a:cs typeface="+mn-ea"/>
                <a:sym typeface="+mn-lt"/>
              </a:rPr>
              <a:t>DNS</a:t>
            </a:r>
            <a:r>
              <a:rPr lang="zh-CN" altLang="en-US" sz="1600" dirty="0" smtClean="0">
                <a:latin typeface="+mn-lt"/>
                <a:ea typeface="+mn-ea"/>
                <a:cs typeface="+mn-ea"/>
                <a:sym typeface="+mn-lt"/>
              </a:rPr>
              <a:t>配置。使用该策略后，</a:t>
            </a:r>
            <a:r>
              <a:rPr lang="en-US" altLang="zh-CN" sz="1600" dirty="0" smtClean="0">
                <a:latin typeface="+mn-lt"/>
                <a:ea typeface="+mn-ea"/>
                <a:cs typeface="+mn-ea"/>
                <a:sym typeface="+mn-lt"/>
              </a:rPr>
              <a:t>Pod </a:t>
            </a:r>
            <a:r>
              <a:rPr lang="zh-CN" altLang="en-US" sz="1600" dirty="0">
                <a:latin typeface="+mn-lt"/>
                <a:ea typeface="+mn-ea"/>
                <a:cs typeface="+mn-ea"/>
                <a:sym typeface="+mn-lt"/>
              </a:rPr>
              <a:t>会使用其 </a:t>
            </a:r>
            <a:r>
              <a:rPr lang="en-US" altLang="zh-CN" sz="1600" dirty="0" err="1">
                <a:latin typeface="+mn-lt"/>
                <a:ea typeface="+mn-ea"/>
                <a:cs typeface="+mn-ea"/>
                <a:sym typeface="+mn-lt"/>
              </a:rPr>
              <a:t>dnsConfig</a:t>
            </a:r>
            <a:r>
              <a:rPr lang="en-US" altLang="zh-CN" sz="1600" dirty="0">
                <a:latin typeface="+mn-lt"/>
                <a:ea typeface="+mn-ea"/>
                <a:cs typeface="+mn-ea"/>
                <a:sym typeface="+mn-lt"/>
              </a:rPr>
              <a:t> </a:t>
            </a:r>
            <a:r>
              <a:rPr lang="zh-CN" altLang="en-US" sz="1600" dirty="0" smtClean="0">
                <a:latin typeface="+mn-lt"/>
                <a:ea typeface="+mn-ea"/>
                <a:cs typeface="+mn-ea"/>
                <a:sym typeface="+mn-lt"/>
              </a:rPr>
              <a:t>字段所</a:t>
            </a:r>
            <a:r>
              <a:rPr lang="zh-CN" altLang="en-US" sz="1600" dirty="0">
                <a:latin typeface="+mn-lt"/>
                <a:ea typeface="+mn-ea"/>
                <a:cs typeface="+mn-ea"/>
                <a:sym typeface="+mn-lt"/>
              </a:rPr>
              <a:t>提供的 </a:t>
            </a:r>
            <a:r>
              <a:rPr lang="en-US" altLang="zh-CN" sz="1600" dirty="0">
                <a:latin typeface="+mn-lt"/>
                <a:ea typeface="+mn-ea"/>
                <a:cs typeface="+mn-ea"/>
                <a:sym typeface="+mn-lt"/>
              </a:rPr>
              <a:t>DNS </a:t>
            </a:r>
            <a:r>
              <a:rPr lang="zh-CN" altLang="en-US" sz="1600" dirty="0">
                <a:latin typeface="+mn-lt"/>
                <a:ea typeface="+mn-ea"/>
                <a:cs typeface="+mn-ea"/>
                <a:sym typeface="+mn-lt"/>
              </a:rPr>
              <a:t>设置</a:t>
            </a:r>
            <a:endParaRPr lang="zh-CN" altLang="en-US" sz="1600" dirty="0">
              <a:latin typeface="+mn-lt"/>
              <a:ea typeface="+mn-ea"/>
              <a:cs typeface="+mn-ea"/>
              <a:sym typeface="+mn-lt"/>
            </a:endParaRPr>
          </a:p>
          <a:p>
            <a:pPr lvl="1"/>
            <a:r>
              <a:rPr lang="en-US" altLang="zh-CN" sz="1600" dirty="0" smtClean="0">
                <a:latin typeface="+mn-lt"/>
                <a:ea typeface="+mn-ea"/>
                <a:cs typeface="+mn-ea"/>
                <a:sym typeface="+mn-lt"/>
              </a:rPr>
              <a:t>Default</a:t>
            </a:r>
            <a:r>
              <a:rPr lang="zh-CN" altLang="en-US" sz="1600" dirty="0" smtClean="0">
                <a:latin typeface="+mn-lt"/>
                <a:ea typeface="+mn-ea"/>
                <a:cs typeface="+mn-ea"/>
                <a:sym typeface="+mn-lt"/>
              </a:rPr>
              <a:t>：使用默认配置。</a:t>
            </a:r>
            <a:r>
              <a:rPr lang="en-US" altLang="zh-CN" sz="1600" dirty="0" smtClean="0">
                <a:latin typeface="+mn-lt"/>
                <a:ea typeface="+mn-ea"/>
                <a:cs typeface="+mn-ea"/>
                <a:sym typeface="+mn-lt"/>
              </a:rPr>
              <a:t>Pod</a:t>
            </a:r>
            <a:r>
              <a:rPr lang="zh-CN" altLang="en-US" sz="1600" dirty="0" smtClean="0">
                <a:latin typeface="+mn-lt"/>
                <a:ea typeface="+mn-ea"/>
                <a:cs typeface="+mn-ea"/>
                <a:sym typeface="+mn-lt"/>
              </a:rPr>
              <a:t>中，默认是继承宿主机的</a:t>
            </a:r>
            <a:r>
              <a:rPr lang="en-US" altLang="zh-CN" sz="1600" dirty="0" smtClean="0">
                <a:latin typeface="+mn-lt"/>
                <a:ea typeface="+mn-ea"/>
                <a:cs typeface="+mn-ea"/>
                <a:sym typeface="+mn-lt"/>
              </a:rPr>
              <a:t>DNS</a:t>
            </a:r>
            <a:r>
              <a:rPr lang="zh-CN" altLang="en-US" sz="1600" dirty="0" smtClean="0">
                <a:latin typeface="+mn-lt"/>
                <a:ea typeface="+mn-ea"/>
                <a:cs typeface="+mn-ea"/>
                <a:sym typeface="+mn-lt"/>
              </a:rPr>
              <a:t>配置</a:t>
            </a:r>
            <a:endParaRPr lang="en-US" altLang="zh-CN" sz="1600" dirty="0" smtClean="0">
              <a:latin typeface="+mn-lt"/>
              <a:ea typeface="+mn-ea"/>
              <a:cs typeface="+mn-ea"/>
              <a:sym typeface="+mn-lt"/>
            </a:endParaRPr>
          </a:p>
          <a:p>
            <a:pPr lvl="1"/>
            <a:r>
              <a:rPr lang="en-US" altLang="zh-CN" sz="1600" dirty="0" err="1">
                <a:latin typeface="+mn-lt"/>
                <a:ea typeface="+mn-ea"/>
                <a:cs typeface="+mn-ea"/>
                <a:sym typeface="+mn-lt"/>
              </a:rPr>
              <a:t>ClusterFirstWithHostNet</a:t>
            </a:r>
            <a:r>
              <a:rPr lang="zh-CN" altLang="en-US" sz="1600" dirty="0">
                <a:latin typeface="+mn-lt"/>
                <a:ea typeface="+mn-ea"/>
                <a:cs typeface="+mn-ea"/>
                <a:sym typeface="+mn-lt"/>
              </a:rPr>
              <a:t>：对于</a:t>
            </a:r>
            <a:r>
              <a:rPr lang="zh-CN" altLang="en-US" sz="1600" dirty="0" smtClean="0">
                <a:latin typeface="+mn-lt"/>
                <a:ea typeface="+mn-ea"/>
                <a:cs typeface="+mn-ea"/>
                <a:sym typeface="+mn-lt"/>
              </a:rPr>
              <a:t>以</a:t>
            </a:r>
            <a:r>
              <a:rPr lang="en-US" altLang="zh-CN" sz="1600" dirty="0" err="1" smtClean="0">
                <a:latin typeface="+mn-lt"/>
                <a:ea typeface="+mn-ea"/>
                <a:cs typeface="+mn-ea"/>
                <a:sym typeface="+mn-lt"/>
              </a:rPr>
              <a:t>hostNetwork</a:t>
            </a:r>
            <a:r>
              <a:rPr lang="zh-CN" altLang="en-US" sz="1600" dirty="0" smtClean="0">
                <a:latin typeface="+mn-lt"/>
                <a:ea typeface="+mn-ea"/>
                <a:cs typeface="+mn-ea"/>
                <a:sym typeface="+mn-lt"/>
              </a:rPr>
              <a:t>方式</a:t>
            </a:r>
            <a:r>
              <a:rPr lang="zh-CN" altLang="en-US" sz="1600" dirty="0">
                <a:latin typeface="+mn-lt"/>
                <a:ea typeface="+mn-ea"/>
                <a:cs typeface="+mn-ea"/>
                <a:sym typeface="+mn-lt"/>
              </a:rPr>
              <a:t>运行</a:t>
            </a:r>
            <a:r>
              <a:rPr lang="zh-CN" altLang="en-US" sz="1600" dirty="0" smtClean="0">
                <a:latin typeface="+mn-lt"/>
                <a:ea typeface="+mn-ea"/>
                <a:cs typeface="+mn-ea"/>
                <a:sym typeface="+mn-lt"/>
              </a:rPr>
              <a:t>的</a:t>
            </a:r>
            <a:r>
              <a:rPr lang="en-US" altLang="zh-CN" sz="1600" dirty="0" smtClean="0">
                <a:latin typeface="+mn-lt"/>
                <a:ea typeface="+mn-ea"/>
                <a:cs typeface="+mn-ea"/>
                <a:sym typeface="+mn-lt"/>
              </a:rPr>
              <a:t>Pod</a:t>
            </a:r>
            <a:r>
              <a:rPr lang="zh-CN" altLang="en-US" sz="1600" dirty="0">
                <a:latin typeface="+mn-lt"/>
                <a:ea typeface="+mn-ea"/>
                <a:cs typeface="+mn-ea"/>
                <a:sym typeface="+mn-lt"/>
              </a:rPr>
              <a:t>，</a:t>
            </a:r>
            <a:r>
              <a:rPr lang="zh-CN" altLang="en-US" sz="1600" dirty="0" smtClean="0">
                <a:latin typeface="+mn-lt"/>
                <a:ea typeface="+mn-ea"/>
                <a:cs typeface="+mn-ea"/>
                <a:sym typeface="+mn-lt"/>
              </a:rPr>
              <a:t>应设置为此策略</a:t>
            </a:r>
            <a:endParaRPr lang="en-US" altLang="zh-CN" sz="1600" dirty="0" smtClean="0">
              <a:latin typeface="+mn-lt"/>
              <a:ea typeface="+mn-ea"/>
              <a:cs typeface="+mn-ea"/>
              <a:sym typeface="+mn-lt"/>
            </a:endParaRPr>
          </a:p>
          <a:p>
            <a:pPr lvl="1"/>
            <a:r>
              <a:rPr lang="en-US" altLang="zh-CN" sz="1600" dirty="0" smtClean="0">
                <a:latin typeface="+mn-lt"/>
                <a:ea typeface="+mn-ea"/>
                <a:cs typeface="+mn-ea"/>
                <a:sym typeface="+mn-lt"/>
              </a:rPr>
              <a:t>ClusterFirst</a:t>
            </a:r>
            <a:r>
              <a:rPr lang="zh-CN" altLang="en-US" sz="1600" dirty="0" smtClean="0">
                <a:latin typeface="+mn-lt"/>
                <a:ea typeface="+mn-ea"/>
                <a:cs typeface="+mn-ea"/>
                <a:sym typeface="+mn-lt"/>
              </a:rPr>
              <a:t>：默认配置。使用集群的</a:t>
            </a:r>
            <a:r>
              <a:rPr lang="en-US" altLang="zh-CN" sz="1600" dirty="0" smtClean="0">
                <a:latin typeface="+mn-lt"/>
                <a:ea typeface="+mn-ea"/>
                <a:cs typeface="+mn-ea"/>
                <a:sym typeface="+mn-lt"/>
              </a:rPr>
              <a:t>DNS</a:t>
            </a:r>
            <a:r>
              <a:rPr lang="zh-CN" altLang="en-US" sz="1600" dirty="0" smtClean="0">
                <a:latin typeface="+mn-lt"/>
                <a:ea typeface="+mn-ea"/>
                <a:cs typeface="+mn-ea"/>
                <a:sym typeface="+mn-lt"/>
              </a:rPr>
              <a:t>服务器，即</a:t>
            </a:r>
            <a:r>
              <a:rPr lang="en-US" altLang="zh-CN" sz="1600" dirty="0" err="1" smtClean="0">
                <a:latin typeface="+mn-lt"/>
                <a:ea typeface="+mn-ea"/>
                <a:cs typeface="+mn-ea"/>
                <a:sym typeface="+mn-lt"/>
              </a:rPr>
              <a:t>coredns</a:t>
            </a:r>
            <a:endParaRPr lang="en-US" altLang="zh-CN" sz="1600" dirty="0" smtClean="0">
              <a:latin typeface="+mn-lt"/>
              <a:ea typeface="+mn-ea"/>
              <a:cs typeface="+mn-ea"/>
              <a:sym typeface="+mn-lt"/>
            </a:endParaRPr>
          </a:p>
          <a:p>
            <a:pPr lvl="1"/>
            <a:endParaRPr lang="zh-CN" altLang="en-US" sz="1600" dirty="0">
              <a:latin typeface="+mn-lt"/>
              <a:ea typeface="+mn-ea"/>
              <a:cs typeface="+mn-ea"/>
              <a:sym typeface="+mn-lt"/>
            </a:endParaRPr>
          </a:p>
          <a:p>
            <a:endParaRPr lang="en-US" altLang="zh-CN" sz="1800" dirty="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smtClean="0">
              <a:latin typeface="+mn-lt"/>
              <a:ea typeface="+mn-ea"/>
              <a:cs typeface="+mn-ea"/>
              <a:sym typeface="+mn-lt"/>
            </a:endParaRPr>
          </a:p>
        </p:txBody>
      </p:sp>
      <p:sp>
        <p:nvSpPr>
          <p:cNvPr id="4" name="矩形 3"/>
          <p:cNvSpPr/>
          <p:nvPr/>
        </p:nvSpPr>
        <p:spPr>
          <a:xfrm>
            <a:off x="4543107" y="2010624"/>
            <a:ext cx="3137854" cy="2086725"/>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a:cs typeface="+mn-ea"/>
                <a:sym typeface="+mn-lt"/>
              </a:rPr>
              <a:t>kind: Pod</a:t>
            </a:r>
            <a:endParaRPr lang="en-US" altLang="zh-CN" sz="1200" kern="0" dirty="0">
              <a:cs typeface="+mn-ea"/>
              <a:sym typeface="+mn-lt"/>
            </a:endParaRPr>
          </a:p>
          <a:p>
            <a:pPr>
              <a:lnSpc>
                <a:spcPct val="120000"/>
              </a:lnSpc>
            </a:pPr>
            <a:r>
              <a:rPr lang="en-US" altLang="zh-CN" sz="1200" kern="0" dirty="0">
                <a:cs typeface="+mn-ea"/>
                <a:sym typeface="+mn-lt"/>
              </a:rPr>
              <a:t>metadata:</a:t>
            </a:r>
            <a:endParaRPr lang="en-US" altLang="zh-CN" sz="1200" kern="0" dirty="0">
              <a:cs typeface="+mn-ea"/>
              <a:sym typeface="+mn-lt"/>
            </a:endParaRPr>
          </a:p>
          <a:p>
            <a:pPr>
              <a:lnSpc>
                <a:spcPct val="120000"/>
              </a:lnSpc>
            </a:pPr>
            <a:r>
              <a:rPr lang="en-US" altLang="zh-CN" sz="1200" kern="0" dirty="0">
                <a:cs typeface="+mn-ea"/>
                <a:sym typeface="+mn-lt"/>
              </a:rPr>
              <a:t>  name: </a:t>
            </a:r>
            <a:r>
              <a:rPr lang="en-US" altLang="zh-CN" sz="1200" kern="0" dirty="0" smtClean="0">
                <a:cs typeface="+mn-ea"/>
                <a:sym typeface="+mn-lt"/>
              </a:rPr>
              <a:t>web</a:t>
            </a:r>
            <a:endParaRPr lang="en-US" altLang="zh-CN" sz="1200" kern="0" dirty="0" smtClean="0">
              <a:cs typeface="+mn-ea"/>
              <a:sym typeface="+mn-lt"/>
            </a:endParaRPr>
          </a:p>
          <a:p>
            <a:pPr>
              <a:lnSpc>
                <a:spcPct val="120000"/>
              </a:lnSpc>
            </a:pPr>
            <a:r>
              <a:rPr lang="en-US" altLang="zh-CN" sz="1200" kern="0" dirty="0" smtClean="0">
                <a:cs typeface="+mn-ea"/>
                <a:sym typeface="+mn-lt"/>
              </a:rPr>
              <a:t>……</a:t>
            </a:r>
            <a:endParaRPr lang="en-US" altLang="zh-CN" sz="1200" kern="0" dirty="0">
              <a:cs typeface="+mn-ea"/>
              <a:sym typeface="+mn-lt"/>
            </a:endParaRPr>
          </a:p>
          <a:p>
            <a:pPr>
              <a:lnSpc>
                <a:spcPct val="120000"/>
              </a:lnSpc>
            </a:pPr>
            <a:r>
              <a:rPr lang="en-US" altLang="zh-CN" sz="1200" kern="0" dirty="0" smtClean="0">
                <a:cs typeface="+mn-ea"/>
                <a:sym typeface="+mn-lt"/>
              </a:rPr>
              <a:t>spec:</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dnsPolicy</a:t>
            </a:r>
            <a:r>
              <a:rPr lang="en-US" altLang="zh-CN" sz="1200" kern="0" dirty="0">
                <a:cs typeface="+mn-ea"/>
                <a:sym typeface="+mn-lt"/>
              </a:rPr>
              <a:t>: Default </a:t>
            </a:r>
            <a:endParaRPr lang="en-US" altLang="zh-CN" sz="1200" kern="0" dirty="0">
              <a:cs typeface="+mn-ea"/>
              <a:sym typeface="+mn-lt"/>
            </a:endParaRPr>
          </a:p>
          <a:p>
            <a:pPr>
              <a:lnSpc>
                <a:spcPct val="120000"/>
              </a:lnSpc>
            </a:pPr>
            <a:r>
              <a:rPr lang="en-US" altLang="zh-CN" sz="1200" kern="0" dirty="0">
                <a:cs typeface="+mn-ea"/>
                <a:sym typeface="+mn-lt"/>
              </a:rPr>
              <a:t>  containers:</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a:t>
            </a:r>
            <a:endParaRPr lang="en-US" altLang="zh-CN" sz="1200" kern="0" dirty="0">
              <a:cs typeface="+mn-ea"/>
              <a:sym typeface="+mn-lt"/>
            </a:endParaRPr>
          </a:p>
        </p:txBody>
      </p:sp>
      <p:sp>
        <p:nvSpPr>
          <p:cNvPr id="5" name="矩形 4"/>
          <p:cNvSpPr/>
          <p:nvPr/>
        </p:nvSpPr>
        <p:spPr>
          <a:xfrm>
            <a:off x="4710499" y="3410082"/>
            <a:ext cx="1715526" cy="199208"/>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什么是容器编排</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2000" dirty="0" smtClean="0">
                <a:latin typeface="+mn-lt"/>
                <a:ea typeface="+mn-ea"/>
                <a:cs typeface="+mn-ea"/>
                <a:sym typeface="+mn-lt"/>
              </a:rPr>
              <a:t>容器编排相当于一个容器集群部署工具</a:t>
            </a:r>
            <a:r>
              <a:rPr lang="zh-CN" altLang="en-US" sz="2000" dirty="0">
                <a:latin typeface="+mn-lt"/>
                <a:ea typeface="+mn-ea"/>
                <a:cs typeface="+mn-ea"/>
                <a:sym typeface="+mn-lt"/>
              </a:rPr>
              <a:t>，可以</a:t>
            </a:r>
            <a:r>
              <a:rPr lang="zh-CN" altLang="en-US" sz="2000" dirty="0" smtClean="0">
                <a:latin typeface="+mn-lt"/>
                <a:ea typeface="+mn-ea"/>
                <a:cs typeface="+mn-ea"/>
                <a:sym typeface="+mn-lt"/>
              </a:rPr>
              <a:t>自动化地完成容器部署、管理、弹性伸缩及网络注册等</a:t>
            </a:r>
            <a:endParaRPr lang="en-US" altLang="zh-CN" sz="2000" dirty="0" smtClean="0">
              <a:latin typeface="+mn-lt"/>
              <a:ea typeface="+mn-ea"/>
              <a:cs typeface="+mn-ea"/>
              <a:sym typeface="+mn-lt"/>
            </a:endParaRPr>
          </a:p>
          <a:p>
            <a:r>
              <a:rPr lang="zh-CN" altLang="en-US" sz="2000" dirty="0">
                <a:latin typeface="+mn-lt"/>
                <a:ea typeface="+mn-ea"/>
                <a:cs typeface="+mn-ea"/>
                <a:sym typeface="+mn-lt"/>
              </a:rPr>
              <a:t>容器编排历史中的重要</a:t>
            </a:r>
            <a:r>
              <a:rPr lang="zh-CN" altLang="en-US" sz="2000" dirty="0" smtClean="0">
                <a:latin typeface="+mn-lt"/>
                <a:ea typeface="+mn-ea"/>
                <a:cs typeface="+mn-ea"/>
                <a:sym typeface="+mn-lt"/>
              </a:rPr>
              <a:t>系统</a:t>
            </a:r>
            <a:endParaRPr lang="en-US" altLang="zh-CN" sz="2000" dirty="0" smtClean="0">
              <a:latin typeface="+mn-lt"/>
              <a:ea typeface="+mn-ea"/>
              <a:cs typeface="+mn-ea"/>
              <a:sym typeface="+mn-lt"/>
            </a:endParaRPr>
          </a:p>
          <a:p>
            <a:pPr lvl="1"/>
            <a:r>
              <a:rPr lang="en-US" altLang="zh-CN" sz="1800" dirty="0" smtClean="0">
                <a:latin typeface="+mn-lt"/>
                <a:ea typeface="+mn-ea"/>
                <a:cs typeface="+mn-ea"/>
                <a:sym typeface="+mn-lt"/>
              </a:rPr>
              <a:t>MESOS</a:t>
            </a:r>
            <a:endParaRPr lang="en-US" altLang="zh-CN" sz="1800" dirty="0" smtClean="0">
              <a:latin typeface="+mn-lt"/>
              <a:ea typeface="+mn-ea"/>
              <a:cs typeface="+mn-ea"/>
              <a:sym typeface="+mn-lt"/>
            </a:endParaRPr>
          </a:p>
          <a:p>
            <a:pPr lvl="1"/>
            <a:r>
              <a:rPr lang="en-US" altLang="zh-CN" sz="1800" dirty="0" smtClean="0">
                <a:latin typeface="+mn-lt"/>
                <a:ea typeface="+mn-ea"/>
                <a:cs typeface="+mn-ea"/>
                <a:sym typeface="+mn-lt"/>
              </a:rPr>
              <a:t>Kubernetes</a:t>
            </a:r>
            <a:endParaRPr lang="en-US" altLang="zh-CN" sz="1800" dirty="0" smtClean="0">
              <a:latin typeface="+mn-lt"/>
              <a:ea typeface="+mn-ea"/>
              <a:cs typeface="+mn-ea"/>
              <a:sym typeface="+mn-lt"/>
            </a:endParaRPr>
          </a:p>
          <a:p>
            <a:pPr lvl="1"/>
            <a:r>
              <a:rPr lang="en-US" altLang="zh-CN" sz="1800" dirty="0" err="1" smtClean="0">
                <a:latin typeface="+mn-lt"/>
                <a:ea typeface="+mn-ea"/>
                <a:cs typeface="+mn-ea"/>
                <a:sym typeface="+mn-lt"/>
              </a:rPr>
              <a:t>Docker</a:t>
            </a:r>
            <a:r>
              <a:rPr lang="en-US" altLang="zh-CN" sz="1800" dirty="0" smtClean="0">
                <a:latin typeface="+mn-lt"/>
                <a:ea typeface="+mn-ea"/>
                <a:cs typeface="+mn-ea"/>
                <a:sym typeface="+mn-lt"/>
              </a:rPr>
              <a:t> swarm</a:t>
            </a:r>
            <a:endParaRPr lang="zh-CN" altLang="en-US" sz="1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设置容器对外暴露端口</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11293475" cy="3221552"/>
          </a:xfrm>
        </p:spPr>
        <p:txBody>
          <a:bodyPr/>
          <a:lstStyle/>
          <a:p>
            <a:r>
              <a:rPr lang="zh-CN" altLang="en-US" sz="1800" dirty="0" smtClean="0">
                <a:latin typeface="+mn-lt"/>
                <a:ea typeface="+mn-ea"/>
                <a:cs typeface="+mn-ea"/>
                <a:sym typeface="+mn-lt"/>
              </a:rPr>
              <a:t>需求：创建一个名称为</a:t>
            </a:r>
            <a:r>
              <a:rPr lang="en-US" altLang="zh-CN" sz="1800" dirty="0" smtClean="0">
                <a:latin typeface="+mn-lt"/>
                <a:ea typeface="+mn-ea"/>
                <a:cs typeface="+mn-ea"/>
                <a:sym typeface="+mn-lt"/>
              </a:rPr>
              <a:t>web</a:t>
            </a:r>
            <a:r>
              <a:rPr lang="zh-CN" altLang="en-US" sz="1800" dirty="0" smtClean="0">
                <a:latin typeface="+mn-lt"/>
                <a:ea typeface="+mn-ea"/>
                <a:cs typeface="+mn-ea"/>
                <a:sym typeface="+mn-lt"/>
              </a:rPr>
              <a:t>的</a:t>
            </a:r>
            <a:r>
              <a:rPr lang="en-US" altLang="zh-CN" sz="1800" dirty="0" smtClean="0">
                <a:latin typeface="+mn-lt"/>
                <a:ea typeface="+mn-ea"/>
                <a:cs typeface="+mn-ea"/>
                <a:sym typeface="+mn-lt"/>
              </a:rPr>
              <a:t>Pod</a:t>
            </a:r>
            <a:r>
              <a:rPr lang="zh-CN" altLang="en-US" sz="1800" dirty="0" smtClean="0">
                <a:latin typeface="+mn-lt"/>
                <a:ea typeface="+mn-ea"/>
                <a:cs typeface="+mn-ea"/>
                <a:sym typeface="+mn-lt"/>
              </a:rPr>
              <a:t>，该</a:t>
            </a:r>
            <a:r>
              <a:rPr lang="en-US" altLang="zh-CN" sz="1800" dirty="0" smtClean="0">
                <a:latin typeface="+mn-lt"/>
                <a:ea typeface="+mn-ea"/>
                <a:cs typeface="+mn-ea"/>
                <a:sym typeface="+mn-lt"/>
              </a:rPr>
              <a:t>Pod</a:t>
            </a:r>
            <a:r>
              <a:rPr lang="zh-CN" altLang="en-US" sz="1800" dirty="0" smtClean="0">
                <a:latin typeface="+mn-lt"/>
                <a:ea typeface="+mn-ea"/>
                <a:cs typeface="+mn-ea"/>
                <a:sym typeface="+mn-lt"/>
              </a:rPr>
              <a:t>需运行在</a:t>
            </a:r>
            <a:r>
              <a:rPr lang="en-US" altLang="zh-CN" sz="1800" dirty="0" smtClean="0">
                <a:latin typeface="+mn-lt"/>
                <a:ea typeface="+mn-ea"/>
                <a:cs typeface="+mn-ea"/>
                <a:sym typeface="+mn-lt"/>
              </a:rPr>
              <a:t>test</a:t>
            </a:r>
            <a:r>
              <a:rPr lang="zh-CN" altLang="en-US" sz="1800" dirty="0" smtClean="0">
                <a:latin typeface="+mn-lt"/>
                <a:ea typeface="+mn-ea"/>
                <a:cs typeface="+mn-ea"/>
                <a:sym typeface="+mn-lt"/>
              </a:rPr>
              <a:t>命名空间。业务容器名称设置为</a:t>
            </a:r>
            <a:r>
              <a:rPr lang="en-US" altLang="zh-CN" sz="1800" dirty="0" smtClean="0">
                <a:latin typeface="+mn-lt"/>
                <a:ea typeface="+mn-ea"/>
                <a:cs typeface="+mn-ea"/>
                <a:sym typeface="+mn-lt"/>
              </a:rPr>
              <a:t>mynginx</a:t>
            </a:r>
            <a:r>
              <a:rPr lang="zh-CN" altLang="en-US" sz="1800" dirty="0" smtClean="0">
                <a:latin typeface="+mn-lt"/>
                <a:ea typeface="+mn-ea"/>
                <a:cs typeface="+mn-ea"/>
                <a:sym typeface="+mn-lt"/>
              </a:rPr>
              <a:t>，镜像使用</a:t>
            </a:r>
            <a:r>
              <a:rPr lang="en-US" altLang="zh-CN" sz="1800" dirty="0" smtClean="0">
                <a:latin typeface="+mn-lt"/>
                <a:ea typeface="+mn-ea"/>
                <a:cs typeface="+mn-ea"/>
                <a:sym typeface="+mn-lt"/>
              </a:rPr>
              <a:t>nginx:1.21</a:t>
            </a:r>
            <a:r>
              <a:rPr lang="zh-CN" altLang="en-US" sz="1800" dirty="0" smtClean="0">
                <a:latin typeface="+mn-lt"/>
                <a:ea typeface="+mn-ea"/>
                <a:cs typeface="+mn-ea"/>
                <a:sym typeface="+mn-lt"/>
              </a:rPr>
              <a:t>，并将</a:t>
            </a:r>
            <a:r>
              <a:rPr lang="en-US" altLang="zh-CN" sz="1800" dirty="0" smtClean="0">
                <a:latin typeface="+mn-lt"/>
                <a:ea typeface="+mn-ea"/>
                <a:cs typeface="+mn-ea"/>
                <a:sym typeface="+mn-lt"/>
              </a:rPr>
              <a:t>nginx</a:t>
            </a:r>
            <a:r>
              <a:rPr lang="zh-CN" altLang="en-US" sz="1800" dirty="0" smtClean="0">
                <a:latin typeface="+mn-lt"/>
                <a:ea typeface="+mn-ea"/>
                <a:cs typeface="+mn-ea"/>
                <a:sym typeface="+mn-lt"/>
              </a:rPr>
              <a:t>默认使用的</a:t>
            </a:r>
            <a:r>
              <a:rPr lang="en-US" altLang="zh-CN" sz="1800" dirty="0" smtClean="0">
                <a:latin typeface="+mn-lt"/>
                <a:ea typeface="+mn-ea"/>
                <a:cs typeface="+mn-ea"/>
                <a:sym typeface="+mn-lt"/>
              </a:rPr>
              <a:t>80</a:t>
            </a:r>
            <a:r>
              <a:rPr lang="zh-CN" altLang="en-US" sz="1800" dirty="0" smtClean="0">
                <a:latin typeface="+mn-lt"/>
                <a:ea typeface="+mn-ea"/>
                <a:cs typeface="+mn-ea"/>
                <a:sym typeface="+mn-lt"/>
              </a:rPr>
              <a:t>端口映射到主机的</a:t>
            </a:r>
            <a:r>
              <a:rPr lang="en-US" altLang="zh-CN" sz="1800" dirty="0" smtClean="0">
                <a:latin typeface="+mn-lt"/>
                <a:ea typeface="+mn-ea"/>
                <a:cs typeface="+mn-ea"/>
                <a:sym typeface="+mn-lt"/>
              </a:rPr>
              <a:t>30001</a:t>
            </a:r>
            <a:r>
              <a:rPr lang="zh-CN" altLang="en-US" sz="1800" dirty="0" smtClean="0">
                <a:latin typeface="+mn-lt"/>
                <a:ea typeface="+mn-ea"/>
                <a:cs typeface="+mn-ea"/>
                <a:sym typeface="+mn-lt"/>
              </a:rPr>
              <a:t>端口</a:t>
            </a:r>
            <a:endParaRPr lang="en-US" altLang="zh-CN" sz="1800" dirty="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smtClean="0">
              <a:latin typeface="+mn-lt"/>
              <a:ea typeface="+mn-ea"/>
              <a:cs typeface="+mn-ea"/>
              <a:sym typeface="+mn-lt"/>
            </a:endParaRPr>
          </a:p>
          <a:p>
            <a:r>
              <a:rPr lang="en-US" altLang="zh-CN" sz="1800" dirty="0">
                <a:latin typeface="+mn-lt"/>
                <a:ea typeface="+mn-ea"/>
                <a:cs typeface="+mn-ea"/>
                <a:sym typeface="+mn-lt"/>
              </a:rPr>
              <a:t>p</a:t>
            </a:r>
            <a:r>
              <a:rPr lang="en-US" altLang="zh-CN" sz="1800" dirty="0" smtClean="0">
                <a:latin typeface="+mn-lt"/>
                <a:ea typeface="+mn-ea"/>
                <a:cs typeface="+mn-ea"/>
                <a:sym typeface="+mn-lt"/>
              </a:rPr>
              <a:t>orts</a:t>
            </a:r>
            <a:r>
              <a:rPr lang="zh-CN" altLang="en-US" sz="1800" dirty="0" smtClean="0">
                <a:latin typeface="+mn-lt"/>
                <a:ea typeface="+mn-ea"/>
                <a:cs typeface="+mn-ea"/>
                <a:sym typeface="+mn-lt"/>
              </a:rPr>
              <a:t>说明：</a:t>
            </a:r>
            <a:endParaRPr lang="en-US" altLang="zh-CN" sz="1800" dirty="0" smtClean="0">
              <a:latin typeface="+mn-lt"/>
              <a:ea typeface="+mn-ea"/>
              <a:cs typeface="+mn-ea"/>
              <a:sym typeface="+mn-lt"/>
            </a:endParaRPr>
          </a:p>
          <a:p>
            <a:pPr lvl="1"/>
            <a:r>
              <a:rPr lang="en-US" altLang="zh-CN" sz="1600" dirty="0" smtClean="0">
                <a:latin typeface="+mn-lt"/>
                <a:ea typeface="+mn-ea"/>
                <a:cs typeface="+mn-ea"/>
                <a:sym typeface="+mn-lt"/>
              </a:rPr>
              <a:t>name</a:t>
            </a:r>
            <a:r>
              <a:rPr lang="zh-CN" altLang="en-US" sz="1600" dirty="0" smtClean="0">
                <a:latin typeface="+mn-lt"/>
                <a:ea typeface="+mn-ea"/>
                <a:cs typeface="+mn-ea"/>
                <a:sym typeface="+mn-lt"/>
              </a:rPr>
              <a:t>：可选，要暴露端口的名称</a:t>
            </a:r>
            <a:endParaRPr lang="en-US" altLang="zh-CN" sz="1600" dirty="0" smtClean="0">
              <a:latin typeface="+mn-lt"/>
              <a:ea typeface="+mn-ea"/>
              <a:cs typeface="+mn-ea"/>
              <a:sym typeface="+mn-lt"/>
            </a:endParaRPr>
          </a:p>
          <a:p>
            <a:pPr lvl="1"/>
            <a:r>
              <a:rPr lang="en-US" altLang="zh-CN" sz="1600" dirty="0">
                <a:latin typeface="+mn-lt"/>
                <a:ea typeface="+mn-ea"/>
                <a:cs typeface="+mn-ea"/>
                <a:sym typeface="+mn-lt"/>
              </a:rPr>
              <a:t>protocol</a:t>
            </a:r>
            <a:r>
              <a:rPr lang="zh-CN" altLang="en-US" sz="1600" dirty="0" smtClean="0">
                <a:latin typeface="+mn-lt"/>
                <a:ea typeface="+mn-ea"/>
                <a:cs typeface="+mn-ea"/>
                <a:sym typeface="+mn-lt"/>
              </a:rPr>
              <a:t>：可选，端口所使用的协议，默认为</a:t>
            </a:r>
            <a:r>
              <a:rPr lang="en-US" altLang="zh-CN" sz="1600" dirty="0" smtClean="0">
                <a:latin typeface="+mn-lt"/>
                <a:ea typeface="+mn-ea"/>
                <a:cs typeface="+mn-ea"/>
                <a:sym typeface="+mn-lt"/>
              </a:rPr>
              <a:t>TCP</a:t>
            </a:r>
            <a:endParaRPr lang="en-US" altLang="zh-CN" sz="1600" dirty="0" smtClean="0">
              <a:latin typeface="+mn-lt"/>
              <a:ea typeface="+mn-ea"/>
              <a:cs typeface="+mn-ea"/>
              <a:sym typeface="+mn-lt"/>
            </a:endParaRPr>
          </a:p>
          <a:p>
            <a:pPr lvl="1"/>
            <a:r>
              <a:rPr lang="en-US" altLang="zh-CN" sz="1600" dirty="0">
                <a:latin typeface="+mn-lt"/>
                <a:ea typeface="+mn-ea"/>
                <a:cs typeface="+mn-ea"/>
                <a:sym typeface="+mn-lt"/>
              </a:rPr>
              <a:t>containerPort</a:t>
            </a:r>
            <a:r>
              <a:rPr lang="zh-CN" altLang="en-US" sz="1600" dirty="0" smtClean="0">
                <a:latin typeface="+mn-lt"/>
                <a:ea typeface="+mn-ea"/>
                <a:cs typeface="+mn-ea"/>
                <a:sym typeface="+mn-lt"/>
              </a:rPr>
              <a:t>：必选，要暴露的容器端口</a:t>
            </a:r>
            <a:endParaRPr lang="en-US" altLang="zh-CN" sz="1600" dirty="0" smtClean="0">
              <a:latin typeface="+mn-lt"/>
              <a:ea typeface="+mn-ea"/>
              <a:cs typeface="+mn-ea"/>
              <a:sym typeface="+mn-lt"/>
            </a:endParaRPr>
          </a:p>
          <a:p>
            <a:pPr lvl="1"/>
            <a:r>
              <a:rPr lang="en-US" altLang="zh-CN" sz="1600" dirty="0" err="1">
                <a:latin typeface="+mn-lt"/>
                <a:ea typeface="+mn-ea"/>
                <a:cs typeface="+mn-ea"/>
                <a:sym typeface="+mn-lt"/>
              </a:rPr>
              <a:t>host</a:t>
            </a:r>
            <a:r>
              <a:rPr lang="en-US" altLang="zh-CN" sz="1600" dirty="0" err="1" smtClean="0">
                <a:latin typeface="+mn-lt"/>
                <a:ea typeface="+mn-ea"/>
                <a:cs typeface="+mn-ea"/>
                <a:sym typeface="+mn-lt"/>
              </a:rPr>
              <a:t>Port</a:t>
            </a:r>
            <a:r>
              <a:rPr lang="zh-CN" altLang="en-US" sz="1600" dirty="0" smtClean="0">
                <a:latin typeface="+mn-lt"/>
                <a:ea typeface="+mn-ea"/>
                <a:cs typeface="+mn-ea"/>
                <a:sym typeface="+mn-lt"/>
              </a:rPr>
              <a:t>：可选，映射到主机的端口</a:t>
            </a:r>
            <a:endParaRPr lang="en-US" altLang="zh-CN" sz="1800" dirty="0">
              <a:latin typeface="+mn-lt"/>
              <a:ea typeface="+mn-ea"/>
              <a:cs typeface="+mn-ea"/>
              <a:sym typeface="+mn-lt"/>
            </a:endParaRPr>
          </a:p>
        </p:txBody>
      </p:sp>
      <p:sp>
        <p:nvSpPr>
          <p:cNvPr id="4" name="矩形 3"/>
          <p:cNvSpPr/>
          <p:nvPr/>
        </p:nvSpPr>
        <p:spPr>
          <a:xfrm>
            <a:off x="5779122" y="1985400"/>
            <a:ext cx="3137854" cy="2751522"/>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smtClean="0">
                <a:cs typeface="+mn-ea"/>
                <a:sym typeface="+mn-lt"/>
              </a:rPr>
              <a:t>……</a:t>
            </a:r>
            <a:endParaRPr lang="en-US" altLang="zh-CN" sz="1200" kern="0" dirty="0">
              <a:cs typeface="+mn-ea"/>
              <a:sym typeface="+mn-lt"/>
            </a:endParaRPr>
          </a:p>
          <a:p>
            <a:pPr>
              <a:lnSpc>
                <a:spcPct val="120000"/>
              </a:lnSpc>
            </a:pPr>
            <a:r>
              <a:rPr lang="en-US" altLang="zh-CN" sz="1200" kern="0" dirty="0" smtClean="0">
                <a:cs typeface="+mn-ea"/>
                <a:sym typeface="+mn-lt"/>
              </a:rPr>
              <a:t>spec:</a:t>
            </a:r>
            <a:endParaRPr lang="en-US" altLang="zh-CN" sz="1200" kern="0" dirty="0" smtClean="0">
              <a:cs typeface="+mn-ea"/>
              <a:sym typeface="+mn-lt"/>
            </a:endParaRPr>
          </a:p>
          <a:p>
            <a:pPr>
              <a:lnSpc>
                <a:spcPct val="120000"/>
              </a:lnSpc>
            </a:pPr>
            <a:r>
              <a:rPr lang="en-US" altLang="zh-CN" sz="1200" kern="0" dirty="0">
                <a:cs typeface="+mn-ea"/>
                <a:sym typeface="+mn-lt"/>
              </a:rPr>
              <a:t>    containers:</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 </a:t>
            </a:r>
            <a:r>
              <a:rPr lang="en-US" altLang="zh-CN" sz="1200" kern="0" dirty="0">
                <a:cs typeface="+mn-ea"/>
                <a:sym typeface="+mn-lt"/>
              </a:rPr>
              <a:t>name: mynginx</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image</a:t>
            </a:r>
            <a:r>
              <a:rPr lang="en-US" altLang="zh-CN" sz="1200" kern="0" dirty="0">
                <a:cs typeface="+mn-ea"/>
                <a:sym typeface="+mn-lt"/>
              </a:rPr>
              <a:t>: nginx:1.21</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imagePullPolicy: Always</a:t>
            </a:r>
            <a:endParaRPr lang="en-US" altLang="zh-CN" sz="1200" kern="0" dirty="0">
              <a:cs typeface="+mn-ea"/>
              <a:sym typeface="+mn-lt"/>
            </a:endParaRPr>
          </a:p>
          <a:p>
            <a:pPr>
              <a:lnSpc>
                <a:spcPct val="120000"/>
              </a:lnSpc>
            </a:pPr>
            <a:r>
              <a:rPr lang="en-US" altLang="zh-CN" sz="1200" kern="0" dirty="0" smtClean="0">
                <a:cs typeface="+mn-ea"/>
                <a:sym typeface="+mn-lt"/>
              </a:rPr>
              <a:t>      ports:</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 name: nginx</a:t>
            </a:r>
            <a:endParaRPr lang="en-US" altLang="zh-CN" sz="1200" kern="0" dirty="0" smtClean="0">
              <a:cs typeface="+mn-ea"/>
              <a:sym typeface="+mn-lt"/>
            </a:endParaRPr>
          </a:p>
          <a:p>
            <a:pPr>
              <a:lnSpc>
                <a:spcPct val="120000"/>
              </a:lnSpc>
            </a:pPr>
            <a:r>
              <a:rPr lang="en-US" altLang="zh-CN" sz="1200" kern="0" dirty="0">
                <a:cs typeface="+mn-ea"/>
                <a:sym typeface="+mn-lt"/>
              </a:rPr>
              <a:t>          protocol: TCP </a:t>
            </a:r>
            <a:endParaRPr lang="en-US" altLang="zh-CN" sz="1200" kern="0" dirty="0" smtClean="0">
              <a:cs typeface="+mn-ea"/>
              <a:sym typeface="+mn-lt"/>
            </a:endParaRPr>
          </a:p>
          <a:p>
            <a:pPr>
              <a:lnSpc>
                <a:spcPct val="120000"/>
              </a:lnSpc>
            </a:pPr>
            <a:r>
              <a:rPr lang="en-US" altLang="zh-CN" sz="1200" kern="0" dirty="0">
                <a:cs typeface="+mn-ea"/>
                <a:sym typeface="+mn-lt"/>
              </a:rPr>
              <a:t>          containerPort: </a:t>
            </a:r>
            <a:r>
              <a:rPr lang="en-US" altLang="zh-CN" sz="1200" kern="0" dirty="0" smtClean="0">
                <a:cs typeface="+mn-ea"/>
                <a:sym typeface="+mn-lt"/>
              </a:rPr>
              <a:t>80</a:t>
            </a:r>
            <a:endParaRPr lang="zh-CN" altLang="en-US" sz="1200" kern="0" dirty="0">
              <a:cs typeface="+mn-ea"/>
              <a:sym typeface="+mn-lt"/>
            </a:endParaRPr>
          </a:p>
          <a:p>
            <a:pPr>
              <a:lnSpc>
                <a:spcPct val="120000"/>
              </a:lnSpc>
            </a:pPr>
            <a:r>
              <a:rPr lang="zh-CN" altLang="en-US" sz="1200" kern="0" dirty="0">
                <a:cs typeface="+mn-ea"/>
                <a:sym typeface="+mn-lt"/>
              </a:rPr>
              <a:t>      </a:t>
            </a:r>
            <a:r>
              <a:rPr lang="zh-CN" altLang="en-US" sz="1200" kern="0" dirty="0" smtClean="0">
                <a:cs typeface="+mn-ea"/>
                <a:sym typeface="+mn-lt"/>
              </a:rPr>
              <a:t>    </a:t>
            </a:r>
            <a:r>
              <a:rPr lang="en-US" altLang="zh-CN" sz="1200" kern="0" dirty="0" err="1" smtClean="0">
                <a:cs typeface="+mn-ea"/>
                <a:sym typeface="+mn-lt"/>
              </a:rPr>
              <a:t>hostPort</a:t>
            </a:r>
            <a:r>
              <a:rPr lang="en-US" altLang="zh-CN" sz="1200" kern="0" dirty="0">
                <a:cs typeface="+mn-ea"/>
                <a:sym typeface="+mn-lt"/>
              </a:rPr>
              <a:t>: </a:t>
            </a:r>
            <a:r>
              <a:rPr lang="en-US" altLang="zh-CN" sz="1200" kern="0" dirty="0" smtClean="0">
                <a:cs typeface="+mn-ea"/>
                <a:sym typeface="+mn-lt"/>
              </a:rPr>
              <a:t>30001</a:t>
            </a:r>
            <a:endParaRPr lang="en-US" altLang="zh-CN" sz="1200" kern="0" dirty="0" smtClean="0">
              <a:cs typeface="+mn-ea"/>
              <a:sym typeface="+mn-lt"/>
            </a:endParaRPr>
          </a:p>
        </p:txBody>
      </p:sp>
      <p:sp>
        <p:nvSpPr>
          <p:cNvPr id="5" name="矩形 4"/>
          <p:cNvSpPr/>
          <p:nvPr/>
        </p:nvSpPr>
        <p:spPr>
          <a:xfrm>
            <a:off x="6085251" y="3605124"/>
            <a:ext cx="1545258" cy="1067776"/>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设置</a:t>
            </a:r>
            <a:r>
              <a:rPr lang="zh-CN" altLang="en-US" dirty="0" smtClean="0">
                <a:latin typeface="+mn-lt"/>
                <a:ea typeface="+mn-ea"/>
                <a:cs typeface="+mn-ea"/>
                <a:sym typeface="+mn-lt"/>
              </a:rPr>
              <a:t>容器执行</a:t>
            </a:r>
            <a:r>
              <a:rPr lang="zh-CN" altLang="en-US" dirty="0">
                <a:latin typeface="+mn-lt"/>
                <a:ea typeface="+mn-ea"/>
                <a:cs typeface="+mn-ea"/>
                <a:sym typeface="+mn-lt"/>
              </a:rPr>
              <a:t>的命令及参数</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11293475" cy="3221552"/>
          </a:xfrm>
        </p:spPr>
        <p:txBody>
          <a:bodyPr/>
          <a:lstStyle/>
          <a:p>
            <a:r>
              <a:rPr lang="zh-CN" altLang="en-US" sz="1800" dirty="0" smtClean="0">
                <a:latin typeface="+mn-lt"/>
                <a:ea typeface="+mn-ea"/>
                <a:cs typeface="+mn-ea"/>
                <a:sym typeface="+mn-lt"/>
              </a:rPr>
              <a:t>需求：创建一个名称为</a:t>
            </a:r>
            <a:r>
              <a:rPr lang="en-US" altLang="zh-CN" sz="1800" dirty="0">
                <a:latin typeface="+mn-lt"/>
                <a:ea typeface="+mn-ea"/>
                <a:cs typeface="+mn-ea"/>
                <a:sym typeface="+mn-lt"/>
              </a:rPr>
              <a:t>network</a:t>
            </a:r>
            <a:r>
              <a:rPr lang="zh-CN" altLang="en-US" sz="1800" dirty="0" smtClean="0">
                <a:latin typeface="+mn-lt"/>
                <a:ea typeface="+mn-ea"/>
                <a:cs typeface="+mn-ea"/>
                <a:sym typeface="+mn-lt"/>
              </a:rPr>
              <a:t>的</a:t>
            </a:r>
            <a:r>
              <a:rPr lang="en-US" altLang="zh-CN" sz="1800" dirty="0" smtClean="0">
                <a:latin typeface="+mn-lt"/>
                <a:ea typeface="+mn-ea"/>
                <a:cs typeface="+mn-ea"/>
                <a:sym typeface="+mn-lt"/>
              </a:rPr>
              <a:t>Pod</a:t>
            </a:r>
            <a:r>
              <a:rPr lang="zh-CN" altLang="en-US" sz="1800" dirty="0" smtClean="0">
                <a:latin typeface="+mn-lt"/>
                <a:ea typeface="+mn-ea"/>
                <a:cs typeface="+mn-ea"/>
                <a:sym typeface="+mn-lt"/>
              </a:rPr>
              <a:t>，该</a:t>
            </a:r>
            <a:r>
              <a:rPr lang="en-US" altLang="zh-CN" sz="1800" dirty="0" smtClean="0">
                <a:latin typeface="+mn-lt"/>
                <a:ea typeface="+mn-ea"/>
                <a:cs typeface="+mn-ea"/>
                <a:sym typeface="+mn-lt"/>
              </a:rPr>
              <a:t>Pod</a:t>
            </a:r>
            <a:r>
              <a:rPr lang="zh-CN" altLang="en-US" sz="1800" dirty="0" smtClean="0">
                <a:latin typeface="+mn-lt"/>
                <a:ea typeface="+mn-ea"/>
                <a:cs typeface="+mn-ea"/>
                <a:sym typeface="+mn-lt"/>
              </a:rPr>
              <a:t>需运行在</a:t>
            </a:r>
            <a:r>
              <a:rPr lang="en-US" altLang="zh-CN" sz="1800" dirty="0" smtClean="0">
                <a:latin typeface="+mn-lt"/>
                <a:ea typeface="+mn-ea"/>
                <a:cs typeface="+mn-ea"/>
                <a:sym typeface="+mn-lt"/>
              </a:rPr>
              <a:t>test</a:t>
            </a:r>
            <a:r>
              <a:rPr lang="zh-CN" altLang="en-US" sz="1800" dirty="0" smtClean="0">
                <a:latin typeface="+mn-lt"/>
                <a:ea typeface="+mn-ea"/>
                <a:cs typeface="+mn-ea"/>
                <a:sym typeface="+mn-lt"/>
              </a:rPr>
              <a:t>命名空间。业务容器名称设置为</a:t>
            </a:r>
            <a:r>
              <a:rPr lang="en-US" altLang="zh-CN" sz="1800" dirty="0" smtClean="0">
                <a:latin typeface="+mn-lt"/>
                <a:ea typeface="+mn-ea"/>
                <a:cs typeface="+mn-ea"/>
                <a:sym typeface="+mn-lt"/>
              </a:rPr>
              <a:t>network-test</a:t>
            </a:r>
            <a:r>
              <a:rPr lang="zh-CN" altLang="en-US" sz="1800" dirty="0" smtClean="0">
                <a:latin typeface="+mn-lt"/>
                <a:ea typeface="+mn-ea"/>
                <a:cs typeface="+mn-ea"/>
                <a:sym typeface="+mn-lt"/>
              </a:rPr>
              <a:t>，镜像使用</a:t>
            </a:r>
            <a:r>
              <a:rPr lang="en-US" altLang="zh-CN" sz="1800" dirty="0" err="1" smtClean="0">
                <a:latin typeface="+mn-lt"/>
                <a:ea typeface="+mn-ea"/>
                <a:cs typeface="+mn-ea"/>
                <a:sym typeface="+mn-lt"/>
              </a:rPr>
              <a:t>busybox:latest</a:t>
            </a:r>
            <a:r>
              <a:rPr lang="zh-CN" altLang="en-US" sz="1800" dirty="0" smtClean="0">
                <a:latin typeface="+mn-lt"/>
                <a:ea typeface="+mn-ea"/>
                <a:cs typeface="+mn-ea"/>
                <a:sym typeface="+mn-lt"/>
              </a:rPr>
              <a:t>，使其启动时测试是否能够正常访问外网，未后续启动容器做准备</a:t>
            </a:r>
            <a:endParaRPr lang="en-US" altLang="zh-CN" sz="1800" dirty="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smtClean="0">
              <a:latin typeface="+mn-lt"/>
              <a:ea typeface="+mn-ea"/>
              <a:cs typeface="+mn-ea"/>
              <a:sym typeface="+mn-lt"/>
            </a:endParaRPr>
          </a:p>
        </p:txBody>
      </p:sp>
      <p:grpSp>
        <p:nvGrpSpPr>
          <p:cNvPr id="8" name="组合 7"/>
          <p:cNvGrpSpPr/>
          <p:nvPr/>
        </p:nvGrpSpPr>
        <p:grpSpPr>
          <a:xfrm>
            <a:off x="455612" y="2325936"/>
            <a:ext cx="9843989" cy="2751522"/>
            <a:chOff x="1152986" y="2325936"/>
            <a:chExt cx="9843989" cy="2751522"/>
          </a:xfrm>
        </p:grpSpPr>
        <p:sp>
          <p:nvSpPr>
            <p:cNvPr id="4" name="矩形 3"/>
            <p:cNvSpPr/>
            <p:nvPr/>
          </p:nvSpPr>
          <p:spPr>
            <a:xfrm>
              <a:off x="1152986" y="2325936"/>
              <a:ext cx="4432213" cy="2529923"/>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a:cs typeface="+mn-ea"/>
                  <a:sym typeface="+mn-lt"/>
                </a:rPr>
                <a:t>kind: Pod</a:t>
              </a:r>
              <a:endParaRPr lang="en-US" altLang="zh-CN" sz="1200" kern="0" dirty="0">
                <a:cs typeface="+mn-ea"/>
                <a:sym typeface="+mn-lt"/>
              </a:endParaRPr>
            </a:p>
            <a:p>
              <a:pPr>
                <a:lnSpc>
                  <a:spcPct val="120000"/>
                </a:lnSpc>
              </a:pPr>
              <a:r>
                <a:rPr lang="en-US" altLang="zh-CN" sz="1200" kern="0" dirty="0">
                  <a:cs typeface="+mn-ea"/>
                  <a:sym typeface="+mn-lt"/>
                </a:rPr>
                <a:t>metadata:</a:t>
              </a:r>
              <a:endParaRPr lang="en-US" altLang="zh-CN" sz="1200" kern="0" dirty="0">
                <a:cs typeface="+mn-ea"/>
                <a:sym typeface="+mn-lt"/>
              </a:endParaRPr>
            </a:p>
            <a:p>
              <a:pPr>
                <a:lnSpc>
                  <a:spcPct val="120000"/>
                </a:lnSpc>
              </a:pPr>
              <a:r>
                <a:rPr lang="en-US" altLang="zh-CN" sz="1200" kern="0" dirty="0">
                  <a:cs typeface="+mn-ea"/>
                  <a:sym typeface="+mn-lt"/>
                </a:rPr>
                <a:t>  name: network</a:t>
              </a:r>
              <a:endParaRPr lang="en-US" altLang="zh-CN" sz="1200" kern="0" dirty="0">
                <a:cs typeface="+mn-ea"/>
                <a:sym typeface="+mn-lt"/>
              </a:endParaRPr>
            </a:p>
            <a:p>
              <a:pPr>
                <a:lnSpc>
                  <a:spcPct val="120000"/>
                </a:lnSpc>
              </a:pPr>
              <a:r>
                <a:rPr lang="en-US" altLang="zh-CN" sz="1200" kern="0" dirty="0">
                  <a:cs typeface="+mn-ea"/>
                  <a:sym typeface="+mn-lt"/>
                </a:rPr>
                <a:t>  namespace: test</a:t>
              </a:r>
              <a:endParaRPr lang="en-US" altLang="zh-CN" sz="1200" kern="0" dirty="0">
                <a:cs typeface="+mn-ea"/>
                <a:sym typeface="+mn-lt"/>
              </a:endParaRPr>
            </a:p>
            <a:p>
              <a:pPr>
                <a:lnSpc>
                  <a:spcPct val="120000"/>
                </a:lnSpc>
              </a:pPr>
              <a:r>
                <a:rPr lang="en-US" altLang="zh-CN" sz="1200" kern="0" dirty="0">
                  <a:cs typeface="+mn-ea"/>
                  <a:sym typeface="+mn-lt"/>
                </a:rPr>
                <a:t>spec:</a:t>
              </a:r>
              <a:endParaRPr lang="en-US" altLang="zh-CN" sz="1200" kern="0" dirty="0">
                <a:cs typeface="+mn-ea"/>
                <a:sym typeface="+mn-lt"/>
              </a:endParaRPr>
            </a:p>
            <a:p>
              <a:pPr>
                <a:lnSpc>
                  <a:spcPct val="120000"/>
                </a:lnSpc>
              </a:pPr>
              <a:r>
                <a:rPr lang="en-US" altLang="zh-CN" sz="1200" kern="0" dirty="0">
                  <a:cs typeface="+mn-ea"/>
                  <a:sym typeface="+mn-lt"/>
                </a:rPr>
                <a:t>  dnsPolicy: Default</a:t>
              </a:r>
              <a:endParaRPr lang="en-US" altLang="zh-CN" sz="1200" kern="0" dirty="0">
                <a:cs typeface="+mn-ea"/>
                <a:sym typeface="+mn-lt"/>
              </a:endParaRPr>
            </a:p>
            <a:p>
              <a:pPr>
                <a:lnSpc>
                  <a:spcPct val="120000"/>
                </a:lnSpc>
              </a:pPr>
              <a:r>
                <a:rPr lang="en-US" altLang="zh-CN" sz="1200" kern="0" dirty="0">
                  <a:cs typeface="+mn-ea"/>
                  <a:sym typeface="+mn-lt"/>
                </a:rPr>
                <a:t>  containers:</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image: </a:t>
              </a:r>
              <a:r>
                <a:rPr lang="en-US" altLang="zh-CN" sz="1200" kern="0" dirty="0" err="1">
                  <a:cs typeface="+mn-ea"/>
                  <a:sym typeface="+mn-lt"/>
                </a:rPr>
                <a:t>busybox:latest</a:t>
              </a:r>
              <a:endParaRPr lang="en-US" altLang="zh-CN" sz="1200" kern="0" dirty="0">
                <a:cs typeface="+mn-ea"/>
                <a:sym typeface="+mn-lt"/>
              </a:endParaRPr>
            </a:p>
            <a:p>
              <a:pPr>
                <a:lnSpc>
                  <a:spcPct val="120000"/>
                </a:lnSpc>
              </a:pPr>
              <a:r>
                <a:rPr lang="en-US" altLang="zh-CN" sz="1200" kern="0" dirty="0">
                  <a:cs typeface="+mn-ea"/>
                  <a:sym typeface="+mn-lt"/>
                </a:rPr>
                <a:t>    name: </a:t>
              </a:r>
              <a:r>
                <a:rPr lang="en-US" altLang="zh-CN" sz="1200" kern="0" dirty="0" smtClean="0">
                  <a:cs typeface="+mn-ea"/>
                  <a:sym typeface="+mn-lt"/>
                </a:rPr>
                <a:t>network-test</a:t>
              </a:r>
              <a:endParaRPr lang="en-US" altLang="zh-CN" sz="1200" kern="0" dirty="0">
                <a:cs typeface="+mn-ea"/>
                <a:sym typeface="+mn-lt"/>
              </a:endParaRPr>
            </a:p>
            <a:p>
              <a:pPr>
                <a:lnSpc>
                  <a:spcPct val="120000"/>
                </a:lnSpc>
              </a:pPr>
              <a:r>
                <a:rPr lang="en-US" altLang="zh-CN" sz="1200" kern="0" dirty="0">
                  <a:cs typeface="+mn-ea"/>
                  <a:sym typeface="+mn-lt"/>
                </a:rPr>
                <a:t>    command: </a:t>
              </a:r>
              <a:r>
                <a:rPr lang="en-US" altLang="zh-CN" sz="1200" kern="0" dirty="0" smtClean="0">
                  <a:cs typeface="+mn-ea"/>
                  <a:sym typeface="+mn-lt"/>
                </a:rPr>
                <a:t>[“ping”,”www.baidu.com”,”-c”,”10”]       </a:t>
              </a:r>
              <a:endParaRPr lang="en-US" altLang="zh-CN" sz="1200" kern="0" dirty="0">
                <a:cs typeface="+mn-ea"/>
                <a:sym typeface="+mn-lt"/>
              </a:endParaRPr>
            </a:p>
          </p:txBody>
        </p:sp>
        <p:sp>
          <p:nvSpPr>
            <p:cNvPr id="5" name="矩形 4"/>
            <p:cNvSpPr/>
            <p:nvPr/>
          </p:nvSpPr>
          <p:spPr>
            <a:xfrm>
              <a:off x="1359773" y="4563730"/>
              <a:ext cx="3350966" cy="252249"/>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6564762" y="2325936"/>
              <a:ext cx="4432213" cy="2751522"/>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a:cs typeface="+mn-ea"/>
                  <a:sym typeface="+mn-lt"/>
                </a:rPr>
                <a:t>kind: Pod</a:t>
              </a:r>
              <a:endParaRPr lang="en-US" altLang="zh-CN" sz="1200" kern="0" dirty="0">
                <a:cs typeface="+mn-ea"/>
                <a:sym typeface="+mn-lt"/>
              </a:endParaRPr>
            </a:p>
            <a:p>
              <a:pPr>
                <a:lnSpc>
                  <a:spcPct val="120000"/>
                </a:lnSpc>
              </a:pPr>
              <a:r>
                <a:rPr lang="en-US" altLang="zh-CN" sz="1200" kern="0" dirty="0">
                  <a:cs typeface="+mn-ea"/>
                  <a:sym typeface="+mn-lt"/>
                </a:rPr>
                <a:t>metadata:</a:t>
              </a:r>
              <a:endParaRPr lang="en-US" altLang="zh-CN" sz="1200" kern="0" dirty="0">
                <a:cs typeface="+mn-ea"/>
                <a:sym typeface="+mn-lt"/>
              </a:endParaRPr>
            </a:p>
            <a:p>
              <a:pPr>
                <a:lnSpc>
                  <a:spcPct val="120000"/>
                </a:lnSpc>
              </a:pPr>
              <a:r>
                <a:rPr lang="en-US" altLang="zh-CN" sz="1200" kern="0" dirty="0">
                  <a:cs typeface="+mn-ea"/>
                  <a:sym typeface="+mn-lt"/>
                </a:rPr>
                <a:t>  name: network</a:t>
              </a:r>
              <a:endParaRPr lang="en-US" altLang="zh-CN" sz="1200" kern="0" dirty="0">
                <a:cs typeface="+mn-ea"/>
                <a:sym typeface="+mn-lt"/>
              </a:endParaRPr>
            </a:p>
            <a:p>
              <a:pPr>
                <a:lnSpc>
                  <a:spcPct val="120000"/>
                </a:lnSpc>
              </a:pPr>
              <a:r>
                <a:rPr lang="en-US" altLang="zh-CN" sz="1200" kern="0" dirty="0">
                  <a:cs typeface="+mn-ea"/>
                  <a:sym typeface="+mn-lt"/>
                </a:rPr>
                <a:t>  namespace: test</a:t>
              </a:r>
              <a:endParaRPr lang="en-US" altLang="zh-CN" sz="1200" kern="0" dirty="0">
                <a:cs typeface="+mn-ea"/>
                <a:sym typeface="+mn-lt"/>
              </a:endParaRPr>
            </a:p>
            <a:p>
              <a:pPr>
                <a:lnSpc>
                  <a:spcPct val="120000"/>
                </a:lnSpc>
              </a:pPr>
              <a:r>
                <a:rPr lang="en-US" altLang="zh-CN" sz="1200" kern="0" dirty="0">
                  <a:cs typeface="+mn-ea"/>
                  <a:sym typeface="+mn-lt"/>
                </a:rPr>
                <a:t>spec:</a:t>
              </a:r>
              <a:endParaRPr lang="en-US" altLang="zh-CN" sz="1200" kern="0" dirty="0">
                <a:cs typeface="+mn-ea"/>
                <a:sym typeface="+mn-lt"/>
              </a:endParaRPr>
            </a:p>
            <a:p>
              <a:pPr>
                <a:lnSpc>
                  <a:spcPct val="120000"/>
                </a:lnSpc>
              </a:pPr>
              <a:r>
                <a:rPr lang="en-US" altLang="zh-CN" sz="1200" kern="0" dirty="0">
                  <a:cs typeface="+mn-ea"/>
                  <a:sym typeface="+mn-lt"/>
                </a:rPr>
                <a:t>  dnsPolicy: Default</a:t>
              </a:r>
              <a:endParaRPr lang="en-US" altLang="zh-CN" sz="1200" kern="0" dirty="0">
                <a:cs typeface="+mn-ea"/>
                <a:sym typeface="+mn-lt"/>
              </a:endParaRPr>
            </a:p>
            <a:p>
              <a:pPr>
                <a:lnSpc>
                  <a:spcPct val="120000"/>
                </a:lnSpc>
              </a:pPr>
              <a:r>
                <a:rPr lang="en-US" altLang="zh-CN" sz="1200" kern="0" dirty="0">
                  <a:cs typeface="+mn-ea"/>
                  <a:sym typeface="+mn-lt"/>
                </a:rPr>
                <a:t>  containers:</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image: </a:t>
              </a:r>
              <a:r>
                <a:rPr lang="en-US" altLang="zh-CN" sz="1200" kern="0" dirty="0" err="1">
                  <a:cs typeface="+mn-ea"/>
                  <a:sym typeface="+mn-lt"/>
                </a:rPr>
                <a:t>busybox:latest</a:t>
              </a:r>
              <a:endParaRPr lang="en-US" altLang="zh-CN" sz="1200" kern="0" dirty="0">
                <a:cs typeface="+mn-ea"/>
                <a:sym typeface="+mn-lt"/>
              </a:endParaRPr>
            </a:p>
            <a:p>
              <a:pPr>
                <a:lnSpc>
                  <a:spcPct val="120000"/>
                </a:lnSpc>
              </a:pPr>
              <a:r>
                <a:rPr lang="en-US" altLang="zh-CN" sz="1200" kern="0" dirty="0">
                  <a:cs typeface="+mn-ea"/>
                  <a:sym typeface="+mn-lt"/>
                </a:rPr>
                <a:t>    name: </a:t>
              </a:r>
              <a:r>
                <a:rPr lang="en-US" altLang="zh-CN" sz="1200" kern="0" dirty="0" smtClean="0">
                  <a:cs typeface="+mn-ea"/>
                  <a:sym typeface="+mn-lt"/>
                </a:rPr>
                <a:t>network-test</a:t>
              </a:r>
              <a:endParaRPr lang="en-US" altLang="zh-CN" sz="1200" kern="0" dirty="0">
                <a:cs typeface="+mn-ea"/>
                <a:sym typeface="+mn-lt"/>
              </a:endParaRPr>
            </a:p>
            <a:p>
              <a:pPr>
                <a:lnSpc>
                  <a:spcPct val="120000"/>
                </a:lnSpc>
              </a:pPr>
              <a:r>
                <a:rPr lang="en-US" altLang="zh-CN" sz="1200" kern="0" dirty="0">
                  <a:cs typeface="+mn-ea"/>
                  <a:sym typeface="+mn-lt"/>
                </a:rPr>
                <a:t>    command: </a:t>
              </a:r>
              <a:r>
                <a:rPr lang="en-US" altLang="zh-CN" sz="1200" kern="0" dirty="0" smtClean="0">
                  <a:cs typeface="+mn-ea"/>
                  <a:sym typeface="+mn-lt"/>
                </a:rPr>
                <a:t>[“ping”]</a:t>
              </a:r>
              <a:endParaRPr lang="en-US" altLang="zh-CN" sz="1200" kern="0" dirty="0" smtClean="0">
                <a:cs typeface="+mn-ea"/>
                <a:sym typeface="+mn-lt"/>
              </a:endParaRPr>
            </a:p>
            <a:p>
              <a:pPr>
                <a:lnSpc>
                  <a:spcPct val="120000"/>
                </a:lnSpc>
              </a:pPr>
              <a:r>
                <a:rPr lang="en-US" altLang="zh-CN" sz="1200" kern="0" dirty="0">
                  <a:cs typeface="+mn-ea"/>
                  <a:sym typeface="+mn-lt"/>
                </a:rPr>
                <a:t>    args: ["www.baidu.com</a:t>
              </a:r>
              <a:r>
                <a:rPr lang="en-US" altLang="zh-CN" sz="1200" kern="0" dirty="0" smtClean="0">
                  <a:cs typeface="+mn-ea"/>
                  <a:sym typeface="+mn-lt"/>
                </a:rPr>
                <a:t>","-c</a:t>
              </a:r>
              <a:r>
                <a:rPr lang="en-US" altLang="zh-CN" sz="1200" kern="0" dirty="0">
                  <a:cs typeface="+mn-ea"/>
                  <a:sym typeface="+mn-lt"/>
                </a:rPr>
                <a:t>","10"]</a:t>
              </a:r>
              <a:endParaRPr lang="en-US" altLang="zh-CN" sz="1200" kern="0" dirty="0">
                <a:cs typeface="+mn-ea"/>
                <a:sym typeface="+mn-lt"/>
              </a:endParaRPr>
            </a:p>
          </p:txBody>
        </p:sp>
        <p:sp>
          <p:nvSpPr>
            <p:cNvPr id="7" name="矩形 6"/>
            <p:cNvSpPr/>
            <p:nvPr/>
          </p:nvSpPr>
          <p:spPr>
            <a:xfrm>
              <a:off x="6771549" y="4563730"/>
              <a:ext cx="3350966" cy="462317"/>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设置容器中的环境变量</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11293475" cy="3221552"/>
          </a:xfrm>
        </p:spPr>
        <p:txBody>
          <a:bodyPr/>
          <a:lstStyle/>
          <a:p>
            <a:r>
              <a:rPr lang="zh-CN" altLang="en-US" sz="1800" dirty="0">
                <a:latin typeface="+mn-lt"/>
                <a:ea typeface="+mn-ea"/>
                <a:cs typeface="+mn-ea"/>
                <a:sym typeface="+mn-lt"/>
              </a:rPr>
              <a:t>需求：创建一个名称为</a:t>
            </a:r>
            <a:r>
              <a:rPr lang="en-US" altLang="zh-CN" sz="1800" dirty="0">
                <a:latin typeface="+mn-lt"/>
                <a:ea typeface="+mn-ea"/>
                <a:cs typeface="+mn-ea"/>
                <a:sym typeface="+mn-lt"/>
              </a:rPr>
              <a:t>web</a:t>
            </a:r>
            <a:r>
              <a:rPr lang="zh-CN" altLang="en-US" sz="1800" dirty="0" smtClean="0">
                <a:latin typeface="+mn-lt"/>
                <a:ea typeface="+mn-ea"/>
                <a:cs typeface="+mn-ea"/>
                <a:sym typeface="+mn-lt"/>
              </a:rPr>
              <a:t>的</a:t>
            </a:r>
            <a:r>
              <a:rPr lang="en-US" altLang="zh-CN" sz="1800" dirty="0" smtClean="0">
                <a:latin typeface="+mn-lt"/>
                <a:ea typeface="+mn-ea"/>
                <a:cs typeface="+mn-ea"/>
                <a:sym typeface="+mn-lt"/>
              </a:rPr>
              <a:t>Pod</a:t>
            </a:r>
            <a:r>
              <a:rPr lang="zh-CN" altLang="en-US" sz="1800" dirty="0" smtClean="0">
                <a:latin typeface="+mn-lt"/>
                <a:ea typeface="+mn-ea"/>
                <a:cs typeface="+mn-ea"/>
                <a:sym typeface="+mn-lt"/>
              </a:rPr>
              <a:t>，该</a:t>
            </a:r>
            <a:r>
              <a:rPr lang="en-US" altLang="zh-CN" sz="1800" dirty="0" smtClean="0">
                <a:latin typeface="+mn-lt"/>
                <a:ea typeface="+mn-ea"/>
                <a:cs typeface="+mn-ea"/>
                <a:sym typeface="+mn-lt"/>
              </a:rPr>
              <a:t>Pod</a:t>
            </a:r>
            <a:r>
              <a:rPr lang="zh-CN" altLang="en-US" sz="1800" dirty="0" smtClean="0">
                <a:latin typeface="+mn-lt"/>
                <a:ea typeface="+mn-ea"/>
                <a:cs typeface="+mn-ea"/>
                <a:sym typeface="+mn-lt"/>
              </a:rPr>
              <a:t>需</a:t>
            </a:r>
            <a:r>
              <a:rPr lang="zh-CN" altLang="en-US" sz="1800" dirty="0">
                <a:latin typeface="+mn-lt"/>
                <a:ea typeface="+mn-ea"/>
                <a:cs typeface="+mn-ea"/>
                <a:sym typeface="+mn-lt"/>
              </a:rPr>
              <a:t>运行在</a:t>
            </a:r>
            <a:r>
              <a:rPr lang="en-US" altLang="zh-CN" sz="1800" dirty="0">
                <a:latin typeface="+mn-lt"/>
                <a:ea typeface="+mn-ea"/>
                <a:cs typeface="+mn-ea"/>
                <a:sym typeface="+mn-lt"/>
              </a:rPr>
              <a:t>test</a:t>
            </a:r>
            <a:r>
              <a:rPr lang="zh-CN" altLang="en-US" sz="1800" dirty="0">
                <a:latin typeface="+mn-lt"/>
                <a:ea typeface="+mn-ea"/>
                <a:cs typeface="+mn-ea"/>
                <a:sym typeface="+mn-lt"/>
              </a:rPr>
              <a:t>命名空间。业务容器名称设置为</a:t>
            </a:r>
            <a:r>
              <a:rPr lang="en-US" altLang="zh-CN" sz="1800" dirty="0">
                <a:latin typeface="+mn-lt"/>
                <a:ea typeface="+mn-ea"/>
                <a:cs typeface="+mn-ea"/>
                <a:sym typeface="+mn-lt"/>
              </a:rPr>
              <a:t>mynginx</a:t>
            </a:r>
            <a:r>
              <a:rPr lang="zh-CN" altLang="en-US" sz="1800" dirty="0">
                <a:latin typeface="+mn-lt"/>
                <a:ea typeface="+mn-ea"/>
                <a:cs typeface="+mn-ea"/>
                <a:sym typeface="+mn-lt"/>
              </a:rPr>
              <a:t>，镜像使用</a:t>
            </a:r>
            <a:r>
              <a:rPr lang="en-US" altLang="zh-CN" sz="1800" dirty="0">
                <a:latin typeface="+mn-lt"/>
                <a:ea typeface="+mn-ea"/>
                <a:cs typeface="+mn-ea"/>
                <a:sym typeface="+mn-lt"/>
              </a:rPr>
              <a:t>nginx:1.21</a:t>
            </a:r>
            <a:r>
              <a:rPr lang="zh-CN" altLang="en-US" sz="1800" dirty="0" smtClean="0">
                <a:latin typeface="+mn-lt"/>
                <a:ea typeface="+mn-ea"/>
                <a:cs typeface="+mn-ea"/>
                <a:sym typeface="+mn-lt"/>
              </a:rPr>
              <a:t>，容器启动时，设置数个环境变量，后续会将</a:t>
            </a:r>
            <a:r>
              <a:rPr lang="zh-CN" altLang="en-US" sz="1800" dirty="0">
                <a:latin typeface="+mn-lt"/>
                <a:ea typeface="+mn-ea"/>
                <a:cs typeface="+mn-ea"/>
                <a:sym typeface="+mn-lt"/>
              </a:rPr>
              <a:t>变量</a:t>
            </a:r>
            <a:r>
              <a:rPr lang="zh-CN" altLang="en-US" sz="1800" dirty="0" smtClean="0">
                <a:latin typeface="+mn-lt"/>
                <a:ea typeface="+mn-ea"/>
                <a:cs typeface="+mn-ea"/>
                <a:sym typeface="+mn-lt"/>
              </a:rPr>
              <a:t>内容设置为测试页面内容</a:t>
            </a:r>
            <a:endParaRPr lang="en-US" altLang="zh-CN" sz="1800" dirty="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smtClean="0">
              <a:latin typeface="+mn-lt"/>
              <a:ea typeface="+mn-ea"/>
              <a:cs typeface="+mn-ea"/>
              <a:sym typeface="+mn-lt"/>
            </a:endParaRPr>
          </a:p>
        </p:txBody>
      </p:sp>
      <p:sp>
        <p:nvSpPr>
          <p:cNvPr id="8" name="矩形 7"/>
          <p:cNvSpPr/>
          <p:nvPr/>
        </p:nvSpPr>
        <p:spPr>
          <a:xfrm>
            <a:off x="3635009" y="2111524"/>
            <a:ext cx="5002390" cy="3859518"/>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a:cs typeface="+mn-ea"/>
                <a:sym typeface="+mn-lt"/>
              </a:rPr>
              <a:t>kind: Pod</a:t>
            </a:r>
            <a:endParaRPr lang="en-US" altLang="zh-CN" sz="1200" kern="0" dirty="0">
              <a:cs typeface="+mn-ea"/>
              <a:sym typeface="+mn-lt"/>
            </a:endParaRPr>
          </a:p>
          <a:p>
            <a:pPr>
              <a:lnSpc>
                <a:spcPct val="120000"/>
              </a:lnSpc>
            </a:pPr>
            <a:r>
              <a:rPr lang="en-US" altLang="zh-CN" sz="1200" kern="0" dirty="0">
                <a:cs typeface="+mn-ea"/>
                <a:sym typeface="+mn-lt"/>
              </a:rPr>
              <a:t>metadata:</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spec:</a:t>
            </a:r>
            <a:endParaRPr lang="en-US" altLang="zh-CN" sz="1200" kern="0" dirty="0">
              <a:cs typeface="+mn-ea"/>
              <a:sym typeface="+mn-lt"/>
            </a:endParaRPr>
          </a:p>
          <a:p>
            <a:pPr>
              <a:lnSpc>
                <a:spcPct val="120000"/>
              </a:lnSpc>
            </a:pPr>
            <a:r>
              <a:rPr lang="en-US" altLang="zh-CN" sz="1200" kern="0" dirty="0">
                <a:cs typeface="+mn-ea"/>
                <a:sym typeface="+mn-lt"/>
              </a:rPr>
              <a:t>  dnsPolicy: Default</a:t>
            </a:r>
            <a:endParaRPr lang="en-US" altLang="zh-CN" sz="1200" kern="0" dirty="0">
              <a:cs typeface="+mn-ea"/>
              <a:sym typeface="+mn-lt"/>
            </a:endParaRPr>
          </a:p>
          <a:p>
            <a:pPr>
              <a:lnSpc>
                <a:spcPct val="120000"/>
              </a:lnSpc>
            </a:pPr>
            <a:r>
              <a:rPr lang="en-US" altLang="zh-CN" sz="1200" kern="0" dirty="0">
                <a:cs typeface="+mn-ea"/>
                <a:sym typeface="+mn-lt"/>
              </a:rPr>
              <a:t>  containers:</a:t>
            </a:r>
            <a:endParaRPr lang="en-US" altLang="zh-CN" sz="1200" kern="0" dirty="0">
              <a:cs typeface="+mn-ea"/>
              <a:sym typeface="+mn-lt"/>
            </a:endParaRPr>
          </a:p>
          <a:p>
            <a:pPr>
              <a:lnSpc>
                <a:spcPct val="120000"/>
              </a:lnSpc>
            </a:pPr>
            <a:r>
              <a:rPr lang="en-US" altLang="zh-CN" sz="1200" kern="0" dirty="0" smtClean="0">
                <a:cs typeface="+mn-ea"/>
                <a:sym typeface="+mn-lt"/>
              </a:rPr>
              <a:t>   …….</a:t>
            </a:r>
            <a:endParaRPr lang="en-US" altLang="zh-CN" sz="1200" kern="0" dirty="0" smtClean="0">
              <a:cs typeface="+mn-ea"/>
              <a:sym typeface="+mn-lt"/>
            </a:endParaRPr>
          </a:p>
          <a:p>
            <a:pPr>
              <a:lnSpc>
                <a:spcPct val="120000"/>
              </a:lnSpc>
            </a:pPr>
            <a:r>
              <a:rPr lang="en-US" altLang="zh-CN" sz="1200" kern="0" dirty="0" smtClean="0">
                <a:cs typeface="+mn-ea"/>
                <a:sym typeface="+mn-lt"/>
              </a:rPr>
              <a:t>    </a:t>
            </a:r>
            <a:r>
              <a:rPr lang="en-US" altLang="zh-CN" sz="1200" kern="0" dirty="0">
                <a:cs typeface="+mn-ea"/>
                <a:sym typeface="+mn-lt"/>
              </a:rPr>
              <a:t>env</a:t>
            </a:r>
            <a:r>
              <a:rPr lang="en-US" altLang="zh-CN" sz="1200" kern="0" dirty="0" smtClean="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name: WELCOME</a:t>
            </a:r>
            <a:endParaRPr lang="en-US" altLang="zh-CN" sz="1200" kern="0" dirty="0">
              <a:cs typeface="+mn-ea"/>
              <a:sym typeface="+mn-lt"/>
            </a:endParaRPr>
          </a:p>
          <a:p>
            <a:pPr>
              <a:lnSpc>
                <a:spcPct val="120000"/>
              </a:lnSpc>
            </a:pPr>
            <a:r>
              <a:rPr lang="en-US" altLang="zh-CN" sz="1200" kern="0" dirty="0">
                <a:cs typeface="+mn-ea"/>
                <a:sym typeface="+mn-lt"/>
              </a:rPr>
              <a:t>      value: "this is a test page"</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name: WRONG</a:t>
            </a:r>
            <a:endParaRPr lang="en-US" altLang="zh-CN" sz="1200" kern="0" dirty="0">
              <a:cs typeface="+mn-ea"/>
              <a:sym typeface="+mn-lt"/>
            </a:endParaRPr>
          </a:p>
          <a:p>
            <a:pPr>
              <a:lnSpc>
                <a:spcPct val="120000"/>
              </a:lnSpc>
            </a:pPr>
            <a:r>
              <a:rPr lang="en-US" altLang="zh-CN" sz="1200" kern="0" dirty="0">
                <a:cs typeface="+mn-ea"/>
                <a:sym typeface="+mn-lt"/>
              </a:rPr>
              <a:t>      value: "try </a:t>
            </a:r>
            <a:r>
              <a:rPr lang="en-US" altLang="zh-CN" sz="1200" kern="0" dirty="0" smtClean="0">
                <a:cs typeface="+mn-ea"/>
                <a:sym typeface="+mn-lt"/>
              </a:rPr>
              <a:t>again“</a:t>
            </a:r>
            <a:endParaRPr lang="en-US" altLang="zh-CN" sz="1200" kern="0" dirty="0" smtClean="0">
              <a:cs typeface="+mn-ea"/>
              <a:sym typeface="+mn-lt"/>
            </a:endParaRPr>
          </a:p>
          <a:p>
            <a:pPr>
              <a:lnSpc>
                <a:spcPct val="120000"/>
              </a:lnSpc>
            </a:pPr>
            <a:r>
              <a:rPr lang="en-US" altLang="zh-CN" sz="1200" kern="0" dirty="0" smtClean="0">
                <a:cs typeface="+mn-ea"/>
                <a:sym typeface="+mn-lt"/>
              </a:rPr>
              <a:t>…….</a:t>
            </a:r>
            <a:endParaRPr lang="en-US" altLang="zh-CN" sz="1200" kern="0" dirty="0">
              <a:cs typeface="+mn-ea"/>
              <a:sym typeface="+mn-lt"/>
            </a:endParaRPr>
          </a:p>
          <a:p>
            <a:pPr>
              <a:lnSpc>
                <a:spcPct val="120000"/>
              </a:lnSpc>
            </a:pPr>
            <a:r>
              <a:rPr lang="en-US" altLang="zh-CN" sz="1200" kern="0" dirty="0" smtClean="0">
                <a:cs typeface="+mn-ea"/>
                <a:sym typeface="+mn-lt"/>
              </a:rPr>
              <a:t>[</a:t>
            </a:r>
            <a:r>
              <a:rPr lang="en-US" altLang="zh-CN" sz="1200" kern="0" dirty="0">
                <a:cs typeface="+mn-ea"/>
                <a:sym typeface="+mn-lt"/>
              </a:rPr>
              <a:t>root@k8s01 </a:t>
            </a:r>
            <a:r>
              <a:rPr lang="en-US" altLang="zh-CN" sz="1200" kern="0" dirty="0" err="1">
                <a:cs typeface="+mn-ea"/>
                <a:sym typeface="+mn-lt"/>
              </a:rPr>
              <a:t>yaml</a:t>
            </a:r>
            <a:r>
              <a:rPr lang="en-US" altLang="zh-CN" sz="1200" kern="0" dirty="0">
                <a:cs typeface="+mn-ea"/>
                <a:sym typeface="+mn-lt"/>
              </a:rPr>
              <a:t>]# kubectl exec web </a:t>
            </a:r>
            <a:r>
              <a:rPr lang="en-US" altLang="zh-CN" sz="1200" kern="0" dirty="0" smtClean="0">
                <a:cs typeface="+mn-ea"/>
                <a:sym typeface="+mn-lt"/>
              </a:rPr>
              <a:t>-it -n </a:t>
            </a:r>
            <a:r>
              <a:rPr lang="en-US" altLang="zh-CN" sz="1200" kern="0" dirty="0">
                <a:cs typeface="+mn-ea"/>
                <a:sym typeface="+mn-lt"/>
              </a:rPr>
              <a:t>test </a:t>
            </a:r>
            <a:r>
              <a:rPr lang="en-US" altLang="zh-CN" sz="1200" kern="0" dirty="0" smtClean="0">
                <a:cs typeface="+mn-ea"/>
                <a:sym typeface="+mn-lt"/>
              </a:rPr>
              <a:t>-- </a:t>
            </a:r>
            <a:r>
              <a:rPr lang="en-US" altLang="zh-CN" sz="1200" kern="0" dirty="0">
                <a:cs typeface="+mn-ea"/>
                <a:sym typeface="+mn-lt"/>
              </a:rPr>
              <a:t>/bin/bash</a:t>
            </a:r>
            <a:endParaRPr lang="en-US" altLang="zh-CN" sz="1200" kern="0" dirty="0">
              <a:cs typeface="+mn-ea"/>
              <a:sym typeface="+mn-lt"/>
            </a:endParaRPr>
          </a:p>
          <a:p>
            <a:pPr>
              <a:lnSpc>
                <a:spcPct val="120000"/>
              </a:lnSpc>
            </a:pPr>
            <a:r>
              <a:rPr lang="en-US" altLang="zh-CN" sz="1200" kern="0" dirty="0" err="1">
                <a:cs typeface="+mn-ea"/>
                <a:sym typeface="+mn-lt"/>
              </a:rPr>
              <a:t>root@web</a:t>
            </a:r>
            <a:r>
              <a:rPr lang="en-US" altLang="zh-CN" sz="1200" kern="0" dirty="0">
                <a:cs typeface="+mn-ea"/>
                <a:sym typeface="+mn-lt"/>
              </a:rPr>
              <a:t>:/# echo $WELCOME</a:t>
            </a:r>
            <a:endParaRPr lang="en-US" altLang="zh-CN" sz="1200" kern="0" dirty="0">
              <a:cs typeface="+mn-ea"/>
              <a:sym typeface="+mn-lt"/>
            </a:endParaRPr>
          </a:p>
          <a:p>
            <a:pPr>
              <a:lnSpc>
                <a:spcPct val="120000"/>
              </a:lnSpc>
            </a:pPr>
            <a:r>
              <a:rPr lang="en-US" altLang="zh-CN" sz="1200" kern="0" dirty="0">
                <a:cs typeface="+mn-ea"/>
                <a:sym typeface="+mn-lt"/>
              </a:rPr>
              <a:t>this is a test </a:t>
            </a:r>
            <a:r>
              <a:rPr lang="en-US" altLang="zh-CN" sz="1200" kern="0" dirty="0" smtClean="0">
                <a:cs typeface="+mn-ea"/>
                <a:sym typeface="+mn-lt"/>
              </a:rPr>
              <a:t>page</a:t>
            </a:r>
            <a:endParaRPr lang="en-US" altLang="zh-CN" sz="1200" kern="0" dirty="0">
              <a:cs typeface="+mn-ea"/>
              <a:sym typeface="+mn-lt"/>
            </a:endParaRPr>
          </a:p>
        </p:txBody>
      </p:sp>
      <p:sp>
        <p:nvSpPr>
          <p:cNvPr id="9" name="矩形 8"/>
          <p:cNvSpPr/>
          <p:nvPr/>
        </p:nvSpPr>
        <p:spPr>
          <a:xfrm>
            <a:off x="3845523" y="3947686"/>
            <a:ext cx="2025553" cy="1067776"/>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设置</a:t>
            </a:r>
            <a:r>
              <a:rPr lang="zh-CN" altLang="en-US" dirty="0" smtClean="0">
                <a:latin typeface="+mn-lt"/>
                <a:ea typeface="+mn-ea"/>
                <a:cs typeface="+mn-ea"/>
                <a:sym typeface="+mn-lt"/>
              </a:rPr>
              <a:t>容器的资源限制</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a:latin typeface="+mn-lt"/>
                <a:ea typeface="+mn-ea"/>
                <a:cs typeface="+mn-ea"/>
                <a:sym typeface="+mn-lt"/>
              </a:rPr>
              <a:t>需求：创建一个名称为</a:t>
            </a:r>
            <a:r>
              <a:rPr lang="en-US" altLang="zh-CN" sz="1800" dirty="0">
                <a:latin typeface="+mn-lt"/>
                <a:ea typeface="+mn-ea"/>
                <a:cs typeface="+mn-ea"/>
                <a:sym typeface="+mn-lt"/>
              </a:rPr>
              <a:t>web</a:t>
            </a:r>
            <a:r>
              <a:rPr lang="zh-CN" altLang="en-US" sz="1800" dirty="0" smtClean="0">
                <a:latin typeface="+mn-lt"/>
                <a:ea typeface="+mn-ea"/>
                <a:cs typeface="+mn-ea"/>
                <a:sym typeface="+mn-lt"/>
              </a:rPr>
              <a:t>的</a:t>
            </a:r>
            <a:r>
              <a:rPr lang="en-US" altLang="zh-CN" sz="1800" dirty="0" smtClean="0">
                <a:latin typeface="+mn-lt"/>
                <a:ea typeface="+mn-ea"/>
                <a:cs typeface="+mn-ea"/>
                <a:sym typeface="+mn-lt"/>
              </a:rPr>
              <a:t>Pod</a:t>
            </a:r>
            <a:r>
              <a:rPr lang="zh-CN" altLang="en-US" sz="1800" dirty="0" smtClean="0">
                <a:latin typeface="+mn-lt"/>
                <a:ea typeface="+mn-ea"/>
                <a:cs typeface="+mn-ea"/>
                <a:sym typeface="+mn-lt"/>
              </a:rPr>
              <a:t>，该</a:t>
            </a:r>
            <a:r>
              <a:rPr lang="en-US" altLang="zh-CN" sz="1800" dirty="0" smtClean="0">
                <a:latin typeface="+mn-lt"/>
                <a:ea typeface="+mn-ea"/>
                <a:cs typeface="+mn-ea"/>
                <a:sym typeface="+mn-lt"/>
              </a:rPr>
              <a:t>Pod</a:t>
            </a:r>
            <a:r>
              <a:rPr lang="zh-CN" altLang="en-US" sz="1800" dirty="0" smtClean="0">
                <a:latin typeface="+mn-lt"/>
                <a:ea typeface="+mn-ea"/>
                <a:cs typeface="+mn-ea"/>
                <a:sym typeface="+mn-lt"/>
              </a:rPr>
              <a:t>需</a:t>
            </a:r>
            <a:r>
              <a:rPr lang="zh-CN" altLang="en-US" sz="1800" dirty="0">
                <a:latin typeface="+mn-lt"/>
                <a:ea typeface="+mn-ea"/>
                <a:cs typeface="+mn-ea"/>
                <a:sym typeface="+mn-lt"/>
              </a:rPr>
              <a:t>运行在</a:t>
            </a:r>
            <a:r>
              <a:rPr lang="en-US" altLang="zh-CN" sz="1800" dirty="0">
                <a:latin typeface="+mn-lt"/>
                <a:ea typeface="+mn-ea"/>
                <a:cs typeface="+mn-ea"/>
                <a:sym typeface="+mn-lt"/>
              </a:rPr>
              <a:t>test</a:t>
            </a:r>
            <a:r>
              <a:rPr lang="zh-CN" altLang="en-US" sz="1800" dirty="0">
                <a:latin typeface="+mn-lt"/>
                <a:ea typeface="+mn-ea"/>
                <a:cs typeface="+mn-ea"/>
                <a:sym typeface="+mn-lt"/>
              </a:rPr>
              <a:t>命名空间。业务容器名称设置为</a:t>
            </a:r>
            <a:r>
              <a:rPr lang="en-US" altLang="zh-CN" sz="1800" dirty="0">
                <a:latin typeface="+mn-lt"/>
                <a:ea typeface="+mn-ea"/>
                <a:cs typeface="+mn-ea"/>
                <a:sym typeface="+mn-lt"/>
              </a:rPr>
              <a:t>mynginx</a:t>
            </a:r>
            <a:r>
              <a:rPr lang="zh-CN" altLang="en-US" sz="1800" dirty="0">
                <a:latin typeface="+mn-lt"/>
                <a:ea typeface="+mn-ea"/>
                <a:cs typeface="+mn-ea"/>
                <a:sym typeface="+mn-lt"/>
              </a:rPr>
              <a:t>，镜像使用</a:t>
            </a:r>
            <a:r>
              <a:rPr lang="en-US" altLang="zh-CN" sz="1800" dirty="0">
                <a:latin typeface="+mn-lt"/>
                <a:ea typeface="+mn-ea"/>
                <a:cs typeface="+mn-ea"/>
                <a:sym typeface="+mn-lt"/>
              </a:rPr>
              <a:t>nginx:1.21</a:t>
            </a:r>
            <a:r>
              <a:rPr lang="zh-CN" altLang="en-US" sz="1800" dirty="0" smtClean="0">
                <a:latin typeface="+mn-lt"/>
                <a:ea typeface="+mn-ea"/>
                <a:cs typeface="+mn-ea"/>
                <a:sym typeface="+mn-lt"/>
              </a:rPr>
              <a:t>，该容器至少需要</a:t>
            </a:r>
            <a:r>
              <a:rPr lang="en-US" altLang="zh-CN" sz="1800" dirty="0" smtClean="0">
                <a:latin typeface="+mn-lt"/>
                <a:ea typeface="+mn-ea"/>
                <a:cs typeface="+mn-ea"/>
                <a:sym typeface="+mn-lt"/>
              </a:rPr>
              <a:t>0.1</a:t>
            </a:r>
            <a:r>
              <a:rPr lang="zh-CN" altLang="en-US" sz="1800" dirty="0" smtClean="0">
                <a:latin typeface="+mn-lt"/>
                <a:ea typeface="+mn-ea"/>
                <a:cs typeface="+mn-ea"/>
                <a:sym typeface="+mn-lt"/>
              </a:rPr>
              <a:t>个</a:t>
            </a:r>
            <a:r>
              <a:rPr lang="en-US" altLang="zh-CN" sz="1800" dirty="0" err="1" smtClean="0">
                <a:latin typeface="+mn-lt"/>
                <a:ea typeface="+mn-ea"/>
                <a:cs typeface="+mn-ea"/>
                <a:sym typeface="+mn-lt"/>
              </a:rPr>
              <a:t>cpu</a:t>
            </a:r>
            <a:r>
              <a:rPr lang="zh-CN" altLang="en-US" sz="1800" dirty="0" smtClean="0">
                <a:latin typeface="+mn-lt"/>
                <a:ea typeface="+mn-ea"/>
                <a:cs typeface="+mn-ea"/>
                <a:sym typeface="+mn-lt"/>
              </a:rPr>
              <a:t>及</a:t>
            </a:r>
            <a:r>
              <a:rPr lang="en-US" altLang="zh-CN" sz="1800" dirty="0" smtClean="0">
                <a:latin typeface="+mn-lt"/>
                <a:ea typeface="+mn-ea"/>
                <a:cs typeface="+mn-ea"/>
                <a:sym typeface="+mn-lt"/>
              </a:rPr>
              <a:t>32 M</a:t>
            </a:r>
            <a:r>
              <a:rPr lang="zh-CN" altLang="en-US" sz="1800" dirty="0" smtClean="0">
                <a:latin typeface="+mn-lt"/>
                <a:ea typeface="+mn-ea"/>
                <a:cs typeface="+mn-ea"/>
                <a:sym typeface="+mn-lt"/>
              </a:rPr>
              <a:t>内存才能正常运行，同时为了保证资源的不浪费，要限制其最多能使用</a:t>
            </a:r>
            <a:r>
              <a:rPr lang="en-US" altLang="zh-CN" sz="1800" dirty="0" smtClean="0">
                <a:latin typeface="+mn-lt"/>
                <a:ea typeface="+mn-ea"/>
                <a:cs typeface="+mn-ea"/>
                <a:sym typeface="+mn-lt"/>
              </a:rPr>
              <a:t>0.3</a:t>
            </a:r>
            <a:r>
              <a:rPr lang="zh-CN" altLang="en-US" sz="1800" dirty="0" smtClean="0">
                <a:latin typeface="+mn-lt"/>
                <a:ea typeface="+mn-ea"/>
                <a:cs typeface="+mn-ea"/>
                <a:sym typeface="+mn-lt"/>
              </a:rPr>
              <a:t>个</a:t>
            </a:r>
            <a:r>
              <a:rPr lang="en-US" altLang="zh-CN" sz="1800" dirty="0" err="1" smtClean="0">
                <a:latin typeface="+mn-lt"/>
                <a:ea typeface="+mn-ea"/>
                <a:cs typeface="+mn-ea"/>
                <a:sym typeface="+mn-lt"/>
              </a:rPr>
              <a:t>cpu</a:t>
            </a:r>
            <a:r>
              <a:rPr lang="zh-CN" altLang="en-US" sz="1800" dirty="0" smtClean="0">
                <a:latin typeface="+mn-lt"/>
                <a:ea typeface="+mn-ea"/>
                <a:cs typeface="+mn-ea"/>
                <a:sym typeface="+mn-lt"/>
              </a:rPr>
              <a:t>及</a:t>
            </a:r>
            <a:r>
              <a:rPr lang="en-US" altLang="zh-CN" sz="1800" dirty="0" smtClean="0">
                <a:latin typeface="+mn-lt"/>
                <a:ea typeface="+mn-ea"/>
                <a:cs typeface="+mn-ea"/>
                <a:sym typeface="+mn-lt"/>
              </a:rPr>
              <a:t>64M</a:t>
            </a:r>
            <a:r>
              <a:rPr lang="zh-CN" altLang="en-US" sz="1800" dirty="0" smtClean="0">
                <a:latin typeface="+mn-lt"/>
                <a:ea typeface="+mn-ea"/>
                <a:cs typeface="+mn-ea"/>
                <a:sym typeface="+mn-lt"/>
              </a:rPr>
              <a:t>内存</a:t>
            </a:r>
            <a:endParaRPr lang="en-US" altLang="zh-CN" sz="1800" dirty="0" smtClean="0">
              <a:latin typeface="+mn-lt"/>
              <a:ea typeface="+mn-ea"/>
              <a:cs typeface="+mn-ea"/>
              <a:sym typeface="+mn-lt"/>
            </a:endParaRPr>
          </a:p>
          <a:p>
            <a:r>
              <a:rPr lang="en-US" altLang="zh-CN" sz="1800" dirty="0" smtClean="0">
                <a:latin typeface="+mn-lt"/>
                <a:ea typeface="+mn-ea"/>
                <a:cs typeface="+mn-ea"/>
                <a:sym typeface="+mn-lt"/>
              </a:rPr>
              <a:t>resources</a:t>
            </a:r>
            <a:r>
              <a:rPr lang="zh-CN" altLang="en-US" sz="1800" dirty="0" smtClean="0">
                <a:latin typeface="+mn-lt"/>
                <a:ea typeface="+mn-ea"/>
                <a:cs typeface="+mn-ea"/>
                <a:sym typeface="+mn-lt"/>
              </a:rPr>
              <a:t>说明：</a:t>
            </a:r>
            <a:endParaRPr lang="en-US" altLang="zh-CN" sz="1800" dirty="0" smtClean="0">
              <a:latin typeface="+mn-lt"/>
              <a:ea typeface="+mn-ea"/>
              <a:cs typeface="+mn-ea"/>
              <a:sym typeface="+mn-lt"/>
            </a:endParaRPr>
          </a:p>
          <a:p>
            <a:pPr lvl="1"/>
            <a:r>
              <a:rPr lang="en-US" altLang="zh-CN" sz="1600" dirty="0" smtClean="0">
                <a:latin typeface="+mn-lt"/>
                <a:ea typeface="+mn-ea"/>
                <a:cs typeface="+mn-ea"/>
                <a:sym typeface="+mn-lt"/>
              </a:rPr>
              <a:t>Request</a:t>
            </a:r>
            <a:r>
              <a:rPr lang="zh-CN" altLang="en-US" sz="1600" dirty="0" smtClean="0">
                <a:latin typeface="+mn-lt"/>
                <a:ea typeface="+mn-ea"/>
                <a:cs typeface="+mn-ea"/>
                <a:sym typeface="+mn-lt"/>
              </a:rPr>
              <a:t>用来设置容器资源的预留</a:t>
            </a:r>
            <a:endParaRPr lang="en-US" altLang="zh-CN" sz="1600" dirty="0" smtClean="0">
              <a:latin typeface="+mn-lt"/>
              <a:ea typeface="+mn-ea"/>
              <a:cs typeface="+mn-ea"/>
              <a:sym typeface="+mn-lt"/>
            </a:endParaRPr>
          </a:p>
          <a:p>
            <a:pPr lvl="1"/>
            <a:r>
              <a:rPr lang="en-US" altLang="zh-CN" sz="1600" dirty="0" smtClean="0">
                <a:latin typeface="+mn-lt"/>
                <a:ea typeface="+mn-ea"/>
                <a:cs typeface="+mn-ea"/>
                <a:sym typeface="+mn-lt"/>
              </a:rPr>
              <a:t>Limits</a:t>
            </a:r>
            <a:r>
              <a:rPr lang="zh-CN" altLang="en-US" sz="1600" dirty="0" smtClean="0">
                <a:latin typeface="+mn-lt"/>
                <a:ea typeface="+mn-ea"/>
                <a:cs typeface="+mn-ea"/>
                <a:sym typeface="+mn-lt"/>
              </a:rPr>
              <a:t>用来设置容器资源的上线</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在</a:t>
            </a:r>
            <a:r>
              <a:rPr lang="en-US" altLang="zh-CN" sz="1600" dirty="0" smtClean="0">
                <a:latin typeface="+mn-lt"/>
                <a:ea typeface="+mn-ea"/>
                <a:cs typeface="+mn-ea"/>
                <a:sym typeface="+mn-lt"/>
              </a:rPr>
              <a:t>kubernetes</a:t>
            </a:r>
            <a:r>
              <a:rPr lang="zh-CN" altLang="en-US" sz="1600" dirty="0">
                <a:latin typeface="+mn-lt"/>
                <a:ea typeface="+mn-ea"/>
                <a:cs typeface="+mn-ea"/>
                <a:sym typeface="+mn-lt"/>
              </a:rPr>
              <a:t>中</a:t>
            </a:r>
            <a:r>
              <a:rPr lang="zh-CN" altLang="en-US" sz="1600" dirty="0" smtClean="0">
                <a:latin typeface="+mn-lt"/>
                <a:ea typeface="+mn-ea"/>
                <a:cs typeface="+mn-ea"/>
                <a:sym typeface="+mn-lt"/>
              </a:rPr>
              <a:t>，当</a:t>
            </a:r>
            <a:r>
              <a:rPr lang="zh-CN" altLang="en-US" sz="1600" dirty="0">
                <a:latin typeface="+mn-lt"/>
                <a:ea typeface="+mn-ea"/>
                <a:cs typeface="+mn-ea"/>
                <a:sym typeface="+mn-lt"/>
              </a:rPr>
              <a:t>资源空闲时</a:t>
            </a:r>
            <a:r>
              <a:rPr lang="zh-CN" altLang="en-US" sz="1600" dirty="0" smtClean="0">
                <a:latin typeface="+mn-lt"/>
                <a:ea typeface="+mn-ea"/>
                <a:cs typeface="+mn-ea"/>
                <a:sym typeface="+mn-lt"/>
              </a:rPr>
              <a:t>，如果容器资源超过</a:t>
            </a:r>
            <a:r>
              <a:rPr lang="en-US" altLang="zh-CN" sz="1600" dirty="0">
                <a:latin typeface="+mn-lt"/>
                <a:ea typeface="+mn-ea"/>
                <a:cs typeface="+mn-ea"/>
                <a:sym typeface="+mn-lt"/>
              </a:rPr>
              <a:t>limits</a:t>
            </a:r>
            <a:r>
              <a:rPr lang="zh-CN" altLang="en-US" sz="1600" dirty="0">
                <a:latin typeface="+mn-lt"/>
                <a:ea typeface="+mn-ea"/>
                <a:cs typeface="+mn-ea"/>
                <a:sym typeface="+mn-lt"/>
              </a:rPr>
              <a:t>值时，会触发</a:t>
            </a:r>
            <a:r>
              <a:rPr lang="en-US" altLang="zh-CN" sz="1600" dirty="0" err="1">
                <a:latin typeface="+mn-lt"/>
                <a:ea typeface="+mn-ea"/>
                <a:cs typeface="+mn-ea"/>
                <a:sym typeface="+mn-lt"/>
              </a:rPr>
              <a:t>cpu</a:t>
            </a:r>
            <a:r>
              <a:rPr lang="zh-CN" altLang="en-US" sz="1600" dirty="0">
                <a:latin typeface="+mn-lt"/>
                <a:ea typeface="+mn-ea"/>
                <a:cs typeface="+mn-ea"/>
                <a:sym typeface="+mn-lt"/>
              </a:rPr>
              <a:t>限</a:t>
            </a:r>
            <a:r>
              <a:rPr lang="zh-CN" altLang="en-US" sz="1600" dirty="0" smtClean="0">
                <a:latin typeface="+mn-lt"/>
                <a:ea typeface="+mn-ea"/>
                <a:cs typeface="+mn-ea"/>
                <a:sym typeface="+mn-lt"/>
              </a:rPr>
              <a:t>流</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如果仅设置</a:t>
            </a:r>
            <a:r>
              <a:rPr lang="zh-CN" altLang="en-US" sz="1600" dirty="0">
                <a:latin typeface="+mn-lt"/>
                <a:ea typeface="+mn-ea"/>
                <a:cs typeface="+mn-ea"/>
                <a:sym typeface="+mn-lt"/>
              </a:rPr>
              <a:t>了</a:t>
            </a:r>
            <a:r>
              <a:rPr lang="en-US" altLang="zh-CN" sz="1600" dirty="0" smtClean="0">
                <a:latin typeface="+mn-lt"/>
                <a:ea typeface="+mn-ea"/>
                <a:cs typeface="+mn-ea"/>
                <a:sym typeface="+mn-lt"/>
              </a:rPr>
              <a:t>requests</a:t>
            </a:r>
            <a:r>
              <a:rPr lang="zh-CN" altLang="en-US" sz="1600" dirty="0" smtClean="0">
                <a:latin typeface="+mn-lt"/>
                <a:ea typeface="+mn-ea"/>
                <a:cs typeface="+mn-ea"/>
                <a:sym typeface="+mn-lt"/>
              </a:rPr>
              <a:t>，未设置</a:t>
            </a:r>
            <a:r>
              <a:rPr lang="en-US" altLang="zh-CN" sz="1600" dirty="0" smtClean="0">
                <a:latin typeface="+mn-lt"/>
                <a:ea typeface="+mn-ea"/>
                <a:cs typeface="+mn-ea"/>
                <a:sym typeface="+mn-lt"/>
              </a:rPr>
              <a:t>limits</a:t>
            </a:r>
            <a:r>
              <a:rPr lang="zh-CN" altLang="en-US" sz="1600" dirty="0" smtClean="0">
                <a:latin typeface="+mn-lt"/>
                <a:ea typeface="+mn-ea"/>
                <a:cs typeface="+mn-ea"/>
                <a:sym typeface="+mn-lt"/>
              </a:rPr>
              <a:t>，则容器资源不</a:t>
            </a:r>
            <a:r>
              <a:rPr lang="zh-CN" altLang="en-US" sz="1600" dirty="0">
                <a:latin typeface="+mn-lt"/>
                <a:ea typeface="+mn-ea"/>
                <a:cs typeface="+mn-ea"/>
                <a:sym typeface="+mn-lt"/>
              </a:rPr>
              <a:t>受</a:t>
            </a:r>
            <a:r>
              <a:rPr lang="zh-CN" altLang="en-US" sz="1600" dirty="0" smtClean="0">
                <a:latin typeface="+mn-lt"/>
                <a:ea typeface="+mn-ea"/>
                <a:cs typeface="+mn-ea"/>
                <a:sym typeface="+mn-lt"/>
              </a:rPr>
              <a:t>限制</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如果仅设置</a:t>
            </a:r>
            <a:r>
              <a:rPr lang="en-US" altLang="zh-CN" sz="1600" dirty="0" smtClean="0">
                <a:latin typeface="+mn-lt"/>
                <a:ea typeface="+mn-ea"/>
                <a:cs typeface="+mn-ea"/>
                <a:sym typeface="+mn-lt"/>
              </a:rPr>
              <a:t>limits</a:t>
            </a:r>
            <a:r>
              <a:rPr lang="zh-CN" altLang="en-US" sz="1600" dirty="0" smtClean="0">
                <a:latin typeface="+mn-lt"/>
                <a:ea typeface="+mn-ea"/>
                <a:cs typeface="+mn-ea"/>
                <a:sym typeface="+mn-lt"/>
              </a:rPr>
              <a:t>，未</a:t>
            </a:r>
            <a:r>
              <a:rPr lang="zh-CN" altLang="en-US" sz="1600" dirty="0">
                <a:latin typeface="+mn-lt"/>
                <a:ea typeface="+mn-ea"/>
                <a:cs typeface="+mn-ea"/>
                <a:sym typeface="+mn-lt"/>
              </a:rPr>
              <a:t>设置</a:t>
            </a:r>
            <a:r>
              <a:rPr lang="en-US" altLang="zh-CN" sz="1600" dirty="0" smtClean="0">
                <a:latin typeface="+mn-lt"/>
                <a:ea typeface="+mn-ea"/>
                <a:cs typeface="+mn-ea"/>
                <a:sym typeface="+mn-lt"/>
              </a:rPr>
              <a:t>requests</a:t>
            </a:r>
            <a:r>
              <a:rPr lang="zh-CN" altLang="en-US" sz="1600" dirty="0" smtClean="0">
                <a:latin typeface="+mn-lt"/>
                <a:ea typeface="+mn-ea"/>
                <a:cs typeface="+mn-ea"/>
                <a:sym typeface="+mn-lt"/>
              </a:rPr>
              <a:t>，则系统将预留和限制一样多资源</a:t>
            </a:r>
            <a:endParaRPr lang="zh-CN" altLang="en-US" sz="1800" dirty="0">
              <a:latin typeface="+mn-lt"/>
              <a:ea typeface="+mn-ea"/>
              <a:cs typeface="+mn-ea"/>
              <a:sym typeface="+mn-lt"/>
            </a:endParaRPr>
          </a:p>
        </p:txBody>
      </p:sp>
      <p:sp>
        <p:nvSpPr>
          <p:cNvPr id="4" name="矩形 3"/>
          <p:cNvSpPr/>
          <p:nvPr/>
        </p:nvSpPr>
        <p:spPr>
          <a:xfrm>
            <a:off x="8818713" y="2307014"/>
            <a:ext cx="2425254" cy="3416320"/>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a:cs typeface="+mn-ea"/>
                <a:sym typeface="+mn-lt"/>
              </a:rPr>
              <a:t>kind: Pod</a:t>
            </a:r>
            <a:endParaRPr lang="en-US" altLang="zh-CN" sz="1200" kern="0" dirty="0">
              <a:cs typeface="+mn-ea"/>
              <a:sym typeface="+mn-lt"/>
            </a:endParaRPr>
          </a:p>
          <a:p>
            <a:pPr>
              <a:lnSpc>
                <a:spcPct val="120000"/>
              </a:lnSpc>
            </a:pPr>
            <a:r>
              <a:rPr lang="en-US" altLang="zh-CN" sz="1200" kern="0" dirty="0">
                <a:cs typeface="+mn-ea"/>
                <a:sym typeface="+mn-lt"/>
              </a:rPr>
              <a:t>metadata:</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spec:</a:t>
            </a:r>
            <a:endParaRPr lang="en-US" altLang="zh-CN" sz="1200" kern="0" dirty="0">
              <a:cs typeface="+mn-ea"/>
              <a:sym typeface="+mn-lt"/>
            </a:endParaRPr>
          </a:p>
          <a:p>
            <a:pPr>
              <a:lnSpc>
                <a:spcPct val="120000"/>
              </a:lnSpc>
            </a:pPr>
            <a:r>
              <a:rPr lang="en-US" altLang="zh-CN" sz="1200" kern="0" dirty="0">
                <a:cs typeface="+mn-ea"/>
                <a:sym typeface="+mn-lt"/>
              </a:rPr>
              <a:t>  dnsPolicy: Default</a:t>
            </a:r>
            <a:endParaRPr lang="en-US" altLang="zh-CN" sz="1200" kern="0" dirty="0">
              <a:cs typeface="+mn-ea"/>
              <a:sym typeface="+mn-lt"/>
            </a:endParaRPr>
          </a:p>
          <a:p>
            <a:pPr>
              <a:lnSpc>
                <a:spcPct val="120000"/>
              </a:lnSpc>
            </a:pPr>
            <a:r>
              <a:rPr lang="en-US" altLang="zh-CN" sz="1200" kern="0" dirty="0">
                <a:cs typeface="+mn-ea"/>
                <a:sym typeface="+mn-lt"/>
              </a:rPr>
              <a:t>  containers:</a:t>
            </a:r>
            <a:endParaRPr lang="en-US" altLang="zh-CN" sz="1200" kern="0" dirty="0">
              <a:cs typeface="+mn-ea"/>
              <a:sym typeface="+mn-lt"/>
            </a:endParaRPr>
          </a:p>
          <a:p>
            <a:pPr>
              <a:lnSpc>
                <a:spcPct val="120000"/>
              </a:lnSpc>
            </a:pPr>
            <a:r>
              <a:rPr lang="en-US" altLang="zh-CN" sz="1200" kern="0" dirty="0" smtClean="0">
                <a:cs typeface="+mn-ea"/>
                <a:sym typeface="+mn-lt"/>
              </a:rPr>
              <a:t>   …….</a:t>
            </a:r>
            <a:endParaRPr lang="en-US" altLang="zh-CN" sz="1200" kern="0" dirty="0" smtClean="0">
              <a:cs typeface="+mn-ea"/>
              <a:sym typeface="+mn-lt"/>
            </a:endParaRPr>
          </a:p>
          <a:p>
            <a:pPr>
              <a:lnSpc>
                <a:spcPct val="120000"/>
              </a:lnSpc>
            </a:pPr>
            <a:r>
              <a:rPr lang="en-US" altLang="zh-CN" sz="1200" kern="0" dirty="0">
                <a:cs typeface="+mn-ea"/>
                <a:sym typeface="+mn-lt"/>
              </a:rPr>
              <a:t>    resources:</a:t>
            </a:r>
            <a:endParaRPr lang="en-US" altLang="zh-CN" sz="1200" kern="0" dirty="0">
              <a:cs typeface="+mn-ea"/>
              <a:sym typeface="+mn-lt"/>
            </a:endParaRPr>
          </a:p>
          <a:p>
            <a:pPr>
              <a:lnSpc>
                <a:spcPct val="120000"/>
              </a:lnSpc>
            </a:pPr>
            <a:r>
              <a:rPr lang="en-US" altLang="zh-CN" sz="1200" kern="0" dirty="0">
                <a:cs typeface="+mn-ea"/>
                <a:sym typeface="+mn-lt"/>
              </a:rPr>
              <a:t>      requests:</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err="1">
                <a:cs typeface="+mn-ea"/>
                <a:sym typeface="+mn-lt"/>
              </a:rPr>
              <a:t>cpu</a:t>
            </a:r>
            <a:r>
              <a:rPr lang="en-US" altLang="zh-CN" sz="1200" kern="0" dirty="0">
                <a:cs typeface="+mn-ea"/>
                <a:sym typeface="+mn-lt"/>
              </a:rPr>
              <a:t>: 0.1</a:t>
            </a:r>
            <a:endParaRPr lang="en-US" altLang="zh-CN" sz="1200" kern="0" dirty="0">
              <a:cs typeface="+mn-ea"/>
              <a:sym typeface="+mn-lt"/>
            </a:endParaRPr>
          </a:p>
          <a:p>
            <a:pPr>
              <a:lnSpc>
                <a:spcPct val="120000"/>
              </a:lnSpc>
            </a:pPr>
            <a:r>
              <a:rPr lang="en-US" altLang="zh-CN" sz="1200" kern="0" dirty="0">
                <a:cs typeface="+mn-ea"/>
                <a:sym typeface="+mn-lt"/>
              </a:rPr>
              <a:t>        memory: 32Mi</a:t>
            </a:r>
            <a:endParaRPr lang="en-US" altLang="zh-CN" sz="1200" kern="0" dirty="0">
              <a:cs typeface="+mn-ea"/>
              <a:sym typeface="+mn-lt"/>
            </a:endParaRPr>
          </a:p>
          <a:p>
            <a:pPr>
              <a:lnSpc>
                <a:spcPct val="120000"/>
              </a:lnSpc>
            </a:pPr>
            <a:r>
              <a:rPr lang="en-US" altLang="zh-CN" sz="1200" kern="0" dirty="0">
                <a:cs typeface="+mn-ea"/>
                <a:sym typeface="+mn-lt"/>
              </a:rPr>
              <a:t>      limits:</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err="1">
                <a:cs typeface="+mn-ea"/>
                <a:sym typeface="+mn-lt"/>
              </a:rPr>
              <a:t>cpu</a:t>
            </a:r>
            <a:r>
              <a:rPr lang="en-US" altLang="zh-CN" sz="1200" kern="0" dirty="0">
                <a:cs typeface="+mn-ea"/>
                <a:sym typeface="+mn-lt"/>
              </a:rPr>
              <a:t>: 0.3</a:t>
            </a:r>
            <a:endParaRPr lang="en-US" altLang="zh-CN" sz="1200" kern="0" dirty="0">
              <a:cs typeface="+mn-ea"/>
              <a:sym typeface="+mn-lt"/>
            </a:endParaRPr>
          </a:p>
          <a:p>
            <a:pPr>
              <a:lnSpc>
                <a:spcPct val="120000"/>
              </a:lnSpc>
            </a:pPr>
            <a:r>
              <a:rPr lang="en-US" altLang="zh-CN" sz="1200" kern="0" dirty="0">
                <a:cs typeface="+mn-ea"/>
                <a:sym typeface="+mn-lt"/>
              </a:rPr>
              <a:t>        memory: </a:t>
            </a:r>
            <a:r>
              <a:rPr lang="en-US" altLang="zh-CN" sz="1200" kern="0" dirty="0" smtClean="0">
                <a:cs typeface="+mn-ea"/>
                <a:sym typeface="+mn-lt"/>
              </a:rPr>
              <a:t>64Mi</a:t>
            </a:r>
            <a:endParaRPr lang="en-US" altLang="zh-CN" sz="1200" kern="0" dirty="0" smtClean="0">
              <a:cs typeface="+mn-ea"/>
              <a:sym typeface="+mn-lt"/>
            </a:endParaRPr>
          </a:p>
        </p:txBody>
      </p:sp>
      <p:sp>
        <p:nvSpPr>
          <p:cNvPr id="5" name="矩形 4"/>
          <p:cNvSpPr/>
          <p:nvPr/>
        </p:nvSpPr>
        <p:spPr>
          <a:xfrm>
            <a:off x="9029228" y="4143176"/>
            <a:ext cx="1539976" cy="1513492"/>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Pod</a:t>
            </a:r>
            <a:r>
              <a:rPr lang="zh-CN" altLang="en-US" dirty="0" smtClean="0">
                <a:latin typeface="+mn-lt"/>
                <a:ea typeface="+mn-ea"/>
                <a:cs typeface="+mn-ea"/>
                <a:sym typeface="+mn-lt"/>
              </a:rPr>
              <a:t>的</a:t>
            </a:r>
            <a:r>
              <a:rPr lang="en-US" altLang="zh-CN" dirty="0" smtClean="0">
                <a:latin typeface="+mn-lt"/>
                <a:ea typeface="+mn-ea"/>
                <a:cs typeface="+mn-ea"/>
                <a:sym typeface="+mn-lt"/>
              </a:rPr>
              <a:t>QoS Class</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smtClean="0">
                <a:latin typeface="+mn-lt"/>
                <a:ea typeface="+mn-ea"/>
                <a:cs typeface="+mn-ea"/>
                <a:sym typeface="+mn-lt"/>
              </a:rPr>
              <a:t>在</a:t>
            </a:r>
            <a:r>
              <a:rPr lang="en-US" altLang="zh-CN" sz="1800" dirty="0" smtClean="0">
                <a:latin typeface="+mn-lt"/>
                <a:ea typeface="+mn-ea"/>
                <a:cs typeface="+mn-ea"/>
                <a:sym typeface="+mn-lt"/>
              </a:rPr>
              <a:t>kubernetes</a:t>
            </a:r>
            <a:r>
              <a:rPr lang="zh-CN" altLang="en-US" sz="1800" dirty="0" smtClean="0">
                <a:latin typeface="+mn-lt"/>
                <a:ea typeface="+mn-ea"/>
                <a:cs typeface="+mn-ea"/>
                <a:sym typeface="+mn-lt"/>
              </a:rPr>
              <a:t>中，如果节点上的资源发生争抢时，系统会优先保证优先级较高的</a:t>
            </a:r>
            <a:r>
              <a:rPr lang="en-US" altLang="zh-CN" sz="1800" dirty="0" smtClean="0">
                <a:latin typeface="+mn-lt"/>
                <a:ea typeface="+mn-ea"/>
                <a:cs typeface="+mn-ea"/>
                <a:sym typeface="+mn-lt"/>
              </a:rPr>
              <a:t>Pod</a:t>
            </a:r>
            <a:endParaRPr lang="en-US" altLang="zh-CN" sz="1800" dirty="0" smtClean="0">
              <a:latin typeface="+mn-lt"/>
              <a:ea typeface="+mn-ea"/>
              <a:cs typeface="+mn-ea"/>
              <a:sym typeface="+mn-lt"/>
            </a:endParaRPr>
          </a:p>
          <a:p>
            <a:r>
              <a:rPr lang="zh-CN" altLang="en-US" sz="1800" dirty="0" smtClean="0">
                <a:latin typeface="+mn-lt"/>
                <a:ea typeface="+mn-ea"/>
                <a:cs typeface="+mn-ea"/>
                <a:sym typeface="+mn-lt"/>
              </a:rPr>
              <a:t>在</a:t>
            </a:r>
            <a:r>
              <a:rPr lang="en-US" altLang="zh-CN" sz="1800" dirty="0">
                <a:latin typeface="+mn-lt"/>
                <a:ea typeface="+mn-ea"/>
                <a:cs typeface="+mn-ea"/>
                <a:sym typeface="+mn-lt"/>
              </a:rPr>
              <a:t>Kubernetes</a:t>
            </a:r>
            <a:r>
              <a:rPr lang="zh-CN" altLang="en-US" sz="1800" dirty="0">
                <a:latin typeface="+mn-lt"/>
                <a:ea typeface="+mn-ea"/>
                <a:cs typeface="+mn-ea"/>
                <a:sym typeface="+mn-lt"/>
              </a:rPr>
              <a:t>中，</a:t>
            </a:r>
            <a:r>
              <a:rPr lang="en-US" altLang="zh-CN" sz="1800" dirty="0">
                <a:latin typeface="+mn-lt"/>
                <a:ea typeface="+mn-ea"/>
                <a:cs typeface="+mn-ea"/>
                <a:sym typeface="+mn-lt"/>
              </a:rPr>
              <a:t>POD</a:t>
            </a:r>
            <a:r>
              <a:rPr lang="zh-CN" altLang="en-US" sz="1800" dirty="0">
                <a:latin typeface="+mn-lt"/>
                <a:ea typeface="+mn-ea"/>
                <a:cs typeface="+mn-ea"/>
                <a:sym typeface="+mn-lt"/>
              </a:rPr>
              <a:t>的</a:t>
            </a:r>
            <a:r>
              <a:rPr lang="en-US" altLang="zh-CN" sz="1800" dirty="0" smtClean="0">
                <a:latin typeface="+mn-lt"/>
                <a:ea typeface="+mn-ea"/>
                <a:cs typeface="+mn-ea"/>
                <a:sym typeface="+mn-lt"/>
              </a:rPr>
              <a:t>QoS</a:t>
            </a:r>
            <a:r>
              <a:rPr lang="zh-CN" altLang="en-US" sz="1800" dirty="0" smtClean="0">
                <a:latin typeface="+mn-lt"/>
                <a:ea typeface="+mn-ea"/>
                <a:cs typeface="+mn-ea"/>
                <a:sym typeface="+mn-lt"/>
              </a:rPr>
              <a:t> </a:t>
            </a:r>
            <a:r>
              <a:rPr lang="en-US" altLang="zh-CN" sz="1800" dirty="0" smtClean="0">
                <a:latin typeface="+mn-lt"/>
                <a:ea typeface="+mn-ea"/>
                <a:cs typeface="+mn-ea"/>
                <a:sym typeface="+mn-lt"/>
              </a:rPr>
              <a:t>Class</a:t>
            </a:r>
            <a:r>
              <a:rPr lang="zh-CN" altLang="en-US" sz="1800" dirty="0">
                <a:latin typeface="+mn-lt"/>
                <a:ea typeface="+mn-ea"/>
                <a:cs typeface="+mn-ea"/>
                <a:sym typeface="+mn-lt"/>
              </a:rPr>
              <a:t>分为</a:t>
            </a:r>
            <a:r>
              <a:rPr lang="zh-CN" altLang="en-US" sz="1800" dirty="0" smtClean="0">
                <a:latin typeface="+mn-lt"/>
                <a:ea typeface="+mn-ea"/>
                <a:cs typeface="+mn-ea"/>
                <a:sym typeface="+mn-lt"/>
              </a:rPr>
              <a:t>三</a:t>
            </a:r>
            <a:r>
              <a:rPr lang="zh-CN" altLang="en-US" sz="1800" dirty="0">
                <a:latin typeface="+mn-lt"/>
                <a:ea typeface="+mn-ea"/>
                <a:cs typeface="+mn-ea"/>
                <a:sym typeface="+mn-lt"/>
              </a:rPr>
              <a:t>个级别</a:t>
            </a:r>
            <a:r>
              <a:rPr lang="zh-CN" altLang="en-US" sz="1800" dirty="0" smtClean="0">
                <a:latin typeface="+mn-lt"/>
                <a:ea typeface="+mn-ea"/>
                <a:cs typeface="+mn-ea"/>
                <a:sym typeface="+mn-lt"/>
              </a:rPr>
              <a:t>：</a:t>
            </a:r>
            <a:endParaRPr lang="en-US" altLang="zh-CN" sz="1800" dirty="0" smtClean="0">
              <a:latin typeface="+mn-lt"/>
              <a:ea typeface="+mn-ea"/>
              <a:cs typeface="+mn-ea"/>
              <a:sym typeface="+mn-lt"/>
            </a:endParaRPr>
          </a:p>
          <a:p>
            <a:pPr lvl="1"/>
            <a:r>
              <a:rPr lang="en-US" altLang="zh-CN" sz="1600" dirty="0" err="1" smtClean="0">
                <a:latin typeface="+mn-lt"/>
                <a:ea typeface="+mn-ea"/>
                <a:cs typeface="+mn-ea"/>
                <a:sym typeface="+mn-lt"/>
              </a:rPr>
              <a:t>BestEffort</a:t>
            </a:r>
            <a:r>
              <a:rPr lang="zh-CN" altLang="en-US" sz="1600" dirty="0" smtClean="0">
                <a:latin typeface="+mn-lt"/>
                <a:ea typeface="+mn-ea"/>
                <a:cs typeface="+mn-ea"/>
                <a:sym typeface="+mn-lt"/>
              </a:rPr>
              <a:t>：优先级最低。如果</a:t>
            </a:r>
            <a:r>
              <a:rPr lang="en-US" altLang="zh-CN" sz="1600" dirty="0" smtClean="0">
                <a:latin typeface="+mn-lt"/>
                <a:ea typeface="+mn-ea"/>
                <a:cs typeface="+mn-ea"/>
                <a:sym typeface="+mn-lt"/>
              </a:rPr>
              <a:t>Pod</a:t>
            </a:r>
            <a:r>
              <a:rPr lang="zh-CN" altLang="en-US" sz="1600" dirty="0" smtClean="0">
                <a:latin typeface="+mn-lt"/>
                <a:ea typeface="+mn-ea"/>
                <a:cs typeface="+mn-ea"/>
                <a:sym typeface="+mn-lt"/>
              </a:rPr>
              <a:t>没有设置</a:t>
            </a:r>
            <a:r>
              <a:rPr lang="en-US" altLang="zh-CN" sz="1600" dirty="0" smtClean="0">
                <a:latin typeface="+mn-lt"/>
                <a:ea typeface="+mn-ea"/>
                <a:cs typeface="+mn-ea"/>
                <a:sym typeface="+mn-lt"/>
              </a:rPr>
              <a:t>resources</a:t>
            </a:r>
            <a:r>
              <a:rPr lang="zh-CN" altLang="en-US" sz="1600" dirty="0" smtClean="0">
                <a:latin typeface="+mn-lt"/>
                <a:ea typeface="+mn-ea"/>
                <a:cs typeface="+mn-ea"/>
                <a:sym typeface="+mn-lt"/>
              </a:rPr>
              <a:t>，则为此优先级</a:t>
            </a:r>
            <a:endParaRPr lang="en-US" altLang="zh-CN" sz="1600" dirty="0" smtClean="0">
              <a:latin typeface="+mn-lt"/>
              <a:ea typeface="+mn-ea"/>
              <a:cs typeface="+mn-ea"/>
              <a:sym typeface="+mn-lt"/>
            </a:endParaRPr>
          </a:p>
          <a:p>
            <a:pPr lvl="1"/>
            <a:r>
              <a:rPr lang="en-US" altLang="zh-CN" sz="1600" dirty="0">
                <a:latin typeface="+mn-lt"/>
                <a:ea typeface="+mn-ea"/>
                <a:cs typeface="+mn-ea"/>
                <a:sym typeface="+mn-lt"/>
              </a:rPr>
              <a:t>Burstable</a:t>
            </a:r>
            <a:r>
              <a:rPr lang="zh-CN" altLang="en-US" sz="1600" dirty="0" smtClean="0">
                <a:latin typeface="+mn-lt"/>
                <a:ea typeface="+mn-ea"/>
                <a:cs typeface="+mn-ea"/>
                <a:sym typeface="+mn-lt"/>
              </a:rPr>
              <a:t>：优先级较低。如果</a:t>
            </a:r>
            <a:r>
              <a:rPr lang="en-US" altLang="zh-CN" sz="1600" dirty="0" smtClean="0">
                <a:latin typeface="+mn-lt"/>
                <a:ea typeface="+mn-ea"/>
                <a:cs typeface="+mn-ea"/>
                <a:sym typeface="+mn-lt"/>
              </a:rPr>
              <a:t>Pod</a:t>
            </a:r>
            <a:r>
              <a:rPr lang="zh-CN" altLang="en-US" sz="1600" dirty="0" smtClean="0">
                <a:latin typeface="+mn-lt"/>
                <a:ea typeface="+mn-ea"/>
                <a:cs typeface="+mn-ea"/>
                <a:sym typeface="+mn-lt"/>
              </a:rPr>
              <a:t>设置了</a:t>
            </a:r>
            <a:r>
              <a:rPr lang="en-US" altLang="zh-CN" sz="1600" dirty="0" smtClean="0">
                <a:latin typeface="+mn-lt"/>
                <a:ea typeface="+mn-ea"/>
                <a:cs typeface="+mn-ea"/>
                <a:sym typeface="+mn-lt"/>
              </a:rPr>
              <a:t>resources</a:t>
            </a:r>
            <a:r>
              <a:rPr lang="zh-CN" altLang="en-US" sz="1600" dirty="0" smtClean="0">
                <a:latin typeface="+mn-lt"/>
                <a:ea typeface="+mn-ea"/>
                <a:cs typeface="+mn-ea"/>
                <a:sym typeface="+mn-lt"/>
              </a:rPr>
              <a:t>，但</a:t>
            </a:r>
            <a:r>
              <a:rPr lang="en-US" altLang="zh-CN" sz="1600" dirty="0" smtClean="0">
                <a:latin typeface="+mn-lt"/>
                <a:ea typeface="+mn-ea"/>
                <a:cs typeface="+mn-ea"/>
                <a:sym typeface="+mn-lt"/>
              </a:rPr>
              <a:t>requests</a:t>
            </a:r>
            <a:r>
              <a:rPr lang="zh-CN" altLang="en-US" sz="1600" dirty="0" smtClean="0">
                <a:latin typeface="+mn-lt"/>
                <a:ea typeface="+mn-ea"/>
                <a:cs typeface="+mn-ea"/>
                <a:sym typeface="+mn-lt"/>
              </a:rPr>
              <a:t>和</a:t>
            </a:r>
            <a:r>
              <a:rPr lang="en-US" altLang="zh-CN" sz="1600" dirty="0" smtClean="0">
                <a:latin typeface="+mn-lt"/>
                <a:ea typeface="+mn-ea"/>
                <a:cs typeface="+mn-ea"/>
                <a:sym typeface="+mn-lt"/>
              </a:rPr>
              <a:t>limits</a:t>
            </a:r>
            <a:r>
              <a:rPr lang="zh-CN" altLang="en-US" sz="1600" dirty="0" smtClean="0">
                <a:latin typeface="+mn-lt"/>
                <a:ea typeface="+mn-ea"/>
                <a:cs typeface="+mn-ea"/>
                <a:sym typeface="+mn-lt"/>
              </a:rPr>
              <a:t>的值不相等，则为此优先级</a:t>
            </a:r>
            <a:endParaRPr lang="en-US" altLang="zh-CN" sz="1600" dirty="0" smtClean="0">
              <a:latin typeface="+mn-lt"/>
              <a:ea typeface="+mn-ea"/>
              <a:cs typeface="+mn-ea"/>
              <a:sym typeface="+mn-lt"/>
            </a:endParaRPr>
          </a:p>
          <a:p>
            <a:pPr lvl="1"/>
            <a:r>
              <a:rPr lang="en-US" altLang="zh-CN" sz="1600" dirty="0">
                <a:latin typeface="+mn-lt"/>
                <a:ea typeface="+mn-ea"/>
                <a:cs typeface="+mn-ea"/>
                <a:sym typeface="+mn-lt"/>
              </a:rPr>
              <a:t>Guaranteed</a:t>
            </a:r>
            <a:r>
              <a:rPr lang="zh-CN" altLang="en-US" sz="1600" dirty="0" smtClean="0">
                <a:latin typeface="+mn-lt"/>
                <a:ea typeface="+mn-ea"/>
                <a:cs typeface="+mn-ea"/>
                <a:sym typeface="+mn-lt"/>
              </a:rPr>
              <a:t>：优先级最高。如果</a:t>
            </a:r>
            <a:r>
              <a:rPr lang="en-US" altLang="zh-CN" sz="1600" dirty="0" smtClean="0">
                <a:latin typeface="+mn-lt"/>
                <a:ea typeface="+mn-ea"/>
                <a:cs typeface="+mn-ea"/>
                <a:sym typeface="+mn-lt"/>
              </a:rPr>
              <a:t>Pod</a:t>
            </a:r>
            <a:r>
              <a:rPr lang="zh-CN" altLang="en-US" sz="1600" dirty="0" smtClean="0">
                <a:latin typeface="+mn-lt"/>
                <a:ea typeface="+mn-ea"/>
                <a:cs typeface="+mn-ea"/>
                <a:sym typeface="+mn-lt"/>
              </a:rPr>
              <a:t>设置了</a:t>
            </a:r>
            <a:r>
              <a:rPr lang="en-US" altLang="zh-CN" sz="1600" dirty="0" smtClean="0">
                <a:latin typeface="+mn-lt"/>
                <a:ea typeface="+mn-ea"/>
                <a:cs typeface="+mn-ea"/>
                <a:sym typeface="+mn-lt"/>
              </a:rPr>
              <a:t>resources</a:t>
            </a:r>
            <a:r>
              <a:rPr lang="zh-CN" altLang="en-US" sz="1600" dirty="0" smtClean="0">
                <a:latin typeface="+mn-lt"/>
                <a:ea typeface="+mn-ea"/>
                <a:cs typeface="+mn-ea"/>
                <a:sym typeface="+mn-lt"/>
              </a:rPr>
              <a:t>，且</a:t>
            </a:r>
            <a:r>
              <a:rPr lang="en-US" altLang="zh-CN" sz="1600" dirty="0">
                <a:latin typeface="+mn-lt"/>
                <a:ea typeface="+mn-ea"/>
                <a:cs typeface="+mn-ea"/>
                <a:sym typeface="+mn-lt"/>
              </a:rPr>
              <a:t>requests</a:t>
            </a:r>
            <a:r>
              <a:rPr lang="zh-CN" altLang="en-US" sz="1600" dirty="0">
                <a:latin typeface="+mn-lt"/>
                <a:ea typeface="+mn-ea"/>
                <a:cs typeface="+mn-ea"/>
                <a:sym typeface="+mn-lt"/>
              </a:rPr>
              <a:t>和</a:t>
            </a:r>
            <a:r>
              <a:rPr lang="en-US" altLang="zh-CN" sz="1600" dirty="0">
                <a:latin typeface="+mn-lt"/>
                <a:ea typeface="+mn-ea"/>
                <a:cs typeface="+mn-ea"/>
                <a:sym typeface="+mn-lt"/>
              </a:rPr>
              <a:t>limits</a:t>
            </a:r>
            <a:r>
              <a:rPr lang="zh-CN" altLang="en-US" sz="1600" dirty="0">
                <a:latin typeface="+mn-lt"/>
                <a:ea typeface="+mn-ea"/>
                <a:cs typeface="+mn-ea"/>
                <a:sym typeface="+mn-lt"/>
              </a:rPr>
              <a:t>的</a:t>
            </a:r>
            <a:r>
              <a:rPr lang="zh-CN" altLang="en-US" sz="1600" dirty="0" smtClean="0">
                <a:latin typeface="+mn-lt"/>
                <a:ea typeface="+mn-ea"/>
                <a:cs typeface="+mn-ea"/>
                <a:sym typeface="+mn-lt"/>
              </a:rPr>
              <a:t>值相等</a:t>
            </a:r>
            <a:r>
              <a:rPr lang="zh-CN" altLang="en-US" sz="1600" dirty="0">
                <a:latin typeface="+mn-lt"/>
                <a:ea typeface="+mn-ea"/>
                <a:cs typeface="+mn-ea"/>
                <a:sym typeface="+mn-lt"/>
              </a:rPr>
              <a:t>，则为此</a:t>
            </a:r>
            <a:r>
              <a:rPr lang="zh-CN" altLang="en-US" sz="1600" dirty="0" smtClean="0">
                <a:latin typeface="+mn-lt"/>
                <a:ea typeface="+mn-ea"/>
                <a:cs typeface="+mn-ea"/>
                <a:sym typeface="+mn-lt"/>
              </a:rPr>
              <a:t>优先级</a:t>
            </a:r>
            <a:endParaRPr lang="en-US" altLang="zh-CN" sz="1600" dirty="0" smtClean="0">
              <a:latin typeface="+mn-lt"/>
              <a:ea typeface="+mn-ea"/>
              <a:cs typeface="+mn-ea"/>
              <a:sym typeface="+mn-lt"/>
            </a:endParaRPr>
          </a:p>
          <a:p>
            <a:pPr marL="302260" lvl="1" indent="-302260" algn="just">
              <a:spcBef>
                <a:spcPts val="790"/>
              </a:spcBef>
              <a:buFont typeface="Wingdings" panose="05000000000000000000" pitchFamily="2" charset="2"/>
              <a:buChar char="l"/>
            </a:pPr>
            <a:r>
              <a:rPr lang="zh-CN" altLang="en-US" sz="1800" dirty="0">
                <a:latin typeface="+mn-lt"/>
                <a:ea typeface="+mn-ea"/>
                <a:cs typeface="+mn-ea"/>
                <a:sym typeface="+mn-lt"/>
              </a:rPr>
              <a:t>如果一</a:t>
            </a:r>
            <a:r>
              <a:rPr lang="zh-CN" altLang="en-US" sz="1800" dirty="0" smtClean="0">
                <a:latin typeface="+mn-lt"/>
                <a:ea typeface="+mn-ea"/>
                <a:cs typeface="+mn-ea"/>
                <a:sym typeface="+mn-lt"/>
              </a:rPr>
              <a:t>个</a:t>
            </a:r>
            <a:r>
              <a:rPr lang="en-US" altLang="zh-CN" sz="1800" dirty="0" smtClean="0">
                <a:latin typeface="+mn-lt"/>
                <a:ea typeface="+mn-ea"/>
                <a:cs typeface="+mn-ea"/>
                <a:sym typeface="+mn-lt"/>
              </a:rPr>
              <a:t>Pod</a:t>
            </a:r>
            <a:r>
              <a:rPr lang="zh-CN" altLang="en-US" sz="1800" dirty="0" smtClean="0">
                <a:latin typeface="+mn-lt"/>
                <a:ea typeface="+mn-ea"/>
                <a:cs typeface="+mn-ea"/>
                <a:sym typeface="+mn-lt"/>
              </a:rPr>
              <a:t>中</a:t>
            </a:r>
            <a:r>
              <a:rPr lang="zh-CN" altLang="en-US" sz="1800" dirty="0">
                <a:latin typeface="+mn-lt"/>
                <a:ea typeface="+mn-ea"/>
                <a:cs typeface="+mn-ea"/>
                <a:sym typeface="+mn-lt"/>
              </a:rPr>
              <a:t>包含</a:t>
            </a:r>
            <a:r>
              <a:rPr lang="zh-CN" altLang="en-US" sz="1800" dirty="0" smtClean="0">
                <a:latin typeface="+mn-lt"/>
                <a:ea typeface="+mn-ea"/>
                <a:cs typeface="+mn-ea"/>
                <a:sym typeface="+mn-lt"/>
              </a:rPr>
              <a:t>了多个容器，需要所有容器都设置了</a:t>
            </a:r>
            <a:r>
              <a:rPr lang="en-US" altLang="zh-CN" sz="1800" dirty="0" smtClean="0">
                <a:latin typeface="+mn-lt"/>
                <a:ea typeface="+mn-ea"/>
                <a:cs typeface="+mn-ea"/>
                <a:sym typeface="+mn-lt"/>
              </a:rPr>
              <a:t>resources</a:t>
            </a:r>
            <a:r>
              <a:rPr lang="zh-CN" altLang="en-US" sz="1800" dirty="0" smtClean="0">
                <a:latin typeface="+mn-lt"/>
                <a:ea typeface="+mn-ea"/>
                <a:cs typeface="+mn-ea"/>
                <a:sym typeface="+mn-lt"/>
              </a:rPr>
              <a:t>，该</a:t>
            </a:r>
            <a:r>
              <a:rPr lang="en-US" altLang="zh-CN" sz="1800" dirty="0" smtClean="0">
                <a:latin typeface="+mn-lt"/>
                <a:ea typeface="+mn-ea"/>
                <a:cs typeface="+mn-ea"/>
                <a:sym typeface="+mn-lt"/>
              </a:rPr>
              <a:t>Pod</a:t>
            </a:r>
            <a:r>
              <a:rPr lang="zh-CN" altLang="en-US" sz="1800" dirty="0" smtClean="0">
                <a:latin typeface="+mn-lt"/>
                <a:ea typeface="+mn-ea"/>
                <a:cs typeface="+mn-ea"/>
                <a:sym typeface="+mn-lt"/>
              </a:rPr>
              <a:t>的</a:t>
            </a:r>
            <a:r>
              <a:rPr lang="en-US" altLang="zh-CN" sz="1800" dirty="0" smtClean="0">
                <a:latin typeface="+mn-lt"/>
                <a:ea typeface="+mn-ea"/>
                <a:cs typeface="+mn-ea"/>
                <a:sym typeface="+mn-lt"/>
              </a:rPr>
              <a:t>QoS Class</a:t>
            </a:r>
            <a:r>
              <a:rPr lang="zh-CN" altLang="en-US" sz="1800" dirty="0" smtClean="0">
                <a:latin typeface="+mn-lt"/>
                <a:ea typeface="+mn-ea"/>
                <a:cs typeface="+mn-ea"/>
                <a:sym typeface="+mn-lt"/>
              </a:rPr>
              <a:t>才会生效</a:t>
            </a:r>
            <a:endParaRPr lang="en-US" altLang="zh-CN" sz="1800" dirty="0">
              <a:latin typeface="+mn-lt"/>
              <a:ea typeface="+mn-ea"/>
              <a:cs typeface="+mn-ea"/>
              <a:sym typeface="+mn-lt"/>
            </a:endParaRPr>
          </a:p>
          <a:p>
            <a:endParaRPr lang="zh-CN" altLang="en-US" sz="1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同</a:t>
            </a:r>
            <a:r>
              <a:rPr lang="en-US" altLang="zh-CN" dirty="0" smtClean="0">
                <a:latin typeface="+mn-lt"/>
                <a:ea typeface="+mn-ea"/>
                <a:cs typeface="+mn-ea"/>
                <a:sym typeface="+mn-lt"/>
              </a:rPr>
              <a:t>Pod</a:t>
            </a:r>
            <a:r>
              <a:rPr lang="zh-CN" altLang="en-US" dirty="0" smtClean="0">
                <a:latin typeface="+mn-lt"/>
                <a:ea typeface="+mn-ea"/>
                <a:cs typeface="+mn-ea"/>
                <a:sym typeface="+mn-lt"/>
              </a:rPr>
              <a:t>中</a:t>
            </a:r>
            <a:r>
              <a:rPr lang="zh-CN" altLang="en-US" dirty="0">
                <a:latin typeface="+mn-lt"/>
                <a:ea typeface="+mn-ea"/>
                <a:cs typeface="+mn-ea"/>
                <a:sym typeface="+mn-lt"/>
              </a:rPr>
              <a:t>运行</a:t>
            </a:r>
            <a:r>
              <a:rPr lang="zh-CN" altLang="en-US" dirty="0" smtClean="0">
                <a:latin typeface="+mn-lt"/>
                <a:ea typeface="+mn-ea"/>
                <a:cs typeface="+mn-ea"/>
                <a:sym typeface="+mn-lt"/>
              </a:rPr>
              <a:t>多个容器</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a:latin typeface="+mn-lt"/>
                <a:ea typeface="+mn-ea"/>
                <a:cs typeface="+mn-ea"/>
                <a:sym typeface="+mn-lt"/>
              </a:rPr>
              <a:t>需求：创建一个名称为</a:t>
            </a:r>
            <a:r>
              <a:rPr lang="en-US" altLang="zh-CN" sz="1800" dirty="0">
                <a:latin typeface="+mn-lt"/>
                <a:ea typeface="+mn-ea"/>
                <a:cs typeface="+mn-ea"/>
                <a:sym typeface="+mn-lt"/>
              </a:rPr>
              <a:t>web</a:t>
            </a:r>
            <a:r>
              <a:rPr lang="zh-CN" altLang="en-US" sz="1800" dirty="0" smtClean="0">
                <a:latin typeface="+mn-lt"/>
                <a:ea typeface="+mn-ea"/>
                <a:cs typeface="+mn-ea"/>
                <a:sym typeface="+mn-lt"/>
              </a:rPr>
              <a:t>的</a:t>
            </a:r>
            <a:r>
              <a:rPr lang="en-US" altLang="zh-CN" sz="1800" dirty="0" smtClean="0">
                <a:latin typeface="+mn-lt"/>
                <a:ea typeface="+mn-ea"/>
                <a:cs typeface="+mn-ea"/>
                <a:sym typeface="+mn-lt"/>
              </a:rPr>
              <a:t>Pod</a:t>
            </a:r>
            <a:r>
              <a:rPr lang="zh-CN" altLang="en-US" sz="1800" dirty="0" smtClean="0">
                <a:latin typeface="+mn-lt"/>
                <a:ea typeface="+mn-ea"/>
                <a:cs typeface="+mn-ea"/>
                <a:sym typeface="+mn-lt"/>
              </a:rPr>
              <a:t>，该</a:t>
            </a:r>
            <a:r>
              <a:rPr lang="en-US" altLang="zh-CN" sz="1800" dirty="0" smtClean="0">
                <a:latin typeface="+mn-lt"/>
                <a:ea typeface="+mn-ea"/>
                <a:cs typeface="+mn-ea"/>
                <a:sym typeface="+mn-lt"/>
              </a:rPr>
              <a:t>Pod</a:t>
            </a:r>
            <a:r>
              <a:rPr lang="zh-CN" altLang="en-US" sz="1800" dirty="0" smtClean="0">
                <a:latin typeface="+mn-lt"/>
                <a:ea typeface="+mn-ea"/>
                <a:cs typeface="+mn-ea"/>
                <a:sym typeface="+mn-lt"/>
              </a:rPr>
              <a:t>需</a:t>
            </a:r>
            <a:r>
              <a:rPr lang="zh-CN" altLang="en-US" sz="1800" dirty="0">
                <a:latin typeface="+mn-lt"/>
                <a:ea typeface="+mn-ea"/>
                <a:cs typeface="+mn-ea"/>
                <a:sym typeface="+mn-lt"/>
              </a:rPr>
              <a:t>运行在</a:t>
            </a:r>
            <a:r>
              <a:rPr lang="en-US" altLang="zh-CN" sz="1800" dirty="0">
                <a:latin typeface="+mn-lt"/>
                <a:ea typeface="+mn-ea"/>
                <a:cs typeface="+mn-ea"/>
                <a:sym typeface="+mn-lt"/>
              </a:rPr>
              <a:t>test</a:t>
            </a:r>
            <a:r>
              <a:rPr lang="zh-CN" altLang="en-US" sz="1800" dirty="0">
                <a:latin typeface="+mn-lt"/>
                <a:ea typeface="+mn-ea"/>
                <a:cs typeface="+mn-ea"/>
                <a:sym typeface="+mn-lt"/>
              </a:rPr>
              <a:t>命名空间。业务</a:t>
            </a:r>
            <a:r>
              <a:rPr lang="zh-CN" altLang="en-US" sz="1800" dirty="0" smtClean="0">
                <a:latin typeface="+mn-lt"/>
                <a:ea typeface="+mn-ea"/>
                <a:cs typeface="+mn-ea"/>
                <a:sym typeface="+mn-lt"/>
              </a:rPr>
              <a:t>容器由</a:t>
            </a:r>
            <a:r>
              <a:rPr lang="en-US" altLang="zh-CN" sz="1800" dirty="0" smtClean="0">
                <a:latin typeface="+mn-lt"/>
                <a:ea typeface="+mn-ea"/>
                <a:cs typeface="+mn-ea"/>
                <a:sym typeface="+mn-lt"/>
              </a:rPr>
              <a:t>nginx</a:t>
            </a:r>
            <a:r>
              <a:rPr lang="zh-CN" altLang="en-US" sz="1800" dirty="0" smtClean="0">
                <a:latin typeface="+mn-lt"/>
                <a:ea typeface="+mn-ea"/>
                <a:cs typeface="+mn-ea"/>
                <a:sym typeface="+mn-lt"/>
              </a:rPr>
              <a:t>和其紧密相关的</a:t>
            </a:r>
            <a:r>
              <a:rPr lang="en-US" altLang="zh-CN" sz="1800" dirty="0" smtClean="0">
                <a:latin typeface="+mn-lt"/>
                <a:ea typeface="+mn-ea"/>
                <a:cs typeface="+mn-ea"/>
                <a:sym typeface="+mn-lt"/>
              </a:rPr>
              <a:t>redis</a:t>
            </a:r>
            <a:r>
              <a:rPr lang="zh-CN" altLang="en-US" sz="1800" dirty="0" smtClean="0">
                <a:latin typeface="+mn-lt"/>
                <a:ea typeface="+mn-ea"/>
                <a:cs typeface="+mn-ea"/>
                <a:sym typeface="+mn-lt"/>
              </a:rPr>
              <a:t>组成</a:t>
            </a:r>
            <a:endParaRPr lang="zh-CN" altLang="en-US" sz="1800" dirty="0">
              <a:latin typeface="+mn-lt"/>
              <a:ea typeface="+mn-ea"/>
              <a:cs typeface="+mn-ea"/>
              <a:sym typeface="+mn-lt"/>
            </a:endParaRPr>
          </a:p>
        </p:txBody>
      </p:sp>
      <p:sp>
        <p:nvSpPr>
          <p:cNvPr id="4" name="矩形 3"/>
          <p:cNvSpPr/>
          <p:nvPr/>
        </p:nvSpPr>
        <p:spPr>
          <a:xfrm>
            <a:off x="4839498" y="2085214"/>
            <a:ext cx="2513003" cy="2308324"/>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a:cs typeface="+mn-ea"/>
                <a:sym typeface="+mn-lt"/>
              </a:rPr>
              <a:t>kind: Pod</a:t>
            </a:r>
            <a:endParaRPr lang="en-US" altLang="zh-CN" sz="1200" kern="0" dirty="0">
              <a:cs typeface="+mn-ea"/>
              <a:sym typeface="+mn-lt"/>
            </a:endParaRPr>
          </a:p>
          <a:p>
            <a:pPr>
              <a:lnSpc>
                <a:spcPct val="120000"/>
              </a:lnSpc>
            </a:pPr>
            <a:r>
              <a:rPr lang="en-US" altLang="zh-CN" sz="1200" kern="0" dirty="0">
                <a:cs typeface="+mn-ea"/>
                <a:sym typeface="+mn-lt"/>
              </a:rPr>
              <a:t>metadata:</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b="1" kern="0" dirty="0">
                <a:cs typeface="+mn-ea"/>
                <a:sym typeface="+mn-lt"/>
              </a:rPr>
              <a:t>name: web</a:t>
            </a:r>
            <a:endParaRPr lang="en-US" altLang="zh-CN" sz="1200" b="1" kern="0" dirty="0">
              <a:cs typeface="+mn-ea"/>
              <a:sym typeface="+mn-lt"/>
            </a:endParaRPr>
          </a:p>
          <a:p>
            <a:pPr>
              <a:lnSpc>
                <a:spcPct val="120000"/>
              </a:lnSpc>
            </a:pPr>
            <a:r>
              <a:rPr lang="en-US" altLang="zh-CN" sz="1200" kern="0" dirty="0">
                <a:cs typeface="+mn-ea"/>
                <a:sym typeface="+mn-lt"/>
              </a:rPr>
              <a:t>spec:</a:t>
            </a:r>
            <a:endParaRPr lang="en-US" altLang="zh-CN" sz="1200" kern="0" dirty="0">
              <a:cs typeface="+mn-ea"/>
              <a:sym typeface="+mn-lt"/>
            </a:endParaRPr>
          </a:p>
          <a:p>
            <a:pPr>
              <a:lnSpc>
                <a:spcPct val="120000"/>
              </a:lnSpc>
            </a:pPr>
            <a:r>
              <a:rPr lang="en-US" altLang="zh-CN" sz="1200" kern="0" dirty="0">
                <a:cs typeface="+mn-ea"/>
                <a:sym typeface="+mn-lt"/>
              </a:rPr>
              <a:t>  containers:</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b="1" kern="0" dirty="0" smtClean="0">
                <a:cs typeface="+mn-ea"/>
                <a:sym typeface="+mn-lt"/>
              </a:rPr>
              <a:t>- </a:t>
            </a:r>
            <a:r>
              <a:rPr lang="en-US" altLang="zh-CN" sz="1200" b="1" kern="0" dirty="0">
                <a:cs typeface="+mn-ea"/>
                <a:sym typeface="+mn-lt"/>
              </a:rPr>
              <a:t>name: mynginx</a:t>
            </a:r>
            <a:endParaRPr lang="en-US" altLang="zh-CN" sz="1200" b="1" kern="0" dirty="0">
              <a:cs typeface="+mn-ea"/>
              <a:sym typeface="+mn-lt"/>
            </a:endParaRPr>
          </a:p>
          <a:p>
            <a:pPr>
              <a:lnSpc>
                <a:spcPct val="120000"/>
              </a:lnSpc>
            </a:pPr>
            <a:r>
              <a:rPr lang="en-US" altLang="zh-CN" sz="1200" b="1" kern="0" dirty="0" smtClean="0">
                <a:cs typeface="+mn-ea"/>
                <a:sym typeface="+mn-lt"/>
              </a:rPr>
              <a:t>    image</a:t>
            </a:r>
            <a:r>
              <a:rPr lang="en-US" altLang="zh-CN" sz="1200" b="1" kern="0" dirty="0">
                <a:cs typeface="+mn-ea"/>
                <a:sym typeface="+mn-lt"/>
              </a:rPr>
              <a:t>: </a:t>
            </a:r>
            <a:r>
              <a:rPr lang="en-US" altLang="zh-CN" sz="1200" b="1" kern="0" dirty="0" smtClean="0">
                <a:cs typeface="+mn-ea"/>
                <a:sym typeface="+mn-lt"/>
              </a:rPr>
              <a:t>nginx:1.21</a:t>
            </a:r>
            <a:endParaRPr lang="en-US" altLang="zh-CN" sz="1200" b="1" kern="0" dirty="0" smtClean="0">
              <a:cs typeface="+mn-ea"/>
              <a:sym typeface="+mn-lt"/>
            </a:endParaRPr>
          </a:p>
          <a:p>
            <a:pPr>
              <a:lnSpc>
                <a:spcPct val="120000"/>
              </a:lnSpc>
            </a:pPr>
            <a:r>
              <a:rPr lang="en-US" altLang="zh-CN" sz="1200" b="1" kern="0" dirty="0">
                <a:cs typeface="+mn-ea"/>
                <a:sym typeface="+mn-lt"/>
              </a:rPr>
              <a:t>  </a:t>
            </a:r>
            <a:r>
              <a:rPr lang="en-US" altLang="zh-CN" sz="1200" b="1" kern="0" dirty="0" smtClean="0">
                <a:cs typeface="+mn-ea"/>
                <a:sym typeface="+mn-lt"/>
              </a:rPr>
              <a:t>- </a:t>
            </a:r>
            <a:r>
              <a:rPr lang="en-US" altLang="zh-CN" sz="1200" b="1" kern="0" dirty="0">
                <a:cs typeface="+mn-ea"/>
                <a:sym typeface="+mn-lt"/>
              </a:rPr>
              <a:t>name: </a:t>
            </a:r>
            <a:r>
              <a:rPr lang="en-US" altLang="zh-CN" sz="1200" b="1" kern="0" dirty="0" err="1" smtClean="0">
                <a:cs typeface="+mn-ea"/>
                <a:sym typeface="+mn-lt"/>
              </a:rPr>
              <a:t>myredis</a:t>
            </a:r>
            <a:endParaRPr lang="en-US" altLang="zh-CN" sz="1200" b="1" kern="0" dirty="0">
              <a:cs typeface="+mn-ea"/>
              <a:sym typeface="+mn-lt"/>
            </a:endParaRPr>
          </a:p>
          <a:p>
            <a:pPr>
              <a:lnSpc>
                <a:spcPct val="120000"/>
              </a:lnSpc>
            </a:pPr>
            <a:r>
              <a:rPr lang="en-US" altLang="zh-CN" sz="1200" b="1" kern="0" dirty="0">
                <a:cs typeface="+mn-ea"/>
                <a:sym typeface="+mn-lt"/>
              </a:rPr>
              <a:t>    image: </a:t>
            </a:r>
            <a:r>
              <a:rPr lang="en-US" altLang="zh-CN" sz="1200" b="1" kern="0" dirty="0" smtClean="0">
                <a:cs typeface="+mn-ea"/>
                <a:sym typeface="+mn-lt"/>
              </a:rPr>
              <a:t>redis:7.0</a:t>
            </a:r>
            <a:endParaRPr lang="en-US" altLang="zh-CN" sz="1200" b="1" kern="0" dirty="0">
              <a:cs typeface="+mn-ea"/>
              <a:sym typeface="+mn-lt"/>
            </a:endParaRPr>
          </a:p>
        </p:txBody>
      </p:sp>
      <p:sp>
        <p:nvSpPr>
          <p:cNvPr id="5" name="矩形 4"/>
          <p:cNvSpPr/>
          <p:nvPr/>
        </p:nvSpPr>
        <p:spPr>
          <a:xfrm>
            <a:off x="4985992" y="3282101"/>
            <a:ext cx="1578769" cy="1052620"/>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初始化</a:t>
            </a:r>
            <a:r>
              <a:rPr lang="zh-CN" altLang="en-US" dirty="0">
                <a:latin typeface="+mn-lt"/>
                <a:ea typeface="+mn-ea"/>
                <a:cs typeface="+mn-ea"/>
                <a:sym typeface="+mn-lt"/>
              </a:rPr>
              <a:t>容器</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11293475" cy="3221552"/>
          </a:xfrm>
        </p:spPr>
        <p:txBody>
          <a:bodyPr/>
          <a:lstStyle/>
          <a:p>
            <a:r>
              <a:rPr lang="zh-CN" altLang="en-US" sz="1800" dirty="0">
                <a:latin typeface="+mn-lt"/>
                <a:ea typeface="+mn-ea"/>
                <a:cs typeface="+mn-ea"/>
                <a:sym typeface="+mn-lt"/>
              </a:rPr>
              <a:t>需求：创建一个名称为</a:t>
            </a:r>
            <a:r>
              <a:rPr lang="en-US" altLang="zh-CN" sz="1800" dirty="0">
                <a:latin typeface="+mn-lt"/>
                <a:ea typeface="+mn-ea"/>
                <a:cs typeface="+mn-ea"/>
                <a:sym typeface="+mn-lt"/>
              </a:rPr>
              <a:t>web</a:t>
            </a:r>
            <a:r>
              <a:rPr lang="zh-CN" altLang="en-US" sz="1800" dirty="0" smtClean="0">
                <a:latin typeface="+mn-lt"/>
                <a:ea typeface="+mn-ea"/>
                <a:cs typeface="+mn-ea"/>
                <a:sym typeface="+mn-lt"/>
              </a:rPr>
              <a:t>的</a:t>
            </a:r>
            <a:r>
              <a:rPr lang="en-US" altLang="zh-CN" sz="1800" dirty="0" smtClean="0">
                <a:latin typeface="+mn-lt"/>
                <a:ea typeface="+mn-ea"/>
                <a:cs typeface="+mn-ea"/>
                <a:sym typeface="+mn-lt"/>
              </a:rPr>
              <a:t>Pod</a:t>
            </a:r>
            <a:r>
              <a:rPr lang="zh-CN" altLang="en-US" sz="1800" dirty="0" smtClean="0">
                <a:latin typeface="+mn-lt"/>
                <a:ea typeface="+mn-ea"/>
                <a:cs typeface="+mn-ea"/>
                <a:sym typeface="+mn-lt"/>
              </a:rPr>
              <a:t>，该</a:t>
            </a:r>
            <a:r>
              <a:rPr lang="en-US" altLang="zh-CN" sz="1800" dirty="0" smtClean="0">
                <a:latin typeface="+mn-lt"/>
                <a:ea typeface="+mn-ea"/>
                <a:cs typeface="+mn-ea"/>
                <a:sym typeface="+mn-lt"/>
              </a:rPr>
              <a:t>Pod</a:t>
            </a:r>
            <a:r>
              <a:rPr lang="zh-CN" altLang="en-US" sz="1800" dirty="0" smtClean="0">
                <a:latin typeface="+mn-lt"/>
                <a:ea typeface="+mn-ea"/>
                <a:cs typeface="+mn-ea"/>
                <a:sym typeface="+mn-lt"/>
              </a:rPr>
              <a:t>需</a:t>
            </a:r>
            <a:r>
              <a:rPr lang="zh-CN" altLang="en-US" sz="1800" dirty="0">
                <a:latin typeface="+mn-lt"/>
                <a:ea typeface="+mn-ea"/>
                <a:cs typeface="+mn-ea"/>
                <a:sym typeface="+mn-lt"/>
              </a:rPr>
              <a:t>运行在</a:t>
            </a:r>
            <a:r>
              <a:rPr lang="en-US" altLang="zh-CN" sz="1800" dirty="0">
                <a:latin typeface="+mn-lt"/>
                <a:ea typeface="+mn-ea"/>
                <a:cs typeface="+mn-ea"/>
                <a:sym typeface="+mn-lt"/>
              </a:rPr>
              <a:t>test</a:t>
            </a:r>
            <a:r>
              <a:rPr lang="zh-CN" altLang="en-US" sz="1800" dirty="0">
                <a:latin typeface="+mn-lt"/>
                <a:ea typeface="+mn-ea"/>
                <a:cs typeface="+mn-ea"/>
                <a:sym typeface="+mn-lt"/>
              </a:rPr>
              <a:t>命名空间。业务容器名称设置为</a:t>
            </a:r>
            <a:r>
              <a:rPr lang="en-US" altLang="zh-CN" sz="1800" dirty="0">
                <a:latin typeface="+mn-lt"/>
                <a:ea typeface="+mn-ea"/>
                <a:cs typeface="+mn-ea"/>
                <a:sym typeface="+mn-lt"/>
              </a:rPr>
              <a:t>mynginx</a:t>
            </a:r>
            <a:r>
              <a:rPr lang="zh-CN" altLang="en-US" sz="1800" dirty="0">
                <a:latin typeface="+mn-lt"/>
                <a:ea typeface="+mn-ea"/>
                <a:cs typeface="+mn-ea"/>
                <a:sym typeface="+mn-lt"/>
              </a:rPr>
              <a:t>，镜像使用</a:t>
            </a:r>
            <a:r>
              <a:rPr lang="en-US" altLang="zh-CN" sz="1800" dirty="0">
                <a:latin typeface="+mn-lt"/>
                <a:ea typeface="+mn-ea"/>
                <a:cs typeface="+mn-ea"/>
                <a:sym typeface="+mn-lt"/>
              </a:rPr>
              <a:t>nginx:1.21</a:t>
            </a:r>
            <a:r>
              <a:rPr lang="zh-CN" altLang="en-US" sz="1800" dirty="0" smtClean="0">
                <a:latin typeface="+mn-lt"/>
                <a:ea typeface="+mn-ea"/>
                <a:cs typeface="+mn-ea"/>
                <a:sym typeface="+mn-lt"/>
              </a:rPr>
              <a:t>，为了保证该容器启动后能立刻使用，需保证该容器的网络未正常的，因此在启动该容器时，计划使用一个初始化容器进行网络测试</a:t>
            </a:r>
            <a:endParaRPr lang="en-US" altLang="zh-CN" sz="1800" dirty="0">
              <a:latin typeface="+mn-lt"/>
              <a:ea typeface="+mn-ea"/>
              <a:cs typeface="+mn-ea"/>
              <a:sym typeface="+mn-lt"/>
            </a:endParaRPr>
          </a:p>
          <a:p>
            <a:endParaRPr lang="en-US" altLang="zh-CN" sz="1800" dirty="0" smtClean="0">
              <a:latin typeface="+mn-lt"/>
              <a:ea typeface="+mn-ea"/>
              <a:cs typeface="+mn-ea"/>
              <a:sym typeface="+mn-lt"/>
            </a:endParaRPr>
          </a:p>
          <a:p>
            <a:endParaRPr lang="en-US" altLang="zh-CN" sz="1800" dirty="0" smtClean="0">
              <a:latin typeface="+mn-lt"/>
              <a:ea typeface="+mn-ea"/>
              <a:cs typeface="+mn-ea"/>
              <a:sym typeface="+mn-lt"/>
            </a:endParaRPr>
          </a:p>
        </p:txBody>
      </p:sp>
      <p:sp>
        <p:nvSpPr>
          <p:cNvPr id="8" name="矩形 7"/>
          <p:cNvSpPr/>
          <p:nvPr/>
        </p:nvSpPr>
        <p:spPr>
          <a:xfrm>
            <a:off x="3603479" y="2515120"/>
            <a:ext cx="5002390" cy="2751522"/>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a:cs typeface="+mn-ea"/>
                <a:sym typeface="+mn-lt"/>
              </a:rPr>
              <a:t>kind: Pod</a:t>
            </a:r>
            <a:endParaRPr lang="en-US" altLang="zh-CN" sz="1200" kern="0" dirty="0">
              <a:cs typeface="+mn-ea"/>
              <a:sym typeface="+mn-lt"/>
            </a:endParaRPr>
          </a:p>
          <a:p>
            <a:pPr>
              <a:lnSpc>
                <a:spcPct val="120000"/>
              </a:lnSpc>
            </a:pPr>
            <a:r>
              <a:rPr lang="en-US" altLang="zh-CN" sz="1200" kern="0" dirty="0">
                <a:cs typeface="+mn-ea"/>
                <a:sym typeface="+mn-lt"/>
              </a:rPr>
              <a:t>metadata:</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spec</a:t>
            </a:r>
            <a:r>
              <a:rPr lang="en-US" altLang="zh-CN" sz="1200" kern="0" dirty="0" smtClean="0">
                <a:cs typeface="+mn-ea"/>
                <a:sym typeface="+mn-lt"/>
              </a:rPr>
              <a:t>:</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err="1">
                <a:cs typeface="+mn-ea"/>
                <a:sym typeface="+mn-lt"/>
              </a:rPr>
              <a:t>initContainers</a:t>
            </a:r>
            <a:r>
              <a:rPr lang="en-US" altLang="zh-CN" sz="1200" kern="0" dirty="0">
                <a:cs typeface="+mn-ea"/>
                <a:sym typeface="+mn-lt"/>
              </a:rPr>
              <a:t>:</a:t>
            </a:r>
            <a:endParaRPr lang="en-US" altLang="zh-CN" sz="1200" kern="0" dirty="0">
              <a:cs typeface="+mn-ea"/>
              <a:sym typeface="+mn-lt"/>
            </a:endParaRPr>
          </a:p>
          <a:p>
            <a:pPr>
              <a:lnSpc>
                <a:spcPct val="120000"/>
              </a:lnSpc>
            </a:pPr>
            <a:r>
              <a:rPr lang="en-US" altLang="zh-CN" sz="1200" kern="0">
                <a:cs typeface="+mn-ea"/>
                <a:sym typeface="+mn-lt"/>
              </a:rPr>
              <a:t>  </a:t>
            </a:r>
            <a:r>
              <a:rPr lang="en-US" altLang="zh-CN" sz="1200" kern="0" smtClean="0">
                <a:cs typeface="+mn-ea"/>
                <a:sym typeface="+mn-lt"/>
              </a:rPr>
              <a:t>- </a:t>
            </a:r>
            <a:r>
              <a:rPr lang="en-US" altLang="zh-CN" sz="1200" kern="0" dirty="0">
                <a:cs typeface="+mn-ea"/>
                <a:sym typeface="+mn-lt"/>
              </a:rPr>
              <a:t>name: </a:t>
            </a:r>
            <a:r>
              <a:rPr lang="en-US" altLang="zh-CN" sz="1200" kern="0" dirty="0" err="1">
                <a:cs typeface="+mn-ea"/>
                <a:sym typeface="+mn-lt"/>
              </a:rPr>
              <a:t>init</a:t>
            </a:r>
            <a:endParaRPr lang="en-US" altLang="zh-CN" sz="1200" kern="0" dirty="0">
              <a:cs typeface="+mn-ea"/>
              <a:sym typeface="+mn-lt"/>
            </a:endParaRPr>
          </a:p>
          <a:p>
            <a:pPr>
              <a:lnSpc>
                <a:spcPct val="120000"/>
              </a:lnSpc>
            </a:pPr>
            <a:r>
              <a:rPr lang="en-US" altLang="zh-CN" sz="1200" kern="0" dirty="0">
                <a:cs typeface="+mn-ea"/>
                <a:sym typeface="+mn-lt"/>
              </a:rPr>
              <a:t>    image: </a:t>
            </a:r>
            <a:r>
              <a:rPr lang="en-US" altLang="zh-CN" sz="1200" kern="0" dirty="0" err="1">
                <a:cs typeface="+mn-ea"/>
                <a:sym typeface="+mn-lt"/>
              </a:rPr>
              <a:t>busybox:latest</a:t>
            </a:r>
            <a:endParaRPr lang="en-US" altLang="zh-CN" sz="1200" kern="0" dirty="0">
              <a:cs typeface="+mn-ea"/>
              <a:sym typeface="+mn-lt"/>
            </a:endParaRPr>
          </a:p>
          <a:p>
            <a:pPr>
              <a:lnSpc>
                <a:spcPct val="120000"/>
              </a:lnSpc>
            </a:pPr>
            <a:r>
              <a:rPr lang="en-US" altLang="zh-CN" sz="1200" kern="0" dirty="0">
                <a:cs typeface="+mn-ea"/>
                <a:sym typeface="+mn-lt"/>
              </a:rPr>
              <a:t>    command: ["ping","</a:t>
            </a:r>
            <a:r>
              <a:rPr lang="en-US" altLang="zh-CN" sz="1200" kern="0">
                <a:cs typeface="+mn-ea"/>
                <a:sym typeface="+mn-lt"/>
              </a:rPr>
              <a:t>www.baidu.com</a:t>
            </a:r>
            <a:r>
              <a:rPr lang="en-US" altLang="zh-CN" sz="1200" kern="0" smtClean="0">
                <a:cs typeface="+mn-ea"/>
                <a:sym typeface="+mn-lt"/>
              </a:rPr>
              <a:t>","-c</a:t>
            </a:r>
            <a:r>
              <a:rPr lang="en-US" altLang="zh-CN" sz="1200" kern="0" dirty="0">
                <a:cs typeface="+mn-ea"/>
                <a:sym typeface="+mn-lt"/>
              </a:rPr>
              <a:t>","3"]</a:t>
            </a:r>
            <a:endParaRPr lang="en-US" altLang="zh-CN" sz="1200" kern="0" dirty="0">
              <a:cs typeface="+mn-ea"/>
              <a:sym typeface="+mn-lt"/>
            </a:endParaRPr>
          </a:p>
          <a:p>
            <a:pPr>
              <a:lnSpc>
                <a:spcPct val="120000"/>
              </a:lnSpc>
            </a:pPr>
            <a:r>
              <a:rPr lang="en-US" altLang="zh-CN" sz="1200" kern="0" dirty="0">
                <a:cs typeface="+mn-ea"/>
                <a:sym typeface="+mn-lt"/>
              </a:rPr>
              <a:t>  containers:</a:t>
            </a:r>
            <a:endParaRPr lang="en-US" altLang="zh-CN" sz="1200" kern="0" dirty="0">
              <a:cs typeface="+mn-ea"/>
              <a:sym typeface="+mn-lt"/>
            </a:endParaRPr>
          </a:p>
          <a:p>
            <a:pPr>
              <a:lnSpc>
                <a:spcPct val="120000"/>
              </a:lnSpc>
            </a:pPr>
            <a:r>
              <a:rPr lang="en-US" altLang="zh-CN" sz="1200" kern="0" dirty="0" smtClean="0">
                <a:cs typeface="+mn-ea"/>
                <a:sym typeface="+mn-lt"/>
              </a:rPr>
              <a:t>   …….</a:t>
            </a:r>
            <a:endParaRPr lang="en-US" altLang="zh-CN" sz="1200" kern="0" dirty="0" smtClean="0">
              <a:cs typeface="+mn-ea"/>
              <a:sym typeface="+mn-lt"/>
            </a:endParaRPr>
          </a:p>
          <a:p>
            <a:pPr>
              <a:lnSpc>
                <a:spcPct val="120000"/>
              </a:lnSpc>
            </a:pPr>
            <a:r>
              <a:rPr lang="en-US" altLang="zh-CN" sz="1200" kern="0" dirty="0" smtClean="0">
                <a:cs typeface="+mn-ea"/>
                <a:sym typeface="+mn-lt"/>
              </a:rPr>
              <a:t>    </a:t>
            </a:r>
            <a:endParaRPr lang="en-US" altLang="zh-CN" sz="1200" kern="0" dirty="0">
              <a:cs typeface="+mn-ea"/>
              <a:sym typeface="+mn-lt"/>
            </a:endParaRPr>
          </a:p>
        </p:txBody>
      </p:sp>
      <p:sp>
        <p:nvSpPr>
          <p:cNvPr id="9" name="矩形 8"/>
          <p:cNvSpPr/>
          <p:nvPr/>
        </p:nvSpPr>
        <p:spPr>
          <a:xfrm>
            <a:off x="3725706" y="3657599"/>
            <a:ext cx="3469676" cy="895482"/>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Pod</a:t>
            </a:r>
            <a:r>
              <a:rPr lang="zh-CN" altLang="en-US" dirty="0">
                <a:latin typeface="+mn-lt"/>
                <a:ea typeface="+mn-ea"/>
                <a:cs typeface="+mn-ea"/>
                <a:sym typeface="+mn-lt"/>
              </a:rPr>
              <a:t>的健康检查</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a:latin typeface="+mn-lt"/>
                <a:ea typeface="+mn-ea"/>
                <a:cs typeface="+mn-ea"/>
                <a:sym typeface="+mn-lt"/>
              </a:rPr>
              <a:t>需求：创建一个名称为</a:t>
            </a:r>
            <a:r>
              <a:rPr lang="en-US" altLang="zh-CN" sz="1800" dirty="0">
                <a:latin typeface="+mn-lt"/>
                <a:ea typeface="+mn-ea"/>
                <a:cs typeface="+mn-ea"/>
                <a:sym typeface="+mn-lt"/>
              </a:rPr>
              <a:t>web</a:t>
            </a:r>
            <a:r>
              <a:rPr lang="zh-CN" altLang="en-US" sz="1800" dirty="0" smtClean="0">
                <a:latin typeface="+mn-lt"/>
                <a:ea typeface="+mn-ea"/>
                <a:cs typeface="+mn-ea"/>
                <a:sym typeface="+mn-lt"/>
              </a:rPr>
              <a:t>的</a:t>
            </a:r>
            <a:r>
              <a:rPr lang="en-US" altLang="zh-CN" sz="1800" dirty="0" smtClean="0">
                <a:latin typeface="+mn-lt"/>
                <a:ea typeface="+mn-ea"/>
                <a:cs typeface="+mn-ea"/>
                <a:sym typeface="+mn-lt"/>
              </a:rPr>
              <a:t>Pod</a:t>
            </a:r>
            <a:r>
              <a:rPr lang="zh-CN" altLang="en-US" sz="1800" dirty="0" smtClean="0">
                <a:latin typeface="+mn-lt"/>
                <a:ea typeface="+mn-ea"/>
                <a:cs typeface="+mn-ea"/>
                <a:sym typeface="+mn-lt"/>
              </a:rPr>
              <a:t>，该</a:t>
            </a:r>
            <a:r>
              <a:rPr lang="en-US" altLang="zh-CN" sz="1800" dirty="0" smtClean="0">
                <a:latin typeface="+mn-lt"/>
                <a:ea typeface="+mn-ea"/>
                <a:cs typeface="+mn-ea"/>
                <a:sym typeface="+mn-lt"/>
              </a:rPr>
              <a:t>Pod</a:t>
            </a:r>
            <a:r>
              <a:rPr lang="zh-CN" altLang="en-US" sz="1800" dirty="0" smtClean="0">
                <a:latin typeface="+mn-lt"/>
                <a:ea typeface="+mn-ea"/>
                <a:cs typeface="+mn-ea"/>
                <a:sym typeface="+mn-lt"/>
              </a:rPr>
              <a:t>需</a:t>
            </a:r>
            <a:r>
              <a:rPr lang="zh-CN" altLang="en-US" sz="1800" dirty="0">
                <a:latin typeface="+mn-lt"/>
                <a:ea typeface="+mn-ea"/>
                <a:cs typeface="+mn-ea"/>
                <a:sym typeface="+mn-lt"/>
              </a:rPr>
              <a:t>运行在</a:t>
            </a:r>
            <a:r>
              <a:rPr lang="en-US" altLang="zh-CN" sz="1800" dirty="0">
                <a:latin typeface="+mn-lt"/>
                <a:ea typeface="+mn-ea"/>
                <a:cs typeface="+mn-ea"/>
                <a:sym typeface="+mn-lt"/>
              </a:rPr>
              <a:t>test</a:t>
            </a:r>
            <a:r>
              <a:rPr lang="zh-CN" altLang="en-US" sz="1800" dirty="0">
                <a:latin typeface="+mn-lt"/>
                <a:ea typeface="+mn-ea"/>
                <a:cs typeface="+mn-ea"/>
                <a:sym typeface="+mn-lt"/>
              </a:rPr>
              <a:t>命名空间。业务容器名称设置为</a:t>
            </a:r>
            <a:r>
              <a:rPr lang="en-US" altLang="zh-CN" sz="1800" dirty="0">
                <a:latin typeface="+mn-lt"/>
                <a:ea typeface="+mn-ea"/>
                <a:cs typeface="+mn-ea"/>
                <a:sym typeface="+mn-lt"/>
              </a:rPr>
              <a:t>mynginx</a:t>
            </a:r>
            <a:r>
              <a:rPr lang="zh-CN" altLang="en-US" sz="1800" dirty="0">
                <a:latin typeface="+mn-lt"/>
                <a:ea typeface="+mn-ea"/>
                <a:cs typeface="+mn-ea"/>
                <a:sym typeface="+mn-lt"/>
              </a:rPr>
              <a:t>，镜像使用</a:t>
            </a:r>
            <a:r>
              <a:rPr lang="en-US" altLang="zh-CN" sz="1800" dirty="0">
                <a:latin typeface="+mn-lt"/>
                <a:ea typeface="+mn-ea"/>
                <a:cs typeface="+mn-ea"/>
                <a:sym typeface="+mn-lt"/>
              </a:rPr>
              <a:t>nginx:1.21</a:t>
            </a:r>
            <a:r>
              <a:rPr lang="zh-CN" altLang="en-US" sz="1800" dirty="0" smtClean="0">
                <a:latin typeface="+mn-lt"/>
                <a:ea typeface="+mn-ea"/>
                <a:cs typeface="+mn-ea"/>
                <a:sym typeface="+mn-lt"/>
              </a:rPr>
              <a:t>，为了能够保证该容器一旦出现故障后被及时被系统发现并对容器及时停止并重启，需要在其启动和运行阶段分别设置健康检查</a:t>
            </a:r>
            <a:endParaRPr lang="zh-CN" altLang="en-US" sz="1800" dirty="0">
              <a:latin typeface="+mn-lt"/>
              <a:ea typeface="+mn-ea"/>
              <a:cs typeface="+mn-ea"/>
              <a:sym typeface="+mn-lt"/>
            </a:endParaRPr>
          </a:p>
        </p:txBody>
      </p:sp>
      <p:sp>
        <p:nvSpPr>
          <p:cNvPr id="4" name="矩形 3"/>
          <p:cNvSpPr/>
          <p:nvPr/>
        </p:nvSpPr>
        <p:spPr>
          <a:xfrm>
            <a:off x="4305876" y="1960176"/>
            <a:ext cx="4194889" cy="4302716"/>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smtClean="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spec</a:t>
            </a:r>
            <a:r>
              <a:rPr lang="en-US" altLang="zh-CN" sz="1200" kern="0" dirty="0" smtClean="0">
                <a:cs typeface="+mn-ea"/>
                <a:sym typeface="+mn-lt"/>
              </a:rPr>
              <a:t>:</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Containers:</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endParaRPr lang="en-US" altLang="zh-CN" sz="1200" kern="0" dirty="0">
              <a:cs typeface="+mn-ea"/>
              <a:sym typeface="+mn-lt"/>
            </a:endParaRPr>
          </a:p>
          <a:p>
            <a:pPr>
              <a:lnSpc>
                <a:spcPct val="120000"/>
              </a:lnSpc>
            </a:pPr>
            <a:r>
              <a:rPr lang="en-US" altLang="zh-CN" sz="1200" kern="0" dirty="0">
                <a:cs typeface="+mn-ea"/>
                <a:sym typeface="+mn-lt"/>
              </a:rPr>
              <a:t>  startupProbe:</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err="1">
                <a:cs typeface="+mn-ea"/>
                <a:sym typeface="+mn-lt"/>
              </a:rPr>
              <a:t>tcpSocket</a:t>
            </a:r>
            <a:r>
              <a:rPr lang="en-US" altLang="zh-CN" sz="1200" kern="0" dirty="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        port: 80</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err="1">
                <a:cs typeface="+mn-ea"/>
                <a:sym typeface="+mn-lt"/>
              </a:rPr>
              <a:t>failureThreshold</a:t>
            </a:r>
            <a:r>
              <a:rPr lang="en-US" altLang="zh-CN" sz="1200" kern="0" dirty="0">
                <a:cs typeface="+mn-ea"/>
                <a:sym typeface="+mn-lt"/>
              </a:rPr>
              <a:t>: </a:t>
            </a:r>
            <a:r>
              <a:rPr lang="en-US" altLang="zh-CN" sz="1200" kern="0" dirty="0" smtClean="0">
                <a:cs typeface="+mn-ea"/>
                <a:sym typeface="+mn-lt"/>
              </a:rPr>
              <a:t>15</a:t>
            </a:r>
            <a:endParaRPr lang="en-US" altLang="zh-CN" sz="1200" kern="0" dirty="0">
              <a:cs typeface="+mn-ea"/>
              <a:sym typeface="+mn-lt"/>
            </a:endParaRPr>
          </a:p>
          <a:p>
            <a:pPr>
              <a:lnSpc>
                <a:spcPct val="120000"/>
              </a:lnSpc>
            </a:pPr>
            <a:r>
              <a:rPr lang="en-US" altLang="zh-CN" sz="1200" kern="0" dirty="0">
                <a:cs typeface="+mn-ea"/>
                <a:sym typeface="+mn-lt"/>
              </a:rPr>
              <a:t>      successThreshold: 1</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err="1">
                <a:cs typeface="+mn-ea"/>
                <a:sym typeface="+mn-lt"/>
              </a:rPr>
              <a:t>periodSeconds</a:t>
            </a:r>
            <a:r>
              <a:rPr lang="en-US" altLang="zh-CN" sz="1200" kern="0" dirty="0">
                <a:cs typeface="+mn-ea"/>
                <a:sym typeface="+mn-lt"/>
              </a:rPr>
              <a:t>: 10</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err="1">
                <a:cs typeface="+mn-ea"/>
                <a:sym typeface="+mn-lt"/>
              </a:rPr>
              <a:t>timeoutSeconds</a:t>
            </a:r>
            <a:r>
              <a:rPr lang="en-US" altLang="zh-CN" sz="1200" kern="0" dirty="0">
                <a:cs typeface="+mn-ea"/>
                <a:sym typeface="+mn-lt"/>
              </a:rPr>
              <a:t>: 1</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livenessProbe</a:t>
            </a:r>
            <a:r>
              <a:rPr lang="en-US" altLang="zh-CN" sz="1200" kern="0" dirty="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err="1">
                <a:cs typeface="+mn-ea"/>
                <a:sym typeface="+mn-lt"/>
              </a:rPr>
              <a:t>tcpSocket</a:t>
            </a:r>
            <a:r>
              <a:rPr lang="en-US" altLang="zh-CN" sz="1200" kern="0" dirty="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        port: 80</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err="1">
                <a:cs typeface="+mn-ea"/>
                <a:sym typeface="+mn-lt"/>
              </a:rPr>
              <a:t>failureThreshold</a:t>
            </a:r>
            <a:r>
              <a:rPr lang="en-US" altLang="zh-CN" sz="1200" kern="0" dirty="0">
                <a:cs typeface="+mn-ea"/>
                <a:sym typeface="+mn-lt"/>
              </a:rPr>
              <a:t>: 3</a:t>
            </a:r>
            <a:endParaRPr lang="en-US" altLang="zh-CN" sz="1200" kern="0" dirty="0">
              <a:cs typeface="+mn-ea"/>
              <a:sym typeface="+mn-lt"/>
            </a:endParaRPr>
          </a:p>
          <a:p>
            <a:pPr>
              <a:lnSpc>
                <a:spcPct val="120000"/>
              </a:lnSpc>
            </a:pPr>
            <a:r>
              <a:rPr lang="en-US" altLang="zh-CN" sz="1200" kern="0" dirty="0">
                <a:cs typeface="+mn-ea"/>
                <a:sym typeface="+mn-lt"/>
              </a:rPr>
              <a:t>      successThreshold: 1</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err="1">
                <a:cs typeface="+mn-ea"/>
                <a:sym typeface="+mn-lt"/>
              </a:rPr>
              <a:t>periodSeconds</a:t>
            </a:r>
            <a:r>
              <a:rPr lang="en-US" altLang="zh-CN" sz="1200" kern="0" dirty="0">
                <a:cs typeface="+mn-ea"/>
                <a:sym typeface="+mn-lt"/>
              </a:rPr>
              <a:t>: 5</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err="1">
                <a:cs typeface="+mn-ea"/>
                <a:sym typeface="+mn-lt"/>
              </a:rPr>
              <a:t>timeoutSeconds</a:t>
            </a:r>
            <a:r>
              <a:rPr lang="en-US" altLang="zh-CN" sz="1200" kern="0" dirty="0">
                <a:cs typeface="+mn-ea"/>
                <a:sym typeface="+mn-lt"/>
              </a:rPr>
              <a:t>: 1    </a:t>
            </a:r>
            <a:endParaRPr lang="en-US" altLang="zh-CN" sz="1200" kern="0" dirty="0">
              <a:cs typeface="+mn-ea"/>
              <a:sym typeface="+mn-lt"/>
            </a:endParaRPr>
          </a:p>
        </p:txBody>
      </p:sp>
      <p:sp>
        <p:nvSpPr>
          <p:cNvPr id="5" name="矩形 4"/>
          <p:cNvSpPr/>
          <p:nvPr/>
        </p:nvSpPr>
        <p:spPr>
          <a:xfrm>
            <a:off x="4337408" y="3153107"/>
            <a:ext cx="1924656" cy="3033286"/>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Pod</a:t>
            </a:r>
            <a:r>
              <a:rPr lang="zh-CN" altLang="en-US" dirty="0" smtClean="0">
                <a:latin typeface="+mn-lt"/>
                <a:ea typeface="+mn-ea"/>
                <a:cs typeface="+mn-ea"/>
                <a:sym typeface="+mn-lt"/>
              </a:rPr>
              <a:t>的健康检查说明</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pPr>
              <a:lnSpc>
                <a:spcPct val="120000"/>
              </a:lnSpc>
            </a:pPr>
            <a:r>
              <a:rPr lang="zh-CN" altLang="en-US" sz="1400" dirty="0" smtClean="0">
                <a:latin typeface="+mn-lt"/>
                <a:ea typeface="+mn-ea"/>
                <a:cs typeface="+mn-ea"/>
                <a:sym typeface="+mn-lt"/>
              </a:rPr>
              <a:t>默认情况下，</a:t>
            </a:r>
            <a:r>
              <a:rPr lang="en-US" altLang="zh-CN" sz="1400" dirty="0">
                <a:latin typeface="+mn-lt"/>
                <a:ea typeface="+mn-ea"/>
                <a:cs typeface="+mn-ea"/>
                <a:sym typeface="+mn-lt"/>
              </a:rPr>
              <a:t>kubernetes</a:t>
            </a:r>
            <a:r>
              <a:rPr lang="zh-CN" altLang="en-US" sz="1400" dirty="0" smtClean="0">
                <a:latin typeface="+mn-lt"/>
                <a:ea typeface="+mn-ea"/>
                <a:cs typeface="+mn-ea"/>
                <a:sym typeface="+mn-lt"/>
              </a:rPr>
              <a:t>不对容器探活，当容器运行时返回容器就绪，</a:t>
            </a:r>
            <a:r>
              <a:rPr lang="en-US" altLang="zh-CN" sz="1400" dirty="0" smtClean="0">
                <a:latin typeface="+mn-lt"/>
                <a:ea typeface="+mn-ea"/>
                <a:cs typeface="+mn-ea"/>
                <a:sym typeface="+mn-lt"/>
              </a:rPr>
              <a:t>kubernetes</a:t>
            </a:r>
            <a:r>
              <a:rPr lang="zh-CN" altLang="en-US" sz="1400" dirty="0" smtClean="0">
                <a:latin typeface="+mn-lt"/>
                <a:ea typeface="+mn-ea"/>
                <a:cs typeface="+mn-ea"/>
                <a:sym typeface="+mn-lt"/>
              </a:rPr>
              <a:t>就认为容器就绪</a:t>
            </a:r>
            <a:endParaRPr lang="en-US" altLang="zh-CN" sz="1400" dirty="0" smtClean="0">
              <a:latin typeface="+mn-lt"/>
              <a:ea typeface="+mn-ea"/>
              <a:cs typeface="+mn-ea"/>
              <a:sym typeface="+mn-lt"/>
            </a:endParaRPr>
          </a:p>
          <a:p>
            <a:pPr>
              <a:lnSpc>
                <a:spcPct val="120000"/>
              </a:lnSpc>
            </a:pPr>
            <a:r>
              <a:rPr lang="zh-CN" altLang="en-US" sz="1400" dirty="0" smtClean="0">
                <a:latin typeface="+mn-lt"/>
                <a:ea typeface="+mn-ea"/>
                <a:cs typeface="+mn-ea"/>
                <a:sym typeface="+mn-lt"/>
              </a:rPr>
              <a:t>探针类型</a:t>
            </a:r>
            <a:endParaRPr lang="en-US" altLang="zh-CN" sz="1400" dirty="0" smtClean="0">
              <a:latin typeface="+mn-lt"/>
              <a:ea typeface="+mn-ea"/>
              <a:cs typeface="+mn-ea"/>
              <a:sym typeface="+mn-lt"/>
            </a:endParaRPr>
          </a:p>
          <a:p>
            <a:pPr lvl="1">
              <a:lnSpc>
                <a:spcPct val="120000"/>
              </a:lnSpc>
            </a:pPr>
            <a:r>
              <a:rPr lang="zh-CN" altLang="en-US" sz="1200" dirty="0" smtClean="0">
                <a:latin typeface="+mn-lt"/>
                <a:ea typeface="+mn-ea"/>
                <a:cs typeface="+mn-ea"/>
                <a:sym typeface="+mn-lt"/>
              </a:rPr>
              <a:t>基于端口</a:t>
            </a:r>
            <a:endParaRPr lang="en-US" altLang="zh-CN" sz="1200" dirty="0" smtClean="0">
              <a:latin typeface="+mn-lt"/>
              <a:ea typeface="+mn-ea"/>
              <a:cs typeface="+mn-ea"/>
              <a:sym typeface="+mn-lt"/>
            </a:endParaRPr>
          </a:p>
          <a:p>
            <a:pPr lvl="1">
              <a:lnSpc>
                <a:spcPct val="120000"/>
              </a:lnSpc>
            </a:pPr>
            <a:r>
              <a:rPr lang="zh-CN" altLang="en-US" sz="1200" dirty="0" smtClean="0">
                <a:latin typeface="+mn-lt"/>
                <a:ea typeface="+mn-ea"/>
                <a:cs typeface="+mn-ea"/>
                <a:sym typeface="+mn-lt"/>
              </a:rPr>
              <a:t>基于</a:t>
            </a:r>
            <a:r>
              <a:rPr lang="en-US" altLang="zh-CN" sz="1200" dirty="0" smtClean="0">
                <a:latin typeface="+mn-lt"/>
                <a:ea typeface="+mn-ea"/>
                <a:cs typeface="+mn-ea"/>
                <a:sym typeface="+mn-lt"/>
              </a:rPr>
              <a:t>http</a:t>
            </a:r>
            <a:endParaRPr lang="en-US" altLang="zh-CN" sz="1200" dirty="0" smtClean="0">
              <a:latin typeface="+mn-lt"/>
              <a:ea typeface="+mn-ea"/>
              <a:cs typeface="+mn-ea"/>
              <a:sym typeface="+mn-lt"/>
            </a:endParaRPr>
          </a:p>
          <a:p>
            <a:pPr lvl="1">
              <a:lnSpc>
                <a:spcPct val="120000"/>
              </a:lnSpc>
            </a:pPr>
            <a:r>
              <a:rPr lang="zh-CN" altLang="en-US" sz="1200" dirty="0" smtClean="0">
                <a:latin typeface="+mn-lt"/>
                <a:ea typeface="+mn-ea"/>
                <a:cs typeface="+mn-ea"/>
                <a:sym typeface="+mn-lt"/>
              </a:rPr>
              <a:t>自定义脚本</a:t>
            </a:r>
            <a:endParaRPr lang="en-US" altLang="zh-CN" sz="1200" dirty="0" smtClean="0">
              <a:latin typeface="+mn-lt"/>
              <a:ea typeface="+mn-ea"/>
              <a:cs typeface="+mn-ea"/>
              <a:sym typeface="+mn-lt"/>
            </a:endParaRPr>
          </a:p>
          <a:p>
            <a:pPr marL="302260" lvl="1" indent="-302260" algn="just">
              <a:lnSpc>
                <a:spcPct val="120000"/>
              </a:lnSpc>
              <a:spcBef>
                <a:spcPts val="790"/>
              </a:spcBef>
              <a:buFont typeface="Wingdings" panose="05000000000000000000" pitchFamily="2" charset="2"/>
              <a:buChar char="l"/>
            </a:pPr>
            <a:r>
              <a:rPr lang="zh-CN" altLang="en-US" sz="1400" dirty="0">
                <a:latin typeface="+mn-lt"/>
                <a:ea typeface="+mn-ea"/>
                <a:cs typeface="+mn-ea"/>
                <a:sym typeface="+mn-lt"/>
              </a:rPr>
              <a:t>探活的</a:t>
            </a:r>
            <a:r>
              <a:rPr lang="zh-CN" altLang="en-US" sz="1400" dirty="0" smtClean="0">
                <a:latin typeface="+mn-lt"/>
                <a:ea typeface="+mn-ea"/>
                <a:cs typeface="+mn-ea"/>
                <a:sym typeface="+mn-lt"/>
              </a:rPr>
              <a:t>时机</a:t>
            </a:r>
            <a:endParaRPr lang="en-US" altLang="zh-CN" sz="1400" dirty="0" smtClean="0">
              <a:latin typeface="+mn-lt"/>
              <a:ea typeface="+mn-ea"/>
              <a:cs typeface="+mn-ea"/>
              <a:sym typeface="+mn-lt"/>
            </a:endParaRPr>
          </a:p>
          <a:p>
            <a:pPr lvl="1">
              <a:lnSpc>
                <a:spcPct val="120000"/>
              </a:lnSpc>
            </a:pPr>
            <a:r>
              <a:rPr lang="en-US" altLang="zh-CN" sz="1200" dirty="0">
                <a:latin typeface="+mn-lt"/>
                <a:ea typeface="+mn-ea"/>
                <a:cs typeface="+mn-ea"/>
                <a:sym typeface="+mn-lt"/>
              </a:rPr>
              <a:t>startupProbe</a:t>
            </a:r>
            <a:r>
              <a:rPr lang="zh-CN" altLang="en-US" sz="1200" dirty="0">
                <a:latin typeface="+mn-lt"/>
                <a:ea typeface="+mn-ea"/>
                <a:cs typeface="+mn-ea"/>
                <a:sym typeface="+mn-lt"/>
              </a:rPr>
              <a:t>：启动阶段探活</a:t>
            </a:r>
            <a:r>
              <a:rPr lang="zh-CN" altLang="en-US" sz="1200" dirty="0" smtClean="0">
                <a:latin typeface="+mn-lt"/>
                <a:ea typeface="+mn-ea"/>
                <a:cs typeface="+mn-ea"/>
                <a:sym typeface="+mn-lt"/>
              </a:rPr>
              <a:t>，探活失败是预期的状态；如果成功，则</a:t>
            </a:r>
            <a:r>
              <a:rPr lang="en-US" altLang="zh-CN" sz="1200" dirty="0" smtClean="0">
                <a:latin typeface="+mn-lt"/>
                <a:ea typeface="+mn-ea"/>
                <a:cs typeface="+mn-ea"/>
                <a:sym typeface="+mn-lt"/>
              </a:rPr>
              <a:t>startupProbe</a:t>
            </a:r>
            <a:r>
              <a:rPr lang="zh-CN" altLang="en-US" sz="1200" dirty="0" smtClean="0">
                <a:latin typeface="+mn-lt"/>
                <a:ea typeface="+mn-ea"/>
                <a:cs typeface="+mn-ea"/>
                <a:sym typeface="+mn-lt"/>
              </a:rPr>
              <a:t>退出；如果超过失败的最大次数，容器会被杀掉</a:t>
            </a:r>
            <a:endParaRPr lang="en-US" altLang="zh-CN" sz="1200" dirty="0" smtClean="0">
              <a:latin typeface="+mn-lt"/>
              <a:ea typeface="+mn-ea"/>
              <a:cs typeface="+mn-ea"/>
              <a:sym typeface="+mn-lt"/>
            </a:endParaRPr>
          </a:p>
          <a:p>
            <a:pPr lvl="1">
              <a:lnSpc>
                <a:spcPct val="120000"/>
              </a:lnSpc>
            </a:pPr>
            <a:r>
              <a:rPr lang="en-US" altLang="zh-CN" sz="1200" dirty="0" smtClean="0">
                <a:latin typeface="+mn-lt"/>
                <a:ea typeface="+mn-ea"/>
                <a:cs typeface="+mn-ea"/>
                <a:sym typeface="+mn-lt"/>
              </a:rPr>
              <a:t>livenessProbe</a:t>
            </a:r>
            <a:r>
              <a:rPr lang="zh-CN" altLang="en-US" sz="1200" dirty="0" smtClean="0">
                <a:latin typeface="+mn-lt"/>
                <a:ea typeface="+mn-ea"/>
                <a:cs typeface="+mn-ea"/>
                <a:sym typeface="+mn-lt"/>
              </a:rPr>
              <a:t>：在运行周期内探活，预期是成功；如果失败，则杀死容器，在</a:t>
            </a:r>
            <a:r>
              <a:rPr lang="en-US" altLang="zh-CN" sz="1200" dirty="0" smtClean="0">
                <a:latin typeface="+mn-lt"/>
                <a:ea typeface="+mn-ea"/>
                <a:cs typeface="+mn-ea"/>
                <a:sym typeface="+mn-lt"/>
              </a:rPr>
              <a:t>startupProbe</a:t>
            </a:r>
            <a:r>
              <a:rPr lang="zh-CN" altLang="en-US" sz="1200" dirty="0" smtClean="0">
                <a:latin typeface="+mn-lt"/>
                <a:ea typeface="+mn-ea"/>
                <a:cs typeface="+mn-ea"/>
                <a:sym typeface="+mn-lt"/>
              </a:rPr>
              <a:t>结束后，启动</a:t>
            </a:r>
            <a:r>
              <a:rPr lang="en-US" altLang="zh-CN" sz="1200" dirty="0" smtClean="0">
                <a:latin typeface="+mn-lt"/>
                <a:ea typeface="+mn-ea"/>
                <a:cs typeface="+mn-ea"/>
                <a:sym typeface="+mn-lt"/>
              </a:rPr>
              <a:t>livenessProbe</a:t>
            </a:r>
            <a:r>
              <a:rPr lang="zh-CN" altLang="en-US" sz="1200" dirty="0" smtClean="0">
                <a:latin typeface="+mn-lt"/>
                <a:ea typeface="+mn-ea"/>
                <a:cs typeface="+mn-ea"/>
                <a:sym typeface="+mn-lt"/>
              </a:rPr>
              <a:t>探活</a:t>
            </a:r>
            <a:endParaRPr lang="en-US" altLang="zh-CN" sz="1200" dirty="0" smtClean="0">
              <a:latin typeface="+mn-lt"/>
              <a:ea typeface="+mn-ea"/>
              <a:cs typeface="+mn-ea"/>
              <a:sym typeface="+mn-lt"/>
            </a:endParaRPr>
          </a:p>
          <a:p>
            <a:pPr lvl="1">
              <a:lnSpc>
                <a:spcPct val="120000"/>
              </a:lnSpc>
            </a:pPr>
            <a:r>
              <a:rPr lang="en-US" altLang="zh-CN" sz="1200" dirty="0" err="1" smtClean="0">
                <a:latin typeface="+mn-lt"/>
                <a:ea typeface="+mn-ea"/>
                <a:cs typeface="+mn-ea"/>
                <a:sym typeface="+mn-lt"/>
              </a:rPr>
              <a:t>readinessProbe</a:t>
            </a:r>
            <a:r>
              <a:rPr lang="zh-CN" altLang="en-US" sz="1200" dirty="0" smtClean="0">
                <a:latin typeface="+mn-lt"/>
                <a:ea typeface="+mn-ea"/>
                <a:cs typeface="+mn-ea"/>
                <a:sym typeface="+mn-lt"/>
              </a:rPr>
              <a:t>：在运行周期内探活，预期是成功，如果失败，则会将容器置为未就绪</a:t>
            </a:r>
            <a:endParaRPr lang="en-US" altLang="zh-CN" dirty="0">
              <a:latin typeface="+mn-lt"/>
              <a:ea typeface="+mn-ea"/>
              <a:cs typeface="+mn-ea"/>
              <a:sym typeface="+mn-lt"/>
            </a:endParaRPr>
          </a:p>
          <a:p>
            <a:pPr marL="302260" lvl="1" indent="-302260" algn="just">
              <a:lnSpc>
                <a:spcPct val="120000"/>
              </a:lnSpc>
              <a:spcBef>
                <a:spcPts val="790"/>
              </a:spcBef>
              <a:buFont typeface="Wingdings" panose="05000000000000000000" pitchFamily="2" charset="2"/>
              <a:buChar char="l"/>
            </a:pPr>
            <a:r>
              <a:rPr lang="zh-CN" altLang="en-US" sz="1400" dirty="0">
                <a:latin typeface="+mn-lt"/>
                <a:ea typeface="+mn-ea"/>
                <a:cs typeface="+mn-ea"/>
                <a:sym typeface="+mn-lt"/>
              </a:rPr>
              <a:t>探活的</a:t>
            </a:r>
            <a:r>
              <a:rPr lang="zh-CN" altLang="en-US" sz="1400" dirty="0" smtClean="0">
                <a:latin typeface="+mn-lt"/>
                <a:ea typeface="+mn-ea"/>
                <a:cs typeface="+mn-ea"/>
                <a:sym typeface="+mn-lt"/>
              </a:rPr>
              <a:t>参数</a:t>
            </a:r>
            <a:endParaRPr lang="en-US" altLang="zh-CN" sz="1400" dirty="0" smtClean="0">
              <a:latin typeface="+mn-lt"/>
              <a:ea typeface="+mn-ea"/>
              <a:cs typeface="+mn-ea"/>
              <a:sym typeface="+mn-lt"/>
            </a:endParaRPr>
          </a:p>
          <a:p>
            <a:pPr marL="651510" lvl="2" indent="-302260" algn="just">
              <a:lnSpc>
                <a:spcPct val="120000"/>
              </a:lnSpc>
              <a:spcBef>
                <a:spcPts val="790"/>
              </a:spcBef>
              <a:buFont typeface="Wingdings" panose="05000000000000000000" pitchFamily="2" charset="2"/>
              <a:buChar char="l"/>
            </a:pPr>
            <a:r>
              <a:rPr lang="en-US" altLang="zh-CN" sz="1200" dirty="0" err="1" smtClean="0">
                <a:latin typeface="+mn-lt"/>
                <a:ea typeface="+mn-ea"/>
                <a:cs typeface="+mn-ea"/>
                <a:sym typeface="+mn-lt"/>
              </a:rPr>
              <a:t>initialDelaySecond</a:t>
            </a:r>
            <a:r>
              <a:rPr lang="zh-CN" altLang="en-US" sz="1200" dirty="0" smtClean="0">
                <a:latin typeface="+mn-lt"/>
                <a:ea typeface="+mn-ea"/>
                <a:cs typeface="+mn-ea"/>
                <a:sym typeface="+mn-lt"/>
              </a:rPr>
              <a:t>：容器启动后等待多长时间后探活开始工作，默认是</a:t>
            </a:r>
            <a:r>
              <a:rPr lang="en-US" altLang="zh-CN" sz="1200" dirty="0" smtClean="0">
                <a:latin typeface="+mn-lt"/>
                <a:ea typeface="+mn-ea"/>
                <a:cs typeface="+mn-ea"/>
                <a:sym typeface="+mn-lt"/>
              </a:rPr>
              <a:t>0</a:t>
            </a:r>
            <a:r>
              <a:rPr lang="zh-CN" altLang="en-US" sz="1200" dirty="0" smtClean="0">
                <a:latin typeface="+mn-lt"/>
                <a:ea typeface="+mn-ea"/>
                <a:cs typeface="+mn-ea"/>
                <a:sym typeface="+mn-lt"/>
              </a:rPr>
              <a:t>，最小值是</a:t>
            </a:r>
            <a:r>
              <a:rPr lang="en-US" altLang="zh-CN" sz="1200" dirty="0" smtClean="0">
                <a:latin typeface="+mn-lt"/>
                <a:ea typeface="+mn-ea"/>
                <a:cs typeface="+mn-ea"/>
                <a:sym typeface="+mn-lt"/>
              </a:rPr>
              <a:t>0</a:t>
            </a:r>
            <a:endParaRPr lang="en-US" altLang="zh-CN" sz="1200" dirty="0" smtClean="0">
              <a:latin typeface="+mn-lt"/>
              <a:ea typeface="+mn-ea"/>
              <a:cs typeface="+mn-ea"/>
              <a:sym typeface="+mn-lt"/>
            </a:endParaRPr>
          </a:p>
          <a:p>
            <a:pPr marL="651510" lvl="2" indent="-302260" algn="just">
              <a:lnSpc>
                <a:spcPct val="120000"/>
              </a:lnSpc>
              <a:spcBef>
                <a:spcPts val="790"/>
              </a:spcBef>
              <a:buFont typeface="Wingdings" panose="05000000000000000000" pitchFamily="2" charset="2"/>
              <a:buChar char="l"/>
            </a:pPr>
            <a:r>
              <a:rPr lang="en-US" altLang="zh-CN" sz="1200" dirty="0" err="1" smtClean="0">
                <a:latin typeface="+mn-lt"/>
                <a:ea typeface="+mn-ea"/>
                <a:cs typeface="+mn-ea"/>
                <a:sym typeface="+mn-lt"/>
              </a:rPr>
              <a:t>periodSeconds</a:t>
            </a:r>
            <a:r>
              <a:rPr lang="zh-CN" altLang="en-US" sz="1200" dirty="0" smtClean="0">
                <a:latin typeface="+mn-lt"/>
                <a:ea typeface="+mn-ea"/>
                <a:cs typeface="+mn-ea"/>
                <a:sym typeface="+mn-lt"/>
              </a:rPr>
              <a:t>：执行探活任务的间隔，默认是</a:t>
            </a:r>
            <a:r>
              <a:rPr lang="en-US" altLang="zh-CN" sz="1200" dirty="0" smtClean="0">
                <a:latin typeface="+mn-lt"/>
                <a:ea typeface="+mn-ea"/>
                <a:cs typeface="+mn-ea"/>
                <a:sym typeface="+mn-lt"/>
              </a:rPr>
              <a:t>10</a:t>
            </a:r>
            <a:r>
              <a:rPr lang="zh-CN" altLang="en-US" sz="1200" dirty="0" smtClean="0">
                <a:latin typeface="+mn-lt"/>
                <a:ea typeface="+mn-ea"/>
                <a:cs typeface="+mn-ea"/>
                <a:sym typeface="+mn-lt"/>
              </a:rPr>
              <a:t>，最小值是</a:t>
            </a:r>
            <a:r>
              <a:rPr lang="en-US" altLang="zh-CN" sz="1200" dirty="0" smtClean="0">
                <a:latin typeface="+mn-lt"/>
                <a:ea typeface="+mn-ea"/>
                <a:cs typeface="+mn-ea"/>
                <a:sym typeface="+mn-lt"/>
              </a:rPr>
              <a:t>1</a:t>
            </a:r>
            <a:endParaRPr lang="en-US" altLang="zh-CN" sz="1200" dirty="0" smtClean="0">
              <a:latin typeface="+mn-lt"/>
              <a:ea typeface="+mn-ea"/>
              <a:cs typeface="+mn-ea"/>
              <a:sym typeface="+mn-lt"/>
            </a:endParaRPr>
          </a:p>
          <a:p>
            <a:pPr marL="651510" lvl="2" indent="-302260" algn="just">
              <a:lnSpc>
                <a:spcPct val="120000"/>
              </a:lnSpc>
              <a:spcBef>
                <a:spcPts val="790"/>
              </a:spcBef>
              <a:buFont typeface="Wingdings" panose="05000000000000000000" pitchFamily="2" charset="2"/>
              <a:buChar char="l"/>
            </a:pPr>
            <a:r>
              <a:rPr lang="en-US" altLang="zh-CN" sz="1200" dirty="0" err="1" smtClean="0">
                <a:latin typeface="+mn-lt"/>
                <a:ea typeface="+mn-ea"/>
                <a:cs typeface="+mn-ea"/>
                <a:sym typeface="+mn-lt"/>
              </a:rPr>
              <a:t>timeoutSeconds</a:t>
            </a:r>
            <a:r>
              <a:rPr lang="zh-CN" altLang="en-US" sz="1200" dirty="0" smtClean="0">
                <a:latin typeface="+mn-lt"/>
                <a:ea typeface="+mn-ea"/>
                <a:cs typeface="+mn-ea"/>
                <a:sym typeface="+mn-lt"/>
              </a:rPr>
              <a:t>：探活超时后多长时间后，探活失败，默认值是</a:t>
            </a:r>
            <a:r>
              <a:rPr lang="en-US" altLang="zh-CN" sz="1200" dirty="0" smtClean="0">
                <a:latin typeface="+mn-lt"/>
                <a:ea typeface="+mn-ea"/>
                <a:cs typeface="+mn-ea"/>
                <a:sym typeface="+mn-lt"/>
              </a:rPr>
              <a:t>1</a:t>
            </a:r>
            <a:r>
              <a:rPr lang="zh-CN" altLang="en-US" sz="1200" dirty="0" smtClean="0">
                <a:latin typeface="+mn-lt"/>
                <a:ea typeface="+mn-ea"/>
                <a:cs typeface="+mn-ea"/>
                <a:sym typeface="+mn-lt"/>
              </a:rPr>
              <a:t>，最小值是</a:t>
            </a:r>
            <a:r>
              <a:rPr lang="en-US" altLang="zh-CN" sz="1200" dirty="0" smtClean="0">
                <a:latin typeface="+mn-lt"/>
                <a:ea typeface="+mn-ea"/>
                <a:cs typeface="+mn-ea"/>
                <a:sym typeface="+mn-lt"/>
              </a:rPr>
              <a:t>1</a:t>
            </a:r>
            <a:r>
              <a:rPr lang="zh-CN" altLang="en-US" sz="1200" dirty="0" smtClean="0">
                <a:latin typeface="+mn-lt"/>
                <a:ea typeface="+mn-ea"/>
                <a:cs typeface="+mn-ea"/>
                <a:sym typeface="+mn-lt"/>
              </a:rPr>
              <a:t>，探活任务发出请求后，如果着这个时间内没有收到响应，则认为该任务失败</a:t>
            </a:r>
            <a:endParaRPr lang="en-US" altLang="zh-CN" sz="1200" dirty="0" smtClean="0">
              <a:latin typeface="+mn-lt"/>
              <a:ea typeface="+mn-ea"/>
              <a:cs typeface="+mn-ea"/>
              <a:sym typeface="+mn-lt"/>
            </a:endParaRPr>
          </a:p>
          <a:p>
            <a:pPr marL="651510" lvl="2" indent="-302260" algn="just">
              <a:lnSpc>
                <a:spcPct val="120000"/>
              </a:lnSpc>
              <a:spcBef>
                <a:spcPts val="790"/>
              </a:spcBef>
              <a:buFont typeface="Wingdings" panose="05000000000000000000" pitchFamily="2" charset="2"/>
              <a:buChar char="l"/>
            </a:pPr>
            <a:r>
              <a:rPr lang="en-US" altLang="zh-CN" sz="1200" dirty="0" smtClean="0">
                <a:latin typeface="+mn-lt"/>
                <a:ea typeface="+mn-ea"/>
                <a:cs typeface="+mn-ea"/>
                <a:sym typeface="+mn-lt"/>
              </a:rPr>
              <a:t>successThreshold</a:t>
            </a:r>
            <a:r>
              <a:rPr lang="zh-CN" altLang="en-US" sz="1200" dirty="0" smtClean="0">
                <a:latin typeface="+mn-lt"/>
                <a:ea typeface="+mn-ea"/>
                <a:cs typeface="+mn-ea"/>
                <a:sym typeface="+mn-lt"/>
              </a:rPr>
              <a:t>：探活失败后，被视为成功的最小连续成功次数，默认是</a:t>
            </a:r>
            <a:r>
              <a:rPr lang="en-US" altLang="zh-CN" sz="1200" dirty="0" smtClean="0">
                <a:latin typeface="+mn-lt"/>
                <a:ea typeface="+mn-ea"/>
                <a:cs typeface="+mn-ea"/>
                <a:sym typeface="+mn-lt"/>
              </a:rPr>
              <a:t>1</a:t>
            </a:r>
            <a:r>
              <a:rPr lang="zh-CN" altLang="en-US" sz="1200" dirty="0" smtClean="0">
                <a:latin typeface="+mn-lt"/>
                <a:ea typeface="+mn-ea"/>
                <a:cs typeface="+mn-ea"/>
                <a:sym typeface="+mn-lt"/>
              </a:rPr>
              <a:t>，最小值是</a:t>
            </a:r>
            <a:r>
              <a:rPr lang="en-US" altLang="zh-CN" sz="1200" dirty="0" smtClean="0">
                <a:latin typeface="+mn-lt"/>
                <a:ea typeface="+mn-ea"/>
                <a:cs typeface="+mn-ea"/>
                <a:sym typeface="+mn-lt"/>
              </a:rPr>
              <a:t>1</a:t>
            </a:r>
            <a:endParaRPr lang="en-US" altLang="zh-CN" sz="1200" dirty="0" smtClean="0">
              <a:latin typeface="+mn-lt"/>
              <a:ea typeface="+mn-ea"/>
              <a:cs typeface="+mn-ea"/>
              <a:sym typeface="+mn-lt"/>
            </a:endParaRPr>
          </a:p>
          <a:p>
            <a:pPr marL="651510" lvl="2" indent="-302260" algn="just">
              <a:lnSpc>
                <a:spcPct val="120000"/>
              </a:lnSpc>
              <a:spcBef>
                <a:spcPts val="790"/>
              </a:spcBef>
              <a:buFont typeface="Wingdings" panose="05000000000000000000" pitchFamily="2" charset="2"/>
              <a:buChar char="l"/>
            </a:pPr>
            <a:r>
              <a:rPr lang="en-US" altLang="zh-CN" sz="1200" dirty="0" err="1" smtClean="0">
                <a:latin typeface="+mn-lt"/>
                <a:ea typeface="+mn-ea"/>
                <a:cs typeface="+mn-ea"/>
                <a:sym typeface="+mn-lt"/>
              </a:rPr>
              <a:t>failureThreshold</a:t>
            </a:r>
            <a:r>
              <a:rPr lang="zh-CN" altLang="en-US" sz="1200" dirty="0" smtClean="0">
                <a:latin typeface="+mn-lt"/>
                <a:ea typeface="+mn-ea"/>
                <a:cs typeface="+mn-ea"/>
                <a:sym typeface="+mn-lt"/>
              </a:rPr>
              <a:t>：探活失败时，</a:t>
            </a:r>
            <a:r>
              <a:rPr lang="en-US" altLang="zh-CN" sz="1200" dirty="0" smtClean="0">
                <a:latin typeface="+mn-lt"/>
                <a:ea typeface="+mn-ea"/>
                <a:cs typeface="+mn-ea"/>
                <a:sym typeface="+mn-lt"/>
              </a:rPr>
              <a:t>k8s</a:t>
            </a:r>
            <a:r>
              <a:rPr lang="zh-CN" altLang="en-US" sz="1200" dirty="0" smtClean="0">
                <a:latin typeface="+mn-lt"/>
                <a:ea typeface="+mn-ea"/>
                <a:cs typeface="+mn-ea"/>
                <a:sym typeface="+mn-lt"/>
              </a:rPr>
              <a:t>重试的次数，默认是</a:t>
            </a:r>
            <a:r>
              <a:rPr lang="en-US" altLang="zh-CN" sz="1200" dirty="0" smtClean="0">
                <a:latin typeface="+mn-lt"/>
                <a:ea typeface="+mn-ea"/>
                <a:cs typeface="+mn-ea"/>
                <a:sym typeface="+mn-lt"/>
              </a:rPr>
              <a:t>3</a:t>
            </a:r>
            <a:r>
              <a:rPr lang="zh-CN" altLang="en-US" sz="1200" dirty="0" smtClean="0">
                <a:latin typeface="+mn-lt"/>
                <a:ea typeface="+mn-ea"/>
                <a:cs typeface="+mn-ea"/>
                <a:sym typeface="+mn-lt"/>
              </a:rPr>
              <a:t>，最小值是</a:t>
            </a:r>
            <a:r>
              <a:rPr lang="en-US" altLang="zh-CN" sz="1200" dirty="0" smtClean="0">
                <a:latin typeface="+mn-lt"/>
                <a:ea typeface="+mn-ea"/>
                <a:cs typeface="+mn-ea"/>
                <a:sym typeface="+mn-lt"/>
              </a:rPr>
              <a:t>1</a:t>
            </a:r>
            <a:endParaRPr lang="en-US" altLang="zh-CN" sz="12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Pod</a:t>
            </a:r>
            <a:r>
              <a:rPr lang="zh-CN" altLang="en-US" dirty="0" smtClean="0">
                <a:latin typeface="+mn-lt"/>
                <a:ea typeface="+mn-ea"/>
                <a:cs typeface="+mn-ea"/>
                <a:sym typeface="+mn-lt"/>
              </a:rPr>
              <a:t>中容器的</a:t>
            </a:r>
            <a:r>
              <a:rPr lang="zh-CN" altLang="en-US" smtClean="0">
                <a:latin typeface="+mn-lt"/>
                <a:ea typeface="+mn-ea"/>
                <a:cs typeface="+mn-ea"/>
                <a:sym typeface="+mn-lt"/>
              </a:rPr>
              <a:t>存储 </a:t>
            </a:r>
            <a:r>
              <a:rPr lang="en-US" altLang="zh-CN" smtClean="0">
                <a:latin typeface="+mn-lt"/>
                <a:ea typeface="+mn-ea"/>
                <a:cs typeface="+mn-ea"/>
                <a:sym typeface="+mn-lt"/>
              </a:rPr>
              <a:t>- </a:t>
            </a:r>
            <a:r>
              <a:rPr lang="en-US" altLang="zh-CN" dirty="0" smtClean="0">
                <a:latin typeface="+mn-lt"/>
                <a:ea typeface="+mn-ea"/>
                <a:cs typeface="+mn-ea"/>
                <a:sym typeface="+mn-lt"/>
              </a:rPr>
              <a:t>volume</a:t>
            </a:r>
            <a:r>
              <a:rPr lang="zh-CN" altLang="en-US" dirty="0" smtClean="0">
                <a:latin typeface="+mn-lt"/>
                <a:ea typeface="+mn-ea"/>
                <a:cs typeface="+mn-ea"/>
                <a:sym typeface="+mn-lt"/>
              </a:rPr>
              <a:t>和</a:t>
            </a:r>
            <a:r>
              <a:rPr lang="en-US" altLang="zh-CN" dirty="0" smtClean="0">
                <a:latin typeface="+mn-lt"/>
                <a:ea typeface="+mn-ea"/>
                <a:cs typeface="+mn-ea"/>
                <a:sym typeface="+mn-lt"/>
              </a:rPr>
              <a:t>volumeMount</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0"/>
            <a:ext cx="11293475" cy="4879805"/>
          </a:xfrm>
        </p:spPr>
        <p:txBody>
          <a:bodyPr/>
          <a:lstStyle/>
          <a:p>
            <a:r>
              <a:rPr lang="zh-CN" altLang="en-US" sz="1800" dirty="0">
                <a:latin typeface="+mn-lt"/>
                <a:ea typeface="+mn-ea"/>
                <a:cs typeface="+mn-ea"/>
                <a:sym typeface="+mn-lt"/>
              </a:rPr>
              <a:t>需求：创建一个名称为</a:t>
            </a:r>
            <a:r>
              <a:rPr lang="en-US" altLang="zh-CN" sz="1800" dirty="0">
                <a:latin typeface="+mn-lt"/>
                <a:ea typeface="+mn-ea"/>
                <a:cs typeface="+mn-ea"/>
                <a:sym typeface="+mn-lt"/>
              </a:rPr>
              <a:t>web</a:t>
            </a:r>
            <a:r>
              <a:rPr lang="zh-CN" altLang="en-US" sz="1800" dirty="0" smtClean="0">
                <a:latin typeface="+mn-lt"/>
                <a:ea typeface="+mn-ea"/>
                <a:cs typeface="+mn-ea"/>
                <a:sym typeface="+mn-lt"/>
              </a:rPr>
              <a:t>的</a:t>
            </a:r>
            <a:r>
              <a:rPr lang="en-US" altLang="zh-CN" sz="1800" dirty="0" smtClean="0">
                <a:latin typeface="+mn-lt"/>
                <a:ea typeface="+mn-ea"/>
                <a:cs typeface="+mn-ea"/>
                <a:sym typeface="+mn-lt"/>
              </a:rPr>
              <a:t>Pod</a:t>
            </a:r>
            <a:r>
              <a:rPr lang="zh-CN" altLang="en-US" sz="1800" dirty="0" smtClean="0">
                <a:latin typeface="+mn-lt"/>
                <a:ea typeface="+mn-ea"/>
                <a:cs typeface="+mn-ea"/>
                <a:sym typeface="+mn-lt"/>
              </a:rPr>
              <a:t>，该</a:t>
            </a:r>
            <a:r>
              <a:rPr lang="en-US" altLang="zh-CN" sz="1800" dirty="0" smtClean="0">
                <a:latin typeface="+mn-lt"/>
                <a:ea typeface="+mn-ea"/>
                <a:cs typeface="+mn-ea"/>
                <a:sym typeface="+mn-lt"/>
              </a:rPr>
              <a:t>Pod</a:t>
            </a:r>
            <a:r>
              <a:rPr lang="zh-CN" altLang="en-US" sz="1800" dirty="0" smtClean="0">
                <a:latin typeface="+mn-lt"/>
                <a:ea typeface="+mn-ea"/>
                <a:cs typeface="+mn-ea"/>
                <a:sym typeface="+mn-lt"/>
              </a:rPr>
              <a:t>需</a:t>
            </a:r>
            <a:r>
              <a:rPr lang="zh-CN" altLang="en-US" sz="1800" dirty="0">
                <a:latin typeface="+mn-lt"/>
                <a:ea typeface="+mn-ea"/>
                <a:cs typeface="+mn-ea"/>
                <a:sym typeface="+mn-lt"/>
              </a:rPr>
              <a:t>运行在</a:t>
            </a:r>
            <a:r>
              <a:rPr lang="en-US" altLang="zh-CN" sz="1800" dirty="0">
                <a:latin typeface="+mn-lt"/>
                <a:ea typeface="+mn-ea"/>
                <a:cs typeface="+mn-ea"/>
                <a:sym typeface="+mn-lt"/>
              </a:rPr>
              <a:t>test</a:t>
            </a:r>
            <a:r>
              <a:rPr lang="zh-CN" altLang="en-US" sz="1800" dirty="0">
                <a:latin typeface="+mn-lt"/>
                <a:ea typeface="+mn-ea"/>
                <a:cs typeface="+mn-ea"/>
                <a:sym typeface="+mn-lt"/>
              </a:rPr>
              <a:t>命名空间。业务容器名称设置为</a:t>
            </a:r>
            <a:r>
              <a:rPr lang="en-US" altLang="zh-CN" sz="1800" dirty="0">
                <a:latin typeface="+mn-lt"/>
                <a:ea typeface="+mn-ea"/>
                <a:cs typeface="+mn-ea"/>
                <a:sym typeface="+mn-lt"/>
              </a:rPr>
              <a:t>mynginx</a:t>
            </a:r>
            <a:r>
              <a:rPr lang="zh-CN" altLang="en-US" sz="1800" dirty="0">
                <a:latin typeface="+mn-lt"/>
                <a:ea typeface="+mn-ea"/>
                <a:cs typeface="+mn-ea"/>
                <a:sym typeface="+mn-lt"/>
              </a:rPr>
              <a:t>，镜像使用</a:t>
            </a:r>
            <a:r>
              <a:rPr lang="en-US" altLang="zh-CN" sz="1800" dirty="0">
                <a:latin typeface="+mn-lt"/>
                <a:ea typeface="+mn-ea"/>
                <a:cs typeface="+mn-ea"/>
                <a:sym typeface="+mn-lt"/>
              </a:rPr>
              <a:t>nginx:1.21</a:t>
            </a:r>
            <a:r>
              <a:rPr lang="zh-CN" altLang="en-US" sz="1800" dirty="0">
                <a:latin typeface="+mn-lt"/>
                <a:ea typeface="+mn-ea"/>
                <a:cs typeface="+mn-ea"/>
                <a:sym typeface="+mn-lt"/>
              </a:rPr>
              <a:t>，并是该容器使用宿主机的时钟信息</a:t>
            </a:r>
            <a:endParaRPr lang="zh-CN" altLang="en-US" sz="1800" dirty="0">
              <a:latin typeface="+mn-lt"/>
              <a:ea typeface="+mn-ea"/>
              <a:cs typeface="+mn-ea"/>
              <a:sym typeface="+mn-lt"/>
            </a:endParaRPr>
          </a:p>
        </p:txBody>
      </p:sp>
      <p:sp>
        <p:nvSpPr>
          <p:cNvPr id="5" name="矩形 4"/>
          <p:cNvSpPr/>
          <p:nvPr/>
        </p:nvSpPr>
        <p:spPr>
          <a:xfrm>
            <a:off x="4646318" y="2130443"/>
            <a:ext cx="2902117" cy="2973122"/>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smtClean="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spec</a:t>
            </a:r>
            <a:r>
              <a:rPr lang="en-US" altLang="zh-CN" sz="1200" kern="0" dirty="0" smtClean="0">
                <a:cs typeface="+mn-ea"/>
                <a:sym typeface="+mn-lt"/>
              </a:rPr>
              <a:t>:</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volumes</a:t>
            </a:r>
            <a:r>
              <a:rPr lang="en-US" altLang="zh-CN" sz="1200" kern="0" dirty="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name: </a:t>
            </a:r>
            <a:r>
              <a:rPr lang="en-US" altLang="zh-CN" sz="1200" kern="0" dirty="0" err="1" smtClean="0">
                <a:cs typeface="+mn-ea"/>
                <a:sym typeface="+mn-lt"/>
              </a:rPr>
              <a:t>timefile</a:t>
            </a:r>
            <a:endParaRPr lang="en-US" altLang="zh-CN" sz="1200" kern="0" dirty="0">
              <a:cs typeface="+mn-ea"/>
              <a:sym typeface="+mn-lt"/>
            </a:endParaRPr>
          </a:p>
          <a:p>
            <a:pPr>
              <a:lnSpc>
                <a:spcPct val="120000"/>
              </a:lnSpc>
            </a:pPr>
            <a:r>
              <a:rPr lang="en-US" altLang="zh-CN" sz="1200" kern="0" dirty="0">
                <a:cs typeface="+mn-ea"/>
                <a:sym typeface="+mn-lt"/>
              </a:rPr>
              <a:t>      hostPath</a:t>
            </a:r>
            <a:r>
              <a:rPr lang="en-US" altLang="zh-CN" sz="1200" kern="0" dirty="0" smtClean="0">
                <a:cs typeface="+mn-ea"/>
                <a:sym typeface="+mn-lt"/>
              </a:rPr>
              <a:t>:</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path</a:t>
            </a:r>
            <a:r>
              <a:rPr lang="en-US" altLang="zh-CN" sz="1200" kern="0" dirty="0">
                <a:cs typeface="+mn-ea"/>
                <a:sym typeface="+mn-lt"/>
              </a:rPr>
              <a:t>: /</a:t>
            </a:r>
            <a:r>
              <a:rPr lang="en-US" altLang="zh-CN" sz="1200" kern="0" dirty="0" err="1">
                <a:cs typeface="+mn-ea"/>
                <a:sym typeface="+mn-lt"/>
              </a:rPr>
              <a:t>etc</a:t>
            </a:r>
            <a:r>
              <a:rPr lang="en-US" altLang="zh-CN" sz="1200" kern="0" dirty="0">
                <a:cs typeface="+mn-ea"/>
                <a:sym typeface="+mn-lt"/>
              </a:rPr>
              <a:t>/</a:t>
            </a:r>
            <a:r>
              <a:rPr lang="en-US" altLang="zh-CN" sz="1200" kern="0" dirty="0" err="1">
                <a:cs typeface="+mn-ea"/>
                <a:sym typeface="+mn-lt"/>
              </a:rPr>
              <a:t>localtime</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Containers:</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volumeMounts:</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 </a:t>
            </a:r>
            <a:r>
              <a:rPr lang="en-US" altLang="zh-CN" sz="1200" kern="0" dirty="0">
                <a:cs typeface="+mn-ea"/>
                <a:sym typeface="+mn-lt"/>
              </a:rPr>
              <a:t>name: </a:t>
            </a:r>
            <a:r>
              <a:rPr lang="en-US" altLang="zh-CN" sz="1200" kern="0" dirty="0" err="1" smtClean="0">
                <a:cs typeface="+mn-ea"/>
                <a:sym typeface="+mn-lt"/>
              </a:rPr>
              <a:t>timefile</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r>
              <a:rPr lang="en-US" altLang="zh-CN" sz="1200" kern="0" dirty="0" err="1" smtClean="0">
                <a:cs typeface="+mn-ea"/>
                <a:sym typeface="+mn-lt"/>
              </a:rPr>
              <a:t>mountPath</a:t>
            </a:r>
            <a:r>
              <a:rPr lang="en-US" altLang="zh-CN" sz="1200" kern="0" dirty="0">
                <a:cs typeface="+mn-ea"/>
                <a:sym typeface="+mn-lt"/>
              </a:rPr>
              <a:t>: </a:t>
            </a:r>
            <a:r>
              <a:rPr lang="en-US" altLang="zh-CN" sz="1200" kern="0" dirty="0" smtClean="0">
                <a:cs typeface="+mn-ea"/>
                <a:sym typeface="+mn-lt"/>
              </a:rPr>
              <a:t>/</a:t>
            </a:r>
            <a:r>
              <a:rPr lang="en-US" altLang="zh-CN" sz="1200" kern="0" dirty="0" err="1" smtClean="0">
                <a:cs typeface="+mn-ea"/>
                <a:sym typeface="+mn-lt"/>
              </a:rPr>
              <a:t>etc</a:t>
            </a:r>
            <a:r>
              <a:rPr lang="en-US" altLang="zh-CN" sz="1200" kern="0" dirty="0" smtClean="0">
                <a:cs typeface="+mn-ea"/>
                <a:sym typeface="+mn-lt"/>
              </a:rPr>
              <a:t>/</a:t>
            </a:r>
            <a:r>
              <a:rPr lang="en-US" altLang="zh-CN" sz="1200" kern="0" dirty="0" err="1" smtClean="0">
                <a:cs typeface="+mn-ea"/>
                <a:sym typeface="+mn-lt"/>
              </a:rPr>
              <a:t>localtime</a:t>
            </a:r>
            <a:endParaRPr lang="en-US" altLang="zh-CN" sz="1200" kern="0" dirty="0">
              <a:cs typeface="+mn-ea"/>
              <a:sym typeface="+mn-lt"/>
            </a:endParaRPr>
          </a:p>
          <a:p>
            <a:pPr>
              <a:lnSpc>
                <a:spcPct val="120000"/>
              </a:lnSpc>
            </a:pPr>
            <a:endParaRPr lang="en-US" altLang="zh-CN" sz="1200" kern="0" dirty="0">
              <a:cs typeface="+mn-ea"/>
              <a:sym typeface="+mn-lt"/>
            </a:endParaRPr>
          </a:p>
        </p:txBody>
      </p:sp>
      <p:sp>
        <p:nvSpPr>
          <p:cNvPr id="6" name="矩形 5"/>
          <p:cNvSpPr/>
          <p:nvPr/>
        </p:nvSpPr>
        <p:spPr>
          <a:xfrm>
            <a:off x="4753525" y="2835036"/>
            <a:ext cx="1830062" cy="917157"/>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 name="矩形 6"/>
          <p:cNvSpPr/>
          <p:nvPr/>
        </p:nvSpPr>
        <p:spPr>
          <a:xfrm>
            <a:off x="4986853" y="4173797"/>
            <a:ext cx="2145373" cy="732432"/>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容器编排系统的功能</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2000" dirty="0" smtClean="0">
                <a:latin typeface="+mn-lt"/>
                <a:ea typeface="+mn-ea"/>
                <a:cs typeface="+mn-ea"/>
                <a:sym typeface="+mn-lt"/>
              </a:rPr>
              <a:t>容器编排系统可以完成容器的自动化部署和管理功能，包括：</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配置和部署</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调度</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弹性伸缩</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负载均衡</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容器性能监控</a:t>
            </a:r>
            <a:endParaRPr lang="en-US" altLang="zh-CN" sz="1800" dirty="0" smtClean="0">
              <a:latin typeface="+mn-lt"/>
              <a:ea typeface="+mn-ea"/>
              <a:cs typeface="+mn-ea"/>
              <a:sym typeface="+mn-lt"/>
            </a:endParaRPr>
          </a:p>
          <a:p>
            <a:pPr lvl="1"/>
            <a:endParaRPr lang="en-US" altLang="zh-CN" sz="1800" dirty="0" smtClean="0">
              <a:latin typeface="+mn-lt"/>
              <a:ea typeface="+mn-ea"/>
              <a:cs typeface="+mn-ea"/>
              <a:sym typeface="+mn-lt"/>
            </a:endParaRPr>
          </a:p>
          <a:p>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V</a:t>
            </a:r>
            <a:r>
              <a:rPr lang="en-US" altLang="zh-CN" dirty="0" smtClean="0">
                <a:latin typeface="+mn-lt"/>
                <a:ea typeface="+mn-ea"/>
                <a:cs typeface="+mn-ea"/>
                <a:sym typeface="+mn-lt"/>
              </a:rPr>
              <a:t>olume</a:t>
            </a:r>
            <a:r>
              <a:rPr lang="zh-CN" altLang="en-US" dirty="0" smtClean="0">
                <a:latin typeface="+mn-lt"/>
                <a:ea typeface="+mn-ea"/>
                <a:cs typeface="+mn-ea"/>
                <a:sym typeface="+mn-lt"/>
              </a:rPr>
              <a:t>和</a:t>
            </a:r>
            <a:r>
              <a:rPr lang="en-US" altLang="zh-CN" dirty="0" err="1" smtClean="0">
                <a:latin typeface="+mn-lt"/>
                <a:ea typeface="+mn-ea"/>
                <a:cs typeface="+mn-ea"/>
                <a:sym typeface="+mn-lt"/>
              </a:rPr>
              <a:t>VolumeMount</a:t>
            </a:r>
            <a:r>
              <a:rPr lang="zh-CN" altLang="en-US" dirty="0" smtClean="0">
                <a:latin typeface="+mn-lt"/>
                <a:ea typeface="+mn-ea"/>
                <a:cs typeface="+mn-ea"/>
                <a:sym typeface="+mn-lt"/>
              </a:rPr>
              <a:t>说明</a:t>
            </a:r>
            <a:endParaRPr lang="zh-CN" altLang="en-US" dirty="0">
              <a:latin typeface="+mn-lt"/>
              <a:ea typeface="+mn-ea"/>
              <a:cs typeface="+mn-ea"/>
              <a:sym typeface="+mn-lt"/>
            </a:endParaRPr>
          </a:p>
        </p:txBody>
      </p:sp>
      <p:sp>
        <p:nvSpPr>
          <p:cNvPr id="5" name="文本占位符 4"/>
          <p:cNvSpPr>
            <a:spLocks noGrp="1"/>
          </p:cNvSpPr>
          <p:nvPr>
            <p:ph type="body" sz="quarter" idx="10"/>
          </p:nvPr>
        </p:nvSpPr>
        <p:spPr/>
        <p:txBody>
          <a:bodyPr/>
          <a:lstStyle/>
          <a:p>
            <a:r>
              <a:rPr lang="en-US" altLang="zh-CN" sz="1800" dirty="0" smtClean="0">
                <a:latin typeface="+mn-lt"/>
                <a:ea typeface="+mn-ea"/>
                <a:cs typeface="+mn-ea"/>
                <a:sym typeface="+mn-lt"/>
              </a:rPr>
              <a:t>Pod</a:t>
            </a:r>
            <a:r>
              <a:rPr lang="zh-CN" altLang="en-US" sz="1800" dirty="0" smtClean="0">
                <a:latin typeface="+mn-lt"/>
                <a:ea typeface="+mn-ea"/>
                <a:cs typeface="+mn-ea"/>
                <a:sym typeface="+mn-lt"/>
              </a:rPr>
              <a:t>中所有容器共享存储资源，其由两部分组成：</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在</a:t>
            </a:r>
            <a:r>
              <a:rPr lang="en-US" altLang="zh-CN" sz="1600" dirty="0" smtClean="0">
                <a:latin typeface="+mn-lt"/>
                <a:ea typeface="+mn-ea"/>
                <a:cs typeface="+mn-ea"/>
                <a:sym typeface="+mn-lt"/>
              </a:rPr>
              <a:t>spec</a:t>
            </a:r>
            <a:r>
              <a:rPr lang="zh-CN" altLang="en-US" sz="1600" dirty="0" smtClean="0">
                <a:latin typeface="+mn-lt"/>
                <a:ea typeface="+mn-ea"/>
                <a:cs typeface="+mn-ea"/>
                <a:sym typeface="+mn-lt"/>
              </a:rPr>
              <a:t>全局下的</a:t>
            </a:r>
            <a:r>
              <a:rPr lang="en-US" altLang="zh-CN" sz="1600" dirty="0" smtClean="0">
                <a:latin typeface="+mn-lt"/>
                <a:ea typeface="+mn-ea"/>
                <a:cs typeface="+mn-ea"/>
                <a:sym typeface="+mn-lt"/>
              </a:rPr>
              <a:t>volumes</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在</a:t>
            </a:r>
            <a:r>
              <a:rPr lang="en-US" altLang="zh-CN" sz="1600" dirty="0" smtClean="0">
                <a:latin typeface="+mn-lt"/>
                <a:ea typeface="+mn-ea"/>
                <a:cs typeface="+mn-ea"/>
                <a:sym typeface="+mn-lt"/>
              </a:rPr>
              <a:t>containers</a:t>
            </a:r>
            <a:r>
              <a:rPr lang="zh-CN" altLang="en-US" sz="1600" dirty="0" smtClean="0">
                <a:latin typeface="+mn-lt"/>
                <a:ea typeface="+mn-ea"/>
                <a:cs typeface="+mn-ea"/>
                <a:sym typeface="+mn-lt"/>
              </a:rPr>
              <a:t>下的</a:t>
            </a:r>
            <a:r>
              <a:rPr lang="en-US" altLang="zh-CN" sz="1600" dirty="0" smtClean="0">
                <a:latin typeface="+mn-lt"/>
                <a:ea typeface="+mn-ea"/>
                <a:cs typeface="+mn-ea"/>
                <a:sym typeface="+mn-lt"/>
              </a:rPr>
              <a:t>volumeMounts</a:t>
            </a:r>
            <a:endParaRPr lang="en-US" altLang="zh-CN" sz="1600" dirty="0">
              <a:latin typeface="+mn-lt"/>
              <a:ea typeface="+mn-ea"/>
              <a:cs typeface="+mn-ea"/>
              <a:sym typeface="+mn-lt"/>
            </a:endParaRPr>
          </a:p>
          <a:p>
            <a:r>
              <a:rPr lang="en-US" altLang="zh-CN" sz="1800" dirty="0" smtClean="0">
                <a:latin typeface="+mn-lt"/>
                <a:ea typeface="+mn-ea"/>
                <a:cs typeface="+mn-ea"/>
                <a:sym typeface="+mn-lt"/>
              </a:rPr>
              <a:t>Volumes</a:t>
            </a:r>
            <a:r>
              <a:rPr lang="zh-CN" altLang="en-US" sz="1800" dirty="0" smtClean="0">
                <a:latin typeface="+mn-lt"/>
                <a:ea typeface="+mn-ea"/>
                <a:cs typeface="+mn-ea"/>
                <a:sym typeface="+mn-lt"/>
              </a:rPr>
              <a:t>和</a:t>
            </a:r>
            <a:r>
              <a:rPr lang="en-US" altLang="zh-CN" sz="1800" dirty="0" smtClean="0">
                <a:latin typeface="+mn-lt"/>
                <a:ea typeface="+mn-ea"/>
                <a:cs typeface="+mn-ea"/>
                <a:sym typeface="+mn-lt"/>
              </a:rPr>
              <a:t>volumeMounts</a:t>
            </a:r>
            <a:r>
              <a:rPr lang="zh-CN" altLang="en-US" sz="1800" dirty="0" smtClean="0">
                <a:latin typeface="+mn-lt"/>
                <a:ea typeface="+mn-ea"/>
                <a:cs typeface="+mn-ea"/>
                <a:sym typeface="+mn-lt"/>
              </a:rPr>
              <a:t>之间通过</a:t>
            </a:r>
            <a:r>
              <a:rPr lang="en-US" altLang="zh-CN" sz="1800" dirty="0" smtClean="0">
                <a:latin typeface="+mn-lt"/>
                <a:ea typeface="+mn-ea"/>
                <a:cs typeface="+mn-ea"/>
                <a:sym typeface="+mn-lt"/>
              </a:rPr>
              <a:t>name</a:t>
            </a:r>
            <a:r>
              <a:rPr lang="zh-CN" altLang="en-US" sz="1800" dirty="0" smtClean="0">
                <a:latin typeface="+mn-lt"/>
                <a:ea typeface="+mn-ea"/>
                <a:cs typeface="+mn-ea"/>
                <a:sym typeface="+mn-lt"/>
              </a:rPr>
              <a:t>进行关联</a:t>
            </a:r>
            <a:endParaRPr lang="en-US" altLang="zh-CN" sz="1800" dirty="0" smtClean="0">
              <a:latin typeface="+mn-lt"/>
              <a:ea typeface="+mn-ea"/>
              <a:cs typeface="+mn-ea"/>
              <a:sym typeface="+mn-lt"/>
            </a:endParaRPr>
          </a:p>
          <a:p>
            <a:r>
              <a:rPr lang="en-US" altLang="zh-CN" sz="1800" dirty="0" smtClean="0">
                <a:latin typeface="+mn-lt"/>
                <a:ea typeface="+mn-ea"/>
                <a:cs typeface="+mn-ea"/>
                <a:sym typeface="+mn-lt"/>
              </a:rPr>
              <a:t>Volumes</a:t>
            </a:r>
            <a:r>
              <a:rPr lang="zh-CN" altLang="en-US" sz="1800" dirty="0" smtClean="0">
                <a:latin typeface="+mn-lt"/>
                <a:ea typeface="+mn-ea"/>
                <a:cs typeface="+mn-ea"/>
                <a:sym typeface="+mn-lt"/>
              </a:rPr>
              <a:t>的类型：</a:t>
            </a:r>
            <a:endParaRPr lang="en-US" altLang="zh-CN" sz="1800" dirty="0" smtClean="0">
              <a:latin typeface="+mn-lt"/>
              <a:ea typeface="+mn-ea"/>
              <a:cs typeface="+mn-ea"/>
              <a:sym typeface="+mn-lt"/>
            </a:endParaRPr>
          </a:p>
          <a:p>
            <a:pPr lvl="1"/>
            <a:r>
              <a:rPr lang="en-US" altLang="zh-CN" sz="1600" dirty="0" smtClean="0">
                <a:latin typeface="+mn-lt"/>
                <a:ea typeface="+mn-ea"/>
                <a:cs typeface="+mn-ea"/>
                <a:sym typeface="+mn-lt"/>
              </a:rPr>
              <a:t>hostPath</a:t>
            </a:r>
            <a:endParaRPr lang="en-US" altLang="zh-CN" sz="1600" dirty="0" smtClean="0">
              <a:latin typeface="+mn-lt"/>
              <a:ea typeface="+mn-ea"/>
              <a:cs typeface="+mn-ea"/>
              <a:sym typeface="+mn-lt"/>
            </a:endParaRPr>
          </a:p>
          <a:p>
            <a:pPr lvl="2"/>
            <a:r>
              <a:rPr lang="zh-CN" altLang="en-US" sz="1400" dirty="0" smtClean="0">
                <a:latin typeface="+mn-lt"/>
                <a:ea typeface="+mn-ea"/>
                <a:cs typeface="+mn-ea"/>
                <a:sym typeface="+mn-lt"/>
              </a:rPr>
              <a:t>用于将宿主机的目录或文件挂载到容器中。当</a:t>
            </a:r>
            <a:r>
              <a:rPr lang="en-US" altLang="zh-CN" sz="1400" dirty="0" smtClean="0">
                <a:latin typeface="+mn-lt"/>
                <a:ea typeface="+mn-ea"/>
                <a:cs typeface="+mn-ea"/>
                <a:sym typeface="+mn-lt"/>
              </a:rPr>
              <a:t>Pod</a:t>
            </a:r>
            <a:r>
              <a:rPr lang="zh-CN" altLang="en-US" sz="1400" dirty="0" smtClean="0">
                <a:latin typeface="+mn-lt"/>
                <a:ea typeface="+mn-ea"/>
                <a:cs typeface="+mn-ea"/>
                <a:sym typeface="+mn-lt"/>
              </a:rPr>
              <a:t>被调度到其他宿主机时，如果被调度后的主机没有相同的目录或文件，</a:t>
            </a:r>
            <a:r>
              <a:rPr lang="en-US" altLang="zh-CN" sz="1400" dirty="0" smtClean="0">
                <a:latin typeface="+mn-lt"/>
                <a:ea typeface="+mn-ea"/>
                <a:cs typeface="+mn-ea"/>
                <a:sym typeface="+mn-lt"/>
              </a:rPr>
              <a:t>hostPath</a:t>
            </a:r>
            <a:r>
              <a:rPr lang="zh-CN" altLang="en-US" sz="1400" dirty="0" smtClean="0">
                <a:latin typeface="+mn-lt"/>
                <a:ea typeface="+mn-ea"/>
                <a:cs typeface="+mn-ea"/>
                <a:sym typeface="+mn-lt"/>
              </a:rPr>
              <a:t>会失效，因此此类型的</a:t>
            </a:r>
            <a:r>
              <a:rPr lang="en-US" altLang="zh-CN" sz="1400" dirty="0" smtClean="0">
                <a:latin typeface="+mn-lt"/>
                <a:ea typeface="+mn-ea"/>
                <a:cs typeface="+mn-ea"/>
                <a:sym typeface="+mn-lt"/>
              </a:rPr>
              <a:t>volumes</a:t>
            </a:r>
            <a:r>
              <a:rPr lang="zh-CN" altLang="en-US" sz="1400" dirty="0" smtClean="0">
                <a:latin typeface="+mn-lt"/>
                <a:ea typeface="+mn-ea"/>
                <a:cs typeface="+mn-ea"/>
                <a:sym typeface="+mn-lt"/>
              </a:rPr>
              <a:t>一般用于同步宿主机的系统信息</a:t>
            </a:r>
            <a:endParaRPr lang="en-US" altLang="zh-CN" sz="1400" dirty="0" smtClean="0">
              <a:latin typeface="+mn-lt"/>
              <a:ea typeface="+mn-ea"/>
              <a:cs typeface="+mn-ea"/>
              <a:sym typeface="+mn-lt"/>
            </a:endParaRPr>
          </a:p>
          <a:p>
            <a:pPr lvl="2"/>
            <a:r>
              <a:rPr lang="en-US" altLang="zh-CN" sz="1400" dirty="0" smtClean="0">
                <a:latin typeface="+mn-lt"/>
                <a:ea typeface="+mn-ea"/>
                <a:cs typeface="+mn-ea"/>
                <a:sym typeface="+mn-lt"/>
              </a:rPr>
              <a:t>hostPath</a:t>
            </a:r>
            <a:r>
              <a:rPr lang="zh-CN" altLang="en-US" sz="1400" dirty="0" smtClean="0">
                <a:latin typeface="+mn-lt"/>
                <a:ea typeface="+mn-ea"/>
                <a:cs typeface="+mn-ea"/>
                <a:sym typeface="+mn-lt"/>
              </a:rPr>
              <a:t>通过</a:t>
            </a:r>
            <a:r>
              <a:rPr lang="en-US" altLang="zh-CN" sz="1400" dirty="0" smtClean="0">
                <a:latin typeface="+mn-lt"/>
                <a:ea typeface="+mn-ea"/>
                <a:cs typeface="+mn-ea"/>
                <a:sym typeface="+mn-lt"/>
              </a:rPr>
              <a:t>path</a:t>
            </a:r>
            <a:r>
              <a:rPr lang="zh-CN" altLang="en-US" sz="1400" dirty="0" smtClean="0">
                <a:latin typeface="+mn-lt"/>
                <a:ea typeface="+mn-ea"/>
                <a:cs typeface="+mn-ea"/>
                <a:sym typeface="+mn-lt"/>
              </a:rPr>
              <a:t>来指定宿主机目录或文件的路径</a:t>
            </a:r>
            <a:endParaRPr lang="en-US" altLang="zh-CN" sz="1400" dirty="0" smtClean="0">
              <a:latin typeface="+mn-lt"/>
              <a:ea typeface="+mn-ea"/>
              <a:cs typeface="+mn-ea"/>
              <a:sym typeface="+mn-lt"/>
            </a:endParaRPr>
          </a:p>
          <a:p>
            <a:pPr lvl="1"/>
            <a:r>
              <a:rPr lang="en-US" altLang="zh-CN" sz="1600" dirty="0" err="1" smtClean="0">
                <a:latin typeface="+mn-lt"/>
                <a:ea typeface="+mn-ea"/>
                <a:cs typeface="+mn-ea"/>
                <a:sym typeface="+mn-lt"/>
              </a:rPr>
              <a:t>emptyDir</a:t>
            </a:r>
            <a:endParaRPr lang="en-US" altLang="zh-CN" sz="1600" dirty="0">
              <a:latin typeface="+mn-lt"/>
              <a:ea typeface="+mn-ea"/>
              <a:cs typeface="+mn-ea"/>
              <a:sym typeface="+mn-lt"/>
            </a:endParaRPr>
          </a:p>
          <a:p>
            <a:pPr lvl="2"/>
            <a:r>
              <a:rPr lang="zh-CN" altLang="en-US" sz="1400" dirty="0" smtClean="0">
                <a:latin typeface="+mn-lt"/>
                <a:ea typeface="+mn-ea"/>
                <a:cs typeface="+mn-ea"/>
                <a:sym typeface="+mn-lt"/>
              </a:rPr>
              <a:t>空目录，当</a:t>
            </a:r>
            <a:r>
              <a:rPr lang="en-US" altLang="zh-CN" sz="1400" dirty="0" smtClean="0">
                <a:latin typeface="+mn-lt"/>
                <a:ea typeface="+mn-ea"/>
                <a:cs typeface="+mn-ea"/>
                <a:sym typeface="+mn-lt"/>
              </a:rPr>
              <a:t>Pod</a:t>
            </a:r>
            <a:r>
              <a:rPr lang="zh-CN" altLang="en-US" sz="1400" dirty="0" smtClean="0">
                <a:latin typeface="+mn-lt"/>
                <a:ea typeface="+mn-ea"/>
                <a:cs typeface="+mn-ea"/>
                <a:sym typeface="+mn-lt"/>
              </a:rPr>
              <a:t>被删除后，其目录下的数据也会被删除。此类型的</a:t>
            </a:r>
            <a:r>
              <a:rPr lang="en-US" altLang="zh-CN" sz="1400" dirty="0" smtClean="0">
                <a:latin typeface="+mn-lt"/>
                <a:ea typeface="+mn-ea"/>
                <a:cs typeface="+mn-ea"/>
                <a:sym typeface="+mn-lt"/>
              </a:rPr>
              <a:t>volumes</a:t>
            </a:r>
            <a:r>
              <a:rPr lang="zh-CN" altLang="en-US" sz="1400" dirty="0" smtClean="0">
                <a:latin typeface="+mn-lt"/>
                <a:ea typeface="+mn-ea"/>
                <a:cs typeface="+mn-ea"/>
                <a:sym typeface="+mn-lt"/>
              </a:rPr>
              <a:t>一般用于</a:t>
            </a:r>
            <a:r>
              <a:rPr lang="en-US" altLang="zh-CN" sz="1400" dirty="0" smtClean="0">
                <a:latin typeface="+mn-lt"/>
                <a:ea typeface="+mn-ea"/>
                <a:cs typeface="+mn-ea"/>
                <a:sym typeface="+mn-lt"/>
              </a:rPr>
              <a:t>Pod</a:t>
            </a:r>
            <a:r>
              <a:rPr lang="zh-CN" altLang="en-US" sz="1400" dirty="0" smtClean="0">
                <a:latin typeface="+mn-lt"/>
                <a:ea typeface="+mn-ea"/>
                <a:cs typeface="+mn-ea"/>
                <a:sym typeface="+mn-lt"/>
              </a:rPr>
              <a:t>中的容器共享相同数据的场景。</a:t>
            </a:r>
            <a:r>
              <a:rPr lang="en-US" altLang="zh-CN" sz="1400" dirty="0" err="1" smtClean="0">
                <a:latin typeface="+mn-lt"/>
                <a:ea typeface="+mn-ea"/>
                <a:cs typeface="+mn-ea"/>
                <a:sym typeface="+mn-lt"/>
              </a:rPr>
              <a:t>emptyDir</a:t>
            </a:r>
            <a:r>
              <a:rPr lang="zh-CN" altLang="en-US" sz="1400" dirty="0" smtClean="0">
                <a:latin typeface="+mn-lt"/>
                <a:ea typeface="+mn-ea"/>
                <a:cs typeface="+mn-ea"/>
                <a:sym typeface="+mn-lt"/>
              </a:rPr>
              <a:t>支持使用内存作为介质</a:t>
            </a:r>
            <a:endParaRPr lang="en-US" altLang="zh-CN" sz="1400" dirty="0" smtClean="0">
              <a:latin typeface="+mn-lt"/>
              <a:ea typeface="+mn-ea"/>
              <a:cs typeface="+mn-ea"/>
              <a:sym typeface="+mn-lt"/>
            </a:endParaRPr>
          </a:p>
          <a:p>
            <a:pPr lvl="2"/>
            <a:r>
              <a:rPr lang="en-US" altLang="zh-CN" sz="1400" dirty="0" err="1" smtClean="0">
                <a:latin typeface="+mn-lt"/>
                <a:ea typeface="+mn-ea"/>
                <a:cs typeface="+mn-ea"/>
                <a:sym typeface="+mn-lt"/>
              </a:rPr>
              <a:t>emptyDir</a:t>
            </a:r>
            <a:r>
              <a:rPr lang="zh-CN" altLang="en-US" sz="1400" dirty="0" smtClean="0">
                <a:latin typeface="+mn-lt"/>
                <a:ea typeface="+mn-ea"/>
                <a:cs typeface="+mn-ea"/>
                <a:sym typeface="+mn-lt"/>
              </a:rPr>
              <a:t>通过</a:t>
            </a:r>
            <a:r>
              <a:rPr lang="en-US" altLang="zh-CN" sz="1400" dirty="0" smtClean="0">
                <a:latin typeface="+mn-lt"/>
                <a:ea typeface="+mn-ea"/>
                <a:cs typeface="+mn-ea"/>
                <a:sym typeface="+mn-lt"/>
              </a:rPr>
              <a:t>medium</a:t>
            </a:r>
            <a:r>
              <a:rPr lang="zh-CN" altLang="en-US" sz="1400" dirty="0" smtClean="0">
                <a:latin typeface="+mn-lt"/>
                <a:ea typeface="+mn-ea"/>
                <a:cs typeface="+mn-ea"/>
                <a:sym typeface="+mn-lt"/>
              </a:rPr>
              <a:t>指定介质类型，通过</a:t>
            </a:r>
            <a:r>
              <a:rPr lang="en-US" altLang="zh-CN" sz="1400" dirty="0" err="1" smtClean="0">
                <a:latin typeface="+mn-lt"/>
                <a:ea typeface="+mn-ea"/>
                <a:cs typeface="+mn-ea"/>
                <a:sym typeface="+mn-lt"/>
              </a:rPr>
              <a:t>limitSize</a:t>
            </a:r>
            <a:r>
              <a:rPr lang="zh-CN" altLang="en-US" sz="1400" dirty="0" smtClean="0">
                <a:latin typeface="+mn-lt"/>
                <a:ea typeface="+mn-ea"/>
                <a:cs typeface="+mn-ea"/>
                <a:sym typeface="+mn-lt"/>
              </a:rPr>
              <a:t>设置介质的最大容量</a:t>
            </a:r>
            <a:endParaRPr lang="en-US" altLang="zh-CN" sz="1200" dirty="0">
              <a:latin typeface="+mn-lt"/>
              <a:ea typeface="+mn-ea"/>
              <a:cs typeface="+mn-ea"/>
              <a:sym typeface="+mn-lt"/>
            </a:endParaRPr>
          </a:p>
          <a:p>
            <a:endParaRPr lang="zh-CN" altLang="en-US" sz="1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Pod</a:t>
            </a:r>
            <a:r>
              <a:rPr lang="zh-CN" altLang="en-US" dirty="0">
                <a:latin typeface="+mn-lt"/>
                <a:ea typeface="+mn-ea"/>
                <a:cs typeface="+mn-ea"/>
                <a:sym typeface="+mn-lt"/>
              </a:rPr>
              <a:t>中容器的存储 </a:t>
            </a:r>
            <a:r>
              <a:rPr lang="en-US" altLang="zh-CN" dirty="0" smtClean="0">
                <a:latin typeface="+mn-lt"/>
                <a:ea typeface="+mn-ea"/>
                <a:cs typeface="+mn-ea"/>
                <a:sym typeface="+mn-lt"/>
              </a:rPr>
              <a:t>- PV</a:t>
            </a:r>
            <a:r>
              <a:rPr lang="zh-CN" altLang="en-US" dirty="0" smtClean="0">
                <a:latin typeface="+mn-lt"/>
                <a:ea typeface="+mn-ea"/>
                <a:cs typeface="+mn-ea"/>
                <a:sym typeface="+mn-lt"/>
              </a:rPr>
              <a:t>和</a:t>
            </a:r>
            <a:r>
              <a:rPr lang="en-US" altLang="zh-CN" dirty="0" smtClean="0">
                <a:latin typeface="+mn-lt"/>
                <a:ea typeface="+mn-ea"/>
                <a:cs typeface="+mn-ea"/>
                <a:sym typeface="+mn-lt"/>
              </a:rPr>
              <a:t>PVC</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0"/>
            <a:ext cx="11293475" cy="897651"/>
          </a:xfrm>
        </p:spPr>
        <p:txBody>
          <a:bodyPr/>
          <a:lstStyle/>
          <a:p>
            <a:r>
              <a:rPr lang="zh-CN" altLang="en-US" sz="1800" dirty="0">
                <a:latin typeface="+mn-lt"/>
                <a:ea typeface="+mn-ea"/>
                <a:cs typeface="+mn-ea"/>
                <a:sym typeface="+mn-lt"/>
              </a:rPr>
              <a:t>需求</a:t>
            </a:r>
            <a:r>
              <a:rPr lang="zh-CN" altLang="en-US" sz="1800" dirty="0" smtClean="0">
                <a:latin typeface="+mn-lt"/>
                <a:ea typeface="+mn-ea"/>
                <a:cs typeface="+mn-ea"/>
                <a:sym typeface="+mn-lt"/>
              </a:rPr>
              <a:t>：在某大型</a:t>
            </a:r>
            <a:r>
              <a:rPr lang="en-US" altLang="zh-CN" sz="1800" dirty="0" smtClean="0">
                <a:latin typeface="+mn-lt"/>
                <a:ea typeface="+mn-ea"/>
                <a:cs typeface="+mn-ea"/>
                <a:sym typeface="+mn-lt"/>
              </a:rPr>
              <a:t>kubernetes</a:t>
            </a:r>
            <a:r>
              <a:rPr lang="zh-CN" altLang="en-US" sz="1800" dirty="0" smtClean="0">
                <a:latin typeface="+mn-lt"/>
                <a:ea typeface="+mn-ea"/>
                <a:cs typeface="+mn-ea"/>
                <a:sym typeface="+mn-lt"/>
              </a:rPr>
              <a:t>集群中，开发工程师需要为自己维护的业务</a:t>
            </a:r>
            <a:r>
              <a:rPr lang="en-US" altLang="zh-CN" sz="1800" dirty="0" smtClean="0">
                <a:latin typeface="+mn-lt"/>
                <a:ea typeface="+mn-ea"/>
                <a:cs typeface="+mn-ea"/>
                <a:sym typeface="+mn-lt"/>
              </a:rPr>
              <a:t>Pod</a:t>
            </a:r>
            <a:r>
              <a:rPr lang="zh-CN" altLang="en-US" sz="1800" dirty="0" smtClean="0">
                <a:latin typeface="+mn-lt"/>
                <a:ea typeface="+mn-ea"/>
                <a:cs typeface="+mn-ea"/>
                <a:sym typeface="+mn-lt"/>
              </a:rPr>
              <a:t>挂载一个容量为</a:t>
            </a:r>
            <a:r>
              <a:rPr lang="en-US" altLang="zh-CN" sz="1800" dirty="0" smtClean="0">
                <a:latin typeface="+mn-lt"/>
                <a:ea typeface="+mn-ea"/>
                <a:cs typeface="+mn-ea"/>
                <a:sym typeface="+mn-lt"/>
              </a:rPr>
              <a:t>10G</a:t>
            </a:r>
            <a:r>
              <a:rPr lang="zh-CN" altLang="en-US" sz="1800" dirty="0" smtClean="0">
                <a:latin typeface="+mn-lt"/>
                <a:ea typeface="+mn-ea"/>
                <a:cs typeface="+mn-ea"/>
                <a:sym typeface="+mn-lt"/>
              </a:rPr>
              <a:t>、可读写的共享文件存储，请系统工程师为其创建</a:t>
            </a:r>
            <a:endParaRPr lang="zh-CN" altLang="en-US" sz="1800" dirty="0">
              <a:latin typeface="+mn-lt"/>
              <a:ea typeface="+mn-ea"/>
              <a:cs typeface="+mn-ea"/>
              <a:sym typeface="+mn-lt"/>
            </a:endParaRPr>
          </a:p>
        </p:txBody>
      </p:sp>
      <p:grpSp>
        <p:nvGrpSpPr>
          <p:cNvPr id="5" name="组合 4"/>
          <p:cNvGrpSpPr/>
          <p:nvPr/>
        </p:nvGrpSpPr>
        <p:grpSpPr>
          <a:xfrm>
            <a:off x="455612" y="2080557"/>
            <a:ext cx="10898622" cy="3859518"/>
            <a:chOff x="850466" y="2080557"/>
            <a:chExt cx="10898622" cy="3859518"/>
          </a:xfrm>
        </p:grpSpPr>
        <p:sp>
          <p:nvSpPr>
            <p:cNvPr id="8" name="矩形 7"/>
            <p:cNvSpPr/>
            <p:nvPr/>
          </p:nvSpPr>
          <p:spPr>
            <a:xfrm>
              <a:off x="8846971" y="2455699"/>
              <a:ext cx="2902117" cy="2973122"/>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smtClean="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spec</a:t>
              </a:r>
              <a:r>
                <a:rPr lang="en-US" altLang="zh-CN" sz="1200" kern="0" dirty="0" smtClean="0">
                  <a:cs typeface="+mn-ea"/>
                  <a:sym typeface="+mn-lt"/>
                </a:rPr>
                <a:t>:</a:t>
              </a:r>
              <a:endParaRPr lang="en-US" altLang="zh-CN" sz="1200" kern="0" dirty="0" smtClean="0">
                <a:cs typeface="+mn-ea"/>
                <a:sym typeface="+mn-lt"/>
              </a:endParaRPr>
            </a:p>
            <a:p>
              <a:pPr>
                <a:lnSpc>
                  <a:spcPct val="120000"/>
                </a:lnSpc>
              </a:pPr>
              <a:r>
                <a:rPr lang="en-US" altLang="zh-CN" sz="1200" kern="0" dirty="0">
                  <a:cs typeface="+mn-ea"/>
                  <a:sym typeface="+mn-lt"/>
                </a:rPr>
                <a:t>  volumes:</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name: data</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err="1">
                  <a:cs typeface="+mn-ea"/>
                  <a:sym typeface="+mn-lt"/>
                </a:rPr>
                <a:t>persistentVolumeClaim</a:t>
              </a:r>
              <a:r>
                <a:rPr lang="en-US" altLang="zh-CN" sz="1200" kern="0" dirty="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err="1" smtClean="0">
                  <a:cs typeface="+mn-ea"/>
                  <a:sym typeface="+mn-lt"/>
                </a:rPr>
                <a:t>claimName</a:t>
              </a:r>
              <a:r>
                <a:rPr lang="en-US" altLang="zh-CN" sz="1200" kern="0" dirty="0">
                  <a:cs typeface="+mn-ea"/>
                  <a:sym typeface="+mn-lt"/>
                </a:rPr>
                <a:t>: </a:t>
              </a:r>
              <a:r>
                <a:rPr lang="en-US" altLang="zh-CN" sz="1200" kern="0" dirty="0" err="1">
                  <a:cs typeface="+mn-ea"/>
                  <a:sym typeface="+mn-lt"/>
                </a:rPr>
                <a:t>myclaim</a:t>
              </a:r>
              <a:r>
                <a:rPr lang="en-US" altLang="zh-CN" sz="1200" kern="0" dirty="0">
                  <a:cs typeface="+mn-ea"/>
                  <a:sym typeface="+mn-lt"/>
                </a:rPr>
                <a:t>  </a:t>
              </a:r>
              <a:endParaRPr lang="en-US" altLang="zh-CN" sz="1200" kern="0" dirty="0" smtClean="0">
                <a:cs typeface="+mn-ea"/>
                <a:sym typeface="+mn-lt"/>
              </a:endParaRPr>
            </a:p>
            <a:p>
              <a:pPr>
                <a:lnSpc>
                  <a:spcPct val="120000"/>
                </a:lnSpc>
              </a:pPr>
              <a:r>
                <a:rPr lang="en-US" altLang="zh-CN" sz="1200" kern="0" dirty="0" smtClean="0">
                  <a:cs typeface="+mn-ea"/>
                  <a:sym typeface="+mn-lt"/>
                </a:rPr>
                <a:t>Containers:</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volumeMounts:</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 </a:t>
              </a:r>
              <a:r>
                <a:rPr lang="en-US" altLang="zh-CN" sz="1200" kern="0" dirty="0">
                  <a:cs typeface="+mn-ea"/>
                  <a:sym typeface="+mn-lt"/>
                </a:rPr>
                <a:t>name: data</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r>
                <a:rPr lang="en-US" altLang="zh-CN" sz="1200" kern="0" dirty="0" err="1" smtClean="0">
                  <a:cs typeface="+mn-ea"/>
                  <a:sym typeface="+mn-lt"/>
                </a:rPr>
                <a:t>mountPath</a:t>
              </a:r>
              <a:r>
                <a:rPr lang="en-US" altLang="zh-CN" sz="1200" kern="0" dirty="0">
                  <a:cs typeface="+mn-ea"/>
                  <a:sym typeface="+mn-lt"/>
                </a:rPr>
                <a:t>: </a:t>
              </a:r>
              <a:r>
                <a:rPr lang="en-US" altLang="zh-CN" sz="1200" kern="0" dirty="0" smtClean="0">
                  <a:cs typeface="+mn-ea"/>
                  <a:sym typeface="+mn-lt"/>
                </a:rPr>
                <a:t>/</a:t>
              </a:r>
              <a:r>
                <a:rPr lang="en-US" altLang="zh-CN" sz="1200" kern="0" dirty="0" err="1" smtClean="0">
                  <a:cs typeface="+mn-ea"/>
                  <a:sym typeface="+mn-lt"/>
                </a:rPr>
                <a:t>etc</a:t>
              </a:r>
              <a:r>
                <a:rPr lang="en-US" altLang="zh-CN" sz="1200" kern="0" dirty="0" smtClean="0">
                  <a:cs typeface="+mn-ea"/>
                  <a:sym typeface="+mn-lt"/>
                </a:rPr>
                <a:t>/</a:t>
              </a:r>
              <a:r>
                <a:rPr lang="en-US" altLang="zh-CN" sz="1200" kern="0" dirty="0" err="1" smtClean="0">
                  <a:cs typeface="+mn-ea"/>
                  <a:sym typeface="+mn-lt"/>
                </a:rPr>
                <a:t>config</a:t>
              </a:r>
              <a:endParaRPr lang="en-US" altLang="zh-CN" sz="1200" kern="0" dirty="0">
                <a:cs typeface="+mn-ea"/>
                <a:sym typeface="+mn-lt"/>
              </a:endParaRPr>
            </a:p>
            <a:p>
              <a:pPr>
                <a:lnSpc>
                  <a:spcPct val="120000"/>
                </a:lnSpc>
              </a:pPr>
              <a:endParaRPr lang="en-US" altLang="zh-CN" sz="1200" kern="0" dirty="0">
                <a:cs typeface="+mn-ea"/>
                <a:sym typeface="+mn-lt"/>
              </a:endParaRPr>
            </a:p>
          </p:txBody>
        </p:sp>
        <p:sp>
          <p:nvSpPr>
            <p:cNvPr id="9" name="矩形 8"/>
            <p:cNvSpPr/>
            <p:nvPr/>
          </p:nvSpPr>
          <p:spPr>
            <a:xfrm>
              <a:off x="8954177" y="3160292"/>
              <a:ext cx="2000211" cy="917157"/>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0" name="矩形 9"/>
            <p:cNvSpPr/>
            <p:nvPr/>
          </p:nvSpPr>
          <p:spPr>
            <a:xfrm>
              <a:off x="9187506" y="4499053"/>
              <a:ext cx="2145373" cy="732432"/>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 name="矩形 3"/>
            <p:cNvSpPr/>
            <p:nvPr/>
          </p:nvSpPr>
          <p:spPr>
            <a:xfrm>
              <a:off x="850466" y="2080557"/>
              <a:ext cx="3334909" cy="3859518"/>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a:cs typeface="+mn-ea"/>
                  <a:sym typeface="+mn-lt"/>
                </a:rPr>
                <a:t>kind: </a:t>
              </a:r>
              <a:r>
                <a:rPr lang="en-US" altLang="zh-CN" sz="1200" kern="0" dirty="0" err="1">
                  <a:cs typeface="+mn-ea"/>
                  <a:sym typeface="+mn-lt"/>
                </a:rPr>
                <a:t>PersistentVolume</a:t>
              </a:r>
              <a:endParaRPr lang="en-US" altLang="zh-CN" sz="1200" kern="0" dirty="0">
                <a:cs typeface="+mn-ea"/>
                <a:sym typeface="+mn-lt"/>
              </a:endParaRPr>
            </a:p>
            <a:p>
              <a:pPr>
                <a:lnSpc>
                  <a:spcPct val="120000"/>
                </a:lnSpc>
              </a:pPr>
              <a:r>
                <a:rPr lang="en-US" altLang="zh-CN" sz="1200" kern="0" dirty="0">
                  <a:cs typeface="+mn-ea"/>
                  <a:sym typeface="+mn-lt"/>
                </a:rPr>
                <a:t>metadata:</a:t>
              </a:r>
              <a:endParaRPr lang="en-US" altLang="zh-CN" sz="1200" kern="0" dirty="0">
                <a:cs typeface="+mn-ea"/>
                <a:sym typeface="+mn-lt"/>
              </a:endParaRPr>
            </a:p>
            <a:p>
              <a:pPr>
                <a:lnSpc>
                  <a:spcPct val="120000"/>
                </a:lnSpc>
              </a:pPr>
              <a:r>
                <a:rPr lang="en-US" altLang="zh-CN" sz="1200" kern="0" dirty="0">
                  <a:cs typeface="+mn-ea"/>
                  <a:sym typeface="+mn-lt"/>
                </a:rPr>
                <a:t>  name: </a:t>
              </a:r>
              <a:r>
                <a:rPr lang="en-US" altLang="zh-CN" sz="1200" kern="0" dirty="0" smtClean="0">
                  <a:cs typeface="+mn-ea"/>
                  <a:sym typeface="+mn-lt"/>
                </a:rPr>
                <a:t>pv01</a:t>
              </a:r>
              <a:endParaRPr lang="en-US" altLang="zh-CN" sz="1200" kern="0" dirty="0">
                <a:cs typeface="+mn-ea"/>
                <a:sym typeface="+mn-lt"/>
              </a:endParaRPr>
            </a:p>
            <a:p>
              <a:pPr>
                <a:lnSpc>
                  <a:spcPct val="120000"/>
                </a:lnSpc>
              </a:pPr>
              <a:r>
                <a:rPr lang="en-US" altLang="zh-CN" sz="1200" kern="0" dirty="0">
                  <a:cs typeface="+mn-ea"/>
                  <a:sym typeface="+mn-lt"/>
                </a:rPr>
                <a:t>spec:</a:t>
              </a:r>
              <a:endParaRPr lang="en-US" altLang="zh-CN" sz="1200" kern="0" dirty="0">
                <a:cs typeface="+mn-ea"/>
                <a:sym typeface="+mn-lt"/>
              </a:endParaRPr>
            </a:p>
            <a:p>
              <a:pPr>
                <a:lnSpc>
                  <a:spcPct val="120000"/>
                </a:lnSpc>
              </a:pPr>
              <a:r>
                <a:rPr lang="en-US" altLang="zh-CN" sz="1200" kern="0" dirty="0">
                  <a:cs typeface="+mn-ea"/>
                  <a:sym typeface="+mn-lt"/>
                </a:rPr>
                <a:t>  capacity:</a:t>
              </a:r>
              <a:endParaRPr lang="en-US" altLang="zh-CN" sz="1200" kern="0" dirty="0">
                <a:cs typeface="+mn-ea"/>
                <a:sym typeface="+mn-lt"/>
              </a:endParaRPr>
            </a:p>
            <a:p>
              <a:pPr>
                <a:lnSpc>
                  <a:spcPct val="120000"/>
                </a:lnSpc>
              </a:pPr>
              <a:r>
                <a:rPr lang="en-US" altLang="zh-CN" sz="1200" kern="0" dirty="0">
                  <a:cs typeface="+mn-ea"/>
                  <a:sym typeface="+mn-lt"/>
                </a:rPr>
                <a:t>    storage: 1</a:t>
              </a:r>
              <a:r>
                <a:rPr lang="en-US" altLang="zh-CN" sz="1200" kern="0" dirty="0" smtClean="0">
                  <a:cs typeface="+mn-ea"/>
                  <a:sym typeface="+mn-lt"/>
                </a:rPr>
                <a:t>0Gi</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err="1">
                  <a:cs typeface="+mn-ea"/>
                  <a:sym typeface="+mn-lt"/>
                </a:rPr>
                <a:t>volumeMode</a:t>
              </a:r>
              <a:r>
                <a:rPr lang="en-US" altLang="zh-CN" sz="1200" kern="0" dirty="0">
                  <a:cs typeface="+mn-ea"/>
                  <a:sym typeface="+mn-lt"/>
                </a:rPr>
                <a:t>: </a:t>
              </a:r>
              <a:r>
                <a:rPr lang="en-US" altLang="zh-CN" sz="1200" kern="0" dirty="0" err="1">
                  <a:cs typeface="+mn-ea"/>
                  <a:sym typeface="+mn-lt"/>
                </a:rPr>
                <a:t>Filesystem</a:t>
              </a:r>
              <a:endParaRPr lang="en-US" altLang="zh-CN" sz="1200" kern="0" dirty="0">
                <a:cs typeface="+mn-ea"/>
                <a:sym typeface="+mn-lt"/>
              </a:endParaRPr>
            </a:p>
            <a:p>
              <a:pPr>
                <a:lnSpc>
                  <a:spcPct val="120000"/>
                </a:lnSpc>
              </a:pPr>
              <a:r>
                <a:rPr lang="en-US" altLang="zh-CN" sz="1200" kern="0" dirty="0">
                  <a:cs typeface="+mn-ea"/>
                  <a:sym typeface="+mn-lt"/>
                </a:rPr>
                <a:t>  accessModes:</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r>
                <a:rPr lang="en-US" altLang="zh-CN" sz="1200" kern="0" dirty="0" err="1" smtClean="0">
                  <a:cs typeface="+mn-ea"/>
                  <a:sym typeface="+mn-lt"/>
                </a:rPr>
                <a:t>ReadWriteMany</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err="1">
                  <a:cs typeface="+mn-ea"/>
                  <a:sym typeface="+mn-lt"/>
                </a:rPr>
                <a:t>persistentVolumeReclaimPolicy</a:t>
              </a:r>
              <a:r>
                <a:rPr lang="en-US" altLang="zh-CN" sz="1200" kern="0" dirty="0">
                  <a:cs typeface="+mn-ea"/>
                  <a:sym typeface="+mn-lt"/>
                </a:rPr>
                <a:t>: Recycle</a:t>
              </a:r>
              <a:endParaRPr lang="en-US" altLang="zh-CN" sz="1200" kern="0" dirty="0">
                <a:cs typeface="+mn-ea"/>
                <a:sym typeface="+mn-lt"/>
              </a:endParaRPr>
            </a:p>
            <a:p>
              <a:pPr>
                <a:lnSpc>
                  <a:spcPct val="120000"/>
                </a:lnSpc>
              </a:pPr>
              <a:r>
                <a:rPr lang="en-US" altLang="zh-CN" sz="1200" kern="0" dirty="0" smtClean="0">
                  <a:cs typeface="+mn-ea"/>
                  <a:sym typeface="+mn-lt"/>
                </a:rPr>
                <a:t>  </a:t>
              </a:r>
              <a:r>
                <a:rPr lang="en-US" altLang="zh-CN" sz="1200" kern="0" dirty="0" err="1" smtClean="0">
                  <a:cs typeface="+mn-ea"/>
                  <a:sym typeface="+mn-lt"/>
                </a:rPr>
                <a:t>mountOptions</a:t>
              </a:r>
              <a:r>
                <a:rPr lang="en-US" altLang="zh-CN" sz="1200" kern="0" dirty="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hard</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r>
                <a:rPr lang="en-US" altLang="zh-CN" sz="1200" kern="0" dirty="0" err="1">
                  <a:cs typeface="+mn-ea"/>
                  <a:sym typeface="+mn-lt"/>
                </a:rPr>
                <a:t>nfsvers</a:t>
              </a:r>
              <a:r>
                <a:rPr lang="en-US" altLang="zh-CN" sz="1200" kern="0" dirty="0">
                  <a:cs typeface="+mn-ea"/>
                  <a:sym typeface="+mn-lt"/>
                </a:rPr>
                <a:t>=4.1</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err="1">
                  <a:cs typeface="+mn-ea"/>
                  <a:sym typeface="+mn-lt"/>
                </a:rPr>
                <a:t>nfs</a:t>
              </a:r>
              <a:r>
                <a:rPr lang="en-US" altLang="zh-CN" sz="1200" kern="0" dirty="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    path: /</a:t>
              </a:r>
              <a:r>
                <a:rPr lang="en-US" altLang="zh-CN" sz="1200" kern="0" dirty="0" err="1">
                  <a:cs typeface="+mn-ea"/>
                  <a:sym typeface="+mn-lt"/>
                </a:rPr>
                <a:t>tmp</a:t>
              </a:r>
              <a:endParaRPr lang="en-US" altLang="zh-CN" sz="1200" kern="0" dirty="0">
                <a:cs typeface="+mn-ea"/>
                <a:sym typeface="+mn-lt"/>
              </a:endParaRPr>
            </a:p>
            <a:p>
              <a:pPr>
                <a:lnSpc>
                  <a:spcPct val="120000"/>
                </a:lnSpc>
              </a:pPr>
              <a:r>
                <a:rPr lang="en-US" altLang="zh-CN" sz="1200" kern="0" dirty="0">
                  <a:cs typeface="+mn-ea"/>
                  <a:sym typeface="+mn-lt"/>
                </a:rPr>
                <a:t>    server: 172.17.0.2</a:t>
              </a:r>
              <a:endParaRPr lang="en-US" altLang="zh-CN" sz="1200" kern="0" dirty="0">
                <a:cs typeface="+mn-ea"/>
                <a:sym typeface="+mn-lt"/>
              </a:endParaRPr>
            </a:p>
          </p:txBody>
        </p:sp>
        <p:sp>
          <p:nvSpPr>
            <p:cNvPr id="11" name="矩形 10"/>
            <p:cNvSpPr/>
            <p:nvPr/>
          </p:nvSpPr>
          <p:spPr>
            <a:xfrm>
              <a:off x="922156" y="2185612"/>
              <a:ext cx="1649209" cy="381409"/>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矩形 11"/>
            <p:cNvSpPr/>
            <p:nvPr/>
          </p:nvSpPr>
          <p:spPr>
            <a:xfrm>
              <a:off x="922156" y="2644423"/>
              <a:ext cx="1692169" cy="368801"/>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矩形 12"/>
            <p:cNvSpPr/>
            <p:nvPr/>
          </p:nvSpPr>
          <p:spPr>
            <a:xfrm>
              <a:off x="925095" y="3081614"/>
              <a:ext cx="2944185" cy="2840980"/>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椭圆形标注 13"/>
            <p:cNvSpPr/>
            <p:nvPr/>
          </p:nvSpPr>
          <p:spPr>
            <a:xfrm>
              <a:off x="2889789" y="2152484"/>
              <a:ext cx="979491"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cs typeface="+mn-ea"/>
                  <a:sym typeface="+mn-lt"/>
                </a:rPr>
                <a:t>GVK</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15" name="椭圆形标注 14"/>
            <p:cNvSpPr/>
            <p:nvPr/>
          </p:nvSpPr>
          <p:spPr>
            <a:xfrm>
              <a:off x="2889789" y="2644122"/>
              <a:ext cx="1221943"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元数据</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16" name="椭圆形标注 15"/>
            <p:cNvSpPr/>
            <p:nvPr/>
          </p:nvSpPr>
          <p:spPr>
            <a:xfrm>
              <a:off x="2257888" y="4837934"/>
              <a:ext cx="1536605" cy="420012"/>
            </a:xfrm>
            <a:prstGeom prst="wedgeEllipseCallout">
              <a:avLst>
                <a:gd name="adj1" fmla="val 49294"/>
                <a:gd name="adj2" fmla="val -54380"/>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对象规格</a:t>
              </a:r>
              <a:endParaRPr lang="zh-CN" altLang="en-US" sz="1400" dirty="0">
                <a:solidFill>
                  <a:schemeClr val="tx1"/>
                </a:solidFill>
                <a:cs typeface="+mn-ea"/>
                <a:sym typeface="+mn-lt"/>
              </a:endParaRPr>
            </a:p>
          </p:txBody>
        </p:sp>
        <p:sp>
          <p:nvSpPr>
            <p:cNvPr id="7" name="矩形 6"/>
            <p:cNvSpPr/>
            <p:nvPr/>
          </p:nvSpPr>
          <p:spPr>
            <a:xfrm>
              <a:off x="4387196" y="2572496"/>
              <a:ext cx="3817158" cy="2973122"/>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a:cs typeface="+mn-ea"/>
                  <a:sym typeface="+mn-lt"/>
                </a:rPr>
                <a:t>kind: </a:t>
              </a:r>
              <a:r>
                <a:rPr lang="en-US" altLang="zh-CN" sz="1200" kern="0" dirty="0" err="1">
                  <a:cs typeface="+mn-ea"/>
                  <a:sym typeface="+mn-lt"/>
                </a:rPr>
                <a:t>PersistentVolumeClaim</a:t>
              </a:r>
              <a:endParaRPr lang="en-US" altLang="zh-CN" sz="1200" kern="0" dirty="0">
                <a:cs typeface="+mn-ea"/>
                <a:sym typeface="+mn-lt"/>
              </a:endParaRPr>
            </a:p>
            <a:p>
              <a:pPr>
                <a:lnSpc>
                  <a:spcPct val="120000"/>
                </a:lnSpc>
              </a:pPr>
              <a:r>
                <a:rPr lang="en-US" altLang="zh-CN" sz="1200" kern="0" dirty="0">
                  <a:cs typeface="+mn-ea"/>
                  <a:sym typeface="+mn-lt"/>
                </a:rPr>
                <a:t>metadata:</a:t>
              </a:r>
              <a:endParaRPr lang="en-US" altLang="zh-CN" sz="1200" kern="0" dirty="0">
                <a:cs typeface="+mn-ea"/>
                <a:sym typeface="+mn-lt"/>
              </a:endParaRPr>
            </a:p>
            <a:p>
              <a:pPr>
                <a:lnSpc>
                  <a:spcPct val="120000"/>
                </a:lnSpc>
              </a:pPr>
              <a:r>
                <a:rPr lang="en-US" altLang="zh-CN" sz="1200" kern="0" dirty="0">
                  <a:cs typeface="+mn-ea"/>
                  <a:sym typeface="+mn-lt"/>
                </a:rPr>
                <a:t>  name: </a:t>
              </a:r>
              <a:r>
                <a:rPr lang="en-US" altLang="zh-CN" sz="1200" kern="0" dirty="0" err="1">
                  <a:cs typeface="+mn-ea"/>
                  <a:sym typeface="+mn-lt"/>
                </a:rPr>
                <a:t>myclaim</a:t>
              </a:r>
              <a:endParaRPr lang="en-US" altLang="zh-CN" sz="1200" kern="0" dirty="0">
                <a:cs typeface="+mn-ea"/>
                <a:sym typeface="+mn-lt"/>
              </a:endParaRPr>
            </a:p>
            <a:p>
              <a:pPr>
                <a:lnSpc>
                  <a:spcPct val="120000"/>
                </a:lnSpc>
              </a:pPr>
              <a:r>
                <a:rPr lang="en-US" altLang="zh-CN" sz="1200" kern="0" dirty="0">
                  <a:cs typeface="+mn-ea"/>
                  <a:sym typeface="+mn-lt"/>
                </a:rPr>
                <a:t>spec:</a:t>
              </a:r>
              <a:endParaRPr lang="en-US" altLang="zh-CN" sz="1200" kern="0" dirty="0">
                <a:cs typeface="+mn-ea"/>
                <a:sym typeface="+mn-lt"/>
              </a:endParaRPr>
            </a:p>
            <a:p>
              <a:pPr>
                <a:lnSpc>
                  <a:spcPct val="120000"/>
                </a:lnSpc>
              </a:pPr>
              <a:r>
                <a:rPr lang="en-US" altLang="zh-CN" sz="1200" kern="0" dirty="0">
                  <a:cs typeface="+mn-ea"/>
                  <a:sym typeface="+mn-lt"/>
                </a:rPr>
                <a:t>  accessModes:</a:t>
              </a:r>
              <a:endParaRPr lang="en-US" altLang="zh-CN" sz="1200" kern="0" dirty="0">
                <a:cs typeface="+mn-ea"/>
                <a:sym typeface="+mn-lt"/>
              </a:endParaRPr>
            </a:p>
            <a:p>
              <a:pPr>
                <a:lnSpc>
                  <a:spcPct val="120000"/>
                </a:lnSpc>
              </a:pPr>
              <a:r>
                <a:rPr lang="en-US" altLang="zh-CN" sz="1200" kern="0">
                  <a:cs typeface="+mn-ea"/>
                  <a:sym typeface="+mn-lt"/>
                </a:rPr>
                <a:t>    </a:t>
              </a:r>
              <a:r>
                <a:rPr lang="en-US" altLang="zh-CN" sz="1200" kern="0" smtClean="0">
                  <a:cs typeface="+mn-ea"/>
                  <a:sym typeface="+mn-lt"/>
                </a:rPr>
                <a:t>- </a:t>
              </a:r>
              <a:r>
                <a:rPr lang="en-US" altLang="zh-CN" sz="1200" kern="0" dirty="0" err="1" smtClean="0">
                  <a:cs typeface="+mn-ea"/>
                  <a:sym typeface="+mn-lt"/>
                </a:rPr>
                <a:t>ReadWriteMany</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err="1">
                  <a:cs typeface="+mn-ea"/>
                  <a:sym typeface="+mn-lt"/>
                </a:rPr>
                <a:t>volumeMode</a:t>
              </a:r>
              <a:r>
                <a:rPr lang="en-US" altLang="zh-CN" sz="1200" kern="0" dirty="0">
                  <a:cs typeface="+mn-ea"/>
                  <a:sym typeface="+mn-lt"/>
                </a:rPr>
                <a:t>: </a:t>
              </a:r>
              <a:r>
                <a:rPr lang="en-US" altLang="zh-CN" sz="1200" kern="0" dirty="0" err="1" smtClean="0">
                  <a:cs typeface="+mn-ea"/>
                  <a:sym typeface="+mn-lt"/>
                </a:rPr>
                <a:t>Filesystem</a:t>
              </a:r>
              <a:endParaRPr lang="en-US" altLang="zh-CN" sz="1200" kern="0" dirty="0" smtClean="0">
                <a:cs typeface="+mn-ea"/>
                <a:sym typeface="+mn-lt"/>
              </a:endParaRPr>
            </a:p>
            <a:p>
              <a:pPr>
                <a:lnSpc>
                  <a:spcPct val="120000"/>
                </a:lnSpc>
              </a:pPr>
              <a:r>
                <a:rPr lang="en-US" altLang="zh-CN" sz="1200" kern="0" dirty="0">
                  <a:cs typeface="+mn-ea"/>
                  <a:sym typeface="+mn-lt"/>
                </a:rPr>
                <a:t>  volumeName: </a:t>
              </a:r>
              <a:r>
                <a:rPr lang="en-US" altLang="zh-CN" sz="1200" kern="0" dirty="0" smtClean="0">
                  <a:cs typeface="+mn-ea"/>
                  <a:sym typeface="+mn-lt"/>
                </a:rPr>
                <a:t>pv01</a:t>
              </a:r>
              <a:endParaRPr lang="en-US" altLang="zh-CN" sz="1200" kern="0" dirty="0">
                <a:cs typeface="+mn-ea"/>
                <a:sym typeface="+mn-lt"/>
              </a:endParaRPr>
            </a:p>
            <a:p>
              <a:pPr>
                <a:lnSpc>
                  <a:spcPct val="120000"/>
                </a:lnSpc>
              </a:pPr>
              <a:r>
                <a:rPr lang="en-US" altLang="zh-CN" sz="1200" kern="0" dirty="0">
                  <a:cs typeface="+mn-ea"/>
                  <a:sym typeface="+mn-lt"/>
                </a:rPr>
                <a:t>  resources:</a:t>
              </a:r>
              <a:endParaRPr lang="en-US" altLang="zh-CN" sz="1200" kern="0" dirty="0">
                <a:cs typeface="+mn-ea"/>
                <a:sym typeface="+mn-lt"/>
              </a:endParaRPr>
            </a:p>
            <a:p>
              <a:pPr>
                <a:lnSpc>
                  <a:spcPct val="120000"/>
                </a:lnSpc>
              </a:pPr>
              <a:r>
                <a:rPr lang="en-US" altLang="zh-CN" sz="1200" kern="0" dirty="0">
                  <a:cs typeface="+mn-ea"/>
                  <a:sym typeface="+mn-lt"/>
                </a:rPr>
                <a:t>    requests:</a:t>
              </a:r>
              <a:endParaRPr lang="en-US" altLang="zh-CN" sz="1200" kern="0" dirty="0">
                <a:cs typeface="+mn-ea"/>
                <a:sym typeface="+mn-lt"/>
              </a:endParaRPr>
            </a:p>
            <a:p>
              <a:pPr>
                <a:lnSpc>
                  <a:spcPct val="120000"/>
                </a:lnSpc>
              </a:pPr>
              <a:r>
                <a:rPr lang="en-US" altLang="zh-CN" sz="1200" kern="0" dirty="0">
                  <a:cs typeface="+mn-ea"/>
                  <a:sym typeface="+mn-lt"/>
                </a:rPr>
                <a:t>      storage: </a:t>
              </a:r>
              <a:r>
                <a:rPr lang="en-US" altLang="zh-CN" sz="1200" kern="0" dirty="0" smtClean="0">
                  <a:cs typeface="+mn-ea"/>
                  <a:sym typeface="+mn-lt"/>
                </a:rPr>
                <a:t>10Gi</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endParaRPr lang="en-US" altLang="zh-CN" sz="1200" kern="0" dirty="0">
                <a:cs typeface="+mn-ea"/>
                <a:sym typeface="+mn-lt"/>
              </a:endParaRPr>
            </a:p>
          </p:txBody>
        </p:sp>
        <p:sp>
          <p:nvSpPr>
            <p:cNvPr id="19" name="矩形 18"/>
            <p:cNvSpPr/>
            <p:nvPr/>
          </p:nvSpPr>
          <p:spPr>
            <a:xfrm>
              <a:off x="4489186" y="2651567"/>
              <a:ext cx="2033654" cy="381409"/>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0" name="矩形 19"/>
            <p:cNvSpPr/>
            <p:nvPr/>
          </p:nvSpPr>
          <p:spPr>
            <a:xfrm>
              <a:off x="4489186" y="3110378"/>
              <a:ext cx="1692169" cy="368801"/>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1" name="矩形 20"/>
            <p:cNvSpPr/>
            <p:nvPr/>
          </p:nvSpPr>
          <p:spPr>
            <a:xfrm>
              <a:off x="4492125" y="3547569"/>
              <a:ext cx="3607902" cy="1710377"/>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2" name="椭圆形标注 21"/>
            <p:cNvSpPr/>
            <p:nvPr/>
          </p:nvSpPr>
          <p:spPr>
            <a:xfrm>
              <a:off x="6744580" y="2640021"/>
              <a:ext cx="979491"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cs typeface="+mn-ea"/>
                  <a:sym typeface="+mn-lt"/>
                </a:rPr>
                <a:t>GVK</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23" name="椭圆形标注 22"/>
            <p:cNvSpPr/>
            <p:nvPr/>
          </p:nvSpPr>
          <p:spPr>
            <a:xfrm>
              <a:off x="6456819" y="3110077"/>
              <a:ext cx="1221943"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元数据</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24" name="椭圆形标注 23"/>
            <p:cNvSpPr/>
            <p:nvPr/>
          </p:nvSpPr>
          <p:spPr>
            <a:xfrm>
              <a:off x="6522840" y="4391456"/>
              <a:ext cx="1536605" cy="420012"/>
            </a:xfrm>
            <a:prstGeom prst="wedgeEllipseCallout">
              <a:avLst>
                <a:gd name="adj1" fmla="val 49294"/>
                <a:gd name="adj2" fmla="val -54380"/>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对象规格</a:t>
              </a:r>
              <a:endParaRPr lang="zh-CN" altLang="en-US" sz="1400" dirty="0">
                <a:solidFill>
                  <a:schemeClr val="tx1"/>
                </a:solidFill>
                <a:cs typeface="+mn-ea"/>
                <a:sym typeface="+mn-lt"/>
              </a:endParaRP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noFill/>
          </a:ln>
        </p:spPr>
        <p:txBody>
          <a:bodyPr/>
          <a:lstStyle/>
          <a:p>
            <a:r>
              <a:rPr lang="en-US" altLang="zh-CN" dirty="0" smtClean="0">
                <a:latin typeface="+mn-lt"/>
                <a:ea typeface="+mn-ea"/>
                <a:cs typeface="+mn-ea"/>
                <a:sym typeface="+mn-lt"/>
              </a:rPr>
              <a:t>PV</a:t>
            </a:r>
            <a:r>
              <a:rPr lang="zh-CN" altLang="en-US" dirty="0" smtClean="0">
                <a:latin typeface="+mn-lt"/>
                <a:ea typeface="+mn-ea"/>
                <a:cs typeface="+mn-ea"/>
                <a:sym typeface="+mn-lt"/>
              </a:rPr>
              <a:t>和</a:t>
            </a:r>
            <a:r>
              <a:rPr lang="en-US" altLang="zh-CN" dirty="0" smtClean="0">
                <a:latin typeface="+mn-lt"/>
                <a:ea typeface="+mn-ea"/>
                <a:cs typeface="+mn-ea"/>
                <a:sym typeface="+mn-lt"/>
              </a:rPr>
              <a:t>PVC</a:t>
            </a:r>
            <a:r>
              <a:rPr lang="zh-CN" altLang="en-US" dirty="0" smtClean="0">
                <a:latin typeface="+mn-lt"/>
                <a:ea typeface="+mn-ea"/>
                <a:cs typeface="+mn-ea"/>
                <a:sym typeface="+mn-lt"/>
              </a:rPr>
              <a:t>对象规格说明</a:t>
            </a:r>
            <a:endParaRPr lang="zh-CN" altLang="en-US" dirty="0">
              <a:latin typeface="+mn-lt"/>
              <a:ea typeface="+mn-ea"/>
              <a:cs typeface="+mn-ea"/>
              <a:sym typeface="+mn-lt"/>
            </a:endParaRPr>
          </a:p>
        </p:txBody>
      </p:sp>
      <p:sp>
        <p:nvSpPr>
          <p:cNvPr id="4" name="文本占位符 2"/>
          <p:cNvSpPr>
            <a:spLocks noGrp="1"/>
          </p:cNvSpPr>
          <p:nvPr>
            <p:ph type="body" sz="quarter" idx="10"/>
          </p:nvPr>
        </p:nvSpPr>
        <p:spPr>
          <a:xfrm>
            <a:off x="6186008" y="1052513"/>
            <a:ext cx="5583109" cy="3648361"/>
          </a:xfrm>
          <a:ln>
            <a:solidFill>
              <a:schemeClr val="bg1">
                <a:lumMod val="85000"/>
              </a:schemeClr>
            </a:solidFill>
          </a:ln>
        </p:spPr>
        <p:txBody>
          <a:bodyPr/>
          <a:lstStyle/>
          <a:p>
            <a:r>
              <a:rPr lang="en-US" altLang="zh-CN" sz="1600" dirty="0" smtClean="0">
                <a:latin typeface="+mn-lt"/>
                <a:ea typeface="+mn-ea"/>
                <a:cs typeface="+mn-ea"/>
                <a:sym typeface="+mn-lt"/>
              </a:rPr>
              <a:t>PVC</a:t>
            </a:r>
            <a:endParaRPr lang="en-US" altLang="zh-CN" sz="1600" dirty="0" smtClean="0">
              <a:latin typeface="+mn-lt"/>
              <a:ea typeface="+mn-ea"/>
              <a:cs typeface="+mn-ea"/>
              <a:sym typeface="+mn-lt"/>
            </a:endParaRPr>
          </a:p>
          <a:p>
            <a:pPr lvl="1"/>
            <a:r>
              <a:rPr lang="zh-CN" altLang="en-US" sz="1400" dirty="0" smtClean="0">
                <a:latin typeface="+mn-lt"/>
                <a:ea typeface="+mn-ea"/>
                <a:cs typeface="+mn-ea"/>
                <a:sym typeface="+mn-lt"/>
              </a:rPr>
              <a:t>容量：</a:t>
            </a:r>
            <a:r>
              <a:rPr lang="en-US" altLang="zh-CN" sz="1400" dirty="0" smtClean="0">
                <a:latin typeface="+mn-lt"/>
                <a:ea typeface="+mn-ea"/>
                <a:cs typeface="+mn-ea"/>
                <a:sym typeface="+mn-lt"/>
              </a:rPr>
              <a:t>resources</a:t>
            </a:r>
            <a:endParaRPr lang="en-US" altLang="zh-CN" sz="1400" dirty="0" smtClean="0">
              <a:latin typeface="+mn-lt"/>
              <a:ea typeface="+mn-ea"/>
              <a:cs typeface="+mn-ea"/>
              <a:sym typeface="+mn-lt"/>
            </a:endParaRPr>
          </a:p>
          <a:p>
            <a:pPr lvl="1"/>
            <a:r>
              <a:rPr lang="en-US" altLang="zh-CN" sz="1400" dirty="0" smtClean="0">
                <a:latin typeface="+mn-lt"/>
                <a:ea typeface="+mn-ea"/>
                <a:cs typeface="+mn-ea"/>
                <a:sym typeface="+mn-lt"/>
              </a:rPr>
              <a:t>PV</a:t>
            </a:r>
            <a:r>
              <a:rPr lang="zh-CN" altLang="en-US" sz="1400" dirty="0" smtClean="0">
                <a:latin typeface="+mn-lt"/>
                <a:ea typeface="+mn-ea"/>
                <a:cs typeface="+mn-ea"/>
                <a:sym typeface="+mn-lt"/>
              </a:rPr>
              <a:t>名称：</a:t>
            </a:r>
            <a:r>
              <a:rPr lang="en-US" altLang="zh-CN" sz="1400" dirty="0" smtClean="0">
                <a:latin typeface="+mn-lt"/>
                <a:ea typeface="+mn-ea"/>
                <a:cs typeface="+mn-ea"/>
                <a:sym typeface="+mn-lt"/>
              </a:rPr>
              <a:t>volumeName</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存储类型：</a:t>
            </a:r>
            <a:r>
              <a:rPr lang="en-US" altLang="zh-CN" sz="1400" dirty="0" err="1">
                <a:latin typeface="+mn-lt"/>
                <a:ea typeface="+mn-ea"/>
                <a:cs typeface="+mn-ea"/>
                <a:sym typeface="+mn-lt"/>
              </a:rPr>
              <a:t>volumeMode</a:t>
            </a:r>
            <a:endParaRPr lang="en-US" altLang="zh-CN" sz="1400" dirty="0" smtClean="0">
              <a:latin typeface="+mn-lt"/>
              <a:ea typeface="+mn-ea"/>
              <a:cs typeface="+mn-ea"/>
              <a:sym typeface="+mn-lt"/>
            </a:endParaRPr>
          </a:p>
          <a:p>
            <a:pPr lvl="2"/>
            <a:r>
              <a:rPr lang="zh-CN" altLang="en-US" sz="1200" dirty="0" smtClean="0">
                <a:latin typeface="+mn-lt"/>
                <a:ea typeface="+mn-ea"/>
                <a:cs typeface="+mn-ea"/>
                <a:sym typeface="+mn-lt"/>
              </a:rPr>
              <a:t>块：</a:t>
            </a:r>
            <a:r>
              <a:rPr lang="en-US" altLang="zh-CN" sz="1200" dirty="0" smtClean="0">
                <a:latin typeface="+mn-lt"/>
                <a:ea typeface="+mn-ea"/>
                <a:cs typeface="+mn-ea"/>
                <a:sym typeface="+mn-lt"/>
              </a:rPr>
              <a:t>Block</a:t>
            </a:r>
            <a:endParaRPr lang="en-US" altLang="zh-CN" sz="1200" dirty="0" smtClean="0">
              <a:latin typeface="+mn-lt"/>
              <a:ea typeface="+mn-ea"/>
              <a:cs typeface="+mn-ea"/>
              <a:sym typeface="+mn-lt"/>
            </a:endParaRPr>
          </a:p>
          <a:p>
            <a:pPr lvl="2"/>
            <a:r>
              <a:rPr lang="zh-CN" altLang="en-US" sz="1200" dirty="0" smtClean="0">
                <a:latin typeface="+mn-lt"/>
                <a:ea typeface="+mn-ea"/>
                <a:cs typeface="+mn-ea"/>
                <a:sym typeface="+mn-lt"/>
              </a:rPr>
              <a:t>文件：</a:t>
            </a:r>
            <a:r>
              <a:rPr lang="en-US" altLang="zh-CN" sz="1200" dirty="0" err="1" smtClean="0">
                <a:latin typeface="+mn-lt"/>
                <a:ea typeface="+mn-ea"/>
                <a:cs typeface="+mn-ea"/>
                <a:sym typeface="+mn-lt"/>
              </a:rPr>
              <a:t>FileSystem</a:t>
            </a:r>
            <a:endParaRPr lang="en-US" altLang="zh-CN" sz="1200" dirty="0" smtClean="0">
              <a:latin typeface="+mn-lt"/>
              <a:ea typeface="+mn-ea"/>
              <a:cs typeface="+mn-ea"/>
              <a:sym typeface="+mn-lt"/>
            </a:endParaRPr>
          </a:p>
          <a:p>
            <a:pPr lvl="1"/>
            <a:r>
              <a:rPr lang="zh-CN" altLang="en-US" sz="1400" dirty="0" smtClean="0">
                <a:latin typeface="+mn-lt"/>
                <a:ea typeface="+mn-ea"/>
                <a:cs typeface="+mn-ea"/>
                <a:sym typeface="+mn-lt"/>
              </a:rPr>
              <a:t>访问类型：</a:t>
            </a:r>
            <a:r>
              <a:rPr lang="en-US" altLang="zh-CN" sz="1400" dirty="0" smtClean="0">
                <a:latin typeface="+mn-lt"/>
                <a:ea typeface="+mn-ea"/>
                <a:cs typeface="+mn-ea"/>
                <a:sym typeface="+mn-lt"/>
              </a:rPr>
              <a:t>accessModes</a:t>
            </a:r>
            <a:endParaRPr lang="en-US" altLang="zh-CN" sz="1400" dirty="0" smtClean="0">
              <a:latin typeface="+mn-lt"/>
              <a:ea typeface="+mn-ea"/>
              <a:cs typeface="+mn-ea"/>
              <a:sym typeface="+mn-lt"/>
            </a:endParaRPr>
          </a:p>
          <a:p>
            <a:pPr lvl="2"/>
            <a:r>
              <a:rPr lang="en-US" altLang="zh-CN" sz="1200" dirty="0" err="1" smtClean="0">
                <a:latin typeface="+mn-lt"/>
                <a:ea typeface="+mn-ea"/>
                <a:cs typeface="+mn-ea"/>
                <a:sym typeface="+mn-lt"/>
              </a:rPr>
              <a:t>ReadWriteMany</a:t>
            </a:r>
            <a:r>
              <a:rPr lang="zh-CN" altLang="en-US" sz="1200" dirty="0" smtClean="0">
                <a:latin typeface="+mn-lt"/>
                <a:ea typeface="+mn-ea"/>
                <a:cs typeface="+mn-ea"/>
                <a:sym typeface="+mn-lt"/>
              </a:rPr>
              <a:t>（</a:t>
            </a:r>
            <a:r>
              <a:rPr lang="en-US" altLang="zh-CN" sz="1200" dirty="0" smtClean="0">
                <a:latin typeface="+mn-lt"/>
                <a:ea typeface="+mn-ea"/>
                <a:cs typeface="+mn-ea"/>
                <a:sym typeface="+mn-lt"/>
              </a:rPr>
              <a:t>RWX</a:t>
            </a:r>
            <a:r>
              <a:rPr lang="zh-CN" altLang="en-US" sz="1200" dirty="0" smtClean="0">
                <a:latin typeface="+mn-lt"/>
                <a:ea typeface="+mn-ea"/>
                <a:cs typeface="+mn-ea"/>
                <a:sym typeface="+mn-lt"/>
              </a:rPr>
              <a:t>）：被多个</a:t>
            </a:r>
            <a:r>
              <a:rPr lang="en-US" altLang="zh-CN" sz="1200" dirty="0" smtClean="0">
                <a:latin typeface="+mn-lt"/>
                <a:ea typeface="+mn-ea"/>
                <a:cs typeface="+mn-ea"/>
                <a:sym typeface="+mn-lt"/>
              </a:rPr>
              <a:t>Pod</a:t>
            </a:r>
            <a:r>
              <a:rPr lang="zh-CN" altLang="en-US" sz="1200" dirty="0" smtClean="0">
                <a:latin typeface="+mn-lt"/>
                <a:ea typeface="+mn-ea"/>
                <a:cs typeface="+mn-ea"/>
                <a:sym typeface="+mn-lt"/>
              </a:rPr>
              <a:t>挂载并可对其进行读写</a:t>
            </a:r>
            <a:endParaRPr lang="en-US" altLang="zh-CN" sz="1200" dirty="0" smtClean="0">
              <a:latin typeface="+mn-lt"/>
              <a:ea typeface="+mn-ea"/>
              <a:cs typeface="+mn-ea"/>
              <a:sym typeface="+mn-lt"/>
            </a:endParaRPr>
          </a:p>
          <a:p>
            <a:pPr lvl="2"/>
            <a:r>
              <a:rPr lang="en-US" altLang="zh-CN" sz="1200" dirty="0" smtClean="0">
                <a:latin typeface="+mn-lt"/>
                <a:ea typeface="+mn-ea"/>
                <a:cs typeface="+mn-ea"/>
                <a:sym typeface="+mn-lt"/>
              </a:rPr>
              <a:t>ReadWriteOnce</a:t>
            </a:r>
            <a:r>
              <a:rPr lang="zh-CN" altLang="en-US" sz="1200" dirty="0" smtClean="0">
                <a:latin typeface="+mn-lt"/>
                <a:ea typeface="+mn-ea"/>
                <a:cs typeface="+mn-ea"/>
                <a:sym typeface="+mn-lt"/>
              </a:rPr>
              <a:t>（</a:t>
            </a:r>
            <a:r>
              <a:rPr lang="en-US" altLang="zh-CN" sz="1200" dirty="0" smtClean="0">
                <a:latin typeface="+mn-lt"/>
                <a:ea typeface="+mn-ea"/>
                <a:cs typeface="+mn-ea"/>
                <a:sym typeface="+mn-lt"/>
              </a:rPr>
              <a:t>RWO</a:t>
            </a:r>
            <a:r>
              <a:rPr lang="zh-CN" altLang="en-US" sz="1200" dirty="0" smtClean="0">
                <a:latin typeface="+mn-lt"/>
                <a:ea typeface="+mn-ea"/>
                <a:cs typeface="+mn-ea"/>
                <a:sym typeface="+mn-lt"/>
              </a:rPr>
              <a:t>）：被单个</a:t>
            </a:r>
            <a:r>
              <a:rPr lang="en-US" altLang="zh-CN" sz="1200" dirty="0" smtClean="0">
                <a:latin typeface="+mn-lt"/>
                <a:ea typeface="+mn-ea"/>
                <a:cs typeface="+mn-ea"/>
                <a:sym typeface="+mn-lt"/>
              </a:rPr>
              <a:t>Pod</a:t>
            </a:r>
            <a:r>
              <a:rPr lang="zh-CN" altLang="en-US" sz="1200" dirty="0" smtClean="0">
                <a:latin typeface="+mn-lt"/>
                <a:ea typeface="+mn-ea"/>
                <a:cs typeface="+mn-ea"/>
                <a:sym typeface="+mn-lt"/>
              </a:rPr>
              <a:t>挂载</a:t>
            </a:r>
            <a:r>
              <a:rPr lang="zh-CN" altLang="en-US" sz="1200" dirty="0">
                <a:latin typeface="+mn-lt"/>
                <a:ea typeface="+mn-ea"/>
                <a:cs typeface="+mn-ea"/>
                <a:sym typeface="+mn-lt"/>
              </a:rPr>
              <a:t>并可对其</a:t>
            </a:r>
            <a:r>
              <a:rPr lang="zh-CN" altLang="en-US" sz="1200" dirty="0" smtClean="0">
                <a:latin typeface="+mn-lt"/>
                <a:ea typeface="+mn-ea"/>
                <a:cs typeface="+mn-ea"/>
                <a:sym typeface="+mn-lt"/>
              </a:rPr>
              <a:t>进行</a:t>
            </a:r>
            <a:r>
              <a:rPr lang="zh-CN" altLang="en-US" sz="1200" dirty="0">
                <a:latin typeface="+mn-lt"/>
                <a:ea typeface="+mn-ea"/>
                <a:cs typeface="+mn-ea"/>
                <a:sym typeface="+mn-lt"/>
              </a:rPr>
              <a:t>读写</a:t>
            </a:r>
            <a:endParaRPr lang="en-US" altLang="zh-CN" sz="1200" dirty="0" smtClean="0">
              <a:latin typeface="+mn-lt"/>
              <a:ea typeface="+mn-ea"/>
              <a:cs typeface="+mn-ea"/>
              <a:sym typeface="+mn-lt"/>
            </a:endParaRPr>
          </a:p>
          <a:p>
            <a:pPr lvl="2"/>
            <a:r>
              <a:rPr lang="en-US" altLang="zh-CN" sz="1200" dirty="0" err="1" smtClean="0">
                <a:latin typeface="+mn-lt"/>
                <a:ea typeface="+mn-ea"/>
                <a:cs typeface="+mn-ea"/>
                <a:sym typeface="+mn-lt"/>
              </a:rPr>
              <a:t>ReadOnlyMany</a:t>
            </a:r>
            <a:r>
              <a:rPr lang="zh-CN" altLang="en-US" sz="1200" dirty="0" smtClean="0">
                <a:latin typeface="+mn-lt"/>
                <a:ea typeface="+mn-ea"/>
                <a:cs typeface="+mn-ea"/>
                <a:sym typeface="+mn-lt"/>
              </a:rPr>
              <a:t>（</a:t>
            </a:r>
            <a:r>
              <a:rPr lang="en-US" altLang="zh-CN" sz="1200" dirty="0" smtClean="0">
                <a:latin typeface="+mn-lt"/>
                <a:ea typeface="+mn-ea"/>
                <a:cs typeface="+mn-ea"/>
                <a:sym typeface="+mn-lt"/>
              </a:rPr>
              <a:t>ROX</a:t>
            </a:r>
            <a:r>
              <a:rPr lang="zh-CN" altLang="en-US" sz="1200" dirty="0" smtClean="0">
                <a:latin typeface="+mn-lt"/>
                <a:ea typeface="+mn-ea"/>
                <a:cs typeface="+mn-ea"/>
                <a:sym typeface="+mn-lt"/>
              </a:rPr>
              <a:t>）：被多个</a:t>
            </a:r>
            <a:r>
              <a:rPr lang="en-US" altLang="zh-CN" sz="1200" dirty="0" smtClean="0">
                <a:latin typeface="+mn-lt"/>
                <a:ea typeface="+mn-ea"/>
                <a:cs typeface="+mn-ea"/>
                <a:sym typeface="+mn-lt"/>
              </a:rPr>
              <a:t>Pod</a:t>
            </a:r>
            <a:r>
              <a:rPr lang="zh-CN" altLang="en-US" sz="1200" dirty="0" smtClean="0">
                <a:latin typeface="+mn-lt"/>
                <a:ea typeface="+mn-ea"/>
                <a:cs typeface="+mn-ea"/>
                <a:sym typeface="+mn-lt"/>
              </a:rPr>
              <a:t>挂载，但仅可对其进行读</a:t>
            </a:r>
            <a:endParaRPr lang="en-US" altLang="zh-CN" sz="1200" dirty="0">
              <a:latin typeface="+mn-lt"/>
              <a:ea typeface="+mn-ea"/>
              <a:cs typeface="+mn-ea"/>
              <a:sym typeface="+mn-lt"/>
            </a:endParaRPr>
          </a:p>
          <a:p>
            <a:r>
              <a:rPr lang="en-US" altLang="zh-CN" sz="1600" dirty="0" smtClean="0">
                <a:latin typeface="+mn-lt"/>
                <a:ea typeface="+mn-ea"/>
                <a:cs typeface="+mn-ea"/>
                <a:sym typeface="+mn-lt"/>
              </a:rPr>
              <a:t>PVC</a:t>
            </a:r>
            <a:r>
              <a:rPr lang="zh-CN" altLang="en-US" sz="1600" dirty="0" smtClean="0">
                <a:latin typeface="+mn-lt"/>
                <a:ea typeface="+mn-ea"/>
                <a:cs typeface="+mn-ea"/>
                <a:sym typeface="+mn-lt"/>
              </a:rPr>
              <a:t>是</a:t>
            </a:r>
            <a:r>
              <a:rPr lang="en-US" altLang="zh-CN" sz="1600" dirty="0" smtClean="0">
                <a:latin typeface="+mn-lt"/>
                <a:ea typeface="+mn-ea"/>
                <a:cs typeface="+mn-ea"/>
                <a:sym typeface="+mn-lt"/>
              </a:rPr>
              <a:t>namespace</a:t>
            </a:r>
            <a:r>
              <a:rPr lang="zh-CN" altLang="en-US" sz="1600" dirty="0" smtClean="0">
                <a:latin typeface="+mn-lt"/>
                <a:ea typeface="+mn-ea"/>
                <a:cs typeface="+mn-ea"/>
                <a:sym typeface="+mn-lt"/>
              </a:rPr>
              <a:t>级别资源；</a:t>
            </a:r>
            <a:r>
              <a:rPr lang="en-US" altLang="zh-CN" sz="1600" dirty="0" smtClean="0">
                <a:latin typeface="+mn-lt"/>
                <a:ea typeface="+mn-ea"/>
                <a:cs typeface="+mn-ea"/>
                <a:sym typeface="+mn-lt"/>
              </a:rPr>
              <a:t>PV</a:t>
            </a:r>
            <a:r>
              <a:rPr lang="zh-CN" altLang="en-US" sz="1600" dirty="0" smtClean="0">
                <a:latin typeface="+mn-lt"/>
                <a:ea typeface="+mn-ea"/>
                <a:cs typeface="+mn-ea"/>
                <a:sym typeface="+mn-lt"/>
              </a:rPr>
              <a:t>是全局资源</a:t>
            </a:r>
            <a:endParaRPr lang="en-US" altLang="zh-CN" sz="1600" dirty="0" smtClean="0">
              <a:latin typeface="+mn-lt"/>
              <a:ea typeface="+mn-ea"/>
              <a:cs typeface="+mn-ea"/>
              <a:sym typeface="+mn-lt"/>
            </a:endParaRPr>
          </a:p>
          <a:p>
            <a:r>
              <a:rPr lang="en-US" altLang="zh-CN" sz="1600" dirty="0" smtClean="0">
                <a:latin typeface="+mn-lt"/>
                <a:ea typeface="+mn-ea"/>
                <a:cs typeface="+mn-ea"/>
                <a:sym typeface="+mn-lt"/>
              </a:rPr>
              <a:t>PVC</a:t>
            </a:r>
            <a:r>
              <a:rPr lang="zh-CN" altLang="en-US" sz="1600" dirty="0" smtClean="0">
                <a:latin typeface="+mn-lt"/>
                <a:ea typeface="+mn-ea"/>
                <a:cs typeface="+mn-ea"/>
                <a:sym typeface="+mn-lt"/>
              </a:rPr>
              <a:t>创建后，会查找和自己容量、存储类型及访问类型匹配的</a:t>
            </a:r>
            <a:r>
              <a:rPr lang="en-US" altLang="zh-CN" sz="1600" dirty="0" smtClean="0">
                <a:latin typeface="+mn-lt"/>
                <a:ea typeface="+mn-ea"/>
                <a:cs typeface="+mn-ea"/>
                <a:sym typeface="+mn-lt"/>
              </a:rPr>
              <a:t>PV</a:t>
            </a:r>
            <a:r>
              <a:rPr lang="zh-CN" altLang="en-US" sz="1600" dirty="0" smtClean="0">
                <a:latin typeface="+mn-lt"/>
                <a:ea typeface="+mn-ea"/>
                <a:cs typeface="+mn-ea"/>
                <a:sym typeface="+mn-lt"/>
              </a:rPr>
              <a:t>进行绑定</a:t>
            </a:r>
            <a:endParaRPr lang="en-US" altLang="zh-CN" sz="1600" dirty="0" smtClean="0">
              <a:latin typeface="+mn-lt"/>
              <a:ea typeface="+mn-ea"/>
              <a:cs typeface="+mn-ea"/>
              <a:sym typeface="+mn-lt"/>
            </a:endParaRPr>
          </a:p>
          <a:p>
            <a:r>
              <a:rPr lang="en-US" altLang="zh-CN" sz="1600" dirty="0" smtClean="0">
                <a:latin typeface="+mn-lt"/>
                <a:ea typeface="+mn-ea"/>
                <a:cs typeface="+mn-ea"/>
                <a:sym typeface="+mn-lt"/>
              </a:rPr>
              <a:t>PVC</a:t>
            </a:r>
            <a:r>
              <a:rPr lang="zh-CN" altLang="en-US" sz="1600" dirty="0" smtClean="0">
                <a:latin typeface="+mn-lt"/>
                <a:ea typeface="+mn-ea"/>
                <a:cs typeface="+mn-ea"/>
                <a:sym typeface="+mn-lt"/>
              </a:rPr>
              <a:t>被删除后，</a:t>
            </a:r>
            <a:r>
              <a:rPr lang="en-US" altLang="zh-CN" sz="1600" dirty="0" smtClean="0">
                <a:latin typeface="+mn-lt"/>
                <a:ea typeface="+mn-ea"/>
                <a:cs typeface="+mn-ea"/>
                <a:sym typeface="+mn-lt"/>
              </a:rPr>
              <a:t>PV</a:t>
            </a:r>
            <a:r>
              <a:rPr lang="zh-CN" altLang="en-US" sz="1600" dirty="0" smtClean="0">
                <a:latin typeface="+mn-lt"/>
                <a:ea typeface="+mn-ea"/>
                <a:cs typeface="+mn-ea"/>
                <a:sym typeface="+mn-lt"/>
              </a:rPr>
              <a:t>会通过回收策略进行处理</a:t>
            </a:r>
            <a:endParaRPr lang="en-US" altLang="zh-CN" sz="1600" dirty="0">
              <a:latin typeface="+mn-lt"/>
              <a:ea typeface="+mn-ea"/>
              <a:cs typeface="+mn-ea"/>
              <a:sym typeface="+mn-lt"/>
            </a:endParaRPr>
          </a:p>
          <a:p>
            <a:endParaRPr lang="zh-CN" altLang="en-US" sz="1600" dirty="0">
              <a:latin typeface="+mn-lt"/>
              <a:ea typeface="+mn-ea"/>
              <a:cs typeface="+mn-ea"/>
              <a:sym typeface="+mn-lt"/>
            </a:endParaRPr>
          </a:p>
        </p:txBody>
      </p:sp>
      <p:sp>
        <p:nvSpPr>
          <p:cNvPr id="5" name="文本占位符 2"/>
          <p:cNvSpPr txBox="1"/>
          <p:nvPr/>
        </p:nvSpPr>
        <p:spPr bwMode="auto">
          <a:xfrm>
            <a:off x="441866" y="1047749"/>
            <a:ext cx="5563080" cy="4879805"/>
          </a:xfrm>
          <a:prstGeom prst="rect">
            <a:avLst/>
          </a:prstGeom>
          <a:noFill/>
          <a:ln w="9525">
            <a:solidFill>
              <a:schemeClr val="bg1">
                <a:lumMod val="85000"/>
              </a:schemeClr>
            </a:solid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latin typeface="+mn-lt"/>
                <a:ea typeface="+mn-ea"/>
                <a:cs typeface="+mn-ea"/>
                <a:sym typeface="+mn-lt"/>
              </a:rPr>
              <a:t>PV</a:t>
            </a:r>
            <a:endParaRPr lang="en-US" altLang="zh-CN" sz="1600" dirty="0" smtClean="0">
              <a:latin typeface="+mn-lt"/>
              <a:ea typeface="+mn-ea"/>
              <a:cs typeface="+mn-ea"/>
              <a:sym typeface="+mn-lt"/>
            </a:endParaRPr>
          </a:p>
          <a:p>
            <a:pPr lvl="1"/>
            <a:r>
              <a:rPr lang="zh-CN" altLang="en-US" sz="1400" dirty="0" smtClean="0">
                <a:latin typeface="+mn-lt"/>
                <a:ea typeface="+mn-ea"/>
                <a:cs typeface="+mn-ea"/>
                <a:sym typeface="+mn-lt"/>
              </a:rPr>
              <a:t>容量：</a:t>
            </a:r>
            <a:r>
              <a:rPr lang="en-US" altLang="zh-CN" sz="1400" dirty="0">
                <a:latin typeface="+mn-lt"/>
                <a:ea typeface="+mn-ea"/>
                <a:cs typeface="+mn-ea"/>
                <a:sym typeface="+mn-lt"/>
              </a:rPr>
              <a:t>capacity</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存储类型：</a:t>
            </a:r>
            <a:r>
              <a:rPr lang="en-US" altLang="zh-CN" sz="1400" dirty="0" err="1">
                <a:latin typeface="+mn-lt"/>
                <a:ea typeface="+mn-ea"/>
                <a:cs typeface="+mn-ea"/>
                <a:sym typeface="+mn-lt"/>
              </a:rPr>
              <a:t>volumeMode</a:t>
            </a:r>
            <a:endParaRPr lang="en-US" altLang="zh-CN" sz="1400" dirty="0" smtClean="0">
              <a:latin typeface="+mn-lt"/>
              <a:ea typeface="+mn-ea"/>
              <a:cs typeface="+mn-ea"/>
              <a:sym typeface="+mn-lt"/>
            </a:endParaRPr>
          </a:p>
          <a:p>
            <a:pPr lvl="2"/>
            <a:r>
              <a:rPr lang="zh-CN" altLang="en-US" sz="1200" dirty="0" smtClean="0">
                <a:latin typeface="+mn-lt"/>
                <a:ea typeface="+mn-ea"/>
                <a:cs typeface="+mn-ea"/>
                <a:sym typeface="+mn-lt"/>
              </a:rPr>
              <a:t>块：</a:t>
            </a:r>
            <a:r>
              <a:rPr lang="en-US" altLang="zh-CN" sz="1200" dirty="0" smtClean="0">
                <a:latin typeface="+mn-lt"/>
                <a:ea typeface="+mn-ea"/>
                <a:cs typeface="+mn-ea"/>
                <a:sym typeface="+mn-lt"/>
              </a:rPr>
              <a:t>Block</a:t>
            </a:r>
            <a:endParaRPr lang="en-US" altLang="zh-CN" sz="1200" dirty="0" smtClean="0">
              <a:latin typeface="+mn-lt"/>
              <a:ea typeface="+mn-ea"/>
              <a:cs typeface="+mn-ea"/>
              <a:sym typeface="+mn-lt"/>
            </a:endParaRPr>
          </a:p>
          <a:p>
            <a:pPr lvl="2"/>
            <a:r>
              <a:rPr lang="zh-CN" altLang="en-US" sz="1200" dirty="0" smtClean="0">
                <a:latin typeface="+mn-lt"/>
                <a:ea typeface="+mn-ea"/>
                <a:cs typeface="+mn-ea"/>
                <a:sym typeface="+mn-lt"/>
              </a:rPr>
              <a:t>文件：</a:t>
            </a:r>
            <a:r>
              <a:rPr lang="en-US" altLang="zh-CN" sz="1200" dirty="0" err="1" smtClean="0">
                <a:latin typeface="+mn-lt"/>
                <a:ea typeface="+mn-ea"/>
                <a:cs typeface="+mn-ea"/>
                <a:sym typeface="+mn-lt"/>
              </a:rPr>
              <a:t>FileSystem</a:t>
            </a:r>
            <a:endParaRPr lang="en-US" altLang="zh-CN" sz="1200" dirty="0" smtClean="0">
              <a:latin typeface="+mn-lt"/>
              <a:ea typeface="+mn-ea"/>
              <a:cs typeface="+mn-ea"/>
              <a:sym typeface="+mn-lt"/>
            </a:endParaRPr>
          </a:p>
          <a:p>
            <a:pPr lvl="1"/>
            <a:r>
              <a:rPr lang="zh-CN" altLang="en-US" sz="1400" dirty="0" smtClean="0">
                <a:latin typeface="+mn-lt"/>
                <a:ea typeface="+mn-ea"/>
                <a:cs typeface="+mn-ea"/>
                <a:sym typeface="+mn-lt"/>
              </a:rPr>
              <a:t>访问类型：</a:t>
            </a:r>
            <a:r>
              <a:rPr lang="en-US" altLang="zh-CN" sz="1400" dirty="0">
                <a:latin typeface="+mn-lt"/>
                <a:ea typeface="+mn-ea"/>
                <a:cs typeface="+mn-ea"/>
                <a:sym typeface="+mn-lt"/>
              </a:rPr>
              <a:t>accessModes</a:t>
            </a:r>
            <a:endParaRPr lang="en-US" altLang="zh-CN" sz="1400" dirty="0">
              <a:latin typeface="+mn-lt"/>
              <a:ea typeface="+mn-ea"/>
              <a:cs typeface="+mn-ea"/>
              <a:sym typeface="+mn-lt"/>
            </a:endParaRPr>
          </a:p>
          <a:p>
            <a:pPr lvl="2"/>
            <a:r>
              <a:rPr lang="en-US" altLang="zh-CN" sz="1200" dirty="0" err="1" smtClean="0">
                <a:latin typeface="+mn-lt"/>
                <a:ea typeface="+mn-ea"/>
                <a:cs typeface="+mn-ea"/>
                <a:sym typeface="+mn-lt"/>
              </a:rPr>
              <a:t>ReadWriteMany</a:t>
            </a:r>
            <a:r>
              <a:rPr lang="zh-CN" altLang="en-US" sz="1200" dirty="0" smtClean="0">
                <a:latin typeface="+mn-lt"/>
                <a:ea typeface="+mn-ea"/>
                <a:cs typeface="+mn-ea"/>
                <a:sym typeface="+mn-lt"/>
              </a:rPr>
              <a:t>（</a:t>
            </a:r>
            <a:r>
              <a:rPr lang="en-US" altLang="zh-CN" sz="1200" dirty="0" smtClean="0">
                <a:latin typeface="+mn-lt"/>
                <a:ea typeface="+mn-ea"/>
                <a:cs typeface="+mn-ea"/>
                <a:sym typeface="+mn-lt"/>
              </a:rPr>
              <a:t>RWX</a:t>
            </a:r>
            <a:r>
              <a:rPr lang="zh-CN" altLang="en-US" sz="1200" dirty="0" smtClean="0">
                <a:latin typeface="+mn-lt"/>
                <a:ea typeface="+mn-ea"/>
                <a:cs typeface="+mn-ea"/>
                <a:sym typeface="+mn-lt"/>
              </a:rPr>
              <a:t>）：被多个</a:t>
            </a:r>
            <a:r>
              <a:rPr lang="en-US" altLang="zh-CN" sz="1200" dirty="0" smtClean="0">
                <a:latin typeface="+mn-lt"/>
                <a:ea typeface="+mn-ea"/>
                <a:cs typeface="+mn-ea"/>
                <a:sym typeface="+mn-lt"/>
              </a:rPr>
              <a:t>Pod</a:t>
            </a:r>
            <a:r>
              <a:rPr lang="zh-CN" altLang="en-US" sz="1200" dirty="0" smtClean="0">
                <a:latin typeface="+mn-lt"/>
                <a:ea typeface="+mn-ea"/>
                <a:cs typeface="+mn-ea"/>
                <a:sym typeface="+mn-lt"/>
              </a:rPr>
              <a:t>挂载并可对其进行读写</a:t>
            </a:r>
            <a:endParaRPr lang="en-US" altLang="zh-CN" sz="1200" dirty="0" smtClean="0">
              <a:latin typeface="+mn-lt"/>
              <a:ea typeface="+mn-ea"/>
              <a:cs typeface="+mn-ea"/>
              <a:sym typeface="+mn-lt"/>
            </a:endParaRPr>
          </a:p>
          <a:p>
            <a:pPr lvl="2"/>
            <a:r>
              <a:rPr lang="en-US" altLang="zh-CN" sz="1200" dirty="0" smtClean="0">
                <a:latin typeface="+mn-lt"/>
                <a:ea typeface="+mn-ea"/>
                <a:cs typeface="+mn-ea"/>
                <a:sym typeface="+mn-lt"/>
              </a:rPr>
              <a:t>ReadWriteOnce</a:t>
            </a:r>
            <a:r>
              <a:rPr lang="zh-CN" altLang="en-US" sz="1200" dirty="0" smtClean="0">
                <a:latin typeface="+mn-lt"/>
                <a:ea typeface="+mn-ea"/>
                <a:cs typeface="+mn-ea"/>
                <a:sym typeface="+mn-lt"/>
              </a:rPr>
              <a:t>（</a:t>
            </a:r>
            <a:r>
              <a:rPr lang="en-US" altLang="zh-CN" sz="1200" dirty="0" smtClean="0">
                <a:latin typeface="+mn-lt"/>
                <a:ea typeface="+mn-ea"/>
                <a:cs typeface="+mn-ea"/>
                <a:sym typeface="+mn-lt"/>
              </a:rPr>
              <a:t>RWO</a:t>
            </a:r>
            <a:r>
              <a:rPr lang="zh-CN" altLang="en-US" sz="1200" dirty="0" smtClean="0">
                <a:latin typeface="+mn-lt"/>
                <a:ea typeface="+mn-ea"/>
                <a:cs typeface="+mn-ea"/>
                <a:sym typeface="+mn-lt"/>
              </a:rPr>
              <a:t>）：被单个</a:t>
            </a:r>
            <a:r>
              <a:rPr lang="en-US" altLang="zh-CN" sz="1200" dirty="0" smtClean="0">
                <a:latin typeface="+mn-lt"/>
                <a:ea typeface="+mn-ea"/>
                <a:cs typeface="+mn-ea"/>
                <a:sym typeface="+mn-lt"/>
              </a:rPr>
              <a:t>Pod</a:t>
            </a:r>
            <a:r>
              <a:rPr lang="zh-CN" altLang="en-US" sz="1200" dirty="0" smtClean="0">
                <a:latin typeface="+mn-lt"/>
                <a:ea typeface="+mn-ea"/>
                <a:cs typeface="+mn-ea"/>
                <a:sym typeface="+mn-lt"/>
              </a:rPr>
              <a:t>挂载并可对其进行读写</a:t>
            </a:r>
            <a:endParaRPr lang="en-US" altLang="zh-CN" sz="1200" dirty="0" smtClean="0">
              <a:latin typeface="+mn-lt"/>
              <a:ea typeface="+mn-ea"/>
              <a:cs typeface="+mn-ea"/>
              <a:sym typeface="+mn-lt"/>
            </a:endParaRPr>
          </a:p>
          <a:p>
            <a:pPr lvl="2"/>
            <a:r>
              <a:rPr lang="en-US" altLang="zh-CN" sz="1200" dirty="0" err="1" smtClean="0">
                <a:latin typeface="+mn-lt"/>
                <a:ea typeface="+mn-ea"/>
                <a:cs typeface="+mn-ea"/>
                <a:sym typeface="+mn-lt"/>
              </a:rPr>
              <a:t>ReadOnlyMany</a:t>
            </a:r>
            <a:r>
              <a:rPr lang="zh-CN" altLang="en-US" sz="1200" dirty="0" smtClean="0">
                <a:latin typeface="+mn-lt"/>
                <a:ea typeface="+mn-ea"/>
                <a:cs typeface="+mn-ea"/>
                <a:sym typeface="+mn-lt"/>
              </a:rPr>
              <a:t>（</a:t>
            </a:r>
            <a:r>
              <a:rPr lang="en-US" altLang="zh-CN" sz="1200" dirty="0" smtClean="0">
                <a:latin typeface="+mn-lt"/>
                <a:ea typeface="+mn-ea"/>
                <a:cs typeface="+mn-ea"/>
                <a:sym typeface="+mn-lt"/>
              </a:rPr>
              <a:t>ROX</a:t>
            </a:r>
            <a:r>
              <a:rPr lang="zh-CN" altLang="en-US" sz="1200" dirty="0" smtClean="0">
                <a:latin typeface="+mn-lt"/>
                <a:ea typeface="+mn-ea"/>
                <a:cs typeface="+mn-ea"/>
                <a:sym typeface="+mn-lt"/>
              </a:rPr>
              <a:t>）：被多个</a:t>
            </a:r>
            <a:r>
              <a:rPr lang="en-US" altLang="zh-CN" sz="1200" dirty="0" smtClean="0">
                <a:latin typeface="+mn-lt"/>
                <a:ea typeface="+mn-ea"/>
                <a:cs typeface="+mn-ea"/>
                <a:sym typeface="+mn-lt"/>
              </a:rPr>
              <a:t>Pod</a:t>
            </a:r>
            <a:r>
              <a:rPr lang="zh-CN" altLang="en-US" sz="1200" dirty="0" smtClean="0">
                <a:latin typeface="+mn-lt"/>
                <a:ea typeface="+mn-ea"/>
                <a:cs typeface="+mn-ea"/>
                <a:sym typeface="+mn-lt"/>
              </a:rPr>
              <a:t>挂载，但仅可对其进行读</a:t>
            </a:r>
            <a:endParaRPr lang="en-US" altLang="zh-CN" sz="1200" dirty="0" smtClean="0">
              <a:latin typeface="+mn-lt"/>
              <a:ea typeface="+mn-ea"/>
              <a:cs typeface="+mn-ea"/>
              <a:sym typeface="+mn-lt"/>
            </a:endParaRPr>
          </a:p>
          <a:p>
            <a:pPr lvl="1"/>
            <a:r>
              <a:rPr lang="zh-CN" altLang="en-US" sz="1400" dirty="0" smtClean="0">
                <a:latin typeface="+mn-lt"/>
                <a:ea typeface="+mn-ea"/>
                <a:cs typeface="+mn-ea"/>
                <a:sym typeface="+mn-lt"/>
              </a:rPr>
              <a:t>调用的存储</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回收策略</a:t>
            </a:r>
            <a:endParaRPr lang="en-US" altLang="zh-CN" sz="1400" dirty="0" smtClean="0">
              <a:latin typeface="+mn-lt"/>
              <a:ea typeface="+mn-ea"/>
              <a:cs typeface="+mn-ea"/>
              <a:sym typeface="+mn-lt"/>
            </a:endParaRPr>
          </a:p>
          <a:p>
            <a:pPr lvl="2"/>
            <a:r>
              <a:rPr lang="en-US" altLang="zh-CN" sz="1200" dirty="0" smtClean="0">
                <a:latin typeface="+mn-lt"/>
                <a:ea typeface="+mn-ea"/>
                <a:cs typeface="+mn-ea"/>
                <a:sym typeface="+mn-lt"/>
              </a:rPr>
              <a:t>Retain</a:t>
            </a:r>
            <a:r>
              <a:rPr lang="zh-CN" altLang="en-US" sz="1200" dirty="0" smtClean="0">
                <a:latin typeface="+mn-lt"/>
                <a:ea typeface="+mn-ea"/>
                <a:cs typeface="+mn-ea"/>
                <a:sym typeface="+mn-lt"/>
              </a:rPr>
              <a:t>：删除</a:t>
            </a:r>
            <a:r>
              <a:rPr lang="en-US" altLang="zh-CN" sz="1200" dirty="0" smtClean="0">
                <a:latin typeface="+mn-lt"/>
                <a:ea typeface="+mn-ea"/>
                <a:cs typeface="+mn-ea"/>
                <a:sym typeface="+mn-lt"/>
              </a:rPr>
              <a:t>PVC</a:t>
            </a:r>
            <a:r>
              <a:rPr lang="zh-CN" altLang="en-US" sz="1200" dirty="0" smtClean="0">
                <a:latin typeface="+mn-lt"/>
                <a:ea typeface="+mn-ea"/>
                <a:cs typeface="+mn-ea"/>
                <a:sym typeface="+mn-lt"/>
              </a:rPr>
              <a:t>后，保留</a:t>
            </a:r>
            <a:r>
              <a:rPr lang="en-US" altLang="zh-CN" sz="1200" dirty="0" smtClean="0">
                <a:latin typeface="+mn-lt"/>
                <a:ea typeface="+mn-ea"/>
                <a:cs typeface="+mn-ea"/>
                <a:sym typeface="+mn-lt"/>
              </a:rPr>
              <a:t>PV</a:t>
            </a:r>
            <a:endParaRPr lang="en-US" altLang="zh-CN" sz="1200" dirty="0" smtClean="0">
              <a:latin typeface="+mn-lt"/>
              <a:ea typeface="+mn-ea"/>
              <a:cs typeface="+mn-ea"/>
              <a:sym typeface="+mn-lt"/>
            </a:endParaRPr>
          </a:p>
          <a:p>
            <a:pPr lvl="2"/>
            <a:r>
              <a:rPr lang="en-US" altLang="zh-CN" sz="1200" dirty="0" smtClean="0">
                <a:latin typeface="+mn-lt"/>
                <a:ea typeface="+mn-ea"/>
                <a:cs typeface="+mn-ea"/>
                <a:sym typeface="+mn-lt"/>
              </a:rPr>
              <a:t>Recycle</a:t>
            </a:r>
            <a:r>
              <a:rPr lang="zh-CN" altLang="en-US" sz="1200" dirty="0" smtClean="0">
                <a:latin typeface="+mn-lt"/>
                <a:ea typeface="+mn-ea"/>
                <a:cs typeface="+mn-ea"/>
                <a:sym typeface="+mn-lt"/>
              </a:rPr>
              <a:t>：删除</a:t>
            </a:r>
            <a:r>
              <a:rPr lang="en-US" altLang="zh-CN" sz="1200" dirty="0" smtClean="0">
                <a:latin typeface="+mn-lt"/>
                <a:ea typeface="+mn-ea"/>
                <a:cs typeface="+mn-ea"/>
                <a:sym typeface="+mn-lt"/>
              </a:rPr>
              <a:t>PVC</a:t>
            </a:r>
            <a:r>
              <a:rPr lang="zh-CN" altLang="en-US" sz="1200" dirty="0" smtClean="0">
                <a:latin typeface="+mn-lt"/>
                <a:ea typeface="+mn-ea"/>
                <a:cs typeface="+mn-ea"/>
                <a:sym typeface="+mn-lt"/>
              </a:rPr>
              <a:t>后，保留</a:t>
            </a:r>
            <a:r>
              <a:rPr lang="en-US" altLang="zh-CN" sz="1200" dirty="0" smtClean="0">
                <a:latin typeface="+mn-lt"/>
                <a:ea typeface="+mn-ea"/>
                <a:cs typeface="+mn-ea"/>
                <a:sym typeface="+mn-lt"/>
              </a:rPr>
              <a:t>PV</a:t>
            </a:r>
            <a:r>
              <a:rPr lang="zh-CN" altLang="en-US" sz="1200" dirty="0" smtClean="0">
                <a:latin typeface="+mn-lt"/>
                <a:ea typeface="+mn-ea"/>
                <a:cs typeface="+mn-ea"/>
                <a:sym typeface="+mn-lt"/>
              </a:rPr>
              <a:t>，但是清理掉</a:t>
            </a:r>
            <a:r>
              <a:rPr lang="en-US" altLang="zh-CN" sz="1200" dirty="0" smtClean="0">
                <a:latin typeface="+mn-lt"/>
                <a:ea typeface="+mn-ea"/>
                <a:cs typeface="+mn-ea"/>
                <a:sym typeface="+mn-lt"/>
              </a:rPr>
              <a:t>PV</a:t>
            </a:r>
            <a:r>
              <a:rPr lang="zh-CN" altLang="en-US" sz="1200" dirty="0" smtClean="0">
                <a:latin typeface="+mn-lt"/>
                <a:ea typeface="+mn-ea"/>
                <a:cs typeface="+mn-ea"/>
                <a:sym typeface="+mn-lt"/>
              </a:rPr>
              <a:t>上的数据</a:t>
            </a:r>
            <a:endParaRPr lang="en-US" altLang="zh-CN" sz="1200" dirty="0" smtClean="0">
              <a:latin typeface="+mn-lt"/>
              <a:ea typeface="+mn-ea"/>
              <a:cs typeface="+mn-ea"/>
              <a:sym typeface="+mn-lt"/>
            </a:endParaRPr>
          </a:p>
          <a:p>
            <a:pPr lvl="2"/>
            <a:r>
              <a:rPr lang="en-US" altLang="zh-CN" sz="1200" dirty="0" smtClean="0">
                <a:latin typeface="+mn-lt"/>
                <a:ea typeface="+mn-ea"/>
                <a:cs typeface="+mn-ea"/>
                <a:sym typeface="+mn-lt"/>
              </a:rPr>
              <a:t>Delete</a:t>
            </a:r>
            <a:r>
              <a:rPr lang="zh-CN" altLang="en-US" sz="1200" dirty="0" smtClean="0">
                <a:latin typeface="+mn-lt"/>
                <a:ea typeface="+mn-ea"/>
                <a:cs typeface="+mn-ea"/>
                <a:sym typeface="+mn-lt"/>
              </a:rPr>
              <a:t>：删除</a:t>
            </a:r>
            <a:r>
              <a:rPr lang="en-US" altLang="zh-CN" sz="1200" dirty="0" smtClean="0">
                <a:latin typeface="+mn-lt"/>
                <a:ea typeface="+mn-ea"/>
                <a:cs typeface="+mn-ea"/>
                <a:sym typeface="+mn-lt"/>
              </a:rPr>
              <a:t>PVC</a:t>
            </a:r>
            <a:r>
              <a:rPr lang="zh-CN" altLang="en-US" sz="1200" dirty="0" smtClean="0">
                <a:latin typeface="+mn-lt"/>
                <a:ea typeface="+mn-ea"/>
                <a:cs typeface="+mn-ea"/>
                <a:sym typeface="+mn-lt"/>
              </a:rPr>
              <a:t>后，同时删除</a:t>
            </a:r>
            <a:r>
              <a:rPr lang="en-US" altLang="zh-CN" sz="1200" dirty="0" smtClean="0">
                <a:latin typeface="+mn-lt"/>
                <a:ea typeface="+mn-ea"/>
                <a:cs typeface="+mn-ea"/>
                <a:sym typeface="+mn-lt"/>
              </a:rPr>
              <a:t>PV</a:t>
            </a:r>
            <a:endParaRPr lang="en-US" altLang="zh-CN" sz="1200" dirty="0" smtClean="0">
              <a:latin typeface="+mn-lt"/>
              <a:ea typeface="+mn-ea"/>
              <a:cs typeface="+mn-ea"/>
              <a:sym typeface="+mn-lt"/>
            </a:endParaRPr>
          </a:p>
          <a:p>
            <a:pPr lvl="2"/>
            <a:endParaRPr lang="en-US" altLang="zh-CN" sz="1200" dirty="0" smtClean="0">
              <a:latin typeface="+mn-lt"/>
              <a:ea typeface="+mn-ea"/>
              <a:cs typeface="+mn-ea"/>
              <a:sym typeface="+mn-lt"/>
            </a:endParaRPr>
          </a:p>
          <a:p>
            <a:endParaRPr lang="zh-CN" altLang="en-US" sz="16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S</a:t>
            </a:r>
            <a:r>
              <a:rPr lang="en-US" altLang="zh-CN" dirty="0" smtClean="0">
                <a:latin typeface="+mn-lt"/>
                <a:ea typeface="+mn-ea"/>
                <a:cs typeface="+mn-ea"/>
                <a:sym typeface="+mn-lt"/>
              </a:rPr>
              <a:t>torageClass</a:t>
            </a:r>
            <a:r>
              <a:rPr lang="zh-CN" altLang="en-US" dirty="0" smtClean="0">
                <a:latin typeface="+mn-lt"/>
                <a:ea typeface="+mn-ea"/>
                <a:cs typeface="+mn-ea"/>
                <a:sym typeface="+mn-lt"/>
              </a:rPr>
              <a:t>简介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0"/>
            <a:ext cx="11293475" cy="639901"/>
          </a:xfrm>
        </p:spPr>
        <p:txBody>
          <a:bodyPr/>
          <a:lstStyle/>
          <a:p>
            <a:r>
              <a:rPr lang="en-US" altLang="zh-CN" sz="1800" dirty="0" smtClean="0">
                <a:latin typeface="+mn-lt"/>
                <a:ea typeface="+mn-ea"/>
                <a:cs typeface="+mn-ea"/>
                <a:sym typeface="+mn-lt"/>
              </a:rPr>
              <a:t>StorageClass</a:t>
            </a:r>
            <a:r>
              <a:rPr lang="zh-CN" altLang="en-US" sz="1800" dirty="0" smtClean="0">
                <a:latin typeface="+mn-lt"/>
                <a:ea typeface="+mn-ea"/>
                <a:cs typeface="+mn-ea"/>
                <a:sym typeface="+mn-lt"/>
              </a:rPr>
              <a:t>提供</a:t>
            </a:r>
            <a:r>
              <a:rPr lang="en-US" altLang="zh-CN" sz="1800" dirty="0" smtClean="0">
                <a:latin typeface="+mn-lt"/>
                <a:ea typeface="+mn-ea"/>
                <a:cs typeface="+mn-ea"/>
                <a:sym typeface="+mn-lt"/>
              </a:rPr>
              <a:t>PV</a:t>
            </a:r>
            <a:r>
              <a:rPr lang="zh-CN" altLang="en-US" sz="1800" dirty="0" smtClean="0">
                <a:latin typeface="+mn-lt"/>
                <a:ea typeface="+mn-ea"/>
                <a:cs typeface="+mn-ea"/>
                <a:sym typeface="+mn-lt"/>
              </a:rPr>
              <a:t>动态分配的功能，其由两部分构成：</a:t>
            </a:r>
            <a:endParaRPr lang="en-US" altLang="zh-CN" sz="1800" dirty="0" smtClean="0">
              <a:latin typeface="+mn-lt"/>
              <a:ea typeface="+mn-ea"/>
              <a:cs typeface="+mn-ea"/>
              <a:sym typeface="+mn-lt"/>
            </a:endParaRPr>
          </a:p>
          <a:p>
            <a:pPr lvl="1"/>
            <a:r>
              <a:rPr lang="en-US" altLang="zh-CN" sz="1600" dirty="0" smtClean="0">
                <a:latin typeface="+mn-lt"/>
                <a:ea typeface="+mn-ea"/>
                <a:cs typeface="+mn-ea"/>
                <a:sym typeface="+mn-lt"/>
              </a:rPr>
              <a:t>PV</a:t>
            </a:r>
            <a:r>
              <a:rPr lang="zh-CN" altLang="en-US" sz="1600" dirty="0" smtClean="0">
                <a:latin typeface="+mn-lt"/>
                <a:ea typeface="+mn-ea"/>
                <a:cs typeface="+mn-ea"/>
                <a:sym typeface="+mn-lt"/>
              </a:rPr>
              <a:t>的属性</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存储插件属性</a:t>
            </a:r>
            <a:endParaRPr lang="zh-CN" altLang="en-US" sz="1600" dirty="0">
              <a:latin typeface="+mn-lt"/>
              <a:ea typeface="+mn-ea"/>
              <a:cs typeface="+mn-ea"/>
              <a:sym typeface="+mn-lt"/>
            </a:endParaRPr>
          </a:p>
        </p:txBody>
      </p:sp>
      <p:grpSp>
        <p:nvGrpSpPr>
          <p:cNvPr id="20" name="组合 19"/>
          <p:cNvGrpSpPr/>
          <p:nvPr/>
        </p:nvGrpSpPr>
        <p:grpSpPr>
          <a:xfrm>
            <a:off x="3944606" y="2652745"/>
            <a:ext cx="4293695" cy="2956623"/>
            <a:chOff x="5356093" y="2210892"/>
            <a:chExt cx="4293695" cy="2956623"/>
          </a:xfrm>
        </p:grpSpPr>
        <p:sp>
          <p:nvSpPr>
            <p:cNvPr id="4" name="圆角矩形 3"/>
            <p:cNvSpPr/>
            <p:nvPr/>
          </p:nvSpPr>
          <p:spPr bwMode="auto">
            <a:xfrm>
              <a:off x="5356093" y="2210892"/>
              <a:ext cx="1486164" cy="363728"/>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a:solidFill>
                    <a:srgbClr val="000000"/>
                  </a:solidFill>
                  <a:cs typeface="+mn-ea"/>
                  <a:sym typeface="+mn-lt"/>
                </a:rPr>
                <a:t>P</a:t>
              </a:r>
              <a:r>
                <a:rPr lang="en-US" altLang="zh-CN" sz="1600" kern="0" dirty="0" smtClean="0">
                  <a:solidFill>
                    <a:srgbClr val="000000"/>
                  </a:solidFill>
                  <a:cs typeface="+mn-ea"/>
                  <a:sym typeface="+mn-lt"/>
                </a:rPr>
                <a:t>od</a:t>
              </a:r>
              <a:endParaRPr lang="en-US" altLang="zh-CN" sz="1600" kern="0" dirty="0">
                <a:solidFill>
                  <a:srgbClr val="000000"/>
                </a:solidFill>
                <a:cs typeface="+mn-ea"/>
                <a:sym typeface="+mn-lt"/>
              </a:endParaRPr>
            </a:p>
          </p:txBody>
        </p:sp>
        <p:sp>
          <p:nvSpPr>
            <p:cNvPr id="5" name="圆角矩形 4"/>
            <p:cNvSpPr/>
            <p:nvPr/>
          </p:nvSpPr>
          <p:spPr bwMode="auto">
            <a:xfrm>
              <a:off x="5356093" y="3507340"/>
              <a:ext cx="1486164" cy="363728"/>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PVC</a:t>
              </a:r>
              <a:endParaRPr lang="en-US" altLang="zh-CN" sz="1600" kern="0" dirty="0">
                <a:solidFill>
                  <a:srgbClr val="000000"/>
                </a:solidFill>
                <a:cs typeface="+mn-ea"/>
                <a:sym typeface="+mn-lt"/>
              </a:endParaRPr>
            </a:p>
          </p:txBody>
        </p:sp>
        <p:grpSp>
          <p:nvGrpSpPr>
            <p:cNvPr id="9" name="组合 8"/>
            <p:cNvGrpSpPr/>
            <p:nvPr/>
          </p:nvGrpSpPr>
          <p:grpSpPr>
            <a:xfrm>
              <a:off x="8163624" y="3937703"/>
              <a:ext cx="1486164" cy="799449"/>
              <a:chOff x="8163624" y="3793321"/>
              <a:chExt cx="1486164" cy="799449"/>
            </a:xfrm>
          </p:grpSpPr>
          <p:sp>
            <p:nvSpPr>
              <p:cNvPr id="6" name="圆角矩形 5"/>
              <p:cNvSpPr/>
              <p:nvPr/>
            </p:nvSpPr>
            <p:spPr bwMode="auto">
              <a:xfrm>
                <a:off x="8163624" y="3793321"/>
                <a:ext cx="1486164" cy="363728"/>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StorageClass</a:t>
                </a:r>
                <a:endParaRPr lang="en-US" altLang="zh-CN" sz="1600" kern="0" dirty="0">
                  <a:solidFill>
                    <a:srgbClr val="000000"/>
                  </a:solidFill>
                  <a:cs typeface="+mn-ea"/>
                  <a:sym typeface="+mn-lt"/>
                </a:endParaRPr>
              </a:p>
            </p:txBody>
          </p:sp>
          <p:sp>
            <p:nvSpPr>
              <p:cNvPr id="7" name="圆角矩形 6"/>
              <p:cNvSpPr/>
              <p:nvPr/>
            </p:nvSpPr>
            <p:spPr bwMode="auto">
              <a:xfrm>
                <a:off x="8163624" y="4229042"/>
                <a:ext cx="1486164" cy="363728"/>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a:solidFill>
                      <a:srgbClr val="000000"/>
                    </a:solidFill>
                    <a:cs typeface="+mn-ea"/>
                    <a:sym typeface="+mn-lt"/>
                  </a:rPr>
                  <a:t>P</a:t>
                </a:r>
                <a:r>
                  <a:rPr lang="en-US" altLang="zh-CN" sz="1600" kern="0" dirty="0" smtClean="0">
                    <a:solidFill>
                      <a:srgbClr val="000000"/>
                    </a:solidFill>
                    <a:cs typeface="+mn-ea"/>
                    <a:sym typeface="+mn-lt"/>
                  </a:rPr>
                  <a:t>rovisioner</a:t>
                </a:r>
                <a:endParaRPr lang="en-US" altLang="zh-CN" sz="1600" kern="0" dirty="0">
                  <a:solidFill>
                    <a:srgbClr val="000000"/>
                  </a:solidFill>
                  <a:cs typeface="+mn-ea"/>
                  <a:sym typeface="+mn-lt"/>
                </a:endParaRPr>
              </a:p>
            </p:txBody>
          </p:sp>
        </p:grpSp>
        <p:sp>
          <p:nvSpPr>
            <p:cNvPr id="8" name="圆角矩形 7"/>
            <p:cNvSpPr/>
            <p:nvPr/>
          </p:nvSpPr>
          <p:spPr bwMode="auto">
            <a:xfrm>
              <a:off x="5356093" y="4803787"/>
              <a:ext cx="1486164" cy="363728"/>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PV</a:t>
              </a:r>
              <a:endParaRPr lang="en-US" altLang="zh-CN" sz="1600" kern="0" dirty="0">
                <a:solidFill>
                  <a:srgbClr val="000000"/>
                </a:solidFill>
                <a:cs typeface="+mn-ea"/>
                <a:sym typeface="+mn-lt"/>
              </a:endParaRPr>
            </a:p>
          </p:txBody>
        </p:sp>
        <p:cxnSp>
          <p:nvCxnSpPr>
            <p:cNvPr id="11" name="直接箭头连接符 10"/>
            <p:cNvCxnSpPr>
              <a:stCxn id="4" idx="2"/>
              <a:endCxn id="5" idx="0"/>
            </p:cNvCxnSpPr>
            <p:nvPr/>
          </p:nvCxnSpPr>
          <p:spPr>
            <a:xfrm>
              <a:off x="6099175" y="2574620"/>
              <a:ext cx="0" cy="932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2"/>
              <a:endCxn id="8" idx="0"/>
            </p:cNvCxnSpPr>
            <p:nvPr/>
          </p:nvCxnSpPr>
          <p:spPr>
            <a:xfrm>
              <a:off x="6099175" y="3871068"/>
              <a:ext cx="0" cy="932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5" idx="3"/>
              <a:endCxn id="6" idx="0"/>
            </p:cNvCxnSpPr>
            <p:nvPr/>
          </p:nvCxnSpPr>
          <p:spPr>
            <a:xfrm>
              <a:off x="6842257" y="3689204"/>
              <a:ext cx="2064449" cy="2484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7" idx="2"/>
              <a:endCxn id="8" idx="3"/>
            </p:cNvCxnSpPr>
            <p:nvPr/>
          </p:nvCxnSpPr>
          <p:spPr>
            <a:xfrm rot="5400000">
              <a:off x="7750233" y="3829177"/>
              <a:ext cx="248499" cy="206444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245832" y="3593333"/>
              <a:ext cx="839866" cy="246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cs typeface="+mn-ea"/>
                  <a:sym typeface="+mn-lt"/>
                </a:rPr>
                <a:t>Check</a:t>
              </a:r>
              <a:endParaRPr lang="en-US" altLang="zh-CN" sz="1200" dirty="0" smtClean="0">
                <a:solidFill>
                  <a:schemeClr val="tx1"/>
                </a:solidFill>
                <a:cs typeface="+mn-ea"/>
                <a:sym typeface="+mn-lt"/>
              </a:endParaRPr>
            </a:p>
          </p:txBody>
        </p:sp>
        <p:sp>
          <p:nvSpPr>
            <p:cNvPr id="19" name="矩形 18"/>
            <p:cNvSpPr/>
            <p:nvPr/>
          </p:nvSpPr>
          <p:spPr>
            <a:xfrm>
              <a:off x="7245832" y="4767961"/>
              <a:ext cx="839866" cy="246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cs typeface="+mn-ea"/>
                  <a:sym typeface="+mn-lt"/>
                </a:rPr>
                <a:t>Provision</a:t>
              </a:r>
              <a:endParaRPr lang="en-US" altLang="zh-CN" sz="1200" dirty="0" smtClean="0">
                <a:solidFill>
                  <a:schemeClr val="tx1"/>
                </a:solidFill>
                <a:cs typeface="+mn-ea"/>
                <a:sym typeface="+mn-lt"/>
              </a:endParaRP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静态</a:t>
            </a:r>
            <a:r>
              <a:rPr lang="en-US" altLang="zh-CN" dirty="0" smtClean="0">
                <a:latin typeface="+mn-lt"/>
                <a:ea typeface="+mn-ea"/>
                <a:cs typeface="+mn-ea"/>
                <a:sym typeface="+mn-lt"/>
              </a:rPr>
              <a:t>Pod</a:t>
            </a:r>
            <a:r>
              <a:rPr lang="zh-CN" altLang="en-US" dirty="0" smtClean="0">
                <a:latin typeface="+mn-lt"/>
                <a:ea typeface="+mn-ea"/>
                <a:cs typeface="+mn-ea"/>
                <a:sym typeface="+mn-lt"/>
              </a:rPr>
              <a:t>简介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2000" dirty="0" smtClean="0">
                <a:latin typeface="+mn-lt"/>
                <a:ea typeface="+mn-ea"/>
                <a:cs typeface="+mn-ea"/>
                <a:sym typeface="+mn-lt"/>
              </a:rPr>
              <a:t>在</a:t>
            </a:r>
            <a:r>
              <a:rPr lang="en-US" altLang="zh-CN" sz="2000" dirty="0" smtClean="0">
                <a:latin typeface="+mn-lt"/>
                <a:ea typeface="+mn-ea"/>
                <a:cs typeface="+mn-ea"/>
                <a:sym typeface="+mn-lt"/>
              </a:rPr>
              <a:t>kubernetes</a:t>
            </a:r>
            <a:r>
              <a:rPr lang="zh-CN" altLang="en-US" sz="2000" dirty="0" smtClean="0">
                <a:latin typeface="+mn-lt"/>
                <a:ea typeface="+mn-ea"/>
                <a:cs typeface="+mn-ea"/>
                <a:sym typeface="+mn-lt"/>
              </a:rPr>
              <a:t>中，由</a:t>
            </a:r>
            <a:r>
              <a:rPr lang="en-US" altLang="zh-CN" sz="2000" dirty="0" err="1" smtClean="0">
                <a:latin typeface="+mn-lt"/>
                <a:ea typeface="+mn-ea"/>
                <a:cs typeface="+mn-ea"/>
                <a:sym typeface="+mn-lt"/>
              </a:rPr>
              <a:t>kube</a:t>
            </a:r>
            <a:r>
              <a:rPr lang="en-US" altLang="zh-CN" sz="2000" dirty="0" smtClean="0">
                <a:latin typeface="+mn-lt"/>
                <a:ea typeface="+mn-ea"/>
                <a:cs typeface="+mn-ea"/>
                <a:sym typeface="+mn-lt"/>
              </a:rPr>
              <a:t>-scheduler</a:t>
            </a:r>
            <a:r>
              <a:rPr lang="zh-CN" altLang="en-US" sz="2000" dirty="0" smtClean="0">
                <a:latin typeface="+mn-lt"/>
                <a:ea typeface="+mn-ea"/>
                <a:cs typeface="+mn-ea"/>
                <a:sym typeface="+mn-lt"/>
              </a:rPr>
              <a:t>调度创建的</a:t>
            </a:r>
            <a:r>
              <a:rPr lang="en-US" altLang="zh-CN" sz="2000" dirty="0" smtClean="0">
                <a:latin typeface="+mn-lt"/>
                <a:ea typeface="+mn-ea"/>
                <a:cs typeface="+mn-ea"/>
                <a:sym typeface="+mn-lt"/>
              </a:rPr>
              <a:t>Pod</a:t>
            </a:r>
            <a:r>
              <a:rPr lang="zh-CN" altLang="en-US" sz="2000" dirty="0" smtClean="0">
                <a:latin typeface="+mn-lt"/>
                <a:ea typeface="+mn-ea"/>
                <a:cs typeface="+mn-ea"/>
                <a:sym typeface="+mn-lt"/>
              </a:rPr>
              <a:t>为动态</a:t>
            </a:r>
            <a:r>
              <a:rPr lang="en-US" altLang="zh-CN" sz="2000" dirty="0" smtClean="0">
                <a:latin typeface="+mn-lt"/>
                <a:ea typeface="+mn-ea"/>
                <a:cs typeface="+mn-ea"/>
                <a:sym typeface="+mn-lt"/>
              </a:rPr>
              <a:t>Pod</a:t>
            </a:r>
            <a:r>
              <a:rPr lang="zh-CN" altLang="en-US" sz="2000" dirty="0" smtClean="0">
                <a:latin typeface="+mn-lt"/>
                <a:ea typeface="+mn-ea"/>
                <a:cs typeface="+mn-ea"/>
                <a:sym typeface="+mn-lt"/>
              </a:rPr>
              <a:t>，不经过</a:t>
            </a:r>
            <a:r>
              <a:rPr lang="en-US" altLang="zh-CN" sz="2000" dirty="0" err="1" smtClean="0">
                <a:latin typeface="+mn-lt"/>
                <a:ea typeface="+mn-ea"/>
                <a:cs typeface="+mn-ea"/>
                <a:sym typeface="+mn-lt"/>
              </a:rPr>
              <a:t>kube</a:t>
            </a:r>
            <a:r>
              <a:rPr lang="en-US" altLang="zh-CN" sz="2000" dirty="0" smtClean="0">
                <a:latin typeface="+mn-lt"/>
                <a:ea typeface="+mn-ea"/>
                <a:cs typeface="+mn-ea"/>
                <a:sym typeface="+mn-lt"/>
              </a:rPr>
              <a:t>-scheduler</a:t>
            </a:r>
            <a:r>
              <a:rPr lang="zh-CN" altLang="en-US" sz="2000" dirty="0" smtClean="0">
                <a:latin typeface="+mn-lt"/>
                <a:ea typeface="+mn-ea"/>
                <a:cs typeface="+mn-ea"/>
                <a:sym typeface="+mn-lt"/>
              </a:rPr>
              <a:t>调度，由</a:t>
            </a:r>
            <a:r>
              <a:rPr lang="en-US" altLang="zh-CN" sz="2000" dirty="0" smtClean="0">
                <a:latin typeface="+mn-lt"/>
                <a:ea typeface="+mn-ea"/>
                <a:cs typeface="+mn-ea"/>
                <a:sym typeface="+mn-lt"/>
              </a:rPr>
              <a:t>kubelet</a:t>
            </a:r>
            <a:r>
              <a:rPr lang="zh-CN" altLang="en-US" sz="2000" dirty="0" smtClean="0">
                <a:latin typeface="+mn-lt"/>
                <a:ea typeface="+mn-ea"/>
                <a:cs typeface="+mn-ea"/>
                <a:sym typeface="+mn-lt"/>
              </a:rPr>
              <a:t>直接创建的</a:t>
            </a:r>
            <a:r>
              <a:rPr lang="en-US" altLang="zh-CN" sz="2000" dirty="0" smtClean="0">
                <a:latin typeface="+mn-lt"/>
                <a:ea typeface="+mn-ea"/>
                <a:cs typeface="+mn-ea"/>
                <a:sym typeface="+mn-lt"/>
              </a:rPr>
              <a:t>Pod</a:t>
            </a:r>
            <a:r>
              <a:rPr lang="zh-CN" altLang="en-US" sz="2000" dirty="0" smtClean="0">
                <a:latin typeface="+mn-lt"/>
                <a:ea typeface="+mn-ea"/>
                <a:cs typeface="+mn-ea"/>
                <a:sym typeface="+mn-lt"/>
              </a:rPr>
              <a:t>为静态</a:t>
            </a:r>
            <a:r>
              <a:rPr lang="en-US" altLang="zh-CN" sz="2000" dirty="0" smtClean="0">
                <a:latin typeface="+mn-lt"/>
                <a:ea typeface="+mn-ea"/>
                <a:cs typeface="+mn-ea"/>
                <a:sym typeface="+mn-lt"/>
              </a:rPr>
              <a:t>Pod</a:t>
            </a:r>
            <a:endParaRPr lang="en-US" altLang="zh-CN" sz="2000" dirty="0" smtClean="0">
              <a:latin typeface="+mn-lt"/>
              <a:ea typeface="+mn-ea"/>
              <a:cs typeface="+mn-ea"/>
              <a:sym typeface="+mn-lt"/>
            </a:endParaRPr>
          </a:p>
          <a:p>
            <a:r>
              <a:rPr lang="zh-CN" altLang="en-US" sz="2000" dirty="0" smtClean="0">
                <a:latin typeface="+mn-lt"/>
                <a:ea typeface="+mn-ea"/>
                <a:cs typeface="+mn-ea"/>
                <a:sym typeface="+mn-lt"/>
              </a:rPr>
              <a:t>将</a:t>
            </a:r>
            <a:r>
              <a:rPr lang="en-US" altLang="zh-CN" sz="2000" dirty="0" smtClean="0">
                <a:latin typeface="+mn-lt"/>
                <a:ea typeface="+mn-ea"/>
                <a:cs typeface="+mn-ea"/>
                <a:sym typeface="+mn-lt"/>
              </a:rPr>
              <a:t>Pod</a:t>
            </a:r>
            <a:r>
              <a:rPr lang="zh-CN" altLang="en-US" sz="2000" dirty="0" smtClean="0">
                <a:latin typeface="+mn-lt"/>
                <a:ea typeface="+mn-ea"/>
                <a:cs typeface="+mn-ea"/>
                <a:sym typeface="+mn-lt"/>
              </a:rPr>
              <a:t>对应的</a:t>
            </a:r>
            <a:r>
              <a:rPr lang="en-US" altLang="zh-CN" sz="2000" dirty="0" smtClean="0">
                <a:latin typeface="+mn-lt"/>
                <a:ea typeface="+mn-ea"/>
                <a:cs typeface="+mn-ea"/>
                <a:sym typeface="+mn-lt"/>
              </a:rPr>
              <a:t>YAML</a:t>
            </a:r>
            <a:r>
              <a:rPr lang="zh-CN" altLang="en-US" sz="2000" dirty="0" smtClean="0">
                <a:latin typeface="+mn-lt"/>
                <a:ea typeface="+mn-ea"/>
                <a:cs typeface="+mn-ea"/>
                <a:sym typeface="+mn-lt"/>
              </a:rPr>
              <a:t>文件放到</a:t>
            </a:r>
            <a:r>
              <a:rPr lang="en-US" altLang="zh-CN" sz="2000" dirty="0">
                <a:latin typeface="+mn-lt"/>
                <a:ea typeface="+mn-ea"/>
                <a:cs typeface="+mn-ea"/>
                <a:sym typeface="+mn-lt"/>
              </a:rPr>
              <a:t>/</a:t>
            </a:r>
            <a:r>
              <a:rPr lang="en-US" altLang="zh-CN" sz="2000" dirty="0" err="1" smtClean="0">
                <a:latin typeface="+mn-lt"/>
                <a:ea typeface="+mn-ea"/>
                <a:cs typeface="+mn-ea"/>
                <a:sym typeface="+mn-lt"/>
              </a:rPr>
              <a:t>etc</a:t>
            </a:r>
            <a:r>
              <a:rPr lang="en-US" altLang="zh-CN" sz="2000" dirty="0" smtClean="0">
                <a:latin typeface="+mn-lt"/>
                <a:ea typeface="+mn-ea"/>
                <a:cs typeface="+mn-ea"/>
                <a:sym typeface="+mn-lt"/>
              </a:rPr>
              <a:t>/kubernetes/manifests</a:t>
            </a:r>
            <a:r>
              <a:rPr lang="zh-CN" altLang="en-US" sz="2000" dirty="0" smtClean="0">
                <a:latin typeface="+mn-lt"/>
                <a:ea typeface="+mn-ea"/>
                <a:cs typeface="+mn-ea"/>
                <a:sym typeface="+mn-lt"/>
              </a:rPr>
              <a:t>下，创建的即为静态</a:t>
            </a:r>
            <a:r>
              <a:rPr lang="en-US" altLang="zh-CN" sz="2000" dirty="0" smtClean="0">
                <a:latin typeface="+mn-lt"/>
                <a:ea typeface="+mn-ea"/>
                <a:cs typeface="+mn-ea"/>
                <a:sym typeface="+mn-lt"/>
              </a:rPr>
              <a:t>Pod</a:t>
            </a:r>
            <a:endParaRPr lang="en-US" altLang="zh-CN" sz="2000" dirty="0" smtClean="0">
              <a:latin typeface="+mn-lt"/>
              <a:ea typeface="+mn-ea"/>
              <a:cs typeface="+mn-ea"/>
              <a:sym typeface="+mn-lt"/>
            </a:endParaRPr>
          </a:p>
          <a:p>
            <a:r>
              <a:rPr lang="zh-CN" altLang="en-US" sz="2000" dirty="0" smtClean="0">
                <a:latin typeface="+mn-lt"/>
                <a:ea typeface="+mn-ea"/>
                <a:cs typeface="+mn-ea"/>
                <a:sym typeface="+mn-lt"/>
              </a:rPr>
              <a:t>创建静态</a:t>
            </a:r>
            <a:r>
              <a:rPr lang="en-US" altLang="zh-CN" sz="2000" dirty="0" smtClean="0">
                <a:latin typeface="+mn-lt"/>
                <a:ea typeface="+mn-ea"/>
                <a:cs typeface="+mn-ea"/>
                <a:sym typeface="+mn-lt"/>
              </a:rPr>
              <a:t>Pod</a:t>
            </a:r>
            <a:r>
              <a:rPr lang="zh-CN" altLang="en-US" sz="2000" dirty="0" smtClean="0">
                <a:latin typeface="+mn-lt"/>
                <a:ea typeface="+mn-ea"/>
                <a:cs typeface="+mn-ea"/>
                <a:sym typeface="+mn-lt"/>
              </a:rPr>
              <a:t>后，</a:t>
            </a:r>
            <a:r>
              <a:rPr lang="en-US" altLang="zh-CN" sz="2000" dirty="0" smtClean="0">
                <a:latin typeface="+mn-lt"/>
                <a:ea typeface="+mn-ea"/>
                <a:cs typeface="+mn-ea"/>
                <a:sym typeface="+mn-lt"/>
              </a:rPr>
              <a:t>kubelet</a:t>
            </a:r>
            <a:r>
              <a:rPr lang="zh-CN" altLang="en-US" sz="2000" dirty="0" smtClean="0">
                <a:latin typeface="+mn-lt"/>
                <a:ea typeface="+mn-ea"/>
                <a:cs typeface="+mn-ea"/>
                <a:sym typeface="+mn-lt"/>
              </a:rPr>
              <a:t>会将静态</a:t>
            </a:r>
            <a:r>
              <a:rPr lang="en-US" altLang="zh-CN" sz="2000" dirty="0" smtClean="0">
                <a:latin typeface="+mn-lt"/>
                <a:ea typeface="+mn-ea"/>
                <a:cs typeface="+mn-ea"/>
                <a:sym typeface="+mn-lt"/>
              </a:rPr>
              <a:t>Pod</a:t>
            </a:r>
            <a:r>
              <a:rPr lang="zh-CN" altLang="en-US" sz="2000" dirty="0" smtClean="0">
                <a:latin typeface="+mn-lt"/>
                <a:ea typeface="+mn-ea"/>
                <a:cs typeface="+mn-ea"/>
                <a:sym typeface="+mn-lt"/>
              </a:rPr>
              <a:t>的信息同步给调度器，使其感知静态</a:t>
            </a:r>
            <a:r>
              <a:rPr lang="en-US" altLang="zh-CN" sz="2000" dirty="0" smtClean="0">
                <a:latin typeface="+mn-lt"/>
                <a:ea typeface="+mn-ea"/>
                <a:cs typeface="+mn-ea"/>
                <a:sym typeface="+mn-lt"/>
              </a:rPr>
              <a:t>Pod</a:t>
            </a:r>
            <a:r>
              <a:rPr lang="zh-CN" altLang="en-US" sz="2000" dirty="0" smtClean="0">
                <a:latin typeface="+mn-lt"/>
                <a:ea typeface="+mn-ea"/>
                <a:cs typeface="+mn-ea"/>
                <a:sym typeface="+mn-lt"/>
              </a:rPr>
              <a:t>所占用的资源</a:t>
            </a:r>
            <a:endParaRPr lang="en-US" altLang="zh-CN" sz="2000" dirty="0" smtClean="0">
              <a:latin typeface="+mn-lt"/>
              <a:ea typeface="+mn-ea"/>
              <a:cs typeface="+mn-ea"/>
              <a:sym typeface="+mn-lt"/>
            </a:endParaRPr>
          </a:p>
          <a:p>
            <a:r>
              <a:rPr lang="zh-CN" altLang="en-US" sz="2000" dirty="0" smtClean="0">
                <a:latin typeface="+mn-lt"/>
                <a:ea typeface="+mn-ea"/>
                <a:cs typeface="+mn-ea"/>
                <a:sym typeface="+mn-lt"/>
              </a:rPr>
              <a:t>删除的静态</a:t>
            </a:r>
            <a:r>
              <a:rPr lang="en-US" altLang="zh-CN" sz="2000" dirty="0" smtClean="0">
                <a:latin typeface="+mn-lt"/>
                <a:ea typeface="+mn-ea"/>
                <a:cs typeface="+mn-ea"/>
                <a:sym typeface="+mn-lt"/>
              </a:rPr>
              <a:t>Pod</a:t>
            </a:r>
            <a:r>
              <a:rPr lang="zh-CN" altLang="en-US" sz="2000" dirty="0" smtClean="0">
                <a:latin typeface="+mn-lt"/>
                <a:ea typeface="+mn-ea"/>
                <a:cs typeface="+mn-ea"/>
                <a:sym typeface="+mn-lt"/>
              </a:rPr>
              <a:t>会在其对应的宿主机上重建</a:t>
            </a:r>
            <a:endParaRPr lang="en-US" altLang="zh-CN" sz="2000" dirty="0" smtClean="0">
              <a:latin typeface="+mn-lt"/>
              <a:ea typeface="+mn-ea"/>
              <a:cs typeface="+mn-ea"/>
              <a:sym typeface="+mn-lt"/>
            </a:endParaRPr>
          </a:p>
          <a:p>
            <a:r>
              <a:rPr lang="zh-CN" altLang="en-US" sz="2000" dirty="0" smtClean="0">
                <a:latin typeface="+mn-lt"/>
                <a:ea typeface="+mn-ea"/>
                <a:cs typeface="+mn-ea"/>
                <a:sym typeface="+mn-lt"/>
              </a:rPr>
              <a:t>如果宿主机宕机，静态</a:t>
            </a:r>
            <a:r>
              <a:rPr lang="en-US" altLang="zh-CN" sz="2000" dirty="0" smtClean="0">
                <a:latin typeface="+mn-lt"/>
                <a:ea typeface="+mn-ea"/>
                <a:cs typeface="+mn-ea"/>
                <a:sym typeface="+mn-lt"/>
              </a:rPr>
              <a:t>Pod</a:t>
            </a:r>
            <a:r>
              <a:rPr lang="zh-CN" altLang="en-US" sz="2000" dirty="0" smtClean="0">
                <a:latin typeface="+mn-lt"/>
                <a:ea typeface="+mn-ea"/>
                <a:cs typeface="+mn-ea"/>
                <a:sym typeface="+mn-lt"/>
              </a:rPr>
              <a:t>会随之宕机</a:t>
            </a:r>
            <a:endParaRPr lang="zh-CN" altLang="en-US" sz="20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771031"/>
            <a:ext cx="10153650" cy="4068811"/>
          </a:xfrm>
        </p:spPr>
        <p:txBody>
          <a:bodyPr/>
          <a:lstStyle/>
          <a:p>
            <a:r>
              <a:rPr lang="zh-CN" altLang="en-US" dirty="0">
                <a:solidFill>
                  <a:schemeClr val="bg1">
                    <a:lumMod val="50000"/>
                  </a:schemeClr>
                </a:solidFill>
                <a:latin typeface="+mn-lt"/>
                <a:ea typeface="+mn-ea"/>
                <a:cs typeface="+mn-ea"/>
                <a:sym typeface="+mn-lt"/>
              </a:rPr>
              <a:t>单机容器面临的问题</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介绍</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安装</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对象的基本操作</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 </a:t>
            </a:r>
            <a:r>
              <a:rPr lang="en-US" altLang="zh-CN" dirty="0">
                <a:solidFill>
                  <a:schemeClr val="bg1">
                    <a:lumMod val="50000"/>
                  </a:schemeClr>
                </a:solidFill>
                <a:latin typeface="+mn-lt"/>
                <a:ea typeface="+mn-ea"/>
                <a:cs typeface="+mn-ea"/>
                <a:sym typeface="+mn-lt"/>
              </a:rPr>
              <a:t>YAML</a:t>
            </a:r>
            <a:r>
              <a:rPr lang="zh-CN" altLang="en-US" dirty="0">
                <a:solidFill>
                  <a:schemeClr val="bg1">
                    <a:lumMod val="50000"/>
                  </a:schemeClr>
                </a:solidFill>
                <a:latin typeface="+mn-lt"/>
                <a:ea typeface="+mn-ea"/>
                <a:cs typeface="+mn-ea"/>
                <a:sym typeface="+mn-lt"/>
              </a:rPr>
              <a:t>文件编写基础</a:t>
            </a:r>
            <a:endParaRPr lang="en-US" altLang="zh-CN" dirty="0">
              <a:solidFill>
                <a:schemeClr val="bg1">
                  <a:lumMod val="50000"/>
                </a:schemeClr>
              </a:solidFill>
              <a:latin typeface="+mn-lt"/>
              <a:ea typeface="+mn-ea"/>
              <a:cs typeface="+mn-ea"/>
              <a:sym typeface="+mn-lt"/>
            </a:endParaRPr>
          </a:p>
          <a:p>
            <a:r>
              <a:rPr lang="en-US" altLang="zh-CN" b="1" dirty="0">
                <a:latin typeface="+mn-lt"/>
                <a:ea typeface="+mn-ea"/>
                <a:cs typeface="+mn-ea"/>
                <a:sym typeface="+mn-lt"/>
              </a:rPr>
              <a:t>Kubernetes</a:t>
            </a:r>
            <a:r>
              <a:rPr lang="zh-CN" altLang="en-US" b="1" dirty="0">
                <a:latin typeface="+mn-lt"/>
                <a:ea typeface="+mn-ea"/>
                <a:cs typeface="+mn-ea"/>
                <a:sym typeface="+mn-lt"/>
              </a:rPr>
              <a:t>常用工作负载</a:t>
            </a:r>
            <a:endParaRPr lang="en-US" altLang="zh-CN" b="1" dirty="0">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调度器简介</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Helm</a:t>
            </a:r>
            <a:r>
              <a:rPr lang="zh-CN" altLang="en-US" dirty="0">
                <a:solidFill>
                  <a:schemeClr val="bg1">
                    <a:lumMod val="50000"/>
                  </a:schemeClr>
                </a:solidFill>
                <a:latin typeface="+mn-lt"/>
                <a:ea typeface="+mn-ea"/>
                <a:cs typeface="+mn-ea"/>
                <a:sym typeface="+mn-lt"/>
              </a:rPr>
              <a:t>简介</a:t>
            </a:r>
            <a:endParaRPr lang="zh-CN" altLang="en-US" dirty="0">
              <a:solidFill>
                <a:schemeClr val="bg1">
                  <a:lumMod val="50000"/>
                </a:schemeClr>
              </a:solidFill>
              <a:latin typeface="+mn-lt"/>
              <a:ea typeface="+mn-ea"/>
              <a:cs typeface="+mn-ea"/>
              <a:sym typeface="+mn-lt"/>
            </a:endParaRPr>
          </a:p>
          <a:p>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Kubernetes</a:t>
            </a:r>
            <a:r>
              <a:rPr lang="zh-CN" altLang="en-US" dirty="0" smtClean="0">
                <a:latin typeface="+mn-lt"/>
                <a:ea typeface="+mn-ea"/>
                <a:cs typeface="+mn-ea"/>
                <a:sym typeface="+mn-lt"/>
              </a:rPr>
              <a:t>常用工作负载简介</a:t>
            </a:r>
            <a:endParaRPr lang="zh-CN" altLang="en-US" dirty="0">
              <a:latin typeface="+mn-lt"/>
              <a:ea typeface="+mn-ea"/>
              <a:cs typeface="+mn-ea"/>
              <a:sym typeface="+mn-lt"/>
            </a:endParaRPr>
          </a:p>
        </p:txBody>
      </p:sp>
      <p:sp>
        <p:nvSpPr>
          <p:cNvPr id="4" name="圆角矩形 3"/>
          <p:cNvSpPr/>
          <p:nvPr/>
        </p:nvSpPr>
        <p:spPr bwMode="auto">
          <a:xfrm>
            <a:off x="5358701" y="3511917"/>
            <a:ext cx="1486164" cy="363728"/>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a:solidFill>
                  <a:srgbClr val="000000"/>
                </a:solidFill>
                <a:cs typeface="+mn-ea"/>
                <a:sym typeface="+mn-lt"/>
              </a:rPr>
              <a:t>P</a:t>
            </a:r>
            <a:r>
              <a:rPr lang="en-US" altLang="zh-CN" sz="1600" kern="0" dirty="0" smtClean="0">
                <a:solidFill>
                  <a:srgbClr val="000000"/>
                </a:solidFill>
                <a:cs typeface="+mn-ea"/>
                <a:sym typeface="+mn-lt"/>
              </a:rPr>
              <a:t>od</a:t>
            </a:r>
            <a:endParaRPr lang="en-US" altLang="zh-CN" sz="1600" kern="0" dirty="0">
              <a:solidFill>
                <a:srgbClr val="000000"/>
              </a:solidFill>
              <a:cs typeface="+mn-ea"/>
              <a:sym typeface="+mn-lt"/>
            </a:endParaRPr>
          </a:p>
        </p:txBody>
      </p:sp>
      <p:sp>
        <p:nvSpPr>
          <p:cNvPr id="15" name="圆角矩形 14"/>
          <p:cNvSpPr/>
          <p:nvPr/>
        </p:nvSpPr>
        <p:spPr bwMode="auto">
          <a:xfrm>
            <a:off x="8956915" y="2109272"/>
            <a:ext cx="1486164"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Deployment</a:t>
            </a:r>
            <a:endParaRPr lang="en-US" altLang="zh-CN" sz="1600" kern="0" dirty="0">
              <a:solidFill>
                <a:srgbClr val="000000"/>
              </a:solidFill>
              <a:cs typeface="+mn-ea"/>
              <a:sym typeface="+mn-lt"/>
            </a:endParaRPr>
          </a:p>
        </p:txBody>
      </p:sp>
      <p:sp>
        <p:nvSpPr>
          <p:cNvPr id="16" name="圆角矩形 15"/>
          <p:cNvSpPr/>
          <p:nvPr/>
        </p:nvSpPr>
        <p:spPr bwMode="auto">
          <a:xfrm>
            <a:off x="1760488" y="3534474"/>
            <a:ext cx="1486164"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Job</a:t>
            </a:r>
            <a:endParaRPr lang="en-US" altLang="zh-CN" sz="1600" kern="0" dirty="0" smtClean="0">
              <a:solidFill>
                <a:srgbClr val="000000"/>
              </a:solidFill>
              <a:cs typeface="+mn-ea"/>
              <a:sym typeface="+mn-lt"/>
            </a:endParaRPr>
          </a:p>
        </p:txBody>
      </p:sp>
      <p:sp>
        <p:nvSpPr>
          <p:cNvPr id="17" name="圆角矩形 16"/>
          <p:cNvSpPr/>
          <p:nvPr/>
        </p:nvSpPr>
        <p:spPr bwMode="auto">
          <a:xfrm>
            <a:off x="1760488" y="5011399"/>
            <a:ext cx="1486164"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err="1" smtClean="0">
                <a:solidFill>
                  <a:srgbClr val="000000"/>
                </a:solidFill>
                <a:cs typeface="+mn-ea"/>
                <a:sym typeface="+mn-lt"/>
              </a:rPr>
              <a:t>CrobJob</a:t>
            </a:r>
            <a:endParaRPr lang="en-US" altLang="zh-CN" sz="1600" kern="0" dirty="0" smtClean="0">
              <a:solidFill>
                <a:srgbClr val="000000"/>
              </a:solidFill>
              <a:cs typeface="+mn-ea"/>
              <a:sym typeface="+mn-lt"/>
            </a:endParaRPr>
          </a:p>
        </p:txBody>
      </p:sp>
      <p:sp>
        <p:nvSpPr>
          <p:cNvPr id="18" name="圆角矩形 17"/>
          <p:cNvSpPr/>
          <p:nvPr/>
        </p:nvSpPr>
        <p:spPr bwMode="auto">
          <a:xfrm>
            <a:off x="8956915" y="5011399"/>
            <a:ext cx="1486164"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err="1" smtClean="0">
                <a:solidFill>
                  <a:srgbClr val="000000"/>
                </a:solidFill>
                <a:cs typeface="+mn-ea"/>
                <a:sym typeface="+mn-lt"/>
              </a:rPr>
              <a:t>DaemonSet</a:t>
            </a:r>
            <a:endParaRPr lang="en-US" altLang="zh-CN" sz="1600" kern="0" dirty="0" smtClean="0">
              <a:solidFill>
                <a:srgbClr val="000000"/>
              </a:solidFill>
              <a:cs typeface="+mn-ea"/>
              <a:sym typeface="+mn-lt"/>
            </a:endParaRPr>
          </a:p>
        </p:txBody>
      </p:sp>
      <p:sp>
        <p:nvSpPr>
          <p:cNvPr id="19" name="圆角矩形 18"/>
          <p:cNvSpPr/>
          <p:nvPr/>
        </p:nvSpPr>
        <p:spPr bwMode="auto">
          <a:xfrm>
            <a:off x="5358702" y="2109272"/>
            <a:ext cx="1486164"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Service</a:t>
            </a:r>
            <a:endParaRPr lang="en-US" altLang="zh-CN" sz="1600" kern="0" dirty="0">
              <a:solidFill>
                <a:srgbClr val="000000"/>
              </a:solidFill>
              <a:cs typeface="+mn-ea"/>
              <a:sym typeface="+mn-lt"/>
            </a:endParaRPr>
          </a:p>
        </p:txBody>
      </p:sp>
      <p:sp>
        <p:nvSpPr>
          <p:cNvPr id="20" name="圆角矩形 19"/>
          <p:cNvSpPr/>
          <p:nvPr/>
        </p:nvSpPr>
        <p:spPr bwMode="auto">
          <a:xfrm>
            <a:off x="1760488" y="2115579"/>
            <a:ext cx="1486164"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Ingress</a:t>
            </a:r>
            <a:endParaRPr lang="en-US" altLang="zh-CN" sz="1600" kern="0" dirty="0">
              <a:solidFill>
                <a:srgbClr val="000000"/>
              </a:solidFill>
              <a:cs typeface="+mn-ea"/>
              <a:sym typeface="+mn-lt"/>
            </a:endParaRPr>
          </a:p>
        </p:txBody>
      </p:sp>
      <p:sp>
        <p:nvSpPr>
          <p:cNvPr id="21" name="圆角矩形 20"/>
          <p:cNvSpPr/>
          <p:nvPr/>
        </p:nvSpPr>
        <p:spPr bwMode="auto">
          <a:xfrm>
            <a:off x="4159297" y="5011399"/>
            <a:ext cx="1486164"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err="1" smtClean="0">
                <a:solidFill>
                  <a:srgbClr val="000000"/>
                </a:solidFill>
                <a:cs typeface="+mn-ea"/>
                <a:sym typeface="+mn-lt"/>
              </a:rPr>
              <a:t>Configmap</a:t>
            </a:r>
            <a:endParaRPr lang="en-US" altLang="zh-CN" sz="1600" kern="0" dirty="0" smtClean="0">
              <a:solidFill>
                <a:srgbClr val="000000"/>
              </a:solidFill>
              <a:cs typeface="+mn-ea"/>
              <a:sym typeface="+mn-lt"/>
            </a:endParaRPr>
          </a:p>
        </p:txBody>
      </p:sp>
      <p:sp>
        <p:nvSpPr>
          <p:cNvPr id="22" name="圆角矩形 21"/>
          <p:cNvSpPr/>
          <p:nvPr/>
        </p:nvSpPr>
        <p:spPr bwMode="auto">
          <a:xfrm>
            <a:off x="8956915" y="3560335"/>
            <a:ext cx="1486164"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StatefulSet</a:t>
            </a:r>
            <a:endParaRPr lang="en-US" altLang="zh-CN" sz="1600" kern="0" dirty="0" smtClean="0">
              <a:solidFill>
                <a:srgbClr val="000000"/>
              </a:solidFill>
              <a:cs typeface="+mn-ea"/>
              <a:sym typeface="+mn-lt"/>
            </a:endParaRPr>
          </a:p>
        </p:txBody>
      </p:sp>
      <p:cxnSp>
        <p:nvCxnSpPr>
          <p:cNvPr id="24" name="曲线连接符 23"/>
          <p:cNvCxnSpPr>
            <a:stCxn id="4" idx="3"/>
            <a:endCxn id="15" idx="2"/>
          </p:cNvCxnSpPr>
          <p:nvPr/>
        </p:nvCxnSpPr>
        <p:spPr>
          <a:xfrm flipV="1">
            <a:off x="6844865" y="2449807"/>
            <a:ext cx="2855132" cy="124397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3"/>
            <a:endCxn id="15" idx="1"/>
          </p:cNvCxnSpPr>
          <p:nvPr/>
        </p:nvCxnSpPr>
        <p:spPr>
          <a:xfrm>
            <a:off x="6844866" y="2279540"/>
            <a:ext cx="2112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0" idx="3"/>
            <a:endCxn id="19" idx="1"/>
          </p:cNvCxnSpPr>
          <p:nvPr/>
        </p:nvCxnSpPr>
        <p:spPr>
          <a:xfrm flipV="1">
            <a:off x="3246652" y="2279540"/>
            <a:ext cx="2112050" cy="6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4" idx="3"/>
            <a:endCxn id="22" idx="1"/>
          </p:cNvCxnSpPr>
          <p:nvPr/>
        </p:nvCxnSpPr>
        <p:spPr>
          <a:xfrm>
            <a:off x="6844865" y="3693781"/>
            <a:ext cx="2112050" cy="368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4" idx="3"/>
            <a:endCxn id="18" idx="0"/>
          </p:cNvCxnSpPr>
          <p:nvPr/>
        </p:nvCxnSpPr>
        <p:spPr>
          <a:xfrm>
            <a:off x="6844865" y="3693781"/>
            <a:ext cx="2855132" cy="131761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曲线连接符 33"/>
          <p:cNvCxnSpPr>
            <a:stCxn id="4" idx="1"/>
            <a:endCxn id="16" idx="3"/>
          </p:cNvCxnSpPr>
          <p:nvPr/>
        </p:nvCxnSpPr>
        <p:spPr>
          <a:xfrm rot="10800000" flipV="1">
            <a:off x="3246653" y="3693780"/>
            <a:ext cx="2112049" cy="1096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4" idx="1"/>
            <a:endCxn id="17" idx="0"/>
          </p:cNvCxnSpPr>
          <p:nvPr/>
        </p:nvCxnSpPr>
        <p:spPr>
          <a:xfrm rot="10800000" flipV="1">
            <a:off x="2503571" y="3693781"/>
            <a:ext cx="2855131" cy="131761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bwMode="auto">
          <a:xfrm>
            <a:off x="6558106" y="5011399"/>
            <a:ext cx="1486164"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Secret</a:t>
            </a:r>
            <a:endParaRPr lang="en-US" altLang="zh-CN" sz="1600" kern="0" dirty="0" smtClean="0">
              <a:solidFill>
                <a:srgbClr val="000000"/>
              </a:solidFill>
              <a:cs typeface="+mn-ea"/>
              <a:sym typeface="+mn-lt"/>
            </a:endParaRPr>
          </a:p>
        </p:txBody>
      </p:sp>
      <p:cxnSp>
        <p:nvCxnSpPr>
          <p:cNvPr id="42" name="曲线连接符 41"/>
          <p:cNvCxnSpPr>
            <a:stCxn id="21" idx="0"/>
            <a:endCxn id="4" idx="2"/>
          </p:cNvCxnSpPr>
          <p:nvPr/>
        </p:nvCxnSpPr>
        <p:spPr>
          <a:xfrm rot="5400000" flipH="1" flipV="1">
            <a:off x="4934204" y="3843820"/>
            <a:ext cx="1135754" cy="119940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曲线连接符 43"/>
          <p:cNvCxnSpPr>
            <a:stCxn id="38" idx="0"/>
            <a:endCxn id="4" idx="2"/>
          </p:cNvCxnSpPr>
          <p:nvPr/>
        </p:nvCxnSpPr>
        <p:spPr>
          <a:xfrm rot="16200000" flipV="1">
            <a:off x="6133609" y="3843819"/>
            <a:ext cx="1135754" cy="119940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3749576" y="2140236"/>
            <a:ext cx="1106204" cy="246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cs typeface="+mn-ea"/>
                <a:sym typeface="+mn-lt"/>
              </a:rPr>
              <a:t>向外暴露</a:t>
            </a:r>
            <a:r>
              <a:rPr lang="en-US" altLang="zh-CN" sz="1200" dirty="0" smtClean="0">
                <a:solidFill>
                  <a:schemeClr val="tx1"/>
                </a:solidFill>
                <a:cs typeface="+mn-ea"/>
                <a:sym typeface="+mn-lt"/>
              </a:rPr>
              <a:t>service</a:t>
            </a:r>
            <a:endParaRPr lang="en-US" altLang="zh-CN" sz="1200" dirty="0" smtClean="0">
              <a:solidFill>
                <a:schemeClr val="tx1"/>
              </a:solidFill>
              <a:cs typeface="+mn-ea"/>
              <a:sym typeface="+mn-lt"/>
            </a:endParaRPr>
          </a:p>
        </p:txBody>
      </p:sp>
      <p:sp>
        <p:nvSpPr>
          <p:cNvPr id="61" name="矩形 60"/>
          <p:cNvSpPr/>
          <p:nvPr/>
        </p:nvSpPr>
        <p:spPr>
          <a:xfrm>
            <a:off x="7347788" y="2156095"/>
            <a:ext cx="1106204" cy="246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cs typeface="+mn-ea"/>
                <a:sym typeface="+mn-lt"/>
              </a:rPr>
              <a:t>为多副本</a:t>
            </a:r>
            <a:r>
              <a:rPr lang="en-US" altLang="zh-CN" sz="1200" dirty="0" smtClean="0">
                <a:solidFill>
                  <a:schemeClr val="tx1"/>
                </a:solidFill>
                <a:cs typeface="+mn-ea"/>
                <a:sym typeface="+mn-lt"/>
              </a:rPr>
              <a:t>Pod</a:t>
            </a:r>
            <a:r>
              <a:rPr lang="zh-CN" altLang="en-US" sz="1200" dirty="0" smtClean="0">
                <a:solidFill>
                  <a:schemeClr val="tx1"/>
                </a:solidFill>
                <a:cs typeface="+mn-ea"/>
                <a:sym typeface="+mn-lt"/>
              </a:rPr>
              <a:t>提供代理</a:t>
            </a:r>
            <a:endParaRPr lang="en-US" altLang="zh-CN" sz="1200" dirty="0" smtClean="0">
              <a:solidFill>
                <a:schemeClr val="tx1"/>
              </a:solidFill>
              <a:cs typeface="+mn-ea"/>
              <a:sym typeface="+mn-lt"/>
            </a:endParaRPr>
          </a:p>
        </p:txBody>
      </p:sp>
      <p:sp>
        <p:nvSpPr>
          <p:cNvPr id="62" name="矩形 61"/>
          <p:cNvSpPr/>
          <p:nvPr/>
        </p:nvSpPr>
        <p:spPr>
          <a:xfrm>
            <a:off x="8905421" y="2774809"/>
            <a:ext cx="1106204" cy="246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cs typeface="+mn-ea"/>
                <a:sym typeface="+mn-lt"/>
              </a:rPr>
              <a:t>无状态</a:t>
            </a:r>
            <a:r>
              <a:rPr lang="en-US" altLang="zh-CN" sz="1200" dirty="0" smtClean="0">
                <a:solidFill>
                  <a:schemeClr val="tx1"/>
                </a:solidFill>
                <a:cs typeface="+mn-ea"/>
                <a:sym typeface="+mn-lt"/>
              </a:rPr>
              <a:t>Pod</a:t>
            </a:r>
            <a:endParaRPr lang="en-US" altLang="zh-CN" sz="1200" dirty="0" smtClean="0">
              <a:solidFill>
                <a:schemeClr val="tx1"/>
              </a:solidFill>
              <a:cs typeface="+mn-ea"/>
              <a:sym typeface="+mn-lt"/>
            </a:endParaRPr>
          </a:p>
        </p:txBody>
      </p:sp>
      <p:sp>
        <p:nvSpPr>
          <p:cNvPr id="64" name="矩形 63"/>
          <p:cNvSpPr/>
          <p:nvPr/>
        </p:nvSpPr>
        <p:spPr>
          <a:xfrm>
            <a:off x="8905421" y="4474032"/>
            <a:ext cx="1106204" cy="246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cs typeface="+mn-ea"/>
                <a:sym typeface="+mn-lt"/>
              </a:rPr>
              <a:t>守护进程</a:t>
            </a:r>
            <a:r>
              <a:rPr lang="en-US" altLang="zh-CN" sz="1200" dirty="0">
                <a:solidFill>
                  <a:schemeClr val="tx1"/>
                </a:solidFill>
                <a:cs typeface="+mn-ea"/>
                <a:sym typeface="+mn-lt"/>
              </a:rPr>
              <a:t>P</a:t>
            </a:r>
            <a:r>
              <a:rPr lang="en-US" altLang="zh-CN" sz="1200" dirty="0" smtClean="0">
                <a:solidFill>
                  <a:schemeClr val="tx1"/>
                </a:solidFill>
                <a:cs typeface="+mn-ea"/>
                <a:sym typeface="+mn-lt"/>
              </a:rPr>
              <a:t>od</a:t>
            </a:r>
            <a:endParaRPr lang="en-US" altLang="zh-CN" sz="1200" dirty="0" smtClean="0">
              <a:solidFill>
                <a:schemeClr val="tx1"/>
              </a:solidFill>
              <a:cs typeface="+mn-ea"/>
              <a:sym typeface="+mn-lt"/>
            </a:endParaRPr>
          </a:p>
        </p:txBody>
      </p:sp>
      <p:sp>
        <p:nvSpPr>
          <p:cNvPr id="65" name="矩形 64"/>
          <p:cNvSpPr/>
          <p:nvPr/>
        </p:nvSpPr>
        <p:spPr>
          <a:xfrm>
            <a:off x="8106631" y="3562445"/>
            <a:ext cx="691587" cy="288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cs typeface="+mn-ea"/>
                <a:sym typeface="+mn-lt"/>
              </a:rPr>
              <a:t>有状态</a:t>
            </a:r>
            <a:r>
              <a:rPr lang="en-US" altLang="zh-CN" sz="1200" dirty="0">
                <a:solidFill>
                  <a:schemeClr val="tx1"/>
                </a:solidFill>
                <a:cs typeface="+mn-ea"/>
                <a:sym typeface="+mn-lt"/>
              </a:rPr>
              <a:t>P</a:t>
            </a:r>
            <a:r>
              <a:rPr lang="en-US" altLang="zh-CN" sz="1200" dirty="0" smtClean="0">
                <a:solidFill>
                  <a:schemeClr val="tx1"/>
                </a:solidFill>
                <a:cs typeface="+mn-ea"/>
                <a:sym typeface="+mn-lt"/>
              </a:rPr>
              <a:t>od</a:t>
            </a:r>
            <a:endParaRPr lang="en-US" altLang="zh-CN" sz="1200" dirty="0" smtClean="0">
              <a:solidFill>
                <a:schemeClr val="tx1"/>
              </a:solidFill>
              <a:cs typeface="+mn-ea"/>
              <a:sym typeface="+mn-lt"/>
            </a:endParaRPr>
          </a:p>
        </p:txBody>
      </p:sp>
      <p:sp>
        <p:nvSpPr>
          <p:cNvPr id="66" name="矩形 65"/>
          <p:cNvSpPr/>
          <p:nvPr/>
        </p:nvSpPr>
        <p:spPr>
          <a:xfrm>
            <a:off x="3462103" y="3552284"/>
            <a:ext cx="691587" cy="288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cs typeface="+mn-ea"/>
                <a:sym typeface="+mn-lt"/>
              </a:rPr>
              <a:t>一次性</a:t>
            </a:r>
            <a:endParaRPr lang="en-US" altLang="zh-CN" sz="1200" dirty="0" smtClean="0">
              <a:solidFill>
                <a:schemeClr val="tx1"/>
              </a:solidFill>
              <a:cs typeface="+mn-ea"/>
              <a:sym typeface="+mn-lt"/>
            </a:endParaRPr>
          </a:p>
          <a:p>
            <a:pPr algn="ctr"/>
            <a:r>
              <a:rPr lang="zh-CN" altLang="en-US" sz="1200" dirty="0">
                <a:solidFill>
                  <a:schemeClr val="tx1"/>
                </a:solidFill>
                <a:cs typeface="+mn-ea"/>
                <a:sym typeface="+mn-lt"/>
              </a:rPr>
              <a:t>任务</a:t>
            </a:r>
            <a:endParaRPr lang="en-US" altLang="zh-CN" sz="1200" dirty="0" smtClean="0">
              <a:solidFill>
                <a:schemeClr val="tx1"/>
              </a:solidFill>
              <a:cs typeface="+mn-ea"/>
              <a:sym typeface="+mn-lt"/>
            </a:endParaRPr>
          </a:p>
        </p:txBody>
      </p:sp>
      <p:sp>
        <p:nvSpPr>
          <p:cNvPr id="67" name="矩形 66"/>
          <p:cNvSpPr/>
          <p:nvPr/>
        </p:nvSpPr>
        <p:spPr>
          <a:xfrm>
            <a:off x="2191942" y="4474032"/>
            <a:ext cx="1106204" cy="246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cs typeface="+mn-ea"/>
                <a:sym typeface="+mn-lt"/>
              </a:rPr>
              <a:t>周期性任务</a:t>
            </a:r>
            <a:endParaRPr lang="en-US" altLang="zh-CN" sz="1200" dirty="0" smtClean="0">
              <a:solidFill>
                <a:schemeClr val="tx1"/>
              </a:solidFill>
              <a:cs typeface="+mn-ea"/>
              <a:sym typeface="+mn-lt"/>
            </a:endParaRPr>
          </a:p>
        </p:txBody>
      </p:sp>
      <p:sp>
        <p:nvSpPr>
          <p:cNvPr id="68" name="矩形 67"/>
          <p:cNvSpPr/>
          <p:nvPr/>
        </p:nvSpPr>
        <p:spPr>
          <a:xfrm>
            <a:off x="4501512" y="4474032"/>
            <a:ext cx="1106204" cy="246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cs typeface="+mn-ea"/>
                <a:sym typeface="+mn-lt"/>
              </a:rPr>
              <a:t>配置中心</a:t>
            </a:r>
            <a:endParaRPr lang="en-US" altLang="zh-CN" sz="1200" dirty="0" smtClean="0">
              <a:solidFill>
                <a:schemeClr val="tx1"/>
              </a:solidFill>
              <a:cs typeface="+mn-ea"/>
              <a:sym typeface="+mn-lt"/>
            </a:endParaRPr>
          </a:p>
        </p:txBody>
      </p:sp>
      <p:sp>
        <p:nvSpPr>
          <p:cNvPr id="69" name="矩形 68"/>
          <p:cNvSpPr/>
          <p:nvPr/>
        </p:nvSpPr>
        <p:spPr>
          <a:xfrm>
            <a:off x="6493573" y="4474032"/>
            <a:ext cx="1106204" cy="246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cs typeface="+mn-ea"/>
                <a:sym typeface="+mn-lt"/>
              </a:rPr>
              <a:t>认证数据</a:t>
            </a:r>
            <a:endParaRPr lang="en-US" altLang="zh-CN" sz="1200" dirty="0" smtClean="0">
              <a:solidFill>
                <a:schemeClr val="tx1"/>
              </a:solidFill>
              <a:cs typeface="+mn-ea"/>
              <a:sym typeface="+mn-lt"/>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创建一个无状态</a:t>
            </a:r>
            <a:r>
              <a:rPr lang="en-US" altLang="zh-CN" dirty="0" smtClean="0">
                <a:latin typeface="+mn-lt"/>
                <a:ea typeface="+mn-ea"/>
                <a:cs typeface="+mn-ea"/>
                <a:sym typeface="+mn-lt"/>
              </a:rPr>
              <a:t>nginx</a:t>
            </a:r>
            <a:r>
              <a:rPr lang="zh-CN" altLang="en-US" dirty="0" smtClean="0">
                <a:latin typeface="+mn-lt"/>
                <a:ea typeface="+mn-ea"/>
                <a:cs typeface="+mn-ea"/>
                <a:sym typeface="+mn-lt"/>
              </a:rPr>
              <a:t>集群</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smtClean="0">
                <a:latin typeface="+mn-lt"/>
                <a:ea typeface="+mn-ea"/>
                <a:cs typeface="+mn-ea"/>
                <a:sym typeface="+mn-lt"/>
              </a:rPr>
              <a:t>需求：创建一个</a:t>
            </a:r>
            <a:r>
              <a:rPr lang="en-US" altLang="zh-CN" sz="1800" dirty="0" smtClean="0">
                <a:latin typeface="+mn-lt"/>
                <a:ea typeface="+mn-ea"/>
                <a:cs typeface="+mn-ea"/>
                <a:sym typeface="+mn-lt"/>
              </a:rPr>
              <a:t>nginx</a:t>
            </a:r>
            <a:r>
              <a:rPr lang="zh-CN" altLang="en-US" sz="1800" dirty="0" smtClean="0">
                <a:latin typeface="+mn-lt"/>
                <a:ea typeface="+mn-ea"/>
                <a:cs typeface="+mn-ea"/>
                <a:sym typeface="+mn-lt"/>
              </a:rPr>
              <a:t>集群，其中包含</a:t>
            </a:r>
            <a:r>
              <a:rPr lang="en-US" altLang="zh-CN" sz="1800" dirty="0" smtClean="0">
                <a:latin typeface="+mn-lt"/>
                <a:ea typeface="+mn-ea"/>
                <a:cs typeface="+mn-ea"/>
                <a:sym typeface="+mn-lt"/>
              </a:rPr>
              <a:t>3</a:t>
            </a:r>
            <a:r>
              <a:rPr lang="zh-CN" altLang="en-US" sz="1800" dirty="0" smtClean="0">
                <a:latin typeface="+mn-lt"/>
                <a:ea typeface="+mn-ea"/>
                <a:cs typeface="+mn-ea"/>
                <a:sym typeface="+mn-lt"/>
              </a:rPr>
              <a:t>个</a:t>
            </a:r>
            <a:r>
              <a:rPr lang="en-US" altLang="zh-CN" sz="1800" dirty="0" smtClean="0">
                <a:latin typeface="+mn-lt"/>
                <a:ea typeface="+mn-ea"/>
                <a:cs typeface="+mn-ea"/>
                <a:sym typeface="+mn-lt"/>
              </a:rPr>
              <a:t>nginx</a:t>
            </a:r>
            <a:r>
              <a:rPr lang="zh-CN" altLang="en-US" sz="1800" dirty="0" smtClean="0">
                <a:latin typeface="+mn-lt"/>
                <a:ea typeface="+mn-ea"/>
                <a:cs typeface="+mn-ea"/>
                <a:sym typeface="+mn-lt"/>
              </a:rPr>
              <a:t>服务。集群中的服务随时可以进行更新、回滚、恢复等操作</a:t>
            </a:r>
            <a:endParaRPr lang="zh-CN" altLang="en-US" sz="1800" dirty="0">
              <a:latin typeface="+mn-lt"/>
              <a:ea typeface="+mn-ea"/>
              <a:cs typeface="+mn-ea"/>
              <a:sym typeface="+mn-lt"/>
            </a:endParaRPr>
          </a:p>
        </p:txBody>
      </p:sp>
      <p:grpSp>
        <p:nvGrpSpPr>
          <p:cNvPr id="4" name="组合 3"/>
          <p:cNvGrpSpPr/>
          <p:nvPr/>
        </p:nvGrpSpPr>
        <p:grpSpPr>
          <a:xfrm>
            <a:off x="3806216" y="1576679"/>
            <a:ext cx="4524284" cy="4561249"/>
            <a:chOff x="3806216" y="1576679"/>
            <a:chExt cx="4524284" cy="4561249"/>
          </a:xfrm>
        </p:grpSpPr>
        <p:sp>
          <p:nvSpPr>
            <p:cNvPr id="5" name="矩形 4"/>
            <p:cNvSpPr/>
            <p:nvPr/>
          </p:nvSpPr>
          <p:spPr>
            <a:xfrm>
              <a:off x="3806216" y="1576679"/>
              <a:ext cx="4524284" cy="4561249"/>
            </a:xfrm>
            <a:prstGeom prst="rect">
              <a:avLst/>
            </a:prstGeom>
            <a:solidFill>
              <a:schemeClr val="bg1">
                <a:lumMod val="85000"/>
              </a:schemeClr>
            </a:solidFill>
            <a:ln>
              <a:noFill/>
            </a:ln>
          </p:spPr>
          <p:txBody>
            <a:bodyPr wrap="square">
              <a:spAutoFit/>
            </a:bodyPr>
            <a:lstStyle/>
            <a:p>
              <a:pPr>
                <a:lnSpc>
                  <a:spcPct val="110000"/>
                </a:lnSpc>
              </a:pPr>
              <a:r>
                <a:rPr lang="en-US" altLang="zh-CN" sz="1200" kern="0" dirty="0">
                  <a:cs typeface="+mn-ea"/>
                  <a:sym typeface="+mn-lt"/>
                </a:rPr>
                <a:t>apiVersion: apps/v1</a:t>
              </a:r>
              <a:endParaRPr lang="en-US" altLang="zh-CN" sz="1200" kern="0" dirty="0">
                <a:cs typeface="+mn-ea"/>
                <a:sym typeface="+mn-lt"/>
              </a:endParaRPr>
            </a:p>
            <a:p>
              <a:pPr>
                <a:lnSpc>
                  <a:spcPct val="110000"/>
                </a:lnSpc>
              </a:pPr>
              <a:r>
                <a:rPr lang="en-US" altLang="zh-CN" sz="1200" kern="0" dirty="0">
                  <a:cs typeface="+mn-ea"/>
                  <a:sym typeface="+mn-lt"/>
                </a:rPr>
                <a:t>kind: Deployment</a:t>
              </a:r>
              <a:endParaRPr lang="en-US" altLang="zh-CN" sz="1200" kern="0" dirty="0">
                <a:cs typeface="+mn-ea"/>
                <a:sym typeface="+mn-lt"/>
              </a:endParaRPr>
            </a:p>
            <a:p>
              <a:pPr>
                <a:lnSpc>
                  <a:spcPct val="110000"/>
                </a:lnSpc>
              </a:pPr>
              <a:r>
                <a:rPr lang="en-US" altLang="zh-CN" sz="1200" kern="0" dirty="0">
                  <a:cs typeface="+mn-ea"/>
                  <a:sym typeface="+mn-lt"/>
                </a:rPr>
                <a:t>metadata:</a:t>
              </a:r>
              <a:endParaRPr lang="en-US" altLang="zh-CN" sz="1200" kern="0" dirty="0">
                <a:cs typeface="+mn-ea"/>
                <a:sym typeface="+mn-lt"/>
              </a:endParaRPr>
            </a:p>
            <a:p>
              <a:pPr>
                <a:lnSpc>
                  <a:spcPct val="110000"/>
                </a:lnSpc>
              </a:pPr>
              <a:r>
                <a:rPr lang="en-US" altLang="zh-CN" sz="1200" kern="0" dirty="0">
                  <a:cs typeface="+mn-ea"/>
                  <a:sym typeface="+mn-lt"/>
                </a:rPr>
                <a:t>  name: webserver</a:t>
              </a:r>
              <a:endParaRPr lang="en-US" altLang="zh-CN" sz="1200" kern="0" dirty="0">
                <a:cs typeface="+mn-ea"/>
                <a:sym typeface="+mn-lt"/>
              </a:endParaRPr>
            </a:p>
            <a:p>
              <a:pPr>
                <a:lnSpc>
                  <a:spcPct val="110000"/>
                </a:lnSpc>
              </a:pPr>
              <a:r>
                <a:rPr lang="en-US" altLang="zh-CN" sz="1200" kern="0" dirty="0">
                  <a:cs typeface="+mn-ea"/>
                  <a:sym typeface="+mn-lt"/>
                </a:rPr>
                <a:t>  labels:</a:t>
              </a:r>
              <a:endParaRPr lang="en-US" altLang="zh-CN" sz="1200" kern="0" dirty="0">
                <a:cs typeface="+mn-ea"/>
                <a:sym typeface="+mn-lt"/>
              </a:endParaRPr>
            </a:p>
            <a:p>
              <a:pPr>
                <a:lnSpc>
                  <a:spcPct val="110000"/>
                </a:lnSpc>
              </a:pPr>
              <a:r>
                <a:rPr lang="en-US" altLang="zh-CN" sz="1200" kern="0" dirty="0">
                  <a:cs typeface="+mn-ea"/>
                  <a:sym typeface="+mn-lt"/>
                </a:rPr>
                <a:t>    app: nginx</a:t>
              </a:r>
              <a:endParaRPr lang="en-US" altLang="zh-CN" sz="1200" kern="0" dirty="0">
                <a:cs typeface="+mn-ea"/>
                <a:sym typeface="+mn-lt"/>
              </a:endParaRPr>
            </a:p>
            <a:p>
              <a:pPr>
                <a:lnSpc>
                  <a:spcPct val="110000"/>
                </a:lnSpc>
              </a:pPr>
              <a:r>
                <a:rPr lang="en-US" altLang="zh-CN" sz="1200" kern="0" dirty="0">
                  <a:cs typeface="+mn-ea"/>
                  <a:sym typeface="+mn-lt"/>
                </a:rPr>
                <a:t>  annotations:</a:t>
              </a:r>
              <a:endParaRPr lang="en-US" altLang="zh-CN" sz="1200" kern="0" dirty="0">
                <a:cs typeface="+mn-ea"/>
                <a:sym typeface="+mn-lt"/>
              </a:endParaRPr>
            </a:p>
            <a:p>
              <a:pPr>
                <a:lnSpc>
                  <a:spcPct val="110000"/>
                </a:lnSpc>
              </a:pPr>
              <a:r>
                <a:rPr lang="en-US" altLang="zh-CN" sz="1200" kern="0" dirty="0">
                  <a:cs typeface="+mn-ea"/>
                  <a:sym typeface="+mn-lt"/>
                </a:rPr>
                <a:t>    nginx: this is the name of cluster</a:t>
              </a:r>
              <a:endParaRPr lang="en-US" altLang="zh-CN" sz="1200" kern="0" dirty="0">
                <a:cs typeface="+mn-ea"/>
                <a:sym typeface="+mn-lt"/>
              </a:endParaRPr>
            </a:p>
            <a:p>
              <a:pPr>
                <a:lnSpc>
                  <a:spcPct val="110000"/>
                </a:lnSpc>
              </a:pPr>
              <a:r>
                <a:rPr lang="en-US" altLang="zh-CN" sz="1200" kern="0" dirty="0">
                  <a:cs typeface="+mn-ea"/>
                  <a:sym typeface="+mn-lt"/>
                </a:rPr>
                <a:t>spec:</a:t>
              </a:r>
              <a:endParaRPr lang="en-US" altLang="zh-CN" sz="1200" kern="0" dirty="0">
                <a:cs typeface="+mn-ea"/>
                <a:sym typeface="+mn-lt"/>
              </a:endParaRPr>
            </a:p>
            <a:p>
              <a:pPr>
                <a:lnSpc>
                  <a:spcPct val="110000"/>
                </a:lnSpc>
              </a:pPr>
              <a:r>
                <a:rPr lang="en-US" altLang="zh-CN" sz="1200" kern="0" dirty="0">
                  <a:cs typeface="+mn-ea"/>
                  <a:sym typeface="+mn-lt"/>
                </a:rPr>
                <a:t>  replicas: </a:t>
              </a:r>
              <a:r>
                <a:rPr lang="en-US" altLang="zh-CN" sz="1200" kern="0" dirty="0" smtClean="0">
                  <a:cs typeface="+mn-ea"/>
                  <a:sym typeface="+mn-lt"/>
                </a:rPr>
                <a:t>3</a:t>
              </a:r>
              <a:endParaRPr lang="en-US" altLang="zh-CN" sz="1200" kern="0" dirty="0">
                <a:cs typeface="+mn-ea"/>
                <a:sym typeface="+mn-lt"/>
              </a:endParaRPr>
            </a:p>
            <a:p>
              <a:pPr>
                <a:lnSpc>
                  <a:spcPct val="110000"/>
                </a:lnSpc>
              </a:pPr>
              <a:r>
                <a:rPr lang="en-US" altLang="zh-CN" sz="1200" kern="0" dirty="0">
                  <a:cs typeface="+mn-ea"/>
                  <a:sym typeface="+mn-lt"/>
                </a:rPr>
                <a:t>  selector:</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err="1">
                  <a:cs typeface="+mn-ea"/>
                  <a:sym typeface="+mn-lt"/>
                </a:rPr>
                <a:t>matchLabels</a:t>
              </a:r>
              <a:r>
                <a:rPr lang="en-US" altLang="zh-CN" sz="1200" kern="0" dirty="0">
                  <a:cs typeface="+mn-ea"/>
                  <a:sym typeface="+mn-lt"/>
                </a:rPr>
                <a:t>:</a:t>
              </a:r>
              <a:endParaRPr lang="en-US" altLang="zh-CN" sz="1200" kern="0" dirty="0">
                <a:cs typeface="+mn-ea"/>
                <a:sym typeface="+mn-lt"/>
              </a:endParaRPr>
            </a:p>
            <a:p>
              <a:pPr>
                <a:lnSpc>
                  <a:spcPct val="110000"/>
                </a:lnSpc>
              </a:pPr>
              <a:r>
                <a:rPr lang="en-US" altLang="zh-CN" sz="1200" kern="0" dirty="0">
                  <a:cs typeface="+mn-ea"/>
                  <a:sym typeface="+mn-lt"/>
                </a:rPr>
                <a:t>      app: web</a:t>
              </a:r>
              <a:endParaRPr lang="en-US" altLang="zh-CN" sz="1200" kern="0" dirty="0">
                <a:cs typeface="+mn-ea"/>
                <a:sym typeface="+mn-lt"/>
              </a:endParaRPr>
            </a:p>
            <a:p>
              <a:pPr>
                <a:lnSpc>
                  <a:spcPct val="110000"/>
                </a:lnSpc>
              </a:pPr>
              <a:r>
                <a:rPr lang="en-US" altLang="zh-CN" sz="1200" kern="0" dirty="0">
                  <a:cs typeface="+mn-ea"/>
                  <a:sym typeface="+mn-lt"/>
                </a:rPr>
                <a:t>  strategy: {}</a:t>
              </a:r>
              <a:endParaRPr lang="en-US" altLang="zh-CN" sz="1200" kern="0" dirty="0">
                <a:cs typeface="+mn-ea"/>
                <a:sym typeface="+mn-lt"/>
              </a:endParaRPr>
            </a:p>
            <a:p>
              <a:pPr>
                <a:lnSpc>
                  <a:spcPct val="110000"/>
                </a:lnSpc>
              </a:pPr>
              <a:r>
                <a:rPr lang="en-US" altLang="zh-CN" sz="1200" kern="0" dirty="0">
                  <a:cs typeface="+mn-ea"/>
                  <a:sym typeface="+mn-lt"/>
                </a:rPr>
                <a:t>  template:</a:t>
              </a:r>
              <a:endParaRPr lang="en-US" altLang="zh-CN" sz="1200" kern="0" dirty="0">
                <a:cs typeface="+mn-ea"/>
                <a:sym typeface="+mn-lt"/>
              </a:endParaRPr>
            </a:p>
            <a:p>
              <a:pPr>
                <a:lnSpc>
                  <a:spcPct val="110000"/>
                </a:lnSpc>
              </a:pPr>
              <a:r>
                <a:rPr lang="en-US" altLang="zh-CN" sz="1200" kern="0" dirty="0">
                  <a:cs typeface="+mn-ea"/>
                  <a:sym typeface="+mn-lt"/>
                </a:rPr>
                <a:t>    metadata</a:t>
              </a:r>
              <a:r>
                <a:rPr lang="en-US" altLang="zh-CN" sz="1200" kern="0" dirty="0" smtClean="0">
                  <a:cs typeface="+mn-ea"/>
                  <a:sym typeface="+mn-lt"/>
                </a:rPr>
                <a:t>:</a:t>
              </a:r>
              <a:endParaRPr lang="en-US" altLang="zh-CN" sz="1200" kern="0" dirty="0" smtClean="0">
                <a:cs typeface="+mn-ea"/>
                <a:sym typeface="+mn-lt"/>
              </a:endParaRPr>
            </a:p>
            <a:p>
              <a:pPr>
                <a:lnSpc>
                  <a:spcPct val="110000"/>
                </a:lnSpc>
              </a:pPr>
              <a:r>
                <a:rPr lang="en-US" altLang="zh-CN" sz="1200" kern="0" dirty="0" smtClean="0">
                  <a:cs typeface="+mn-ea"/>
                  <a:sym typeface="+mn-lt"/>
                </a:rPr>
                <a:t>      labels:</a:t>
              </a:r>
              <a:endParaRPr lang="en-US" altLang="zh-CN" sz="1200" kern="0" dirty="0" smtClean="0">
                <a:cs typeface="+mn-ea"/>
                <a:sym typeface="+mn-lt"/>
              </a:endParaRPr>
            </a:p>
            <a:p>
              <a:pPr>
                <a:lnSpc>
                  <a:spcPct val="110000"/>
                </a:lnSpc>
              </a:pPr>
              <a:r>
                <a:rPr lang="en-US" altLang="zh-CN" sz="1200" kern="0" dirty="0" smtClean="0">
                  <a:cs typeface="+mn-ea"/>
                  <a:sym typeface="+mn-lt"/>
                </a:rPr>
                <a:t>        </a:t>
              </a:r>
              <a:r>
                <a:rPr lang="en-US" altLang="zh-CN" sz="1200" kern="0" dirty="0">
                  <a:cs typeface="+mn-ea"/>
                  <a:sym typeface="+mn-lt"/>
                </a:rPr>
                <a:t>app: web</a:t>
              </a:r>
              <a:endParaRPr lang="en-US" altLang="zh-CN" sz="1200" kern="0" dirty="0">
                <a:cs typeface="+mn-ea"/>
                <a:sym typeface="+mn-lt"/>
              </a:endParaRPr>
            </a:p>
            <a:p>
              <a:pPr>
                <a:lnSpc>
                  <a:spcPct val="110000"/>
                </a:lnSpc>
              </a:pPr>
              <a:r>
                <a:rPr lang="en-US" altLang="zh-CN" sz="1200" kern="0" dirty="0">
                  <a:cs typeface="+mn-ea"/>
                  <a:sym typeface="+mn-lt"/>
                </a:rPr>
                <a:t>    spec:</a:t>
              </a:r>
              <a:endParaRPr lang="en-US" altLang="zh-CN" sz="1200" kern="0" dirty="0">
                <a:cs typeface="+mn-ea"/>
                <a:sym typeface="+mn-lt"/>
              </a:endParaRPr>
            </a:p>
            <a:p>
              <a:pPr>
                <a:lnSpc>
                  <a:spcPct val="110000"/>
                </a:lnSpc>
              </a:pPr>
              <a:r>
                <a:rPr lang="en-US" altLang="zh-CN" sz="1200" kern="0" dirty="0">
                  <a:cs typeface="+mn-ea"/>
                  <a:sym typeface="+mn-lt"/>
                </a:rPr>
                <a:t>      containers:</a:t>
              </a:r>
              <a:endParaRPr lang="en-US" altLang="zh-CN" sz="1200" kern="0" dirty="0">
                <a:cs typeface="+mn-ea"/>
                <a:sym typeface="+mn-lt"/>
              </a:endParaRPr>
            </a:p>
            <a:p>
              <a:pPr>
                <a:lnSpc>
                  <a:spcPct val="110000"/>
                </a:lnSpc>
              </a:pPr>
              <a:r>
                <a:rPr lang="en-US" altLang="zh-CN" sz="1200" kern="0">
                  <a:cs typeface="+mn-ea"/>
                  <a:sym typeface="+mn-lt"/>
                </a:rPr>
                <a:t>      </a:t>
              </a:r>
              <a:r>
                <a:rPr lang="en-US" altLang="zh-CN" sz="1200" kern="0" smtClean="0">
                  <a:cs typeface="+mn-ea"/>
                  <a:sym typeface="+mn-lt"/>
                </a:rPr>
                <a:t>- </a:t>
              </a:r>
              <a:r>
                <a:rPr lang="en-US" altLang="zh-CN" sz="1200" kern="0" dirty="0">
                  <a:cs typeface="+mn-ea"/>
                  <a:sym typeface="+mn-lt"/>
                </a:rPr>
                <a:t>image: nginx:1.21</a:t>
              </a:r>
              <a:endParaRPr lang="en-US" altLang="zh-CN" sz="1200" kern="0" dirty="0">
                <a:cs typeface="+mn-ea"/>
                <a:sym typeface="+mn-lt"/>
              </a:endParaRPr>
            </a:p>
            <a:p>
              <a:pPr>
                <a:lnSpc>
                  <a:spcPct val="110000"/>
                </a:lnSpc>
              </a:pPr>
              <a:r>
                <a:rPr lang="en-US" altLang="zh-CN" sz="1200" kern="0" dirty="0">
                  <a:cs typeface="+mn-ea"/>
                  <a:sym typeface="+mn-lt"/>
                </a:rPr>
                <a:t>        name: nginx</a:t>
              </a:r>
              <a:endParaRPr lang="en-US" altLang="zh-CN" sz="1200" kern="0" dirty="0">
                <a:cs typeface="+mn-ea"/>
                <a:sym typeface="+mn-lt"/>
              </a:endParaRPr>
            </a:p>
          </p:txBody>
        </p:sp>
        <p:sp>
          <p:nvSpPr>
            <p:cNvPr id="6" name="矩形 5"/>
            <p:cNvSpPr/>
            <p:nvPr/>
          </p:nvSpPr>
          <p:spPr>
            <a:xfrm>
              <a:off x="3869280" y="1642883"/>
              <a:ext cx="1484690" cy="381409"/>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矩形 7"/>
            <p:cNvSpPr/>
            <p:nvPr/>
          </p:nvSpPr>
          <p:spPr>
            <a:xfrm>
              <a:off x="3869280" y="2090496"/>
              <a:ext cx="2506296" cy="1144588"/>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 name="矩形 8"/>
            <p:cNvSpPr/>
            <p:nvPr/>
          </p:nvSpPr>
          <p:spPr>
            <a:xfrm>
              <a:off x="3869279" y="3296948"/>
              <a:ext cx="2575665" cy="2840980"/>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椭圆形标注 9"/>
            <p:cNvSpPr/>
            <p:nvPr/>
          </p:nvSpPr>
          <p:spPr>
            <a:xfrm>
              <a:off x="5647808" y="1637382"/>
              <a:ext cx="1770846"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cs typeface="+mn-ea"/>
                  <a:sym typeface="+mn-lt"/>
                </a:rPr>
                <a:t>GVK</a:t>
              </a:r>
              <a:r>
                <a:rPr lang="zh-CN" altLang="en-US" sz="1400" dirty="0" smtClean="0">
                  <a:cs typeface="+mn-ea"/>
                  <a:sym typeface="+mn-lt"/>
                </a:rPr>
                <a:t>信息</a:t>
              </a:r>
              <a:endParaRPr lang="zh-CN" altLang="en-US" sz="1400" dirty="0">
                <a:cs typeface="+mn-ea"/>
                <a:sym typeface="+mn-lt"/>
              </a:endParaRPr>
            </a:p>
          </p:txBody>
        </p:sp>
        <p:sp>
          <p:nvSpPr>
            <p:cNvPr id="11" name="椭圆形标注 10"/>
            <p:cNvSpPr/>
            <p:nvPr/>
          </p:nvSpPr>
          <p:spPr>
            <a:xfrm>
              <a:off x="6655157" y="2376317"/>
              <a:ext cx="1536605"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cs typeface="+mn-ea"/>
                  <a:sym typeface="+mn-lt"/>
                </a:rPr>
                <a:t>元数据</a:t>
              </a:r>
              <a:r>
                <a:rPr lang="zh-CN" altLang="en-US" sz="1400" dirty="0" smtClean="0">
                  <a:cs typeface="+mn-ea"/>
                  <a:sym typeface="+mn-lt"/>
                </a:rPr>
                <a:t>信息</a:t>
              </a:r>
              <a:endParaRPr lang="zh-CN" altLang="en-US" sz="1400" dirty="0">
                <a:cs typeface="+mn-ea"/>
                <a:sym typeface="+mn-lt"/>
              </a:endParaRPr>
            </a:p>
          </p:txBody>
        </p:sp>
        <p:sp>
          <p:nvSpPr>
            <p:cNvPr id="12" name="椭圆形标注 11"/>
            <p:cNvSpPr/>
            <p:nvPr/>
          </p:nvSpPr>
          <p:spPr>
            <a:xfrm>
              <a:off x="6705604" y="4669402"/>
              <a:ext cx="1536605"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cs typeface="+mn-ea"/>
                  <a:sym typeface="+mn-lt"/>
                </a:rPr>
                <a:t>对象规格</a:t>
              </a:r>
              <a:endParaRPr lang="zh-CN" altLang="en-US" sz="1400" dirty="0">
                <a:cs typeface="+mn-ea"/>
                <a:sym typeface="+mn-lt"/>
              </a:endParaRPr>
            </a:p>
          </p:txBody>
        </p:sp>
        <p:sp>
          <p:nvSpPr>
            <p:cNvPr id="13" name="矩形 12"/>
            <p:cNvSpPr/>
            <p:nvPr/>
          </p:nvSpPr>
          <p:spPr>
            <a:xfrm>
              <a:off x="3951260" y="4423921"/>
              <a:ext cx="1696548" cy="1617934"/>
            </a:xfrm>
            <a:prstGeom prst="rect">
              <a:avLst/>
            </a:prstGeom>
            <a:noFill/>
            <a:ln w="12700">
              <a:solidFill>
                <a:srgbClr val="C7000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形标注 13"/>
            <p:cNvSpPr/>
            <p:nvPr/>
          </p:nvSpPr>
          <p:spPr>
            <a:xfrm>
              <a:off x="5082803" y="3889609"/>
              <a:ext cx="1292773" cy="420012"/>
            </a:xfrm>
            <a:prstGeom prst="wedgeEllipseCallout">
              <a:avLst>
                <a:gd name="adj1" fmla="val -36656"/>
                <a:gd name="adj2" fmla="val 61442"/>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cs typeface="+mn-ea"/>
                  <a:sym typeface="+mn-lt"/>
                </a:rPr>
                <a:t>Pod</a:t>
              </a:r>
              <a:r>
                <a:rPr lang="zh-CN" altLang="en-US" sz="1400" dirty="0" smtClean="0">
                  <a:cs typeface="+mn-ea"/>
                  <a:sym typeface="+mn-lt"/>
                </a:rPr>
                <a:t>规格</a:t>
              </a:r>
              <a:endParaRPr lang="zh-CN" altLang="en-US" sz="1400" dirty="0">
                <a:cs typeface="+mn-ea"/>
                <a:sym typeface="+mn-lt"/>
              </a:endParaRP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无状态工作负载</a:t>
            </a:r>
            <a:r>
              <a:rPr lang="en-US" altLang="zh-CN" dirty="0" smtClean="0">
                <a:latin typeface="+mn-lt"/>
                <a:ea typeface="+mn-ea"/>
                <a:cs typeface="+mn-ea"/>
                <a:sym typeface="+mn-lt"/>
              </a:rPr>
              <a:t>Deployment</a:t>
            </a:r>
            <a:r>
              <a:rPr lang="zh-CN" altLang="en-US" dirty="0" smtClean="0">
                <a:latin typeface="+mn-lt"/>
                <a:ea typeface="+mn-ea"/>
                <a:cs typeface="+mn-ea"/>
                <a:sym typeface="+mn-lt"/>
              </a:rPr>
              <a:t>说明</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en-US" altLang="zh-CN" sz="1800" dirty="0" smtClean="0">
                <a:latin typeface="+mn-lt"/>
                <a:ea typeface="+mn-ea"/>
                <a:cs typeface="+mn-ea"/>
                <a:sym typeface="+mn-lt"/>
              </a:rPr>
              <a:t>Deployment</a:t>
            </a:r>
            <a:r>
              <a:rPr lang="zh-CN" altLang="en-US" sz="1800" dirty="0" smtClean="0">
                <a:latin typeface="+mn-lt"/>
                <a:ea typeface="+mn-ea"/>
                <a:cs typeface="+mn-ea"/>
                <a:sym typeface="+mn-lt"/>
              </a:rPr>
              <a:t>可通过命令行创建，也可以使用</a:t>
            </a:r>
            <a:r>
              <a:rPr lang="en-US" altLang="zh-CN" sz="1800" dirty="0" smtClean="0">
                <a:latin typeface="+mn-lt"/>
                <a:ea typeface="+mn-ea"/>
                <a:cs typeface="+mn-ea"/>
                <a:sym typeface="+mn-lt"/>
              </a:rPr>
              <a:t>YAML</a:t>
            </a:r>
            <a:r>
              <a:rPr lang="zh-CN" altLang="en-US" sz="1800" dirty="0" smtClean="0">
                <a:latin typeface="+mn-lt"/>
                <a:ea typeface="+mn-ea"/>
                <a:cs typeface="+mn-ea"/>
                <a:sym typeface="+mn-lt"/>
              </a:rPr>
              <a:t>文件创建</a:t>
            </a:r>
            <a:endParaRPr lang="en-US" altLang="zh-CN" sz="1800" dirty="0" smtClean="0">
              <a:latin typeface="+mn-lt"/>
              <a:ea typeface="+mn-ea"/>
              <a:cs typeface="+mn-ea"/>
              <a:sym typeface="+mn-lt"/>
            </a:endParaRPr>
          </a:p>
          <a:p>
            <a:r>
              <a:rPr lang="en-US" altLang="zh-CN" sz="1800" dirty="0" smtClean="0">
                <a:latin typeface="+mn-lt"/>
                <a:ea typeface="+mn-ea"/>
                <a:cs typeface="+mn-ea"/>
                <a:sym typeface="+mn-lt"/>
              </a:rPr>
              <a:t>Deployment YAML</a:t>
            </a:r>
            <a:r>
              <a:rPr lang="zh-CN" altLang="en-US" sz="1800" dirty="0" smtClean="0">
                <a:latin typeface="+mn-lt"/>
                <a:ea typeface="+mn-ea"/>
                <a:cs typeface="+mn-ea"/>
                <a:sym typeface="+mn-lt"/>
              </a:rPr>
              <a:t>文件包含三部分：</a:t>
            </a:r>
            <a:endParaRPr lang="en-US" altLang="zh-CN" sz="1800" dirty="0" smtClean="0">
              <a:latin typeface="+mn-lt"/>
              <a:ea typeface="+mn-ea"/>
              <a:cs typeface="+mn-ea"/>
              <a:sym typeface="+mn-lt"/>
            </a:endParaRPr>
          </a:p>
          <a:p>
            <a:pPr lvl="1"/>
            <a:r>
              <a:rPr lang="en-US" altLang="zh-CN" sz="1600" dirty="0" smtClean="0">
                <a:latin typeface="+mn-lt"/>
                <a:ea typeface="+mn-ea"/>
                <a:cs typeface="+mn-ea"/>
                <a:sym typeface="+mn-lt"/>
              </a:rPr>
              <a:t>GVK</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元数据信息</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对象规格</a:t>
            </a:r>
            <a:endParaRPr lang="en-US" altLang="zh-CN" sz="1600" dirty="0" smtClean="0">
              <a:latin typeface="+mn-lt"/>
              <a:ea typeface="+mn-ea"/>
              <a:cs typeface="+mn-ea"/>
              <a:sym typeface="+mn-lt"/>
            </a:endParaRPr>
          </a:p>
          <a:p>
            <a:pPr lvl="2"/>
            <a:r>
              <a:rPr lang="zh-CN" altLang="en-US" sz="1400" dirty="0" smtClean="0">
                <a:latin typeface="+mn-lt"/>
                <a:ea typeface="+mn-ea"/>
                <a:cs typeface="+mn-ea"/>
                <a:sym typeface="+mn-lt"/>
              </a:rPr>
              <a:t>副本数</a:t>
            </a:r>
            <a:endParaRPr lang="en-US" altLang="zh-CN" sz="1400" dirty="0" smtClean="0">
              <a:latin typeface="+mn-lt"/>
              <a:ea typeface="+mn-ea"/>
              <a:cs typeface="+mn-ea"/>
              <a:sym typeface="+mn-lt"/>
            </a:endParaRPr>
          </a:p>
          <a:p>
            <a:pPr lvl="2"/>
            <a:r>
              <a:rPr lang="zh-CN" altLang="en-US" sz="1400" dirty="0" smtClean="0">
                <a:latin typeface="+mn-lt"/>
                <a:ea typeface="+mn-ea"/>
                <a:cs typeface="+mn-ea"/>
                <a:sym typeface="+mn-lt"/>
              </a:rPr>
              <a:t>标签选择器</a:t>
            </a:r>
            <a:endParaRPr lang="en-US" altLang="zh-CN" sz="1400" dirty="0" smtClean="0">
              <a:latin typeface="+mn-lt"/>
              <a:ea typeface="+mn-ea"/>
              <a:cs typeface="+mn-ea"/>
              <a:sym typeface="+mn-lt"/>
            </a:endParaRPr>
          </a:p>
          <a:p>
            <a:pPr lvl="2"/>
            <a:r>
              <a:rPr lang="zh-CN" altLang="en-US" sz="1400" dirty="0" smtClean="0">
                <a:latin typeface="+mn-lt"/>
                <a:ea typeface="+mn-ea"/>
                <a:cs typeface="+mn-ea"/>
                <a:sym typeface="+mn-lt"/>
              </a:rPr>
              <a:t>更新策略</a:t>
            </a:r>
            <a:endParaRPr lang="en-US" altLang="zh-CN" sz="1400" dirty="0" smtClean="0">
              <a:latin typeface="+mn-lt"/>
              <a:ea typeface="+mn-ea"/>
              <a:cs typeface="+mn-ea"/>
              <a:sym typeface="+mn-lt"/>
            </a:endParaRPr>
          </a:p>
          <a:p>
            <a:pPr lvl="2"/>
            <a:r>
              <a:rPr lang="en-US" altLang="zh-CN" sz="1400" dirty="0" smtClean="0">
                <a:latin typeface="+mn-lt"/>
                <a:ea typeface="+mn-ea"/>
                <a:cs typeface="+mn-ea"/>
                <a:sym typeface="+mn-lt"/>
              </a:rPr>
              <a:t>Pod</a:t>
            </a:r>
            <a:r>
              <a:rPr lang="zh-CN" altLang="en-US" sz="1400" dirty="0" smtClean="0">
                <a:latin typeface="+mn-lt"/>
                <a:ea typeface="+mn-ea"/>
                <a:cs typeface="+mn-ea"/>
                <a:sym typeface="+mn-lt"/>
              </a:rPr>
              <a:t>规格信息</a:t>
            </a:r>
            <a:endParaRPr lang="en-US" altLang="zh-CN" sz="1400" dirty="0" smtClean="0">
              <a:latin typeface="+mn-lt"/>
              <a:ea typeface="+mn-ea"/>
              <a:cs typeface="+mn-ea"/>
              <a:sym typeface="+mn-lt"/>
            </a:endParaRPr>
          </a:p>
          <a:p>
            <a:pPr lvl="1"/>
            <a:endParaRPr lang="en-US" altLang="zh-CN" sz="1600" dirty="0" smtClean="0">
              <a:latin typeface="+mn-lt"/>
              <a:ea typeface="+mn-ea"/>
              <a:cs typeface="+mn-ea"/>
              <a:sym typeface="+mn-lt"/>
            </a:endParaRPr>
          </a:p>
          <a:p>
            <a:pPr marL="802640" lvl="2" indent="0">
              <a:buNone/>
            </a:pPr>
            <a:endParaRPr lang="zh-CN" altLang="en-US" sz="14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无状态工作负载</a:t>
            </a:r>
            <a:r>
              <a:rPr lang="en-US" altLang="zh-CN" dirty="0" smtClean="0">
                <a:latin typeface="+mn-lt"/>
                <a:ea typeface="+mn-ea"/>
                <a:cs typeface="+mn-ea"/>
                <a:sym typeface="+mn-lt"/>
              </a:rPr>
              <a:t>Deployment</a:t>
            </a:r>
            <a:r>
              <a:rPr lang="zh-CN" altLang="en-US" dirty="0" smtClean="0">
                <a:latin typeface="+mn-lt"/>
                <a:ea typeface="+mn-ea"/>
                <a:cs typeface="+mn-ea"/>
                <a:sym typeface="+mn-lt"/>
              </a:rPr>
              <a:t>说明</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en-US" altLang="zh-CN" sz="1800" dirty="0" smtClean="0">
                <a:latin typeface="+mn-lt"/>
                <a:ea typeface="+mn-ea"/>
                <a:cs typeface="+mn-ea"/>
                <a:sym typeface="+mn-lt"/>
              </a:rPr>
              <a:t>Deployment</a:t>
            </a:r>
            <a:r>
              <a:rPr lang="zh-CN" altLang="en-US" sz="1800" dirty="0" smtClean="0">
                <a:latin typeface="+mn-lt"/>
                <a:ea typeface="+mn-ea"/>
                <a:cs typeface="+mn-ea"/>
                <a:sym typeface="+mn-lt"/>
              </a:rPr>
              <a:t>的标签选择器用于根据</a:t>
            </a:r>
            <a:r>
              <a:rPr lang="en-US" altLang="zh-CN" sz="1800" dirty="0" smtClean="0">
                <a:latin typeface="+mn-lt"/>
                <a:ea typeface="+mn-ea"/>
                <a:cs typeface="+mn-ea"/>
                <a:sym typeface="+mn-lt"/>
              </a:rPr>
              <a:t>Pod</a:t>
            </a:r>
            <a:r>
              <a:rPr lang="zh-CN" altLang="en-US" sz="1800" dirty="0" smtClean="0">
                <a:latin typeface="+mn-lt"/>
                <a:ea typeface="+mn-ea"/>
                <a:cs typeface="+mn-ea"/>
                <a:sym typeface="+mn-lt"/>
              </a:rPr>
              <a:t>标签来判断副本数是否满足</a:t>
            </a:r>
            <a:endParaRPr lang="en-US" altLang="zh-CN" sz="1800" dirty="0" smtClean="0">
              <a:latin typeface="+mn-lt"/>
              <a:ea typeface="+mn-ea"/>
              <a:cs typeface="+mn-ea"/>
              <a:sym typeface="+mn-lt"/>
            </a:endParaRPr>
          </a:p>
          <a:p>
            <a:r>
              <a:rPr lang="en-US" altLang="zh-CN" sz="1800" dirty="0" smtClean="0">
                <a:latin typeface="+mn-lt"/>
                <a:ea typeface="+mn-ea"/>
                <a:cs typeface="+mn-ea"/>
                <a:sym typeface="+mn-lt"/>
              </a:rPr>
              <a:t>Deployment</a:t>
            </a:r>
            <a:r>
              <a:rPr lang="zh-CN" altLang="en-US" sz="1800" dirty="0" smtClean="0">
                <a:latin typeface="+mn-lt"/>
                <a:ea typeface="+mn-ea"/>
                <a:cs typeface="+mn-ea"/>
                <a:sym typeface="+mn-lt"/>
              </a:rPr>
              <a:t>支撑两种更新策略：</a:t>
            </a:r>
            <a:endParaRPr lang="en-US" altLang="zh-CN" sz="1800" dirty="0" smtClean="0">
              <a:latin typeface="+mn-lt"/>
              <a:ea typeface="+mn-ea"/>
              <a:cs typeface="+mn-ea"/>
              <a:sym typeface="+mn-lt"/>
            </a:endParaRPr>
          </a:p>
          <a:p>
            <a:pPr lvl="1"/>
            <a:r>
              <a:rPr lang="en-US" altLang="zh-CN" sz="1600" dirty="0" smtClean="0">
                <a:latin typeface="+mn-lt"/>
                <a:ea typeface="+mn-ea"/>
                <a:cs typeface="+mn-ea"/>
                <a:sym typeface="+mn-lt"/>
              </a:rPr>
              <a:t>Recreate</a:t>
            </a:r>
            <a:endParaRPr lang="en-US" altLang="zh-CN" sz="1600" dirty="0" smtClean="0">
              <a:latin typeface="+mn-lt"/>
              <a:ea typeface="+mn-ea"/>
              <a:cs typeface="+mn-ea"/>
              <a:sym typeface="+mn-lt"/>
            </a:endParaRPr>
          </a:p>
          <a:p>
            <a:pPr lvl="2"/>
            <a:r>
              <a:rPr lang="zh-CN" altLang="en-US" sz="1400" dirty="0" smtClean="0">
                <a:latin typeface="+mn-lt"/>
                <a:ea typeface="+mn-ea"/>
                <a:cs typeface="+mn-ea"/>
                <a:sym typeface="+mn-lt"/>
              </a:rPr>
              <a:t>删除所有的</a:t>
            </a:r>
            <a:r>
              <a:rPr lang="en-US" altLang="zh-CN" sz="1400" dirty="0" smtClean="0">
                <a:latin typeface="+mn-lt"/>
                <a:ea typeface="+mn-ea"/>
                <a:cs typeface="+mn-ea"/>
                <a:sym typeface="+mn-lt"/>
              </a:rPr>
              <a:t>Pod</a:t>
            </a:r>
            <a:r>
              <a:rPr lang="zh-CN" altLang="en-US" sz="1400" dirty="0" smtClean="0">
                <a:latin typeface="+mn-lt"/>
                <a:ea typeface="+mn-ea"/>
                <a:cs typeface="+mn-ea"/>
                <a:sym typeface="+mn-lt"/>
              </a:rPr>
              <a:t>，然后重新创建</a:t>
            </a:r>
            <a:endParaRPr lang="en-US" altLang="zh-CN" sz="1400" dirty="0" smtClean="0">
              <a:latin typeface="+mn-lt"/>
              <a:ea typeface="+mn-ea"/>
              <a:cs typeface="+mn-ea"/>
              <a:sym typeface="+mn-lt"/>
            </a:endParaRPr>
          </a:p>
          <a:p>
            <a:pPr lvl="1"/>
            <a:r>
              <a:rPr lang="en-US" altLang="zh-CN" sz="1600" dirty="0" smtClean="0">
                <a:latin typeface="+mn-lt"/>
                <a:ea typeface="+mn-ea"/>
                <a:cs typeface="+mn-ea"/>
                <a:sym typeface="+mn-lt"/>
              </a:rPr>
              <a:t>RollingUpdate</a:t>
            </a:r>
            <a:endParaRPr lang="en-US" altLang="zh-CN" sz="1600" dirty="0" smtClean="0">
              <a:latin typeface="+mn-lt"/>
              <a:ea typeface="+mn-ea"/>
              <a:cs typeface="+mn-ea"/>
              <a:sym typeface="+mn-lt"/>
            </a:endParaRPr>
          </a:p>
          <a:p>
            <a:pPr lvl="2"/>
            <a:r>
              <a:rPr lang="zh-CN" altLang="en-US" sz="1400" dirty="0" smtClean="0">
                <a:latin typeface="+mn-lt"/>
                <a:ea typeface="+mn-ea"/>
                <a:cs typeface="+mn-ea"/>
                <a:sym typeface="+mn-lt"/>
              </a:rPr>
              <a:t>滚动更新</a:t>
            </a:r>
            <a:endParaRPr lang="en-US" altLang="zh-CN" sz="1400" dirty="0" smtClean="0">
              <a:latin typeface="+mn-lt"/>
              <a:ea typeface="+mn-ea"/>
              <a:cs typeface="+mn-ea"/>
              <a:sym typeface="+mn-lt"/>
            </a:endParaRPr>
          </a:p>
          <a:p>
            <a:pPr lvl="3"/>
            <a:r>
              <a:rPr lang="en-US" altLang="zh-CN" sz="1200" dirty="0" err="1" smtClean="0">
                <a:latin typeface="+mn-lt"/>
                <a:ea typeface="+mn-ea"/>
                <a:cs typeface="+mn-ea"/>
                <a:sym typeface="+mn-lt"/>
              </a:rPr>
              <a:t>maxSurge</a:t>
            </a:r>
            <a:r>
              <a:rPr lang="zh-CN" altLang="en-US" sz="1200" dirty="0" smtClean="0">
                <a:latin typeface="+mn-lt"/>
                <a:ea typeface="+mn-ea"/>
                <a:cs typeface="+mn-ea"/>
                <a:sym typeface="+mn-lt"/>
              </a:rPr>
              <a:t>：滚动</a:t>
            </a:r>
            <a:r>
              <a:rPr lang="zh-CN" altLang="en-US" sz="1200" dirty="0">
                <a:latin typeface="+mn-lt"/>
                <a:ea typeface="+mn-ea"/>
                <a:cs typeface="+mn-ea"/>
                <a:sym typeface="+mn-lt"/>
              </a:rPr>
              <a:t>更新时最大更新数</a:t>
            </a:r>
            <a:endParaRPr lang="en-US" altLang="zh-CN" sz="1200" dirty="0" smtClean="0">
              <a:latin typeface="+mn-lt"/>
              <a:ea typeface="+mn-ea"/>
              <a:cs typeface="+mn-ea"/>
              <a:sym typeface="+mn-lt"/>
            </a:endParaRPr>
          </a:p>
          <a:p>
            <a:pPr lvl="3"/>
            <a:r>
              <a:rPr lang="en-US" altLang="zh-CN" sz="1200" dirty="0" err="1" smtClean="0">
                <a:latin typeface="+mn-lt"/>
                <a:ea typeface="+mn-ea"/>
                <a:cs typeface="+mn-ea"/>
                <a:sym typeface="+mn-lt"/>
              </a:rPr>
              <a:t>maxUnavailable</a:t>
            </a:r>
            <a:r>
              <a:rPr lang="zh-CN" altLang="en-US" sz="1200" dirty="0" smtClean="0">
                <a:latin typeface="+mn-lt"/>
                <a:ea typeface="+mn-ea"/>
                <a:cs typeface="+mn-ea"/>
                <a:sym typeface="+mn-lt"/>
              </a:rPr>
              <a:t>：滚动更新时不可用数</a:t>
            </a:r>
            <a:endParaRPr lang="en-US" altLang="zh-CN" sz="1200" dirty="0" smtClean="0">
              <a:latin typeface="+mn-lt"/>
              <a:ea typeface="+mn-ea"/>
              <a:cs typeface="+mn-ea"/>
              <a:sym typeface="+mn-lt"/>
            </a:endParaRPr>
          </a:p>
          <a:p>
            <a:pPr lvl="1"/>
            <a:endParaRPr lang="en-US" altLang="zh-CN" sz="1600" dirty="0" smtClean="0">
              <a:latin typeface="+mn-lt"/>
              <a:ea typeface="+mn-ea"/>
              <a:cs typeface="+mn-ea"/>
              <a:sym typeface="+mn-lt"/>
            </a:endParaRPr>
          </a:p>
          <a:p>
            <a:pPr marL="802640" lvl="2" indent="0">
              <a:buNone/>
            </a:pPr>
            <a:endParaRPr lang="zh-CN" altLang="en-US" sz="14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771031"/>
            <a:ext cx="10153650" cy="4068811"/>
          </a:xfrm>
        </p:spPr>
        <p:txBody>
          <a:bodyPr/>
          <a:lstStyle/>
          <a:p>
            <a:r>
              <a:rPr lang="zh-CN" altLang="en-US" dirty="0">
                <a:solidFill>
                  <a:schemeClr val="bg1">
                    <a:lumMod val="50000"/>
                  </a:schemeClr>
                </a:solidFill>
                <a:latin typeface="+mn-lt"/>
                <a:ea typeface="+mn-ea"/>
                <a:cs typeface="+mn-ea"/>
                <a:sym typeface="+mn-lt"/>
              </a:rPr>
              <a:t>单机容器面临的问题</a:t>
            </a:r>
            <a:endParaRPr lang="en-US" altLang="zh-CN" dirty="0">
              <a:solidFill>
                <a:schemeClr val="bg1">
                  <a:lumMod val="50000"/>
                </a:schemeClr>
              </a:solidFill>
              <a:latin typeface="+mn-lt"/>
              <a:ea typeface="+mn-ea"/>
              <a:cs typeface="+mn-ea"/>
              <a:sym typeface="+mn-lt"/>
            </a:endParaRPr>
          </a:p>
          <a:p>
            <a:r>
              <a:rPr lang="en-US" altLang="zh-CN" b="1" dirty="0">
                <a:latin typeface="+mn-lt"/>
                <a:ea typeface="+mn-ea"/>
                <a:cs typeface="+mn-ea"/>
                <a:sym typeface="+mn-lt"/>
              </a:rPr>
              <a:t>Kubernetes</a:t>
            </a:r>
            <a:r>
              <a:rPr lang="zh-CN" altLang="en-US" b="1" dirty="0">
                <a:latin typeface="+mn-lt"/>
                <a:ea typeface="+mn-ea"/>
                <a:cs typeface="+mn-ea"/>
                <a:sym typeface="+mn-lt"/>
              </a:rPr>
              <a:t>介绍</a:t>
            </a:r>
            <a:endParaRPr lang="en-US" altLang="zh-CN" b="1" dirty="0">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安装</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对象的基本操作</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 </a:t>
            </a:r>
            <a:r>
              <a:rPr lang="en-US" altLang="zh-CN" dirty="0">
                <a:solidFill>
                  <a:schemeClr val="bg1">
                    <a:lumMod val="50000"/>
                  </a:schemeClr>
                </a:solidFill>
                <a:latin typeface="+mn-lt"/>
                <a:ea typeface="+mn-ea"/>
                <a:cs typeface="+mn-ea"/>
                <a:sym typeface="+mn-lt"/>
              </a:rPr>
              <a:t>YAML</a:t>
            </a:r>
            <a:r>
              <a:rPr lang="zh-CN" altLang="en-US" dirty="0">
                <a:solidFill>
                  <a:schemeClr val="bg1">
                    <a:lumMod val="50000"/>
                  </a:schemeClr>
                </a:solidFill>
                <a:latin typeface="+mn-lt"/>
                <a:ea typeface="+mn-ea"/>
                <a:cs typeface="+mn-ea"/>
                <a:sym typeface="+mn-lt"/>
              </a:rPr>
              <a:t>文件编写基础</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常用工作负载</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调度器简介</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Helm</a:t>
            </a:r>
            <a:r>
              <a:rPr lang="zh-CN" altLang="en-US" dirty="0">
                <a:solidFill>
                  <a:schemeClr val="bg1">
                    <a:lumMod val="50000"/>
                  </a:schemeClr>
                </a:solidFill>
                <a:latin typeface="+mn-lt"/>
                <a:ea typeface="+mn-ea"/>
                <a:cs typeface="+mn-ea"/>
                <a:sym typeface="+mn-lt"/>
              </a:rPr>
              <a:t>简介</a:t>
            </a:r>
            <a:endParaRPr lang="zh-CN" altLang="en-US" dirty="0">
              <a:solidFill>
                <a:schemeClr val="bg1">
                  <a:lumMod val="50000"/>
                </a:schemeClr>
              </a:solidFill>
              <a:latin typeface="+mn-lt"/>
              <a:ea typeface="+mn-ea"/>
              <a:cs typeface="+mn-ea"/>
              <a:sym typeface="+mn-lt"/>
            </a:endParaRPr>
          </a:p>
          <a:p>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无状态工作负载</a:t>
            </a:r>
            <a:r>
              <a:rPr lang="en-US" altLang="zh-CN" dirty="0" smtClean="0">
                <a:latin typeface="+mn-lt"/>
                <a:ea typeface="+mn-ea"/>
                <a:cs typeface="+mn-ea"/>
                <a:sym typeface="+mn-lt"/>
              </a:rPr>
              <a:t>Deployment</a:t>
            </a:r>
            <a:r>
              <a:rPr lang="zh-CN" altLang="en-US" dirty="0" smtClean="0">
                <a:latin typeface="+mn-lt"/>
                <a:ea typeface="+mn-ea"/>
                <a:cs typeface="+mn-ea"/>
                <a:sym typeface="+mn-lt"/>
              </a:rPr>
              <a:t>常见操作</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smtClean="0">
                <a:latin typeface="+mn-lt"/>
                <a:ea typeface="+mn-ea"/>
                <a:cs typeface="+mn-ea"/>
                <a:sym typeface="+mn-lt"/>
              </a:rPr>
              <a:t>修改</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命令“</a:t>
            </a:r>
            <a:r>
              <a:rPr lang="en-US" altLang="zh-CN" sz="1600" dirty="0" smtClean="0">
                <a:latin typeface="+mn-lt"/>
                <a:ea typeface="+mn-ea"/>
                <a:cs typeface="+mn-ea"/>
                <a:sym typeface="+mn-lt"/>
              </a:rPr>
              <a:t>kubectl edit</a:t>
            </a:r>
            <a:r>
              <a:rPr lang="zh-CN" altLang="en-US" sz="1600" dirty="0" smtClean="0">
                <a:latin typeface="+mn-lt"/>
                <a:ea typeface="+mn-ea"/>
                <a:cs typeface="+mn-ea"/>
                <a:sym typeface="+mn-lt"/>
              </a:rPr>
              <a:t>”修改</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直接修改</a:t>
            </a:r>
            <a:r>
              <a:rPr lang="en-US" altLang="zh-CN" sz="1600" dirty="0" smtClean="0">
                <a:latin typeface="+mn-lt"/>
                <a:ea typeface="+mn-ea"/>
                <a:cs typeface="+mn-ea"/>
                <a:sym typeface="+mn-lt"/>
              </a:rPr>
              <a:t>YAML</a:t>
            </a:r>
            <a:r>
              <a:rPr lang="zh-CN" altLang="en-US" sz="1600" dirty="0" smtClean="0">
                <a:latin typeface="+mn-lt"/>
                <a:ea typeface="+mn-ea"/>
                <a:cs typeface="+mn-ea"/>
                <a:sym typeface="+mn-lt"/>
              </a:rPr>
              <a:t>文件</a:t>
            </a:r>
            <a:endParaRPr lang="en-US" altLang="zh-CN" sz="1600" dirty="0" smtClean="0">
              <a:latin typeface="+mn-lt"/>
              <a:ea typeface="+mn-ea"/>
              <a:cs typeface="+mn-ea"/>
              <a:sym typeface="+mn-lt"/>
            </a:endParaRPr>
          </a:p>
          <a:p>
            <a:pPr marL="302260" lvl="1" indent="-302260" algn="just">
              <a:spcBef>
                <a:spcPts val="790"/>
              </a:spcBef>
              <a:buFont typeface="Wingdings" panose="05000000000000000000" pitchFamily="2" charset="2"/>
              <a:buChar char="l"/>
            </a:pPr>
            <a:r>
              <a:rPr lang="zh-CN" altLang="en-US" sz="1800" dirty="0" smtClean="0">
                <a:latin typeface="+mn-lt"/>
                <a:ea typeface="+mn-ea"/>
                <a:cs typeface="+mn-ea"/>
                <a:sym typeface="+mn-lt"/>
              </a:rPr>
              <a:t>更新</a:t>
            </a:r>
            <a:endParaRPr lang="en-US" altLang="zh-CN" sz="1800" dirty="0" smtClean="0">
              <a:latin typeface="+mn-lt"/>
              <a:ea typeface="+mn-ea"/>
              <a:cs typeface="+mn-ea"/>
              <a:sym typeface="+mn-lt"/>
            </a:endParaRPr>
          </a:p>
          <a:p>
            <a:pPr lvl="1"/>
            <a:r>
              <a:rPr lang="zh-CN" altLang="en-US" sz="1600" dirty="0">
                <a:latin typeface="+mn-lt"/>
                <a:ea typeface="+mn-ea"/>
                <a:cs typeface="+mn-ea"/>
                <a:sym typeface="+mn-lt"/>
              </a:rPr>
              <a:t>命令“</a:t>
            </a:r>
            <a:r>
              <a:rPr lang="en-US" altLang="zh-CN" sz="1600" dirty="0">
                <a:latin typeface="+mn-lt"/>
                <a:ea typeface="+mn-ea"/>
                <a:cs typeface="+mn-ea"/>
                <a:sym typeface="+mn-lt"/>
              </a:rPr>
              <a:t>kubectl apply</a:t>
            </a:r>
            <a:r>
              <a:rPr lang="zh-CN" altLang="en-US" sz="1600" dirty="0">
                <a:latin typeface="+mn-lt"/>
                <a:ea typeface="+mn-ea"/>
                <a:cs typeface="+mn-ea"/>
                <a:sym typeface="+mn-lt"/>
              </a:rPr>
              <a:t>”进行更新</a:t>
            </a:r>
            <a:endParaRPr lang="en-US" altLang="zh-CN" sz="1600" dirty="0">
              <a:latin typeface="+mn-lt"/>
              <a:ea typeface="+mn-ea"/>
              <a:cs typeface="+mn-ea"/>
              <a:sym typeface="+mn-lt"/>
            </a:endParaRPr>
          </a:p>
          <a:p>
            <a:r>
              <a:rPr lang="zh-CN" altLang="en-US" sz="1800" dirty="0">
                <a:latin typeface="+mn-lt"/>
                <a:ea typeface="+mn-ea"/>
                <a:cs typeface="+mn-ea"/>
                <a:sym typeface="+mn-lt"/>
              </a:rPr>
              <a:t>回</a:t>
            </a:r>
            <a:r>
              <a:rPr lang="zh-CN" altLang="en-US" sz="1800" dirty="0" smtClean="0">
                <a:latin typeface="+mn-lt"/>
                <a:ea typeface="+mn-ea"/>
                <a:cs typeface="+mn-ea"/>
                <a:sym typeface="+mn-lt"/>
              </a:rPr>
              <a:t>滚</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更新</a:t>
            </a:r>
            <a:r>
              <a:rPr lang="en-US" altLang="zh-CN" sz="1600" dirty="0" smtClean="0">
                <a:latin typeface="+mn-lt"/>
                <a:ea typeface="+mn-ea"/>
                <a:cs typeface="+mn-ea"/>
                <a:sym typeface="+mn-lt"/>
              </a:rPr>
              <a:t>deployment</a:t>
            </a:r>
            <a:r>
              <a:rPr lang="zh-CN" altLang="en-US" sz="1600" dirty="0" smtClean="0">
                <a:latin typeface="+mn-lt"/>
                <a:ea typeface="+mn-ea"/>
                <a:cs typeface="+mn-ea"/>
                <a:sym typeface="+mn-lt"/>
              </a:rPr>
              <a:t>时，使用“</a:t>
            </a:r>
            <a:r>
              <a:rPr lang="en-US" altLang="zh-CN" sz="1600" dirty="0" smtClean="0">
                <a:latin typeface="+mn-lt"/>
                <a:ea typeface="+mn-ea"/>
                <a:cs typeface="+mn-ea"/>
                <a:sym typeface="+mn-lt"/>
              </a:rPr>
              <a:t>--record</a:t>
            </a:r>
            <a:r>
              <a:rPr lang="zh-CN" altLang="en-US" sz="1600" dirty="0" smtClean="0">
                <a:latin typeface="+mn-lt"/>
                <a:ea typeface="+mn-ea"/>
                <a:cs typeface="+mn-ea"/>
                <a:sym typeface="+mn-lt"/>
              </a:rPr>
              <a:t>”记录版本</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使用命令“</a:t>
            </a:r>
            <a:r>
              <a:rPr lang="en-US" altLang="zh-CN" sz="1600" dirty="0">
                <a:latin typeface="+mn-lt"/>
                <a:ea typeface="+mn-ea"/>
                <a:cs typeface="+mn-ea"/>
                <a:sym typeface="+mn-lt"/>
              </a:rPr>
              <a:t>kubectl rollout history </a:t>
            </a:r>
            <a:r>
              <a:rPr lang="en-US" altLang="zh-CN" sz="1600" dirty="0" smtClean="0">
                <a:latin typeface="+mn-lt"/>
                <a:ea typeface="+mn-ea"/>
                <a:cs typeface="+mn-ea"/>
                <a:sym typeface="+mn-lt"/>
              </a:rPr>
              <a:t>deployment/</a:t>
            </a:r>
            <a:r>
              <a:rPr lang="en-US" altLang="zh-CN" sz="1600" i="1" dirty="0" smtClean="0">
                <a:latin typeface="+mn-lt"/>
                <a:ea typeface="+mn-ea"/>
                <a:cs typeface="+mn-ea"/>
                <a:sym typeface="+mn-lt"/>
              </a:rPr>
              <a:t>deployment</a:t>
            </a:r>
            <a:r>
              <a:rPr lang="zh-CN" altLang="en-US" sz="1600" i="1" dirty="0" smtClean="0">
                <a:latin typeface="+mn-lt"/>
                <a:ea typeface="+mn-ea"/>
                <a:cs typeface="+mn-ea"/>
                <a:sym typeface="+mn-lt"/>
              </a:rPr>
              <a:t>名称</a:t>
            </a:r>
            <a:r>
              <a:rPr lang="zh-CN" altLang="en-US" sz="1600" dirty="0" smtClean="0">
                <a:latin typeface="+mn-lt"/>
                <a:ea typeface="+mn-ea"/>
                <a:cs typeface="+mn-ea"/>
                <a:sym typeface="+mn-lt"/>
              </a:rPr>
              <a:t>”查询更新记录，添加“</a:t>
            </a:r>
            <a:r>
              <a:rPr lang="en-US" altLang="zh-CN" sz="1600" dirty="0" smtClean="0">
                <a:latin typeface="+mn-lt"/>
                <a:ea typeface="+mn-ea"/>
                <a:cs typeface="+mn-ea"/>
                <a:sym typeface="+mn-lt"/>
              </a:rPr>
              <a:t>--revision</a:t>
            </a:r>
            <a:r>
              <a:rPr lang="zh-CN" altLang="en-US" sz="1600" dirty="0" smtClean="0">
                <a:latin typeface="+mn-lt"/>
                <a:ea typeface="+mn-ea"/>
                <a:cs typeface="+mn-ea"/>
                <a:sym typeface="+mn-lt"/>
              </a:rPr>
              <a:t>”可查看对应版本的信息</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使用命令“</a:t>
            </a:r>
            <a:r>
              <a:rPr lang="en-US" altLang="zh-CN" sz="1600" dirty="0">
                <a:latin typeface="+mn-lt"/>
                <a:ea typeface="+mn-ea"/>
                <a:cs typeface="+mn-ea"/>
                <a:sym typeface="+mn-lt"/>
              </a:rPr>
              <a:t>kubectl rollout undo </a:t>
            </a:r>
            <a:r>
              <a:rPr lang="en-US" altLang="zh-CN" sz="1600" dirty="0" smtClean="0">
                <a:latin typeface="+mn-lt"/>
                <a:ea typeface="+mn-ea"/>
                <a:cs typeface="+mn-ea"/>
                <a:sym typeface="+mn-lt"/>
              </a:rPr>
              <a:t>deployment/</a:t>
            </a:r>
            <a:r>
              <a:rPr lang="en-US" altLang="zh-CN" sz="1600" i="1" dirty="0" smtClean="0">
                <a:latin typeface="+mn-lt"/>
                <a:ea typeface="+mn-ea"/>
                <a:cs typeface="+mn-ea"/>
                <a:sym typeface="+mn-lt"/>
              </a:rPr>
              <a:t>deployment</a:t>
            </a:r>
            <a:r>
              <a:rPr lang="zh-CN" altLang="en-US" sz="1600" i="1" dirty="0" smtClean="0">
                <a:latin typeface="+mn-lt"/>
                <a:ea typeface="+mn-ea"/>
                <a:cs typeface="+mn-ea"/>
                <a:sym typeface="+mn-lt"/>
              </a:rPr>
              <a:t>名称</a:t>
            </a:r>
            <a:r>
              <a:rPr lang="en-US" altLang="zh-CN" sz="1600" dirty="0" smtClean="0">
                <a:latin typeface="+mn-lt"/>
                <a:ea typeface="+mn-ea"/>
                <a:cs typeface="+mn-ea"/>
                <a:sym typeface="+mn-lt"/>
              </a:rPr>
              <a:t> --to-revision=</a:t>
            </a:r>
            <a:r>
              <a:rPr lang="zh-CN" altLang="en-US" sz="1600" i="1" dirty="0" smtClean="0">
                <a:latin typeface="+mn-lt"/>
                <a:ea typeface="+mn-ea"/>
                <a:cs typeface="+mn-ea"/>
                <a:sym typeface="+mn-lt"/>
              </a:rPr>
              <a:t>版本号</a:t>
            </a:r>
            <a:r>
              <a:rPr lang="zh-CN" altLang="en-US" sz="1600" dirty="0" smtClean="0">
                <a:latin typeface="+mn-lt"/>
                <a:ea typeface="+mn-ea"/>
                <a:cs typeface="+mn-ea"/>
                <a:sym typeface="+mn-lt"/>
              </a:rPr>
              <a:t>”可将其回滚到指定版本</a:t>
            </a:r>
            <a:endParaRPr lang="en-US" altLang="zh-CN" sz="1600" dirty="0" smtClean="0">
              <a:latin typeface="+mn-lt"/>
              <a:ea typeface="+mn-ea"/>
              <a:cs typeface="+mn-ea"/>
              <a:sym typeface="+mn-lt"/>
            </a:endParaRPr>
          </a:p>
          <a:p>
            <a:endParaRPr lang="zh-CN" altLang="en-US" sz="14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创建一个</a:t>
            </a:r>
            <a:r>
              <a:rPr lang="zh-CN" altLang="en-US" dirty="0">
                <a:latin typeface="+mn-lt"/>
                <a:ea typeface="+mn-ea"/>
                <a:cs typeface="+mn-ea"/>
                <a:sym typeface="+mn-lt"/>
              </a:rPr>
              <a:t>有</a:t>
            </a:r>
            <a:r>
              <a:rPr lang="zh-CN" altLang="en-US" dirty="0" smtClean="0">
                <a:latin typeface="+mn-lt"/>
                <a:ea typeface="+mn-ea"/>
                <a:cs typeface="+mn-ea"/>
                <a:sym typeface="+mn-lt"/>
              </a:rPr>
              <a:t>状态的</a:t>
            </a:r>
            <a:r>
              <a:rPr lang="en-US" altLang="zh-CN" dirty="0" smtClean="0">
                <a:latin typeface="+mn-lt"/>
                <a:ea typeface="+mn-ea"/>
                <a:cs typeface="+mn-ea"/>
                <a:sym typeface="+mn-lt"/>
              </a:rPr>
              <a:t>MySQL</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smtClean="0">
                <a:latin typeface="+mn-lt"/>
                <a:ea typeface="+mn-ea"/>
                <a:cs typeface="+mn-ea"/>
                <a:sym typeface="+mn-lt"/>
              </a:rPr>
              <a:t>需求：创建一个包含</a:t>
            </a:r>
            <a:r>
              <a:rPr lang="en-US" altLang="zh-CN" sz="1800" dirty="0" smtClean="0">
                <a:latin typeface="+mn-lt"/>
                <a:ea typeface="+mn-ea"/>
                <a:cs typeface="+mn-ea"/>
                <a:sym typeface="+mn-lt"/>
              </a:rPr>
              <a:t>3</a:t>
            </a:r>
            <a:r>
              <a:rPr lang="zh-CN" altLang="en-US" sz="1800" dirty="0" smtClean="0">
                <a:latin typeface="+mn-lt"/>
                <a:ea typeface="+mn-ea"/>
                <a:cs typeface="+mn-ea"/>
                <a:sym typeface="+mn-lt"/>
              </a:rPr>
              <a:t>个副本的</a:t>
            </a:r>
            <a:r>
              <a:rPr lang="en-US" altLang="zh-CN" sz="1800" dirty="0" smtClean="0">
                <a:latin typeface="+mn-lt"/>
                <a:ea typeface="+mn-ea"/>
                <a:cs typeface="+mn-ea"/>
                <a:sym typeface="+mn-lt"/>
              </a:rPr>
              <a:t>MySQL</a:t>
            </a:r>
            <a:r>
              <a:rPr lang="zh-CN" altLang="en-US" sz="1800" dirty="0" smtClean="0">
                <a:latin typeface="+mn-lt"/>
                <a:ea typeface="+mn-ea"/>
                <a:cs typeface="+mn-ea"/>
                <a:sym typeface="+mn-lt"/>
              </a:rPr>
              <a:t>有状态工作负载</a:t>
            </a:r>
            <a:endParaRPr lang="zh-CN" altLang="en-US" sz="1800" dirty="0">
              <a:latin typeface="+mn-lt"/>
              <a:ea typeface="+mn-ea"/>
              <a:cs typeface="+mn-ea"/>
              <a:sym typeface="+mn-lt"/>
            </a:endParaRPr>
          </a:p>
        </p:txBody>
      </p:sp>
      <p:sp>
        <p:nvSpPr>
          <p:cNvPr id="5" name="矩形 4"/>
          <p:cNvSpPr/>
          <p:nvPr/>
        </p:nvSpPr>
        <p:spPr>
          <a:xfrm>
            <a:off x="3825533" y="1505848"/>
            <a:ext cx="4524284" cy="4764381"/>
          </a:xfrm>
          <a:prstGeom prst="rect">
            <a:avLst/>
          </a:prstGeom>
          <a:solidFill>
            <a:schemeClr val="bg1">
              <a:lumMod val="85000"/>
            </a:schemeClr>
          </a:solidFill>
          <a:ln>
            <a:noFill/>
          </a:ln>
        </p:spPr>
        <p:txBody>
          <a:bodyPr wrap="square">
            <a:spAutoFit/>
          </a:bodyPr>
          <a:lstStyle/>
          <a:p>
            <a:pPr>
              <a:lnSpc>
                <a:spcPct val="110000"/>
              </a:lnSpc>
            </a:pPr>
            <a:r>
              <a:rPr lang="en-US" altLang="zh-CN" sz="1200" kern="0" dirty="0">
                <a:cs typeface="+mn-ea"/>
                <a:sym typeface="+mn-lt"/>
              </a:rPr>
              <a:t>apiVersion: apps/v1</a:t>
            </a:r>
            <a:endParaRPr lang="en-US" altLang="zh-CN" sz="1200" kern="0" dirty="0">
              <a:cs typeface="+mn-ea"/>
              <a:sym typeface="+mn-lt"/>
            </a:endParaRPr>
          </a:p>
          <a:p>
            <a:pPr>
              <a:lnSpc>
                <a:spcPct val="110000"/>
              </a:lnSpc>
            </a:pPr>
            <a:r>
              <a:rPr lang="en-US" altLang="zh-CN" sz="1200" kern="0" dirty="0">
                <a:cs typeface="+mn-ea"/>
                <a:sym typeface="+mn-lt"/>
              </a:rPr>
              <a:t>kind: </a:t>
            </a:r>
            <a:r>
              <a:rPr lang="en-US" altLang="zh-CN" sz="1200" kern="0" dirty="0" smtClean="0">
                <a:cs typeface="+mn-ea"/>
                <a:sym typeface="+mn-lt"/>
              </a:rPr>
              <a:t>StatefulSet</a:t>
            </a:r>
            <a:endParaRPr lang="en-US" altLang="zh-CN" sz="1200" kern="0" dirty="0" smtClean="0">
              <a:cs typeface="+mn-ea"/>
              <a:sym typeface="+mn-lt"/>
            </a:endParaRPr>
          </a:p>
          <a:p>
            <a:pPr>
              <a:lnSpc>
                <a:spcPct val="110000"/>
              </a:lnSpc>
            </a:pPr>
            <a:r>
              <a:rPr lang="en-US" altLang="zh-CN" sz="1200" kern="0" dirty="0" smtClean="0">
                <a:cs typeface="+mn-ea"/>
                <a:sym typeface="+mn-lt"/>
              </a:rPr>
              <a:t>metadata</a:t>
            </a:r>
            <a:r>
              <a:rPr lang="en-US" altLang="zh-CN" sz="1200" kern="0" dirty="0">
                <a:cs typeface="+mn-ea"/>
                <a:sym typeface="+mn-lt"/>
              </a:rPr>
              <a:t>:</a:t>
            </a:r>
            <a:endParaRPr lang="en-US" altLang="zh-CN" sz="1200" kern="0" dirty="0">
              <a:cs typeface="+mn-ea"/>
              <a:sym typeface="+mn-lt"/>
            </a:endParaRPr>
          </a:p>
          <a:p>
            <a:pPr>
              <a:lnSpc>
                <a:spcPct val="110000"/>
              </a:lnSpc>
            </a:pPr>
            <a:r>
              <a:rPr lang="en-US" altLang="zh-CN" sz="1200" kern="0" dirty="0">
                <a:cs typeface="+mn-ea"/>
                <a:sym typeface="+mn-lt"/>
              </a:rPr>
              <a:t>  name: </a:t>
            </a:r>
            <a:r>
              <a:rPr lang="en-US" altLang="zh-CN" sz="1200" kern="0" dirty="0" smtClean="0">
                <a:cs typeface="+mn-ea"/>
                <a:sym typeface="+mn-lt"/>
              </a:rPr>
              <a:t>mysql</a:t>
            </a:r>
            <a:endParaRPr lang="en-US" altLang="zh-CN" sz="1200" kern="0" dirty="0">
              <a:cs typeface="+mn-ea"/>
              <a:sym typeface="+mn-lt"/>
            </a:endParaRPr>
          </a:p>
          <a:p>
            <a:pPr>
              <a:lnSpc>
                <a:spcPct val="110000"/>
              </a:lnSpc>
            </a:pPr>
            <a:r>
              <a:rPr lang="en-US" altLang="zh-CN" sz="1200" kern="0" dirty="0">
                <a:cs typeface="+mn-ea"/>
                <a:sym typeface="+mn-lt"/>
              </a:rPr>
              <a:t>  labels:</a:t>
            </a:r>
            <a:endParaRPr lang="en-US" altLang="zh-CN" sz="1200" kern="0" dirty="0">
              <a:cs typeface="+mn-ea"/>
              <a:sym typeface="+mn-lt"/>
            </a:endParaRPr>
          </a:p>
          <a:p>
            <a:pPr>
              <a:lnSpc>
                <a:spcPct val="110000"/>
              </a:lnSpc>
            </a:pPr>
            <a:r>
              <a:rPr lang="en-US" altLang="zh-CN" sz="1200" kern="0" dirty="0">
                <a:cs typeface="+mn-ea"/>
                <a:sym typeface="+mn-lt"/>
              </a:rPr>
              <a:t>    app: mysql</a:t>
            </a:r>
            <a:endParaRPr lang="en-US" altLang="zh-CN" sz="1200" kern="0" dirty="0">
              <a:cs typeface="+mn-ea"/>
              <a:sym typeface="+mn-lt"/>
            </a:endParaRPr>
          </a:p>
          <a:p>
            <a:pPr>
              <a:lnSpc>
                <a:spcPct val="110000"/>
              </a:lnSpc>
            </a:pPr>
            <a:r>
              <a:rPr lang="en-US" altLang="zh-CN" sz="1200" kern="0" dirty="0">
                <a:cs typeface="+mn-ea"/>
                <a:sym typeface="+mn-lt"/>
              </a:rPr>
              <a:t>  annotations:</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smtClean="0">
                <a:cs typeface="+mn-ea"/>
                <a:sym typeface="+mn-lt"/>
              </a:rPr>
              <a:t>mysql: </a:t>
            </a:r>
            <a:r>
              <a:rPr lang="en-US" altLang="zh-CN" sz="1200" kern="0" dirty="0">
                <a:cs typeface="+mn-ea"/>
                <a:sym typeface="+mn-lt"/>
              </a:rPr>
              <a:t>this is the name of cluster</a:t>
            </a:r>
            <a:endParaRPr lang="en-US" altLang="zh-CN" sz="1200" kern="0" dirty="0">
              <a:cs typeface="+mn-ea"/>
              <a:sym typeface="+mn-lt"/>
            </a:endParaRPr>
          </a:p>
          <a:p>
            <a:pPr>
              <a:lnSpc>
                <a:spcPct val="110000"/>
              </a:lnSpc>
            </a:pPr>
            <a:r>
              <a:rPr lang="en-US" altLang="zh-CN" sz="1200" kern="0" dirty="0">
                <a:cs typeface="+mn-ea"/>
                <a:sym typeface="+mn-lt"/>
              </a:rPr>
              <a:t>spec:</a:t>
            </a:r>
            <a:endParaRPr lang="en-US" altLang="zh-CN" sz="1200" kern="0" dirty="0">
              <a:cs typeface="+mn-ea"/>
              <a:sym typeface="+mn-lt"/>
            </a:endParaRPr>
          </a:p>
          <a:p>
            <a:pPr>
              <a:lnSpc>
                <a:spcPct val="110000"/>
              </a:lnSpc>
            </a:pPr>
            <a:r>
              <a:rPr lang="en-US" altLang="zh-CN" sz="1200" kern="0" dirty="0">
                <a:cs typeface="+mn-ea"/>
                <a:sym typeface="+mn-lt"/>
              </a:rPr>
              <a:t>  replicas: </a:t>
            </a:r>
            <a:r>
              <a:rPr lang="en-US" altLang="zh-CN" sz="1200" kern="0" dirty="0" smtClean="0">
                <a:cs typeface="+mn-ea"/>
                <a:sym typeface="+mn-lt"/>
              </a:rPr>
              <a:t>3</a:t>
            </a:r>
            <a:endParaRPr lang="en-US" altLang="zh-CN" sz="1200" kern="0" dirty="0">
              <a:cs typeface="+mn-ea"/>
              <a:sym typeface="+mn-lt"/>
            </a:endParaRPr>
          </a:p>
          <a:p>
            <a:pPr>
              <a:lnSpc>
                <a:spcPct val="110000"/>
              </a:lnSpc>
            </a:pPr>
            <a:r>
              <a:rPr lang="en-US" altLang="zh-CN" sz="1200" kern="0" dirty="0">
                <a:cs typeface="+mn-ea"/>
                <a:sym typeface="+mn-lt"/>
              </a:rPr>
              <a:t>  selector:</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err="1">
                <a:cs typeface="+mn-ea"/>
                <a:sym typeface="+mn-lt"/>
              </a:rPr>
              <a:t>matchLabels</a:t>
            </a:r>
            <a:r>
              <a:rPr lang="en-US" altLang="zh-CN" sz="1200" kern="0" dirty="0">
                <a:cs typeface="+mn-ea"/>
                <a:sym typeface="+mn-lt"/>
              </a:rPr>
              <a:t>:</a:t>
            </a:r>
            <a:endParaRPr lang="en-US" altLang="zh-CN" sz="1200" kern="0" dirty="0">
              <a:cs typeface="+mn-ea"/>
              <a:sym typeface="+mn-lt"/>
            </a:endParaRPr>
          </a:p>
          <a:p>
            <a:pPr>
              <a:lnSpc>
                <a:spcPct val="110000"/>
              </a:lnSpc>
            </a:pPr>
            <a:r>
              <a:rPr lang="en-US" altLang="zh-CN" sz="1200" kern="0" dirty="0">
                <a:cs typeface="+mn-ea"/>
                <a:sym typeface="+mn-lt"/>
              </a:rPr>
              <a:t>      app: </a:t>
            </a:r>
            <a:r>
              <a:rPr lang="en-US" altLang="zh-CN" sz="1200" kern="0" dirty="0" smtClean="0">
                <a:cs typeface="+mn-ea"/>
                <a:sym typeface="+mn-lt"/>
              </a:rPr>
              <a:t>database</a:t>
            </a:r>
            <a:endParaRPr lang="en-US" altLang="zh-CN" sz="1200" kern="0" dirty="0" smtClean="0">
              <a:cs typeface="+mn-ea"/>
              <a:sym typeface="+mn-lt"/>
            </a:endParaRPr>
          </a:p>
          <a:p>
            <a:pPr>
              <a:lnSpc>
                <a:spcPct val="110000"/>
              </a:lnSpc>
            </a:pPr>
            <a:r>
              <a:rPr lang="en-US" altLang="zh-CN" sz="1200" kern="0" dirty="0">
                <a:cs typeface="+mn-ea"/>
                <a:sym typeface="+mn-lt"/>
              </a:rPr>
              <a:t> </a:t>
            </a:r>
            <a:r>
              <a:rPr lang="en-US" altLang="zh-CN" sz="1200" kern="0" dirty="0" smtClean="0">
                <a:cs typeface="+mn-ea"/>
                <a:sym typeface="+mn-lt"/>
              </a:rPr>
              <a:t> </a:t>
            </a:r>
            <a:r>
              <a:rPr lang="en-US" altLang="zh-CN" sz="1200" kern="0" dirty="0" err="1" smtClean="0">
                <a:cs typeface="+mn-ea"/>
                <a:sym typeface="+mn-lt"/>
              </a:rPr>
              <a:t>serviceName</a:t>
            </a:r>
            <a:r>
              <a:rPr lang="en-US" altLang="zh-CN" sz="1200" kern="0" dirty="0" smtClean="0">
                <a:cs typeface="+mn-ea"/>
                <a:sym typeface="+mn-lt"/>
              </a:rPr>
              <a:t>: mysql </a:t>
            </a:r>
            <a:endParaRPr lang="en-US" altLang="zh-CN" sz="1200" kern="0" dirty="0">
              <a:cs typeface="+mn-ea"/>
              <a:sym typeface="+mn-lt"/>
            </a:endParaRPr>
          </a:p>
          <a:p>
            <a:pPr>
              <a:lnSpc>
                <a:spcPct val="110000"/>
              </a:lnSpc>
            </a:pPr>
            <a:r>
              <a:rPr lang="en-US" altLang="zh-CN" sz="1200" kern="0" dirty="0" smtClean="0">
                <a:cs typeface="+mn-ea"/>
                <a:sym typeface="+mn-lt"/>
              </a:rPr>
              <a:t>  template</a:t>
            </a:r>
            <a:r>
              <a:rPr lang="en-US" altLang="zh-CN" sz="1200" kern="0" dirty="0">
                <a:cs typeface="+mn-ea"/>
                <a:sym typeface="+mn-lt"/>
              </a:rPr>
              <a:t>:</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smtClean="0">
                <a:cs typeface="+mn-ea"/>
                <a:sym typeface="+mn-lt"/>
              </a:rPr>
              <a:t> metadata:</a:t>
            </a:r>
            <a:endParaRPr lang="en-US" altLang="zh-CN" sz="1200" kern="0" dirty="0" smtClean="0">
              <a:cs typeface="+mn-ea"/>
              <a:sym typeface="+mn-lt"/>
            </a:endParaRPr>
          </a:p>
          <a:p>
            <a:pPr>
              <a:lnSpc>
                <a:spcPct val="110000"/>
              </a:lnSpc>
            </a:pPr>
            <a:r>
              <a:rPr lang="en-US" altLang="zh-CN" sz="1200" kern="0" dirty="0" smtClean="0">
                <a:cs typeface="+mn-ea"/>
                <a:sym typeface="+mn-lt"/>
              </a:rPr>
              <a:t>       labels:</a:t>
            </a:r>
            <a:endParaRPr lang="en-US" altLang="zh-CN" sz="1200" kern="0" dirty="0" smtClean="0">
              <a:cs typeface="+mn-ea"/>
              <a:sym typeface="+mn-lt"/>
            </a:endParaRPr>
          </a:p>
          <a:p>
            <a:pPr>
              <a:lnSpc>
                <a:spcPct val="110000"/>
              </a:lnSpc>
            </a:pPr>
            <a:r>
              <a:rPr lang="en-US" altLang="zh-CN" sz="1200" kern="0" dirty="0" smtClean="0">
                <a:cs typeface="+mn-ea"/>
                <a:sym typeface="+mn-lt"/>
              </a:rPr>
              <a:t>         app</a:t>
            </a:r>
            <a:r>
              <a:rPr lang="en-US" altLang="zh-CN" sz="1200" kern="0" dirty="0">
                <a:cs typeface="+mn-ea"/>
                <a:sym typeface="+mn-lt"/>
              </a:rPr>
              <a:t>: </a:t>
            </a:r>
            <a:r>
              <a:rPr lang="en-US" altLang="zh-CN" sz="1200" kern="0" dirty="0" smtClean="0">
                <a:cs typeface="+mn-ea"/>
                <a:sym typeface="+mn-lt"/>
              </a:rPr>
              <a:t>database</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spec:</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smtClean="0">
                <a:cs typeface="+mn-ea"/>
                <a:sym typeface="+mn-lt"/>
              </a:rPr>
              <a:t> containers</a:t>
            </a:r>
            <a:r>
              <a:rPr lang="en-US" altLang="zh-CN" sz="1200" kern="0" dirty="0">
                <a:cs typeface="+mn-ea"/>
                <a:sym typeface="+mn-lt"/>
              </a:rPr>
              <a:t>:</a:t>
            </a:r>
            <a:endParaRPr lang="en-US" altLang="zh-CN" sz="1200" kern="0" dirty="0">
              <a:cs typeface="+mn-ea"/>
              <a:sym typeface="+mn-lt"/>
            </a:endParaRPr>
          </a:p>
          <a:p>
            <a:pPr>
              <a:lnSpc>
                <a:spcPct val="110000"/>
              </a:lnSpc>
            </a:pPr>
            <a:r>
              <a:rPr lang="en-US" altLang="zh-CN" sz="1200" kern="0">
                <a:cs typeface="+mn-ea"/>
                <a:sym typeface="+mn-lt"/>
              </a:rPr>
              <a:t>     </a:t>
            </a:r>
            <a:r>
              <a:rPr lang="en-US" altLang="zh-CN" sz="1200" kern="0" smtClean="0">
                <a:cs typeface="+mn-ea"/>
                <a:sym typeface="+mn-lt"/>
              </a:rPr>
              <a:t>  - </a:t>
            </a:r>
            <a:r>
              <a:rPr lang="en-US" altLang="zh-CN" sz="1200" kern="0" dirty="0">
                <a:cs typeface="+mn-ea"/>
                <a:sym typeface="+mn-lt"/>
              </a:rPr>
              <a:t>image: </a:t>
            </a:r>
            <a:r>
              <a:rPr lang="en-US" altLang="zh-CN" sz="1200" kern="0" dirty="0" err="1" smtClean="0">
                <a:cs typeface="+mn-ea"/>
                <a:sym typeface="+mn-lt"/>
              </a:rPr>
              <a:t>mysql:latest</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smtClean="0">
                <a:cs typeface="+mn-ea"/>
                <a:sym typeface="+mn-lt"/>
              </a:rPr>
              <a:t> name</a:t>
            </a:r>
            <a:r>
              <a:rPr lang="en-US" altLang="zh-CN" sz="1200" kern="0" dirty="0">
                <a:cs typeface="+mn-ea"/>
                <a:sym typeface="+mn-lt"/>
              </a:rPr>
              <a:t>: </a:t>
            </a:r>
            <a:r>
              <a:rPr lang="en-US" altLang="zh-CN" sz="1200" kern="0" dirty="0" smtClean="0">
                <a:cs typeface="+mn-ea"/>
                <a:sym typeface="+mn-lt"/>
              </a:rPr>
              <a:t>database</a:t>
            </a:r>
            <a:endParaRPr lang="en-US" altLang="zh-CN" sz="1200" kern="0" dirty="0" smtClean="0">
              <a:cs typeface="+mn-ea"/>
              <a:sym typeface="+mn-lt"/>
            </a:endParaRPr>
          </a:p>
          <a:p>
            <a:pPr>
              <a:lnSpc>
                <a:spcPct val="110000"/>
              </a:lnSpc>
            </a:pPr>
            <a:r>
              <a:rPr lang="en-US" altLang="zh-CN" sz="1200" kern="0" dirty="0" smtClean="0">
                <a:cs typeface="+mn-ea"/>
                <a:sym typeface="+mn-lt"/>
              </a:rPr>
              <a:t>……..</a:t>
            </a:r>
            <a:endParaRPr lang="en-US" altLang="zh-CN" sz="1200" kern="0" dirty="0">
              <a:cs typeface="+mn-ea"/>
              <a:sym typeface="+mn-lt"/>
            </a:endParaRPr>
          </a:p>
        </p:txBody>
      </p:sp>
      <p:sp>
        <p:nvSpPr>
          <p:cNvPr id="6" name="矩形 5"/>
          <p:cNvSpPr/>
          <p:nvPr/>
        </p:nvSpPr>
        <p:spPr>
          <a:xfrm>
            <a:off x="3888597" y="1572052"/>
            <a:ext cx="1484690" cy="381409"/>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矩形 7"/>
          <p:cNvSpPr/>
          <p:nvPr/>
        </p:nvSpPr>
        <p:spPr>
          <a:xfrm>
            <a:off x="3888597" y="2019665"/>
            <a:ext cx="2506296" cy="1144588"/>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 name="矩形 8"/>
          <p:cNvSpPr/>
          <p:nvPr/>
        </p:nvSpPr>
        <p:spPr>
          <a:xfrm>
            <a:off x="3888596" y="3226117"/>
            <a:ext cx="2575665" cy="2840980"/>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椭圆形标注 9"/>
          <p:cNvSpPr/>
          <p:nvPr/>
        </p:nvSpPr>
        <p:spPr>
          <a:xfrm>
            <a:off x="5667125" y="1566551"/>
            <a:ext cx="1770846"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cs typeface="+mn-ea"/>
                <a:sym typeface="+mn-lt"/>
              </a:rPr>
              <a:t>GVK</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11" name="椭圆形标注 10"/>
          <p:cNvSpPr/>
          <p:nvPr/>
        </p:nvSpPr>
        <p:spPr>
          <a:xfrm>
            <a:off x="6674474" y="2305486"/>
            <a:ext cx="1536605"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元数据</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12" name="椭圆形标注 11"/>
          <p:cNvSpPr/>
          <p:nvPr/>
        </p:nvSpPr>
        <p:spPr>
          <a:xfrm>
            <a:off x="6724921" y="4598571"/>
            <a:ext cx="1536605"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对象规格</a:t>
            </a:r>
            <a:endParaRPr lang="zh-CN" altLang="en-US" sz="1400" dirty="0">
              <a:solidFill>
                <a:schemeClr val="tx1"/>
              </a:solidFill>
              <a:cs typeface="+mn-ea"/>
              <a:sym typeface="+mn-lt"/>
            </a:endParaRPr>
          </a:p>
        </p:txBody>
      </p:sp>
      <p:sp>
        <p:nvSpPr>
          <p:cNvPr id="13" name="矩形 12"/>
          <p:cNvSpPr/>
          <p:nvPr/>
        </p:nvSpPr>
        <p:spPr>
          <a:xfrm>
            <a:off x="3903069" y="4414460"/>
            <a:ext cx="1764055" cy="1617934"/>
          </a:xfrm>
          <a:prstGeom prst="rect">
            <a:avLst/>
          </a:prstGeom>
          <a:noFill/>
          <a:ln w="12700">
            <a:solidFill>
              <a:srgbClr val="C7000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形标注 13"/>
          <p:cNvSpPr/>
          <p:nvPr/>
        </p:nvSpPr>
        <p:spPr>
          <a:xfrm>
            <a:off x="5537840" y="3700886"/>
            <a:ext cx="1292773" cy="420012"/>
          </a:xfrm>
          <a:prstGeom prst="wedgeEllipseCallout">
            <a:avLst>
              <a:gd name="adj1" fmla="val -36656"/>
              <a:gd name="adj2" fmla="val 61442"/>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cs typeface="+mn-ea"/>
                <a:sym typeface="+mn-lt"/>
              </a:rPr>
              <a:t>Pod</a:t>
            </a:r>
            <a:r>
              <a:rPr lang="zh-CN" altLang="en-US" sz="1400" dirty="0" smtClean="0">
                <a:solidFill>
                  <a:schemeClr val="tx1"/>
                </a:solidFill>
                <a:cs typeface="+mn-ea"/>
                <a:sym typeface="+mn-lt"/>
              </a:rPr>
              <a:t>规格</a:t>
            </a:r>
            <a:endParaRPr lang="zh-CN" altLang="en-US" sz="1400" dirty="0">
              <a:solidFill>
                <a:schemeClr val="tx1"/>
              </a:solidFill>
              <a:cs typeface="+mn-ea"/>
              <a:sym typeface="+mn-lt"/>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有</a:t>
            </a:r>
            <a:r>
              <a:rPr lang="zh-CN" altLang="en-US" dirty="0" smtClean="0">
                <a:latin typeface="+mn-lt"/>
                <a:ea typeface="+mn-ea"/>
                <a:cs typeface="+mn-ea"/>
                <a:sym typeface="+mn-lt"/>
              </a:rPr>
              <a:t>状态</a:t>
            </a:r>
            <a:r>
              <a:rPr lang="zh-CN" altLang="en-US" dirty="0">
                <a:latin typeface="+mn-lt"/>
                <a:ea typeface="+mn-ea"/>
                <a:cs typeface="+mn-ea"/>
                <a:sym typeface="+mn-lt"/>
              </a:rPr>
              <a:t>工作</a:t>
            </a:r>
            <a:r>
              <a:rPr lang="zh-CN" altLang="en-US" dirty="0" smtClean="0">
                <a:latin typeface="+mn-lt"/>
                <a:ea typeface="+mn-ea"/>
                <a:cs typeface="+mn-ea"/>
                <a:sym typeface="+mn-lt"/>
              </a:rPr>
              <a:t>负载</a:t>
            </a:r>
            <a:r>
              <a:rPr lang="en-US" altLang="zh-CN" dirty="0" smtClean="0">
                <a:latin typeface="+mn-lt"/>
                <a:ea typeface="+mn-ea"/>
                <a:cs typeface="+mn-ea"/>
                <a:sym typeface="+mn-lt"/>
              </a:rPr>
              <a:t>StatefulSet</a:t>
            </a:r>
            <a:r>
              <a:rPr lang="zh-CN" altLang="en-US" dirty="0" smtClean="0">
                <a:latin typeface="+mn-lt"/>
                <a:ea typeface="+mn-ea"/>
                <a:cs typeface="+mn-ea"/>
                <a:sym typeface="+mn-lt"/>
              </a:rPr>
              <a:t>说明</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en-US" altLang="zh-CN" sz="1800" dirty="0" smtClean="0">
                <a:latin typeface="+mn-lt"/>
                <a:ea typeface="+mn-ea"/>
                <a:cs typeface="+mn-ea"/>
                <a:sym typeface="+mn-lt"/>
              </a:rPr>
              <a:t>StatefulSet YAML</a:t>
            </a:r>
            <a:r>
              <a:rPr lang="zh-CN" altLang="en-US" sz="1800" dirty="0">
                <a:latin typeface="+mn-lt"/>
                <a:ea typeface="+mn-ea"/>
                <a:cs typeface="+mn-ea"/>
                <a:sym typeface="+mn-lt"/>
              </a:rPr>
              <a:t>文件包含三部分：</a:t>
            </a:r>
            <a:endParaRPr lang="zh-CN" altLang="en-US" sz="1800" dirty="0">
              <a:latin typeface="+mn-lt"/>
              <a:ea typeface="+mn-ea"/>
              <a:cs typeface="+mn-ea"/>
              <a:sym typeface="+mn-lt"/>
            </a:endParaRPr>
          </a:p>
          <a:p>
            <a:pPr lvl="1"/>
            <a:r>
              <a:rPr lang="en-US" altLang="zh-CN" sz="1600" dirty="0">
                <a:latin typeface="+mn-lt"/>
                <a:ea typeface="+mn-ea"/>
                <a:cs typeface="+mn-ea"/>
                <a:sym typeface="+mn-lt"/>
              </a:rPr>
              <a:t>GVK</a:t>
            </a:r>
            <a:endParaRPr lang="en-US" altLang="zh-CN" sz="1600" dirty="0">
              <a:latin typeface="+mn-lt"/>
              <a:ea typeface="+mn-ea"/>
              <a:cs typeface="+mn-ea"/>
              <a:sym typeface="+mn-lt"/>
            </a:endParaRPr>
          </a:p>
          <a:p>
            <a:pPr lvl="1"/>
            <a:r>
              <a:rPr lang="zh-CN" altLang="en-US" sz="1600" dirty="0">
                <a:latin typeface="+mn-lt"/>
                <a:ea typeface="+mn-ea"/>
                <a:cs typeface="+mn-ea"/>
                <a:sym typeface="+mn-lt"/>
              </a:rPr>
              <a:t>元数据信息</a:t>
            </a:r>
            <a:endParaRPr lang="zh-CN" altLang="en-US" sz="1600" dirty="0">
              <a:latin typeface="+mn-lt"/>
              <a:ea typeface="+mn-ea"/>
              <a:cs typeface="+mn-ea"/>
              <a:sym typeface="+mn-lt"/>
            </a:endParaRPr>
          </a:p>
          <a:p>
            <a:pPr lvl="1"/>
            <a:r>
              <a:rPr lang="zh-CN" altLang="en-US" sz="1600" dirty="0">
                <a:latin typeface="+mn-lt"/>
                <a:ea typeface="+mn-ea"/>
                <a:cs typeface="+mn-ea"/>
                <a:sym typeface="+mn-lt"/>
              </a:rPr>
              <a:t>对象规格</a:t>
            </a:r>
            <a:endParaRPr lang="zh-CN" altLang="en-US" sz="1600" dirty="0">
              <a:latin typeface="+mn-lt"/>
              <a:ea typeface="+mn-ea"/>
              <a:cs typeface="+mn-ea"/>
              <a:sym typeface="+mn-lt"/>
            </a:endParaRPr>
          </a:p>
          <a:p>
            <a:pPr lvl="2"/>
            <a:r>
              <a:rPr lang="zh-CN" altLang="en-US" sz="1400" dirty="0">
                <a:latin typeface="+mn-lt"/>
                <a:ea typeface="+mn-ea"/>
                <a:cs typeface="+mn-ea"/>
                <a:sym typeface="+mn-lt"/>
              </a:rPr>
              <a:t>副本数</a:t>
            </a:r>
            <a:endParaRPr lang="zh-CN" altLang="en-US" sz="1400" dirty="0">
              <a:latin typeface="+mn-lt"/>
              <a:ea typeface="+mn-ea"/>
              <a:cs typeface="+mn-ea"/>
              <a:sym typeface="+mn-lt"/>
            </a:endParaRPr>
          </a:p>
          <a:p>
            <a:pPr lvl="2"/>
            <a:r>
              <a:rPr lang="zh-CN" altLang="en-US" sz="1400" dirty="0">
                <a:latin typeface="+mn-lt"/>
                <a:ea typeface="+mn-ea"/>
                <a:cs typeface="+mn-ea"/>
                <a:sym typeface="+mn-lt"/>
              </a:rPr>
              <a:t>标签选择器</a:t>
            </a:r>
            <a:endParaRPr lang="zh-CN" altLang="en-US" sz="1400" dirty="0">
              <a:latin typeface="+mn-lt"/>
              <a:ea typeface="+mn-ea"/>
              <a:cs typeface="+mn-ea"/>
              <a:sym typeface="+mn-lt"/>
            </a:endParaRPr>
          </a:p>
          <a:p>
            <a:pPr lvl="2"/>
            <a:r>
              <a:rPr lang="zh-CN" altLang="en-US" sz="1400" dirty="0" smtClean="0">
                <a:latin typeface="+mn-lt"/>
                <a:ea typeface="+mn-ea"/>
                <a:cs typeface="+mn-ea"/>
                <a:sym typeface="+mn-lt"/>
              </a:rPr>
              <a:t>网络标识</a:t>
            </a:r>
            <a:endParaRPr lang="zh-CN" altLang="en-US" sz="1400" dirty="0">
              <a:latin typeface="+mn-lt"/>
              <a:ea typeface="+mn-ea"/>
              <a:cs typeface="+mn-ea"/>
              <a:sym typeface="+mn-lt"/>
            </a:endParaRPr>
          </a:p>
          <a:p>
            <a:pPr lvl="2"/>
            <a:r>
              <a:rPr lang="en-US" altLang="zh-CN" sz="1400" dirty="0">
                <a:latin typeface="+mn-lt"/>
                <a:ea typeface="+mn-ea"/>
                <a:cs typeface="+mn-ea"/>
                <a:sym typeface="+mn-lt"/>
              </a:rPr>
              <a:t>Pod</a:t>
            </a:r>
            <a:r>
              <a:rPr lang="zh-CN" altLang="en-US" sz="1400" dirty="0">
                <a:latin typeface="+mn-lt"/>
                <a:ea typeface="+mn-ea"/>
                <a:cs typeface="+mn-ea"/>
                <a:sym typeface="+mn-lt"/>
              </a:rPr>
              <a:t>规格信息</a:t>
            </a:r>
            <a:endParaRPr lang="zh-CN" altLang="en-US" sz="1400" dirty="0">
              <a:latin typeface="+mn-lt"/>
              <a:ea typeface="+mn-ea"/>
              <a:cs typeface="+mn-ea"/>
              <a:sym typeface="+mn-lt"/>
            </a:endParaRPr>
          </a:p>
          <a:p>
            <a:r>
              <a:rPr lang="en-US" altLang="zh-CN" sz="1600" dirty="0" smtClean="0">
                <a:latin typeface="+mn-lt"/>
                <a:ea typeface="+mn-ea"/>
                <a:cs typeface="+mn-ea"/>
                <a:sym typeface="+mn-lt"/>
              </a:rPr>
              <a:t>StatefulSet</a:t>
            </a:r>
            <a:r>
              <a:rPr lang="zh-CN" altLang="en-US" sz="1600" dirty="0" smtClean="0">
                <a:latin typeface="+mn-lt"/>
                <a:ea typeface="+mn-ea"/>
                <a:cs typeface="+mn-ea"/>
                <a:sym typeface="+mn-lt"/>
              </a:rPr>
              <a:t>有以下特点：</a:t>
            </a:r>
            <a:endParaRPr lang="en-US" altLang="zh-CN" sz="1600" dirty="0" smtClean="0">
              <a:latin typeface="+mn-lt"/>
              <a:ea typeface="+mn-ea"/>
              <a:cs typeface="+mn-ea"/>
              <a:sym typeface="+mn-lt"/>
            </a:endParaRPr>
          </a:p>
          <a:p>
            <a:pPr lvl="1"/>
            <a:r>
              <a:rPr lang="zh-CN" altLang="en-US" sz="1400" dirty="0" smtClean="0">
                <a:latin typeface="+mn-lt"/>
                <a:ea typeface="+mn-ea"/>
                <a:cs typeface="+mn-ea"/>
                <a:sym typeface="+mn-lt"/>
              </a:rPr>
              <a:t>有序创建、有序删除、有序更新</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支持更新，但是不支持更新策略</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有稳定的网络标识</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一般都会有由</a:t>
            </a:r>
            <a:r>
              <a:rPr lang="en-US" altLang="zh-CN" sz="1400" dirty="0" smtClean="0">
                <a:latin typeface="+mn-lt"/>
                <a:ea typeface="+mn-ea"/>
                <a:cs typeface="+mn-ea"/>
                <a:sym typeface="+mn-lt"/>
              </a:rPr>
              <a:t>PV</a:t>
            </a:r>
            <a:r>
              <a:rPr lang="zh-CN" altLang="en-US" sz="1400" dirty="0" smtClean="0">
                <a:latin typeface="+mn-lt"/>
                <a:ea typeface="+mn-ea"/>
                <a:cs typeface="+mn-ea"/>
                <a:sym typeface="+mn-lt"/>
              </a:rPr>
              <a:t>和</a:t>
            </a:r>
            <a:r>
              <a:rPr lang="en-US" altLang="zh-CN" sz="1400" dirty="0" smtClean="0">
                <a:latin typeface="+mn-lt"/>
                <a:ea typeface="+mn-ea"/>
                <a:cs typeface="+mn-ea"/>
                <a:sym typeface="+mn-lt"/>
              </a:rPr>
              <a:t>PVC</a:t>
            </a:r>
            <a:r>
              <a:rPr lang="zh-CN" altLang="en-US" sz="1400" dirty="0" smtClean="0">
                <a:latin typeface="+mn-lt"/>
                <a:ea typeface="+mn-ea"/>
                <a:cs typeface="+mn-ea"/>
                <a:sym typeface="+mn-lt"/>
              </a:rPr>
              <a:t>实现的持久化存储</a:t>
            </a:r>
            <a:endParaRPr lang="en-US" altLang="zh-CN" sz="1400" dirty="0" smtClean="0">
              <a:latin typeface="+mn-lt"/>
              <a:ea typeface="+mn-ea"/>
              <a:cs typeface="+mn-ea"/>
              <a:sym typeface="+mn-lt"/>
            </a:endParaRPr>
          </a:p>
          <a:p>
            <a:pPr lvl="1"/>
            <a:endParaRPr lang="zh-CN" altLang="en-US" sz="14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创建一个</a:t>
            </a:r>
            <a:r>
              <a:rPr lang="en-US" altLang="zh-CN" dirty="0" err="1" smtClean="0">
                <a:latin typeface="+mn-lt"/>
                <a:ea typeface="+mn-ea"/>
                <a:cs typeface="+mn-ea"/>
                <a:sym typeface="+mn-lt"/>
              </a:rPr>
              <a:t>Zabbix</a:t>
            </a:r>
            <a:r>
              <a:rPr lang="zh-CN" altLang="en-US" dirty="0" smtClean="0">
                <a:latin typeface="+mn-lt"/>
                <a:ea typeface="+mn-ea"/>
                <a:cs typeface="+mn-ea"/>
                <a:sym typeface="+mn-lt"/>
              </a:rPr>
              <a:t>客户端的进程守护集</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smtClean="0">
                <a:latin typeface="+mn-lt"/>
                <a:ea typeface="+mn-ea"/>
                <a:cs typeface="+mn-ea"/>
                <a:sym typeface="+mn-lt"/>
              </a:rPr>
              <a:t>需求：为集群中的主机安装</a:t>
            </a:r>
            <a:r>
              <a:rPr lang="en-US" altLang="zh-CN" sz="1800" dirty="0" err="1" smtClean="0">
                <a:latin typeface="+mn-lt"/>
                <a:ea typeface="+mn-ea"/>
                <a:cs typeface="+mn-ea"/>
                <a:sym typeface="+mn-lt"/>
              </a:rPr>
              <a:t>Zabbix</a:t>
            </a:r>
            <a:r>
              <a:rPr lang="zh-CN" altLang="en-US" sz="1800" dirty="0" smtClean="0">
                <a:latin typeface="+mn-lt"/>
                <a:ea typeface="+mn-ea"/>
                <a:cs typeface="+mn-ea"/>
                <a:sym typeface="+mn-lt"/>
              </a:rPr>
              <a:t>客户端</a:t>
            </a:r>
            <a:endParaRPr lang="en-US" altLang="zh-CN" sz="1800" dirty="0" smtClean="0">
              <a:latin typeface="+mn-lt"/>
              <a:ea typeface="+mn-ea"/>
              <a:cs typeface="+mn-ea"/>
              <a:sym typeface="+mn-lt"/>
            </a:endParaRPr>
          </a:p>
          <a:p>
            <a:r>
              <a:rPr lang="en-US" altLang="zh-CN" sz="1800" dirty="0" err="1" smtClean="0">
                <a:latin typeface="+mn-lt"/>
                <a:ea typeface="+mn-ea"/>
                <a:cs typeface="+mn-ea"/>
                <a:sym typeface="+mn-lt"/>
              </a:rPr>
              <a:t>DaemonSet</a:t>
            </a:r>
            <a:r>
              <a:rPr lang="zh-CN" altLang="en-US" sz="1800" dirty="0" smtClean="0">
                <a:latin typeface="+mn-lt"/>
                <a:ea typeface="+mn-ea"/>
                <a:cs typeface="+mn-ea"/>
                <a:sym typeface="+mn-lt"/>
              </a:rPr>
              <a:t>说明：</a:t>
            </a:r>
            <a:endParaRPr lang="en-US" altLang="zh-CN" sz="1800" dirty="0" smtClean="0">
              <a:latin typeface="+mn-lt"/>
              <a:ea typeface="+mn-ea"/>
              <a:cs typeface="+mn-ea"/>
              <a:sym typeface="+mn-lt"/>
            </a:endParaRPr>
          </a:p>
          <a:p>
            <a:pPr lvl="1"/>
            <a:r>
              <a:rPr lang="en-US" altLang="zh-CN" sz="1600" dirty="0" err="1" smtClean="0">
                <a:latin typeface="+mn-lt"/>
                <a:ea typeface="+mn-ea"/>
                <a:cs typeface="+mn-ea"/>
                <a:sym typeface="+mn-lt"/>
              </a:rPr>
              <a:t>DaemonSet</a:t>
            </a:r>
            <a:r>
              <a:rPr lang="en-US" altLang="zh-CN" sz="1600" dirty="0" smtClean="0">
                <a:latin typeface="+mn-lt"/>
                <a:ea typeface="+mn-ea"/>
                <a:cs typeface="+mn-ea"/>
                <a:sym typeface="+mn-lt"/>
              </a:rPr>
              <a:t> YAML</a:t>
            </a:r>
            <a:r>
              <a:rPr lang="zh-CN" altLang="en-US" sz="1600" dirty="0" smtClean="0">
                <a:latin typeface="+mn-lt"/>
                <a:ea typeface="+mn-ea"/>
                <a:cs typeface="+mn-ea"/>
                <a:sym typeface="+mn-lt"/>
              </a:rPr>
              <a:t>文件有三部分组成：</a:t>
            </a:r>
            <a:endParaRPr lang="en-US" altLang="zh-CN" sz="1600" dirty="0" smtClean="0">
              <a:latin typeface="+mn-lt"/>
              <a:ea typeface="+mn-ea"/>
              <a:cs typeface="+mn-ea"/>
              <a:sym typeface="+mn-lt"/>
            </a:endParaRPr>
          </a:p>
          <a:p>
            <a:pPr lvl="2"/>
            <a:r>
              <a:rPr lang="en-US" altLang="zh-CN" sz="1400" dirty="0" smtClean="0">
                <a:latin typeface="+mn-lt"/>
                <a:ea typeface="+mn-ea"/>
                <a:cs typeface="+mn-ea"/>
                <a:sym typeface="+mn-lt"/>
              </a:rPr>
              <a:t>GVK</a:t>
            </a:r>
            <a:endParaRPr lang="en-US" altLang="zh-CN" sz="1400" dirty="0" smtClean="0">
              <a:latin typeface="+mn-lt"/>
              <a:ea typeface="+mn-ea"/>
              <a:cs typeface="+mn-ea"/>
              <a:sym typeface="+mn-lt"/>
            </a:endParaRPr>
          </a:p>
          <a:p>
            <a:pPr lvl="2"/>
            <a:r>
              <a:rPr lang="zh-CN" altLang="en-US" sz="1400" dirty="0" smtClean="0">
                <a:latin typeface="+mn-lt"/>
                <a:ea typeface="+mn-ea"/>
                <a:cs typeface="+mn-ea"/>
                <a:sym typeface="+mn-lt"/>
              </a:rPr>
              <a:t>元数据信息</a:t>
            </a:r>
            <a:endParaRPr lang="zh-CN" altLang="en-US" sz="1400" dirty="0" smtClean="0">
              <a:latin typeface="+mn-lt"/>
              <a:ea typeface="+mn-ea"/>
              <a:cs typeface="+mn-ea"/>
              <a:sym typeface="+mn-lt"/>
            </a:endParaRPr>
          </a:p>
          <a:p>
            <a:pPr lvl="2"/>
            <a:r>
              <a:rPr lang="zh-CN" altLang="en-US" sz="1400" dirty="0" smtClean="0">
                <a:latin typeface="+mn-lt"/>
                <a:ea typeface="+mn-ea"/>
                <a:cs typeface="+mn-ea"/>
                <a:sym typeface="+mn-lt"/>
              </a:rPr>
              <a:t>对象规格</a:t>
            </a:r>
            <a:endParaRPr lang="en-US" altLang="zh-CN" sz="1400" dirty="0" smtClean="0">
              <a:latin typeface="+mn-lt"/>
              <a:ea typeface="+mn-ea"/>
              <a:cs typeface="+mn-ea"/>
              <a:sym typeface="+mn-lt"/>
            </a:endParaRPr>
          </a:p>
          <a:p>
            <a:pPr lvl="3"/>
            <a:r>
              <a:rPr lang="zh-CN" altLang="en-US" sz="1200" dirty="0">
                <a:latin typeface="+mn-lt"/>
                <a:ea typeface="+mn-ea"/>
                <a:cs typeface="+mn-ea"/>
                <a:sym typeface="+mn-lt"/>
              </a:rPr>
              <a:t>标签选择器</a:t>
            </a:r>
            <a:endParaRPr lang="zh-CN" altLang="en-US" sz="1200" dirty="0">
              <a:latin typeface="+mn-lt"/>
              <a:ea typeface="+mn-ea"/>
              <a:cs typeface="+mn-ea"/>
              <a:sym typeface="+mn-lt"/>
            </a:endParaRPr>
          </a:p>
          <a:p>
            <a:pPr lvl="3"/>
            <a:r>
              <a:rPr lang="en-US" altLang="zh-CN" sz="1200" dirty="0">
                <a:latin typeface="+mn-lt"/>
                <a:ea typeface="+mn-ea"/>
                <a:cs typeface="+mn-ea"/>
                <a:sym typeface="+mn-lt"/>
              </a:rPr>
              <a:t>Pod</a:t>
            </a:r>
            <a:r>
              <a:rPr lang="zh-CN" altLang="en-US" sz="1200" dirty="0">
                <a:latin typeface="+mn-lt"/>
                <a:ea typeface="+mn-ea"/>
                <a:cs typeface="+mn-ea"/>
                <a:sym typeface="+mn-lt"/>
              </a:rPr>
              <a:t>规格</a:t>
            </a:r>
            <a:r>
              <a:rPr lang="zh-CN" altLang="en-US" sz="1200" dirty="0" smtClean="0">
                <a:latin typeface="+mn-lt"/>
                <a:ea typeface="+mn-ea"/>
                <a:cs typeface="+mn-ea"/>
                <a:sym typeface="+mn-lt"/>
              </a:rPr>
              <a:t>信息</a:t>
            </a:r>
            <a:endParaRPr lang="zh-CN" altLang="en-US" sz="1200" dirty="0" smtClean="0">
              <a:latin typeface="+mn-lt"/>
              <a:ea typeface="+mn-ea"/>
              <a:cs typeface="+mn-ea"/>
              <a:sym typeface="+mn-lt"/>
            </a:endParaRPr>
          </a:p>
          <a:p>
            <a:pPr lvl="1"/>
            <a:r>
              <a:rPr lang="en-US" altLang="zh-CN" sz="1600" dirty="0" err="1" smtClean="0">
                <a:latin typeface="+mn-lt"/>
                <a:ea typeface="+mn-ea"/>
                <a:cs typeface="+mn-ea"/>
                <a:sym typeface="+mn-lt"/>
              </a:rPr>
              <a:t>DaemonSet</a:t>
            </a:r>
            <a:r>
              <a:rPr lang="zh-CN" altLang="en-US" sz="1600" dirty="0" smtClean="0">
                <a:latin typeface="+mn-lt"/>
                <a:ea typeface="+mn-ea"/>
                <a:cs typeface="+mn-ea"/>
                <a:sym typeface="+mn-lt"/>
              </a:rPr>
              <a:t>有以下特点：</a:t>
            </a:r>
            <a:endParaRPr lang="en-US" altLang="zh-CN" sz="1600" dirty="0" smtClean="0">
              <a:latin typeface="+mn-lt"/>
              <a:ea typeface="+mn-ea"/>
              <a:cs typeface="+mn-ea"/>
              <a:sym typeface="+mn-lt"/>
            </a:endParaRPr>
          </a:p>
          <a:p>
            <a:pPr lvl="2"/>
            <a:r>
              <a:rPr lang="zh-CN" altLang="en-US" sz="1400" dirty="0" smtClean="0">
                <a:latin typeface="+mn-lt"/>
                <a:ea typeface="+mn-ea"/>
                <a:cs typeface="+mn-ea"/>
                <a:sym typeface="+mn-lt"/>
              </a:rPr>
              <a:t>每个节点都会运行一个且只有一个</a:t>
            </a:r>
            <a:r>
              <a:rPr lang="en-US" altLang="zh-CN" sz="1400" dirty="0" smtClean="0">
                <a:latin typeface="+mn-lt"/>
                <a:ea typeface="+mn-ea"/>
                <a:cs typeface="+mn-ea"/>
                <a:sym typeface="+mn-lt"/>
              </a:rPr>
              <a:t>Pod</a:t>
            </a:r>
            <a:r>
              <a:rPr lang="zh-CN" altLang="en-US" sz="1400" dirty="0" smtClean="0">
                <a:latin typeface="+mn-lt"/>
                <a:ea typeface="+mn-ea"/>
                <a:cs typeface="+mn-ea"/>
                <a:sym typeface="+mn-lt"/>
              </a:rPr>
              <a:t>副本</a:t>
            </a:r>
            <a:endParaRPr lang="en-US" altLang="zh-CN" sz="1400" dirty="0" smtClean="0">
              <a:latin typeface="+mn-lt"/>
              <a:ea typeface="+mn-ea"/>
              <a:cs typeface="+mn-ea"/>
              <a:sym typeface="+mn-lt"/>
            </a:endParaRPr>
          </a:p>
          <a:p>
            <a:pPr lvl="1"/>
            <a:endParaRPr lang="en-US" altLang="zh-CN" sz="1600" dirty="0" smtClean="0">
              <a:latin typeface="+mn-lt"/>
              <a:ea typeface="+mn-ea"/>
              <a:cs typeface="+mn-ea"/>
              <a:sym typeface="+mn-lt"/>
            </a:endParaRPr>
          </a:p>
          <a:p>
            <a:pPr lvl="1"/>
            <a:endParaRPr lang="zh-CN" altLang="en-US" sz="1600" dirty="0">
              <a:latin typeface="+mn-lt"/>
              <a:ea typeface="+mn-ea"/>
              <a:cs typeface="+mn-ea"/>
              <a:sym typeface="+mn-lt"/>
            </a:endParaRPr>
          </a:p>
        </p:txBody>
      </p:sp>
      <p:sp>
        <p:nvSpPr>
          <p:cNvPr id="5" name="矩形 4"/>
          <p:cNvSpPr/>
          <p:nvPr/>
        </p:nvSpPr>
        <p:spPr>
          <a:xfrm>
            <a:off x="6193473" y="1576679"/>
            <a:ext cx="4524284" cy="4358116"/>
          </a:xfrm>
          <a:prstGeom prst="rect">
            <a:avLst/>
          </a:prstGeom>
          <a:solidFill>
            <a:schemeClr val="bg1">
              <a:lumMod val="85000"/>
            </a:schemeClr>
          </a:solidFill>
          <a:ln>
            <a:noFill/>
          </a:ln>
        </p:spPr>
        <p:txBody>
          <a:bodyPr wrap="square">
            <a:spAutoFit/>
          </a:bodyPr>
          <a:lstStyle/>
          <a:p>
            <a:pPr>
              <a:lnSpc>
                <a:spcPct val="110000"/>
              </a:lnSpc>
            </a:pPr>
            <a:r>
              <a:rPr lang="en-US" altLang="zh-CN" sz="1200" kern="0" dirty="0">
                <a:cs typeface="+mn-ea"/>
                <a:sym typeface="+mn-lt"/>
              </a:rPr>
              <a:t>apiVersion: apps/v1</a:t>
            </a:r>
            <a:endParaRPr lang="en-US" altLang="zh-CN" sz="1200" kern="0" dirty="0">
              <a:cs typeface="+mn-ea"/>
              <a:sym typeface="+mn-lt"/>
            </a:endParaRPr>
          </a:p>
          <a:p>
            <a:pPr>
              <a:lnSpc>
                <a:spcPct val="110000"/>
              </a:lnSpc>
            </a:pPr>
            <a:r>
              <a:rPr lang="en-US" altLang="zh-CN" sz="1200" kern="0" dirty="0">
                <a:cs typeface="+mn-ea"/>
                <a:sym typeface="+mn-lt"/>
              </a:rPr>
              <a:t>kind: </a:t>
            </a:r>
            <a:r>
              <a:rPr lang="en-US" altLang="zh-CN" sz="1200" kern="0" dirty="0" err="1">
                <a:cs typeface="+mn-ea"/>
                <a:sym typeface="+mn-lt"/>
              </a:rPr>
              <a:t>DaemonSet</a:t>
            </a:r>
            <a:endParaRPr lang="en-US" altLang="zh-CN" sz="1200" kern="0" dirty="0">
              <a:cs typeface="+mn-ea"/>
              <a:sym typeface="+mn-lt"/>
            </a:endParaRPr>
          </a:p>
          <a:p>
            <a:pPr>
              <a:lnSpc>
                <a:spcPct val="110000"/>
              </a:lnSpc>
            </a:pPr>
            <a:r>
              <a:rPr lang="en-US" altLang="zh-CN" sz="1200" kern="0" dirty="0">
                <a:cs typeface="+mn-ea"/>
                <a:sym typeface="+mn-lt"/>
              </a:rPr>
              <a:t>metadata:</a:t>
            </a:r>
            <a:endParaRPr lang="en-US" altLang="zh-CN" sz="1200" kern="0" dirty="0">
              <a:cs typeface="+mn-ea"/>
              <a:sym typeface="+mn-lt"/>
            </a:endParaRPr>
          </a:p>
          <a:p>
            <a:pPr>
              <a:lnSpc>
                <a:spcPct val="110000"/>
              </a:lnSpc>
            </a:pPr>
            <a:r>
              <a:rPr lang="en-US" altLang="zh-CN" sz="1200" kern="0" dirty="0">
                <a:cs typeface="+mn-ea"/>
                <a:sym typeface="+mn-lt"/>
              </a:rPr>
              <a:t>  name: </a:t>
            </a:r>
            <a:r>
              <a:rPr lang="en-US" altLang="zh-CN" sz="1200" kern="0" dirty="0" err="1">
                <a:cs typeface="+mn-ea"/>
                <a:sym typeface="+mn-lt"/>
              </a:rPr>
              <a:t>zabbix</a:t>
            </a:r>
            <a:endParaRPr lang="en-US" altLang="zh-CN" sz="1200" kern="0" dirty="0">
              <a:cs typeface="+mn-ea"/>
              <a:sym typeface="+mn-lt"/>
            </a:endParaRPr>
          </a:p>
          <a:p>
            <a:pPr>
              <a:lnSpc>
                <a:spcPct val="110000"/>
              </a:lnSpc>
            </a:pPr>
            <a:r>
              <a:rPr lang="en-US" altLang="zh-CN" sz="1200" kern="0" dirty="0">
                <a:cs typeface="+mn-ea"/>
                <a:sym typeface="+mn-lt"/>
              </a:rPr>
              <a:t>  labels:</a:t>
            </a:r>
            <a:endParaRPr lang="en-US" altLang="zh-CN" sz="1200" kern="0" dirty="0">
              <a:cs typeface="+mn-ea"/>
              <a:sym typeface="+mn-lt"/>
            </a:endParaRPr>
          </a:p>
          <a:p>
            <a:pPr>
              <a:lnSpc>
                <a:spcPct val="110000"/>
              </a:lnSpc>
            </a:pPr>
            <a:r>
              <a:rPr lang="en-US" altLang="zh-CN" sz="1200" kern="0" dirty="0">
                <a:cs typeface="+mn-ea"/>
                <a:sym typeface="+mn-lt"/>
              </a:rPr>
              <a:t>    app: </a:t>
            </a:r>
            <a:r>
              <a:rPr lang="en-US" altLang="zh-CN" sz="1200" kern="0" dirty="0" err="1">
                <a:cs typeface="+mn-ea"/>
                <a:sym typeface="+mn-lt"/>
              </a:rPr>
              <a:t>zabbix</a:t>
            </a:r>
            <a:endParaRPr lang="en-US" altLang="zh-CN" sz="1200" kern="0" dirty="0">
              <a:cs typeface="+mn-ea"/>
              <a:sym typeface="+mn-lt"/>
            </a:endParaRPr>
          </a:p>
          <a:p>
            <a:pPr>
              <a:lnSpc>
                <a:spcPct val="110000"/>
              </a:lnSpc>
            </a:pPr>
            <a:r>
              <a:rPr lang="en-US" altLang="zh-CN" sz="1200" kern="0" dirty="0">
                <a:cs typeface="+mn-ea"/>
                <a:sym typeface="+mn-lt"/>
              </a:rPr>
              <a:t>  annotations:</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err="1" smtClean="0">
                <a:cs typeface="+mn-ea"/>
                <a:sym typeface="+mn-lt"/>
              </a:rPr>
              <a:t>zabbix</a:t>
            </a:r>
            <a:r>
              <a:rPr lang="en-US" altLang="zh-CN" sz="1200" kern="0" dirty="0">
                <a:cs typeface="+mn-ea"/>
                <a:sym typeface="+mn-lt"/>
              </a:rPr>
              <a:t>: this is the name of cluster</a:t>
            </a:r>
            <a:endParaRPr lang="en-US" altLang="zh-CN" sz="1200" kern="0" dirty="0">
              <a:cs typeface="+mn-ea"/>
              <a:sym typeface="+mn-lt"/>
            </a:endParaRPr>
          </a:p>
          <a:p>
            <a:pPr>
              <a:lnSpc>
                <a:spcPct val="110000"/>
              </a:lnSpc>
            </a:pPr>
            <a:r>
              <a:rPr lang="en-US" altLang="zh-CN" sz="1200" kern="0" dirty="0">
                <a:cs typeface="+mn-ea"/>
                <a:sym typeface="+mn-lt"/>
              </a:rPr>
              <a:t>spec:</a:t>
            </a:r>
            <a:endParaRPr lang="en-US" altLang="zh-CN" sz="1200" kern="0" dirty="0">
              <a:cs typeface="+mn-ea"/>
              <a:sym typeface="+mn-lt"/>
            </a:endParaRPr>
          </a:p>
          <a:p>
            <a:pPr>
              <a:lnSpc>
                <a:spcPct val="110000"/>
              </a:lnSpc>
            </a:pPr>
            <a:r>
              <a:rPr lang="en-US" altLang="zh-CN" sz="1200" kern="0" dirty="0">
                <a:cs typeface="+mn-ea"/>
                <a:sym typeface="+mn-lt"/>
              </a:rPr>
              <a:t>  selector:</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err="1">
                <a:cs typeface="+mn-ea"/>
                <a:sym typeface="+mn-lt"/>
              </a:rPr>
              <a:t>matchLabels</a:t>
            </a:r>
            <a:r>
              <a:rPr lang="en-US" altLang="zh-CN" sz="1200" kern="0" dirty="0">
                <a:cs typeface="+mn-ea"/>
                <a:sym typeface="+mn-lt"/>
              </a:rPr>
              <a:t>:</a:t>
            </a:r>
            <a:endParaRPr lang="en-US" altLang="zh-CN" sz="1200" kern="0" dirty="0">
              <a:cs typeface="+mn-ea"/>
              <a:sym typeface="+mn-lt"/>
            </a:endParaRPr>
          </a:p>
          <a:p>
            <a:pPr>
              <a:lnSpc>
                <a:spcPct val="110000"/>
              </a:lnSpc>
            </a:pPr>
            <a:r>
              <a:rPr lang="en-US" altLang="zh-CN" sz="1200" kern="0" dirty="0">
                <a:cs typeface="+mn-ea"/>
                <a:sym typeface="+mn-lt"/>
              </a:rPr>
              <a:t>      app</a:t>
            </a:r>
            <a:r>
              <a:rPr lang="en-US" altLang="zh-CN" sz="1200" kern="0">
                <a:cs typeface="+mn-ea"/>
                <a:sym typeface="+mn-lt"/>
              </a:rPr>
              <a:t>: </a:t>
            </a:r>
            <a:r>
              <a:rPr lang="en-US" altLang="zh-CN" sz="1200" kern="0" smtClean="0">
                <a:cs typeface="+mn-ea"/>
                <a:sym typeface="+mn-lt"/>
              </a:rPr>
              <a:t>zabbix-agent</a:t>
            </a:r>
            <a:endParaRPr lang="en-US" altLang="zh-CN" sz="1200" kern="0" dirty="0">
              <a:cs typeface="+mn-ea"/>
              <a:sym typeface="+mn-lt"/>
            </a:endParaRPr>
          </a:p>
          <a:p>
            <a:pPr>
              <a:lnSpc>
                <a:spcPct val="110000"/>
              </a:lnSpc>
            </a:pPr>
            <a:r>
              <a:rPr lang="en-US" altLang="zh-CN" sz="1200" kern="0" dirty="0">
                <a:cs typeface="+mn-ea"/>
                <a:sym typeface="+mn-lt"/>
              </a:rPr>
              <a:t>  template:</a:t>
            </a:r>
            <a:endParaRPr lang="en-US" altLang="zh-CN" sz="1200" kern="0" dirty="0">
              <a:cs typeface="+mn-ea"/>
              <a:sym typeface="+mn-lt"/>
            </a:endParaRPr>
          </a:p>
          <a:p>
            <a:pPr>
              <a:lnSpc>
                <a:spcPct val="110000"/>
              </a:lnSpc>
            </a:pPr>
            <a:r>
              <a:rPr lang="en-US" altLang="zh-CN" sz="1200" kern="0" dirty="0">
                <a:cs typeface="+mn-ea"/>
                <a:sym typeface="+mn-lt"/>
              </a:rPr>
              <a:t>     metadata:</a:t>
            </a:r>
            <a:endParaRPr lang="en-US" altLang="zh-CN" sz="1200" kern="0" dirty="0">
              <a:cs typeface="+mn-ea"/>
              <a:sym typeface="+mn-lt"/>
            </a:endParaRPr>
          </a:p>
          <a:p>
            <a:pPr>
              <a:lnSpc>
                <a:spcPct val="110000"/>
              </a:lnSpc>
            </a:pPr>
            <a:r>
              <a:rPr lang="en-US" altLang="zh-CN" sz="1200" kern="0" dirty="0">
                <a:cs typeface="+mn-ea"/>
                <a:sym typeface="+mn-lt"/>
              </a:rPr>
              <a:t>       labels:</a:t>
            </a:r>
            <a:endParaRPr lang="en-US" altLang="zh-CN" sz="1200" kern="0" dirty="0">
              <a:cs typeface="+mn-ea"/>
              <a:sym typeface="+mn-lt"/>
            </a:endParaRPr>
          </a:p>
          <a:p>
            <a:pPr>
              <a:lnSpc>
                <a:spcPct val="110000"/>
              </a:lnSpc>
            </a:pPr>
            <a:r>
              <a:rPr lang="en-US" altLang="zh-CN" sz="1200" kern="0" dirty="0">
                <a:cs typeface="+mn-ea"/>
                <a:sym typeface="+mn-lt"/>
              </a:rPr>
              <a:t>         app</a:t>
            </a:r>
            <a:r>
              <a:rPr lang="en-US" altLang="zh-CN" sz="1200" kern="0">
                <a:cs typeface="+mn-ea"/>
                <a:sym typeface="+mn-lt"/>
              </a:rPr>
              <a:t>: </a:t>
            </a:r>
            <a:r>
              <a:rPr lang="en-US" altLang="zh-CN" sz="1200" kern="0" smtClean="0">
                <a:cs typeface="+mn-ea"/>
                <a:sym typeface="+mn-lt"/>
              </a:rPr>
              <a:t>zabbix-agent</a:t>
            </a:r>
            <a:endParaRPr lang="en-US" altLang="zh-CN" sz="1200" kern="0" dirty="0">
              <a:cs typeface="+mn-ea"/>
              <a:sym typeface="+mn-lt"/>
            </a:endParaRPr>
          </a:p>
          <a:p>
            <a:pPr>
              <a:lnSpc>
                <a:spcPct val="110000"/>
              </a:lnSpc>
            </a:pPr>
            <a:r>
              <a:rPr lang="en-US" altLang="zh-CN" sz="1200" kern="0" dirty="0">
                <a:cs typeface="+mn-ea"/>
                <a:sym typeface="+mn-lt"/>
              </a:rPr>
              <a:t>     spec:</a:t>
            </a:r>
            <a:endParaRPr lang="en-US" altLang="zh-CN" sz="1200" kern="0" dirty="0">
              <a:cs typeface="+mn-ea"/>
              <a:sym typeface="+mn-lt"/>
            </a:endParaRPr>
          </a:p>
          <a:p>
            <a:pPr>
              <a:lnSpc>
                <a:spcPct val="110000"/>
              </a:lnSpc>
            </a:pPr>
            <a:r>
              <a:rPr lang="en-US" altLang="zh-CN" sz="1200" kern="0" dirty="0">
                <a:cs typeface="+mn-ea"/>
                <a:sym typeface="+mn-lt"/>
              </a:rPr>
              <a:t>       containers:</a:t>
            </a:r>
            <a:endParaRPr lang="en-US" altLang="zh-CN" sz="1200" kern="0" dirty="0">
              <a:cs typeface="+mn-ea"/>
              <a:sym typeface="+mn-lt"/>
            </a:endParaRPr>
          </a:p>
          <a:p>
            <a:pPr>
              <a:lnSpc>
                <a:spcPct val="110000"/>
              </a:lnSpc>
            </a:pPr>
            <a:r>
              <a:rPr lang="en-US" altLang="zh-CN" sz="1200" kern="0">
                <a:cs typeface="+mn-ea"/>
                <a:sym typeface="+mn-lt"/>
              </a:rPr>
              <a:t>       </a:t>
            </a:r>
            <a:r>
              <a:rPr lang="en-US" altLang="zh-CN" sz="1200" kern="0" smtClean="0">
                <a:cs typeface="+mn-ea"/>
                <a:sym typeface="+mn-lt"/>
              </a:rPr>
              <a:t>- </a:t>
            </a:r>
            <a:r>
              <a:rPr lang="en-US" altLang="zh-CN" sz="1200" kern="0" dirty="0">
                <a:cs typeface="+mn-ea"/>
                <a:sym typeface="+mn-lt"/>
              </a:rPr>
              <a:t>image: </a:t>
            </a:r>
            <a:r>
              <a:rPr lang="en-US" altLang="zh-CN" sz="1200" kern="0" dirty="0" err="1" smtClean="0">
                <a:cs typeface="+mn-ea"/>
                <a:sym typeface="+mn-lt"/>
              </a:rPr>
              <a:t>zabbix:agent</a:t>
            </a:r>
            <a:endParaRPr lang="en-US" altLang="zh-CN" sz="1200" kern="0" dirty="0">
              <a:cs typeface="+mn-ea"/>
              <a:sym typeface="+mn-lt"/>
            </a:endParaRPr>
          </a:p>
          <a:p>
            <a:pPr>
              <a:lnSpc>
                <a:spcPct val="110000"/>
              </a:lnSpc>
            </a:pPr>
            <a:r>
              <a:rPr lang="en-US" altLang="zh-CN" sz="1200" kern="0" dirty="0">
                <a:cs typeface="+mn-ea"/>
                <a:sym typeface="+mn-lt"/>
              </a:rPr>
              <a:t>         name</a:t>
            </a:r>
            <a:r>
              <a:rPr lang="en-US" altLang="zh-CN" sz="1200" kern="0">
                <a:cs typeface="+mn-ea"/>
                <a:sym typeface="+mn-lt"/>
              </a:rPr>
              <a:t>: </a:t>
            </a:r>
            <a:r>
              <a:rPr lang="en-US" altLang="zh-CN" sz="1200" kern="0" smtClean="0">
                <a:cs typeface="+mn-ea"/>
                <a:sym typeface="+mn-lt"/>
              </a:rPr>
              <a:t>zabbix-agent</a:t>
            </a:r>
            <a:endParaRPr lang="en-US" altLang="zh-CN" sz="1200" kern="0" dirty="0" smtClean="0">
              <a:cs typeface="+mn-ea"/>
              <a:sym typeface="+mn-lt"/>
            </a:endParaRPr>
          </a:p>
          <a:p>
            <a:pPr>
              <a:lnSpc>
                <a:spcPct val="110000"/>
              </a:lnSpc>
            </a:pPr>
            <a:r>
              <a:rPr lang="en-US" altLang="zh-CN" sz="1200" kern="0" dirty="0" smtClean="0">
                <a:cs typeface="+mn-ea"/>
                <a:sym typeface="+mn-lt"/>
              </a:rPr>
              <a:t>……</a:t>
            </a:r>
            <a:endParaRPr lang="en-US" altLang="zh-CN" sz="1200" kern="0" dirty="0">
              <a:cs typeface="+mn-ea"/>
              <a:sym typeface="+mn-lt"/>
            </a:endParaRPr>
          </a:p>
        </p:txBody>
      </p:sp>
      <p:sp>
        <p:nvSpPr>
          <p:cNvPr id="6" name="矩形 5"/>
          <p:cNvSpPr/>
          <p:nvPr/>
        </p:nvSpPr>
        <p:spPr>
          <a:xfrm>
            <a:off x="6256537" y="1642883"/>
            <a:ext cx="1484690" cy="381409"/>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矩形 7"/>
          <p:cNvSpPr/>
          <p:nvPr/>
        </p:nvSpPr>
        <p:spPr>
          <a:xfrm>
            <a:off x="6256537" y="2090496"/>
            <a:ext cx="2506296" cy="1144588"/>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 name="矩形 8"/>
          <p:cNvSpPr/>
          <p:nvPr/>
        </p:nvSpPr>
        <p:spPr>
          <a:xfrm>
            <a:off x="6256536" y="3296948"/>
            <a:ext cx="2575665" cy="2630607"/>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椭圆形标注 9"/>
          <p:cNvSpPr/>
          <p:nvPr/>
        </p:nvSpPr>
        <p:spPr>
          <a:xfrm>
            <a:off x="8035065" y="1637382"/>
            <a:ext cx="1770846"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cs typeface="+mn-ea"/>
                <a:sym typeface="+mn-lt"/>
              </a:rPr>
              <a:t>GVK</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11" name="椭圆形标注 10"/>
          <p:cNvSpPr/>
          <p:nvPr/>
        </p:nvSpPr>
        <p:spPr>
          <a:xfrm>
            <a:off x="9042414" y="2376317"/>
            <a:ext cx="1536605"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元数据</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12" name="椭圆形标注 11"/>
          <p:cNvSpPr/>
          <p:nvPr/>
        </p:nvSpPr>
        <p:spPr>
          <a:xfrm>
            <a:off x="9092861" y="4669402"/>
            <a:ext cx="1536605"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对象规格</a:t>
            </a:r>
            <a:endParaRPr lang="zh-CN" altLang="en-US" sz="1400" dirty="0">
              <a:solidFill>
                <a:schemeClr val="tx1"/>
              </a:solidFill>
              <a:cs typeface="+mn-ea"/>
              <a:sym typeface="+mn-lt"/>
            </a:endParaRPr>
          </a:p>
        </p:txBody>
      </p:sp>
      <p:sp>
        <p:nvSpPr>
          <p:cNvPr id="13" name="矩形 12"/>
          <p:cNvSpPr/>
          <p:nvPr/>
        </p:nvSpPr>
        <p:spPr>
          <a:xfrm>
            <a:off x="6291267" y="4055397"/>
            <a:ext cx="1764055" cy="1617934"/>
          </a:xfrm>
          <a:prstGeom prst="rect">
            <a:avLst/>
          </a:prstGeom>
          <a:noFill/>
          <a:ln w="12700">
            <a:solidFill>
              <a:srgbClr val="C7000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形标注 13"/>
          <p:cNvSpPr/>
          <p:nvPr/>
        </p:nvSpPr>
        <p:spPr>
          <a:xfrm>
            <a:off x="7905780" y="3771717"/>
            <a:ext cx="1292773" cy="420012"/>
          </a:xfrm>
          <a:prstGeom prst="wedgeEllipseCallout">
            <a:avLst>
              <a:gd name="adj1" fmla="val -36656"/>
              <a:gd name="adj2" fmla="val 61442"/>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cs typeface="+mn-ea"/>
                <a:sym typeface="+mn-lt"/>
              </a:rPr>
              <a:t>Pod</a:t>
            </a:r>
            <a:r>
              <a:rPr lang="zh-CN" altLang="en-US" sz="1400" dirty="0" smtClean="0">
                <a:solidFill>
                  <a:schemeClr val="tx1"/>
                </a:solidFill>
                <a:cs typeface="+mn-ea"/>
                <a:sym typeface="+mn-lt"/>
              </a:rPr>
              <a:t>规格</a:t>
            </a:r>
            <a:endParaRPr lang="zh-CN" altLang="en-US" sz="1400" dirty="0">
              <a:solidFill>
                <a:schemeClr val="tx1"/>
              </a:solidFill>
              <a:cs typeface="+mn-ea"/>
              <a:sym typeface="+mn-l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创建一个普通任务</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0"/>
            <a:ext cx="11293475" cy="4171021"/>
          </a:xfrm>
        </p:spPr>
        <p:txBody>
          <a:bodyPr/>
          <a:lstStyle/>
          <a:p>
            <a:r>
              <a:rPr lang="zh-CN" altLang="en-US" sz="1800" dirty="0">
                <a:latin typeface="+mn-lt"/>
                <a:ea typeface="+mn-ea"/>
                <a:cs typeface="+mn-ea"/>
                <a:sym typeface="+mn-lt"/>
              </a:rPr>
              <a:t>需求</a:t>
            </a:r>
            <a:r>
              <a:rPr lang="zh-CN" altLang="en-US" sz="1800" dirty="0" smtClean="0">
                <a:latin typeface="+mn-lt"/>
                <a:ea typeface="+mn-ea"/>
                <a:cs typeface="+mn-ea"/>
                <a:sym typeface="+mn-lt"/>
              </a:rPr>
              <a:t>：尝试</a:t>
            </a:r>
            <a:r>
              <a:rPr lang="en-US" altLang="zh-CN" sz="1800" dirty="0" smtClean="0">
                <a:latin typeface="+mn-lt"/>
                <a:ea typeface="+mn-ea"/>
                <a:cs typeface="+mn-ea"/>
                <a:sym typeface="+mn-lt"/>
              </a:rPr>
              <a:t>ping 192.168.100.11</a:t>
            </a:r>
            <a:r>
              <a:rPr lang="zh-CN" altLang="en-US" sz="1800" dirty="0" smtClean="0">
                <a:latin typeface="+mn-lt"/>
                <a:ea typeface="+mn-ea"/>
                <a:cs typeface="+mn-ea"/>
                <a:sym typeface="+mn-lt"/>
              </a:rPr>
              <a:t>，测试该地址是否能够被</a:t>
            </a:r>
            <a:r>
              <a:rPr lang="en-US" altLang="zh-CN" sz="1800" dirty="0" smtClean="0">
                <a:latin typeface="+mn-lt"/>
                <a:ea typeface="+mn-ea"/>
                <a:cs typeface="+mn-ea"/>
                <a:sym typeface="+mn-lt"/>
              </a:rPr>
              <a:t>ping</a:t>
            </a:r>
            <a:r>
              <a:rPr lang="zh-CN" altLang="en-US" sz="1800" dirty="0" smtClean="0">
                <a:latin typeface="+mn-lt"/>
                <a:ea typeface="+mn-ea"/>
                <a:cs typeface="+mn-ea"/>
                <a:sym typeface="+mn-lt"/>
              </a:rPr>
              <a:t>通</a:t>
            </a:r>
            <a:endParaRPr lang="en-US" altLang="zh-CN" sz="1800" dirty="0" smtClean="0">
              <a:latin typeface="+mn-lt"/>
              <a:ea typeface="+mn-ea"/>
              <a:cs typeface="+mn-ea"/>
              <a:sym typeface="+mn-lt"/>
            </a:endParaRPr>
          </a:p>
          <a:p>
            <a:r>
              <a:rPr lang="en-US" altLang="zh-CN" sz="1800" dirty="0" smtClean="0">
                <a:latin typeface="+mn-lt"/>
                <a:ea typeface="+mn-ea"/>
                <a:cs typeface="+mn-ea"/>
                <a:sym typeface="+mn-lt"/>
              </a:rPr>
              <a:t>Job</a:t>
            </a:r>
            <a:r>
              <a:rPr lang="zh-CN" altLang="en-US" sz="1800" dirty="0" smtClean="0">
                <a:latin typeface="+mn-lt"/>
                <a:ea typeface="+mn-ea"/>
                <a:cs typeface="+mn-ea"/>
                <a:sym typeface="+mn-lt"/>
              </a:rPr>
              <a:t>说明：</a:t>
            </a:r>
            <a:endParaRPr lang="en-US" altLang="zh-CN" sz="1800" dirty="0" smtClean="0">
              <a:latin typeface="+mn-lt"/>
              <a:ea typeface="+mn-ea"/>
              <a:cs typeface="+mn-ea"/>
              <a:sym typeface="+mn-lt"/>
            </a:endParaRPr>
          </a:p>
          <a:p>
            <a:pPr lvl="1"/>
            <a:r>
              <a:rPr lang="en-US" altLang="zh-CN" sz="1600" dirty="0" smtClean="0">
                <a:latin typeface="+mn-lt"/>
                <a:ea typeface="+mn-ea"/>
                <a:cs typeface="+mn-ea"/>
                <a:sym typeface="+mn-lt"/>
              </a:rPr>
              <a:t>Job </a:t>
            </a:r>
            <a:r>
              <a:rPr lang="en-US" altLang="zh-CN" sz="1600" dirty="0">
                <a:latin typeface="+mn-lt"/>
                <a:ea typeface="+mn-ea"/>
                <a:cs typeface="+mn-ea"/>
                <a:sym typeface="+mn-lt"/>
              </a:rPr>
              <a:t>YAML</a:t>
            </a:r>
            <a:r>
              <a:rPr lang="zh-CN" altLang="en-US" sz="1600" dirty="0">
                <a:latin typeface="+mn-lt"/>
                <a:ea typeface="+mn-ea"/>
                <a:cs typeface="+mn-ea"/>
                <a:sym typeface="+mn-lt"/>
              </a:rPr>
              <a:t>文件有三部分组成：</a:t>
            </a:r>
            <a:endParaRPr lang="en-US" altLang="zh-CN" sz="1600" dirty="0">
              <a:latin typeface="+mn-lt"/>
              <a:ea typeface="+mn-ea"/>
              <a:cs typeface="+mn-ea"/>
              <a:sym typeface="+mn-lt"/>
            </a:endParaRPr>
          </a:p>
          <a:p>
            <a:pPr lvl="2"/>
            <a:r>
              <a:rPr lang="en-US" altLang="zh-CN" sz="1400" dirty="0">
                <a:latin typeface="+mn-lt"/>
                <a:ea typeface="+mn-ea"/>
                <a:cs typeface="+mn-ea"/>
                <a:sym typeface="+mn-lt"/>
              </a:rPr>
              <a:t>GVK</a:t>
            </a:r>
            <a:endParaRPr lang="en-US" altLang="zh-CN" sz="1400" dirty="0">
              <a:latin typeface="+mn-lt"/>
              <a:ea typeface="+mn-ea"/>
              <a:cs typeface="+mn-ea"/>
              <a:sym typeface="+mn-lt"/>
            </a:endParaRPr>
          </a:p>
          <a:p>
            <a:pPr lvl="2"/>
            <a:r>
              <a:rPr lang="zh-CN" altLang="en-US" sz="1400" dirty="0">
                <a:latin typeface="+mn-lt"/>
                <a:ea typeface="+mn-ea"/>
                <a:cs typeface="+mn-ea"/>
                <a:sym typeface="+mn-lt"/>
              </a:rPr>
              <a:t>元数据</a:t>
            </a:r>
            <a:r>
              <a:rPr lang="zh-CN" altLang="en-US" sz="1400" dirty="0" smtClean="0">
                <a:latin typeface="+mn-lt"/>
                <a:ea typeface="+mn-ea"/>
                <a:cs typeface="+mn-ea"/>
                <a:sym typeface="+mn-lt"/>
              </a:rPr>
              <a:t>信息</a:t>
            </a:r>
            <a:endParaRPr lang="en-US" altLang="zh-CN" sz="1400" dirty="0" smtClean="0">
              <a:latin typeface="+mn-lt"/>
              <a:ea typeface="+mn-ea"/>
              <a:cs typeface="+mn-ea"/>
              <a:sym typeface="+mn-lt"/>
            </a:endParaRPr>
          </a:p>
          <a:p>
            <a:pPr lvl="2"/>
            <a:r>
              <a:rPr lang="zh-CN" altLang="en-US" sz="1400" dirty="0" smtClean="0">
                <a:latin typeface="+mn-lt"/>
                <a:ea typeface="+mn-ea"/>
                <a:cs typeface="+mn-ea"/>
                <a:sym typeface="+mn-lt"/>
              </a:rPr>
              <a:t>对象规格</a:t>
            </a:r>
            <a:endParaRPr lang="en-US" altLang="zh-CN" sz="1400" dirty="0" smtClean="0">
              <a:latin typeface="+mn-lt"/>
              <a:ea typeface="+mn-ea"/>
              <a:cs typeface="+mn-ea"/>
              <a:sym typeface="+mn-lt"/>
            </a:endParaRPr>
          </a:p>
          <a:p>
            <a:pPr lvl="3"/>
            <a:r>
              <a:rPr lang="en-US" altLang="zh-CN" sz="1200" dirty="0" err="1">
                <a:solidFill>
                  <a:prstClr val="black"/>
                </a:solidFill>
                <a:latin typeface="+mn-lt"/>
                <a:ea typeface="+mn-ea"/>
                <a:cs typeface="+mn-ea"/>
                <a:sym typeface="+mn-lt"/>
              </a:rPr>
              <a:t>backoffLimit</a:t>
            </a:r>
            <a:r>
              <a:rPr lang="zh-CN" altLang="en-US" sz="1200" dirty="0">
                <a:solidFill>
                  <a:prstClr val="black"/>
                </a:solidFill>
                <a:latin typeface="+mn-lt"/>
                <a:ea typeface="+mn-ea"/>
                <a:cs typeface="+mn-ea"/>
                <a:sym typeface="+mn-lt"/>
              </a:rPr>
              <a:t>：如果任务失败，重试的次数</a:t>
            </a:r>
            <a:endParaRPr lang="en-US" altLang="zh-CN" sz="1200" dirty="0">
              <a:solidFill>
                <a:prstClr val="black"/>
              </a:solidFill>
              <a:latin typeface="+mn-lt"/>
              <a:ea typeface="+mn-ea"/>
              <a:cs typeface="+mn-ea"/>
              <a:sym typeface="+mn-lt"/>
            </a:endParaRPr>
          </a:p>
          <a:p>
            <a:pPr lvl="3"/>
            <a:r>
              <a:rPr lang="en-US" altLang="zh-CN" sz="1200" dirty="0" err="1">
                <a:solidFill>
                  <a:prstClr val="black"/>
                </a:solidFill>
                <a:latin typeface="+mn-lt"/>
                <a:ea typeface="+mn-ea"/>
                <a:cs typeface="+mn-ea"/>
                <a:sym typeface="+mn-lt"/>
              </a:rPr>
              <a:t>activeDeadlineSeconds</a:t>
            </a:r>
            <a:r>
              <a:rPr lang="zh-CN" altLang="en-US" sz="1200" dirty="0">
                <a:solidFill>
                  <a:prstClr val="black"/>
                </a:solidFill>
                <a:latin typeface="+mn-lt"/>
                <a:ea typeface="+mn-ea"/>
                <a:cs typeface="+mn-ea"/>
                <a:sym typeface="+mn-lt"/>
              </a:rPr>
              <a:t>：任务的存活</a:t>
            </a:r>
            <a:r>
              <a:rPr lang="zh-CN" altLang="en-US" sz="1200" dirty="0" smtClean="0">
                <a:solidFill>
                  <a:prstClr val="black"/>
                </a:solidFill>
                <a:latin typeface="+mn-lt"/>
                <a:ea typeface="+mn-ea"/>
                <a:cs typeface="+mn-ea"/>
                <a:sym typeface="+mn-lt"/>
              </a:rPr>
              <a:t>时长</a:t>
            </a:r>
            <a:endParaRPr lang="en-US" altLang="zh-CN" sz="1400" dirty="0">
              <a:latin typeface="+mn-lt"/>
              <a:ea typeface="+mn-ea"/>
              <a:cs typeface="+mn-ea"/>
              <a:sym typeface="+mn-lt"/>
            </a:endParaRPr>
          </a:p>
          <a:p>
            <a:pPr lvl="1"/>
            <a:r>
              <a:rPr lang="en-US" altLang="zh-CN" sz="1600" dirty="0" smtClean="0">
                <a:latin typeface="+mn-lt"/>
                <a:ea typeface="+mn-ea"/>
                <a:cs typeface="+mn-ea"/>
                <a:sym typeface="+mn-lt"/>
              </a:rPr>
              <a:t>Job</a:t>
            </a:r>
            <a:r>
              <a:rPr lang="zh-CN" altLang="en-US" sz="1600" dirty="0" smtClean="0">
                <a:latin typeface="+mn-lt"/>
                <a:ea typeface="+mn-ea"/>
                <a:cs typeface="+mn-ea"/>
                <a:sym typeface="+mn-lt"/>
              </a:rPr>
              <a:t>有</a:t>
            </a:r>
            <a:r>
              <a:rPr lang="zh-CN" altLang="en-US" sz="1600" dirty="0">
                <a:latin typeface="+mn-lt"/>
                <a:ea typeface="+mn-ea"/>
                <a:cs typeface="+mn-ea"/>
                <a:sym typeface="+mn-lt"/>
              </a:rPr>
              <a:t>以下特点：</a:t>
            </a:r>
            <a:endParaRPr lang="en-US" altLang="zh-CN" sz="1600" dirty="0">
              <a:latin typeface="+mn-lt"/>
              <a:ea typeface="+mn-ea"/>
              <a:cs typeface="+mn-ea"/>
              <a:sym typeface="+mn-lt"/>
            </a:endParaRPr>
          </a:p>
          <a:p>
            <a:pPr lvl="2"/>
            <a:r>
              <a:rPr lang="en-US" altLang="zh-CN" sz="1400" dirty="0" smtClean="0">
                <a:latin typeface="+mn-lt"/>
                <a:ea typeface="+mn-ea"/>
                <a:cs typeface="+mn-ea"/>
                <a:sym typeface="+mn-lt"/>
              </a:rPr>
              <a:t>Job</a:t>
            </a:r>
            <a:r>
              <a:rPr lang="zh-CN" altLang="en-US" sz="1400" dirty="0" smtClean="0">
                <a:latin typeface="+mn-lt"/>
                <a:ea typeface="+mn-ea"/>
                <a:cs typeface="+mn-ea"/>
                <a:sym typeface="+mn-lt"/>
              </a:rPr>
              <a:t>是一个一次性任务，可以包含一个或多个</a:t>
            </a:r>
            <a:r>
              <a:rPr lang="en-US" altLang="zh-CN" sz="1400" dirty="0" smtClean="0">
                <a:latin typeface="+mn-lt"/>
                <a:ea typeface="+mn-ea"/>
                <a:cs typeface="+mn-ea"/>
                <a:sym typeface="+mn-lt"/>
              </a:rPr>
              <a:t>Pod</a:t>
            </a:r>
            <a:endParaRPr lang="en-US" altLang="zh-CN" sz="1400" dirty="0" smtClean="0">
              <a:latin typeface="+mn-lt"/>
              <a:ea typeface="+mn-ea"/>
              <a:cs typeface="+mn-ea"/>
              <a:sym typeface="+mn-lt"/>
            </a:endParaRPr>
          </a:p>
          <a:p>
            <a:pPr lvl="2"/>
            <a:r>
              <a:rPr lang="en-US" altLang="zh-CN" sz="1400" dirty="0" smtClean="0">
                <a:latin typeface="+mn-lt"/>
                <a:ea typeface="+mn-ea"/>
                <a:cs typeface="+mn-ea"/>
                <a:sym typeface="+mn-lt"/>
              </a:rPr>
              <a:t>Job YAML</a:t>
            </a:r>
            <a:r>
              <a:rPr lang="zh-CN" altLang="en-US" sz="1400" dirty="0" smtClean="0">
                <a:latin typeface="+mn-lt"/>
                <a:ea typeface="+mn-ea"/>
                <a:cs typeface="+mn-ea"/>
                <a:sym typeface="+mn-lt"/>
              </a:rPr>
              <a:t>文件中的</a:t>
            </a:r>
            <a:r>
              <a:rPr lang="en-US" altLang="zh-CN" sz="1400" dirty="0" err="1" smtClean="0">
                <a:latin typeface="+mn-lt"/>
                <a:ea typeface="+mn-ea"/>
                <a:cs typeface="+mn-ea"/>
                <a:sym typeface="+mn-lt"/>
              </a:rPr>
              <a:t>restartPolicy</a:t>
            </a:r>
            <a:r>
              <a:rPr lang="zh-CN" altLang="en-US" sz="1400" dirty="0" smtClean="0">
                <a:latin typeface="+mn-lt"/>
                <a:ea typeface="+mn-ea"/>
                <a:cs typeface="+mn-ea"/>
                <a:sym typeface="+mn-lt"/>
              </a:rPr>
              <a:t>用来规定</a:t>
            </a:r>
            <a:r>
              <a:rPr lang="en-US" altLang="zh-CN" sz="1400" dirty="0" smtClean="0">
                <a:latin typeface="+mn-lt"/>
                <a:ea typeface="+mn-ea"/>
                <a:cs typeface="+mn-ea"/>
                <a:sym typeface="+mn-lt"/>
              </a:rPr>
              <a:t>Pod</a:t>
            </a:r>
            <a:r>
              <a:rPr lang="zh-CN" altLang="en-US" sz="1400" dirty="0" smtClean="0">
                <a:latin typeface="+mn-lt"/>
                <a:ea typeface="+mn-ea"/>
                <a:cs typeface="+mn-ea"/>
                <a:sym typeface="+mn-lt"/>
              </a:rPr>
              <a:t>如果故障执行的策略</a:t>
            </a:r>
            <a:endParaRPr lang="en-US" altLang="zh-CN" sz="1400" dirty="0">
              <a:latin typeface="+mn-lt"/>
              <a:ea typeface="+mn-ea"/>
              <a:cs typeface="+mn-ea"/>
              <a:sym typeface="+mn-lt"/>
            </a:endParaRPr>
          </a:p>
          <a:p>
            <a:pPr lvl="1"/>
            <a:endParaRPr lang="zh-CN" altLang="en-US" sz="1600" dirty="0">
              <a:latin typeface="+mn-lt"/>
              <a:ea typeface="+mn-ea"/>
              <a:cs typeface="+mn-ea"/>
              <a:sym typeface="+mn-lt"/>
            </a:endParaRPr>
          </a:p>
        </p:txBody>
      </p:sp>
      <p:sp>
        <p:nvSpPr>
          <p:cNvPr id="5" name="矩形 4"/>
          <p:cNvSpPr/>
          <p:nvPr/>
        </p:nvSpPr>
        <p:spPr>
          <a:xfrm>
            <a:off x="7224803" y="1736239"/>
            <a:ext cx="4524284" cy="3735831"/>
          </a:xfrm>
          <a:prstGeom prst="rect">
            <a:avLst/>
          </a:prstGeom>
          <a:solidFill>
            <a:schemeClr val="bg1">
              <a:lumMod val="85000"/>
            </a:schemeClr>
          </a:solidFill>
          <a:ln>
            <a:noFill/>
          </a:ln>
        </p:spPr>
        <p:txBody>
          <a:bodyPr wrap="square">
            <a:spAutoFit/>
          </a:bodyPr>
          <a:lstStyle/>
          <a:p>
            <a:pPr>
              <a:lnSpc>
                <a:spcPct val="110000"/>
              </a:lnSpc>
            </a:pPr>
            <a:r>
              <a:rPr lang="en-US" altLang="zh-CN" sz="1200" kern="0" dirty="0">
                <a:cs typeface="+mn-ea"/>
                <a:sym typeface="+mn-lt"/>
              </a:rPr>
              <a:t>apiVersion: batch/v1</a:t>
            </a:r>
            <a:endParaRPr lang="en-US" altLang="zh-CN" sz="1200" kern="0" dirty="0">
              <a:cs typeface="+mn-ea"/>
              <a:sym typeface="+mn-lt"/>
            </a:endParaRPr>
          </a:p>
          <a:p>
            <a:pPr>
              <a:lnSpc>
                <a:spcPct val="110000"/>
              </a:lnSpc>
            </a:pPr>
            <a:r>
              <a:rPr lang="en-US" altLang="zh-CN" sz="1200" kern="0" dirty="0">
                <a:cs typeface="+mn-ea"/>
                <a:sym typeface="+mn-lt"/>
              </a:rPr>
              <a:t>kind: Job</a:t>
            </a:r>
            <a:endParaRPr lang="en-US" altLang="zh-CN" sz="1200" kern="0" dirty="0">
              <a:cs typeface="+mn-ea"/>
              <a:sym typeface="+mn-lt"/>
            </a:endParaRPr>
          </a:p>
          <a:p>
            <a:pPr>
              <a:lnSpc>
                <a:spcPct val="110000"/>
              </a:lnSpc>
            </a:pPr>
            <a:r>
              <a:rPr lang="en-US" altLang="zh-CN" sz="1200" kern="0" dirty="0">
                <a:cs typeface="+mn-ea"/>
                <a:sym typeface="+mn-lt"/>
              </a:rPr>
              <a:t>metadata:</a:t>
            </a:r>
            <a:endParaRPr lang="en-US" altLang="zh-CN" sz="1200" kern="0" dirty="0">
              <a:cs typeface="+mn-ea"/>
              <a:sym typeface="+mn-lt"/>
            </a:endParaRPr>
          </a:p>
          <a:p>
            <a:pPr>
              <a:lnSpc>
                <a:spcPct val="110000"/>
              </a:lnSpc>
            </a:pPr>
            <a:r>
              <a:rPr lang="en-US" altLang="zh-CN" sz="1200" kern="0" dirty="0">
                <a:cs typeface="+mn-ea"/>
                <a:sym typeface="+mn-lt"/>
              </a:rPr>
              <a:t>  name: onetime</a:t>
            </a:r>
            <a:endParaRPr lang="en-US" altLang="zh-CN" sz="1200" kern="0" dirty="0">
              <a:cs typeface="+mn-ea"/>
              <a:sym typeface="+mn-lt"/>
            </a:endParaRPr>
          </a:p>
          <a:p>
            <a:pPr>
              <a:lnSpc>
                <a:spcPct val="110000"/>
              </a:lnSpc>
            </a:pPr>
            <a:r>
              <a:rPr lang="en-US" altLang="zh-CN" sz="1200" kern="0" dirty="0">
                <a:cs typeface="+mn-ea"/>
                <a:sym typeface="+mn-lt"/>
              </a:rPr>
              <a:t>spec:</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err="1">
                <a:cs typeface="+mn-ea"/>
                <a:sym typeface="+mn-lt"/>
              </a:rPr>
              <a:t>backoffLimit</a:t>
            </a:r>
            <a:r>
              <a:rPr lang="en-US" altLang="zh-CN" sz="1200" kern="0" dirty="0">
                <a:cs typeface="+mn-ea"/>
                <a:sym typeface="+mn-lt"/>
              </a:rPr>
              <a:t>: 3</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err="1">
                <a:cs typeface="+mn-ea"/>
                <a:sym typeface="+mn-lt"/>
              </a:rPr>
              <a:t>activeDeadlineSeconds</a:t>
            </a:r>
            <a:r>
              <a:rPr lang="en-US" altLang="zh-CN" sz="1200" kern="0" dirty="0">
                <a:cs typeface="+mn-ea"/>
                <a:sym typeface="+mn-lt"/>
              </a:rPr>
              <a:t>: 30</a:t>
            </a:r>
            <a:endParaRPr lang="en-US" altLang="zh-CN" sz="1200" kern="0" dirty="0">
              <a:cs typeface="+mn-ea"/>
              <a:sym typeface="+mn-lt"/>
            </a:endParaRPr>
          </a:p>
          <a:p>
            <a:pPr>
              <a:lnSpc>
                <a:spcPct val="110000"/>
              </a:lnSpc>
            </a:pPr>
            <a:r>
              <a:rPr lang="en-US" altLang="zh-CN" sz="1200" kern="0" dirty="0">
                <a:cs typeface="+mn-ea"/>
                <a:sym typeface="+mn-lt"/>
              </a:rPr>
              <a:t>  template:</a:t>
            </a:r>
            <a:endParaRPr lang="en-US" altLang="zh-CN" sz="1200" kern="0" dirty="0">
              <a:cs typeface="+mn-ea"/>
              <a:sym typeface="+mn-lt"/>
            </a:endParaRPr>
          </a:p>
          <a:p>
            <a:pPr>
              <a:lnSpc>
                <a:spcPct val="110000"/>
              </a:lnSpc>
            </a:pPr>
            <a:r>
              <a:rPr lang="en-US" altLang="zh-CN" sz="1200" kern="0" dirty="0">
                <a:cs typeface="+mn-ea"/>
                <a:sym typeface="+mn-lt"/>
              </a:rPr>
              <a:t>    spec:</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err="1">
                <a:cs typeface="+mn-ea"/>
                <a:sym typeface="+mn-lt"/>
              </a:rPr>
              <a:t>restartPolicy</a:t>
            </a:r>
            <a:r>
              <a:rPr lang="en-US" altLang="zh-CN" sz="1200" kern="0" dirty="0">
                <a:cs typeface="+mn-ea"/>
                <a:sym typeface="+mn-lt"/>
              </a:rPr>
              <a:t>: Never</a:t>
            </a:r>
            <a:endParaRPr lang="en-US" altLang="zh-CN" sz="1200" kern="0" dirty="0">
              <a:cs typeface="+mn-ea"/>
              <a:sym typeface="+mn-lt"/>
            </a:endParaRPr>
          </a:p>
          <a:p>
            <a:pPr>
              <a:lnSpc>
                <a:spcPct val="110000"/>
              </a:lnSpc>
            </a:pPr>
            <a:r>
              <a:rPr lang="en-US" altLang="zh-CN" sz="1200" kern="0" dirty="0">
                <a:cs typeface="+mn-ea"/>
                <a:sym typeface="+mn-lt"/>
              </a:rPr>
              <a:t>      containers:</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name: onetime</a:t>
            </a:r>
            <a:endParaRPr lang="en-US" altLang="zh-CN" sz="1200" kern="0" dirty="0">
              <a:cs typeface="+mn-ea"/>
              <a:sym typeface="+mn-lt"/>
            </a:endParaRPr>
          </a:p>
          <a:p>
            <a:pPr>
              <a:lnSpc>
                <a:spcPct val="110000"/>
              </a:lnSpc>
            </a:pPr>
            <a:r>
              <a:rPr lang="en-US" altLang="zh-CN" sz="1200" kern="0" dirty="0">
                <a:cs typeface="+mn-ea"/>
                <a:sym typeface="+mn-lt"/>
              </a:rPr>
              <a:t>        image: </a:t>
            </a:r>
            <a:r>
              <a:rPr lang="en-US" altLang="zh-CN" sz="1200" kern="0" dirty="0" err="1">
                <a:cs typeface="+mn-ea"/>
                <a:sym typeface="+mn-lt"/>
              </a:rPr>
              <a:t>busybox</a:t>
            </a:r>
            <a:endParaRPr lang="en-US" altLang="zh-CN" sz="1200" kern="0" dirty="0">
              <a:cs typeface="+mn-ea"/>
              <a:sym typeface="+mn-lt"/>
            </a:endParaRPr>
          </a:p>
          <a:p>
            <a:pPr>
              <a:lnSpc>
                <a:spcPct val="110000"/>
              </a:lnSpc>
            </a:pPr>
            <a:r>
              <a:rPr lang="en-US" altLang="zh-CN" sz="1200" kern="0" dirty="0">
                <a:cs typeface="+mn-ea"/>
                <a:sym typeface="+mn-lt"/>
              </a:rPr>
              <a:t>        command:</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ping</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192.168.100.11</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smtClean="0">
                <a:cs typeface="+mn-ea"/>
                <a:sym typeface="+mn-lt"/>
              </a:rPr>
              <a:t>- -c</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"5"</a:t>
            </a:r>
            <a:endParaRPr lang="en-US" altLang="zh-CN" sz="1200" kern="0" dirty="0">
              <a:cs typeface="+mn-ea"/>
              <a:sym typeface="+mn-lt"/>
            </a:endParaRPr>
          </a:p>
        </p:txBody>
      </p:sp>
      <p:sp>
        <p:nvSpPr>
          <p:cNvPr id="7" name="矩形 6"/>
          <p:cNvSpPr/>
          <p:nvPr/>
        </p:nvSpPr>
        <p:spPr>
          <a:xfrm>
            <a:off x="7287867" y="1802443"/>
            <a:ext cx="1484690" cy="381409"/>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矩形 7"/>
          <p:cNvSpPr/>
          <p:nvPr/>
        </p:nvSpPr>
        <p:spPr>
          <a:xfrm>
            <a:off x="7287867" y="2250056"/>
            <a:ext cx="2506296" cy="351995"/>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矩形 8"/>
          <p:cNvSpPr/>
          <p:nvPr/>
        </p:nvSpPr>
        <p:spPr>
          <a:xfrm>
            <a:off x="7287866" y="2635154"/>
            <a:ext cx="2575665" cy="2753056"/>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0" name="椭圆形标注 9"/>
          <p:cNvSpPr/>
          <p:nvPr/>
        </p:nvSpPr>
        <p:spPr>
          <a:xfrm>
            <a:off x="9066395" y="1796942"/>
            <a:ext cx="1770846"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cs typeface="+mn-ea"/>
                <a:sym typeface="+mn-lt"/>
              </a:rPr>
              <a:t>GVK</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11" name="椭圆形标注 10"/>
          <p:cNvSpPr/>
          <p:nvPr/>
        </p:nvSpPr>
        <p:spPr>
          <a:xfrm>
            <a:off x="10073744" y="2535877"/>
            <a:ext cx="1536605"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元数据</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12" name="椭圆形标注 11"/>
          <p:cNvSpPr/>
          <p:nvPr/>
        </p:nvSpPr>
        <p:spPr>
          <a:xfrm>
            <a:off x="10124191" y="4828962"/>
            <a:ext cx="1536605"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对象规格</a:t>
            </a:r>
            <a:endParaRPr lang="zh-CN" altLang="en-US" sz="1400" dirty="0">
              <a:solidFill>
                <a:schemeClr val="tx1"/>
              </a:solidFill>
              <a:cs typeface="+mn-ea"/>
              <a:sym typeface="+mn-lt"/>
            </a:endParaRPr>
          </a:p>
        </p:txBody>
      </p:sp>
      <p:sp>
        <p:nvSpPr>
          <p:cNvPr id="13" name="矩形 12"/>
          <p:cNvSpPr/>
          <p:nvPr/>
        </p:nvSpPr>
        <p:spPr>
          <a:xfrm>
            <a:off x="7322597" y="3429000"/>
            <a:ext cx="1764055" cy="1955891"/>
          </a:xfrm>
          <a:prstGeom prst="rect">
            <a:avLst/>
          </a:prstGeom>
          <a:noFill/>
          <a:ln w="12700">
            <a:solidFill>
              <a:srgbClr val="C7000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椭圆形标注 13"/>
          <p:cNvSpPr/>
          <p:nvPr/>
        </p:nvSpPr>
        <p:spPr>
          <a:xfrm>
            <a:off x="8937110" y="3483277"/>
            <a:ext cx="1292773" cy="420012"/>
          </a:xfrm>
          <a:prstGeom prst="wedgeEllipseCallout">
            <a:avLst>
              <a:gd name="adj1" fmla="val -36656"/>
              <a:gd name="adj2" fmla="val 61442"/>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cs typeface="+mn-ea"/>
                <a:sym typeface="+mn-lt"/>
              </a:rPr>
              <a:t>Pod</a:t>
            </a:r>
            <a:r>
              <a:rPr lang="zh-CN" altLang="en-US" sz="1400" dirty="0" smtClean="0">
                <a:solidFill>
                  <a:schemeClr val="tx1"/>
                </a:solidFill>
                <a:cs typeface="+mn-ea"/>
                <a:sym typeface="+mn-lt"/>
              </a:rPr>
              <a:t>规格</a:t>
            </a:r>
            <a:endParaRPr lang="zh-CN" altLang="en-US" sz="1400" dirty="0">
              <a:solidFill>
                <a:schemeClr val="tx1"/>
              </a:solidFill>
              <a:cs typeface="+mn-ea"/>
              <a:sym typeface="+mn-l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创建一个周期性任务</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0"/>
            <a:ext cx="11293475" cy="4171021"/>
          </a:xfrm>
        </p:spPr>
        <p:txBody>
          <a:bodyPr/>
          <a:lstStyle/>
          <a:p>
            <a:r>
              <a:rPr lang="zh-CN" altLang="en-US" sz="1800" dirty="0">
                <a:latin typeface="+mn-lt"/>
                <a:ea typeface="+mn-ea"/>
                <a:cs typeface="+mn-ea"/>
                <a:sym typeface="+mn-lt"/>
              </a:rPr>
              <a:t>需求</a:t>
            </a:r>
            <a:r>
              <a:rPr lang="zh-CN" altLang="en-US" sz="1800" dirty="0" smtClean="0">
                <a:latin typeface="+mn-lt"/>
                <a:ea typeface="+mn-ea"/>
                <a:cs typeface="+mn-ea"/>
                <a:sym typeface="+mn-lt"/>
              </a:rPr>
              <a:t>：将上页胶片中的</a:t>
            </a:r>
            <a:r>
              <a:rPr lang="en-US" altLang="zh-CN" sz="1800" dirty="0" smtClean="0">
                <a:latin typeface="+mn-lt"/>
                <a:ea typeface="+mn-ea"/>
                <a:cs typeface="+mn-ea"/>
                <a:sym typeface="+mn-lt"/>
              </a:rPr>
              <a:t>job</a:t>
            </a:r>
            <a:r>
              <a:rPr lang="zh-CN" altLang="en-US" sz="1800" dirty="0" smtClean="0">
                <a:latin typeface="+mn-lt"/>
                <a:ea typeface="+mn-ea"/>
                <a:cs typeface="+mn-ea"/>
                <a:sym typeface="+mn-lt"/>
              </a:rPr>
              <a:t>设置为每天晚上</a:t>
            </a:r>
            <a:r>
              <a:rPr lang="en-US" altLang="zh-CN" sz="1800" dirty="0" smtClean="0">
                <a:latin typeface="+mn-lt"/>
                <a:ea typeface="+mn-ea"/>
                <a:cs typeface="+mn-ea"/>
                <a:sym typeface="+mn-lt"/>
              </a:rPr>
              <a:t>3</a:t>
            </a:r>
            <a:r>
              <a:rPr lang="zh-CN" altLang="en-US" sz="1800" dirty="0" smtClean="0">
                <a:latin typeface="+mn-lt"/>
                <a:ea typeface="+mn-ea"/>
                <a:cs typeface="+mn-ea"/>
                <a:sym typeface="+mn-lt"/>
              </a:rPr>
              <a:t>点周期性执行</a:t>
            </a:r>
            <a:endParaRPr lang="en-US" altLang="zh-CN" sz="1800" dirty="0" smtClean="0">
              <a:latin typeface="+mn-lt"/>
              <a:ea typeface="+mn-ea"/>
              <a:cs typeface="+mn-ea"/>
              <a:sym typeface="+mn-lt"/>
            </a:endParaRPr>
          </a:p>
          <a:p>
            <a:r>
              <a:rPr lang="en-US" altLang="zh-CN" sz="1800" dirty="0" smtClean="0">
                <a:latin typeface="+mn-lt"/>
                <a:ea typeface="+mn-ea"/>
                <a:cs typeface="+mn-ea"/>
                <a:sym typeface="+mn-lt"/>
              </a:rPr>
              <a:t>Cronjob</a:t>
            </a:r>
            <a:r>
              <a:rPr lang="zh-CN" altLang="en-US" sz="1800" dirty="0" smtClean="0">
                <a:latin typeface="+mn-lt"/>
                <a:ea typeface="+mn-ea"/>
                <a:cs typeface="+mn-ea"/>
                <a:sym typeface="+mn-lt"/>
              </a:rPr>
              <a:t>说明：</a:t>
            </a:r>
            <a:endParaRPr lang="en-US" altLang="zh-CN" sz="1800" dirty="0" smtClean="0">
              <a:latin typeface="+mn-lt"/>
              <a:ea typeface="+mn-ea"/>
              <a:cs typeface="+mn-ea"/>
              <a:sym typeface="+mn-lt"/>
            </a:endParaRPr>
          </a:p>
          <a:p>
            <a:pPr lvl="1"/>
            <a:r>
              <a:rPr lang="en-US" altLang="zh-CN" sz="1600" dirty="0" smtClean="0">
                <a:latin typeface="+mn-lt"/>
                <a:ea typeface="+mn-ea"/>
                <a:cs typeface="+mn-ea"/>
                <a:sym typeface="+mn-lt"/>
              </a:rPr>
              <a:t>Cronjob </a:t>
            </a:r>
            <a:r>
              <a:rPr lang="en-US" altLang="zh-CN" sz="1600" dirty="0">
                <a:latin typeface="+mn-lt"/>
                <a:ea typeface="+mn-ea"/>
                <a:cs typeface="+mn-ea"/>
                <a:sym typeface="+mn-lt"/>
              </a:rPr>
              <a:t>YAML</a:t>
            </a:r>
            <a:r>
              <a:rPr lang="zh-CN" altLang="en-US" sz="1600" dirty="0">
                <a:latin typeface="+mn-lt"/>
                <a:ea typeface="+mn-ea"/>
                <a:cs typeface="+mn-ea"/>
                <a:sym typeface="+mn-lt"/>
              </a:rPr>
              <a:t>文件有三部分组成：</a:t>
            </a:r>
            <a:endParaRPr lang="en-US" altLang="zh-CN" sz="1600" dirty="0">
              <a:latin typeface="+mn-lt"/>
              <a:ea typeface="+mn-ea"/>
              <a:cs typeface="+mn-ea"/>
              <a:sym typeface="+mn-lt"/>
            </a:endParaRPr>
          </a:p>
          <a:p>
            <a:pPr lvl="2"/>
            <a:r>
              <a:rPr lang="en-US" altLang="zh-CN" sz="1400" dirty="0">
                <a:latin typeface="+mn-lt"/>
                <a:ea typeface="+mn-ea"/>
                <a:cs typeface="+mn-ea"/>
                <a:sym typeface="+mn-lt"/>
              </a:rPr>
              <a:t>GVK</a:t>
            </a:r>
            <a:endParaRPr lang="en-US" altLang="zh-CN" sz="1400" dirty="0">
              <a:latin typeface="+mn-lt"/>
              <a:ea typeface="+mn-ea"/>
              <a:cs typeface="+mn-ea"/>
              <a:sym typeface="+mn-lt"/>
            </a:endParaRPr>
          </a:p>
          <a:p>
            <a:pPr lvl="2"/>
            <a:r>
              <a:rPr lang="zh-CN" altLang="en-US" sz="1400" dirty="0">
                <a:latin typeface="+mn-lt"/>
                <a:ea typeface="+mn-ea"/>
                <a:cs typeface="+mn-ea"/>
                <a:sym typeface="+mn-lt"/>
              </a:rPr>
              <a:t>元数据</a:t>
            </a:r>
            <a:r>
              <a:rPr lang="zh-CN" altLang="en-US" sz="1400" dirty="0" smtClean="0">
                <a:latin typeface="+mn-lt"/>
                <a:ea typeface="+mn-ea"/>
                <a:cs typeface="+mn-ea"/>
                <a:sym typeface="+mn-lt"/>
              </a:rPr>
              <a:t>信息</a:t>
            </a:r>
            <a:endParaRPr lang="en-US" altLang="zh-CN" sz="1400" dirty="0" smtClean="0">
              <a:latin typeface="+mn-lt"/>
              <a:ea typeface="+mn-ea"/>
              <a:cs typeface="+mn-ea"/>
              <a:sym typeface="+mn-lt"/>
            </a:endParaRPr>
          </a:p>
          <a:p>
            <a:pPr lvl="2"/>
            <a:r>
              <a:rPr lang="zh-CN" altLang="en-US" sz="1400" dirty="0" smtClean="0">
                <a:latin typeface="+mn-lt"/>
                <a:ea typeface="+mn-ea"/>
                <a:cs typeface="+mn-ea"/>
                <a:sym typeface="+mn-lt"/>
              </a:rPr>
              <a:t>对象规格</a:t>
            </a:r>
            <a:endParaRPr lang="en-US" altLang="zh-CN" sz="1400" dirty="0" smtClean="0">
              <a:latin typeface="+mn-lt"/>
              <a:ea typeface="+mn-ea"/>
              <a:cs typeface="+mn-ea"/>
              <a:sym typeface="+mn-lt"/>
            </a:endParaRPr>
          </a:p>
          <a:p>
            <a:pPr lvl="3"/>
            <a:r>
              <a:rPr lang="en-US" altLang="zh-CN" sz="1200" dirty="0" smtClean="0">
                <a:latin typeface="+mn-lt"/>
                <a:ea typeface="+mn-ea"/>
                <a:cs typeface="+mn-ea"/>
                <a:sym typeface="+mn-lt"/>
              </a:rPr>
              <a:t>Schedule</a:t>
            </a:r>
            <a:endParaRPr lang="en-US" altLang="zh-CN" sz="1200" dirty="0" smtClean="0">
              <a:latin typeface="+mn-lt"/>
              <a:ea typeface="+mn-ea"/>
              <a:cs typeface="+mn-ea"/>
              <a:sym typeface="+mn-lt"/>
            </a:endParaRPr>
          </a:p>
          <a:p>
            <a:pPr lvl="3"/>
            <a:r>
              <a:rPr lang="en-US" altLang="zh-CN" sz="1200" dirty="0" err="1" smtClean="0">
                <a:latin typeface="+mn-lt"/>
                <a:ea typeface="+mn-ea"/>
                <a:cs typeface="+mn-ea"/>
                <a:sym typeface="+mn-lt"/>
              </a:rPr>
              <a:t>JobTemplate</a:t>
            </a:r>
            <a:endParaRPr lang="en-US" altLang="zh-CN" sz="1200" dirty="0">
              <a:latin typeface="+mn-lt"/>
              <a:ea typeface="+mn-ea"/>
              <a:cs typeface="+mn-ea"/>
              <a:sym typeface="+mn-lt"/>
            </a:endParaRPr>
          </a:p>
          <a:p>
            <a:pPr lvl="1"/>
            <a:r>
              <a:rPr lang="en-US" altLang="zh-CN" sz="1600" dirty="0" smtClean="0">
                <a:latin typeface="+mn-lt"/>
                <a:ea typeface="+mn-ea"/>
                <a:cs typeface="+mn-ea"/>
                <a:sym typeface="+mn-lt"/>
              </a:rPr>
              <a:t>Cronjob</a:t>
            </a:r>
            <a:r>
              <a:rPr lang="zh-CN" altLang="en-US" sz="1600" dirty="0" smtClean="0">
                <a:latin typeface="+mn-lt"/>
                <a:ea typeface="+mn-ea"/>
                <a:cs typeface="+mn-ea"/>
                <a:sym typeface="+mn-lt"/>
              </a:rPr>
              <a:t>有</a:t>
            </a:r>
            <a:r>
              <a:rPr lang="zh-CN" altLang="en-US" sz="1600" dirty="0">
                <a:latin typeface="+mn-lt"/>
                <a:ea typeface="+mn-ea"/>
                <a:cs typeface="+mn-ea"/>
                <a:sym typeface="+mn-lt"/>
              </a:rPr>
              <a:t>以下特点：</a:t>
            </a:r>
            <a:endParaRPr lang="en-US" altLang="zh-CN" sz="1600" dirty="0">
              <a:latin typeface="+mn-lt"/>
              <a:ea typeface="+mn-ea"/>
              <a:cs typeface="+mn-ea"/>
              <a:sym typeface="+mn-lt"/>
            </a:endParaRPr>
          </a:p>
          <a:p>
            <a:pPr lvl="2"/>
            <a:r>
              <a:rPr lang="en-US" altLang="zh-CN" sz="1400" dirty="0" smtClean="0">
                <a:latin typeface="+mn-lt"/>
                <a:ea typeface="+mn-ea"/>
                <a:cs typeface="+mn-ea"/>
                <a:sym typeface="+mn-lt"/>
              </a:rPr>
              <a:t>Cronjob</a:t>
            </a:r>
            <a:r>
              <a:rPr lang="zh-CN" altLang="en-US" sz="1400" dirty="0" smtClean="0">
                <a:latin typeface="+mn-lt"/>
                <a:ea typeface="+mn-ea"/>
                <a:cs typeface="+mn-ea"/>
                <a:sym typeface="+mn-lt"/>
              </a:rPr>
              <a:t>是一个周期性任务，可以理解为周期性执行</a:t>
            </a:r>
            <a:r>
              <a:rPr lang="en-US" altLang="zh-CN" sz="1400" dirty="0" smtClean="0">
                <a:latin typeface="+mn-lt"/>
                <a:ea typeface="+mn-ea"/>
                <a:cs typeface="+mn-ea"/>
                <a:sym typeface="+mn-lt"/>
              </a:rPr>
              <a:t>job</a:t>
            </a:r>
            <a:endParaRPr lang="en-US" altLang="zh-CN" sz="1400" dirty="0" smtClean="0">
              <a:latin typeface="+mn-lt"/>
              <a:ea typeface="+mn-ea"/>
              <a:cs typeface="+mn-ea"/>
              <a:sym typeface="+mn-lt"/>
            </a:endParaRPr>
          </a:p>
          <a:p>
            <a:pPr lvl="2"/>
            <a:r>
              <a:rPr lang="zh-CN" altLang="en-US" sz="1400" dirty="0" smtClean="0">
                <a:latin typeface="+mn-lt"/>
                <a:ea typeface="+mn-ea"/>
                <a:cs typeface="+mn-ea"/>
                <a:sym typeface="+mn-lt"/>
              </a:rPr>
              <a:t>对象规格中</a:t>
            </a:r>
            <a:r>
              <a:rPr lang="en-US" altLang="zh-CN" sz="1400" dirty="0" smtClean="0">
                <a:latin typeface="+mn-lt"/>
                <a:ea typeface="+mn-ea"/>
                <a:cs typeface="+mn-ea"/>
                <a:sym typeface="+mn-lt"/>
              </a:rPr>
              <a:t>schedule</a:t>
            </a:r>
            <a:r>
              <a:rPr lang="zh-CN" altLang="en-US" sz="1400" dirty="0" smtClean="0">
                <a:latin typeface="+mn-lt"/>
                <a:ea typeface="+mn-ea"/>
                <a:cs typeface="+mn-ea"/>
                <a:sym typeface="+mn-lt"/>
              </a:rPr>
              <a:t>规定了执行任务的周期</a:t>
            </a:r>
            <a:endParaRPr lang="en-US" altLang="zh-CN" sz="1400" dirty="0">
              <a:latin typeface="+mn-lt"/>
              <a:ea typeface="+mn-ea"/>
              <a:cs typeface="+mn-ea"/>
              <a:sym typeface="+mn-lt"/>
            </a:endParaRPr>
          </a:p>
          <a:p>
            <a:pPr lvl="1"/>
            <a:endParaRPr lang="zh-CN" altLang="en-US" sz="1600" dirty="0">
              <a:latin typeface="+mn-lt"/>
              <a:ea typeface="+mn-ea"/>
              <a:cs typeface="+mn-ea"/>
              <a:sym typeface="+mn-lt"/>
            </a:endParaRPr>
          </a:p>
        </p:txBody>
      </p:sp>
      <p:sp>
        <p:nvSpPr>
          <p:cNvPr id="5" name="矩形 4"/>
          <p:cNvSpPr/>
          <p:nvPr/>
        </p:nvSpPr>
        <p:spPr>
          <a:xfrm>
            <a:off x="7224803" y="1417115"/>
            <a:ext cx="4524284" cy="4751494"/>
          </a:xfrm>
          <a:prstGeom prst="rect">
            <a:avLst/>
          </a:prstGeom>
          <a:solidFill>
            <a:schemeClr val="bg1">
              <a:lumMod val="85000"/>
            </a:schemeClr>
          </a:solidFill>
          <a:ln>
            <a:noFill/>
          </a:ln>
        </p:spPr>
        <p:txBody>
          <a:bodyPr wrap="square">
            <a:spAutoFit/>
          </a:bodyPr>
          <a:lstStyle/>
          <a:p>
            <a:pPr>
              <a:lnSpc>
                <a:spcPct val="110000"/>
              </a:lnSpc>
            </a:pPr>
            <a:r>
              <a:rPr lang="en-US" altLang="zh-CN" sz="1200" kern="0" dirty="0">
                <a:cs typeface="+mn-ea"/>
                <a:sym typeface="+mn-lt"/>
              </a:rPr>
              <a:t>apiVersion: batch/v1beta1</a:t>
            </a:r>
            <a:endParaRPr lang="en-US" altLang="zh-CN" sz="1200" kern="0" dirty="0">
              <a:cs typeface="+mn-ea"/>
              <a:sym typeface="+mn-lt"/>
            </a:endParaRPr>
          </a:p>
          <a:p>
            <a:pPr>
              <a:lnSpc>
                <a:spcPct val="110000"/>
              </a:lnSpc>
            </a:pPr>
            <a:r>
              <a:rPr lang="en-US" altLang="zh-CN" sz="1200" kern="0" dirty="0">
                <a:cs typeface="+mn-ea"/>
                <a:sym typeface="+mn-lt"/>
              </a:rPr>
              <a:t>kind: </a:t>
            </a:r>
            <a:r>
              <a:rPr lang="en-US" altLang="zh-CN" sz="1200" kern="0" dirty="0" err="1">
                <a:cs typeface="+mn-ea"/>
                <a:sym typeface="+mn-lt"/>
              </a:rPr>
              <a:t>CronJob</a:t>
            </a:r>
            <a:endParaRPr lang="en-US" altLang="zh-CN" sz="1200" kern="0" dirty="0">
              <a:cs typeface="+mn-ea"/>
              <a:sym typeface="+mn-lt"/>
            </a:endParaRPr>
          </a:p>
          <a:p>
            <a:pPr>
              <a:lnSpc>
                <a:spcPct val="110000"/>
              </a:lnSpc>
            </a:pPr>
            <a:r>
              <a:rPr lang="en-US" altLang="zh-CN" sz="1200" kern="0" dirty="0">
                <a:cs typeface="+mn-ea"/>
                <a:sym typeface="+mn-lt"/>
              </a:rPr>
              <a:t>metadata:</a:t>
            </a:r>
            <a:endParaRPr lang="en-US" altLang="zh-CN" sz="1200" kern="0" dirty="0">
              <a:cs typeface="+mn-ea"/>
              <a:sym typeface="+mn-lt"/>
            </a:endParaRPr>
          </a:p>
          <a:p>
            <a:pPr>
              <a:lnSpc>
                <a:spcPct val="110000"/>
              </a:lnSpc>
            </a:pPr>
            <a:r>
              <a:rPr lang="en-US" altLang="zh-CN" sz="1200" kern="0" dirty="0">
                <a:cs typeface="+mn-ea"/>
                <a:sym typeface="+mn-lt"/>
              </a:rPr>
              <a:t>  name: </a:t>
            </a:r>
            <a:r>
              <a:rPr lang="en-US" altLang="zh-CN" sz="1200" kern="0" dirty="0" err="1">
                <a:cs typeface="+mn-ea"/>
                <a:sym typeface="+mn-lt"/>
              </a:rPr>
              <a:t>severaltime</a:t>
            </a:r>
            <a:endParaRPr lang="en-US" altLang="zh-CN" sz="1200" kern="0" dirty="0">
              <a:cs typeface="+mn-ea"/>
              <a:sym typeface="+mn-lt"/>
            </a:endParaRPr>
          </a:p>
          <a:p>
            <a:pPr>
              <a:lnSpc>
                <a:spcPct val="110000"/>
              </a:lnSpc>
            </a:pPr>
            <a:r>
              <a:rPr lang="en-US" altLang="zh-CN" sz="1200" kern="0" dirty="0">
                <a:cs typeface="+mn-ea"/>
                <a:sym typeface="+mn-lt"/>
              </a:rPr>
              <a:t>spec:</a:t>
            </a:r>
            <a:endParaRPr lang="en-US" altLang="zh-CN" sz="1200" kern="0" dirty="0">
              <a:cs typeface="+mn-ea"/>
              <a:sym typeface="+mn-lt"/>
            </a:endParaRPr>
          </a:p>
          <a:p>
            <a:pPr>
              <a:lnSpc>
                <a:spcPct val="110000"/>
              </a:lnSpc>
            </a:pPr>
            <a:r>
              <a:rPr lang="en-US" altLang="zh-CN" sz="1200" kern="0" dirty="0">
                <a:cs typeface="+mn-ea"/>
                <a:sym typeface="+mn-lt"/>
              </a:rPr>
              <a:t>  schedule: "* 3 * * *"</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err="1">
                <a:cs typeface="+mn-ea"/>
                <a:sym typeface="+mn-lt"/>
              </a:rPr>
              <a:t>jobTemplate</a:t>
            </a:r>
            <a:r>
              <a:rPr lang="en-US" altLang="zh-CN" sz="1200" kern="0" dirty="0">
                <a:cs typeface="+mn-ea"/>
                <a:sym typeface="+mn-lt"/>
              </a:rPr>
              <a:t>:</a:t>
            </a:r>
            <a:endParaRPr lang="en-US" altLang="zh-CN" sz="1200" kern="0" dirty="0">
              <a:cs typeface="+mn-ea"/>
              <a:sym typeface="+mn-lt"/>
            </a:endParaRPr>
          </a:p>
          <a:p>
            <a:pPr>
              <a:lnSpc>
                <a:spcPct val="110000"/>
              </a:lnSpc>
            </a:pPr>
            <a:r>
              <a:rPr lang="en-US" altLang="zh-CN" sz="1200" kern="0" dirty="0">
                <a:cs typeface="+mn-ea"/>
                <a:sym typeface="+mn-lt"/>
              </a:rPr>
              <a:t>    metadata:</a:t>
            </a:r>
            <a:endParaRPr lang="en-US" altLang="zh-CN" sz="1200" kern="0" dirty="0">
              <a:cs typeface="+mn-ea"/>
              <a:sym typeface="+mn-lt"/>
            </a:endParaRPr>
          </a:p>
          <a:p>
            <a:pPr>
              <a:lnSpc>
                <a:spcPct val="110000"/>
              </a:lnSpc>
            </a:pPr>
            <a:r>
              <a:rPr lang="en-US" altLang="zh-CN" sz="1200" kern="0" dirty="0">
                <a:cs typeface="+mn-ea"/>
                <a:sym typeface="+mn-lt"/>
              </a:rPr>
              <a:t>     name: onetime</a:t>
            </a:r>
            <a:endParaRPr lang="en-US" altLang="zh-CN" sz="1200" kern="0" dirty="0">
              <a:cs typeface="+mn-ea"/>
              <a:sym typeface="+mn-lt"/>
            </a:endParaRPr>
          </a:p>
          <a:p>
            <a:pPr>
              <a:lnSpc>
                <a:spcPct val="110000"/>
              </a:lnSpc>
            </a:pPr>
            <a:r>
              <a:rPr lang="en-US" altLang="zh-CN" sz="1200" kern="0" dirty="0">
                <a:cs typeface="+mn-ea"/>
                <a:sym typeface="+mn-lt"/>
              </a:rPr>
              <a:t>    spec:</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err="1">
                <a:cs typeface="+mn-ea"/>
                <a:sym typeface="+mn-lt"/>
              </a:rPr>
              <a:t>backoffLimit</a:t>
            </a:r>
            <a:r>
              <a:rPr lang="en-US" altLang="zh-CN" sz="1200" kern="0" dirty="0">
                <a:cs typeface="+mn-ea"/>
                <a:sym typeface="+mn-lt"/>
              </a:rPr>
              <a:t>: 3</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err="1">
                <a:cs typeface="+mn-ea"/>
                <a:sym typeface="+mn-lt"/>
              </a:rPr>
              <a:t>activeDeadlineSeconds</a:t>
            </a:r>
            <a:r>
              <a:rPr lang="en-US" altLang="zh-CN" sz="1200" kern="0" dirty="0">
                <a:cs typeface="+mn-ea"/>
                <a:sym typeface="+mn-lt"/>
              </a:rPr>
              <a:t>: 30</a:t>
            </a:r>
            <a:endParaRPr lang="en-US" altLang="zh-CN" sz="1200" kern="0" dirty="0">
              <a:cs typeface="+mn-ea"/>
              <a:sym typeface="+mn-lt"/>
            </a:endParaRPr>
          </a:p>
          <a:p>
            <a:pPr>
              <a:lnSpc>
                <a:spcPct val="110000"/>
              </a:lnSpc>
            </a:pPr>
            <a:r>
              <a:rPr lang="en-US" altLang="zh-CN" sz="1200" kern="0" dirty="0">
                <a:cs typeface="+mn-ea"/>
                <a:sym typeface="+mn-lt"/>
              </a:rPr>
              <a:t>     template:</a:t>
            </a:r>
            <a:endParaRPr lang="en-US" altLang="zh-CN" sz="1200" kern="0" dirty="0">
              <a:cs typeface="+mn-ea"/>
              <a:sym typeface="+mn-lt"/>
            </a:endParaRPr>
          </a:p>
          <a:p>
            <a:pPr>
              <a:lnSpc>
                <a:spcPct val="110000"/>
              </a:lnSpc>
            </a:pPr>
            <a:r>
              <a:rPr lang="en-US" altLang="zh-CN" sz="1200" kern="0" dirty="0">
                <a:cs typeface="+mn-ea"/>
                <a:sym typeface="+mn-lt"/>
              </a:rPr>
              <a:t>       spec:</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err="1">
                <a:cs typeface="+mn-ea"/>
                <a:sym typeface="+mn-lt"/>
              </a:rPr>
              <a:t>restartPolicy</a:t>
            </a:r>
            <a:r>
              <a:rPr lang="en-US" altLang="zh-CN" sz="1200" kern="0" dirty="0">
                <a:cs typeface="+mn-ea"/>
                <a:sym typeface="+mn-lt"/>
              </a:rPr>
              <a:t>: Never</a:t>
            </a:r>
            <a:endParaRPr lang="en-US" altLang="zh-CN" sz="1200" kern="0" dirty="0">
              <a:cs typeface="+mn-ea"/>
              <a:sym typeface="+mn-lt"/>
            </a:endParaRPr>
          </a:p>
          <a:p>
            <a:pPr>
              <a:lnSpc>
                <a:spcPct val="110000"/>
              </a:lnSpc>
            </a:pPr>
            <a:r>
              <a:rPr lang="en-US" altLang="zh-CN" sz="1200" kern="0" dirty="0">
                <a:cs typeface="+mn-ea"/>
                <a:sym typeface="+mn-lt"/>
              </a:rPr>
              <a:t>         containers:</a:t>
            </a:r>
            <a:endParaRPr lang="en-US" altLang="zh-CN" sz="1200" kern="0" dirty="0">
              <a:cs typeface="+mn-ea"/>
              <a:sym typeface="+mn-lt"/>
            </a:endParaRPr>
          </a:p>
          <a:p>
            <a:pPr>
              <a:lnSpc>
                <a:spcPct val="110000"/>
              </a:lnSpc>
            </a:pPr>
            <a:r>
              <a:rPr lang="en-US" altLang="zh-CN" sz="1200" kern="0">
                <a:cs typeface="+mn-ea"/>
                <a:sym typeface="+mn-lt"/>
              </a:rPr>
              <a:t>         </a:t>
            </a:r>
            <a:r>
              <a:rPr lang="en-US" altLang="zh-CN" sz="1200" kern="0" smtClean="0">
                <a:cs typeface="+mn-ea"/>
                <a:sym typeface="+mn-lt"/>
              </a:rPr>
              <a:t>- </a:t>
            </a:r>
            <a:r>
              <a:rPr lang="en-US" altLang="zh-CN" sz="1200" kern="0" dirty="0">
                <a:cs typeface="+mn-ea"/>
                <a:sym typeface="+mn-lt"/>
              </a:rPr>
              <a:t>name: onetime</a:t>
            </a:r>
            <a:endParaRPr lang="en-US" altLang="zh-CN" sz="1200" kern="0" dirty="0">
              <a:cs typeface="+mn-ea"/>
              <a:sym typeface="+mn-lt"/>
            </a:endParaRPr>
          </a:p>
          <a:p>
            <a:pPr>
              <a:lnSpc>
                <a:spcPct val="110000"/>
              </a:lnSpc>
            </a:pPr>
            <a:r>
              <a:rPr lang="en-US" altLang="zh-CN" sz="1200" kern="0" dirty="0">
                <a:cs typeface="+mn-ea"/>
                <a:sym typeface="+mn-lt"/>
              </a:rPr>
              <a:t>           image: </a:t>
            </a:r>
            <a:r>
              <a:rPr lang="en-US" altLang="zh-CN" sz="1200" kern="0" dirty="0" err="1">
                <a:cs typeface="+mn-ea"/>
                <a:sym typeface="+mn-lt"/>
              </a:rPr>
              <a:t>busybox</a:t>
            </a:r>
            <a:endParaRPr lang="en-US" altLang="zh-CN" sz="1200" kern="0" dirty="0">
              <a:cs typeface="+mn-ea"/>
              <a:sym typeface="+mn-lt"/>
            </a:endParaRPr>
          </a:p>
          <a:p>
            <a:pPr>
              <a:lnSpc>
                <a:spcPct val="110000"/>
              </a:lnSpc>
            </a:pPr>
            <a:r>
              <a:rPr lang="en-US" altLang="zh-CN" sz="1200" kern="0" dirty="0">
                <a:cs typeface="+mn-ea"/>
                <a:sym typeface="+mn-lt"/>
              </a:rPr>
              <a:t>           command:</a:t>
            </a:r>
            <a:endParaRPr lang="en-US" altLang="zh-CN" sz="1200" kern="0" dirty="0">
              <a:cs typeface="+mn-ea"/>
              <a:sym typeface="+mn-lt"/>
            </a:endParaRPr>
          </a:p>
          <a:p>
            <a:pPr>
              <a:lnSpc>
                <a:spcPct val="110000"/>
              </a:lnSpc>
            </a:pPr>
            <a:r>
              <a:rPr lang="en-US" altLang="zh-CN" sz="1200" kern="0">
                <a:cs typeface="+mn-ea"/>
                <a:sym typeface="+mn-lt"/>
              </a:rPr>
              <a:t>           </a:t>
            </a:r>
            <a:r>
              <a:rPr lang="en-US" altLang="zh-CN" sz="1200" kern="0" smtClean="0">
                <a:cs typeface="+mn-ea"/>
                <a:sym typeface="+mn-lt"/>
              </a:rPr>
              <a:t>- </a:t>
            </a:r>
            <a:r>
              <a:rPr lang="en-US" altLang="zh-CN" sz="1200" kern="0" dirty="0">
                <a:cs typeface="+mn-ea"/>
                <a:sym typeface="+mn-lt"/>
              </a:rPr>
              <a:t>ping</a:t>
            </a:r>
            <a:endParaRPr lang="en-US" altLang="zh-CN" sz="1200" kern="0" dirty="0">
              <a:cs typeface="+mn-ea"/>
              <a:sym typeface="+mn-lt"/>
            </a:endParaRPr>
          </a:p>
          <a:p>
            <a:pPr>
              <a:lnSpc>
                <a:spcPct val="110000"/>
              </a:lnSpc>
            </a:pPr>
            <a:r>
              <a:rPr lang="en-US" altLang="zh-CN" sz="1200" kern="0">
                <a:cs typeface="+mn-ea"/>
                <a:sym typeface="+mn-lt"/>
              </a:rPr>
              <a:t>           </a:t>
            </a:r>
            <a:r>
              <a:rPr lang="en-US" altLang="zh-CN" sz="1200" kern="0" smtClean="0">
                <a:cs typeface="+mn-ea"/>
                <a:sym typeface="+mn-lt"/>
              </a:rPr>
              <a:t>- </a:t>
            </a:r>
            <a:r>
              <a:rPr lang="en-US" altLang="zh-CN" sz="1200" kern="0" dirty="0">
                <a:cs typeface="+mn-ea"/>
                <a:sym typeface="+mn-lt"/>
              </a:rPr>
              <a:t>192.168.100.11</a:t>
            </a:r>
            <a:endParaRPr lang="en-US" altLang="zh-CN" sz="1200" kern="0" dirty="0">
              <a:cs typeface="+mn-ea"/>
              <a:sym typeface="+mn-lt"/>
            </a:endParaRPr>
          </a:p>
          <a:p>
            <a:pPr>
              <a:lnSpc>
                <a:spcPct val="110000"/>
              </a:lnSpc>
            </a:pPr>
            <a:r>
              <a:rPr lang="en-US" altLang="zh-CN" sz="1200" kern="0">
                <a:cs typeface="+mn-ea"/>
                <a:sym typeface="+mn-lt"/>
              </a:rPr>
              <a:t>           </a:t>
            </a:r>
            <a:r>
              <a:rPr lang="en-US" altLang="zh-CN" sz="1200" kern="0" smtClean="0">
                <a:cs typeface="+mn-ea"/>
                <a:sym typeface="+mn-lt"/>
              </a:rPr>
              <a:t>- -c</a:t>
            </a:r>
            <a:endParaRPr lang="en-US" altLang="zh-CN" sz="1200" kern="0" dirty="0">
              <a:cs typeface="+mn-ea"/>
              <a:sym typeface="+mn-lt"/>
            </a:endParaRPr>
          </a:p>
          <a:p>
            <a:pPr>
              <a:lnSpc>
                <a:spcPct val="110000"/>
              </a:lnSpc>
            </a:pPr>
            <a:r>
              <a:rPr lang="en-US" altLang="zh-CN" sz="1200" kern="0">
                <a:cs typeface="+mn-ea"/>
                <a:sym typeface="+mn-lt"/>
              </a:rPr>
              <a:t>           </a:t>
            </a:r>
            <a:r>
              <a:rPr lang="en-US" altLang="zh-CN" sz="1200" kern="0" smtClean="0">
                <a:cs typeface="+mn-ea"/>
                <a:sym typeface="+mn-lt"/>
              </a:rPr>
              <a:t>- </a:t>
            </a:r>
            <a:r>
              <a:rPr lang="en-US" altLang="zh-CN" sz="1200" kern="0" dirty="0">
                <a:cs typeface="+mn-ea"/>
                <a:sym typeface="+mn-lt"/>
              </a:rPr>
              <a:t>"5"</a:t>
            </a:r>
            <a:endParaRPr lang="en-US" altLang="zh-CN" sz="1200" kern="0" dirty="0">
              <a:cs typeface="+mn-ea"/>
              <a:sym typeface="+mn-lt"/>
            </a:endParaRPr>
          </a:p>
        </p:txBody>
      </p:sp>
      <p:sp>
        <p:nvSpPr>
          <p:cNvPr id="7" name="矩形 6"/>
          <p:cNvSpPr/>
          <p:nvPr/>
        </p:nvSpPr>
        <p:spPr>
          <a:xfrm>
            <a:off x="7287867" y="1483319"/>
            <a:ext cx="1862270" cy="381409"/>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矩形 7"/>
          <p:cNvSpPr/>
          <p:nvPr/>
        </p:nvSpPr>
        <p:spPr>
          <a:xfrm>
            <a:off x="7287867" y="1930932"/>
            <a:ext cx="2506296" cy="358132"/>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矩形 8"/>
          <p:cNvSpPr/>
          <p:nvPr/>
        </p:nvSpPr>
        <p:spPr>
          <a:xfrm>
            <a:off x="7287866" y="2322165"/>
            <a:ext cx="2575665" cy="3796331"/>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0" name="椭圆形标注 9"/>
          <p:cNvSpPr/>
          <p:nvPr/>
        </p:nvSpPr>
        <p:spPr>
          <a:xfrm>
            <a:off x="9434609" y="1477818"/>
            <a:ext cx="1770846"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cs typeface="+mn-ea"/>
                <a:sym typeface="+mn-lt"/>
              </a:rPr>
              <a:t>GVK</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11" name="椭圆形标注 10"/>
          <p:cNvSpPr/>
          <p:nvPr/>
        </p:nvSpPr>
        <p:spPr>
          <a:xfrm>
            <a:off x="10073744" y="2216753"/>
            <a:ext cx="1536605"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元数据</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12" name="椭圆形标注 11"/>
          <p:cNvSpPr/>
          <p:nvPr/>
        </p:nvSpPr>
        <p:spPr>
          <a:xfrm>
            <a:off x="10124191" y="4509838"/>
            <a:ext cx="1536605"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对象规格</a:t>
            </a:r>
            <a:endParaRPr lang="zh-CN" altLang="en-US" sz="1400" dirty="0">
              <a:solidFill>
                <a:schemeClr val="tx1"/>
              </a:solidFill>
              <a:cs typeface="+mn-ea"/>
              <a:sym typeface="+mn-lt"/>
            </a:endParaRPr>
          </a:p>
        </p:txBody>
      </p:sp>
      <p:sp>
        <p:nvSpPr>
          <p:cNvPr id="13" name="矩形 12"/>
          <p:cNvSpPr/>
          <p:nvPr/>
        </p:nvSpPr>
        <p:spPr>
          <a:xfrm>
            <a:off x="7322597" y="2636764"/>
            <a:ext cx="1764055" cy="3420363"/>
          </a:xfrm>
          <a:prstGeom prst="rect">
            <a:avLst/>
          </a:prstGeom>
          <a:noFill/>
          <a:ln w="12700">
            <a:solidFill>
              <a:srgbClr val="C7000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椭圆形标注 13"/>
          <p:cNvSpPr/>
          <p:nvPr/>
        </p:nvSpPr>
        <p:spPr>
          <a:xfrm>
            <a:off x="9121383" y="3115248"/>
            <a:ext cx="1292773" cy="420012"/>
          </a:xfrm>
          <a:prstGeom prst="wedgeEllipseCallout">
            <a:avLst>
              <a:gd name="adj1" fmla="val -36656"/>
              <a:gd name="adj2" fmla="val 61442"/>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cs typeface="+mn-ea"/>
                <a:sym typeface="+mn-lt"/>
              </a:rPr>
              <a:t>Job</a:t>
            </a:r>
            <a:r>
              <a:rPr lang="zh-CN" altLang="en-US" sz="1400" dirty="0" smtClean="0">
                <a:solidFill>
                  <a:schemeClr val="tx1"/>
                </a:solidFill>
                <a:cs typeface="+mn-ea"/>
                <a:sym typeface="+mn-lt"/>
              </a:rPr>
              <a:t>规格</a:t>
            </a:r>
            <a:endParaRPr lang="zh-CN" altLang="en-US" sz="1400" dirty="0">
              <a:solidFill>
                <a:schemeClr val="tx1"/>
              </a:solidFill>
              <a:cs typeface="+mn-ea"/>
              <a:sym typeface="+mn-lt"/>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为无状态工作负载创建一个反向代理</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smtClean="0">
                <a:latin typeface="+mn-lt"/>
                <a:ea typeface="+mn-ea"/>
                <a:cs typeface="+mn-ea"/>
                <a:sym typeface="+mn-lt"/>
              </a:rPr>
              <a:t>需求：为</a:t>
            </a:r>
            <a:r>
              <a:rPr lang="en-US" altLang="zh-CN" sz="1800" dirty="0" smtClean="0">
                <a:latin typeface="+mn-lt"/>
                <a:ea typeface="+mn-ea"/>
                <a:cs typeface="+mn-ea"/>
                <a:sym typeface="+mn-lt"/>
              </a:rPr>
              <a:t>nginx</a:t>
            </a:r>
            <a:r>
              <a:rPr lang="zh-CN" altLang="en-US" sz="1800" dirty="0" smtClean="0">
                <a:latin typeface="+mn-lt"/>
                <a:ea typeface="+mn-ea"/>
                <a:cs typeface="+mn-ea"/>
                <a:sym typeface="+mn-lt"/>
              </a:rPr>
              <a:t>服务创建一个反向代理服务，通过该代理，可以负载均衡的访问到由多个</a:t>
            </a:r>
            <a:r>
              <a:rPr lang="en-US" altLang="zh-CN" sz="1800" dirty="0" smtClean="0">
                <a:latin typeface="+mn-lt"/>
                <a:ea typeface="+mn-ea"/>
                <a:cs typeface="+mn-ea"/>
                <a:sym typeface="+mn-lt"/>
              </a:rPr>
              <a:t>nginx</a:t>
            </a:r>
            <a:r>
              <a:rPr lang="zh-CN" altLang="en-US" sz="1800" dirty="0" smtClean="0">
                <a:latin typeface="+mn-lt"/>
                <a:ea typeface="+mn-ea"/>
                <a:cs typeface="+mn-ea"/>
                <a:sym typeface="+mn-lt"/>
              </a:rPr>
              <a:t>组成的集群</a:t>
            </a:r>
            <a:endParaRPr lang="en-US" altLang="zh-CN" sz="1800" dirty="0" smtClean="0">
              <a:latin typeface="+mn-lt"/>
              <a:ea typeface="+mn-ea"/>
              <a:cs typeface="+mn-ea"/>
              <a:sym typeface="+mn-lt"/>
            </a:endParaRPr>
          </a:p>
          <a:p>
            <a:r>
              <a:rPr lang="en-US" altLang="zh-CN" sz="1800" dirty="0" smtClean="0">
                <a:latin typeface="+mn-lt"/>
                <a:ea typeface="+mn-ea"/>
                <a:cs typeface="+mn-ea"/>
                <a:sym typeface="+mn-lt"/>
              </a:rPr>
              <a:t>Service</a:t>
            </a:r>
            <a:r>
              <a:rPr lang="zh-CN" altLang="en-US" sz="1800" dirty="0" smtClean="0">
                <a:latin typeface="+mn-lt"/>
                <a:ea typeface="+mn-ea"/>
                <a:cs typeface="+mn-ea"/>
                <a:sym typeface="+mn-lt"/>
              </a:rPr>
              <a:t>是一个将</a:t>
            </a:r>
            <a:r>
              <a:rPr lang="zh-CN" altLang="en-US" sz="1800" dirty="0">
                <a:latin typeface="+mn-lt"/>
                <a:ea typeface="+mn-ea"/>
                <a:cs typeface="+mn-ea"/>
                <a:sym typeface="+mn-lt"/>
              </a:rPr>
              <a:t>运行在一组 </a:t>
            </a:r>
            <a:r>
              <a:rPr lang="en-US" altLang="zh-CN" sz="1800" dirty="0" smtClean="0">
                <a:latin typeface="+mn-lt"/>
                <a:ea typeface="+mn-ea"/>
                <a:cs typeface="+mn-ea"/>
                <a:sym typeface="+mn-lt"/>
              </a:rPr>
              <a:t>Pods</a:t>
            </a:r>
            <a:r>
              <a:rPr lang="zh-CN" altLang="en-US" sz="1800" dirty="0" smtClean="0">
                <a:latin typeface="+mn-lt"/>
                <a:ea typeface="+mn-ea"/>
                <a:cs typeface="+mn-ea"/>
                <a:sym typeface="+mn-lt"/>
              </a:rPr>
              <a:t>上</a:t>
            </a:r>
            <a:r>
              <a:rPr lang="zh-CN" altLang="en-US" sz="1800" dirty="0">
                <a:latin typeface="+mn-lt"/>
                <a:ea typeface="+mn-ea"/>
                <a:cs typeface="+mn-ea"/>
                <a:sym typeface="+mn-lt"/>
              </a:rPr>
              <a:t>的应用程序公开为网络</a:t>
            </a:r>
            <a:r>
              <a:rPr lang="zh-CN" altLang="en-US" sz="1800" dirty="0" smtClean="0">
                <a:latin typeface="+mn-lt"/>
                <a:ea typeface="+mn-ea"/>
                <a:cs typeface="+mn-ea"/>
                <a:sym typeface="+mn-lt"/>
              </a:rPr>
              <a:t>服务的抽象方法</a:t>
            </a:r>
            <a:endParaRPr lang="en-US" altLang="zh-CN" sz="1800" dirty="0" smtClean="0">
              <a:latin typeface="+mn-lt"/>
              <a:ea typeface="+mn-ea"/>
              <a:cs typeface="+mn-ea"/>
              <a:sym typeface="+mn-lt"/>
            </a:endParaRPr>
          </a:p>
          <a:p>
            <a:r>
              <a:rPr lang="en-US" altLang="zh-CN" sz="1800" dirty="0" smtClean="0">
                <a:latin typeface="+mn-lt"/>
                <a:ea typeface="+mn-ea"/>
                <a:cs typeface="+mn-ea"/>
                <a:sym typeface="+mn-lt"/>
              </a:rPr>
              <a:t>Service</a:t>
            </a:r>
            <a:r>
              <a:rPr lang="zh-CN" altLang="en-US" sz="1800" dirty="0" smtClean="0">
                <a:latin typeface="+mn-lt"/>
                <a:ea typeface="+mn-ea"/>
                <a:cs typeface="+mn-ea"/>
                <a:sym typeface="+mn-lt"/>
              </a:rPr>
              <a:t>是通过</a:t>
            </a:r>
            <a:r>
              <a:rPr lang="en-US" altLang="zh-CN" sz="1800" dirty="0" err="1" smtClean="0">
                <a:latin typeface="+mn-lt"/>
                <a:ea typeface="+mn-ea"/>
                <a:cs typeface="+mn-ea"/>
                <a:sym typeface="+mn-lt"/>
              </a:rPr>
              <a:t>kube</a:t>
            </a:r>
            <a:r>
              <a:rPr lang="en-US" altLang="zh-CN" sz="1800" dirty="0" smtClean="0">
                <a:latin typeface="+mn-lt"/>
                <a:ea typeface="+mn-ea"/>
                <a:cs typeface="+mn-ea"/>
                <a:sym typeface="+mn-lt"/>
              </a:rPr>
              <a:t>-proxy</a:t>
            </a:r>
            <a:r>
              <a:rPr lang="zh-CN" altLang="en-US" sz="1800" dirty="0" smtClean="0">
                <a:latin typeface="+mn-lt"/>
                <a:ea typeface="+mn-ea"/>
                <a:cs typeface="+mn-ea"/>
                <a:sym typeface="+mn-lt"/>
              </a:rPr>
              <a:t>实现的</a:t>
            </a:r>
            <a:endParaRPr lang="en-US" altLang="zh-CN" sz="1800" dirty="0" smtClean="0">
              <a:latin typeface="+mn-lt"/>
              <a:ea typeface="+mn-ea"/>
              <a:cs typeface="+mn-ea"/>
              <a:sym typeface="+mn-lt"/>
            </a:endParaRPr>
          </a:p>
          <a:p>
            <a:r>
              <a:rPr lang="en-US" altLang="zh-CN" sz="1800" dirty="0" smtClean="0">
                <a:latin typeface="+mn-lt"/>
                <a:ea typeface="+mn-ea"/>
                <a:cs typeface="+mn-ea"/>
                <a:sym typeface="+mn-lt"/>
              </a:rPr>
              <a:t>Service</a:t>
            </a:r>
            <a:r>
              <a:rPr lang="zh-CN" altLang="en-US" sz="1800" dirty="0" smtClean="0">
                <a:latin typeface="+mn-lt"/>
                <a:ea typeface="+mn-ea"/>
                <a:cs typeface="+mn-ea"/>
                <a:sym typeface="+mn-lt"/>
              </a:rPr>
              <a:t>可以提供负载均衡的功能，实现方式有两种：</a:t>
            </a:r>
            <a:endParaRPr lang="en-US" altLang="zh-CN" sz="1800" dirty="0" smtClean="0">
              <a:latin typeface="+mn-lt"/>
              <a:ea typeface="+mn-ea"/>
              <a:cs typeface="+mn-ea"/>
              <a:sym typeface="+mn-lt"/>
            </a:endParaRPr>
          </a:p>
          <a:p>
            <a:pPr lvl="1"/>
            <a:r>
              <a:rPr lang="en-US" altLang="zh-CN" sz="1600" dirty="0" smtClean="0">
                <a:latin typeface="+mn-lt"/>
                <a:ea typeface="+mn-ea"/>
                <a:cs typeface="+mn-ea"/>
                <a:sym typeface="+mn-lt"/>
              </a:rPr>
              <a:t>Iptables</a:t>
            </a:r>
            <a:endParaRPr lang="en-US" altLang="zh-CN" sz="1600" dirty="0" smtClean="0">
              <a:latin typeface="+mn-lt"/>
              <a:ea typeface="+mn-ea"/>
              <a:cs typeface="+mn-ea"/>
              <a:sym typeface="+mn-lt"/>
            </a:endParaRPr>
          </a:p>
          <a:p>
            <a:pPr lvl="1"/>
            <a:r>
              <a:rPr lang="en-US" altLang="zh-CN" sz="1600" dirty="0" err="1" smtClean="0">
                <a:latin typeface="+mn-lt"/>
                <a:ea typeface="+mn-ea"/>
                <a:cs typeface="+mn-ea"/>
                <a:sym typeface="+mn-lt"/>
              </a:rPr>
              <a:t>Ipvs</a:t>
            </a:r>
            <a:endParaRPr lang="en-US" altLang="zh-CN" sz="1600" dirty="0">
              <a:latin typeface="+mn-lt"/>
              <a:ea typeface="+mn-ea"/>
              <a:cs typeface="+mn-ea"/>
              <a:sym typeface="+mn-lt"/>
            </a:endParaRPr>
          </a:p>
          <a:p>
            <a:r>
              <a:rPr lang="en-US" altLang="zh-CN" sz="1800" dirty="0" smtClean="0">
                <a:latin typeface="+mn-lt"/>
                <a:ea typeface="+mn-ea"/>
                <a:cs typeface="+mn-ea"/>
                <a:sym typeface="+mn-lt"/>
              </a:rPr>
              <a:t>Service</a:t>
            </a:r>
            <a:r>
              <a:rPr lang="en-US" altLang="zh-CN" sz="1800" dirty="0" smtClean="0">
                <a:latin typeface="+mn-lt"/>
                <a:ea typeface="+mn-ea"/>
                <a:cs typeface="+mn-ea"/>
                <a:sym typeface="+mn-lt"/>
              </a:rPr>
              <a:t> </a:t>
            </a:r>
            <a:r>
              <a:rPr lang="en-US" altLang="zh-CN" sz="1800" dirty="0">
                <a:latin typeface="+mn-lt"/>
                <a:ea typeface="+mn-ea"/>
                <a:cs typeface="+mn-ea"/>
                <a:sym typeface="+mn-lt"/>
              </a:rPr>
              <a:t>YAML</a:t>
            </a:r>
            <a:r>
              <a:rPr lang="zh-CN" altLang="en-US" sz="1800" dirty="0">
                <a:latin typeface="+mn-lt"/>
                <a:ea typeface="+mn-ea"/>
                <a:cs typeface="+mn-ea"/>
                <a:sym typeface="+mn-lt"/>
              </a:rPr>
              <a:t>文件有三部分组成：</a:t>
            </a:r>
            <a:endParaRPr lang="zh-CN" altLang="en-US" sz="1800" dirty="0">
              <a:latin typeface="+mn-lt"/>
              <a:ea typeface="+mn-ea"/>
              <a:cs typeface="+mn-ea"/>
              <a:sym typeface="+mn-lt"/>
            </a:endParaRPr>
          </a:p>
          <a:p>
            <a:pPr lvl="1"/>
            <a:r>
              <a:rPr lang="en-US" altLang="zh-CN" sz="1600" dirty="0" smtClean="0">
                <a:latin typeface="+mn-lt"/>
                <a:ea typeface="+mn-ea"/>
                <a:cs typeface="+mn-ea"/>
                <a:sym typeface="+mn-lt"/>
              </a:rPr>
              <a:t>GVK</a:t>
            </a:r>
            <a:r>
              <a:rPr lang="zh-CN" altLang="en-US" sz="1600" dirty="0" smtClean="0">
                <a:latin typeface="+mn-lt"/>
                <a:ea typeface="+mn-ea"/>
                <a:cs typeface="+mn-ea"/>
                <a:sym typeface="+mn-lt"/>
              </a:rPr>
              <a:t>信息</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元数据信息</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对象规格</a:t>
            </a:r>
            <a:endParaRPr lang="zh-CN" altLang="en-US" sz="1600" dirty="0">
              <a:latin typeface="+mn-lt"/>
              <a:ea typeface="+mn-ea"/>
              <a:cs typeface="+mn-ea"/>
              <a:sym typeface="+mn-lt"/>
            </a:endParaRPr>
          </a:p>
        </p:txBody>
      </p:sp>
      <p:sp>
        <p:nvSpPr>
          <p:cNvPr id="4" name="矩形 3"/>
          <p:cNvSpPr/>
          <p:nvPr/>
        </p:nvSpPr>
        <p:spPr>
          <a:xfrm>
            <a:off x="7224803" y="2104453"/>
            <a:ext cx="4524284" cy="3126433"/>
          </a:xfrm>
          <a:prstGeom prst="rect">
            <a:avLst/>
          </a:prstGeom>
          <a:solidFill>
            <a:schemeClr val="bg1">
              <a:lumMod val="85000"/>
            </a:schemeClr>
          </a:solidFill>
          <a:ln>
            <a:noFill/>
          </a:ln>
        </p:spPr>
        <p:txBody>
          <a:bodyPr wrap="square">
            <a:spAutoFit/>
          </a:bodyPr>
          <a:lstStyle/>
          <a:p>
            <a:pPr>
              <a:lnSpc>
                <a:spcPct val="110000"/>
              </a:lnSpc>
            </a:pPr>
            <a:r>
              <a:rPr lang="en-US" altLang="zh-CN" sz="1200" kern="0" dirty="0">
                <a:cs typeface="+mn-ea"/>
                <a:sym typeface="+mn-lt"/>
              </a:rPr>
              <a:t>apiVersion: v1</a:t>
            </a:r>
            <a:endParaRPr lang="en-US" altLang="zh-CN" sz="1200" kern="0" dirty="0">
              <a:cs typeface="+mn-ea"/>
              <a:sym typeface="+mn-lt"/>
            </a:endParaRPr>
          </a:p>
          <a:p>
            <a:pPr>
              <a:lnSpc>
                <a:spcPct val="110000"/>
              </a:lnSpc>
            </a:pPr>
            <a:r>
              <a:rPr lang="en-US" altLang="zh-CN" sz="1200" kern="0" dirty="0">
                <a:cs typeface="+mn-ea"/>
                <a:sym typeface="+mn-lt"/>
              </a:rPr>
              <a:t>kind: Service</a:t>
            </a:r>
            <a:endParaRPr lang="en-US" altLang="zh-CN" sz="1200" kern="0" dirty="0">
              <a:cs typeface="+mn-ea"/>
              <a:sym typeface="+mn-lt"/>
            </a:endParaRPr>
          </a:p>
          <a:p>
            <a:pPr>
              <a:lnSpc>
                <a:spcPct val="110000"/>
              </a:lnSpc>
            </a:pPr>
            <a:r>
              <a:rPr lang="en-US" altLang="zh-CN" sz="1200" kern="0" dirty="0">
                <a:cs typeface="+mn-ea"/>
                <a:sym typeface="+mn-lt"/>
              </a:rPr>
              <a:t>metadata:</a:t>
            </a:r>
            <a:endParaRPr lang="en-US" altLang="zh-CN" sz="1200" kern="0" dirty="0">
              <a:cs typeface="+mn-ea"/>
              <a:sym typeface="+mn-lt"/>
            </a:endParaRPr>
          </a:p>
          <a:p>
            <a:pPr>
              <a:lnSpc>
                <a:spcPct val="110000"/>
              </a:lnSpc>
            </a:pPr>
            <a:r>
              <a:rPr lang="en-US" altLang="zh-CN" sz="1200" kern="0" dirty="0">
                <a:cs typeface="+mn-ea"/>
                <a:sym typeface="+mn-lt"/>
              </a:rPr>
              <a:t>  labels:</a:t>
            </a:r>
            <a:endParaRPr lang="en-US" altLang="zh-CN" sz="1200" kern="0" dirty="0">
              <a:cs typeface="+mn-ea"/>
              <a:sym typeface="+mn-lt"/>
            </a:endParaRPr>
          </a:p>
          <a:p>
            <a:pPr>
              <a:lnSpc>
                <a:spcPct val="110000"/>
              </a:lnSpc>
            </a:pPr>
            <a:r>
              <a:rPr lang="en-US" altLang="zh-CN" sz="1200" kern="0" dirty="0">
                <a:cs typeface="+mn-ea"/>
                <a:sym typeface="+mn-lt"/>
              </a:rPr>
              <a:t>    app: nginx</a:t>
            </a:r>
            <a:endParaRPr lang="en-US" altLang="zh-CN" sz="1200" kern="0" dirty="0">
              <a:cs typeface="+mn-ea"/>
              <a:sym typeface="+mn-lt"/>
            </a:endParaRPr>
          </a:p>
          <a:p>
            <a:pPr>
              <a:lnSpc>
                <a:spcPct val="110000"/>
              </a:lnSpc>
            </a:pPr>
            <a:r>
              <a:rPr lang="en-US" altLang="zh-CN" sz="1200" kern="0" dirty="0">
                <a:cs typeface="+mn-ea"/>
                <a:sym typeface="+mn-lt"/>
              </a:rPr>
              <a:t>  name: </a:t>
            </a:r>
            <a:r>
              <a:rPr lang="en-US" altLang="zh-CN" sz="1200" kern="0" dirty="0" smtClean="0">
                <a:cs typeface="+mn-ea"/>
                <a:sym typeface="+mn-lt"/>
              </a:rPr>
              <a:t>nginx-proxy</a:t>
            </a:r>
            <a:endParaRPr lang="en-US" altLang="zh-CN" sz="1200" kern="0" dirty="0">
              <a:cs typeface="+mn-ea"/>
              <a:sym typeface="+mn-lt"/>
            </a:endParaRPr>
          </a:p>
          <a:p>
            <a:pPr>
              <a:lnSpc>
                <a:spcPct val="110000"/>
              </a:lnSpc>
            </a:pPr>
            <a:r>
              <a:rPr lang="en-US" altLang="zh-CN" sz="1200" kern="0" dirty="0">
                <a:cs typeface="+mn-ea"/>
                <a:sym typeface="+mn-lt"/>
              </a:rPr>
              <a:t>spec:</a:t>
            </a:r>
            <a:endParaRPr lang="en-US" altLang="zh-CN" sz="1200" kern="0" dirty="0">
              <a:cs typeface="+mn-ea"/>
              <a:sym typeface="+mn-lt"/>
            </a:endParaRPr>
          </a:p>
          <a:p>
            <a:pPr>
              <a:lnSpc>
                <a:spcPct val="110000"/>
              </a:lnSpc>
            </a:pPr>
            <a:r>
              <a:rPr lang="en-US" altLang="zh-CN" sz="1200" kern="0" dirty="0">
                <a:cs typeface="+mn-ea"/>
                <a:sym typeface="+mn-lt"/>
              </a:rPr>
              <a:t>  type: </a:t>
            </a:r>
            <a:r>
              <a:rPr lang="en-US" altLang="zh-CN" sz="1200" kern="0" dirty="0" err="1">
                <a:cs typeface="+mn-ea"/>
                <a:sym typeface="+mn-lt"/>
              </a:rPr>
              <a:t>ClusterIP</a:t>
            </a:r>
            <a:endParaRPr lang="en-US" altLang="zh-CN" sz="1200" kern="0" dirty="0">
              <a:cs typeface="+mn-ea"/>
              <a:sym typeface="+mn-lt"/>
            </a:endParaRPr>
          </a:p>
          <a:p>
            <a:pPr>
              <a:lnSpc>
                <a:spcPct val="110000"/>
              </a:lnSpc>
            </a:pPr>
            <a:r>
              <a:rPr lang="en-US" altLang="zh-CN" sz="1200" kern="0" dirty="0">
                <a:cs typeface="+mn-ea"/>
                <a:sym typeface="+mn-lt"/>
              </a:rPr>
              <a:t>  ports:</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name: nginx</a:t>
            </a:r>
            <a:endParaRPr lang="en-US" altLang="zh-CN" sz="1200" kern="0" dirty="0">
              <a:cs typeface="+mn-ea"/>
              <a:sym typeface="+mn-lt"/>
            </a:endParaRPr>
          </a:p>
          <a:p>
            <a:pPr>
              <a:lnSpc>
                <a:spcPct val="110000"/>
              </a:lnSpc>
            </a:pPr>
            <a:r>
              <a:rPr lang="en-US" altLang="zh-CN" sz="1200" kern="0" dirty="0">
                <a:cs typeface="+mn-ea"/>
                <a:sym typeface="+mn-lt"/>
              </a:rPr>
              <a:t>    port: 8081</a:t>
            </a:r>
            <a:endParaRPr lang="en-US" altLang="zh-CN" sz="1200" kern="0" dirty="0">
              <a:cs typeface="+mn-ea"/>
              <a:sym typeface="+mn-lt"/>
            </a:endParaRPr>
          </a:p>
          <a:p>
            <a:pPr>
              <a:lnSpc>
                <a:spcPct val="110000"/>
              </a:lnSpc>
            </a:pPr>
            <a:r>
              <a:rPr lang="en-US" altLang="zh-CN" sz="1200" kern="0" dirty="0">
                <a:cs typeface="+mn-ea"/>
                <a:sym typeface="+mn-lt"/>
              </a:rPr>
              <a:t>    protocol: TCP</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err="1">
                <a:cs typeface="+mn-ea"/>
                <a:sym typeface="+mn-lt"/>
              </a:rPr>
              <a:t>targetPort</a:t>
            </a:r>
            <a:r>
              <a:rPr lang="en-US" altLang="zh-CN" sz="1200" kern="0" dirty="0">
                <a:cs typeface="+mn-ea"/>
                <a:sym typeface="+mn-lt"/>
              </a:rPr>
              <a:t>: 80</a:t>
            </a:r>
            <a:endParaRPr lang="en-US" altLang="zh-CN" sz="1200" kern="0" dirty="0">
              <a:cs typeface="+mn-ea"/>
              <a:sym typeface="+mn-lt"/>
            </a:endParaRPr>
          </a:p>
          <a:p>
            <a:pPr>
              <a:lnSpc>
                <a:spcPct val="110000"/>
              </a:lnSpc>
            </a:pPr>
            <a:r>
              <a:rPr lang="en-US" altLang="zh-CN" sz="1200" kern="0" dirty="0">
                <a:cs typeface="+mn-ea"/>
                <a:sym typeface="+mn-lt"/>
              </a:rPr>
              <a:t>  selector:</a:t>
            </a:r>
            <a:endParaRPr lang="en-US" altLang="zh-CN" sz="1200" kern="0" dirty="0">
              <a:cs typeface="+mn-ea"/>
              <a:sym typeface="+mn-lt"/>
            </a:endParaRPr>
          </a:p>
          <a:p>
            <a:pPr>
              <a:lnSpc>
                <a:spcPct val="110000"/>
              </a:lnSpc>
            </a:pPr>
            <a:r>
              <a:rPr lang="en-US" altLang="zh-CN" sz="1200" kern="0" dirty="0">
                <a:cs typeface="+mn-ea"/>
                <a:sym typeface="+mn-lt"/>
              </a:rPr>
              <a:t>    app: web</a:t>
            </a:r>
            <a:endParaRPr lang="en-US" altLang="zh-CN" sz="1200" kern="0" dirty="0">
              <a:cs typeface="+mn-ea"/>
              <a:sym typeface="+mn-lt"/>
            </a:endParaRPr>
          </a:p>
        </p:txBody>
      </p:sp>
      <p:sp>
        <p:nvSpPr>
          <p:cNvPr id="5" name="矩形 4"/>
          <p:cNvSpPr/>
          <p:nvPr/>
        </p:nvSpPr>
        <p:spPr>
          <a:xfrm>
            <a:off x="7287867" y="2170657"/>
            <a:ext cx="1862270" cy="381409"/>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矩形 5"/>
          <p:cNvSpPr/>
          <p:nvPr/>
        </p:nvSpPr>
        <p:spPr>
          <a:xfrm>
            <a:off x="7287867" y="2618269"/>
            <a:ext cx="2506296" cy="748481"/>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矩形 6"/>
          <p:cNvSpPr/>
          <p:nvPr/>
        </p:nvSpPr>
        <p:spPr>
          <a:xfrm>
            <a:off x="7287866" y="3399853"/>
            <a:ext cx="2575665" cy="1749021"/>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椭圆形标注 7"/>
          <p:cNvSpPr/>
          <p:nvPr/>
        </p:nvSpPr>
        <p:spPr>
          <a:xfrm>
            <a:off x="9434609" y="2165156"/>
            <a:ext cx="1770846"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cs typeface="+mn-ea"/>
                <a:sym typeface="+mn-lt"/>
              </a:rPr>
              <a:t>GVK</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9" name="椭圆形标注 8"/>
          <p:cNvSpPr/>
          <p:nvPr/>
        </p:nvSpPr>
        <p:spPr>
          <a:xfrm>
            <a:off x="10073744" y="2647153"/>
            <a:ext cx="1536605"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元数据</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10" name="椭圆形标注 9"/>
          <p:cNvSpPr/>
          <p:nvPr/>
        </p:nvSpPr>
        <p:spPr>
          <a:xfrm>
            <a:off x="10124191" y="4403676"/>
            <a:ext cx="1536605"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对象规格</a:t>
            </a:r>
            <a:endParaRPr lang="zh-CN" altLang="en-US" sz="1400" dirty="0">
              <a:solidFill>
                <a:schemeClr val="tx1"/>
              </a:solidFill>
              <a:cs typeface="+mn-ea"/>
              <a:sym typeface="+mn-l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Service</a:t>
            </a:r>
            <a:r>
              <a:rPr lang="zh-CN" altLang="en-US" dirty="0" smtClean="0">
                <a:latin typeface="+mn-lt"/>
                <a:ea typeface="+mn-ea"/>
                <a:cs typeface="+mn-ea"/>
                <a:sym typeface="+mn-lt"/>
              </a:rPr>
              <a:t>的代理方式</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en-US" altLang="zh-CN" sz="1800" dirty="0" smtClean="0">
                <a:latin typeface="+mn-lt"/>
                <a:ea typeface="+mn-ea"/>
                <a:cs typeface="+mn-ea"/>
                <a:sym typeface="+mn-lt"/>
              </a:rPr>
              <a:t>Service</a:t>
            </a:r>
            <a:r>
              <a:rPr lang="zh-CN" altLang="en-US" sz="1800" dirty="0" smtClean="0">
                <a:latin typeface="+mn-lt"/>
                <a:ea typeface="+mn-ea"/>
                <a:cs typeface="+mn-ea"/>
                <a:sym typeface="+mn-lt"/>
              </a:rPr>
              <a:t>提供了四种代理方式：</a:t>
            </a:r>
            <a:endParaRPr lang="en-US" altLang="zh-CN" sz="1800" dirty="0" smtClean="0">
              <a:latin typeface="+mn-lt"/>
              <a:ea typeface="+mn-ea"/>
              <a:cs typeface="+mn-ea"/>
              <a:sym typeface="+mn-lt"/>
            </a:endParaRPr>
          </a:p>
          <a:p>
            <a:pPr lvl="1"/>
            <a:r>
              <a:rPr lang="en-US" altLang="zh-CN" sz="1600" dirty="0" err="1" smtClean="0">
                <a:latin typeface="+mn-lt"/>
                <a:ea typeface="+mn-ea"/>
                <a:cs typeface="+mn-ea"/>
                <a:sym typeface="+mn-lt"/>
              </a:rPr>
              <a:t>ClusterIP</a:t>
            </a:r>
            <a:r>
              <a:rPr lang="zh-CN" altLang="en-US" sz="1600" dirty="0" smtClean="0">
                <a:latin typeface="+mn-lt"/>
                <a:ea typeface="+mn-ea"/>
                <a:cs typeface="+mn-ea"/>
                <a:sym typeface="+mn-lt"/>
              </a:rPr>
              <a:t>：为工作负载提供一个虚拟</a:t>
            </a:r>
            <a:r>
              <a:rPr lang="en-US" altLang="zh-CN" sz="1600" dirty="0" smtClean="0">
                <a:latin typeface="+mn-lt"/>
                <a:ea typeface="+mn-ea"/>
                <a:cs typeface="+mn-ea"/>
                <a:sym typeface="+mn-lt"/>
              </a:rPr>
              <a:t>IP</a:t>
            </a:r>
            <a:r>
              <a:rPr lang="zh-CN" altLang="en-US" sz="1600" dirty="0" smtClean="0">
                <a:latin typeface="+mn-lt"/>
                <a:ea typeface="+mn-ea"/>
                <a:cs typeface="+mn-ea"/>
                <a:sym typeface="+mn-lt"/>
              </a:rPr>
              <a:t>，该</a:t>
            </a:r>
            <a:r>
              <a:rPr lang="en-US" altLang="zh-CN" sz="1600" dirty="0" smtClean="0">
                <a:latin typeface="+mn-lt"/>
                <a:ea typeface="+mn-ea"/>
                <a:cs typeface="+mn-ea"/>
                <a:sym typeface="+mn-lt"/>
              </a:rPr>
              <a:t>IP</a:t>
            </a:r>
            <a:r>
              <a:rPr lang="zh-CN" altLang="en-US" sz="1600" dirty="0" smtClean="0">
                <a:latin typeface="+mn-lt"/>
                <a:ea typeface="+mn-ea"/>
                <a:cs typeface="+mn-ea"/>
                <a:sym typeface="+mn-lt"/>
              </a:rPr>
              <a:t>仅能被集群内部访问</a:t>
            </a:r>
            <a:endParaRPr lang="en-US" altLang="zh-CN" sz="1600" dirty="0" smtClean="0">
              <a:latin typeface="+mn-lt"/>
              <a:ea typeface="+mn-ea"/>
              <a:cs typeface="+mn-ea"/>
              <a:sym typeface="+mn-lt"/>
            </a:endParaRPr>
          </a:p>
          <a:p>
            <a:pPr lvl="1"/>
            <a:r>
              <a:rPr lang="en-US" altLang="zh-CN" sz="1600" dirty="0" err="1" smtClean="0">
                <a:latin typeface="+mn-lt"/>
                <a:ea typeface="+mn-ea"/>
                <a:cs typeface="+mn-ea"/>
                <a:sym typeface="+mn-lt"/>
              </a:rPr>
              <a:t>NodePort</a:t>
            </a:r>
            <a:r>
              <a:rPr lang="zh-CN" altLang="en-US" sz="1600" dirty="0" smtClean="0">
                <a:latin typeface="+mn-lt"/>
                <a:ea typeface="+mn-ea"/>
                <a:cs typeface="+mn-ea"/>
                <a:sym typeface="+mn-lt"/>
              </a:rPr>
              <a:t>：在</a:t>
            </a:r>
            <a:r>
              <a:rPr lang="en-US" altLang="zh-CN" sz="1600" dirty="0" err="1" smtClean="0">
                <a:latin typeface="+mn-lt"/>
                <a:ea typeface="+mn-ea"/>
                <a:cs typeface="+mn-ea"/>
                <a:sym typeface="+mn-lt"/>
              </a:rPr>
              <a:t>ClusterIP</a:t>
            </a:r>
            <a:r>
              <a:rPr lang="zh-CN" altLang="en-US" sz="1600" dirty="0" smtClean="0">
                <a:latin typeface="+mn-lt"/>
                <a:ea typeface="+mn-ea"/>
                <a:cs typeface="+mn-ea"/>
                <a:sym typeface="+mn-lt"/>
              </a:rPr>
              <a:t>的基础上为每一个</a:t>
            </a:r>
            <a:r>
              <a:rPr lang="en-US" altLang="zh-CN" sz="1600" dirty="0" smtClean="0">
                <a:latin typeface="+mn-lt"/>
                <a:ea typeface="+mn-ea"/>
                <a:cs typeface="+mn-ea"/>
                <a:sym typeface="+mn-lt"/>
              </a:rPr>
              <a:t>node</a:t>
            </a:r>
            <a:r>
              <a:rPr lang="zh-CN" altLang="en-US" sz="1600" dirty="0" smtClean="0">
                <a:latin typeface="+mn-lt"/>
                <a:ea typeface="+mn-ea"/>
                <a:cs typeface="+mn-ea"/>
                <a:sym typeface="+mn-lt"/>
              </a:rPr>
              <a:t>绑定一个端口，这样可以在集群外通过 </a:t>
            </a:r>
            <a:r>
              <a:rPr lang="en-US" altLang="zh-CN" sz="1600" i="1" dirty="0" err="1" smtClean="0">
                <a:latin typeface="+mn-lt"/>
                <a:ea typeface="+mn-ea"/>
                <a:cs typeface="+mn-ea"/>
                <a:sym typeface="+mn-lt"/>
              </a:rPr>
              <a:t>nodeIP</a:t>
            </a:r>
            <a:r>
              <a:rPr lang="en-US" altLang="zh-CN" sz="1600" i="1" dirty="0" smtClean="0">
                <a:latin typeface="+mn-lt"/>
                <a:ea typeface="+mn-ea"/>
                <a:cs typeface="+mn-ea"/>
                <a:sym typeface="+mn-lt"/>
              </a:rPr>
              <a:t>:</a:t>
            </a:r>
            <a:r>
              <a:rPr lang="zh-CN" altLang="en-US" sz="1600" i="1" dirty="0" smtClean="0">
                <a:latin typeface="+mn-lt"/>
                <a:ea typeface="+mn-ea"/>
                <a:cs typeface="+mn-ea"/>
                <a:sym typeface="+mn-lt"/>
              </a:rPr>
              <a:t>端口号 </a:t>
            </a:r>
            <a:r>
              <a:rPr lang="zh-CN" altLang="en-US" sz="1600" dirty="0" smtClean="0">
                <a:latin typeface="+mn-lt"/>
                <a:ea typeface="+mn-ea"/>
                <a:cs typeface="+mn-ea"/>
                <a:sym typeface="+mn-lt"/>
              </a:rPr>
              <a:t>的形式访问到该服务。可用的端口范围</a:t>
            </a:r>
            <a:r>
              <a:rPr lang="zh-CN" altLang="en-US" sz="1600" smtClean="0">
                <a:latin typeface="+mn-lt"/>
                <a:ea typeface="+mn-ea"/>
                <a:cs typeface="+mn-ea"/>
                <a:sym typeface="+mn-lt"/>
              </a:rPr>
              <a:t>为</a:t>
            </a:r>
            <a:r>
              <a:rPr lang="en-US" altLang="zh-CN" sz="1600" smtClean="0">
                <a:latin typeface="+mn-lt"/>
                <a:ea typeface="+mn-ea"/>
                <a:cs typeface="+mn-ea"/>
                <a:sym typeface="+mn-lt"/>
              </a:rPr>
              <a:t>30000-32767</a:t>
            </a:r>
            <a:endParaRPr lang="en-US" altLang="zh-CN" sz="1600" dirty="0" smtClean="0">
              <a:latin typeface="+mn-lt"/>
              <a:ea typeface="+mn-ea"/>
              <a:cs typeface="+mn-ea"/>
              <a:sym typeface="+mn-lt"/>
            </a:endParaRPr>
          </a:p>
          <a:p>
            <a:pPr lvl="1"/>
            <a:r>
              <a:rPr lang="en-US" altLang="zh-CN" sz="1600" dirty="0" err="1" smtClean="0">
                <a:latin typeface="+mn-lt"/>
                <a:ea typeface="+mn-ea"/>
                <a:cs typeface="+mn-ea"/>
                <a:sym typeface="+mn-lt"/>
              </a:rPr>
              <a:t>LoadBalancer</a:t>
            </a:r>
            <a:r>
              <a:rPr lang="zh-CN" altLang="en-US" sz="1600" dirty="0" smtClean="0">
                <a:latin typeface="+mn-lt"/>
                <a:ea typeface="+mn-ea"/>
                <a:cs typeface="+mn-ea"/>
                <a:sym typeface="+mn-lt"/>
              </a:rPr>
              <a:t>：用在云计算场景中，通过云计算中的</a:t>
            </a:r>
            <a:r>
              <a:rPr lang="en-US" altLang="zh-CN" sz="1600" dirty="0" smtClean="0">
                <a:latin typeface="+mn-lt"/>
                <a:ea typeface="+mn-ea"/>
                <a:cs typeface="+mn-ea"/>
                <a:sym typeface="+mn-lt"/>
              </a:rPr>
              <a:t>ELB</a:t>
            </a:r>
            <a:r>
              <a:rPr lang="zh-CN" altLang="en-US" sz="1600" dirty="0" smtClean="0">
                <a:latin typeface="+mn-lt"/>
                <a:ea typeface="+mn-ea"/>
                <a:cs typeface="+mn-ea"/>
                <a:sym typeface="+mn-lt"/>
              </a:rPr>
              <a:t>服务将请求转发到</a:t>
            </a:r>
            <a:r>
              <a:rPr lang="en-US" altLang="zh-CN" sz="1600" dirty="0" err="1" smtClean="0">
                <a:latin typeface="+mn-lt"/>
                <a:ea typeface="+mn-ea"/>
                <a:cs typeface="+mn-ea"/>
                <a:sym typeface="+mn-lt"/>
              </a:rPr>
              <a:t>NodePort</a:t>
            </a:r>
            <a:r>
              <a:rPr lang="zh-CN" altLang="en-US" sz="1600" dirty="0" smtClean="0">
                <a:latin typeface="+mn-lt"/>
                <a:ea typeface="+mn-ea"/>
                <a:cs typeface="+mn-ea"/>
                <a:sym typeface="+mn-lt"/>
              </a:rPr>
              <a:t>上</a:t>
            </a:r>
            <a:endParaRPr lang="en-US" altLang="zh-CN" sz="1600" dirty="0" smtClean="0">
              <a:latin typeface="+mn-lt"/>
              <a:ea typeface="+mn-ea"/>
              <a:cs typeface="+mn-ea"/>
              <a:sym typeface="+mn-lt"/>
            </a:endParaRPr>
          </a:p>
          <a:p>
            <a:pPr lvl="1"/>
            <a:r>
              <a:rPr lang="en-US" altLang="zh-CN" sz="1600" dirty="0" err="1" smtClean="0">
                <a:latin typeface="+mn-lt"/>
                <a:ea typeface="+mn-ea"/>
                <a:cs typeface="+mn-ea"/>
                <a:sym typeface="+mn-lt"/>
              </a:rPr>
              <a:t>ExternalName</a:t>
            </a:r>
            <a:r>
              <a:rPr lang="zh-CN" altLang="en-US" sz="1600" dirty="0" smtClean="0">
                <a:latin typeface="+mn-lt"/>
                <a:ea typeface="+mn-ea"/>
                <a:cs typeface="+mn-ea"/>
                <a:sym typeface="+mn-lt"/>
              </a:rPr>
              <a:t>：用于将外部的服务引入到集群内</a:t>
            </a:r>
            <a:endParaRPr lang="en-US" altLang="zh-CN" sz="1600" dirty="0" smtClean="0">
              <a:latin typeface="+mn-lt"/>
              <a:ea typeface="+mn-ea"/>
              <a:cs typeface="+mn-ea"/>
              <a:sym typeface="+mn-lt"/>
            </a:endParaRPr>
          </a:p>
          <a:p>
            <a:endParaRPr lang="en-US" altLang="zh-CN" sz="1800" dirty="0">
              <a:latin typeface="+mn-lt"/>
              <a:ea typeface="+mn-ea"/>
              <a:cs typeface="+mn-ea"/>
              <a:sym typeface="+mn-lt"/>
            </a:endParaRPr>
          </a:p>
          <a:p>
            <a:endParaRPr lang="en-US" altLang="zh-CN" sz="1800" dirty="0" smtClean="0">
              <a:latin typeface="+mn-lt"/>
              <a:ea typeface="+mn-ea"/>
              <a:cs typeface="+mn-ea"/>
              <a:sym typeface="+mn-lt"/>
            </a:endParaRPr>
          </a:p>
          <a:p>
            <a:endParaRPr lang="zh-CN" altLang="en-US" sz="1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Ingress</a:t>
            </a:r>
            <a:r>
              <a:rPr lang="zh-CN" altLang="en-US" dirty="0" smtClean="0">
                <a:latin typeface="+mn-lt"/>
                <a:ea typeface="+mn-ea"/>
                <a:cs typeface="+mn-ea"/>
                <a:sym typeface="+mn-lt"/>
              </a:rPr>
              <a:t>简介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3" y="1047750"/>
            <a:ext cx="11293474" cy="3196237"/>
          </a:xfrm>
        </p:spPr>
        <p:txBody>
          <a:bodyPr/>
          <a:lstStyle/>
          <a:p>
            <a:r>
              <a:rPr lang="en-US" altLang="zh-CN" sz="1800" dirty="0" smtClean="0">
                <a:latin typeface="+mn-lt"/>
                <a:ea typeface="+mn-ea"/>
                <a:cs typeface="+mn-ea"/>
                <a:sym typeface="+mn-lt"/>
              </a:rPr>
              <a:t>Service</a:t>
            </a:r>
            <a:r>
              <a:rPr lang="zh-CN" altLang="en-US" sz="1800" dirty="0" smtClean="0">
                <a:latin typeface="+mn-lt"/>
                <a:ea typeface="+mn-ea"/>
                <a:cs typeface="+mn-ea"/>
                <a:sym typeface="+mn-lt"/>
              </a:rPr>
              <a:t>的</a:t>
            </a:r>
            <a:r>
              <a:rPr lang="en-US" altLang="zh-CN" sz="1800" dirty="0" err="1" smtClean="0">
                <a:latin typeface="+mn-lt"/>
                <a:ea typeface="+mn-ea"/>
                <a:cs typeface="+mn-ea"/>
                <a:sym typeface="+mn-lt"/>
              </a:rPr>
              <a:t>NodePort</a:t>
            </a:r>
            <a:r>
              <a:rPr lang="zh-CN" altLang="en-US" sz="1800" dirty="0" smtClean="0">
                <a:latin typeface="+mn-lt"/>
                <a:ea typeface="+mn-ea"/>
                <a:cs typeface="+mn-ea"/>
                <a:sym typeface="+mn-lt"/>
              </a:rPr>
              <a:t>代理方式有两个不足：</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管理复杂：当服务的数量较多时，所暴露端口的管理就会变的复杂</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影响性能：</a:t>
            </a:r>
            <a:r>
              <a:rPr lang="en-US" altLang="zh-CN" sz="1600" dirty="0" err="1" smtClean="0">
                <a:latin typeface="+mn-lt"/>
                <a:ea typeface="+mn-ea"/>
                <a:cs typeface="+mn-ea"/>
                <a:sym typeface="+mn-lt"/>
              </a:rPr>
              <a:t>NodePort</a:t>
            </a:r>
            <a:r>
              <a:rPr lang="zh-CN" altLang="en-US" sz="1600" dirty="0" smtClean="0">
                <a:latin typeface="+mn-lt"/>
                <a:ea typeface="+mn-ea"/>
                <a:cs typeface="+mn-ea"/>
                <a:sym typeface="+mn-lt"/>
              </a:rPr>
              <a:t>后台借助</a:t>
            </a:r>
            <a:r>
              <a:rPr lang="en-US" altLang="zh-CN" sz="1600" dirty="0" smtClean="0">
                <a:latin typeface="+mn-lt"/>
                <a:ea typeface="+mn-ea"/>
                <a:cs typeface="+mn-ea"/>
                <a:sym typeface="+mn-lt"/>
              </a:rPr>
              <a:t>iptable</a:t>
            </a:r>
            <a:r>
              <a:rPr lang="en-US" altLang="zh-CN" sz="1600" dirty="0">
                <a:latin typeface="+mn-lt"/>
                <a:ea typeface="+mn-ea"/>
                <a:cs typeface="+mn-ea"/>
                <a:sym typeface="+mn-lt"/>
              </a:rPr>
              <a:t>s</a:t>
            </a:r>
            <a:r>
              <a:rPr lang="zh-CN" altLang="en-US" sz="1600" dirty="0" smtClean="0">
                <a:latin typeface="+mn-lt"/>
                <a:ea typeface="+mn-ea"/>
                <a:cs typeface="+mn-ea"/>
                <a:sym typeface="+mn-lt"/>
              </a:rPr>
              <a:t>进行，占用宿主机的资源</a:t>
            </a:r>
            <a:endParaRPr lang="en-US" altLang="zh-CN" sz="1600" dirty="0" smtClean="0">
              <a:latin typeface="+mn-lt"/>
              <a:ea typeface="+mn-ea"/>
              <a:cs typeface="+mn-ea"/>
              <a:sym typeface="+mn-lt"/>
            </a:endParaRPr>
          </a:p>
          <a:p>
            <a:r>
              <a:rPr lang="en-US" altLang="zh-CN" sz="1800" dirty="0" smtClean="0">
                <a:latin typeface="+mn-lt"/>
                <a:ea typeface="+mn-ea"/>
                <a:cs typeface="+mn-ea"/>
                <a:sym typeface="+mn-lt"/>
              </a:rPr>
              <a:t>Ingress</a:t>
            </a:r>
            <a:r>
              <a:rPr lang="zh-CN" altLang="en-US" sz="1800" dirty="0" smtClean="0">
                <a:latin typeface="+mn-lt"/>
                <a:ea typeface="+mn-ea"/>
                <a:cs typeface="+mn-ea"/>
                <a:sym typeface="+mn-lt"/>
              </a:rPr>
              <a:t>是一种基于</a:t>
            </a:r>
            <a:r>
              <a:rPr lang="en-US" altLang="zh-CN" sz="1800" dirty="0" smtClean="0">
                <a:latin typeface="+mn-lt"/>
                <a:ea typeface="+mn-ea"/>
                <a:cs typeface="+mn-ea"/>
                <a:sym typeface="+mn-lt"/>
              </a:rPr>
              <a:t>Service</a:t>
            </a:r>
            <a:r>
              <a:rPr lang="zh-CN" altLang="en-US" sz="1800" dirty="0" smtClean="0">
                <a:latin typeface="+mn-lt"/>
                <a:ea typeface="+mn-ea"/>
                <a:cs typeface="+mn-ea"/>
                <a:sym typeface="+mn-lt"/>
              </a:rPr>
              <a:t>的七层代理服务</a:t>
            </a:r>
            <a:endParaRPr lang="en-US" altLang="zh-CN" sz="1800" dirty="0" smtClean="0">
              <a:latin typeface="+mn-lt"/>
              <a:ea typeface="+mn-ea"/>
              <a:cs typeface="+mn-ea"/>
              <a:sym typeface="+mn-lt"/>
            </a:endParaRPr>
          </a:p>
          <a:p>
            <a:r>
              <a:rPr lang="en-US" altLang="zh-CN" sz="1800" dirty="0" smtClean="0">
                <a:latin typeface="+mn-lt"/>
                <a:ea typeface="+mn-ea"/>
                <a:cs typeface="+mn-ea"/>
                <a:sym typeface="+mn-lt"/>
              </a:rPr>
              <a:t>Ingress</a:t>
            </a:r>
            <a:r>
              <a:rPr lang="zh-CN" altLang="en-US" sz="1600" dirty="0">
                <a:latin typeface="+mn-lt"/>
                <a:ea typeface="+mn-ea"/>
                <a:cs typeface="+mn-ea"/>
                <a:sym typeface="+mn-lt"/>
              </a:rPr>
              <a:t>有</a:t>
            </a:r>
            <a:r>
              <a:rPr lang="zh-CN" altLang="en-US" sz="1600" dirty="0" smtClean="0">
                <a:latin typeface="+mn-lt"/>
                <a:ea typeface="+mn-ea"/>
                <a:cs typeface="+mn-ea"/>
                <a:sym typeface="+mn-lt"/>
              </a:rPr>
              <a:t>两部分组成：</a:t>
            </a:r>
            <a:endParaRPr lang="en-US" altLang="zh-CN" sz="1600" dirty="0" smtClean="0">
              <a:latin typeface="+mn-lt"/>
              <a:ea typeface="+mn-ea"/>
              <a:cs typeface="+mn-ea"/>
              <a:sym typeface="+mn-lt"/>
            </a:endParaRPr>
          </a:p>
          <a:p>
            <a:pPr lvl="1"/>
            <a:r>
              <a:rPr lang="en-US" altLang="zh-CN" sz="1600" dirty="0" err="1" smtClean="0">
                <a:latin typeface="+mn-lt"/>
                <a:ea typeface="+mn-ea"/>
                <a:cs typeface="+mn-ea"/>
                <a:sym typeface="+mn-lt"/>
              </a:rPr>
              <a:t>ingressController</a:t>
            </a:r>
            <a:r>
              <a:rPr lang="zh-CN" altLang="en-US" sz="1600" dirty="0" smtClean="0">
                <a:latin typeface="+mn-lt"/>
                <a:ea typeface="+mn-ea"/>
                <a:cs typeface="+mn-ea"/>
                <a:sym typeface="+mn-lt"/>
              </a:rPr>
              <a:t>：流量的入口</a:t>
            </a:r>
            <a:endParaRPr lang="en-US" altLang="zh-CN" sz="1600" dirty="0" smtClean="0">
              <a:latin typeface="+mn-lt"/>
              <a:ea typeface="+mn-ea"/>
              <a:cs typeface="+mn-ea"/>
              <a:sym typeface="+mn-lt"/>
            </a:endParaRPr>
          </a:p>
          <a:p>
            <a:pPr lvl="1"/>
            <a:r>
              <a:rPr lang="en-US" altLang="zh-CN" sz="1600" dirty="0" smtClean="0">
                <a:latin typeface="+mn-lt"/>
                <a:ea typeface="+mn-ea"/>
                <a:cs typeface="+mn-ea"/>
                <a:sym typeface="+mn-lt"/>
              </a:rPr>
              <a:t>Ingress</a:t>
            </a:r>
            <a:r>
              <a:rPr lang="zh-CN" altLang="en-US" sz="1600" dirty="0" smtClean="0">
                <a:latin typeface="+mn-lt"/>
                <a:ea typeface="+mn-ea"/>
                <a:cs typeface="+mn-ea"/>
                <a:sym typeface="+mn-lt"/>
              </a:rPr>
              <a:t>：用于描述流量转发规则</a:t>
            </a:r>
            <a:endParaRPr lang="en-US" altLang="zh-CN" sz="1600" dirty="0" smtClean="0">
              <a:latin typeface="+mn-lt"/>
              <a:ea typeface="+mn-ea"/>
              <a:cs typeface="+mn-ea"/>
              <a:sym typeface="+mn-lt"/>
            </a:endParaRPr>
          </a:p>
          <a:p>
            <a:endParaRPr lang="en-US" altLang="zh-CN" sz="1600" dirty="0" smtClean="0">
              <a:latin typeface="+mn-lt"/>
              <a:ea typeface="+mn-ea"/>
              <a:cs typeface="+mn-ea"/>
              <a:sym typeface="+mn-lt"/>
            </a:endParaRPr>
          </a:p>
          <a:p>
            <a:endParaRPr lang="zh-CN" altLang="en-US" sz="1600" dirty="0">
              <a:latin typeface="+mn-lt"/>
              <a:ea typeface="+mn-ea"/>
              <a:cs typeface="+mn-ea"/>
              <a:sym typeface="+mn-lt"/>
            </a:endParaRPr>
          </a:p>
        </p:txBody>
      </p:sp>
      <p:grpSp>
        <p:nvGrpSpPr>
          <p:cNvPr id="41" name="组合 40"/>
          <p:cNvGrpSpPr/>
          <p:nvPr/>
        </p:nvGrpSpPr>
        <p:grpSpPr>
          <a:xfrm>
            <a:off x="1998809" y="4382133"/>
            <a:ext cx="8218644" cy="1651631"/>
            <a:chOff x="1998809" y="4382133"/>
            <a:chExt cx="8218644" cy="1651631"/>
          </a:xfrm>
        </p:grpSpPr>
        <p:sp>
          <p:nvSpPr>
            <p:cNvPr id="6" name="圆角矩形 5"/>
            <p:cNvSpPr/>
            <p:nvPr/>
          </p:nvSpPr>
          <p:spPr bwMode="auto">
            <a:xfrm>
              <a:off x="5350071" y="5073401"/>
              <a:ext cx="1486164"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Service</a:t>
              </a:r>
              <a:endParaRPr lang="en-US" altLang="zh-CN" sz="1600" kern="0" dirty="0">
                <a:solidFill>
                  <a:srgbClr val="000000"/>
                </a:solidFill>
                <a:cs typeface="+mn-ea"/>
                <a:sym typeface="+mn-lt"/>
              </a:endParaRPr>
            </a:p>
          </p:txBody>
        </p:sp>
        <p:sp>
          <p:nvSpPr>
            <p:cNvPr id="7" name="圆角矩形 6"/>
            <p:cNvSpPr/>
            <p:nvPr/>
          </p:nvSpPr>
          <p:spPr bwMode="auto">
            <a:xfrm>
              <a:off x="5350071" y="4382133"/>
              <a:ext cx="1486164"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Ingress</a:t>
              </a:r>
              <a:endParaRPr lang="en-US" altLang="zh-CN" sz="1600" kern="0" dirty="0">
                <a:solidFill>
                  <a:srgbClr val="000000"/>
                </a:solidFill>
                <a:cs typeface="+mn-ea"/>
                <a:sym typeface="+mn-lt"/>
              </a:endParaRPr>
            </a:p>
          </p:txBody>
        </p:sp>
        <p:sp>
          <p:nvSpPr>
            <p:cNvPr id="8" name="圆角矩形 7"/>
            <p:cNvSpPr/>
            <p:nvPr/>
          </p:nvSpPr>
          <p:spPr bwMode="auto">
            <a:xfrm>
              <a:off x="3416943" y="5073401"/>
              <a:ext cx="1486164"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Service</a:t>
              </a:r>
              <a:endParaRPr lang="en-US" altLang="zh-CN" sz="1600" kern="0" dirty="0">
                <a:solidFill>
                  <a:srgbClr val="000000"/>
                </a:solidFill>
                <a:cs typeface="+mn-ea"/>
                <a:sym typeface="+mn-lt"/>
              </a:endParaRPr>
            </a:p>
          </p:txBody>
        </p:sp>
        <p:sp>
          <p:nvSpPr>
            <p:cNvPr id="10" name="圆角矩形 9"/>
            <p:cNvSpPr/>
            <p:nvPr/>
          </p:nvSpPr>
          <p:spPr bwMode="auto">
            <a:xfrm>
              <a:off x="7283199" y="5073401"/>
              <a:ext cx="1486164"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Service</a:t>
              </a:r>
              <a:endParaRPr lang="en-US" altLang="zh-CN" sz="1600" kern="0" dirty="0">
                <a:solidFill>
                  <a:srgbClr val="000000"/>
                </a:solidFill>
                <a:cs typeface="+mn-ea"/>
                <a:sym typeface="+mn-lt"/>
              </a:endParaRPr>
            </a:p>
          </p:txBody>
        </p:sp>
        <p:sp>
          <p:nvSpPr>
            <p:cNvPr id="11" name="圆角矩形 10"/>
            <p:cNvSpPr/>
            <p:nvPr/>
          </p:nvSpPr>
          <p:spPr bwMode="auto">
            <a:xfrm>
              <a:off x="1998809" y="5693229"/>
              <a:ext cx="970949"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Pod</a:t>
              </a:r>
              <a:endParaRPr lang="en-US" altLang="zh-CN" sz="1600" kern="0" dirty="0">
                <a:solidFill>
                  <a:srgbClr val="000000"/>
                </a:solidFill>
                <a:cs typeface="+mn-ea"/>
                <a:sym typeface="+mn-lt"/>
              </a:endParaRPr>
            </a:p>
          </p:txBody>
        </p:sp>
        <p:sp>
          <p:nvSpPr>
            <p:cNvPr id="12" name="圆角矩形 11"/>
            <p:cNvSpPr/>
            <p:nvPr/>
          </p:nvSpPr>
          <p:spPr bwMode="auto">
            <a:xfrm>
              <a:off x="3448348" y="5693229"/>
              <a:ext cx="970949"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Pod</a:t>
              </a:r>
              <a:endParaRPr lang="en-US" altLang="zh-CN" sz="1600" kern="0" dirty="0">
                <a:solidFill>
                  <a:srgbClr val="000000"/>
                </a:solidFill>
                <a:cs typeface="+mn-ea"/>
                <a:sym typeface="+mn-lt"/>
              </a:endParaRPr>
            </a:p>
          </p:txBody>
        </p:sp>
        <p:sp>
          <p:nvSpPr>
            <p:cNvPr id="14" name="圆角矩形 13"/>
            <p:cNvSpPr/>
            <p:nvPr/>
          </p:nvSpPr>
          <p:spPr bwMode="auto">
            <a:xfrm>
              <a:off x="4897887" y="5693229"/>
              <a:ext cx="970949"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Pod</a:t>
              </a:r>
              <a:endParaRPr lang="en-US" altLang="zh-CN" sz="1600" kern="0" dirty="0">
                <a:solidFill>
                  <a:srgbClr val="000000"/>
                </a:solidFill>
                <a:cs typeface="+mn-ea"/>
                <a:sym typeface="+mn-lt"/>
              </a:endParaRPr>
            </a:p>
          </p:txBody>
        </p:sp>
        <p:sp>
          <p:nvSpPr>
            <p:cNvPr id="15" name="圆角矩形 14"/>
            <p:cNvSpPr/>
            <p:nvPr/>
          </p:nvSpPr>
          <p:spPr bwMode="auto">
            <a:xfrm>
              <a:off x="6347426" y="5693229"/>
              <a:ext cx="970949"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Pod</a:t>
              </a:r>
              <a:endParaRPr lang="en-US" altLang="zh-CN" sz="1600" kern="0" dirty="0">
                <a:solidFill>
                  <a:srgbClr val="000000"/>
                </a:solidFill>
                <a:cs typeface="+mn-ea"/>
                <a:sym typeface="+mn-lt"/>
              </a:endParaRPr>
            </a:p>
          </p:txBody>
        </p:sp>
        <p:sp>
          <p:nvSpPr>
            <p:cNvPr id="17" name="圆角矩形 16"/>
            <p:cNvSpPr/>
            <p:nvPr/>
          </p:nvSpPr>
          <p:spPr bwMode="auto">
            <a:xfrm>
              <a:off x="7796965" y="5693229"/>
              <a:ext cx="970949"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Pod</a:t>
              </a:r>
              <a:endParaRPr lang="en-US" altLang="zh-CN" sz="1600" kern="0" dirty="0">
                <a:solidFill>
                  <a:srgbClr val="000000"/>
                </a:solidFill>
                <a:cs typeface="+mn-ea"/>
                <a:sym typeface="+mn-lt"/>
              </a:endParaRPr>
            </a:p>
          </p:txBody>
        </p:sp>
        <p:sp>
          <p:nvSpPr>
            <p:cNvPr id="18" name="圆角矩形 17"/>
            <p:cNvSpPr/>
            <p:nvPr/>
          </p:nvSpPr>
          <p:spPr bwMode="auto">
            <a:xfrm>
              <a:off x="9246504" y="5693229"/>
              <a:ext cx="970949" cy="340535"/>
            </a:xfrm>
            <a:prstGeom prst="roundRect">
              <a:avLst>
                <a:gd name="adj" fmla="val 13760"/>
              </a:avLst>
            </a:prstGeom>
            <a:noFill/>
            <a:ln w="9525" cap="flat" cmpd="sng" algn="ctr">
              <a:solidFill>
                <a:srgbClr val="3ABABA"/>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smtClean="0">
                  <a:solidFill>
                    <a:srgbClr val="000000"/>
                  </a:solidFill>
                  <a:cs typeface="+mn-ea"/>
                  <a:sym typeface="+mn-lt"/>
                </a:rPr>
                <a:t>Pod</a:t>
              </a:r>
              <a:endParaRPr lang="en-US" altLang="zh-CN" sz="1600" kern="0" dirty="0">
                <a:solidFill>
                  <a:srgbClr val="000000"/>
                </a:solidFill>
                <a:cs typeface="+mn-ea"/>
                <a:sym typeface="+mn-lt"/>
              </a:endParaRPr>
            </a:p>
          </p:txBody>
        </p:sp>
        <p:cxnSp>
          <p:nvCxnSpPr>
            <p:cNvPr id="23" name="直接箭头连接符 22"/>
            <p:cNvCxnSpPr>
              <a:endCxn id="8" idx="0"/>
            </p:cNvCxnSpPr>
            <p:nvPr/>
          </p:nvCxnSpPr>
          <p:spPr>
            <a:xfrm flipH="1">
              <a:off x="4160025" y="4722668"/>
              <a:ext cx="1935975" cy="350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7" idx="2"/>
              <a:endCxn id="6" idx="0"/>
            </p:cNvCxnSpPr>
            <p:nvPr/>
          </p:nvCxnSpPr>
          <p:spPr>
            <a:xfrm>
              <a:off x="6093153" y="4722668"/>
              <a:ext cx="0" cy="350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0" idx="0"/>
            </p:cNvCxnSpPr>
            <p:nvPr/>
          </p:nvCxnSpPr>
          <p:spPr>
            <a:xfrm>
              <a:off x="6096000" y="4722668"/>
              <a:ext cx="1930281" cy="350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8" idx="2"/>
              <a:endCxn id="11" idx="0"/>
            </p:cNvCxnSpPr>
            <p:nvPr/>
          </p:nvCxnSpPr>
          <p:spPr>
            <a:xfrm flipH="1">
              <a:off x="2484284" y="5413936"/>
              <a:ext cx="1675741" cy="279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8" idx="2"/>
              <a:endCxn id="12" idx="0"/>
            </p:cNvCxnSpPr>
            <p:nvPr/>
          </p:nvCxnSpPr>
          <p:spPr>
            <a:xfrm flipH="1">
              <a:off x="3933823" y="5413936"/>
              <a:ext cx="226202" cy="279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6" idx="2"/>
              <a:endCxn id="14" idx="0"/>
            </p:cNvCxnSpPr>
            <p:nvPr/>
          </p:nvCxnSpPr>
          <p:spPr>
            <a:xfrm flipH="1">
              <a:off x="5383362" y="5413936"/>
              <a:ext cx="709791" cy="279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 idx="2"/>
              <a:endCxn id="15" idx="0"/>
            </p:cNvCxnSpPr>
            <p:nvPr/>
          </p:nvCxnSpPr>
          <p:spPr>
            <a:xfrm>
              <a:off x="6093153" y="5413936"/>
              <a:ext cx="739748" cy="279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0" idx="2"/>
              <a:endCxn id="17" idx="0"/>
            </p:cNvCxnSpPr>
            <p:nvPr/>
          </p:nvCxnSpPr>
          <p:spPr>
            <a:xfrm>
              <a:off x="8026281" y="5413936"/>
              <a:ext cx="256159" cy="279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0" idx="2"/>
              <a:endCxn id="18" idx="0"/>
            </p:cNvCxnSpPr>
            <p:nvPr/>
          </p:nvCxnSpPr>
          <p:spPr>
            <a:xfrm>
              <a:off x="8026281" y="5413936"/>
              <a:ext cx="1705698" cy="279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为</a:t>
            </a:r>
            <a:r>
              <a:rPr lang="en-US" altLang="zh-CN" dirty="0" smtClean="0">
                <a:latin typeface="+mn-lt"/>
                <a:ea typeface="+mn-ea"/>
                <a:cs typeface="+mn-ea"/>
                <a:sym typeface="+mn-lt"/>
              </a:rPr>
              <a:t>Service</a:t>
            </a:r>
            <a:r>
              <a:rPr lang="zh-CN" altLang="en-US" dirty="0" smtClean="0">
                <a:latin typeface="+mn-lt"/>
                <a:ea typeface="+mn-ea"/>
                <a:cs typeface="+mn-ea"/>
                <a:sym typeface="+mn-lt"/>
              </a:rPr>
              <a:t>创建一个</a:t>
            </a:r>
            <a:r>
              <a:rPr lang="en-US" altLang="zh-CN" dirty="0" smtClean="0">
                <a:latin typeface="+mn-lt"/>
                <a:ea typeface="+mn-ea"/>
                <a:cs typeface="+mn-ea"/>
                <a:sym typeface="+mn-lt"/>
              </a:rPr>
              <a:t>http</a:t>
            </a:r>
            <a:r>
              <a:rPr lang="zh-CN" altLang="en-US" dirty="0" smtClean="0">
                <a:latin typeface="+mn-lt"/>
                <a:ea typeface="+mn-ea"/>
                <a:cs typeface="+mn-ea"/>
                <a:sym typeface="+mn-lt"/>
              </a:rPr>
              <a:t>访问链接</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3" y="1047750"/>
            <a:ext cx="11293474" cy="4879805"/>
          </a:xfrm>
        </p:spPr>
        <p:txBody>
          <a:bodyPr/>
          <a:lstStyle/>
          <a:p>
            <a:pPr>
              <a:lnSpc>
                <a:spcPct val="130000"/>
              </a:lnSpc>
            </a:pPr>
            <a:r>
              <a:rPr lang="zh-CN" altLang="en-US" sz="1800" dirty="0" smtClean="0">
                <a:latin typeface="+mn-lt"/>
                <a:ea typeface="+mn-ea"/>
                <a:cs typeface="+mn-ea"/>
                <a:sym typeface="+mn-lt"/>
              </a:rPr>
              <a:t>需求：通过创建一个</a:t>
            </a:r>
            <a:r>
              <a:rPr lang="en-US" altLang="zh-CN" sz="1800" dirty="0" smtClean="0">
                <a:latin typeface="+mn-lt"/>
                <a:ea typeface="+mn-ea"/>
                <a:cs typeface="+mn-ea"/>
                <a:sym typeface="+mn-lt"/>
              </a:rPr>
              <a:t>ingress</a:t>
            </a:r>
            <a:r>
              <a:rPr lang="zh-CN" altLang="en-US" sz="1800" dirty="0" smtClean="0">
                <a:latin typeface="+mn-lt"/>
                <a:ea typeface="+mn-ea"/>
                <a:cs typeface="+mn-ea"/>
                <a:sym typeface="+mn-lt"/>
              </a:rPr>
              <a:t>对象，使用户可以通过</a:t>
            </a:r>
            <a:r>
              <a:rPr lang="en-US" altLang="zh-CN" sz="1800" dirty="0" smtClean="0">
                <a:latin typeface="+mn-lt"/>
                <a:ea typeface="+mn-ea"/>
                <a:cs typeface="+mn-ea"/>
                <a:sym typeface="+mn-lt"/>
              </a:rPr>
              <a:t>http</a:t>
            </a:r>
            <a:r>
              <a:rPr lang="zh-CN" altLang="en-US" sz="1800" dirty="0" smtClean="0">
                <a:latin typeface="+mn-lt"/>
                <a:ea typeface="+mn-ea"/>
                <a:cs typeface="+mn-ea"/>
                <a:sym typeface="+mn-lt"/>
              </a:rPr>
              <a:t>的方式访问到前面创建的</a:t>
            </a:r>
            <a:r>
              <a:rPr lang="en-US" altLang="zh-CN" sz="1800" dirty="0" smtClean="0">
                <a:latin typeface="+mn-lt"/>
                <a:ea typeface="+mn-ea"/>
                <a:cs typeface="+mn-ea"/>
                <a:sym typeface="+mn-lt"/>
              </a:rPr>
              <a:t>Service </a:t>
            </a:r>
            <a:r>
              <a:rPr lang="en-US" altLang="zh-CN" sz="1800" dirty="0" err="1" smtClean="0">
                <a:latin typeface="+mn-lt"/>
                <a:ea typeface="+mn-ea"/>
                <a:cs typeface="+mn-ea"/>
                <a:sym typeface="+mn-lt"/>
              </a:rPr>
              <a:t>nginx</a:t>
            </a:r>
            <a:r>
              <a:rPr lang="en-US" altLang="zh-CN" sz="1800" dirty="0" smtClean="0">
                <a:latin typeface="+mn-lt"/>
                <a:ea typeface="+mn-ea"/>
                <a:cs typeface="+mn-ea"/>
                <a:sym typeface="+mn-lt"/>
              </a:rPr>
              <a:t>-proxy </a:t>
            </a:r>
            <a:endParaRPr lang="en-US" altLang="zh-CN" sz="1800" dirty="0" smtClean="0">
              <a:latin typeface="+mn-lt"/>
              <a:ea typeface="+mn-ea"/>
              <a:cs typeface="+mn-ea"/>
              <a:sym typeface="+mn-lt"/>
            </a:endParaRPr>
          </a:p>
          <a:p>
            <a:pPr>
              <a:lnSpc>
                <a:spcPct val="130000"/>
              </a:lnSpc>
            </a:pPr>
            <a:r>
              <a:rPr lang="en-US" altLang="zh-CN" sz="1800" dirty="0" smtClean="0">
                <a:latin typeface="+mn-lt"/>
                <a:ea typeface="+mn-ea"/>
                <a:cs typeface="+mn-ea"/>
                <a:sym typeface="+mn-lt"/>
              </a:rPr>
              <a:t>Ingress YAML</a:t>
            </a:r>
            <a:r>
              <a:rPr lang="zh-CN" altLang="en-US" sz="1800" dirty="0" smtClean="0">
                <a:latin typeface="+mn-lt"/>
                <a:ea typeface="+mn-ea"/>
                <a:cs typeface="+mn-ea"/>
                <a:sym typeface="+mn-lt"/>
              </a:rPr>
              <a:t>由三部分组成：</a:t>
            </a:r>
            <a:endParaRPr lang="en-US" altLang="zh-CN" sz="1800" dirty="0" smtClean="0">
              <a:latin typeface="+mn-lt"/>
              <a:ea typeface="+mn-ea"/>
              <a:cs typeface="+mn-ea"/>
              <a:sym typeface="+mn-lt"/>
            </a:endParaRPr>
          </a:p>
          <a:p>
            <a:pPr lvl="1">
              <a:lnSpc>
                <a:spcPct val="130000"/>
              </a:lnSpc>
            </a:pPr>
            <a:r>
              <a:rPr lang="en-US" altLang="zh-CN" sz="1600" dirty="0" smtClean="0">
                <a:latin typeface="+mn-lt"/>
                <a:ea typeface="+mn-ea"/>
                <a:cs typeface="+mn-ea"/>
                <a:sym typeface="+mn-lt"/>
              </a:rPr>
              <a:t>GVK</a:t>
            </a:r>
            <a:endParaRPr lang="en-US" altLang="zh-CN" sz="1600" dirty="0" smtClean="0">
              <a:latin typeface="+mn-lt"/>
              <a:ea typeface="+mn-ea"/>
              <a:cs typeface="+mn-ea"/>
              <a:sym typeface="+mn-lt"/>
            </a:endParaRPr>
          </a:p>
          <a:p>
            <a:pPr lvl="1">
              <a:lnSpc>
                <a:spcPct val="130000"/>
              </a:lnSpc>
            </a:pPr>
            <a:r>
              <a:rPr lang="zh-CN" altLang="en-US" sz="1600" dirty="0" smtClean="0">
                <a:latin typeface="+mn-lt"/>
                <a:ea typeface="+mn-ea"/>
                <a:cs typeface="+mn-ea"/>
                <a:sym typeface="+mn-lt"/>
              </a:rPr>
              <a:t>元数据信息</a:t>
            </a:r>
            <a:endParaRPr lang="en-US" altLang="zh-CN" sz="1600" dirty="0" smtClean="0">
              <a:latin typeface="+mn-lt"/>
              <a:ea typeface="+mn-ea"/>
              <a:cs typeface="+mn-ea"/>
              <a:sym typeface="+mn-lt"/>
            </a:endParaRPr>
          </a:p>
          <a:p>
            <a:pPr lvl="2">
              <a:lnSpc>
                <a:spcPct val="130000"/>
              </a:lnSpc>
            </a:pPr>
            <a:r>
              <a:rPr lang="en-US" altLang="zh-CN" sz="1400" dirty="0">
                <a:latin typeface="+mn-lt"/>
                <a:ea typeface="+mn-ea"/>
                <a:cs typeface="+mn-ea"/>
                <a:sym typeface="+mn-lt"/>
              </a:rPr>
              <a:t>a</a:t>
            </a:r>
            <a:r>
              <a:rPr lang="en-US" altLang="zh-CN" sz="1400" dirty="0" smtClean="0">
                <a:latin typeface="+mn-lt"/>
                <a:ea typeface="+mn-ea"/>
                <a:cs typeface="+mn-ea"/>
                <a:sym typeface="+mn-lt"/>
              </a:rPr>
              <a:t>nnotations</a:t>
            </a:r>
            <a:r>
              <a:rPr lang="zh-CN" altLang="en-US" sz="1400" dirty="0" smtClean="0">
                <a:latin typeface="+mn-lt"/>
                <a:ea typeface="+mn-ea"/>
                <a:cs typeface="+mn-ea"/>
                <a:sym typeface="+mn-lt"/>
              </a:rPr>
              <a:t>：固定为“</a:t>
            </a:r>
            <a:r>
              <a:rPr lang="en-US" altLang="zh-CN" sz="1400" dirty="0">
                <a:latin typeface="+mn-lt"/>
                <a:ea typeface="+mn-ea"/>
                <a:cs typeface="+mn-ea"/>
                <a:sym typeface="+mn-lt"/>
              </a:rPr>
              <a:t>kubernetes.io/</a:t>
            </a:r>
            <a:r>
              <a:rPr lang="en-US" altLang="zh-CN" sz="1400" dirty="0" err="1">
                <a:latin typeface="+mn-lt"/>
                <a:ea typeface="+mn-ea"/>
                <a:cs typeface="+mn-ea"/>
                <a:sym typeface="+mn-lt"/>
              </a:rPr>
              <a:t>ingress.class</a:t>
            </a:r>
            <a:r>
              <a:rPr lang="en-US" altLang="zh-CN" sz="1400" dirty="0">
                <a:latin typeface="+mn-lt"/>
                <a:ea typeface="+mn-ea"/>
                <a:cs typeface="+mn-ea"/>
                <a:sym typeface="+mn-lt"/>
              </a:rPr>
              <a:t>: </a:t>
            </a:r>
            <a:r>
              <a:rPr lang="en-US" altLang="zh-CN" sz="1400" dirty="0" smtClean="0">
                <a:latin typeface="+mn-lt"/>
                <a:ea typeface="+mn-ea"/>
                <a:cs typeface="+mn-ea"/>
                <a:sym typeface="+mn-lt"/>
              </a:rPr>
              <a:t>“nginx”</a:t>
            </a:r>
            <a:r>
              <a:rPr lang="zh-CN" altLang="en-US" sz="1400" dirty="0" smtClean="0">
                <a:latin typeface="+mn-lt"/>
                <a:ea typeface="+mn-ea"/>
                <a:cs typeface="+mn-ea"/>
                <a:sym typeface="+mn-lt"/>
              </a:rPr>
              <a:t>”</a:t>
            </a:r>
            <a:endParaRPr lang="en-US" altLang="zh-CN" sz="1400" dirty="0" smtClean="0">
              <a:latin typeface="+mn-lt"/>
              <a:ea typeface="+mn-ea"/>
              <a:cs typeface="+mn-ea"/>
              <a:sym typeface="+mn-lt"/>
            </a:endParaRPr>
          </a:p>
          <a:p>
            <a:pPr lvl="1">
              <a:lnSpc>
                <a:spcPct val="130000"/>
              </a:lnSpc>
            </a:pPr>
            <a:r>
              <a:rPr lang="zh-CN" altLang="en-US" sz="1600" dirty="0" smtClean="0">
                <a:latin typeface="+mn-lt"/>
                <a:ea typeface="+mn-ea"/>
                <a:cs typeface="+mn-ea"/>
                <a:sym typeface="+mn-lt"/>
              </a:rPr>
              <a:t>对象规格</a:t>
            </a:r>
            <a:endParaRPr lang="en-US" altLang="zh-CN" sz="1600" dirty="0" smtClean="0">
              <a:latin typeface="+mn-lt"/>
              <a:ea typeface="+mn-ea"/>
              <a:cs typeface="+mn-ea"/>
              <a:sym typeface="+mn-lt"/>
            </a:endParaRPr>
          </a:p>
          <a:p>
            <a:pPr lvl="2">
              <a:lnSpc>
                <a:spcPct val="130000"/>
              </a:lnSpc>
            </a:pPr>
            <a:r>
              <a:rPr lang="en-US" altLang="zh-CN" sz="1400" dirty="0" smtClean="0">
                <a:latin typeface="+mn-lt"/>
                <a:ea typeface="+mn-ea"/>
                <a:cs typeface="+mn-ea"/>
                <a:sym typeface="+mn-lt"/>
              </a:rPr>
              <a:t>host</a:t>
            </a:r>
            <a:r>
              <a:rPr lang="zh-CN" altLang="en-US" sz="1400" dirty="0" smtClean="0">
                <a:latin typeface="+mn-lt"/>
                <a:ea typeface="+mn-ea"/>
                <a:cs typeface="+mn-ea"/>
                <a:sym typeface="+mn-lt"/>
              </a:rPr>
              <a:t>：暴露的外网域名，需要能够将其解析成</a:t>
            </a:r>
            <a:r>
              <a:rPr lang="en-US" altLang="zh-CN" sz="1400" dirty="0" smtClean="0">
                <a:latin typeface="+mn-lt"/>
                <a:ea typeface="+mn-ea"/>
                <a:cs typeface="+mn-ea"/>
                <a:sym typeface="+mn-lt"/>
              </a:rPr>
              <a:t>ingress-controller</a:t>
            </a:r>
            <a:r>
              <a:rPr lang="zh-CN" altLang="en-US" sz="1400" dirty="0" smtClean="0">
                <a:latin typeface="+mn-lt"/>
                <a:ea typeface="+mn-ea"/>
                <a:cs typeface="+mn-ea"/>
                <a:sym typeface="+mn-lt"/>
              </a:rPr>
              <a:t>地址</a:t>
            </a:r>
            <a:endParaRPr lang="en-US" altLang="zh-CN" sz="1400" dirty="0" smtClean="0">
              <a:latin typeface="+mn-lt"/>
              <a:ea typeface="+mn-ea"/>
              <a:cs typeface="+mn-ea"/>
              <a:sym typeface="+mn-lt"/>
            </a:endParaRPr>
          </a:p>
          <a:p>
            <a:pPr lvl="2">
              <a:lnSpc>
                <a:spcPct val="130000"/>
              </a:lnSpc>
            </a:pPr>
            <a:r>
              <a:rPr lang="en-US" altLang="zh-CN" sz="1400" dirty="0" smtClean="0">
                <a:latin typeface="+mn-lt"/>
                <a:ea typeface="+mn-ea"/>
                <a:cs typeface="+mn-ea"/>
                <a:sym typeface="+mn-lt"/>
              </a:rPr>
              <a:t>http</a:t>
            </a:r>
            <a:r>
              <a:rPr lang="zh-CN" altLang="en-US" sz="1400" dirty="0" smtClean="0">
                <a:latin typeface="+mn-lt"/>
                <a:ea typeface="+mn-ea"/>
                <a:cs typeface="+mn-ea"/>
                <a:sym typeface="+mn-lt"/>
              </a:rPr>
              <a:t>：使用的协议</a:t>
            </a:r>
            <a:endParaRPr lang="en-US" altLang="zh-CN" sz="1400" dirty="0" smtClean="0">
              <a:latin typeface="+mn-lt"/>
              <a:ea typeface="+mn-ea"/>
              <a:cs typeface="+mn-ea"/>
              <a:sym typeface="+mn-lt"/>
            </a:endParaRPr>
          </a:p>
          <a:p>
            <a:pPr lvl="2">
              <a:lnSpc>
                <a:spcPct val="130000"/>
              </a:lnSpc>
            </a:pPr>
            <a:r>
              <a:rPr lang="en-US" altLang="zh-CN" sz="1400" dirty="0">
                <a:latin typeface="+mn-lt"/>
                <a:ea typeface="+mn-ea"/>
                <a:cs typeface="+mn-ea"/>
                <a:sym typeface="+mn-lt"/>
              </a:rPr>
              <a:t>se</a:t>
            </a:r>
            <a:r>
              <a:rPr lang="en-US" altLang="zh-CN" sz="1400" dirty="0" smtClean="0">
                <a:latin typeface="+mn-lt"/>
                <a:ea typeface="+mn-ea"/>
                <a:cs typeface="+mn-ea"/>
                <a:sym typeface="+mn-lt"/>
              </a:rPr>
              <a:t>rvice</a:t>
            </a:r>
            <a:r>
              <a:rPr lang="zh-CN" altLang="en-US" sz="1400" dirty="0" smtClean="0">
                <a:latin typeface="+mn-lt"/>
                <a:ea typeface="+mn-ea"/>
                <a:cs typeface="+mn-ea"/>
                <a:sym typeface="+mn-lt"/>
              </a:rPr>
              <a:t>：被代理的</a:t>
            </a:r>
            <a:r>
              <a:rPr lang="en-US" altLang="zh-CN" sz="1400" dirty="0" smtClean="0">
                <a:latin typeface="+mn-lt"/>
                <a:ea typeface="+mn-ea"/>
                <a:cs typeface="+mn-ea"/>
                <a:sym typeface="+mn-lt"/>
              </a:rPr>
              <a:t>service</a:t>
            </a:r>
            <a:r>
              <a:rPr lang="zh-CN" altLang="en-US" sz="1400" dirty="0" smtClean="0">
                <a:latin typeface="+mn-lt"/>
                <a:ea typeface="+mn-ea"/>
                <a:cs typeface="+mn-ea"/>
                <a:sym typeface="+mn-lt"/>
              </a:rPr>
              <a:t>信息</a:t>
            </a:r>
            <a:endParaRPr lang="en-US" altLang="zh-CN" sz="1400" dirty="0" smtClean="0">
              <a:latin typeface="+mn-lt"/>
              <a:ea typeface="+mn-ea"/>
              <a:cs typeface="+mn-ea"/>
              <a:sym typeface="+mn-lt"/>
            </a:endParaRPr>
          </a:p>
          <a:p>
            <a:pPr lvl="2">
              <a:lnSpc>
                <a:spcPct val="130000"/>
              </a:lnSpc>
            </a:pPr>
            <a:r>
              <a:rPr lang="en-US" altLang="zh-CN" sz="1400" dirty="0" smtClean="0">
                <a:latin typeface="+mn-lt"/>
                <a:ea typeface="+mn-ea"/>
                <a:cs typeface="+mn-ea"/>
                <a:sym typeface="+mn-lt"/>
              </a:rPr>
              <a:t>paths</a:t>
            </a:r>
            <a:r>
              <a:rPr lang="zh-CN" altLang="en-US" sz="1400" dirty="0" smtClean="0">
                <a:latin typeface="+mn-lt"/>
                <a:ea typeface="+mn-ea"/>
                <a:cs typeface="+mn-ea"/>
                <a:sym typeface="+mn-lt"/>
              </a:rPr>
              <a:t>：访问路径，可以使用不同的路径对应不同的服务</a:t>
            </a:r>
            <a:endParaRPr lang="en-US" altLang="zh-CN" sz="1400" dirty="0" smtClean="0">
              <a:latin typeface="+mn-lt"/>
              <a:ea typeface="+mn-ea"/>
              <a:cs typeface="+mn-ea"/>
              <a:sym typeface="+mn-lt"/>
            </a:endParaRPr>
          </a:p>
          <a:p>
            <a:pPr lvl="2">
              <a:lnSpc>
                <a:spcPct val="130000"/>
              </a:lnSpc>
            </a:pPr>
            <a:r>
              <a:rPr lang="en-US" altLang="zh-CN" sz="1400" dirty="0" err="1" smtClean="0">
                <a:latin typeface="+mn-lt"/>
                <a:ea typeface="+mn-ea"/>
                <a:cs typeface="+mn-ea"/>
                <a:sym typeface="+mn-lt"/>
              </a:rPr>
              <a:t>pathType</a:t>
            </a:r>
            <a:r>
              <a:rPr lang="zh-CN" altLang="en-US" sz="1400" dirty="0" smtClean="0">
                <a:latin typeface="+mn-lt"/>
                <a:ea typeface="+mn-ea"/>
                <a:cs typeface="+mn-ea"/>
                <a:sym typeface="+mn-lt"/>
              </a:rPr>
              <a:t>：路径的匹配模式</a:t>
            </a:r>
            <a:endParaRPr lang="en-US" altLang="zh-CN" sz="1400" dirty="0" smtClean="0">
              <a:latin typeface="+mn-lt"/>
              <a:ea typeface="+mn-ea"/>
              <a:cs typeface="+mn-ea"/>
              <a:sym typeface="+mn-lt"/>
            </a:endParaRPr>
          </a:p>
          <a:p>
            <a:pPr lvl="3">
              <a:lnSpc>
                <a:spcPct val="130000"/>
              </a:lnSpc>
            </a:pPr>
            <a:r>
              <a:rPr lang="en-US" altLang="zh-CN" sz="1200" dirty="0" smtClean="0">
                <a:latin typeface="+mn-lt"/>
                <a:ea typeface="+mn-ea"/>
                <a:cs typeface="+mn-ea"/>
                <a:sym typeface="+mn-lt"/>
              </a:rPr>
              <a:t>Prefix</a:t>
            </a:r>
            <a:endParaRPr lang="en-US" altLang="zh-CN" sz="1200" dirty="0" smtClean="0">
              <a:latin typeface="+mn-lt"/>
              <a:ea typeface="+mn-ea"/>
              <a:cs typeface="+mn-ea"/>
              <a:sym typeface="+mn-lt"/>
            </a:endParaRPr>
          </a:p>
          <a:p>
            <a:pPr lvl="3">
              <a:lnSpc>
                <a:spcPct val="130000"/>
              </a:lnSpc>
            </a:pPr>
            <a:r>
              <a:rPr lang="en-US" altLang="zh-CN" sz="1200" dirty="0" smtClean="0">
                <a:latin typeface="+mn-lt"/>
                <a:ea typeface="+mn-ea"/>
                <a:cs typeface="+mn-ea"/>
                <a:sym typeface="+mn-lt"/>
              </a:rPr>
              <a:t>Exact</a:t>
            </a:r>
            <a:endParaRPr lang="en-US" altLang="zh-CN" sz="1200" dirty="0" smtClean="0">
              <a:latin typeface="+mn-lt"/>
              <a:ea typeface="+mn-ea"/>
              <a:cs typeface="+mn-ea"/>
              <a:sym typeface="+mn-lt"/>
            </a:endParaRPr>
          </a:p>
          <a:p>
            <a:pPr lvl="3">
              <a:lnSpc>
                <a:spcPct val="130000"/>
              </a:lnSpc>
            </a:pPr>
            <a:r>
              <a:rPr lang="en-US" altLang="zh-CN" sz="1200" dirty="0" err="1" smtClean="0">
                <a:latin typeface="+mn-lt"/>
                <a:ea typeface="+mn-ea"/>
                <a:cs typeface="+mn-ea"/>
                <a:sym typeface="+mn-lt"/>
              </a:rPr>
              <a:t>ImplementationSpecific</a:t>
            </a:r>
            <a:endParaRPr lang="en-US" altLang="zh-CN" sz="1200" dirty="0" smtClean="0">
              <a:latin typeface="+mn-lt"/>
              <a:ea typeface="+mn-ea"/>
              <a:cs typeface="+mn-ea"/>
              <a:sym typeface="+mn-lt"/>
            </a:endParaRPr>
          </a:p>
          <a:p>
            <a:pPr lvl="2"/>
            <a:endParaRPr lang="zh-CN" altLang="en-US" sz="1000" dirty="0">
              <a:latin typeface="+mn-lt"/>
              <a:ea typeface="+mn-ea"/>
              <a:cs typeface="+mn-ea"/>
              <a:sym typeface="+mn-lt"/>
            </a:endParaRPr>
          </a:p>
        </p:txBody>
      </p:sp>
      <p:sp>
        <p:nvSpPr>
          <p:cNvPr id="7" name="矩形 6"/>
          <p:cNvSpPr/>
          <p:nvPr/>
        </p:nvSpPr>
        <p:spPr>
          <a:xfrm>
            <a:off x="6934718" y="2104453"/>
            <a:ext cx="4524284" cy="3951851"/>
          </a:xfrm>
          <a:prstGeom prst="rect">
            <a:avLst/>
          </a:prstGeom>
          <a:solidFill>
            <a:schemeClr val="bg1">
              <a:lumMod val="85000"/>
            </a:schemeClr>
          </a:solidFill>
          <a:ln>
            <a:noFill/>
          </a:ln>
        </p:spPr>
        <p:txBody>
          <a:bodyPr wrap="square">
            <a:spAutoFit/>
          </a:bodyPr>
          <a:lstStyle/>
          <a:p>
            <a:pPr>
              <a:lnSpc>
                <a:spcPct val="110000"/>
              </a:lnSpc>
            </a:pPr>
            <a:r>
              <a:rPr lang="en-US" altLang="zh-CN" sz="1200" kern="0" dirty="0">
                <a:cs typeface="+mn-ea"/>
                <a:sym typeface="+mn-lt"/>
              </a:rPr>
              <a:t>apiVersion: networking.k8s.io/v1</a:t>
            </a:r>
            <a:endParaRPr lang="en-US" altLang="zh-CN" sz="1200" kern="0" dirty="0">
              <a:cs typeface="+mn-ea"/>
              <a:sym typeface="+mn-lt"/>
            </a:endParaRPr>
          </a:p>
          <a:p>
            <a:pPr>
              <a:lnSpc>
                <a:spcPct val="110000"/>
              </a:lnSpc>
            </a:pPr>
            <a:r>
              <a:rPr lang="en-US" altLang="zh-CN" sz="1200" kern="0" dirty="0">
                <a:cs typeface="+mn-ea"/>
                <a:sym typeface="+mn-lt"/>
              </a:rPr>
              <a:t>kind: Ingress</a:t>
            </a:r>
            <a:endParaRPr lang="en-US" altLang="zh-CN" sz="1200" kern="0" dirty="0">
              <a:cs typeface="+mn-ea"/>
              <a:sym typeface="+mn-lt"/>
            </a:endParaRPr>
          </a:p>
          <a:p>
            <a:pPr>
              <a:lnSpc>
                <a:spcPct val="110000"/>
              </a:lnSpc>
            </a:pPr>
            <a:r>
              <a:rPr lang="en-US" altLang="zh-CN" sz="1200" kern="0" dirty="0">
                <a:cs typeface="+mn-ea"/>
                <a:sym typeface="+mn-lt"/>
              </a:rPr>
              <a:t>metadata:</a:t>
            </a:r>
            <a:endParaRPr lang="en-US" altLang="zh-CN" sz="1200" kern="0" dirty="0">
              <a:cs typeface="+mn-ea"/>
              <a:sym typeface="+mn-lt"/>
            </a:endParaRPr>
          </a:p>
          <a:p>
            <a:pPr>
              <a:lnSpc>
                <a:spcPct val="110000"/>
              </a:lnSpc>
            </a:pPr>
            <a:r>
              <a:rPr lang="en-US" altLang="zh-CN" sz="1200" kern="0" dirty="0">
                <a:cs typeface="+mn-ea"/>
                <a:sym typeface="+mn-lt"/>
              </a:rPr>
              <a:t>  name: web</a:t>
            </a:r>
            <a:endParaRPr lang="en-US" altLang="zh-CN" sz="1200" kern="0" dirty="0">
              <a:cs typeface="+mn-ea"/>
              <a:sym typeface="+mn-lt"/>
            </a:endParaRPr>
          </a:p>
          <a:p>
            <a:pPr>
              <a:lnSpc>
                <a:spcPct val="110000"/>
              </a:lnSpc>
            </a:pPr>
            <a:r>
              <a:rPr lang="en-US" altLang="zh-CN" sz="1200" kern="0" dirty="0">
                <a:cs typeface="+mn-ea"/>
                <a:sym typeface="+mn-lt"/>
              </a:rPr>
              <a:t>  namespace: default</a:t>
            </a:r>
            <a:endParaRPr lang="en-US" altLang="zh-CN" sz="1200" kern="0" dirty="0">
              <a:cs typeface="+mn-ea"/>
              <a:sym typeface="+mn-lt"/>
            </a:endParaRPr>
          </a:p>
          <a:p>
            <a:pPr>
              <a:lnSpc>
                <a:spcPct val="110000"/>
              </a:lnSpc>
            </a:pPr>
            <a:r>
              <a:rPr lang="en-US" altLang="zh-CN" sz="1200" kern="0" dirty="0">
                <a:cs typeface="+mn-ea"/>
                <a:sym typeface="+mn-lt"/>
              </a:rPr>
              <a:t>  annotations:</a:t>
            </a:r>
            <a:endParaRPr lang="en-US" altLang="zh-CN" sz="1200" kern="0" dirty="0">
              <a:cs typeface="+mn-ea"/>
              <a:sym typeface="+mn-lt"/>
            </a:endParaRPr>
          </a:p>
          <a:p>
            <a:pPr>
              <a:lnSpc>
                <a:spcPct val="110000"/>
              </a:lnSpc>
            </a:pPr>
            <a:r>
              <a:rPr lang="en-US" altLang="zh-CN" sz="1200" kern="0" dirty="0">
                <a:cs typeface="+mn-ea"/>
                <a:sym typeface="+mn-lt"/>
              </a:rPr>
              <a:t>    kubernetes.io/</a:t>
            </a:r>
            <a:r>
              <a:rPr lang="en-US" altLang="zh-CN" sz="1200" kern="0" dirty="0" err="1">
                <a:cs typeface="+mn-ea"/>
                <a:sym typeface="+mn-lt"/>
              </a:rPr>
              <a:t>ingress.class</a:t>
            </a:r>
            <a:r>
              <a:rPr lang="en-US" altLang="zh-CN" sz="1200" kern="0" dirty="0">
                <a:cs typeface="+mn-ea"/>
                <a:sym typeface="+mn-lt"/>
              </a:rPr>
              <a:t>: "nginx"</a:t>
            </a:r>
            <a:endParaRPr lang="en-US" altLang="zh-CN" sz="1200" kern="0" dirty="0">
              <a:cs typeface="+mn-ea"/>
              <a:sym typeface="+mn-lt"/>
            </a:endParaRPr>
          </a:p>
          <a:p>
            <a:pPr>
              <a:lnSpc>
                <a:spcPct val="110000"/>
              </a:lnSpc>
            </a:pPr>
            <a:r>
              <a:rPr lang="en-US" altLang="zh-CN" sz="1200" kern="0" dirty="0">
                <a:cs typeface="+mn-ea"/>
                <a:sym typeface="+mn-lt"/>
              </a:rPr>
              <a:t>spec:</a:t>
            </a:r>
            <a:endParaRPr lang="en-US" altLang="zh-CN" sz="1200" kern="0" dirty="0">
              <a:cs typeface="+mn-ea"/>
              <a:sym typeface="+mn-lt"/>
            </a:endParaRPr>
          </a:p>
          <a:p>
            <a:pPr>
              <a:lnSpc>
                <a:spcPct val="110000"/>
              </a:lnSpc>
            </a:pPr>
            <a:r>
              <a:rPr lang="en-US" altLang="zh-CN" sz="1200" kern="0" dirty="0">
                <a:cs typeface="+mn-ea"/>
                <a:sym typeface="+mn-lt"/>
              </a:rPr>
              <a:t> rules:</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host: </a:t>
            </a:r>
            <a:r>
              <a:rPr lang="en-US" altLang="zh-CN" sz="1200" kern="0" dirty="0" smtClean="0">
                <a:cs typeface="+mn-ea"/>
                <a:sym typeface="+mn-lt"/>
              </a:rPr>
              <a:t>www.cce-test.com</a:t>
            </a:r>
            <a:endParaRPr lang="en-US" altLang="zh-CN" sz="1200" kern="0" dirty="0">
              <a:cs typeface="+mn-ea"/>
              <a:sym typeface="+mn-lt"/>
            </a:endParaRPr>
          </a:p>
          <a:p>
            <a:pPr>
              <a:lnSpc>
                <a:spcPct val="110000"/>
              </a:lnSpc>
            </a:pPr>
            <a:r>
              <a:rPr lang="en-US" altLang="zh-CN" sz="1200" kern="0" dirty="0">
                <a:cs typeface="+mn-ea"/>
                <a:sym typeface="+mn-lt"/>
              </a:rPr>
              <a:t>     http:</a:t>
            </a:r>
            <a:endParaRPr lang="en-US" altLang="zh-CN" sz="1200" kern="0" dirty="0">
              <a:cs typeface="+mn-ea"/>
              <a:sym typeface="+mn-lt"/>
            </a:endParaRPr>
          </a:p>
          <a:p>
            <a:pPr>
              <a:lnSpc>
                <a:spcPct val="110000"/>
              </a:lnSpc>
            </a:pPr>
            <a:r>
              <a:rPr lang="en-US" altLang="zh-CN" sz="1200" kern="0" dirty="0">
                <a:cs typeface="+mn-ea"/>
                <a:sym typeface="+mn-lt"/>
              </a:rPr>
              <a:t>       paths:</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backend:</a:t>
            </a:r>
            <a:endParaRPr lang="en-US" altLang="zh-CN" sz="1200" kern="0" dirty="0">
              <a:cs typeface="+mn-ea"/>
              <a:sym typeface="+mn-lt"/>
            </a:endParaRPr>
          </a:p>
          <a:p>
            <a:pPr>
              <a:lnSpc>
                <a:spcPct val="110000"/>
              </a:lnSpc>
            </a:pPr>
            <a:r>
              <a:rPr lang="en-US" altLang="zh-CN" sz="1200" kern="0" dirty="0">
                <a:cs typeface="+mn-ea"/>
                <a:sym typeface="+mn-lt"/>
              </a:rPr>
              <a:t>             service:</a:t>
            </a:r>
            <a:endParaRPr lang="en-US" altLang="zh-CN" sz="1200" kern="0" dirty="0">
              <a:cs typeface="+mn-ea"/>
              <a:sym typeface="+mn-lt"/>
            </a:endParaRPr>
          </a:p>
          <a:p>
            <a:pPr>
              <a:lnSpc>
                <a:spcPct val="110000"/>
              </a:lnSpc>
            </a:pPr>
            <a:r>
              <a:rPr lang="en-US" altLang="zh-CN" sz="1200" kern="0" dirty="0">
                <a:cs typeface="+mn-ea"/>
                <a:sym typeface="+mn-lt"/>
              </a:rPr>
              <a:t>               name: </a:t>
            </a:r>
            <a:r>
              <a:rPr lang="en-US" altLang="zh-CN" sz="1200" kern="0" dirty="0" smtClean="0">
                <a:cs typeface="+mn-ea"/>
                <a:sym typeface="+mn-lt"/>
              </a:rPr>
              <a:t>nginx-proxy</a:t>
            </a:r>
            <a:endParaRPr lang="en-US" altLang="zh-CN" sz="1200" kern="0" dirty="0">
              <a:cs typeface="+mn-ea"/>
              <a:sym typeface="+mn-lt"/>
            </a:endParaRPr>
          </a:p>
          <a:p>
            <a:pPr>
              <a:lnSpc>
                <a:spcPct val="110000"/>
              </a:lnSpc>
            </a:pPr>
            <a:r>
              <a:rPr lang="en-US" altLang="zh-CN" sz="1200" kern="0" dirty="0">
                <a:cs typeface="+mn-ea"/>
                <a:sym typeface="+mn-lt"/>
              </a:rPr>
              <a:t>               port:</a:t>
            </a:r>
            <a:endParaRPr lang="en-US" altLang="zh-CN" sz="1200" kern="0" dirty="0">
              <a:cs typeface="+mn-ea"/>
              <a:sym typeface="+mn-lt"/>
            </a:endParaRPr>
          </a:p>
          <a:p>
            <a:pPr>
              <a:lnSpc>
                <a:spcPct val="110000"/>
              </a:lnSpc>
            </a:pPr>
            <a:r>
              <a:rPr lang="en-US" altLang="zh-CN" sz="1200" kern="0" dirty="0">
                <a:cs typeface="+mn-ea"/>
                <a:sym typeface="+mn-lt"/>
              </a:rPr>
              <a:t>                 number: 8081</a:t>
            </a:r>
            <a:endParaRPr lang="en-US" altLang="zh-CN" sz="1200" kern="0" dirty="0">
              <a:cs typeface="+mn-ea"/>
              <a:sym typeface="+mn-lt"/>
            </a:endParaRPr>
          </a:p>
          <a:p>
            <a:pPr>
              <a:lnSpc>
                <a:spcPct val="110000"/>
              </a:lnSpc>
            </a:pPr>
            <a:r>
              <a:rPr lang="en-US" altLang="zh-CN" sz="1200" kern="0" dirty="0">
                <a:cs typeface="+mn-ea"/>
                <a:sym typeface="+mn-lt"/>
              </a:rPr>
              <a:t>           path: </a:t>
            </a:r>
            <a:r>
              <a:rPr lang="en-US" altLang="zh-CN" sz="1200" kern="0" dirty="0" smtClean="0">
                <a:cs typeface="+mn-ea"/>
                <a:sym typeface="+mn-lt"/>
              </a:rPr>
              <a:t>/</a:t>
            </a:r>
            <a:endParaRPr lang="en-US" altLang="zh-CN" sz="1200" kern="0" dirty="0" smtClean="0">
              <a:cs typeface="+mn-ea"/>
              <a:sym typeface="+mn-lt"/>
            </a:endParaRPr>
          </a:p>
          <a:p>
            <a:pPr>
              <a:lnSpc>
                <a:spcPct val="110000"/>
              </a:lnSpc>
            </a:pPr>
            <a:r>
              <a:rPr lang="en-US" altLang="zh-CN" sz="1200" kern="0" dirty="0">
                <a:cs typeface="+mn-ea"/>
                <a:sym typeface="+mn-lt"/>
              </a:rPr>
              <a:t> </a:t>
            </a:r>
            <a:r>
              <a:rPr lang="en-US" altLang="zh-CN" sz="1200" kern="0" dirty="0" smtClean="0">
                <a:cs typeface="+mn-ea"/>
                <a:sym typeface="+mn-lt"/>
              </a:rPr>
              <a:t>          </a:t>
            </a:r>
            <a:r>
              <a:rPr lang="en-US" altLang="zh-CN" sz="1200" kern="0" dirty="0" err="1" smtClean="0">
                <a:cs typeface="+mn-ea"/>
                <a:sym typeface="+mn-lt"/>
              </a:rPr>
              <a:t>pathType</a:t>
            </a:r>
            <a:r>
              <a:rPr lang="en-US" altLang="zh-CN" sz="1200" kern="0" dirty="0" smtClean="0">
                <a:cs typeface="+mn-ea"/>
                <a:sym typeface="+mn-lt"/>
              </a:rPr>
              <a:t>: Prefix</a:t>
            </a:r>
            <a:endParaRPr lang="en-US" altLang="zh-CN" sz="1200" kern="0" dirty="0">
              <a:cs typeface="+mn-ea"/>
              <a:sym typeface="+mn-lt"/>
            </a:endParaRPr>
          </a:p>
        </p:txBody>
      </p:sp>
      <p:sp>
        <p:nvSpPr>
          <p:cNvPr id="8" name="矩形 7"/>
          <p:cNvSpPr/>
          <p:nvPr/>
        </p:nvSpPr>
        <p:spPr>
          <a:xfrm>
            <a:off x="6997781" y="2170657"/>
            <a:ext cx="2297567" cy="381409"/>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 name="矩形 8"/>
          <p:cNvSpPr/>
          <p:nvPr/>
        </p:nvSpPr>
        <p:spPr>
          <a:xfrm>
            <a:off x="6997781" y="2618269"/>
            <a:ext cx="2647139" cy="943975"/>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矩形 9"/>
          <p:cNvSpPr/>
          <p:nvPr/>
        </p:nvSpPr>
        <p:spPr>
          <a:xfrm>
            <a:off x="6997781" y="3595346"/>
            <a:ext cx="2575665" cy="2382938"/>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形标注 10"/>
          <p:cNvSpPr/>
          <p:nvPr/>
        </p:nvSpPr>
        <p:spPr>
          <a:xfrm>
            <a:off x="9541814" y="2165156"/>
            <a:ext cx="1770846"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cs typeface="+mn-ea"/>
                <a:sym typeface="+mn-lt"/>
              </a:rPr>
              <a:t>GVK</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12" name="椭圆形标注 11"/>
          <p:cNvSpPr/>
          <p:nvPr/>
        </p:nvSpPr>
        <p:spPr>
          <a:xfrm>
            <a:off x="9884557" y="2817420"/>
            <a:ext cx="1536605"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元数据</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13" name="椭圆形标注 12"/>
          <p:cNvSpPr/>
          <p:nvPr/>
        </p:nvSpPr>
        <p:spPr>
          <a:xfrm>
            <a:off x="9834106" y="4403676"/>
            <a:ext cx="1536605"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对象规格</a:t>
            </a:r>
            <a:endParaRPr lang="zh-CN" altLang="en-US" sz="1400" dirty="0">
              <a:solidFill>
                <a:schemeClr val="tx1"/>
              </a:solidFill>
              <a:cs typeface="+mn-ea"/>
              <a:sym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Kubernetes</a:t>
            </a:r>
            <a:r>
              <a:rPr lang="zh-CN" altLang="en-US" dirty="0" smtClean="0">
                <a:latin typeface="+mn-lt"/>
                <a:ea typeface="+mn-ea"/>
                <a:cs typeface="+mn-ea"/>
                <a:sym typeface="+mn-lt"/>
              </a:rPr>
              <a:t>是什么？</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en-US" altLang="zh-CN" sz="1800" dirty="0">
                <a:latin typeface="+mn-lt"/>
                <a:ea typeface="+mn-ea"/>
                <a:cs typeface="+mn-ea"/>
                <a:sym typeface="+mn-lt"/>
              </a:rPr>
              <a:t>Kubernetes</a:t>
            </a:r>
            <a:r>
              <a:rPr lang="zh-CN" altLang="en-US" sz="1800" dirty="0">
                <a:latin typeface="+mn-lt"/>
                <a:ea typeface="+mn-ea"/>
                <a:cs typeface="+mn-ea"/>
                <a:sym typeface="+mn-lt"/>
              </a:rPr>
              <a:t>是</a:t>
            </a:r>
            <a:r>
              <a:rPr lang="en-US" altLang="zh-CN" sz="1800" dirty="0">
                <a:latin typeface="+mn-lt"/>
                <a:ea typeface="+mn-ea"/>
                <a:cs typeface="+mn-ea"/>
                <a:sym typeface="+mn-lt"/>
              </a:rPr>
              <a:t>Google</a:t>
            </a:r>
            <a:r>
              <a:rPr lang="zh-CN" altLang="en-US" sz="1800" dirty="0">
                <a:latin typeface="+mn-lt"/>
                <a:ea typeface="+mn-ea"/>
                <a:cs typeface="+mn-ea"/>
                <a:sym typeface="+mn-lt"/>
              </a:rPr>
              <a:t>团队发起的开源项目，主要实现语言为</a:t>
            </a:r>
            <a:r>
              <a:rPr lang="en-US" altLang="zh-CN" sz="1800" dirty="0">
                <a:latin typeface="+mn-lt"/>
                <a:ea typeface="+mn-ea"/>
                <a:cs typeface="+mn-ea"/>
                <a:sym typeface="+mn-lt"/>
              </a:rPr>
              <a:t>Go</a:t>
            </a:r>
            <a:r>
              <a:rPr lang="zh-CN" altLang="en-US" sz="1800" dirty="0">
                <a:latin typeface="+mn-lt"/>
                <a:ea typeface="+mn-ea"/>
                <a:cs typeface="+mn-ea"/>
                <a:sym typeface="+mn-lt"/>
              </a:rPr>
              <a:t>语言。它的目标是管理跨多个主机的容器，提供基本的部署，维护以及应用</a:t>
            </a:r>
            <a:r>
              <a:rPr lang="zh-CN" altLang="en-US" sz="1800" dirty="0" smtClean="0">
                <a:latin typeface="+mn-lt"/>
                <a:ea typeface="+mn-ea"/>
                <a:cs typeface="+mn-ea"/>
                <a:sym typeface="+mn-lt"/>
              </a:rPr>
              <a:t>伸缩</a:t>
            </a:r>
            <a:endParaRPr lang="en-US" altLang="zh-CN" sz="1800" dirty="0" smtClean="0">
              <a:latin typeface="+mn-lt"/>
              <a:ea typeface="+mn-ea"/>
              <a:cs typeface="+mn-ea"/>
              <a:sym typeface="+mn-lt"/>
            </a:endParaRPr>
          </a:p>
          <a:p>
            <a:r>
              <a:rPr lang="en-US" altLang="zh-CN" sz="1800" dirty="0" smtClean="0">
                <a:latin typeface="+mn-lt"/>
                <a:ea typeface="+mn-ea"/>
                <a:cs typeface="+mn-ea"/>
                <a:sym typeface="+mn-lt"/>
              </a:rPr>
              <a:t>Kubernetes</a:t>
            </a:r>
            <a:r>
              <a:rPr lang="zh-CN" altLang="en-US" sz="1800" dirty="0" smtClean="0">
                <a:latin typeface="+mn-lt"/>
                <a:ea typeface="+mn-ea"/>
                <a:cs typeface="+mn-ea"/>
                <a:sym typeface="+mn-lt"/>
              </a:rPr>
              <a:t>这个</a:t>
            </a:r>
            <a:r>
              <a:rPr lang="zh-CN" altLang="en-US" sz="1800" dirty="0">
                <a:latin typeface="+mn-lt"/>
                <a:ea typeface="+mn-ea"/>
                <a:cs typeface="+mn-ea"/>
                <a:sym typeface="+mn-lt"/>
              </a:rPr>
              <a:t>名字源于希腊语，意为“舵手”或“飞行员”</a:t>
            </a:r>
            <a:r>
              <a:rPr lang="zh-CN" altLang="en-US" sz="1800" dirty="0" smtClean="0">
                <a:latin typeface="+mn-lt"/>
                <a:ea typeface="+mn-ea"/>
                <a:cs typeface="+mn-ea"/>
                <a:sym typeface="+mn-lt"/>
              </a:rPr>
              <a:t>。</a:t>
            </a:r>
            <a:r>
              <a:rPr lang="en-US" altLang="zh-CN" sz="1800" dirty="0" smtClean="0">
                <a:latin typeface="+mn-lt"/>
                <a:ea typeface="+mn-ea"/>
                <a:cs typeface="+mn-ea"/>
                <a:sym typeface="+mn-lt"/>
              </a:rPr>
              <a:t>Kubernetes</a:t>
            </a:r>
            <a:r>
              <a:rPr lang="zh-CN" altLang="en-US" sz="1800" dirty="0" smtClean="0">
                <a:latin typeface="+mn-lt"/>
                <a:ea typeface="+mn-ea"/>
                <a:cs typeface="+mn-ea"/>
                <a:sym typeface="+mn-lt"/>
              </a:rPr>
              <a:t>可缩写为</a:t>
            </a:r>
            <a:r>
              <a:rPr lang="en-US" altLang="zh-CN" sz="1800" dirty="0" smtClean="0">
                <a:latin typeface="+mn-lt"/>
                <a:ea typeface="+mn-ea"/>
                <a:cs typeface="+mn-ea"/>
                <a:sym typeface="+mn-lt"/>
              </a:rPr>
              <a:t>k8s</a:t>
            </a:r>
            <a:endParaRPr lang="en-US" altLang="zh-CN" sz="1800" dirty="0" smtClean="0">
              <a:latin typeface="+mn-lt"/>
              <a:ea typeface="+mn-ea"/>
              <a:cs typeface="+mn-ea"/>
              <a:sym typeface="+mn-lt"/>
            </a:endParaRPr>
          </a:p>
          <a:p>
            <a:r>
              <a:rPr lang="en-US" altLang="zh-CN" sz="1800" dirty="0">
                <a:latin typeface="+mn-lt"/>
                <a:ea typeface="+mn-ea"/>
                <a:cs typeface="+mn-ea"/>
                <a:sym typeface="+mn-lt"/>
              </a:rPr>
              <a:t>Kubernetes</a:t>
            </a:r>
            <a:r>
              <a:rPr lang="zh-CN" altLang="en-US" sz="1800" dirty="0">
                <a:latin typeface="+mn-lt"/>
                <a:ea typeface="+mn-ea"/>
                <a:cs typeface="+mn-ea"/>
                <a:sym typeface="+mn-lt"/>
              </a:rPr>
              <a:t>特点：</a:t>
            </a:r>
            <a:endParaRPr lang="zh-CN" altLang="en-US" sz="1800" dirty="0">
              <a:latin typeface="+mn-lt"/>
              <a:ea typeface="+mn-ea"/>
              <a:cs typeface="+mn-ea"/>
              <a:sym typeface="+mn-lt"/>
            </a:endParaRPr>
          </a:p>
          <a:p>
            <a:pPr lvl="1"/>
            <a:r>
              <a:rPr lang="zh-CN" altLang="en-US" sz="1600" dirty="0">
                <a:latin typeface="+mn-lt"/>
                <a:ea typeface="+mn-ea"/>
                <a:cs typeface="+mn-ea"/>
                <a:sym typeface="+mn-lt"/>
              </a:rPr>
              <a:t>便携：支持公有云，私有云，混合云，以及多种云平台</a:t>
            </a:r>
            <a:endParaRPr lang="zh-CN" altLang="en-US" sz="1600" dirty="0">
              <a:latin typeface="+mn-lt"/>
              <a:ea typeface="+mn-ea"/>
              <a:cs typeface="+mn-ea"/>
              <a:sym typeface="+mn-lt"/>
            </a:endParaRPr>
          </a:p>
          <a:p>
            <a:pPr lvl="1"/>
            <a:r>
              <a:rPr lang="zh-CN" altLang="en-US" sz="1600" dirty="0">
                <a:latin typeface="+mn-lt"/>
                <a:ea typeface="+mn-ea"/>
                <a:cs typeface="+mn-ea"/>
                <a:sym typeface="+mn-lt"/>
              </a:rPr>
              <a:t>可拓展：模块化，可插拔，可任意组合</a:t>
            </a:r>
            <a:endParaRPr lang="zh-CN" altLang="en-US" sz="1600" dirty="0">
              <a:latin typeface="+mn-lt"/>
              <a:ea typeface="+mn-ea"/>
              <a:cs typeface="+mn-ea"/>
              <a:sym typeface="+mn-lt"/>
            </a:endParaRPr>
          </a:p>
          <a:p>
            <a:pPr lvl="1"/>
            <a:r>
              <a:rPr lang="zh-CN" altLang="en-US" sz="1600" dirty="0">
                <a:latin typeface="+mn-lt"/>
                <a:ea typeface="+mn-ea"/>
                <a:cs typeface="+mn-ea"/>
                <a:sym typeface="+mn-lt"/>
              </a:rPr>
              <a:t>自修复：自动重调度，自动重启，自动复制</a:t>
            </a:r>
            <a:endParaRPr lang="zh-CN" altLang="en-US" sz="1600" dirty="0">
              <a:latin typeface="+mn-lt"/>
              <a:ea typeface="+mn-ea"/>
              <a:cs typeface="+mn-ea"/>
              <a:sym typeface="+mn-lt"/>
            </a:endParaRPr>
          </a:p>
          <a:p>
            <a:endParaRPr lang="zh-CN" altLang="en-US" sz="1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ConfigMap</a:t>
            </a:r>
            <a:r>
              <a:rPr lang="zh-CN" altLang="en-US" dirty="0">
                <a:latin typeface="+mn-lt"/>
                <a:ea typeface="+mn-ea"/>
                <a:cs typeface="+mn-ea"/>
                <a:sym typeface="+mn-lt"/>
              </a:rPr>
              <a:t>简介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1"/>
            <a:ext cx="6282863" cy="4027630"/>
          </a:xfrm>
        </p:spPr>
        <p:txBody>
          <a:bodyPr/>
          <a:lstStyle/>
          <a:p>
            <a:r>
              <a:rPr lang="zh-CN" altLang="en-US" sz="1600" dirty="0">
                <a:latin typeface="+mn-lt"/>
                <a:ea typeface="+mn-ea"/>
                <a:cs typeface="+mn-ea"/>
                <a:sym typeface="+mn-lt"/>
              </a:rPr>
              <a:t>需求</a:t>
            </a:r>
            <a:r>
              <a:rPr lang="zh-CN" altLang="en-US" sz="1600" dirty="0" smtClean="0">
                <a:latin typeface="+mn-lt"/>
                <a:ea typeface="+mn-ea"/>
                <a:cs typeface="+mn-ea"/>
                <a:sym typeface="+mn-lt"/>
              </a:rPr>
              <a:t>：在某应用开发时，需要对接</a:t>
            </a:r>
            <a:r>
              <a:rPr lang="en-US" altLang="zh-CN" sz="1600" dirty="0" smtClean="0">
                <a:latin typeface="+mn-lt"/>
                <a:ea typeface="+mn-ea"/>
                <a:cs typeface="+mn-ea"/>
                <a:sym typeface="+mn-lt"/>
              </a:rPr>
              <a:t>MySQL</a:t>
            </a:r>
            <a:r>
              <a:rPr lang="zh-CN" altLang="en-US" sz="1600" dirty="0" smtClean="0">
                <a:latin typeface="+mn-lt"/>
                <a:ea typeface="+mn-ea"/>
                <a:cs typeface="+mn-ea"/>
                <a:sym typeface="+mn-lt"/>
              </a:rPr>
              <a:t>，用户名为</a:t>
            </a:r>
            <a:r>
              <a:rPr lang="en-US" altLang="zh-CN" sz="1600" dirty="0" smtClean="0">
                <a:latin typeface="+mn-lt"/>
                <a:ea typeface="+mn-ea"/>
                <a:cs typeface="+mn-ea"/>
                <a:sym typeface="+mn-lt"/>
              </a:rPr>
              <a:t>user1</a:t>
            </a:r>
            <a:r>
              <a:rPr lang="zh-CN" altLang="en-US" sz="1600" dirty="0" smtClean="0">
                <a:latin typeface="+mn-lt"/>
                <a:ea typeface="+mn-ea"/>
                <a:cs typeface="+mn-ea"/>
                <a:sym typeface="+mn-lt"/>
              </a:rPr>
              <a:t>，密码为</a:t>
            </a:r>
            <a:r>
              <a:rPr lang="en-US" altLang="zh-CN" sz="1600" dirty="0" smtClean="0">
                <a:latin typeface="+mn-lt"/>
                <a:ea typeface="+mn-ea"/>
                <a:cs typeface="+mn-ea"/>
                <a:sym typeface="+mn-lt"/>
              </a:rPr>
              <a:t>Huawei@123</a:t>
            </a:r>
            <a:r>
              <a:rPr lang="zh-CN" altLang="en-US" sz="1600" dirty="0" smtClean="0">
                <a:latin typeface="+mn-lt"/>
                <a:ea typeface="+mn-ea"/>
                <a:cs typeface="+mn-ea"/>
                <a:sym typeface="+mn-lt"/>
              </a:rPr>
              <a:t>，为了避免密码直接在</a:t>
            </a:r>
            <a:r>
              <a:rPr lang="en-US" altLang="zh-CN" sz="1600" dirty="0" smtClean="0">
                <a:latin typeface="+mn-lt"/>
                <a:ea typeface="+mn-ea"/>
                <a:cs typeface="+mn-ea"/>
                <a:sym typeface="+mn-lt"/>
              </a:rPr>
              <a:t>YAML</a:t>
            </a:r>
            <a:r>
              <a:rPr lang="zh-CN" altLang="en-US" sz="1600" dirty="0" smtClean="0">
                <a:latin typeface="+mn-lt"/>
                <a:ea typeface="+mn-ea"/>
                <a:cs typeface="+mn-ea"/>
                <a:sym typeface="+mn-lt"/>
              </a:rPr>
              <a:t>文件中体现而导致泄露，因此需要将该应用的</a:t>
            </a:r>
            <a:r>
              <a:rPr lang="en-US" altLang="zh-CN" sz="1600" dirty="0" smtClean="0">
                <a:latin typeface="+mn-lt"/>
                <a:ea typeface="+mn-ea"/>
                <a:cs typeface="+mn-ea"/>
                <a:sym typeface="+mn-lt"/>
              </a:rPr>
              <a:t>YAML</a:t>
            </a:r>
            <a:r>
              <a:rPr lang="zh-CN" altLang="en-US" sz="1600" dirty="0" smtClean="0">
                <a:latin typeface="+mn-lt"/>
                <a:ea typeface="+mn-ea"/>
                <a:cs typeface="+mn-ea"/>
                <a:sym typeface="+mn-lt"/>
              </a:rPr>
              <a:t>文件和密码相关的配置分开存放</a:t>
            </a:r>
            <a:endParaRPr lang="en-US" altLang="zh-CN" sz="1600" dirty="0" smtClean="0">
              <a:latin typeface="+mn-lt"/>
              <a:ea typeface="+mn-ea"/>
              <a:cs typeface="+mn-ea"/>
              <a:sym typeface="+mn-lt"/>
            </a:endParaRPr>
          </a:p>
          <a:p>
            <a:r>
              <a:rPr lang="en-US" altLang="zh-CN" sz="1600" dirty="0">
                <a:latin typeface="+mn-lt"/>
                <a:ea typeface="+mn-ea"/>
                <a:cs typeface="+mn-ea"/>
                <a:sym typeface="+mn-lt"/>
              </a:rPr>
              <a:t>ConfigMap</a:t>
            </a:r>
            <a:r>
              <a:rPr lang="zh-CN" altLang="en-US" sz="1600" dirty="0">
                <a:latin typeface="+mn-lt"/>
                <a:ea typeface="+mn-ea"/>
                <a:cs typeface="+mn-ea"/>
                <a:sym typeface="+mn-lt"/>
              </a:rPr>
              <a:t>是一种用于存储应用所需配置信息的资源类型，用于保存配置数据的键值对，可以用来保存单个属性，也可以用来保存</a:t>
            </a:r>
            <a:r>
              <a:rPr lang="zh-CN" altLang="en-US" sz="1600" dirty="0" smtClean="0">
                <a:latin typeface="+mn-lt"/>
                <a:ea typeface="+mn-ea"/>
                <a:cs typeface="+mn-ea"/>
                <a:sym typeface="+mn-lt"/>
              </a:rPr>
              <a:t>配置文件</a:t>
            </a:r>
            <a:endParaRPr lang="zh-CN" altLang="en-US" sz="1600" dirty="0">
              <a:latin typeface="+mn-lt"/>
              <a:ea typeface="+mn-ea"/>
              <a:cs typeface="+mn-ea"/>
              <a:sym typeface="+mn-lt"/>
            </a:endParaRPr>
          </a:p>
          <a:p>
            <a:r>
              <a:rPr lang="zh-CN" altLang="en-US" sz="1600" dirty="0">
                <a:latin typeface="+mn-lt"/>
                <a:ea typeface="+mn-ea"/>
                <a:cs typeface="+mn-ea"/>
                <a:sym typeface="+mn-lt"/>
              </a:rPr>
              <a:t>通过</a:t>
            </a:r>
            <a:r>
              <a:rPr lang="en-US" altLang="zh-CN" sz="1600" dirty="0">
                <a:latin typeface="+mn-lt"/>
                <a:ea typeface="+mn-ea"/>
                <a:cs typeface="+mn-ea"/>
                <a:sym typeface="+mn-lt"/>
              </a:rPr>
              <a:t>ConfigMap</a:t>
            </a:r>
            <a:r>
              <a:rPr lang="zh-CN" altLang="en-US" sz="1600" dirty="0">
                <a:latin typeface="+mn-lt"/>
                <a:ea typeface="+mn-ea"/>
                <a:cs typeface="+mn-ea"/>
                <a:sym typeface="+mn-lt"/>
              </a:rPr>
              <a:t>可以方便的做到配置解耦，使得不同环境有不同的</a:t>
            </a:r>
            <a:r>
              <a:rPr lang="zh-CN" altLang="en-US" sz="1600" dirty="0" smtClean="0">
                <a:latin typeface="+mn-lt"/>
                <a:ea typeface="+mn-ea"/>
                <a:cs typeface="+mn-ea"/>
                <a:sym typeface="+mn-lt"/>
              </a:rPr>
              <a:t>配置</a:t>
            </a:r>
            <a:endParaRPr lang="en-US" altLang="zh-CN" sz="1600" dirty="0" smtClean="0">
              <a:latin typeface="+mn-lt"/>
              <a:ea typeface="+mn-ea"/>
              <a:cs typeface="+mn-ea"/>
              <a:sym typeface="+mn-lt"/>
            </a:endParaRPr>
          </a:p>
          <a:p>
            <a:r>
              <a:rPr lang="en-US" altLang="zh-CN" sz="1600" dirty="0">
                <a:latin typeface="+mn-lt"/>
                <a:ea typeface="+mn-ea"/>
                <a:cs typeface="+mn-ea"/>
                <a:sym typeface="+mn-lt"/>
              </a:rPr>
              <a:t>ConfigMap</a:t>
            </a:r>
            <a:r>
              <a:rPr lang="zh-CN" altLang="en-US" sz="1600" dirty="0">
                <a:latin typeface="+mn-lt"/>
                <a:ea typeface="+mn-ea"/>
                <a:cs typeface="+mn-ea"/>
                <a:sym typeface="+mn-lt"/>
              </a:rPr>
              <a:t>最为常见的使用方式就是在环境变量和</a:t>
            </a:r>
            <a:r>
              <a:rPr lang="en-US" altLang="zh-CN" sz="1600" dirty="0">
                <a:latin typeface="+mn-lt"/>
                <a:ea typeface="+mn-ea"/>
                <a:cs typeface="+mn-ea"/>
                <a:sym typeface="+mn-lt"/>
              </a:rPr>
              <a:t>Volume</a:t>
            </a:r>
            <a:r>
              <a:rPr lang="zh-CN" altLang="en-US" sz="1600" dirty="0">
                <a:latin typeface="+mn-lt"/>
                <a:ea typeface="+mn-ea"/>
                <a:cs typeface="+mn-ea"/>
                <a:sym typeface="+mn-lt"/>
              </a:rPr>
              <a:t>中</a:t>
            </a:r>
            <a:r>
              <a:rPr lang="zh-CN" altLang="en-US" sz="1600" dirty="0" smtClean="0">
                <a:latin typeface="+mn-lt"/>
                <a:ea typeface="+mn-ea"/>
                <a:cs typeface="+mn-ea"/>
                <a:sym typeface="+mn-lt"/>
              </a:rPr>
              <a:t>引用</a:t>
            </a:r>
            <a:endParaRPr lang="zh-CN" altLang="en-US" sz="1600" dirty="0">
              <a:latin typeface="+mn-lt"/>
              <a:ea typeface="+mn-ea"/>
              <a:cs typeface="+mn-ea"/>
              <a:sym typeface="+mn-lt"/>
            </a:endParaRPr>
          </a:p>
          <a:p>
            <a:endParaRPr lang="zh-CN" altLang="en-US" sz="1600" dirty="0">
              <a:latin typeface="+mn-lt"/>
              <a:ea typeface="+mn-ea"/>
              <a:cs typeface="+mn-ea"/>
              <a:sym typeface="+mn-lt"/>
            </a:endParaRPr>
          </a:p>
          <a:p>
            <a:endParaRPr lang="en-US" altLang="zh-CN" sz="1600" dirty="0" smtClean="0">
              <a:latin typeface="+mn-lt"/>
              <a:ea typeface="+mn-ea"/>
              <a:cs typeface="+mn-ea"/>
              <a:sym typeface="+mn-lt"/>
            </a:endParaRPr>
          </a:p>
          <a:p>
            <a:pPr lvl="1"/>
            <a:endParaRPr lang="zh-CN" altLang="en-US" sz="1400" dirty="0">
              <a:latin typeface="+mn-lt"/>
              <a:ea typeface="+mn-ea"/>
              <a:cs typeface="+mn-ea"/>
              <a:sym typeface="+mn-lt"/>
            </a:endParaRPr>
          </a:p>
        </p:txBody>
      </p:sp>
      <p:sp>
        <p:nvSpPr>
          <p:cNvPr id="8" name="矩形 7"/>
          <p:cNvSpPr/>
          <p:nvPr/>
        </p:nvSpPr>
        <p:spPr>
          <a:xfrm>
            <a:off x="7198609" y="1687137"/>
            <a:ext cx="4524284" cy="1501373"/>
          </a:xfrm>
          <a:prstGeom prst="rect">
            <a:avLst/>
          </a:prstGeom>
          <a:solidFill>
            <a:schemeClr val="bg1">
              <a:lumMod val="85000"/>
            </a:schemeClr>
          </a:solidFill>
          <a:ln>
            <a:noFill/>
          </a:ln>
        </p:spPr>
        <p:txBody>
          <a:bodyPr wrap="square">
            <a:spAutoFit/>
          </a:bodyPr>
          <a:lstStyle/>
          <a:p>
            <a:pPr>
              <a:lnSpc>
                <a:spcPct val="110000"/>
              </a:lnSpc>
            </a:pPr>
            <a:r>
              <a:rPr lang="en-US" altLang="zh-CN" sz="1200" kern="0" dirty="0">
                <a:cs typeface="+mn-ea"/>
                <a:sym typeface="+mn-lt"/>
              </a:rPr>
              <a:t>apiVersion: v1</a:t>
            </a:r>
            <a:endParaRPr lang="en-US" altLang="zh-CN" sz="1200" kern="0" dirty="0">
              <a:cs typeface="+mn-ea"/>
              <a:sym typeface="+mn-lt"/>
            </a:endParaRPr>
          </a:p>
          <a:p>
            <a:pPr>
              <a:lnSpc>
                <a:spcPct val="110000"/>
              </a:lnSpc>
            </a:pPr>
            <a:r>
              <a:rPr lang="en-US" altLang="zh-CN" sz="1200" kern="0" dirty="0">
                <a:cs typeface="+mn-ea"/>
                <a:sym typeface="+mn-lt"/>
              </a:rPr>
              <a:t>kind: ConfigMap</a:t>
            </a:r>
            <a:endParaRPr lang="en-US" altLang="zh-CN" sz="1200" kern="0" dirty="0">
              <a:cs typeface="+mn-ea"/>
              <a:sym typeface="+mn-lt"/>
            </a:endParaRPr>
          </a:p>
          <a:p>
            <a:pPr>
              <a:lnSpc>
                <a:spcPct val="110000"/>
              </a:lnSpc>
            </a:pPr>
            <a:r>
              <a:rPr lang="en-US" altLang="zh-CN" sz="1200" kern="0" dirty="0">
                <a:cs typeface="+mn-ea"/>
                <a:sym typeface="+mn-lt"/>
              </a:rPr>
              <a:t>metadata:</a:t>
            </a:r>
            <a:endParaRPr lang="en-US" altLang="zh-CN" sz="1200" kern="0" dirty="0">
              <a:cs typeface="+mn-ea"/>
              <a:sym typeface="+mn-lt"/>
            </a:endParaRPr>
          </a:p>
          <a:p>
            <a:pPr>
              <a:lnSpc>
                <a:spcPct val="110000"/>
              </a:lnSpc>
            </a:pPr>
            <a:r>
              <a:rPr lang="en-US" altLang="zh-CN" sz="1200" kern="0" dirty="0">
                <a:cs typeface="+mn-ea"/>
                <a:sym typeface="+mn-lt"/>
              </a:rPr>
              <a:t>  name: </a:t>
            </a:r>
            <a:r>
              <a:rPr lang="en-US" altLang="zh-CN" sz="1200" kern="0" dirty="0" err="1" smtClean="0">
                <a:cs typeface="+mn-ea"/>
                <a:sym typeface="+mn-lt"/>
              </a:rPr>
              <a:t>mysql</a:t>
            </a:r>
            <a:r>
              <a:rPr lang="en-US" altLang="zh-CN" sz="1200" kern="0" dirty="0" smtClean="0">
                <a:cs typeface="+mn-ea"/>
                <a:sym typeface="+mn-lt"/>
              </a:rPr>
              <a:t>-password</a:t>
            </a:r>
            <a:endParaRPr lang="en-US" altLang="zh-CN" sz="1200" kern="0" dirty="0">
              <a:cs typeface="+mn-ea"/>
              <a:sym typeface="+mn-lt"/>
            </a:endParaRPr>
          </a:p>
          <a:p>
            <a:pPr>
              <a:lnSpc>
                <a:spcPct val="110000"/>
              </a:lnSpc>
            </a:pPr>
            <a:r>
              <a:rPr lang="en-US" altLang="zh-CN" sz="1200" kern="0" dirty="0">
                <a:cs typeface="+mn-ea"/>
                <a:sym typeface="+mn-lt"/>
              </a:rPr>
              <a:t>  namespace: default</a:t>
            </a:r>
            <a:endParaRPr lang="en-US" altLang="zh-CN" sz="1200" kern="0" dirty="0">
              <a:cs typeface="+mn-ea"/>
              <a:sym typeface="+mn-lt"/>
            </a:endParaRPr>
          </a:p>
          <a:p>
            <a:pPr>
              <a:lnSpc>
                <a:spcPct val="110000"/>
              </a:lnSpc>
            </a:pPr>
            <a:r>
              <a:rPr lang="en-US" altLang="zh-CN" sz="1200" kern="0" dirty="0">
                <a:cs typeface="+mn-ea"/>
                <a:sym typeface="+mn-lt"/>
              </a:rPr>
              <a:t>data:</a:t>
            </a:r>
            <a:endParaRPr lang="en-US" altLang="zh-CN" sz="1200" kern="0" dirty="0">
              <a:cs typeface="+mn-ea"/>
              <a:sym typeface="+mn-lt"/>
            </a:endParaRPr>
          </a:p>
          <a:p>
            <a:pPr>
              <a:lnSpc>
                <a:spcPct val="110000"/>
              </a:lnSpc>
            </a:pPr>
            <a:r>
              <a:rPr lang="en-US" altLang="zh-CN" sz="1200" kern="0" dirty="0">
                <a:cs typeface="+mn-ea"/>
                <a:sym typeface="+mn-lt"/>
              </a:rPr>
              <a:t>  password: "Huawei@123"</a:t>
            </a:r>
            <a:endParaRPr lang="en-US" altLang="zh-CN" sz="1200" kern="0" dirty="0">
              <a:cs typeface="+mn-ea"/>
              <a:sym typeface="+mn-lt"/>
            </a:endParaRPr>
          </a:p>
        </p:txBody>
      </p:sp>
      <p:sp>
        <p:nvSpPr>
          <p:cNvPr id="9" name="矩形 8"/>
          <p:cNvSpPr/>
          <p:nvPr/>
        </p:nvSpPr>
        <p:spPr>
          <a:xfrm>
            <a:off x="7261672" y="1753341"/>
            <a:ext cx="2297567" cy="381409"/>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0" name="矩形 9"/>
          <p:cNvSpPr/>
          <p:nvPr/>
        </p:nvSpPr>
        <p:spPr>
          <a:xfrm>
            <a:off x="7261672" y="2200954"/>
            <a:ext cx="2647139" cy="523830"/>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1" name="矩形 10"/>
          <p:cNvSpPr/>
          <p:nvPr/>
        </p:nvSpPr>
        <p:spPr>
          <a:xfrm>
            <a:off x="7261672" y="2790988"/>
            <a:ext cx="2575665" cy="377953"/>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椭圆形标注 11"/>
          <p:cNvSpPr/>
          <p:nvPr/>
        </p:nvSpPr>
        <p:spPr>
          <a:xfrm>
            <a:off x="9805705" y="1747840"/>
            <a:ext cx="1770846"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cs typeface="+mn-ea"/>
                <a:sym typeface="+mn-lt"/>
              </a:rPr>
              <a:t>GVK</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13" name="椭圆形标注 12"/>
          <p:cNvSpPr/>
          <p:nvPr/>
        </p:nvSpPr>
        <p:spPr>
          <a:xfrm>
            <a:off x="10148448" y="2283501"/>
            <a:ext cx="1536605"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元数据</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14" name="椭圆形标注 13"/>
          <p:cNvSpPr/>
          <p:nvPr/>
        </p:nvSpPr>
        <p:spPr>
          <a:xfrm>
            <a:off x="10186288" y="2774855"/>
            <a:ext cx="1536605" cy="420012"/>
          </a:xfrm>
          <a:prstGeom prst="wedgeEllipseCallout">
            <a:avLst>
              <a:gd name="adj1" fmla="val -68125"/>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对象规格</a:t>
            </a:r>
            <a:endParaRPr lang="zh-CN" altLang="en-US" sz="1400" dirty="0">
              <a:solidFill>
                <a:schemeClr val="tx1"/>
              </a:solidFill>
              <a:cs typeface="+mn-ea"/>
              <a:sym typeface="+mn-lt"/>
            </a:endParaRPr>
          </a:p>
        </p:txBody>
      </p:sp>
      <p:sp>
        <p:nvSpPr>
          <p:cNvPr id="15" name="矩形 14"/>
          <p:cNvSpPr/>
          <p:nvPr/>
        </p:nvSpPr>
        <p:spPr>
          <a:xfrm>
            <a:off x="7198609" y="3283620"/>
            <a:ext cx="4524284" cy="2308324"/>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a:cs typeface="+mn-ea"/>
                <a:sym typeface="+mn-lt"/>
              </a:rPr>
              <a:t>kind: Pod</a:t>
            </a:r>
            <a:endParaRPr lang="en-US" altLang="zh-CN" sz="1200" kern="0" dirty="0">
              <a:cs typeface="+mn-ea"/>
              <a:sym typeface="+mn-lt"/>
            </a:endParaRPr>
          </a:p>
          <a:p>
            <a:pPr>
              <a:lnSpc>
                <a:spcPct val="120000"/>
              </a:lnSpc>
            </a:pPr>
            <a:r>
              <a:rPr lang="en-US" altLang="zh-CN" sz="1200" kern="0" dirty="0">
                <a:cs typeface="+mn-ea"/>
                <a:sym typeface="+mn-lt"/>
              </a:rPr>
              <a:t>metadata:</a:t>
            </a:r>
            <a:endParaRPr lang="en-US" altLang="zh-CN" sz="1200" kern="0" dirty="0">
              <a:cs typeface="+mn-ea"/>
              <a:sym typeface="+mn-lt"/>
            </a:endParaRPr>
          </a:p>
          <a:p>
            <a:pPr>
              <a:lnSpc>
                <a:spcPct val="120000"/>
              </a:lnSpc>
            </a:pPr>
            <a:r>
              <a:rPr lang="en-US" altLang="zh-CN" sz="1200" kern="0" dirty="0" smtClean="0">
                <a:cs typeface="+mn-ea"/>
                <a:sym typeface="+mn-lt"/>
              </a:rPr>
              <a:t>…….</a:t>
            </a:r>
            <a:endParaRPr lang="en-US" altLang="zh-CN" sz="1200" kern="0" dirty="0" smtClean="0">
              <a:cs typeface="+mn-ea"/>
              <a:sym typeface="+mn-lt"/>
            </a:endParaRPr>
          </a:p>
          <a:p>
            <a:pPr>
              <a:lnSpc>
                <a:spcPct val="120000"/>
              </a:lnSpc>
            </a:pPr>
            <a:r>
              <a:rPr lang="en-US" altLang="zh-CN" sz="1200" kern="0" dirty="0" smtClean="0">
                <a:cs typeface="+mn-ea"/>
                <a:sym typeface="+mn-lt"/>
              </a:rPr>
              <a:t>    </a:t>
            </a:r>
            <a:r>
              <a:rPr lang="en-US" altLang="zh-CN" sz="1200" kern="0" dirty="0">
                <a:cs typeface="+mn-ea"/>
                <a:sym typeface="+mn-lt"/>
              </a:rPr>
              <a:t>env</a:t>
            </a:r>
            <a:r>
              <a:rPr lang="en-US" altLang="zh-CN" sz="1200" kern="0" dirty="0" smtClean="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name: </a:t>
            </a:r>
            <a:r>
              <a:rPr lang="en-US" altLang="zh-CN" sz="1200" kern="0" dirty="0" smtClean="0">
                <a:cs typeface="+mn-ea"/>
                <a:sym typeface="+mn-lt"/>
              </a:rPr>
              <a:t>PASS-USER1</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err="1" smtClean="0">
                <a:cs typeface="+mn-ea"/>
                <a:sym typeface="+mn-lt"/>
              </a:rPr>
              <a:t>valueFrom</a:t>
            </a:r>
            <a:r>
              <a:rPr lang="en-US" altLang="zh-CN" sz="1200" kern="0" dirty="0" smtClean="0">
                <a:cs typeface="+mn-ea"/>
                <a:sym typeface="+mn-lt"/>
              </a:rPr>
              <a:t>:</a:t>
            </a:r>
            <a:endParaRPr lang="en-US" altLang="zh-CN" sz="1200" kern="0" dirty="0" smtClean="0">
              <a:cs typeface="+mn-ea"/>
              <a:sym typeface="+mn-lt"/>
            </a:endParaRPr>
          </a:p>
          <a:p>
            <a:pPr>
              <a:lnSpc>
                <a:spcPct val="120000"/>
              </a:lnSpc>
            </a:pPr>
            <a:r>
              <a:rPr lang="en-US" altLang="zh-CN" sz="1200" kern="0" dirty="0" smtClean="0">
                <a:cs typeface="+mn-ea"/>
                <a:sym typeface="+mn-lt"/>
              </a:rPr>
              <a:t>         configMapKeyRef:</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name</a:t>
            </a:r>
            <a:r>
              <a:rPr lang="en-US" altLang="zh-CN" sz="1200" kern="0" dirty="0">
                <a:cs typeface="+mn-ea"/>
                <a:sym typeface="+mn-lt"/>
              </a:rPr>
              <a:t>: </a:t>
            </a:r>
            <a:r>
              <a:rPr lang="en-US" altLang="zh-CN" sz="1200" kern="0" dirty="0" err="1" smtClean="0">
                <a:cs typeface="+mn-ea"/>
                <a:sym typeface="+mn-lt"/>
              </a:rPr>
              <a:t>mysql</a:t>
            </a:r>
            <a:r>
              <a:rPr lang="en-US" altLang="zh-CN" sz="1200" kern="0" dirty="0" smtClean="0">
                <a:cs typeface="+mn-ea"/>
                <a:sym typeface="+mn-lt"/>
              </a:rPr>
              <a:t>-password</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key: password</a:t>
            </a:r>
            <a:endParaRPr lang="en-US" altLang="zh-CN" sz="1200" kern="0" dirty="0" smtClean="0">
              <a:cs typeface="+mn-ea"/>
              <a:sym typeface="+mn-lt"/>
            </a:endParaRPr>
          </a:p>
        </p:txBody>
      </p:sp>
      <p:sp>
        <p:nvSpPr>
          <p:cNvPr id="17" name="矩形 16"/>
          <p:cNvSpPr/>
          <p:nvPr/>
        </p:nvSpPr>
        <p:spPr>
          <a:xfrm>
            <a:off x="7831382" y="2326043"/>
            <a:ext cx="1318759" cy="223560"/>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8" name="矩形 17"/>
          <p:cNvSpPr/>
          <p:nvPr/>
        </p:nvSpPr>
        <p:spPr>
          <a:xfrm>
            <a:off x="7312320" y="2995069"/>
            <a:ext cx="794546" cy="135544"/>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9" name="矩形 18"/>
          <p:cNvSpPr/>
          <p:nvPr/>
        </p:nvSpPr>
        <p:spPr>
          <a:xfrm>
            <a:off x="8322335" y="5075380"/>
            <a:ext cx="1318759" cy="223560"/>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0" name="矩形 19"/>
          <p:cNvSpPr/>
          <p:nvPr/>
        </p:nvSpPr>
        <p:spPr>
          <a:xfrm>
            <a:off x="8175572" y="5345468"/>
            <a:ext cx="794546" cy="135544"/>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22" name="肘形连接符 21"/>
          <p:cNvCxnSpPr>
            <a:stCxn id="17" idx="3"/>
            <a:endCxn id="19" idx="3"/>
          </p:cNvCxnSpPr>
          <p:nvPr/>
        </p:nvCxnSpPr>
        <p:spPr>
          <a:xfrm>
            <a:off x="9150141" y="2437823"/>
            <a:ext cx="490953" cy="2749337"/>
          </a:xfrm>
          <a:prstGeom prst="bentConnector3">
            <a:avLst>
              <a:gd name="adj1" fmla="val 1465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8" idx="1"/>
            <a:endCxn id="20" idx="2"/>
          </p:cNvCxnSpPr>
          <p:nvPr/>
        </p:nvCxnSpPr>
        <p:spPr>
          <a:xfrm rot="10800000" flipH="1" flipV="1">
            <a:off x="7312319" y="3062840"/>
            <a:ext cx="1260525" cy="2418171"/>
          </a:xfrm>
          <a:prstGeom prst="bentConnector4">
            <a:avLst>
              <a:gd name="adj1" fmla="val -18135"/>
              <a:gd name="adj2" fmla="val 10945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Secret</a:t>
            </a:r>
            <a:r>
              <a:rPr lang="zh-CN" altLang="en-US" dirty="0" smtClean="0">
                <a:latin typeface="+mn-lt"/>
                <a:ea typeface="+mn-ea"/>
                <a:cs typeface="+mn-ea"/>
                <a:sym typeface="+mn-lt"/>
              </a:rPr>
              <a:t>简介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3" y="1047750"/>
            <a:ext cx="6503360" cy="4879805"/>
          </a:xfrm>
        </p:spPr>
        <p:txBody>
          <a:bodyPr/>
          <a:lstStyle/>
          <a:p>
            <a:r>
              <a:rPr lang="zh-CN" altLang="en-US" sz="1800" dirty="0" smtClean="0">
                <a:latin typeface="+mn-lt"/>
                <a:ea typeface="+mn-ea"/>
                <a:cs typeface="+mn-ea"/>
                <a:sym typeface="+mn-lt"/>
              </a:rPr>
              <a:t>需求：（接上页）密码以明文的方式放在</a:t>
            </a:r>
            <a:r>
              <a:rPr lang="en-US" altLang="zh-CN" sz="1800" dirty="0" err="1" smtClean="0">
                <a:latin typeface="+mn-lt"/>
                <a:ea typeface="+mn-ea"/>
                <a:cs typeface="+mn-ea"/>
                <a:sym typeface="+mn-lt"/>
              </a:rPr>
              <a:t>configMap</a:t>
            </a:r>
            <a:r>
              <a:rPr lang="zh-CN" altLang="en-US" sz="1800" dirty="0" smtClean="0">
                <a:latin typeface="+mn-lt"/>
                <a:ea typeface="+mn-ea"/>
                <a:cs typeface="+mn-ea"/>
                <a:sym typeface="+mn-lt"/>
              </a:rPr>
              <a:t>中，仍然存在泄露的风险，因此</a:t>
            </a:r>
            <a:r>
              <a:rPr lang="en-US" altLang="zh-CN" sz="1800" dirty="0" smtClean="0">
                <a:latin typeface="+mn-lt"/>
                <a:ea typeface="+mn-ea"/>
                <a:cs typeface="+mn-ea"/>
                <a:sym typeface="+mn-lt"/>
              </a:rPr>
              <a:t>kubernetes</a:t>
            </a:r>
            <a:r>
              <a:rPr lang="zh-CN" altLang="en-US" sz="1800" dirty="0" smtClean="0">
                <a:latin typeface="+mn-lt"/>
                <a:ea typeface="+mn-ea"/>
                <a:cs typeface="+mn-ea"/>
                <a:sym typeface="+mn-lt"/>
              </a:rPr>
              <a:t>提供了一种用于保存敏感信息的方式</a:t>
            </a:r>
            <a:r>
              <a:rPr lang="en-US" altLang="zh-CN" sz="1800" dirty="0" smtClean="0">
                <a:latin typeface="+mn-lt"/>
                <a:ea typeface="+mn-ea"/>
                <a:cs typeface="+mn-ea"/>
                <a:sym typeface="+mn-lt"/>
              </a:rPr>
              <a:t>——Secret</a:t>
            </a:r>
            <a:endParaRPr lang="en-US" altLang="zh-CN" sz="1800" dirty="0" smtClean="0">
              <a:latin typeface="+mn-lt"/>
              <a:ea typeface="+mn-ea"/>
              <a:cs typeface="+mn-ea"/>
              <a:sym typeface="+mn-lt"/>
            </a:endParaRPr>
          </a:p>
          <a:p>
            <a:r>
              <a:rPr lang="en-US" altLang="zh-CN" sz="1800" dirty="0">
                <a:latin typeface="+mn-lt"/>
                <a:ea typeface="+mn-ea"/>
                <a:cs typeface="+mn-ea"/>
                <a:sym typeface="+mn-lt"/>
              </a:rPr>
              <a:t>Secret</a:t>
            </a:r>
            <a:r>
              <a:rPr lang="zh-CN" altLang="en-US" sz="1800" dirty="0">
                <a:latin typeface="+mn-lt"/>
                <a:ea typeface="+mn-ea"/>
                <a:cs typeface="+mn-ea"/>
                <a:sym typeface="+mn-lt"/>
              </a:rPr>
              <a:t>是一种加密存储的资源对象</a:t>
            </a:r>
            <a:r>
              <a:rPr lang="zh-CN" altLang="en-US" sz="1800" dirty="0" smtClean="0">
                <a:latin typeface="+mn-lt"/>
                <a:ea typeface="+mn-ea"/>
                <a:cs typeface="+mn-ea"/>
                <a:sym typeface="+mn-lt"/>
              </a:rPr>
              <a:t>，可以</a:t>
            </a:r>
            <a:r>
              <a:rPr lang="zh-CN" altLang="en-US" sz="1800" dirty="0">
                <a:latin typeface="+mn-lt"/>
                <a:ea typeface="+mn-ea"/>
                <a:cs typeface="+mn-ea"/>
                <a:sym typeface="+mn-lt"/>
              </a:rPr>
              <a:t>将认证信息、证书、私钥等保存在</a:t>
            </a:r>
            <a:r>
              <a:rPr lang="en-US" altLang="zh-CN" sz="1800" dirty="0">
                <a:latin typeface="+mn-lt"/>
                <a:ea typeface="+mn-ea"/>
                <a:cs typeface="+mn-ea"/>
                <a:sym typeface="+mn-lt"/>
              </a:rPr>
              <a:t>Secret</a:t>
            </a:r>
            <a:r>
              <a:rPr lang="zh-CN" altLang="en-US" sz="1800" dirty="0">
                <a:latin typeface="+mn-lt"/>
                <a:ea typeface="+mn-ea"/>
                <a:cs typeface="+mn-ea"/>
                <a:sym typeface="+mn-lt"/>
              </a:rPr>
              <a:t>中，而不需要把这些敏感数据暴露到镜像或者</a:t>
            </a:r>
            <a:r>
              <a:rPr lang="en-US" altLang="zh-CN" sz="1800" dirty="0">
                <a:latin typeface="+mn-lt"/>
                <a:ea typeface="+mn-ea"/>
                <a:cs typeface="+mn-ea"/>
                <a:sym typeface="+mn-lt"/>
              </a:rPr>
              <a:t>Pod</a:t>
            </a:r>
            <a:r>
              <a:rPr lang="zh-CN" altLang="en-US" sz="1800" dirty="0">
                <a:latin typeface="+mn-lt"/>
                <a:ea typeface="+mn-ea"/>
                <a:cs typeface="+mn-ea"/>
                <a:sym typeface="+mn-lt"/>
              </a:rPr>
              <a:t>定义中，从而更加安全和</a:t>
            </a:r>
            <a:r>
              <a:rPr lang="zh-CN" altLang="en-US" sz="1800" dirty="0" smtClean="0">
                <a:latin typeface="+mn-lt"/>
                <a:ea typeface="+mn-ea"/>
                <a:cs typeface="+mn-ea"/>
                <a:sym typeface="+mn-lt"/>
              </a:rPr>
              <a:t>灵活</a:t>
            </a:r>
            <a:endParaRPr lang="zh-CN" altLang="en-US" sz="1800" dirty="0">
              <a:latin typeface="+mn-lt"/>
              <a:ea typeface="+mn-ea"/>
              <a:cs typeface="+mn-ea"/>
              <a:sym typeface="+mn-lt"/>
            </a:endParaRPr>
          </a:p>
          <a:p>
            <a:r>
              <a:rPr lang="en-US" altLang="zh-CN" sz="1800" dirty="0">
                <a:latin typeface="+mn-lt"/>
                <a:ea typeface="+mn-ea"/>
                <a:cs typeface="+mn-ea"/>
                <a:sym typeface="+mn-lt"/>
              </a:rPr>
              <a:t>Secret</a:t>
            </a:r>
            <a:r>
              <a:rPr lang="zh-CN" altLang="en-US" sz="1800" dirty="0">
                <a:latin typeface="+mn-lt"/>
                <a:ea typeface="+mn-ea"/>
                <a:cs typeface="+mn-ea"/>
                <a:sym typeface="+mn-lt"/>
              </a:rPr>
              <a:t>与</a:t>
            </a:r>
            <a:r>
              <a:rPr lang="en-US" altLang="zh-CN" sz="1800" dirty="0">
                <a:latin typeface="+mn-lt"/>
                <a:ea typeface="+mn-ea"/>
                <a:cs typeface="+mn-ea"/>
                <a:sym typeface="+mn-lt"/>
              </a:rPr>
              <a:t>ConfigMap</a:t>
            </a:r>
            <a:r>
              <a:rPr lang="zh-CN" altLang="en-US" sz="1800" dirty="0">
                <a:latin typeface="+mn-lt"/>
                <a:ea typeface="+mn-ea"/>
                <a:cs typeface="+mn-ea"/>
                <a:sym typeface="+mn-lt"/>
              </a:rPr>
              <a:t>非常像，都是</a:t>
            </a:r>
            <a:r>
              <a:rPr lang="en-US" altLang="zh-CN" sz="1800" dirty="0" smtClean="0">
                <a:latin typeface="+mn-lt"/>
                <a:ea typeface="+mn-ea"/>
                <a:cs typeface="+mn-ea"/>
                <a:sym typeface="+mn-lt"/>
              </a:rPr>
              <a:t>key-value</a:t>
            </a:r>
            <a:r>
              <a:rPr lang="zh-CN" altLang="en-US" sz="1800" dirty="0">
                <a:latin typeface="+mn-lt"/>
                <a:ea typeface="+mn-ea"/>
                <a:cs typeface="+mn-ea"/>
                <a:sym typeface="+mn-lt"/>
              </a:rPr>
              <a:t>键值对形式，使用方式也相同，不同的是</a:t>
            </a:r>
            <a:r>
              <a:rPr lang="en-US" altLang="zh-CN" sz="1800" dirty="0">
                <a:latin typeface="+mn-lt"/>
                <a:ea typeface="+mn-ea"/>
                <a:cs typeface="+mn-ea"/>
                <a:sym typeface="+mn-lt"/>
              </a:rPr>
              <a:t>Secret</a:t>
            </a:r>
            <a:r>
              <a:rPr lang="zh-CN" altLang="en-US" sz="1800" dirty="0">
                <a:latin typeface="+mn-lt"/>
                <a:ea typeface="+mn-ea"/>
                <a:cs typeface="+mn-ea"/>
                <a:sym typeface="+mn-lt"/>
              </a:rPr>
              <a:t>会加密存储，所以适用于存储敏感信息。</a:t>
            </a:r>
            <a:endParaRPr lang="zh-CN" altLang="en-US" sz="1800" dirty="0">
              <a:latin typeface="+mn-lt"/>
              <a:ea typeface="+mn-ea"/>
              <a:cs typeface="+mn-ea"/>
              <a:sym typeface="+mn-lt"/>
            </a:endParaRPr>
          </a:p>
        </p:txBody>
      </p:sp>
      <p:sp>
        <p:nvSpPr>
          <p:cNvPr id="4" name="矩形 3"/>
          <p:cNvSpPr/>
          <p:nvPr/>
        </p:nvSpPr>
        <p:spPr>
          <a:xfrm>
            <a:off x="7198609" y="1687137"/>
            <a:ext cx="4524284" cy="1501373"/>
          </a:xfrm>
          <a:prstGeom prst="rect">
            <a:avLst/>
          </a:prstGeom>
          <a:solidFill>
            <a:schemeClr val="bg1">
              <a:lumMod val="85000"/>
            </a:schemeClr>
          </a:solidFill>
          <a:ln>
            <a:noFill/>
          </a:ln>
        </p:spPr>
        <p:txBody>
          <a:bodyPr wrap="square">
            <a:spAutoFit/>
          </a:bodyPr>
          <a:lstStyle/>
          <a:p>
            <a:pPr>
              <a:lnSpc>
                <a:spcPct val="110000"/>
              </a:lnSpc>
            </a:pPr>
            <a:r>
              <a:rPr lang="en-US" altLang="zh-CN" sz="1200" kern="0" dirty="0">
                <a:cs typeface="+mn-ea"/>
                <a:sym typeface="+mn-lt"/>
              </a:rPr>
              <a:t>apiVersion: v1</a:t>
            </a:r>
            <a:endParaRPr lang="en-US" altLang="zh-CN" sz="1200" kern="0" dirty="0">
              <a:cs typeface="+mn-ea"/>
              <a:sym typeface="+mn-lt"/>
            </a:endParaRPr>
          </a:p>
          <a:p>
            <a:pPr>
              <a:lnSpc>
                <a:spcPct val="110000"/>
              </a:lnSpc>
            </a:pPr>
            <a:r>
              <a:rPr lang="en-US" altLang="zh-CN" sz="1200" kern="0" dirty="0">
                <a:cs typeface="+mn-ea"/>
                <a:sym typeface="+mn-lt"/>
              </a:rPr>
              <a:t>kind: </a:t>
            </a:r>
            <a:r>
              <a:rPr lang="en-US" altLang="zh-CN" sz="1200" kern="0" dirty="0" smtClean="0">
                <a:cs typeface="+mn-ea"/>
                <a:sym typeface="+mn-lt"/>
              </a:rPr>
              <a:t>Secret</a:t>
            </a:r>
            <a:endParaRPr lang="en-US" altLang="zh-CN" sz="1200" kern="0" dirty="0">
              <a:cs typeface="+mn-ea"/>
              <a:sym typeface="+mn-lt"/>
            </a:endParaRPr>
          </a:p>
          <a:p>
            <a:pPr>
              <a:lnSpc>
                <a:spcPct val="110000"/>
              </a:lnSpc>
            </a:pPr>
            <a:r>
              <a:rPr lang="en-US" altLang="zh-CN" sz="1200" kern="0" dirty="0">
                <a:cs typeface="+mn-ea"/>
                <a:sym typeface="+mn-lt"/>
              </a:rPr>
              <a:t>metadata:</a:t>
            </a:r>
            <a:endParaRPr lang="en-US" altLang="zh-CN" sz="1200" kern="0" dirty="0">
              <a:cs typeface="+mn-ea"/>
              <a:sym typeface="+mn-lt"/>
            </a:endParaRPr>
          </a:p>
          <a:p>
            <a:pPr>
              <a:lnSpc>
                <a:spcPct val="110000"/>
              </a:lnSpc>
            </a:pPr>
            <a:r>
              <a:rPr lang="en-US" altLang="zh-CN" sz="1200" kern="0" dirty="0">
                <a:cs typeface="+mn-ea"/>
                <a:sym typeface="+mn-lt"/>
              </a:rPr>
              <a:t>  name</a:t>
            </a:r>
            <a:r>
              <a:rPr lang="en-US" altLang="zh-CN" sz="1200" kern="0">
                <a:cs typeface="+mn-ea"/>
                <a:sym typeface="+mn-lt"/>
              </a:rPr>
              <a:t>: </a:t>
            </a:r>
            <a:r>
              <a:rPr lang="en-US" altLang="zh-CN" sz="1200" kern="0" smtClean="0">
                <a:cs typeface="+mn-ea"/>
                <a:sym typeface="+mn-lt"/>
              </a:rPr>
              <a:t>mysql-password</a:t>
            </a:r>
            <a:endParaRPr lang="en-US" altLang="zh-CN" sz="1200" kern="0" dirty="0">
              <a:cs typeface="+mn-ea"/>
              <a:sym typeface="+mn-lt"/>
            </a:endParaRPr>
          </a:p>
          <a:p>
            <a:pPr>
              <a:lnSpc>
                <a:spcPct val="110000"/>
              </a:lnSpc>
            </a:pPr>
            <a:r>
              <a:rPr lang="en-US" altLang="zh-CN" sz="1200" kern="0" dirty="0">
                <a:cs typeface="+mn-ea"/>
                <a:sym typeface="+mn-lt"/>
              </a:rPr>
              <a:t>  namespace: default</a:t>
            </a:r>
            <a:endParaRPr lang="en-US" altLang="zh-CN" sz="1200" kern="0" dirty="0">
              <a:cs typeface="+mn-ea"/>
              <a:sym typeface="+mn-lt"/>
            </a:endParaRPr>
          </a:p>
          <a:p>
            <a:pPr>
              <a:lnSpc>
                <a:spcPct val="110000"/>
              </a:lnSpc>
            </a:pPr>
            <a:r>
              <a:rPr lang="en-US" altLang="zh-CN" sz="1200" kern="0" dirty="0">
                <a:cs typeface="+mn-ea"/>
                <a:sym typeface="+mn-lt"/>
              </a:rPr>
              <a:t>data:</a:t>
            </a:r>
            <a:endParaRPr lang="en-US" altLang="zh-CN" sz="1200" kern="0" dirty="0">
              <a:cs typeface="+mn-ea"/>
              <a:sym typeface="+mn-lt"/>
            </a:endParaRPr>
          </a:p>
          <a:p>
            <a:pPr>
              <a:lnSpc>
                <a:spcPct val="110000"/>
              </a:lnSpc>
            </a:pPr>
            <a:r>
              <a:rPr lang="en-US" altLang="zh-CN" sz="1200" kern="0" dirty="0">
                <a:cs typeface="+mn-ea"/>
                <a:sym typeface="+mn-lt"/>
              </a:rPr>
              <a:t>  password: aGVsbG8gd29ybGQ=</a:t>
            </a:r>
            <a:endParaRPr lang="en-US" altLang="zh-CN" sz="1200" kern="0" dirty="0">
              <a:cs typeface="+mn-ea"/>
              <a:sym typeface="+mn-lt"/>
            </a:endParaRPr>
          </a:p>
        </p:txBody>
      </p:sp>
      <p:sp>
        <p:nvSpPr>
          <p:cNvPr id="5" name="矩形 4"/>
          <p:cNvSpPr/>
          <p:nvPr/>
        </p:nvSpPr>
        <p:spPr>
          <a:xfrm>
            <a:off x="7261672" y="1753341"/>
            <a:ext cx="2297567" cy="381409"/>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矩形 5"/>
          <p:cNvSpPr/>
          <p:nvPr/>
        </p:nvSpPr>
        <p:spPr>
          <a:xfrm>
            <a:off x="7261672" y="2200954"/>
            <a:ext cx="2647139" cy="523830"/>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矩形 6"/>
          <p:cNvSpPr/>
          <p:nvPr/>
        </p:nvSpPr>
        <p:spPr>
          <a:xfrm>
            <a:off x="7261672" y="2790988"/>
            <a:ext cx="2575665" cy="377953"/>
          </a:xfrm>
          <a:prstGeom prst="rect">
            <a:avLst/>
          </a:prstGeom>
          <a:noFill/>
          <a:ln w="12700">
            <a:solidFill>
              <a:srgbClr val="C7000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椭圆形标注 7"/>
          <p:cNvSpPr/>
          <p:nvPr/>
        </p:nvSpPr>
        <p:spPr>
          <a:xfrm>
            <a:off x="9805705" y="1747840"/>
            <a:ext cx="1770846"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cs typeface="+mn-ea"/>
                <a:sym typeface="+mn-lt"/>
              </a:rPr>
              <a:t>GVK</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9" name="椭圆形标注 8"/>
          <p:cNvSpPr/>
          <p:nvPr/>
        </p:nvSpPr>
        <p:spPr>
          <a:xfrm>
            <a:off x="10148448" y="2283501"/>
            <a:ext cx="1536605" cy="420012"/>
          </a:xfrm>
          <a:prstGeom prst="wedgeEllipseCallout">
            <a:avLst>
              <a:gd name="adj1" fmla="val -63332"/>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元数据</a:t>
            </a:r>
            <a:r>
              <a:rPr lang="zh-CN" altLang="en-US" sz="1400" dirty="0" smtClean="0">
                <a:solidFill>
                  <a:schemeClr val="tx1"/>
                </a:solidFill>
                <a:cs typeface="+mn-ea"/>
                <a:sym typeface="+mn-lt"/>
              </a:rPr>
              <a:t>信息</a:t>
            </a:r>
            <a:endParaRPr lang="zh-CN" altLang="en-US" sz="1400" dirty="0">
              <a:solidFill>
                <a:schemeClr val="tx1"/>
              </a:solidFill>
              <a:cs typeface="+mn-ea"/>
              <a:sym typeface="+mn-lt"/>
            </a:endParaRPr>
          </a:p>
        </p:txBody>
      </p:sp>
      <p:sp>
        <p:nvSpPr>
          <p:cNvPr id="10" name="椭圆形标注 9"/>
          <p:cNvSpPr/>
          <p:nvPr/>
        </p:nvSpPr>
        <p:spPr>
          <a:xfrm>
            <a:off x="10186288" y="2774855"/>
            <a:ext cx="1536605" cy="420012"/>
          </a:xfrm>
          <a:prstGeom prst="wedgeEllipseCallout">
            <a:avLst>
              <a:gd name="adj1" fmla="val -68125"/>
              <a:gd name="adj2" fmla="val -7624"/>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cs typeface="+mn-ea"/>
                <a:sym typeface="+mn-lt"/>
              </a:rPr>
              <a:t>对象规格</a:t>
            </a:r>
            <a:endParaRPr lang="zh-CN" altLang="en-US" sz="1400" dirty="0">
              <a:solidFill>
                <a:schemeClr val="tx1"/>
              </a:solidFill>
              <a:cs typeface="+mn-ea"/>
              <a:sym typeface="+mn-lt"/>
            </a:endParaRPr>
          </a:p>
        </p:txBody>
      </p:sp>
      <p:sp>
        <p:nvSpPr>
          <p:cNvPr id="11" name="矩形 10"/>
          <p:cNvSpPr/>
          <p:nvPr/>
        </p:nvSpPr>
        <p:spPr>
          <a:xfrm>
            <a:off x="7198609" y="3283620"/>
            <a:ext cx="4524284" cy="2308324"/>
          </a:xfrm>
          <a:prstGeom prst="rect">
            <a:avLst/>
          </a:prstGeom>
          <a:solidFill>
            <a:schemeClr val="bg1">
              <a:lumMod val="85000"/>
            </a:schemeClr>
          </a:solidFill>
          <a:ln>
            <a:noFill/>
          </a:ln>
        </p:spPr>
        <p:txBody>
          <a:bodyPr wrap="square">
            <a:spAutoFit/>
          </a:bodyPr>
          <a:lstStyle/>
          <a:p>
            <a:pPr>
              <a:lnSpc>
                <a:spcPct val="120000"/>
              </a:lnSpc>
            </a:pPr>
            <a:r>
              <a:rPr lang="en-US" altLang="zh-CN" sz="1200" kern="0" dirty="0">
                <a:cs typeface="+mn-ea"/>
                <a:sym typeface="+mn-lt"/>
              </a:rPr>
              <a:t>apiVersion: v1</a:t>
            </a:r>
            <a:endParaRPr lang="en-US" altLang="zh-CN" sz="1200" kern="0" dirty="0">
              <a:cs typeface="+mn-ea"/>
              <a:sym typeface="+mn-lt"/>
            </a:endParaRPr>
          </a:p>
          <a:p>
            <a:pPr>
              <a:lnSpc>
                <a:spcPct val="120000"/>
              </a:lnSpc>
            </a:pPr>
            <a:r>
              <a:rPr lang="en-US" altLang="zh-CN" sz="1200" kern="0" dirty="0">
                <a:cs typeface="+mn-ea"/>
                <a:sym typeface="+mn-lt"/>
              </a:rPr>
              <a:t>kind: Pod</a:t>
            </a:r>
            <a:endParaRPr lang="en-US" altLang="zh-CN" sz="1200" kern="0" dirty="0">
              <a:cs typeface="+mn-ea"/>
              <a:sym typeface="+mn-lt"/>
            </a:endParaRPr>
          </a:p>
          <a:p>
            <a:pPr>
              <a:lnSpc>
                <a:spcPct val="120000"/>
              </a:lnSpc>
            </a:pPr>
            <a:r>
              <a:rPr lang="en-US" altLang="zh-CN" sz="1200" kern="0" dirty="0">
                <a:cs typeface="+mn-ea"/>
                <a:sym typeface="+mn-lt"/>
              </a:rPr>
              <a:t>metadata:</a:t>
            </a:r>
            <a:endParaRPr lang="en-US" altLang="zh-CN" sz="1200" kern="0" dirty="0">
              <a:cs typeface="+mn-ea"/>
              <a:sym typeface="+mn-lt"/>
            </a:endParaRPr>
          </a:p>
          <a:p>
            <a:pPr>
              <a:lnSpc>
                <a:spcPct val="120000"/>
              </a:lnSpc>
            </a:pPr>
            <a:r>
              <a:rPr lang="en-US" altLang="zh-CN" sz="1200" kern="0" dirty="0" smtClean="0">
                <a:cs typeface="+mn-ea"/>
                <a:sym typeface="+mn-lt"/>
              </a:rPr>
              <a:t>…….</a:t>
            </a:r>
            <a:endParaRPr lang="en-US" altLang="zh-CN" sz="1200" kern="0" dirty="0" smtClean="0">
              <a:cs typeface="+mn-ea"/>
              <a:sym typeface="+mn-lt"/>
            </a:endParaRPr>
          </a:p>
          <a:p>
            <a:pPr>
              <a:lnSpc>
                <a:spcPct val="120000"/>
              </a:lnSpc>
            </a:pPr>
            <a:r>
              <a:rPr lang="en-US" altLang="zh-CN" sz="1200" kern="0" dirty="0" smtClean="0">
                <a:cs typeface="+mn-ea"/>
                <a:sym typeface="+mn-lt"/>
              </a:rPr>
              <a:t>    </a:t>
            </a:r>
            <a:r>
              <a:rPr lang="en-US" altLang="zh-CN" sz="1200" kern="0" dirty="0">
                <a:cs typeface="+mn-ea"/>
                <a:sym typeface="+mn-lt"/>
              </a:rPr>
              <a:t>env</a:t>
            </a:r>
            <a:r>
              <a:rPr lang="en-US" altLang="zh-CN" sz="1200" kern="0" dirty="0" smtClean="0">
                <a:cs typeface="+mn-ea"/>
                <a:sym typeface="+mn-lt"/>
              </a:rPr>
              <a:t>:</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name: </a:t>
            </a:r>
            <a:r>
              <a:rPr lang="en-US" altLang="zh-CN" sz="1200" kern="0" dirty="0" smtClean="0">
                <a:cs typeface="+mn-ea"/>
                <a:sym typeface="+mn-lt"/>
              </a:rPr>
              <a:t>PASS-USER1</a:t>
            </a:r>
            <a:endParaRPr lang="en-US" altLang="zh-CN" sz="1200" kern="0" dirty="0">
              <a:cs typeface="+mn-ea"/>
              <a:sym typeface="+mn-lt"/>
            </a:endParaRPr>
          </a:p>
          <a:p>
            <a:pPr>
              <a:lnSpc>
                <a:spcPct val="120000"/>
              </a:lnSpc>
            </a:pPr>
            <a:r>
              <a:rPr lang="en-US" altLang="zh-CN" sz="1200" kern="0" dirty="0">
                <a:cs typeface="+mn-ea"/>
                <a:sym typeface="+mn-lt"/>
              </a:rPr>
              <a:t>      </a:t>
            </a:r>
            <a:r>
              <a:rPr lang="en-US" altLang="zh-CN" sz="1200" kern="0" dirty="0" err="1" smtClean="0">
                <a:cs typeface="+mn-ea"/>
                <a:sym typeface="+mn-lt"/>
              </a:rPr>
              <a:t>valueFrom</a:t>
            </a:r>
            <a:r>
              <a:rPr lang="en-US" altLang="zh-CN" sz="1200" kern="0" dirty="0" smtClean="0">
                <a:cs typeface="+mn-ea"/>
                <a:sym typeface="+mn-lt"/>
              </a:rPr>
              <a:t>:</a:t>
            </a:r>
            <a:endParaRPr lang="en-US" altLang="zh-CN" sz="1200" kern="0" dirty="0" smtClean="0">
              <a:cs typeface="+mn-ea"/>
              <a:sym typeface="+mn-lt"/>
            </a:endParaRPr>
          </a:p>
          <a:p>
            <a:pPr>
              <a:lnSpc>
                <a:spcPct val="120000"/>
              </a:lnSpc>
            </a:pPr>
            <a:r>
              <a:rPr lang="en-US" altLang="zh-CN" sz="1200" kern="0" dirty="0" smtClean="0">
                <a:cs typeface="+mn-ea"/>
                <a:sym typeface="+mn-lt"/>
              </a:rPr>
              <a:t>         </a:t>
            </a:r>
            <a:r>
              <a:rPr lang="en-US" altLang="zh-CN" sz="1200" kern="0" dirty="0" err="1">
                <a:cs typeface="+mn-ea"/>
                <a:sym typeface="+mn-lt"/>
              </a:rPr>
              <a:t>secret</a:t>
            </a:r>
            <a:r>
              <a:rPr lang="en-US" altLang="zh-CN" sz="1200" kern="0" dirty="0" err="1" smtClean="0">
                <a:cs typeface="+mn-ea"/>
                <a:sym typeface="+mn-lt"/>
              </a:rPr>
              <a:t>KeyRef</a:t>
            </a:r>
            <a:r>
              <a:rPr lang="en-US" altLang="zh-CN" sz="1200" kern="0" dirty="0" smtClean="0">
                <a:cs typeface="+mn-ea"/>
                <a:sym typeface="+mn-lt"/>
              </a:rPr>
              <a:t>:</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name</a:t>
            </a:r>
            <a:r>
              <a:rPr lang="en-US" altLang="zh-CN" sz="1200" kern="0" dirty="0">
                <a:cs typeface="+mn-ea"/>
                <a:sym typeface="+mn-lt"/>
              </a:rPr>
              <a:t>: </a:t>
            </a:r>
            <a:r>
              <a:rPr lang="en-US" altLang="zh-CN" sz="1200" kern="0" dirty="0" err="1" smtClean="0">
                <a:cs typeface="+mn-ea"/>
                <a:sym typeface="+mn-lt"/>
              </a:rPr>
              <a:t>mysql</a:t>
            </a:r>
            <a:r>
              <a:rPr lang="en-US" altLang="zh-CN" sz="1200" kern="0" dirty="0" smtClean="0">
                <a:cs typeface="+mn-ea"/>
                <a:sym typeface="+mn-lt"/>
              </a:rPr>
              <a:t>-password</a:t>
            </a:r>
            <a:endParaRPr lang="en-US" altLang="zh-CN" sz="1200" kern="0" dirty="0" smtClean="0">
              <a:cs typeface="+mn-ea"/>
              <a:sym typeface="+mn-lt"/>
            </a:endParaRPr>
          </a:p>
          <a:p>
            <a:pPr>
              <a:lnSpc>
                <a:spcPct val="120000"/>
              </a:lnSpc>
            </a:pPr>
            <a:r>
              <a:rPr lang="en-US" altLang="zh-CN" sz="1200" kern="0" dirty="0">
                <a:cs typeface="+mn-ea"/>
                <a:sym typeface="+mn-lt"/>
              </a:rPr>
              <a:t> </a:t>
            </a:r>
            <a:r>
              <a:rPr lang="en-US" altLang="zh-CN" sz="1200" kern="0" dirty="0" smtClean="0">
                <a:cs typeface="+mn-ea"/>
                <a:sym typeface="+mn-lt"/>
              </a:rPr>
              <a:t>           key: password</a:t>
            </a:r>
            <a:endParaRPr lang="en-US" altLang="zh-CN" sz="1200" kern="0" dirty="0" smtClean="0">
              <a:cs typeface="+mn-ea"/>
              <a:sym typeface="+mn-lt"/>
            </a:endParaRPr>
          </a:p>
        </p:txBody>
      </p:sp>
      <p:sp>
        <p:nvSpPr>
          <p:cNvPr id="12" name="矩形 11"/>
          <p:cNvSpPr/>
          <p:nvPr/>
        </p:nvSpPr>
        <p:spPr>
          <a:xfrm>
            <a:off x="7831382" y="2326043"/>
            <a:ext cx="1318759" cy="223560"/>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矩形 12"/>
          <p:cNvSpPr/>
          <p:nvPr/>
        </p:nvSpPr>
        <p:spPr>
          <a:xfrm>
            <a:off x="7312320" y="2995069"/>
            <a:ext cx="794546" cy="135544"/>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矩形 13"/>
          <p:cNvSpPr/>
          <p:nvPr/>
        </p:nvSpPr>
        <p:spPr>
          <a:xfrm>
            <a:off x="8322335" y="5075380"/>
            <a:ext cx="1318759" cy="223560"/>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矩形 14"/>
          <p:cNvSpPr/>
          <p:nvPr/>
        </p:nvSpPr>
        <p:spPr>
          <a:xfrm>
            <a:off x="8175572" y="5345468"/>
            <a:ext cx="794546" cy="135544"/>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16" name="肘形连接符 15"/>
          <p:cNvCxnSpPr>
            <a:stCxn id="12" idx="3"/>
            <a:endCxn id="14" idx="3"/>
          </p:cNvCxnSpPr>
          <p:nvPr/>
        </p:nvCxnSpPr>
        <p:spPr>
          <a:xfrm>
            <a:off x="9150141" y="2437823"/>
            <a:ext cx="490953" cy="2749337"/>
          </a:xfrm>
          <a:prstGeom prst="bentConnector3">
            <a:avLst>
              <a:gd name="adj1" fmla="val 1465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3" idx="1"/>
            <a:endCxn id="15" idx="2"/>
          </p:cNvCxnSpPr>
          <p:nvPr/>
        </p:nvCxnSpPr>
        <p:spPr>
          <a:xfrm rot="10800000" flipH="1" flipV="1">
            <a:off x="7312319" y="3062840"/>
            <a:ext cx="1260525" cy="2418171"/>
          </a:xfrm>
          <a:prstGeom prst="bentConnector4">
            <a:avLst>
              <a:gd name="adj1" fmla="val -18135"/>
              <a:gd name="adj2" fmla="val 10945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Kubernetes</a:t>
            </a:r>
            <a:r>
              <a:rPr lang="zh-CN" altLang="en-US" dirty="0" smtClean="0">
                <a:latin typeface="+mn-lt"/>
                <a:ea typeface="+mn-ea"/>
                <a:cs typeface="+mn-ea"/>
                <a:sym typeface="+mn-lt"/>
              </a:rPr>
              <a:t>的认证与授权</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0"/>
            <a:ext cx="11293475" cy="4879805"/>
          </a:xfrm>
        </p:spPr>
        <p:txBody>
          <a:bodyPr/>
          <a:lstStyle/>
          <a:p>
            <a:r>
              <a:rPr lang="zh-CN" altLang="en-US" sz="1800" dirty="0" smtClean="0">
                <a:latin typeface="+mn-lt"/>
                <a:ea typeface="+mn-ea"/>
                <a:cs typeface="+mn-ea"/>
                <a:sym typeface="+mn-lt"/>
              </a:rPr>
              <a:t>需求：为</a:t>
            </a:r>
            <a:r>
              <a:rPr lang="zh-CN" altLang="en-US" sz="1800" dirty="0">
                <a:latin typeface="+mn-lt"/>
                <a:ea typeface="+mn-ea"/>
                <a:cs typeface="+mn-ea"/>
                <a:sym typeface="+mn-lt"/>
              </a:rPr>
              <a:t>某</a:t>
            </a:r>
            <a:r>
              <a:rPr lang="zh-CN" altLang="en-US" sz="1800" dirty="0" smtClean="0">
                <a:latin typeface="+mn-lt"/>
                <a:ea typeface="+mn-ea"/>
                <a:cs typeface="+mn-ea"/>
                <a:sym typeface="+mn-lt"/>
              </a:rPr>
              <a:t>部门创建名称为“</a:t>
            </a:r>
            <a:r>
              <a:rPr lang="en-US" altLang="zh-CN" sz="1800" dirty="0" smtClean="0">
                <a:latin typeface="+mn-lt"/>
                <a:ea typeface="+mn-ea"/>
                <a:cs typeface="+mn-ea"/>
                <a:sym typeface="+mn-lt"/>
              </a:rPr>
              <a:t>business</a:t>
            </a:r>
            <a:r>
              <a:rPr lang="zh-CN" altLang="en-US" sz="1800" dirty="0" smtClean="0">
                <a:latin typeface="+mn-lt"/>
                <a:ea typeface="+mn-ea"/>
                <a:cs typeface="+mn-ea"/>
                <a:sym typeface="+mn-lt"/>
              </a:rPr>
              <a:t>”的命名空间，保证该命名空间中的</a:t>
            </a:r>
            <a:r>
              <a:rPr lang="en-US" altLang="zh-CN" sz="1800" dirty="0">
                <a:latin typeface="+mn-lt"/>
                <a:ea typeface="+mn-ea"/>
                <a:cs typeface="+mn-ea"/>
                <a:sym typeface="+mn-lt"/>
              </a:rPr>
              <a:t>P</a:t>
            </a:r>
            <a:r>
              <a:rPr lang="en-US" altLang="zh-CN" sz="1800" dirty="0" smtClean="0">
                <a:latin typeface="+mn-lt"/>
                <a:ea typeface="+mn-ea"/>
                <a:cs typeface="+mn-ea"/>
                <a:sym typeface="+mn-lt"/>
              </a:rPr>
              <a:t>od</a:t>
            </a:r>
            <a:r>
              <a:rPr lang="zh-CN" altLang="en-US" sz="1800" dirty="0" smtClean="0">
                <a:latin typeface="+mn-lt"/>
                <a:ea typeface="+mn-ea"/>
                <a:cs typeface="+mn-ea"/>
                <a:sym typeface="+mn-lt"/>
              </a:rPr>
              <a:t>仅能被用户</a:t>
            </a:r>
            <a:r>
              <a:rPr lang="en-US" altLang="zh-CN" sz="1800" dirty="0" err="1" smtClean="0">
                <a:latin typeface="+mn-lt"/>
                <a:ea typeface="+mn-ea"/>
                <a:cs typeface="+mn-ea"/>
                <a:sym typeface="+mn-lt"/>
              </a:rPr>
              <a:t>yftyxa</a:t>
            </a:r>
            <a:r>
              <a:rPr lang="zh-CN" altLang="en-US" sz="1800" dirty="0" smtClean="0">
                <a:latin typeface="+mn-lt"/>
                <a:ea typeface="+mn-ea"/>
                <a:cs typeface="+mn-ea"/>
                <a:sym typeface="+mn-lt"/>
              </a:rPr>
              <a:t>使用</a:t>
            </a:r>
            <a:endParaRPr lang="en-US" altLang="zh-CN" sz="1800" dirty="0" smtClean="0">
              <a:latin typeface="+mn-lt"/>
              <a:ea typeface="+mn-ea"/>
              <a:cs typeface="+mn-ea"/>
              <a:sym typeface="+mn-lt"/>
            </a:endParaRPr>
          </a:p>
          <a:p>
            <a:r>
              <a:rPr lang="zh-CN" altLang="en-US" sz="1800" dirty="0" smtClean="0">
                <a:latin typeface="+mn-lt"/>
                <a:ea typeface="+mn-ea"/>
                <a:cs typeface="+mn-ea"/>
                <a:sym typeface="+mn-lt"/>
              </a:rPr>
              <a:t>需求中的“对命名空间</a:t>
            </a:r>
            <a:r>
              <a:rPr lang="en-US" altLang="zh-CN" sz="1800" dirty="0" smtClean="0">
                <a:latin typeface="+mn-lt"/>
                <a:ea typeface="+mn-ea"/>
                <a:cs typeface="+mn-ea"/>
                <a:sym typeface="+mn-lt"/>
              </a:rPr>
              <a:t>Pod</a:t>
            </a:r>
            <a:r>
              <a:rPr lang="zh-CN" altLang="en-US" sz="1800" dirty="0" smtClean="0">
                <a:latin typeface="+mn-lt"/>
                <a:ea typeface="+mn-ea"/>
                <a:cs typeface="+mn-ea"/>
                <a:sym typeface="+mn-lt"/>
              </a:rPr>
              <a:t>的使用”可以细化为具体的权限，在</a:t>
            </a:r>
            <a:r>
              <a:rPr lang="en-US" altLang="zh-CN" sz="1800" dirty="0" err="1" smtClean="0">
                <a:latin typeface="+mn-lt"/>
                <a:ea typeface="+mn-ea"/>
                <a:cs typeface="+mn-ea"/>
                <a:sym typeface="+mn-lt"/>
              </a:rPr>
              <a:t>kubernetes</a:t>
            </a:r>
            <a:r>
              <a:rPr lang="zh-CN" altLang="en-US" sz="1800" dirty="0" smtClean="0">
                <a:latin typeface="+mn-lt"/>
                <a:ea typeface="+mn-ea"/>
                <a:cs typeface="+mn-ea"/>
                <a:sym typeface="+mn-lt"/>
              </a:rPr>
              <a:t>中使用</a:t>
            </a:r>
            <a:r>
              <a:rPr lang="en-US" altLang="zh-CN" sz="1800" dirty="0" smtClean="0">
                <a:latin typeface="+mn-lt"/>
                <a:ea typeface="+mn-ea"/>
                <a:cs typeface="+mn-ea"/>
                <a:sym typeface="+mn-lt"/>
              </a:rPr>
              <a:t>Role</a:t>
            </a:r>
            <a:r>
              <a:rPr lang="zh-CN" altLang="en-US" sz="1800" dirty="0" smtClean="0">
                <a:latin typeface="+mn-lt"/>
                <a:ea typeface="+mn-ea"/>
                <a:cs typeface="+mn-ea"/>
                <a:sym typeface="+mn-lt"/>
              </a:rPr>
              <a:t>进行定义</a:t>
            </a:r>
            <a:endParaRPr lang="en-US" altLang="zh-CN" sz="1800" dirty="0" smtClean="0">
              <a:latin typeface="+mn-lt"/>
              <a:ea typeface="+mn-ea"/>
              <a:cs typeface="+mn-ea"/>
              <a:sym typeface="+mn-lt"/>
            </a:endParaRPr>
          </a:p>
          <a:p>
            <a:r>
              <a:rPr lang="zh-CN" altLang="en-US" sz="1800" dirty="0" smtClean="0">
                <a:latin typeface="+mn-lt"/>
                <a:ea typeface="+mn-ea"/>
                <a:cs typeface="+mn-ea"/>
                <a:sym typeface="+mn-lt"/>
              </a:rPr>
              <a:t>需求中的用户为被赋权者，可以看做被作用的对象，在</a:t>
            </a:r>
            <a:r>
              <a:rPr lang="en-US" altLang="zh-CN" sz="1800" dirty="0" smtClean="0">
                <a:latin typeface="+mn-lt"/>
                <a:ea typeface="+mn-ea"/>
                <a:cs typeface="+mn-ea"/>
                <a:sym typeface="+mn-lt"/>
              </a:rPr>
              <a:t>kubernetes</a:t>
            </a:r>
            <a:r>
              <a:rPr lang="zh-CN" altLang="en-US" sz="1800" dirty="0" smtClean="0">
                <a:latin typeface="+mn-lt"/>
                <a:ea typeface="+mn-ea"/>
                <a:cs typeface="+mn-ea"/>
                <a:sym typeface="+mn-lt"/>
              </a:rPr>
              <a:t>中使用</a:t>
            </a:r>
            <a:r>
              <a:rPr lang="en-US" altLang="zh-CN" sz="1800" dirty="0" smtClean="0">
                <a:latin typeface="+mn-lt"/>
                <a:ea typeface="+mn-ea"/>
                <a:cs typeface="+mn-ea"/>
                <a:sym typeface="+mn-lt"/>
              </a:rPr>
              <a:t>Subject</a:t>
            </a:r>
            <a:r>
              <a:rPr lang="zh-CN" altLang="en-US" sz="1800" dirty="0" smtClean="0">
                <a:latin typeface="+mn-lt"/>
                <a:ea typeface="+mn-ea"/>
                <a:cs typeface="+mn-ea"/>
                <a:sym typeface="+mn-lt"/>
              </a:rPr>
              <a:t>进行定义</a:t>
            </a:r>
            <a:endParaRPr lang="en-US" altLang="zh-CN" sz="1800" dirty="0" smtClean="0">
              <a:latin typeface="+mn-lt"/>
              <a:ea typeface="+mn-ea"/>
              <a:cs typeface="+mn-ea"/>
              <a:sym typeface="+mn-lt"/>
            </a:endParaRPr>
          </a:p>
          <a:p>
            <a:r>
              <a:rPr lang="zh-CN" altLang="en-US" sz="1800" dirty="0" smtClean="0">
                <a:latin typeface="+mn-lt"/>
                <a:ea typeface="+mn-ea"/>
                <a:cs typeface="+mn-ea"/>
                <a:sym typeface="+mn-lt"/>
              </a:rPr>
              <a:t>在</a:t>
            </a:r>
            <a:r>
              <a:rPr lang="en-US" altLang="zh-CN" sz="1800" dirty="0" smtClean="0">
                <a:latin typeface="+mn-lt"/>
                <a:ea typeface="+mn-ea"/>
                <a:cs typeface="+mn-ea"/>
                <a:sym typeface="+mn-lt"/>
              </a:rPr>
              <a:t>kubernetes</a:t>
            </a:r>
            <a:r>
              <a:rPr lang="zh-CN" altLang="en-US" sz="1800" dirty="0" smtClean="0">
                <a:latin typeface="+mn-lt"/>
                <a:ea typeface="+mn-ea"/>
                <a:cs typeface="+mn-ea"/>
                <a:sym typeface="+mn-lt"/>
              </a:rPr>
              <a:t>中，将</a:t>
            </a:r>
            <a:r>
              <a:rPr lang="en-US" altLang="zh-CN" sz="1800" dirty="0" smtClean="0">
                <a:latin typeface="+mn-lt"/>
                <a:ea typeface="+mn-ea"/>
                <a:cs typeface="+mn-ea"/>
                <a:sym typeface="+mn-lt"/>
              </a:rPr>
              <a:t>Role</a:t>
            </a:r>
            <a:r>
              <a:rPr lang="zh-CN" altLang="en-US" sz="1800" dirty="0" smtClean="0">
                <a:latin typeface="+mn-lt"/>
                <a:ea typeface="+mn-ea"/>
                <a:cs typeface="+mn-ea"/>
                <a:sym typeface="+mn-lt"/>
              </a:rPr>
              <a:t>的权限赋给</a:t>
            </a:r>
            <a:r>
              <a:rPr lang="en-US" altLang="zh-CN" sz="1800" dirty="0" smtClean="0">
                <a:latin typeface="+mn-lt"/>
                <a:ea typeface="+mn-ea"/>
                <a:cs typeface="+mn-ea"/>
                <a:sym typeface="+mn-lt"/>
              </a:rPr>
              <a:t>Subject</a:t>
            </a:r>
            <a:r>
              <a:rPr lang="zh-CN" altLang="en-US" sz="1800" dirty="0" smtClean="0">
                <a:latin typeface="+mn-lt"/>
                <a:ea typeface="+mn-ea"/>
                <a:cs typeface="+mn-ea"/>
                <a:sym typeface="+mn-lt"/>
              </a:rPr>
              <a:t>使用</a:t>
            </a:r>
            <a:r>
              <a:rPr lang="en-US" altLang="zh-CN" sz="1800" dirty="0" err="1" smtClean="0">
                <a:latin typeface="+mn-lt"/>
                <a:ea typeface="+mn-ea"/>
                <a:cs typeface="+mn-ea"/>
                <a:sym typeface="+mn-lt"/>
              </a:rPr>
              <a:t>RoleBinding</a:t>
            </a:r>
            <a:r>
              <a:rPr lang="zh-CN" altLang="en-US" sz="1800" dirty="0" smtClean="0">
                <a:latin typeface="+mn-lt"/>
                <a:ea typeface="+mn-ea"/>
                <a:cs typeface="+mn-ea"/>
                <a:sym typeface="+mn-lt"/>
              </a:rPr>
              <a:t>完成</a:t>
            </a:r>
            <a:endParaRPr lang="en-US" altLang="zh-CN" sz="1800" dirty="0" smtClean="0">
              <a:latin typeface="+mn-lt"/>
              <a:ea typeface="+mn-ea"/>
              <a:cs typeface="+mn-ea"/>
              <a:sym typeface="+mn-lt"/>
            </a:endParaRPr>
          </a:p>
          <a:p>
            <a:endParaRPr lang="en-US" altLang="zh-CN" sz="1800" dirty="0" smtClean="0">
              <a:latin typeface="+mn-lt"/>
              <a:ea typeface="+mn-ea"/>
              <a:cs typeface="+mn-ea"/>
              <a:sym typeface="+mn-lt"/>
            </a:endParaRPr>
          </a:p>
        </p:txBody>
      </p:sp>
      <p:grpSp>
        <p:nvGrpSpPr>
          <p:cNvPr id="7" name="组合 6"/>
          <p:cNvGrpSpPr/>
          <p:nvPr/>
        </p:nvGrpSpPr>
        <p:grpSpPr>
          <a:xfrm>
            <a:off x="455612" y="3078610"/>
            <a:ext cx="9394135" cy="3122165"/>
            <a:chOff x="989524" y="3078610"/>
            <a:chExt cx="9394135" cy="3122165"/>
          </a:xfrm>
        </p:grpSpPr>
        <p:sp>
          <p:nvSpPr>
            <p:cNvPr id="4" name="矩形 3"/>
            <p:cNvSpPr/>
            <p:nvPr/>
          </p:nvSpPr>
          <p:spPr>
            <a:xfrm>
              <a:off x="989524" y="3078610"/>
              <a:ext cx="4797584" cy="1920526"/>
            </a:xfrm>
            <a:prstGeom prst="rect">
              <a:avLst/>
            </a:prstGeom>
            <a:solidFill>
              <a:schemeClr val="bg1">
                <a:lumMod val="85000"/>
              </a:schemeClr>
            </a:solidFill>
            <a:ln>
              <a:noFill/>
            </a:ln>
          </p:spPr>
          <p:txBody>
            <a:bodyPr wrap="square">
              <a:spAutoFit/>
            </a:bodyPr>
            <a:lstStyle/>
            <a:p>
              <a:pPr>
                <a:lnSpc>
                  <a:spcPct val="110000"/>
                </a:lnSpc>
              </a:pPr>
              <a:r>
                <a:rPr lang="en-US" altLang="zh-CN" sz="1200" kern="0" dirty="0" smtClean="0">
                  <a:cs typeface="+mn-ea"/>
                  <a:sym typeface="+mn-lt"/>
                </a:rPr>
                <a:t>kind</a:t>
              </a:r>
              <a:r>
                <a:rPr lang="en-US" altLang="zh-CN" sz="1200" kern="0" dirty="0">
                  <a:cs typeface="+mn-ea"/>
                  <a:sym typeface="+mn-lt"/>
                </a:rPr>
                <a:t>: Role</a:t>
              </a:r>
              <a:endParaRPr lang="en-US" altLang="zh-CN" sz="1200" kern="0" dirty="0">
                <a:cs typeface="+mn-ea"/>
                <a:sym typeface="+mn-lt"/>
              </a:endParaRPr>
            </a:p>
            <a:p>
              <a:pPr>
                <a:lnSpc>
                  <a:spcPct val="110000"/>
                </a:lnSpc>
              </a:pPr>
              <a:r>
                <a:rPr lang="en-US" altLang="zh-CN" sz="1200" kern="0" dirty="0" err="1">
                  <a:cs typeface="+mn-ea"/>
                  <a:sym typeface="+mn-lt"/>
                </a:rPr>
                <a:t>apiVersion</a:t>
              </a:r>
              <a:r>
                <a:rPr lang="en-US" altLang="zh-CN" sz="1200" kern="0" dirty="0">
                  <a:cs typeface="+mn-ea"/>
                  <a:sym typeface="+mn-lt"/>
                </a:rPr>
                <a:t>: rbac.authorization.k8s.io/v1</a:t>
              </a:r>
              <a:endParaRPr lang="en-US" altLang="zh-CN" sz="1200" kern="0" dirty="0">
                <a:cs typeface="+mn-ea"/>
                <a:sym typeface="+mn-lt"/>
              </a:endParaRPr>
            </a:p>
            <a:p>
              <a:pPr>
                <a:lnSpc>
                  <a:spcPct val="110000"/>
                </a:lnSpc>
              </a:pPr>
              <a:r>
                <a:rPr lang="en-US" altLang="zh-CN" sz="1200" kern="0" dirty="0">
                  <a:cs typeface="+mn-ea"/>
                  <a:sym typeface="+mn-lt"/>
                </a:rPr>
                <a:t>metadata:</a:t>
              </a:r>
              <a:endParaRPr lang="en-US" altLang="zh-CN" sz="1200" kern="0" dirty="0">
                <a:cs typeface="+mn-ea"/>
                <a:sym typeface="+mn-lt"/>
              </a:endParaRPr>
            </a:p>
            <a:p>
              <a:pPr>
                <a:lnSpc>
                  <a:spcPct val="110000"/>
                </a:lnSpc>
              </a:pPr>
              <a:r>
                <a:rPr lang="en-US" altLang="zh-CN" sz="1200" kern="0" dirty="0">
                  <a:cs typeface="+mn-ea"/>
                  <a:sym typeface="+mn-lt"/>
                </a:rPr>
                <a:t>  namespace: business</a:t>
              </a:r>
              <a:endParaRPr lang="en-US" altLang="zh-CN" sz="1200" kern="0" dirty="0">
                <a:cs typeface="+mn-ea"/>
                <a:sym typeface="+mn-lt"/>
              </a:endParaRPr>
            </a:p>
            <a:p>
              <a:pPr>
                <a:lnSpc>
                  <a:spcPct val="110000"/>
                </a:lnSpc>
              </a:pPr>
              <a:r>
                <a:rPr lang="en-US" altLang="zh-CN" sz="1200" kern="0" dirty="0">
                  <a:cs typeface="+mn-ea"/>
                  <a:sym typeface="+mn-lt"/>
                </a:rPr>
                <a:t>  name: </a:t>
              </a:r>
              <a:r>
                <a:rPr lang="en-US" altLang="zh-CN" sz="1200" kern="0" dirty="0" smtClean="0">
                  <a:cs typeface="+mn-ea"/>
                  <a:sym typeface="+mn-lt"/>
                </a:rPr>
                <a:t>department-business</a:t>
              </a:r>
              <a:endParaRPr lang="en-US" altLang="zh-CN" sz="1200" kern="0" dirty="0" smtClean="0">
                <a:cs typeface="+mn-ea"/>
                <a:sym typeface="+mn-lt"/>
              </a:endParaRPr>
            </a:p>
            <a:p>
              <a:pPr>
                <a:lnSpc>
                  <a:spcPct val="110000"/>
                </a:lnSpc>
              </a:pPr>
              <a:r>
                <a:rPr lang="en-US" altLang="zh-CN" sz="1200" kern="0" dirty="0" smtClean="0">
                  <a:cs typeface="+mn-ea"/>
                  <a:sym typeface="+mn-lt"/>
                </a:rPr>
                <a:t>rules:</a:t>
              </a:r>
              <a:endParaRPr lang="en-US" altLang="zh-CN" sz="1200" kern="0" dirty="0" smtClean="0">
                <a:cs typeface="+mn-ea"/>
                <a:sym typeface="+mn-lt"/>
              </a:endParaRPr>
            </a:p>
            <a:p>
              <a:pPr>
                <a:lnSpc>
                  <a:spcPct val="110000"/>
                </a:lnSpc>
              </a:pPr>
              <a:r>
                <a:rPr lang="en-US" altLang="zh-CN" sz="1200" kern="0" dirty="0" smtClean="0">
                  <a:cs typeface="+mn-ea"/>
                  <a:sym typeface="+mn-lt"/>
                </a:rPr>
                <a:t>- </a:t>
              </a:r>
              <a:r>
                <a:rPr lang="en-US" altLang="zh-CN" sz="1200" kern="0" dirty="0" err="1">
                  <a:cs typeface="+mn-ea"/>
                  <a:sym typeface="+mn-lt"/>
                </a:rPr>
                <a:t>apiGroups</a:t>
              </a:r>
              <a:r>
                <a:rPr lang="en-US" altLang="zh-CN" sz="1200" kern="0" dirty="0">
                  <a:cs typeface="+mn-ea"/>
                  <a:sym typeface="+mn-lt"/>
                </a:rPr>
                <a:t>: [""]</a:t>
              </a:r>
              <a:endParaRPr lang="en-US" altLang="zh-CN" sz="1200" kern="0" dirty="0">
                <a:cs typeface="+mn-ea"/>
                <a:sym typeface="+mn-lt"/>
              </a:endParaRPr>
            </a:p>
            <a:p>
              <a:pPr>
                <a:lnSpc>
                  <a:spcPct val="110000"/>
                </a:lnSpc>
              </a:pPr>
              <a:r>
                <a:rPr lang="en-US" altLang="zh-CN" sz="1200" kern="0" dirty="0">
                  <a:cs typeface="+mn-ea"/>
                  <a:sym typeface="+mn-lt"/>
                </a:rPr>
                <a:t>  resources: ["pods"]</a:t>
              </a:r>
              <a:endParaRPr lang="en-US" altLang="zh-CN" sz="1200" kern="0" dirty="0">
                <a:cs typeface="+mn-ea"/>
                <a:sym typeface="+mn-lt"/>
              </a:endParaRPr>
            </a:p>
            <a:p>
              <a:pPr>
                <a:lnSpc>
                  <a:spcPct val="110000"/>
                </a:lnSpc>
              </a:pPr>
              <a:r>
                <a:rPr lang="en-US" altLang="zh-CN" sz="1200" kern="0" dirty="0">
                  <a:cs typeface="+mn-ea"/>
                  <a:sym typeface="+mn-lt"/>
                </a:rPr>
                <a:t>  verbs: </a:t>
              </a:r>
              <a:r>
                <a:rPr lang="en-US" altLang="zh-CN" sz="1200" kern="0" dirty="0" smtClean="0">
                  <a:cs typeface="+mn-ea"/>
                  <a:sym typeface="+mn-lt"/>
                </a:rPr>
                <a:t>["</a:t>
              </a:r>
              <a:r>
                <a:rPr lang="en-US" altLang="zh-CN" sz="1200" kern="0" dirty="0">
                  <a:cs typeface="+mn-ea"/>
                  <a:sym typeface="+mn-lt"/>
                </a:rPr>
                <a:t>get", "watch", "list", "create", "update", "patch", "delete</a:t>
              </a:r>
              <a:r>
                <a:rPr lang="en-US" altLang="zh-CN" sz="1200" kern="0" dirty="0" smtClean="0">
                  <a:cs typeface="+mn-ea"/>
                  <a:sym typeface="+mn-lt"/>
                </a:rPr>
                <a:t>"]</a:t>
              </a:r>
              <a:endParaRPr lang="en-US" altLang="zh-CN" sz="1200" kern="0" dirty="0">
                <a:cs typeface="+mn-ea"/>
                <a:sym typeface="+mn-lt"/>
              </a:endParaRPr>
            </a:p>
          </p:txBody>
        </p:sp>
        <p:sp>
          <p:nvSpPr>
            <p:cNvPr id="5" name="矩形 4"/>
            <p:cNvSpPr/>
            <p:nvPr/>
          </p:nvSpPr>
          <p:spPr>
            <a:xfrm>
              <a:off x="7304410" y="3258186"/>
              <a:ext cx="3079249" cy="2733056"/>
            </a:xfrm>
            <a:prstGeom prst="rect">
              <a:avLst/>
            </a:prstGeom>
            <a:solidFill>
              <a:schemeClr val="bg1">
                <a:lumMod val="85000"/>
              </a:schemeClr>
            </a:solidFill>
            <a:ln>
              <a:noFill/>
            </a:ln>
          </p:spPr>
          <p:txBody>
            <a:bodyPr wrap="square">
              <a:spAutoFit/>
            </a:bodyPr>
            <a:lstStyle/>
            <a:p>
              <a:pPr>
                <a:lnSpc>
                  <a:spcPct val="110000"/>
                </a:lnSpc>
              </a:pPr>
              <a:r>
                <a:rPr lang="en-US" altLang="zh-CN" sz="1200" kern="0" dirty="0" smtClean="0">
                  <a:cs typeface="+mn-ea"/>
                  <a:sym typeface="+mn-lt"/>
                </a:rPr>
                <a:t>kind</a:t>
              </a:r>
              <a:r>
                <a:rPr lang="en-US" altLang="zh-CN" sz="1200" kern="0" dirty="0">
                  <a:cs typeface="+mn-ea"/>
                  <a:sym typeface="+mn-lt"/>
                </a:rPr>
                <a:t>: </a:t>
              </a:r>
              <a:r>
                <a:rPr lang="en-US" altLang="zh-CN" sz="1200" kern="0" dirty="0" err="1">
                  <a:cs typeface="+mn-ea"/>
                  <a:sym typeface="+mn-lt"/>
                </a:rPr>
                <a:t>RoleBinding</a:t>
              </a:r>
              <a:endParaRPr lang="en-US" altLang="zh-CN" sz="1200" kern="0" dirty="0">
                <a:cs typeface="+mn-ea"/>
                <a:sym typeface="+mn-lt"/>
              </a:endParaRPr>
            </a:p>
            <a:p>
              <a:pPr>
                <a:lnSpc>
                  <a:spcPct val="110000"/>
                </a:lnSpc>
              </a:pPr>
              <a:r>
                <a:rPr lang="en-US" altLang="zh-CN" sz="1200" kern="0" dirty="0" err="1">
                  <a:cs typeface="+mn-ea"/>
                  <a:sym typeface="+mn-lt"/>
                </a:rPr>
                <a:t>apiVersion</a:t>
              </a:r>
              <a:r>
                <a:rPr lang="en-US" altLang="zh-CN" sz="1200" kern="0" dirty="0">
                  <a:cs typeface="+mn-ea"/>
                  <a:sym typeface="+mn-lt"/>
                </a:rPr>
                <a:t>: rbac.authorization.k8s.io/v1</a:t>
              </a:r>
              <a:endParaRPr lang="en-US" altLang="zh-CN" sz="1200" kern="0" dirty="0">
                <a:cs typeface="+mn-ea"/>
                <a:sym typeface="+mn-lt"/>
              </a:endParaRPr>
            </a:p>
            <a:p>
              <a:pPr>
                <a:lnSpc>
                  <a:spcPct val="110000"/>
                </a:lnSpc>
              </a:pPr>
              <a:r>
                <a:rPr lang="en-US" altLang="zh-CN" sz="1200" kern="0" dirty="0">
                  <a:cs typeface="+mn-ea"/>
                  <a:sym typeface="+mn-lt"/>
                </a:rPr>
                <a:t>metadata:</a:t>
              </a:r>
              <a:endParaRPr lang="en-US" altLang="zh-CN" sz="1200" kern="0" dirty="0">
                <a:cs typeface="+mn-ea"/>
                <a:sym typeface="+mn-lt"/>
              </a:endParaRPr>
            </a:p>
            <a:p>
              <a:pPr>
                <a:lnSpc>
                  <a:spcPct val="110000"/>
                </a:lnSpc>
              </a:pPr>
              <a:r>
                <a:rPr lang="en-US" altLang="zh-CN" sz="1200" kern="0" dirty="0">
                  <a:cs typeface="+mn-ea"/>
                  <a:sym typeface="+mn-lt"/>
                </a:rPr>
                <a:t>  name: business</a:t>
              </a:r>
              <a:endParaRPr lang="en-US" altLang="zh-CN" sz="1200" kern="0" dirty="0">
                <a:cs typeface="+mn-ea"/>
                <a:sym typeface="+mn-lt"/>
              </a:endParaRPr>
            </a:p>
            <a:p>
              <a:pPr>
                <a:lnSpc>
                  <a:spcPct val="110000"/>
                </a:lnSpc>
              </a:pPr>
              <a:r>
                <a:rPr lang="en-US" altLang="zh-CN" sz="1200" kern="0" dirty="0">
                  <a:cs typeface="+mn-ea"/>
                  <a:sym typeface="+mn-lt"/>
                </a:rPr>
                <a:t>  namespace: </a:t>
              </a:r>
              <a:r>
                <a:rPr lang="en-US" altLang="zh-CN" sz="1200" kern="0" dirty="0" smtClean="0">
                  <a:cs typeface="+mn-ea"/>
                  <a:sym typeface="+mn-lt"/>
                </a:rPr>
                <a:t>business</a:t>
              </a:r>
              <a:endParaRPr lang="en-US" altLang="zh-CN" sz="1200" kern="0" dirty="0">
                <a:cs typeface="+mn-ea"/>
                <a:sym typeface="+mn-lt"/>
              </a:endParaRPr>
            </a:p>
            <a:p>
              <a:pPr>
                <a:lnSpc>
                  <a:spcPct val="110000"/>
                </a:lnSpc>
              </a:pPr>
              <a:r>
                <a:rPr lang="en-US" altLang="zh-CN" sz="1200" kern="0" dirty="0">
                  <a:cs typeface="+mn-ea"/>
                  <a:sym typeface="+mn-lt"/>
                </a:rPr>
                <a:t>subjects:</a:t>
              </a:r>
              <a:endParaRPr lang="en-US" altLang="zh-CN" sz="1200" kern="0" dirty="0">
                <a:cs typeface="+mn-ea"/>
                <a:sym typeface="+mn-lt"/>
              </a:endParaRPr>
            </a:p>
            <a:p>
              <a:pPr>
                <a:lnSpc>
                  <a:spcPct val="110000"/>
                </a:lnSpc>
              </a:pPr>
              <a:r>
                <a:rPr lang="en-US" altLang="zh-CN" sz="1200" kern="0" dirty="0">
                  <a:cs typeface="+mn-ea"/>
                  <a:sym typeface="+mn-lt"/>
                </a:rPr>
                <a:t>- kind: </a:t>
              </a:r>
              <a:r>
                <a:rPr lang="en-US" altLang="zh-CN" sz="1200" kern="0" dirty="0" smtClean="0">
                  <a:cs typeface="+mn-ea"/>
                  <a:sym typeface="+mn-lt"/>
                </a:rPr>
                <a:t>ServiceAccount</a:t>
              </a:r>
              <a:endParaRPr lang="en-US" altLang="zh-CN" sz="1200" kern="0" dirty="0">
                <a:cs typeface="+mn-ea"/>
                <a:sym typeface="+mn-lt"/>
              </a:endParaRPr>
            </a:p>
            <a:p>
              <a:pPr>
                <a:lnSpc>
                  <a:spcPct val="110000"/>
                </a:lnSpc>
              </a:pPr>
              <a:r>
                <a:rPr lang="en-US" altLang="zh-CN" sz="1200" kern="0" dirty="0">
                  <a:cs typeface="+mn-ea"/>
                  <a:sym typeface="+mn-lt"/>
                </a:rPr>
                <a:t>  name: </a:t>
              </a:r>
              <a:r>
                <a:rPr lang="en-US" altLang="zh-CN" sz="1200" kern="0" dirty="0" err="1">
                  <a:cs typeface="+mn-ea"/>
                  <a:sym typeface="+mn-lt"/>
                </a:rPr>
                <a:t>yftyxa</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smtClean="0">
                  <a:cs typeface="+mn-ea"/>
                  <a:sym typeface="+mn-lt"/>
                </a:rPr>
                <a:t>namespace: business</a:t>
              </a:r>
              <a:endParaRPr lang="en-US" altLang="zh-CN" sz="1200" kern="0" dirty="0">
                <a:cs typeface="+mn-ea"/>
                <a:sym typeface="+mn-lt"/>
              </a:endParaRPr>
            </a:p>
            <a:p>
              <a:pPr>
                <a:lnSpc>
                  <a:spcPct val="110000"/>
                </a:lnSpc>
              </a:pPr>
              <a:r>
                <a:rPr lang="en-US" altLang="zh-CN" sz="1200" kern="0" dirty="0" err="1">
                  <a:cs typeface="+mn-ea"/>
                  <a:sym typeface="+mn-lt"/>
                </a:rPr>
                <a:t>roleRef</a:t>
              </a:r>
              <a:r>
                <a:rPr lang="en-US" altLang="zh-CN" sz="1200" kern="0" dirty="0">
                  <a:cs typeface="+mn-ea"/>
                  <a:sym typeface="+mn-lt"/>
                </a:rPr>
                <a:t>:</a:t>
              </a:r>
              <a:endParaRPr lang="en-US" altLang="zh-CN" sz="1200" kern="0" dirty="0">
                <a:cs typeface="+mn-ea"/>
                <a:sym typeface="+mn-lt"/>
              </a:endParaRPr>
            </a:p>
            <a:p>
              <a:pPr>
                <a:lnSpc>
                  <a:spcPct val="110000"/>
                </a:lnSpc>
              </a:pPr>
              <a:r>
                <a:rPr lang="en-US" altLang="zh-CN" sz="1200" kern="0" dirty="0">
                  <a:cs typeface="+mn-ea"/>
                  <a:sym typeface="+mn-lt"/>
                </a:rPr>
                <a:t>  kind: Role</a:t>
              </a:r>
              <a:endParaRPr lang="en-US" altLang="zh-CN" sz="1200" kern="0" dirty="0">
                <a:cs typeface="+mn-ea"/>
                <a:sym typeface="+mn-lt"/>
              </a:endParaRPr>
            </a:p>
            <a:p>
              <a:pPr>
                <a:lnSpc>
                  <a:spcPct val="110000"/>
                </a:lnSpc>
              </a:pPr>
              <a:r>
                <a:rPr lang="en-US" altLang="zh-CN" sz="1200" kern="0" dirty="0">
                  <a:cs typeface="+mn-ea"/>
                  <a:sym typeface="+mn-lt"/>
                </a:rPr>
                <a:t>  name: </a:t>
              </a:r>
              <a:r>
                <a:rPr lang="en-US" altLang="zh-CN" sz="1200" kern="0" dirty="0" smtClean="0">
                  <a:cs typeface="+mn-ea"/>
                  <a:sym typeface="+mn-lt"/>
                </a:rPr>
                <a:t>department-business</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err="1">
                  <a:cs typeface="+mn-ea"/>
                  <a:sym typeface="+mn-lt"/>
                </a:rPr>
                <a:t>apiGroup</a:t>
              </a:r>
              <a:r>
                <a:rPr lang="en-US" altLang="zh-CN" sz="1200" kern="0" dirty="0">
                  <a:cs typeface="+mn-ea"/>
                  <a:sym typeface="+mn-lt"/>
                </a:rPr>
                <a:t>: rbac.authorization.k8s.io</a:t>
              </a:r>
              <a:endParaRPr lang="en-US" altLang="zh-CN" sz="1200" kern="0" dirty="0">
                <a:cs typeface="+mn-ea"/>
                <a:sym typeface="+mn-lt"/>
              </a:endParaRPr>
            </a:p>
          </p:txBody>
        </p:sp>
        <p:sp>
          <p:nvSpPr>
            <p:cNvPr id="6" name="矩形 5"/>
            <p:cNvSpPr/>
            <p:nvPr/>
          </p:nvSpPr>
          <p:spPr>
            <a:xfrm>
              <a:off x="989524" y="5092779"/>
              <a:ext cx="4797584" cy="1107996"/>
            </a:xfrm>
            <a:prstGeom prst="rect">
              <a:avLst/>
            </a:prstGeom>
            <a:solidFill>
              <a:schemeClr val="bg1">
                <a:lumMod val="85000"/>
              </a:schemeClr>
            </a:solidFill>
            <a:ln>
              <a:noFill/>
            </a:ln>
          </p:spPr>
          <p:txBody>
            <a:bodyPr wrap="square">
              <a:spAutoFit/>
            </a:bodyPr>
            <a:lstStyle/>
            <a:p>
              <a:pPr>
                <a:lnSpc>
                  <a:spcPct val="110000"/>
                </a:lnSpc>
              </a:pPr>
              <a:r>
                <a:rPr lang="en-US" altLang="zh-CN" sz="1200" kern="0" dirty="0" err="1" smtClean="0">
                  <a:cs typeface="+mn-ea"/>
                  <a:sym typeface="+mn-lt"/>
                </a:rPr>
                <a:t>apiVersion</a:t>
              </a:r>
              <a:r>
                <a:rPr lang="en-US" altLang="zh-CN" sz="1200" kern="0" dirty="0">
                  <a:cs typeface="+mn-ea"/>
                  <a:sym typeface="+mn-lt"/>
                </a:rPr>
                <a:t>: v1</a:t>
              </a:r>
              <a:endParaRPr lang="en-US" altLang="zh-CN" sz="1200" kern="0" dirty="0">
                <a:cs typeface="+mn-ea"/>
                <a:sym typeface="+mn-lt"/>
              </a:endParaRPr>
            </a:p>
            <a:p>
              <a:pPr>
                <a:lnSpc>
                  <a:spcPct val="110000"/>
                </a:lnSpc>
              </a:pPr>
              <a:r>
                <a:rPr lang="en-US" altLang="zh-CN" sz="1200" kern="0" dirty="0">
                  <a:cs typeface="+mn-ea"/>
                  <a:sym typeface="+mn-lt"/>
                </a:rPr>
                <a:t>kind: ServiceAccount</a:t>
              </a:r>
              <a:endParaRPr lang="en-US" altLang="zh-CN" sz="1200" kern="0" dirty="0">
                <a:cs typeface="+mn-ea"/>
                <a:sym typeface="+mn-lt"/>
              </a:endParaRPr>
            </a:p>
            <a:p>
              <a:pPr>
                <a:lnSpc>
                  <a:spcPct val="110000"/>
                </a:lnSpc>
              </a:pPr>
              <a:r>
                <a:rPr lang="en-US" altLang="zh-CN" sz="1200" kern="0" dirty="0">
                  <a:cs typeface="+mn-ea"/>
                  <a:sym typeface="+mn-lt"/>
                </a:rPr>
                <a:t>metadata:</a:t>
              </a:r>
              <a:endParaRPr lang="en-US" altLang="zh-CN" sz="1200" kern="0" dirty="0">
                <a:cs typeface="+mn-ea"/>
                <a:sym typeface="+mn-lt"/>
              </a:endParaRPr>
            </a:p>
            <a:p>
              <a:pPr>
                <a:lnSpc>
                  <a:spcPct val="110000"/>
                </a:lnSpc>
              </a:pPr>
              <a:r>
                <a:rPr lang="en-US" altLang="zh-CN" sz="1200" kern="0" dirty="0">
                  <a:cs typeface="+mn-ea"/>
                  <a:sym typeface="+mn-lt"/>
                </a:rPr>
                <a:t>  namespace: </a:t>
              </a:r>
              <a:r>
                <a:rPr lang="en-US" altLang="zh-CN" sz="1200" kern="0" dirty="0" smtClean="0">
                  <a:cs typeface="+mn-ea"/>
                  <a:sym typeface="+mn-lt"/>
                </a:rPr>
                <a:t>business</a:t>
              </a:r>
              <a:endParaRPr lang="en-US" altLang="zh-CN" sz="1200" kern="0" dirty="0">
                <a:cs typeface="+mn-ea"/>
                <a:sym typeface="+mn-lt"/>
              </a:endParaRPr>
            </a:p>
            <a:p>
              <a:pPr>
                <a:lnSpc>
                  <a:spcPct val="110000"/>
                </a:lnSpc>
              </a:pPr>
              <a:r>
                <a:rPr lang="en-US" altLang="zh-CN" sz="1200" kern="0" dirty="0">
                  <a:cs typeface="+mn-ea"/>
                  <a:sym typeface="+mn-lt"/>
                </a:rPr>
                <a:t>  name: </a:t>
              </a:r>
              <a:r>
                <a:rPr lang="en-US" altLang="zh-CN" sz="1200" kern="0" dirty="0" err="1">
                  <a:cs typeface="+mn-ea"/>
                  <a:sym typeface="+mn-lt"/>
                </a:rPr>
                <a:t>yftyxa</a:t>
              </a:r>
              <a:endParaRPr lang="en-US" altLang="zh-CN" sz="1200" kern="0" dirty="0">
                <a:cs typeface="+mn-ea"/>
                <a:sym typeface="+mn-lt"/>
              </a:endParaRPr>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Kubernetes</a:t>
            </a:r>
            <a:r>
              <a:rPr lang="zh-CN" altLang="en-US" dirty="0" smtClean="0">
                <a:latin typeface="+mn-lt"/>
                <a:ea typeface="+mn-ea"/>
                <a:cs typeface="+mn-ea"/>
                <a:sym typeface="+mn-lt"/>
              </a:rPr>
              <a:t>认证机制简介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en-US" altLang="zh-CN" sz="1800" dirty="0" smtClean="0">
                <a:latin typeface="+mn-lt"/>
                <a:ea typeface="+mn-ea"/>
                <a:cs typeface="+mn-ea"/>
                <a:sym typeface="+mn-lt"/>
              </a:rPr>
              <a:t>Kubernetes</a:t>
            </a:r>
            <a:r>
              <a:rPr lang="zh-CN" altLang="en-US" sz="1800" dirty="0" smtClean="0">
                <a:latin typeface="+mn-lt"/>
                <a:ea typeface="+mn-ea"/>
                <a:cs typeface="+mn-ea"/>
                <a:sym typeface="+mn-lt"/>
              </a:rPr>
              <a:t>中的用户分为两种：</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普通用户（</a:t>
            </a:r>
            <a:r>
              <a:rPr lang="en-US" altLang="zh-CN" sz="1600" dirty="0" smtClean="0">
                <a:latin typeface="+mn-lt"/>
                <a:ea typeface="+mn-ea"/>
                <a:cs typeface="+mn-ea"/>
                <a:sym typeface="+mn-lt"/>
              </a:rPr>
              <a:t>User</a:t>
            </a:r>
            <a:r>
              <a:rPr lang="zh-CN" altLang="en-US" sz="1600" dirty="0" smtClean="0">
                <a:latin typeface="+mn-lt"/>
                <a:ea typeface="+mn-ea"/>
                <a:cs typeface="+mn-ea"/>
                <a:sym typeface="+mn-lt"/>
              </a:rPr>
              <a:t>）</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服务账户（</a:t>
            </a:r>
            <a:r>
              <a:rPr lang="en-US" altLang="zh-CN" sz="1600" dirty="0" smtClean="0">
                <a:latin typeface="+mn-lt"/>
                <a:ea typeface="+mn-ea"/>
                <a:cs typeface="+mn-ea"/>
                <a:sym typeface="+mn-lt"/>
              </a:rPr>
              <a:t>ServiceAccount</a:t>
            </a:r>
            <a:r>
              <a:rPr lang="zh-CN" altLang="en-US" sz="1600" dirty="0" smtClean="0">
                <a:latin typeface="+mn-lt"/>
                <a:ea typeface="+mn-ea"/>
                <a:cs typeface="+mn-ea"/>
                <a:sym typeface="+mn-lt"/>
              </a:rPr>
              <a:t>）</a:t>
            </a:r>
            <a:endParaRPr lang="en-US" altLang="zh-CN" sz="1600" dirty="0">
              <a:latin typeface="+mn-lt"/>
              <a:ea typeface="+mn-ea"/>
              <a:cs typeface="+mn-ea"/>
              <a:sym typeface="+mn-lt"/>
            </a:endParaRPr>
          </a:p>
          <a:p>
            <a:r>
              <a:rPr lang="en-US" altLang="zh-CN" sz="1800" dirty="0" smtClean="0">
                <a:latin typeface="+mn-lt"/>
                <a:ea typeface="+mn-ea"/>
                <a:cs typeface="+mn-ea"/>
                <a:sym typeface="+mn-lt"/>
              </a:rPr>
              <a:t>Kubernetes</a:t>
            </a:r>
            <a:r>
              <a:rPr lang="zh-CN" altLang="en-US" sz="1800" dirty="0" smtClean="0">
                <a:latin typeface="+mn-lt"/>
                <a:ea typeface="+mn-ea"/>
                <a:cs typeface="+mn-ea"/>
                <a:sym typeface="+mn-lt"/>
              </a:rPr>
              <a:t>支持多种认证方式，例如：</a:t>
            </a:r>
            <a:endParaRPr lang="en-US" altLang="zh-CN" sz="1800" dirty="0" smtClean="0">
              <a:latin typeface="+mn-lt"/>
              <a:ea typeface="+mn-ea"/>
              <a:cs typeface="+mn-ea"/>
              <a:sym typeface="+mn-lt"/>
            </a:endParaRPr>
          </a:p>
          <a:p>
            <a:pPr lvl="1"/>
            <a:r>
              <a:rPr lang="en-US" altLang="zh-CN" sz="1600" dirty="0">
                <a:latin typeface="+mn-lt"/>
                <a:ea typeface="+mn-ea"/>
                <a:cs typeface="+mn-ea"/>
                <a:sym typeface="+mn-lt"/>
              </a:rPr>
              <a:t>LS</a:t>
            </a:r>
            <a:r>
              <a:rPr lang="zh-CN" altLang="en-US" sz="1600" dirty="0">
                <a:latin typeface="+mn-lt"/>
                <a:ea typeface="+mn-ea"/>
                <a:cs typeface="+mn-ea"/>
                <a:sym typeface="+mn-lt"/>
              </a:rPr>
              <a:t>双向</a:t>
            </a:r>
            <a:r>
              <a:rPr lang="zh-CN" altLang="en-US" sz="1600" dirty="0" smtClean="0">
                <a:latin typeface="+mn-lt"/>
                <a:ea typeface="+mn-ea"/>
                <a:cs typeface="+mn-ea"/>
                <a:sym typeface="+mn-lt"/>
              </a:rPr>
              <a:t>认证</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静态</a:t>
            </a:r>
            <a:r>
              <a:rPr lang="zh-CN" altLang="en-US" sz="1600" dirty="0">
                <a:latin typeface="+mn-lt"/>
                <a:ea typeface="+mn-ea"/>
                <a:cs typeface="+mn-ea"/>
                <a:sym typeface="+mn-lt"/>
              </a:rPr>
              <a:t>令牌文件 </a:t>
            </a:r>
            <a:endParaRPr lang="zh-CN" altLang="en-US" sz="1600" dirty="0">
              <a:latin typeface="+mn-lt"/>
              <a:ea typeface="+mn-ea"/>
              <a:cs typeface="+mn-ea"/>
              <a:sym typeface="+mn-lt"/>
            </a:endParaRPr>
          </a:p>
          <a:p>
            <a:pPr lvl="1"/>
            <a:r>
              <a:rPr lang="zh-CN" altLang="en-US" sz="1600" dirty="0">
                <a:latin typeface="+mn-lt"/>
                <a:ea typeface="+mn-ea"/>
                <a:cs typeface="+mn-ea"/>
                <a:sym typeface="+mn-lt"/>
              </a:rPr>
              <a:t>启动引导令牌 </a:t>
            </a:r>
            <a:endParaRPr lang="zh-CN" altLang="en-US" sz="1600" dirty="0">
              <a:latin typeface="+mn-lt"/>
              <a:ea typeface="+mn-ea"/>
              <a:cs typeface="+mn-ea"/>
              <a:sym typeface="+mn-lt"/>
            </a:endParaRPr>
          </a:p>
          <a:p>
            <a:pPr lvl="1"/>
            <a:r>
              <a:rPr lang="zh-CN" altLang="en-US" sz="1600" dirty="0">
                <a:latin typeface="+mn-lt"/>
                <a:ea typeface="+mn-ea"/>
                <a:cs typeface="+mn-ea"/>
                <a:sym typeface="+mn-lt"/>
              </a:rPr>
              <a:t>服务账号令牌 </a:t>
            </a:r>
            <a:endParaRPr lang="en-US" altLang="zh-CN" sz="1600" dirty="0" smtClean="0">
              <a:latin typeface="+mn-lt"/>
              <a:ea typeface="+mn-ea"/>
              <a:cs typeface="+mn-ea"/>
              <a:sym typeface="+mn-lt"/>
            </a:endParaRPr>
          </a:p>
          <a:p>
            <a:pPr lvl="1"/>
            <a:r>
              <a:rPr lang="en-US" altLang="zh-CN" sz="1600" dirty="0" err="1">
                <a:latin typeface="+mn-lt"/>
                <a:ea typeface="+mn-ea"/>
                <a:cs typeface="+mn-ea"/>
                <a:sym typeface="+mn-lt"/>
              </a:rPr>
              <a:t>OpenID</a:t>
            </a:r>
            <a:r>
              <a:rPr lang="en-US" altLang="zh-CN" sz="1600" dirty="0">
                <a:latin typeface="+mn-lt"/>
                <a:ea typeface="+mn-ea"/>
                <a:cs typeface="+mn-ea"/>
                <a:sym typeface="+mn-lt"/>
              </a:rPr>
              <a:t> Connect</a:t>
            </a:r>
            <a:r>
              <a:rPr lang="zh-CN" altLang="en-US" sz="1600" dirty="0">
                <a:latin typeface="+mn-lt"/>
                <a:ea typeface="+mn-ea"/>
                <a:cs typeface="+mn-ea"/>
                <a:sym typeface="+mn-lt"/>
              </a:rPr>
              <a:t>（</a:t>
            </a:r>
            <a:r>
              <a:rPr lang="en-US" altLang="zh-CN" sz="1600" dirty="0">
                <a:latin typeface="+mn-lt"/>
                <a:ea typeface="+mn-ea"/>
                <a:cs typeface="+mn-ea"/>
                <a:sym typeface="+mn-lt"/>
              </a:rPr>
              <a:t>OIDC</a:t>
            </a:r>
            <a:r>
              <a:rPr lang="zh-CN" altLang="en-US" sz="1600" dirty="0">
                <a:latin typeface="+mn-lt"/>
                <a:ea typeface="+mn-ea"/>
                <a:cs typeface="+mn-ea"/>
                <a:sym typeface="+mn-lt"/>
              </a:rPr>
              <a:t>）令牌 </a:t>
            </a:r>
            <a:endParaRPr lang="zh-CN" altLang="en-US" sz="1600" dirty="0">
              <a:latin typeface="+mn-lt"/>
              <a:ea typeface="+mn-ea"/>
              <a:cs typeface="+mn-ea"/>
              <a:sym typeface="+mn-lt"/>
            </a:endParaRPr>
          </a:p>
          <a:p>
            <a:pPr lvl="1"/>
            <a:r>
              <a:rPr lang="en-US" altLang="zh-CN" sz="1600" dirty="0" err="1">
                <a:latin typeface="+mn-lt"/>
                <a:ea typeface="+mn-ea"/>
                <a:cs typeface="+mn-ea"/>
                <a:sym typeface="+mn-lt"/>
              </a:rPr>
              <a:t>Webhook</a:t>
            </a:r>
            <a:r>
              <a:rPr lang="en-US" altLang="zh-CN" sz="1600" dirty="0">
                <a:latin typeface="+mn-lt"/>
                <a:ea typeface="+mn-ea"/>
                <a:cs typeface="+mn-ea"/>
                <a:sym typeface="+mn-lt"/>
              </a:rPr>
              <a:t> </a:t>
            </a:r>
            <a:r>
              <a:rPr lang="zh-CN" altLang="en-US" sz="1600" dirty="0">
                <a:latin typeface="+mn-lt"/>
                <a:ea typeface="+mn-ea"/>
                <a:cs typeface="+mn-ea"/>
                <a:sym typeface="+mn-lt"/>
              </a:rPr>
              <a:t>令牌身份认证 </a:t>
            </a:r>
            <a:endParaRPr lang="zh-CN" altLang="en-US" sz="1600" dirty="0">
              <a:latin typeface="+mn-lt"/>
              <a:ea typeface="+mn-ea"/>
              <a:cs typeface="+mn-ea"/>
              <a:sym typeface="+mn-lt"/>
            </a:endParaRPr>
          </a:p>
          <a:p>
            <a:pPr lvl="1"/>
            <a:r>
              <a:rPr lang="zh-CN" altLang="en-US" sz="1600" dirty="0">
                <a:latin typeface="+mn-lt"/>
                <a:ea typeface="+mn-ea"/>
                <a:cs typeface="+mn-ea"/>
                <a:sym typeface="+mn-lt"/>
              </a:rPr>
              <a:t>身份认证代理 </a:t>
            </a:r>
            <a:endParaRPr lang="zh-CN" altLang="en-US" sz="1600" dirty="0">
              <a:latin typeface="+mn-lt"/>
              <a:ea typeface="+mn-ea"/>
              <a:cs typeface="+mn-ea"/>
              <a:sym typeface="+mn-lt"/>
            </a:endParaRPr>
          </a:p>
          <a:p>
            <a:pPr lvl="1"/>
            <a:endParaRPr lang="en-US" altLang="zh-CN" sz="16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授权机制</a:t>
            </a:r>
            <a:r>
              <a:rPr lang="en-US" altLang="zh-CN" dirty="0" smtClean="0">
                <a:latin typeface="+mn-lt"/>
                <a:ea typeface="+mn-ea"/>
                <a:cs typeface="+mn-ea"/>
                <a:sym typeface="+mn-lt"/>
              </a:rPr>
              <a:t>RBAC</a:t>
            </a:r>
            <a:r>
              <a:rPr lang="zh-CN" altLang="en-US" dirty="0" smtClean="0">
                <a:latin typeface="+mn-lt"/>
                <a:ea typeface="+mn-ea"/>
                <a:cs typeface="+mn-ea"/>
                <a:sym typeface="+mn-lt"/>
              </a:rPr>
              <a:t>简介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en-US" altLang="zh-CN" sz="1800" dirty="0">
                <a:latin typeface="+mn-lt"/>
                <a:ea typeface="+mn-ea"/>
                <a:cs typeface="+mn-ea"/>
                <a:sym typeface="+mn-lt"/>
              </a:rPr>
              <a:t>RBAC</a:t>
            </a:r>
            <a:r>
              <a:rPr lang="zh-CN" altLang="en-US" sz="1800" dirty="0">
                <a:latin typeface="+mn-lt"/>
                <a:ea typeface="+mn-ea"/>
                <a:cs typeface="+mn-ea"/>
                <a:sym typeface="+mn-lt"/>
              </a:rPr>
              <a:t>全称</a:t>
            </a:r>
            <a:r>
              <a:rPr lang="en-US" altLang="zh-CN" sz="1800" dirty="0">
                <a:latin typeface="+mn-lt"/>
                <a:ea typeface="+mn-ea"/>
                <a:cs typeface="+mn-ea"/>
                <a:sym typeface="+mn-lt"/>
              </a:rPr>
              <a:t>Role-Based Access Control</a:t>
            </a:r>
            <a:r>
              <a:rPr lang="zh-CN" altLang="en-US" sz="1800" dirty="0">
                <a:latin typeface="+mn-lt"/>
                <a:ea typeface="+mn-ea"/>
                <a:cs typeface="+mn-ea"/>
                <a:sym typeface="+mn-lt"/>
              </a:rPr>
              <a:t>，是</a:t>
            </a:r>
            <a:r>
              <a:rPr lang="en-US" altLang="zh-CN" sz="1800" dirty="0">
                <a:latin typeface="+mn-lt"/>
                <a:ea typeface="+mn-ea"/>
                <a:cs typeface="+mn-ea"/>
                <a:sym typeface="+mn-lt"/>
              </a:rPr>
              <a:t>Kubernetes</a:t>
            </a:r>
            <a:r>
              <a:rPr lang="zh-CN" altLang="en-US" sz="1800" dirty="0">
                <a:latin typeface="+mn-lt"/>
                <a:ea typeface="+mn-ea"/>
                <a:cs typeface="+mn-ea"/>
                <a:sym typeface="+mn-lt"/>
              </a:rPr>
              <a:t>集群基于角色的访问控制，实现授权决策，允许通过</a:t>
            </a:r>
            <a:r>
              <a:rPr lang="en-US" altLang="zh-CN" sz="1800" dirty="0">
                <a:latin typeface="+mn-lt"/>
                <a:ea typeface="+mn-ea"/>
                <a:cs typeface="+mn-ea"/>
                <a:sym typeface="+mn-lt"/>
              </a:rPr>
              <a:t>Kubernetes API</a:t>
            </a:r>
            <a:r>
              <a:rPr lang="zh-CN" altLang="en-US" sz="1800" dirty="0">
                <a:latin typeface="+mn-lt"/>
                <a:ea typeface="+mn-ea"/>
                <a:cs typeface="+mn-ea"/>
                <a:sym typeface="+mn-lt"/>
              </a:rPr>
              <a:t>动态配置</a:t>
            </a:r>
            <a:r>
              <a:rPr lang="zh-CN" altLang="en-US" sz="1800" dirty="0" smtClean="0">
                <a:latin typeface="+mn-lt"/>
                <a:ea typeface="+mn-ea"/>
                <a:cs typeface="+mn-ea"/>
                <a:sym typeface="+mn-lt"/>
              </a:rPr>
              <a:t>策略</a:t>
            </a:r>
            <a:endParaRPr lang="en-US" altLang="zh-CN" sz="1800" dirty="0" smtClean="0">
              <a:latin typeface="+mn-lt"/>
              <a:ea typeface="+mn-ea"/>
              <a:cs typeface="+mn-ea"/>
              <a:sym typeface="+mn-lt"/>
            </a:endParaRPr>
          </a:p>
          <a:p>
            <a:r>
              <a:rPr lang="en-US" altLang="zh-CN" sz="1800" dirty="0" smtClean="0">
                <a:latin typeface="+mn-lt"/>
                <a:ea typeface="+mn-ea"/>
                <a:cs typeface="+mn-ea"/>
                <a:sym typeface="+mn-lt"/>
              </a:rPr>
              <a:t>RBAC</a:t>
            </a:r>
            <a:r>
              <a:rPr lang="zh-CN" altLang="en-US" sz="1800" dirty="0" smtClean="0">
                <a:latin typeface="+mn-lt"/>
                <a:ea typeface="+mn-ea"/>
                <a:cs typeface="+mn-ea"/>
                <a:sym typeface="+mn-lt"/>
              </a:rPr>
              <a:t>中的重要概念：</a:t>
            </a:r>
            <a:endParaRPr lang="en-US" altLang="zh-CN" sz="1800" dirty="0" smtClean="0">
              <a:latin typeface="+mn-lt"/>
              <a:ea typeface="+mn-ea"/>
              <a:cs typeface="+mn-ea"/>
              <a:sym typeface="+mn-lt"/>
            </a:endParaRPr>
          </a:p>
          <a:p>
            <a:pPr lvl="1"/>
            <a:r>
              <a:rPr lang="en-US" altLang="zh-CN" sz="1600" dirty="0" smtClean="0">
                <a:latin typeface="+mn-lt"/>
                <a:ea typeface="+mn-ea"/>
                <a:cs typeface="+mn-ea"/>
                <a:sym typeface="+mn-lt"/>
              </a:rPr>
              <a:t>Role</a:t>
            </a:r>
            <a:r>
              <a:rPr lang="zh-CN" altLang="en-US" sz="1600" dirty="0" smtClean="0">
                <a:latin typeface="+mn-lt"/>
                <a:ea typeface="+mn-ea"/>
                <a:cs typeface="+mn-ea"/>
                <a:sym typeface="+mn-lt"/>
              </a:rPr>
              <a:t>：一</a:t>
            </a:r>
            <a:r>
              <a:rPr lang="zh-CN" altLang="en-US" sz="1600" dirty="0">
                <a:latin typeface="+mn-lt"/>
                <a:ea typeface="+mn-ea"/>
                <a:cs typeface="+mn-ea"/>
                <a:sym typeface="+mn-lt"/>
              </a:rPr>
              <a:t>组权限的集合，例如</a:t>
            </a:r>
            <a:r>
              <a:rPr lang="en-US" altLang="zh-CN" sz="1600" dirty="0">
                <a:latin typeface="+mn-lt"/>
                <a:ea typeface="+mn-ea"/>
                <a:cs typeface="+mn-ea"/>
                <a:sym typeface="+mn-lt"/>
              </a:rPr>
              <a:t>Role</a:t>
            </a:r>
            <a:r>
              <a:rPr lang="zh-CN" altLang="en-US" sz="1600" dirty="0">
                <a:latin typeface="+mn-lt"/>
                <a:ea typeface="+mn-ea"/>
                <a:cs typeface="+mn-ea"/>
                <a:sym typeface="+mn-lt"/>
              </a:rPr>
              <a:t>可以包含列出</a:t>
            </a:r>
            <a:r>
              <a:rPr lang="en-US" altLang="zh-CN" sz="1600" dirty="0">
                <a:latin typeface="+mn-lt"/>
                <a:ea typeface="+mn-ea"/>
                <a:cs typeface="+mn-ea"/>
                <a:sym typeface="+mn-lt"/>
              </a:rPr>
              <a:t>Pod</a:t>
            </a:r>
            <a:r>
              <a:rPr lang="zh-CN" altLang="en-US" sz="1600" dirty="0">
                <a:latin typeface="+mn-lt"/>
                <a:ea typeface="+mn-ea"/>
                <a:cs typeface="+mn-ea"/>
                <a:sym typeface="+mn-lt"/>
              </a:rPr>
              <a:t>权限及列出</a:t>
            </a:r>
            <a:r>
              <a:rPr lang="en-US" altLang="zh-CN" sz="1600" dirty="0">
                <a:latin typeface="+mn-lt"/>
                <a:ea typeface="+mn-ea"/>
                <a:cs typeface="+mn-ea"/>
                <a:sym typeface="+mn-lt"/>
              </a:rPr>
              <a:t>Deployment</a:t>
            </a:r>
            <a:r>
              <a:rPr lang="zh-CN" altLang="en-US" sz="1600" dirty="0">
                <a:latin typeface="+mn-lt"/>
                <a:ea typeface="+mn-ea"/>
                <a:cs typeface="+mn-ea"/>
                <a:sym typeface="+mn-lt"/>
              </a:rPr>
              <a:t>权限，</a:t>
            </a:r>
            <a:r>
              <a:rPr lang="en-US" altLang="zh-CN" sz="1600" dirty="0">
                <a:latin typeface="+mn-lt"/>
                <a:ea typeface="+mn-ea"/>
                <a:cs typeface="+mn-ea"/>
                <a:sym typeface="+mn-lt"/>
              </a:rPr>
              <a:t>Role</a:t>
            </a:r>
            <a:r>
              <a:rPr lang="zh-CN" altLang="en-US" sz="1600" dirty="0">
                <a:latin typeface="+mn-lt"/>
                <a:ea typeface="+mn-ea"/>
                <a:cs typeface="+mn-ea"/>
                <a:sym typeface="+mn-lt"/>
              </a:rPr>
              <a:t>用于给某个</a:t>
            </a:r>
            <a:r>
              <a:rPr lang="en-US" altLang="zh-CN" sz="1600" dirty="0" err="1">
                <a:latin typeface="+mn-lt"/>
                <a:ea typeface="+mn-ea"/>
                <a:cs typeface="+mn-ea"/>
                <a:sym typeface="+mn-lt"/>
              </a:rPr>
              <a:t>NameSpace</a:t>
            </a:r>
            <a:r>
              <a:rPr lang="zh-CN" altLang="en-US" sz="1600" dirty="0">
                <a:latin typeface="+mn-lt"/>
                <a:ea typeface="+mn-ea"/>
                <a:cs typeface="+mn-ea"/>
                <a:sym typeface="+mn-lt"/>
              </a:rPr>
              <a:t>中的资源进行鉴</a:t>
            </a:r>
            <a:r>
              <a:rPr lang="zh-CN" altLang="en-US" sz="1600" dirty="0" smtClean="0">
                <a:latin typeface="+mn-lt"/>
                <a:ea typeface="+mn-ea"/>
                <a:cs typeface="+mn-ea"/>
                <a:sym typeface="+mn-lt"/>
              </a:rPr>
              <a:t>权</a:t>
            </a:r>
            <a:endParaRPr lang="en-US" altLang="zh-CN" sz="1600" dirty="0" smtClean="0">
              <a:latin typeface="+mn-lt"/>
              <a:ea typeface="+mn-ea"/>
              <a:cs typeface="+mn-ea"/>
              <a:sym typeface="+mn-lt"/>
            </a:endParaRPr>
          </a:p>
          <a:p>
            <a:pPr lvl="1"/>
            <a:r>
              <a:rPr lang="en-US" altLang="zh-CN" sz="1600" dirty="0" err="1" smtClean="0">
                <a:latin typeface="+mn-lt"/>
                <a:ea typeface="+mn-ea"/>
                <a:cs typeface="+mn-ea"/>
                <a:sym typeface="+mn-lt"/>
              </a:rPr>
              <a:t>ClusterRole</a:t>
            </a:r>
            <a:r>
              <a:rPr lang="zh-CN" altLang="en-US" sz="1600" dirty="0" smtClean="0">
                <a:latin typeface="+mn-lt"/>
                <a:ea typeface="+mn-ea"/>
                <a:cs typeface="+mn-ea"/>
                <a:sym typeface="+mn-lt"/>
              </a:rPr>
              <a:t>：一</a:t>
            </a:r>
            <a:r>
              <a:rPr lang="zh-CN" altLang="en-US" sz="1600" dirty="0">
                <a:latin typeface="+mn-lt"/>
                <a:ea typeface="+mn-ea"/>
                <a:cs typeface="+mn-ea"/>
                <a:sym typeface="+mn-lt"/>
              </a:rPr>
              <a:t>组权限的集合，但与</a:t>
            </a:r>
            <a:r>
              <a:rPr lang="en-US" altLang="zh-CN" sz="1600" dirty="0">
                <a:latin typeface="+mn-lt"/>
                <a:ea typeface="+mn-ea"/>
                <a:cs typeface="+mn-ea"/>
                <a:sym typeface="+mn-lt"/>
              </a:rPr>
              <a:t>Role</a:t>
            </a:r>
            <a:r>
              <a:rPr lang="zh-CN" altLang="en-US" sz="1600" dirty="0">
                <a:latin typeface="+mn-lt"/>
                <a:ea typeface="+mn-ea"/>
                <a:cs typeface="+mn-ea"/>
                <a:sym typeface="+mn-lt"/>
              </a:rPr>
              <a:t>不同的是，</a:t>
            </a:r>
            <a:r>
              <a:rPr lang="en-US" altLang="zh-CN" sz="1600" dirty="0" err="1">
                <a:latin typeface="+mn-lt"/>
                <a:ea typeface="+mn-ea"/>
                <a:cs typeface="+mn-ea"/>
                <a:sym typeface="+mn-lt"/>
              </a:rPr>
              <a:t>ClusterRole</a:t>
            </a:r>
            <a:r>
              <a:rPr lang="zh-CN" altLang="en-US" sz="1600" dirty="0">
                <a:latin typeface="+mn-lt"/>
                <a:ea typeface="+mn-ea"/>
                <a:cs typeface="+mn-ea"/>
                <a:sym typeface="+mn-lt"/>
              </a:rPr>
              <a:t>可以在包括所有</a:t>
            </a:r>
            <a:r>
              <a:rPr lang="en-US" altLang="zh-CN" sz="1600" dirty="0" err="1">
                <a:latin typeface="+mn-lt"/>
                <a:ea typeface="+mn-ea"/>
                <a:cs typeface="+mn-ea"/>
                <a:sym typeface="+mn-lt"/>
              </a:rPr>
              <a:t>NameSpace</a:t>
            </a:r>
            <a:r>
              <a:rPr lang="zh-CN" altLang="en-US" sz="1600" dirty="0">
                <a:latin typeface="+mn-lt"/>
                <a:ea typeface="+mn-ea"/>
                <a:cs typeface="+mn-ea"/>
                <a:sym typeface="+mn-lt"/>
              </a:rPr>
              <a:t>和集群级别的资源或非资源类型进行鉴</a:t>
            </a:r>
            <a:r>
              <a:rPr lang="zh-CN" altLang="en-US" sz="1600" dirty="0" smtClean="0">
                <a:latin typeface="+mn-lt"/>
                <a:ea typeface="+mn-ea"/>
                <a:cs typeface="+mn-ea"/>
                <a:sym typeface="+mn-lt"/>
              </a:rPr>
              <a:t>权</a:t>
            </a:r>
            <a:endParaRPr lang="en-US" altLang="zh-CN" sz="1600" dirty="0" smtClean="0">
              <a:latin typeface="+mn-lt"/>
              <a:ea typeface="+mn-ea"/>
              <a:cs typeface="+mn-ea"/>
              <a:sym typeface="+mn-lt"/>
            </a:endParaRPr>
          </a:p>
          <a:p>
            <a:pPr lvl="1"/>
            <a:r>
              <a:rPr lang="en-US" altLang="zh-CN" sz="1600" dirty="0">
                <a:latin typeface="+mn-lt"/>
                <a:ea typeface="+mn-ea"/>
                <a:cs typeface="+mn-ea"/>
                <a:sym typeface="+mn-lt"/>
              </a:rPr>
              <a:t>Subject</a:t>
            </a:r>
            <a:r>
              <a:rPr lang="zh-CN" altLang="en-US" sz="1600" dirty="0" smtClean="0">
                <a:latin typeface="+mn-lt"/>
                <a:ea typeface="+mn-ea"/>
                <a:cs typeface="+mn-ea"/>
                <a:sym typeface="+mn-lt"/>
              </a:rPr>
              <a:t>：被授权的对象，包括</a:t>
            </a:r>
            <a:r>
              <a:rPr lang="en-US" altLang="zh-CN" sz="1600" dirty="0" smtClean="0">
                <a:latin typeface="+mn-lt"/>
                <a:ea typeface="+mn-ea"/>
                <a:cs typeface="+mn-ea"/>
                <a:sym typeface="+mn-lt"/>
              </a:rPr>
              <a:t>Service </a:t>
            </a:r>
            <a:r>
              <a:rPr lang="en-US" altLang="zh-CN" sz="1600" dirty="0">
                <a:latin typeface="+mn-lt"/>
                <a:ea typeface="+mn-ea"/>
                <a:cs typeface="+mn-ea"/>
                <a:sym typeface="+mn-lt"/>
              </a:rPr>
              <a:t>Account</a:t>
            </a:r>
            <a:r>
              <a:rPr lang="zh-CN" altLang="en-US" sz="1600" dirty="0">
                <a:latin typeface="+mn-lt"/>
                <a:ea typeface="+mn-ea"/>
                <a:cs typeface="+mn-ea"/>
                <a:sym typeface="+mn-lt"/>
              </a:rPr>
              <a:t>、</a:t>
            </a:r>
            <a:r>
              <a:rPr lang="en-US" altLang="zh-CN" sz="1600" dirty="0">
                <a:latin typeface="+mn-lt"/>
                <a:ea typeface="+mn-ea"/>
                <a:cs typeface="+mn-ea"/>
                <a:sym typeface="+mn-lt"/>
              </a:rPr>
              <a:t>User Account</a:t>
            </a:r>
            <a:r>
              <a:rPr lang="zh-CN" altLang="en-US" sz="1600" dirty="0">
                <a:latin typeface="+mn-lt"/>
                <a:ea typeface="+mn-ea"/>
                <a:cs typeface="+mn-ea"/>
                <a:sym typeface="+mn-lt"/>
              </a:rPr>
              <a:t>、</a:t>
            </a:r>
            <a:r>
              <a:rPr lang="en-US" altLang="zh-CN" sz="1600" dirty="0" smtClean="0">
                <a:latin typeface="+mn-lt"/>
                <a:ea typeface="+mn-ea"/>
                <a:cs typeface="+mn-ea"/>
                <a:sym typeface="+mn-lt"/>
              </a:rPr>
              <a:t>Groups</a:t>
            </a:r>
            <a:endParaRPr lang="en-US" altLang="zh-CN" sz="1600" dirty="0" smtClean="0">
              <a:latin typeface="+mn-lt"/>
              <a:ea typeface="+mn-ea"/>
              <a:cs typeface="+mn-ea"/>
              <a:sym typeface="+mn-lt"/>
            </a:endParaRPr>
          </a:p>
          <a:p>
            <a:pPr lvl="1"/>
            <a:r>
              <a:rPr lang="en-US" altLang="zh-CN" sz="1600" dirty="0" err="1">
                <a:latin typeface="+mn-lt"/>
                <a:ea typeface="+mn-ea"/>
                <a:cs typeface="+mn-ea"/>
                <a:sym typeface="+mn-lt"/>
              </a:rPr>
              <a:t>RoleBinding</a:t>
            </a:r>
            <a:r>
              <a:rPr lang="zh-CN" altLang="en-US" sz="1600" dirty="0">
                <a:latin typeface="+mn-lt"/>
                <a:ea typeface="+mn-ea"/>
                <a:cs typeface="+mn-ea"/>
                <a:sym typeface="+mn-lt"/>
              </a:rPr>
              <a:t>与</a:t>
            </a:r>
            <a:r>
              <a:rPr lang="en-US" altLang="zh-CN" sz="1600" dirty="0" err="1">
                <a:latin typeface="+mn-lt"/>
                <a:ea typeface="+mn-ea"/>
                <a:cs typeface="+mn-ea"/>
                <a:sym typeface="+mn-lt"/>
              </a:rPr>
              <a:t>ClusterRoleBindin</a:t>
            </a:r>
            <a:r>
              <a:rPr lang="zh-CN" altLang="en-US" sz="1600" dirty="0">
                <a:latin typeface="+mn-lt"/>
                <a:ea typeface="+mn-ea"/>
                <a:cs typeface="+mn-ea"/>
                <a:sym typeface="+mn-lt"/>
              </a:rPr>
              <a:t>：将</a:t>
            </a:r>
            <a:r>
              <a:rPr lang="en-US" altLang="zh-CN" sz="1600" dirty="0">
                <a:latin typeface="+mn-lt"/>
                <a:ea typeface="+mn-ea"/>
                <a:cs typeface="+mn-ea"/>
                <a:sym typeface="+mn-lt"/>
              </a:rPr>
              <a:t>Subject</a:t>
            </a:r>
            <a:r>
              <a:rPr lang="zh-CN" altLang="en-US" sz="1600" dirty="0">
                <a:latin typeface="+mn-lt"/>
                <a:ea typeface="+mn-ea"/>
                <a:cs typeface="+mn-ea"/>
                <a:sym typeface="+mn-lt"/>
              </a:rPr>
              <a:t>绑定到</a:t>
            </a:r>
            <a:r>
              <a:rPr lang="en-US" altLang="zh-CN" sz="1600" dirty="0">
                <a:latin typeface="+mn-lt"/>
                <a:ea typeface="+mn-ea"/>
                <a:cs typeface="+mn-ea"/>
                <a:sym typeface="+mn-lt"/>
              </a:rPr>
              <a:t>Role</a:t>
            </a:r>
            <a:r>
              <a:rPr lang="zh-CN" altLang="en-US" sz="1600" dirty="0">
                <a:latin typeface="+mn-lt"/>
                <a:ea typeface="+mn-ea"/>
                <a:cs typeface="+mn-ea"/>
                <a:sym typeface="+mn-lt"/>
              </a:rPr>
              <a:t>或</a:t>
            </a:r>
            <a:r>
              <a:rPr lang="en-US" altLang="zh-CN" sz="1600" dirty="0" err="1">
                <a:latin typeface="+mn-lt"/>
                <a:ea typeface="+mn-ea"/>
                <a:cs typeface="+mn-ea"/>
                <a:sym typeface="+mn-lt"/>
              </a:rPr>
              <a:t>ClusterRole</a:t>
            </a:r>
            <a:r>
              <a:rPr lang="zh-CN" altLang="en-US" sz="1600" dirty="0" smtClean="0">
                <a:latin typeface="+mn-lt"/>
                <a:ea typeface="+mn-ea"/>
                <a:cs typeface="+mn-ea"/>
                <a:sym typeface="+mn-lt"/>
              </a:rPr>
              <a:t>。</a:t>
            </a:r>
            <a:r>
              <a:rPr lang="en-US" altLang="zh-CN" sz="1600" dirty="0" err="1" smtClean="0">
                <a:latin typeface="+mn-lt"/>
                <a:ea typeface="+mn-ea"/>
                <a:cs typeface="+mn-ea"/>
                <a:sym typeface="+mn-lt"/>
              </a:rPr>
              <a:t>RoleBinding</a:t>
            </a:r>
            <a:r>
              <a:rPr lang="zh-CN" altLang="en-US" sz="1600" dirty="0">
                <a:latin typeface="+mn-lt"/>
                <a:ea typeface="+mn-ea"/>
                <a:cs typeface="+mn-ea"/>
                <a:sym typeface="+mn-lt"/>
              </a:rPr>
              <a:t>将使规则在命名空间内生效，而</a:t>
            </a:r>
            <a:r>
              <a:rPr lang="en-US" altLang="zh-CN" sz="1600" dirty="0" err="1">
                <a:latin typeface="+mn-lt"/>
                <a:ea typeface="+mn-ea"/>
                <a:cs typeface="+mn-ea"/>
                <a:sym typeface="+mn-lt"/>
              </a:rPr>
              <a:t>ClusterRoleBinding</a:t>
            </a:r>
            <a:r>
              <a:rPr lang="zh-CN" altLang="en-US" sz="1600" dirty="0">
                <a:latin typeface="+mn-lt"/>
                <a:ea typeface="+mn-ea"/>
                <a:cs typeface="+mn-ea"/>
                <a:sym typeface="+mn-lt"/>
              </a:rPr>
              <a:t>将使</a:t>
            </a:r>
            <a:r>
              <a:rPr lang="zh-CN" altLang="en-US" sz="1600">
                <a:latin typeface="+mn-lt"/>
                <a:ea typeface="+mn-ea"/>
                <a:cs typeface="+mn-ea"/>
                <a:sym typeface="+mn-lt"/>
              </a:rPr>
              <a:t>规则</a:t>
            </a:r>
            <a:r>
              <a:rPr lang="zh-CN" altLang="en-US" sz="1600" smtClean="0">
                <a:latin typeface="+mn-lt"/>
                <a:ea typeface="+mn-ea"/>
                <a:cs typeface="+mn-ea"/>
                <a:sym typeface="+mn-lt"/>
              </a:rPr>
              <a:t>在集群中的所有</a:t>
            </a:r>
            <a:r>
              <a:rPr lang="zh-CN" altLang="en-US" sz="1600" dirty="0">
                <a:latin typeface="+mn-lt"/>
                <a:ea typeface="+mn-ea"/>
                <a:cs typeface="+mn-ea"/>
                <a:sym typeface="+mn-lt"/>
              </a:rPr>
              <a:t>命名空间中生效</a:t>
            </a:r>
            <a:endParaRPr lang="zh-CN" altLang="en-US" sz="16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771031"/>
            <a:ext cx="10153650" cy="4068811"/>
          </a:xfrm>
        </p:spPr>
        <p:txBody>
          <a:bodyPr/>
          <a:lstStyle/>
          <a:p>
            <a:r>
              <a:rPr lang="zh-CN" altLang="en-US" dirty="0">
                <a:solidFill>
                  <a:schemeClr val="bg1">
                    <a:lumMod val="50000"/>
                  </a:schemeClr>
                </a:solidFill>
                <a:latin typeface="+mn-lt"/>
                <a:ea typeface="+mn-ea"/>
                <a:cs typeface="+mn-ea"/>
                <a:sym typeface="+mn-lt"/>
              </a:rPr>
              <a:t>单机容器面临的问题</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介绍</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安装</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对象的基本操作</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 </a:t>
            </a:r>
            <a:r>
              <a:rPr lang="en-US" altLang="zh-CN" dirty="0">
                <a:solidFill>
                  <a:schemeClr val="bg1">
                    <a:lumMod val="50000"/>
                  </a:schemeClr>
                </a:solidFill>
                <a:latin typeface="+mn-lt"/>
                <a:ea typeface="+mn-ea"/>
                <a:cs typeface="+mn-ea"/>
                <a:sym typeface="+mn-lt"/>
              </a:rPr>
              <a:t>YAML</a:t>
            </a:r>
            <a:r>
              <a:rPr lang="zh-CN" altLang="en-US" dirty="0">
                <a:solidFill>
                  <a:schemeClr val="bg1">
                    <a:lumMod val="50000"/>
                  </a:schemeClr>
                </a:solidFill>
                <a:latin typeface="+mn-lt"/>
                <a:ea typeface="+mn-ea"/>
                <a:cs typeface="+mn-ea"/>
                <a:sym typeface="+mn-lt"/>
              </a:rPr>
              <a:t>文件编写基础</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常用工作负载</a:t>
            </a:r>
            <a:endParaRPr lang="en-US" altLang="zh-CN" dirty="0">
              <a:solidFill>
                <a:schemeClr val="bg1">
                  <a:lumMod val="50000"/>
                </a:schemeClr>
              </a:solidFill>
              <a:latin typeface="+mn-lt"/>
              <a:ea typeface="+mn-ea"/>
              <a:cs typeface="+mn-ea"/>
              <a:sym typeface="+mn-lt"/>
            </a:endParaRPr>
          </a:p>
          <a:p>
            <a:r>
              <a:rPr lang="en-US" altLang="zh-CN" b="1" dirty="0">
                <a:latin typeface="+mn-lt"/>
                <a:ea typeface="+mn-ea"/>
                <a:cs typeface="+mn-ea"/>
                <a:sym typeface="+mn-lt"/>
              </a:rPr>
              <a:t>Kubernetes</a:t>
            </a:r>
            <a:r>
              <a:rPr lang="zh-CN" altLang="en-US" b="1" dirty="0">
                <a:latin typeface="+mn-lt"/>
                <a:ea typeface="+mn-ea"/>
                <a:cs typeface="+mn-ea"/>
                <a:sym typeface="+mn-lt"/>
              </a:rPr>
              <a:t>调度器简介</a:t>
            </a:r>
            <a:endParaRPr lang="en-US" altLang="zh-CN" b="1" dirty="0">
              <a:latin typeface="+mn-lt"/>
              <a:ea typeface="+mn-ea"/>
              <a:cs typeface="+mn-ea"/>
              <a:sym typeface="+mn-lt"/>
            </a:endParaRPr>
          </a:p>
          <a:p>
            <a:r>
              <a:rPr lang="en-US" altLang="zh-CN" dirty="0">
                <a:solidFill>
                  <a:schemeClr val="bg1">
                    <a:lumMod val="50000"/>
                  </a:schemeClr>
                </a:solidFill>
                <a:latin typeface="+mn-lt"/>
                <a:ea typeface="+mn-ea"/>
                <a:cs typeface="+mn-ea"/>
                <a:sym typeface="+mn-lt"/>
              </a:rPr>
              <a:t>Helm</a:t>
            </a:r>
            <a:r>
              <a:rPr lang="zh-CN" altLang="en-US" dirty="0">
                <a:solidFill>
                  <a:schemeClr val="bg1">
                    <a:lumMod val="50000"/>
                  </a:schemeClr>
                </a:solidFill>
                <a:latin typeface="+mn-lt"/>
                <a:ea typeface="+mn-ea"/>
                <a:cs typeface="+mn-ea"/>
                <a:sym typeface="+mn-lt"/>
              </a:rPr>
              <a:t>简介</a:t>
            </a:r>
            <a:endParaRPr lang="zh-CN" altLang="en-US" dirty="0">
              <a:solidFill>
                <a:schemeClr val="bg1">
                  <a:lumMod val="50000"/>
                </a:schemeClr>
              </a:solidFill>
              <a:latin typeface="+mn-lt"/>
              <a:ea typeface="+mn-ea"/>
              <a:cs typeface="+mn-ea"/>
              <a:sym typeface="+mn-lt"/>
            </a:endParaRPr>
          </a:p>
          <a:p>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mn-lt"/>
                <a:ea typeface="+mn-ea"/>
                <a:cs typeface="+mn-ea"/>
                <a:sym typeface="+mn-lt"/>
              </a:rPr>
              <a:t>Kube-scheduler</a:t>
            </a:r>
            <a:r>
              <a:rPr lang="zh-CN" altLang="en-US" dirty="0" smtClean="0">
                <a:latin typeface="+mn-lt"/>
                <a:ea typeface="+mn-ea"/>
                <a:cs typeface="+mn-ea"/>
                <a:sym typeface="+mn-lt"/>
              </a:rPr>
              <a:t>调度过程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smtClean="0">
                <a:latin typeface="+mn-lt"/>
                <a:ea typeface="+mn-ea"/>
                <a:cs typeface="+mn-ea"/>
                <a:sym typeface="+mn-lt"/>
              </a:rPr>
              <a:t>节点过滤（</a:t>
            </a:r>
            <a:r>
              <a:rPr lang="en-US" altLang="zh-CN" sz="1800" dirty="0">
                <a:latin typeface="+mn-lt"/>
                <a:ea typeface="+mn-ea"/>
                <a:cs typeface="+mn-ea"/>
                <a:sym typeface="+mn-lt"/>
              </a:rPr>
              <a:t>Predicate</a:t>
            </a:r>
            <a:r>
              <a:rPr lang="zh-CN" altLang="en-US" sz="1800" dirty="0" smtClean="0">
                <a:latin typeface="+mn-lt"/>
                <a:ea typeface="+mn-ea"/>
                <a:cs typeface="+mn-ea"/>
                <a:sym typeface="+mn-lt"/>
              </a:rPr>
              <a:t>）</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用于排除不满足条件的节点</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人为设置的调度策略，在此阶段生效</a:t>
            </a:r>
            <a:endParaRPr lang="en-US" altLang="zh-CN" sz="1600" dirty="0" smtClean="0">
              <a:latin typeface="+mn-lt"/>
              <a:ea typeface="+mn-ea"/>
              <a:cs typeface="+mn-ea"/>
              <a:sym typeface="+mn-lt"/>
            </a:endParaRPr>
          </a:p>
          <a:p>
            <a:r>
              <a:rPr lang="zh-CN" altLang="en-US" sz="1800" dirty="0" smtClean="0">
                <a:latin typeface="+mn-lt"/>
                <a:ea typeface="+mn-ea"/>
                <a:cs typeface="+mn-ea"/>
                <a:sym typeface="+mn-lt"/>
              </a:rPr>
              <a:t>节点打分（</a:t>
            </a:r>
            <a:r>
              <a:rPr lang="en-US" altLang="zh-CN" sz="1800" dirty="0">
                <a:latin typeface="+mn-lt"/>
                <a:ea typeface="+mn-ea"/>
                <a:cs typeface="+mn-ea"/>
                <a:sym typeface="+mn-lt"/>
              </a:rPr>
              <a:t>Priority</a:t>
            </a:r>
            <a:r>
              <a:rPr lang="zh-CN" altLang="en-US" sz="1800" dirty="0" smtClean="0">
                <a:latin typeface="+mn-lt"/>
                <a:ea typeface="+mn-ea"/>
                <a:cs typeface="+mn-ea"/>
                <a:sym typeface="+mn-lt"/>
              </a:rPr>
              <a:t>）</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对满足条件的节点进行打分</a:t>
            </a:r>
            <a:endParaRPr lang="zh-CN" altLang="en-US" sz="1600" dirty="0" smtClean="0">
              <a:latin typeface="+mn-lt"/>
              <a:ea typeface="+mn-ea"/>
              <a:cs typeface="+mn-ea"/>
              <a:sym typeface="+mn-lt"/>
            </a:endParaRPr>
          </a:p>
          <a:p>
            <a:r>
              <a:rPr lang="zh-CN" altLang="en-US" sz="1800" dirty="0" smtClean="0">
                <a:latin typeface="+mn-lt"/>
                <a:ea typeface="+mn-ea"/>
                <a:cs typeface="+mn-ea"/>
                <a:sym typeface="+mn-lt"/>
              </a:rPr>
              <a:t>打分完成后，调度器会将</a:t>
            </a:r>
            <a:r>
              <a:rPr lang="en-US" altLang="zh-CN" sz="1800" dirty="0" smtClean="0">
                <a:latin typeface="+mn-lt"/>
                <a:ea typeface="+mn-ea"/>
                <a:cs typeface="+mn-ea"/>
                <a:sym typeface="+mn-lt"/>
              </a:rPr>
              <a:t>Pod</a:t>
            </a:r>
            <a:r>
              <a:rPr lang="zh-CN" altLang="en-US" sz="1800" dirty="0" smtClean="0">
                <a:latin typeface="+mn-lt"/>
                <a:ea typeface="+mn-ea"/>
                <a:cs typeface="+mn-ea"/>
                <a:sym typeface="+mn-lt"/>
              </a:rPr>
              <a:t>调度到分数最高的节点上。如果最高分的</a:t>
            </a:r>
            <a:r>
              <a:rPr lang="en-US" altLang="zh-CN" sz="1800" dirty="0" smtClean="0">
                <a:latin typeface="+mn-lt"/>
                <a:ea typeface="+mn-ea"/>
                <a:cs typeface="+mn-ea"/>
                <a:sym typeface="+mn-lt"/>
              </a:rPr>
              <a:t>Node</a:t>
            </a:r>
            <a:r>
              <a:rPr lang="zh-CN" altLang="en-US" sz="1800" dirty="0" smtClean="0">
                <a:latin typeface="+mn-lt"/>
                <a:ea typeface="+mn-ea"/>
                <a:cs typeface="+mn-ea"/>
                <a:sym typeface="+mn-lt"/>
              </a:rPr>
              <a:t>有多个，调度器会将</a:t>
            </a:r>
            <a:r>
              <a:rPr lang="en-US" altLang="zh-CN" sz="1800" dirty="0" smtClean="0">
                <a:latin typeface="+mn-lt"/>
                <a:ea typeface="+mn-ea"/>
                <a:cs typeface="+mn-ea"/>
                <a:sym typeface="+mn-lt"/>
              </a:rPr>
              <a:t>Pod</a:t>
            </a:r>
            <a:r>
              <a:rPr lang="zh-CN" altLang="en-US" sz="1800" dirty="0" smtClean="0">
                <a:latin typeface="+mn-lt"/>
                <a:ea typeface="+mn-ea"/>
                <a:cs typeface="+mn-ea"/>
                <a:sym typeface="+mn-lt"/>
              </a:rPr>
              <a:t>调度到随机的其中一台</a:t>
            </a:r>
            <a:r>
              <a:rPr lang="en-US" altLang="zh-CN" sz="1800" dirty="0" smtClean="0">
                <a:latin typeface="+mn-lt"/>
                <a:ea typeface="+mn-ea"/>
                <a:cs typeface="+mn-ea"/>
                <a:sym typeface="+mn-lt"/>
              </a:rPr>
              <a:t>Node</a:t>
            </a:r>
            <a:r>
              <a:rPr lang="zh-CN" altLang="en-US" sz="1800" dirty="0" smtClean="0">
                <a:latin typeface="+mn-lt"/>
                <a:ea typeface="+mn-ea"/>
                <a:cs typeface="+mn-ea"/>
                <a:sym typeface="+mn-lt"/>
              </a:rPr>
              <a:t>上</a:t>
            </a:r>
            <a:endParaRPr lang="en-US" altLang="zh-CN" sz="1800" dirty="0" smtClean="0">
              <a:latin typeface="+mn-lt"/>
              <a:ea typeface="+mn-ea"/>
              <a:cs typeface="+mn-ea"/>
              <a:sym typeface="+mn-lt"/>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将有</a:t>
            </a:r>
            <a:r>
              <a:rPr lang="en-US" altLang="zh-CN" dirty="0" smtClean="0">
                <a:latin typeface="+mn-lt"/>
                <a:ea typeface="+mn-ea"/>
                <a:cs typeface="+mn-ea"/>
                <a:sym typeface="+mn-lt"/>
              </a:rPr>
              <a:t>GPU</a:t>
            </a:r>
            <a:r>
              <a:rPr lang="zh-CN" altLang="en-US" dirty="0" smtClean="0">
                <a:latin typeface="+mn-lt"/>
                <a:ea typeface="+mn-ea"/>
                <a:cs typeface="+mn-ea"/>
                <a:sym typeface="+mn-lt"/>
              </a:rPr>
              <a:t>需求的</a:t>
            </a:r>
            <a:r>
              <a:rPr lang="en-US" altLang="zh-CN" dirty="0" smtClean="0">
                <a:latin typeface="+mn-lt"/>
                <a:ea typeface="+mn-ea"/>
                <a:cs typeface="+mn-ea"/>
                <a:sym typeface="+mn-lt"/>
              </a:rPr>
              <a:t>Pod</a:t>
            </a:r>
            <a:r>
              <a:rPr lang="zh-CN" altLang="en-US" dirty="0" smtClean="0">
                <a:latin typeface="+mn-lt"/>
                <a:ea typeface="+mn-ea"/>
                <a:cs typeface="+mn-ea"/>
                <a:sym typeface="+mn-lt"/>
              </a:rPr>
              <a:t>调度到特定</a:t>
            </a:r>
            <a:r>
              <a:rPr lang="en-US" altLang="zh-CN" dirty="0" smtClean="0">
                <a:latin typeface="+mn-lt"/>
                <a:ea typeface="+mn-ea"/>
                <a:cs typeface="+mn-ea"/>
                <a:sym typeface="+mn-lt"/>
              </a:rPr>
              <a:t>Node</a:t>
            </a:r>
            <a:r>
              <a:rPr lang="zh-CN" altLang="en-US" dirty="0" smtClean="0">
                <a:latin typeface="+mn-lt"/>
                <a:ea typeface="+mn-ea"/>
                <a:cs typeface="+mn-ea"/>
                <a:sym typeface="+mn-lt"/>
              </a:rPr>
              <a:t>上</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3" y="1047750"/>
            <a:ext cx="11293474" cy="1044937"/>
          </a:xfrm>
        </p:spPr>
        <p:txBody>
          <a:bodyPr/>
          <a:lstStyle/>
          <a:p>
            <a:r>
              <a:rPr lang="zh-CN" altLang="en-US" sz="1800" dirty="0" smtClean="0">
                <a:latin typeface="+mn-lt"/>
                <a:ea typeface="+mn-ea"/>
                <a:cs typeface="+mn-ea"/>
                <a:sym typeface="+mn-lt"/>
              </a:rPr>
              <a:t>需求：某公司有图像处理业务，承载这些业务的</a:t>
            </a:r>
            <a:r>
              <a:rPr lang="en-US" altLang="zh-CN" sz="1800" dirty="0" smtClean="0">
                <a:latin typeface="+mn-lt"/>
                <a:ea typeface="+mn-ea"/>
                <a:cs typeface="+mn-ea"/>
                <a:sym typeface="+mn-lt"/>
              </a:rPr>
              <a:t>Pod</a:t>
            </a:r>
            <a:r>
              <a:rPr lang="zh-CN" altLang="en-US" sz="1800" dirty="0" smtClean="0">
                <a:latin typeface="+mn-lt"/>
                <a:ea typeface="+mn-ea"/>
                <a:cs typeface="+mn-ea"/>
                <a:sym typeface="+mn-lt"/>
              </a:rPr>
              <a:t>在进行计算时需要使用</a:t>
            </a:r>
            <a:r>
              <a:rPr lang="en-US" altLang="zh-CN" sz="1800" dirty="0" smtClean="0">
                <a:latin typeface="+mn-lt"/>
                <a:ea typeface="+mn-ea"/>
                <a:cs typeface="+mn-ea"/>
                <a:sym typeface="+mn-lt"/>
              </a:rPr>
              <a:t>node</a:t>
            </a:r>
            <a:r>
              <a:rPr lang="zh-CN" altLang="en-US" sz="1800" dirty="0" smtClean="0">
                <a:latin typeface="+mn-lt"/>
                <a:ea typeface="+mn-ea"/>
                <a:cs typeface="+mn-ea"/>
                <a:sym typeface="+mn-lt"/>
              </a:rPr>
              <a:t>节点上的</a:t>
            </a:r>
            <a:r>
              <a:rPr lang="en-US" altLang="zh-CN" sz="1800" dirty="0" smtClean="0">
                <a:latin typeface="+mn-lt"/>
                <a:ea typeface="+mn-ea"/>
                <a:cs typeface="+mn-ea"/>
                <a:sym typeface="+mn-lt"/>
              </a:rPr>
              <a:t>GPU</a:t>
            </a:r>
            <a:r>
              <a:rPr lang="zh-CN" altLang="en-US" sz="1800" dirty="0" smtClean="0">
                <a:latin typeface="+mn-lt"/>
                <a:ea typeface="+mn-ea"/>
                <a:cs typeface="+mn-ea"/>
                <a:sym typeface="+mn-lt"/>
              </a:rPr>
              <a:t>，因此需将</a:t>
            </a:r>
            <a:r>
              <a:rPr lang="en-US" altLang="zh-CN" sz="1800" dirty="0" smtClean="0">
                <a:latin typeface="+mn-lt"/>
                <a:ea typeface="+mn-ea"/>
                <a:cs typeface="+mn-ea"/>
                <a:sym typeface="+mn-lt"/>
              </a:rPr>
              <a:t>Pod</a:t>
            </a:r>
            <a:r>
              <a:rPr lang="zh-CN" altLang="en-US" sz="1800" dirty="0" smtClean="0">
                <a:latin typeface="+mn-lt"/>
                <a:ea typeface="+mn-ea"/>
                <a:cs typeface="+mn-ea"/>
                <a:sym typeface="+mn-lt"/>
              </a:rPr>
              <a:t>固定到指定的</a:t>
            </a:r>
            <a:r>
              <a:rPr lang="en-US" altLang="zh-CN" sz="1800" dirty="0" smtClean="0">
                <a:latin typeface="+mn-lt"/>
                <a:ea typeface="+mn-ea"/>
                <a:cs typeface="+mn-ea"/>
                <a:sym typeface="+mn-lt"/>
              </a:rPr>
              <a:t>Node</a:t>
            </a:r>
            <a:r>
              <a:rPr lang="zh-CN" altLang="en-US" sz="1800" dirty="0" smtClean="0">
                <a:latin typeface="+mn-lt"/>
                <a:ea typeface="+mn-ea"/>
                <a:cs typeface="+mn-ea"/>
                <a:sym typeface="+mn-lt"/>
              </a:rPr>
              <a:t>节点上</a:t>
            </a:r>
            <a:endParaRPr lang="en-US" altLang="zh-CN" sz="1800" dirty="0" smtClean="0">
              <a:latin typeface="+mn-lt"/>
              <a:ea typeface="+mn-ea"/>
              <a:cs typeface="+mn-ea"/>
              <a:sym typeface="+mn-lt"/>
            </a:endParaRPr>
          </a:p>
        </p:txBody>
      </p:sp>
      <p:sp>
        <p:nvSpPr>
          <p:cNvPr id="4" name="矩形 3"/>
          <p:cNvSpPr/>
          <p:nvPr/>
        </p:nvSpPr>
        <p:spPr>
          <a:xfrm>
            <a:off x="4970898" y="2206987"/>
            <a:ext cx="6799700" cy="3342453"/>
          </a:xfrm>
          <a:prstGeom prst="rect">
            <a:avLst/>
          </a:prstGeom>
          <a:solidFill>
            <a:schemeClr val="bg1">
              <a:lumMod val="85000"/>
            </a:schemeClr>
          </a:solidFill>
          <a:ln>
            <a:noFill/>
          </a:ln>
        </p:spPr>
        <p:txBody>
          <a:bodyPr wrap="square">
            <a:spAutoFit/>
          </a:bodyPr>
          <a:lstStyle/>
          <a:p>
            <a:pPr>
              <a:lnSpc>
                <a:spcPct val="110000"/>
              </a:lnSpc>
            </a:pPr>
            <a:r>
              <a:rPr lang="nl-NL" altLang="zh-CN" sz="1200" kern="0" dirty="0">
                <a:cs typeface="+mn-ea"/>
                <a:sym typeface="+mn-lt"/>
              </a:rPr>
              <a:t>[root@k8s01 ~]# kubectl label node </a:t>
            </a:r>
            <a:r>
              <a:rPr lang="nl-NL" altLang="zh-CN" sz="1200" b="1" kern="0" dirty="0">
                <a:solidFill>
                  <a:srgbClr val="C00000"/>
                </a:solidFill>
                <a:cs typeface="+mn-ea"/>
                <a:sym typeface="+mn-lt"/>
              </a:rPr>
              <a:t>k8s02 type=GPU</a:t>
            </a:r>
            <a:endParaRPr lang="nl-NL" altLang="zh-CN" sz="1200" b="1" kern="0" dirty="0">
              <a:solidFill>
                <a:srgbClr val="C00000"/>
              </a:solidFill>
              <a:cs typeface="+mn-ea"/>
              <a:sym typeface="+mn-lt"/>
            </a:endParaRPr>
          </a:p>
          <a:p>
            <a:pPr>
              <a:lnSpc>
                <a:spcPct val="110000"/>
              </a:lnSpc>
            </a:pPr>
            <a:r>
              <a:rPr lang="nl-NL" altLang="zh-CN" sz="1200" kern="0" dirty="0">
                <a:cs typeface="+mn-ea"/>
                <a:sym typeface="+mn-lt"/>
              </a:rPr>
              <a:t>node/k8s02 labeled</a:t>
            </a:r>
            <a:r>
              <a:rPr lang="en-US" altLang="zh-CN" sz="1200" kern="0" dirty="0" smtClean="0">
                <a:cs typeface="+mn-ea"/>
                <a:sym typeface="+mn-lt"/>
              </a:rPr>
              <a:t>  </a:t>
            </a:r>
            <a:endParaRPr lang="en-US" altLang="zh-CN" sz="1200" kern="0" dirty="0" smtClean="0">
              <a:cs typeface="+mn-ea"/>
              <a:sym typeface="+mn-lt"/>
            </a:endParaRPr>
          </a:p>
          <a:p>
            <a:pPr>
              <a:lnSpc>
                <a:spcPct val="110000"/>
              </a:lnSpc>
            </a:pPr>
            <a:r>
              <a:rPr lang="en-US" altLang="zh-CN" sz="1200" kern="0" dirty="0">
                <a:cs typeface="+mn-ea"/>
                <a:sym typeface="+mn-lt"/>
              </a:rPr>
              <a:t>[root@k8s01 </a:t>
            </a:r>
            <a:r>
              <a:rPr lang="en-US" altLang="zh-CN" sz="1200" kern="0" dirty="0" err="1">
                <a:cs typeface="+mn-ea"/>
                <a:sym typeface="+mn-lt"/>
              </a:rPr>
              <a:t>yaml</a:t>
            </a:r>
            <a:r>
              <a:rPr lang="en-US" altLang="zh-CN" sz="1200" kern="0" dirty="0">
                <a:cs typeface="+mn-ea"/>
                <a:sym typeface="+mn-lt"/>
              </a:rPr>
              <a:t>]# cat </a:t>
            </a:r>
            <a:r>
              <a:rPr lang="en-US" altLang="zh-CN" sz="1200" kern="0" dirty="0" err="1">
                <a:cs typeface="+mn-ea"/>
                <a:sym typeface="+mn-lt"/>
              </a:rPr>
              <a:t>nginx.yaml</a:t>
            </a:r>
            <a:endParaRPr lang="en-US" altLang="zh-CN" sz="1200" kern="0" dirty="0">
              <a:cs typeface="+mn-ea"/>
              <a:sym typeface="+mn-lt"/>
            </a:endParaRPr>
          </a:p>
          <a:p>
            <a:pPr>
              <a:lnSpc>
                <a:spcPct val="110000"/>
              </a:lnSpc>
            </a:pPr>
            <a:r>
              <a:rPr lang="en-US" altLang="zh-CN" sz="1200" kern="0" dirty="0" smtClean="0">
                <a:cs typeface="+mn-ea"/>
                <a:sym typeface="+mn-lt"/>
              </a:rPr>
              <a:t>apiVersion: v1</a:t>
            </a:r>
            <a:endParaRPr lang="en-US" altLang="zh-CN" sz="1200" kern="0" dirty="0" smtClean="0">
              <a:cs typeface="+mn-ea"/>
              <a:sym typeface="+mn-lt"/>
            </a:endParaRPr>
          </a:p>
          <a:p>
            <a:pPr>
              <a:lnSpc>
                <a:spcPct val="110000"/>
              </a:lnSpc>
            </a:pPr>
            <a:r>
              <a:rPr lang="en-US" altLang="zh-CN" sz="1200" kern="0" dirty="0" smtClean="0">
                <a:cs typeface="+mn-ea"/>
                <a:sym typeface="+mn-lt"/>
              </a:rPr>
              <a:t>kind: Pod</a:t>
            </a:r>
            <a:endParaRPr lang="en-US" altLang="zh-CN" sz="1200" kern="0" dirty="0" smtClean="0">
              <a:cs typeface="+mn-ea"/>
              <a:sym typeface="+mn-lt"/>
            </a:endParaRPr>
          </a:p>
          <a:p>
            <a:pPr>
              <a:lnSpc>
                <a:spcPct val="110000"/>
              </a:lnSpc>
            </a:pPr>
            <a:r>
              <a:rPr lang="en-US" altLang="zh-CN" sz="1200" kern="0" dirty="0" smtClean="0">
                <a:cs typeface="+mn-ea"/>
                <a:sym typeface="+mn-lt"/>
              </a:rPr>
              <a:t>metadata:</a:t>
            </a:r>
            <a:endParaRPr lang="en-US" altLang="zh-CN" sz="1200" kern="0" dirty="0" smtClean="0">
              <a:cs typeface="+mn-ea"/>
              <a:sym typeface="+mn-lt"/>
            </a:endParaRPr>
          </a:p>
          <a:p>
            <a:pPr>
              <a:lnSpc>
                <a:spcPct val="110000"/>
              </a:lnSpc>
            </a:pPr>
            <a:r>
              <a:rPr lang="en-US" altLang="zh-CN" sz="1200" kern="0" dirty="0" smtClean="0">
                <a:cs typeface="+mn-ea"/>
                <a:sym typeface="+mn-lt"/>
              </a:rPr>
              <a:t>  namespace: test</a:t>
            </a:r>
            <a:endParaRPr lang="en-US" altLang="zh-CN" sz="1200" kern="0" dirty="0" smtClean="0">
              <a:cs typeface="+mn-ea"/>
              <a:sym typeface="+mn-lt"/>
            </a:endParaRPr>
          </a:p>
          <a:p>
            <a:pPr>
              <a:lnSpc>
                <a:spcPct val="110000"/>
              </a:lnSpc>
            </a:pPr>
            <a:r>
              <a:rPr lang="en-US" altLang="zh-CN" sz="1200" kern="0" dirty="0" smtClean="0">
                <a:cs typeface="+mn-ea"/>
                <a:sym typeface="+mn-lt"/>
              </a:rPr>
              <a:t>……..</a:t>
            </a:r>
            <a:endParaRPr lang="en-US" altLang="zh-CN" sz="1200" kern="0" dirty="0" smtClean="0">
              <a:cs typeface="+mn-ea"/>
              <a:sym typeface="+mn-lt"/>
            </a:endParaRPr>
          </a:p>
          <a:p>
            <a:pPr>
              <a:lnSpc>
                <a:spcPct val="110000"/>
              </a:lnSpc>
            </a:pPr>
            <a:r>
              <a:rPr lang="en-US" altLang="zh-CN" sz="1200" kern="0" dirty="0" smtClean="0">
                <a:solidFill>
                  <a:prstClr val="white"/>
                </a:solidFill>
                <a:cs typeface="+mn-ea"/>
                <a:sym typeface="+mn-lt"/>
              </a:rPr>
              <a:t>  </a:t>
            </a:r>
            <a:r>
              <a:rPr lang="en-US" altLang="zh-CN" sz="1200" b="1" kern="0" dirty="0" err="1">
                <a:solidFill>
                  <a:srgbClr val="C00000"/>
                </a:solidFill>
                <a:cs typeface="+mn-ea"/>
                <a:sym typeface="+mn-lt"/>
              </a:rPr>
              <a:t>nodeSelector</a:t>
            </a:r>
            <a:r>
              <a:rPr lang="en-US" altLang="zh-CN" sz="1200" b="1" kern="0" dirty="0">
                <a:solidFill>
                  <a:srgbClr val="C00000"/>
                </a:solidFill>
                <a:cs typeface="+mn-ea"/>
                <a:sym typeface="+mn-lt"/>
              </a:rPr>
              <a:t>:</a:t>
            </a:r>
            <a:endParaRPr lang="en-US" altLang="zh-CN" sz="1200" b="1" kern="0" dirty="0">
              <a:solidFill>
                <a:srgbClr val="C00000"/>
              </a:solidFill>
              <a:cs typeface="+mn-ea"/>
              <a:sym typeface="+mn-lt"/>
            </a:endParaRPr>
          </a:p>
          <a:p>
            <a:pPr>
              <a:lnSpc>
                <a:spcPct val="110000"/>
              </a:lnSpc>
            </a:pPr>
            <a:r>
              <a:rPr lang="en-US" altLang="zh-CN" sz="1200" b="1" kern="0" dirty="0">
                <a:solidFill>
                  <a:srgbClr val="C00000"/>
                </a:solidFill>
                <a:cs typeface="+mn-ea"/>
                <a:sym typeface="+mn-lt"/>
              </a:rPr>
              <a:t>    type: </a:t>
            </a:r>
            <a:r>
              <a:rPr lang="en-US" altLang="zh-CN" sz="1200" b="1" kern="0" dirty="0" smtClean="0">
                <a:solidFill>
                  <a:srgbClr val="C00000"/>
                </a:solidFill>
                <a:cs typeface="+mn-ea"/>
                <a:sym typeface="+mn-lt"/>
              </a:rPr>
              <a:t>GPU</a:t>
            </a:r>
            <a:endParaRPr lang="en-US" altLang="zh-CN" sz="1200" b="1" kern="0" dirty="0" smtClean="0">
              <a:solidFill>
                <a:srgbClr val="C00000"/>
              </a:solidFill>
              <a:cs typeface="+mn-ea"/>
              <a:sym typeface="+mn-lt"/>
            </a:endParaRPr>
          </a:p>
          <a:p>
            <a:pPr>
              <a:lnSpc>
                <a:spcPct val="110000"/>
              </a:lnSpc>
            </a:pPr>
            <a:r>
              <a:rPr lang="en-US" altLang="zh-CN" sz="1200" kern="0" dirty="0">
                <a:cs typeface="+mn-ea"/>
                <a:sym typeface="+mn-lt"/>
              </a:rPr>
              <a:t>[root@k8s01 </a:t>
            </a:r>
            <a:r>
              <a:rPr lang="en-US" altLang="zh-CN" sz="1200" kern="0" dirty="0" err="1">
                <a:cs typeface="+mn-ea"/>
                <a:sym typeface="+mn-lt"/>
              </a:rPr>
              <a:t>yaml</a:t>
            </a:r>
            <a:r>
              <a:rPr lang="en-US" altLang="zh-CN" sz="1200" kern="0" dirty="0">
                <a:cs typeface="+mn-ea"/>
                <a:sym typeface="+mn-lt"/>
              </a:rPr>
              <a:t>]# kubectl describe pod </a:t>
            </a:r>
            <a:r>
              <a:rPr lang="en-US" altLang="zh-CN" sz="1200" kern="0" dirty="0" err="1">
                <a:cs typeface="+mn-ea"/>
                <a:sym typeface="+mn-lt"/>
              </a:rPr>
              <a:t>nodelabel</a:t>
            </a:r>
            <a:r>
              <a:rPr lang="en-US" altLang="zh-CN" sz="1200" kern="0" dirty="0">
                <a:cs typeface="+mn-ea"/>
                <a:sym typeface="+mn-lt"/>
              </a:rPr>
              <a:t> </a:t>
            </a:r>
            <a:r>
              <a:rPr lang="en-US" altLang="zh-CN" sz="1200" kern="0" dirty="0" smtClean="0">
                <a:cs typeface="+mn-ea"/>
                <a:sym typeface="+mn-lt"/>
              </a:rPr>
              <a:t>-n test</a:t>
            </a:r>
            <a:endParaRPr lang="en-US" altLang="zh-CN" sz="1200" kern="0" dirty="0" smtClean="0">
              <a:cs typeface="+mn-ea"/>
              <a:sym typeface="+mn-lt"/>
            </a:endParaRPr>
          </a:p>
          <a:p>
            <a:pPr>
              <a:lnSpc>
                <a:spcPct val="110000"/>
              </a:lnSpc>
            </a:pPr>
            <a:r>
              <a:rPr lang="en-US" altLang="zh-CN" sz="1200" kern="0" dirty="0" smtClean="0">
                <a:cs typeface="+mn-ea"/>
                <a:sym typeface="+mn-lt"/>
              </a:rPr>
              <a:t>……</a:t>
            </a:r>
            <a:endParaRPr lang="en-US" altLang="zh-CN" sz="1200" kern="0" dirty="0" smtClean="0">
              <a:cs typeface="+mn-ea"/>
              <a:sym typeface="+mn-lt"/>
            </a:endParaRPr>
          </a:p>
          <a:p>
            <a:pPr>
              <a:lnSpc>
                <a:spcPct val="110000"/>
              </a:lnSpc>
            </a:pPr>
            <a:r>
              <a:rPr lang="en-US" altLang="zh-CN" sz="1200" kern="0" dirty="0">
                <a:cs typeface="+mn-ea"/>
                <a:sym typeface="+mn-lt"/>
              </a:rPr>
              <a:t>Events:</a:t>
            </a:r>
            <a:endParaRPr lang="en-US" altLang="zh-CN" sz="1200" kern="0" dirty="0">
              <a:cs typeface="+mn-ea"/>
              <a:sym typeface="+mn-lt"/>
            </a:endParaRPr>
          </a:p>
          <a:p>
            <a:pPr>
              <a:lnSpc>
                <a:spcPct val="110000"/>
              </a:lnSpc>
            </a:pPr>
            <a:r>
              <a:rPr lang="en-US" altLang="zh-CN" sz="1200" kern="0" dirty="0">
                <a:cs typeface="+mn-ea"/>
                <a:sym typeface="+mn-lt"/>
              </a:rPr>
              <a:t>  Type    </a:t>
            </a:r>
            <a:r>
              <a:rPr lang="en-US" altLang="zh-CN" sz="1200" kern="0" dirty="0" smtClean="0">
                <a:cs typeface="+mn-ea"/>
                <a:sym typeface="+mn-lt"/>
              </a:rPr>
              <a:t>    Reason         </a:t>
            </a:r>
            <a:r>
              <a:rPr lang="en-US" altLang="zh-CN" sz="1200" kern="0" dirty="0">
                <a:cs typeface="+mn-ea"/>
                <a:sym typeface="+mn-lt"/>
              </a:rPr>
              <a:t>Age </a:t>
            </a:r>
            <a:r>
              <a:rPr lang="en-US" altLang="zh-CN" sz="1200" kern="0" dirty="0" smtClean="0">
                <a:cs typeface="+mn-ea"/>
                <a:sym typeface="+mn-lt"/>
              </a:rPr>
              <a:t>    </a:t>
            </a:r>
            <a:r>
              <a:rPr lang="en-US" altLang="zh-CN" sz="1200" kern="0" dirty="0">
                <a:cs typeface="+mn-ea"/>
                <a:sym typeface="+mn-lt"/>
              </a:rPr>
              <a:t>From               </a:t>
            </a:r>
            <a:r>
              <a:rPr lang="en-US" altLang="zh-CN" sz="1200" kern="0" dirty="0" smtClean="0">
                <a:cs typeface="+mn-ea"/>
                <a:sym typeface="+mn-lt"/>
              </a:rPr>
              <a:t>    Message</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smtClean="0">
                <a:cs typeface="+mn-ea"/>
                <a:sym typeface="+mn-lt"/>
              </a:rPr>
              <a:t>----           ------          ----        ----                      -------</a:t>
            </a:r>
            <a:endParaRPr lang="en-US" altLang="zh-CN" sz="1200" kern="0" dirty="0">
              <a:cs typeface="+mn-ea"/>
              <a:sym typeface="+mn-lt"/>
            </a:endParaRPr>
          </a:p>
          <a:p>
            <a:pPr>
              <a:lnSpc>
                <a:spcPct val="110000"/>
              </a:lnSpc>
            </a:pPr>
            <a:r>
              <a:rPr lang="en-US" altLang="zh-CN" sz="1200" kern="0" dirty="0">
                <a:cs typeface="+mn-ea"/>
                <a:sym typeface="+mn-lt"/>
              </a:rPr>
              <a:t>  Normal  Scheduled  </a:t>
            </a:r>
            <a:r>
              <a:rPr lang="en-US" altLang="zh-CN" sz="1200" kern="0" dirty="0" smtClean="0">
                <a:cs typeface="+mn-ea"/>
                <a:sym typeface="+mn-lt"/>
              </a:rPr>
              <a:t>    17s   default-scheduler  </a:t>
            </a:r>
            <a:r>
              <a:rPr lang="en-US" altLang="zh-CN" sz="1200" kern="0" dirty="0">
                <a:solidFill>
                  <a:srgbClr val="C00000"/>
                </a:solidFill>
                <a:cs typeface="+mn-ea"/>
                <a:sym typeface="+mn-lt"/>
              </a:rPr>
              <a:t>Successfully assigned test/</a:t>
            </a:r>
            <a:r>
              <a:rPr lang="en-US" altLang="zh-CN" sz="1200" kern="0" dirty="0" err="1">
                <a:solidFill>
                  <a:srgbClr val="C00000"/>
                </a:solidFill>
                <a:cs typeface="+mn-ea"/>
                <a:sym typeface="+mn-lt"/>
              </a:rPr>
              <a:t>nodelabel</a:t>
            </a:r>
            <a:r>
              <a:rPr lang="en-US" altLang="zh-CN" sz="1200" kern="0" dirty="0">
                <a:solidFill>
                  <a:srgbClr val="C00000"/>
                </a:solidFill>
                <a:cs typeface="+mn-ea"/>
                <a:sym typeface="+mn-lt"/>
              </a:rPr>
              <a:t> to </a:t>
            </a:r>
            <a:r>
              <a:rPr lang="en-US" altLang="zh-CN" sz="1200" kern="0" dirty="0" smtClean="0">
                <a:solidFill>
                  <a:srgbClr val="C00000"/>
                </a:solidFill>
                <a:cs typeface="+mn-ea"/>
                <a:sym typeface="+mn-lt"/>
              </a:rPr>
              <a:t>k8s02</a:t>
            </a:r>
            <a:endParaRPr lang="en-US" altLang="zh-CN" sz="1200" kern="0" dirty="0">
              <a:solidFill>
                <a:srgbClr val="C00000"/>
              </a:solidFill>
              <a:cs typeface="+mn-ea"/>
              <a:sym typeface="+mn-lt"/>
            </a:endParaRPr>
          </a:p>
        </p:txBody>
      </p:sp>
      <p:sp>
        <p:nvSpPr>
          <p:cNvPr id="11" name="文本占位符 2"/>
          <p:cNvSpPr txBox="1"/>
          <p:nvPr/>
        </p:nvSpPr>
        <p:spPr bwMode="auto">
          <a:xfrm>
            <a:off x="442913" y="2501458"/>
            <a:ext cx="4309881" cy="2825382"/>
          </a:xfrm>
          <a:prstGeom prst="rect">
            <a:avLst/>
          </a:prstGeom>
          <a:noFill/>
          <a:ln w="9525">
            <a:solidFill>
              <a:schemeClr val="bg1">
                <a:lumMod val="85000"/>
              </a:schemeClr>
            </a:solid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latin typeface="+mn-lt"/>
                <a:ea typeface="+mn-ea"/>
                <a:cs typeface="+mn-ea"/>
                <a:sym typeface="+mn-lt"/>
              </a:rPr>
              <a:t>实施说明：</a:t>
            </a:r>
            <a:endParaRPr lang="en-US" altLang="zh-CN" sz="1800" dirty="0">
              <a:latin typeface="+mn-lt"/>
              <a:ea typeface="+mn-ea"/>
              <a:cs typeface="+mn-ea"/>
              <a:sym typeface="+mn-lt"/>
            </a:endParaRPr>
          </a:p>
          <a:p>
            <a:pPr lvl="1"/>
            <a:r>
              <a:rPr lang="zh-CN" altLang="en-US" sz="1600" dirty="0">
                <a:latin typeface="+mn-lt"/>
                <a:ea typeface="+mn-ea"/>
                <a:cs typeface="+mn-ea"/>
                <a:sym typeface="+mn-lt"/>
              </a:rPr>
              <a:t>为</a:t>
            </a:r>
            <a:r>
              <a:rPr lang="en-US" altLang="zh-CN" sz="1600" dirty="0">
                <a:latin typeface="+mn-lt"/>
                <a:ea typeface="+mn-ea"/>
                <a:cs typeface="+mn-ea"/>
                <a:sym typeface="+mn-lt"/>
              </a:rPr>
              <a:t>node</a:t>
            </a:r>
            <a:r>
              <a:rPr lang="zh-CN" altLang="en-US" sz="1600" dirty="0">
                <a:latin typeface="+mn-lt"/>
                <a:ea typeface="+mn-ea"/>
                <a:cs typeface="+mn-ea"/>
                <a:sym typeface="+mn-lt"/>
              </a:rPr>
              <a:t>添加固定标签，例如针对以上需求可以为其添加“</a:t>
            </a:r>
            <a:r>
              <a:rPr lang="en-US" altLang="zh-CN" sz="1600" dirty="0">
                <a:latin typeface="+mn-lt"/>
                <a:ea typeface="+mn-ea"/>
                <a:cs typeface="+mn-ea"/>
                <a:sym typeface="+mn-lt"/>
              </a:rPr>
              <a:t>GPU</a:t>
            </a:r>
            <a:r>
              <a:rPr lang="zh-CN" altLang="en-US" sz="1600" dirty="0">
                <a:latin typeface="+mn-lt"/>
                <a:ea typeface="+mn-ea"/>
                <a:cs typeface="+mn-ea"/>
                <a:sym typeface="+mn-lt"/>
              </a:rPr>
              <a:t>”的标签，具体命令格式为：</a:t>
            </a:r>
            <a:endParaRPr lang="en-US" altLang="zh-CN" sz="1600" dirty="0">
              <a:latin typeface="+mn-lt"/>
              <a:ea typeface="+mn-ea"/>
              <a:cs typeface="+mn-ea"/>
              <a:sym typeface="+mn-lt"/>
            </a:endParaRPr>
          </a:p>
          <a:p>
            <a:pPr lvl="2"/>
            <a:r>
              <a:rPr lang="en-US" altLang="zh-CN" sz="1400" dirty="0">
                <a:latin typeface="+mn-lt"/>
                <a:ea typeface="+mn-ea"/>
                <a:cs typeface="+mn-ea"/>
                <a:sym typeface="+mn-lt"/>
              </a:rPr>
              <a:t>kubectl label </a:t>
            </a:r>
            <a:r>
              <a:rPr lang="en-US" altLang="zh-CN" sz="1400" i="1" dirty="0">
                <a:latin typeface="+mn-lt"/>
                <a:ea typeface="+mn-ea"/>
                <a:cs typeface="+mn-ea"/>
                <a:sym typeface="+mn-lt"/>
              </a:rPr>
              <a:t>node </a:t>
            </a:r>
            <a:r>
              <a:rPr lang="zh-CN" altLang="en-US" sz="1400" i="1" dirty="0">
                <a:latin typeface="+mn-lt"/>
                <a:ea typeface="+mn-ea"/>
                <a:cs typeface="+mn-ea"/>
                <a:sym typeface="+mn-lt"/>
              </a:rPr>
              <a:t>节点名称 </a:t>
            </a:r>
            <a:r>
              <a:rPr lang="en-US" altLang="zh-CN" sz="1400" i="1" dirty="0">
                <a:latin typeface="+mn-lt"/>
                <a:ea typeface="+mn-ea"/>
                <a:cs typeface="+mn-ea"/>
                <a:sym typeface="+mn-lt"/>
              </a:rPr>
              <a:t>key=value</a:t>
            </a:r>
            <a:endParaRPr lang="en-US" altLang="zh-CN" sz="1400" dirty="0">
              <a:latin typeface="+mn-lt"/>
              <a:ea typeface="+mn-ea"/>
              <a:cs typeface="+mn-ea"/>
              <a:sym typeface="+mn-lt"/>
            </a:endParaRPr>
          </a:p>
          <a:p>
            <a:pPr lvl="1"/>
            <a:r>
              <a:rPr lang="zh-CN" altLang="en-US" sz="1600" dirty="0">
                <a:latin typeface="+mn-lt"/>
                <a:ea typeface="+mn-ea"/>
                <a:cs typeface="+mn-ea"/>
                <a:sym typeface="+mn-lt"/>
              </a:rPr>
              <a:t>在对应的</a:t>
            </a:r>
            <a:r>
              <a:rPr lang="en-US" altLang="zh-CN" sz="1600" dirty="0">
                <a:latin typeface="+mn-lt"/>
                <a:ea typeface="+mn-ea"/>
                <a:cs typeface="+mn-ea"/>
                <a:sym typeface="+mn-lt"/>
              </a:rPr>
              <a:t>YAML</a:t>
            </a:r>
            <a:r>
              <a:rPr lang="zh-CN" altLang="en-US" sz="1600" dirty="0">
                <a:latin typeface="+mn-lt"/>
                <a:ea typeface="+mn-ea"/>
                <a:cs typeface="+mn-ea"/>
                <a:sym typeface="+mn-lt"/>
              </a:rPr>
              <a:t>文件中，添加“</a:t>
            </a:r>
            <a:r>
              <a:rPr lang="en-US" altLang="zh-CN" sz="1600" dirty="0" err="1">
                <a:latin typeface="+mn-lt"/>
                <a:ea typeface="+mn-ea"/>
                <a:cs typeface="+mn-ea"/>
                <a:sym typeface="+mn-lt"/>
              </a:rPr>
              <a:t>nodeSelector</a:t>
            </a:r>
            <a:r>
              <a:rPr lang="zh-CN" altLang="en-US" sz="1600" dirty="0">
                <a:latin typeface="+mn-lt"/>
                <a:ea typeface="+mn-ea"/>
                <a:cs typeface="+mn-ea"/>
                <a:sym typeface="+mn-lt"/>
              </a:rPr>
              <a:t>”</a:t>
            </a:r>
            <a:endParaRPr lang="zh-CN" altLang="en-US" sz="16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将</a:t>
            </a:r>
            <a:r>
              <a:rPr lang="zh-CN" altLang="en-US" dirty="0">
                <a:latin typeface="+mn-lt"/>
                <a:ea typeface="+mn-ea"/>
                <a:cs typeface="+mn-ea"/>
                <a:sym typeface="+mn-lt"/>
              </a:rPr>
              <a:t>无</a:t>
            </a:r>
            <a:r>
              <a:rPr lang="en-US" altLang="zh-CN" dirty="0" smtClean="0">
                <a:latin typeface="+mn-lt"/>
                <a:ea typeface="+mn-ea"/>
                <a:cs typeface="+mn-ea"/>
                <a:sym typeface="+mn-lt"/>
              </a:rPr>
              <a:t>GPU</a:t>
            </a:r>
            <a:r>
              <a:rPr lang="zh-CN" altLang="en-US" dirty="0">
                <a:latin typeface="+mn-lt"/>
                <a:ea typeface="+mn-ea"/>
                <a:cs typeface="+mn-ea"/>
                <a:sym typeface="+mn-lt"/>
              </a:rPr>
              <a:t>需求的</a:t>
            </a:r>
            <a:r>
              <a:rPr lang="en-US" altLang="zh-CN" dirty="0" smtClean="0">
                <a:latin typeface="+mn-lt"/>
                <a:ea typeface="+mn-ea"/>
                <a:cs typeface="+mn-ea"/>
                <a:sym typeface="+mn-lt"/>
              </a:rPr>
              <a:t>Pod</a:t>
            </a:r>
            <a:r>
              <a:rPr lang="zh-CN" altLang="en-US" dirty="0" smtClean="0">
                <a:latin typeface="+mn-lt"/>
                <a:ea typeface="+mn-ea"/>
                <a:cs typeface="+mn-ea"/>
                <a:sym typeface="+mn-lt"/>
              </a:rPr>
              <a:t>尽量不要调度到</a:t>
            </a:r>
            <a:r>
              <a:rPr lang="zh-CN" altLang="en-US" dirty="0">
                <a:latin typeface="+mn-lt"/>
                <a:ea typeface="+mn-ea"/>
                <a:cs typeface="+mn-ea"/>
                <a:sym typeface="+mn-lt"/>
              </a:rPr>
              <a:t>特定</a:t>
            </a:r>
            <a:r>
              <a:rPr lang="en-US" altLang="zh-CN" dirty="0" smtClean="0">
                <a:latin typeface="+mn-lt"/>
                <a:ea typeface="+mn-ea"/>
                <a:cs typeface="+mn-ea"/>
                <a:sym typeface="+mn-lt"/>
              </a:rPr>
              <a:t>Node</a:t>
            </a:r>
            <a:r>
              <a:rPr lang="zh-CN" altLang="en-US" dirty="0">
                <a:latin typeface="+mn-lt"/>
                <a:ea typeface="+mn-ea"/>
                <a:cs typeface="+mn-ea"/>
                <a:sym typeface="+mn-lt"/>
              </a:rPr>
              <a:t>上</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smtClean="0">
                <a:latin typeface="+mn-lt"/>
                <a:ea typeface="+mn-ea"/>
                <a:cs typeface="+mn-ea"/>
                <a:sym typeface="+mn-lt"/>
              </a:rPr>
              <a:t>需求：（接上页）该公司的其他非图像处理需使用非</a:t>
            </a:r>
            <a:r>
              <a:rPr lang="en-US" altLang="zh-CN" sz="1800" dirty="0" smtClean="0">
                <a:latin typeface="+mn-lt"/>
                <a:ea typeface="+mn-ea"/>
                <a:cs typeface="+mn-ea"/>
                <a:sym typeface="+mn-lt"/>
              </a:rPr>
              <a:t>GPU Node</a:t>
            </a:r>
            <a:r>
              <a:rPr lang="zh-CN" altLang="en-US" sz="1800" dirty="0" smtClean="0">
                <a:latin typeface="+mn-lt"/>
                <a:ea typeface="+mn-ea"/>
                <a:cs typeface="+mn-ea"/>
                <a:sym typeface="+mn-lt"/>
              </a:rPr>
              <a:t>，当此业务偶尔需求量较大时，也可将其调度到</a:t>
            </a:r>
            <a:r>
              <a:rPr lang="en-US" altLang="zh-CN" sz="1800" dirty="0" smtClean="0">
                <a:latin typeface="+mn-lt"/>
                <a:ea typeface="+mn-ea"/>
                <a:cs typeface="+mn-ea"/>
                <a:sym typeface="+mn-lt"/>
              </a:rPr>
              <a:t>GPU</a:t>
            </a:r>
            <a:r>
              <a:rPr lang="zh-CN" altLang="en-US" sz="1800" dirty="0" smtClean="0">
                <a:latin typeface="+mn-lt"/>
                <a:ea typeface="+mn-ea"/>
                <a:cs typeface="+mn-ea"/>
                <a:sym typeface="+mn-lt"/>
              </a:rPr>
              <a:t>节点上</a:t>
            </a:r>
            <a:endParaRPr lang="zh-CN" altLang="en-US" sz="1800" dirty="0">
              <a:latin typeface="+mn-lt"/>
              <a:ea typeface="+mn-ea"/>
              <a:cs typeface="+mn-ea"/>
              <a:sym typeface="+mn-lt"/>
            </a:endParaRPr>
          </a:p>
        </p:txBody>
      </p:sp>
      <p:sp>
        <p:nvSpPr>
          <p:cNvPr id="4" name="矩形 3"/>
          <p:cNvSpPr/>
          <p:nvPr/>
        </p:nvSpPr>
        <p:spPr>
          <a:xfrm>
            <a:off x="4949387" y="2242922"/>
            <a:ext cx="6799700" cy="3342453"/>
          </a:xfrm>
          <a:prstGeom prst="rect">
            <a:avLst/>
          </a:prstGeom>
          <a:solidFill>
            <a:schemeClr val="bg1">
              <a:lumMod val="85000"/>
            </a:schemeClr>
          </a:solidFill>
          <a:ln>
            <a:noFill/>
          </a:ln>
        </p:spPr>
        <p:txBody>
          <a:bodyPr wrap="square">
            <a:spAutoFit/>
          </a:bodyPr>
          <a:lstStyle/>
          <a:p>
            <a:pPr>
              <a:lnSpc>
                <a:spcPct val="110000"/>
              </a:lnSpc>
            </a:pPr>
            <a:r>
              <a:rPr lang="nl-NL" altLang="zh-CN" sz="1200" kern="0" dirty="0">
                <a:cs typeface="+mn-ea"/>
                <a:sym typeface="+mn-lt"/>
              </a:rPr>
              <a:t>[root@k8s01 ~]# </a:t>
            </a:r>
            <a:r>
              <a:rPr lang="en-US" altLang="zh-CN" sz="1200" kern="0" dirty="0">
                <a:cs typeface="+mn-ea"/>
                <a:sym typeface="+mn-lt"/>
              </a:rPr>
              <a:t>kubectl taint nodes </a:t>
            </a:r>
            <a:r>
              <a:rPr lang="en-US" altLang="zh-CN" sz="1200" kern="0" dirty="0" smtClean="0">
                <a:cs typeface="+mn-ea"/>
                <a:sym typeface="+mn-lt"/>
              </a:rPr>
              <a:t>k8s02 type=GPU:PreferNoSchedule</a:t>
            </a:r>
            <a:endParaRPr lang="nl-NL" altLang="zh-CN" sz="1200" b="1" kern="0" dirty="0">
              <a:cs typeface="+mn-ea"/>
              <a:sym typeface="+mn-lt"/>
            </a:endParaRPr>
          </a:p>
          <a:p>
            <a:pPr>
              <a:lnSpc>
                <a:spcPct val="110000"/>
              </a:lnSpc>
            </a:pPr>
            <a:r>
              <a:rPr lang="nl-NL" altLang="zh-CN" sz="1200" kern="0" dirty="0" smtClean="0">
                <a:cs typeface="+mn-ea"/>
                <a:sym typeface="+mn-lt"/>
              </a:rPr>
              <a:t>node/k8s02 </a:t>
            </a:r>
            <a:r>
              <a:rPr lang="nl-NL" altLang="zh-CN" sz="1200" kern="0" dirty="0">
                <a:cs typeface="+mn-ea"/>
                <a:sym typeface="+mn-lt"/>
              </a:rPr>
              <a:t>tainted</a:t>
            </a:r>
            <a:r>
              <a:rPr lang="en-US" altLang="zh-CN" sz="1200" kern="0" dirty="0" smtClean="0">
                <a:cs typeface="+mn-ea"/>
                <a:sym typeface="+mn-lt"/>
              </a:rPr>
              <a:t>  </a:t>
            </a:r>
            <a:endParaRPr lang="en-US" altLang="zh-CN" sz="1200" kern="0" dirty="0" smtClean="0">
              <a:cs typeface="+mn-ea"/>
              <a:sym typeface="+mn-lt"/>
            </a:endParaRPr>
          </a:p>
          <a:p>
            <a:pPr>
              <a:lnSpc>
                <a:spcPct val="110000"/>
              </a:lnSpc>
            </a:pPr>
            <a:r>
              <a:rPr lang="en-US" altLang="zh-CN" sz="1200" kern="0" dirty="0">
                <a:cs typeface="+mn-ea"/>
                <a:sym typeface="+mn-lt"/>
              </a:rPr>
              <a:t>[root@k8s01 </a:t>
            </a:r>
            <a:r>
              <a:rPr lang="en-US" altLang="zh-CN" sz="1200" kern="0" dirty="0" err="1">
                <a:cs typeface="+mn-ea"/>
                <a:sym typeface="+mn-lt"/>
              </a:rPr>
              <a:t>yaml</a:t>
            </a:r>
            <a:r>
              <a:rPr lang="en-US" altLang="zh-CN" sz="1200" kern="0" dirty="0">
                <a:cs typeface="+mn-ea"/>
                <a:sym typeface="+mn-lt"/>
              </a:rPr>
              <a:t>]# cat </a:t>
            </a:r>
            <a:r>
              <a:rPr lang="en-US" altLang="zh-CN" sz="1200" kern="0" dirty="0" smtClean="0">
                <a:cs typeface="+mn-ea"/>
                <a:sym typeface="+mn-lt"/>
              </a:rPr>
              <a:t>deploy-</a:t>
            </a:r>
            <a:r>
              <a:rPr lang="en-US" altLang="zh-CN" sz="1200" kern="0" dirty="0" err="1" smtClean="0">
                <a:cs typeface="+mn-ea"/>
                <a:sym typeface="+mn-lt"/>
              </a:rPr>
              <a:t>taint.yaml</a:t>
            </a:r>
            <a:endParaRPr lang="en-US" altLang="zh-CN" sz="1200" kern="0" dirty="0">
              <a:cs typeface="+mn-ea"/>
              <a:sym typeface="+mn-lt"/>
            </a:endParaRPr>
          </a:p>
          <a:p>
            <a:pPr>
              <a:lnSpc>
                <a:spcPct val="110000"/>
              </a:lnSpc>
            </a:pPr>
            <a:r>
              <a:rPr lang="en-US" altLang="zh-CN" sz="1200" kern="0" dirty="0">
                <a:cs typeface="+mn-ea"/>
                <a:sym typeface="+mn-lt"/>
              </a:rPr>
              <a:t>apiVersion: apps/v1</a:t>
            </a:r>
            <a:endParaRPr lang="en-US" altLang="zh-CN" sz="1200" kern="0" dirty="0">
              <a:cs typeface="+mn-ea"/>
              <a:sym typeface="+mn-lt"/>
            </a:endParaRPr>
          </a:p>
          <a:p>
            <a:pPr>
              <a:lnSpc>
                <a:spcPct val="110000"/>
              </a:lnSpc>
            </a:pPr>
            <a:r>
              <a:rPr lang="en-US" altLang="zh-CN" sz="1200" kern="0" dirty="0">
                <a:cs typeface="+mn-ea"/>
                <a:sym typeface="+mn-lt"/>
              </a:rPr>
              <a:t>kind: </a:t>
            </a:r>
            <a:r>
              <a:rPr lang="en-US" altLang="zh-CN" sz="1200" kern="0" dirty="0" smtClean="0">
                <a:cs typeface="+mn-ea"/>
                <a:sym typeface="+mn-lt"/>
              </a:rPr>
              <a:t>Deployment</a:t>
            </a:r>
            <a:endParaRPr lang="en-US" altLang="zh-CN" sz="1200" kern="0" dirty="0" smtClean="0">
              <a:cs typeface="+mn-ea"/>
              <a:sym typeface="+mn-lt"/>
            </a:endParaRPr>
          </a:p>
          <a:p>
            <a:pPr>
              <a:lnSpc>
                <a:spcPct val="110000"/>
              </a:lnSpc>
            </a:pPr>
            <a:r>
              <a:rPr lang="en-US" altLang="zh-CN" sz="1200" kern="0" dirty="0" smtClean="0">
                <a:cs typeface="+mn-ea"/>
                <a:sym typeface="+mn-lt"/>
              </a:rPr>
              <a:t>metadata:</a:t>
            </a:r>
            <a:endParaRPr lang="en-US" altLang="zh-CN" sz="1200" kern="0" dirty="0" smtClean="0">
              <a:cs typeface="+mn-ea"/>
              <a:sym typeface="+mn-lt"/>
            </a:endParaRPr>
          </a:p>
          <a:p>
            <a:pPr>
              <a:lnSpc>
                <a:spcPct val="110000"/>
              </a:lnSpc>
            </a:pPr>
            <a:r>
              <a:rPr lang="en-US" altLang="zh-CN" sz="1200" kern="0" dirty="0" smtClean="0">
                <a:cs typeface="+mn-ea"/>
                <a:sym typeface="+mn-lt"/>
              </a:rPr>
              <a:t>  namespace: test</a:t>
            </a:r>
            <a:endParaRPr lang="en-US" altLang="zh-CN" sz="1200" kern="0" dirty="0" smtClean="0">
              <a:cs typeface="+mn-ea"/>
              <a:sym typeface="+mn-lt"/>
            </a:endParaRPr>
          </a:p>
          <a:p>
            <a:pPr>
              <a:lnSpc>
                <a:spcPct val="110000"/>
              </a:lnSpc>
            </a:pPr>
            <a:r>
              <a:rPr lang="en-US" altLang="zh-CN" sz="1200" kern="0" dirty="0" smtClean="0">
                <a:cs typeface="+mn-ea"/>
                <a:sym typeface="+mn-lt"/>
              </a:rPr>
              <a:t>……..</a:t>
            </a:r>
            <a:endParaRPr lang="en-US" altLang="zh-CN" sz="1200" kern="0" dirty="0" smtClean="0">
              <a:cs typeface="+mn-ea"/>
              <a:sym typeface="+mn-lt"/>
            </a:endParaRPr>
          </a:p>
          <a:p>
            <a:pPr>
              <a:lnSpc>
                <a:spcPct val="110000"/>
              </a:lnSpc>
            </a:pPr>
            <a:r>
              <a:rPr lang="en-US" altLang="zh-CN" sz="1200" kern="0" dirty="0" smtClean="0">
                <a:cs typeface="+mn-ea"/>
                <a:sym typeface="+mn-lt"/>
              </a:rPr>
              <a:t>      tolerations</a:t>
            </a:r>
            <a:r>
              <a:rPr lang="en-US" altLang="zh-CN" sz="1200" kern="0" dirty="0">
                <a:cs typeface="+mn-ea"/>
                <a:sym typeface="+mn-lt"/>
              </a:rPr>
              <a:t>:</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smtClean="0">
                <a:cs typeface="+mn-ea"/>
                <a:sym typeface="+mn-lt"/>
              </a:rPr>
              <a:t>- </a:t>
            </a:r>
            <a:r>
              <a:rPr lang="en-US" altLang="zh-CN" sz="1200" kern="0" dirty="0">
                <a:cs typeface="+mn-ea"/>
                <a:sym typeface="+mn-lt"/>
              </a:rPr>
              <a:t>key: "type"</a:t>
            </a:r>
            <a:endParaRPr lang="en-US" altLang="zh-CN" sz="1200" kern="0" dirty="0">
              <a:cs typeface="+mn-ea"/>
              <a:sym typeface="+mn-lt"/>
            </a:endParaRPr>
          </a:p>
          <a:p>
            <a:pPr>
              <a:lnSpc>
                <a:spcPct val="110000"/>
              </a:lnSpc>
            </a:pPr>
            <a:r>
              <a:rPr lang="en-US" altLang="zh-CN" sz="1200" kern="0" dirty="0">
                <a:cs typeface="+mn-ea"/>
                <a:sym typeface="+mn-lt"/>
              </a:rPr>
              <a:t>           effect: "</a:t>
            </a:r>
            <a:r>
              <a:rPr lang="en-US" altLang="zh-CN" sz="1200" kern="0" dirty="0" smtClean="0">
                <a:cs typeface="+mn-ea"/>
                <a:sym typeface="+mn-lt"/>
              </a:rPr>
              <a:t>PreferNoSchedule“</a:t>
            </a:r>
            <a:endParaRPr lang="en-US" altLang="zh-CN" sz="1200" kern="0" dirty="0" smtClean="0">
              <a:cs typeface="+mn-ea"/>
              <a:sym typeface="+mn-lt"/>
            </a:endParaRPr>
          </a:p>
          <a:p>
            <a:pPr>
              <a:lnSpc>
                <a:spcPct val="110000"/>
              </a:lnSpc>
            </a:pPr>
            <a:r>
              <a:rPr lang="en-US" altLang="zh-CN" sz="1200" kern="0" dirty="0">
                <a:cs typeface="+mn-ea"/>
                <a:sym typeface="+mn-lt"/>
              </a:rPr>
              <a:t>[root@k8s01 </a:t>
            </a:r>
            <a:r>
              <a:rPr lang="en-US" altLang="zh-CN" sz="1200" kern="0" dirty="0" err="1">
                <a:cs typeface="+mn-ea"/>
                <a:sym typeface="+mn-lt"/>
              </a:rPr>
              <a:t>yaml</a:t>
            </a:r>
            <a:r>
              <a:rPr lang="en-US" altLang="zh-CN" sz="1200" kern="0" dirty="0">
                <a:cs typeface="+mn-ea"/>
                <a:sym typeface="+mn-lt"/>
              </a:rPr>
              <a:t>]# kubectl get pod </a:t>
            </a:r>
            <a:r>
              <a:rPr lang="en-US" altLang="zh-CN" sz="1200" kern="0" dirty="0" smtClean="0">
                <a:cs typeface="+mn-ea"/>
                <a:sym typeface="+mn-lt"/>
              </a:rPr>
              <a:t>-n </a:t>
            </a:r>
            <a:r>
              <a:rPr lang="en-US" altLang="zh-CN" sz="1200" kern="0" dirty="0">
                <a:cs typeface="+mn-ea"/>
                <a:sym typeface="+mn-lt"/>
              </a:rPr>
              <a:t>test </a:t>
            </a:r>
            <a:r>
              <a:rPr lang="en-US" altLang="zh-CN" sz="1200" kern="0" dirty="0" smtClean="0">
                <a:cs typeface="+mn-ea"/>
                <a:sym typeface="+mn-lt"/>
              </a:rPr>
              <a:t>-o wide </a:t>
            </a:r>
            <a:endParaRPr lang="en-US" altLang="zh-CN" sz="1200" kern="0" dirty="0" smtClean="0">
              <a:cs typeface="+mn-ea"/>
              <a:sym typeface="+mn-lt"/>
            </a:endParaRPr>
          </a:p>
          <a:p>
            <a:pPr>
              <a:lnSpc>
                <a:spcPct val="110000"/>
              </a:lnSpc>
            </a:pPr>
            <a:r>
              <a:rPr lang="en-US" altLang="zh-CN" sz="1200" kern="0" dirty="0">
                <a:cs typeface="+mn-ea"/>
                <a:sym typeface="+mn-lt"/>
              </a:rPr>
              <a:t>NAME                          </a:t>
            </a:r>
            <a:r>
              <a:rPr lang="en-US" altLang="zh-CN" sz="1200" kern="0" dirty="0" smtClean="0">
                <a:cs typeface="+mn-ea"/>
                <a:sym typeface="+mn-lt"/>
              </a:rPr>
              <a:t>          READY   </a:t>
            </a:r>
            <a:r>
              <a:rPr lang="en-US" altLang="zh-CN" sz="1200" kern="0" dirty="0">
                <a:cs typeface="+mn-ea"/>
                <a:sym typeface="+mn-lt"/>
              </a:rPr>
              <a:t>STATUS    RESTARTS   AGE    </a:t>
            </a:r>
            <a:r>
              <a:rPr lang="en-US" altLang="zh-CN" sz="1200" kern="0" dirty="0" smtClean="0">
                <a:cs typeface="+mn-ea"/>
                <a:sym typeface="+mn-lt"/>
              </a:rPr>
              <a:t>   </a:t>
            </a:r>
            <a:r>
              <a:rPr lang="en-US" altLang="zh-CN" sz="1200" kern="0" dirty="0">
                <a:cs typeface="+mn-ea"/>
                <a:sym typeface="+mn-lt"/>
              </a:rPr>
              <a:t>IP               </a:t>
            </a:r>
            <a:r>
              <a:rPr lang="en-US" altLang="zh-CN" sz="1200" kern="0" dirty="0" smtClean="0">
                <a:cs typeface="+mn-ea"/>
                <a:sym typeface="+mn-lt"/>
              </a:rPr>
              <a:t>     NODE</a:t>
            </a:r>
            <a:endParaRPr lang="en-US" altLang="zh-CN" sz="1200" kern="0" dirty="0" smtClean="0">
              <a:cs typeface="+mn-ea"/>
              <a:sym typeface="+mn-lt"/>
            </a:endParaRPr>
          </a:p>
          <a:p>
            <a:pPr>
              <a:lnSpc>
                <a:spcPct val="110000"/>
              </a:lnSpc>
            </a:pPr>
            <a:r>
              <a:rPr lang="en-US" altLang="zh-CN" sz="1200" kern="0" dirty="0" smtClean="0">
                <a:cs typeface="+mn-ea"/>
                <a:sym typeface="+mn-lt"/>
              </a:rPr>
              <a:t>nodelabel3-868b59d4b5-ghsdj    1/1      Running     0            2m8s    </a:t>
            </a:r>
            <a:r>
              <a:rPr lang="en-US" altLang="zh-CN" sz="1200" kern="0" dirty="0">
                <a:cs typeface="+mn-ea"/>
                <a:sym typeface="+mn-lt"/>
              </a:rPr>
              <a:t>10.244.235.137   k8s03   </a:t>
            </a:r>
            <a:r>
              <a:rPr lang="en-US" altLang="zh-CN" sz="1200" kern="0" dirty="0" smtClean="0">
                <a:cs typeface="+mn-ea"/>
                <a:sym typeface="+mn-lt"/>
              </a:rPr>
              <a:t>nodelabel3-868b59d4b5-v5mkd   </a:t>
            </a:r>
            <a:r>
              <a:rPr lang="en-US" altLang="zh-CN" sz="1200" kern="0" dirty="0">
                <a:cs typeface="+mn-ea"/>
                <a:sym typeface="+mn-lt"/>
              </a:rPr>
              <a:t>1/1     </a:t>
            </a:r>
            <a:r>
              <a:rPr lang="en-US" altLang="zh-CN" sz="1200" kern="0" dirty="0" smtClean="0">
                <a:cs typeface="+mn-ea"/>
                <a:sym typeface="+mn-lt"/>
              </a:rPr>
              <a:t>Running     </a:t>
            </a:r>
            <a:r>
              <a:rPr lang="en-US" altLang="zh-CN" sz="1200" kern="0" dirty="0">
                <a:cs typeface="+mn-ea"/>
                <a:sym typeface="+mn-lt"/>
              </a:rPr>
              <a:t>0          </a:t>
            </a:r>
            <a:r>
              <a:rPr lang="en-US" altLang="zh-CN" sz="1200" kern="0" dirty="0" smtClean="0">
                <a:cs typeface="+mn-ea"/>
                <a:sym typeface="+mn-lt"/>
              </a:rPr>
              <a:t>  2m8s    </a:t>
            </a:r>
            <a:r>
              <a:rPr lang="en-US" altLang="zh-CN" sz="1200" kern="0" dirty="0">
                <a:cs typeface="+mn-ea"/>
                <a:sym typeface="+mn-lt"/>
              </a:rPr>
              <a:t>10.244.236.176   k8s02   </a:t>
            </a:r>
            <a:r>
              <a:rPr lang="en-US" altLang="zh-CN" sz="1200" kern="0" dirty="0" smtClean="0">
                <a:cs typeface="+mn-ea"/>
                <a:sym typeface="+mn-lt"/>
              </a:rPr>
              <a:t>nodelabel3-868b59d4b5-wjmkx   </a:t>
            </a:r>
            <a:r>
              <a:rPr lang="en-US" altLang="zh-CN" sz="1200" kern="0" dirty="0">
                <a:cs typeface="+mn-ea"/>
                <a:sym typeface="+mn-lt"/>
              </a:rPr>
              <a:t>1/1     Running   </a:t>
            </a:r>
            <a:r>
              <a:rPr lang="en-US" altLang="zh-CN" sz="1200" kern="0" dirty="0" smtClean="0">
                <a:cs typeface="+mn-ea"/>
                <a:sym typeface="+mn-lt"/>
              </a:rPr>
              <a:t>  0            2m8s    </a:t>
            </a:r>
            <a:r>
              <a:rPr lang="en-US" altLang="zh-CN" sz="1200" kern="0" dirty="0">
                <a:cs typeface="+mn-ea"/>
                <a:sym typeface="+mn-lt"/>
              </a:rPr>
              <a:t>10.244.235.136   </a:t>
            </a:r>
            <a:r>
              <a:rPr lang="en-US" altLang="zh-CN" sz="1200" kern="0" dirty="0" smtClean="0">
                <a:cs typeface="+mn-ea"/>
                <a:sym typeface="+mn-lt"/>
              </a:rPr>
              <a:t>k8s03</a:t>
            </a:r>
            <a:endParaRPr lang="en-US" altLang="zh-CN" sz="1200" kern="0" dirty="0">
              <a:cs typeface="+mn-ea"/>
              <a:sym typeface="+mn-lt"/>
            </a:endParaRPr>
          </a:p>
        </p:txBody>
      </p:sp>
      <p:sp>
        <p:nvSpPr>
          <p:cNvPr id="5" name="文本占位符 2"/>
          <p:cNvSpPr txBox="1"/>
          <p:nvPr/>
        </p:nvSpPr>
        <p:spPr bwMode="auto">
          <a:xfrm>
            <a:off x="442913" y="2501458"/>
            <a:ext cx="4309881" cy="2825382"/>
          </a:xfrm>
          <a:prstGeom prst="rect">
            <a:avLst/>
          </a:prstGeom>
          <a:noFill/>
          <a:ln w="9525">
            <a:solidFill>
              <a:schemeClr val="bg1">
                <a:lumMod val="85000"/>
              </a:schemeClr>
            </a:solid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latin typeface="+mn-lt"/>
                <a:ea typeface="+mn-ea"/>
                <a:cs typeface="+mn-ea"/>
                <a:sym typeface="+mn-lt"/>
              </a:rPr>
              <a:t>实施说明：</a:t>
            </a:r>
            <a:endParaRPr lang="en-US" altLang="zh-CN" sz="1800" dirty="0">
              <a:latin typeface="+mn-lt"/>
              <a:ea typeface="+mn-ea"/>
              <a:cs typeface="+mn-ea"/>
              <a:sym typeface="+mn-lt"/>
            </a:endParaRPr>
          </a:p>
          <a:p>
            <a:pPr lvl="1"/>
            <a:r>
              <a:rPr lang="zh-CN" altLang="en-US" sz="1600" dirty="0">
                <a:latin typeface="+mn-lt"/>
                <a:ea typeface="+mn-ea"/>
                <a:cs typeface="+mn-ea"/>
                <a:sym typeface="+mn-lt"/>
              </a:rPr>
              <a:t>为</a:t>
            </a:r>
            <a:r>
              <a:rPr lang="en-US" altLang="zh-CN" sz="1600" dirty="0">
                <a:latin typeface="+mn-lt"/>
                <a:ea typeface="+mn-ea"/>
                <a:cs typeface="+mn-ea"/>
                <a:sym typeface="+mn-lt"/>
              </a:rPr>
              <a:t>node</a:t>
            </a:r>
            <a:r>
              <a:rPr lang="zh-CN" altLang="en-US" sz="1600" dirty="0" smtClean="0">
                <a:latin typeface="+mn-lt"/>
                <a:ea typeface="+mn-ea"/>
                <a:cs typeface="+mn-ea"/>
                <a:sym typeface="+mn-lt"/>
              </a:rPr>
              <a:t>添加污点（</a:t>
            </a:r>
            <a:r>
              <a:rPr lang="en-US" altLang="zh-CN" sz="1600" dirty="0" smtClean="0">
                <a:latin typeface="+mn-lt"/>
                <a:ea typeface="+mn-ea"/>
                <a:cs typeface="+mn-ea"/>
                <a:sym typeface="+mn-lt"/>
              </a:rPr>
              <a:t>taint</a:t>
            </a:r>
            <a:r>
              <a:rPr lang="zh-CN" altLang="en-US" sz="1600" dirty="0" smtClean="0">
                <a:latin typeface="+mn-lt"/>
                <a:ea typeface="+mn-ea"/>
                <a:cs typeface="+mn-ea"/>
                <a:sym typeface="+mn-lt"/>
              </a:rPr>
              <a:t>），并对该污点设置指定类型（</a:t>
            </a:r>
            <a:r>
              <a:rPr lang="en-US" altLang="zh-CN" sz="1600" dirty="0" smtClean="0">
                <a:latin typeface="+mn-lt"/>
                <a:ea typeface="+mn-ea"/>
                <a:cs typeface="+mn-ea"/>
                <a:sym typeface="+mn-lt"/>
              </a:rPr>
              <a:t>PreferNoSchedule</a:t>
            </a:r>
            <a:r>
              <a:rPr lang="zh-CN" altLang="en-US" sz="1600" dirty="0" smtClean="0">
                <a:latin typeface="+mn-lt"/>
                <a:ea typeface="+mn-ea"/>
                <a:cs typeface="+mn-ea"/>
                <a:sym typeface="+mn-lt"/>
              </a:rPr>
              <a:t>）例如</a:t>
            </a:r>
            <a:r>
              <a:rPr lang="zh-CN" altLang="en-US" sz="1600" dirty="0">
                <a:latin typeface="+mn-lt"/>
                <a:ea typeface="+mn-ea"/>
                <a:cs typeface="+mn-ea"/>
                <a:sym typeface="+mn-lt"/>
              </a:rPr>
              <a:t>针对以上需求可以为其添加“</a:t>
            </a:r>
            <a:r>
              <a:rPr lang="en-US" altLang="zh-CN" sz="1600" dirty="0">
                <a:latin typeface="+mn-lt"/>
                <a:ea typeface="+mn-ea"/>
                <a:cs typeface="+mn-ea"/>
                <a:sym typeface="+mn-lt"/>
              </a:rPr>
              <a:t>GPU</a:t>
            </a:r>
            <a:r>
              <a:rPr lang="zh-CN" altLang="en-US" sz="1600" dirty="0">
                <a:latin typeface="+mn-lt"/>
                <a:ea typeface="+mn-ea"/>
                <a:cs typeface="+mn-ea"/>
                <a:sym typeface="+mn-lt"/>
              </a:rPr>
              <a:t>”</a:t>
            </a:r>
            <a:r>
              <a:rPr lang="zh-CN" altLang="en-US" sz="1600" dirty="0" smtClean="0">
                <a:latin typeface="+mn-lt"/>
                <a:ea typeface="+mn-ea"/>
                <a:cs typeface="+mn-ea"/>
                <a:sym typeface="+mn-lt"/>
              </a:rPr>
              <a:t>的污点</a:t>
            </a:r>
            <a:endParaRPr lang="en-US" altLang="zh-CN" sz="1400" dirty="0">
              <a:latin typeface="+mn-lt"/>
              <a:ea typeface="+mn-ea"/>
              <a:cs typeface="+mn-ea"/>
              <a:sym typeface="+mn-lt"/>
            </a:endParaRPr>
          </a:p>
          <a:p>
            <a:pPr lvl="1"/>
            <a:r>
              <a:rPr lang="zh-CN" altLang="en-US" sz="1600" dirty="0">
                <a:latin typeface="+mn-lt"/>
                <a:ea typeface="+mn-ea"/>
                <a:cs typeface="+mn-ea"/>
                <a:sym typeface="+mn-lt"/>
              </a:rPr>
              <a:t>在对应的</a:t>
            </a:r>
            <a:r>
              <a:rPr lang="en-US" altLang="zh-CN" sz="1600" dirty="0">
                <a:latin typeface="+mn-lt"/>
                <a:ea typeface="+mn-ea"/>
                <a:cs typeface="+mn-ea"/>
                <a:sym typeface="+mn-lt"/>
              </a:rPr>
              <a:t>YAML</a:t>
            </a:r>
            <a:r>
              <a:rPr lang="zh-CN" altLang="en-US" sz="1600" dirty="0">
                <a:latin typeface="+mn-lt"/>
                <a:ea typeface="+mn-ea"/>
                <a:cs typeface="+mn-ea"/>
                <a:sym typeface="+mn-lt"/>
              </a:rPr>
              <a:t>文件中，</a:t>
            </a:r>
            <a:r>
              <a:rPr lang="zh-CN" altLang="en-US" sz="1600" dirty="0" smtClean="0">
                <a:latin typeface="+mn-lt"/>
                <a:ea typeface="+mn-ea"/>
                <a:cs typeface="+mn-ea"/>
                <a:sym typeface="+mn-lt"/>
              </a:rPr>
              <a:t>添加对污点相关的容忍度</a:t>
            </a:r>
            <a:endParaRPr lang="zh-CN" altLang="en-US" sz="16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干预调度的机制简介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612" y="1047750"/>
            <a:ext cx="11293475" cy="4879805"/>
          </a:xfrm>
        </p:spPr>
        <p:txBody>
          <a:bodyPr/>
          <a:lstStyle/>
          <a:p>
            <a:pPr>
              <a:lnSpc>
                <a:spcPct val="120000"/>
              </a:lnSpc>
            </a:pPr>
            <a:r>
              <a:rPr lang="zh-CN" altLang="en-US" sz="1800" dirty="0" smtClean="0">
                <a:latin typeface="+mn-lt"/>
                <a:ea typeface="+mn-ea"/>
                <a:cs typeface="+mn-ea"/>
                <a:sym typeface="+mn-lt"/>
              </a:rPr>
              <a:t>干预调度有多种方式，推荐使用标签选择器及污点和容忍</a:t>
            </a:r>
            <a:endParaRPr lang="en-US" altLang="zh-CN" sz="1800" dirty="0" smtClean="0">
              <a:latin typeface="+mn-lt"/>
              <a:ea typeface="+mn-ea"/>
              <a:cs typeface="+mn-ea"/>
              <a:sym typeface="+mn-lt"/>
            </a:endParaRPr>
          </a:p>
          <a:p>
            <a:pPr>
              <a:lnSpc>
                <a:spcPct val="120000"/>
              </a:lnSpc>
            </a:pPr>
            <a:r>
              <a:rPr lang="zh-CN" altLang="en-US" sz="1800" dirty="0" smtClean="0">
                <a:latin typeface="+mn-lt"/>
                <a:ea typeface="+mn-ea"/>
                <a:cs typeface="+mn-ea"/>
                <a:sym typeface="+mn-lt"/>
              </a:rPr>
              <a:t>标签选择器</a:t>
            </a:r>
            <a:endParaRPr lang="en-US" altLang="zh-CN" sz="1800" dirty="0" smtClean="0">
              <a:latin typeface="+mn-lt"/>
              <a:ea typeface="+mn-ea"/>
              <a:cs typeface="+mn-ea"/>
              <a:sym typeface="+mn-lt"/>
            </a:endParaRPr>
          </a:p>
          <a:p>
            <a:pPr lvl="1">
              <a:lnSpc>
                <a:spcPct val="120000"/>
              </a:lnSpc>
            </a:pPr>
            <a:r>
              <a:rPr lang="zh-CN" altLang="en-US" sz="1600" dirty="0" smtClean="0">
                <a:latin typeface="+mn-lt"/>
                <a:ea typeface="+mn-ea"/>
                <a:cs typeface="+mn-ea"/>
                <a:sym typeface="+mn-lt"/>
              </a:rPr>
              <a:t>即为指定的</a:t>
            </a:r>
            <a:r>
              <a:rPr lang="en-US" altLang="zh-CN" sz="1600" dirty="0" smtClean="0">
                <a:latin typeface="+mn-lt"/>
                <a:ea typeface="+mn-ea"/>
                <a:cs typeface="+mn-ea"/>
                <a:sym typeface="+mn-lt"/>
              </a:rPr>
              <a:t>Node</a:t>
            </a:r>
            <a:r>
              <a:rPr lang="zh-CN" altLang="en-US" sz="1600" dirty="0" smtClean="0">
                <a:latin typeface="+mn-lt"/>
                <a:ea typeface="+mn-ea"/>
                <a:cs typeface="+mn-ea"/>
                <a:sym typeface="+mn-lt"/>
              </a:rPr>
              <a:t>添加特定标签，使匹配标签的</a:t>
            </a:r>
            <a:r>
              <a:rPr lang="en-US" altLang="zh-CN" sz="1600" dirty="0" smtClean="0">
                <a:latin typeface="+mn-lt"/>
                <a:ea typeface="+mn-ea"/>
                <a:cs typeface="+mn-ea"/>
                <a:sym typeface="+mn-lt"/>
              </a:rPr>
              <a:t>Pod</a:t>
            </a:r>
            <a:r>
              <a:rPr lang="zh-CN" altLang="en-US" sz="1600" dirty="0" smtClean="0">
                <a:latin typeface="+mn-lt"/>
                <a:ea typeface="+mn-ea"/>
                <a:cs typeface="+mn-ea"/>
                <a:sym typeface="+mn-lt"/>
              </a:rPr>
              <a:t>可以调度到指定节点</a:t>
            </a:r>
            <a:endParaRPr lang="en-US" altLang="zh-CN" sz="1600" dirty="0" smtClean="0">
              <a:latin typeface="+mn-lt"/>
              <a:ea typeface="+mn-ea"/>
              <a:cs typeface="+mn-ea"/>
              <a:sym typeface="+mn-lt"/>
            </a:endParaRPr>
          </a:p>
          <a:p>
            <a:pPr lvl="1">
              <a:lnSpc>
                <a:spcPct val="120000"/>
              </a:lnSpc>
            </a:pPr>
            <a:r>
              <a:rPr lang="zh-CN" altLang="en-US" sz="1600" dirty="0" smtClean="0">
                <a:latin typeface="+mn-lt"/>
                <a:ea typeface="+mn-ea"/>
                <a:cs typeface="+mn-ea"/>
                <a:sym typeface="+mn-lt"/>
              </a:rPr>
              <a:t>如果为</a:t>
            </a:r>
            <a:r>
              <a:rPr lang="en-US" altLang="zh-CN" sz="1600" dirty="0" smtClean="0">
                <a:latin typeface="+mn-lt"/>
                <a:ea typeface="+mn-ea"/>
                <a:cs typeface="+mn-ea"/>
                <a:sym typeface="+mn-lt"/>
              </a:rPr>
              <a:t>Node</a:t>
            </a:r>
            <a:r>
              <a:rPr lang="zh-CN" altLang="en-US" sz="1600" dirty="0">
                <a:latin typeface="+mn-lt"/>
                <a:ea typeface="+mn-ea"/>
                <a:cs typeface="+mn-ea"/>
                <a:sym typeface="+mn-lt"/>
              </a:rPr>
              <a:t>添加</a:t>
            </a:r>
            <a:r>
              <a:rPr lang="zh-CN" altLang="en-US" sz="1600" dirty="0" smtClean="0">
                <a:latin typeface="+mn-lt"/>
                <a:ea typeface="+mn-ea"/>
                <a:cs typeface="+mn-ea"/>
                <a:sym typeface="+mn-lt"/>
              </a:rPr>
              <a:t>了多个标签，必须全部匹配才能将</a:t>
            </a:r>
            <a:r>
              <a:rPr lang="en-US" altLang="zh-CN" sz="1600" dirty="0" smtClean="0">
                <a:latin typeface="+mn-lt"/>
                <a:ea typeface="+mn-ea"/>
                <a:cs typeface="+mn-ea"/>
                <a:sym typeface="+mn-lt"/>
              </a:rPr>
              <a:t>Pod</a:t>
            </a:r>
            <a:r>
              <a:rPr lang="zh-CN" altLang="en-US" sz="1600" dirty="0" smtClean="0">
                <a:latin typeface="+mn-lt"/>
                <a:ea typeface="+mn-ea"/>
                <a:cs typeface="+mn-ea"/>
                <a:sym typeface="+mn-lt"/>
              </a:rPr>
              <a:t>调度到该节点上</a:t>
            </a:r>
            <a:endParaRPr lang="en-US" altLang="zh-CN" sz="1600" dirty="0" smtClean="0">
              <a:latin typeface="+mn-lt"/>
              <a:ea typeface="+mn-ea"/>
              <a:cs typeface="+mn-ea"/>
              <a:sym typeface="+mn-lt"/>
            </a:endParaRPr>
          </a:p>
          <a:p>
            <a:pPr>
              <a:lnSpc>
                <a:spcPct val="120000"/>
              </a:lnSpc>
            </a:pPr>
            <a:r>
              <a:rPr lang="zh-CN" altLang="en-US" sz="1800" dirty="0" smtClean="0">
                <a:latin typeface="+mn-lt"/>
                <a:ea typeface="+mn-ea"/>
                <a:cs typeface="+mn-ea"/>
                <a:sym typeface="+mn-lt"/>
              </a:rPr>
              <a:t>污点和容忍</a:t>
            </a:r>
            <a:endParaRPr lang="en-US" altLang="zh-CN" sz="1800" dirty="0" smtClean="0">
              <a:latin typeface="+mn-lt"/>
              <a:ea typeface="+mn-ea"/>
              <a:cs typeface="+mn-ea"/>
              <a:sym typeface="+mn-lt"/>
            </a:endParaRPr>
          </a:p>
          <a:p>
            <a:pPr lvl="1">
              <a:lnSpc>
                <a:spcPct val="120000"/>
              </a:lnSpc>
            </a:pPr>
            <a:r>
              <a:rPr lang="en-US" altLang="zh-CN" sz="1400" dirty="0">
                <a:latin typeface="+mn-lt"/>
                <a:ea typeface="+mn-ea"/>
                <a:cs typeface="+mn-ea"/>
                <a:sym typeface="+mn-lt"/>
              </a:rPr>
              <a:t>T</a:t>
            </a:r>
            <a:r>
              <a:rPr lang="en-US" altLang="zh-CN" sz="1400" dirty="0" smtClean="0">
                <a:latin typeface="+mn-lt"/>
                <a:ea typeface="+mn-ea"/>
                <a:cs typeface="+mn-ea"/>
                <a:sym typeface="+mn-lt"/>
              </a:rPr>
              <a:t>aint</a:t>
            </a:r>
            <a:r>
              <a:rPr lang="zh-CN" altLang="en-US" sz="1400" dirty="0" smtClean="0">
                <a:latin typeface="+mn-lt"/>
                <a:ea typeface="+mn-ea"/>
                <a:cs typeface="+mn-ea"/>
                <a:sym typeface="+mn-lt"/>
              </a:rPr>
              <a:t>（污点）：</a:t>
            </a:r>
            <a:endParaRPr lang="en-US" altLang="zh-CN" sz="1400" dirty="0" smtClean="0">
              <a:latin typeface="+mn-lt"/>
              <a:ea typeface="+mn-ea"/>
              <a:cs typeface="+mn-ea"/>
              <a:sym typeface="+mn-lt"/>
            </a:endParaRPr>
          </a:p>
          <a:p>
            <a:pPr lvl="2">
              <a:lnSpc>
                <a:spcPct val="120000"/>
              </a:lnSpc>
            </a:pPr>
            <a:r>
              <a:rPr lang="zh-CN" altLang="en-US" sz="1400" dirty="0" smtClean="0">
                <a:latin typeface="+mn-lt"/>
                <a:ea typeface="+mn-ea"/>
                <a:cs typeface="+mn-ea"/>
                <a:sym typeface="+mn-lt"/>
              </a:rPr>
              <a:t>为</a:t>
            </a:r>
            <a:r>
              <a:rPr lang="en-US" altLang="zh-CN" sz="1400" dirty="0" smtClean="0">
                <a:latin typeface="+mn-lt"/>
                <a:ea typeface="+mn-ea"/>
                <a:cs typeface="+mn-ea"/>
                <a:sym typeface="+mn-lt"/>
              </a:rPr>
              <a:t>Node</a:t>
            </a:r>
            <a:r>
              <a:rPr lang="zh-CN" altLang="en-US" sz="1400" dirty="0" smtClean="0">
                <a:latin typeface="+mn-lt"/>
                <a:ea typeface="+mn-ea"/>
                <a:cs typeface="+mn-ea"/>
                <a:sym typeface="+mn-lt"/>
              </a:rPr>
              <a:t>添加污点后，默认情况下，</a:t>
            </a:r>
            <a:r>
              <a:rPr lang="en-US" altLang="zh-CN" sz="1400" dirty="0" smtClean="0">
                <a:latin typeface="+mn-lt"/>
                <a:ea typeface="+mn-ea"/>
                <a:cs typeface="+mn-ea"/>
                <a:sym typeface="+mn-lt"/>
              </a:rPr>
              <a:t>Pod</a:t>
            </a:r>
            <a:r>
              <a:rPr lang="zh-CN" altLang="en-US" sz="1400" dirty="0" smtClean="0">
                <a:latin typeface="+mn-lt"/>
                <a:ea typeface="+mn-ea"/>
                <a:cs typeface="+mn-ea"/>
                <a:sym typeface="+mn-lt"/>
              </a:rPr>
              <a:t>不会被调度至该节点上，如果没有合适的节点，</a:t>
            </a:r>
            <a:r>
              <a:rPr lang="en-US" altLang="zh-CN" sz="1400" dirty="0" smtClean="0">
                <a:latin typeface="+mn-lt"/>
                <a:ea typeface="+mn-ea"/>
                <a:cs typeface="+mn-ea"/>
                <a:sym typeface="+mn-lt"/>
              </a:rPr>
              <a:t>Pod</a:t>
            </a:r>
            <a:r>
              <a:rPr lang="zh-CN" altLang="en-US" sz="1400" dirty="0" smtClean="0">
                <a:latin typeface="+mn-lt"/>
                <a:ea typeface="+mn-ea"/>
                <a:cs typeface="+mn-ea"/>
                <a:sym typeface="+mn-lt"/>
              </a:rPr>
              <a:t>会</a:t>
            </a:r>
            <a:r>
              <a:rPr lang="en-US" altLang="zh-CN" sz="1400" dirty="0" smtClean="0">
                <a:latin typeface="+mn-lt"/>
                <a:ea typeface="+mn-ea"/>
                <a:cs typeface="+mn-ea"/>
                <a:sym typeface="+mn-lt"/>
              </a:rPr>
              <a:t>pending</a:t>
            </a:r>
            <a:endParaRPr lang="en-US" altLang="zh-CN" sz="1400" dirty="0" smtClean="0">
              <a:latin typeface="+mn-lt"/>
              <a:ea typeface="+mn-ea"/>
              <a:cs typeface="+mn-ea"/>
              <a:sym typeface="+mn-lt"/>
            </a:endParaRPr>
          </a:p>
          <a:p>
            <a:pPr lvl="2">
              <a:lnSpc>
                <a:spcPct val="120000"/>
              </a:lnSpc>
            </a:pPr>
            <a:r>
              <a:rPr lang="zh-CN" altLang="en-US" sz="1400" dirty="0">
                <a:latin typeface="+mn-lt"/>
                <a:ea typeface="+mn-ea"/>
                <a:cs typeface="+mn-ea"/>
                <a:sym typeface="+mn-lt"/>
              </a:rPr>
              <a:t>一</a:t>
            </a:r>
            <a:r>
              <a:rPr lang="zh-CN" altLang="en-US" sz="1400" dirty="0" smtClean="0">
                <a:latin typeface="+mn-lt"/>
                <a:ea typeface="+mn-ea"/>
                <a:cs typeface="+mn-ea"/>
                <a:sym typeface="+mn-lt"/>
              </a:rPr>
              <a:t>个节点可以被打上多个污点标签，污点类型分为：</a:t>
            </a:r>
            <a:endParaRPr lang="en-US" altLang="zh-CN" sz="1400" dirty="0" smtClean="0">
              <a:latin typeface="+mn-lt"/>
              <a:ea typeface="+mn-ea"/>
              <a:cs typeface="+mn-ea"/>
              <a:sym typeface="+mn-lt"/>
            </a:endParaRPr>
          </a:p>
          <a:p>
            <a:pPr lvl="3">
              <a:lnSpc>
                <a:spcPct val="120000"/>
              </a:lnSpc>
            </a:pPr>
            <a:r>
              <a:rPr lang="en-US" altLang="zh-CN" sz="1200" dirty="0" smtClean="0">
                <a:latin typeface="+mn-lt"/>
                <a:ea typeface="+mn-ea"/>
                <a:cs typeface="+mn-ea"/>
                <a:sym typeface="+mn-lt"/>
              </a:rPr>
              <a:t>preferNoSchedule</a:t>
            </a:r>
            <a:endParaRPr lang="en-US" altLang="zh-CN" sz="1200" dirty="0" smtClean="0">
              <a:latin typeface="+mn-lt"/>
              <a:ea typeface="+mn-ea"/>
              <a:cs typeface="+mn-ea"/>
              <a:sym typeface="+mn-lt"/>
            </a:endParaRPr>
          </a:p>
          <a:p>
            <a:pPr lvl="3">
              <a:lnSpc>
                <a:spcPct val="120000"/>
              </a:lnSpc>
            </a:pPr>
            <a:r>
              <a:rPr lang="en-US" altLang="zh-CN" sz="1200" dirty="0" err="1" smtClean="0">
                <a:latin typeface="+mn-lt"/>
                <a:ea typeface="+mn-ea"/>
                <a:cs typeface="+mn-ea"/>
                <a:sym typeface="+mn-lt"/>
              </a:rPr>
              <a:t>NoSchedule</a:t>
            </a:r>
            <a:endParaRPr lang="en-US" altLang="zh-CN" sz="1200" dirty="0" smtClean="0">
              <a:latin typeface="+mn-lt"/>
              <a:ea typeface="+mn-ea"/>
              <a:cs typeface="+mn-ea"/>
              <a:sym typeface="+mn-lt"/>
            </a:endParaRPr>
          </a:p>
          <a:p>
            <a:pPr lvl="3">
              <a:lnSpc>
                <a:spcPct val="120000"/>
              </a:lnSpc>
            </a:pPr>
            <a:r>
              <a:rPr lang="en-US" altLang="zh-CN" sz="1200" dirty="0" err="1" smtClean="0">
                <a:latin typeface="+mn-lt"/>
                <a:ea typeface="+mn-ea"/>
                <a:cs typeface="+mn-ea"/>
                <a:sym typeface="+mn-lt"/>
              </a:rPr>
              <a:t>NoExecute</a:t>
            </a:r>
            <a:endParaRPr lang="en-US" altLang="zh-CN" sz="1200" dirty="0" smtClean="0">
              <a:latin typeface="+mn-lt"/>
              <a:ea typeface="+mn-ea"/>
              <a:cs typeface="+mn-ea"/>
              <a:sym typeface="+mn-lt"/>
            </a:endParaRPr>
          </a:p>
          <a:p>
            <a:pPr lvl="1">
              <a:lnSpc>
                <a:spcPct val="120000"/>
              </a:lnSpc>
            </a:pPr>
            <a:r>
              <a:rPr lang="en-US" altLang="zh-CN" sz="1400" dirty="0">
                <a:latin typeface="+mn-lt"/>
                <a:ea typeface="+mn-ea"/>
                <a:cs typeface="+mn-ea"/>
                <a:sym typeface="+mn-lt"/>
              </a:rPr>
              <a:t>Tolerations</a:t>
            </a:r>
            <a:r>
              <a:rPr lang="zh-CN" altLang="en-US" sz="1400" dirty="0">
                <a:latin typeface="+mn-lt"/>
                <a:ea typeface="+mn-ea"/>
                <a:cs typeface="+mn-ea"/>
                <a:sym typeface="+mn-lt"/>
              </a:rPr>
              <a:t>（容忍）：</a:t>
            </a:r>
            <a:endParaRPr lang="en-US" altLang="zh-CN" sz="1400" dirty="0">
              <a:latin typeface="+mn-lt"/>
              <a:ea typeface="+mn-ea"/>
              <a:cs typeface="+mn-ea"/>
              <a:sym typeface="+mn-lt"/>
            </a:endParaRPr>
          </a:p>
          <a:p>
            <a:pPr lvl="2">
              <a:lnSpc>
                <a:spcPct val="120000"/>
              </a:lnSpc>
            </a:pPr>
            <a:r>
              <a:rPr lang="zh-CN" altLang="en-US" sz="1400" dirty="0">
                <a:latin typeface="+mn-lt"/>
                <a:ea typeface="+mn-ea"/>
                <a:cs typeface="+mn-ea"/>
                <a:sym typeface="+mn-lt"/>
              </a:rPr>
              <a:t>一</a:t>
            </a:r>
            <a:r>
              <a:rPr lang="zh-CN" altLang="en-US" sz="1400" dirty="0" smtClean="0">
                <a:latin typeface="+mn-lt"/>
                <a:ea typeface="+mn-ea"/>
                <a:cs typeface="+mn-ea"/>
                <a:sym typeface="+mn-lt"/>
              </a:rPr>
              <a:t>个</a:t>
            </a:r>
            <a:r>
              <a:rPr lang="en-US" altLang="zh-CN" sz="1400" dirty="0" smtClean="0">
                <a:latin typeface="+mn-lt"/>
                <a:ea typeface="+mn-ea"/>
                <a:cs typeface="+mn-ea"/>
                <a:sym typeface="+mn-lt"/>
              </a:rPr>
              <a:t>Pod</a:t>
            </a:r>
            <a:r>
              <a:rPr lang="zh-CN" altLang="en-US" sz="1400" dirty="0" smtClean="0">
                <a:latin typeface="+mn-lt"/>
                <a:ea typeface="+mn-ea"/>
                <a:cs typeface="+mn-ea"/>
                <a:sym typeface="+mn-lt"/>
              </a:rPr>
              <a:t>能都容忍节点上的污点时，表示其将该节点视为没有污点</a:t>
            </a:r>
            <a:endParaRPr lang="en-US" altLang="zh-CN" sz="1400" dirty="0" smtClean="0">
              <a:latin typeface="+mn-lt"/>
              <a:ea typeface="+mn-ea"/>
              <a:cs typeface="+mn-ea"/>
              <a:sym typeface="+mn-lt"/>
            </a:endParaRPr>
          </a:p>
          <a:p>
            <a:pPr lvl="2">
              <a:lnSpc>
                <a:spcPct val="120000"/>
              </a:lnSpc>
            </a:pPr>
            <a:r>
              <a:rPr lang="zh-CN" altLang="en-US" sz="1400" dirty="0" smtClean="0">
                <a:latin typeface="+mn-lt"/>
                <a:ea typeface="+mn-ea"/>
                <a:cs typeface="+mn-ea"/>
                <a:sym typeface="+mn-lt"/>
              </a:rPr>
              <a:t>如果一个</a:t>
            </a:r>
            <a:r>
              <a:rPr lang="en-US" altLang="zh-CN" sz="1400" dirty="0" smtClean="0">
                <a:latin typeface="+mn-lt"/>
                <a:ea typeface="+mn-ea"/>
                <a:cs typeface="+mn-ea"/>
                <a:sym typeface="+mn-lt"/>
              </a:rPr>
              <a:t>Node</a:t>
            </a:r>
            <a:r>
              <a:rPr lang="zh-CN" altLang="en-US" sz="1400" dirty="0" smtClean="0">
                <a:latin typeface="+mn-lt"/>
                <a:ea typeface="+mn-ea"/>
                <a:cs typeface="+mn-ea"/>
                <a:sym typeface="+mn-lt"/>
              </a:rPr>
              <a:t>有多个污点，</a:t>
            </a:r>
            <a:r>
              <a:rPr lang="en-US" altLang="zh-CN" sz="1400" dirty="0" smtClean="0">
                <a:latin typeface="+mn-lt"/>
                <a:ea typeface="+mn-ea"/>
                <a:cs typeface="+mn-ea"/>
                <a:sym typeface="+mn-lt"/>
              </a:rPr>
              <a:t>Pod</a:t>
            </a:r>
            <a:r>
              <a:rPr lang="zh-CN" altLang="en-US" sz="1400" dirty="0" smtClean="0">
                <a:latin typeface="+mn-lt"/>
                <a:ea typeface="+mn-ea"/>
                <a:cs typeface="+mn-ea"/>
                <a:sym typeface="+mn-lt"/>
              </a:rPr>
              <a:t>需要容忍其全部后，才能和其他节点一样</a:t>
            </a:r>
            <a:endParaRPr lang="en-US" altLang="zh-CN" sz="1400" dirty="0" smtClean="0">
              <a:latin typeface="+mn-lt"/>
              <a:ea typeface="+mn-ea"/>
              <a:cs typeface="+mn-ea"/>
              <a:sym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为什么需要</a:t>
            </a:r>
            <a:r>
              <a:rPr lang="en-US" altLang="zh-CN" dirty="0">
                <a:latin typeface="+mn-lt"/>
                <a:ea typeface="+mn-ea"/>
                <a:cs typeface="+mn-ea"/>
                <a:sym typeface="+mn-lt"/>
              </a:rPr>
              <a:t>Kubernetes</a:t>
            </a:r>
            <a:endParaRPr lang="zh-CN" altLang="en-US" dirty="0">
              <a:latin typeface="+mn-lt"/>
              <a:ea typeface="+mn-ea"/>
              <a:cs typeface="+mn-ea"/>
              <a:sym typeface="+mn-lt"/>
            </a:endParaRPr>
          </a:p>
        </p:txBody>
      </p:sp>
      <p:sp>
        <p:nvSpPr>
          <p:cNvPr id="4" name="文本占位符 3"/>
          <p:cNvSpPr>
            <a:spLocks noGrp="1"/>
          </p:cNvSpPr>
          <p:nvPr>
            <p:ph type="body" sz="quarter" idx="10"/>
          </p:nvPr>
        </p:nvSpPr>
        <p:spPr/>
        <p:txBody>
          <a:bodyPr/>
          <a:lstStyle/>
          <a:p>
            <a:r>
              <a:rPr lang="zh-CN" altLang="en-US" sz="1800" dirty="0">
                <a:latin typeface="+mn-lt"/>
                <a:ea typeface="+mn-ea"/>
                <a:cs typeface="+mn-ea"/>
                <a:sym typeface="+mn-lt"/>
              </a:rPr>
              <a:t>服务发现和负载</a:t>
            </a:r>
            <a:r>
              <a:rPr lang="zh-CN" altLang="en-US" sz="1800" dirty="0" smtClean="0">
                <a:latin typeface="+mn-lt"/>
                <a:ea typeface="+mn-ea"/>
                <a:cs typeface="+mn-ea"/>
                <a:sym typeface="+mn-lt"/>
              </a:rPr>
              <a:t>均衡</a:t>
            </a:r>
            <a:endParaRPr lang="en-US" altLang="zh-CN" sz="1800" dirty="0" smtClean="0">
              <a:latin typeface="+mn-lt"/>
              <a:ea typeface="+mn-ea"/>
              <a:cs typeface="+mn-ea"/>
              <a:sym typeface="+mn-lt"/>
            </a:endParaRPr>
          </a:p>
          <a:p>
            <a:r>
              <a:rPr lang="zh-CN" altLang="en-US" sz="1800" dirty="0">
                <a:latin typeface="+mn-lt"/>
                <a:ea typeface="+mn-ea"/>
                <a:cs typeface="+mn-ea"/>
                <a:sym typeface="+mn-lt"/>
              </a:rPr>
              <a:t>存储</a:t>
            </a:r>
            <a:r>
              <a:rPr lang="zh-CN" altLang="en-US" sz="1800" dirty="0" smtClean="0">
                <a:latin typeface="+mn-lt"/>
                <a:ea typeface="+mn-ea"/>
                <a:cs typeface="+mn-ea"/>
                <a:sym typeface="+mn-lt"/>
              </a:rPr>
              <a:t>编排</a:t>
            </a:r>
            <a:endParaRPr lang="en-US" altLang="zh-CN" sz="1800" dirty="0" smtClean="0">
              <a:latin typeface="+mn-lt"/>
              <a:ea typeface="+mn-ea"/>
              <a:cs typeface="+mn-ea"/>
              <a:sym typeface="+mn-lt"/>
            </a:endParaRPr>
          </a:p>
          <a:p>
            <a:r>
              <a:rPr lang="zh-CN" altLang="en-US" sz="1800" dirty="0">
                <a:latin typeface="+mn-lt"/>
                <a:ea typeface="+mn-ea"/>
                <a:cs typeface="+mn-ea"/>
                <a:sym typeface="+mn-lt"/>
              </a:rPr>
              <a:t>自动部署和回</a:t>
            </a:r>
            <a:r>
              <a:rPr lang="zh-CN" altLang="en-US" sz="1800" dirty="0" smtClean="0">
                <a:latin typeface="+mn-lt"/>
                <a:ea typeface="+mn-ea"/>
                <a:cs typeface="+mn-ea"/>
                <a:sym typeface="+mn-lt"/>
              </a:rPr>
              <a:t>滚</a:t>
            </a:r>
            <a:endParaRPr lang="en-US" altLang="zh-CN" sz="1800" dirty="0" smtClean="0">
              <a:latin typeface="+mn-lt"/>
              <a:ea typeface="+mn-ea"/>
              <a:cs typeface="+mn-ea"/>
              <a:sym typeface="+mn-lt"/>
            </a:endParaRPr>
          </a:p>
          <a:p>
            <a:r>
              <a:rPr lang="zh-CN" altLang="en-US" sz="1800" dirty="0" smtClean="0">
                <a:latin typeface="+mn-lt"/>
                <a:ea typeface="+mn-ea"/>
                <a:cs typeface="+mn-ea"/>
                <a:sym typeface="+mn-lt"/>
              </a:rPr>
              <a:t>应用容器自动部署</a:t>
            </a:r>
            <a:endParaRPr lang="zh-CN" altLang="en-US" sz="1800" dirty="0">
              <a:latin typeface="+mn-lt"/>
              <a:ea typeface="+mn-ea"/>
              <a:cs typeface="+mn-ea"/>
              <a:sym typeface="+mn-lt"/>
            </a:endParaRPr>
          </a:p>
          <a:p>
            <a:r>
              <a:rPr lang="zh-CN" altLang="en-US" sz="1800" dirty="0" smtClean="0">
                <a:latin typeface="+mn-lt"/>
                <a:ea typeface="+mn-ea"/>
                <a:cs typeface="+mn-ea"/>
                <a:sym typeface="+mn-lt"/>
              </a:rPr>
              <a:t>容器自愈</a:t>
            </a:r>
            <a:endParaRPr lang="zh-CN" altLang="en-US" sz="1800" dirty="0">
              <a:latin typeface="+mn-lt"/>
              <a:ea typeface="+mn-ea"/>
              <a:cs typeface="+mn-ea"/>
              <a:sym typeface="+mn-lt"/>
            </a:endParaRPr>
          </a:p>
          <a:p>
            <a:r>
              <a:rPr lang="zh-CN" altLang="en-US" sz="1800" dirty="0">
                <a:latin typeface="+mn-lt"/>
                <a:ea typeface="+mn-ea"/>
                <a:cs typeface="+mn-ea"/>
                <a:sym typeface="+mn-lt"/>
              </a:rPr>
              <a:t>密钥与配置管理</a:t>
            </a:r>
            <a:endParaRPr lang="zh-CN" altLang="en-US" sz="1800" dirty="0">
              <a:latin typeface="+mn-lt"/>
              <a:ea typeface="+mn-ea"/>
              <a:cs typeface="+mn-ea"/>
              <a:sym typeface="+mn-lt"/>
            </a:endParaRPr>
          </a:p>
          <a:p>
            <a:endParaRPr lang="zh-CN" altLang="en-US" sz="1800" dirty="0">
              <a:latin typeface="+mn-lt"/>
              <a:ea typeface="+mn-ea"/>
              <a:cs typeface="+mn-ea"/>
              <a:sym typeface="+mn-lt"/>
            </a:endParaRPr>
          </a:p>
          <a:p>
            <a:endParaRPr lang="zh-CN" altLang="en-US" sz="1800" dirty="0">
              <a:latin typeface="+mn-lt"/>
              <a:ea typeface="+mn-ea"/>
              <a:cs typeface="+mn-ea"/>
              <a:sym typeface="+mn-lt"/>
            </a:endParaRPr>
          </a:p>
          <a:p>
            <a:endParaRPr lang="zh-CN" altLang="en-US" sz="1800" dirty="0">
              <a:latin typeface="+mn-lt"/>
              <a:ea typeface="+mn-ea"/>
              <a:cs typeface="+mn-ea"/>
              <a:sym typeface="+mn-lt"/>
            </a:endParaRPr>
          </a:p>
          <a:p>
            <a:endParaRPr lang="zh-CN" altLang="en-US" sz="1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干预调度的机制简介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a:latin typeface="+mn-lt"/>
                <a:ea typeface="+mn-ea"/>
                <a:cs typeface="+mn-ea"/>
                <a:sym typeface="+mn-lt"/>
              </a:rPr>
              <a:t>干预</a:t>
            </a:r>
            <a:r>
              <a:rPr lang="zh-CN" altLang="en-US" sz="1800" dirty="0" smtClean="0">
                <a:latin typeface="+mn-lt"/>
                <a:ea typeface="+mn-ea"/>
                <a:cs typeface="+mn-ea"/>
                <a:sym typeface="+mn-lt"/>
              </a:rPr>
              <a:t>调度的方式除了</a:t>
            </a:r>
            <a:r>
              <a:rPr lang="zh-CN" altLang="en-US" sz="1800" dirty="0">
                <a:latin typeface="+mn-lt"/>
                <a:ea typeface="+mn-ea"/>
                <a:cs typeface="+mn-ea"/>
                <a:sym typeface="+mn-lt"/>
              </a:rPr>
              <a:t>标签选择器及污点和</a:t>
            </a:r>
            <a:r>
              <a:rPr lang="zh-CN" altLang="en-US" sz="1800" dirty="0" smtClean="0">
                <a:latin typeface="+mn-lt"/>
                <a:ea typeface="+mn-ea"/>
                <a:cs typeface="+mn-ea"/>
                <a:sym typeface="+mn-lt"/>
              </a:rPr>
              <a:t>容忍，还包括：</a:t>
            </a:r>
            <a:endParaRPr lang="en-US" altLang="zh-CN" sz="1800" dirty="0" smtClean="0">
              <a:latin typeface="+mn-lt"/>
              <a:ea typeface="+mn-ea"/>
              <a:cs typeface="+mn-ea"/>
              <a:sym typeface="+mn-lt"/>
            </a:endParaRPr>
          </a:p>
          <a:p>
            <a:pPr lvl="1"/>
            <a:r>
              <a:rPr lang="zh-CN" altLang="en-US" sz="1600" dirty="0">
                <a:latin typeface="+mn-lt"/>
                <a:ea typeface="+mn-ea"/>
                <a:cs typeface="+mn-ea"/>
                <a:sym typeface="+mn-lt"/>
              </a:rPr>
              <a:t>亲和性与反</a:t>
            </a:r>
            <a:r>
              <a:rPr lang="zh-CN" altLang="en-US" sz="1600" dirty="0" smtClean="0">
                <a:latin typeface="+mn-lt"/>
                <a:ea typeface="+mn-ea"/>
                <a:cs typeface="+mn-ea"/>
                <a:sym typeface="+mn-lt"/>
              </a:rPr>
              <a:t>亲和性</a:t>
            </a:r>
            <a:endParaRPr lang="en-US" altLang="zh-CN" sz="1600" dirty="0" smtClean="0">
              <a:latin typeface="+mn-lt"/>
              <a:ea typeface="+mn-ea"/>
              <a:cs typeface="+mn-ea"/>
              <a:sym typeface="+mn-lt"/>
            </a:endParaRPr>
          </a:p>
          <a:p>
            <a:pPr lvl="2"/>
            <a:r>
              <a:rPr lang="en-US" altLang="zh-CN" sz="1400" dirty="0" err="1" smtClean="0">
                <a:latin typeface="+mn-lt"/>
                <a:ea typeface="+mn-ea"/>
                <a:cs typeface="+mn-ea"/>
                <a:sym typeface="+mn-lt"/>
              </a:rPr>
              <a:t>requiredDuringSchedulingIgnoredDuringExecution</a:t>
            </a:r>
            <a:endParaRPr lang="en-US" altLang="zh-CN" sz="1400" dirty="0">
              <a:latin typeface="+mn-lt"/>
              <a:ea typeface="+mn-ea"/>
              <a:cs typeface="+mn-ea"/>
              <a:sym typeface="+mn-lt"/>
            </a:endParaRPr>
          </a:p>
          <a:p>
            <a:pPr lvl="3"/>
            <a:r>
              <a:rPr lang="zh-CN" altLang="en-US" sz="1200" dirty="0" smtClean="0">
                <a:latin typeface="+mn-lt"/>
                <a:ea typeface="+mn-ea"/>
                <a:cs typeface="+mn-ea"/>
                <a:sym typeface="+mn-lt"/>
              </a:rPr>
              <a:t>表示必须满足标签匹配才会将</a:t>
            </a:r>
            <a:r>
              <a:rPr lang="en-US" altLang="zh-CN" sz="1200" dirty="0" smtClean="0">
                <a:latin typeface="+mn-lt"/>
                <a:ea typeface="+mn-ea"/>
                <a:cs typeface="+mn-ea"/>
                <a:sym typeface="+mn-lt"/>
              </a:rPr>
              <a:t>Pod</a:t>
            </a:r>
            <a:r>
              <a:rPr lang="zh-CN" altLang="en-US" sz="1200" dirty="0" smtClean="0">
                <a:latin typeface="+mn-lt"/>
                <a:ea typeface="+mn-ea"/>
                <a:cs typeface="+mn-ea"/>
                <a:sym typeface="+mn-lt"/>
              </a:rPr>
              <a:t>调度在该节点</a:t>
            </a:r>
            <a:endParaRPr lang="en-US" altLang="zh-CN" sz="1000" dirty="0" smtClean="0">
              <a:latin typeface="+mn-lt"/>
              <a:ea typeface="+mn-ea"/>
              <a:cs typeface="+mn-ea"/>
              <a:sym typeface="+mn-lt"/>
            </a:endParaRPr>
          </a:p>
          <a:p>
            <a:pPr lvl="2"/>
            <a:r>
              <a:rPr lang="en-US" altLang="zh-CN" sz="1400" dirty="0" err="1" smtClean="0">
                <a:latin typeface="+mn-lt"/>
                <a:ea typeface="+mn-ea"/>
                <a:cs typeface="+mn-ea"/>
                <a:sym typeface="+mn-lt"/>
              </a:rPr>
              <a:t>preferredDuringSchedulingIgnoredDuringExecution</a:t>
            </a:r>
            <a:endParaRPr lang="en-US" altLang="zh-CN" sz="1400" dirty="0">
              <a:latin typeface="+mn-lt"/>
              <a:ea typeface="+mn-ea"/>
              <a:cs typeface="+mn-ea"/>
              <a:sym typeface="+mn-lt"/>
            </a:endParaRPr>
          </a:p>
          <a:p>
            <a:pPr lvl="3"/>
            <a:r>
              <a:rPr lang="zh-CN" altLang="en-US" sz="1200" dirty="0" smtClean="0">
                <a:latin typeface="+mn-lt"/>
                <a:ea typeface="+mn-ea"/>
                <a:cs typeface="+mn-ea"/>
                <a:sym typeface="+mn-lt"/>
              </a:rPr>
              <a:t>表示优先将</a:t>
            </a:r>
            <a:r>
              <a:rPr lang="en-US" altLang="zh-CN" sz="1200" dirty="0" smtClean="0">
                <a:latin typeface="+mn-lt"/>
                <a:ea typeface="+mn-ea"/>
                <a:cs typeface="+mn-ea"/>
                <a:sym typeface="+mn-lt"/>
              </a:rPr>
              <a:t>Pod</a:t>
            </a:r>
            <a:r>
              <a:rPr lang="zh-CN" altLang="en-US" sz="1200" dirty="0" smtClean="0">
                <a:latin typeface="+mn-lt"/>
                <a:ea typeface="+mn-ea"/>
                <a:cs typeface="+mn-ea"/>
                <a:sym typeface="+mn-lt"/>
              </a:rPr>
              <a:t>调度到标签匹配的节点，如果不匹配，也是可以进行调度</a:t>
            </a:r>
            <a:endParaRPr lang="en-US" altLang="zh-CN" sz="1200" dirty="0" smtClean="0">
              <a:latin typeface="+mn-lt"/>
              <a:ea typeface="+mn-ea"/>
              <a:cs typeface="+mn-ea"/>
              <a:sym typeface="+mn-lt"/>
            </a:endParaRPr>
          </a:p>
          <a:p>
            <a:pPr lvl="1"/>
            <a:r>
              <a:rPr lang="zh-CN" altLang="en-US" sz="1600" dirty="0" smtClean="0">
                <a:latin typeface="+mn-lt"/>
                <a:ea typeface="+mn-ea"/>
                <a:cs typeface="+mn-ea"/>
                <a:sym typeface="+mn-lt"/>
              </a:rPr>
              <a:t>指定节点名称</a:t>
            </a:r>
            <a:endParaRPr lang="en-US" altLang="zh-CN" sz="1600" dirty="0" smtClean="0">
              <a:latin typeface="+mn-lt"/>
              <a:ea typeface="+mn-ea"/>
              <a:cs typeface="+mn-ea"/>
              <a:sym typeface="+mn-lt"/>
            </a:endParaRPr>
          </a:p>
          <a:p>
            <a:pPr lvl="2"/>
            <a:r>
              <a:rPr lang="zh-CN" altLang="en-US" sz="1400" dirty="0" smtClean="0">
                <a:latin typeface="+mn-lt"/>
                <a:ea typeface="+mn-ea"/>
                <a:cs typeface="+mn-ea"/>
                <a:sym typeface="+mn-lt"/>
              </a:rPr>
              <a:t>调度</a:t>
            </a:r>
            <a:r>
              <a:rPr lang="en-US" altLang="zh-CN" sz="1400" dirty="0" smtClean="0">
                <a:latin typeface="+mn-lt"/>
                <a:ea typeface="+mn-ea"/>
                <a:cs typeface="+mn-ea"/>
                <a:sym typeface="+mn-lt"/>
              </a:rPr>
              <a:t>Pod</a:t>
            </a:r>
            <a:r>
              <a:rPr lang="zh-CN" altLang="en-US" sz="1400" dirty="0" smtClean="0">
                <a:latin typeface="+mn-lt"/>
                <a:ea typeface="+mn-ea"/>
                <a:cs typeface="+mn-ea"/>
                <a:sym typeface="+mn-lt"/>
              </a:rPr>
              <a:t>时，将</a:t>
            </a:r>
            <a:r>
              <a:rPr lang="en-US" altLang="zh-CN" sz="1400" dirty="0" smtClean="0">
                <a:latin typeface="+mn-lt"/>
                <a:ea typeface="+mn-ea"/>
                <a:cs typeface="+mn-ea"/>
                <a:sym typeface="+mn-lt"/>
              </a:rPr>
              <a:t>Node</a:t>
            </a:r>
            <a:r>
              <a:rPr lang="zh-CN" altLang="en-US" sz="1400" dirty="0" smtClean="0">
                <a:latin typeface="+mn-lt"/>
                <a:ea typeface="+mn-ea"/>
                <a:cs typeface="+mn-ea"/>
                <a:sym typeface="+mn-lt"/>
              </a:rPr>
              <a:t>的名称作为匹配条件</a:t>
            </a:r>
            <a:endParaRPr lang="zh-CN" altLang="en-US" sz="1400" dirty="0">
              <a:latin typeface="+mn-lt"/>
              <a:ea typeface="+mn-ea"/>
              <a:cs typeface="+mn-ea"/>
              <a:sym typeface="+mn-lt"/>
            </a:endParaRPr>
          </a:p>
          <a:p>
            <a:endParaRPr lang="zh-CN" altLang="en-US" sz="1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771031"/>
            <a:ext cx="10153650" cy="4068811"/>
          </a:xfrm>
        </p:spPr>
        <p:txBody>
          <a:bodyPr/>
          <a:lstStyle/>
          <a:p>
            <a:r>
              <a:rPr lang="zh-CN" altLang="en-US" dirty="0">
                <a:solidFill>
                  <a:schemeClr val="bg1">
                    <a:lumMod val="50000"/>
                  </a:schemeClr>
                </a:solidFill>
                <a:latin typeface="+mn-lt"/>
                <a:ea typeface="+mn-ea"/>
                <a:cs typeface="+mn-ea"/>
                <a:sym typeface="+mn-lt"/>
              </a:rPr>
              <a:t>单机容器面临的问题</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介绍</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安装</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对象的基本操作</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 </a:t>
            </a:r>
            <a:r>
              <a:rPr lang="en-US" altLang="zh-CN" dirty="0">
                <a:solidFill>
                  <a:schemeClr val="bg1">
                    <a:lumMod val="50000"/>
                  </a:schemeClr>
                </a:solidFill>
                <a:latin typeface="+mn-lt"/>
                <a:ea typeface="+mn-ea"/>
                <a:cs typeface="+mn-ea"/>
                <a:sym typeface="+mn-lt"/>
              </a:rPr>
              <a:t>YAML</a:t>
            </a:r>
            <a:r>
              <a:rPr lang="zh-CN" altLang="en-US" dirty="0">
                <a:solidFill>
                  <a:schemeClr val="bg1">
                    <a:lumMod val="50000"/>
                  </a:schemeClr>
                </a:solidFill>
                <a:latin typeface="+mn-lt"/>
                <a:ea typeface="+mn-ea"/>
                <a:cs typeface="+mn-ea"/>
                <a:sym typeface="+mn-lt"/>
              </a:rPr>
              <a:t>文件编写基础</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常用工作负载</a:t>
            </a:r>
            <a:endParaRPr lang="en-US" altLang="zh-CN" dirty="0">
              <a:solidFill>
                <a:schemeClr val="bg1">
                  <a:lumMod val="50000"/>
                </a:schemeClr>
              </a:solidFill>
              <a:latin typeface="+mn-lt"/>
              <a:ea typeface="+mn-ea"/>
              <a:cs typeface="+mn-ea"/>
              <a:sym typeface="+mn-lt"/>
            </a:endParaRPr>
          </a:p>
          <a:p>
            <a:r>
              <a:rPr lang="en-US" altLang="zh-CN" dirty="0">
                <a:solidFill>
                  <a:schemeClr val="bg1">
                    <a:lumMod val="50000"/>
                  </a:schemeClr>
                </a:solidFill>
                <a:latin typeface="+mn-lt"/>
                <a:ea typeface="+mn-ea"/>
                <a:cs typeface="+mn-ea"/>
                <a:sym typeface="+mn-lt"/>
              </a:rPr>
              <a:t>Kubernetes</a:t>
            </a:r>
            <a:r>
              <a:rPr lang="zh-CN" altLang="en-US" dirty="0">
                <a:solidFill>
                  <a:schemeClr val="bg1">
                    <a:lumMod val="50000"/>
                  </a:schemeClr>
                </a:solidFill>
                <a:latin typeface="+mn-lt"/>
                <a:ea typeface="+mn-ea"/>
                <a:cs typeface="+mn-ea"/>
                <a:sym typeface="+mn-lt"/>
              </a:rPr>
              <a:t>调度器简介</a:t>
            </a:r>
            <a:endParaRPr lang="en-US" altLang="zh-CN" dirty="0">
              <a:solidFill>
                <a:schemeClr val="bg1">
                  <a:lumMod val="50000"/>
                </a:schemeClr>
              </a:solidFill>
              <a:latin typeface="+mn-lt"/>
              <a:ea typeface="+mn-ea"/>
              <a:cs typeface="+mn-ea"/>
              <a:sym typeface="+mn-lt"/>
            </a:endParaRPr>
          </a:p>
          <a:p>
            <a:r>
              <a:rPr lang="en-US" altLang="zh-CN" b="1" dirty="0" smtClean="0">
                <a:latin typeface="+mn-lt"/>
                <a:ea typeface="+mn-ea"/>
                <a:cs typeface="+mn-ea"/>
                <a:sym typeface="+mn-lt"/>
              </a:rPr>
              <a:t>Helm</a:t>
            </a:r>
            <a:r>
              <a:rPr lang="zh-CN" altLang="en-US" b="1" dirty="0" smtClean="0">
                <a:latin typeface="+mn-lt"/>
                <a:ea typeface="+mn-ea"/>
                <a:cs typeface="+mn-ea"/>
                <a:sym typeface="+mn-lt"/>
              </a:rPr>
              <a:t>简介</a:t>
            </a:r>
            <a:endParaRPr lang="zh-CN" altLang="en-US" b="1" dirty="0">
              <a:latin typeface="+mn-lt"/>
              <a:ea typeface="+mn-ea"/>
              <a:cs typeface="+mn-ea"/>
              <a:sym typeface="+mn-lt"/>
            </a:endParaRPr>
          </a:p>
          <a:p>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Helm</a:t>
            </a:r>
            <a:r>
              <a:rPr lang="zh-CN" altLang="en-US" dirty="0" smtClean="0">
                <a:latin typeface="+mn-lt"/>
                <a:ea typeface="+mn-ea"/>
                <a:cs typeface="+mn-ea"/>
                <a:sym typeface="+mn-lt"/>
              </a:rPr>
              <a:t>介绍</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en-US" altLang="zh-CN" sz="1800" dirty="0" smtClean="0">
                <a:latin typeface="+mn-lt"/>
                <a:ea typeface="+mn-ea"/>
                <a:cs typeface="+mn-ea"/>
                <a:sym typeface="+mn-lt"/>
              </a:rPr>
              <a:t>Kubernetes</a:t>
            </a:r>
            <a:r>
              <a:rPr lang="zh-CN" altLang="en-US" sz="1800" dirty="0" smtClean="0">
                <a:latin typeface="+mn-lt"/>
                <a:ea typeface="+mn-ea"/>
                <a:cs typeface="+mn-ea"/>
                <a:sym typeface="+mn-lt"/>
              </a:rPr>
              <a:t>在部署有多个服务组成的应用时，有以下问题：</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无法对所涉服务进行整体管理</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无法对所涉服务脚本进行有效复用</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无法对应用进行版本管理</a:t>
            </a:r>
            <a:endParaRPr lang="en-US" altLang="zh-CN" sz="1600" dirty="0">
              <a:latin typeface="+mn-lt"/>
              <a:ea typeface="+mn-ea"/>
              <a:cs typeface="+mn-ea"/>
              <a:sym typeface="+mn-lt"/>
            </a:endParaRPr>
          </a:p>
          <a:p>
            <a:r>
              <a:rPr lang="en-US" altLang="zh-CN" sz="1800" dirty="0" smtClean="0">
                <a:latin typeface="+mn-lt"/>
                <a:ea typeface="+mn-ea"/>
                <a:cs typeface="+mn-ea"/>
                <a:sym typeface="+mn-lt"/>
              </a:rPr>
              <a:t>Helm</a:t>
            </a:r>
            <a:r>
              <a:rPr lang="zh-CN" altLang="en-US" sz="1800" dirty="0" smtClean="0">
                <a:latin typeface="+mn-lt"/>
                <a:ea typeface="+mn-ea"/>
                <a:cs typeface="+mn-ea"/>
                <a:sym typeface="+mn-lt"/>
              </a:rPr>
              <a:t>是</a:t>
            </a:r>
            <a:r>
              <a:rPr lang="en-US" altLang="zh-CN" sz="1800" dirty="0" smtClean="0">
                <a:latin typeface="+mn-lt"/>
                <a:ea typeface="+mn-ea"/>
                <a:cs typeface="+mn-ea"/>
                <a:sym typeface="+mn-lt"/>
              </a:rPr>
              <a:t>kubernetes</a:t>
            </a:r>
            <a:r>
              <a:rPr lang="zh-CN" altLang="en-US" sz="1800" dirty="0" smtClean="0">
                <a:latin typeface="+mn-lt"/>
                <a:ea typeface="+mn-ea"/>
                <a:cs typeface="+mn-ea"/>
                <a:sym typeface="+mn-lt"/>
              </a:rPr>
              <a:t>的包管理工具，是查找、分享和使用软件构建</a:t>
            </a:r>
            <a:r>
              <a:rPr lang="en-US" altLang="zh-CN" sz="1800" dirty="0" smtClean="0">
                <a:latin typeface="+mn-lt"/>
                <a:ea typeface="+mn-ea"/>
                <a:cs typeface="+mn-ea"/>
                <a:sym typeface="+mn-lt"/>
              </a:rPr>
              <a:t>kubernetes</a:t>
            </a:r>
            <a:r>
              <a:rPr lang="zh-CN" altLang="en-US" sz="1800" dirty="0" smtClean="0">
                <a:latin typeface="+mn-lt"/>
                <a:ea typeface="+mn-ea"/>
                <a:cs typeface="+mn-ea"/>
                <a:sym typeface="+mn-lt"/>
              </a:rPr>
              <a:t>的最优方式</a:t>
            </a:r>
            <a:endParaRPr lang="en-US" altLang="zh-CN" sz="1800" dirty="0" smtClean="0">
              <a:latin typeface="+mn-lt"/>
              <a:ea typeface="+mn-ea"/>
              <a:cs typeface="+mn-ea"/>
              <a:sym typeface="+mn-lt"/>
            </a:endParaRPr>
          </a:p>
          <a:p>
            <a:r>
              <a:rPr lang="en-US" altLang="zh-CN" sz="1800" dirty="0" smtClean="0">
                <a:latin typeface="+mn-lt"/>
                <a:ea typeface="+mn-ea"/>
                <a:cs typeface="+mn-ea"/>
                <a:sym typeface="+mn-lt"/>
              </a:rPr>
              <a:t>Helm</a:t>
            </a:r>
            <a:r>
              <a:rPr lang="zh-CN" altLang="en-US" sz="1800" dirty="0" smtClean="0">
                <a:latin typeface="+mn-lt"/>
                <a:ea typeface="+mn-ea"/>
                <a:cs typeface="+mn-ea"/>
                <a:sym typeface="+mn-lt"/>
              </a:rPr>
              <a:t>有以下功能：</a:t>
            </a:r>
            <a:endParaRPr lang="en-US" altLang="zh-CN" sz="1800" dirty="0" smtClean="0">
              <a:latin typeface="+mn-lt"/>
              <a:ea typeface="+mn-ea"/>
              <a:cs typeface="+mn-ea"/>
              <a:sym typeface="+mn-lt"/>
            </a:endParaRPr>
          </a:p>
          <a:p>
            <a:pPr lvl="1"/>
            <a:r>
              <a:rPr lang="zh-CN" altLang="en-US" sz="1600" dirty="0">
                <a:latin typeface="+mn-lt"/>
                <a:ea typeface="+mn-ea"/>
                <a:cs typeface="+mn-ea"/>
                <a:sym typeface="+mn-lt"/>
              </a:rPr>
              <a:t>从头开始创建新的</a:t>
            </a:r>
            <a:r>
              <a:rPr lang="en-US" altLang="zh-CN" sz="1600" dirty="0">
                <a:latin typeface="+mn-lt"/>
                <a:ea typeface="+mn-ea"/>
                <a:cs typeface="+mn-ea"/>
                <a:sym typeface="+mn-lt"/>
              </a:rPr>
              <a:t>chart</a:t>
            </a:r>
            <a:endParaRPr lang="en-US" altLang="zh-CN" sz="1600" dirty="0">
              <a:latin typeface="+mn-lt"/>
              <a:ea typeface="+mn-ea"/>
              <a:cs typeface="+mn-ea"/>
              <a:sym typeface="+mn-lt"/>
            </a:endParaRPr>
          </a:p>
          <a:p>
            <a:pPr lvl="1"/>
            <a:r>
              <a:rPr lang="zh-CN" altLang="en-US" sz="1600" dirty="0">
                <a:latin typeface="+mn-lt"/>
                <a:ea typeface="+mn-ea"/>
                <a:cs typeface="+mn-ea"/>
                <a:sym typeface="+mn-lt"/>
              </a:rPr>
              <a:t>将</a:t>
            </a:r>
            <a:r>
              <a:rPr lang="en-US" altLang="zh-CN" sz="1600" dirty="0">
                <a:latin typeface="+mn-lt"/>
                <a:ea typeface="+mn-ea"/>
                <a:cs typeface="+mn-ea"/>
                <a:sym typeface="+mn-lt"/>
              </a:rPr>
              <a:t>chart</a:t>
            </a:r>
            <a:r>
              <a:rPr lang="zh-CN" altLang="en-US" sz="1600" dirty="0">
                <a:latin typeface="+mn-lt"/>
                <a:ea typeface="+mn-ea"/>
                <a:cs typeface="+mn-ea"/>
                <a:sym typeface="+mn-lt"/>
              </a:rPr>
              <a:t>打包成</a:t>
            </a:r>
            <a:r>
              <a:rPr lang="zh-CN" altLang="en-US" sz="1600" dirty="0" smtClean="0">
                <a:latin typeface="+mn-lt"/>
                <a:ea typeface="+mn-ea"/>
                <a:cs typeface="+mn-ea"/>
                <a:sym typeface="+mn-lt"/>
              </a:rPr>
              <a:t>归档（</a:t>
            </a:r>
            <a:r>
              <a:rPr lang="en-US" altLang="zh-CN" sz="1600" dirty="0" err="1" smtClean="0">
                <a:latin typeface="+mn-lt"/>
                <a:ea typeface="+mn-ea"/>
                <a:cs typeface="+mn-ea"/>
                <a:sym typeface="+mn-lt"/>
              </a:rPr>
              <a:t>tgz</a:t>
            </a:r>
            <a:r>
              <a:rPr lang="zh-CN" altLang="en-US" sz="1600" dirty="0" smtClean="0">
                <a:latin typeface="+mn-lt"/>
                <a:ea typeface="+mn-ea"/>
                <a:cs typeface="+mn-ea"/>
                <a:sym typeface="+mn-lt"/>
              </a:rPr>
              <a:t>）文件</a:t>
            </a:r>
            <a:endParaRPr lang="zh-CN" altLang="en-US" sz="1600" dirty="0">
              <a:latin typeface="+mn-lt"/>
              <a:ea typeface="+mn-ea"/>
              <a:cs typeface="+mn-ea"/>
              <a:sym typeface="+mn-lt"/>
            </a:endParaRPr>
          </a:p>
          <a:p>
            <a:pPr lvl="1"/>
            <a:r>
              <a:rPr lang="zh-CN" altLang="en-US" sz="1600" dirty="0">
                <a:latin typeface="+mn-lt"/>
                <a:ea typeface="+mn-ea"/>
                <a:cs typeface="+mn-ea"/>
                <a:sym typeface="+mn-lt"/>
              </a:rPr>
              <a:t>与存储</a:t>
            </a:r>
            <a:r>
              <a:rPr lang="en-US" altLang="zh-CN" sz="1600" dirty="0">
                <a:latin typeface="+mn-lt"/>
                <a:ea typeface="+mn-ea"/>
                <a:cs typeface="+mn-ea"/>
                <a:sym typeface="+mn-lt"/>
              </a:rPr>
              <a:t>chart</a:t>
            </a:r>
            <a:r>
              <a:rPr lang="zh-CN" altLang="en-US" sz="1600" dirty="0">
                <a:latin typeface="+mn-lt"/>
                <a:ea typeface="+mn-ea"/>
                <a:cs typeface="+mn-ea"/>
                <a:sym typeface="+mn-lt"/>
              </a:rPr>
              <a:t>的仓库进行交互</a:t>
            </a:r>
            <a:endParaRPr lang="zh-CN" altLang="en-US" sz="1600" dirty="0">
              <a:latin typeface="+mn-lt"/>
              <a:ea typeface="+mn-ea"/>
              <a:cs typeface="+mn-ea"/>
              <a:sym typeface="+mn-lt"/>
            </a:endParaRPr>
          </a:p>
          <a:p>
            <a:pPr lvl="1"/>
            <a:r>
              <a:rPr lang="zh-CN" altLang="en-US" sz="1600" dirty="0">
                <a:latin typeface="+mn-lt"/>
                <a:ea typeface="+mn-ea"/>
                <a:cs typeface="+mn-ea"/>
                <a:sym typeface="+mn-lt"/>
              </a:rPr>
              <a:t>在现有的</a:t>
            </a:r>
            <a:r>
              <a:rPr lang="en-US" altLang="zh-CN" sz="1600" dirty="0">
                <a:latin typeface="+mn-lt"/>
                <a:ea typeface="+mn-ea"/>
                <a:cs typeface="+mn-ea"/>
                <a:sym typeface="+mn-lt"/>
              </a:rPr>
              <a:t>Kubernetes</a:t>
            </a:r>
            <a:r>
              <a:rPr lang="zh-CN" altLang="en-US" sz="1600" dirty="0">
                <a:latin typeface="+mn-lt"/>
                <a:ea typeface="+mn-ea"/>
                <a:cs typeface="+mn-ea"/>
                <a:sym typeface="+mn-lt"/>
              </a:rPr>
              <a:t>集群中安装和卸载</a:t>
            </a:r>
            <a:r>
              <a:rPr lang="en-US" altLang="zh-CN" sz="1600" dirty="0">
                <a:latin typeface="+mn-lt"/>
                <a:ea typeface="+mn-ea"/>
                <a:cs typeface="+mn-ea"/>
                <a:sym typeface="+mn-lt"/>
              </a:rPr>
              <a:t>chart</a:t>
            </a:r>
            <a:endParaRPr lang="en-US" altLang="zh-CN" sz="1600" dirty="0">
              <a:latin typeface="+mn-lt"/>
              <a:ea typeface="+mn-ea"/>
              <a:cs typeface="+mn-ea"/>
              <a:sym typeface="+mn-lt"/>
            </a:endParaRPr>
          </a:p>
          <a:p>
            <a:pPr lvl="1"/>
            <a:r>
              <a:rPr lang="zh-CN" altLang="en-US" sz="1600" dirty="0">
                <a:latin typeface="+mn-lt"/>
                <a:ea typeface="+mn-ea"/>
                <a:cs typeface="+mn-ea"/>
                <a:sym typeface="+mn-lt"/>
              </a:rPr>
              <a:t>管理与</a:t>
            </a:r>
            <a:r>
              <a:rPr lang="en-US" altLang="zh-CN" sz="1600" dirty="0">
                <a:latin typeface="+mn-lt"/>
                <a:ea typeface="+mn-ea"/>
                <a:cs typeface="+mn-ea"/>
                <a:sym typeface="+mn-lt"/>
              </a:rPr>
              <a:t>Helm</a:t>
            </a:r>
            <a:r>
              <a:rPr lang="zh-CN" altLang="en-US" sz="1600" dirty="0">
                <a:latin typeface="+mn-lt"/>
                <a:ea typeface="+mn-ea"/>
                <a:cs typeface="+mn-ea"/>
                <a:sym typeface="+mn-lt"/>
              </a:rPr>
              <a:t>一起安装的</a:t>
            </a:r>
            <a:r>
              <a:rPr lang="en-US" altLang="zh-CN" sz="1600" dirty="0">
                <a:latin typeface="+mn-lt"/>
                <a:ea typeface="+mn-ea"/>
                <a:cs typeface="+mn-ea"/>
                <a:sym typeface="+mn-lt"/>
              </a:rPr>
              <a:t>chart</a:t>
            </a:r>
            <a:r>
              <a:rPr lang="zh-CN" altLang="en-US" sz="1600" dirty="0">
                <a:latin typeface="+mn-lt"/>
                <a:ea typeface="+mn-ea"/>
                <a:cs typeface="+mn-ea"/>
                <a:sym typeface="+mn-lt"/>
              </a:rPr>
              <a:t>的发布周期</a:t>
            </a:r>
            <a:endParaRPr lang="zh-CN" altLang="en-US" sz="16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Helm</a:t>
            </a:r>
            <a:r>
              <a:rPr lang="zh-CN" altLang="en-US" dirty="0" smtClean="0">
                <a:latin typeface="+mn-lt"/>
                <a:ea typeface="+mn-ea"/>
                <a:cs typeface="+mn-ea"/>
                <a:sym typeface="+mn-lt"/>
              </a:rPr>
              <a:t>介绍</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en-US" altLang="zh-CN" sz="1800" dirty="0" smtClean="0">
                <a:latin typeface="+mn-lt"/>
                <a:ea typeface="+mn-ea"/>
                <a:cs typeface="+mn-ea"/>
                <a:sym typeface="+mn-lt"/>
              </a:rPr>
              <a:t>Helm</a:t>
            </a:r>
            <a:r>
              <a:rPr lang="zh-CN" altLang="en-US" sz="1800" dirty="0" smtClean="0">
                <a:latin typeface="+mn-lt"/>
                <a:ea typeface="+mn-ea"/>
                <a:cs typeface="+mn-ea"/>
                <a:sym typeface="+mn-lt"/>
              </a:rPr>
              <a:t>有以下基本概念</a:t>
            </a:r>
            <a:endParaRPr lang="en-US" altLang="zh-CN" sz="1800" dirty="0" smtClean="0">
              <a:latin typeface="+mn-lt"/>
              <a:ea typeface="+mn-ea"/>
              <a:cs typeface="+mn-ea"/>
              <a:sym typeface="+mn-lt"/>
            </a:endParaRPr>
          </a:p>
          <a:p>
            <a:pPr lvl="1"/>
            <a:r>
              <a:rPr lang="en-US" altLang="zh-CN" sz="1600" dirty="0" smtClean="0">
                <a:latin typeface="+mn-lt"/>
                <a:ea typeface="+mn-ea"/>
                <a:cs typeface="+mn-ea"/>
                <a:sym typeface="+mn-lt"/>
              </a:rPr>
              <a:t>Chart</a:t>
            </a:r>
            <a:endParaRPr lang="en-US" altLang="zh-CN" sz="1600" dirty="0" smtClean="0">
              <a:latin typeface="+mn-lt"/>
              <a:ea typeface="+mn-ea"/>
              <a:cs typeface="+mn-ea"/>
              <a:sym typeface="+mn-lt"/>
            </a:endParaRPr>
          </a:p>
          <a:p>
            <a:pPr lvl="2"/>
            <a:r>
              <a:rPr lang="zh-CN" altLang="en-US" sz="1400" dirty="0" smtClean="0">
                <a:latin typeface="+mn-lt"/>
                <a:ea typeface="+mn-ea"/>
                <a:cs typeface="+mn-ea"/>
                <a:sym typeface="+mn-lt"/>
              </a:rPr>
              <a:t>创建</a:t>
            </a:r>
            <a:r>
              <a:rPr lang="en-US" altLang="zh-CN" sz="1400" dirty="0">
                <a:latin typeface="+mn-lt"/>
                <a:ea typeface="+mn-ea"/>
                <a:cs typeface="+mn-ea"/>
                <a:sym typeface="+mn-lt"/>
              </a:rPr>
              <a:t>Kubernetes</a:t>
            </a:r>
            <a:r>
              <a:rPr lang="zh-CN" altLang="en-US" sz="1400" dirty="0">
                <a:latin typeface="+mn-lt"/>
                <a:ea typeface="+mn-ea"/>
                <a:cs typeface="+mn-ea"/>
                <a:sym typeface="+mn-lt"/>
              </a:rPr>
              <a:t>应用程序所必需的一组信息</a:t>
            </a:r>
            <a:endParaRPr lang="en-US" altLang="zh-CN" sz="1400" dirty="0" smtClean="0">
              <a:latin typeface="+mn-lt"/>
              <a:ea typeface="+mn-ea"/>
              <a:cs typeface="+mn-ea"/>
              <a:sym typeface="+mn-lt"/>
            </a:endParaRPr>
          </a:p>
          <a:p>
            <a:pPr lvl="1"/>
            <a:r>
              <a:rPr lang="en-US" altLang="zh-CN" sz="1600" dirty="0">
                <a:latin typeface="+mn-lt"/>
                <a:ea typeface="+mn-ea"/>
                <a:cs typeface="+mn-ea"/>
                <a:sym typeface="+mn-lt"/>
              </a:rPr>
              <a:t>Config</a:t>
            </a:r>
            <a:endParaRPr lang="en-US" altLang="zh-CN" sz="1600" dirty="0">
              <a:latin typeface="+mn-lt"/>
              <a:ea typeface="+mn-ea"/>
              <a:cs typeface="+mn-ea"/>
              <a:sym typeface="+mn-lt"/>
            </a:endParaRPr>
          </a:p>
          <a:p>
            <a:pPr lvl="2"/>
            <a:r>
              <a:rPr lang="en-US" altLang="zh-CN" sz="1400" dirty="0" smtClean="0">
                <a:latin typeface="+mn-lt"/>
                <a:ea typeface="+mn-ea"/>
                <a:cs typeface="+mn-ea"/>
                <a:sym typeface="+mn-lt"/>
              </a:rPr>
              <a:t>Config </a:t>
            </a:r>
            <a:r>
              <a:rPr lang="zh-CN" altLang="en-US" sz="1400" dirty="0">
                <a:latin typeface="+mn-lt"/>
                <a:ea typeface="+mn-ea"/>
                <a:cs typeface="+mn-ea"/>
                <a:sym typeface="+mn-lt"/>
              </a:rPr>
              <a:t>包含了可以合并到打包的</a:t>
            </a:r>
            <a:r>
              <a:rPr lang="en-US" altLang="zh-CN" sz="1400" dirty="0">
                <a:latin typeface="+mn-lt"/>
                <a:ea typeface="+mn-ea"/>
                <a:cs typeface="+mn-ea"/>
                <a:sym typeface="+mn-lt"/>
              </a:rPr>
              <a:t>chart</a:t>
            </a:r>
            <a:r>
              <a:rPr lang="zh-CN" altLang="en-US" sz="1400" dirty="0">
                <a:latin typeface="+mn-lt"/>
                <a:ea typeface="+mn-ea"/>
                <a:cs typeface="+mn-ea"/>
                <a:sym typeface="+mn-lt"/>
              </a:rPr>
              <a:t>中的配置信息，用于创建一个可发布的对象</a:t>
            </a:r>
            <a:endParaRPr lang="en-US" altLang="zh-CN" sz="1400" dirty="0">
              <a:latin typeface="+mn-lt"/>
              <a:ea typeface="+mn-ea"/>
              <a:cs typeface="+mn-ea"/>
              <a:sym typeface="+mn-lt"/>
            </a:endParaRPr>
          </a:p>
          <a:p>
            <a:pPr lvl="1"/>
            <a:r>
              <a:rPr lang="en-US" altLang="zh-CN" sz="1600" dirty="0" smtClean="0">
                <a:latin typeface="+mn-lt"/>
                <a:ea typeface="+mn-ea"/>
                <a:cs typeface="+mn-ea"/>
                <a:sym typeface="+mn-lt"/>
              </a:rPr>
              <a:t>Release</a:t>
            </a:r>
            <a:endParaRPr lang="en-US" altLang="zh-CN" sz="1600" dirty="0" smtClean="0">
              <a:latin typeface="+mn-lt"/>
              <a:ea typeface="+mn-ea"/>
              <a:cs typeface="+mn-ea"/>
              <a:sym typeface="+mn-lt"/>
            </a:endParaRPr>
          </a:p>
          <a:p>
            <a:pPr lvl="2"/>
            <a:r>
              <a:rPr lang="en-US" altLang="zh-CN" sz="1400" dirty="0" smtClean="0">
                <a:latin typeface="+mn-lt"/>
                <a:ea typeface="+mn-ea"/>
                <a:cs typeface="+mn-ea"/>
                <a:sym typeface="+mn-lt"/>
              </a:rPr>
              <a:t>Release</a:t>
            </a:r>
            <a:r>
              <a:rPr lang="zh-CN" altLang="en-US" sz="1400" dirty="0" smtClean="0">
                <a:latin typeface="+mn-lt"/>
                <a:ea typeface="+mn-ea"/>
                <a:cs typeface="+mn-ea"/>
                <a:sym typeface="+mn-lt"/>
              </a:rPr>
              <a:t>是</a:t>
            </a:r>
            <a:r>
              <a:rPr lang="en-US" altLang="zh-CN" sz="1400" dirty="0" smtClean="0">
                <a:latin typeface="+mn-lt"/>
                <a:ea typeface="+mn-ea"/>
                <a:cs typeface="+mn-ea"/>
                <a:sym typeface="+mn-lt"/>
              </a:rPr>
              <a:t>chart</a:t>
            </a:r>
            <a:r>
              <a:rPr lang="zh-CN" altLang="en-US" sz="1400" dirty="0">
                <a:latin typeface="+mn-lt"/>
                <a:ea typeface="+mn-ea"/>
                <a:cs typeface="+mn-ea"/>
                <a:sym typeface="+mn-lt"/>
              </a:rPr>
              <a:t>的部署实例，一个</a:t>
            </a:r>
            <a:r>
              <a:rPr lang="en-US" altLang="zh-CN" sz="1400" dirty="0">
                <a:latin typeface="+mn-lt"/>
                <a:ea typeface="+mn-ea"/>
                <a:cs typeface="+mn-ea"/>
                <a:sym typeface="+mn-lt"/>
              </a:rPr>
              <a:t>chart</a:t>
            </a:r>
            <a:r>
              <a:rPr lang="zh-CN" altLang="en-US" sz="1400" dirty="0">
                <a:latin typeface="+mn-lt"/>
                <a:ea typeface="+mn-ea"/>
                <a:cs typeface="+mn-ea"/>
                <a:sym typeface="+mn-lt"/>
              </a:rPr>
              <a:t>在一个</a:t>
            </a:r>
            <a:r>
              <a:rPr lang="en-US" altLang="zh-CN" sz="1400" dirty="0">
                <a:latin typeface="+mn-lt"/>
                <a:ea typeface="+mn-ea"/>
                <a:cs typeface="+mn-ea"/>
                <a:sym typeface="+mn-lt"/>
              </a:rPr>
              <a:t>Kubernetes</a:t>
            </a:r>
            <a:r>
              <a:rPr lang="zh-CN" altLang="en-US" sz="1400" dirty="0">
                <a:latin typeface="+mn-lt"/>
                <a:ea typeface="+mn-ea"/>
                <a:cs typeface="+mn-ea"/>
                <a:sym typeface="+mn-lt"/>
              </a:rPr>
              <a:t>集群上可以有多个</a:t>
            </a:r>
            <a:r>
              <a:rPr lang="en-US" altLang="zh-CN" sz="1400" dirty="0" smtClean="0">
                <a:latin typeface="+mn-lt"/>
                <a:ea typeface="+mn-ea"/>
                <a:cs typeface="+mn-ea"/>
                <a:sym typeface="+mn-lt"/>
              </a:rPr>
              <a:t>release</a:t>
            </a:r>
            <a:endParaRPr lang="en-US" altLang="zh-CN" sz="1400" dirty="0" smtClean="0">
              <a:latin typeface="+mn-lt"/>
              <a:ea typeface="+mn-ea"/>
              <a:cs typeface="+mn-ea"/>
              <a:sym typeface="+mn-lt"/>
            </a:endParaRPr>
          </a:p>
          <a:p>
            <a:pPr marL="302260" lvl="1" indent="-302260" algn="just">
              <a:spcBef>
                <a:spcPts val="790"/>
              </a:spcBef>
              <a:buFont typeface="Wingdings" panose="05000000000000000000" pitchFamily="2" charset="2"/>
              <a:buChar char="l"/>
            </a:pPr>
            <a:r>
              <a:rPr lang="en-US" altLang="zh-CN" sz="1800" dirty="0">
                <a:latin typeface="+mn-lt"/>
                <a:ea typeface="+mn-ea"/>
                <a:cs typeface="+mn-ea"/>
                <a:sym typeface="+mn-lt"/>
              </a:rPr>
              <a:t>Helm</a:t>
            </a:r>
            <a:r>
              <a:rPr lang="zh-CN" altLang="en-US" sz="1800" dirty="0" smtClean="0">
                <a:latin typeface="+mn-lt"/>
                <a:ea typeface="+mn-ea"/>
                <a:cs typeface="+mn-ea"/>
                <a:sym typeface="+mn-lt"/>
              </a:rPr>
              <a:t>包含以下</a:t>
            </a:r>
            <a:r>
              <a:rPr lang="zh-CN" altLang="en-US" sz="1800" dirty="0">
                <a:latin typeface="+mn-lt"/>
                <a:ea typeface="+mn-ea"/>
                <a:cs typeface="+mn-ea"/>
                <a:sym typeface="+mn-lt"/>
              </a:rPr>
              <a:t>组件：</a:t>
            </a:r>
            <a:endParaRPr lang="en-US" altLang="zh-CN" sz="1800" dirty="0">
              <a:latin typeface="+mn-lt"/>
              <a:ea typeface="+mn-ea"/>
              <a:cs typeface="+mn-ea"/>
              <a:sym typeface="+mn-lt"/>
            </a:endParaRPr>
          </a:p>
          <a:p>
            <a:pPr lvl="1"/>
            <a:r>
              <a:rPr lang="en-US" altLang="zh-CN" sz="1600" dirty="0">
                <a:latin typeface="+mn-lt"/>
                <a:ea typeface="+mn-ea"/>
                <a:cs typeface="+mn-ea"/>
                <a:sym typeface="+mn-lt"/>
              </a:rPr>
              <a:t>Helm</a:t>
            </a:r>
            <a:r>
              <a:rPr lang="zh-CN" altLang="en-US" sz="1600" dirty="0" smtClean="0">
                <a:latin typeface="+mn-lt"/>
                <a:ea typeface="+mn-ea"/>
                <a:cs typeface="+mn-ea"/>
                <a:sym typeface="+mn-lt"/>
              </a:rPr>
              <a:t>客户端</a:t>
            </a:r>
            <a:endParaRPr lang="en-US" altLang="zh-CN" sz="1600" dirty="0" smtClean="0">
              <a:latin typeface="+mn-lt"/>
              <a:ea typeface="+mn-ea"/>
              <a:cs typeface="+mn-ea"/>
              <a:sym typeface="+mn-lt"/>
            </a:endParaRPr>
          </a:p>
          <a:p>
            <a:pPr lvl="1"/>
            <a:r>
              <a:rPr lang="en-US" altLang="zh-CN" sz="1600" dirty="0">
                <a:latin typeface="+mn-lt"/>
                <a:ea typeface="+mn-ea"/>
                <a:cs typeface="+mn-ea"/>
                <a:sym typeface="+mn-lt"/>
              </a:rPr>
              <a:t>Helm</a:t>
            </a:r>
            <a:r>
              <a:rPr lang="zh-CN" altLang="en-US" sz="1600" dirty="0">
                <a:latin typeface="+mn-lt"/>
                <a:ea typeface="+mn-ea"/>
                <a:cs typeface="+mn-ea"/>
                <a:sym typeface="+mn-lt"/>
              </a:rPr>
              <a:t>库</a:t>
            </a:r>
            <a:endParaRPr lang="zh-CN" altLang="en-US" sz="16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Helm</a:t>
            </a:r>
            <a:r>
              <a:rPr lang="zh-CN" altLang="en-US" dirty="0" smtClean="0">
                <a:latin typeface="+mn-lt"/>
                <a:ea typeface="+mn-ea"/>
                <a:cs typeface="+mn-ea"/>
                <a:sym typeface="+mn-lt"/>
              </a:rPr>
              <a:t>基本操作</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a:latin typeface="+mn-lt"/>
                <a:ea typeface="+mn-ea"/>
                <a:cs typeface="+mn-ea"/>
                <a:sym typeface="+mn-lt"/>
              </a:rPr>
              <a:t>配置</a:t>
            </a:r>
            <a:r>
              <a:rPr lang="en-US" altLang="zh-CN" sz="1800" dirty="0" smtClean="0">
                <a:latin typeface="+mn-lt"/>
                <a:ea typeface="+mn-ea"/>
                <a:cs typeface="+mn-ea"/>
                <a:sym typeface="+mn-lt"/>
              </a:rPr>
              <a:t>repo</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添加</a:t>
            </a:r>
            <a:r>
              <a:rPr lang="en-US" altLang="zh-CN" sz="1600" dirty="0" smtClean="0">
                <a:latin typeface="+mn-lt"/>
                <a:ea typeface="+mn-ea"/>
                <a:cs typeface="+mn-ea"/>
                <a:sym typeface="+mn-lt"/>
              </a:rPr>
              <a:t>helm</a:t>
            </a:r>
            <a:r>
              <a:rPr lang="zh-CN" altLang="en-US" sz="1600" dirty="0" smtClean="0">
                <a:latin typeface="+mn-lt"/>
                <a:ea typeface="+mn-ea"/>
                <a:cs typeface="+mn-ea"/>
                <a:sym typeface="+mn-lt"/>
              </a:rPr>
              <a:t>源：</a:t>
            </a:r>
            <a:r>
              <a:rPr lang="en-US" altLang="zh-CN" sz="1600" dirty="0">
                <a:latin typeface="+mn-lt"/>
                <a:ea typeface="+mn-ea"/>
                <a:cs typeface="+mn-ea"/>
                <a:sym typeface="+mn-lt"/>
              </a:rPr>
              <a:t>helm repo </a:t>
            </a:r>
            <a:r>
              <a:rPr lang="en-US" altLang="zh-CN" sz="1600" dirty="0" smtClean="0">
                <a:latin typeface="+mn-lt"/>
                <a:ea typeface="+mn-ea"/>
                <a:cs typeface="+mn-ea"/>
                <a:sym typeface="+mn-lt"/>
              </a:rPr>
              <a:t>add </a:t>
            </a:r>
            <a:r>
              <a:rPr lang="zh-CN" altLang="en-US" sz="1600" i="1" dirty="0" smtClean="0">
                <a:latin typeface="+mn-lt"/>
                <a:ea typeface="+mn-ea"/>
                <a:cs typeface="+mn-ea"/>
                <a:sym typeface="+mn-lt"/>
              </a:rPr>
              <a:t>名称 </a:t>
            </a:r>
            <a:r>
              <a:rPr lang="en-US" altLang="zh-CN" sz="1600" i="1" dirty="0" smtClean="0">
                <a:latin typeface="+mn-lt"/>
                <a:ea typeface="+mn-ea"/>
                <a:cs typeface="+mn-ea"/>
                <a:sym typeface="+mn-lt"/>
              </a:rPr>
              <a:t>helm</a:t>
            </a:r>
            <a:r>
              <a:rPr lang="zh-CN" altLang="en-US" sz="1600" i="1" dirty="0" smtClean="0">
                <a:latin typeface="+mn-lt"/>
                <a:ea typeface="+mn-ea"/>
                <a:cs typeface="+mn-ea"/>
                <a:sym typeface="+mn-lt"/>
              </a:rPr>
              <a:t>库链接</a:t>
            </a:r>
            <a:endParaRPr lang="en-US" altLang="zh-CN" sz="1600" i="1" dirty="0" smtClean="0">
              <a:latin typeface="+mn-lt"/>
              <a:ea typeface="+mn-ea"/>
              <a:cs typeface="+mn-ea"/>
              <a:sym typeface="+mn-lt"/>
            </a:endParaRPr>
          </a:p>
          <a:p>
            <a:pPr lvl="1"/>
            <a:r>
              <a:rPr lang="zh-CN" altLang="en-US" sz="1600" dirty="0" smtClean="0">
                <a:latin typeface="+mn-lt"/>
                <a:ea typeface="+mn-ea"/>
                <a:cs typeface="+mn-ea"/>
                <a:sym typeface="+mn-lt"/>
              </a:rPr>
              <a:t>查看</a:t>
            </a:r>
            <a:r>
              <a:rPr lang="en-US" altLang="zh-CN" sz="1600" dirty="0" smtClean="0">
                <a:latin typeface="+mn-lt"/>
                <a:ea typeface="+mn-ea"/>
                <a:cs typeface="+mn-ea"/>
                <a:sym typeface="+mn-lt"/>
              </a:rPr>
              <a:t>helm</a:t>
            </a:r>
            <a:r>
              <a:rPr lang="zh-CN" altLang="en-US" sz="1600" dirty="0" smtClean="0">
                <a:latin typeface="+mn-lt"/>
                <a:ea typeface="+mn-ea"/>
                <a:cs typeface="+mn-ea"/>
                <a:sym typeface="+mn-lt"/>
              </a:rPr>
              <a:t>源：</a:t>
            </a:r>
            <a:r>
              <a:rPr lang="en-US" altLang="zh-CN" sz="1600" dirty="0">
                <a:latin typeface="+mn-lt"/>
                <a:ea typeface="+mn-ea"/>
                <a:cs typeface="+mn-ea"/>
                <a:sym typeface="+mn-lt"/>
              </a:rPr>
              <a:t>helm repo list</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搜索</a:t>
            </a:r>
            <a:r>
              <a:rPr lang="en-US" altLang="zh-CN" sz="1600" dirty="0" smtClean="0">
                <a:latin typeface="+mn-lt"/>
                <a:ea typeface="+mn-ea"/>
                <a:cs typeface="+mn-ea"/>
                <a:sym typeface="+mn-lt"/>
              </a:rPr>
              <a:t>chart</a:t>
            </a:r>
            <a:r>
              <a:rPr lang="zh-CN" altLang="en-US" sz="1600" dirty="0" smtClean="0">
                <a:latin typeface="+mn-lt"/>
                <a:ea typeface="+mn-ea"/>
                <a:cs typeface="+mn-ea"/>
                <a:sym typeface="+mn-lt"/>
              </a:rPr>
              <a:t>：</a:t>
            </a:r>
            <a:r>
              <a:rPr lang="en-US" altLang="zh-CN" sz="1600" dirty="0" smtClean="0">
                <a:latin typeface="+mn-lt"/>
                <a:ea typeface="+mn-ea"/>
                <a:cs typeface="+mn-ea"/>
                <a:sym typeface="+mn-lt"/>
              </a:rPr>
              <a:t>helm search </a:t>
            </a:r>
            <a:r>
              <a:rPr lang="zh-CN" altLang="en-US" sz="1600" i="1" dirty="0" smtClean="0">
                <a:latin typeface="+mn-lt"/>
                <a:ea typeface="+mn-ea"/>
                <a:cs typeface="+mn-ea"/>
                <a:sym typeface="+mn-lt"/>
              </a:rPr>
              <a:t>名称</a:t>
            </a:r>
            <a:endParaRPr lang="en-US" altLang="zh-CN" sz="1600" i="1" dirty="0">
              <a:latin typeface="+mn-lt"/>
              <a:ea typeface="+mn-ea"/>
              <a:cs typeface="+mn-ea"/>
              <a:sym typeface="+mn-lt"/>
            </a:endParaRPr>
          </a:p>
          <a:p>
            <a:r>
              <a:rPr lang="zh-CN" altLang="en-US" sz="1800" dirty="0" smtClean="0">
                <a:latin typeface="+mn-lt"/>
                <a:ea typeface="+mn-ea"/>
                <a:cs typeface="+mn-ea"/>
                <a:sym typeface="+mn-lt"/>
              </a:rPr>
              <a:t>操控</a:t>
            </a:r>
            <a:r>
              <a:rPr lang="en-US" altLang="zh-CN" sz="1800" dirty="0" smtClean="0">
                <a:latin typeface="+mn-lt"/>
                <a:ea typeface="+mn-ea"/>
                <a:cs typeface="+mn-ea"/>
                <a:sym typeface="+mn-lt"/>
              </a:rPr>
              <a:t>chart	</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创建</a:t>
            </a:r>
            <a:r>
              <a:rPr lang="en-US" altLang="zh-CN" sz="1600" dirty="0" smtClean="0">
                <a:latin typeface="+mn-lt"/>
                <a:ea typeface="+mn-ea"/>
                <a:cs typeface="+mn-ea"/>
                <a:sym typeface="+mn-lt"/>
              </a:rPr>
              <a:t>chart</a:t>
            </a:r>
            <a:r>
              <a:rPr lang="zh-CN" altLang="en-US" sz="1600" dirty="0" smtClean="0">
                <a:latin typeface="+mn-lt"/>
                <a:ea typeface="+mn-ea"/>
                <a:cs typeface="+mn-ea"/>
                <a:sym typeface="+mn-lt"/>
              </a:rPr>
              <a:t>：</a:t>
            </a:r>
            <a:r>
              <a:rPr lang="en-US" altLang="zh-CN" sz="1600" dirty="0">
                <a:latin typeface="+mn-lt"/>
                <a:ea typeface="+mn-ea"/>
                <a:cs typeface="+mn-ea"/>
                <a:sym typeface="+mn-lt"/>
              </a:rPr>
              <a:t>helm </a:t>
            </a:r>
            <a:r>
              <a:rPr lang="en-US" altLang="zh-CN" sz="1600" dirty="0" smtClean="0">
                <a:latin typeface="+mn-lt"/>
                <a:ea typeface="+mn-ea"/>
                <a:cs typeface="+mn-ea"/>
                <a:sym typeface="+mn-lt"/>
              </a:rPr>
              <a:t>create </a:t>
            </a:r>
            <a:r>
              <a:rPr lang="zh-CN" altLang="en-US" sz="1600" i="1" dirty="0" smtClean="0">
                <a:latin typeface="+mn-lt"/>
                <a:ea typeface="+mn-ea"/>
                <a:cs typeface="+mn-ea"/>
                <a:sym typeface="+mn-lt"/>
              </a:rPr>
              <a:t>名称</a:t>
            </a:r>
            <a:endParaRPr lang="en-US" altLang="zh-CN" sz="1600" i="1" dirty="0" smtClean="0">
              <a:latin typeface="+mn-lt"/>
              <a:ea typeface="+mn-ea"/>
              <a:cs typeface="+mn-ea"/>
              <a:sym typeface="+mn-lt"/>
            </a:endParaRPr>
          </a:p>
          <a:p>
            <a:pPr lvl="1"/>
            <a:r>
              <a:rPr lang="zh-CN" altLang="en-US" sz="1600" dirty="0" smtClean="0">
                <a:latin typeface="+mn-lt"/>
                <a:ea typeface="+mn-ea"/>
                <a:cs typeface="+mn-ea"/>
                <a:sym typeface="+mn-lt"/>
              </a:rPr>
              <a:t>安装</a:t>
            </a:r>
            <a:r>
              <a:rPr lang="en-US" altLang="zh-CN" sz="1600" dirty="0" smtClean="0">
                <a:latin typeface="+mn-lt"/>
                <a:ea typeface="+mn-ea"/>
                <a:cs typeface="+mn-ea"/>
                <a:sym typeface="+mn-lt"/>
              </a:rPr>
              <a:t>chart</a:t>
            </a:r>
            <a:r>
              <a:rPr lang="zh-CN" altLang="en-US" sz="1600" dirty="0" smtClean="0">
                <a:latin typeface="+mn-lt"/>
                <a:ea typeface="+mn-ea"/>
                <a:cs typeface="+mn-ea"/>
                <a:sym typeface="+mn-lt"/>
              </a:rPr>
              <a:t>：</a:t>
            </a:r>
            <a:r>
              <a:rPr lang="en-US" altLang="zh-CN" sz="1600" dirty="0" smtClean="0">
                <a:latin typeface="+mn-lt"/>
                <a:ea typeface="+mn-ea"/>
                <a:cs typeface="+mn-ea"/>
                <a:sym typeface="+mn-lt"/>
              </a:rPr>
              <a:t>helm install </a:t>
            </a:r>
            <a:r>
              <a:rPr lang="zh-CN" altLang="en-US" sz="1600" i="1" dirty="0" smtClean="0">
                <a:latin typeface="+mn-lt"/>
                <a:ea typeface="+mn-ea"/>
                <a:cs typeface="+mn-ea"/>
                <a:sym typeface="+mn-lt"/>
              </a:rPr>
              <a:t>名称 </a:t>
            </a:r>
            <a:r>
              <a:rPr lang="en-US" altLang="zh-CN" sz="1600" i="1" dirty="0" smtClean="0">
                <a:latin typeface="+mn-lt"/>
                <a:ea typeface="+mn-ea"/>
                <a:cs typeface="+mn-ea"/>
                <a:sym typeface="+mn-lt"/>
              </a:rPr>
              <a:t>release</a:t>
            </a:r>
            <a:endParaRPr lang="en-US" altLang="zh-CN" sz="1600" i="1" dirty="0" smtClean="0">
              <a:latin typeface="+mn-lt"/>
              <a:ea typeface="+mn-ea"/>
              <a:cs typeface="+mn-ea"/>
              <a:sym typeface="+mn-lt"/>
            </a:endParaRPr>
          </a:p>
          <a:p>
            <a:pPr lvl="1"/>
            <a:r>
              <a:rPr lang="zh-CN" altLang="en-US" sz="1600" dirty="0" smtClean="0">
                <a:latin typeface="+mn-lt"/>
                <a:ea typeface="+mn-ea"/>
                <a:cs typeface="+mn-ea"/>
                <a:sym typeface="+mn-lt"/>
              </a:rPr>
              <a:t>下载并解压</a:t>
            </a:r>
            <a:r>
              <a:rPr lang="en-US" altLang="zh-CN" sz="1600" dirty="0" smtClean="0">
                <a:latin typeface="+mn-lt"/>
                <a:ea typeface="+mn-ea"/>
                <a:cs typeface="+mn-ea"/>
                <a:sym typeface="+mn-lt"/>
              </a:rPr>
              <a:t>chart</a:t>
            </a:r>
            <a:r>
              <a:rPr lang="zh-CN" altLang="en-US" sz="1600" dirty="0" smtClean="0">
                <a:latin typeface="+mn-lt"/>
                <a:ea typeface="+mn-ea"/>
                <a:cs typeface="+mn-ea"/>
                <a:sym typeface="+mn-lt"/>
              </a:rPr>
              <a:t>：</a:t>
            </a:r>
            <a:r>
              <a:rPr lang="en-US" altLang="zh-CN" sz="1600" dirty="0">
                <a:solidFill>
                  <a:prstClr val="black"/>
                </a:solidFill>
                <a:latin typeface="+mn-lt"/>
                <a:ea typeface="+mn-ea"/>
                <a:cs typeface="+mn-ea"/>
                <a:sym typeface="+mn-lt"/>
              </a:rPr>
              <a:t> helm pull</a:t>
            </a:r>
            <a:r>
              <a:rPr lang="en-US" altLang="zh-CN" sz="1600" dirty="0" smtClean="0">
                <a:solidFill>
                  <a:prstClr val="black"/>
                </a:solidFill>
                <a:latin typeface="+mn-lt"/>
                <a:ea typeface="+mn-ea"/>
                <a:cs typeface="+mn-ea"/>
                <a:sym typeface="+mn-lt"/>
              </a:rPr>
              <a:t> </a:t>
            </a:r>
            <a:r>
              <a:rPr lang="zh-CN" altLang="en-US" sz="1600" i="1" dirty="0">
                <a:solidFill>
                  <a:prstClr val="black"/>
                </a:solidFill>
                <a:latin typeface="+mn-lt"/>
                <a:ea typeface="+mn-ea"/>
                <a:cs typeface="+mn-ea"/>
                <a:sym typeface="+mn-lt"/>
              </a:rPr>
              <a:t>名称 </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推送</a:t>
            </a:r>
            <a:r>
              <a:rPr lang="en-US" altLang="zh-CN" sz="1600" dirty="0" smtClean="0">
                <a:latin typeface="+mn-lt"/>
                <a:ea typeface="+mn-ea"/>
                <a:cs typeface="+mn-ea"/>
                <a:sym typeface="+mn-lt"/>
              </a:rPr>
              <a:t>chart</a:t>
            </a:r>
            <a:r>
              <a:rPr lang="zh-CN" altLang="en-US" sz="1600" dirty="0" smtClean="0">
                <a:latin typeface="+mn-lt"/>
                <a:ea typeface="+mn-ea"/>
                <a:cs typeface="+mn-ea"/>
                <a:sym typeface="+mn-lt"/>
              </a:rPr>
              <a:t>：</a:t>
            </a:r>
            <a:r>
              <a:rPr lang="en-US" altLang="zh-CN" sz="1600" dirty="0">
                <a:latin typeface="+mn-lt"/>
                <a:ea typeface="+mn-ea"/>
                <a:cs typeface="+mn-ea"/>
                <a:sym typeface="+mn-lt"/>
              </a:rPr>
              <a:t>helm </a:t>
            </a:r>
            <a:r>
              <a:rPr lang="en-US" altLang="zh-CN" sz="1600" dirty="0" smtClean="0">
                <a:latin typeface="+mn-lt"/>
                <a:ea typeface="+mn-ea"/>
                <a:cs typeface="+mn-ea"/>
                <a:sym typeface="+mn-lt"/>
              </a:rPr>
              <a:t>push </a:t>
            </a:r>
            <a:r>
              <a:rPr lang="zh-CN" altLang="en-US" sz="1600" dirty="0">
                <a:latin typeface="+mn-lt"/>
                <a:ea typeface="+mn-ea"/>
                <a:cs typeface="+mn-ea"/>
                <a:sym typeface="+mn-lt"/>
              </a:rPr>
              <a:t>名称 </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升级</a:t>
            </a:r>
            <a:r>
              <a:rPr lang="en-US" altLang="zh-CN" sz="1600" dirty="0" smtClean="0">
                <a:latin typeface="+mn-lt"/>
                <a:ea typeface="+mn-ea"/>
                <a:cs typeface="+mn-ea"/>
                <a:sym typeface="+mn-lt"/>
              </a:rPr>
              <a:t>chart</a:t>
            </a:r>
            <a:r>
              <a:rPr lang="zh-CN" altLang="en-US" sz="1600" dirty="0" smtClean="0">
                <a:latin typeface="+mn-lt"/>
                <a:ea typeface="+mn-ea"/>
                <a:cs typeface="+mn-ea"/>
                <a:sym typeface="+mn-lt"/>
              </a:rPr>
              <a:t>：</a:t>
            </a:r>
            <a:r>
              <a:rPr lang="en-US" altLang="zh-CN" sz="1600" dirty="0" smtClean="0">
                <a:latin typeface="+mn-lt"/>
                <a:ea typeface="+mn-ea"/>
                <a:cs typeface="+mn-ea"/>
                <a:sym typeface="+mn-lt"/>
              </a:rPr>
              <a:t>help upgrade </a:t>
            </a:r>
            <a:r>
              <a:rPr lang="zh-CN" altLang="en-US" sz="1600" i="1" dirty="0" smtClean="0">
                <a:latin typeface="+mn-lt"/>
                <a:ea typeface="+mn-ea"/>
                <a:cs typeface="+mn-ea"/>
                <a:sym typeface="+mn-lt"/>
              </a:rPr>
              <a:t>选项</a:t>
            </a:r>
            <a:endParaRPr lang="en-US" altLang="zh-CN" sz="1600" i="1" dirty="0" smtClean="0">
              <a:latin typeface="+mn-lt"/>
              <a:ea typeface="+mn-ea"/>
              <a:cs typeface="+mn-ea"/>
              <a:sym typeface="+mn-lt"/>
            </a:endParaRPr>
          </a:p>
          <a:p>
            <a:pPr lvl="1"/>
            <a:r>
              <a:rPr lang="zh-CN" altLang="en-US" sz="1600" dirty="0">
                <a:latin typeface="+mn-lt"/>
                <a:ea typeface="+mn-ea"/>
                <a:cs typeface="+mn-ea"/>
                <a:sym typeface="+mn-lt"/>
              </a:rPr>
              <a:t>回</a:t>
            </a:r>
            <a:r>
              <a:rPr lang="zh-CN" altLang="en-US" sz="1600" dirty="0" smtClean="0">
                <a:latin typeface="+mn-lt"/>
                <a:ea typeface="+mn-ea"/>
                <a:cs typeface="+mn-ea"/>
                <a:sym typeface="+mn-lt"/>
              </a:rPr>
              <a:t>滚</a:t>
            </a:r>
            <a:r>
              <a:rPr lang="en-US" altLang="zh-CN" sz="1600" dirty="0" smtClean="0">
                <a:latin typeface="+mn-lt"/>
                <a:ea typeface="+mn-ea"/>
                <a:cs typeface="+mn-ea"/>
                <a:sym typeface="+mn-lt"/>
              </a:rPr>
              <a:t>chart</a:t>
            </a:r>
            <a:r>
              <a:rPr lang="zh-CN" altLang="en-US" sz="1600" dirty="0" smtClean="0">
                <a:latin typeface="+mn-lt"/>
                <a:ea typeface="+mn-ea"/>
                <a:cs typeface="+mn-ea"/>
                <a:sym typeface="+mn-lt"/>
              </a:rPr>
              <a:t>：</a:t>
            </a:r>
            <a:r>
              <a:rPr lang="en-US" altLang="zh-CN" sz="1600" dirty="0">
                <a:latin typeface="+mn-lt"/>
                <a:ea typeface="+mn-ea"/>
                <a:cs typeface="+mn-ea"/>
                <a:sym typeface="+mn-lt"/>
              </a:rPr>
              <a:t>help </a:t>
            </a:r>
            <a:r>
              <a:rPr lang="en-US" altLang="zh-CN" sz="1600" dirty="0" smtClean="0">
                <a:latin typeface="+mn-lt"/>
                <a:ea typeface="+mn-ea"/>
                <a:cs typeface="+mn-ea"/>
                <a:sym typeface="+mn-lt"/>
              </a:rPr>
              <a:t>rollback </a:t>
            </a:r>
            <a:r>
              <a:rPr lang="en-US" altLang="zh-CN" sz="1600" i="1" dirty="0" smtClean="0">
                <a:latin typeface="+mn-lt"/>
                <a:ea typeface="+mn-ea"/>
                <a:cs typeface="+mn-ea"/>
                <a:sym typeface="+mn-lt"/>
              </a:rPr>
              <a:t>release</a:t>
            </a:r>
            <a:endParaRPr lang="en-US" altLang="zh-CN" sz="1600" i="1" dirty="0" smtClean="0">
              <a:latin typeface="+mn-lt"/>
              <a:ea typeface="+mn-ea"/>
              <a:cs typeface="+mn-ea"/>
              <a:sym typeface="+mn-lt"/>
            </a:endParaRPr>
          </a:p>
          <a:p>
            <a:pPr lvl="1"/>
            <a:r>
              <a:rPr lang="zh-CN" altLang="en-US" sz="1600" dirty="0" smtClean="0">
                <a:latin typeface="+mn-lt"/>
                <a:ea typeface="+mn-ea"/>
                <a:cs typeface="+mn-ea"/>
                <a:sym typeface="+mn-lt"/>
              </a:rPr>
              <a:t>卸载</a:t>
            </a:r>
            <a:r>
              <a:rPr lang="en-US" altLang="zh-CN" sz="1600" dirty="0" smtClean="0">
                <a:latin typeface="+mn-lt"/>
                <a:ea typeface="+mn-ea"/>
                <a:cs typeface="+mn-ea"/>
                <a:sym typeface="+mn-lt"/>
              </a:rPr>
              <a:t>chart</a:t>
            </a:r>
            <a:r>
              <a:rPr lang="zh-CN" altLang="en-US" sz="1600" dirty="0" smtClean="0">
                <a:latin typeface="+mn-lt"/>
                <a:ea typeface="+mn-ea"/>
                <a:cs typeface="+mn-ea"/>
                <a:sym typeface="+mn-lt"/>
              </a:rPr>
              <a:t>：</a:t>
            </a:r>
            <a:r>
              <a:rPr lang="en-US" altLang="zh-CN" sz="1600" dirty="0">
                <a:solidFill>
                  <a:prstClr val="black"/>
                </a:solidFill>
                <a:latin typeface="+mn-lt"/>
                <a:ea typeface="+mn-ea"/>
                <a:cs typeface="+mn-ea"/>
                <a:sym typeface="+mn-lt"/>
              </a:rPr>
              <a:t> helm </a:t>
            </a:r>
            <a:r>
              <a:rPr lang="en-US" altLang="zh-CN" sz="1600" dirty="0" smtClean="0">
                <a:solidFill>
                  <a:prstClr val="black"/>
                </a:solidFill>
                <a:latin typeface="+mn-lt"/>
                <a:ea typeface="+mn-ea"/>
                <a:cs typeface="+mn-ea"/>
                <a:sym typeface="+mn-lt"/>
              </a:rPr>
              <a:t>uninstall </a:t>
            </a:r>
            <a:r>
              <a:rPr lang="zh-CN" altLang="en-US" sz="1600" i="1" dirty="0">
                <a:solidFill>
                  <a:prstClr val="black"/>
                </a:solidFill>
                <a:latin typeface="+mn-lt"/>
                <a:ea typeface="+mn-ea"/>
                <a:cs typeface="+mn-ea"/>
                <a:sym typeface="+mn-lt"/>
              </a:rPr>
              <a:t>名称 </a:t>
            </a:r>
            <a:endParaRPr lang="en-US" altLang="zh-CN" sz="1600" dirty="0" smtClean="0">
              <a:latin typeface="+mn-lt"/>
              <a:ea typeface="+mn-ea"/>
              <a:cs typeface="+mn-ea"/>
              <a:sym typeface="+mn-lt"/>
            </a:endParaRPr>
          </a:p>
          <a:p>
            <a:pPr lvl="1"/>
            <a:endParaRPr lang="en-US" altLang="zh-CN" sz="1600" dirty="0">
              <a:latin typeface="+mn-lt"/>
              <a:ea typeface="+mn-ea"/>
              <a:cs typeface="+mn-ea"/>
              <a:sym typeface="+mn-lt"/>
            </a:endParaRPr>
          </a:p>
          <a:p>
            <a:pPr lvl="1"/>
            <a:endParaRPr lang="zh-CN" altLang="en-US" sz="16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Chart</a:t>
            </a:r>
            <a:r>
              <a:rPr lang="zh-CN" altLang="en-US" dirty="0" smtClean="0">
                <a:latin typeface="+mn-lt"/>
                <a:ea typeface="+mn-ea"/>
                <a:cs typeface="+mn-ea"/>
                <a:sym typeface="+mn-lt"/>
              </a:rPr>
              <a:t>目录结构</a:t>
            </a:r>
            <a:endParaRPr lang="zh-CN" altLang="en-US" dirty="0">
              <a:latin typeface="+mn-lt"/>
              <a:ea typeface="+mn-ea"/>
              <a:cs typeface="+mn-ea"/>
              <a:sym typeface="+mn-lt"/>
            </a:endParaRPr>
          </a:p>
        </p:txBody>
      </p:sp>
      <p:sp>
        <p:nvSpPr>
          <p:cNvPr id="8" name="文本占位符 7"/>
          <p:cNvSpPr>
            <a:spLocks noGrp="1"/>
          </p:cNvSpPr>
          <p:nvPr>
            <p:ph type="body" sz="quarter" idx="10"/>
          </p:nvPr>
        </p:nvSpPr>
        <p:spPr/>
        <p:txBody>
          <a:bodyPr/>
          <a:lstStyle/>
          <a:p>
            <a:r>
              <a:rPr lang="zh-CN" altLang="en-US" sz="1800" dirty="0" smtClean="0">
                <a:latin typeface="+mn-lt"/>
                <a:ea typeface="+mn-ea"/>
                <a:cs typeface="+mn-ea"/>
                <a:sym typeface="+mn-lt"/>
              </a:rPr>
              <a:t>使用命令“</a:t>
            </a:r>
            <a:r>
              <a:rPr lang="en-US" altLang="zh-CN" sz="1800" dirty="0" smtClean="0">
                <a:latin typeface="+mn-lt"/>
                <a:ea typeface="+mn-ea"/>
                <a:cs typeface="+mn-ea"/>
                <a:sym typeface="+mn-lt"/>
              </a:rPr>
              <a:t>helm create</a:t>
            </a:r>
            <a:r>
              <a:rPr lang="zh-CN" altLang="en-US" sz="1800" dirty="0" smtClean="0">
                <a:latin typeface="+mn-lt"/>
                <a:ea typeface="+mn-ea"/>
                <a:cs typeface="+mn-ea"/>
                <a:sym typeface="+mn-lt"/>
              </a:rPr>
              <a:t>”用于创建一个</a:t>
            </a:r>
            <a:r>
              <a:rPr lang="en-US" altLang="zh-CN" sz="1800" dirty="0" smtClean="0">
                <a:latin typeface="+mn-lt"/>
                <a:ea typeface="+mn-ea"/>
                <a:cs typeface="+mn-ea"/>
                <a:sym typeface="+mn-lt"/>
              </a:rPr>
              <a:t>chart</a:t>
            </a:r>
            <a:r>
              <a:rPr lang="zh-CN" altLang="en-US" sz="1800" dirty="0" smtClean="0">
                <a:latin typeface="+mn-lt"/>
                <a:ea typeface="+mn-ea"/>
                <a:cs typeface="+mn-ea"/>
                <a:sym typeface="+mn-lt"/>
              </a:rPr>
              <a:t>，系统会自动创建固定结构的目录</a:t>
            </a:r>
            <a:endParaRPr lang="zh-CN" altLang="en-US" sz="1800" dirty="0">
              <a:latin typeface="+mn-lt"/>
              <a:ea typeface="+mn-ea"/>
              <a:cs typeface="+mn-ea"/>
              <a:sym typeface="+mn-lt"/>
            </a:endParaRPr>
          </a:p>
        </p:txBody>
      </p:sp>
      <p:sp>
        <p:nvSpPr>
          <p:cNvPr id="7" name="矩形 6"/>
          <p:cNvSpPr/>
          <p:nvPr/>
        </p:nvSpPr>
        <p:spPr>
          <a:xfrm>
            <a:off x="2568264" y="2414756"/>
            <a:ext cx="7023730" cy="3139321"/>
          </a:xfrm>
          <a:prstGeom prst="rect">
            <a:avLst/>
          </a:prstGeom>
          <a:solidFill>
            <a:schemeClr val="bg1">
              <a:lumMod val="85000"/>
            </a:schemeClr>
          </a:solidFill>
          <a:ln>
            <a:noFill/>
          </a:ln>
        </p:spPr>
        <p:txBody>
          <a:bodyPr wrap="square">
            <a:spAutoFit/>
          </a:bodyPr>
          <a:lstStyle/>
          <a:p>
            <a:pPr>
              <a:lnSpc>
                <a:spcPct val="110000"/>
              </a:lnSpc>
            </a:pPr>
            <a:r>
              <a:rPr lang="nl-NL" altLang="zh-CN" sz="1200" kern="0" dirty="0" smtClean="0">
                <a:cs typeface="+mn-ea"/>
                <a:sym typeface="+mn-lt"/>
              </a:rPr>
              <a:t>[root@k8s01 mytest]# tree </a:t>
            </a:r>
            <a:r>
              <a:rPr lang="en-US" altLang="zh-CN" sz="1200" kern="0" dirty="0" err="1" smtClean="0">
                <a:cs typeface="+mn-ea"/>
                <a:sym typeface="+mn-lt"/>
              </a:rPr>
              <a:t>mytest</a:t>
            </a:r>
            <a:endParaRPr lang="nl-NL" altLang="zh-CN" sz="1200" kern="0" dirty="0" smtClean="0">
              <a:cs typeface="+mn-ea"/>
              <a:sym typeface="+mn-lt"/>
            </a:endParaRPr>
          </a:p>
          <a:p>
            <a:pPr>
              <a:lnSpc>
                <a:spcPct val="110000"/>
              </a:lnSpc>
            </a:pPr>
            <a:r>
              <a:rPr lang="en-US" altLang="zh-CN" sz="1200" kern="0" dirty="0" err="1" smtClean="0">
                <a:cs typeface="+mn-ea"/>
                <a:sym typeface="+mn-lt"/>
              </a:rPr>
              <a:t>mytest</a:t>
            </a:r>
            <a:r>
              <a:rPr lang="en-US" altLang="zh-CN" sz="1200" kern="0" dirty="0" smtClean="0">
                <a:cs typeface="+mn-ea"/>
                <a:sym typeface="+mn-lt"/>
              </a:rPr>
              <a:t>                                            ####chart</a:t>
            </a:r>
            <a:r>
              <a:rPr lang="zh-CN" altLang="en-US" sz="1200" kern="0" dirty="0" smtClean="0">
                <a:cs typeface="+mn-ea"/>
                <a:sym typeface="+mn-lt"/>
              </a:rPr>
              <a:t>包目录名</a:t>
            </a:r>
            <a:r>
              <a:rPr lang="en-US" altLang="zh-CN" sz="1200" kern="0" dirty="0" smtClean="0">
                <a:cs typeface="+mn-ea"/>
                <a:sym typeface="+mn-lt"/>
              </a:rPr>
              <a:t>              </a:t>
            </a:r>
            <a:endParaRPr lang="nl-NL" altLang="zh-CN" sz="1200" kern="0" dirty="0" smtClean="0">
              <a:cs typeface="+mn-ea"/>
              <a:sym typeface="+mn-lt"/>
            </a:endParaRPr>
          </a:p>
          <a:p>
            <a:pPr>
              <a:lnSpc>
                <a:spcPct val="110000"/>
              </a:lnSpc>
            </a:pPr>
            <a:r>
              <a:rPr lang="nl-NL" altLang="zh-CN" sz="1200" kern="0" dirty="0" smtClean="0">
                <a:cs typeface="+mn-ea"/>
                <a:sym typeface="+mn-lt"/>
              </a:rPr>
              <a:t>├── charts                                     </a:t>
            </a:r>
            <a:r>
              <a:rPr lang="en-US" altLang="zh-CN" sz="1200" kern="0" dirty="0" smtClean="0">
                <a:cs typeface="+mn-ea"/>
                <a:sym typeface="+mn-lt"/>
              </a:rPr>
              <a:t>####</a:t>
            </a:r>
            <a:r>
              <a:rPr lang="zh-CN" altLang="en-US" sz="1200" kern="0" dirty="0" smtClean="0">
                <a:cs typeface="+mn-ea"/>
                <a:sym typeface="+mn-lt"/>
              </a:rPr>
              <a:t>应用运行的依赖存放目录</a:t>
            </a:r>
            <a:endParaRPr lang="nl-NL" altLang="zh-CN" sz="1200" kern="0" dirty="0" smtClean="0">
              <a:cs typeface="+mn-ea"/>
              <a:sym typeface="+mn-lt"/>
            </a:endParaRPr>
          </a:p>
          <a:p>
            <a:pPr>
              <a:lnSpc>
                <a:spcPct val="110000"/>
              </a:lnSpc>
            </a:pPr>
            <a:r>
              <a:rPr lang="nl-NL" altLang="zh-CN" sz="1200" kern="0" dirty="0" smtClean="0">
                <a:cs typeface="+mn-ea"/>
                <a:sym typeface="+mn-lt"/>
              </a:rPr>
              <a:t>├── Chart.yaml                              </a:t>
            </a:r>
            <a:r>
              <a:rPr lang="en-US" altLang="zh-CN" sz="1200" kern="0" dirty="0" smtClean="0">
                <a:cs typeface="+mn-ea"/>
                <a:sym typeface="+mn-lt"/>
              </a:rPr>
              <a:t>####chart</a:t>
            </a:r>
            <a:r>
              <a:rPr lang="zh-CN" altLang="en-US" sz="1200" kern="0" dirty="0" smtClean="0">
                <a:cs typeface="+mn-ea"/>
                <a:sym typeface="+mn-lt"/>
              </a:rPr>
              <a:t>定义文件，包含</a:t>
            </a:r>
            <a:r>
              <a:rPr lang="en-US" altLang="zh-CN" sz="1200" kern="0" dirty="0" smtClean="0">
                <a:cs typeface="+mn-ea"/>
                <a:sym typeface="+mn-lt"/>
              </a:rPr>
              <a:t>chart</a:t>
            </a:r>
            <a:r>
              <a:rPr lang="zh-CN" altLang="en-US" sz="1200" kern="0" dirty="0" smtClean="0">
                <a:cs typeface="+mn-ea"/>
                <a:sym typeface="+mn-lt"/>
              </a:rPr>
              <a:t>的名称版本等信息</a:t>
            </a:r>
            <a:endParaRPr lang="nl-NL" altLang="zh-CN" sz="1200" kern="0" dirty="0" smtClean="0">
              <a:cs typeface="+mn-ea"/>
              <a:sym typeface="+mn-lt"/>
            </a:endParaRPr>
          </a:p>
          <a:p>
            <a:pPr>
              <a:lnSpc>
                <a:spcPct val="110000"/>
              </a:lnSpc>
            </a:pPr>
            <a:r>
              <a:rPr lang="nl-NL" altLang="zh-CN" sz="1200" kern="0" dirty="0" smtClean="0">
                <a:cs typeface="+mn-ea"/>
                <a:sym typeface="+mn-lt"/>
              </a:rPr>
              <a:t>├── templates                               </a:t>
            </a:r>
            <a:r>
              <a:rPr lang="en-US" altLang="zh-CN" sz="1200" kern="0" dirty="0" smtClean="0">
                <a:cs typeface="+mn-ea"/>
                <a:sym typeface="+mn-lt"/>
              </a:rPr>
              <a:t>####</a:t>
            </a:r>
            <a:r>
              <a:rPr lang="zh-CN" altLang="en-US" sz="1200" kern="0" dirty="0" smtClean="0">
                <a:cs typeface="+mn-ea"/>
                <a:sym typeface="+mn-lt"/>
              </a:rPr>
              <a:t>应用模板目录</a:t>
            </a:r>
            <a:endParaRPr lang="nl-NL" altLang="zh-CN" sz="1200" kern="0" dirty="0" smtClean="0">
              <a:cs typeface="+mn-ea"/>
              <a:sym typeface="+mn-lt"/>
            </a:endParaRPr>
          </a:p>
          <a:p>
            <a:pPr>
              <a:lnSpc>
                <a:spcPct val="110000"/>
              </a:lnSpc>
            </a:pPr>
            <a:r>
              <a:rPr lang="nl-NL" altLang="zh-CN" sz="1200" kern="0" dirty="0" smtClean="0">
                <a:cs typeface="+mn-ea"/>
                <a:sym typeface="+mn-lt"/>
              </a:rPr>
              <a:t>│   ├── deployment.yaml</a:t>
            </a:r>
            <a:endParaRPr lang="nl-NL" altLang="zh-CN" sz="1200" kern="0" dirty="0" smtClean="0">
              <a:cs typeface="+mn-ea"/>
              <a:sym typeface="+mn-lt"/>
            </a:endParaRPr>
          </a:p>
          <a:p>
            <a:pPr>
              <a:lnSpc>
                <a:spcPct val="110000"/>
              </a:lnSpc>
            </a:pPr>
            <a:r>
              <a:rPr lang="nl-NL" altLang="zh-CN" sz="1200" kern="0" dirty="0" smtClean="0">
                <a:cs typeface="+mn-ea"/>
                <a:sym typeface="+mn-lt"/>
              </a:rPr>
              <a:t>│   ├── _helpers.tpl                        </a:t>
            </a:r>
            <a:r>
              <a:rPr lang="en-US" altLang="zh-CN" sz="1200" kern="0" dirty="0" smtClean="0">
                <a:cs typeface="+mn-ea"/>
                <a:sym typeface="+mn-lt"/>
              </a:rPr>
              <a:t>####</a:t>
            </a:r>
            <a:r>
              <a:rPr lang="zh-CN" altLang="en-US" sz="1200" kern="0" dirty="0" smtClean="0">
                <a:cs typeface="+mn-ea"/>
                <a:sym typeface="+mn-lt"/>
              </a:rPr>
              <a:t>存放模板信息</a:t>
            </a:r>
            <a:endParaRPr lang="nl-NL" altLang="zh-CN" sz="1200" kern="0" dirty="0" smtClean="0">
              <a:cs typeface="+mn-ea"/>
              <a:sym typeface="+mn-lt"/>
            </a:endParaRPr>
          </a:p>
          <a:p>
            <a:pPr>
              <a:lnSpc>
                <a:spcPct val="110000"/>
              </a:lnSpc>
            </a:pPr>
            <a:r>
              <a:rPr lang="nl-NL" altLang="zh-CN" sz="1200" kern="0" dirty="0" smtClean="0">
                <a:cs typeface="+mn-ea"/>
                <a:sym typeface="+mn-lt"/>
              </a:rPr>
              <a:t>│   ├── hpa.yaml</a:t>
            </a:r>
            <a:endParaRPr lang="nl-NL" altLang="zh-CN" sz="1200" kern="0" dirty="0" smtClean="0">
              <a:cs typeface="+mn-ea"/>
              <a:sym typeface="+mn-lt"/>
            </a:endParaRPr>
          </a:p>
          <a:p>
            <a:pPr>
              <a:lnSpc>
                <a:spcPct val="110000"/>
              </a:lnSpc>
            </a:pPr>
            <a:r>
              <a:rPr lang="nl-NL" altLang="zh-CN" sz="1200" kern="0" dirty="0" smtClean="0">
                <a:cs typeface="+mn-ea"/>
                <a:sym typeface="+mn-lt"/>
              </a:rPr>
              <a:t>│   ├── ingress.yaml</a:t>
            </a:r>
            <a:endParaRPr lang="nl-NL" altLang="zh-CN" sz="1200" kern="0" dirty="0" smtClean="0">
              <a:cs typeface="+mn-ea"/>
              <a:sym typeface="+mn-lt"/>
            </a:endParaRPr>
          </a:p>
          <a:p>
            <a:pPr>
              <a:lnSpc>
                <a:spcPct val="110000"/>
              </a:lnSpc>
            </a:pPr>
            <a:r>
              <a:rPr lang="nl-NL" altLang="zh-CN" sz="1200" kern="0" dirty="0" smtClean="0">
                <a:cs typeface="+mn-ea"/>
                <a:sym typeface="+mn-lt"/>
              </a:rPr>
              <a:t>│   ├── NOTES.txt                          </a:t>
            </a:r>
            <a:r>
              <a:rPr lang="en-US" altLang="zh-CN" sz="1200" kern="0" dirty="0" smtClean="0">
                <a:cs typeface="+mn-ea"/>
                <a:sym typeface="+mn-lt"/>
              </a:rPr>
              <a:t>####</a:t>
            </a:r>
            <a:r>
              <a:rPr lang="zh-CN" altLang="en-US" sz="1200" kern="0" dirty="0" smtClean="0">
                <a:cs typeface="+mn-ea"/>
                <a:sym typeface="+mn-lt"/>
              </a:rPr>
              <a:t>存放提示信息</a:t>
            </a:r>
            <a:endParaRPr lang="nl-NL" altLang="zh-CN" sz="1200" kern="0" dirty="0" smtClean="0">
              <a:cs typeface="+mn-ea"/>
              <a:sym typeface="+mn-lt"/>
            </a:endParaRPr>
          </a:p>
          <a:p>
            <a:pPr>
              <a:lnSpc>
                <a:spcPct val="110000"/>
              </a:lnSpc>
            </a:pPr>
            <a:r>
              <a:rPr lang="nl-NL" altLang="zh-CN" sz="1200" kern="0" dirty="0" smtClean="0">
                <a:cs typeface="+mn-ea"/>
                <a:sym typeface="+mn-lt"/>
              </a:rPr>
              <a:t>│   ├── serviceaccount.yaml</a:t>
            </a:r>
            <a:endParaRPr lang="nl-NL" altLang="zh-CN" sz="1200" kern="0" dirty="0" smtClean="0">
              <a:cs typeface="+mn-ea"/>
              <a:sym typeface="+mn-lt"/>
            </a:endParaRPr>
          </a:p>
          <a:p>
            <a:pPr>
              <a:lnSpc>
                <a:spcPct val="110000"/>
              </a:lnSpc>
            </a:pPr>
            <a:r>
              <a:rPr lang="nl-NL" altLang="zh-CN" sz="1200" kern="0" dirty="0" smtClean="0">
                <a:cs typeface="+mn-ea"/>
                <a:sym typeface="+mn-lt"/>
              </a:rPr>
              <a:t>│   ├── service.yaml</a:t>
            </a:r>
            <a:endParaRPr lang="nl-NL" altLang="zh-CN" sz="1200" kern="0" dirty="0" smtClean="0">
              <a:cs typeface="+mn-ea"/>
              <a:sym typeface="+mn-lt"/>
            </a:endParaRPr>
          </a:p>
          <a:p>
            <a:pPr>
              <a:lnSpc>
                <a:spcPct val="110000"/>
              </a:lnSpc>
            </a:pPr>
            <a:r>
              <a:rPr lang="nl-NL" altLang="zh-CN" sz="1200" kern="0" dirty="0" smtClean="0">
                <a:cs typeface="+mn-ea"/>
                <a:sym typeface="+mn-lt"/>
              </a:rPr>
              <a:t>│   └── tests                                  </a:t>
            </a:r>
            <a:r>
              <a:rPr lang="en-US" altLang="zh-CN" sz="1200" kern="0" dirty="0" smtClean="0">
                <a:cs typeface="+mn-ea"/>
                <a:sym typeface="+mn-lt"/>
              </a:rPr>
              <a:t>####</a:t>
            </a:r>
            <a:r>
              <a:rPr lang="zh-CN" altLang="en-US" sz="1200" kern="0" dirty="0" smtClean="0">
                <a:cs typeface="+mn-ea"/>
                <a:sym typeface="+mn-lt"/>
              </a:rPr>
              <a:t>用于测试</a:t>
            </a:r>
            <a:endParaRPr lang="nl-NL" altLang="zh-CN" sz="1200" kern="0" dirty="0" smtClean="0">
              <a:cs typeface="+mn-ea"/>
              <a:sym typeface="+mn-lt"/>
            </a:endParaRPr>
          </a:p>
          <a:p>
            <a:pPr>
              <a:lnSpc>
                <a:spcPct val="110000"/>
              </a:lnSpc>
            </a:pPr>
            <a:r>
              <a:rPr lang="nl-NL" altLang="zh-CN" sz="1200" kern="0" dirty="0" smtClean="0">
                <a:cs typeface="+mn-ea"/>
                <a:sym typeface="+mn-lt"/>
              </a:rPr>
              <a:t>│       </a:t>
            </a:r>
            <a:r>
              <a:rPr lang="nl-NL" altLang="zh-CN" sz="1200" kern="0" smtClean="0">
                <a:cs typeface="+mn-ea"/>
                <a:sym typeface="+mn-lt"/>
              </a:rPr>
              <a:t>└── test-connection.yaml</a:t>
            </a:r>
            <a:endParaRPr lang="nl-NL" altLang="zh-CN" sz="1200" kern="0" dirty="0" smtClean="0">
              <a:cs typeface="+mn-ea"/>
              <a:sym typeface="+mn-lt"/>
            </a:endParaRPr>
          </a:p>
          <a:p>
            <a:pPr>
              <a:lnSpc>
                <a:spcPct val="110000"/>
              </a:lnSpc>
            </a:pPr>
            <a:r>
              <a:rPr lang="nl-NL" altLang="zh-CN" sz="1200" kern="0" dirty="0" smtClean="0">
                <a:cs typeface="+mn-ea"/>
                <a:sym typeface="+mn-lt"/>
              </a:rPr>
              <a:t>└── values.yaml                            </a:t>
            </a:r>
            <a:r>
              <a:rPr lang="en-US" altLang="zh-CN" sz="1200" kern="0" dirty="0" smtClean="0">
                <a:cs typeface="+mn-ea"/>
                <a:sym typeface="+mn-lt"/>
              </a:rPr>
              <a:t>####chart</a:t>
            </a:r>
            <a:r>
              <a:rPr lang="zh-CN" altLang="en-US" sz="1200" kern="0" dirty="0" smtClean="0">
                <a:cs typeface="+mn-ea"/>
                <a:sym typeface="+mn-lt"/>
              </a:rPr>
              <a:t>包的参数配置文件，在模板文件中会调用定义的变量</a:t>
            </a:r>
            <a:endParaRPr lang="en-US" altLang="zh-CN" sz="1200" kern="0" dirty="0">
              <a:cs typeface="+mn-ea"/>
              <a:sym typeface="+mn-lt"/>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mn-lt"/>
                <a:ea typeface="+mn-ea"/>
                <a:cs typeface="+mn-ea"/>
                <a:sym typeface="+mn-lt"/>
              </a:rPr>
              <a:t>Chart.yaml</a:t>
            </a:r>
            <a:r>
              <a:rPr lang="zh-CN" altLang="en-US" dirty="0" smtClean="0">
                <a:latin typeface="+mn-lt"/>
                <a:ea typeface="+mn-ea"/>
                <a:cs typeface="+mn-ea"/>
                <a:sym typeface="+mn-lt"/>
              </a:rPr>
              <a:t>文件简介</a:t>
            </a:r>
            <a:endParaRPr lang="zh-CN" altLang="en-US" dirty="0">
              <a:latin typeface="+mn-lt"/>
              <a:ea typeface="+mn-ea"/>
              <a:cs typeface="+mn-ea"/>
              <a:sym typeface="+mn-lt"/>
            </a:endParaRPr>
          </a:p>
        </p:txBody>
      </p:sp>
      <p:sp>
        <p:nvSpPr>
          <p:cNvPr id="5" name="文本占位符 4"/>
          <p:cNvSpPr>
            <a:spLocks noGrp="1"/>
          </p:cNvSpPr>
          <p:nvPr>
            <p:ph type="body" sz="quarter" idx="10"/>
          </p:nvPr>
        </p:nvSpPr>
        <p:spPr/>
        <p:txBody>
          <a:bodyPr/>
          <a:lstStyle/>
          <a:p>
            <a:r>
              <a:rPr lang="en-US" altLang="zh-CN" sz="1800" dirty="0" err="1">
                <a:latin typeface="+mn-lt"/>
                <a:ea typeface="+mn-ea"/>
                <a:cs typeface="+mn-ea"/>
                <a:sym typeface="+mn-lt"/>
              </a:rPr>
              <a:t>Chart.yaml</a:t>
            </a:r>
            <a:r>
              <a:rPr lang="en-US" altLang="zh-CN" sz="1800" dirty="0">
                <a:latin typeface="+mn-lt"/>
                <a:ea typeface="+mn-ea"/>
                <a:cs typeface="+mn-ea"/>
                <a:sym typeface="+mn-lt"/>
              </a:rPr>
              <a:t> </a:t>
            </a:r>
            <a:r>
              <a:rPr lang="zh-CN" altLang="en-US" sz="1800" dirty="0">
                <a:latin typeface="+mn-lt"/>
                <a:ea typeface="+mn-ea"/>
                <a:cs typeface="+mn-ea"/>
                <a:sym typeface="+mn-lt"/>
              </a:rPr>
              <a:t>中主要是放一些概要信息，比如 </a:t>
            </a:r>
            <a:r>
              <a:rPr lang="en-US" altLang="zh-CN" sz="1800" dirty="0">
                <a:latin typeface="+mn-lt"/>
                <a:ea typeface="+mn-ea"/>
                <a:cs typeface="+mn-ea"/>
                <a:sym typeface="+mn-lt"/>
              </a:rPr>
              <a:t>chart </a:t>
            </a:r>
            <a:r>
              <a:rPr lang="zh-CN" altLang="en-US" sz="1800" dirty="0">
                <a:latin typeface="+mn-lt"/>
                <a:ea typeface="+mn-ea"/>
                <a:cs typeface="+mn-ea"/>
                <a:sym typeface="+mn-lt"/>
              </a:rPr>
              <a:t>的名称、版本、维护者、依赖（即子 </a:t>
            </a:r>
            <a:r>
              <a:rPr lang="en-US" altLang="zh-CN" sz="1800" dirty="0">
                <a:latin typeface="+mn-lt"/>
                <a:ea typeface="+mn-ea"/>
                <a:cs typeface="+mn-ea"/>
                <a:sym typeface="+mn-lt"/>
              </a:rPr>
              <a:t>chart</a:t>
            </a:r>
            <a:r>
              <a:rPr lang="zh-CN" altLang="en-US" sz="1800" dirty="0" smtClean="0">
                <a:latin typeface="+mn-lt"/>
                <a:ea typeface="+mn-ea"/>
                <a:cs typeface="+mn-ea"/>
                <a:sym typeface="+mn-lt"/>
              </a:rPr>
              <a:t>）</a:t>
            </a:r>
            <a:endParaRPr lang="en-US" altLang="zh-CN" sz="1800" dirty="0" smtClean="0">
              <a:latin typeface="+mn-lt"/>
              <a:ea typeface="+mn-ea"/>
              <a:cs typeface="+mn-ea"/>
              <a:sym typeface="+mn-lt"/>
            </a:endParaRPr>
          </a:p>
        </p:txBody>
      </p:sp>
      <p:sp>
        <p:nvSpPr>
          <p:cNvPr id="4" name="矩形 3"/>
          <p:cNvSpPr/>
          <p:nvPr/>
        </p:nvSpPr>
        <p:spPr>
          <a:xfrm>
            <a:off x="2878212" y="2058816"/>
            <a:ext cx="6459068" cy="3342453"/>
          </a:xfrm>
          <a:prstGeom prst="rect">
            <a:avLst/>
          </a:prstGeom>
          <a:solidFill>
            <a:schemeClr val="bg1">
              <a:lumMod val="85000"/>
            </a:schemeClr>
          </a:solidFill>
          <a:ln>
            <a:noFill/>
          </a:ln>
        </p:spPr>
        <p:txBody>
          <a:bodyPr wrap="square">
            <a:spAutoFit/>
          </a:bodyPr>
          <a:lstStyle/>
          <a:p>
            <a:pPr>
              <a:lnSpc>
                <a:spcPct val="110000"/>
              </a:lnSpc>
            </a:pPr>
            <a:r>
              <a:rPr lang="nl-NL" altLang="zh-CN" sz="1200" kern="0" dirty="0">
                <a:cs typeface="+mn-ea"/>
                <a:sym typeface="+mn-lt"/>
              </a:rPr>
              <a:t>apiVersion: v1</a:t>
            </a:r>
            <a:endParaRPr lang="nl-NL" altLang="zh-CN" sz="1200" kern="0" dirty="0">
              <a:cs typeface="+mn-ea"/>
              <a:sym typeface="+mn-lt"/>
            </a:endParaRPr>
          </a:p>
          <a:p>
            <a:pPr>
              <a:lnSpc>
                <a:spcPct val="110000"/>
              </a:lnSpc>
            </a:pPr>
            <a:r>
              <a:rPr lang="nl-NL" altLang="zh-CN" sz="1200" kern="0" dirty="0">
                <a:cs typeface="+mn-ea"/>
                <a:sym typeface="+mn-lt"/>
              </a:rPr>
              <a:t>appVersion: 5.7.30</a:t>
            </a:r>
            <a:endParaRPr lang="nl-NL" altLang="zh-CN" sz="1200" kern="0" dirty="0">
              <a:cs typeface="+mn-ea"/>
              <a:sym typeface="+mn-lt"/>
            </a:endParaRPr>
          </a:p>
          <a:p>
            <a:pPr>
              <a:lnSpc>
                <a:spcPct val="110000"/>
              </a:lnSpc>
            </a:pPr>
            <a:r>
              <a:rPr lang="nl-NL" altLang="zh-CN" sz="1200" kern="0" dirty="0">
                <a:cs typeface="+mn-ea"/>
                <a:sym typeface="+mn-lt"/>
              </a:rPr>
              <a:t>deprecated: true</a:t>
            </a:r>
            <a:endParaRPr lang="nl-NL" altLang="zh-CN" sz="1200" kern="0" dirty="0">
              <a:cs typeface="+mn-ea"/>
              <a:sym typeface="+mn-lt"/>
            </a:endParaRPr>
          </a:p>
          <a:p>
            <a:pPr>
              <a:lnSpc>
                <a:spcPct val="110000"/>
              </a:lnSpc>
            </a:pPr>
            <a:r>
              <a:rPr lang="nl-NL" altLang="zh-CN" sz="1200" kern="0" dirty="0">
                <a:cs typeface="+mn-ea"/>
                <a:sym typeface="+mn-lt"/>
              </a:rPr>
              <a:t>description: </a:t>
            </a:r>
            <a:r>
              <a:rPr lang="nl-NL" altLang="zh-CN" sz="1200" kern="0">
                <a:cs typeface="+mn-ea"/>
                <a:sym typeface="+mn-lt"/>
              </a:rPr>
              <a:t>DEPRECATED </a:t>
            </a:r>
            <a:r>
              <a:rPr lang="nl-NL" altLang="zh-CN" sz="1200" kern="0" smtClean="0">
                <a:cs typeface="+mn-ea"/>
                <a:sym typeface="+mn-lt"/>
              </a:rPr>
              <a:t>- </a:t>
            </a:r>
            <a:r>
              <a:rPr lang="nl-NL" altLang="zh-CN" sz="1200" kern="0" dirty="0">
                <a:cs typeface="+mn-ea"/>
                <a:sym typeface="+mn-lt"/>
              </a:rPr>
              <a:t>Fast, reliable, scalable, and easy to </a:t>
            </a:r>
            <a:r>
              <a:rPr lang="nl-NL" altLang="zh-CN" sz="1200" kern="0">
                <a:cs typeface="+mn-ea"/>
                <a:sym typeface="+mn-lt"/>
              </a:rPr>
              <a:t>use </a:t>
            </a:r>
            <a:r>
              <a:rPr lang="nl-NL" altLang="zh-CN" sz="1200" kern="0" smtClean="0">
                <a:cs typeface="+mn-ea"/>
                <a:sym typeface="+mn-lt"/>
              </a:rPr>
              <a:t>open-source </a:t>
            </a:r>
            <a:r>
              <a:rPr lang="nl-NL" altLang="zh-CN" sz="1200" kern="0" dirty="0">
                <a:cs typeface="+mn-ea"/>
                <a:sym typeface="+mn-lt"/>
              </a:rPr>
              <a:t>relational</a:t>
            </a:r>
            <a:endParaRPr lang="nl-NL" altLang="zh-CN" sz="1200" kern="0" dirty="0">
              <a:cs typeface="+mn-ea"/>
              <a:sym typeface="+mn-lt"/>
            </a:endParaRPr>
          </a:p>
          <a:p>
            <a:pPr>
              <a:lnSpc>
                <a:spcPct val="110000"/>
              </a:lnSpc>
            </a:pPr>
            <a:r>
              <a:rPr lang="nl-NL" altLang="zh-CN" sz="1200" kern="0" dirty="0">
                <a:cs typeface="+mn-ea"/>
                <a:sym typeface="+mn-lt"/>
              </a:rPr>
              <a:t>  database system.</a:t>
            </a:r>
            <a:endParaRPr lang="nl-NL" altLang="zh-CN" sz="1200" kern="0" dirty="0">
              <a:cs typeface="+mn-ea"/>
              <a:sym typeface="+mn-lt"/>
            </a:endParaRPr>
          </a:p>
          <a:p>
            <a:pPr>
              <a:lnSpc>
                <a:spcPct val="110000"/>
              </a:lnSpc>
            </a:pPr>
            <a:r>
              <a:rPr lang="nl-NL" altLang="zh-CN" sz="1200" kern="0" dirty="0">
                <a:cs typeface="+mn-ea"/>
                <a:sym typeface="+mn-lt"/>
              </a:rPr>
              <a:t>home: https://www.mysql.com/</a:t>
            </a:r>
            <a:endParaRPr lang="nl-NL" altLang="zh-CN" sz="1200" kern="0" dirty="0">
              <a:cs typeface="+mn-ea"/>
              <a:sym typeface="+mn-lt"/>
            </a:endParaRPr>
          </a:p>
          <a:p>
            <a:pPr>
              <a:lnSpc>
                <a:spcPct val="110000"/>
              </a:lnSpc>
            </a:pPr>
            <a:r>
              <a:rPr lang="nl-NL" altLang="zh-CN" sz="1200" kern="0" dirty="0">
                <a:cs typeface="+mn-ea"/>
                <a:sym typeface="+mn-lt"/>
              </a:rPr>
              <a:t>icon: https</a:t>
            </a:r>
            <a:r>
              <a:rPr lang="nl-NL" altLang="zh-CN" sz="1200" kern="0">
                <a:cs typeface="+mn-ea"/>
                <a:sym typeface="+mn-lt"/>
              </a:rPr>
              <a:t>://</a:t>
            </a:r>
            <a:r>
              <a:rPr lang="nl-NL" altLang="zh-CN" sz="1200" kern="0" smtClean="0">
                <a:cs typeface="+mn-ea"/>
                <a:sym typeface="+mn-lt"/>
              </a:rPr>
              <a:t>www.mysql.com/common/logos/logo-mysql-170x115.png</a:t>
            </a:r>
            <a:endParaRPr lang="nl-NL" altLang="zh-CN" sz="1200" kern="0" dirty="0">
              <a:cs typeface="+mn-ea"/>
              <a:sym typeface="+mn-lt"/>
            </a:endParaRPr>
          </a:p>
          <a:p>
            <a:pPr>
              <a:lnSpc>
                <a:spcPct val="110000"/>
              </a:lnSpc>
            </a:pPr>
            <a:r>
              <a:rPr lang="nl-NL" altLang="zh-CN" sz="1200" kern="0" dirty="0">
                <a:cs typeface="+mn-ea"/>
                <a:sym typeface="+mn-lt"/>
              </a:rPr>
              <a:t>keywords:</a:t>
            </a:r>
            <a:endParaRPr lang="nl-NL" altLang="zh-CN" sz="1200" kern="0" dirty="0">
              <a:cs typeface="+mn-ea"/>
              <a:sym typeface="+mn-lt"/>
            </a:endParaRPr>
          </a:p>
          <a:p>
            <a:pPr>
              <a:lnSpc>
                <a:spcPct val="110000"/>
              </a:lnSpc>
            </a:pPr>
            <a:r>
              <a:rPr lang="nl-NL" altLang="zh-CN" sz="1200" kern="0" smtClean="0">
                <a:cs typeface="+mn-ea"/>
                <a:sym typeface="+mn-lt"/>
              </a:rPr>
              <a:t>- </a:t>
            </a:r>
            <a:r>
              <a:rPr lang="nl-NL" altLang="zh-CN" sz="1200" kern="0" dirty="0">
                <a:cs typeface="+mn-ea"/>
                <a:sym typeface="+mn-lt"/>
              </a:rPr>
              <a:t>mysql</a:t>
            </a:r>
            <a:endParaRPr lang="nl-NL" altLang="zh-CN" sz="1200" kern="0" dirty="0">
              <a:cs typeface="+mn-ea"/>
              <a:sym typeface="+mn-lt"/>
            </a:endParaRPr>
          </a:p>
          <a:p>
            <a:pPr>
              <a:lnSpc>
                <a:spcPct val="110000"/>
              </a:lnSpc>
            </a:pPr>
            <a:r>
              <a:rPr lang="nl-NL" altLang="zh-CN" sz="1200" kern="0" smtClean="0">
                <a:cs typeface="+mn-ea"/>
                <a:sym typeface="+mn-lt"/>
              </a:rPr>
              <a:t>- </a:t>
            </a:r>
            <a:r>
              <a:rPr lang="nl-NL" altLang="zh-CN" sz="1200" kern="0" dirty="0">
                <a:cs typeface="+mn-ea"/>
                <a:sym typeface="+mn-lt"/>
              </a:rPr>
              <a:t>database</a:t>
            </a:r>
            <a:endParaRPr lang="nl-NL" altLang="zh-CN" sz="1200" kern="0" dirty="0">
              <a:cs typeface="+mn-ea"/>
              <a:sym typeface="+mn-lt"/>
            </a:endParaRPr>
          </a:p>
          <a:p>
            <a:pPr>
              <a:lnSpc>
                <a:spcPct val="110000"/>
              </a:lnSpc>
            </a:pPr>
            <a:r>
              <a:rPr lang="nl-NL" altLang="zh-CN" sz="1200" kern="0" smtClean="0">
                <a:cs typeface="+mn-ea"/>
                <a:sym typeface="+mn-lt"/>
              </a:rPr>
              <a:t>- </a:t>
            </a:r>
            <a:r>
              <a:rPr lang="nl-NL" altLang="zh-CN" sz="1200" kern="0" dirty="0">
                <a:cs typeface="+mn-ea"/>
                <a:sym typeface="+mn-lt"/>
              </a:rPr>
              <a:t>sql</a:t>
            </a:r>
            <a:endParaRPr lang="nl-NL" altLang="zh-CN" sz="1200" kern="0" dirty="0">
              <a:cs typeface="+mn-ea"/>
              <a:sym typeface="+mn-lt"/>
            </a:endParaRPr>
          </a:p>
          <a:p>
            <a:pPr>
              <a:lnSpc>
                <a:spcPct val="110000"/>
              </a:lnSpc>
            </a:pPr>
            <a:r>
              <a:rPr lang="nl-NL" altLang="zh-CN" sz="1200" kern="0" dirty="0">
                <a:cs typeface="+mn-ea"/>
                <a:sym typeface="+mn-lt"/>
              </a:rPr>
              <a:t>name: mysql</a:t>
            </a:r>
            <a:endParaRPr lang="nl-NL" altLang="zh-CN" sz="1200" kern="0" dirty="0">
              <a:cs typeface="+mn-ea"/>
              <a:sym typeface="+mn-lt"/>
            </a:endParaRPr>
          </a:p>
          <a:p>
            <a:pPr>
              <a:lnSpc>
                <a:spcPct val="110000"/>
              </a:lnSpc>
            </a:pPr>
            <a:r>
              <a:rPr lang="nl-NL" altLang="zh-CN" sz="1200" kern="0" dirty="0">
                <a:cs typeface="+mn-ea"/>
                <a:sym typeface="+mn-lt"/>
              </a:rPr>
              <a:t>sources:</a:t>
            </a:r>
            <a:endParaRPr lang="nl-NL" altLang="zh-CN" sz="1200" kern="0" dirty="0">
              <a:cs typeface="+mn-ea"/>
              <a:sym typeface="+mn-lt"/>
            </a:endParaRPr>
          </a:p>
          <a:p>
            <a:pPr>
              <a:lnSpc>
                <a:spcPct val="110000"/>
              </a:lnSpc>
            </a:pPr>
            <a:r>
              <a:rPr lang="nl-NL" altLang="zh-CN" sz="1200" kern="0" smtClean="0">
                <a:cs typeface="+mn-ea"/>
                <a:sym typeface="+mn-lt"/>
              </a:rPr>
              <a:t>- </a:t>
            </a:r>
            <a:r>
              <a:rPr lang="nl-NL" altLang="zh-CN" sz="1200" kern="0" dirty="0">
                <a:cs typeface="+mn-ea"/>
                <a:sym typeface="+mn-lt"/>
              </a:rPr>
              <a:t>https://github.com/kubernetes/charts</a:t>
            </a:r>
            <a:endParaRPr lang="nl-NL" altLang="zh-CN" sz="1200" kern="0" dirty="0">
              <a:cs typeface="+mn-ea"/>
              <a:sym typeface="+mn-lt"/>
            </a:endParaRPr>
          </a:p>
          <a:p>
            <a:pPr>
              <a:lnSpc>
                <a:spcPct val="110000"/>
              </a:lnSpc>
            </a:pPr>
            <a:r>
              <a:rPr lang="nl-NL" altLang="zh-CN" sz="1200" kern="0" smtClean="0">
                <a:cs typeface="+mn-ea"/>
                <a:sym typeface="+mn-lt"/>
              </a:rPr>
              <a:t>- </a:t>
            </a:r>
            <a:r>
              <a:rPr lang="nl-NL" altLang="zh-CN" sz="1200" kern="0" dirty="0">
                <a:cs typeface="+mn-ea"/>
                <a:sym typeface="+mn-lt"/>
              </a:rPr>
              <a:t>https</a:t>
            </a:r>
            <a:r>
              <a:rPr lang="nl-NL" altLang="zh-CN" sz="1200" kern="0">
                <a:cs typeface="+mn-ea"/>
                <a:sym typeface="+mn-lt"/>
              </a:rPr>
              <a:t>://</a:t>
            </a:r>
            <a:r>
              <a:rPr lang="nl-NL" altLang="zh-CN" sz="1200" kern="0" smtClean="0">
                <a:cs typeface="+mn-ea"/>
                <a:sym typeface="+mn-lt"/>
              </a:rPr>
              <a:t>github.com/docker-library/mysql</a:t>
            </a:r>
            <a:endParaRPr lang="nl-NL" altLang="zh-CN" sz="1200" kern="0" dirty="0">
              <a:cs typeface="+mn-ea"/>
              <a:sym typeface="+mn-lt"/>
            </a:endParaRPr>
          </a:p>
          <a:p>
            <a:pPr>
              <a:lnSpc>
                <a:spcPct val="110000"/>
              </a:lnSpc>
            </a:pPr>
            <a:r>
              <a:rPr lang="nl-NL" altLang="zh-CN" sz="1200" kern="0" dirty="0">
                <a:cs typeface="+mn-ea"/>
                <a:sym typeface="+mn-lt"/>
              </a:rPr>
              <a:t>version: 1.6.9</a:t>
            </a:r>
            <a:endParaRPr lang="en-US" altLang="zh-CN" sz="1200" kern="0" dirty="0">
              <a:cs typeface="+mn-ea"/>
              <a:sym typeface="+mn-lt"/>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mn-lt"/>
                <a:ea typeface="+mn-ea"/>
                <a:cs typeface="+mn-ea"/>
                <a:sym typeface="+mn-lt"/>
              </a:rPr>
              <a:t>V</a:t>
            </a:r>
            <a:r>
              <a:rPr lang="en-US" altLang="zh-CN" dirty="0" err="1" smtClean="0">
                <a:latin typeface="+mn-lt"/>
                <a:ea typeface="+mn-ea"/>
                <a:cs typeface="+mn-ea"/>
                <a:sym typeface="+mn-lt"/>
              </a:rPr>
              <a:t>alues.yaml</a:t>
            </a:r>
            <a:r>
              <a:rPr lang="zh-CN" altLang="en-US" dirty="0" smtClean="0">
                <a:latin typeface="+mn-lt"/>
                <a:ea typeface="+mn-ea"/>
                <a:cs typeface="+mn-ea"/>
                <a:sym typeface="+mn-lt"/>
              </a:rPr>
              <a:t>文件简介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a:latin typeface="+mn-lt"/>
                <a:ea typeface="+mn-ea"/>
                <a:cs typeface="+mn-ea"/>
                <a:sym typeface="+mn-lt"/>
              </a:rPr>
              <a:t>在</a:t>
            </a:r>
            <a:r>
              <a:rPr lang="en-US" altLang="zh-CN" sz="1800" dirty="0" err="1" smtClean="0">
                <a:latin typeface="+mn-lt"/>
                <a:ea typeface="+mn-ea"/>
                <a:cs typeface="+mn-ea"/>
                <a:sym typeface="+mn-lt"/>
              </a:rPr>
              <a:t>values.yaml</a:t>
            </a:r>
            <a:r>
              <a:rPr lang="zh-CN" altLang="en-US" sz="1800" dirty="0">
                <a:latin typeface="+mn-lt"/>
                <a:ea typeface="+mn-ea"/>
                <a:cs typeface="+mn-ea"/>
                <a:sym typeface="+mn-lt"/>
              </a:rPr>
              <a:t>文件中定义的值通过 </a:t>
            </a:r>
            <a:r>
              <a:rPr lang="en-US" altLang="zh-CN" sz="1800" dirty="0">
                <a:latin typeface="+mn-lt"/>
                <a:ea typeface="+mn-ea"/>
                <a:cs typeface="+mn-ea"/>
                <a:sym typeface="+mn-lt"/>
              </a:rPr>
              <a:t>Values </a:t>
            </a:r>
            <a:r>
              <a:rPr lang="zh-CN" altLang="en-US" sz="1800" dirty="0">
                <a:latin typeface="+mn-lt"/>
                <a:ea typeface="+mn-ea"/>
                <a:cs typeface="+mn-ea"/>
                <a:sym typeface="+mn-lt"/>
              </a:rPr>
              <a:t>对象传递到</a:t>
            </a:r>
            <a:r>
              <a:rPr lang="en-US" altLang="zh-CN" sz="1800" dirty="0">
                <a:latin typeface="+mn-lt"/>
                <a:ea typeface="+mn-ea"/>
                <a:cs typeface="+mn-ea"/>
                <a:sym typeface="+mn-lt"/>
              </a:rPr>
              <a:t>templates</a:t>
            </a:r>
            <a:r>
              <a:rPr lang="zh-CN" altLang="en-US" sz="1800" dirty="0">
                <a:latin typeface="+mn-lt"/>
                <a:ea typeface="+mn-ea"/>
                <a:cs typeface="+mn-ea"/>
                <a:sym typeface="+mn-lt"/>
              </a:rPr>
              <a:t>下的</a:t>
            </a:r>
            <a:r>
              <a:rPr lang="en-US" altLang="zh-CN" sz="1800" dirty="0">
                <a:latin typeface="+mn-lt"/>
                <a:ea typeface="+mn-ea"/>
                <a:cs typeface="+mn-ea"/>
                <a:sym typeface="+mn-lt"/>
              </a:rPr>
              <a:t>YAML</a:t>
            </a:r>
            <a:r>
              <a:rPr lang="zh-CN" altLang="en-US" sz="1800" dirty="0">
                <a:latin typeface="+mn-lt"/>
                <a:ea typeface="+mn-ea"/>
                <a:cs typeface="+mn-ea"/>
                <a:sym typeface="+mn-lt"/>
              </a:rPr>
              <a:t>模板清单</a:t>
            </a:r>
            <a:r>
              <a:rPr lang="zh-CN" altLang="en-US" sz="1800" dirty="0" smtClean="0">
                <a:latin typeface="+mn-lt"/>
                <a:ea typeface="+mn-ea"/>
                <a:cs typeface="+mn-ea"/>
                <a:sym typeface="+mn-lt"/>
              </a:rPr>
              <a:t>中</a:t>
            </a:r>
            <a:endParaRPr lang="en-US" altLang="zh-CN" sz="1800" dirty="0" smtClean="0">
              <a:latin typeface="+mn-lt"/>
              <a:ea typeface="+mn-ea"/>
              <a:cs typeface="+mn-ea"/>
              <a:sym typeface="+mn-lt"/>
            </a:endParaRPr>
          </a:p>
          <a:p>
            <a:r>
              <a:rPr lang="zh-CN" altLang="en-US" sz="1800" dirty="0" smtClean="0">
                <a:latin typeface="+mn-lt"/>
                <a:ea typeface="+mn-ea"/>
                <a:cs typeface="+mn-ea"/>
                <a:sym typeface="+mn-lt"/>
              </a:rPr>
              <a:t>使用</a:t>
            </a:r>
            <a:r>
              <a:rPr lang="en-US" altLang="zh-CN" sz="1800" dirty="0">
                <a:latin typeface="+mn-lt"/>
                <a:ea typeface="+mn-ea"/>
                <a:cs typeface="+mn-ea"/>
                <a:sym typeface="+mn-lt"/>
              </a:rPr>
              <a:t>{{ .</a:t>
            </a:r>
            <a:r>
              <a:rPr lang="en-US" altLang="zh-CN" sz="1800" dirty="0" err="1">
                <a:latin typeface="+mn-lt"/>
                <a:ea typeface="+mn-ea"/>
                <a:cs typeface="+mn-ea"/>
                <a:sym typeface="+mn-lt"/>
              </a:rPr>
              <a:t>Values.key</a:t>
            </a:r>
            <a:r>
              <a:rPr lang="en-US" altLang="zh-CN" sz="1800" dirty="0">
                <a:latin typeface="+mn-lt"/>
                <a:ea typeface="+mn-ea"/>
                <a:cs typeface="+mn-ea"/>
                <a:sym typeface="+mn-lt"/>
              </a:rPr>
              <a:t> </a:t>
            </a:r>
            <a:r>
              <a:rPr lang="en-US" altLang="zh-CN" sz="1800" dirty="0" smtClean="0">
                <a:latin typeface="+mn-lt"/>
                <a:ea typeface="+mn-ea"/>
                <a:cs typeface="+mn-ea"/>
                <a:sym typeface="+mn-lt"/>
              </a:rPr>
              <a:t>}}</a:t>
            </a:r>
            <a:r>
              <a:rPr lang="zh-CN" altLang="en-US" sz="1800" dirty="0" smtClean="0">
                <a:latin typeface="+mn-lt"/>
                <a:ea typeface="+mn-ea"/>
                <a:cs typeface="+mn-ea"/>
                <a:sym typeface="+mn-lt"/>
              </a:rPr>
              <a:t>格式来引用</a:t>
            </a:r>
            <a:r>
              <a:rPr lang="en-US" altLang="zh-CN" sz="1800" dirty="0" err="1" smtClean="0">
                <a:latin typeface="+mn-lt"/>
                <a:ea typeface="+mn-ea"/>
                <a:cs typeface="+mn-ea"/>
                <a:sym typeface="+mn-lt"/>
              </a:rPr>
              <a:t>values.yaml</a:t>
            </a:r>
            <a:r>
              <a:rPr lang="zh-CN" altLang="en-US" sz="1800" dirty="0" smtClean="0">
                <a:latin typeface="+mn-lt"/>
                <a:ea typeface="+mn-ea"/>
                <a:cs typeface="+mn-ea"/>
                <a:sym typeface="+mn-lt"/>
              </a:rPr>
              <a:t>中定义好的参数</a:t>
            </a:r>
            <a:endParaRPr lang="zh-CN" altLang="en-US" sz="1800" dirty="0">
              <a:latin typeface="+mn-lt"/>
              <a:ea typeface="+mn-ea"/>
              <a:cs typeface="+mn-ea"/>
              <a:sym typeface="+mn-lt"/>
            </a:endParaRPr>
          </a:p>
        </p:txBody>
      </p:sp>
      <p:sp>
        <p:nvSpPr>
          <p:cNvPr id="4" name="矩形 3"/>
          <p:cNvSpPr/>
          <p:nvPr/>
        </p:nvSpPr>
        <p:spPr>
          <a:xfrm>
            <a:off x="458319" y="2218333"/>
            <a:ext cx="2755474" cy="3545586"/>
          </a:xfrm>
          <a:prstGeom prst="rect">
            <a:avLst/>
          </a:prstGeom>
          <a:solidFill>
            <a:schemeClr val="bg1">
              <a:lumMod val="85000"/>
            </a:schemeClr>
          </a:solidFill>
          <a:ln>
            <a:noFill/>
          </a:ln>
        </p:spPr>
        <p:txBody>
          <a:bodyPr wrap="square">
            <a:spAutoFit/>
          </a:bodyPr>
          <a:lstStyle/>
          <a:p>
            <a:pPr>
              <a:lnSpc>
                <a:spcPct val="110000"/>
              </a:lnSpc>
            </a:pPr>
            <a:r>
              <a:rPr lang="nl-NL" altLang="zh-CN" sz="1200" kern="0" dirty="0" smtClean="0">
                <a:cs typeface="+mn-ea"/>
                <a:sym typeface="+mn-lt"/>
              </a:rPr>
              <a:t>image</a:t>
            </a:r>
            <a:r>
              <a:rPr lang="nl-NL" altLang="zh-CN" sz="1200" kern="0" dirty="0">
                <a:cs typeface="+mn-ea"/>
                <a:sym typeface="+mn-lt"/>
              </a:rPr>
              <a:t>: "mysql"</a:t>
            </a:r>
            <a:endParaRPr lang="nl-NL" altLang="zh-CN" sz="1200" kern="0" dirty="0">
              <a:cs typeface="+mn-ea"/>
              <a:sym typeface="+mn-lt"/>
            </a:endParaRPr>
          </a:p>
          <a:p>
            <a:pPr>
              <a:lnSpc>
                <a:spcPct val="110000"/>
              </a:lnSpc>
            </a:pPr>
            <a:r>
              <a:rPr lang="nl-NL" altLang="zh-CN" sz="1200" kern="0" dirty="0">
                <a:cs typeface="+mn-ea"/>
                <a:sym typeface="+mn-lt"/>
              </a:rPr>
              <a:t>imageTag: "5.7.30"</a:t>
            </a:r>
            <a:endParaRPr lang="nl-NL" altLang="zh-CN" sz="1200" kern="0" dirty="0">
              <a:cs typeface="+mn-ea"/>
              <a:sym typeface="+mn-lt"/>
            </a:endParaRPr>
          </a:p>
          <a:p>
            <a:pPr>
              <a:lnSpc>
                <a:spcPct val="110000"/>
              </a:lnSpc>
            </a:pPr>
            <a:endParaRPr lang="nl-NL" altLang="zh-CN" sz="1200" kern="0" dirty="0">
              <a:cs typeface="+mn-ea"/>
              <a:sym typeface="+mn-lt"/>
            </a:endParaRPr>
          </a:p>
          <a:p>
            <a:pPr>
              <a:lnSpc>
                <a:spcPct val="110000"/>
              </a:lnSpc>
            </a:pPr>
            <a:r>
              <a:rPr lang="nl-NL" altLang="zh-CN" sz="1200" kern="0" dirty="0">
                <a:cs typeface="+mn-ea"/>
                <a:sym typeface="+mn-lt"/>
              </a:rPr>
              <a:t>strategy:</a:t>
            </a:r>
            <a:endParaRPr lang="nl-NL" altLang="zh-CN" sz="1200" kern="0" dirty="0">
              <a:cs typeface="+mn-ea"/>
              <a:sym typeface="+mn-lt"/>
            </a:endParaRPr>
          </a:p>
          <a:p>
            <a:pPr>
              <a:lnSpc>
                <a:spcPct val="110000"/>
              </a:lnSpc>
            </a:pPr>
            <a:r>
              <a:rPr lang="nl-NL" altLang="zh-CN" sz="1200" kern="0" dirty="0">
                <a:cs typeface="+mn-ea"/>
                <a:sym typeface="+mn-lt"/>
              </a:rPr>
              <a:t>  type: Recreate</a:t>
            </a:r>
            <a:endParaRPr lang="nl-NL" altLang="zh-CN" sz="1200" kern="0" dirty="0">
              <a:cs typeface="+mn-ea"/>
              <a:sym typeface="+mn-lt"/>
            </a:endParaRPr>
          </a:p>
          <a:p>
            <a:pPr>
              <a:lnSpc>
                <a:spcPct val="110000"/>
              </a:lnSpc>
            </a:pPr>
            <a:endParaRPr lang="nl-NL" altLang="zh-CN" sz="1200" kern="0" dirty="0">
              <a:cs typeface="+mn-ea"/>
              <a:sym typeface="+mn-lt"/>
            </a:endParaRPr>
          </a:p>
          <a:p>
            <a:pPr>
              <a:lnSpc>
                <a:spcPct val="110000"/>
              </a:lnSpc>
            </a:pPr>
            <a:r>
              <a:rPr lang="nl-NL" altLang="zh-CN" sz="1200" kern="0" dirty="0">
                <a:cs typeface="+mn-ea"/>
                <a:sym typeface="+mn-lt"/>
              </a:rPr>
              <a:t>busybox:</a:t>
            </a:r>
            <a:endParaRPr lang="nl-NL" altLang="zh-CN" sz="1200" kern="0" dirty="0">
              <a:cs typeface="+mn-ea"/>
              <a:sym typeface="+mn-lt"/>
            </a:endParaRPr>
          </a:p>
          <a:p>
            <a:pPr>
              <a:lnSpc>
                <a:spcPct val="110000"/>
              </a:lnSpc>
            </a:pPr>
            <a:r>
              <a:rPr lang="nl-NL" altLang="zh-CN" sz="1200" kern="0" dirty="0">
                <a:cs typeface="+mn-ea"/>
                <a:sym typeface="+mn-lt"/>
              </a:rPr>
              <a:t>  image: "busybox"</a:t>
            </a:r>
            <a:endParaRPr lang="nl-NL" altLang="zh-CN" sz="1200" kern="0" dirty="0">
              <a:cs typeface="+mn-ea"/>
              <a:sym typeface="+mn-lt"/>
            </a:endParaRPr>
          </a:p>
          <a:p>
            <a:pPr>
              <a:lnSpc>
                <a:spcPct val="110000"/>
              </a:lnSpc>
            </a:pPr>
            <a:r>
              <a:rPr lang="nl-NL" altLang="zh-CN" sz="1200" kern="0" dirty="0">
                <a:cs typeface="+mn-ea"/>
                <a:sym typeface="+mn-lt"/>
              </a:rPr>
              <a:t>  tag: "1.32"</a:t>
            </a:r>
            <a:endParaRPr lang="nl-NL" altLang="zh-CN" sz="1200" kern="0" dirty="0">
              <a:cs typeface="+mn-ea"/>
              <a:sym typeface="+mn-lt"/>
            </a:endParaRPr>
          </a:p>
          <a:p>
            <a:pPr>
              <a:lnSpc>
                <a:spcPct val="110000"/>
              </a:lnSpc>
            </a:pPr>
            <a:endParaRPr lang="nl-NL" altLang="zh-CN" sz="1200" kern="0" dirty="0">
              <a:cs typeface="+mn-ea"/>
              <a:sym typeface="+mn-lt"/>
            </a:endParaRPr>
          </a:p>
          <a:p>
            <a:pPr>
              <a:lnSpc>
                <a:spcPct val="110000"/>
              </a:lnSpc>
            </a:pPr>
            <a:r>
              <a:rPr lang="nl-NL" altLang="zh-CN" sz="1200" kern="0" dirty="0">
                <a:cs typeface="+mn-ea"/>
                <a:sym typeface="+mn-lt"/>
              </a:rPr>
              <a:t>testFramework:</a:t>
            </a:r>
            <a:endParaRPr lang="nl-NL" altLang="zh-CN" sz="1200" kern="0" dirty="0">
              <a:cs typeface="+mn-ea"/>
              <a:sym typeface="+mn-lt"/>
            </a:endParaRPr>
          </a:p>
          <a:p>
            <a:pPr>
              <a:lnSpc>
                <a:spcPct val="110000"/>
              </a:lnSpc>
            </a:pPr>
            <a:r>
              <a:rPr lang="nl-NL" altLang="zh-CN" sz="1200" kern="0" dirty="0">
                <a:cs typeface="+mn-ea"/>
                <a:sym typeface="+mn-lt"/>
              </a:rPr>
              <a:t>  enabled: true</a:t>
            </a:r>
            <a:endParaRPr lang="nl-NL" altLang="zh-CN" sz="1200" kern="0" dirty="0">
              <a:cs typeface="+mn-ea"/>
              <a:sym typeface="+mn-lt"/>
            </a:endParaRPr>
          </a:p>
          <a:p>
            <a:pPr>
              <a:lnSpc>
                <a:spcPct val="110000"/>
              </a:lnSpc>
            </a:pPr>
            <a:r>
              <a:rPr lang="nl-NL" altLang="zh-CN" sz="1200" kern="0" dirty="0">
                <a:cs typeface="+mn-ea"/>
                <a:sym typeface="+mn-lt"/>
              </a:rPr>
              <a:t>  image: "bats/bats"</a:t>
            </a:r>
            <a:endParaRPr lang="nl-NL" altLang="zh-CN" sz="1200" kern="0" dirty="0">
              <a:cs typeface="+mn-ea"/>
              <a:sym typeface="+mn-lt"/>
            </a:endParaRPr>
          </a:p>
          <a:p>
            <a:pPr>
              <a:lnSpc>
                <a:spcPct val="110000"/>
              </a:lnSpc>
            </a:pPr>
            <a:r>
              <a:rPr lang="nl-NL" altLang="zh-CN" sz="1200" kern="0" dirty="0">
                <a:cs typeface="+mn-ea"/>
                <a:sym typeface="+mn-lt"/>
              </a:rPr>
              <a:t>  tag: "1.2.1"</a:t>
            </a:r>
            <a:endParaRPr lang="nl-NL" altLang="zh-CN" sz="1200" kern="0" dirty="0">
              <a:cs typeface="+mn-ea"/>
              <a:sym typeface="+mn-lt"/>
            </a:endParaRPr>
          </a:p>
          <a:p>
            <a:pPr>
              <a:lnSpc>
                <a:spcPct val="110000"/>
              </a:lnSpc>
            </a:pPr>
            <a:r>
              <a:rPr lang="nl-NL" altLang="zh-CN" sz="1200" kern="0" dirty="0">
                <a:cs typeface="+mn-ea"/>
                <a:sym typeface="+mn-lt"/>
              </a:rPr>
              <a:t>  imagePullPolicy: IfNotPresent</a:t>
            </a:r>
            <a:endParaRPr lang="nl-NL" altLang="zh-CN" sz="1200" kern="0" dirty="0">
              <a:cs typeface="+mn-ea"/>
              <a:sym typeface="+mn-lt"/>
            </a:endParaRPr>
          </a:p>
          <a:p>
            <a:pPr>
              <a:lnSpc>
                <a:spcPct val="110000"/>
              </a:lnSpc>
            </a:pPr>
            <a:r>
              <a:rPr lang="nl-NL" altLang="zh-CN" sz="1200" kern="0" dirty="0">
                <a:cs typeface="+mn-ea"/>
                <a:sym typeface="+mn-lt"/>
              </a:rPr>
              <a:t>  securityContext: </a:t>
            </a:r>
            <a:r>
              <a:rPr lang="nl-NL" altLang="zh-CN" sz="1200" kern="0" dirty="0" smtClean="0">
                <a:cs typeface="+mn-ea"/>
                <a:sym typeface="+mn-lt"/>
              </a:rPr>
              <a:t>{}</a:t>
            </a:r>
            <a:endParaRPr lang="nl-NL" altLang="zh-CN" sz="1200" kern="0" dirty="0" smtClean="0">
              <a:cs typeface="+mn-ea"/>
              <a:sym typeface="+mn-lt"/>
            </a:endParaRPr>
          </a:p>
          <a:p>
            <a:pPr>
              <a:lnSpc>
                <a:spcPct val="110000"/>
              </a:lnSpc>
            </a:pPr>
            <a:r>
              <a:rPr lang="nl-NL" altLang="zh-CN" sz="1200" kern="0" dirty="0" smtClean="0">
                <a:cs typeface="+mn-ea"/>
                <a:sym typeface="+mn-lt"/>
              </a:rPr>
              <a:t>.......</a:t>
            </a:r>
            <a:endParaRPr lang="en-US" altLang="zh-CN" sz="1200" kern="0" dirty="0">
              <a:cs typeface="+mn-ea"/>
              <a:sym typeface="+mn-lt"/>
            </a:endParaRPr>
          </a:p>
        </p:txBody>
      </p:sp>
      <p:sp>
        <p:nvSpPr>
          <p:cNvPr id="5" name="矩形 4"/>
          <p:cNvSpPr/>
          <p:nvPr/>
        </p:nvSpPr>
        <p:spPr>
          <a:xfrm>
            <a:off x="3520639" y="2624598"/>
            <a:ext cx="4259016" cy="2733056"/>
          </a:xfrm>
          <a:prstGeom prst="rect">
            <a:avLst/>
          </a:prstGeom>
          <a:solidFill>
            <a:schemeClr val="bg1">
              <a:lumMod val="85000"/>
            </a:schemeClr>
          </a:solidFill>
          <a:ln>
            <a:noFill/>
          </a:ln>
        </p:spPr>
        <p:txBody>
          <a:bodyPr wrap="square">
            <a:spAutoFit/>
          </a:bodyPr>
          <a:lstStyle/>
          <a:p>
            <a:pPr>
              <a:lnSpc>
                <a:spcPct val="110000"/>
              </a:lnSpc>
            </a:pPr>
            <a:r>
              <a:rPr lang="nl-NL" altLang="zh-CN" sz="1200" kern="0" dirty="0" smtClean="0">
                <a:cs typeface="+mn-ea"/>
                <a:sym typeface="+mn-lt"/>
              </a:rPr>
              <a:t>......</a:t>
            </a:r>
            <a:endParaRPr lang="nl-NL" altLang="zh-CN" sz="1200" kern="0" dirty="0" smtClean="0">
              <a:cs typeface="+mn-ea"/>
              <a:sym typeface="+mn-lt"/>
            </a:endParaRPr>
          </a:p>
          <a:p>
            <a:pPr>
              <a:lnSpc>
                <a:spcPct val="110000"/>
              </a:lnSpc>
            </a:pPr>
            <a:r>
              <a:rPr lang="en-US" altLang="zh-CN" sz="1200" kern="0" dirty="0">
                <a:cs typeface="+mn-ea"/>
                <a:sym typeface="+mn-lt"/>
              </a:rPr>
              <a:t> containers:</a:t>
            </a:r>
            <a:endParaRPr lang="en-US" altLang="zh-CN" sz="1200" kern="0" dirty="0">
              <a:cs typeface="+mn-ea"/>
              <a:sym typeface="+mn-lt"/>
            </a:endParaRPr>
          </a:p>
          <a:p>
            <a:pPr>
              <a:lnSpc>
                <a:spcPct val="110000"/>
              </a:lnSpc>
            </a:pPr>
            <a:r>
              <a:rPr lang="en-US" altLang="zh-CN" sz="1200" kern="0">
                <a:cs typeface="+mn-ea"/>
                <a:sym typeface="+mn-lt"/>
              </a:rPr>
              <a:t>      </a:t>
            </a:r>
            <a:r>
              <a:rPr lang="en-US" altLang="zh-CN" sz="1200" kern="0" smtClean="0">
                <a:cs typeface="+mn-ea"/>
                <a:sym typeface="+mn-lt"/>
              </a:rPr>
              <a:t>- </a:t>
            </a:r>
            <a:r>
              <a:rPr lang="en-US" altLang="zh-CN" sz="1200" kern="0" dirty="0">
                <a:cs typeface="+mn-ea"/>
                <a:sym typeface="+mn-lt"/>
              </a:rPr>
              <a:t>name: {{ template "</a:t>
            </a:r>
            <a:r>
              <a:rPr lang="en-US" altLang="zh-CN" sz="1200" kern="0" dirty="0" err="1">
                <a:cs typeface="+mn-ea"/>
                <a:sym typeface="+mn-lt"/>
              </a:rPr>
              <a:t>mysql.fullname</a:t>
            </a:r>
            <a:r>
              <a:rPr lang="en-US" altLang="zh-CN" sz="1200" kern="0" dirty="0">
                <a:cs typeface="+mn-ea"/>
                <a:sym typeface="+mn-lt"/>
              </a:rPr>
              <a:t>" . }}</a:t>
            </a:r>
            <a:endParaRPr lang="en-US" altLang="zh-CN" sz="1200" kern="0" dirty="0">
              <a:cs typeface="+mn-ea"/>
              <a:sym typeface="+mn-lt"/>
            </a:endParaRPr>
          </a:p>
          <a:p>
            <a:pPr>
              <a:lnSpc>
                <a:spcPct val="110000"/>
              </a:lnSpc>
            </a:pPr>
            <a:r>
              <a:rPr lang="en-US" altLang="zh-CN" sz="1200" kern="0" dirty="0">
                <a:cs typeface="+mn-ea"/>
                <a:sym typeface="+mn-lt"/>
              </a:rPr>
              <a:t>        image: "{{ .</a:t>
            </a:r>
            <a:r>
              <a:rPr lang="en-US" altLang="zh-CN" sz="1200" kern="0" dirty="0" err="1">
                <a:cs typeface="+mn-ea"/>
                <a:sym typeface="+mn-lt"/>
              </a:rPr>
              <a:t>Values.image</a:t>
            </a:r>
            <a:r>
              <a:rPr lang="en-US" altLang="zh-CN" sz="1200" kern="0" dirty="0">
                <a:cs typeface="+mn-ea"/>
                <a:sym typeface="+mn-lt"/>
              </a:rPr>
              <a:t> }}:{{ .</a:t>
            </a:r>
            <a:r>
              <a:rPr lang="en-US" altLang="zh-CN" sz="1200" kern="0" dirty="0" err="1">
                <a:cs typeface="+mn-ea"/>
                <a:sym typeface="+mn-lt"/>
              </a:rPr>
              <a:t>Values.imageTag</a:t>
            </a:r>
            <a:r>
              <a:rPr lang="en-US" altLang="zh-CN" sz="1200" kern="0" dirty="0">
                <a:cs typeface="+mn-ea"/>
                <a:sym typeface="+mn-lt"/>
              </a:rPr>
              <a:t> }}"</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err="1">
                <a:cs typeface="+mn-ea"/>
                <a:sym typeface="+mn-lt"/>
              </a:rPr>
              <a:t>imagePullPolicy</a:t>
            </a:r>
            <a:r>
              <a:rPr lang="en-US" altLang="zh-CN" sz="1200" kern="0" dirty="0">
                <a:cs typeface="+mn-ea"/>
                <a:sym typeface="+mn-lt"/>
              </a:rPr>
              <a:t>: {{ .</a:t>
            </a:r>
            <a:r>
              <a:rPr lang="en-US" altLang="zh-CN" sz="1200" kern="0" dirty="0" err="1">
                <a:cs typeface="+mn-ea"/>
                <a:sym typeface="+mn-lt"/>
              </a:rPr>
              <a:t>Values.imagePullPolicy</a:t>
            </a:r>
            <a:r>
              <a:rPr lang="en-US" altLang="zh-CN" sz="1200" kern="0" dirty="0">
                <a:cs typeface="+mn-ea"/>
                <a:sym typeface="+mn-lt"/>
              </a:rPr>
              <a:t> | quote }}</a:t>
            </a:r>
            <a:endParaRPr lang="en-US" altLang="zh-CN" sz="1200" kern="0" dirty="0">
              <a:cs typeface="+mn-ea"/>
              <a:sym typeface="+mn-lt"/>
            </a:endParaRPr>
          </a:p>
          <a:p>
            <a:pPr>
              <a:lnSpc>
                <a:spcPct val="110000"/>
              </a:lnSpc>
            </a:pPr>
            <a:endParaRPr lang="en-US" altLang="zh-CN" sz="1200" kern="0" dirty="0">
              <a:cs typeface="+mn-ea"/>
              <a:sym typeface="+mn-lt"/>
            </a:endParaRPr>
          </a:p>
          <a:p>
            <a:pPr>
              <a:lnSpc>
                <a:spcPct val="110000"/>
              </a:lnSpc>
            </a:pPr>
            <a:r>
              <a:rPr lang="en-US" altLang="zh-CN" sz="1200" kern="0">
                <a:cs typeface="+mn-ea"/>
                <a:sym typeface="+mn-lt"/>
              </a:rPr>
              <a:t>        </a:t>
            </a:r>
            <a:r>
              <a:rPr lang="en-US" altLang="zh-CN" sz="1200" kern="0" smtClean="0">
                <a:cs typeface="+mn-ea"/>
                <a:sym typeface="+mn-lt"/>
              </a:rPr>
              <a:t>{{- </a:t>
            </a:r>
            <a:r>
              <a:rPr lang="en-US" altLang="zh-CN" sz="1200" kern="0" dirty="0">
                <a:cs typeface="+mn-ea"/>
                <a:sym typeface="+mn-lt"/>
              </a:rPr>
              <a:t>with .</a:t>
            </a:r>
            <a:r>
              <a:rPr lang="en-US" altLang="zh-CN" sz="1200" kern="0" dirty="0" err="1">
                <a:cs typeface="+mn-ea"/>
                <a:sym typeface="+mn-lt"/>
              </a:rPr>
              <a:t>Values.args</a:t>
            </a:r>
            <a:r>
              <a:rPr lang="en-US" altLang="zh-CN" sz="1200" kern="0" dirty="0">
                <a:cs typeface="+mn-ea"/>
                <a:sym typeface="+mn-lt"/>
              </a:rPr>
              <a:t> }}</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err="1">
                <a:cs typeface="+mn-ea"/>
                <a:sym typeface="+mn-lt"/>
              </a:rPr>
              <a:t>args</a:t>
            </a:r>
            <a:r>
              <a:rPr lang="en-US" altLang="zh-CN" sz="1200" kern="0" dirty="0">
                <a:cs typeface="+mn-ea"/>
                <a:sym typeface="+mn-lt"/>
              </a:rPr>
              <a:t>:</a:t>
            </a:r>
            <a:endParaRPr lang="en-US" altLang="zh-CN" sz="1200" kern="0" dirty="0">
              <a:cs typeface="+mn-ea"/>
              <a:sym typeface="+mn-lt"/>
            </a:endParaRPr>
          </a:p>
          <a:p>
            <a:pPr>
              <a:lnSpc>
                <a:spcPct val="110000"/>
              </a:lnSpc>
            </a:pPr>
            <a:r>
              <a:rPr lang="en-US" altLang="zh-CN" sz="1200" kern="0">
                <a:cs typeface="+mn-ea"/>
                <a:sym typeface="+mn-lt"/>
              </a:rPr>
              <a:t>        </a:t>
            </a:r>
            <a:r>
              <a:rPr lang="en-US" altLang="zh-CN" sz="1200" kern="0" smtClean="0">
                <a:cs typeface="+mn-ea"/>
                <a:sym typeface="+mn-lt"/>
              </a:rPr>
              <a:t>{{- </a:t>
            </a:r>
            <a:r>
              <a:rPr lang="en-US" altLang="zh-CN" sz="1200" kern="0" dirty="0">
                <a:cs typeface="+mn-ea"/>
                <a:sym typeface="+mn-lt"/>
              </a:rPr>
              <a:t>range . }}</a:t>
            </a:r>
            <a:endParaRPr lang="en-US" altLang="zh-CN" sz="1200" kern="0" dirty="0">
              <a:cs typeface="+mn-ea"/>
              <a:sym typeface="+mn-lt"/>
            </a:endParaRPr>
          </a:p>
          <a:p>
            <a:pPr>
              <a:lnSpc>
                <a:spcPct val="110000"/>
              </a:lnSpc>
            </a:pPr>
            <a:r>
              <a:rPr lang="en-US" altLang="zh-CN" sz="1200" kern="0">
                <a:cs typeface="+mn-ea"/>
                <a:sym typeface="+mn-lt"/>
              </a:rPr>
              <a:t>          </a:t>
            </a:r>
            <a:r>
              <a:rPr lang="en-US" altLang="zh-CN" sz="1200" kern="0" smtClean="0">
                <a:cs typeface="+mn-ea"/>
                <a:sym typeface="+mn-lt"/>
              </a:rPr>
              <a:t>- </a:t>
            </a:r>
            <a:r>
              <a:rPr lang="en-US" altLang="zh-CN" sz="1200" kern="0" dirty="0">
                <a:cs typeface="+mn-ea"/>
                <a:sym typeface="+mn-lt"/>
              </a:rPr>
              <a:t>{{ . | quote }}</a:t>
            </a:r>
            <a:endParaRPr lang="en-US" altLang="zh-CN" sz="1200" kern="0" dirty="0">
              <a:cs typeface="+mn-ea"/>
              <a:sym typeface="+mn-lt"/>
            </a:endParaRPr>
          </a:p>
          <a:p>
            <a:pPr>
              <a:lnSpc>
                <a:spcPct val="110000"/>
              </a:lnSpc>
            </a:pPr>
            <a:r>
              <a:rPr lang="en-US" altLang="zh-CN" sz="1200" kern="0">
                <a:cs typeface="+mn-ea"/>
                <a:sym typeface="+mn-lt"/>
              </a:rPr>
              <a:t>        </a:t>
            </a:r>
            <a:r>
              <a:rPr lang="en-US" altLang="zh-CN" sz="1200" kern="0" smtClean="0">
                <a:cs typeface="+mn-ea"/>
                <a:sym typeface="+mn-lt"/>
              </a:rPr>
              <a:t>{{- </a:t>
            </a:r>
            <a:r>
              <a:rPr lang="en-US" altLang="zh-CN" sz="1200" kern="0" dirty="0">
                <a:cs typeface="+mn-ea"/>
                <a:sym typeface="+mn-lt"/>
              </a:rPr>
              <a:t>end }}</a:t>
            </a:r>
            <a:endParaRPr lang="en-US" altLang="zh-CN" sz="1200" kern="0" dirty="0">
              <a:cs typeface="+mn-ea"/>
              <a:sym typeface="+mn-lt"/>
            </a:endParaRPr>
          </a:p>
          <a:p>
            <a:pPr>
              <a:lnSpc>
                <a:spcPct val="110000"/>
              </a:lnSpc>
            </a:pPr>
            <a:r>
              <a:rPr lang="en-US" altLang="zh-CN" sz="1200" kern="0">
                <a:cs typeface="+mn-ea"/>
                <a:sym typeface="+mn-lt"/>
              </a:rPr>
              <a:t>        </a:t>
            </a:r>
            <a:r>
              <a:rPr lang="en-US" altLang="zh-CN" sz="1200" kern="0" smtClean="0">
                <a:cs typeface="+mn-ea"/>
                <a:sym typeface="+mn-lt"/>
              </a:rPr>
              <a:t>{{- </a:t>
            </a:r>
            <a:r>
              <a:rPr lang="en-US" altLang="zh-CN" sz="1200" kern="0" dirty="0">
                <a:cs typeface="+mn-ea"/>
                <a:sym typeface="+mn-lt"/>
              </a:rPr>
              <a:t>end }}</a:t>
            </a:r>
            <a:endParaRPr lang="en-US" altLang="zh-CN" sz="1200" kern="0" dirty="0">
              <a:cs typeface="+mn-ea"/>
              <a:sym typeface="+mn-lt"/>
            </a:endParaRPr>
          </a:p>
          <a:p>
            <a:pPr>
              <a:lnSpc>
                <a:spcPct val="110000"/>
              </a:lnSpc>
            </a:pPr>
            <a:r>
              <a:rPr lang="en-US" altLang="zh-CN" sz="1200" kern="0" dirty="0">
                <a:cs typeface="+mn-ea"/>
                <a:sym typeface="+mn-lt"/>
              </a:rPr>
              <a:t>        resources:</a:t>
            </a:r>
            <a:endParaRPr lang="en-US" altLang="zh-CN" sz="1200" kern="0" dirty="0">
              <a:cs typeface="+mn-ea"/>
              <a:sym typeface="+mn-lt"/>
            </a:endParaRPr>
          </a:p>
        </p:txBody>
      </p:sp>
      <p:sp>
        <p:nvSpPr>
          <p:cNvPr id="6" name="矩形 5"/>
          <p:cNvSpPr/>
          <p:nvPr/>
        </p:nvSpPr>
        <p:spPr>
          <a:xfrm>
            <a:off x="8086502" y="3030863"/>
            <a:ext cx="3433569" cy="1920526"/>
          </a:xfrm>
          <a:prstGeom prst="rect">
            <a:avLst/>
          </a:prstGeom>
          <a:solidFill>
            <a:schemeClr val="bg1">
              <a:lumMod val="85000"/>
            </a:schemeClr>
          </a:solidFill>
          <a:ln>
            <a:noFill/>
          </a:ln>
        </p:spPr>
        <p:txBody>
          <a:bodyPr wrap="square">
            <a:spAutoFit/>
          </a:bodyPr>
          <a:lstStyle/>
          <a:p>
            <a:pPr>
              <a:lnSpc>
                <a:spcPct val="110000"/>
              </a:lnSpc>
            </a:pPr>
            <a:r>
              <a:rPr lang="nl-NL" altLang="zh-CN" sz="1200" kern="0" dirty="0" smtClean="0">
                <a:cs typeface="+mn-ea"/>
                <a:sym typeface="+mn-lt"/>
              </a:rPr>
              <a:t>......</a:t>
            </a:r>
            <a:endParaRPr lang="nl-NL" altLang="zh-CN" sz="1200" kern="0" dirty="0" smtClean="0">
              <a:cs typeface="+mn-ea"/>
              <a:sym typeface="+mn-lt"/>
            </a:endParaRPr>
          </a:p>
          <a:p>
            <a:pPr>
              <a:lnSpc>
                <a:spcPct val="110000"/>
              </a:lnSpc>
            </a:pPr>
            <a:r>
              <a:rPr lang="en-US" altLang="zh-CN" sz="1200" kern="0" dirty="0">
                <a:cs typeface="+mn-ea"/>
                <a:sym typeface="+mn-lt"/>
              </a:rPr>
              <a:t>  containers:</a:t>
            </a:r>
            <a:endParaRPr lang="en-US" altLang="zh-CN" sz="1200" kern="0" dirty="0">
              <a:cs typeface="+mn-ea"/>
              <a:sym typeface="+mn-lt"/>
            </a:endParaRPr>
          </a:p>
          <a:p>
            <a:pPr>
              <a:lnSpc>
                <a:spcPct val="110000"/>
              </a:lnSpc>
            </a:pPr>
            <a:r>
              <a:rPr lang="en-US" altLang="zh-CN" sz="1200" kern="0">
                <a:cs typeface="+mn-ea"/>
                <a:sym typeface="+mn-lt"/>
              </a:rPr>
              <a:t>      </a:t>
            </a:r>
            <a:r>
              <a:rPr lang="en-US" altLang="zh-CN" sz="1200" kern="0" smtClean="0">
                <a:cs typeface="+mn-ea"/>
                <a:sym typeface="+mn-lt"/>
              </a:rPr>
              <a:t>- </a:t>
            </a:r>
            <a:r>
              <a:rPr lang="en-US" altLang="zh-CN" sz="1200" kern="0" dirty="0">
                <a:cs typeface="+mn-ea"/>
                <a:sym typeface="+mn-lt"/>
              </a:rPr>
              <a:t>name: </a:t>
            </a:r>
            <a:r>
              <a:rPr lang="en-US" altLang="zh-CN" sz="1200" kern="0" dirty="0" err="1">
                <a:cs typeface="+mn-ea"/>
                <a:sym typeface="+mn-lt"/>
              </a:rPr>
              <a:t>mysql</a:t>
            </a:r>
            <a:endParaRPr lang="en-US" altLang="zh-CN" sz="1200" kern="0" dirty="0">
              <a:cs typeface="+mn-ea"/>
              <a:sym typeface="+mn-lt"/>
            </a:endParaRPr>
          </a:p>
          <a:p>
            <a:pPr>
              <a:lnSpc>
                <a:spcPct val="110000"/>
              </a:lnSpc>
            </a:pPr>
            <a:r>
              <a:rPr lang="en-US" altLang="zh-CN" sz="1200" kern="0" dirty="0">
                <a:cs typeface="+mn-ea"/>
                <a:sym typeface="+mn-lt"/>
              </a:rPr>
              <a:t>        image: "mysql:5.7.30"</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err="1">
                <a:cs typeface="+mn-ea"/>
                <a:sym typeface="+mn-lt"/>
              </a:rPr>
              <a:t>imagePullPolicy</a:t>
            </a:r>
            <a:r>
              <a:rPr lang="en-US" altLang="zh-CN" sz="1200" kern="0" dirty="0">
                <a:cs typeface="+mn-ea"/>
                <a:sym typeface="+mn-lt"/>
              </a:rPr>
              <a:t>: "</a:t>
            </a:r>
            <a:r>
              <a:rPr lang="en-US" altLang="zh-CN" sz="1200" kern="0" dirty="0" err="1">
                <a:cs typeface="+mn-ea"/>
                <a:sym typeface="+mn-lt"/>
              </a:rPr>
              <a:t>IfNotPresent</a:t>
            </a:r>
            <a:r>
              <a:rPr lang="en-US" altLang="zh-CN" sz="1200" kern="0" dirty="0">
                <a:cs typeface="+mn-ea"/>
                <a:sym typeface="+mn-lt"/>
              </a:rPr>
              <a:t>"</a:t>
            </a:r>
            <a:endParaRPr lang="en-US" altLang="zh-CN" sz="1200" kern="0" dirty="0">
              <a:cs typeface="+mn-ea"/>
              <a:sym typeface="+mn-lt"/>
            </a:endParaRPr>
          </a:p>
          <a:p>
            <a:pPr>
              <a:lnSpc>
                <a:spcPct val="110000"/>
              </a:lnSpc>
            </a:pPr>
            <a:r>
              <a:rPr lang="en-US" altLang="zh-CN" sz="1200" kern="0" dirty="0">
                <a:cs typeface="+mn-ea"/>
                <a:sym typeface="+mn-lt"/>
              </a:rPr>
              <a:t>        resources:</a:t>
            </a:r>
            <a:endParaRPr lang="en-US" altLang="zh-CN" sz="1200" kern="0" dirty="0">
              <a:cs typeface="+mn-ea"/>
              <a:sym typeface="+mn-lt"/>
            </a:endParaRPr>
          </a:p>
          <a:p>
            <a:pPr>
              <a:lnSpc>
                <a:spcPct val="110000"/>
              </a:lnSpc>
            </a:pPr>
            <a:r>
              <a:rPr lang="en-US" altLang="zh-CN" sz="1200" kern="0" dirty="0">
                <a:cs typeface="+mn-ea"/>
                <a:sym typeface="+mn-lt"/>
              </a:rPr>
              <a:t>          requests:</a:t>
            </a:r>
            <a:endParaRPr lang="en-US" altLang="zh-CN" sz="1200" kern="0" dirty="0">
              <a:cs typeface="+mn-ea"/>
              <a:sym typeface="+mn-lt"/>
            </a:endParaRPr>
          </a:p>
          <a:p>
            <a:pPr>
              <a:lnSpc>
                <a:spcPct val="110000"/>
              </a:lnSpc>
            </a:pPr>
            <a:r>
              <a:rPr lang="en-US" altLang="zh-CN" sz="1200" kern="0" dirty="0">
                <a:cs typeface="+mn-ea"/>
                <a:sym typeface="+mn-lt"/>
              </a:rPr>
              <a:t>            </a:t>
            </a:r>
            <a:r>
              <a:rPr lang="en-US" altLang="zh-CN" sz="1200" kern="0" dirty="0" err="1">
                <a:cs typeface="+mn-ea"/>
                <a:sym typeface="+mn-lt"/>
              </a:rPr>
              <a:t>cpu</a:t>
            </a:r>
            <a:r>
              <a:rPr lang="en-US" altLang="zh-CN" sz="1200" kern="0" dirty="0">
                <a:cs typeface="+mn-ea"/>
                <a:sym typeface="+mn-lt"/>
              </a:rPr>
              <a:t>: 100m</a:t>
            </a:r>
            <a:endParaRPr lang="en-US" altLang="zh-CN" sz="1200" kern="0" dirty="0">
              <a:cs typeface="+mn-ea"/>
              <a:sym typeface="+mn-lt"/>
            </a:endParaRPr>
          </a:p>
          <a:p>
            <a:pPr>
              <a:lnSpc>
                <a:spcPct val="110000"/>
              </a:lnSpc>
            </a:pPr>
            <a:r>
              <a:rPr lang="en-US" altLang="zh-CN" sz="1200" kern="0" dirty="0">
                <a:cs typeface="+mn-ea"/>
                <a:sym typeface="+mn-lt"/>
              </a:rPr>
              <a:t>            memory: 256Mi</a:t>
            </a:r>
            <a:endParaRPr lang="en-US" altLang="zh-CN" sz="1200" kern="0" dirty="0">
              <a:cs typeface="+mn-ea"/>
              <a:sym typeface="+mn-lt"/>
            </a:endParaRPr>
          </a:p>
        </p:txBody>
      </p:sp>
      <p:sp>
        <p:nvSpPr>
          <p:cNvPr id="7" name="矩形 6"/>
          <p:cNvSpPr/>
          <p:nvPr/>
        </p:nvSpPr>
        <p:spPr>
          <a:xfrm>
            <a:off x="458318" y="2270832"/>
            <a:ext cx="1451863" cy="410956"/>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矩形 7"/>
          <p:cNvSpPr/>
          <p:nvPr/>
        </p:nvSpPr>
        <p:spPr>
          <a:xfrm>
            <a:off x="4495026" y="3277285"/>
            <a:ext cx="3061115" cy="190027"/>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矩形 8"/>
          <p:cNvSpPr/>
          <p:nvPr/>
        </p:nvSpPr>
        <p:spPr>
          <a:xfrm>
            <a:off x="9067027" y="3681320"/>
            <a:ext cx="1023660" cy="209440"/>
          </a:xfrm>
          <a:prstGeom prst="rect">
            <a:avLst/>
          </a:prstGeom>
          <a:noFill/>
          <a:ln w="12700">
            <a:solidFill>
              <a:srgbClr val="C7000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11" name="直接箭头连接符 10"/>
          <p:cNvCxnSpPr>
            <a:stCxn id="7" idx="3"/>
            <a:endCxn id="8" idx="1"/>
          </p:cNvCxnSpPr>
          <p:nvPr/>
        </p:nvCxnSpPr>
        <p:spPr>
          <a:xfrm>
            <a:off x="1910181" y="2476310"/>
            <a:ext cx="2584845" cy="895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3"/>
            <a:endCxn id="9" idx="1"/>
          </p:cNvCxnSpPr>
          <p:nvPr/>
        </p:nvCxnSpPr>
        <p:spPr>
          <a:xfrm>
            <a:off x="7556141" y="3372299"/>
            <a:ext cx="1510886" cy="413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bwMode="auto">
          <a:xfrm>
            <a:off x="1092974" y="5799836"/>
            <a:ext cx="1486164" cy="340535"/>
          </a:xfrm>
          <a:prstGeom prst="roundRect">
            <a:avLst>
              <a:gd name="adj" fmla="val 13760"/>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err="1">
                <a:solidFill>
                  <a:srgbClr val="000000"/>
                </a:solidFill>
                <a:cs typeface="+mn-ea"/>
                <a:sym typeface="+mn-lt"/>
              </a:rPr>
              <a:t>v</a:t>
            </a:r>
            <a:r>
              <a:rPr lang="en-US" altLang="zh-CN" sz="1600" kern="0" dirty="0" err="1" smtClean="0">
                <a:solidFill>
                  <a:srgbClr val="000000"/>
                </a:solidFill>
                <a:cs typeface="+mn-ea"/>
                <a:sym typeface="+mn-lt"/>
              </a:rPr>
              <a:t>alue.yaml</a:t>
            </a:r>
            <a:endParaRPr lang="en-US" altLang="zh-CN" sz="1600" kern="0" dirty="0">
              <a:solidFill>
                <a:srgbClr val="000000"/>
              </a:solidFill>
              <a:cs typeface="+mn-ea"/>
              <a:sym typeface="+mn-lt"/>
            </a:endParaRPr>
          </a:p>
        </p:txBody>
      </p:sp>
      <p:sp>
        <p:nvSpPr>
          <p:cNvPr id="16" name="圆角矩形 15"/>
          <p:cNvSpPr/>
          <p:nvPr/>
        </p:nvSpPr>
        <p:spPr bwMode="auto">
          <a:xfrm>
            <a:off x="4236623" y="5799836"/>
            <a:ext cx="2827048" cy="340535"/>
          </a:xfrm>
          <a:prstGeom prst="roundRect">
            <a:avLst>
              <a:gd name="adj" fmla="val 13760"/>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en-US" altLang="zh-CN" sz="1600" kern="0" dirty="0">
                <a:solidFill>
                  <a:srgbClr val="000000"/>
                </a:solidFill>
                <a:cs typeface="+mn-ea"/>
                <a:sym typeface="+mn-lt"/>
              </a:rPr>
              <a:t>t</a:t>
            </a:r>
            <a:r>
              <a:rPr lang="en-US" altLang="zh-CN" sz="1600" kern="0" dirty="0" smtClean="0">
                <a:solidFill>
                  <a:srgbClr val="000000"/>
                </a:solidFill>
                <a:cs typeface="+mn-ea"/>
                <a:sym typeface="+mn-lt"/>
              </a:rPr>
              <a:t>emplates/</a:t>
            </a:r>
            <a:r>
              <a:rPr lang="en-US" altLang="zh-CN" sz="1600" kern="0" dirty="0" err="1" smtClean="0">
                <a:solidFill>
                  <a:srgbClr val="000000"/>
                </a:solidFill>
                <a:cs typeface="+mn-ea"/>
                <a:sym typeface="+mn-lt"/>
              </a:rPr>
              <a:t>deployment.yaml</a:t>
            </a:r>
            <a:endParaRPr lang="en-US" altLang="zh-CN" sz="1600" kern="0" dirty="0">
              <a:solidFill>
                <a:srgbClr val="000000"/>
              </a:solidFill>
              <a:cs typeface="+mn-ea"/>
              <a:sym typeface="+mn-lt"/>
            </a:endParaRPr>
          </a:p>
        </p:txBody>
      </p:sp>
      <p:sp>
        <p:nvSpPr>
          <p:cNvPr id="17" name="圆角矩形 16"/>
          <p:cNvSpPr/>
          <p:nvPr/>
        </p:nvSpPr>
        <p:spPr bwMode="auto">
          <a:xfrm>
            <a:off x="8389762" y="5799836"/>
            <a:ext cx="2827048" cy="340535"/>
          </a:xfrm>
          <a:prstGeom prst="roundRect">
            <a:avLst>
              <a:gd name="adj" fmla="val 13760"/>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914400" fontAlgn="t">
              <a:spcBef>
                <a:spcPct val="0"/>
              </a:spcBef>
              <a:spcAft>
                <a:spcPct val="0"/>
              </a:spcAft>
              <a:defRPr/>
            </a:pPr>
            <a:r>
              <a:rPr lang="zh-CN" altLang="en-US" sz="1600" kern="0" dirty="0" smtClean="0">
                <a:solidFill>
                  <a:srgbClr val="000000"/>
                </a:solidFill>
                <a:cs typeface="+mn-ea"/>
                <a:sym typeface="+mn-lt"/>
              </a:rPr>
              <a:t>最终形成参数</a:t>
            </a:r>
            <a:endParaRPr lang="en-US" altLang="zh-CN" sz="1600" kern="0" dirty="0">
              <a:solidFill>
                <a:srgbClr val="000000"/>
              </a:solidFill>
              <a:cs typeface="+mn-ea"/>
              <a:sym typeface="+mn-lt"/>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Templates</a:t>
            </a:r>
            <a:r>
              <a:rPr lang="zh-CN" altLang="en-US" dirty="0" smtClean="0">
                <a:latin typeface="+mn-lt"/>
                <a:ea typeface="+mn-ea"/>
                <a:cs typeface="+mn-ea"/>
                <a:sym typeface="+mn-lt"/>
              </a:rPr>
              <a:t>目录简介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a:latin typeface="+mn-lt"/>
                <a:ea typeface="+mn-ea"/>
                <a:cs typeface="+mn-ea"/>
                <a:sym typeface="+mn-lt"/>
              </a:rPr>
              <a:t>各类</a:t>
            </a:r>
            <a:r>
              <a:rPr lang="en-US" altLang="zh-CN" sz="1800" dirty="0">
                <a:latin typeface="+mn-lt"/>
                <a:ea typeface="+mn-ea"/>
                <a:cs typeface="+mn-ea"/>
                <a:sym typeface="+mn-lt"/>
              </a:rPr>
              <a:t>Kubernetes</a:t>
            </a:r>
            <a:r>
              <a:rPr lang="zh-CN" altLang="en-US" sz="1800" dirty="0">
                <a:latin typeface="+mn-lt"/>
                <a:ea typeface="+mn-ea"/>
                <a:cs typeface="+mn-ea"/>
                <a:sym typeface="+mn-lt"/>
              </a:rPr>
              <a:t>资源的配置模板都放置</a:t>
            </a:r>
            <a:r>
              <a:rPr lang="zh-CN" altLang="en-US" sz="1800" dirty="0" smtClean="0">
                <a:latin typeface="+mn-lt"/>
                <a:ea typeface="+mn-ea"/>
                <a:cs typeface="+mn-ea"/>
                <a:sym typeface="+mn-lt"/>
              </a:rPr>
              <a:t>在</a:t>
            </a:r>
            <a:r>
              <a:rPr lang="en-US" altLang="zh-CN" sz="1800" dirty="0" smtClean="0">
                <a:latin typeface="+mn-lt"/>
                <a:ea typeface="+mn-ea"/>
                <a:cs typeface="+mn-ea"/>
                <a:sym typeface="+mn-lt"/>
              </a:rPr>
              <a:t>templates</a:t>
            </a:r>
            <a:r>
              <a:rPr lang="zh-CN" altLang="en-US" sz="1800" dirty="0" smtClean="0">
                <a:latin typeface="+mn-lt"/>
                <a:ea typeface="+mn-ea"/>
                <a:cs typeface="+mn-ea"/>
                <a:sym typeface="+mn-lt"/>
              </a:rPr>
              <a:t>目录下</a:t>
            </a:r>
            <a:endParaRPr lang="en-US" altLang="zh-CN" sz="1800" dirty="0" smtClean="0">
              <a:latin typeface="+mn-lt"/>
              <a:ea typeface="+mn-ea"/>
              <a:cs typeface="+mn-ea"/>
              <a:sym typeface="+mn-lt"/>
            </a:endParaRPr>
          </a:p>
        </p:txBody>
      </p:sp>
      <p:sp>
        <p:nvSpPr>
          <p:cNvPr id="4" name="矩形 3"/>
          <p:cNvSpPr/>
          <p:nvPr/>
        </p:nvSpPr>
        <p:spPr>
          <a:xfrm>
            <a:off x="2878212" y="2058816"/>
            <a:ext cx="6459068" cy="2720168"/>
          </a:xfrm>
          <a:prstGeom prst="rect">
            <a:avLst/>
          </a:prstGeom>
          <a:solidFill>
            <a:schemeClr val="bg1">
              <a:lumMod val="85000"/>
            </a:schemeClr>
          </a:solidFill>
          <a:ln>
            <a:noFill/>
          </a:ln>
        </p:spPr>
        <p:txBody>
          <a:bodyPr wrap="square">
            <a:spAutoFit/>
          </a:bodyPr>
          <a:lstStyle/>
          <a:p>
            <a:pPr>
              <a:lnSpc>
                <a:spcPct val="110000"/>
              </a:lnSpc>
            </a:pPr>
            <a:r>
              <a:rPr lang="nl-NL" altLang="zh-CN" sz="1200" kern="0" dirty="0">
                <a:cs typeface="+mn-ea"/>
                <a:sym typeface="+mn-lt"/>
              </a:rPr>
              <a:t>[root@k8s01 helm]# ll mysql/templates/</a:t>
            </a:r>
            <a:endParaRPr lang="nl-NL" altLang="zh-CN" sz="1200" kern="0" dirty="0">
              <a:cs typeface="+mn-ea"/>
              <a:sym typeface="+mn-lt"/>
            </a:endParaRPr>
          </a:p>
          <a:p>
            <a:pPr>
              <a:lnSpc>
                <a:spcPct val="110000"/>
              </a:lnSpc>
            </a:pPr>
            <a:r>
              <a:rPr lang="nl-NL" altLang="zh-CN" sz="1200" kern="0" dirty="0">
                <a:cs typeface="+mn-ea"/>
                <a:sym typeface="+mn-lt"/>
              </a:rPr>
              <a:t>total 48</a:t>
            </a:r>
            <a:endParaRPr lang="nl-NL" altLang="zh-CN" sz="1200" kern="0" dirty="0">
              <a:cs typeface="+mn-ea"/>
              <a:sym typeface="+mn-lt"/>
            </a:endParaRPr>
          </a:p>
          <a:p>
            <a:pPr>
              <a:lnSpc>
                <a:spcPct val="110000"/>
              </a:lnSpc>
            </a:pPr>
            <a:r>
              <a:rPr lang="nl-NL" altLang="zh-CN" sz="1200" kern="0" smtClean="0">
                <a:cs typeface="+mn-ea"/>
                <a:sym typeface="+mn-lt"/>
              </a:rPr>
              <a:t>-rw-r--r-- </a:t>
            </a:r>
            <a:r>
              <a:rPr lang="nl-NL" altLang="zh-CN" sz="1200" kern="0" dirty="0">
                <a:cs typeface="+mn-ea"/>
                <a:sym typeface="+mn-lt"/>
              </a:rPr>
              <a:t>1 root root  292 Nov 13  </a:t>
            </a:r>
            <a:r>
              <a:rPr lang="nl-NL" altLang="zh-CN" sz="1200" kern="0">
                <a:cs typeface="+mn-ea"/>
                <a:sym typeface="+mn-lt"/>
              </a:rPr>
              <a:t>2020 </a:t>
            </a:r>
            <a:r>
              <a:rPr lang="nl-NL" altLang="zh-CN" sz="1200" kern="0" smtClean="0">
                <a:cs typeface="+mn-ea"/>
                <a:sym typeface="+mn-lt"/>
              </a:rPr>
              <a:t>configurationFiles-configmap.yaml</a:t>
            </a:r>
            <a:endParaRPr lang="nl-NL" altLang="zh-CN" sz="1200" kern="0" dirty="0">
              <a:cs typeface="+mn-ea"/>
              <a:sym typeface="+mn-lt"/>
            </a:endParaRPr>
          </a:p>
          <a:p>
            <a:pPr>
              <a:lnSpc>
                <a:spcPct val="110000"/>
              </a:lnSpc>
            </a:pPr>
            <a:r>
              <a:rPr lang="nl-NL" altLang="zh-CN" sz="1200" kern="0" smtClean="0">
                <a:cs typeface="+mn-ea"/>
                <a:sym typeface="+mn-lt"/>
              </a:rPr>
              <a:t>-rw-r--r-- </a:t>
            </a:r>
            <a:r>
              <a:rPr lang="nl-NL" altLang="zh-CN" sz="1200" kern="0" dirty="0">
                <a:cs typeface="+mn-ea"/>
                <a:sym typeface="+mn-lt"/>
              </a:rPr>
              <a:t>1 root root 8930 Nov 13  2020 deployment.yaml</a:t>
            </a:r>
            <a:endParaRPr lang="nl-NL" altLang="zh-CN" sz="1200" kern="0" dirty="0">
              <a:cs typeface="+mn-ea"/>
              <a:sym typeface="+mn-lt"/>
            </a:endParaRPr>
          </a:p>
          <a:p>
            <a:pPr>
              <a:lnSpc>
                <a:spcPct val="110000"/>
              </a:lnSpc>
            </a:pPr>
            <a:r>
              <a:rPr lang="nl-NL" altLang="zh-CN" sz="1200" kern="0" smtClean="0">
                <a:cs typeface="+mn-ea"/>
                <a:sym typeface="+mn-lt"/>
              </a:rPr>
              <a:t>-rw-r--r-- </a:t>
            </a:r>
            <a:r>
              <a:rPr lang="nl-NL" altLang="zh-CN" sz="1200" kern="0" dirty="0">
                <a:cs typeface="+mn-ea"/>
                <a:sym typeface="+mn-lt"/>
              </a:rPr>
              <a:t>1 root root 1290 Nov 13  2020 _helpers.tpl</a:t>
            </a:r>
            <a:endParaRPr lang="nl-NL" altLang="zh-CN" sz="1200" kern="0" dirty="0">
              <a:cs typeface="+mn-ea"/>
              <a:sym typeface="+mn-lt"/>
            </a:endParaRPr>
          </a:p>
          <a:p>
            <a:pPr>
              <a:lnSpc>
                <a:spcPct val="110000"/>
              </a:lnSpc>
            </a:pPr>
            <a:r>
              <a:rPr lang="nl-NL" altLang="zh-CN" sz="1200" kern="0" smtClean="0">
                <a:cs typeface="+mn-ea"/>
                <a:sym typeface="+mn-lt"/>
              </a:rPr>
              <a:t>-rw-r--r-- </a:t>
            </a:r>
            <a:r>
              <a:rPr lang="nl-NL" altLang="zh-CN" sz="1200" kern="0" dirty="0">
                <a:cs typeface="+mn-ea"/>
                <a:sym typeface="+mn-lt"/>
              </a:rPr>
              <a:t>1 root root  295 Nov 13  </a:t>
            </a:r>
            <a:r>
              <a:rPr lang="nl-NL" altLang="zh-CN" sz="1200" kern="0">
                <a:cs typeface="+mn-ea"/>
                <a:sym typeface="+mn-lt"/>
              </a:rPr>
              <a:t>2020 </a:t>
            </a:r>
            <a:r>
              <a:rPr lang="nl-NL" altLang="zh-CN" sz="1200" kern="0" smtClean="0">
                <a:cs typeface="+mn-ea"/>
                <a:sym typeface="+mn-lt"/>
              </a:rPr>
              <a:t>initializationFiles-configmap.yaml</a:t>
            </a:r>
            <a:endParaRPr lang="nl-NL" altLang="zh-CN" sz="1200" kern="0" dirty="0">
              <a:cs typeface="+mn-ea"/>
              <a:sym typeface="+mn-lt"/>
            </a:endParaRPr>
          </a:p>
          <a:p>
            <a:pPr>
              <a:lnSpc>
                <a:spcPct val="110000"/>
              </a:lnSpc>
            </a:pPr>
            <a:r>
              <a:rPr lang="nl-NL" altLang="zh-CN" sz="1200" kern="0" smtClean="0">
                <a:cs typeface="+mn-ea"/>
                <a:sym typeface="+mn-lt"/>
              </a:rPr>
              <a:t>-rw-r--r-- </a:t>
            </a:r>
            <a:r>
              <a:rPr lang="nl-NL" altLang="zh-CN" sz="1200" kern="0" dirty="0">
                <a:cs typeface="+mn-ea"/>
                <a:sym typeface="+mn-lt"/>
              </a:rPr>
              <a:t>1 root root 2036 Nov 13  2020 NOTES.txt</a:t>
            </a:r>
            <a:endParaRPr lang="nl-NL" altLang="zh-CN" sz="1200" kern="0" dirty="0">
              <a:cs typeface="+mn-ea"/>
              <a:sym typeface="+mn-lt"/>
            </a:endParaRPr>
          </a:p>
          <a:p>
            <a:pPr>
              <a:lnSpc>
                <a:spcPct val="110000"/>
              </a:lnSpc>
            </a:pPr>
            <a:r>
              <a:rPr lang="nl-NL" altLang="zh-CN" sz="1200" kern="0" smtClean="0">
                <a:cs typeface="+mn-ea"/>
                <a:sym typeface="+mn-lt"/>
              </a:rPr>
              <a:t>-rw-r--r-- </a:t>
            </a:r>
            <a:r>
              <a:rPr lang="nl-NL" altLang="zh-CN" sz="1200" kern="0" dirty="0">
                <a:cs typeface="+mn-ea"/>
                <a:sym typeface="+mn-lt"/>
              </a:rPr>
              <a:t>1 root root  868 Nov 13  2020 pvc.yaml</a:t>
            </a:r>
            <a:endParaRPr lang="nl-NL" altLang="zh-CN" sz="1200" kern="0" dirty="0">
              <a:cs typeface="+mn-ea"/>
              <a:sym typeface="+mn-lt"/>
            </a:endParaRPr>
          </a:p>
          <a:p>
            <a:pPr>
              <a:lnSpc>
                <a:spcPct val="110000"/>
              </a:lnSpc>
            </a:pPr>
            <a:r>
              <a:rPr lang="nl-NL" altLang="zh-CN" sz="1200" kern="0" smtClean="0">
                <a:cs typeface="+mn-ea"/>
                <a:sym typeface="+mn-lt"/>
              </a:rPr>
              <a:t>-rw-r--r-- </a:t>
            </a:r>
            <a:r>
              <a:rPr lang="nl-NL" altLang="zh-CN" sz="1200" kern="0" dirty="0">
                <a:cs typeface="+mn-ea"/>
                <a:sym typeface="+mn-lt"/>
              </a:rPr>
              <a:t>1 root root 1475 Nov 13  2020 secrets.yaml</a:t>
            </a:r>
            <a:endParaRPr lang="nl-NL" altLang="zh-CN" sz="1200" kern="0" dirty="0">
              <a:cs typeface="+mn-ea"/>
              <a:sym typeface="+mn-lt"/>
            </a:endParaRPr>
          </a:p>
          <a:p>
            <a:pPr>
              <a:lnSpc>
                <a:spcPct val="110000"/>
              </a:lnSpc>
            </a:pPr>
            <a:r>
              <a:rPr lang="nl-NL" altLang="zh-CN" sz="1200" kern="0" smtClean="0">
                <a:cs typeface="+mn-ea"/>
                <a:sym typeface="+mn-lt"/>
              </a:rPr>
              <a:t>-rw-r--r-- </a:t>
            </a:r>
            <a:r>
              <a:rPr lang="nl-NL" altLang="zh-CN" sz="1200" kern="0" dirty="0">
                <a:cs typeface="+mn-ea"/>
                <a:sym typeface="+mn-lt"/>
              </a:rPr>
              <a:t>1 root root  328 Nov 13  2020 serviceaccount.yaml</a:t>
            </a:r>
            <a:endParaRPr lang="nl-NL" altLang="zh-CN" sz="1200" kern="0" dirty="0">
              <a:cs typeface="+mn-ea"/>
              <a:sym typeface="+mn-lt"/>
            </a:endParaRPr>
          </a:p>
          <a:p>
            <a:pPr>
              <a:lnSpc>
                <a:spcPct val="110000"/>
              </a:lnSpc>
            </a:pPr>
            <a:r>
              <a:rPr lang="nl-NL" altLang="zh-CN" sz="1200" kern="0" smtClean="0">
                <a:cs typeface="+mn-ea"/>
                <a:sym typeface="+mn-lt"/>
              </a:rPr>
              <a:t>-rw-r--r-- </a:t>
            </a:r>
            <a:r>
              <a:rPr lang="nl-NL" altLang="zh-CN" sz="1200" kern="0" dirty="0">
                <a:cs typeface="+mn-ea"/>
                <a:sym typeface="+mn-lt"/>
              </a:rPr>
              <a:t>1 root root  800 Nov 13  2020 servicemonitor.yaml</a:t>
            </a:r>
            <a:endParaRPr lang="nl-NL" altLang="zh-CN" sz="1200" kern="0" dirty="0">
              <a:cs typeface="+mn-ea"/>
              <a:sym typeface="+mn-lt"/>
            </a:endParaRPr>
          </a:p>
          <a:p>
            <a:pPr>
              <a:lnSpc>
                <a:spcPct val="110000"/>
              </a:lnSpc>
            </a:pPr>
            <a:r>
              <a:rPr lang="nl-NL" altLang="zh-CN" sz="1200" kern="0" smtClean="0">
                <a:cs typeface="+mn-ea"/>
                <a:sym typeface="+mn-lt"/>
              </a:rPr>
              <a:t>-rw-r--r-- </a:t>
            </a:r>
            <a:r>
              <a:rPr lang="nl-NL" altLang="zh-CN" sz="1200" kern="0" dirty="0">
                <a:cs typeface="+mn-ea"/>
                <a:sym typeface="+mn-lt"/>
              </a:rPr>
              <a:t>1 root root 1231 Nov 13  2020 svc.yaml</a:t>
            </a:r>
            <a:endParaRPr lang="nl-NL" altLang="zh-CN" sz="1200" kern="0" dirty="0">
              <a:cs typeface="+mn-ea"/>
              <a:sym typeface="+mn-lt"/>
            </a:endParaRPr>
          </a:p>
          <a:p>
            <a:pPr>
              <a:lnSpc>
                <a:spcPct val="110000"/>
              </a:lnSpc>
            </a:pPr>
            <a:r>
              <a:rPr lang="nl-NL" altLang="zh-CN" sz="1200" kern="0" smtClean="0">
                <a:cs typeface="+mn-ea"/>
                <a:sym typeface="+mn-lt"/>
              </a:rPr>
              <a:t>drwxr-xr-x </a:t>
            </a:r>
            <a:r>
              <a:rPr lang="nl-NL" altLang="zh-CN" sz="1200" kern="0" dirty="0">
                <a:cs typeface="+mn-ea"/>
                <a:sym typeface="+mn-lt"/>
              </a:rPr>
              <a:t>2 root root   50 May  9 05:24 tests</a:t>
            </a:r>
            <a:endParaRPr lang="en-US" altLang="zh-CN" sz="1200" kern="0" dirty="0">
              <a:cs typeface="+mn-ea"/>
              <a:sym typeface="+mn-lt"/>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Helm</a:t>
            </a:r>
            <a:r>
              <a:rPr lang="zh-CN" altLang="en-US" dirty="0" smtClean="0">
                <a:latin typeface="+mn-lt"/>
                <a:ea typeface="+mn-ea"/>
                <a:cs typeface="+mn-ea"/>
                <a:sym typeface="+mn-lt"/>
              </a:rPr>
              <a:t>语法简介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pPr>
              <a:lnSpc>
                <a:spcPct val="120000"/>
              </a:lnSpc>
            </a:pPr>
            <a:r>
              <a:rPr lang="en-US" altLang="zh-CN" sz="1600" dirty="0">
                <a:latin typeface="+mn-lt"/>
                <a:ea typeface="+mn-ea"/>
                <a:cs typeface="+mn-ea"/>
                <a:sym typeface="+mn-lt"/>
              </a:rPr>
              <a:t>helm</a:t>
            </a:r>
            <a:r>
              <a:rPr lang="zh-CN" altLang="en-US" sz="1600" dirty="0">
                <a:latin typeface="+mn-lt"/>
                <a:ea typeface="+mn-ea"/>
                <a:cs typeface="+mn-ea"/>
                <a:sym typeface="+mn-lt"/>
              </a:rPr>
              <a:t>在全局作用域中有两个重要的全局</a:t>
            </a:r>
            <a:r>
              <a:rPr lang="zh-CN" altLang="en-US" sz="1600" dirty="0" smtClean="0">
                <a:latin typeface="+mn-lt"/>
                <a:ea typeface="+mn-ea"/>
                <a:cs typeface="+mn-ea"/>
                <a:sym typeface="+mn-lt"/>
              </a:rPr>
              <a:t>对象：</a:t>
            </a:r>
            <a:endParaRPr lang="en-US" altLang="zh-CN" sz="1600" dirty="0" smtClean="0">
              <a:latin typeface="+mn-lt"/>
              <a:ea typeface="+mn-ea"/>
              <a:cs typeface="+mn-ea"/>
              <a:sym typeface="+mn-lt"/>
            </a:endParaRPr>
          </a:p>
          <a:p>
            <a:pPr lvl="1">
              <a:lnSpc>
                <a:spcPct val="120000"/>
              </a:lnSpc>
            </a:pPr>
            <a:r>
              <a:rPr lang="en-US" altLang="zh-CN" sz="1400" dirty="0" smtClean="0">
                <a:latin typeface="+mn-lt"/>
                <a:ea typeface="+mn-ea"/>
                <a:cs typeface="+mn-ea"/>
                <a:sym typeface="+mn-lt"/>
              </a:rPr>
              <a:t>Values</a:t>
            </a:r>
            <a:endParaRPr lang="en-US" altLang="zh-CN" sz="1400" dirty="0" smtClean="0">
              <a:latin typeface="+mn-lt"/>
              <a:ea typeface="+mn-ea"/>
              <a:cs typeface="+mn-ea"/>
              <a:sym typeface="+mn-lt"/>
            </a:endParaRPr>
          </a:p>
          <a:p>
            <a:pPr lvl="1">
              <a:lnSpc>
                <a:spcPct val="120000"/>
              </a:lnSpc>
            </a:pPr>
            <a:r>
              <a:rPr lang="en-US" altLang="zh-CN" sz="1400" dirty="0">
                <a:latin typeface="+mn-lt"/>
                <a:ea typeface="+mn-ea"/>
                <a:cs typeface="+mn-ea"/>
                <a:sym typeface="+mn-lt"/>
              </a:rPr>
              <a:t>release</a:t>
            </a:r>
            <a:endParaRPr lang="en-US" altLang="zh-CN" sz="1400" dirty="0">
              <a:latin typeface="+mn-lt"/>
              <a:ea typeface="+mn-ea"/>
              <a:cs typeface="+mn-ea"/>
              <a:sym typeface="+mn-lt"/>
            </a:endParaRPr>
          </a:p>
          <a:p>
            <a:pPr>
              <a:lnSpc>
                <a:spcPct val="120000"/>
              </a:lnSpc>
            </a:pPr>
            <a:r>
              <a:rPr lang="en-US" altLang="zh-CN" sz="1600" dirty="0" smtClean="0">
                <a:latin typeface="+mn-lt"/>
                <a:ea typeface="+mn-ea"/>
                <a:cs typeface="+mn-ea"/>
                <a:sym typeface="+mn-lt"/>
              </a:rPr>
              <a:t>Value</a:t>
            </a:r>
            <a:r>
              <a:rPr lang="zh-CN" altLang="en-US" sz="1600" dirty="0" smtClean="0">
                <a:latin typeface="+mn-lt"/>
                <a:ea typeface="+mn-ea"/>
                <a:cs typeface="+mn-ea"/>
                <a:sym typeface="+mn-lt"/>
              </a:rPr>
              <a:t>传入</a:t>
            </a:r>
            <a:r>
              <a:rPr lang="en-US" altLang="zh-CN" sz="1600" dirty="0" smtClean="0">
                <a:latin typeface="+mn-lt"/>
                <a:ea typeface="+mn-ea"/>
                <a:cs typeface="+mn-ea"/>
                <a:sym typeface="+mn-lt"/>
              </a:rPr>
              <a:t>chart</a:t>
            </a:r>
            <a:r>
              <a:rPr lang="zh-CN" altLang="en-US" sz="1600" dirty="0" smtClean="0">
                <a:latin typeface="+mn-lt"/>
                <a:ea typeface="+mn-ea"/>
                <a:cs typeface="+mn-ea"/>
                <a:sym typeface="+mn-lt"/>
              </a:rPr>
              <a:t>的值有四个来源</a:t>
            </a:r>
            <a:endParaRPr lang="en-US" altLang="zh-CN" sz="1600" dirty="0" smtClean="0">
              <a:latin typeface="+mn-lt"/>
              <a:ea typeface="+mn-ea"/>
              <a:cs typeface="+mn-ea"/>
              <a:sym typeface="+mn-lt"/>
            </a:endParaRPr>
          </a:p>
          <a:p>
            <a:pPr lvl="1">
              <a:lnSpc>
                <a:spcPct val="120000"/>
              </a:lnSpc>
            </a:pPr>
            <a:r>
              <a:rPr lang="en-US" altLang="zh-CN" sz="1400" dirty="0">
                <a:latin typeface="+mn-lt"/>
                <a:ea typeface="+mn-ea"/>
                <a:cs typeface="+mn-ea"/>
                <a:sym typeface="+mn-lt"/>
              </a:rPr>
              <a:t>chart</a:t>
            </a:r>
            <a:r>
              <a:rPr lang="zh-CN" altLang="en-US" sz="1400" dirty="0">
                <a:latin typeface="+mn-lt"/>
                <a:ea typeface="+mn-ea"/>
                <a:cs typeface="+mn-ea"/>
                <a:sym typeface="+mn-lt"/>
              </a:rPr>
              <a:t>中的</a:t>
            </a:r>
            <a:r>
              <a:rPr lang="en-US" altLang="zh-CN" sz="1400" dirty="0" err="1">
                <a:latin typeface="+mn-lt"/>
                <a:ea typeface="+mn-ea"/>
                <a:cs typeface="+mn-ea"/>
                <a:sym typeface="+mn-lt"/>
              </a:rPr>
              <a:t>values.yaml</a:t>
            </a:r>
            <a:r>
              <a:rPr lang="zh-CN" altLang="en-US" sz="1400" dirty="0" smtClean="0">
                <a:latin typeface="+mn-lt"/>
                <a:ea typeface="+mn-ea"/>
                <a:cs typeface="+mn-ea"/>
                <a:sym typeface="+mn-lt"/>
              </a:rPr>
              <a:t>文件</a:t>
            </a:r>
            <a:endParaRPr lang="en-US" altLang="zh-CN" sz="1400" dirty="0" smtClean="0">
              <a:latin typeface="+mn-lt"/>
              <a:ea typeface="+mn-ea"/>
              <a:cs typeface="+mn-ea"/>
              <a:sym typeface="+mn-lt"/>
            </a:endParaRPr>
          </a:p>
          <a:p>
            <a:pPr lvl="1">
              <a:lnSpc>
                <a:spcPct val="120000"/>
              </a:lnSpc>
            </a:pPr>
            <a:r>
              <a:rPr lang="zh-CN" altLang="en-US" sz="1400" dirty="0">
                <a:latin typeface="+mn-lt"/>
                <a:ea typeface="+mn-ea"/>
                <a:cs typeface="+mn-ea"/>
                <a:sym typeface="+mn-lt"/>
              </a:rPr>
              <a:t>若这是个子</a:t>
            </a:r>
            <a:r>
              <a:rPr lang="en-US" altLang="zh-CN" sz="1400" dirty="0">
                <a:latin typeface="+mn-lt"/>
                <a:ea typeface="+mn-ea"/>
                <a:cs typeface="+mn-ea"/>
                <a:sym typeface="+mn-lt"/>
              </a:rPr>
              <a:t>chart</a:t>
            </a:r>
            <a:r>
              <a:rPr lang="zh-CN" altLang="en-US" sz="1400" dirty="0">
                <a:latin typeface="+mn-lt"/>
                <a:ea typeface="+mn-ea"/>
                <a:cs typeface="+mn-ea"/>
                <a:sym typeface="+mn-lt"/>
              </a:rPr>
              <a:t>，来自父</a:t>
            </a:r>
            <a:r>
              <a:rPr lang="en-US" altLang="zh-CN" sz="1400" dirty="0">
                <a:latin typeface="+mn-lt"/>
                <a:ea typeface="+mn-ea"/>
                <a:cs typeface="+mn-ea"/>
                <a:sym typeface="+mn-lt"/>
              </a:rPr>
              <a:t>chart</a:t>
            </a:r>
            <a:r>
              <a:rPr lang="zh-CN" altLang="en-US" sz="1400" dirty="0">
                <a:latin typeface="+mn-lt"/>
                <a:ea typeface="+mn-ea"/>
                <a:cs typeface="+mn-ea"/>
                <a:sym typeface="+mn-lt"/>
              </a:rPr>
              <a:t>的</a:t>
            </a:r>
            <a:r>
              <a:rPr lang="en-US" altLang="zh-CN" sz="1400" dirty="0" err="1">
                <a:latin typeface="+mn-lt"/>
                <a:ea typeface="+mn-ea"/>
                <a:cs typeface="+mn-ea"/>
                <a:sym typeface="+mn-lt"/>
              </a:rPr>
              <a:t>values.yaml</a:t>
            </a:r>
            <a:r>
              <a:rPr lang="zh-CN" altLang="en-US" sz="1400" dirty="0" smtClean="0">
                <a:latin typeface="+mn-lt"/>
                <a:ea typeface="+mn-ea"/>
                <a:cs typeface="+mn-ea"/>
                <a:sym typeface="+mn-lt"/>
              </a:rPr>
              <a:t>文件</a:t>
            </a:r>
            <a:endParaRPr lang="en-US" altLang="zh-CN" sz="1400" dirty="0" smtClean="0">
              <a:latin typeface="+mn-lt"/>
              <a:ea typeface="+mn-ea"/>
              <a:cs typeface="+mn-ea"/>
              <a:sym typeface="+mn-lt"/>
            </a:endParaRPr>
          </a:p>
          <a:p>
            <a:pPr lvl="1">
              <a:lnSpc>
                <a:spcPct val="120000"/>
              </a:lnSpc>
            </a:pPr>
            <a:r>
              <a:rPr lang="zh-CN" altLang="en-US" sz="1400" dirty="0">
                <a:latin typeface="+mn-lt"/>
                <a:ea typeface="+mn-ea"/>
                <a:cs typeface="+mn-ea"/>
                <a:sym typeface="+mn-lt"/>
              </a:rPr>
              <a:t>执行 </a:t>
            </a:r>
            <a:r>
              <a:rPr lang="en-US" altLang="zh-CN" sz="1400" dirty="0">
                <a:latin typeface="+mn-lt"/>
                <a:ea typeface="+mn-ea"/>
                <a:cs typeface="+mn-ea"/>
                <a:sym typeface="+mn-lt"/>
              </a:rPr>
              <a:t>install </a:t>
            </a:r>
            <a:r>
              <a:rPr lang="zh-CN" altLang="en-US" sz="1400" dirty="0">
                <a:latin typeface="+mn-lt"/>
                <a:ea typeface="+mn-ea"/>
                <a:cs typeface="+mn-ea"/>
                <a:sym typeface="+mn-lt"/>
              </a:rPr>
              <a:t>或 </a:t>
            </a:r>
            <a:r>
              <a:rPr lang="en-US" altLang="zh-CN" sz="1400" dirty="0">
                <a:latin typeface="+mn-lt"/>
                <a:ea typeface="+mn-ea"/>
                <a:cs typeface="+mn-ea"/>
                <a:sym typeface="+mn-lt"/>
              </a:rPr>
              <a:t>upgrade </a:t>
            </a:r>
            <a:r>
              <a:rPr lang="zh-CN" altLang="en-US" sz="1400" dirty="0">
                <a:latin typeface="+mn-lt"/>
                <a:ea typeface="+mn-ea"/>
                <a:cs typeface="+mn-ea"/>
                <a:sym typeface="+mn-lt"/>
              </a:rPr>
              <a:t>时</a:t>
            </a:r>
            <a:r>
              <a:rPr lang="zh-CN" altLang="en-US" sz="1400">
                <a:latin typeface="+mn-lt"/>
                <a:ea typeface="+mn-ea"/>
                <a:cs typeface="+mn-ea"/>
                <a:sym typeface="+mn-lt"/>
              </a:rPr>
              <a:t>通过 </a:t>
            </a:r>
            <a:r>
              <a:rPr lang="en-US" altLang="zh-CN" sz="1400" smtClean="0">
                <a:latin typeface="+mn-lt"/>
                <a:ea typeface="+mn-ea"/>
                <a:cs typeface="+mn-ea"/>
                <a:sym typeface="+mn-lt"/>
              </a:rPr>
              <a:t>-f</a:t>
            </a:r>
            <a:r>
              <a:rPr lang="zh-CN" altLang="en-US" sz="1400" smtClean="0">
                <a:latin typeface="+mn-lt"/>
                <a:ea typeface="+mn-ea"/>
                <a:cs typeface="+mn-ea"/>
                <a:sym typeface="+mn-lt"/>
              </a:rPr>
              <a:t>或</a:t>
            </a:r>
            <a:r>
              <a:rPr lang="en-US" altLang="zh-CN" sz="1400" smtClean="0">
                <a:latin typeface="+mn-lt"/>
                <a:ea typeface="+mn-ea"/>
                <a:cs typeface="+mn-ea"/>
                <a:sym typeface="+mn-lt"/>
              </a:rPr>
              <a:t>--values </a:t>
            </a:r>
            <a:r>
              <a:rPr lang="zh-CN" altLang="en-US" sz="1400" dirty="0" smtClean="0">
                <a:latin typeface="+mn-lt"/>
                <a:ea typeface="+mn-ea"/>
                <a:cs typeface="+mn-ea"/>
                <a:sym typeface="+mn-lt"/>
              </a:rPr>
              <a:t>指定</a:t>
            </a:r>
            <a:endParaRPr lang="en-US" altLang="zh-CN" sz="1400" dirty="0" smtClean="0">
              <a:latin typeface="+mn-lt"/>
              <a:ea typeface="+mn-ea"/>
              <a:cs typeface="+mn-ea"/>
              <a:sym typeface="+mn-lt"/>
            </a:endParaRPr>
          </a:p>
          <a:p>
            <a:pPr lvl="1">
              <a:lnSpc>
                <a:spcPct val="120000"/>
              </a:lnSpc>
            </a:pPr>
            <a:r>
              <a:rPr lang="zh-CN" altLang="en-US" sz="1400" dirty="0">
                <a:latin typeface="+mn-lt"/>
                <a:ea typeface="+mn-ea"/>
                <a:cs typeface="+mn-ea"/>
                <a:sym typeface="+mn-lt"/>
              </a:rPr>
              <a:t>执行 </a:t>
            </a:r>
            <a:r>
              <a:rPr lang="en-US" altLang="zh-CN" sz="1400" dirty="0">
                <a:latin typeface="+mn-lt"/>
                <a:ea typeface="+mn-ea"/>
                <a:cs typeface="+mn-ea"/>
                <a:sym typeface="+mn-lt"/>
              </a:rPr>
              <a:t>install </a:t>
            </a:r>
            <a:r>
              <a:rPr lang="zh-CN" altLang="en-US" sz="1400" dirty="0">
                <a:latin typeface="+mn-lt"/>
                <a:ea typeface="+mn-ea"/>
                <a:cs typeface="+mn-ea"/>
                <a:sym typeface="+mn-lt"/>
              </a:rPr>
              <a:t>或 </a:t>
            </a:r>
            <a:r>
              <a:rPr lang="en-US" altLang="zh-CN" sz="1400" dirty="0">
                <a:latin typeface="+mn-lt"/>
                <a:ea typeface="+mn-ea"/>
                <a:cs typeface="+mn-ea"/>
                <a:sym typeface="+mn-lt"/>
              </a:rPr>
              <a:t>upgrade </a:t>
            </a:r>
            <a:r>
              <a:rPr lang="zh-CN" altLang="en-US" sz="1400" dirty="0">
                <a:latin typeface="+mn-lt"/>
                <a:ea typeface="+mn-ea"/>
                <a:cs typeface="+mn-ea"/>
                <a:sym typeface="+mn-lt"/>
              </a:rPr>
              <a:t>时</a:t>
            </a:r>
            <a:r>
              <a:rPr lang="zh-CN" altLang="en-US" sz="1400">
                <a:latin typeface="+mn-lt"/>
                <a:ea typeface="+mn-ea"/>
                <a:cs typeface="+mn-ea"/>
                <a:sym typeface="+mn-lt"/>
              </a:rPr>
              <a:t>通过 </a:t>
            </a:r>
            <a:r>
              <a:rPr lang="en-US" altLang="zh-CN" sz="1400" smtClean="0">
                <a:latin typeface="+mn-lt"/>
                <a:ea typeface="+mn-ea"/>
                <a:cs typeface="+mn-ea"/>
                <a:sym typeface="+mn-lt"/>
              </a:rPr>
              <a:t>--set </a:t>
            </a:r>
            <a:r>
              <a:rPr lang="zh-CN" altLang="en-US" sz="1400" dirty="0">
                <a:latin typeface="+mn-lt"/>
                <a:ea typeface="+mn-ea"/>
                <a:cs typeface="+mn-ea"/>
                <a:sym typeface="+mn-lt"/>
              </a:rPr>
              <a:t>选项传入</a:t>
            </a:r>
            <a:endParaRPr lang="en-US" altLang="zh-CN" sz="1400" dirty="0" smtClean="0">
              <a:latin typeface="+mn-lt"/>
              <a:ea typeface="+mn-ea"/>
              <a:cs typeface="+mn-ea"/>
              <a:sym typeface="+mn-lt"/>
            </a:endParaRPr>
          </a:p>
          <a:p>
            <a:pPr>
              <a:lnSpc>
                <a:spcPct val="120000"/>
              </a:lnSpc>
            </a:pPr>
            <a:r>
              <a:rPr lang="en-US" altLang="zh-CN" sz="1600" dirty="0">
                <a:latin typeface="+mn-lt"/>
                <a:ea typeface="+mn-ea"/>
                <a:cs typeface="+mn-ea"/>
                <a:sym typeface="+mn-lt"/>
              </a:rPr>
              <a:t>Release</a:t>
            </a:r>
            <a:r>
              <a:rPr lang="zh-CN" altLang="en-US" sz="1600" dirty="0">
                <a:latin typeface="+mn-lt"/>
                <a:ea typeface="+mn-ea"/>
                <a:cs typeface="+mn-ea"/>
                <a:sym typeface="+mn-lt"/>
              </a:rPr>
              <a:t>代表应用发布时带有的</a:t>
            </a:r>
            <a:r>
              <a:rPr lang="zh-CN" altLang="en-US" sz="1600" dirty="0" smtClean="0">
                <a:latin typeface="+mn-lt"/>
                <a:ea typeface="+mn-ea"/>
                <a:cs typeface="+mn-ea"/>
                <a:sym typeface="+mn-lt"/>
              </a:rPr>
              <a:t>属性：</a:t>
            </a:r>
            <a:endParaRPr lang="en-US" altLang="zh-CN" sz="1600" dirty="0" smtClean="0">
              <a:latin typeface="+mn-lt"/>
              <a:ea typeface="+mn-ea"/>
              <a:cs typeface="+mn-ea"/>
              <a:sym typeface="+mn-lt"/>
            </a:endParaRPr>
          </a:p>
          <a:p>
            <a:pPr lvl="1">
              <a:lnSpc>
                <a:spcPct val="110000"/>
              </a:lnSpc>
            </a:pPr>
            <a:r>
              <a:rPr lang="en-US" altLang="zh-CN" sz="1400" dirty="0">
                <a:latin typeface="+mn-lt"/>
                <a:ea typeface="+mn-ea"/>
                <a:cs typeface="+mn-ea"/>
                <a:sym typeface="+mn-lt"/>
              </a:rPr>
              <a:t>{{ .</a:t>
            </a:r>
            <a:r>
              <a:rPr lang="en-US" altLang="zh-CN" sz="1400" dirty="0" err="1">
                <a:latin typeface="+mn-lt"/>
                <a:ea typeface="+mn-ea"/>
                <a:cs typeface="+mn-ea"/>
                <a:sym typeface="+mn-lt"/>
              </a:rPr>
              <a:t>Release.Name</a:t>
            </a:r>
            <a:r>
              <a:rPr lang="en-US" altLang="zh-CN" sz="1400" dirty="0">
                <a:latin typeface="+mn-lt"/>
                <a:ea typeface="+mn-ea"/>
                <a:cs typeface="+mn-ea"/>
                <a:sym typeface="+mn-lt"/>
              </a:rPr>
              <a:t> }}         </a:t>
            </a:r>
            <a:r>
              <a:rPr lang="en-US" altLang="zh-CN" sz="1400" dirty="0" smtClean="0">
                <a:latin typeface="+mn-lt"/>
                <a:ea typeface="+mn-ea"/>
                <a:cs typeface="+mn-ea"/>
                <a:sym typeface="+mn-lt"/>
              </a:rPr>
              <a:t>   # </a:t>
            </a:r>
            <a:r>
              <a:rPr lang="en-US" altLang="zh-CN" sz="1400" dirty="0">
                <a:latin typeface="+mn-lt"/>
                <a:ea typeface="+mn-ea"/>
                <a:cs typeface="+mn-ea"/>
                <a:sym typeface="+mn-lt"/>
              </a:rPr>
              <a:t>release</a:t>
            </a:r>
            <a:r>
              <a:rPr lang="zh-CN" altLang="en-US" sz="1400" dirty="0">
                <a:latin typeface="+mn-lt"/>
                <a:ea typeface="+mn-ea"/>
                <a:cs typeface="+mn-ea"/>
                <a:sym typeface="+mn-lt"/>
              </a:rPr>
              <a:t>的</a:t>
            </a:r>
            <a:r>
              <a:rPr lang="zh-CN" altLang="en-US" sz="1400" dirty="0" smtClean="0">
                <a:latin typeface="+mn-lt"/>
                <a:ea typeface="+mn-ea"/>
                <a:cs typeface="+mn-ea"/>
                <a:sym typeface="+mn-lt"/>
              </a:rPr>
              <a:t>名字</a:t>
            </a:r>
            <a:endParaRPr lang="en-US" altLang="zh-CN" sz="1400" dirty="0" smtClean="0">
              <a:latin typeface="+mn-lt"/>
              <a:ea typeface="+mn-ea"/>
              <a:cs typeface="+mn-ea"/>
              <a:sym typeface="+mn-lt"/>
            </a:endParaRPr>
          </a:p>
          <a:p>
            <a:pPr lvl="1">
              <a:lnSpc>
                <a:spcPct val="110000"/>
              </a:lnSpc>
            </a:pPr>
            <a:r>
              <a:rPr lang="en-US" altLang="zh-CN" sz="1400" dirty="0" smtClean="0">
                <a:latin typeface="+mn-lt"/>
                <a:ea typeface="+mn-ea"/>
                <a:cs typeface="+mn-ea"/>
                <a:sym typeface="+mn-lt"/>
              </a:rPr>
              <a:t>{{ </a:t>
            </a:r>
            <a:r>
              <a:rPr lang="en-US" altLang="zh-CN" sz="1400" dirty="0">
                <a:latin typeface="+mn-lt"/>
                <a:ea typeface="+mn-ea"/>
                <a:cs typeface="+mn-ea"/>
                <a:sym typeface="+mn-lt"/>
              </a:rPr>
              <a:t>.</a:t>
            </a:r>
            <a:r>
              <a:rPr lang="en-US" altLang="zh-CN" sz="1400" dirty="0" err="1">
                <a:latin typeface="+mn-lt"/>
                <a:ea typeface="+mn-ea"/>
                <a:cs typeface="+mn-ea"/>
                <a:sym typeface="+mn-lt"/>
              </a:rPr>
              <a:t>Release.Time</a:t>
            </a:r>
            <a:r>
              <a:rPr lang="en-US" altLang="zh-CN" sz="1400" dirty="0">
                <a:latin typeface="+mn-lt"/>
                <a:ea typeface="+mn-ea"/>
                <a:cs typeface="+mn-ea"/>
                <a:sym typeface="+mn-lt"/>
              </a:rPr>
              <a:t> }}         </a:t>
            </a:r>
            <a:r>
              <a:rPr lang="en-US" altLang="zh-CN" sz="1400" dirty="0" smtClean="0">
                <a:latin typeface="+mn-lt"/>
                <a:ea typeface="+mn-ea"/>
                <a:cs typeface="+mn-ea"/>
                <a:sym typeface="+mn-lt"/>
              </a:rPr>
              <a:t>     # </a:t>
            </a:r>
            <a:r>
              <a:rPr lang="en-US" altLang="zh-CN" sz="1400" dirty="0">
                <a:latin typeface="+mn-lt"/>
                <a:ea typeface="+mn-ea"/>
                <a:cs typeface="+mn-ea"/>
                <a:sym typeface="+mn-lt"/>
              </a:rPr>
              <a:t>release</a:t>
            </a:r>
            <a:r>
              <a:rPr lang="zh-CN" altLang="en-US" sz="1400" dirty="0">
                <a:latin typeface="+mn-lt"/>
                <a:ea typeface="+mn-ea"/>
                <a:cs typeface="+mn-ea"/>
                <a:sym typeface="+mn-lt"/>
              </a:rPr>
              <a:t>部署</a:t>
            </a:r>
            <a:r>
              <a:rPr lang="zh-CN" altLang="en-US" sz="1400" dirty="0" smtClean="0">
                <a:latin typeface="+mn-lt"/>
                <a:ea typeface="+mn-ea"/>
                <a:cs typeface="+mn-ea"/>
                <a:sym typeface="+mn-lt"/>
              </a:rPr>
              <a:t>时间</a:t>
            </a:r>
            <a:endParaRPr lang="en-US" altLang="zh-CN" sz="1400" dirty="0" smtClean="0">
              <a:latin typeface="+mn-lt"/>
              <a:ea typeface="+mn-ea"/>
              <a:cs typeface="+mn-ea"/>
              <a:sym typeface="+mn-lt"/>
            </a:endParaRPr>
          </a:p>
          <a:p>
            <a:pPr lvl="1">
              <a:lnSpc>
                <a:spcPct val="110000"/>
              </a:lnSpc>
            </a:pPr>
            <a:r>
              <a:rPr lang="en-US" altLang="zh-CN" sz="1400" dirty="0" smtClean="0">
                <a:latin typeface="+mn-lt"/>
                <a:ea typeface="+mn-ea"/>
                <a:cs typeface="+mn-ea"/>
                <a:sym typeface="+mn-lt"/>
              </a:rPr>
              <a:t>{{ </a:t>
            </a:r>
            <a:r>
              <a:rPr lang="en-US" altLang="zh-CN" sz="1400" dirty="0">
                <a:latin typeface="+mn-lt"/>
                <a:ea typeface="+mn-ea"/>
                <a:cs typeface="+mn-ea"/>
                <a:sym typeface="+mn-lt"/>
              </a:rPr>
              <a:t>.</a:t>
            </a:r>
            <a:r>
              <a:rPr lang="en-US" altLang="zh-CN" sz="1400" dirty="0" err="1">
                <a:latin typeface="+mn-lt"/>
                <a:ea typeface="+mn-ea"/>
                <a:cs typeface="+mn-ea"/>
                <a:sym typeface="+mn-lt"/>
              </a:rPr>
              <a:t>Release.Namespace</a:t>
            </a:r>
            <a:r>
              <a:rPr lang="en-US" altLang="zh-CN" sz="1400" dirty="0">
                <a:latin typeface="+mn-lt"/>
                <a:ea typeface="+mn-ea"/>
                <a:cs typeface="+mn-ea"/>
                <a:sym typeface="+mn-lt"/>
              </a:rPr>
              <a:t> }}    # kubernetes</a:t>
            </a:r>
            <a:r>
              <a:rPr lang="zh-CN" altLang="en-US" sz="1400" dirty="0">
                <a:latin typeface="+mn-lt"/>
                <a:ea typeface="+mn-ea"/>
                <a:cs typeface="+mn-ea"/>
                <a:sym typeface="+mn-lt"/>
              </a:rPr>
              <a:t>命名</a:t>
            </a:r>
            <a:r>
              <a:rPr lang="zh-CN" altLang="en-US" sz="1400" dirty="0" smtClean="0">
                <a:latin typeface="+mn-lt"/>
                <a:ea typeface="+mn-ea"/>
                <a:cs typeface="+mn-ea"/>
                <a:sym typeface="+mn-lt"/>
              </a:rPr>
              <a:t>空间</a:t>
            </a:r>
            <a:endParaRPr lang="en-US" altLang="zh-CN" sz="1400" dirty="0" smtClean="0">
              <a:latin typeface="+mn-lt"/>
              <a:ea typeface="+mn-ea"/>
              <a:cs typeface="+mn-ea"/>
              <a:sym typeface="+mn-lt"/>
            </a:endParaRPr>
          </a:p>
          <a:p>
            <a:pPr lvl="1">
              <a:lnSpc>
                <a:spcPct val="110000"/>
              </a:lnSpc>
            </a:pPr>
            <a:r>
              <a:rPr lang="en-US" altLang="zh-CN" sz="1400" dirty="0" smtClean="0">
                <a:latin typeface="+mn-lt"/>
                <a:ea typeface="+mn-ea"/>
                <a:cs typeface="+mn-ea"/>
                <a:sym typeface="+mn-lt"/>
              </a:rPr>
              <a:t>{{ </a:t>
            </a:r>
            <a:r>
              <a:rPr lang="en-US" altLang="zh-CN" sz="1400" dirty="0">
                <a:latin typeface="+mn-lt"/>
                <a:ea typeface="+mn-ea"/>
                <a:cs typeface="+mn-ea"/>
                <a:sym typeface="+mn-lt"/>
              </a:rPr>
              <a:t>.</a:t>
            </a:r>
            <a:r>
              <a:rPr lang="en-US" altLang="zh-CN" sz="1400" dirty="0" err="1">
                <a:latin typeface="+mn-lt"/>
                <a:ea typeface="+mn-ea"/>
                <a:cs typeface="+mn-ea"/>
                <a:sym typeface="+mn-lt"/>
              </a:rPr>
              <a:t>Release.Revision</a:t>
            </a:r>
            <a:r>
              <a:rPr lang="en-US" altLang="zh-CN" sz="1400" dirty="0">
                <a:latin typeface="+mn-lt"/>
                <a:ea typeface="+mn-ea"/>
                <a:cs typeface="+mn-ea"/>
                <a:sym typeface="+mn-lt"/>
              </a:rPr>
              <a:t> }}     </a:t>
            </a:r>
            <a:r>
              <a:rPr lang="en-US" altLang="zh-CN" sz="1400" dirty="0" smtClean="0">
                <a:latin typeface="+mn-lt"/>
                <a:ea typeface="+mn-ea"/>
                <a:cs typeface="+mn-ea"/>
                <a:sym typeface="+mn-lt"/>
              </a:rPr>
              <a:t>    # </a:t>
            </a:r>
            <a:r>
              <a:rPr lang="en-US" altLang="zh-CN" sz="1400" dirty="0">
                <a:latin typeface="+mn-lt"/>
                <a:ea typeface="+mn-ea"/>
                <a:cs typeface="+mn-ea"/>
                <a:sym typeface="+mn-lt"/>
              </a:rPr>
              <a:t>release</a:t>
            </a:r>
            <a:r>
              <a:rPr lang="zh-CN" altLang="en-US" sz="1400" dirty="0">
                <a:latin typeface="+mn-lt"/>
                <a:ea typeface="+mn-ea"/>
                <a:cs typeface="+mn-ea"/>
                <a:sym typeface="+mn-lt"/>
              </a:rPr>
              <a:t>版本号，是递增值，每次更新都加</a:t>
            </a:r>
            <a:r>
              <a:rPr lang="zh-CN" altLang="en-US" sz="1400" dirty="0" smtClean="0">
                <a:latin typeface="+mn-lt"/>
                <a:ea typeface="+mn-ea"/>
                <a:cs typeface="+mn-ea"/>
                <a:sym typeface="+mn-lt"/>
              </a:rPr>
              <a:t>一</a:t>
            </a:r>
            <a:endParaRPr lang="en-US" altLang="zh-CN" sz="1400" dirty="0" smtClean="0">
              <a:latin typeface="+mn-lt"/>
              <a:ea typeface="+mn-ea"/>
              <a:cs typeface="+mn-ea"/>
              <a:sym typeface="+mn-lt"/>
            </a:endParaRPr>
          </a:p>
          <a:p>
            <a:pPr lvl="1">
              <a:lnSpc>
                <a:spcPct val="110000"/>
              </a:lnSpc>
            </a:pPr>
            <a:r>
              <a:rPr lang="en-US" altLang="zh-CN" sz="1400" dirty="0" smtClean="0">
                <a:latin typeface="+mn-lt"/>
                <a:ea typeface="+mn-ea"/>
                <a:cs typeface="+mn-ea"/>
                <a:sym typeface="+mn-lt"/>
              </a:rPr>
              <a:t>{{ </a:t>
            </a:r>
            <a:r>
              <a:rPr lang="en-US" altLang="zh-CN" sz="1400" dirty="0">
                <a:latin typeface="+mn-lt"/>
                <a:ea typeface="+mn-ea"/>
                <a:cs typeface="+mn-ea"/>
                <a:sym typeface="+mn-lt"/>
              </a:rPr>
              <a:t>.</a:t>
            </a:r>
            <a:r>
              <a:rPr lang="en-US" altLang="zh-CN" sz="1400" dirty="0" err="1">
                <a:latin typeface="+mn-lt"/>
                <a:ea typeface="+mn-ea"/>
                <a:cs typeface="+mn-ea"/>
                <a:sym typeface="+mn-lt"/>
              </a:rPr>
              <a:t>Release.IsUpgrade</a:t>
            </a:r>
            <a:r>
              <a:rPr lang="en-US" altLang="zh-CN" sz="1400" dirty="0">
                <a:latin typeface="+mn-lt"/>
                <a:ea typeface="+mn-ea"/>
                <a:cs typeface="+mn-ea"/>
                <a:sym typeface="+mn-lt"/>
              </a:rPr>
              <a:t> }}    </a:t>
            </a:r>
            <a:r>
              <a:rPr lang="en-US" altLang="zh-CN" sz="1400" dirty="0" smtClean="0">
                <a:latin typeface="+mn-lt"/>
                <a:ea typeface="+mn-ea"/>
                <a:cs typeface="+mn-ea"/>
                <a:sym typeface="+mn-lt"/>
              </a:rPr>
              <a:t>  # </a:t>
            </a:r>
            <a:r>
              <a:rPr lang="zh-CN" altLang="en-US" sz="1400" dirty="0">
                <a:latin typeface="+mn-lt"/>
                <a:ea typeface="+mn-ea"/>
                <a:cs typeface="+mn-ea"/>
                <a:sym typeface="+mn-lt"/>
              </a:rPr>
              <a:t>若值为</a:t>
            </a:r>
            <a:r>
              <a:rPr lang="en-US" altLang="zh-CN" sz="1400" dirty="0">
                <a:latin typeface="+mn-lt"/>
                <a:ea typeface="+mn-ea"/>
                <a:cs typeface="+mn-ea"/>
                <a:sym typeface="+mn-lt"/>
              </a:rPr>
              <a:t>true</a:t>
            </a:r>
            <a:r>
              <a:rPr lang="zh-CN" altLang="en-US" sz="1400" dirty="0">
                <a:latin typeface="+mn-lt"/>
                <a:ea typeface="+mn-ea"/>
                <a:cs typeface="+mn-ea"/>
                <a:sym typeface="+mn-lt"/>
              </a:rPr>
              <a:t>则代表该</a:t>
            </a:r>
            <a:r>
              <a:rPr lang="en-US" altLang="zh-CN" sz="1400" dirty="0">
                <a:latin typeface="+mn-lt"/>
                <a:ea typeface="+mn-ea"/>
                <a:cs typeface="+mn-ea"/>
                <a:sym typeface="+mn-lt"/>
              </a:rPr>
              <a:t>release</a:t>
            </a:r>
            <a:r>
              <a:rPr lang="zh-CN" altLang="en-US" sz="1400" dirty="0">
                <a:latin typeface="+mn-lt"/>
                <a:ea typeface="+mn-ea"/>
                <a:cs typeface="+mn-ea"/>
                <a:sym typeface="+mn-lt"/>
              </a:rPr>
              <a:t>是一次</a:t>
            </a:r>
            <a:r>
              <a:rPr lang="zh-CN" altLang="en-US" sz="1400" dirty="0" smtClean="0">
                <a:latin typeface="+mn-lt"/>
                <a:ea typeface="+mn-ea"/>
                <a:cs typeface="+mn-ea"/>
                <a:sym typeface="+mn-lt"/>
              </a:rPr>
              <a:t>更新</a:t>
            </a:r>
            <a:endParaRPr lang="en-US" altLang="zh-CN" sz="1400" dirty="0" smtClean="0">
              <a:latin typeface="+mn-lt"/>
              <a:ea typeface="+mn-ea"/>
              <a:cs typeface="+mn-ea"/>
              <a:sym typeface="+mn-lt"/>
            </a:endParaRPr>
          </a:p>
          <a:p>
            <a:pPr lvl="1">
              <a:lnSpc>
                <a:spcPct val="110000"/>
              </a:lnSpc>
            </a:pPr>
            <a:r>
              <a:rPr lang="en-US" altLang="zh-CN" sz="1400" dirty="0" smtClean="0">
                <a:latin typeface="+mn-lt"/>
                <a:ea typeface="+mn-ea"/>
                <a:cs typeface="+mn-ea"/>
                <a:sym typeface="+mn-lt"/>
              </a:rPr>
              <a:t>{{ </a:t>
            </a:r>
            <a:r>
              <a:rPr lang="en-US" altLang="zh-CN" sz="1400" dirty="0">
                <a:latin typeface="+mn-lt"/>
                <a:ea typeface="+mn-ea"/>
                <a:cs typeface="+mn-ea"/>
                <a:sym typeface="+mn-lt"/>
              </a:rPr>
              <a:t>.</a:t>
            </a:r>
            <a:r>
              <a:rPr lang="en-US" altLang="zh-CN" sz="1400" dirty="0" err="1">
                <a:latin typeface="+mn-lt"/>
                <a:ea typeface="+mn-ea"/>
                <a:cs typeface="+mn-ea"/>
                <a:sym typeface="+mn-lt"/>
              </a:rPr>
              <a:t>Release.IsInstall</a:t>
            </a:r>
            <a:r>
              <a:rPr lang="en-US" altLang="zh-CN" sz="1400" dirty="0">
                <a:latin typeface="+mn-lt"/>
                <a:ea typeface="+mn-ea"/>
                <a:cs typeface="+mn-ea"/>
                <a:sym typeface="+mn-lt"/>
              </a:rPr>
              <a:t> }}    </a:t>
            </a:r>
            <a:r>
              <a:rPr lang="en-US" altLang="zh-CN" sz="1400" dirty="0" smtClean="0">
                <a:latin typeface="+mn-lt"/>
                <a:ea typeface="+mn-ea"/>
                <a:cs typeface="+mn-ea"/>
                <a:sym typeface="+mn-lt"/>
              </a:rPr>
              <a:t>      # </a:t>
            </a:r>
            <a:r>
              <a:rPr lang="zh-CN" altLang="en-US" sz="1400" dirty="0">
                <a:latin typeface="+mn-lt"/>
                <a:ea typeface="+mn-ea"/>
                <a:cs typeface="+mn-ea"/>
                <a:sym typeface="+mn-lt"/>
              </a:rPr>
              <a:t>若值为</a:t>
            </a:r>
            <a:r>
              <a:rPr lang="en-US" altLang="zh-CN" sz="1400" dirty="0">
                <a:latin typeface="+mn-lt"/>
                <a:ea typeface="+mn-ea"/>
                <a:cs typeface="+mn-ea"/>
                <a:sym typeface="+mn-lt"/>
              </a:rPr>
              <a:t>true</a:t>
            </a:r>
            <a:r>
              <a:rPr lang="zh-CN" altLang="en-US" sz="1400" dirty="0">
                <a:latin typeface="+mn-lt"/>
                <a:ea typeface="+mn-ea"/>
                <a:cs typeface="+mn-ea"/>
                <a:sym typeface="+mn-lt"/>
              </a:rPr>
              <a:t>则代表该</a:t>
            </a:r>
            <a:r>
              <a:rPr lang="en-US" altLang="zh-CN" sz="1400" dirty="0">
                <a:latin typeface="+mn-lt"/>
                <a:ea typeface="+mn-ea"/>
                <a:cs typeface="+mn-ea"/>
                <a:sym typeface="+mn-lt"/>
              </a:rPr>
              <a:t>release</a:t>
            </a:r>
            <a:r>
              <a:rPr lang="zh-CN" altLang="en-US" sz="1400" dirty="0">
                <a:latin typeface="+mn-lt"/>
                <a:ea typeface="+mn-ea"/>
                <a:cs typeface="+mn-ea"/>
                <a:sym typeface="+mn-lt"/>
              </a:rPr>
              <a:t>是一次</a:t>
            </a:r>
            <a:r>
              <a:rPr lang="zh-CN" altLang="en-US" sz="1400" dirty="0" smtClean="0">
                <a:latin typeface="+mn-lt"/>
                <a:ea typeface="+mn-ea"/>
                <a:cs typeface="+mn-ea"/>
                <a:sym typeface="+mn-lt"/>
              </a:rPr>
              <a:t>安装</a:t>
            </a:r>
            <a:endParaRPr lang="zh-CN" altLang="en-US" sz="1400" dirty="0">
              <a:latin typeface="+mn-lt"/>
              <a:ea typeface="+mn-ea"/>
              <a:cs typeface="+mn-ea"/>
              <a:sym typeface="+mn-lt"/>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7.xml><?xml version="1.0" encoding="utf-8"?>
<p:tagLst xmlns:p="http://schemas.openxmlformats.org/presentationml/2006/main">
  <p:tag name="COMMONDATA" val="eyJoZGlkIjoiMzVlOGI0NjhiMDkzYmE5NGZlY2EzMDI5Njk2MGI3ZTYifQ=="/>
  <p:tag name="commondata" val="eyJoZGlkIjoiMTJmY2ViNzE1MDMwNWNlMTk3MmI4OGZkMWMyYjBlZDIifQ=="/>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34725</Words>
  <Application>WPS 演示</Application>
  <PresentationFormat>宽屏</PresentationFormat>
  <Paragraphs>2056</Paragraphs>
  <Slides>100</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100</vt:i4>
      </vt:variant>
    </vt:vector>
  </HeadingPairs>
  <TitlesOfParts>
    <vt:vector size="115" baseType="lpstr">
      <vt:lpstr>Arial</vt:lpstr>
      <vt:lpstr>宋体</vt:lpstr>
      <vt:lpstr>Wingdings</vt:lpstr>
      <vt:lpstr>Wingdings</vt:lpstr>
      <vt:lpstr>Huawei Sans</vt:lpstr>
      <vt:lpstr>DejaVu Math TeX Gyre</vt:lpstr>
      <vt:lpstr>方正兰亭黑简体</vt:lpstr>
      <vt:lpstr>微软雅黑</vt:lpstr>
      <vt:lpstr>Consolas</vt:lpstr>
      <vt:lpstr>等线</vt:lpstr>
      <vt:lpstr>Arial Unicode MS</vt:lpstr>
      <vt:lpstr>Calibri</vt:lpstr>
      <vt:lpstr>WPS</vt:lpstr>
      <vt:lpstr>自定义设计方案</vt:lpstr>
      <vt:lpstr>1_自定义设计方案</vt:lpstr>
      <vt:lpstr>PowerPoint 演示文稿</vt:lpstr>
      <vt:lpstr>PowerPoint 演示文稿</vt:lpstr>
      <vt:lpstr>PowerPoint 演示文稿</vt:lpstr>
      <vt:lpstr>为什么需要容器编排</vt:lpstr>
      <vt:lpstr>什么是容器编排</vt:lpstr>
      <vt:lpstr>容器编排系统的功能</vt:lpstr>
      <vt:lpstr>PowerPoint 演示文稿</vt:lpstr>
      <vt:lpstr>Kubernetes是什么？</vt:lpstr>
      <vt:lpstr>为什么需要Kubernetes</vt:lpstr>
      <vt:lpstr>为什么需要Kubernetes</vt:lpstr>
      <vt:lpstr>Kubernetes架构</vt:lpstr>
      <vt:lpstr>Master节点组件</vt:lpstr>
      <vt:lpstr>Node节点组件</vt:lpstr>
      <vt:lpstr>Kubernetes插件</vt:lpstr>
      <vt:lpstr>Kubernetes工作流程</vt:lpstr>
      <vt:lpstr>Pod简介</vt:lpstr>
      <vt:lpstr>CRI简介</vt:lpstr>
      <vt:lpstr>CSI简介</vt:lpstr>
      <vt:lpstr>CNI简介</vt:lpstr>
      <vt:lpstr>PowerPoint 演示文稿</vt:lpstr>
      <vt:lpstr>Kubernetes安装方式</vt:lpstr>
      <vt:lpstr>Kubeadm部署kubernetes步骤</vt:lpstr>
      <vt:lpstr>Kubeadm部署kubernetes步骤</vt:lpstr>
      <vt:lpstr>Kubeadm部署kubernetes步骤</vt:lpstr>
      <vt:lpstr>Kubeadm部署kubernetes步骤</vt:lpstr>
      <vt:lpstr>部署kubernetes常见问题及处理办法</vt:lpstr>
      <vt:lpstr>PowerPoint 演示文稿</vt:lpstr>
      <vt:lpstr>在kubernetes中，一切皆对象</vt:lpstr>
      <vt:lpstr>Kubernetes对象的基本操作 - 创建</vt:lpstr>
      <vt:lpstr>Kubernetes对象的基本操作 - 列出</vt:lpstr>
      <vt:lpstr>Kubernetes对象的基本操作 - 列出</vt:lpstr>
      <vt:lpstr>Kubernetes对象的基本操作 - 查看</vt:lpstr>
      <vt:lpstr>Kubernetes对象的基本操作 - 修改</vt:lpstr>
      <vt:lpstr>Kubernetes对象的基本操作 - 登入Pod中的容器</vt:lpstr>
      <vt:lpstr>Kubernetes对象的基本操作 - 查看日志</vt:lpstr>
      <vt:lpstr>Kubernetes对象的基本操作 - 删除</vt:lpstr>
      <vt:lpstr>PowerPoint 演示文稿</vt:lpstr>
      <vt:lpstr>YAML文件的基本语法</vt:lpstr>
      <vt:lpstr>Kubernetes对象YAML文件的基本格式</vt:lpstr>
      <vt:lpstr>查询对象GVK的方法</vt:lpstr>
      <vt:lpstr>查询对象GVK的方法</vt:lpstr>
      <vt:lpstr>YAML文件中的元数据信息</vt:lpstr>
      <vt:lpstr>YAML文件中的元数据信息 - 标签和注解</vt:lpstr>
      <vt:lpstr>YAML文件中的对象规格信息</vt:lpstr>
      <vt:lpstr>创建一个简单的Pod</vt:lpstr>
      <vt:lpstr>为Pod指定命名空间，并创建标签的注解</vt:lpstr>
      <vt:lpstr>为业务容器设置镜像拉取策略</vt:lpstr>
      <vt:lpstr>为Pod中容器设置重启策略</vt:lpstr>
      <vt:lpstr>为Pod设置DNS规则</vt:lpstr>
      <vt:lpstr>设置容器对外暴露端口</vt:lpstr>
      <vt:lpstr>设置容器执行的命令及参数</vt:lpstr>
      <vt:lpstr>设置容器中的环境变量</vt:lpstr>
      <vt:lpstr>设置容器的资源限制</vt:lpstr>
      <vt:lpstr>Pod的QoS Class</vt:lpstr>
      <vt:lpstr>同Pod中运行多个容器</vt:lpstr>
      <vt:lpstr>初始化容器</vt:lpstr>
      <vt:lpstr>Pod的健康检查</vt:lpstr>
      <vt:lpstr>Pod的健康检查说明</vt:lpstr>
      <vt:lpstr>Pod中容器的存储 - volume和volumeMount</vt:lpstr>
      <vt:lpstr>Volume和VolumeMount说明</vt:lpstr>
      <vt:lpstr>Pod中容器的存储 - PV和PVC</vt:lpstr>
      <vt:lpstr>PV和PVC对象规格说明</vt:lpstr>
      <vt:lpstr>StorageClass简介</vt:lpstr>
      <vt:lpstr>静态Pod简介</vt:lpstr>
      <vt:lpstr>PowerPoint 演示文稿</vt:lpstr>
      <vt:lpstr>Kubernetes常用工作负载简介</vt:lpstr>
      <vt:lpstr>创建一个无状态nginx集群</vt:lpstr>
      <vt:lpstr>无状态工作负载Deployment说明</vt:lpstr>
      <vt:lpstr>无状态工作负载Deployment说明</vt:lpstr>
      <vt:lpstr>无状态工作负载Deployment常见操作</vt:lpstr>
      <vt:lpstr>创建一个有状态的MySQL</vt:lpstr>
      <vt:lpstr>有状态工作负载StatefulSet说明</vt:lpstr>
      <vt:lpstr>创建一个Zabbix客户端的进程守护集</vt:lpstr>
      <vt:lpstr>创建一个普通任务</vt:lpstr>
      <vt:lpstr>创建一个周期性任务</vt:lpstr>
      <vt:lpstr>为无状态工作负载创建一个反向代理</vt:lpstr>
      <vt:lpstr>Service的代理方式</vt:lpstr>
      <vt:lpstr>Ingress简介</vt:lpstr>
      <vt:lpstr>为Service创建一个http访问链接</vt:lpstr>
      <vt:lpstr>ConfigMap简介</vt:lpstr>
      <vt:lpstr>Secret简介</vt:lpstr>
      <vt:lpstr>Kubernetes的认证与授权</vt:lpstr>
      <vt:lpstr>Kubernetes认证机制简介</vt:lpstr>
      <vt:lpstr>授权机制RBAC简介</vt:lpstr>
      <vt:lpstr>PowerPoint 演示文稿</vt:lpstr>
      <vt:lpstr>Kube-scheduler调度过程</vt:lpstr>
      <vt:lpstr>将有GPU需求的Pod调度到特定Node上</vt:lpstr>
      <vt:lpstr>将无GPU需求的Pod尽量不要调度到特定Node上</vt:lpstr>
      <vt:lpstr>干预调度的机制简介</vt:lpstr>
      <vt:lpstr>干预调度的机制简介</vt:lpstr>
      <vt:lpstr>PowerPoint 演示文稿</vt:lpstr>
      <vt:lpstr>Helm介绍</vt:lpstr>
      <vt:lpstr>Helm介绍</vt:lpstr>
      <vt:lpstr>Helm基本操作</vt:lpstr>
      <vt:lpstr>Chart目录结构</vt:lpstr>
      <vt:lpstr>Chart.yaml文件简介</vt:lpstr>
      <vt:lpstr>Values.yaml文件简介</vt:lpstr>
      <vt:lpstr>Templates目录简介</vt:lpstr>
      <vt:lpstr>Helm语法简介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云库宝宝</cp:lastModifiedBy>
  <cp:revision>417</cp:revision>
  <dcterms:created xsi:type="dcterms:W3CDTF">2019-06-19T02:08:00Z</dcterms:created>
  <dcterms:modified xsi:type="dcterms:W3CDTF">2025-02-13T06:15:30Z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7F14E77E82E44CB5B71EA95FD573E8B9_11</vt:lpwstr>
  </property>
</Properties>
</file>