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74"/>
  </p:normalViewPr>
  <p:slideViewPr>
    <p:cSldViewPr snapToGrid="0">
      <p:cViewPr varScale="1">
        <p:scale>
          <a:sx n="165" d="100"/>
          <a:sy n="165" d="100"/>
        </p:scale>
        <p:origin x="664" y="18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5456f3fdc8_0_10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5456f3fdc8_0_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5456f3fdc8_0_1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5456f3fdc8_0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5456f3fdc8_0_88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5456f3fdc8_0_8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5456f3fdc8_0_8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5456f3fdc8_0_8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5456f3fdc8_0_9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5456f3fdc8_0_9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5456f3fdc8_0_90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5456f3fdc8_0_9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5456f3fdc8_0_9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5456f3fdc8_0_9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5456f3fdc8_0_9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5456f3fdc8_0_9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5456f3fdc8_0_9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5456f3fdc8_0_9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5456f3fdc8_0_9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5456f3fdc8_0_9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5456f3fdc8_0_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5456f3fdc8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5456f3fdc8_0_96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5456f3fdc8_0_9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5456f3fdc8_0_98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5456f3fdc8_0_9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5456f3fdc8_0_97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5456f3fdc8_0_9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5456f3fdc8_0_98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5456f3fdc8_0_9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5456f3fdc8_0_9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5456f3fdc8_0_9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5456f3fdc8_0_9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5456f3fdc8_0_9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5456f3fdc8_0_9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g5456f3fdc8_0_9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5456f3fdc8_0_9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5456f3fdc8_0_9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5456f3fdc8_0_99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 name="Google Shape;242;g5456f3fdc8_0_9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5456f3fdc8_0_99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5456f3fdc8_0_9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5456f3fdc8_0_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5456f3fdc8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5456f3fdc8_0_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5456f3fdc8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5456f3fdc8_0_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5456f3fdc8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5456f3fdc8_0_7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5456f3fdc8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5456f3fdc8_0_7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5456f3fdc8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5456f3fdc8_0_8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5456f3fdc8_0_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5456f3fdc8_0_9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5456f3fdc8_0_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hyperlink" Target="https://homepages.inf.ed.ac.uk/rbf/HIPR2/metric.htm" TargetMode="External"/><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Quantitative Methods for Data Analysis</a:t>
            </a:r>
            <a:endParaRPr/>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Tim Wood</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Objectives</a:t>
            </a:r>
            <a:endParaRPr/>
          </a:p>
        </p:txBody>
      </p:sp>
      <p:sp>
        <p:nvSpPr>
          <p:cNvPr id="121" name="Google Shape;121;p2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 order to actually cluster, we have to optimize an objective function. Sometimes, there is a deterministic algorithm for clustering (hierarchical, knn). Other times, we have a non-deterministic algorithm (EM, kmeans).</a:t>
            </a:r>
            <a:endParaRPr/>
          </a:p>
          <a:p>
            <a:pPr marL="0" lvl="0" indent="0" algn="l" rtl="0">
              <a:spcBef>
                <a:spcPts val="1600"/>
              </a:spcBef>
              <a:spcAft>
                <a:spcPts val="0"/>
              </a:spcAft>
              <a:buNone/>
            </a:pPr>
            <a:r>
              <a:rPr lang="en"/>
              <a:t>Non deterministic algorithms arise because we have </a:t>
            </a:r>
            <a:r>
              <a:rPr lang="en" i="1"/>
              <a:t>random </a:t>
            </a:r>
            <a:r>
              <a:rPr lang="en"/>
              <a:t>initializations. We iterate through the algorithm until some convergence criteria is met (when do we stop?)</a:t>
            </a:r>
            <a:endParaRPr/>
          </a:p>
          <a:p>
            <a:pPr marL="0" lvl="0" indent="0" algn="l" rtl="0">
              <a:spcBef>
                <a:spcPts val="1600"/>
              </a:spcBef>
              <a:spcAft>
                <a:spcPts val="1600"/>
              </a:spcAft>
              <a:buNone/>
            </a:pPr>
            <a:r>
              <a:rPr lang="en"/>
              <a:t>Deterministic algorithms arise when we have a defined metric and just apply the rules to the data.</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KMeans</a:t>
            </a:r>
            <a:endParaRPr/>
          </a:p>
        </p:txBody>
      </p:sp>
      <p:sp>
        <p:nvSpPr>
          <p:cNvPr id="127" name="Google Shape;127;p2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050">
                <a:solidFill>
                  <a:srgbClr val="222222"/>
                </a:solidFill>
                <a:highlight>
                  <a:srgbClr val="FFFFFF"/>
                </a:highlight>
              </a:rPr>
              <a:t>Given a set of observations (</a:t>
            </a:r>
            <a:r>
              <a:rPr lang="en" sz="1050" b="1">
                <a:solidFill>
                  <a:srgbClr val="222222"/>
                </a:solidFill>
                <a:highlight>
                  <a:srgbClr val="FFFFFF"/>
                </a:highlight>
              </a:rPr>
              <a:t>x</a:t>
            </a:r>
            <a:r>
              <a:rPr lang="en" sz="1400" baseline="-25000">
                <a:solidFill>
                  <a:srgbClr val="222222"/>
                </a:solidFill>
                <a:highlight>
                  <a:srgbClr val="FFFFFF"/>
                </a:highlight>
              </a:rPr>
              <a:t>1</a:t>
            </a:r>
            <a:r>
              <a:rPr lang="en" sz="1050">
                <a:solidFill>
                  <a:srgbClr val="222222"/>
                </a:solidFill>
                <a:highlight>
                  <a:srgbClr val="FFFFFF"/>
                </a:highlight>
              </a:rPr>
              <a:t>, </a:t>
            </a:r>
            <a:r>
              <a:rPr lang="en" sz="1050" b="1">
                <a:solidFill>
                  <a:srgbClr val="222222"/>
                </a:solidFill>
                <a:highlight>
                  <a:srgbClr val="FFFFFF"/>
                </a:highlight>
              </a:rPr>
              <a:t>x</a:t>
            </a:r>
            <a:r>
              <a:rPr lang="en" sz="1400" baseline="-25000">
                <a:solidFill>
                  <a:srgbClr val="222222"/>
                </a:solidFill>
                <a:highlight>
                  <a:srgbClr val="FFFFFF"/>
                </a:highlight>
              </a:rPr>
              <a:t>2</a:t>
            </a:r>
            <a:r>
              <a:rPr lang="en" sz="1050">
                <a:solidFill>
                  <a:srgbClr val="222222"/>
                </a:solidFill>
                <a:highlight>
                  <a:srgbClr val="FFFFFF"/>
                </a:highlight>
              </a:rPr>
              <a:t>, …, </a:t>
            </a:r>
            <a:r>
              <a:rPr lang="en" sz="1050" b="1">
                <a:solidFill>
                  <a:srgbClr val="222222"/>
                </a:solidFill>
                <a:highlight>
                  <a:srgbClr val="FFFFFF"/>
                </a:highlight>
              </a:rPr>
              <a:t>x</a:t>
            </a:r>
            <a:r>
              <a:rPr lang="en" sz="1400" i="1" baseline="-25000">
                <a:solidFill>
                  <a:srgbClr val="222222"/>
                </a:solidFill>
                <a:highlight>
                  <a:srgbClr val="FFFFFF"/>
                </a:highlight>
              </a:rPr>
              <a:t>n</a:t>
            </a:r>
            <a:r>
              <a:rPr lang="en" sz="1050">
                <a:solidFill>
                  <a:srgbClr val="222222"/>
                </a:solidFill>
                <a:highlight>
                  <a:srgbClr val="FFFFFF"/>
                </a:highlight>
              </a:rPr>
              <a:t>), where each observation is a </a:t>
            </a:r>
            <a:r>
              <a:rPr lang="en" sz="1050" i="1">
                <a:solidFill>
                  <a:srgbClr val="222222"/>
                </a:solidFill>
                <a:highlight>
                  <a:srgbClr val="FFFFFF"/>
                </a:highlight>
              </a:rPr>
              <a:t>d</a:t>
            </a:r>
            <a:r>
              <a:rPr lang="en" sz="1050">
                <a:solidFill>
                  <a:srgbClr val="222222"/>
                </a:solidFill>
                <a:highlight>
                  <a:srgbClr val="FFFFFF"/>
                </a:highlight>
              </a:rPr>
              <a:t>-dimensional real vector, </a:t>
            </a:r>
            <a:r>
              <a:rPr lang="en" sz="1050" i="1">
                <a:solidFill>
                  <a:srgbClr val="222222"/>
                </a:solidFill>
                <a:highlight>
                  <a:srgbClr val="FFFFFF"/>
                </a:highlight>
              </a:rPr>
              <a:t>k</a:t>
            </a:r>
            <a:r>
              <a:rPr lang="en" sz="1050">
                <a:solidFill>
                  <a:srgbClr val="222222"/>
                </a:solidFill>
                <a:highlight>
                  <a:srgbClr val="FFFFFF"/>
                </a:highlight>
              </a:rPr>
              <a:t>-means clustering aims to partition the </a:t>
            </a:r>
            <a:r>
              <a:rPr lang="en" sz="1050" i="1">
                <a:solidFill>
                  <a:srgbClr val="222222"/>
                </a:solidFill>
                <a:highlight>
                  <a:srgbClr val="FFFFFF"/>
                </a:highlight>
              </a:rPr>
              <a:t>n</a:t>
            </a:r>
            <a:r>
              <a:rPr lang="en" sz="1050">
                <a:solidFill>
                  <a:srgbClr val="222222"/>
                </a:solidFill>
                <a:highlight>
                  <a:srgbClr val="FFFFFF"/>
                </a:highlight>
              </a:rPr>
              <a:t> observations into </a:t>
            </a:r>
            <a:r>
              <a:rPr lang="en" sz="1050" i="1">
                <a:solidFill>
                  <a:srgbClr val="222222"/>
                </a:solidFill>
                <a:highlight>
                  <a:srgbClr val="FFFFFF"/>
                </a:highlight>
              </a:rPr>
              <a:t>k</a:t>
            </a:r>
            <a:r>
              <a:rPr lang="en" sz="1050">
                <a:solidFill>
                  <a:srgbClr val="222222"/>
                </a:solidFill>
                <a:highlight>
                  <a:srgbClr val="FFFFFF"/>
                </a:highlight>
              </a:rPr>
              <a:t> (≤ </a:t>
            </a:r>
            <a:r>
              <a:rPr lang="en" sz="1050" i="1">
                <a:solidFill>
                  <a:srgbClr val="222222"/>
                </a:solidFill>
                <a:highlight>
                  <a:srgbClr val="FFFFFF"/>
                </a:highlight>
              </a:rPr>
              <a:t>n</a:t>
            </a:r>
            <a:r>
              <a:rPr lang="en" sz="1050">
                <a:solidFill>
                  <a:srgbClr val="222222"/>
                </a:solidFill>
                <a:highlight>
                  <a:srgbClr val="FFFFFF"/>
                </a:highlight>
              </a:rPr>
              <a:t>) sets </a:t>
            </a:r>
            <a:r>
              <a:rPr lang="en" sz="1050" b="1">
                <a:solidFill>
                  <a:srgbClr val="222222"/>
                </a:solidFill>
                <a:highlight>
                  <a:srgbClr val="FFFFFF"/>
                </a:highlight>
              </a:rPr>
              <a:t>S</a:t>
            </a:r>
            <a:r>
              <a:rPr lang="en" sz="1050">
                <a:solidFill>
                  <a:srgbClr val="222222"/>
                </a:solidFill>
                <a:highlight>
                  <a:srgbClr val="FFFFFF"/>
                </a:highlight>
              </a:rPr>
              <a:t> = {</a:t>
            </a:r>
            <a:r>
              <a:rPr lang="en" sz="1050" i="1">
                <a:solidFill>
                  <a:srgbClr val="222222"/>
                </a:solidFill>
                <a:highlight>
                  <a:srgbClr val="FFFFFF"/>
                </a:highlight>
              </a:rPr>
              <a:t>S</a:t>
            </a:r>
            <a:r>
              <a:rPr lang="en" sz="1400" baseline="-25000">
                <a:solidFill>
                  <a:srgbClr val="222222"/>
                </a:solidFill>
                <a:highlight>
                  <a:srgbClr val="FFFFFF"/>
                </a:highlight>
              </a:rPr>
              <a:t>1</a:t>
            </a:r>
            <a:r>
              <a:rPr lang="en" sz="1050">
                <a:solidFill>
                  <a:srgbClr val="222222"/>
                </a:solidFill>
                <a:highlight>
                  <a:srgbClr val="FFFFFF"/>
                </a:highlight>
              </a:rPr>
              <a:t>, </a:t>
            </a:r>
            <a:r>
              <a:rPr lang="en" sz="1050" i="1">
                <a:solidFill>
                  <a:srgbClr val="222222"/>
                </a:solidFill>
                <a:highlight>
                  <a:srgbClr val="FFFFFF"/>
                </a:highlight>
              </a:rPr>
              <a:t>S</a:t>
            </a:r>
            <a:r>
              <a:rPr lang="en" sz="1400" baseline="-25000">
                <a:solidFill>
                  <a:srgbClr val="222222"/>
                </a:solidFill>
                <a:highlight>
                  <a:srgbClr val="FFFFFF"/>
                </a:highlight>
              </a:rPr>
              <a:t>2</a:t>
            </a:r>
            <a:r>
              <a:rPr lang="en" sz="1050">
                <a:solidFill>
                  <a:srgbClr val="222222"/>
                </a:solidFill>
                <a:highlight>
                  <a:srgbClr val="FFFFFF"/>
                </a:highlight>
              </a:rPr>
              <a:t>, …, </a:t>
            </a:r>
            <a:r>
              <a:rPr lang="en" sz="1050" i="1">
                <a:solidFill>
                  <a:srgbClr val="222222"/>
                </a:solidFill>
                <a:highlight>
                  <a:srgbClr val="FFFFFF"/>
                </a:highlight>
              </a:rPr>
              <a:t>S</a:t>
            </a:r>
            <a:r>
              <a:rPr lang="en" sz="1400" i="1" baseline="-25000">
                <a:solidFill>
                  <a:srgbClr val="222222"/>
                </a:solidFill>
                <a:highlight>
                  <a:srgbClr val="FFFFFF"/>
                </a:highlight>
              </a:rPr>
              <a:t>k</a:t>
            </a:r>
            <a:r>
              <a:rPr lang="en" sz="1050">
                <a:solidFill>
                  <a:srgbClr val="222222"/>
                </a:solidFill>
                <a:highlight>
                  <a:srgbClr val="FFFFFF"/>
                </a:highlight>
              </a:rPr>
              <a:t>} so as to minimize the within-cluster sum of squares</a:t>
            </a:r>
            <a:endParaRPr sz="1050">
              <a:solidFill>
                <a:srgbClr val="222222"/>
              </a:solidFill>
              <a:highlight>
                <a:srgbClr val="FFFFFF"/>
              </a:highlight>
            </a:endParaRPr>
          </a:p>
          <a:p>
            <a:pPr marL="0" lvl="0" indent="0" algn="l" rtl="0">
              <a:spcBef>
                <a:spcPts val="1600"/>
              </a:spcBef>
              <a:spcAft>
                <a:spcPts val="0"/>
              </a:spcAft>
              <a:buNone/>
            </a:pPr>
            <a:endParaRPr sz="1050">
              <a:solidFill>
                <a:srgbClr val="222222"/>
              </a:solidFill>
              <a:highlight>
                <a:srgbClr val="FFFFFF"/>
              </a:highlight>
            </a:endParaRPr>
          </a:p>
          <a:p>
            <a:pPr marL="0" lvl="0" indent="0" algn="l" rtl="0">
              <a:spcBef>
                <a:spcPts val="1600"/>
              </a:spcBef>
              <a:spcAft>
                <a:spcPts val="0"/>
              </a:spcAft>
              <a:buNone/>
            </a:pPr>
            <a:endParaRPr sz="1050">
              <a:solidFill>
                <a:srgbClr val="222222"/>
              </a:solidFill>
              <a:highlight>
                <a:srgbClr val="FFFFFF"/>
              </a:highlight>
            </a:endParaRPr>
          </a:p>
          <a:p>
            <a:pPr marL="0" lvl="0" indent="0" algn="l" rtl="0">
              <a:spcBef>
                <a:spcPts val="1600"/>
              </a:spcBef>
              <a:spcAft>
                <a:spcPts val="0"/>
              </a:spcAft>
              <a:buNone/>
            </a:pPr>
            <a:endParaRPr sz="1050">
              <a:solidFill>
                <a:srgbClr val="222222"/>
              </a:solidFill>
              <a:highlight>
                <a:srgbClr val="FFFFFF"/>
              </a:highlight>
            </a:endParaRPr>
          </a:p>
          <a:p>
            <a:pPr marL="0" lvl="0" indent="0" algn="l" rtl="0">
              <a:spcBef>
                <a:spcPts val="1600"/>
              </a:spcBef>
              <a:spcAft>
                <a:spcPts val="0"/>
              </a:spcAft>
              <a:buNone/>
            </a:pPr>
            <a:r>
              <a:rPr lang="en" sz="1050">
                <a:solidFill>
                  <a:srgbClr val="222222"/>
                </a:solidFill>
                <a:highlight>
                  <a:srgbClr val="FFFFFF"/>
                </a:highlight>
              </a:rPr>
              <a:t>Read the above equation as follows:</a:t>
            </a:r>
            <a:endParaRPr sz="1050">
              <a:solidFill>
                <a:srgbClr val="222222"/>
              </a:solidFill>
              <a:highlight>
                <a:srgbClr val="FFFFFF"/>
              </a:highlight>
            </a:endParaRPr>
          </a:p>
          <a:p>
            <a:pPr marL="0" lvl="0" indent="0" algn="l" rtl="0">
              <a:spcBef>
                <a:spcPts val="1600"/>
              </a:spcBef>
              <a:spcAft>
                <a:spcPts val="0"/>
              </a:spcAft>
              <a:buNone/>
            </a:pPr>
            <a:r>
              <a:rPr lang="en" sz="1050">
                <a:solidFill>
                  <a:srgbClr val="222222"/>
                </a:solidFill>
                <a:highlight>
                  <a:srgbClr val="FFFFFF"/>
                </a:highlight>
              </a:rPr>
              <a:t>Find an optimal S, the number of clusters, such that the sum of the distances between each point and it’s assigned clusters’ mean is minimized.</a:t>
            </a:r>
            <a:endParaRPr sz="1050">
              <a:solidFill>
                <a:srgbClr val="222222"/>
              </a:solidFill>
              <a:highlight>
                <a:srgbClr val="FFFFFF"/>
              </a:highlight>
            </a:endParaRPr>
          </a:p>
          <a:p>
            <a:pPr marL="0" lvl="0" indent="0" algn="l" rtl="0">
              <a:spcBef>
                <a:spcPts val="1600"/>
              </a:spcBef>
              <a:spcAft>
                <a:spcPts val="0"/>
              </a:spcAft>
              <a:buNone/>
            </a:pPr>
            <a:r>
              <a:rPr lang="en" sz="1050">
                <a:solidFill>
                  <a:srgbClr val="222222"/>
                </a:solidFill>
                <a:highlight>
                  <a:srgbClr val="FFFFFF"/>
                </a:highlight>
              </a:rPr>
              <a:t>Even easier conceptual language:</a:t>
            </a:r>
            <a:endParaRPr sz="1050">
              <a:solidFill>
                <a:srgbClr val="222222"/>
              </a:solidFill>
              <a:highlight>
                <a:srgbClr val="FFFFFF"/>
              </a:highlight>
            </a:endParaRPr>
          </a:p>
          <a:p>
            <a:pPr marL="0" lvl="0" indent="0" algn="l" rtl="0">
              <a:spcBef>
                <a:spcPts val="1600"/>
              </a:spcBef>
              <a:spcAft>
                <a:spcPts val="0"/>
              </a:spcAft>
              <a:buNone/>
            </a:pPr>
            <a:r>
              <a:rPr lang="en" sz="1050" b="1">
                <a:solidFill>
                  <a:srgbClr val="222222"/>
                </a:solidFill>
                <a:highlight>
                  <a:srgbClr val="FFFFFF"/>
                </a:highlight>
              </a:rPr>
              <a:t>Find means such that distance is generally minimized between means and points in that cluster.</a:t>
            </a:r>
            <a:endParaRPr sz="1050" b="1">
              <a:solidFill>
                <a:srgbClr val="222222"/>
              </a:solidFill>
              <a:highlight>
                <a:srgbClr val="FFFFFF"/>
              </a:highlight>
            </a:endParaRPr>
          </a:p>
          <a:p>
            <a:pPr marL="0" lvl="0" indent="0" algn="l" rtl="0">
              <a:spcBef>
                <a:spcPts val="1600"/>
              </a:spcBef>
              <a:spcAft>
                <a:spcPts val="0"/>
              </a:spcAft>
              <a:buNone/>
            </a:pPr>
            <a:endParaRPr sz="1050">
              <a:solidFill>
                <a:srgbClr val="222222"/>
              </a:solidFill>
              <a:highlight>
                <a:srgbClr val="FFFFFF"/>
              </a:highlight>
            </a:endParaRPr>
          </a:p>
          <a:p>
            <a:pPr marL="0" lvl="0" indent="0" algn="l" rtl="0">
              <a:spcBef>
                <a:spcPts val="1600"/>
              </a:spcBef>
              <a:spcAft>
                <a:spcPts val="1600"/>
              </a:spcAft>
              <a:buNone/>
            </a:pPr>
            <a:endParaRPr sz="1050">
              <a:solidFill>
                <a:srgbClr val="999999"/>
              </a:solidFill>
              <a:highlight>
                <a:srgbClr val="FFFFFF"/>
              </a:highlight>
            </a:endParaRPr>
          </a:p>
        </p:txBody>
      </p:sp>
      <p:pic>
        <p:nvPicPr>
          <p:cNvPr id="128" name="Google Shape;128;p23"/>
          <p:cNvPicPr preferRelativeResize="0"/>
          <p:nvPr/>
        </p:nvPicPr>
        <p:blipFill>
          <a:blip r:embed="rId3">
            <a:alphaModFix/>
          </a:blip>
          <a:stretch>
            <a:fillRect/>
          </a:stretch>
        </p:blipFill>
        <p:spPr>
          <a:xfrm>
            <a:off x="2633650" y="2188625"/>
            <a:ext cx="3876675" cy="581025"/>
          </a:xfrm>
          <a:prstGeom prst="rect">
            <a:avLst/>
          </a:prstGeom>
          <a:noFill/>
          <a:ln>
            <a:noFill/>
          </a:ln>
        </p:spPr>
      </p:pic>
      <p:sp>
        <p:nvSpPr>
          <p:cNvPr id="129" name="Google Shape;129;p23"/>
          <p:cNvSpPr txBox="1"/>
          <p:nvPr/>
        </p:nvSpPr>
        <p:spPr>
          <a:xfrm>
            <a:off x="6641525" y="4758850"/>
            <a:ext cx="2190600" cy="251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700"/>
              <a:t>https://en.wikipedia.org/wiki/K-means_clustering</a:t>
            </a:r>
            <a:endParaRPr sz="7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KMeans - Unsupervised learning</a:t>
            </a:r>
            <a:endParaRPr/>
          </a:p>
        </p:txBody>
      </p:sp>
      <p:sp>
        <p:nvSpPr>
          <p:cNvPr id="135" name="Google Shape;135;p2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Example with SmoothDraw time!</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5"/>
          <p:cNvSpPr txBox="1">
            <a:spLocks noGrp="1"/>
          </p:cNvSpPr>
          <p:nvPr>
            <p:ph type="title"/>
          </p:nvPr>
        </p:nvSpPr>
        <p:spPr>
          <a:xfrm>
            <a:off x="311700" y="2926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t>Expectation-Maximization (EM) Algorithm - Unsupervised learning</a:t>
            </a:r>
            <a:endParaRPr sz="2400"/>
          </a:p>
        </p:txBody>
      </p:sp>
      <p:sp>
        <p:nvSpPr>
          <p:cNvPr id="141" name="Google Shape;141;p25"/>
          <p:cNvSpPr txBox="1">
            <a:spLocks noGrp="1"/>
          </p:cNvSpPr>
          <p:nvPr>
            <p:ph type="body" idx="1"/>
          </p:nvPr>
        </p:nvSpPr>
        <p:spPr>
          <a:xfrm>
            <a:off x="311700" y="1152475"/>
            <a:ext cx="5004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dirty="0"/>
              <a:t>Not going to add math here. But here’s how you think of EM algorithm:</a:t>
            </a:r>
            <a:endParaRPr sz="1400" dirty="0"/>
          </a:p>
          <a:p>
            <a:pPr marL="0" lvl="0" indent="0" algn="l" rtl="0">
              <a:spcBef>
                <a:spcPts val="1600"/>
              </a:spcBef>
              <a:spcAft>
                <a:spcPts val="0"/>
              </a:spcAft>
              <a:buNone/>
            </a:pPr>
            <a:r>
              <a:rPr lang="en" sz="1400" dirty="0"/>
              <a:t>Instead of fitting </a:t>
            </a:r>
            <a:r>
              <a:rPr lang="en" sz="1400" b="1" dirty="0"/>
              <a:t>k number of means </a:t>
            </a:r>
            <a:r>
              <a:rPr lang="en" sz="1400" dirty="0"/>
              <a:t>to our data, we fit </a:t>
            </a:r>
            <a:r>
              <a:rPr lang="en" sz="1400" b="1" dirty="0"/>
              <a:t>k number of gaussian distributions</a:t>
            </a:r>
            <a:r>
              <a:rPr lang="en" sz="1400" dirty="0"/>
              <a:t>. Instead of optimizing just k number of means, you optimize k number of means and standard deviations.</a:t>
            </a:r>
            <a:endParaRPr sz="1400" dirty="0"/>
          </a:p>
          <a:p>
            <a:pPr marL="0" lvl="0" indent="0" algn="l" rtl="0">
              <a:spcBef>
                <a:spcPts val="1600"/>
              </a:spcBef>
              <a:spcAft>
                <a:spcPts val="0"/>
              </a:spcAft>
              <a:buNone/>
            </a:pPr>
            <a:r>
              <a:rPr lang="en" sz="1400" dirty="0"/>
              <a:t>EM really is just </a:t>
            </a:r>
            <a:r>
              <a:rPr lang="en" sz="1400" dirty="0" err="1"/>
              <a:t>kmeans</a:t>
            </a:r>
            <a:r>
              <a:rPr lang="en" sz="1400" dirty="0"/>
              <a:t> spiced up - </a:t>
            </a:r>
            <a:r>
              <a:rPr lang="en" sz="1400" dirty="0" err="1"/>
              <a:t>kmeans</a:t>
            </a:r>
            <a:r>
              <a:rPr lang="en" sz="1400" dirty="0"/>
              <a:t> assumes a uniform distribution around the mean.</a:t>
            </a:r>
            <a:endParaRPr sz="1400" dirty="0"/>
          </a:p>
          <a:p>
            <a:pPr marL="0" lvl="0" indent="0" algn="l" rtl="0">
              <a:spcBef>
                <a:spcPts val="1600"/>
              </a:spcBef>
              <a:spcAft>
                <a:spcPts val="0"/>
              </a:spcAft>
              <a:buNone/>
            </a:pPr>
            <a:r>
              <a:rPr lang="en" sz="1400" dirty="0"/>
              <a:t>EM algorithm is the main algorithm behind the RSEM</a:t>
            </a:r>
            <a:r>
              <a:rPr lang="en" sz="1400" baseline="30000" dirty="0"/>
              <a:t>1</a:t>
            </a:r>
            <a:r>
              <a:rPr lang="en" sz="1400" dirty="0"/>
              <a:t> transcript quantification algorithm </a:t>
            </a:r>
          </a:p>
          <a:p>
            <a:pPr marL="0" lvl="0" indent="0" algn="l" rtl="0">
              <a:spcBef>
                <a:spcPts val="1600"/>
              </a:spcBef>
              <a:spcAft>
                <a:spcPts val="0"/>
              </a:spcAft>
              <a:buNone/>
            </a:pPr>
            <a:r>
              <a:rPr lang="en" sz="1400" dirty="0"/>
              <a:t>(gif broken in downloaded ppt, visit </a:t>
            </a:r>
            <a:r>
              <a:rPr lang="en-US" sz="1400" dirty="0"/>
              <a:t>W</a:t>
            </a:r>
            <a:r>
              <a:rPr lang="en" sz="1400" dirty="0" err="1"/>
              <a:t>ikipedia</a:t>
            </a:r>
            <a:r>
              <a:rPr lang="en" sz="1400" dirty="0"/>
              <a:t> page to see)</a:t>
            </a:r>
            <a:endParaRPr sz="1400" dirty="0"/>
          </a:p>
          <a:p>
            <a:pPr marL="0" lvl="0" indent="0" algn="l" rtl="0">
              <a:spcBef>
                <a:spcPts val="1600"/>
              </a:spcBef>
              <a:spcAft>
                <a:spcPts val="0"/>
              </a:spcAft>
              <a:buNone/>
            </a:pPr>
            <a:endParaRPr sz="1400" dirty="0"/>
          </a:p>
          <a:p>
            <a:pPr marL="0" lvl="0" indent="0" algn="l" rtl="0">
              <a:spcBef>
                <a:spcPts val="1600"/>
              </a:spcBef>
              <a:spcAft>
                <a:spcPts val="1600"/>
              </a:spcAft>
              <a:buNone/>
            </a:pPr>
            <a:endParaRPr sz="1400" dirty="0"/>
          </a:p>
        </p:txBody>
      </p:sp>
      <p:pic>
        <p:nvPicPr>
          <p:cNvPr id="142" name="Google Shape;142;p25"/>
          <p:cNvPicPr preferRelativeResize="0"/>
          <p:nvPr/>
        </p:nvPicPr>
        <p:blipFill>
          <a:blip r:embed="rId3">
            <a:alphaModFix/>
          </a:blip>
          <a:stretch>
            <a:fillRect/>
          </a:stretch>
        </p:blipFill>
        <p:spPr>
          <a:xfrm>
            <a:off x="5403300" y="1389050"/>
            <a:ext cx="3429000" cy="2943225"/>
          </a:xfrm>
          <a:prstGeom prst="rect">
            <a:avLst/>
          </a:prstGeom>
          <a:noFill/>
          <a:ln>
            <a:noFill/>
          </a:ln>
        </p:spPr>
      </p:pic>
      <p:sp>
        <p:nvSpPr>
          <p:cNvPr id="143" name="Google Shape;143;p25"/>
          <p:cNvSpPr txBox="1"/>
          <p:nvPr/>
        </p:nvSpPr>
        <p:spPr>
          <a:xfrm>
            <a:off x="4961700" y="4568875"/>
            <a:ext cx="3870600" cy="372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600">
                <a:solidFill>
                  <a:srgbClr val="222222"/>
                </a:solidFill>
                <a:highlight>
                  <a:srgbClr val="FFFFFF"/>
                </a:highlight>
              </a:rPr>
              <a:t>1 - Li, Bo, and Colin N. Dewey. "RSEM: accurate transcript quantification from RNA-Seq data with or without a reference genome." </a:t>
            </a:r>
            <a:r>
              <a:rPr lang="en" sz="600" i="1">
                <a:solidFill>
                  <a:srgbClr val="222222"/>
                </a:solidFill>
                <a:highlight>
                  <a:srgbClr val="FFFFFF"/>
                </a:highlight>
              </a:rPr>
              <a:t>BMC bioinformatics</a:t>
            </a:r>
            <a:r>
              <a:rPr lang="en" sz="600">
                <a:solidFill>
                  <a:srgbClr val="222222"/>
                </a:solidFill>
                <a:highlight>
                  <a:srgbClr val="FFFFFF"/>
                </a:highlight>
              </a:rPr>
              <a:t> 12.1 (2011): 323.</a:t>
            </a:r>
            <a:endParaRPr sz="600">
              <a:solidFill>
                <a:srgbClr val="222222"/>
              </a:solidFill>
              <a:highlight>
                <a:srgbClr val="FFFFFF"/>
              </a:highlight>
            </a:endParaRPr>
          </a:p>
          <a:p>
            <a:pPr marL="0" lvl="0" indent="0" algn="l" rtl="0">
              <a:spcBef>
                <a:spcPts val="0"/>
              </a:spcBef>
              <a:spcAft>
                <a:spcPts val="0"/>
              </a:spcAft>
              <a:buNone/>
            </a:pPr>
            <a:r>
              <a:rPr lang="en" sz="600">
                <a:solidFill>
                  <a:srgbClr val="222222"/>
                </a:solidFill>
                <a:highlight>
                  <a:srgbClr val="FFFFFF"/>
                </a:highlight>
              </a:rPr>
              <a:t>2 - https://en.wikipedia.org/wiki/Expectation%E2%80%93maximization_algorithm</a:t>
            </a:r>
            <a:endParaRPr sz="600">
              <a:solidFill>
                <a:srgbClr val="222222"/>
              </a:solidFill>
              <a:highlight>
                <a:srgbClr val="FFFFFF"/>
              </a:highlight>
            </a:endParaRPr>
          </a:p>
        </p:txBody>
      </p:sp>
      <p:sp>
        <p:nvSpPr>
          <p:cNvPr id="144" name="Google Shape;144;p25"/>
          <p:cNvSpPr txBox="1"/>
          <p:nvPr/>
        </p:nvSpPr>
        <p:spPr>
          <a:xfrm>
            <a:off x="8520550" y="1312525"/>
            <a:ext cx="363600" cy="22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700"/>
              <a:t>[2]</a:t>
            </a:r>
            <a:endParaRPr sz="7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Hard vs Soft clustering</a:t>
            </a:r>
            <a:endParaRPr/>
          </a:p>
        </p:txBody>
      </p:sp>
      <p:sp>
        <p:nvSpPr>
          <p:cNvPr id="150" name="Google Shape;150;p2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As you can see in kmeans, a sample gets assigned to the closest mean. Therefore, each sample can only be a part of 1 cluster.</a:t>
            </a:r>
            <a:endParaRPr/>
          </a:p>
          <a:p>
            <a:pPr marL="0" lvl="0" indent="0" algn="l" rtl="0">
              <a:spcBef>
                <a:spcPts val="1600"/>
              </a:spcBef>
              <a:spcAft>
                <a:spcPts val="0"/>
              </a:spcAft>
              <a:buNone/>
            </a:pPr>
            <a:endParaRPr/>
          </a:p>
          <a:p>
            <a:pPr marL="0" lvl="0" indent="0" algn="l" rtl="0">
              <a:spcBef>
                <a:spcPts val="1600"/>
              </a:spcBef>
              <a:spcAft>
                <a:spcPts val="1600"/>
              </a:spcAft>
              <a:buNone/>
            </a:pPr>
            <a:r>
              <a:rPr lang="en"/>
              <a:t>But in EM, since we have </a:t>
            </a:r>
            <a:r>
              <a:rPr lang="en" i="1"/>
              <a:t>distributions</a:t>
            </a:r>
            <a:r>
              <a:rPr lang="en"/>
              <a:t>, each sample has a probability of being in a certain cluster. Since normal distributions </a:t>
            </a:r>
            <a:r>
              <a:rPr lang="en" b="1"/>
              <a:t>never </a:t>
            </a:r>
            <a:r>
              <a:rPr lang="en"/>
              <a:t>have a probability of zero for any value of X, each point is a part of each cluster even if a very small amount! Intuitively this says that each point </a:t>
            </a:r>
            <a:r>
              <a:rPr lang="en" i="1"/>
              <a:t>could</a:t>
            </a:r>
            <a:r>
              <a:rPr lang="en"/>
              <a:t> have been generated from any of the clusters, albeit some very very … very unlikely!</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Hierarchical Clustering (HC) - Unsupervised learning</a:t>
            </a:r>
            <a:endParaRPr/>
          </a:p>
        </p:txBody>
      </p:sp>
      <p:sp>
        <p:nvSpPr>
          <p:cNvPr id="156" name="Google Shape;156;p2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a:t>Both KMeans and EM were non-deterministic, iterative algorithms coupled with some convergence termination criteria.</a:t>
            </a:r>
            <a:endParaRPr sz="1400"/>
          </a:p>
          <a:p>
            <a:pPr marL="0" lvl="0" indent="0" algn="l" rtl="0">
              <a:spcBef>
                <a:spcPts val="1600"/>
              </a:spcBef>
              <a:spcAft>
                <a:spcPts val="0"/>
              </a:spcAft>
              <a:buNone/>
            </a:pPr>
            <a:r>
              <a:rPr lang="en" sz="1400"/>
              <a:t>Now an example of a deterministic algorithm. It doesn’t matter how many times you run this algorithm on your data set - the answer will always be the same.</a:t>
            </a:r>
            <a:endParaRPr sz="1400"/>
          </a:p>
          <a:p>
            <a:pPr marL="0" lvl="0" indent="0" algn="l" rtl="0">
              <a:spcBef>
                <a:spcPts val="1600"/>
              </a:spcBef>
              <a:spcAft>
                <a:spcPts val="0"/>
              </a:spcAft>
              <a:buNone/>
            </a:pPr>
            <a:r>
              <a:rPr lang="en" sz="1400"/>
              <a:t>For now, we will focus solely on hierarchical agglomerative clustering. The algorithm is as follows:</a:t>
            </a:r>
            <a:endParaRPr sz="1400"/>
          </a:p>
          <a:p>
            <a:pPr marL="1371600" lvl="0" indent="-317500" algn="l" rtl="0">
              <a:spcBef>
                <a:spcPts val="1600"/>
              </a:spcBef>
              <a:spcAft>
                <a:spcPts val="0"/>
              </a:spcAft>
              <a:buSzPts val="1400"/>
              <a:buAutoNum type="arabicPeriod"/>
            </a:pPr>
            <a:r>
              <a:rPr lang="en" sz="1400"/>
              <a:t>Start with N clusters - Each data point is in their own cluster</a:t>
            </a:r>
            <a:endParaRPr sz="1400"/>
          </a:p>
          <a:p>
            <a:pPr marL="1371600" lvl="0" indent="-317500" algn="l" rtl="0">
              <a:spcBef>
                <a:spcPts val="0"/>
              </a:spcBef>
              <a:spcAft>
                <a:spcPts val="0"/>
              </a:spcAft>
              <a:buSzPts val="1400"/>
              <a:buAutoNum type="arabicPeriod"/>
            </a:pPr>
            <a:r>
              <a:rPr lang="en" sz="1400"/>
              <a:t>Until all data points are in a single cluster, do:</a:t>
            </a:r>
            <a:endParaRPr sz="1400"/>
          </a:p>
          <a:p>
            <a:pPr marL="1828800" lvl="1" indent="-317500" algn="l" rtl="0">
              <a:spcBef>
                <a:spcPts val="0"/>
              </a:spcBef>
              <a:spcAft>
                <a:spcPts val="0"/>
              </a:spcAft>
              <a:buSzPts val="1400"/>
              <a:buAutoNum type="alphaLcPeriod"/>
            </a:pPr>
            <a:r>
              <a:rPr lang="en"/>
              <a:t>Merge two closest clusters</a:t>
            </a:r>
            <a:endParaRPr/>
          </a:p>
          <a:p>
            <a:pPr marL="1828800" lvl="1" indent="-317500" algn="l" rtl="0">
              <a:spcBef>
                <a:spcPts val="0"/>
              </a:spcBef>
              <a:spcAft>
                <a:spcPts val="0"/>
              </a:spcAft>
              <a:buSzPts val="1400"/>
              <a:buAutoNum type="alphaLcPeriod"/>
            </a:pPr>
            <a:r>
              <a:rPr lang="en"/>
              <a:t>Update tree</a:t>
            </a:r>
            <a:endParaRPr/>
          </a:p>
          <a:p>
            <a:pPr marL="1371600" lvl="0" indent="-317500" algn="l" rtl="0">
              <a:spcBef>
                <a:spcPts val="0"/>
              </a:spcBef>
              <a:spcAft>
                <a:spcPts val="0"/>
              </a:spcAft>
              <a:buSzPts val="1400"/>
              <a:buAutoNum type="arabicPeriod"/>
            </a:pPr>
            <a:r>
              <a:rPr lang="en" sz="1400"/>
              <a:t>Cut tree at desired height for some given </a:t>
            </a:r>
            <a:r>
              <a:rPr lang="en" sz="1400" i="1"/>
              <a:t>k </a:t>
            </a:r>
            <a:r>
              <a:rPr lang="en" sz="1400"/>
              <a:t>number of clusters.</a:t>
            </a:r>
            <a:endParaRPr sz="1400"/>
          </a:p>
          <a:p>
            <a:pPr marL="0" lvl="0" indent="0" algn="l" rtl="0">
              <a:spcBef>
                <a:spcPts val="1600"/>
              </a:spcBef>
              <a:spcAft>
                <a:spcPts val="0"/>
              </a:spcAft>
              <a:buNone/>
            </a:pPr>
            <a:r>
              <a:rPr lang="en" sz="1400"/>
              <a:t>Example with SmoothDraw time!</a:t>
            </a:r>
            <a:endParaRPr sz="1400"/>
          </a:p>
          <a:p>
            <a:pPr marL="0" lvl="0" indent="0" algn="l" rtl="0">
              <a:spcBef>
                <a:spcPts val="1600"/>
              </a:spcBef>
              <a:spcAft>
                <a:spcPts val="1600"/>
              </a:spcAft>
              <a:buNone/>
            </a:pPr>
            <a:endParaRPr sz="14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pic>
        <p:nvPicPr>
          <p:cNvPr id="161" name="Google Shape;161;p28"/>
          <p:cNvPicPr preferRelativeResize="0"/>
          <p:nvPr/>
        </p:nvPicPr>
        <p:blipFill>
          <a:blip r:embed="rId3">
            <a:alphaModFix/>
          </a:blip>
          <a:stretch>
            <a:fillRect/>
          </a:stretch>
        </p:blipFill>
        <p:spPr>
          <a:xfrm>
            <a:off x="889351" y="331200"/>
            <a:ext cx="6360825" cy="4481125"/>
          </a:xfrm>
          <a:prstGeom prst="rect">
            <a:avLst/>
          </a:prstGeom>
          <a:noFill/>
          <a:ln>
            <a:noFill/>
          </a:ln>
        </p:spPr>
      </p:pic>
      <p:sp>
        <p:nvSpPr>
          <p:cNvPr id="162" name="Google Shape;162;p28"/>
          <p:cNvSpPr txBox="1"/>
          <p:nvPr/>
        </p:nvSpPr>
        <p:spPr>
          <a:xfrm>
            <a:off x="7663300" y="2814200"/>
            <a:ext cx="1316100" cy="1998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It was totally funny to me that I stumbled upon this looking for a source to quote… This isn’t me, though.</a:t>
            </a:r>
            <a:endParaRPr/>
          </a:p>
        </p:txBody>
      </p:sp>
      <p:sp>
        <p:nvSpPr>
          <p:cNvPr id="163" name="Google Shape;163;p28"/>
          <p:cNvSpPr/>
          <p:nvPr/>
        </p:nvSpPr>
        <p:spPr>
          <a:xfrm>
            <a:off x="5862200" y="4216975"/>
            <a:ext cx="268500" cy="1560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Classification - Supervised learning (mostly)</a:t>
            </a:r>
            <a:endParaRPr/>
          </a:p>
        </p:txBody>
      </p:sp>
      <p:sp>
        <p:nvSpPr>
          <p:cNvPr id="169" name="Google Shape;169;p2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a:t>Task: Given a set of observations or samples, S, and a set of </a:t>
            </a:r>
            <a:r>
              <a:rPr lang="en" sz="1400" b="1"/>
              <a:t>discrete</a:t>
            </a:r>
            <a:r>
              <a:rPr lang="en" sz="1400"/>
              <a:t> targets, T, construct a model that accurately maps S-&gt;T.</a:t>
            </a:r>
            <a:endParaRPr sz="1400"/>
          </a:p>
          <a:p>
            <a:pPr marL="0" lvl="0" indent="0" algn="l" rtl="0">
              <a:spcBef>
                <a:spcPts val="1600"/>
              </a:spcBef>
              <a:spcAft>
                <a:spcPts val="0"/>
              </a:spcAft>
              <a:buNone/>
            </a:pPr>
            <a:r>
              <a:rPr lang="en" sz="1400"/>
              <a:t>That’s pretty vague, and that’s why there are a lot of different methods to answer this question. We now venture into an area that we throw around words like “Neural network”, “Random forest”, “</a:t>
            </a:r>
            <a:r>
              <a:rPr lang="en" sz="1400" b="1"/>
              <a:t>S</a:t>
            </a:r>
            <a:r>
              <a:rPr lang="en" sz="1400"/>
              <a:t>upport </a:t>
            </a:r>
            <a:r>
              <a:rPr lang="en" sz="1400" b="1"/>
              <a:t>V</a:t>
            </a:r>
            <a:r>
              <a:rPr lang="en" sz="1400"/>
              <a:t>ector </a:t>
            </a:r>
            <a:r>
              <a:rPr lang="en" sz="1400" b="1"/>
              <a:t>M</a:t>
            </a:r>
            <a:r>
              <a:rPr lang="en" sz="1400"/>
              <a:t>achines”, etc.</a:t>
            </a:r>
            <a:endParaRPr sz="1400"/>
          </a:p>
          <a:p>
            <a:pPr marL="0" lvl="0" indent="0" algn="l" rtl="0">
              <a:spcBef>
                <a:spcPts val="1600"/>
              </a:spcBef>
              <a:spcAft>
                <a:spcPts val="0"/>
              </a:spcAft>
              <a:buNone/>
            </a:pPr>
            <a:r>
              <a:rPr lang="en" sz="1400"/>
              <a:t>For now, we will focus on Random forests and how they can be utilized for classification and regression.</a:t>
            </a:r>
            <a:endParaRPr sz="1400"/>
          </a:p>
          <a:p>
            <a:pPr marL="0" lvl="0" indent="0" algn="l" rtl="0">
              <a:spcBef>
                <a:spcPts val="1600"/>
              </a:spcBef>
              <a:spcAft>
                <a:spcPts val="1600"/>
              </a:spcAft>
              <a:buNone/>
            </a:pPr>
            <a:r>
              <a:rPr lang="en" sz="1400"/>
              <a:t>The main idea of Classification is that we have discrete targets - i.e., sample S is in class 1, or 2, or 3, or 4, … etc.</a:t>
            </a:r>
            <a:endParaRPr sz="14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3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Regression - Brief intro</a:t>
            </a:r>
            <a:endParaRPr/>
          </a:p>
        </p:txBody>
      </p:sp>
      <p:sp>
        <p:nvSpPr>
          <p:cNvPr id="175" name="Google Shape;175;p3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In regression, we want to predict a continuous value. Let’s go over linear regression….</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Linear Regression</a:t>
            </a:r>
            <a:endParaRPr/>
          </a:p>
        </p:txBody>
      </p:sp>
      <p:sp>
        <p:nvSpPr>
          <p:cNvPr id="181" name="Google Shape;181;p3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 linear regression, our main assumption is that our data behaves in a linear model. This means that our dependent variable, Y, can be described by our independent variable, X, in a linear formula based on the features of X.</a:t>
            </a:r>
            <a:endParaRPr/>
          </a:p>
          <a:p>
            <a:pPr marL="0" lvl="0" indent="0" algn="l" rtl="0">
              <a:spcBef>
                <a:spcPts val="1600"/>
              </a:spcBef>
              <a:spcAft>
                <a:spcPts val="0"/>
              </a:spcAft>
              <a:buNone/>
            </a:pPr>
            <a:endParaRPr/>
          </a:p>
          <a:p>
            <a:pPr marL="0" lvl="0" indent="0" algn="l" rtl="0">
              <a:spcBef>
                <a:spcPts val="1600"/>
              </a:spcBef>
              <a:spcAft>
                <a:spcPts val="0"/>
              </a:spcAft>
              <a:buNone/>
            </a:pPr>
            <a:r>
              <a:rPr lang="en"/>
              <a:t>This is no different than our 7th grade teachings of what it means to be a linear line:</a:t>
            </a:r>
            <a:endParaRPr/>
          </a:p>
          <a:p>
            <a:pPr marL="0" lvl="0" indent="0" algn="l" rtl="0">
              <a:spcBef>
                <a:spcPts val="1600"/>
              </a:spcBef>
              <a:spcAft>
                <a:spcPts val="0"/>
              </a:spcAft>
              <a:buNone/>
            </a:pPr>
            <a:endParaRPr/>
          </a:p>
          <a:p>
            <a:pPr marL="0" lvl="0" indent="0" algn="l" rtl="0">
              <a:spcBef>
                <a:spcPts val="1600"/>
              </a:spcBef>
              <a:spcAft>
                <a:spcPts val="0"/>
              </a:spcAft>
              <a:buNone/>
            </a:pPr>
            <a:r>
              <a:rPr lang="en"/>
              <a:t>The first equation is just equation 2, in p-dimensional space. Each feature has a beta associated with it. The first term, B_0*1 is just alpha in the second equation.</a:t>
            </a:r>
            <a:endParaRPr/>
          </a:p>
          <a:p>
            <a:pPr marL="0" lvl="0" indent="0" algn="l" rtl="0">
              <a:spcBef>
                <a:spcPts val="1600"/>
              </a:spcBef>
              <a:spcAft>
                <a:spcPts val="0"/>
              </a:spcAft>
              <a:buNone/>
            </a:pPr>
            <a:endParaRPr/>
          </a:p>
          <a:p>
            <a:pPr marL="0" lvl="0" indent="0" algn="l" rtl="0">
              <a:spcBef>
                <a:spcPts val="1600"/>
              </a:spcBef>
              <a:spcAft>
                <a:spcPts val="1600"/>
              </a:spcAft>
              <a:buNone/>
            </a:pPr>
            <a:endParaRPr/>
          </a:p>
        </p:txBody>
      </p:sp>
      <p:pic>
        <p:nvPicPr>
          <p:cNvPr id="182" name="Google Shape;182;p31"/>
          <p:cNvPicPr preferRelativeResize="0"/>
          <p:nvPr/>
        </p:nvPicPr>
        <p:blipFill>
          <a:blip r:embed="rId3">
            <a:alphaModFix/>
          </a:blip>
          <a:stretch>
            <a:fillRect/>
          </a:stretch>
        </p:blipFill>
        <p:spPr>
          <a:xfrm>
            <a:off x="2619375" y="2571750"/>
            <a:ext cx="4972050" cy="238125"/>
          </a:xfrm>
          <a:prstGeom prst="rect">
            <a:avLst/>
          </a:prstGeom>
          <a:noFill/>
          <a:ln>
            <a:noFill/>
          </a:ln>
        </p:spPr>
      </p:pic>
      <p:sp>
        <p:nvSpPr>
          <p:cNvPr id="183" name="Google Shape;183;p31"/>
          <p:cNvSpPr txBox="1"/>
          <p:nvPr/>
        </p:nvSpPr>
        <p:spPr>
          <a:xfrm>
            <a:off x="5295900" y="2467850"/>
            <a:ext cx="2355300" cy="476400"/>
          </a:xfrm>
          <a:prstGeom prst="rect">
            <a:avLst/>
          </a:prstGeom>
          <a:solidFill>
            <a:srgbClr val="FFFFFF"/>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pic>
        <p:nvPicPr>
          <p:cNvPr id="184" name="Google Shape;184;p31"/>
          <p:cNvPicPr preferRelativeResize="0"/>
          <p:nvPr/>
        </p:nvPicPr>
        <p:blipFill>
          <a:blip r:embed="rId4">
            <a:alphaModFix/>
          </a:blip>
          <a:stretch>
            <a:fillRect/>
          </a:stretch>
        </p:blipFill>
        <p:spPr>
          <a:xfrm>
            <a:off x="3528575" y="3690850"/>
            <a:ext cx="904875" cy="1905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Approaches to Data</a:t>
            </a:r>
            <a:endParaRPr/>
          </a:p>
        </p:txBody>
      </p:sp>
      <p:sp>
        <p:nvSpPr>
          <p:cNvPr id="61" name="Google Shape;61;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a:t>Raw data can oftentimes be hard to interpret or give misleading results.</a:t>
            </a:r>
            <a:endParaRPr sz="1400"/>
          </a:p>
          <a:p>
            <a:pPr marL="914400" lvl="0" indent="-317500" algn="l" rtl="0">
              <a:spcBef>
                <a:spcPts val="1600"/>
              </a:spcBef>
              <a:spcAft>
                <a:spcPts val="0"/>
              </a:spcAft>
              <a:buSzPts val="1400"/>
              <a:buChar char="●"/>
            </a:pPr>
            <a:r>
              <a:rPr lang="en" sz="1400" b="1"/>
              <a:t>Data range </a:t>
            </a:r>
            <a:r>
              <a:rPr lang="en" sz="1400"/>
              <a:t>- For expression data we usually log transform, because expression data ranges are HUGE (we consider them to be in exponential space). And log2(2^x) = x. Running any sort of </a:t>
            </a:r>
            <a:r>
              <a:rPr lang="en" sz="1400" i="1"/>
              <a:t>linear </a:t>
            </a:r>
            <a:r>
              <a:rPr lang="en" sz="1400"/>
              <a:t>analysis on exponential data is a no-go.</a:t>
            </a:r>
            <a:endParaRPr sz="1400"/>
          </a:p>
          <a:p>
            <a:pPr marL="914400" lvl="0" indent="-317500" algn="l" rtl="0">
              <a:spcBef>
                <a:spcPts val="0"/>
              </a:spcBef>
              <a:spcAft>
                <a:spcPts val="0"/>
              </a:spcAft>
              <a:buSzPts val="1400"/>
              <a:buChar char="●"/>
            </a:pPr>
            <a:r>
              <a:rPr lang="en" sz="1400" b="1"/>
              <a:t>Huge dimensionality </a:t>
            </a:r>
            <a:r>
              <a:rPr lang="en" sz="1400"/>
              <a:t>- in our case, we have a single experiment with 100k+ genes. In data science world, a single experiment is called a sample or observation, and the 100k+ axis is called the features or dimensions. Hence our data set’s size is S x F (samples x features).</a:t>
            </a:r>
            <a:endParaRPr sz="1400"/>
          </a:p>
          <a:p>
            <a:pPr marL="914400" lvl="0" indent="-317500" algn="l" rtl="0">
              <a:spcBef>
                <a:spcPts val="0"/>
              </a:spcBef>
              <a:spcAft>
                <a:spcPts val="0"/>
              </a:spcAft>
              <a:buSzPts val="1400"/>
              <a:buChar char="●"/>
            </a:pPr>
            <a:r>
              <a:rPr lang="en" sz="1400" b="1"/>
              <a:t>Error on data</a:t>
            </a:r>
            <a:r>
              <a:rPr lang="en" sz="1400"/>
              <a:t> - It’s important to know if our data has been normalized to reduce error. TPM/FKPM are examples of this in RNA-seq data. In fact, I couldn’t tell you what FKPM is personally, but just know that this is most commonly used.</a:t>
            </a:r>
            <a:endParaRPr sz="1400"/>
          </a:p>
          <a:p>
            <a:pPr marL="914400" lvl="0" indent="-317500" algn="l" rtl="0">
              <a:spcBef>
                <a:spcPts val="0"/>
              </a:spcBef>
              <a:spcAft>
                <a:spcPts val="0"/>
              </a:spcAft>
              <a:buSzPts val="1400"/>
              <a:buChar char="●"/>
            </a:pPr>
            <a:r>
              <a:rPr lang="en" sz="1400" b="1"/>
              <a:t>Artifacts </a:t>
            </a:r>
            <a:r>
              <a:rPr lang="en" sz="1400"/>
              <a:t>- slightly different from errors on data in my opinion. An artifact is more like effects that are procedurally generated from some imperfect protocol, producing downstream results that might have a strong signal. Teasing apart artifacts from real results requires comprehensive knowledge of </a:t>
            </a:r>
            <a:r>
              <a:rPr lang="en" sz="1400" b="1"/>
              <a:t>all </a:t>
            </a:r>
            <a:r>
              <a:rPr lang="en" sz="1400"/>
              <a:t>of the methods used in the pipeline</a:t>
            </a:r>
            <a:endParaRPr sz="14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3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Linear Regression</a:t>
            </a:r>
            <a:endParaRPr/>
          </a:p>
        </p:txBody>
      </p:sp>
      <p:sp>
        <p:nvSpPr>
          <p:cNvPr id="190" name="Google Shape;190;p3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Given a bunch of points, imagine we could construct a linear line in N-d space that was a “good fit”. Then, it would be easy to predict future points! We would just plug in our new data point, X, into to our equation.</a:t>
            </a:r>
            <a:endParaRPr/>
          </a:p>
          <a:p>
            <a:pPr marL="0" lvl="0" indent="0" algn="l" rtl="0">
              <a:spcBef>
                <a:spcPts val="1600"/>
              </a:spcBef>
              <a:spcAft>
                <a:spcPts val="0"/>
              </a:spcAft>
              <a:buNone/>
            </a:pPr>
            <a:r>
              <a:rPr lang="en"/>
              <a:t>There’s no trick here - we are literally just trying to predict what the Y value will be at some unseen X value.</a:t>
            </a:r>
            <a:endParaRPr/>
          </a:p>
          <a:p>
            <a:pPr marL="0" lvl="0" indent="0" algn="l" rtl="0">
              <a:spcBef>
                <a:spcPts val="1600"/>
              </a:spcBef>
              <a:spcAft>
                <a:spcPts val="1600"/>
              </a:spcAft>
              <a:buNone/>
            </a:pPr>
            <a:r>
              <a:rPr lang="en"/>
              <a:t>But how do we actually do this?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3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You try...</a:t>
            </a:r>
            <a:endParaRPr/>
          </a:p>
        </p:txBody>
      </p:sp>
      <p:sp>
        <p:nvSpPr>
          <p:cNvPr id="196" name="Google Shape;196;p33"/>
          <p:cNvSpPr txBox="1">
            <a:spLocks noGrp="1"/>
          </p:cNvSpPr>
          <p:nvPr>
            <p:ph type="body" idx="1"/>
          </p:nvPr>
        </p:nvSpPr>
        <p:spPr>
          <a:xfrm>
            <a:off x="311700" y="1152475"/>
            <a:ext cx="29007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Tell me your guess for parameters 𝝰 and 𝞫 given y = 𝞫x + 𝝰</a:t>
            </a:r>
            <a:endParaRPr/>
          </a:p>
          <a:p>
            <a:pPr marL="0" lvl="0" indent="0" algn="l" rtl="0">
              <a:spcBef>
                <a:spcPts val="1600"/>
              </a:spcBef>
              <a:spcAft>
                <a:spcPts val="1600"/>
              </a:spcAft>
              <a:buNone/>
            </a:pPr>
            <a:endParaRPr/>
          </a:p>
        </p:txBody>
      </p:sp>
      <p:pic>
        <p:nvPicPr>
          <p:cNvPr id="197" name="Google Shape;197;p33"/>
          <p:cNvPicPr preferRelativeResize="0"/>
          <p:nvPr/>
        </p:nvPicPr>
        <p:blipFill>
          <a:blip r:embed="rId3">
            <a:alphaModFix/>
          </a:blip>
          <a:stretch>
            <a:fillRect/>
          </a:stretch>
        </p:blipFill>
        <p:spPr>
          <a:xfrm>
            <a:off x="3728475" y="796050"/>
            <a:ext cx="5025849" cy="41292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3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Linear Regression - What are we actually doing?</a:t>
            </a:r>
            <a:endParaRPr/>
          </a:p>
        </p:txBody>
      </p:sp>
      <p:sp>
        <p:nvSpPr>
          <p:cNvPr id="203" name="Google Shape;203;p3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Remember : In a linear model, y = mx+b. We can rearrange this then:</a:t>
            </a:r>
            <a:endParaRPr/>
          </a:p>
          <a:p>
            <a:pPr marL="2743200" lvl="0" indent="457200" algn="l" rtl="0">
              <a:spcBef>
                <a:spcPts val="1600"/>
              </a:spcBef>
              <a:spcAft>
                <a:spcPts val="0"/>
              </a:spcAft>
              <a:buClr>
                <a:schemeClr val="dk1"/>
              </a:buClr>
              <a:buSzPts val="1100"/>
              <a:buFont typeface="Arial"/>
              <a:buNone/>
            </a:pPr>
            <a:r>
              <a:rPr lang="en"/>
              <a:t>y = 𝝰 + 𝞫x</a:t>
            </a:r>
            <a:endParaRPr/>
          </a:p>
          <a:p>
            <a:pPr marL="0" lvl="0" indent="0" algn="l" rtl="0">
              <a:spcBef>
                <a:spcPts val="1600"/>
              </a:spcBef>
              <a:spcAft>
                <a:spcPts val="0"/>
              </a:spcAft>
              <a:buNone/>
            </a:pPr>
            <a:endParaRPr/>
          </a:p>
          <a:p>
            <a:pPr marL="0" lvl="0" indent="0" algn="l" rtl="0">
              <a:spcBef>
                <a:spcPts val="1600"/>
              </a:spcBef>
              <a:spcAft>
                <a:spcPts val="0"/>
              </a:spcAft>
              <a:buNone/>
            </a:pPr>
            <a:r>
              <a:rPr lang="en"/>
              <a:t>Formally, our linear fit will be defined as follows:</a:t>
            </a: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1600"/>
              </a:spcAft>
              <a:buNone/>
            </a:pPr>
            <a:endParaRPr/>
          </a:p>
        </p:txBody>
      </p:sp>
      <p:pic>
        <p:nvPicPr>
          <p:cNvPr id="204" name="Google Shape;204;p34"/>
          <p:cNvPicPr preferRelativeResize="0"/>
          <p:nvPr/>
        </p:nvPicPr>
        <p:blipFill>
          <a:blip r:embed="rId3">
            <a:alphaModFix/>
          </a:blip>
          <a:stretch>
            <a:fillRect/>
          </a:stretch>
        </p:blipFill>
        <p:spPr>
          <a:xfrm>
            <a:off x="354875" y="3174225"/>
            <a:ext cx="8434250" cy="899000"/>
          </a:xfrm>
          <a:prstGeom prst="rect">
            <a:avLst/>
          </a:prstGeom>
          <a:noFill/>
          <a:ln>
            <a:noFill/>
          </a:ln>
        </p:spPr>
      </p:pic>
      <p:cxnSp>
        <p:nvCxnSpPr>
          <p:cNvPr id="205" name="Google Shape;205;p34"/>
          <p:cNvCxnSpPr/>
          <p:nvPr/>
        </p:nvCxnSpPr>
        <p:spPr>
          <a:xfrm>
            <a:off x="3680125" y="2039900"/>
            <a:ext cx="3091200" cy="1411500"/>
          </a:xfrm>
          <a:prstGeom prst="straightConnector1">
            <a:avLst/>
          </a:prstGeom>
          <a:noFill/>
          <a:ln w="9525" cap="flat" cmpd="sng">
            <a:solidFill>
              <a:srgbClr val="FF0000"/>
            </a:solidFill>
            <a:prstDash val="solid"/>
            <a:round/>
            <a:headEnd type="none" w="med" len="med"/>
            <a:tailEnd type="triangle" w="med" len="med"/>
          </a:ln>
        </p:spPr>
      </p:cxnSp>
      <p:cxnSp>
        <p:nvCxnSpPr>
          <p:cNvPr id="206" name="Google Shape;206;p34"/>
          <p:cNvCxnSpPr/>
          <p:nvPr/>
        </p:nvCxnSpPr>
        <p:spPr>
          <a:xfrm>
            <a:off x="4121725" y="2074525"/>
            <a:ext cx="3204000" cy="1342200"/>
          </a:xfrm>
          <a:prstGeom prst="straightConnector1">
            <a:avLst/>
          </a:prstGeom>
          <a:noFill/>
          <a:ln w="9525" cap="flat" cmpd="sng">
            <a:solidFill>
              <a:srgbClr val="6AA84F"/>
            </a:solidFill>
            <a:prstDash val="solid"/>
            <a:round/>
            <a:headEnd type="none" w="med" len="med"/>
            <a:tailEnd type="triangle" w="med" len="med"/>
          </a:ln>
        </p:spPr>
      </p:cxnSp>
      <p:cxnSp>
        <p:nvCxnSpPr>
          <p:cNvPr id="207" name="Google Shape;207;p34"/>
          <p:cNvCxnSpPr/>
          <p:nvPr/>
        </p:nvCxnSpPr>
        <p:spPr>
          <a:xfrm>
            <a:off x="4658600" y="2065875"/>
            <a:ext cx="3411600" cy="1342200"/>
          </a:xfrm>
          <a:prstGeom prst="straightConnector1">
            <a:avLst/>
          </a:prstGeom>
          <a:noFill/>
          <a:ln w="9525" cap="flat" cmpd="sng">
            <a:solidFill>
              <a:srgbClr val="0000FF"/>
            </a:solidFill>
            <a:prstDash val="solid"/>
            <a:round/>
            <a:headEnd type="none" w="med" len="med"/>
            <a:tailEnd type="triangle" w="med" len="med"/>
          </a:ln>
        </p:spPr>
      </p:cxn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3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Linear Regression - Intuition</a:t>
            </a:r>
            <a:endParaRPr/>
          </a:p>
        </p:txBody>
      </p:sp>
      <p:sp>
        <p:nvSpPr>
          <p:cNvPr id="213" name="Google Shape;213;p3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All the equation on the last slide is saying is this:</a:t>
            </a:r>
            <a:endParaRPr/>
          </a:p>
          <a:p>
            <a:pPr marL="0" lvl="0" indent="0" algn="l" rtl="0">
              <a:spcBef>
                <a:spcPts val="1600"/>
              </a:spcBef>
              <a:spcAft>
                <a:spcPts val="0"/>
              </a:spcAft>
              <a:buNone/>
            </a:pPr>
            <a:r>
              <a:rPr lang="en"/>
              <a:t>Find the 𝛂 and 𝞫 such that the sum of all the distances of point </a:t>
            </a:r>
            <a:r>
              <a:rPr lang="en" i="1"/>
              <a:t>i</a:t>
            </a:r>
            <a:r>
              <a:rPr lang="en"/>
              <a:t> to the line is minimized.</a:t>
            </a:r>
            <a:endParaRPr/>
          </a:p>
          <a:p>
            <a:pPr marL="0" lvl="0" indent="0" algn="l" rtl="0">
              <a:spcBef>
                <a:spcPts val="1600"/>
              </a:spcBef>
              <a:spcAft>
                <a:spcPts val="0"/>
              </a:spcAft>
              <a:buNone/>
            </a:pPr>
            <a:r>
              <a:rPr lang="en"/>
              <a:t>In even simpler terms: Fit a line in linear space that is really close to each point.</a:t>
            </a:r>
            <a:endParaRPr/>
          </a:p>
          <a:p>
            <a:pPr marL="0" lvl="0" indent="0" algn="l" rtl="0">
              <a:spcBef>
                <a:spcPts val="1600"/>
              </a:spcBef>
              <a:spcAft>
                <a:spcPts val="1600"/>
              </a:spcAft>
              <a:buNone/>
            </a:pPr>
            <a:r>
              <a:rPr lang="en"/>
              <a:t>Don’t even worry about how to solve stuff like this. Just know what is happening!</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3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Decision Trees - Classification</a:t>
            </a:r>
            <a:endParaRPr/>
          </a:p>
        </p:txBody>
      </p:sp>
      <p:sp>
        <p:nvSpPr>
          <p:cNvPr id="219" name="Google Shape;219;p36"/>
          <p:cNvSpPr txBox="1">
            <a:spLocks noGrp="1"/>
          </p:cNvSpPr>
          <p:nvPr>
            <p:ph type="body" idx="1"/>
          </p:nvPr>
        </p:nvSpPr>
        <p:spPr>
          <a:xfrm>
            <a:off x="311700" y="1152475"/>
            <a:ext cx="17232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100"/>
              <a:t>Perhaps the most basic form of a classifier is a decision tree.</a:t>
            </a:r>
            <a:endParaRPr sz="1100"/>
          </a:p>
          <a:p>
            <a:pPr marL="0" lvl="0" indent="0" algn="l" rtl="0">
              <a:spcBef>
                <a:spcPts val="1600"/>
              </a:spcBef>
              <a:spcAft>
                <a:spcPts val="0"/>
              </a:spcAft>
              <a:buNone/>
            </a:pPr>
            <a:r>
              <a:rPr lang="en" sz="1100"/>
              <a:t>Don’t worry about how to make one of these for now. Just assume you have access to a bunch of fancy math that will compute this for you.</a:t>
            </a:r>
            <a:endParaRPr sz="1100"/>
          </a:p>
          <a:p>
            <a:pPr marL="0" lvl="0" indent="0" algn="l" rtl="0">
              <a:spcBef>
                <a:spcPts val="1600"/>
              </a:spcBef>
              <a:spcAft>
                <a:spcPts val="0"/>
              </a:spcAft>
              <a:buNone/>
            </a:pPr>
            <a:r>
              <a:rPr lang="en" sz="1100"/>
              <a:t>Given the tree on the right, and 3 metrics (Age, Pizzas, Exercise), we could </a:t>
            </a:r>
            <a:r>
              <a:rPr lang="en" sz="1100" b="1"/>
              <a:t>classify</a:t>
            </a:r>
            <a:r>
              <a:rPr lang="en" sz="1100"/>
              <a:t> a person as Unfit or Fit.</a:t>
            </a:r>
            <a:endParaRPr sz="1100"/>
          </a:p>
          <a:p>
            <a:pPr marL="0" lvl="0" indent="0" algn="l" rtl="0">
              <a:spcBef>
                <a:spcPts val="1600"/>
              </a:spcBef>
              <a:spcAft>
                <a:spcPts val="0"/>
              </a:spcAft>
              <a:buNone/>
            </a:pPr>
            <a:endParaRPr sz="1100"/>
          </a:p>
          <a:p>
            <a:pPr marL="0" lvl="0" indent="0" algn="l" rtl="0">
              <a:spcBef>
                <a:spcPts val="1600"/>
              </a:spcBef>
              <a:spcAft>
                <a:spcPts val="1600"/>
              </a:spcAft>
              <a:buNone/>
            </a:pPr>
            <a:endParaRPr sz="1100"/>
          </a:p>
        </p:txBody>
      </p:sp>
      <p:pic>
        <p:nvPicPr>
          <p:cNvPr id="220" name="Google Shape;220;p36"/>
          <p:cNvPicPr preferRelativeResize="0"/>
          <p:nvPr/>
        </p:nvPicPr>
        <p:blipFill>
          <a:blip r:embed="rId3">
            <a:alphaModFix/>
          </a:blip>
          <a:stretch>
            <a:fillRect/>
          </a:stretch>
        </p:blipFill>
        <p:spPr>
          <a:xfrm>
            <a:off x="3172700" y="1057575"/>
            <a:ext cx="5216225" cy="32569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3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Random Forests</a:t>
            </a:r>
            <a:endParaRPr/>
          </a:p>
        </p:txBody>
      </p:sp>
      <p:sp>
        <p:nvSpPr>
          <p:cNvPr id="226" name="Google Shape;226;p3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300"/>
              <a:t>Random forests are literally just a bunch of decision trees. The difference is, in order to try to prevent overtraining (your model memorizing your training data), each tree in the forest is subject to the following constraints:</a:t>
            </a:r>
            <a:endParaRPr sz="1300"/>
          </a:p>
          <a:p>
            <a:pPr marL="457200" lvl="0" indent="-311150" algn="l" rtl="0">
              <a:spcBef>
                <a:spcPts val="1600"/>
              </a:spcBef>
              <a:spcAft>
                <a:spcPts val="0"/>
              </a:spcAft>
              <a:buSzPts val="1300"/>
              <a:buAutoNum type="arabicPeriod"/>
            </a:pPr>
            <a:r>
              <a:rPr lang="en" sz="1300"/>
              <a:t>Each tree can only observe a random X% (usually 70%) of the samples.</a:t>
            </a:r>
            <a:endParaRPr sz="1300"/>
          </a:p>
          <a:p>
            <a:pPr marL="457200" lvl="0" indent="-311150" algn="l" rtl="0">
              <a:spcBef>
                <a:spcPts val="0"/>
              </a:spcBef>
              <a:spcAft>
                <a:spcPts val="0"/>
              </a:spcAft>
              <a:buSzPts val="1300"/>
              <a:buAutoNum type="arabicPeriod"/>
            </a:pPr>
            <a:r>
              <a:rPr lang="en" sz="1300"/>
              <a:t>Each </a:t>
            </a:r>
            <a:r>
              <a:rPr lang="en" sz="1300" i="1"/>
              <a:t>split</a:t>
            </a:r>
            <a:r>
              <a:rPr lang="en" sz="1300"/>
              <a:t> that occurs in a tree is based on only F* (usually sqrt(F)) number of features.</a:t>
            </a:r>
            <a:endParaRPr sz="1300"/>
          </a:p>
          <a:p>
            <a:pPr marL="0" lvl="0" indent="0" algn="l" rtl="0">
              <a:spcBef>
                <a:spcPts val="1600"/>
              </a:spcBef>
              <a:spcAft>
                <a:spcPts val="0"/>
              </a:spcAft>
              <a:buNone/>
            </a:pPr>
            <a:r>
              <a:rPr lang="en" sz="1300"/>
              <a:t>The logic behind this is that each tree only observes a subset of the data, and at each decision only observes a subset of the feature space. Any one given tree will likely be weak - but if we combine them together, we get a strong consensus model.</a:t>
            </a:r>
            <a:endParaRPr sz="1300"/>
          </a:p>
          <a:p>
            <a:pPr marL="0" lvl="0" indent="0" algn="l" rtl="0">
              <a:spcBef>
                <a:spcPts val="1600"/>
              </a:spcBef>
              <a:spcAft>
                <a:spcPts val="0"/>
              </a:spcAft>
              <a:buNone/>
            </a:pPr>
            <a:r>
              <a:rPr lang="en" sz="1300"/>
              <a:t>Classification is then done through a consensus model of the trees - The majority vote at the end. </a:t>
            </a:r>
            <a:endParaRPr sz="1300"/>
          </a:p>
          <a:p>
            <a:pPr marL="0" lvl="0" indent="0" algn="l" rtl="0">
              <a:spcBef>
                <a:spcPts val="1600"/>
              </a:spcBef>
              <a:spcAft>
                <a:spcPts val="1600"/>
              </a:spcAft>
              <a:buNone/>
            </a:pPr>
            <a:r>
              <a:rPr lang="en" sz="1300"/>
              <a:t>Therefore if a Random Forest contains 500 trees, and there are 2 classes (i.e. the RF must choose class 1 or 2 as output), any sample that receives 251 votes or more for some class C will be assigned to C.</a:t>
            </a:r>
            <a:endParaRPr sz="13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pic>
        <p:nvPicPr>
          <p:cNvPr id="231" name="Google Shape;231;p38"/>
          <p:cNvPicPr preferRelativeResize="0"/>
          <p:nvPr/>
        </p:nvPicPr>
        <p:blipFill>
          <a:blip r:embed="rId3">
            <a:alphaModFix/>
          </a:blip>
          <a:stretch>
            <a:fillRect/>
          </a:stretch>
        </p:blipFill>
        <p:spPr>
          <a:xfrm>
            <a:off x="1244600" y="76200"/>
            <a:ext cx="6654799" cy="4991099"/>
          </a:xfrm>
          <a:prstGeom prst="rect">
            <a:avLst/>
          </a:prstGeom>
          <a:noFill/>
          <a:ln>
            <a:noFill/>
          </a:ln>
        </p:spPr>
      </p:pic>
      <p:sp>
        <p:nvSpPr>
          <p:cNvPr id="232" name="Google Shape;232;p38"/>
          <p:cNvSpPr txBox="1"/>
          <p:nvPr/>
        </p:nvSpPr>
        <p:spPr>
          <a:xfrm>
            <a:off x="6754100" y="4641275"/>
            <a:ext cx="2190600" cy="354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600"/>
              <a:t>https://medium.com/@williamkoehrsen/random-forest-simple-explanation-377895a60d2d</a:t>
            </a:r>
            <a:endParaRPr sz="6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3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Random Forests - Regression</a:t>
            </a:r>
            <a:endParaRPr/>
          </a:p>
        </p:txBody>
      </p:sp>
      <p:sp>
        <p:nvSpPr>
          <p:cNvPr id="238" name="Google Shape;238;p39"/>
          <p:cNvSpPr txBox="1">
            <a:spLocks noGrp="1"/>
          </p:cNvSpPr>
          <p:nvPr>
            <p:ph type="body" idx="1"/>
          </p:nvPr>
        </p:nvSpPr>
        <p:spPr>
          <a:xfrm>
            <a:off x="311700" y="1152475"/>
            <a:ext cx="33945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Random forests that perform regression have the same concept as a classification RF, except each tree now instead outputs a continuous value. So, we can do something like take the average of each tree as our final forest output.</a:t>
            </a:r>
            <a:endParaRPr/>
          </a:p>
        </p:txBody>
      </p:sp>
      <p:pic>
        <p:nvPicPr>
          <p:cNvPr id="239" name="Google Shape;239;p39"/>
          <p:cNvPicPr preferRelativeResize="0"/>
          <p:nvPr/>
        </p:nvPicPr>
        <p:blipFill>
          <a:blip r:embed="rId3">
            <a:alphaModFix/>
          </a:blip>
          <a:stretch>
            <a:fillRect/>
          </a:stretch>
        </p:blipFill>
        <p:spPr>
          <a:xfrm>
            <a:off x="4497525" y="1465538"/>
            <a:ext cx="3543300" cy="252412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4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Relating all of this to the Dimensions Set</a:t>
            </a:r>
            <a:endParaRPr/>
          </a:p>
        </p:txBody>
      </p:sp>
      <p:sp>
        <p:nvSpPr>
          <p:cNvPr id="245" name="Google Shape;245;p4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a:t>Recall what we have: For each experiment (a sample), we have: Some features (gene expression), and a label (“Winningness”). Chuck and I toyed with an idea of two types of labels - Perhaps we want to define it as a binary variable “Win/Loss”, or perhaps a continuous variable, a scale from 0 to 1 of the degree of winning or something like that. Maybe 0 is neither wins, 0.5 is one wins, 1 is both wins. Who knows. Can think of any type of metric to express this. </a:t>
            </a:r>
            <a:endParaRPr sz="1200"/>
          </a:p>
          <a:p>
            <a:pPr marL="457200" lvl="0" indent="-304800" algn="l" rtl="0">
              <a:spcBef>
                <a:spcPts val="1600"/>
              </a:spcBef>
              <a:spcAft>
                <a:spcPts val="0"/>
              </a:spcAft>
              <a:buSzPts val="1200"/>
              <a:buChar char="●"/>
            </a:pPr>
            <a:r>
              <a:rPr lang="en" sz="1200"/>
              <a:t>If our label was binary, Win/Lose, what type of predictive model would we be building (Classifier or Regressor)?</a:t>
            </a:r>
            <a:endParaRPr sz="1200"/>
          </a:p>
          <a:p>
            <a:pPr marL="457200" lvl="0" indent="-304800" algn="l" rtl="0">
              <a:spcBef>
                <a:spcPts val="0"/>
              </a:spcBef>
              <a:spcAft>
                <a:spcPts val="0"/>
              </a:spcAft>
              <a:buSzPts val="1200"/>
              <a:buChar char="●"/>
            </a:pPr>
            <a:r>
              <a:rPr lang="en" sz="1200"/>
              <a:t>We can explore clustering methods for genes across all monocultures.</a:t>
            </a:r>
            <a:endParaRPr sz="1200"/>
          </a:p>
          <a:p>
            <a:pPr marL="914400" lvl="1" indent="-304800" algn="l" rtl="0">
              <a:spcBef>
                <a:spcPts val="0"/>
              </a:spcBef>
              <a:spcAft>
                <a:spcPts val="0"/>
              </a:spcAft>
              <a:buSzPts val="1200"/>
              <a:buChar char="○"/>
            </a:pPr>
            <a:r>
              <a:rPr lang="en" sz="1200"/>
              <a:t>Proper data format? What will be in our data matrix?</a:t>
            </a:r>
            <a:endParaRPr sz="1200"/>
          </a:p>
          <a:p>
            <a:pPr marL="914400" lvl="1" indent="-304800" algn="l" rtl="0">
              <a:spcBef>
                <a:spcPts val="0"/>
              </a:spcBef>
              <a:spcAft>
                <a:spcPts val="0"/>
              </a:spcAft>
              <a:buSzPts val="1200"/>
              <a:buChar char="○"/>
            </a:pPr>
            <a:r>
              <a:rPr lang="en" sz="1200"/>
              <a:t>We always cluster observations, in this case our observations will be genes. So we will have a Gene x Monoculture data matrix? What about time points?</a:t>
            </a:r>
            <a:endParaRPr sz="1200"/>
          </a:p>
          <a:p>
            <a:pPr marL="914400" lvl="1" indent="-304800" algn="l" rtl="0">
              <a:spcBef>
                <a:spcPts val="0"/>
              </a:spcBef>
              <a:spcAft>
                <a:spcPts val="0"/>
              </a:spcAft>
              <a:buSzPts val="1200"/>
              <a:buChar char="○"/>
            </a:pPr>
            <a:r>
              <a:rPr lang="en" sz="1200"/>
              <a:t>Things that we would love to see! ...</a:t>
            </a:r>
            <a:endParaRPr sz="1200"/>
          </a:p>
          <a:p>
            <a:pPr marL="1371600" lvl="2" indent="-304800" algn="l" rtl="0">
              <a:spcBef>
                <a:spcPts val="0"/>
              </a:spcBef>
              <a:spcAft>
                <a:spcPts val="0"/>
              </a:spcAft>
              <a:buSzPts val="1200"/>
              <a:buChar char="■"/>
            </a:pPr>
            <a:r>
              <a:rPr lang="en" sz="1200"/>
              <a:t>Gene clusters that have a functional basis</a:t>
            </a:r>
            <a:endParaRPr sz="1200"/>
          </a:p>
          <a:p>
            <a:pPr marL="1371600" lvl="2" indent="-304800" algn="l" rtl="0">
              <a:spcBef>
                <a:spcPts val="0"/>
              </a:spcBef>
              <a:spcAft>
                <a:spcPts val="0"/>
              </a:spcAft>
              <a:buSzPts val="1200"/>
              <a:buChar char="■"/>
            </a:pPr>
            <a:r>
              <a:rPr lang="en" sz="1200"/>
              <a:t>Gene clusters that have an evolutionary basis</a:t>
            </a:r>
            <a:endParaRPr sz="1200"/>
          </a:p>
          <a:p>
            <a:pPr marL="1371600" lvl="2" indent="-304800" algn="l" rtl="0">
              <a:spcBef>
                <a:spcPts val="0"/>
              </a:spcBef>
              <a:spcAft>
                <a:spcPts val="0"/>
              </a:spcAft>
              <a:buSzPts val="1200"/>
              <a:buChar char="■"/>
            </a:pPr>
            <a:r>
              <a:rPr lang="en" sz="1200"/>
              <a:t>Gene clusters that are powerful predictors of Winning/Losing</a:t>
            </a:r>
            <a:endParaRPr sz="1200"/>
          </a:p>
          <a:p>
            <a:pPr marL="0" lvl="0" indent="0" algn="l" rtl="0">
              <a:spcBef>
                <a:spcPts val="1600"/>
              </a:spcBef>
              <a:spcAft>
                <a:spcPts val="1600"/>
              </a:spcAft>
              <a:buNone/>
            </a:pPr>
            <a:r>
              <a:rPr lang="en" sz="1200"/>
              <a:t>What I personally did, with the Random Forest stuff, was I took our data and trained a RF classifier. The labels were simplified - I only looked at a specific species’ Win/Loss classification across Bicultures. To be honest the analysis was pretty weak, and I am planning to go back to it. Maybe after we wrap up some Monoculture analysis, though.</a:t>
            </a:r>
            <a:endParaRPr sz="120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4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t>Still up … NMF, Dimensionality reduction (PCA, tSNE)</a:t>
            </a:r>
            <a:endParaRPr sz="2400"/>
          </a:p>
        </p:txBody>
      </p:sp>
      <p:sp>
        <p:nvSpPr>
          <p:cNvPr id="251" name="Google Shape;251;p4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Let’s reconvene at a future date?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Supervised vs Unsupervised Methodologies</a:t>
            </a:r>
            <a:endParaRPr/>
          </a:p>
        </p:txBody>
      </p:sp>
      <p:sp>
        <p:nvSpPr>
          <p:cNvPr id="67" name="Google Shape;67;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a:t>In general, three major classes exist in machine learning world:</a:t>
            </a:r>
            <a:endParaRPr sz="1400"/>
          </a:p>
          <a:p>
            <a:pPr marL="457200" lvl="0" indent="-317500" algn="l" rtl="0">
              <a:spcBef>
                <a:spcPts val="1600"/>
              </a:spcBef>
              <a:spcAft>
                <a:spcPts val="0"/>
              </a:spcAft>
              <a:buSzPts val="1400"/>
              <a:buChar char="●"/>
            </a:pPr>
            <a:r>
              <a:rPr lang="en" sz="1400"/>
              <a:t>Supervised learning - When </a:t>
            </a:r>
            <a:r>
              <a:rPr lang="en" sz="1400" b="1"/>
              <a:t>all </a:t>
            </a:r>
            <a:r>
              <a:rPr lang="en" sz="1400"/>
              <a:t>of your data points are labelled</a:t>
            </a:r>
            <a:endParaRPr sz="1400"/>
          </a:p>
          <a:p>
            <a:pPr marL="457200" lvl="0" indent="-317500" algn="l" rtl="0">
              <a:spcBef>
                <a:spcPts val="0"/>
              </a:spcBef>
              <a:spcAft>
                <a:spcPts val="0"/>
              </a:spcAft>
              <a:buSzPts val="1400"/>
              <a:buChar char="●"/>
            </a:pPr>
            <a:r>
              <a:rPr lang="en" sz="1400"/>
              <a:t>Semi-Supervised learning - When </a:t>
            </a:r>
            <a:r>
              <a:rPr lang="en" sz="1400" b="1"/>
              <a:t>some</a:t>
            </a:r>
            <a:r>
              <a:rPr lang="en" sz="1400"/>
              <a:t> of your data points are labelled</a:t>
            </a:r>
            <a:endParaRPr sz="1400"/>
          </a:p>
          <a:p>
            <a:pPr marL="457200" lvl="0" indent="-317500" algn="l" rtl="0">
              <a:spcBef>
                <a:spcPts val="0"/>
              </a:spcBef>
              <a:spcAft>
                <a:spcPts val="0"/>
              </a:spcAft>
              <a:buSzPts val="1400"/>
              <a:buChar char="●"/>
            </a:pPr>
            <a:r>
              <a:rPr lang="en" sz="1400"/>
              <a:t>Unsupervised learning - When </a:t>
            </a:r>
            <a:r>
              <a:rPr lang="en" sz="1400" b="1"/>
              <a:t>none </a:t>
            </a:r>
            <a:r>
              <a:rPr lang="en" sz="1400"/>
              <a:t>of your data points are labelled</a:t>
            </a:r>
            <a:endParaRPr sz="1400"/>
          </a:p>
          <a:p>
            <a:pPr marL="0" lvl="0" indent="0" algn="l" rtl="0">
              <a:spcBef>
                <a:spcPts val="1600"/>
              </a:spcBef>
              <a:spcAft>
                <a:spcPts val="0"/>
              </a:spcAft>
              <a:buNone/>
            </a:pPr>
            <a:r>
              <a:rPr lang="en" sz="1400"/>
              <a:t>Examples:</a:t>
            </a:r>
            <a:endParaRPr sz="1400"/>
          </a:p>
          <a:p>
            <a:pPr marL="0" lvl="0" indent="0" algn="l" rtl="0">
              <a:spcBef>
                <a:spcPts val="1600"/>
              </a:spcBef>
              <a:spcAft>
                <a:spcPts val="0"/>
              </a:spcAft>
              <a:buNone/>
            </a:pPr>
            <a:r>
              <a:rPr lang="en" sz="1400"/>
              <a:t>Supervised - We wish to build a model given a set of images </a:t>
            </a:r>
            <a:r>
              <a:rPr lang="en" sz="1400" b="1"/>
              <a:t>all </a:t>
            </a:r>
            <a:r>
              <a:rPr lang="en" sz="1400"/>
              <a:t>labelled as “Dog” or “Cat”.</a:t>
            </a:r>
            <a:endParaRPr sz="1400"/>
          </a:p>
          <a:p>
            <a:pPr marL="0" lvl="0" indent="0" algn="l" rtl="0">
              <a:spcBef>
                <a:spcPts val="1600"/>
              </a:spcBef>
              <a:spcAft>
                <a:spcPts val="0"/>
              </a:spcAft>
              <a:buNone/>
            </a:pPr>
            <a:r>
              <a:rPr lang="en" sz="1400"/>
              <a:t>Semi Supervised - We wish to build a model given a set of images, with </a:t>
            </a:r>
            <a:r>
              <a:rPr lang="en" sz="1400" b="1"/>
              <a:t>some </a:t>
            </a:r>
            <a:r>
              <a:rPr lang="en" sz="1400"/>
              <a:t>labelled as “Dog” or “Cat”, and </a:t>
            </a:r>
            <a:r>
              <a:rPr lang="en" sz="1400" b="1"/>
              <a:t>some </a:t>
            </a:r>
            <a:r>
              <a:rPr lang="en" sz="1400"/>
              <a:t>not labelled at all.</a:t>
            </a:r>
            <a:endParaRPr sz="1400"/>
          </a:p>
          <a:p>
            <a:pPr marL="0" lvl="0" indent="0" algn="l" rtl="0">
              <a:spcBef>
                <a:spcPts val="1600"/>
              </a:spcBef>
              <a:spcAft>
                <a:spcPts val="1600"/>
              </a:spcAft>
              <a:buNone/>
            </a:pPr>
            <a:r>
              <a:rPr lang="en" sz="1400"/>
              <a:t>Unsupervised - We wish to build a model given a set of images, </a:t>
            </a:r>
            <a:r>
              <a:rPr lang="en" sz="1400" b="1"/>
              <a:t>none </a:t>
            </a:r>
            <a:r>
              <a:rPr lang="en" sz="1400"/>
              <a:t>of which are labelled.</a:t>
            </a:r>
            <a:endParaRPr sz="14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Key points</a:t>
            </a:r>
            <a:endParaRPr/>
          </a:p>
        </p:txBody>
      </p:sp>
      <p:sp>
        <p:nvSpPr>
          <p:cNvPr id="73" name="Google Shape;73;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Notice - the existence of a label says nothing about the </a:t>
            </a:r>
            <a:r>
              <a:rPr lang="en" i="1"/>
              <a:t>actual </a:t>
            </a:r>
            <a:r>
              <a:rPr lang="en"/>
              <a:t>data. We can have unlabelled images, or labelled images. The remarkable thing about us as humans is we can identify a “Dog” only by seeing very few examples of what a dog actually is.</a:t>
            </a:r>
            <a:endParaRPr/>
          </a:p>
          <a:p>
            <a:pPr marL="0" lvl="0" indent="0" algn="l" rtl="0">
              <a:spcBef>
                <a:spcPts val="1600"/>
              </a:spcBef>
              <a:spcAft>
                <a:spcPts val="0"/>
              </a:spcAft>
              <a:buNone/>
            </a:pPr>
            <a:endParaRPr/>
          </a:p>
          <a:p>
            <a:pPr marL="0" lvl="0" indent="0" algn="l" rtl="0">
              <a:spcBef>
                <a:spcPts val="1600"/>
              </a:spcBef>
              <a:spcAft>
                <a:spcPts val="0"/>
              </a:spcAft>
              <a:buNone/>
            </a:pPr>
            <a:r>
              <a:rPr lang="en"/>
              <a:t>So, given a data set, </a:t>
            </a:r>
            <a:r>
              <a:rPr lang="en" i="1"/>
              <a:t>what </a:t>
            </a:r>
            <a:r>
              <a:rPr lang="en"/>
              <a:t>can we train a machine to learn?</a:t>
            </a:r>
            <a:endParaRPr/>
          </a:p>
          <a:p>
            <a:pPr marL="0" lvl="0" indent="0" algn="l" rtl="0">
              <a:spcBef>
                <a:spcPts val="1600"/>
              </a:spcBef>
              <a:spcAft>
                <a:spcPts val="160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Clustering</a:t>
            </a:r>
            <a:endParaRPr/>
          </a:p>
        </p:txBody>
      </p:sp>
      <p:sp>
        <p:nvSpPr>
          <p:cNvPr id="79" name="Google Shape;79;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From an abstract view, the concept of clustering is pretty simple.</a:t>
            </a:r>
            <a:endParaRPr/>
          </a:p>
          <a:p>
            <a:pPr marL="0" lvl="0" indent="0" algn="l" rtl="0">
              <a:spcBef>
                <a:spcPts val="1600"/>
              </a:spcBef>
              <a:spcAft>
                <a:spcPts val="0"/>
              </a:spcAft>
              <a:buNone/>
            </a:pPr>
            <a:endParaRPr/>
          </a:p>
          <a:p>
            <a:pPr marL="0" lvl="0" indent="0" algn="l" rtl="0">
              <a:spcBef>
                <a:spcPts val="1600"/>
              </a:spcBef>
              <a:spcAft>
                <a:spcPts val="1600"/>
              </a:spcAft>
              <a:buNone/>
            </a:pPr>
            <a:endParaRPr/>
          </a:p>
        </p:txBody>
      </p:sp>
      <p:pic>
        <p:nvPicPr>
          <p:cNvPr id="80" name="Google Shape;80;p17"/>
          <p:cNvPicPr preferRelativeResize="0"/>
          <p:nvPr/>
        </p:nvPicPr>
        <p:blipFill>
          <a:blip r:embed="rId3">
            <a:alphaModFix/>
          </a:blip>
          <a:stretch>
            <a:fillRect/>
          </a:stretch>
        </p:blipFill>
        <p:spPr>
          <a:xfrm>
            <a:off x="95225" y="1769825"/>
            <a:ext cx="3160599" cy="2799050"/>
          </a:xfrm>
          <a:prstGeom prst="rect">
            <a:avLst/>
          </a:prstGeom>
          <a:noFill/>
          <a:ln>
            <a:noFill/>
          </a:ln>
        </p:spPr>
      </p:pic>
      <p:pic>
        <p:nvPicPr>
          <p:cNvPr id="81" name="Google Shape;81;p17"/>
          <p:cNvPicPr preferRelativeResize="0"/>
          <p:nvPr/>
        </p:nvPicPr>
        <p:blipFill>
          <a:blip r:embed="rId4">
            <a:alphaModFix/>
          </a:blip>
          <a:stretch>
            <a:fillRect/>
          </a:stretch>
        </p:blipFill>
        <p:spPr>
          <a:xfrm>
            <a:off x="3216848" y="1769825"/>
            <a:ext cx="3160600" cy="2799050"/>
          </a:xfrm>
          <a:prstGeom prst="rect">
            <a:avLst/>
          </a:prstGeom>
          <a:noFill/>
          <a:ln>
            <a:noFill/>
          </a:ln>
        </p:spPr>
      </p:pic>
      <p:pic>
        <p:nvPicPr>
          <p:cNvPr id="82" name="Google Shape;82;p17"/>
          <p:cNvPicPr preferRelativeResize="0"/>
          <p:nvPr/>
        </p:nvPicPr>
        <p:blipFill>
          <a:blip r:embed="rId5">
            <a:alphaModFix/>
          </a:blip>
          <a:stretch>
            <a:fillRect/>
          </a:stretch>
        </p:blipFill>
        <p:spPr>
          <a:xfrm>
            <a:off x="6377451" y="1769825"/>
            <a:ext cx="2690349" cy="2799050"/>
          </a:xfrm>
          <a:prstGeom prst="rect">
            <a:avLst/>
          </a:prstGeom>
          <a:noFill/>
          <a:ln>
            <a:noFill/>
          </a:ln>
        </p:spPr>
      </p:pic>
      <p:sp>
        <p:nvSpPr>
          <p:cNvPr id="83" name="Google Shape;83;p17"/>
          <p:cNvSpPr txBox="1"/>
          <p:nvPr/>
        </p:nvSpPr>
        <p:spPr>
          <a:xfrm>
            <a:off x="7552500" y="4738275"/>
            <a:ext cx="1515300" cy="32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600">
                <a:solidFill>
                  <a:srgbClr val="999999"/>
                </a:solidFill>
              </a:rPr>
              <a:t>Images from Google Images</a:t>
            </a:r>
            <a:endParaRPr sz="600">
              <a:solidFill>
                <a:srgbClr val="999999"/>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Clustering</a:t>
            </a:r>
            <a:endParaRPr/>
          </a:p>
        </p:txBody>
      </p:sp>
      <p:sp>
        <p:nvSpPr>
          <p:cNvPr id="89" name="Google Shape;89;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But from a computational point of view, how do we define this?</a:t>
            </a:r>
            <a:endParaRPr/>
          </a:p>
          <a:p>
            <a:pPr marL="0" lvl="0" indent="0" algn="l" rtl="0">
              <a:spcBef>
                <a:spcPts val="1600"/>
              </a:spcBef>
              <a:spcAft>
                <a:spcPts val="0"/>
              </a:spcAft>
              <a:buNone/>
            </a:pPr>
            <a:r>
              <a:rPr lang="en"/>
              <a:t>Additionally, clustering is entirely dependent on our data (obviously). So any transformations we do, almost certainly have an effect on clustering. See dataTransformations.pdf</a:t>
            </a:r>
            <a:endParaRPr/>
          </a:p>
          <a:p>
            <a:pPr marL="0" lvl="0" indent="0" algn="l" rtl="0">
              <a:spcBef>
                <a:spcPts val="1600"/>
              </a:spcBef>
              <a:spcAft>
                <a:spcPts val="1600"/>
              </a:spcAft>
              <a:buNone/>
            </a:pPr>
            <a:r>
              <a:rPr lang="en"/>
              <a:t>Clustering is generally considered to be unsupervised, except in cases where you have some labelled data.</a:t>
            </a:r>
            <a:endParaRPr b="1"/>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Clustering - A distance metric</a:t>
            </a:r>
            <a:endParaRPr/>
          </a:p>
        </p:txBody>
      </p:sp>
      <p:sp>
        <p:nvSpPr>
          <p:cNvPr id="95" name="Google Shape;95;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So we now approach the idea of what is a cluster? To do this, we need to define relationships between points…</a:t>
            </a:r>
            <a:endParaRPr/>
          </a:p>
          <a:p>
            <a:pPr marL="0" lvl="0" indent="0" algn="l" rtl="0">
              <a:spcBef>
                <a:spcPts val="1600"/>
              </a:spcBef>
              <a:spcAft>
                <a:spcPts val="0"/>
              </a:spcAft>
              <a:buNone/>
            </a:pPr>
            <a:r>
              <a:rPr lang="en"/>
              <a:t>A natural starting place is “distance”.</a:t>
            </a:r>
            <a:endParaRPr/>
          </a:p>
          <a:p>
            <a:pPr marL="457200" lvl="0" indent="-342900" algn="l" rtl="0">
              <a:spcBef>
                <a:spcPts val="1600"/>
              </a:spcBef>
              <a:spcAft>
                <a:spcPts val="0"/>
              </a:spcAft>
              <a:buSzPts val="1800"/>
              <a:buChar char="●"/>
            </a:pPr>
            <a:r>
              <a:rPr lang="en"/>
              <a:t>Euclidean is one example -</a:t>
            </a:r>
            <a:endParaRPr/>
          </a:p>
          <a:p>
            <a:pPr marL="914400" lvl="1" indent="-317500" algn="l" rtl="0">
              <a:spcBef>
                <a:spcPts val="0"/>
              </a:spcBef>
              <a:spcAft>
                <a:spcPts val="0"/>
              </a:spcAft>
              <a:buSzPts val="1400"/>
              <a:buChar char="○"/>
            </a:pPr>
            <a:r>
              <a:rPr lang="en"/>
              <a:t>Stems from Pythagorean Theorem: A^2 + B^2 = C^2</a:t>
            </a:r>
            <a:endParaRPr/>
          </a:p>
          <a:p>
            <a:pPr marL="914400" lvl="1" indent="-317500" algn="l" rtl="0">
              <a:spcBef>
                <a:spcPts val="0"/>
              </a:spcBef>
              <a:spcAft>
                <a:spcPts val="0"/>
              </a:spcAft>
              <a:buSzPts val="1400"/>
              <a:buChar char="○"/>
            </a:pPr>
            <a:r>
              <a:rPr lang="en"/>
              <a:t>Equation for euclidean distance in N dimensions:</a:t>
            </a:r>
            <a:endParaRPr/>
          </a:p>
          <a:p>
            <a:pPr marL="0" lvl="0" indent="0" algn="l" rtl="0">
              <a:spcBef>
                <a:spcPts val="1600"/>
              </a:spcBef>
              <a:spcAft>
                <a:spcPts val="0"/>
              </a:spcAft>
              <a:buNone/>
            </a:pPr>
            <a:endParaRPr/>
          </a:p>
          <a:p>
            <a:pPr marL="0" lvl="0" indent="0" algn="l" rtl="0">
              <a:spcBef>
                <a:spcPts val="1600"/>
              </a:spcBef>
              <a:spcAft>
                <a:spcPts val="1600"/>
              </a:spcAft>
              <a:buNone/>
            </a:pPr>
            <a:r>
              <a:rPr lang="en"/>
              <a:t>Intuitive check: If we have the same point, is the distance zero given this equation? Let’s check!</a:t>
            </a:r>
            <a:endParaRPr/>
          </a:p>
        </p:txBody>
      </p:sp>
      <p:sp>
        <p:nvSpPr>
          <p:cNvPr id="96" name="Google Shape;96;p19"/>
          <p:cNvSpPr txBox="1"/>
          <p:nvPr/>
        </p:nvSpPr>
        <p:spPr>
          <a:xfrm>
            <a:off x="6324600" y="2097225"/>
            <a:ext cx="2663400" cy="1835700"/>
          </a:xfrm>
          <a:prstGeom prst="rect">
            <a:avLst/>
          </a:prstGeom>
          <a:solidFill>
            <a:srgbClr val="FFFFFF"/>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pic>
        <p:nvPicPr>
          <p:cNvPr id="97" name="Google Shape;97;p19"/>
          <p:cNvPicPr preferRelativeResize="0"/>
          <p:nvPr/>
        </p:nvPicPr>
        <p:blipFill>
          <a:blip r:embed="rId3">
            <a:alphaModFix/>
          </a:blip>
          <a:stretch>
            <a:fillRect/>
          </a:stretch>
        </p:blipFill>
        <p:spPr>
          <a:xfrm>
            <a:off x="6400800" y="2097225"/>
            <a:ext cx="2571600" cy="1835700"/>
          </a:xfrm>
          <a:prstGeom prst="rect">
            <a:avLst/>
          </a:prstGeom>
          <a:noFill/>
          <a:ln>
            <a:noFill/>
          </a:ln>
        </p:spPr>
      </p:pic>
      <p:sp>
        <p:nvSpPr>
          <p:cNvPr id="98" name="Google Shape;98;p19"/>
          <p:cNvSpPr txBox="1"/>
          <p:nvPr/>
        </p:nvSpPr>
        <p:spPr>
          <a:xfrm>
            <a:off x="1316175" y="3634600"/>
            <a:ext cx="4217100" cy="372300"/>
          </a:xfrm>
          <a:prstGeom prst="rect">
            <a:avLst/>
          </a:prstGeom>
          <a:solidFill>
            <a:srgbClr val="FFFFFF"/>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pic>
        <p:nvPicPr>
          <p:cNvPr id="99" name="Google Shape;99;p19"/>
          <p:cNvPicPr preferRelativeResize="0"/>
          <p:nvPr/>
        </p:nvPicPr>
        <p:blipFill>
          <a:blip r:embed="rId4">
            <a:alphaModFix/>
          </a:blip>
          <a:stretch>
            <a:fillRect/>
          </a:stretch>
        </p:blipFill>
        <p:spPr>
          <a:xfrm>
            <a:off x="1425275" y="3685838"/>
            <a:ext cx="4019701" cy="269825"/>
          </a:xfrm>
          <a:prstGeom prst="rect">
            <a:avLst/>
          </a:prstGeom>
          <a:noFill/>
          <a:ln>
            <a:noFill/>
          </a:ln>
        </p:spPr>
      </p:pic>
      <p:sp>
        <p:nvSpPr>
          <p:cNvPr id="100" name="Google Shape;100;p19"/>
          <p:cNvSpPr txBox="1"/>
          <p:nvPr/>
        </p:nvSpPr>
        <p:spPr>
          <a:xfrm>
            <a:off x="6641525" y="4883725"/>
            <a:ext cx="2364000" cy="173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800">
                <a:solidFill>
                  <a:srgbClr val="999999"/>
                </a:solidFill>
              </a:rPr>
              <a:t>https://en.wikipedia.org/wiki/Euclidean_distance</a:t>
            </a:r>
            <a:endParaRPr sz="800">
              <a:solidFill>
                <a:srgbClr val="999999"/>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Distance - Example case Euclidean</a:t>
            </a:r>
            <a:endParaRPr/>
          </a:p>
        </p:txBody>
      </p:sp>
      <p:sp>
        <p:nvSpPr>
          <p:cNvPr id="106" name="Google Shape;106;p20"/>
          <p:cNvSpPr txBox="1">
            <a:spLocks noGrp="1"/>
          </p:cNvSpPr>
          <p:nvPr>
            <p:ph type="body" idx="1"/>
          </p:nvPr>
        </p:nvSpPr>
        <p:spPr>
          <a:xfrm>
            <a:off x="311700" y="1428750"/>
            <a:ext cx="6442500" cy="3140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Let’s say we have 2 points both in 5-d space.</a:t>
            </a:r>
            <a:endParaRPr/>
          </a:p>
          <a:p>
            <a:pPr marL="0" lvl="0" indent="0" algn="l" rtl="0">
              <a:spcBef>
                <a:spcPts val="1600"/>
              </a:spcBef>
              <a:spcAft>
                <a:spcPts val="0"/>
              </a:spcAft>
              <a:buNone/>
            </a:pPr>
            <a:r>
              <a:rPr lang="en"/>
              <a:t>X = &lt;1,9,0,0,4&gt;</a:t>
            </a:r>
            <a:endParaRPr/>
          </a:p>
          <a:p>
            <a:pPr marL="0" lvl="0" indent="0" algn="l" rtl="0">
              <a:spcBef>
                <a:spcPts val="1600"/>
              </a:spcBef>
              <a:spcAft>
                <a:spcPts val="0"/>
              </a:spcAft>
              <a:buNone/>
            </a:pPr>
            <a:r>
              <a:rPr lang="en"/>
              <a:t>Y = &lt;1,9,0,0,4&gt;</a:t>
            </a:r>
            <a:endParaRPr/>
          </a:p>
          <a:p>
            <a:pPr marL="0" lvl="0" indent="0" algn="l" rtl="0">
              <a:spcBef>
                <a:spcPts val="1600"/>
              </a:spcBef>
              <a:spcAft>
                <a:spcPts val="0"/>
              </a:spcAft>
              <a:buNone/>
            </a:pPr>
            <a:r>
              <a:rPr lang="en"/>
              <a:t>We plug in the numbers to the equation given:</a:t>
            </a:r>
            <a:endParaRPr/>
          </a:p>
          <a:p>
            <a:pPr marL="0" lvl="0" indent="0" algn="l" rtl="0">
              <a:spcBef>
                <a:spcPts val="1600"/>
              </a:spcBef>
              <a:spcAft>
                <a:spcPts val="0"/>
              </a:spcAft>
              <a:buNone/>
            </a:pPr>
            <a:r>
              <a:rPr lang="en"/>
              <a:t>d(X,Y) = sqrt( (1-1)^2 + (9-9)^2 + (0-0)^2 + (0-0)^2 + (4-4)^2 )</a:t>
            </a:r>
            <a:endParaRPr/>
          </a:p>
          <a:p>
            <a:pPr marL="0" lvl="0" indent="0" algn="l" rtl="0">
              <a:spcBef>
                <a:spcPts val="1600"/>
              </a:spcBef>
              <a:spcAft>
                <a:spcPts val="1600"/>
              </a:spcAft>
              <a:buNone/>
            </a:pPr>
            <a:r>
              <a:rPr lang="en"/>
              <a:t>d(X,Y) = sqrt(0) = 0</a:t>
            </a:r>
            <a:endParaRPr/>
          </a:p>
        </p:txBody>
      </p:sp>
      <p:sp>
        <p:nvSpPr>
          <p:cNvPr id="107" name="Google Shape;107;p20"/>
          <p:cNvSpPr txBox="1"/>
          <p:nvPr/>
        </p:nvSpPr>
        <p:spPr>
          <a:xfrm>
            <a:off x="2463450" y="1037088"/>
            <a:ext cx="4217100" cy="372300"/>
          </a:xfrm>
          <a:prstGeom prst="rect">
            <a:avLst/>
          </a:prstGeom>
          <a:solidFill>
            <a:srgbClr val="FFFFFF"/>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pic>
        <p:nvPicPr>
          <p:cNvPr id="108" name="Google Shape;108;p20"/>
          <p:cNvPicPr preferRelativeResize="0"/>
          <p:nvPr/>
        </p:nvPicPr>
        <p:blipFill>
          <a:blip r:embed="rId3">
            <a:alphaModFix/>
          </a:blip>
          <a:stretch>
            <a:fillRect/>
          </a:stretch>
        </p:blipFill>
        <p:spPr>
          <a:xfrm>
            <a:off x="2562150" y="1088313"/>
            <a:ext cx="4019701" cy="269825"/>
          </a:xfrm>
          <a:prstGeom prst="rect">
            <a:avLst/>
          </a:prstGeom>
          <a:noFill/>
          <a:ln>
            <a:noFill/>
          </a:ln>
        </p:spPr>
      </p:pic>
      <p:sp>
        <p:nvSpPr>
          <p:cNvPr id="109" name="Google Shape;109;p20"/>
          <p:cNvSpPr txBox="1"/>
          <p:nvPr/>
        </p:nvSpPr>
        <p:spPr>
          <a:xfrm>
            <a:off x="7091800" y="857250"/>
            <a:ext cx="1740600" cy="2190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999999"/>
                </a:solidFill>
              </a:rPr>
              <a:t>Interpretability note: The subscripts on </a:t>
            </a:r>
            <a:r>
              <a:rPr lang="en" b="1">
                <a:solidFill>
                  <a:srgbClr val="999999"/>
                </a:solidFill>
              </a:rPr>
              <a:t>p </a:t>
            </a:r>
            <a:r>
              <a:rPr lang="en">
                <a:solidFill>
                  <a:srgbClr val="999999"/>
                </a:solidFill>
              </a:rPr>
              <a:t>and </a:t>
            </a:r>
            <a:r>
              <a:rPr lang="en" b="1">
                <a:solidFill>
                  <a:srgbClr val="999999"/>
                </a:solidFill>
              </a:rPr>
              <a:t>q</a:t>
            </a:r>
            <a:r>
              <a:rPr lang="en">
                <a:solidFill>
                  <a:srgbClr val="999999"/>
                </a:solidFill>
              </a:rPr>
              <a:t>, i.e., </a:t>
            </a:r>
            <a:r>
              <a:rPr lang="en" b="1">
                <a:solidFill>
                  <a:srgbClr val="999999"/>
                </a:solidFill>
              </a:rPr>
              <a:t>p</a:t>
            </a:r>
            <a:r>
              <a:rPr lang="en" b="1" baseline="-25000">
                <a:solidFill>
                  <a:srgbClr val="999999"/>
                </a:solidFill>
              </a:rPr>
              <a:t>1 </a:t>
            </a:r>
            <a:r>
              <a:rPr lang="en">
                <a:solidFill>
                  <a:srgbClr val="999999"/>
                </a:solidFill>
              </a:rPr>
              <a:t>means the </a:t>
            </a:r>
            <a:r>
              <a:rPr lang="en" b="1">
                <a:solidFill>
                  <a:srgbClr val="999999"/>
                </a:solidFill>
              </a:rPr>
              <a:t>1st </a:t>
            </a:r>
            <a:r>
              <a:rPr lang="en">
                <a:solidFill>
                  <a:srgbClr val="999999"/>
                </a:solidFill>
              </a:rPr>
              <a:t>feature of point </a:t>
            </a:r>
            <a:r>
              <a:rPr lang="en" b="1">
                <a:solidFill>
                  <a:srgbClr val="999999"/>
                </a:solidFill>
              </a:rPr>
              <a:t>p. </a:t>
            </a:r>
            <a:r>
              <a:rPr lang="en">
                <a:solidFill>
                  <a:srgbClr val="999999"/>
                </a:solidFill>
              </a:rPr>
              <a:t>So in the example on the left, </a:t>
            </a:r>
            <a:r>
              <a:rPr lang="en" b="1">
                <a:solidFill>
                  <a:srgbClr val="999999"/>
                </a:solidFill>
              </a:rPr>
              <a:t>X</a:t>
            </a:r>
            <a:r>
              <a:rPr lang="en" b="1" baseline="-25000">
                <a:solidFill>
                  <a:srgbClr val="999999"/>
                </a:solidFill>
              </a:rPr>
              <a:t>2 </a:t>
            </a:r>
            <a:r>
              <a:rPr lang="en">
                <a:solidFill>
                  <a:srgbClr val="999999"/>
                </a:solidFill>
              </a:rPr>
              <a:t>= 9</a:t>
            </a:r>
            <a:endParaRPr baseline="-25000">
              <a:solidFill>
                <a:srgbClr val="999999"/>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Other distance examples</a:t>
            </a:r>
            <a:endParaRPr/>
          </a:p>
        </p:txBody>
      </p:sp>
      <p:sp>
        <p:nvSpPr>
          <p:cNvPr id="115" name="Google Shape;115;p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Manhattan (city block) distance: The distance from point X to point Y if you can only move horizontally and vertically.</a:t>
            </a:r>
            <a:endParaRPr/>
          </a:p>
          <a:p>
            <a:pPr marL="457200" lvl="0" indent="-342900" algn="l" rtl="0">
              <a:spcBef>
                <a:spcPts val="0"/>
              </a:spcBef>
              <a:spcAft>
                <a:spcPts val="0"/>
              </a:spcAft>
              <a:buSzPts val="1800"/>
              <a:buChar char="●"/>
            </a:pPr>
            <a:r>
              <a:rPr lang="en"/>
              <a:t>Pearson distance: 1-(pearson r). Therefore things that are perfectly correlated have distance 0, and things that are perfectly anti correlated have distance 2 (1-(-1)).</a:t>
            </a:r>
            <a:endParaRPr/>
          </a:p>
          <a:p>
            <a:pPr marL="457200" lvl="0" indent="-342900" algn="l" rtl="0">
              <a:spcBef>
                <a:spcPts val="0"/>
              </a:spcBef>
              <a:spcAft>
                <a:spcPts val="0"/>
              </a:spcAft>
              <a:buSzPts val="1800"/>
              <a:buChar char="●"/>
            </a:pPr>
            <a:r>
              <a:rPr lang="en"/>
              <a:t>“Chessboard distance”</a:t>
            </a:r>
            <a:endParaRPr/>
          </a:p>
          <a:p>
            <a:pPr marL="914400" lvl="1" indent="-317500" algn="l" rtl="0">
              <a:spcBef>
                <a:spcPts val="0"/>
              </a:spcBef>
              <a:spcAft>
                <a:spcPts val="0"/>
              </a:spcAft>
              <a:buSzPts val="1400"/>
              <a:buChar char="○"/>
            </a:pPr>
            <a:r>
              <a:rPr lang="en" u="sng">
                <a:solidFill>
                  <a:schemeClr val="hlink"/>
                </a:solidFill>
                <a:hlinkClick r:id="rId3"/>
              </a:rPr>
              <a:t>https://homepages.inf.ed.ac.uk/rbf/HIPR2/metric.htm</a:t>
            </a:r>
            <a:endParaRPr/>
          </a:p>
          <a:p>
            <a:pPr marL="457200" lvl="0" indent="-342900" algn="l" rtl="0">
              <a:spcBef>
                <a:spcPts val="0"/>
              </a:spcBef>
              <a:spcAft>
                <a:spcPts val="0"/>
              </a:spcAft>
              <a:buSzPts val="1800"/>
              <a:buChar char="●"/>
            </a:pPr>
            <a:r>
              <a:rPr lang="en"/>
              <a:t>And a new one I just invented: CHB distance - the distance in Chiquita bananas from point X to Y in 3D space.</a:t>
            </a:r>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2612</Words>
  <Application>Microsoft Macintosh PowerPoint</Application>
  <PresentationFormat>On-screen Show (16:9)</PresentationFormat>
  <Paragraphs>148</Paragraphs>
  <Slides>29</Slides>
  <Notes>29</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29</vt:i4>
      </vt:variant>
    </vt:vector>
  </HeadingPairs>
  <TitlesOfParts>
    <vt:vector size="31" baseType="lpstr">
      <vt:lpstr>Arial</vt:lpstr>
      <vt:lpstr>Simple Light</vt:lpstr>
      <vt:lpstr>Quantitative Methods for Data Analysis</vt:lpstr>
      <vt:lpstr>Approaches to Data</vt:lpstr>
      <vt:lpstr>Supervised vs Unsupervised Methodologies</vt:lpstr>
      <vt:lpstr>Key points</vt:lpstr>
      <vt:lpstr>Clustering</vt:lpstr>
      <vt:lpstr>Clustering</vt:lpstr>
      <vt:lpstr>Clustering - A distance metric</vt:lpstr>
      <vt:lpstr>Distance - Example case Euclidean</vt:lpstr>
      <vt:lpstr>Other distance examples</vt:lpstr>
      <vt:lpstr>Objectives</vt:lpstr>
      <vt:lpstr>KMeans</vt:lpstr>
      <vt:lpstr>KMeans - Unsupervised learning</vt:lpstr>
      <vt:lpstr>Expectation-Maximization (EM) Algorithm - Unsupervised learning</vt:lpstr>
      <vt:lpstr>Hard vs Soft clustering</vt:lpstr>
      <vt:lpstr>Hierarchical Clustering (HC) - Unsupervised learning</vt:lpstr>
      <vt:lpstr>PowerPoint Presentation</vt:lpstr>
      <vt:lpstr>Classification - Supervised learning (mostly)</vt:lpstr>
      <vt:lpstr>Regression - Brief intro</vt:lpstr>
      <vt:lpstr>Linear Regression</vt:lpstr>
      <vt:lpstr>Linear Regression</vt:lpstr>
      <vt:lpstr>You try...</vt:lpstr>
      <vt:lpstr>Linear Regression - What are we actually doing?</vt:lpstr>
      <vt:lpstr>Linear Regression - Intuition</vt:lpstr>
      <vt:lpstr>Decision Trees - Classification</vt:lpstr>
      <vt:lpstr>Random Forests</vt:lpstr>
      <vt:lpstr>PowerPoint Presentation</vt:lpstr>
      <vt:lpstr>Random Forests - Regression</vt:lpstr>
      <vt:lpstr>Relating all of this to the Dimensions Set</vt:lpstr>
      <vt:lpstr>Still up … NMF, Dimensionality reduction (PCA, tSNE)</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Quantitative Methods for Data Analysis</dc:title>
  <cp:lastModifiedBy>Microsoft Office User</cp:lastModifiedBy>
  <cp:revision>1</cp:revision>
  <dcterms:modified xsi:type="dcterms:W3CDTF">2019-03-20T23:39:26Z</dcterms:modified>
</cp:coreProperties>
</file>