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8" r:id="rId5"/>
    <p:sldId id="419" r:id="rId6"/>
    <p:sldId id="422" r:id="rId7"/>
    <p:sldId id="423" r:id="rId8"/>
    <p:sldId id="424" r:id="rId9"/>
    <p:sldId id="314" r:id="rId10"/>
    <p:sldId id="401" r:id="rId11"/>
    <p:sldId id="416" r:id="rId12"/>
    <p:sldId id="418" r:id="rId13"/>
    <p:sldId id="426" r:id="rId14"/>
    <p:sldId id="430" r:id="rId15"/>
    <p:sldId id="429" r:id="rId16"/>
    <p:sldId id="406" r:id="rId17"/>
    <p:sldId id="431" r:id="rId18"/>
    <p:sldId id="432" r:id="rId19"/>
    <p:sldId id="329" r:id="rId2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pos="2880" userDrawn="1">
          <p15:clr>
            <a:srgbClr val="A4A3A4"/>
          </p15:clr>
        </p15:guide>
        <p15:guide id="4" pos="336" userDrawn="1">
          <p15:clr>
            <a:srgbClr val="F26B43"/>
          </p15:clr>
        </p15:guide>
        <p15:guide id="5" orient="horz" pos="3816" userDrawn="1">
          <p15:clr>
            <a:srgbClr val="F26B43"/>
          </p15:clr>
        </p15:guide>
        <p15:guide id="6" orient="horz" pos="912" userDrawn="1">
          <p15:clr>
            <a:srgbClr val="F26B43"/>
          </p15:clr>
        </p15:guide>
        <p15:guide id="7" pos="5424" userDrawn="1">
          <p15:clr>
            <a:srgbClr val="F26B43"/>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B34502-E829-45CB-B82A-4869A178B684}" name="Ryan Palazzetti" initials="RP" userId="S::rpalazzetti@callodine.com::4d7a9500-2828-4cb5-b995-15daa5a8ad74" providerId="AD"/>
  <p188:author id="{F118BB37-284A-89BE-AE1B-9CE89CB4C623}" name="Kristen Cammarata" initials="KC" userId="S::kcammarata@callodine.com::91903135-c4d2-4acc-bf71-98310f81f97a" providerId="AD"/>
  <p188:author id="{9354AA67-979D-458D-3258-5D8BFDA4988A}" name="Tyler Bak" initials="TB" userId="S::TBak@callodine.com::60264eb6-df74-4763-95fa-c183bcd38f73" providerId="AD"/>
  <p188:author id="{2B2114A9-8846-6E33-CB37-D4F266EB2882}" name="Jon Dinwoodey" initials="JD" userId="S::jdinwoodey@callodine.com::543d8476-cee5-4287-81a3-7bf4995e987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02D57"/>
    <a:srgbClr val="929292"/>
    <a:srgbClr val="2C8486"/>
    <a:srgbClr val="C1E1FF"/>
    <a:srgbClr val="B2B2B2"/>
    <a:srgbClr val="A9A9A9"/>
    <a:srgbClr val="C2C2C2"/>
    <a:srgbClr val="ABABAB"/>
    <a:srgbClr val="445C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4" autoAdjust="0"/>
    <p:restoredTop sz="94737"/>
  </p:normalViewPr>
  <p:slideViewPr>
    <p:cSldViewPr snapToGrid="0">
      <p:cViewPr varScale="1">
        <p:scale>
          <a:sx n="129" d="100"/>
          <a:sy n="129" d="100"/>
        </p:scale>
        <p:origin x="1712" y="192"/>
      </p:cViewPr>
      <p:guideLst>
        <p:guide orient="horz" pos="408"/>
        <p:guide pos="2880"/>
        <p:guide pos="336"/>
        <p:guide orient="horz" pos="3816"/>
        <p:guide orient="horz" pos="912"/>
        <p:guide pos="54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Protective Collar Options Strategy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1"/>
          <c:order val="0"/>
          <c:spPr>
            <a:ln w="19050" cap="rnd">
              <a:solidFill>
                <a:srgbClr val="002F56"/>
              </a:solidFill>
              <a:round/>
            </a:ln>
            <a:effectLst/>
          </c:spPr>
          <c:marker>
            <c:symbol val="circle"/>
            <c:size val="5"/>
            <c:spPr>
              <a:noFill/>
              <a:ln w="9525">
                <a:noFill/>
              </a:ln>
              <a:effectLst/>
            </c:spPr>
          </c:marker>
          <c:xVal>
            <c:numRef>
              <c:f>Sheet3!$B$3:$B$23</c:f>
              <c:numCache>
                <c:formatCode>0.00%</c:formatCode>
                <c:ptCount val="21"/>
                <c:pt idx="0" formatCode="0%">
                  <c:v>-0.1</c:v>
                </c:pt>
                <c:pt idx="1">
                  <c:v>-9.0000000000000011E-2</c:v>
                </c:pt>
                <c:pt idx="2">
                  <c:v>-8.0000000000000016E-2</c:v>
                </c:pt>
                <c:pt idx="3">
                  <c:v>-7.0000000000000021E-2</c:v>
                </c:pt>
                <c:pt idx="4">
                  <c:v>-6.0000000000000019E-2</c:v>
                </c:pt>
                <c:pt idx="5">
                  <c:v>-5.0000000000000017E-2</c:v>
                </c:pt>
                <c:pt idx="6">
                  <c:v>-4.0000000000000015E-2</c:v>
                </c:pt>
                <c:pt idx="7">
                  <c:v>-3.0000000000000013E-2</c:v>
                </c:pt>
                <c:pt idx="8">
                  <c:v>-2.0000000000000011E-2</c:v>
                </c:pt>
                <c:pt idx="9">
                  <c:v>-1.0000000000000011E-2</c:v>
                </c:pt>
                <c:pt idx="10">
                  <c:v>0</c:v>
                </c:pt>
                <c:pt idx="11">
                  <c:v>0.01</c:v>
                </c:pt>
                <c:pt idx="12">
                  <c:v>0.02</c:v>
                </c:pt>
                <c:pt idx="13">
                  <c:v>0.03</c:v>
                </c:pt>
                <c:pt idx="14">
                  <c:v>0.04</c:v>
                </c:pt>
                <c:pt idx="15">
                  <c:v>0.05</c:v>
                </c:pt>
                <c:pt idx="16">
                  <c:v>6.0000000000000005E-2</c:v>
                </c:pt>
                <c:pt idx="17">
                  <c:v>7.0000000000000007E-2</c:v>
                </c:pt>
                <c:pt idx="18">
                  <c:v>0.08</c:v>
                </c:pt>
                <c:pt idx="19">
                  <c:v>0.09</c:v>
                </c:pt>
                <c:pt idx="20">
                  <c:v>9.9999999999999992E-2</c:v>
                </c:pt>
              </c:numCache>
            </c:numRef>
          </c:xVal>
          <c:yVal>
            <c:numRef>
              <c:f>Sheet3!$D$3:$D$23</c:f>
              <c:numCache>
                <c:formatCode>General</c:formatCode>
                <c:ptCount val="21"/>
                <c:pt idx="0">
                  <c:v>-0.05</c:v>
                </c:pt>
                <c:pt idx="1">
                  <c:v>-0.05</c:v>
                </c:pt>
                <c:pt idx="2">
                  <c:v>-0.05</c:v>
                </c:pt>
                <c:pt idx="3">
                  <c:v>-0.05</c:v>
                </c:pt>
                <c:pt idx="4">
                  <c:v>-0.05</c:v>
                </c:pt>
                <c:pt idx="5">
                  <c:v>-0.05</c:v>
                </c:pt>
                <c:pt idx="6">
                  <c:v>-4.0000000000000015E-2</c:v>
                </c:pt>
                <c:pt idx="7">
                  <c:v>-3.0000000000000013E-2</c:v>
                </c:pt>
                <c:pt idx="8">
                  <c:v>-2.0000000000000011E-2</c:v>
                </c:pt>
                <c:pt idx="9">
                  <c:v>-1.0000000000000011E-2</c:v>
                </c:pt>
                <c:pt idx="10">
                  <c:v>0</c:v>
                </c:pt>
                <c:pt idx="11">
                  <c:v>0.01</c:v>
                </c:pt>
                <c:pt idx="12">
                  <c:v>0.02</c:v>
                </c:pt>
                <c:pt idx="13">
                  <c:v>0.03</c:v>
                </c:pt>
                <c:pt idx="14">
                  <c:v>0.04</c:v>
                </c:pt>
                <c:pt idx="15">
                  <c:v>0.05</c:v>
                </c:pt>
                <c:pt idx="16">
                  <c:v>0.05</c:v>
                </c:pt>
                <c:pt idx="17">
                  <c:v>0.05</c:v>
                </c:pt>
                <c:pt idx="18">
                  <c:v>0.05</c:v>
                </c:pt>
                <c:pt idx="19">
                  <c:v>0.05</c:v>
                </c:pt>
                <c:pt idx="20">
                  <c:v>0.05</c:v>
                </c:pt>
              </c:numCache>
            </c:numRef>
          </c:yVal>
          <c:smooth val="0"/>
          <c:extLst>
            <c:ext xmlns:c16="http://schemas.microsoft.com/office/drawing/2014/chart" uri="{C3380CC4-5D6E-409C-BE32-E72D297353CC}">
              <c16:uniqueId val="{00000000-CAF6-0A42-ACCB-654623A2E20F}"/>
            </c:ext>
          </c:extLst>
        </c:ser>
        <c:ser>
          <c:idx val="0"/>
          <c:order val="1"/>
          <c:spPr>
            <a:ln w="19050" cap="rnd">
              <a:noFill/>
              <a:round/>
            </a:ln>
            <a:effectLst/>
          </c:spPr>
          <c:marker>
            <c:symbol val="circle"/>
            <c:size val="10"/>
            <c:spPr>
              <a:solidFill>
                <a:srgbClr val="002F56"/>
              </a:solidFill>
              <a:ln w="9525">
                <a:noFill/>
              </a:ln>
              <a:effectLst/>
            </c:spPr>
          </c:marker>
          <c:xVal>
            <c:numRef>
              <c:f>Sheet3!$B$3:$B$23</c:f>
              <c:numCache>
                <c:formatCode>0.00%</c:formatCode>
                <c:ptCount val="21"/>
                <c:pt idx="0" formatCode="0%">
                  <c:v>-0.1</c:v>
                </c:pt>
                <c:pt idx="1">
                  <c:v>-9.0000000000000011E-2</c:v>
                </c:pt>
                <c:pt idx="2">
                  <c:v>-8.0000000000000016E-2</c:v>
                </c:pt>
                <c:pt idx="3">
                  <c:v>-7.0000000000000021E-2</c:v>
                </c:pt>
                <c:pt idx="4">
                  <c:v>-6.0000000000000019E-2</c:v>
                </c:pt>
                <c:pt idx="5">
                  <c:v>-5.0000000000000017E-2</c:v>
                </c:pt>
                <c:pt idx="6">
                  <c:v>-4.0000000000000015E-2</c:v>
                </c:pt>
                <c:pt idx="7">
                  <c:v>-3.0000000000000013E-2</c:v>
                </c:pt>
                <c:pt idx="8">
                  <c:v>-2.0000000000000011E-2</c:v>
                </c:pt>
                <c:pt idx="9">
                  <c:v>-1.0000000000000011E-2</c:v>
                </c:pt>
                <c:pt idx="10">
                  <c:v>0</c:v>
                </c:pt>
                <c:pt idx="11">
                  <c:v>0.01</c:v>
                </c:pt>
                <c:pt idx="12">
                  <c:v>0.02</c:v>
                </c:pt>
                <c:pt idx="13">
                  <c:v>0.03</c:v>
                </c:pt>
                <c:pt idx="14">
                  <c:v>0.04</c:v>
                </c:pt>
                <c:pt idx="15">
                  <c:v>0.05</c:v>
                </c:pt>
                <c:pt idx="16">
                  <c:v>6.0000000000000005E-2</c:v>
                </c:pt>
                <c:pt idx="17">
                  <c:v>7.0000000000000007E-2</c:v>
                </c:pt>
                <c:pt idx="18">
                  <c:v>0.08</c:v>
                </c:pt>
                <c:pt idx="19">
                  <c:v>0.09</c:v>
                </c:pt>
                <c:pt idx="20">
                  <c:v>9.9999999999999992E-2</c:v>
                </c:pt>
              </c:numCache>
            </c:numRef>
          </c:xVal>
          <c:yVal>
            <c:numRef>
              <c:f>Sheet3!$E$3:$E$23</c:f>
              <c:numCache>
                <c:formatCode>General</c:formatCode>
                <c:ptCount val="21"/>
                <c:pt idx="5">
                  <c:v>0</c:v>
                </c:pt>
                <c:pt idx="15">
                  <c:v>0</c:v>
                </c:pt>
              </c:numCache>
            </c:numRef>
          </c:yVal>
          <c:smooth val="0"/>
          <c:extLst>
            <c:ext xmlns:c16="http://schemas.microsoft.com/office/drawing/2014/chart" uri="{C3380CC4-5D6E-409C-BE32-E72D297353CC}">
              <c16:uniqueId val="{00000001-CAF6-0A42-ACCB-654623A2E20F}"/>
            </c:ext>
          </c:extLst>
        </c:ser>
        <c:dLbls>
          <c:showLegendKey val="0"/>
          <c:showVal val="0"/>
          <c:showCatName val="0"/>
          <c:showSerName val="0"/>
          <c:showPercent val="0"/>
          <c:showBubbleSize val="0"/>
        </c:dLbls>
        <c:axId val="229390128"/>
        <c:axId val="2114599296"/>
      </c:scatterChart>
      <c:valAx>
        <c:axId val="229390128"/>
        <c:scaling>
          <c:orientation val="minMax"/>
          <c:max val="0.1"/>
          <c:min val="-0.1"/>
        </c:scaling>
        <c:delete val="0"/>
        <c:axPos val="b"/>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Change in Share 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 ;\ ;\ " sourceLinked="0"/>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14599296"/>
        <c:crosses val="autoZero"/>
        <c:crossBetween val="midCat"/>
        <c:majorUnit val="2.5000000000000001E-2"/>
      </c:valAx>
      <c:valAx>
        <c:axId val="2114599296"/>
        <c:scaling>
          <c:orientation val="minMax"/>
          <c:max val="0.1"/>
          <c:min val="-0.1"/>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t>Profit or Loss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 ;\ ;\ " sourceLinked="0"/>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29390128"/>
        <c:crosses val="autoZero"/>
        <c:crossBetween val="midCat"/>
        <c:majorUnit val="2.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solidFill>
            <a:schemeClr val="tx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0.20264</cdr:x>
      <cdr:y>0.31471</cdr:y>
    </cdr:from>
    <cdr:to>
      <cdr:x>0.38419</cdr:x>
      <cdr:y>0.4672</cdr:y>
    </cdr:to>
    <cdr:sp macro="" textlink="">
      <cdr:nvSpPr>
        <cdr:cNvPr id="2" name="TextBox 1">
          <a:extLst xmlns:a="http://schemas.openxmlformats.org/drawingml/2006/main">
            <a:ext uri="{FF2B5EF4-FFF2-40B4-BE49-F238E27FC236}">
              <a16:creationId xmlns:a16="http://schemas.microsoft.com/office/drawing/2014/main" id="{F74499ED-80C8-36DA-D234-B5D4F158D939}"/>
            </a:ext>
          </a:extLst>
        </cdr:cNvPr>
        <cdr:cNvSpPr txBox="1"/>
      </cdr:nvSpPr>
      <cdr:spPr>
        <a:xfrm xmlns:a="http://schemas.openxmlformats.org/drawingml/2006/main">
          <a:off x="1630553" y="1231674"/>
          <a:ext cx="1460915" cy="59678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a:t>Put Strike</a:t>
          </a:r>
          <a:br>
            <a:rPr lang="en-US" sz="1100"/>
          </a:br>
          <a:r>
            <a:rPr lang="en-US" sz="1100"/>
            <a:t>Price</a:t>
          </a:r>
        </a:p>
      </cdr:txBody>
    </cdr:sp>
  </cdr:relSizeAnchor>
  <cdr:relSizeAnchor xmlns:cdr="http://schemas.openxmlformats.org/drawingml/2006/chartDrawing">
    <cdr:from>
      <cdr:x>0.65976</cdr:x>
      <cdr:y>0.54051</cdr:y>
    </cdr:from>
    <cdr:to>
      <cdr:x>0.84131</cdr:x>
      <cdr:y>0.693</cdr:y>
    </cdr:to>
    <cdr:sp macro="" textlink="">
      <cdr:nvSpPr>
        <cdr:cNvPr id="3" name="TextBox 1">
          <a:extLst xmlns:a="http://schemas.openxmlformats.org/drawingml/2006/main">
            <a:ext uri="{FF2B5EF4-FFF2-40B4-BE49-F238E27FC236}">
              <a16:creationId xmlns:a16="http://schemas.microsoft.com/office/drawing/2014/main" id="{0C83A2D2-835C-F80C-A78D-8B4FE3143CA1}"/>
            </a:ext>
          </a:extLst>
        </cdr:cNvPr>
        <cdr:cNvSpPr txBox="1"/>
      </cdr:nvSpPr>
      <cdr:spPr>
        <a:xfrm xmlns:a="http://schemas.openxmlformats.org/drawingml/2006/main">
          <a:off x="5308877" y="2115360"/>
          <a:ext cx="1460915" cy="5967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a:t>Call Strike</a:t>
          </a:r>
          <a:br>
            <a:rPr lang="en-US" sz="1100"/>
          </a:br>
          <a:r>
            <a:rPr lang="en-US" sz="1100"/>
            <a:t>Price</a:t>
          </a:r>
        </a:p>
      </cdr:txBody>
    </cdr:sp>
  </cdr:relSizeAnchor>
  <cdr:relSizeAnchor xmlns:cdr="http://schemas.openxmlformats.org/drawingml/2006/chartDrawing">
    <cdr:from>
      <cdr:x>0.64552</cdr:x>
      <cdr:y>0.73988</cdr:y>
    </cdr:from>
    <cdr:to>
      <cdr:x>0.87753</cdr:x>
      <cdr:y>0.81127</cdr:y>
    </cdr:to>
    <cdr:sp macro="" textlink="">
      <cdr:nvSpPr>
        <cdr:cNvPr id="4" name="TextBox 3">
          <a:extLst xmlns:a="http://schemas.openxmlformats.org/drawingml/2006/main">
            <a:ext uri="{FF2B5EF4-FFF2-40B4-BE49-F238E27FC236}">
              <a16:creationId xmlns:a16="http://schemas.microsoft.com/office/drawing/2014/main" id="{6C071723-4A40-4D0F-4774-DA7E660F4D75}"/>
            </a:ext>
          </a:extLst>
        </cdr:cNvPr>
        <cdr:cNvSpPr txBox="1"/>
      </cdr:nvSpPr>
      <cdr:spPr>
        <a:xfrm xmlns:a="http://schemas.openxmlformats.org/drawingml/2006/main">
          <a:off x="5194300" y="2895600"/>
          <a:ext cx="1866900" cy="279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a:solidFill>
                <a:schemeClr val="accent6"/>
              </a:solidFill>
            </a:rPr>
            <a:t>Share Price Increases</a:t>
          </a:r>
        </a:p>
      </cdr:txBody>
    </cdr:sp>
  </cdr:relSizeAnchor>
  <cdr:relSizeAnchor xmlns:cdr="http://schemas.openxmlformats.org/drawingml/2006/chartDrawing">
    <cdr:from>
      <cdr:x>0.17244</cdr:x>
      <cdr:y>0.75102</cdr:y>
    </cdr:from>
    <cdr:to>
      <cdr:x>0.40445</cdr:x>
      <cdr:y>0.82241</cdr:y>
    </cdr:to>
    <cdr:sp macro="" textlink="">
      <cdr:nvSpPr>
        <cdr:cNvPr id="5" name="TextBox 1">
          <a:extLst xmlns:a="http://schemas.openxmlformats.org/drawingml/2006/main">
            <a:ext uri="{FF2B5EF4-FFF2-40B4-BE49-F238E27FC236}">
              <a16:creationId xmlns:a16="http://schemas.microsoft.com/office/drawing/2014/main" id="{4F522710-AC00-E4CE-D8B7-89C129C945B2}"/>
            </a:ext>
          </a:extLst>
        </cdr:cNvPr>
        <cdr:cNvSpPr txBox="1"/>
      </cdr:nvSpPr>
      <cdr:spPr>
        <a:xfrm xmlns:a="http://schemas.openxmlformats.org/drawingml/2006/main">
          <a:off x="1387580" y="2192045"/>
          <a:ext cx="1866919" cy="20836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100" dirty="0">
              <a:solidFill>
                <a:srgbClr val="C00000"/>
              </a:solidFill>
            </a:rPr>
            <a:t>Share Price Decreases</a:t>
          </a:r>
        </a:p>
      </cdr:txBody>
    </cdr:sp>
  </cdr:relSizeAnchor>
  <cdr:relSizeAnchor xmlns:cdr="http://schemas.openxmlformats.org/drawingml/2006/chartDrawing">
    <cdr:from>
      <cdr:x>0.55177</cdr:x>
      <cdr:y>0.82152</cdr:y>
    </cdr:from>
    <cdr:to>
      <cdr:x>0.92109</cdr:x>
      <cdr:y>0.82152</cdr:y>
    </cdr:to>
    <cdr:cxnSp macro="">
      <cdr:nvCxnSpPr>
        <cdr:cNvPr id="6" name="Straight Arrow Connector 5">
          <a:extLst xmlns:a="http://schemas.openxmlformats.org/drawingml/2006/main">
            <a:ext uri="{FF2B5EF4-FFF2-40B4-BE49-F238E27FC236}">
              <a16:creationId xmlns:a16="http://schemas.microsoft.com/office/drawing/2014/main" id="{86D23F67-0413-04E5-0622-7BFB9E3617F7}"/>
            </a:ext>
          </a:extLst>
        </cdr:cNvPr>
        <cdr:cNvCxnSpPr/>
      </cdr:nvCxnSpPr>
      <cdr:spPr>
        <a:xfrm xmlns:a="http://schemas.openxmlformats.org/drawingml/2006/main">
          <a:off x="4439920" y="3215132"/>
          <a:ext cx="2971800" cy="0"/>
        </a:xfrm>
        <a:prstGeom xmlns:a="http://schemas.openxmlformats.org/drawingml/2006/main" prst="straightConnector1">
          <a:avLst/>
        </a:prstGeom>
        <a:ln xmlns:a="http://schemas.openxmlformats.org/drawingml/2006/main" w="38100">
          <a:solidFill>
            <a:schemeClr val="accent6"/>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0.10881</cdr:x>
      <cdr:y>0.82555</cdr:y>
    </cdr:from>
    <cdr:to>
      <cdr:x>0.47813</cdr:x>
      <cdr:y>0.82555</cdr:y>
    </cdr:to>
    <cdr:cxnSp macro="">
      <cdr:nvCxnSpPr>
        <cdr:cNvPr id="7" name="Straight Arrow Connector 6">
          <a:extLst xmlns:a="http://schemas.openxmlformats.org/drawingml/2006/main">
            <a:ext uri="{FF2B5EF4-FFF2-40B4-BE49-F238E27FC236}">
              <a16:creationId xmlns:a16="http://schemas.microsoft.com/office/drawing/2014/main" id="{B557244F-5041-BE40-60A6-05E06B19D124}"/>
            </a:ext>
          </a:extLst>
        </cdr:cNvPr>
        <cdr:cNvCxnSpPr/>
      </cdr:nvCxnSpPr>
      <cdr:spPr>
        <a:xfrm xmlns:a="http://schemas.openxmlformats.org/drawingml/2006/main" flipH="1">
          <a:off x="875566" y="2409562"/>
          <a:ext cx="2971815" cy="0"/>
        </a:xfrm>
        <a:prstGeom xmlns:a="http://schemas.openxmlformats.org/drawingml/2006/main" prst="straightConnector1">
          <a:avLst/>
        </a:prstGeom>
        <a:ln xmlns:a="http://schemas.openxmlformats.org/drawingml/2006/main" w="34925">
          <a:solidFill>
            <a:srgbClr val="C0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B9377C-C659-3F1B-F921-45D4F78EDCC3}"/>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B3EE9B2C-3B3A-1AB1-BB23-203AD7F6B082}"/>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F7649E0-50B8-4787-8E4F-3B00C06EC88D}" type="datetimeFigureOut">
              <a:rPr lang="en-US" smtClean="0"/>
              <a:t>2/26/24</a:t>
            </a:fld>
            <a:endParaRPr lang="en-US"/>
          </a:p>
        </p:txBody>
      </p:sp>
      <p:sp>
        <p:nvSpPr>
          <p:cNvPr id="4" name="Footer Placeholder 3">
            <a:extLst>
              <a:ext uri="{FF2B5EF4-FFF2-40B4-BE49-F238E27FC236}">
                <a16:creationId xmlns:a16="http://schemas.microsoft.com/office/drawing/2014/main" id="{53BF3BB6-8742-CBB7-79F6-1A66A0D90844}"/>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899BE1-0859-4BCB-765A-243AFAA5EA4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E413E88-70DC-416B-894E-825362F975A5}" type="slidenum">
              <a:rPr lang="en-US" smtClean="0"/>
              <a:t>‹#›</a:t>
            </a:fld>
            <a:endParaRPr lang="en-US"/>
          </a:p>
        </p:txBody>
      </p:sp>
    </p:spTree>
    <p:extLst>
      <p:ext uri="{BB962C8B-B14F-4D97-AF65-F5344CB8AC3E}">
        <p14:creationId xmlns:p14="http://schemas.microsoft.com/office/powerpoint/2010/main" val="12931148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98CB59C-142C-4EEC-9AC6-D54D765BF840}" type="datetimeFigureOut">
              <a:rPr lang="en-US" smtClean="0"/>
              <a:t>2/26/24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E3890B3-CFA5-46F7-AAFB-1D7BC24AEEFF}" type="slidenum">
              <a:rPr lang="en-US" smtClean="0"/>
              <a:t>‹#›</a:t>
            </a:fld>
            <a:endParaRPr lang="en-US"/>
          </a:p>
        </p:txBody>
      </p:sp>
    </p:spTree>
    <p:extLst>
      <p:ext uri="{BB962C8B-B14F-4D97-AF65-F5344CB8AC3E}">
        <p14:creationId xmlns:p14="http://schemas.microsoft.com/office/powerpoint/2010/main" val="388594894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E1ECDA-240A-FD16-513C-604AB16AF81B}"/>
              </a:ext>
            </a:extLst>
          </p:cNvPr>
          <p:cNvSpPr/>
          <p:nvPr userDrawn="1"/>
        </p:nvSpPr>
        <p:spPr>
          <a:xfrm>
            <a:off x="0" y="1399012"/>
            <a:ext cx="7900416" cy="4389120"/>
          </a:xfrm>
          <a:prstGeom prst="rect">
            <a:avLst/>
          </a:prstGeom>
          <a:solidFill>
            <a:srgbClr val="002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F6C345-ACAB-DB66-9389-B741D5420444}"/>
              </a:ext>
            </a:extLst>
          </p:cNvPr>
          <p:cNvSpPr/>
          <p:nvPr userDrawn="1"/>
        </p:nvSpPr>
        <p:spPr>
          <a:xfrm>
            <a:off x="7936992" y="1399012"/>
            <a:ext cx="1207008" cy="4389120"/>
          </a:xfrm>
          <a:prstGeom prst="rect">
            <a:avLst/>
          </a:prstGeom>
          <a:solidFill>
            <a:srgbClr val="002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21281" y="4313550"/>
            <a:ext cx="6035040" cy="365760"/>
          </a:xfrm>
          <a:prstGeom prst="rect">
            <a:avLst/>
          </a:prstGeom>
        </p:spPr>
        <p:txBody>
          <a:bodyPr anchor="ctr">
            <a:noAutofit/>
          </a:bodyPr>
          <a:lstStyle>
            <a:lvl1pPr marL="0" indent="0" algn="l">
              <a:buNone/>
              <a:defRPr sz="16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2" name="Straight Connector 11">
            <a:extLst>
              <a:ext uri="{FF2B5EF4-FFF2-40B4-BE49-F238E27FC236}">
                <a16:creationId xmlns:a16="http://schemas.microsoft.com/office/drawing/2014/main" id="{1578242C-4D58-6076-3DA9-2D2F86183E05}"/>
              </a:ext>
            </a:extLst>
          </p:cNvPr>
          <p:cNvCxnSpPr>
            <a:cxnSpLocks/>
          </p:cNvCxnSpPr>
          <p:nvPr userDrawn="1"/>
        </p:nvCxnSpPr>
        <p:spPr>
          <a:xfrm>
            <a:off x="702231" y="3765146"/>
            <a:ext cx="6254496" cy="0"/>
          </a:xfrm>
          <a:prstGeom prst="line">
            <a:avLst/>
          </a:prstGeom>
          <a:ln w="10795">
            <a:solidFill>
              <a:srgbClr val="7F7F7F"/>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B04E4874-C7D7-A80A-1A13-AF37CED5B942}"/>
              </a:ext>
            </a:extLst>
          </p:cNvPr>
          <p:cNvSpPr>
            <a:spLocks noGrp="1"/>
          </p:cNvSpPr>
          <p:nvPr>
            <p:ph type="ctrTitle" idx="4294967295"/>
          </p:nvPr>
        </p:nvSpPr>
        <p:spPr>
          <a:xfrm>
            <a:off x="721281" y="3909690"/>
            <a:ext cx="6035040" cy="365760"/>
          </a:xfrm>
          <a:prstGeom prst="rect">
            <a:avLst/>
          </a:prstGeom>
        </p:spPr>
        <p:txBody>
          <a:bodyPr>
            <a:normAutofit/>
          </a:bodyPr>
          <a:lstStyle>
            <a:lvl1pPr>
              <a:defRPr sz="2400">
                <a:solidFill>
                  <a:schemeClr val="bg1"/>
                </a:solidFill>
                <a:latin typeface="Arial" panose="020B0604020202020204" pitchFamily="34" charset="0"/>
                <a:cs typeface="Arial" panose="020B0604020202020204" pitchFamily="34" charset="0"/>
              </a:defRPr>
            </a:lvl1pPr>
          </a:lstStyle>
          <a:p>
            <a:endParaRPr lang="en-US"/>
          </a:p>
        </p:txBody>
      </p:sp>
      <p:sp>
        <p:nvSpPr>
          <p:cNvPr id="28" name="TextBox 27">
            <a:extLst>
              <a:ext uri="{FF2B5EF4-FFF2-40B4-BE49-F238E27FC236}">
                <a16:creationId xmlns:a16="http://schemas.microsoft.com/office/drawing/2014/main" id="{AE0E8B31-B071-7862-431E-9239385D9050}"/>
              </a:ext>
            </a:extLst>
          </p:cNvPr>
          <p:cNvSpPr txBox="1"/>
          <p:nvPr/>
        </p:nvSpPr>
        <p:spPr>
          <a:xfrm>
            <a:off x="747160" y="3094844"/>
            <a:ext cx="6009161" cy="477054"/>
          </a:xfrm>
          <a:prstGeom prst="rect">
            <a:avLst/>
          </a:prstGeom>
          <a:noFill/>
        </p:spPr>
        <p:txBody>
          <a:bodyPr wrap="square" lIns="45720" tIns="45720" rIns="64008" bIns="4572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500" b="0" i="0" u="none" strike="noStrike" kern="0" cap="none" spc="100" normalizeH="0" baseline="0" noProof="0" dirty="0">
                <a:ln>
                  <a:noFill/>
                </a:ln>
                <a:solidFill>
                  <a:schemeClr val="bg1"/>
                </a:solidFill>
                <a:effectLst/>
                <a:uLnTx/>
                <a:uFillTx/>
                <a:latin typeface="Baskerville Old Face" panose="02020602080505020303" pitchFamily="18" charset="0"/>
                <a:cs typeface="Arial" panose="020B0604020202020204" pitchFamily="34" charset="0"/>
              </a:rPr>
              <a:t>Synthetic Private Credit</a:t>
            </a:r>
            <a:endParaRPr kumimoji="0" lang="en-US" sz="2500" b="0" i="0" u="none" strike="noStrike" kern="0" cap="none" spc="10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3703329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Layout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A7C6E06-0AF6-B531-39CA-E09E8CDEC382}"/>
              </a:ext>
            </a:extLst>
          </p:cNvPr>
          <p:cNvSpPr/>
          <p:nvPr userDrawn="1"/>
        </p:nvSpPr>
        <p:spPr>
          <a:xfrm>
            <a:off x="0" y="0"/>
            <a:ext cx="9144000" cy="51206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7CB65D1-C5E1-ED0D-F783-3458CAF6F549}"/>
              </a:ext>
            </a:extLst>
          </p:cNvPr>
          <p:cNvSpPr>
            <a:spLocks noGrp="1"/>
          </p:cNvSpPr>
          <p:nvPr>
            <p:ph type="title"/>
          </p:nvPr>
        </p:nvSpPr>
        <p:spPr>
          <a:xfrm>
            <a:off x="503926" y="593391"/>
            <a:ext cx="8046720" cy="365760"/>
          </a:xfrm>
          <a:prstGeom prst="rect">
            <a:avLst/>
          </a:prstGeom>
        </p:spPr>
        <p:txBody>
          <a:bodyPr rIns="0">
            <a:normAutofit/>
          </a:bodyPr>
          <a:lstStyle>
            <a:lvl1pPr>
              <a:defRPr sz="1850" b="1">
                <a:solidFill>
                  <a:srgbClr val="002D57"/>
                </a:solidFill>
                <a:latin typeface="Arial Nova" panose="020B0504020202020204" pitchFamily="34" charset="0"/>
              </a:defRPr>
            </a:lvl1pPr>
          </a:lstStyle>
          <a:p>
            <a:r>
              <a:rPr lang="en-US"/>
              <a:t>Click to edit Master title style</a:t>
            </a:r>
          </a:p>
        </p:txBody>
      </p:sp>
      <p:sp>
        <p:nvSpPr>
          <p:cNvPr id="4" name="Content Placeholder 2">
            <a:extLst>
              <a:ext uri="{FF2B5EF4-FFF2-40B4-BE49-F238E27FC236}">
                <a16:creationId xmlns:a16="http://schemas.microsoft.com/office/drawing/2014/main" id="{5D11D4C8-49F2-F290-7DE2-0E542A2AD719}"/>
              </a:ext>
            </a:extLst>
          </p:cNvPr>
          <p:cNvSpPr>
            <a:spLocks noGrp="1"/>
          </p:cNvSpPr>
          <p:nvPr>
            <p:ph idx="1"/>
          </p:nvPr>
        </p:nvSpPr>
        <p:spPr>
          <a:xfrm>
            <a:off x="503926" y="1458105"/>
            <a:ext cx="8046720" cy="4480560"/>
          </a:xfrm>
          <a:prstGeom prst="rect">
            <a:avLst/>
          </a:prstGeom>
        </p:spPr>
        <p:txBody>
          <a:bodyPr rIns="0">
            <a:normAutofit/>
          </a:bodyPr>
          <a:lstStyle>
            <a:lvl1pPr marL="228600" indent="-228600">
              <a:spcBef>
                <a:spcPts val="0"/>
              </a:spcBef>
              <a:spcAft>
                <a:spcPts val="1000"/>
              </a:spcAft>
              <a:buClr>
                <a:srgbClr val="445C6E"/>
              </a:buClr>
              <a:buSzPct val="175000"/>
              <a:buFont typeface="Arial Nova" panose="020B0504020202020204" pitchFamily="34" charset="0"/>
              <a:buChar char="›"/>
              <a:defRPr sz="1100">
                <a:solidFill>
                  <a:srgbClr val="000000"/>
                </a:solidFill>
                <a:latin typeface="Arial Nova Cond" panose="020B0506020202020204" pitchFamily="34" charset="0"/>
              </a:defRPr>
            </a:lvl1pPr>
            <a:lvl2pPr>
              <a:defRPr sz="1100">
                <a:latin typeface="Arial Nova Cond" panose="020B0506020202020204" pitchFamily="34" charset="0"/>
              </a:defRPr>
            </a:lvl2pPr>
            <a:lvl3pPr>
              <a:defRPr sz="1100">
                <a:latin typeface="Arial Nova Cond" panose="020B0506020202020204" pitchFamily="34" charset="0"/>
              </a:defRPr>
            </a:lvl3pPr>
            <a:lvl4pPr>
              <a:defRPr sz="1100">
                <a:latin typeface="Arial Nova Cond" panose="020B0506020202020204" pitchFamily="34" charset="0"/>
              </a:defRPr>
            </a:lvl4pPr>
            <a:lvl5pPr>
              <a:defRPr sz="1100">
                <a:latin typeface="Arial Nova Cond" panose="020B0506020202020204" pitchFamily="34" charset="0"/>
              </a:defRPr>
            </a:lvl5pPr>
          </a:lstStyle>
          <a:p>
            <a:pPr lvl="0"/>
            <a:r>
              <a:rPr lang="en-US"/>
              <a:t>Click to edit Master text styles</a:t>
            </a:r>
          </a:p>
        </p:txBody>
      </p:sp>
      <p:sp>
        <p:nvSpPr>
          <p:cNvPr id="5" name="Slide Number Placeholder 5">
            <a:extLst>
              <a:ext uri="{FF2B5EF4-FFF2-40B4-BE49-F238E27FC236}">
                <a16:creationId xmlns:a16="http://schemas.microsoft.com/office/drawing/2014/main" id="{47BC56AC-0C90-CF0E-4020-6C1011773A71}"/>
              </a:ext>
            </a:extLst>
          </p:cNvPr>
          <p:cNvSpPr>
            <a:spLocks noGrp="1"/>
          </p:cNvSpPr>
          <p:nvPr>
            <p:ph type="sldNum" sz="quarter" idx="12"/>
          </p:nvPr>
        </p:nvSpPr>
        <p:spPr>
          <a:xfrm>
            <a:off x="7680960" y="6506332"/>
            <a:ext cx="914400" cy="274320"/>
          </a:xfrm>
          <a:prstGeom prst="rect">
            <a:avLst/>
          </a:prstGeom>
        </p:spPr>
        <p:txBody>
          <a:bodyPr tIns="54864"/>
          <a:lstStyle>
            <a:lvl1pPr algn="r">
              <a:defRPr sz="800">
                <a:solidFill>
                  <a:srgbClr val="7F7F7F"/>
                </a:solidFill>
                <a:latin typeface="Arial Nova" panose="020B0504020202020204" pitchFamily="34" charset="0"/>
              </a:defRPr>
            </a:lvl1pPr>
          </a:lstStyle>
          <a:p>
            <a:fld id="{9127CB15-A8DD-42C8-BF1E-59D42D96C6D3}" type="slidenum">
              <a:rPr lang="en-US" smtClean="0"/>
              <a:pPr/>
              <a:t>‹#›</a:t>
            </a:fld>
            <a:endParaRPr lang="en-US"/>
          </a:p>
        </p:txBody>
      </p:sp>
      <p:sp>
        <p:nvSpPr>
          <p:cNvPr id="6" name="Text Placeholder 7">
            <a:extLst>
              <a:ext uri="{FF2B5EF4-FFF2-40B4-BE49-F238E27FC236}">
                <a16:creationId xmlns:a16="http://schemas.microsoft.com/office/drawing/2014/main" id="{E0C9CAE1-B039-E2C9-CEB2-62CE5F22C23C}"/>
              </a:ext>
            </a:extLst>
          </p:cNvPr>
          <p:cNvSpPr>
            <a:spLocks noGrp="1"/>
          </p:cNvSpPr>
          <p:nvPr>
            <p:ph type="body" sz="quarter" idx="13"/>
          </p:nvPr>
        </p:nvSpPr>
        <p:spPr>
          <a:xfrm>
            <a:off x="457200" y="6102392"/>
            <a:ext cx="8138160" cy="402336"/>
          </a:xfrm>
          <a:prstGeom prst="rect">
            <a:avLst/>
          </a:prstGeom>
          <a:noFill/>
        </p:spPr>
        <p:txBody>
          <a:bodyPr anchor="b">
            <a:normAutofit/>
          </a:bodyPr>
          <a:lstStyle>
            <a:lvl1pPr marL="0" indent="0">
              <a:buNone/>
              <a:defRPr sz="750">
                <a:solidFill>
                  <a:srgbClr val="000000"/>
                </a:solidFill>
                <a:latin typeface="Arial Narrow" panose="020B0606020202030204" pitchFamily="34" charset="0"/>
                <a:cs typeface="Arial" panose="020B0604020202020204" pitchFamily="34" charset="0"/>
              </a:defRPr>
            </a:lvl1pPr>
            <a:lvl2pPr marL="457200" indent="0">
              <a:buNone/>
              <a:defRPr/>
            </a:lvl2pPr>
          </a:lstStyle>
          <a:p>
            <a:pPr lvl="0"/>
            <a:r>
              <a:rPr lang="en-US"/>
              <a:t>Click to edit Master text styles</a:t>
            </a:r>
          </a:p>
        </p:txBody>
      </p:sp>
      <p:sp>
        <p:nvSpPr>
          <p:cNvPr id="7" name="Text Placeholder 2">
            <a:extLst>
              <a:ext uri="{FF2B5EF4-FFF2-40B4-BE49-F238E27FC236}">
                <a16:creationId xmlns:a16="http://schemas.microsoft.com/office/drawing/2014/main" id="{ADD3B825-2BDA-8DD1-FB3B-C1E55D04BBE7}"/>
              </a:ext>
            </a:extLst>
          </p:cNvPr>
          <p:cNvSpPr>
            <a:spLocks noGrp="1"/>
          </p:cNvSpPr>
          <p:nvPr>
            <p:ph type="body" idx="14"/>
          </p:nvPr>
        </p:nvSpPr>
        <p:spPr>
          <a:xfrm>
            <a:off x="503926" y="977238"/>
            <a:ext cx="8046720" cy="457200"/>
          </a:xfrm>
          <a:prstGeom prst="rect">
            <a:avLst/>
          </a:prstGeom>
        </p:spPr>
        <p:txBody>
          <a:bodyPr tIns="0" rIns="0" bIns="0" anchor="t">
            <a:normAutofit/>
          </a:bodyPr>
          <a:lstStyle>
            <a:lvl1pPr marL="0" indent="0">
              <a:buNone/>
              <a:defRPr sz="1200" b="0">
                <a:solidFill>
                  <a:srgbClr val="7F7F7F"/>
                </a:solidFill>
                <a:latin typeface="Arial Nova" panose="020B05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2" name="Straight Connector 11">
            <a:extLst>
              <a:ext uri="{FF2B5EF4-FFF2-40B4-BE49-F238E27FC236}">
                <a16:creationId xmlns:a16="http://schemas.microsoft.com/office/drawing/2014/main" id="{A17A5E4C-01CF-87FB-8E94-852F0B1B78A2}"/>
              </a:ext>
            </a:extLst>
          </p:cNvPr>
          <p:cNvCxnSpPr>
            <a:cxnSpLocks/>
          </p:cNvCxnSpPr>
          <p:nvPr userDrawn="1"/>
        </p:nvCxnSpPr>
        <p:spPr>
          <a:xfrm>
            <a:off x="457200" y="6500660"/>
            <a:ext cx="8229600" cy="0"/>
          </a:xfrm>
          <a:prstGeom prst="line">
            <a:avLst/>
          </a:prstGeom>
          <a:ln w="9525">
            <a:solidFill>
              <a:srgbClr val="445C6E">
                <a:alpha val="9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792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62A941-7844-CC79-319B-25FA140BF548}"/>
              </a:ext>
            </a:extLst>
          </p:cNvPr>
          <p:cNvSpPr>
            <a:spLocks noGrp="1"/>
          </p:cNvSpPr>
          <p:nvPr>
            <p:ph type="title"/>
          </p:nvPr>
        </p:nvSpPr>
        <p:spPr>
          <a:xfrm>
            <a:off x="503926" y="593391"/>
            <a:ext cx="8046720" cy="365760"/>
          </a:xfrm>
          <a:prstGeom prst="rect">
            <a:avLst/>
          </a:prstGeom>
        </p:spPr>
        <p:txBody>
          <a:bodyPr rIns="0">
            <a:normAutofit/>
          </a:bodyPr>
          <a:lstStyle>
            <a:lvl1pPr>
              <a:defRPr sz="1850" b="1">
                <a:solidFill>
                  <a:srgbClr val="002D57"/>
                </a:solidFill>
                <a:latin typeface="Arial Nova" panose="020B0504020202020204" pitchFamily="34" charset="0"/>
              </a:defRPr>
            </a:lvl1pPr>
          </a:lstStyle>
          <a:p>
            <a:r>
              <a:rPr lang="en-US"/>
              <a:t>Click to edit Master title style</a:t>
            </a:r>
          </a:p>
        </p:txBody>
      </p:sp>
      <p:sp>
        <p:nvSpPr>
          <p:cNvPr id="4" name="Content Placeholder 2">
            <a:extLst>
              <a:ext uri="{FF2B5EF4-FFF2-40B4-BE49-F238E27FC236}">
                <a16:creationId xmlns:a16="http://schemas.microsoft.com/office/drawing/2014/main" id="{3F8E0654-DF5A-AE50-36D3-BEB2EC1C54CE}"/>
              </a:ext>
            </a:extLst>
          </p:cNvPr>
          <p:cNvSpPr>
            <a:spLocks noGrp="1"/>
          </p:cNvSpPr>
          <p:nvPr>
            <p:ph idx="1"/>
          </p:nvPr>
        </p:nvSpPr>
        <p:spPr>
          <a:xfrm>
            <a:off x="503926" y="1183785"/>
            <a:ext cx="8046720" cy="4754880"/>
          </a:xfrm>
          <a:prstGeom prst="rect">
            <a:avLst/>
          </a:prstGeom>
        </p:spPr>
        <p:txBody>
          <a:bodyPr rIns="0">
            <a:normAutofit/>
          </a:bodyPr>
          <a:lstStyle>
            <a:lvl1pPr marL="228600" indent="-228600">
              <a:spcBef>
                <a:spcPts val="0"/>
              </a:spcBef>
              <a:spcAft>
                <a:spcPts val="1000"/>
              </a:spcAft>
              <a:buClr>
                <a:srgbClr val="445C6E"/>
              </a:buClr>
              <a:buSzPct val="175000"/>
              <a:buFont typeface="Arial Nova" panose="020B0504020202020204" pitchFamily="34" charset="0"/>
              <a:buChar char="›"/>
              <a:defRPr sz="1100">
                <a:latin typeface="Arial Nova Cond" panose="020B0506020202020204" pitchFamily="34" charset="0"/>
              </a:defRPr>
            </a:lvl1pPr>
            <a:lvl2pPr>
              <a:defRPr sz="1100">
                <a:latin typeface="Arial Nova Cond" panose="020B0506020202020204" pitchFamily="34" charset="0"/>
              </a:defRPr>
            </a:lvl2pPr>
            <a:lvl3pPr>
              <a:defRPr sz="1100">
                <a:latin typeface="Arial Nova Cond" panose="020B0506020202020204" pitchFamily="34" charset="0"/>
              </a:defRPr>
            </a:lvl3pPr>
            <a:lvl4pPr>
              <a:defRPr sz="1100">
                <a:latin typeface="Arial Nova Cond" panose="020B0506020202020204" pitchFamily="34" charset="0"/>
              </a:defRPr>
            </a:lvl4pPr>
            <a:lvl5pPr>
              <a:defRPr sz="1100">
                <a:latin typeface="Arial Nova Cond" panose="020B0506020202020204" pitchFamily="34" charset="0"/>
              </a:defRPr>
            </a:lvl5pPr>
          </a:lstStyle>
          <a:p>
            <a:pPr lvl="0"/>
            <a:r>
              <a:rPr lang="en-US"/>
              <a:t>Click to edit Master text styles</a:t>
            </a:r>
          </a:p>
        </p:txBody>
      </p:sp>
      <p:sp>
        <p:nvSpPr>
          <p:cNvPr id="5" name="Rectangle 4">
            <a:extLst>
              <a:ext uri="{FF2B5EF4-FFF2-40B4-BE49-F238E27FC236}">
                <a16:creationId xmlns:a16="http://schemas.microsoft.com/office/drawing/2014/main" id="{3B41CD23-FD5C-1E96-5D0A-67EE623060B7}"/>
              </a:ext>
            </a:extLst>
          </p:cNvPr>
          <p:cNvSpPr/>
          <p:nvPr userDrawn="1"/>
        </p:nvSpPr>
        <p:spPr>
          <a:xfrm>
            <a:off x="0" y="0"/>
            <a:ext cx="9144000" cy="51206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a:extLst>
              <a:ext uri="{FF2B5EF4-FFF2-40B4-BE49-F238E27FC236}">
                <a16:creationId xmlns:a16="http://schemas.microsoft.com/office/drawing/2014/main" id="{4273D28C-2E2F-38CD-0E3B-FFDDB84EAC47}"/>
              </a:ext>
            </a:extLst>
          </p:cNvPr>
          <p:cNvSpPr>
            <a:spLocks noGrp="1"/>
          </p:cNvSpPr>
          <p:nvPr>
            <p:ph type="sldNum" sz="quarter" idx="12"/>
          </p:nvPr>
        </p:nvSpPr>
        <p:spPr>
          <a:xfrm>
            <a:off x="7680960" y="6506332"/>
            <a:ext cx="914400" cy="274320"/>
          </a:xfrm>
          <a:prstGeom prst="rect">
            <a:avLst/>
          </a:prstGeom>
        </p:spPr>
        <p:txBody>
          <a:bodyPr tIns="54864"/>
          <a:lstStyle>
            <a:lvl1pPr algn="r">
              <a:defRPr sz="800">
                <a:solidFill>
                  <a:srgbClr val="7F7F7F"/>
                </a:solidFill>
                <a:latin typeface="Arial Nova" panose="020B0504020202020204" pitchFamily="34" charset="0"/>
              </a:defRPr>
            </a:lvl1pPr>
          </a:lstStyle>
          <a:p>
            <a:fld id="{9127CB15-A8DD-42C8-BF1E-59D42D96C6D3}" type="slidenum">
              <a:rPr lang="en-US" smtClean="0"/>
              <a:pPr/>
              <a:t>‹#›</a:t>
            </a:fld>
            <a:endParaRPr lang="en-US"/>
          </a:p>
        </p:txBody>
      </p:sp>
      <p:sp>
        <p:nvSpPr>
          <p:cNvPr id="15" name="Text Placeholder 7">
            <a:extLst>
              <a:ext uri="{FF2B5EF4-FFF2-40B4-BE49-F238E27FC236}">
                <a16:creationId xmlns:a16="http://schemas.microsoft.com/office/drawing/2014/main" id="{E62AC82E-3FAA-FF15-9717-E4C6517AFF02}"/>
              </a:ext>
            </a:extLst>
          </p:cNvPr>
          <p:cNvSpPr>
            <a:spLocks noGrp="1"/>
          </p:cNvSpPr>
          <p:nvPr>
            <p:ph type="body" sz="quarter" idx="13"/>
          </p:nvPr>
        </p:nvSpPr>
        <p:spPr>
          <a:xfrm>
            <a:off x="457200" y="6102392"/>
            <a:ext cx="8138160" cy="402336"/>
          </a:xfrm>
          <a:prstGeom prst="rect">
            <a:avLst/>
          </a:prstGeom>
          <a:noFill/>
        </p:spPr>
        <p:txBody>
          <a:bodyPr anchor="b">
            <a:normAutofit/>
          </a:bodyPr>
          <a:lstStyle>
            <a:lvl1pPr marL="0" indent="0">
              <a:buNone/>
              <a:defRPr sz="750">
                <a:latin typeface="Arial Narrow" panose="020B0606020202030204" pitchFamily="34" charset="0"/>
                <a:cs typeface="Arial" panose="020B0604020202020204" pitchFamily="34" charset="0"/>
              </a:defRPr>
            </a:lvl1pPr>
            <a:lvl2pPr marL="457200" indent="0">
              <a:buNone/>
              <a:defRPr/>
            </a:lvl2pPr>
          </a:lstStyle>
          <a:p>
            <a:pPr lvl="0"/>
            <a:r>
              <a:rPr lang="en-US"/>
              <a:t>Click to edit Master text styles</a:t>
            </a:r>
          </a:p>
        </p:txBody>
      </p:sp>
      <p:cxnSp>
        <p:nvCxnSpPr>
          <p:cNvPr id="16" name="Straight Connector 15">
            <a:extLst>
              <a:ext uri="{FF2B5EF4-FFF2-40B4-BE49-F238E27FC236}">
                <a16:creationId xmlns:a16="http://schemas.microsoft.com/office/drawing/2014/main" id="{F586BE28-B121-69D4-5E9D-D9AEA23101E8}"/>
              </a:ext>
            </a:extLst>
          </p:cNvPr>
          <p:cNvCxnSpPr>
            <a:cxnSpLocks/>
          </p:cNvCxnSpPr>
          <p:nvPr userDrawn="1"/>
        </p:nvCxnSpPr>
        <p:spPr>
          <a:xfrm>
            <a:off x="457200" y="6500660"/>
            <a:ext cx="8229600" cy="0"/>
          </a:xfrm>
          <a:prstGeom prst="line">
            <a:avLst/>
          </a:prstGeom>
          <a:ln w="9525">
            <a:solidFill>
              <a:srgbClr val="445C6E">
                <a:alpha val="9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7959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Layout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A7C6E06-0AF6-B531-39CA-E09E8CDEC382}"/>
              </a:ext>
            </a:extLst>
          </p:cNvPr>
          <p:cNvSpPr/>
          <p:nvPr userDrawn="1"/>
        </p:nvSpPr>
        <p:spPr>
          <a:xfrm>
            <a:off x="0" y="0"/>
            <a:ext cx="9144000" cy="51206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7CB65D1-C5E1-ED0D-F783-3458CAF6F549}"/>
              </a:ext>
            </a:extLst>
          </p:cNvPr>
          <p:cNvSpPr>
            <a:spLocks noGrp="1"/>
          </p:cNvSpPr>
          <p:nvPr>
            <p:ph type="title"/>
          </p:nvPr>
        </p:nvSpPr>
        <p:spPr>
          <a:xfrm>
            <a:off x="503926" y="593391"/>
            <a:ext cx="8046720" cy="365760"/>
          </a:xfrm>
          <a:prstGeom prst="rect">
            <a:avLst/>
          </a:prstGeom>
        </p:spPr>
        <p:txBody>
          <a:bodyPr rIns="0">
            <a:normAutofit/>
          </a:bodyPr>
          <a:lstStyle>
            <a:lvl1pPr>
              <a:defRPr sz="1850" b="1">
                <a:solidFill>
                  <a:srgbClr val="002D57"/>
                </a:solidFill>
                <a:latin typeface="Arial Nova" panose="020B0504020202020204" pitchFamily="34" charset="0"/>
              </a:defRPr>
            </a:lvl1pPr>
          </a:lstStyle>
          <a:p>
            <a:r>
              <a:rPr lang="en-US"/>
              <a:t>Click to edit Master title style</a:t>
            </a:r>
          </a:p>
        </p:txBody>
      </p:sp>
      <p:sp>
        <p:nvSpPr>
          <p:cNvPr id="5" name="Slide Number Placeholder 5">
            <a:extLst>
              <a:ext uri="{FF2B5EF4-FFF2-40B4-BE49-F238E27FC236}">
                <a16:creationId xmlns:a16="http://schemas.microsoft.com/office/drawing/2014/main" id="{47BC56AC-0C90-CF0E-4020-6C1011773A71}"/>
              </a:ext>
            </a:extLst>
          </p:cNvPr>
          <p:cNvSpPr>
            <a:spLocks noGrp="1"/>
          </p:cNvSpPr>
          <p:nvPr>
            <p:ph type="sldNum" sz="quarter" idx="12"/>
          </p:nvPr>
        </p:nvSpPr>
        <p:spPr>
          <a:xfrm>
            <a:off x="7680960" y="6506332"/>
            <a:ext cx="914400" cy="274320"/>
          </a:xfrm>
          <a:prstGeom prst="rect">
            <a:avLst/>
          </a:prstGeom>
        </p:spPr>
        <p:txBody>
          <a:bodyPr tIns="54864"/>
          <a:lstStyle>
            <a:lvl1pPr algn="r">
              <a:defRPr sz="800">
                <a:solidFill>
                  <a:srgbClr val="7F7F7F"/>
                </a:solidFill>
                <a:latin typeface="Arial Nova" panose="020B0504020202020204" pitchFamily="34" charset="0"/>
              </a:defRPr>
            </a:lvl1pPr>
          </a:lstStyle>
          <a:p>
            <a:fld id="{9127CB15-A8DD-42C8-BF1E-59D42D96C6D3}" type="slidenum">
              <a:rPr lang="en-US" smtClean="0"/>
              <a:pPr/>
              <a:t>‹#›</a:t>
            </a:fld>
            <a:endParaRPr lang="en-US"/>
          </a:p>
        </p:txBody>
      </p:sp>
      <p:sp>
        <p:nvSpPr>
          <p:cNvPr id="6" name="Text Placeholder 7">
            <a:extLst>
              <a:ext uri="{FF2B5EF4-FFF2-40B4-BE49-F238E27FC236}">
                <a16:creationId xmlns:a16="http://schemas.microsoft.com/office/drawing/2014/main" id="{E0C9CAE1-B039-E2C9-CEB2-62CE5F22C23C}"/>
              </a:ext>
            </a:extLst>
          </p:cNvPr>
          <p:cNvSpPr>
            <a:spLocks noGrp="1"/>
          </p:cNvSpPr>
          <p:nvPr>
            <p:ph type="body" sz="quarter" idx="13"/>
          </p:nvPr>
        </p:nvSpPr>
        <p:spPr>
          <a:xfrm>
            <a:off x="457200" y="6102392"/>
            <a:ext cx="8138160" cy="402336"/>
          </a:xfrm>
          <a:prstGeom prst="rect">
            <a:avLst/>
          </a:prstGeom>
          <a:noFill/>
        </p:spPr>
        <p:txBody>
          <a:bodyPr anchor="b">
            <a:normAutofit/>
          </a:bodyPr>
          <a:lstStyle>
            <a:lvl1pPr marL="0" indent="0">
              <a:buNone/>
              <a:defRPr sz="750">
                <a:solidFill>
                  <a:srgbClr val="000000"/>
                </a:solidFill>
                <a:latin typeface="Arial Narrow" panose="020B0606020202030204" pitchFamily="34" charset="0"/>
                <a:cs typeface="Arial" panose="020B0604020202020204" pitchFamily="34" charset="0"/>
              </a:defRPr>
            </a:lvl1pPr>
            <a:lvl2pPr marL="457200" indent="0">
              <a:buNone/>
              <a:defRPr/>
            </a:lvl2pPr>
          </a:lstStyle>
          <a:p>
            <a:pPr lvl="0"/>
            <a:r>
              <a:rPr lang="en-US"/>
              <a:t>Click to edit Master text styles</a:t>
            </a:r>
          </a:p>
        </p:txBody>
      </p:sp>
      <p:sp>
        <p:nvSpPr>
          <p:cNvPr id="7" name="Text Placeholder 2">
            <a:extLst>
              <a:ext uri="{FF2B5EF4-FFF2-40B4-BE49-F238E27FC236}">
                <a16:creationId xmlns:a16="http://schemas.microsoft.com/office/drawing/2014/main" id="{ADD3B825-2BDA-8DD1-FB3B-C1E55D04BBE7}"/>
              </a:ext>
            </a:extLst>
          </p:cNvPr>
          <p:cNvSpPr>
            <a:spLocks noGrp="1"/>
          </p:cNvSpPr>
          <p:nvPr>
            <p:ph type="body" idx="14"/>
          </p:nvPr>
        </p:nvSpPr>
        <p:spPr>
          <a:xfrm>
            <a:off x="503926" y="977238"/>
            <a:ext cx="8046720" cy="457200"/>
          </a:xfrm>
          <a:prstGeom prst="rect">
            <a:avLst/>
          </a:prstGeom>
        </p:spPr>
        <p:txBody>
          <a:bodyPr tIns="0" rIns="0" bIns="0" anchor="t">
            <a:normAutofit/>
          </a:bodyPr>
          <a:lstStyle>
            <a:lvl1pPr marL="0" indent="0">
              <a:buNone/>
              <a:defRPr sz="1200" b="0">
                <a:solidFill>
                  <a:srgbClr val="7F7F7F"/>
                </a:solidFill>
                <a:latin typeface="Arial Nova" panose="020B05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2" name="Straight Connector 11">
            <a:extLst>
              <a:ext uri="{FF2B5EF4-FFF2-40B4-BE49-F238E27FC236}">
                <a16:creationId xmlns:a16="http://schemas.microsoft.com/office/drawing/2014/main" id="{A17A5E4C-01CF-87FB-8E94-852F0B1B78A2}"/>
              </a:ext>
            </a:extLst>
          </p:cNvPr>
          <p:cNvCxnSpPr>
            <a:cxnSpLocks/>
          </p:cNvCxnSpPr>
          <p:nvPr userDrawn="1"/>
        </p:nvCxnSpPr>
        <p:spPr>
          <a:xfrm>
            <a:off x="457200" y="6500660"/>
            <a:ext cx="8229600" cy="0"/>
          </a:xfrm>
          <a:prstGeom prst="line">
            <a:avLst/>
          </a:prstGeom>
          <a:ln w="9525">
            <a:solidFill>
              <a:srgbClr val="445C6E">
                <a:alpha val="9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780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Layout 4">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A7C6E06-0AF6-B531-39CA-E09E8CDEC382}"/>
              </a:ext>
            </a:extLst>
          </p:cNvPr>
          <p:cNvSpPr/>
          <p:nvPr userDrawn="1"/>
        </p:nvSpPr>
        <p:spPr>
          <a:xfrm>
            <a:off x="0" y="0"/>
            <a:ext cx="9144000" cy="51206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27CB65D1-C5E1-ED0D-F783-3458CAF6F549}"/>
              </a:ext>
            </a:extLst>
          </p:cNvPr>
          <p:cNvSpPr>
            <a:spLocks noGrp="1"/>
          </p:cNvSpPr>
          <p:nvPr>
            <p:ph type="title"/>
          </p:nvPr>
        </p:nvSpPr>
        <p:spPr>
          <a:xfrm>
            <a:off x="503926" y="593391"/>
            <a:ext cx="8046720" cy="365760"/>
          </a:xfrm>
          <a:prstGeom prst="rect">
            <a:avLst/>
          </a:prstGeom>
        </p:spPr>
        <p:txBody>
          <a:bodyPr rIns="0">
            <a:normAutofit/>
          </a:bodyPr>
          <a:lstStyle>
            <a:lvl1pPr>
              <a:defRPr sz="1850" b="1">
                <a:solidFill>
                  <a:srgbClr val="002D57"/>
                </a:solidFill>
                <a:latin typeface="Arial Nova" panose="020B0504020202020204" pitchFamily="34" charset="0"/>
              </a:defRPr>
            </a:lvl1pPr>
          </a:lstStyle>
          <a:p>
            <a:r>
              <a:rPr lang="en-US"/>
              <a:t>Click to edit Master title style</a:t>
            </a:r>
          </a:p>
        </p:txBody>
      </p:sp>
      <p:sp>
        <p:nvSpPr>
          <p:cNvPr id="5" name="Slide Number Placeholder 5">
            <a:extLst>
              <a:ext uri="{FF2B5EF4-FFF2-40B4-BE49-F238E27FC236}">
                <a16:creationId xmlns:a16="http://schemas.microsoft.com/office/drawing/2014/main" id="{47BC56AC-0C90-CF0E-4020-6C1011773A71}"/>
              </a:ext>
            </a:extLst>
          </p:cNvPr>
          <p:cNvSpPr>
            <a:spLocks noGrp="1"/>
          </p:cNvSpPr>
          <p:nvPr>
            <p:ph type="sldNum" sz="quarter" idx="12"/>
          </p:nvPr>
        </p:nvSpPr>
        <p:spPr>
          <a:xfrm>
            <a:off x="7680960" y="6506332"/>
            <a:ext cx="914400" cy="274320"/>
          </a:xfrm>
          <a:prstGeom prst="rect">
            <a:avLst/>
          </a:prstGeom>
        </p:spPr>
        <p:txBody>
          <a:bodyPr tIns="54864"/>
          <a:lstStyle>
            <a:lvl1pPr algn="r">
              <a:defRPr sz="800">
                <a:solidFill>
                  <a:srgbClr val="7F7F7F"/>
                </a:solidFill>
                <a:latin typeface="Arial Nova" panose="020B0504020202020204" pitchFamily="34" charset="0"/>
              </a:defRPr>
            </a:lvl1pPr>
          </a:lstStyle>
          <a:p>
            <a:fld id="{9127CB15-A8DD-42C8-BF1E-59D42D96C6D3}" type="slidenum">
              <a:rPr lang="en-US" smtClean="0"/>
              <a:pPr/>
              <a:t>‹#›</a:t>
            </a:fld>
            <a:endParaRPr lang="en-US"/>
          </a:p>
        </p:txBody>
      </p:sp>
      <p:sp>
        <p:nvSpPr>
          <p:cNvPr id="6" name="Text Placeholder 7">
            <a:extLst>
              <a:ext uri="{FF2B5EF4-FFF2-40B4-BE49-F238E27FC236}">
                <a16:creationId xmlns:a16="http://schemas.microsoft.com/office/drawing/2014/main" id="{E0C9CAE1-B039-E2C9-CEB2-62CE5F22C23C}"/>
              </a:ext>
            </a:extLst>
          </p:cNvPr>
          <p:cNvSpPr>
            <a:spLocks noGrp="1"/>
          </p:cNvSpPr>
          <p:nvPr>
            <p:ph type="body" sz="quarter" idx="13"/>
          </p:nvPr>
        </p:nvSpPr>
        <p:spPr>
          <a:xfrm>
            <a:off x="457200" y="6102392"/>
            <a:ext cx="8138160" cy="402336"/>
          </a:xfrm>
          <a:prstGeom prst="rect">
            <a:avLst/>
          </a:prstGeom>
          <a:noFill/>
        </p:spPr>
        <p:txBody>
          <a:bodyPr anchor="b">
            <a:normAutofit/>
          </a:bodyPr>
          <a:lstStyle>
            <a:lvl1pPr marL="0" indent="0">
              <a:buNone/>
              <a:defRPr sz="750">
                <a:solidFill>
                  <a:srgbClr val="000000"/>
                </a:solidFill>
                <a:latin typeface="Arial Narrow" panose="020B0606020202030204" pitchFamily="34" charset="0"/>
                <a:cs typeface="Arial" panose="020B0604020202020204" pitchFamily="34" charset="0"/>
              </a:defRPr>
            </a:lvl1pPr>
            <a:lvl2pPr marL="457200" indent="0">
              <a:buNone/>
              <a:defRPr/>
            </a:lvl2pPr>
          </a:lstStyle>
          <a:p>
            <a:pPr lvl="0"/>
            <a:r>
              <a:rPr lang="en-US"/>
              <a:t>Click to edit Master text styles</a:t>
            </a:r>
          </a:p>
        </p:txBody>
      </p:sp>
      <p:cxnSp>
        <p:nvCxnSpPr>
          <p:cNvPr id="12" name="Straight Connector 11">
            <a:extLst>
              <a:ext uri="{FF2B5EF4-FFF2-40B4-BE49-F238E27FC236}">
                <a16:creationId xmlns:a16="http://schemas.microsoft.com/office/drawing/2014/main" id="{A17A5E4C-01CF-87FB-8E94-852F0B1B78A2}"/>
              </a:ext>
            </a:extLst>
          </p:cNvPr>
          <p:cNvCxnSpPr>
            <a:cxnSpLocks/>
          </p:cNvCxnSpPr>
          <p:nvPr userDrawn="1"/>
        </p:nvCxnSpPr>
        <p:spPr>
          <a:xfrm>
            <a:off x="457200" y="6500660"/>
            <a:ext cx="8229600" cy="0"/>
          </a:xfrm>
          <a:prstGeom prst="line">
            <a:avLst/>
          </a:prstGeom>
          <a:ln w="9525">
            <a:solidFill>
              <a:srgbClr val="445C6E">
                <a:alpha val="9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6002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age Break">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DA8BA18-C141-31F0-96CE-05A50EB520A4}"/>
              </a:ext>
            </a:extLst>
          </p:cNvPr>
          <p:cNvCxnSpPr>
            <a:cxnSpLocks/>
          </p:cNvCxnSpPr>
          <p:nvPr userDrawn="1"/>
        </p:nvCxnSpPr>
        <p:spPr>
          <a:xfrm>
            <a:off x="702231" y="3765146"/>
            <a:ext cx="6254496" cy="0"/>
          </a:xfrm>
          <a:prstGeom prst="line">
            <a:avLst/>
          </a:prstGeom>
          <a:ln w="10795">
            <a:solidFill>
              <a:srgbClr val="7F7F7F"/>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CD16A58-08A1-1D24-8211-FDEDC446F5AC}"/>
              </a:ext>
            </a:extLst>
          </p:cNvPr>
          <p:cNvSpPr>
            <a:spLocks noGrp="1"/>
          </p:cNvSpPr>
          <p:nvPr>
            <p:ph type="title"/>
          </p:nvPr>
        </p:nvSpPr>
        <p:spPr>
          <a:xfrm>
            <a:off x="721281" y="3909690"/>
            <a:ext cx="6035040" cy="365760"/>
          </a:xfrm>
          <a:prstGeom prst="rect">
            <a:avLst/>
          </a:prstGeom>
        </p:spPr>
        <p:txBody>
          <a:bodyPr rIns="0">
            <a:noAutofit/>
          </a:bodyPr>
          <a:lstStyle>
            <a:lvl1pPr>
              <a:defRPr sz="2000" b="0">
                <a:solidFill>
                  <a:srgbClr val="002D57"/>
                </a:solidFill>
                <a:latin typeface="Arial" panose="020B0604020202020204" pitchFamily="34" charset="0"/>
                <a:cs typeface="Arial" panose="020B0604020202020204" pitchFamily="34" charset="0"/>
              </a:defRPr>
            </a:lvl1pPr>
          </a:lstStyle>
          <a:p>
            <a:r>
              <a:rPr lang="en-US"/>
              <a:t>Click to edit Master title style</a:t>
            </a:r>
          </a:p>
        </p:txBody>
      </p:sp>
      <p:sp>
        <p:nvSpPr>
          <p:cNvPr id="4" name="object 26">
            <a:extLst>
              <a:ext uri="{FF2B5EF4-FFF2-40B4-BE49-F238E27FC236}">
                <a16:creationId xmlns:a16="http://schemas.microsoft.com/office/drawing/2014/main" id="{33EA79C4-372B-31C4-D2FB-73A4CED7162F}"/>
              </a:ext>
            </a:extLst>
          </p:cNvPr>
          <p:cNvSpPr/>
          <p:nvPr userDrawn="1"/>
        </p:nvSpPr>
        <p:spPr>
          <a:xfrm>
            <a:off x="0" y="0"/>
            <a:ext cx="128054" cy="6858000"/>
          </a:xfrm>
          <a:prstGeom prst="rect">
            <a:avLst/>
          </a:prstGeom>
          <a:solidFill>
            <a:srgbClr val="F2F2F2"/>
          </a:solidFill>
        </p:spPr>
        <p:txBody>
          <a:bodyPr wrap="square" lIns="0" tIns="0" rIns="0" bIns="0" rtlCol="0"/>
          <a:lstStyle/>
          <a:p>
            <a:endParaRPr/>
          </a:p>
        </p:txBody>
      </p:sp>
    </p:spTree>
    <p:extLst>
      <p:ext uri="{BB962C8B-B14F-4D97-AF65-F5344CB8AC3E}">
        <p14:creationId xmlns:p14="http://schemas.microsoft.com/office/powerpoint/2010/main" val="608900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claimer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62A941-7844-CC79-319B-25FA140BF548}"/>
              </a:ext>
            </a:extLst>
          </p:cNvPr>
          <p:cNvSpPr>
            <a:spLocks noGrp="1"/>
          </p:cNvSpPr>
          <p:nvPr>
            <p:ph type="title" hasCustomPrompt="1"/>
          </p:nvPr>
        </p:nvSpPr>
        <p:spPr>
          <a:xfrm>
            <a:off x="503926" y="593391"/>
            <a:ext cx="8046720" cy="365760"/>
          </a:xfrm>
          <a:prstGeom prst="rect">
            <a:avLst/>
          </a:prstGeom>
        </p:spPr>
        <p:txBody>
          <a:bodyPr rIns="0">
            <a:normAutofit/>
          </a:bodyPr>
          <a:lstStyle>
            <a:lvl1pPr>
              <a:defRPr sz="1850" b="1">
                <a:solidFill>
                  <a:srgbClr val="002D57"/>
                </a:solidFill>
                <a:latin typeface="Arial Nova" panose="020B0504020202020204" pitchFamily="34" charset="0"/>
              </a:defRPr>
            </a:lvl1pPr>
          </a:lstStyle>
          <a:p>
            <a:r>
              <a:rPr lang="en-US"/>
              <a:t>Disclaimer</a:t>
            </a:r>
          </a:p>
        </p:txBody>
      </p:sp>
      <p:sp>
        <p:nvSpPr>
          <p:cNvPr id="4" name="Content Placeholder 2">
            <a:extLst>
              <a:ext uri="{FF2B5EF4-FFF2-40B4-BE49-F238E27FC236}">
                <a16:creationId xmlns:a16="http://schemas.microsoft.com/office/drawing/2014/main" id="{3F8E0654-DF5A-AE50-36D3-BEB2EC1C54CE}"/>
              </a:ext>
            </a:extLst>
          </p:cNvPr>
          <p:cNvSpPr>
            <a:spLocks noGrp="1"/>
          </p:cNvSpPr>
          <p:nvPr>
            <p:ph idx="1"/>
          </p:nvPr>
        </p:nvSpPr>
        <p:spPr>
          <a:xfrm>
            <a:off x="503926" y="1002639"/>
            <a:ext cx="8046720" cy="5376672"/>
          </a:xfrm>
          <a:prstGeom prst="rect">
            <a:avLst/>
          </a:prstGeom>
        </p:spPr>
        <p:txBody>
          <a:bodyPr rIns="0">
            <a:normAutofit/>
          </a:bodyPr>
          <a:lstStyle>
            <a:lvl1pPr marL="0" indent="0">
              <a:spcBef>
                <a:spcPts val="0"/>
              </a:spcBef>
              <a:spcAft>
                <a:spcPts val="1000"/>
              </a:spcAft>
              <a:buClr>
                <a:srgbClr val="445C6E"/>
              </a:buClr>
              <a:buSzPct val="175000"/>
              <a:buFontTx/>
              <a:buNone/>
              <a:defRPr sz="800">
                <a:latin typeface="Arial" panose="020B0604020202020204" pitchFamily="34" charset="0"/>
                <a:cs typeface="Arial" panose="020B0604020202020204" pitchFamily="34" charset="0"/>
              </a:defRPr>
            </a:lvl1pPr>
            <a:lvl2pPr>
              <a:defRPr sz="1100">
                <a:latin typeface="Arial Nova Cond" panose="020B0506020202020204" pitchFamily="34" charset="0"/>
              </a:defRPr>
            </a:lvl2pPr>
            <a:lvl3pPr>
              <a:defRPr sz="1100">
                <a:latin typeface="Arial Nova Cond" panose="020B0506020202020204" pitchFamily="34" charset="0"/>
              </a:defRPr>
            </a:lvl3pPr>
            <a:lvl4pPr>
              <a:defRPr sz="1100">
                <a:latin typeface="Arial Nova Cond" panose="020B0506020202020204" pitchFamily="34" charset="0"/>
              </a:defRPr>
            </a:lvl4pPr>
            <a:lvl5pPr>
              <a:defRPr sz="1100">
                <a:latin typeface="Arial Nova Cond" panose="020B0506020202020204" pitchFamily="34" charset="0"/>
              </a:defRPr>
            </a:lvl5pPr>
          </a:lstStyle>
          <a:p>
            <a:pPr lvl="0"/>
            <a:r>
              <a:rPr lang="en-US"/>
              <a:t>Click to edit Master text styles</a:t>
            </a:r>
          </a:p>
        </p:txBody>
      </p:sp>
      <p:sp>
        <p:nvSpPr>
          <p:cNvPr id="5" name="Rectangle 4">
            <a:extLst>
              <a:ext uri="{FF2B5EF4-FFF2-40B4-BE49-F238E27FC236}">
                <a16:creationId xmlns:a16="http://schemas.microsoft.com/office/drawing/2014/main" id="{3B41CD23-FD5C-1E96-5D0A-67EE623060B7}"/>
              </a:ext>
            </a:extLst>
          </p:cNvPr>
          <p:cNvSpPr/>
          <p:nvPr userDrawn="1"/>
        </p:nvSpPr>
        <p:spPr>
          <a:xfrm>
            <a:off x="0" y="0"/>
            <a:ext cx="9144000" cy="51206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a:extLst>
              <a:ext uri="{FF2B5EF4-FFF2-40B4-BE49-F238E27FC236}">
                <a16:creationId xmlns:a16="http://schemas.microsoft.com/office/drawing/2014/main" id="{4273D28C-2E2F-38CD-0E3B-FFDDB84EAC47}"/>
              </a:ext>
            </a:extLst>
          </p:cNvPr>
          <p:cNvSpPr>
            <a:spLocks noGrp="1"/>
          </p:cNvSpPr>
          <p:nvPr>
            <p:ph type="sldNum" sz="quarter" idx="12"/>
          </p:nvPr>
        </p:nvSpPr>
        <p:spPr>
          <a:xfrm>
            <a:off x="7680960" y="6506332"/>
            <a:ext cx="914400" cy="274320"/>
          </a:xfrm>
          <a:prstGeom prst="rect">
            <a:avLst/>
          </a:prstGeom>
        </p:spPr>
        <p:txBody>
          <a:bodyPr tIns="54864"/>
          <a:lstStyle>
            <a:lvl1pPr algn="r">
              <a:defRPr sz="800">
                <a:solidFill>
                  <a:srgbClr val="7F7F7F"/>
                </a:solidFill>
                <a:latin typeface="Arial Nova" panose="020B0504020202020204" pitchFamily="34" charset="0"/>
              </a:defRPr>
            </a:lvl1pPr>
          </a:lstStyle>
          <a:p>
            <a:fld id="{9127CB15-A8DD-42C8-BF1E-59D42D96C6D3}" type="slidenum">
              <a:rPr lang="en-US" smtClean="0"/>
              <a:pPr/>
              <a:t>‹#›</a:t>
            </a:fld>
            <a:endParaRPr lang="en-US"/>
          </a:p>
        </p:txBody>
      </p:sp>
      <p:cxnSp>
        <p:nvCxnSpPr>
          <p:cNvPr id="16" name="Straight Connector 15">
            <a:extLst>
              <a:ext uri="{FF2B5EF4-FFF2-40B4-BE49-F238E27FC236}">
                <a16:creationId xmlns:a16="http://schemas.microsoft.com/office/drawing/2014/main" id="{F586BE28-B121-69D4-5E9D-D9AEA23101E8}"/>
              </a:ext>
            </a:extLst>
          </p:cNvPr>
          <p:cNvCxnSpPr>
            <a:cxnSpLocks/>
          </p:cNvCxnSpPr>
          <p:nvPr userDrawn="1"/>
        </p:nvCxnSpPr>
        <p:spPr>
          <a:xfrm>
            <a:off x="457200" y="6500660"/>
            <a:ext cx="8229600" cy="0"/>
          </a:xfrm>
          <a:prstGeom prst="line">
            <a:avLst/>
          </a:prstGeom>
          <a:ln w="9525">
            <a:solidFill>
              <a:srgbClr val="445C6E">
                <a:alpha val="9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3462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4222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8933235B-E110-6E18-5D64-15738FBF8EB6}"/>
              </a:ext>
            </a:extLst>
          </p:cNvPr>
          <p:cNvSpPr/>
          <p:nvPr userDrawn="1"/>
        </p:nvSpPr>
        <p:spPr>
          <a:xfrm>
            <a:off x="5784948" y="1616435"/>
            <a:ext cx="1188720" cy="1097280"/>
          </a:xfrm>
          <a:prstGeom prst="rect">
            <a:avLst/>
          </a:prstGeom>
          <a:solidFill>
            <a:srgbClr val="2C8486"/>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Thorofare</a:t>
            </a:r>
          </a:p>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100" b="0" i="1" u="none" strike="noStrike" kern="0" cap="none" spc="0" normalizeH="0" baseline="0" noProof="0">
              <a:ln>
                <a:noFill/>
              </a:ln>
              <a:solidFill>
                <a:srgbClr val="FFFFFF"/>
              </a:solidFill>
              <a:effectLst/>
              <a:uLnTx/>
              <a:uFillTx/>
            </a:endParaRPr>
          </a:p>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PRIMARY</a:t>
            </a:r>
          </a:p>
        </p:txBody>
      </p:sp>
      <p:sp>
        <p:nvSpPr>
          <p:cNvPr id="52" name="Rectangle 51">
            <a:extLst>
              <a:ext uri="{FF2B5EF4-FFF2-40B4-BE49-F238E27FC236}">
                <a16:creationId xmlns:a16="http://schemas.microsoft.com/office/drawing/2014/main" id="{7C984277-57B2-8A12-B2F6-A4B6F253D58D}"/>
              </a:ext>
            </a:extLst>
          </p:cNvPr>
          <p:cNvSpPr/>
          <p:nvPr userDrawn="1"/>
        </p:nvSpPr>
        <p:spPr>
          <a:xfrm>
            <a:off x="7394136" y="1616435"/>
            <a:ext cx="1188720" cy="1097280"/>
          </a:xfrm>
          <a:prstGeom prst="rect">
            <a:avLst/>
          </a:prstGeom>
          <a:solidFill>
            <a:srgbClr val="1D5749"/>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MN</a:t>
            </a:r>
          </a:p>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100" b="0" i="1" u="none" strike="noStrike" kern="0" cap="none" spc="0" normalizeH="0" baseline="0" noProof="0">
              <a:ln>
                <a:noFill/>
              </a:ln>
              <a:solidFill>
                <a:srgbClr val="FFFFFF"/>
              </a:solidFill>
              <a:effectLst/>
              <a:uLnTx/>
              <a:uFillTx/>
            </a:endParaRPr>
          </a:p>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Primary</a:t>
            </a:r>
          </a:p>
        </p:txBody>
      </p:sp>
      <p:sp>
        <p:nvSpPr>
          <p:cNvPr id="53" name="Rectangle 52">
            <a:extLst>
              <a:ext uri="{FF2B5EF4-FFF2-40B4-BE49-F238E27FC236}">
                <a16:creationId xmlns:a16="http://schemas.microsoft.com/office/drawing/2014/main" id="{27423CEC-9D87-2B6F-CD81-F97A60E83686}"/>
              </a:ext>
            </a:extLst>
          </p:cNvPr>
          <p:cNvSpPr/>
          <p:nvPr userDrawn="1"/>
        </p:nvSpPr>
        <p:spPr>
          <a:xfrm>
            <a:off x="500187" y="1387835"/>
            <a:ext cx="1645920" cy="1554480"/>
          </a:xfrm>
          <a:prstGeom prst="rect">
            <a:avLst/>
          </a:prstGeom>
          <a:solidFill>
            <a:srgbClr val="002D57"/>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Callodine Group</a:t>
            </a:r>
          </a:p>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100" b="0" i="1" u="none" strike="noStrike" kern="0" cap="none" spc="0" normalizeH="0" baseline="0" noProof="0">
              <a:ln>
                <a:noFill/>
              </a:ln>
              <a:solidFill>
                <a:srgbClr val="FFFFFF"/>
              </a:solidFill>
              <a:effectLst/>
              <a:uLnTx/>
              <a:uFillTx/>
            </a:endParaRPr>
          </a:p>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PRIMARY / BASE COLOR</a:t>
            </a:r>
          </a:p>
        </p:txBody>
      </p:sp>
      <p:sp>
        <p:nvSpPr>
          <p:cNvPr id="54" name="Rectangle 53">
            <a:extLst>
              <a:ext uri="{FF2B5EF4-FFF2-40B4-BE49-F238E27FC236}">
                <a16:creationId xmlns:a16="http://schemas.microsoft.com/office/drawing/2014/main" id="{0DB994ED-5368-BD9E-7AC2-04090199F7E5}"/>
              </a:ext>
            </a:extLst>
          </p:cNvPr>
          <p:cNvSpPr/>
          <p:nvPr userDrawn="1"/>
        </p:nvSpPr>
        <p:spPr>
          <a:xfrm>
            <a:off x="4175761" y="1616435"/>
            <a:ext cx="1188720" cy="1097280"/>
          </a:xfrm>
          <a:prstGeom prst="rect">
            <a:avLst/>
          </a:prstGeom>
          <a:solidFill>
            <a:srgbClr val="739DBA"/>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CCF</a:t>
            </a:r>
          </a:p>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100" b="0" i="1" u="none" strike="noStrike" kern="0" cap="none" spc="0" normalizeH="0" baseline="0" noProof="0">
              <a:ln>
                <a:noFill/>
              </a:ln>
              <a:solidFill>
                <a:srgbClr val="FFFFFF"/>
              </a:solidFill>
              <a:effectLst/>
              <a:uLnTx/>
              <a:uFillTx/>
            </a:endParaRPr>
          </a:p>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PRIMARY</a:t>
            </a:r>
          </a:p>
        </p:txBody>
      </p:sp>
      <p:sp>
        <p:nvSpPr>
          <p:cNvPr id="55" name="Rectangle 54">
            <a:extLst>
              <a:ext uri="{FF2B5EF4-FFF2-40B4-BE49-F238E27FC236}">
                <a16:creationId xmlns:a16="http://schemas.microsoft.com/office/drawing/2014/main" id="{9A49166B-AA72-2470-3A5C-BCDD5AF302A6}"/>
              </a:ext>
            </a:extLst>
          </p:cNvPr>
          <p:cNvSpPr/>
          <p:nvPr userDrawn="1"/>
        </p:nvSpPr>
        <p:spPr>
          <a:xfrm>
            <a:off x="500187" y="1107843"/>
            <a:ext cx="2643040" cy="274320"/>
          </a:xfrm>
          <a:prstGeom prst="rect">
            <a:avLst/>
          </a:prstGeom>
          <a:noFill/>
          <a:ln w="12700" cap="flat" cmpd="sng" algn="ctr">
            <a:noFill/>
            <a:prstDash val="solid"/>
            <a:miter lim="800000"/>
          </a:ln>
          <a:effectLst/>
        </p:spPr>
        <p:txBody>
          <a:bodyPr lIns="0" tIns="0" r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Primaries</a:t>
            </a:r>
          </a:p>
        </p:txBody>
      </p:sp>
      <p:sp>
        <p:nvSpPr>
          <p:cNvPr id="56" name="Rectangle 55">
            <a:extLst>
              <a:ext uri="{FF2B5EF4-FFF2-40B4-BE49-F238E27FC236}">
                <a16:creationId xmlns:a16="http://schemas.microsoft.com/office/drawing/2014/main" id="{DCF76596-DAC8-E745-F7FF-6D93AA49977D}"/>
              </a:ext>
            </a:extLst>
          </p:cNvPr>
          <p:cNvSpPr/>
          <p:nvPr userDrawn="1"/>
        </p:nvSpPr>
        <p:spPr>
          <a:xfrm>
            <a:off x="2566574" y="1616435"/>
            <a:ext cx="1188720" cy="1097280"/>
          </a:xfrm>
          <a:prstGeom prst="rect">
            <a:avLst/>
          </a:prstGeom>
          <a:solidFill>
            <a:srgbClr val="005BBB"/>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Callodine Capital</a:t>
            </a:r>
          </a:p>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100" b="0" i="1" u="none" strike="noStrike" kern="0" cap="none" spc="0" normalizeH="0" baseline="0" noProof="0">
              <a:ln>
                <a:noFill/>
              </a:ln>
              <a:solidFill>
                <a:srgbClr val="FFFFFF"/>
              </a:solidFill>
              <a:effectLst/>
              <a:uLnTx/>
              <a:uFillTx/>
            </a:endParaRPr>
          </a:p>
          <a:p>
            <a:pPr marL="0" marR="0" lvl="0" indent="0" algn="ctr" defTabSz="914400" eaLnBrk="1" fontAlgn="auto" latinLnBrk="0" hangingPunct="1">
              <a:lnSpc>
                <a:spcPct val="100000"/>
              </a:lnSpc>
              <a:spcBef>
                <a:spcPts val="0"/>
              </a:spcBef>
              <a:spcAft>
                <a:spcPts val="200"/>
              </a:spcAft>
              <a:buClrTx/>
              <a:buSzTx/>
              <a:buFontTx/>
              <a:buNone/>
              <a:tabLst/>
              <a:defRPr/>
            </a:pPr>
            <a:r>
              <a:rPr kumimoji="0" lang="en-US" sz="1100" b="0" i="1" u="none" strike="noStrike" kern="0" cap="none" spc="0" normalizeH="0" baseline="0" noProof="0">
                <a:ln>
                  <a:noFill/>
                </a:ln>
                <a:solidFill>
                  <a:srgbClr val="FFFFFF"/>
                </a:solidFill>
                <a:effectLst/>
                <a:uLnTx/>
                <a:uFillTx/>
              </a:rPr>
              <a:t>PRIMARY</a:t>
            </a:r>
          </a:p>
        </p:txBody>
      </p:sp>
      <p:sp>
        <p:nvSpPr>
          <p:cNvPr id="57" name="Rectangle 56">
            <a:extLst>
              <a:ext uri="{FF2B5EF4-FFF2-40B4-BE49-F238E27FC236}">
                <a16:creationId xmlns:a16="http://schemas.microsoft.com/office/drawing/2014/main" id="{737A2612-57FC-8D2F-D702-7D6C532AA4BB}"/>
              </a:ext>
            </a:extLst>
          </p:cNvPr>
          <p:cNvSpPr/>
          <p:nvPr userDrawn="1"/>
        </p:nvSpPr>
        <p:spPr>
          <a:xfrm>
            <a:off x="5710000" y="3857032"/>
            <a:ext cx="640080" cy="548640"/>
          </a:xfrm>
          <a:prstGeom prst="rect">
            <a:avLst/>
          </a:prstGeom>
          <a:solidFill>
            <a:srgbClr val="196774"/>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D441298C-1E5F-CB6E-2DBA-798CEADC7E61}"/>
              </a:ext>
            </a:extLst>
          </p:cNvPr>
          <p:cNvSpPr/>
          <p:nvPr userDrawn="1"/>
        </p:nvSpPr>
        <p:spPr>
          <a:xfrm>
            <a:off x="4221482" y="3857032"/>
            <a:ext cx="640080" cy="548640"/>
          </a:xfrm>
          <a:prstGeom prst="rect">
            <a:avLst/>
          </a:prstGeom>
          <a:solidFill>
            <a:srgbClr val="5A9897"/>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C8B26C96-B863-7F72-1E15-5CDEEB724F11}"/>
              </a:ext>
            </a:extLst>
          </p:cNvPr>
          <p:cNvSpPr/>
          <p:nvPr userDrawn="1"/>
        </p:nvSpPr>
        <p:spPr>
          <a:xfrm>
            <a:off x="7198518" y="3857032"/>
            <a:ext cx="640080" cy="548640"/>
          </a:xfrm>
          <a:prstGeom prst="rect">
            <a:avLst/>
          </a:prstGeom>
          <a:solidFill>
            <a:srgbClr val="5E5A56"/>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endParaRPr>
          </a:p>
        </p:txBody>
      </p:sp>
      <p:sp>
        <p:nvSpPr>
          <p:cNvPr id="60" name="Rectangle 59">
            <a:extLst>
              <a:ext uri="{FF2B5EF4-FFF2-40B4-BE49-F238E27FC236}">
                <a16:creationId xmlns:a16="http://schemas.microsoft.com/office/drawing/2014/main" id="{4B35D38F-4F51-4F86-21AB-B7F6FF309B94}"/>
              </a:ext>
            </a:extLst>
          </p:cNvPr>
          <p:cNvSpPr/>
          <p:nvPr userDrawn="1"/>
        </p:nvSpPr>
        <p:spPr>
          <a:xfrm>
            <a:off x="4965741" y="3857032"/>
            <a:ext cx="640080" cy="548640"/>
          </a:xfrm>
          <a:prstGeom prst="rect">
            <a:avLst/>
          </a:prstGeom>
          <a:solidFill>
            <a:srgbClr val="3AAFAC"/>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B8FF3AA1-BDAB-14EB-9FD7-53DA3267065B}"/>
              </a:ext>
            </a:extLst>
          </p:cNvPr>
          <p:cNvSpPr/>
          <p:nvPr userDrawn="1"/>
        </p:nvSpPr>
        <p:spPr>
          <a:xfrm>
            <a:off x="7942776" y="3857032"/>
            <a:ext cx="640080" cy="548640"/>
          </a:xfrm>
          <a:prstGeom prst="rect">
            <a:avLst/>
          </a:prstGeom>
          <a:solidFill>
            <a:srgbClr val="565C5E"/>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7186F92-6664-78E7-3C3B-985E93DB5270}"/>
              </a:ext>
            </a:extLst>
          </p:cNvPr>
          <p:cNvSpPr/>
          <p:nvPr userDrawn="1"/>
        </p:nvSpPr>
        <p:spPr>
          <a:xfrm>
            <a:off x="6454259" y="3857032"/>
            <a:ext cx="640080" cy="548640"/>
          </a:xfrm>
          <a:prstGeom prst="rect">
            <a:avLst/>
          </a:prstGeom>
          <a:solidFill>
            <a:srgbClr val="ABABAB"/>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endParaRPr>
          </a:p>
        </p:txBody>
      </p:sp>
      <p:sp>
        <p:nvSpPr>
          <p:cNvPr id="63" name="Rectangle 62">
            <a:extLst>
              <a:ext uri="{FF2B5EF4-FFF2-40B4-BE49-F238E27FC236}">
                <a16:creationId xmlns:a16="http://schemas.microsoft.com/office/drawing/2014/main" id="{245DB9AE-673B-C23D-A5A8-C5482ABDCA2D}"/>
              </a:ext>
            </a:extLst>
          </p:cNvPr>
          <p:cNvSpPr/>
          <p:nvPr userDrawn="1"/>
        </p:nvSpPr>
        <p:spPr>
          <a:xfrm>
            <a:off x="1244446" y="3857032"/>
            <a:ext cx="640080" cy="548640"/>
          </a:xfrm>
          <a:prstGeom prst="rect">
            <a:avLst/>
          </a:prstGeom>
          <a:solidFill>
            <a:srgbClr val="4498D4"/>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1D74D4F9-4748-F66A-5C83-77D5E0411B8D}"/>
              </a:ext>
            </a:extLst>
          </p:cNvPr>
          <p:cNvSpPr/>
          <p:nvPr userDrawn="1"/>
        </p:nvSpPr>
        <p:spPr>
          <a:xfrm>
            <a:off x="3477223" y="3857032"/>
            <a:ext cx="640080" cy="548640"/>
          </a:xfrm>
          <a:prstGeom prst="rect">
            <a:avLst/>
          </a:prstGeom>
          <a:solidFill>
            <a:srgbClr val="799FAB"/>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84FEBBAB-9AB6-02DA-1DFB-926B6922EAA5}"/>
              </a:ext>
            </a:extLst>
          </p:cNvPr>
          <p:cNvSpPr/>
          <p:nvPr userDrawn="1"/>
        </p:nvSpPr>
        <p:spPr>
          <a:xfrm>
            <a:off x="500187" y="3857032"/>
            <a:ext cx="640080" cy="548640"/>
          </a:xfrm>
          <a:prstGeom prst="rect">
            <a:avLst/>
          </a:prstGeom>
          <a:solidFill>
            <a:srgbClr val="204F8C"/>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C79CE26B-DB38-DCCC-CC53-B15DCCB5F407}"/>
              </a:ext>
            </a:extLst>
          </p:cNvPr>
          <p:cNvSpPr/>
          <p:nvPr userDrawn="1"/>
        </p:nvSpPr>
        <p:spPr>
          <a:xfrm>
            <a:off x="2732964" y="3857032"/>
            <a:ext cx="640080" cy="548640"/>
          </a:xfrm>
          <a:prstGeom prst="rect">
            <a:avLst/>
          </a:prstGeom>
          <a:solidFill>
            <a:srgbClr val="445C6E"/>
          </a:solidFill>
          <a:ln w="12700" cap="flat" cmpd="sng" algn="ctr">
            <a:noFill/>
            <a:prstDash val="solid"/>
            <a:miter lim="800000"/>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B20DFF59-F264-775A-BFC2-EA1A744A0465}"/>
              </a:ext>
            </a:extLst>
          </p:cNvPr>
          <p:cNvSpPr/>
          <p:nvPr userDrawn="1"/>
        </p:nvSpPr>
        <p:spPr>
          <a:xfrm>
            <a:off x="1988705" y="3857032"/>
            <a:ext cx="640080" cy="548640"/>
          </a:xfrm>
          <a:prstGeom prst="rect">
            <a:avLst/>
          </a:prstGeom>
          <a:solidFill>
            <a:srgbClr val="83B2D4"/>
          </a:solidFill>
          <a:ln w="3175" cap="flat">
            <a:noFill/>
            <a:miter lim="400000"/>
          </a:ln>
          <a:effectLst/>
        </p:spPr>
        <p:txBody>
          <a:bodyPr wrap="square" lIns="0" tIns="0" rIns="0" bIns="0" numCol="1" anchor="ctr">
            <a:noAutofit/>
          </a:bodyPr>
          <a:lstStyle/>
          <a:p>
            <a:pPr marL="0" marR="0" lvl="0" indent="0" algn="ctr" defTabSz="914400" eaLnBrk="1" fontAlgn="auto" latinLnBrk="0" hangingPunct="1">
              <a:lnSpc>
                <a:spcPct val="100000"/>
              </a:lnSpc>
              <a:spcBef>
                <a:spcPts val="0"/>
              </a:spcBef>
              <a:spcAft>
                <a:spcPts val="200"/>
              </a:spcAft>
              <a:buClrTx/>
              <a:buSzTx/>
              <a:buFontTx/>
              <a:buNone/>
              <a:tabLst/>
              <a:defRPr/>
            </a:pPr>
            <a:endParaRPr kumimoji="0" lang="en-US" sz="1050" b="0" i="1" u="none" strike="noStrike" kern="0" cap="none" spc="0" normalizeH="0" baseline="0" noProof="0">
              <a:ln>
                <a:noFill/>
              </a:ln>
              <a:solidFill>
                <a:srgbClr val="FFFFFF"/>
              </a:solidFill>
              <a:effectLst/>
              <a:uLnTx/>
              <a:uFillTx/>
            </a:endParaRPr>
          </a:p>
        </p:txBody>
      </p:sp>
      <p:sp>
        <p:nvSpPr>
          <p:cNvPr id="68" name="Rectangle 67">
            <a:extLst>
              <a:ext uri="{FF2B5EF4-FFF2-40B4-BE49-F238E27FC236}">
                <a16:creationId xmlns:a16="http://schemas.microsoft.com/office/drawing/2014/main" id="{8E04EF3C-1FD6-A540-EE1C-B9429701E86A}"/>
              </a:ext>
            </a:extLst>
          </p:cNvPr>
          <p:cNvSpPr/>
          <p:nvPr userDrawn="1"/>
        </p:nvSpPr>
        <p:spPr>
          <a:xfrm>
            <a:off x="500187" y="3583250"/>
            <a:ext cx="2643040" cy="274320"/>
          </a:xfrm>
          <a:prstGeom prst="rect">
            <a:avLst/>
          </a:prstGeom>
          <a:noFill/>
          <a:ln w="12700" cap="flat" cmpd="sng" algn="ctr">
            <a:noFill/>
            <a:prstDash val="solid"/>
            <a:miter lim="800000"/>
          </a:ln>
          <a:effectLst/>
        </p:spPr>
        <p:txBody>
          <a:bodyPr lIns="0" tIns="0" r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Secondaries</a:t>
            </a:r>
          </a:p>
        </p:txBody>
      </p:sp>
      <p:sp>
        <p:nvSpPr>
          <p:cNvPr id="69" name="Rectangle 68">
            <a:extLst>
              <a:ext uri="{FF2B5EF4-FFF2-40B4-BE49-F238E27FC236}">
                <a16:creationId xmlns:a16="http://schemas.microsoft.com/office/drawing/2014/main" id="{86F03D6C-FFD8-E43D-16FC-93D98172C046}"/>
              </a:ext>
            </a:extLst>
          </p:cNvPr>
          <p:cNvSpPr/>
          <p:nvPr userDrawn="1"/>
        </p:nvSpPr>
        <p:spPr>
          <a:xfrm>
            <a:off x="500187" y="5313605"/>
            <a:ext cx="2286000" cy="457200"/>
          </a:xfrm>
          <a:prstGeom prst="rect">
            <a:avLst/>
          </a:prstGeom>
          <a:solidFill>
            <a:srgbClr val="F2F2F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A0509534-E502-EE93-5E06-C7C9F12910C4}"/>
              </a:ext>
            </a:extLst>
          </p:cNvPr>
          <p:cNvSpPr/>
          <p:nvPr userDrawn="1"/>
        </p:nvSpPr>
        <p:spPr>
          <a:xfrm>
            <a:off x="500187" y="5037642"/>
            <a:ext cx="2643040" cy="274320"/>
          </a:xfrm>
          <a:prstGeom prst="rect">
            <a:avLst/>
          </a:prstGeom>
          <a:noFill/>
          <a:ln w="12700" cap="flat" cmpd="sng" algn="ctr">
            <a:noFill/>
            <a:prstDash val="solid"/>
            <a:miter lim="800000"/>
          </a:ln>
          <a:effectLst/>
        </p:spPr>
        <p:txBody>
          <a:bodyPr lIns="0" tIns="0" r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Header, Footer, Background</a:t>
            </a:r>
          </a:p>
        </p:txBody>
      </p:sp>
      <p:sp>
        <p:nvSpPr>
          <p:cNvPr id="71" name="Rectangle 70">
            <a:extLst>
              <a:ext uri="{FF2B5EF4-FFF2-40B4-BE49-F238E27FC236}">
                <a16:creationId xmlns:a16="http://schemas.microsoft.com/office/drawing/2014/main" id="{A9A1A6CB-542B-4C6D-4101-51E5B863B8E5}"/>
              </a:ext>
            </a:extLst>
          </p:cNvPr>
          <p:cNvSpPr/>
          <p:nvPr userDrawn="1"/>
        </p:nvSpPr>
        <p:spPr>
          <a:xfrm>
            <a:off x="5437972" y="5037642"/>
            <a:ext cx="2643040" cy="274320"/>
          </a:xfrm>
          <a:prstGeom prst="rect">
            <a:avLst/>
          </a:prstGeom>
          <a:noFill/>
          <a:ln w="12700" cap="flat" cmpd="sng" algn="ctr">
            <a:noFill/>
            <a:prstDash val="solid"/>
            <a:miter lim="800000"/>
          </a:ln>
          <a:effectLst/>
        </p:spPr>
        <p:txBody>
          <a:bodyPr lIns="0" tIns="0" r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Alternative Colorways</a:t>
            </a:r>
          </a:p>
        </p:txBody>
      </p:sp>
      <p:sp>
        <p:nvSpPr>
          <p:cNvPr id="72" name="Rectangle 71">
            <a:extLst>
              <a:ext uri="{FF2B5EF4-FFF2-40B4-BE49-F238E27FC236}">
                <a16:creationId xmlns:a16="http://schemas.microsoft.com/office/drawing/2014/main" id="{590419FA-FE2F-BDDC-FE65-B5815DF809FE}"/>
              </a:ext>
            </a:extLst>
          </p:cNvPr>
          <p:cNvSpPr/>
          <p:nvPr userDrawn="1"/>
        </p:nvSpPr>
        <p:spPr>
          <a:xfrm>
            <a:off x="5437972" y="5313605"/>
            <a:ext cx="548640" cy="457200"/>
          </a:xfrm>
          <a:prstGeom prst="rect">
            <a:avLst/>
          </a:prstGeom>
          <a:solidFill>
            <a:srgbClr val="758D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2E9D8429-92AF-2CBE-9D97-924F8A962C6C}"/>
              </a:ext>
            </a:extLst>
          </p:cNvPr>
          <p:cNvSpPr/>
          <p:nvPr userDrawn="1"/>
        </p:nvSpPr>
        <p:spPr>
          <a:xfrm>
            <a:off x="6087033" y="5313605"/>
            <a:ext cx="548640" cy="457200"/>
          </a:xfrm>
          <a:prstGeom prst="rect">
            <a:avLst/>
          </a:prstGeom>
          <a:solidFill>
            <a:srgbClr val="687E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491372BA-D305-99FD-7EE3-91B6CB679481}"/>
              </a:ext>
            </a:extLst>
          </p:cNvPr>
          <p:cNvSpPr/>
          <p:nvPr userDrawn="1"/>
        </p:nvSpPr>
        <p:spPr>
          <a:xfrm>
            <a:off x="6736094" y="5313605"/>
            <a:ext cx="548640" cy="457200"/>
          </a:xfrm>
          <a:prstGeom prst="rect">
            <a:avLst/>
          </a:prstGeom>
          <a:solidFill>
            <a:srgbClr val="343F6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168AF19-0166-41DD-6F7F-8D562B054387}"/>
              </a:ext>
            </a:extLst>
          </p:cNvPr>
          <p:cNvSpPr/>
          <p:nvPr userDrawn="1"/>
        </p:nvSpPr>
        <p:spPr>
          <a:xfrm>
            <a:off x="7385155" y="5313605"/>
            <a:ext cx="548640" cy="457200"/>
          </a:xfrm>
          <a:prstGeom prst="rect">
            <a:avLst/>
          </a:prstGeom>
          <a:solidFill>
            <a:srgbClr val="F2B90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544C8814-F37D-8FFD-1729-04868FC5D72A}"/>
              </a:ext>
            </a:extLst>
          </p:cNvPr>
          <p:cNvSpPr/>
          <p:nvPr userDrawn="1"/>
        </p:nvSpPr>
        <p:spPr>
          <a:xfrm>
            <a:off x="8034216" y="5313605"/>
            <a:ext cx="548640" cy="457200"/>
          </a:xfrm>
          <a:prstGeom prst="rect">
            <a:avLst/>
          </a:prstGeom>
          <a:solidFill>
            <a:srgbClr val="F2A71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1"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Title 1">
            <a:extLst>
              <a:ext uri="{FF2B5EF4-FFF2-40B4-BE49-F238E27FC236}">
                <a16:creationId xmlns:a16="http://schemas.microsoft.com/office/drawing/2014/main" id="{5F89BC93-2F2D-933D-2F34-D903199240E1}"/>
              </a:ext>
            </a:extLst>
          </p:cNvPr>
          <p:cNvSpPr>
            <a:spLocks noGrp="1"/>
          </p:cNvSpPr>
          <p:nvPr>
            <p:ph type="title" hasCustomPrompt="1"/>
          </p:nvPr>
        </p:nvSpPr>
        <p:spPr>
          <a:xfrm>
            <a:off x="503926" y="593391"/>
            <a:ext cx="8046720" cy="365760"/>
          </a:xfrm>
          <a:prstGeom prst="rect">
            <a:avLst/>
          </a:prstGeom>
        </p:spPr>
        <p:txBody>
          <a:bodyPr rIns="0">
            <a:normAutofit/>
          </a:bodyPr>
          <a:lstStyle>
            <a:lvl1pPr>
              <a:defRPr sz="1850" b="1">
                <a:solidFill>
                  <a:srgbClr val="002D57"/>
                </a:solidFill>
                <a:latin typeface="Arial Nova" panose="020B0504020202020204" pitchFamily="34" charset="0"/>
              </a:defRPr>
            </a:lvl1pPr>
          </a:lstStyle>
          <a:p>
            <a:r>
              <a:rPr lang="en-US"/>
              <a:t>Callodine Firm Color Palette</a:t>
            </a:r>
          </a:p>
        </p:txBody>
      </p:sp>
      <p:sp>
        <p:nvSpPr>
          <p:cNvPr id="2" name="Rectangle 1">
            <a:extLst>
              <a:ext uri="{FF2B5EF4-FFF2-40B4-BE49-F238E27FC236}">
                <a16:creationId xmlns:a16="http://schemas.microsoft.com/office/drawing/2014/main" id="{FA795609-4DFD-4FC7-FA98-376F896CBA74}"/>
              </a:ext>
            </a:extLst>
          </p:cNvPr>
          <p:cNvSpPr/>
          <p:nvPr userDrawn="1"/>
        </p:nvSpPr>
        <p:spPr>
          <a:xfrm>
            <a:off x="607459" y="2931118"/>
            <a:ext cx="1416424"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#002D57</a:t>
            </a:r>
          </a:p>
        </p:txBody>
      </p:sp>
      <p:sp>
        <p:nvSpPr>
          <p:cNvPr id="3" name="Rectangle 2">
            <a:extLst>
              <a:ext uri="{FF2B5EF4-FFF2-40B4-BE49-F238E27FC236}">
                <a16:creationId xmlns:a16="http://schemas.microsoft.com/office/drawing/2014/main" id="{192F44C9-5640-E752-AB8B-C497A40DF207}"/>
              </a:ext>
            </a:extLst>
          </p:cNvPr>
          <p:cNvSpPr/>
          <p:nvPr userDrawn="1"/>
        </p:nvSpPr>
        <p:spPr>
          <a:xfrm>
            <a:off x="2434916" y="2931118"/>
            <a:ext cx="1416424"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#005BBB</a:t>
            </a:r>
          </a:p>
        </p:txBody>
      </p:sp>
      <p:sp>
        <p:nvSpPr>
          <p:cNvPr id="4" name="Rectangle 3">
            <a:extLst>
              <a:ext uri="{FF2B5EF4-FFF2-40B4-BE49-F238E27FC236}">
                <a16:creationId xmlns:a16="http://schemas.microsoft.com/office/drawing/2014/main" id="{652E1C2E-2AD4-AE03-648E-9A853FEC728D}"/>
              </a:ext>
            </a:extLst>
          </p:cNvPr>
          <p:cNvSpPr/>
          <p:nvPr userDrawn="1"/>
        </p:nvSpPr>
        <p:spPr>
          <a:xfrm>
            <a:off x="4061909" y="2931118"/>
            <a:ext cx="1416424"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#739DBA</a:t>
            </a:r>
          </a:p>
        </p:txBody>
      </p:sp>
      <p:sp>
        <p:nvSpPr>
          <p:cNvPr id="5" name="Rectangle 4">
            <a:extLst>
              <a:ext uri="{FF2B5EF4-FFF2-40B4-BE49-F238E27FC236}">
                <a16:creationId xmlns:a16="http://schemas.microsoft.com/office/drawing/2014/main" id="{6DB11952-90E9-21E4-D6C3-446F4803244D}"/>
              </a:ext>
            </a:extLst>
          </p:cNvPr>
          <p:cNvSpPr/>
          <p:nvPr userDrawn="1"/>
        </p:nvSpPr>
        <p:spPr>
          <a:xfrm>
            <a:off x="5711583" y="2931118"/>
            <a:ext cx="1416424"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#2C8486</a:t>
            </a:r>
          </a:p>
        </p:txBody>
      </p:sp>
      <p:sp>
        <p:nvSpPr>
          <p:cNvPr id="6" name="Rectangle 5">
            <a:extLst>
              <a:ext uri="{FF2B5EF4-FFF2-40B4-BE49-F238E27FC236}">
                <a16:creationId xmlns:a16="http://schemas.microsoft.com/office/drawing/2014/main" id="{42FB90D6-0CD7-23DF-3D12-4239AAF45395}"/>
              </a:ext>
            </a:extLst>
          </p:cNvPr>
          <p:cNvSpPr/>
          <p:nvPr userDrawn="1"/>
        </p:nvSpPr>
        <p:spPr>
          <a:xfrm>
            <a:off x="7299109" y="2931118"/>
            <a:ext cx="1416424"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#1D5749</a:t>
            </a:r>
          </a:p>
        </p:txBody>
      </p:sp>
      <p:sp>
        <p:nvSpPr>
          <p:cNvPr id="7" name="Rectangle 6">
            <a:extLst>
              <a:ext uri="{FF2B5EF4-FFF2-40B4-BE49-F238E27FC236}">
                <a16:creationId xmlns:a16="http://schemas.microsoft.com/office/drawing/2014/main" id="{0E3768A6-BED6-492E-BDC8-069657CCCA32}"/>
              </a:ext>
            </a:extLst>
          </p:cNvPr>
          <p:cNvSpPr/>
          <p:nvPr userDrawn="1"/>
        </p:nvSpPr>
        <p:spPr>
          <a:xfrm>
            <a:off x="504384"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#204F8C</a:t>
            </a:r>
          </a:p>
        </p:txBody>
      </p:sp>
      <p:sp>
        <p:nvSpPr>
          <p:cNvPr id="8" name="Rectangle 7">
            <a:extLst>
              <a:ext uri="{FF2B5EF4-FFF2-40B4-BE49-F238E27FC236}">
                <a16:creationId xmlns:a16="http://schemas.microsoft.com/office/drawing/2014/main" id="{6488A31E-CB27-2684-F929-EB8A893B4DB2}"/>
              </a:ext>
            </a:extLst>
          </p:cNvPr>
          <p:cNvSpPr/>
          <p:nvPr userDrawn="1"/>
        </p:nvSpPr>
        <p:spPr>
          <a:xfrm>
            <a:off x="1255660"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#4498D4</a:t>
            </a:r>
          </a:p>
        </p:txBody>
      </p:sp>
      <p:sp>
        <p:nvSpPr>
          <p:cNvPr id="9" name="Rectangle 8">
            <a:extLst>
              <a:ext uri="{FF2B5EF4-FFF2-40B4-BE49-F238E27FC236}">
                <a16:creationId xmlns:a16="http://schemas.microsoft.com/office/drawing/2014/main" id="{CEA5EE7C-EBDF-31B1-09EE-2A3405D10A5B}"/>
              </a:ext>
            </a:extLst>
          </p:cNvPr>
          <p:cNvSpPr/>
          <p:nvPr userDrawn="1"/>
        </p:nvSpPr>
        <p:spPr>
          <a:xfrm>
            <a:off x="1985576" y="4405672"/>
            <a:ext cx="631995" cy="237565"/>
          </a:xfrm>
          <a:prstGeom prst="rect">
            <a:avLst/>
          </a:prstGeom>
          <a:no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#83B2D4</a:t>
            </a:r>
            <a:endParaRPr kumimoji="0" lang="en-US" sz="75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96691D43-1FEA-A5F4-854F-60F1DF36DA51}"/>
              </a:ext>
            </a:extLst>
          </p:cNvPr>
          <p:cNvSpPr/>
          <p:nvPr userDrawn="1"/>
        </p:nvSpPr>
        <p:spPr>
          <a:xfrm>
            <a:off x="2729378"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#445C6E</a:t>
            </a:r>
          </a:p>
        </p:txBody>
      </p:sp>
      <p:sp>
        <p:nvSpPr>
          <p:cNvPr id="11" name="Rectangle 10">
            <a:extLst>
              <a:ext uri="{FF2B5EF4-FFF2-40B4-BE49-F238E27FC236}">
                <a16:creationId xmlns:a16="http://schemas.microsoft.com/office/drawing/2014/main" id="{AEDB5982-33D0-08FD-2FC0-E6C8F29EBDDC}"/>
              </a:ext>
            </a:extLst>
          </p:cNvPr>
          <p:cNvSpPr/>
          <p:nvPr userDrawn="1"/>
        </p:nvSpPr>
        <p:spPr>
          <a:xfrm>
            <a:off x="3481266"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#799FAB</a:t>
            </a:r>
          </a:p>
        </p:txBody>
      </p:sp>
      <p:sp>
        <p:nvSpPr>
          <p:cNvPr id="12" name="Rectangle 11">
            <a:extLst>
              <a:ext uri="{FF2B5EF4-FFF2-40B4-BE49-F238E27FC236}">
                <a16:creationId xmlns:a16="http://schemas.microsoft.com/office/drawing/2014/main" id="{171513D6-ACCE-43CE-F5A1-E3C87B2D036F}"/>
              </a:ext>
            </a:extLst>
          </p:cNvPr>
          <p:cNvSpPr/>
          <p:nvPr userDrawn="1"/>
        </p:nvSpPr>
        <p:spPr>
          <a:xfrm>
            <a:off x="4211182"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#5A9897</a:t>
            </a:r>
          </a:p>
        </p:txBody>
      </p:sp>
      <p:sp>
        <p:nvSpPr>
          <p:cNvPr id="13" name="Rectangle 12">
            <a:extLst>
              <a:ext uri="{FF2B5EF4-FFF2-40B4-BE49-F238E27FC236}">
                <a16:creationId xmlns:a16="http://schemas.microsoft.com/office/drawing/2014/main" id="{F9C92006-0227-0B1D-C127-0415C2F5C657}"/>
              </a:ext>
            </a:extLst>
          </p:cNvPr>
          <p:cNvSpPr/>
          <p:nvPr userDrawn="1"/>
        </p:nvSpPr>
        <p:spPr>
          <a:xfrm>
            <a:off x="4959027"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#3AAFAC</a:t>
            </a:r>
          </a:p>
        </p:txBody>
      </p:sp>
      <p:sp>
        <p:nvSpPr>
          <p:cNvPr id="14" name="Rectangle 13">
            <a:extLst>
              <a:ext uri="{FF2B5EF4-FFF2-40B4-BE49-F238E27FC236}">
                <a16:creationId xmlns:a16="http://schemas.microsoft.com/office/drawing/2014/main" id="{8CFC1649-9E1D-3391-3FB2-4C745FAA1A48}"/>
              </a:ext>
            </a:extLst>
          </p:cNvPr>
          <p:cNvSpPr/>
          <p:nvPr userDrawn="1"/>
        </p:nvSpPr>
        <p:spPr>
          <a:xfrm>
            <a:off x="5714043"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#196774</a:t>
            </a:r>
          </a:p>
        </p:txBody>
      </p:sp>
      <p:sp>
        <p:nvSpPr>
          <p:cNvPr id="15" name="Rectangle 14">
            <a:extLst>
              <a:ext uri="{FF2B5EF4-FFF2-40B4-BE49-F238E27FC236}">
                <a16:creationId xmlns:a16="http://schemas.microsoft.com/office/drawing/2014/main" id="{F98A59CA-39EE-FE2C-909C-7FD4C48B9951}"/>
              </a:ext>
            </a:extLst>
          </p:cNvPr>
          <p:cNvSpPr/>
          <p:nvPr userDrawn="1"/>
        </p:nvSpPr>
        <p:spPr>
          <a:xfrm>
            <a:off x="6466422"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#ABABAB</a:t>
            </a:r>
          </a:p>
        </p:txBody>
      </p:sp>
      <p:sp>
        <p:nvSpPr>
          <p:cNvPr id="16" name="Rectangle 15">
            <a:extLst>
              <a:ext uri="{FF2B5EF4-FFF2-40B4-BE49-F238E27FC236}">
                <a16:creationId xmlns:a16="http://schemas.microsoft.com/office/drawing/2014/main" id="{B19CD9F1-B988-CF38-FEBC-F9DE59396A60}"/>
              </a:ext>
            </a:extLst>
          </p:cNvPr>
          <p:cNvSpPr/>
          <p:nvPr userDrawn="1"/>
        </p:nvSpPr>
        <p:spPr>
          <a:xfrm>
            <a:off x="7209732"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#5E5A56</a:t>
            </a:r>
          </a:p>
        </p:txBody>
      </p:sp>
      <p:sp>
        <p:nvSpPr>
          <p:cNvPr id="17" name="Rectangle 16">
            <a:extLst>
              <a:ext uri="{FF2B5EF4-FFF2-40B4-BE49-F238E27FC236}">
                <a16:creationId xmlns:a16="http://schemas.microsoft.com/office/drawing/2014/main" id="{7949CE81-49FE-A1F5-2A3D-E15A9B843072}"/>
              </a:ext>
            </a:extLst>
          </p:cNvPr>
          <p:cNvSpPr/>
          <p:nvPr userDrawn="1"/>
        </p:nvSpPr>
        <p:spPr>
          <a:xfrm>
            <a:off x="7947268" y="4405672"/>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#565C5E</a:t>
            </a:r>
          </a:p>
        </p:txBody>
      </p:sp>
      <p:sp>
        <p:nvSpPr>
          <p:cNvPr id="18" name="Rectangle 17">
            <a:extLst>
              <a:ext uri="{FF2B5EF4-FFF2-40B4-BE49-F238E27FC236}">
                <a16:creationId xmlns:a16="http://schemas.microsoft.com/office/drawing/2014/main" id="{61CC5AF1-EA37-CF23-D8FF-942D27556A65}"/>
              </a:ext>
            </a:extLst>
          </p:cNvPr>
          <p:cNvSpPr/>
          <p:nvPr userDrawn="1"/>
        </p:nvSpPr>
        <p:spPr>
          <a:xfrm>
            <a:off x="504384" y="5779287"/>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#F2F2F2</a:t>
            </a:r>
          </a:p>
        </p:txBody>
      </p:sp>
      <p:sp>
        <p:nvSpPr>
          <p:cNvPr id="19" name="Rectangle 18">
            <a:extLst>
              <a:ext uri="{FF2B5EF4-FFF2-40B4-BE49-F238E27FC236}">
                <a16:creationId xmlns:a16="http://schemas.microsoft.com/office/drawing/2014/main" id="{B5618DEA-1E32-1406-7C23-85548CF23721}"/>
              </a:ext>
            </a:extLst>
          </p:cNvPr>
          <p:cNvSpPr/>
          <p:nvPr userDrawn="1"/>
        </p:nvSpPr>
        <p:spPr>
          <a:xfrm>
            <a:off x="5398045" y="5779287"/>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#758DE6</a:t>
            </a:r>
          </a:p>
        </p:txBody>
      </p:sp>
      <p:sp>
        <p:nvSpPr>
          <p:cNvPr id="20" name="Rectangle 19">
            <a:extLst>
              <a:ext uri="{FF2B5EF4-FFF2-40B4-BE49-F238E27FC236}">
                <a16:creationId xmlns:a16="http://schemas.microsoft.com/office/drawing/2014/main" id="{D30ACEBE-1D16-67D8-2AC4-303C145B77C9}"/>
              </a:ext>
            </a:extLst>
          </p:cNvPr>
          <p:cNvSpPr/>
          <p:nvPr userDrawn="1"/>
        </p:nvSpPr>
        <p:spPr>
          <a:xfrm>
            <a:off x="6045845" y="5779287"/>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#687ECC</a:t>
            </a:r>
          </a:p>
        </p:txBody>
      </p:sp>
      <p:sp>
        <p:nvSpPr>
          <p:cNvPr id="21" name="Rectangle 20">
            <a:extLst>
              <a:ext uri="{FF2B5EF4-FFF2-40B4-BE49-F238E27FC236}">
                <a16:creationId xmlns:a16="http://schemas.microsoft.com/office/drawing/2014/main" id="{F6763137-3399-8BF0-4AAE-124FEC657326}"/>
              </a:ext>
            </a:extLst>
          </p:cNvPr>
          <p:cNvSpPr/>
          <p:nvPr userDrawn="1"/>
        </p:nvSpPr>
        <p:spPr>
          <a:xfrm>
            <a:off x="6699746" y="5779287"/>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#343F66</a:t>
            </a:r>
          </a:p>
        </p:txBody>
      </p:sp>
      <p:sp>
        <p:nvSpPr>
          <p:cNvPr id="22" name="Rectangle 21">
            <a:extLst>
              <a:ext uri="{FF2B5EF4-FFF2-40B4-BE49-F238E27FC236}">
                <a16:creationId xmlns:a16="http://schemas.microsoft.com/office/drawing/2014/main" id="{6B3B8000-D8DF-EE62-B087-1FE63A1F2AC7}"/>
              </a:ext>
            </a:extLst>
          </p:cNvPr>
          <p:cNvSpPr/>
          <p:nvPr userDrawn="1"/>
        </p:nvSpPr>
        <p:spPr>
          <a:xfrm>
            <a:off x="7343967" y="5779287"/>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#F2B90C</a:t>
            </a:r>
          </a:p>
        </p:txBody>
      </p:sp>
      <p:sp>
        <p:nvSpPr>
          <p:cNvPr id="23" name="Rectangle 22">
            <a:extLst>
              <a:ext uri="{FF2B5EF4-FFF2-40B4-BE49-F238E27FC236}">
                <a16:creationId xmlns:a16="http://schemas.microsoft.com/office/drawing/2014/main" id="{6CE4E2AC-2306-28AF-85D6-5FBB7991FC76}"/>
              </a:ext>
            </a:extLst>
          </p:cNvPr>
          <p:cNvSpPr/>
          <p:nvPr userDrawn="1"/>
        </p:nvSpPr>
        <p:spPr>
          <a:xfrm>
            <a:off x="7994336" y="5779287"/>
            <a:ext cx="631995" cy="23756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#F2A71B</a:t>
            </a:r>
          </a:p>
        </p:txBody>
      </p:sp>
    </p:spTree>
    <p:extLst>
      <p:ext uri="{BB962C8B-B14F-4D97-AF65-F5344CB8AC3E}">
        <p14:creationId xmlns:p14="http://schemas.microsoft.com/office/powerpoint/2010/main" val="40490322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2083"/>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 id="2147483672" r:id="rId4"/>
    <p:sldLayoutId id="2147483673" r:id="rId5"/>
    <p:sldLayoutId id="2147483670" r:id="rId6"/>
    <p:sldLayoutId id="2147483674" r:id="rId7"/>
    <p:sldLayoutId id="2147483669" r:id="rId8"/>
    <p:sldLayoutId id="2147483668"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9701DD-15EA-429F-75B2-F22EA60C9621}"/>
              </a:ext>
            </a:extLst>
          </p:cNvPr>
          <p:cNvSpPr>
            <a:spLocks noGrp="1"/>
          </p:cNvSpPr>
          <p:nvPr>
            <p:ph type="subTitle" idx="1"/>
          </p:nvPr>
        </p:nvSpPr>
        <p:spPr/>
        <p:txBody>
          <a:bodyPr/>
          <a:lstStyle/>
          <a:p>
            <a:r>
              <a:rPr lang="en-US" dirty="0"/>
              <a:t>Feb 2024</a:t>
            </a:r>
          </a:p>
        </p:txBody>
      </p:sp>
      <p:sp>
        <p:nvSpPr>
          <p:cNvPr id="3" name="Title 2">
            <a:extLst>
              <a:ext uri="{FF2B5EF4-FFF2-40B4-BE49-F238E27FC236}">
                <a16:creationId xmlns:a16="http://schemas.microsoft.com/office/drawing/2014/main" id="{CBFA6824-961E-26BF-ED30-A43DC0A47BBF}"/>
              </a:ext>
            </a:extLst>
          </p:cNvPr>
          <p:cNvSpPr>
            <a:spLocks noGrp="1"/>
          </p:cNvSpPr>
          <p:nvPr>
            <p:ph type="ctrTitle" idx="4294967295"/>
          </p:nvPr>
        </p:nvSpPr>
        <p:spPr>
          <a:xfrm>
            <a:off x="721281" y="3909690"/>
            <a:ext cx="6035040" cy="365760"/>
          </a:xfrm>
          <a:prstGeom prst="rect">
            <a:avLst/>
          </a:prstGeom>
        </p:spPr>
        <p:txBody>
          <a:bodyPr>
            <a:noAutofit/>
          </a:bodyPr>
          <a:lstStyle/>
          <a:p>
            <a:r>
              <a:rPr lang="en-US" sz="2200" dirty="0">
                <a:solidFill>
                  <a:schemeClr val="bg1"/>
                </a:solidFill>
                <a:latin typeface="Arial" panose="020B0604020202020204" pitchFamily="34" charset="0"/>
                <a:cs typeface="Arial" panose="020B0604020202020204" pitchFamily="34" charset="0"/>
              </a:rPr>
              <a:t>Alexander </a:t>
            </a:r>
            <a:r>
              <a:rPr lang="en-US" sz="2200" dirty="0" err="1">
                <a:solidFill>
                  <a:schemeClr val="bg1"/>
                </a:solidFill>
                <a:latin typeface="Arial" panose="020B0604020202020204" pitchFamily="34" charset="0"/>
                <a:cs typeface="Arial" panose="020B0604020202020204" pitchFamily="34" charset="0"/>
              </a:rPr>
              <a:t>Popat</a:t>
            </a:r>
            <a:r>
              <a:rPr lang="en-US" sz="2200" dirty="0">
                <a:solidFill>
                  <a:schemeClr val="bg1"/>
                </a:solidFill>
                <a:latin typeface="Arial" panose="020B0604020202020204" pitchFamily="34" charset="0"/>
                <a:cs typeface="Arial" panose="020B0604020202020204" pitchFamily="34" charset="0"/>
              </a:rPr>
              <a:t>, Josh Weekes, Taylor Wood</a:t>
            </a:r>
          </a:p>
        </p:txBody>
      </p:sp>
    </p:spTree>
    <p:extLst>
      <p:ext uri="{BB962C8B-B14F-4D97-AF65-F5344CB8AC3E}">
        <p14:creationId xmlns:p14="http://schemas.microsoft.com/office/powerpoint/2010/main" val="2597231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90BF-05DD-1905-0D0F-41798F448B94}"/>
              </a:ext>
            </a:extLst>
          </p:cNvPr>
          <p:cNvSpPr>
            <a:spLocks noGrp="1"/>
          </p:cNvSpPr>
          <p:nvPr>
            <p:ph type="title"/>
          </p:nvPr>
        </p:nvSpPr>
        <p:spPr/>
        <p:txBody>
          <a:bodyPr/>
          <a:lstStyle/>
          <a:p>
            <a:r>
              <a:rPr lang="en-US" dirty="0"/>
              <a:t>Synthetic Private Credit Using BDCs &amp; </a:t>
            </a:r>
            <a:br>
              <a:rPr lang="en-US" dirty="0"/>
            </a:br>
            <a:r>
              <a:rPr lang="en-US" dirty="0"/>
              <a:t>Option Collars</a:t>
            </a:r>
          </a:p>
        </p:txBody>
      </p:sp>
    </p:spTree>
    <p:extLst>
      <p:ext uri="{BB962C8B-B14F-4D97-AF65-F5344CB8AC3E}">
        <p14:creationId xmlns:p14="http://schemas.microsoft.com/office/powerpoint/2010/main" val="5759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F5424-AE5E-65D9-F3FD-47918D309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77A23-BC02-C7B7-0923-037C331EB963}"/>
              </a:ext>
            </a:extLst>
          </p:cNvPr>
          <p:cNvSpPr>
            <a:spLocks noGrp="1"/>
          </p:cNvSpPr>
          <p:nvPr>
            <p:ph type="title"/>
          </p:nvPr>
        </p:nvSpPr>
        <p:spPr/>
        <p:txBody>
          <a:bodyPr>
            <a:normAutofit fontScale="90000"/>
          </a:bodyPr>
          <a:lstStyle/>
          <a:p>
            <a:r>
              <a:rPr lang="en-US" dirty="0"/>
              <a:t>BDC Dividend Yield + NAV Changes Are Similar to Private Credit Returns</a:t>
            </a:r>
          </a:p>
        </p:txBody>
      </p:sp>
      <p:sp>
        <p:nvSpPr>
          <p:cNvPr id="4" name="Text Placeholder 3">
            <a:extLst>
              <a:ext uri="{FF2B5EF4-FFF2-40B4-BE49-F238E27FC236}">
                <a16:creationId xmlns:a16="http://schemas.microsoft.com/office/drawing/2014/main" id="{9AF8A2F8-9ED0-6C06-7EAB-C18A290F0273}"/>
              </a:ext>
            </a:extLst>
          </p:cNvPr>
          <p:cNvSpPr>
            <a:spLocks noGrp="1"/>
          </p:cNvSpPr>
          <p:nvPr>
            <p:ph type="body" sz="quarter" idx="13"/>
          </p:nvPr>
        </p:nvSpPr>
        <p:spPr>
          <a:xfrm>
            <a:off x="457200" y="5715714"/>
            <a:ext cx="8138160" cy="789014"/>
          </a:xfrm>
        </p:spPr>
        <p:txBody>
          <a:bodyPr>
            <a:noAutofit/>
          </a:bodyPr>
          <a:lstStyle/>
          <a:p>
            <a:pPr>
              <a:spcBef>
                <a:spcPts val="0"/>
              </a:spcBef>
            </a:pPr>
            <a:r>
              <a:rPr lang="en-US" dirty="0"/>
              <a:t>Source: </a:t>
            </a:r>
            <a:r>
              <a:rPr lang="en-US" dirty="0" err="1"/>
              <a:t>Cliffwater</a:t>
            </a:r>
            <a:r>
              <a:rPr lang="en-US" dirty="0"/>
              <a:t> via </a:t>
            </a:r>
            <a:r>
              <a:rPr lang="en-US" dirty="0" err="1"/>
              <a:t>BDCs.com</a:t>
            </a:r>
            <a:r>
              <a:rPr lang="en-US" dirty="0"/>
              <a:t>, </a:t>
            </a:r>
            <a:r>
              <a:rPr lang="en-US" dirty="0" err="1"/>
              <a:t>PitchBook</a:t>
            </a:r>
            <a:endParaRPr lang="en-US" dirty="0"/>
          </a:p>
          <a:p>
            <a:pPr>
              <a:spcBef>
                <a:spcPts val="0"/>
              </a:spcBef>
            </a:pPr>
            <a:r>
              <a:rPr lang="en-US" dirty="0"/>
              <a:t>Note </a:t>
            </a:r>
            <a:r>
              <a:rPr lang="en-US" sz="750" dirty="0"/>
              <a:t>CWBDC Income + NAV index is the sum of NAV change and income return. Performance is measured from </a:t>
            </a:r>
            <a:r>
              <a:rPr lang="en-US" dirty="0"/>
              <a:t>9</a:t>
            </a:r>
            <a:r>
              <a:rPr lang="en-US" sz="750" dirty="0"/>
              <a:t>/30/2004 through </a:t>
            </a:r>
            <a:r>
              <a:rPr lang="en-US" dirty="0"/>
              <a:t>2</a:t>
            </a:r>
            <a:r>
              <a:rPr lang="en-US" sz="750" dirty="0"/>
              <a:t>/16/2024.</a:t>
            </a:r>
            <a:endParaRPr lang="en-US" b="1" dirty="0"/>
          </a:p>
        </p:txBody>
      </p:sp>
      <p:sp>
        <p:nvSpPr>
          <p:cNvPr id="5" name="Text Placeholder 4">
            <a:extLst>
              <a:ext uri="{FF2B5EF4-FFF2-40B4-BE49-F238E27FC236}">
                <a16:creationId xmlns:a16="http://schemas.microsoft.com/office/drawing/2014/main" id="{D7987040-4EE4-6D1D-1262-9A5EEA59138C}"/>
              </a:ext>
            </a:extLst>
          </p:cNvPr>
          <p:cNvSpPr>
            <a:spLocks noGrp="1"/>
          </p:cNvSpPr>
          <p:nvPr>
            <p:ph type="body" idx="14"/>
          </p:nvPr>
        </p:nvSpPr>
        <p:spPr/>
        <p:txBody>
          <a:bodyPr/>
          <a:lstStyle/>
          <a:p>
            <a:r>
              <a:rPr lang="en-US" dirty="0"/>
              <a:t>Without the price changes due to Price/NAV, BDC returns are very similar to Private Credit Returns</a:t>
            </a:r>
          </a:p>
        </p:txBody>
      </p:sp>
      <p:sp>
        <p:nvSpPr>
          <p:cNvPr id="3" name="Slide Number Placeholder 2">
            <a:extLst>
              <a:ext uri="{FF2B5EF4-FFF2-40B4-BE49-F238E27FC236}">
                <a16:creationId xmlns:a16="http://schemas.microsoft.com/office/drawing/2014/main" id="{A11E2052-AECF-C5EC-6064-9F2C36327349}"/>
              </a:ext>
            </a:extLst>
          </p:cNvPr>
          <p:cNvSpPr>
            <a:spLocks noGrp="1"/>
          </p:cNvSpPr>
          <p:nvPr>
            <p:ph type="sldNum" sz="quarter" idx="12"/>
          </p:nvPr>
        </p:nvSpPr>
        <p:spPr/>
        <p:txBody>
          <a:bodyPr/>
          <a:lstStyle/>
          <a:p>
            <a:fld id="{9127CB15-A8DD-42C8-BF1E-59D42D96C6D3}" type="slidenum">
              <a:rPr lang="en-US" smtClean="0"/>
              <a:pPr/>
              <a:t>11</a:t>
            </a:fld>
            <a:endParaRPr lang="en-US"/>
          </a:p>
        </p:txBody>
      </p:sp>
      <p:pic>
        <p:nvPicPr>
          <p:cNvPr id="8" name="Picture 7" descr="A graph of a graph showing the value of a debtor&#10;&#10;Description automatically generated with medium confidence">
            <a:extLst>
              <a:ext uri="{FF2B5EF4-FFF2-40B4-BE49-F238E27FC236}">
                <a16:creationId xmlns:a16="http://schemas.microsoft.com/office/drawing/2014/main" id="{B92D1919-0B45-E746-B71E-C5D5B2C0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244001"/>
            <a:ext cx="7772400" cy="3781424"/>
          </a:xfrm>
          <a:prstGeom prst="rect">
            <a:avLst/>
          </a:prstGeom>
        </p:spPr>
      </p:pic>
      <p:sp>
        <p:nvSpPr>
          <p:cNvPr id="9" name="Rectangle 8">
            <a:extLst>
              <a:ext uri="{FF2B5EF4-FFF2-40B4-BE49-F238E27FC236}">
                <a16:creationId xmlns:a16="http://schemas.microsoft.com/office/drawing/2014/main" id="{E82CC4CD-1DAF-2682-A0E3-D20E67B6BF57}"/>
              </a:ext>
            </a:extLst>
          </p:cNvPr>
          <p:cNvSpPr/>
          <p:nvPr/>
        </p:nvSpPr>
        <p:spPr>
          <a:xfrm>
            <a:off x="606551" y="5189163"/>
            <a:ext cx="7971156" cy="789014"/>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The assets in a BDC are very similar to the assets held in a private credit fund</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00" dirty="0">
                <a:latin typeface="Arial Nova"/>
              </a:rPr>
              <a:t>When looking at just changes in BDC NAV and income returns, the returns are very similar to private credit</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Removing the volatility caused by public marking could give investors a return profile like private credit but with higher liquidity</a:t>
            </a:r>
          </a:p>
        </p:txBody>
      </p:sp>
    </p:spTree>
    <p:extLst>
      <p:ext uri="{BB962C8B-B14F-4D97-AF65-F5344CB8AC3E}">
        <p14:creationId xmlns:p14="http://schemas.microsoft.com/office/powerpoint/2010/main" val="212685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5278-027D-5409-CCA4-AF2797BD4A8E}"/>
              </a:ext>
            </a:extLst>
          </p:cNvPr>
          <p:cNvSpPr>
            <a:spLocks noGrp="1"/>
          </p:cNvSpPr>
          <p:nvPr>
            <p:ph type="title"/>
          </p:nvPr>
        </p:nvSpPr>
        <p:spPr/>
        <p:txBody>
          <a:bodyPr/>
          <a:lstStyle/>
          <a:p>
            <a:r>
              <a:rPr lang="en-US" dirty="0"/>
              <a:t>Option Collars Can be Used to Reduce Volatility</a:t>
            </a:r>
          </a:p>
        </p:txBody>
      </p:sp>
      <p:sp>
        <p:nvSpPr>
          <p:cNvPr id="4" name="Slide Number Placeholder 3">
            <a:extLst>
              <a:ext uri="{FF2B5EF4-FFF2-40B4-BE49-F238E27FC236}">
                <a16:creationId xmlns:a16="http://schemas.microsoft.com/office/drawing/2014/main" id="{6EDD3E13-2B9D-D7C5-0F07-4975C576B0D0}"/>
              </a:ext>
            </a:extLst>
          </p:cNvPr>
          <p:cNvSpPr>
            <a:spLocks noGrp="1"/>
          </p:cNvSpPr>
          <p:nvPr>
            <p:ph type="sldNum" sz="quarter" idx="12"/>
          </p:nvPr>
        </p:nvSpPr>
        <p:spPr/>
        <p:txBody>
          <a:bodyPr/>
          <a:lstStyle/>
          <a:p>
            <a:fld id="{9127CB15-A8DD-42C8-BF1E-59D42D96C6D3}" type="slidenum">
              <a:rPr lang="en-US" smtClean="0"/>
              <a:pPr/>
              <a:t>12</a:t>
            </a:fld>
            <a:endParaRPr lang="en-US"/>
          </a:p>
        </p:txBody>
      </p:sp>
      <p:sp>
        <p:nvSpPr>
          <p:cNvPr id="5" name="Text Placeholder 4">
            <a:extLst>
              <a:ext uri="{FF2B5EF4-FFF2-40B4-BE49-F238E27FC236}">
                <a16:creationId xmlns:a16="http://schemas.microsoft.com/office/drawing/2014/main" id="{8C7133DA-7C0B-70AB-48C9-97A4FE23A405}"/>
              </a:ext>
            </a:extLst>
          </p:cNvPr>
          <p:cNvSpPr>
            <a:spLocks noGrp="1"/>
          </p:cNvSpPr>
          <p:nvPr>
            <p:ph type="body" sz="quarter" idx="13"/>
          </p:nvPr>
        </p:nvSpPr>
        <p:spPr/>
        <p:txBody>
          <a:bodyPr/>
          <a:lstStyle/>
          <a:p>
            <a:r>
              <a:rPr lang="en-US" dirty="0"/>
              <a:t>Note: Theoretical and assumes a zero cost option collar</a:t>
            </a:r>
          </a:p>
        </p:txBody>
      </p:sp>
      <p:sp>
        <p:nvSpPr>
          <p:cNvPr id="6" name="Text Placeholder 5">
            <a:extLst>
              <a:ext uri="{FF2B5EF4-FFF2-40B4-BE49-F238E27FC236}">
                <a16:creationId xmlns:a16="http://schemas.microsoft.com/office/drawing/2014/main" id="{9B48BF15-A8C0-61C1-0EC9-96E18AC1948F}"/>
              </a:ext>
            </a:extLst>
          </p:cNvPr>
          <p:cNvSpPr>
            <a:spLocks noGrp="1"/>
          </p:cNvSpPr>
          <p:nvPr>
            <p:ph type="body" idx="14"/>
          </p:nvPr>
        </p:nvSpPr>
        <p:spPr/>
        <p:txBody>
          <a:bodyPr/>
          <a:lstStyle/>
          <a:p>
            <a:r>
              <a:rPr lang="en-US" dirty="0"/>
              <a:t>Option Collars involve purchasing a put option and selling a call option to limit upside and downside risk on the underlying security</a:t>
            </a:r>
          </a:p>
        </p:txBody>
      </p:sp>
      <p:sp>
        <p:nvSpPr>
          <p:cNvPr id="8" name="Rectangle 7">
            <a:extLst>
              <a:ext uri="{FF2B5EF4-FFF2-40B4-BE49-F238E27FC236}">
                <a16:creationId xmlns:a16="http://schemas.microsoft.com/office/drawing/2014/main" id="{AB4A1E1C-E61E-D1C4-FC5C-3BCD036955A4}"/>
              </a:ext>
            </a:extLst>
          </p:cNvPr>
          <p:cNvSpPr/>
          <p:nvPr/>
        </p:nvSpPr>
        <p:spPr>
          <a:xfrm>
            <a:off x="606551" y="4515138"/>
            <a:ext cx="7971156" cy="1463040"/>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00" dirty="0">
                <a:latin typeface="Arial Nova"/>
              </a:rPr>
              <a:t>Protective Option Collar involves buying a put option and selling a call option</a:t>
            </a:r>
            <a:endParaRPr kumimoji="0" lang="en-US" sz="1000" b="0" i="0" u="none" strike="noStrike" kern="1200" cap="none" spc="0" normalizeH="0" baseline="0" noProof="0" dirty="0">
              <a:ln>
                <a:noFill/>
              </a:ln>
              <a:effectLst/>
              <a:uLnTx/>
              <a:uFillTx/>
              <a:latin typeface="Arial Nova"/>
              <a:ea typeface="+mn-ea"/>
              <a:cs typeface="+mn-cs"/>
            </a:endParaRP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Protective Option Collars limit upside and downside to the strike prices chosen relative to the stock price</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Selling the call option can help finance the purchase of the </a:t>
            </a:r>
            <a:r>
              <a:rPr lang="en-US" sz="1000" dirty="0">
                <a:latin typeface="Arial Nova"/>
              </a:rPr>
              <a:t>put option</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00" dirty="0">
                <a:latin typeface="Arial Nova"/>
              </a:rPr>
              <a:t>Protective Option Collars change the return distribution</a:t>
            </a:r>
            <a:endParaRPr kumimoji="0" lang="en-US" sz="1000" b="0" i="0" u="none" strike="noStrike" kern="1200" cap="none" spc="0" normalizeH="0" baseline="0" noProof="0" dirty="0">
              <a:ln>
                <a:noFill/>
              </a:ln>
              <a:effectLst/>
              <a:uLnTx/>
              <a:uFillTx/>
              <a:latin typeface="Arial Nova"/>
              <a:ea typeface="+mn-ea"/>
              <a:cs typeface="+mn-cs"/>
            </a:endParaRPr>
          </a:p>
        </p:txBody>
      </p:sp>
      <p:graphicFrame>
        <p:nvGraphicFramePr>
          <p:cNvPr id="14" name="Chart 13">
            <a:extLst>
              <a:ext uri="{FF2B5EF4-FFF2-40B4-BE49-F238E27FC236}">
                <a16:creationId xmlns:a16="http://schemas.microsoft.com/office/drawing/2014/main" id="{27A5B2E6-BD43-C2DE-574C-C86E4EDE39FF}"/>
              </a:ext>
            </a:extLst>
          </p:cNvPr>
          <p:cNvGraphicFramePr>
            <a:graphicFrameLocks/>
          </p:cNvGraphicFramePr>
          <p:nvPr>
            <p:extLst>
              <p:ext uri="{D42A27DB-BD31-4B8C-83A1-F6EECF244321}">
                <p14:modId xmlns:p14="http://schemas.microsoft.com/office/powerpoint/2010/main" val="775659690"/>
              </p:ext>
            </p:extLst>
          </p:nvPr>
        </p:nvGraphicFramePr>
        <p:xfrm>
          <a:off x="548640" y="1472185"/>
          <a:ext cx="8046720" cy="2918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18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49DF-66C0-1020-B8BA-EF6CEABEBBC3}"/>
              </a:ext>
            </a:extLst>
          </p:cNvPr>
          <p:cNvSpPr>
            <a:spLocks noGrp="1"/>
          </p:cNvSpPr>
          <p:nvPr>
            <p:ph type="title"/>
          </p:nvPr>
        </p:nvSpPr>
        <p:spPr/>
        <p:txBody>
          <a:bodyPr/>
          <a:lstStyle/>
          <a:p>
            <a:r>
              <a:rPr lang="en-US" dirty="0"/>
              <a:t>Trading Process</a:t>
            </a:r>
          </a:p>
        </p:txBody>
      </p:sp>
      <p:sp>
        <p:nvSpPr>
          <p:cNvPr id="5" name="Text Placeholder 4">
            <a:extLst>
              <a:ext uri="{FF2B5EF4-FFF2-40B4-BE49-F238E27FC236}">
                <a16:creationId xmlns:a16="http://schemas.microsoft.com/office/drawing/2014/main" id="{993CC40C-6648-FD20-F5FD-C7C2A2BF3F5A}"/>
              </a:ext>
            </a:extLst>
          </p:cNvPr>
          <p:cNvSpPr>
            <a:spLocks noGrp="1"/>
          </p:cNvSpPr>
          <p:nvPr>
            <p:ph type="body" idx="14"/>
          </p:nvPr>
        </p:nvSpPr>
        <p:spPr/>
        <p:txBody>
          <a:bodyPr/>
          <a:lstStyle/>
          <a:p>
            <a:r>
              <a:rPr lang="en-US" dirty="0"/>
              <a:t>Cross-hedging BDC ETF with option collar strategy can deliver the high income returns of BDCs with much lower volatility</a:t>
            </a:r>
          </a:p>
        </p:txBody>
      </p:sp>
      <p:grpSp>
        <p:nvGrpSpPr>
          <p:cNvPr id="16" name="Group 15">
            <a:extLst>
              <a:ext uri="{FF2B5EF4-FFF2-40B4-BE49-F238E27FC236}">
                <a16:creationId xmlns:a16="http://schemas.microsoft.com/office/drawing/2014/main" id="{E86D5613-3CE1-2360-D23D-6A42CD91C43A}"/>
              </a:ext>
            </a:extLst>
          </p:cNvPr>
          <p:cNvGrpSpPr/>
          <p:nvPr/>
        </p:nvGrpSpPr>
        <p:grpSpPr>
          <a:xfrm>
            <a:off x="898259" y="1545972"/>
            <a:ext cx="7315200" cy="1579489"/>
            <a:chOff x="532499" y="1469772"/>
            <a:chExt cx="8046720" cy="1579489"/>
          </a:xfrm>
        </p:grpSpPr>
        <p:sp>
          <p:nvSpPr>
            <p:cNvPr id="12" name="Rectangle 11">
              <a:extLst>
                <a:ext uri="{FF2B5EF4-FFF2-40B4-BE49-F238E27FC236}">
                  <a16:creationId xmlns:a16="http://schemas.microsoft.com/office/drawing/2014/main" id="{F69E977A-5E7F-744C-7C24-98220CB11052}"/>
                </a:ext>
              </a:extLst>
            </p:cNvPr>
            <p:cNvSpPr/>
            <p:nvPr/>
          </p:nvSpPr>
          <p:spPr>
            <a:xfrm>
              <a:off x="532499" y="1469772"/>
              <a:ext cx="8046720" cy="1579489"/>
            </a:xfrm>
            <a:prstGeom prst="rect">
              <a:avLst/>
            </a:prstGeom>
            <a:solidFill>
              <a:srgbClr val="F2F2F2"/>
            </a:solidFill>
            <a:ln w="12700" cap="flat" cmpd="sng" algn="ctr">
              <a:noFill/>
              <a:prstDash val="solid"/>
              <a:miter lim="800000"/>
            </a:ln>
            <a:effectLst/>
          </p:spPr>
          <p:txBody>
            <a:bodyPr lIns="274320" tIns="274320" rIns="182880" bIns="0" rtlCol="0" anchor="ctr"/>
            <a:lstStyle/>
            <a:p>
              <a:pPr marL="285750" lvl="1" indent="-285750" defTabSz="685800">
                <a:spcBef>
                  <a:spcPts val="400"/>
                </a:spcBef>
                <a:spcAft>
                  <a:spcPts val="400"/>
                </a:spcAft>
                <a:buClr>
                  <a:srgbClr val="002D57"/>
                </a:buClr>
                <a:buSzPct val="175000"/>
                <a:buFont typeface="Calibri Light" panose="020F0302020204030204" pitchFamily="34" charset="0"/>
                <a:buChar char="›"/>
                <a:defRPr/>
              </a:pPr>
              <a:r>
                <a:rPr lang="en-US" sz="1100" dirty="0">
                  <a:latin typeface="+mj-lt"/>
                </a:rPr>
                <a:t>For BDC exposure, the strategy buys the </a:t>
              </a:r>
              <a:r>
                <a:rPr lang="en-US" sz="1100" dirty="0" err="1">
                  <a:latin typeface="+mj-lt"/>
                </a:rPr>
                <a:t>VanEck</a:t>
              </a:r>
              <a:r>
                <a:rPr lang="en-US" sz="1100" dirty="0">
                  <a:latin typeface="+mj-lt"/>
                </a:rPr>
                <a:t> BDC Income ETF (BIZD)</a:t>
              </a:r>
            </a:p>
            <a:p>
              <a:pPr marL="285750" lvl="1" indent="-285750" defTabSz="685800">
                <a:spcBef>
                  <a:spcPts val="400"/>
                </a:spcBef>
                <a:spcAft>
                  <a:spcPts val="400"/>
                </a:spcAft>
                <a:buClr>
                  <a:srgbClr val="002D57"/>
                </a:buClr>
                <a:buSzPct val="175000"/>
                <a:buFont typeface="Calibri Light" panose="020F0302020204030204" pitchFamily="34" charset="0"/>
                <a:buChar char="›"/>
                <a:defRPr/>
              </a:pPr>
              <a:r>
                <a:rPr lang="en-US" sz="1100" dirty="0">
                  <a:latin typeface="+mj-lt"/>
                </a:rPr>
                <a:t>Due to option liquidity and dividend ex-date issues, we hedge using the iShares </a:t>
              </a:r>
              <a:r>
                <a:rPr lang="en-US" sz="1100" dirty="0" err="1">
                  <a:latin typeface="+mj-lt"/>
                </a:rPr>
                <a:t>iBoxx</a:t>
              </a:r>
              <a:r>
                <a:rPr lang="en-US" sz="1100" dirty="0">
                  <a:latin typeface="+mj-lt"/>
                </a:rPr>
                <a:t> $ High Yield Corporate Bond ETF (HYG) and the Financial Select Sector SPDR Fund (XLF)</a:t>
              </a:r>
            </a:p>
            <a:p>
              <a:pPr marL="285750" lvl="1" indent="-285750" defTabSz="685800">
                <a:spcBef>
                  <a:spcPts val="400"/>
                </a:spcBef>
                <a:spcAft>
                  <a:spcPts val="400"/>
                </a:spcAft>
                <a:buClr>
                  <a:srgbClr val="002D57"/>
                </a:buClr>
                <a:buSzPct val="175000"/>
                <a:buFont typeface="Calibri Light" panose="020F0302020204030204" pitchFamily="34" charset="0"/>
                <a:buChar char="›"/>
                <a:defRPr/>
              </a:pPr>
              <a:r>
                <a:rPr lang="en-US" sz="1100" dirty="0">
                  <a:latin typeface="+mj-lt"/>
                </a:rPr>
                <a:t>Using advanced statistical techniques, we can find the appropriate exposures to hedge BIZD</a:t>
              </a:r>
            </a:p>
          </p:txBody>
        </p:sp>
        <p:sp>
          <p:nvSpPr>
            <p:cNvPr id="13" name="Rectangle 12">
              <a:extLst>
                <a:ext uri="{FF2B5EF4-FFF2-40B4-BE49-F238E27FC236}">
                  <a16:creationId xmlns:a16="http://schemas.microsoft.com/office/drawing/2014/main" id="{114810B8-7C58-8C6D-B033-F45CA2B7822B}"/>
                </a:ext>
              </a:extLst>
            </p:cNvPr>
            <p:cNvSpPr/>
            <p:nvPr/>
          </p:nvSpPr>
          <p:spPr>
            <a:xfrm>
              <a:off x="532499" y="1469773"/>
              <a:ext cx="8046720" cy="329184"/>
            </a:xfrm>
            <a:prstGeom prst="rect">
              <a:avLst/>
            </a:prstGeom>
            <a:solidFill>
              <a:srgbClr val="002D57"/>
            </a:solidFill>
            <a:ln w="12700" cap="flat" cmpd="sng" algn="ctr">
              <a:noFill/>
              <a:prstDash val="solid"/>
              <a:miter lim="800000"/>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dirty="0">
                  <a:solidFill>
                    <a:srgbClr val="FFFFFF"/>
                  </a:solidFill>
                  <a:latin typeface="+mj-lt"/>
                </a:rPr>
                <a:t>OPTIMAL HEDGING RATIO</a:t>
              </a:r>
              <a:endParaRPr kumimoji="0" lang="en-US" sz="1100" b="1" i="0" u="none" strike="noStrike" kern="0" cap="none" spc="0" normalizeH="0" baseline="0" noProof="0" dirty="0">
                <a:ln>
                  <a:noFill/>
                </a:ln>
                <a:solidFill>
                  <a:srgbClr val="FFFFFF"/>
                </a:solidFill>
                <a:effectLst/>
                <a:uLnTx/>
                <a:uFillTx/>
                <a:latin typeface="+mj-lt"/>
                <a:ea typeface="+mn-ea"/>
                <a:cs typeface="+mn-cs"/>
              </a:endParaRPr>
            </a:p>
          </p:txBody>
        </p:sp>
      </p:grpSp>
      <p:grpSp>
        <p:nvGrpSpPr>
          <p:cNvPr id="17" name="Group 16">
            <a:extLst>
              <a:ext uri="{FF2B5EF4-FFF2-40B4-BE49-F238E27FC236}">
                <a16:creationId xmlns:a16="http://schemas.microsoft.com/office/drawing/2014/main" id="{1FE5EC60-C75A-5C55-35EB-1E5BBFCFD004}"/>
              </a:ext>
            </a:extLst>
          </p:cNvPr>
          <p:cNvGrpSpPr/>
          <p:nvPr/>
        </p:nvGrpSpPr>
        <p:grpSpPr>
          <a:xfrm>
            <a:off x="898259" y="3713726"/>
            <a:ext cx="7315200" cy="1408003"/>
            <a:chOff x="532499" y="1469773"/>
            <a:chExt cx="8046720" cy="1316736"/>
          </a:xfrm>
        </p:grpSpPr>
        <p:sp>
          <p:nvSpPr>
            <p:cNvPr id="18" name="Rectangle 17">
              <a:extLst>
                <a:ext uri="{FF2B5EF4-FFF2-40B4-BE49-F238E27FC236}">
                  <a16:creationId xmlns:a16="http://schemas.microsoft.com/office/drawing/2014/main" id="{E25E1269-E7E4-148B-433E-AAD647E515B3}"/>
                </a:ext>
              </a:extLst>
            </p:cNvPr>
            <p:cNvSpPr/>
            <p:nvPr/>
          </p:nvSpPr>
          <p:spPr>
            <a:xfrm>
              <a:off x="532499" y="1469773"/>
              <a:ext cx="8046720" cy="1316736"/>
            </a:xfrm>
            <a:prstGeom prst="rect">
              <a:avLst/>
            </a:prstGeom>
            <a:solidFill>
              <a:srgbClr val="F2F2F2"/>
            </a:solidFill>
            <a:ln w="12700" cap="flat" cmpd="sng" algn="ctr">
              <a:noFill/>
              <a:prstDash val="solid"/>
              <a:miter lim="800000"/>
            </a:ln>
            <a:effectLst/>
          </p:spPr>
          <p:txBody>
            <a:bodyPr lIns="274320" tIns="274320" rIns="182880" bIns="0" rtlCol="0" anchor="ctr"/>
            <a:lstStyle/>
            <a:p>
              <a:pPr marL="285750" lvl="1" indent="-285750" defTabSz="685800">
                <a:spcBef>
                  <a:spcPts val="400"/>
                </a:spcBef>
                <a:spcAft>
                  <a:spcPts val="400"/>
                </a:spcAft>
                <a:buClr>
                  <a:srgbClr val="204F8C"/>
                </a:buClr>
                <a:buSzPct val="175000"/>
                <a:buFont typeface="Calibri Light" panose="020F0302020204030204" pitchFamily="34" charset="0"/>
                <a:buChar char="›"/>
                <a:defRPr/>
              </a:pPr>
              <a:r>
                <a:rPr lang="en-US" sz="1100" dirty="0">
                  <a:latin typeface="+mj-lt"/>
                </a:rPr>
                <a:t>With the target exposure to HYG and XLF we build an option collar strategy by selling puts and buying calls on the hedging ETFs</a:t>
              </a:r>
            </a:p>
            <a:p>
              <a:pPr marL="285750" lvl="1" indent="-285750" defTabSz="685800">
                <a:spcBef>
                  <a:spcPts val="400"/>
                </a:spcBef>
                <a:spcAft>
                  <a:spcPts val="400"/>
                </a:spcAft>
                <a:buClr>
                  <a:srgbClr val="204F8C"/>
                </a:buClr>
                <a:buSzPct val="175000"/>
                <a:buFont typeface="Calibri Light" panose="020F0302020204030204" pitchFamily="34" charset="0"/>
                <a:buChar char="›"/>
                <a:defRPr/>
              </a:pPr>
              <a:r>
                <a:rPr lang="en-US" sz="1100" dirty="0">
                  <a:latin typeface="+mj-lt"/>
                </a:rPr>
                <a:t>We seek to target short term expiration, with exposure equal to our optimal hedging ratio</a:t>
              </a:r>
            </a:p>
            <a:p>
              <a:pPr marL="285750" lvl="1" indent="-285750" defTabSz="685800">
                <a:spcBef>
                  <a:spcPts val="400"/>
                </a:spcBef>
                <a:spcAft>
                  <a:spcPts val="400"/>
                </a:spcAft>
                <a:buClr>
                  <a:srgbClr val="204F8C"/>
                </a:buClr>
                <a:buSzPct val="175000"/>
                <a:buFont typeface="Calibri Light" panose="020F0302020204030204" pitchFamily="34" charset="0"/>
                <a:buChar char="›"/>
                <a:defRPr/>
              </a:pPr>
              <a:r>
                <a:rPr lang="en-US" sz="1100" dirty="0">
                  <a:latin typeface="+mj-lt"/>
                </a:rPr>
                <a:t>Option Collar is added to long BIZD exposure</a:t>
              </a:r>
            </a:p>
          </p:txBody>
        </p:sp>
        <p:sp>
          <p:nvSpPr>
            <p:cNvPr id="19" name="Rectangle 18">
              <a:extLst>
                <a:ext uri="{FF2B5EF4-FFF2-40B4-BE49-F238E27FC236}">
                  <a16:creationId xmlns:a16="http://schemas.microsoft.com/office/drawing/2014/main" id="{31D7293B-344C-08A2-7A9C-9F6A36D14415}"/>
                </a:ext>
              </a:extLst>
            </p:cNvPr>
            <p:cNvSpPr/>
            <p:nvPr/>
          </p:nvSpPr>
          <p:spPr>
            <a:xfrm>
              <a:off x="532499" y="1469773"/>
              <a:ext cx="8046720" cy="329184"/>
            </a:xfrm>
            <a:prstGeom prst="rect">
              <a:avLst/>
            </a:prstGeom>
            <a:solidFill>
              <a:srgbClr val="204F8C"/>
            </a:solidFill>
            <a:ln w="12700" cap="flat" cmpd="sng" algn="ctr">
              <a:noFill/>
              <a:prstDash val="solid"/>
              <a:miter lim="800000"/>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mj-lt"/>
                  <a:ea typeface="+mn-ea"/>
                  <a:cs typeface="+mn-cs"/>
                </a:rPr>
                <a:t>OPTION COLLAR</a:t>
              </a:r>
            </a:p>
          </p:txBody>
        </p:sp>
      </p:grpSp>
      <p:sp>
        <p:nvSpPr>
          <p:cNvPr id="21" name="Rectangle: Rounded Corners 20">
            <a:extLst>
              <a:ext uri="{FF2B5EF4-FFF2-40B4-BE49-F238E27FC236}">
                <a16:creationId xmlns:a16="http://schemas.microsoft.com/office/drawing/2014/main" id="{8CDFA69E-D565-36EF-9937-AD979D337515}"/>
              </a:ext>
            </a:extLst>
          </p:cNvPr>
          <p:cNvSpPr/>
          <p:nvPr/>
        </p:nvSpPr>
        <p:spPr>
          <a:xfrm>
            <a:off x="2727058" y="5709984"/>
            <a:ext cx="3657600" cy="457200"/>
          </a:xfrm>
          <a:prstGeom prst="roundRect">
            <a:avLst/>
          </a:prstGeom>
          <a:solidFill>
            <a:srgbClr val="6795B5"/>
          </a:solidFill>
          <a:ln w="12700" cap="flat" cmpd="sng" algn="ctr">
            <a:noFill/>
            <a:prstDash val="solid"/>
            <a:miter lim="800000"/>
          </a:ln>
          <a:effectLst/>
        </p:spPr>
        <p:txBody>
          <a:bodyPr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100" b="1" kern="0" dirty="0">
                <a:solidFill>
                  <a:srgbClr val="FFFFFF"/>
                </a:solidFill>
                <a:latin typeface="+mj-lt"/>
              </a:rPr>
              <a:t>SYNTHETIC PRIVATE CREDIT</a:t>
            </a:r>
            <a:endParaRPr kumimoji="0" lang="en-US" sz="1100" b="1" i="0" u="none" strike="noStrike" kern="0" cap="none" spc="0" normalizeH="0" baseline="0" noProof="0" dirty="0">
              <a:ln>
                <a:noFill/>
              </a:ln>
              <a:solidFill>
                <a:srgbClr val="FFFFFF"/>
              </a:solidFill>
              <a:effectLst/>
              <a:uLnTx/>
              <a:uFillTx/>
              <a:latin typeface="+mj-lt"/>
              <a:ea typeface="+mn-ea"/>
              <a:cs typeface="+mn-cs"/>
            </a:endParaRPr>
          </a:p>
        </p:txBody>
      </p:sp>
      <p:sp>
        <p:nvSpPr>
          <p:cNvPr id="22" name="object 9">
            <a:extLst>
              <a:ext uri="{FF2B5EF4-FFF2-40B4-BE49-F238E27FC236}">
                <a16:creationId xmlns:a16="http://schemas.microsoft.com/office/drawing/2014/main" id="{4B97CF89-EF97-2DE8-2A18-C7B5BE6798AF}"/>
              </a:ext>
            </a:extLst>
          </p:cNvPr>
          <p:cNvSpPr/>
          <p:nvPr/>
        </p:nvSpPr>
        <p:spPr>
          <a:xfrm rot="5400000">
            <a:off x="4380209" y="1713296"/>
            <a:ext cx="351299" cy="3412595"/>
          </a:xfrm>
          <a:custGeom>
            <a:avLst/>
            <a:gdLst/>
            <a:ahLst/>
            <a:cxnLst/>
            <a:rect l="l" t="t" r="r" b="b"/>
            <a:pathLst>
              <a:path w="822959" h="4346575">
                <a:moveTo>
                  <a:pt x="0" y="0"/>
                </a:moveTo>
                <a:lnTo>
                  <a:pt x="0" y="4346448"/>
                </a:lnTo>
                <a:lnTo>
                  <a:pt x="822960" y="2182609"/>
                </a:lnTo>
                <a:lnTo>
                  <a:pt x="0" y="0"/>
                </a:lnTo>
                <a:close/>
              </a:path>
            </a:pathLst>
          </a:custGeom>
          <a:solidFill>
            <a:srgbClr val="445C6E">
              <a:alpha val="18000"/>
            </a:srgbClr>
          </a:solidFill>
        </p:spPr>
        <p:txBody>
          <a:bodyPr wrap="square" lIns="0" tIns="0" rIns="0" bIns="0" rtlCol="0"/>
          <a:lstStyle/>
          <a:p>
            <a:endParaRPr/>
          </a:p>
        </p:txBody>
      </p:sp>
      <p:sp>
        <p:nvSpPr>
          <p:cNvPr id="23" name="object 9">
            <a:extLst>
              <a:ext uri="{FF2B5EF4-FFF2-40B4-BE49-F238E27FC236}">
                <a16:creationId xmlns:a16="http://schemas.microsoft.com/office/drawing/2014/main" id="{3F00C7C1-C6FF-C3F0-A227-D43F8EBD65DE}"/>
              </a:ext>
            </a:extLst>
          </p:cNvPr>
          <p:cNvSpPr/>
          <p:nvPr/>
        </p:nvSpPr>
        <p:spPr>
          <a:xfrm rot="5400000">
            <a:off x="4380210" y="3709559"/>
            <a:ext cx="351298" cy="3412595"/>
          </a:xfrm>
          <a:custGeom>
            <a:avLst/>
            <a:gdLst/>
            <a:ahLst/>
            <a:cxnLst/>
            <a:rect l="l" t="t" r="r" b="b"/>
            <a:pathLst>
              <a:path w="822959" h="4346575">
                <a:moveTo>
                  <a:pt x="0" y="0"/>
                </a:moveTo>
                <a:lnTo>
                  <a:pt x="0" y="4346448"/>
                </a:lnTo>
                <a:lnTo>
                  <a:pt x="822960" y="2182609"/>
                </a:lnTo>
                <a:lnTo>
                  <a:pt x="0" y="0"/>
                </a:lnTo>
                <a:close/>
              </a:path>
            </a:pathLst>
          </a:custGeom>
          <a:solidFill>
            <a:srgbClr val="445C6E">
              <a:alpha val="18000"/>
            </a:srgbClr>
          </a:solidFill>
        </p:spPr>
        <p:txBody>
          <a:bodyPr wrap="square" lIns="0" tIns="0" rIns="0" bIns="0" rtlCol="0"/>
          <a:lstStyle/>
          <a:p>
            <a:endParaRPr/>
          </a:p>
        </p:txBody>
      </p:sp>
      <p:sp>
        <p:nvSpPr>
          <p:cNvPr id="3" name="Slide Number Placeholder 2">
            <a:extLst>
              <a:ext uri="{FF2B5EF4-FFF2-40B4-BE49-F238E27FC236}">
                <a16:creationId xmlns:a16="http://schemas.microsoft.com/office/drawing/2014/main" id="{40E801A1-290A-0229-511D-1400089B2B88}"/>
              </a:ext>
            </a:extLst>
          </p:cNvPr>
          <p:cNvSpPr>
            <a:spLocks noGrp="1"/>
          </p:cNvSpPr>
          <p:nvPr>
            <p:ph type="sldNum" sz="quarter" idx="12"/>
          </p:nvPr>
        </p:nvSpPr>
        <p:spPr/>
        <p:txBody>
          <a:bodyPr/>
          <a:lstStyle/>
          <a:p>
            <a:fld id="{9127CB15-A8DD-42C8-BF1E-59D42D96C6D3}" type="slidenum">
              <a:rPr lang="en-US" smtClean="0"/>
              <a:pPr/>
              <a:t>13</a:t>
            </a:fld>
            <a:endParaRPr lang="en-US"/>
          </a:p>
        </p:txBody>
      </p:sp>
      <p:sp>
        <p:nvSpPr>
          <p:cNvPr id="8" name="Text Placeholder 7">
            <a:extLst>
              <a:ext uri="{FF2B5EF4-FFF2-40B4-BE49-F238E27FC236}">
                <a16:creationId xmlns:a16="http://schemas.microsoft.com/office/drawing/2014/main" id="{AF3F3218-03C3-195F-2C57-A0B6E34105E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10242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3C5E-596A-9369-6A61-EC38F8A45F80}"/>
              </a:ext>
            </a:extLst>
          </p:cNvPr>
          <p:cNvSpPr>
            <a:spLocks noGrp="1"/>
          </p:cNvSpPr>
          <p:nvPr>
            <p:ph type="title"/>
          </p:nvPr>
        </p:nvSpPr>
        <p:spPr/>
        <p:txBody>
          <a:bodyPr/>
          <a:lstStyle/>
          <a:p>
            <a:r>
              <a:rPr lang="en-US" dirty="0" err="1"/>
              <a:t>Backtesting</a:t>
            </a:r>
            <a:r>
              <a:rPr lang="en-US" dirty="0"/>
              <a:t> Results</a:t>
            </a:r>
          </a:p>
        </p:txBody>
      </p:sp>
    </p:spTree>
    <p:extLst>
      <p:ext uri="{BB962C8B-B14F-4D97-AF65-F5344CB8AC3E}">
        <p14:creationId xmlns:p14="http://schemas.microsoft.com/office/powerpoint/2010/main" val="247746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E32F5-7931-5265-D5B2-43DF0A42D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5AB87-4F6B-01E3-CD68-102377741E4B}"/>
              </a:ext>
            </a:extLst>
          </p:cNvPr>
          <p:cNvSpPr>
            <a:spLocks noGrp="1"/>
          </p:cNvSpPr>
          <p:nvPr>
            <p:ph type="title"/>
          </p:nvPr>
        </p:nvSpPr>
        <p:spPr/>
        <p:txBody>
          <a:bodyPr/>
          <a:lstStyle/>
          <a:p>
            <a:r>
              <a:rPr lang="en-US" dirty="0" err="1"/>
              <a:t>Backtest</a:t>
            </a:r>
            <a:r>
              <a:rPr lang="en-US" dirty="0"/>
              <a:t> Construction</a:t>
            </a:r>
          </a:p>
        </p:txBody>
      </p:sp>
      <p:sp>
        <p:nvSpPr>
          <p:cNvPr id="4" name="Text Placeholder 3">
            <a:extLst>
              <a:ext uri="{FF2B5EF4-FFF2-40B4-BE49-F238E27FC236}">
                <a16:creationId xmlns:a16="http://schemas.microsoft.com/office/drawing/2014/main" id="{C461AE2B-1CF5-1E58-A600-91674796A6CE}"/>
              </a:ext>
            </a:extLst>
          </p:cNvPr>
          <p:cNvSpPr>
            <a:spLocks noGrp="1"/>
          </p:cNvSpPr>
          <p:nvPr>
            <p:ph type="body" sz="quarter" idx="13"/>
          </p:nvPr>
        </p:nvSpPr>
        <p:spPr>
          <a:xfrm>
            <a:off x="457200" y="5998136"/>
            <a:ext cx="8138160" cy="506592"/>
          </a:xfrm>
        </p:spPr>
        <p:txBody>
          <a:bodyPr>
            <a:noAutofit/>
          </a:bodyPr>
          <a:lstStyle/>
          <a:p>
            <a:r>
              <a:rPr lang="en-US" dirty="0"/>
              <a:t>Source: Bloomberg, </a:t>
            </a:r>
            <a:r>
              <a:rPr lang="en-US" dirty="0" err="1"/>
              <a:t>Cliffwater</a:t>
            </a:r>
            <a:r>
              <a:rPr lang="en-US" dirty="0"/>
              <a:t> via </a:t>
            </a:r>
            <a:r>
              <a:rPr lang="en-US" dirty="0" err="1"/>
              <a:t>BDCS.com</a:t>
            </a:r>
            <a:endParaRPr lang="en-US" dirty="0"/>
          </a:p>
        </p:txBody>
      </p:sp>
      <p:sp>
        <p:nvSpPr>
          <p:cNvPr id="5" name="Text Placeholder 4">
            <a:extLst>
              <a:ext uri="{FF2B5EF4-FFF2-40B4-BE49-F238E27FC236}">
                <a16:creationId xmlns:a16="http://schemas.microsoft.com/office/drawing/2014/main" id="{ED4A9343-4DCE-CB72-38D7-98E7BCFD6C22}"/>
              </a:ext>
            </a:extLst>
          </p:cNvPr>
          <p:cNvSpPr>
            <a:spLocks noGrp="1"/>
          </p:cNvSpPr>
          <p:nvPr>
            <p:ph type="body" idx="14"/>
          </p:nvPr>
        </p:nvSpPr>
        <p:spPr/>
        <p:txBody>
          <a:bodyPr/>
          <a:lstStyle/>
          <a:p>
            <a:r>
              <a:rPr lang="en-US" dirty="0"/>
              <a:t>Below is the methodology and assumptions used in </a:t>
            </a:r>
            <a:r>
              <a:rPr lang="en-US" dirty="0" err="1"/>
              <a:t>backtesting</a:t>
            </a:r>
            <a:r>
              <a:rPr lang="en-US" dirty="0"/>
              <a:t> our strategy</a:t>
            </a:r>
          </a:p>
        </p:txBody>
      </p:sp>
      <p:sp>
        <p:nvSpPr>
          <p:cNvPr id="3" name="Slide Number Placeholder 2">
            <a:extLst>
              <a:ext uri="{FF2B5EF4-FFF2-40B4-BE49-F238E27FC236}">
                <a16:creationId xmlns:a16="http://schemas.microsoft.com/office/drawing/2014/main" id="{9459A0FE-DE10-AE17-30F5-5F649DC49AEB}"/>
              </a:ext>
            </a:extLst>
          </p:cNvPr>
          <p:cNvSpPr>
            <a:spLocks noGrp="1"/>
          </p:cNvSpPr>
          <p:nvPr>
            <p:ph type="sldNum" sz="quarter" idx="12"/>
          </p:nvPr>
        </p:nvSpPr>
        <p:spPr/>
        <p:txBody>
          <a:bodyPr/>
          <a:lstStyle/>
          <a:p>
            <a:fld id="{9127CB15-A8DD-42C8-BF1E-59D42D96C6D3}" type="slidenum">
              <a:rPr lang="en-US" smtClean="0"/>
              <a:pPr/>
              <a:t>15</a:t>
            </a:fld>
            <a:endParaRPr lang="en-US"/>
          </a:p>
        </p:txBody>
      </p:sp>
      <p:sp>
        <p:nvSpPr>
          <p:cNvPr id="7" name="Rectangle 6">
            <a:extLst>
              <a:ext uri="{FF2B5EF4-FFF2-40B4-BE49-F238E27FC236}">
                <a16:creationId xmlns:a16="http://schemas.microsoft.com/office/drawing/2014/main" id="{BA073D4A-A4F2-34D3-1EAB-8E07C75E5AD8}"/>
              </a:ext>
            </a:extLst>
          </p:cNvPr>
          <p:cNvSpPr/>
          <p:nvPr/>
        </p:nvSpPr>
        <p:spPr>
          <a:xfrm>
            <a:off x="532500" y="1433197"/>
            <a:ext cx="1389888" cy="859536"/>
          </a:xfrm>
          <a:prstGeom prst="rect">
            <a:avLst/>
          </a:prstGeom>
          <a:solidFill>
            <a:schemeClr val="accent4"/>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BUILD TAREGT EXPOSURES FOR OPTIONS</a:t>
            </a:r>
          </a:p>
        </p:txBody>
      </p:sp>
      <p:sp>
        <p:nvSpPr>
          <p:cNvPr id="8" name="Rectangle 7">
            <a:extLst>
              <a:ext uri="{FF2B5EF4-FFF2-40B4-BE49-F238E27FC236}">
                <a16:creationId xmlns:a16="http://schemas.microsoft.com/office/drawing/2014/main" id="{F89C32C7-F4C4-4612-2792-609E1944663C}"/>
              </a:ext>
            </a:extLst>
          </p:cNvPr>
          <p:cNvSpPr/>
          <p:nvPr/>
        </p:nvSpPr>
        <p:spPr>
          <a:xfrm>
            <a:off x="2002715" y="1433197"/>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At every rebalance date use as of date data to calculate our optimal hedging portfolio weights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Use statistical models to forecast volatility and returns to generate weights in HYG and XLF that are expected to mimic the performance of BIZD</a:t>
            </a:r>
          </a:p>
        </p:txBody>
      </p:sp>
      <p:sp>
        <p:nvSpPr>
          <p:cNvPr id="11" name="Rectangle 10">
            <a:extLst>
              <a:ext uri="{FF2B5EF4-FFF2-40B4-BE49-F238E27FC236}">
                <a16:creationId xmlns:a16="http://schemas.microsoft.com/office/drawing/2014/main" id="{0CB371B3-DDBD-BA5F-4FE0-BF7B5E77F648}"/>
              </a:ext>
            </a:extLst>
          </p:cNvPr>
          <p:cNvSpPr/>
          <p:nvPr/>
        </p:nvSpPr>
        <p:spPr>
          <a:xfrm>
            <a:off x="532500" y="2359548"/>
            <a:ext cx="1389888" cy="859536"/>
          </a:xfrm>
          <a:prstGeom prst="rect">
            <a:avLst/>
          </a:prstGeom>
          <a:solidFill>
            <a:schemeClr val="accent4"/>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SET TRADE </a:t>
            </a:r>
            <a:br>
              <a:rPr lang="en-US" sz="1000" b="1" kern="0" dirty="0">
                <a:solidFill>
                  <a:srgbClr val="FFFFFF"/>
                </a:solidFill>
                <a:latin typeface="+mj-lt"/>
              </a:rPr>
            </a:br>
            <a:r>
              <a:rPr lang="en-US" sz="1000" b="1" kern="0" dirty="0">
                <a:solidFill>
                  <a:srgbClr val="FFFFFF"/>
                </a:solidFill>
                <a:latin typeface="+mj-lt"/>
              </a:rPr>
              <a:t>TAREGTS</a:t>
            </a:r>
          </a:p>
        </p:txBody>
      </p:sp>
      <p:sp>
        <p:nvSpPr>
          <p:cNvPr id="12" name="Rectangle 11">
            <a:extLst>
              <a:ext uri="{FF2B5EF4-FFF2-40B4-BE49-F238E27FC236}">
                <a16:creationId xmlns:a16="http://schemas.microsoft.com/office/drawing/2014/main" id="{732C5EB4-364C-EE83-B8DB-EF658857DFFF}"/>
              </a:ext>
            </a:extLst>
          </p:cNvPr>
          <p:cNvSpPr/>
          <p:nvPr/>
        </p:nvSpPr>
        <p:spPr>
          <a:xfrm>
            <a:off x="2002715" y="2359548"/>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Find calls and puts that straddle </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Since 2014 the </a:t>
            </a:r>
            <a:r>
              <a:rPr kumimoji="0" lang="en-US" sz="1050" b="0" i="0" u="none" strike="noStrike" kern="1200" cap="none" spc="0" normalizeH="0" baseline="0" noProof="0" dirty="0" err="1">
                <a:ln>
                  <a:noFill/>
                </a:ln>
                <a:effectLst/>
                <a:uLnTx/>
                <a:uFillTx/>
                <a:latin typeface="+mj-lt"/>
                <a:ea typeface="+mn-ea"/>
                <a:cs typeface="+mn-cs"/>
              </a:rPr>
              <a:t>Cliffwater</a:t>
            </a:r>
            <a:r>
              <a:rPr kumimoji="0" lang="en-US" sz="1050" b="0" i="0" u="none" strike="noStrike" kern="1200" cap="none" spc="0" normalizeH="0" baseline="0" noProof="0" dirty="0">
                <a:ln>
                  <a:noFill/>
                </a:ln>
                <a:effectLst/>
                <a:uLnTx/>
                <a:uFillTx/>
                <a:latin typeface="+mj-lt"/>
                <a:ea typeface="+mn-ea"/>
                <a:cs typeface="+mn-cs"/>
              </a:rPr>
              <a:t> BDC Index has generated a total return of +100% vs. +54% for the Credit Suisse Leveraged Loan Index</a:t>
            </a:r>
          </a:p>
        </p:txBody>
      </p:sp>
      <p:sp>
        <p:nvSpPr>
          <p:cNvPr id="13" name="Rectangle 12">
            <a:extLst>
              <a:ext uri="{FF2B5EF4-FFF2-40B4-BE49-F238E27FC236}">
                <a16:creationId xmlns:a16="http://schemas.microsoft.com/office/drawing/2014/main" id="{40128CE6-8810-AF3C-F3C4-82F8D6E6305C}"/>
              </a:ext>
            </a:extLst>
          </p:cNvPr>
          <p:cNvSpPr/>
          <p:nvPr/>
        </p:nvSpPr>
        <p:spPr>
          <a:xfrm>
            <a:off x="532500" y="3285899"/>
            <a:ext cx="1389888" cy="859536"/>
          </a:xfrm>
          <a:prstGeom prst="rect">
            <a:avLst/>
          </a:prstGeom>
          <a:solidFill>
            <a:schemeClr val="accent4"/>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TRADE &amp; UPDATE PORTFOLIO</a:t>
            </a:r>
          </a:p>
        </p:txBody>
      </p:sp>
      <p:sp>
        <p:nvSpPr>
          <p:cNvPr id="14" name="Rectangle 13">
            <a:extLst>
              <a:ext uri="{FF2B5EF4-FFF2-40B4-BE49-F238E27FC236}">
                <a16:creationId xmlns:a16="http://schemas.microsoft.com/office/drawing/2014/main" id="{A1E7C0DB-2506-111C-B88D-AF2064919499}"/>
              </a:ext>
            </a:extLst>
          </p:cNvPr>
          <p:cNvSpPr/>
          <p:nvPr/>
        </p:nvSpPr>
        <p:spPr>
          <a:xfrm>
            <a:off x="2002715" y="3285899"/>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Today, BDCs are mostly sponsored by top tier private equity and alternative asset management firms including Blackstone, Ares and Owl Rock, among others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BDC governance has evolved significantly, with current institutional sponsors adhering to what we believe to be best-in-class management and oversight </a:t>
            </a:r>
          </a:p>
        </p:txBody>
      </p:sp>
      <p:sp>
        <p:nvSpPr>
          <p:cNvPr id="15" name="Rectangle 14">
            <a:extLst>
              <a:ext uri="{FF2B5EF4-FFF2-40B4-BE49-F238E27FC236}">
                <a16:creationId xmlns:a16="http://schemas.microsoft.com/office/drawing/2014/main" id="{8F48008F-4976-9D5F-FC29-9E055CFD8B17}"/>
              </a:ext>
            </a:extLst>
          </p:cNvPr>
          <p:cNvSpPr/>
          <p:nvPr/>
        </p:nvSpPr>
        <p:spPr>
          <a:xfrm>
            <a:off x="532500" y="4212250"/>
            <a:ext cx="1389888" cy="1668512"/>
          </a:xfrm>
          <a:prstGeom prst="rect">
            <a:avLst/>
          </a:prstGeom>
          <a:solidFill>
            <a:schemeClr val="accent4">
              <a:lumMod val="40000"/>
              <a:lumOff val="60000"/>
            </a:schemeClr>
          </a:solidFill>
          <a:ln w="12700" cap="flat" cmpd="sng" algn="ctr">
            <a:noFill/>
            <a:prstDash val="solid"/>
            <a:miter lim="800000"/>
          </a:ln>
          <a:effectLst/>
        </p:spPr>
        <p:txBody>
          <a:bodyPr lIns="0" tIns="0" rIns="0" bIns="0" rtlCol="0" anchor="ctr"/>
          <a:lstStyle/>
          <a:p>
            <a:pPr algn="ctr"/>
            <a:r>
              <a:rPr lang="en-US" sz="1000" b="1" kern="0" dirty="0">
                <a:latin typeface="+mj-lt"/>
              </a:rPr>
              <a:t>ASSUMPTIONS</a:t>
            </a:r>
          </a:p>
        </p:txBody>
      </p:sp>
      <p:sp>
        <p:nvSpPr>
          <p:cNvPr id="16" name="Rectangle 15">
            <a:extLst>
              <a:ext uri="{FF2B5EF4-FFF2-40B4-BE49-F238E27FC236}">
                <a16:creationId xmlns:a16="http://schemas.microsoft.com/office/drawing/2014/main" id="{01C9D3B0-1372-B9F3-8128-7856A5AE2E74}"/>
              </a:ext>
            </a:extLst>
          </p:cNvPr>
          <p:cNvSpPr/>
          <p:nvPr/>
        </p:nvSpPr>
        <p:spPr>
          <a:xfrm>
            <a:off x="2002715" y="4212250"/>
            <a:ext cx="6583680" cy="1668512"/>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50" dirty="0">
                <a:latin typeface="+mj-lt"/>
              </a:rPr>
              <a:t>Initial Capital is $1,000,000</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Trade Costs are </a:t>
            </a:r>
            <a:r>
              <a:rPr lang="en-US" sz="1050" dirty="0">
                <a:latin typeface="+mj-lt"/>
              </a:rPr>
              <a:t>10bps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50" dirty="0" err="1">
                <a:latin typeface="+mj-lt"/>
              </a:rPr>
              <a:t>Backtest</a:t>
            </a:r>
            <a:r>
              <a:rPr lang="en-US" sz="1050" dirty="0">
                <a:latin typeface="+mj-lt"/>
              </a:rPr>
              <a:t> is run from Jan 5, </a:t>
            </a:r>
            <a:r>
              <a:rPr lang="en-US" sz="1050">
                <a:latin typeface="+mj-lt"/>
              </a:rPr>
              <a:t>2018 through Feb 4, 2023</a:t>
            </a:r>
            <a:endParaRPr lang="en-US" sz="1050" dirty="0">
              <a:latin typeface="+mj-lt"/>
            </a:endParaRP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err="1">
                <a:ln>
                  <a:noFill/>
                </a:ln>
                <a:effectLst/>
                <a:uLnTx/>
                <a:uFillTx/>
                <a:latin typeface="+mj-lt"/>
                <a:ea typeface="+mn-ea"/>
                <a:cs typeface="+mn-cs"/>
              </a:rPr>
              <a:t>Opt</a:t>
            </a:r>
            <a:r>
              <a:rPr lang="en-US" sz="1050" dirty="0">
                <a:latin typeface="+mj-lt"/>
              </a:rPr>
              <a:t>ion Trades as done at Best Mid Price from WRDS. An option collar is likely to be priced more competitively than the sum of both legs due to easier delta hedging.</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BIZD Trades are done at closing price</a:t>
            </a:r>
          </a:p>
        </p:txBody>
      </p:sp>
    </p:spTree>
    <p:extLst>
      <p:ext uri="{BB962C8B-B14F-4D97-AF65-F5344CB8AC3E}">
        <p14:creationId xmlns:p14="http://schemas.microsoft.com/office/powerpoint/2010/main" val="39613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3B0A-E859-F7D8-A47F-E4E9566FEE1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13410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98DA-75EE-CB96-CB7C-DEE661ED8EFD}"/>
              </a:ext>
            </a:extLst>
          </p:cNvPr>
          <p:cNvSpPr>
            <a:spLocks noGrp="1"/>
          </p:cNvSpPr>
          <p:nvPr>
            <p:ph type="title"/>
          </p:nvPr>
        </p:nvSpPr>
        <p:spPr/>
        <p:txBody>
          <a:bodyPr/>
          <a:lstStyle/>
          <a:p>
            <a:r>
              <a:rPr lang="en-US" dirty="0"/>
              <a:t>The Rise of Private Credit</a:t>
            </a:r>
          </a:p>
        </p:txBody>
      </p:sp>
    </p:spTree>
    <p:extLst>
      <p:ext uri="{BB962C8B-B14F-4D97-AF65-F5344CB8AC3E}">
        <p14:creationId xmlns:p14="http://schemas.microsoft.com/office/powerpoint/2010/main" val="323894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B0DBA-E2FE-8996-C90B-6C1D0D593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E18769-2E03-24EB-C197-26906FB1E302}"/>
              </a:ext>
            </a:extLst>
          </p:cNvPr>
          <p:cNvSpPr>
            <a:spLocks noGrp="1"/>
          </p:cNvSpPr>
          <p:nvPr>
            <p:ph type="title"/>
          </p:nvPr>
        </p:nvSpPr>
        <p:spPr/>
        <p:txBody>
          <a:bodyPr/>
          <a:lstStyle/>
          <a:p>
            <a:r>
              <a:rPr lang="en-US" dirty="0"/>
              <a:t>Private Credit Overview</a:t>
            </a:r>
          </a:p>
        </p:txBody>
      </p:sp>
      <p:sp>
        <p:nvSpPr>
          <p:cNvPr id="4" name="Text Placeholder 3">
            <a:extLst>
              <a:ext uri="{FF2B5EF4-FFF2-40B4-BE49-F238E27FC236}">
                <a16:creationId xmlns:a16="http://schemas.microsoft.com/office/drawing/2014/main" id="{A9654F00-4477-AEF0-6E87-25A9E57A65E3}"/>
              </a:ext>
            </a:extLst>
          </p:cNvPr>
          <p:cNvSpPr>
            <a:spLocks noGrp="1"/>
          </p:cNvSpPr>
          <p:nvPr>
            <p:ph type="body" sz="quarter" idx="13"/>
          </p:nvPr>
        </p:nvSpPr>
        <p:spPr>
          <a:xfrm>
            <a:off x="457200" y="5998136"/>
            <a:ext cx="8138160" cy="506592"/>
          </a:xfrm>
        </p:spPr>
        <p:txBody>
          <a:bodyPr>
            <a:noAutofit/>
          </a:bodyPr>
          <a:lstStyle/>
          <a:p>
            <a:r>
              <a:rPr lang="en-US" dirty="0"/>
              <a:t>Source: </a:t>
            </a:r>
            <a:r>
              <a:rPr lang="en-US" dirty="0" err="1"/>
              <a:t>PitchBook</a:t>
            </a:r>
            <a:endParaRPr lang="en-US" dirty="0"/>
          </a:p>
        </p:txBody>
      </p:sp>
      <p:sp>
        <p:nvSpPr>
          <p:cNvPr id="5" name="Text Placeholder 4">
            <a:extLst>
              <a:ext uri="{FF2B5EF4-FFF2-40B4-BE49-F238E27FC236}">
                <a16:creationId xmlns:a16="http://schemas.microsoft.com/office/drawing/2014/main" id="{DA2D58C5-A4E1-4D75-9A7D-0ABC734605DF}"/>
              </a:ext>
            </a:extLst>
          </p:cNvPr>
          <p:cNvSpPr>
            <a:spLocks noGrp="1"/>
          </p:cNvSpPr>
          <p:nvPr>
            <p:ph type="body" idx="14"/>
          </p:nvPr>
        </p:nvSpPr>
        <p:spPr/>
        <p:txBody>
          <a:bodyPr/>
          <a:lstStyle/>
          <a:p>
            <a:r>
              <a:rPr lang="en-US" dirty="0"/>
              <a:t>Private Credit has Grown rapidly on investor demand for high yields and low volatility despite credit risks and liquidity constraints</a:t>
            </a:r>
          </a:p>
        </p:txBody>
      </p:sp>
      <p:sp>
        <p:nvSpPr>
          <p:cNvPr id="3" name="Slide Number Placeholder 2">
            <a:extLst>
              <a:ext uri="{FF2B5EF4-FFF2-40B4-BE49-F238E27FC236}">
                <a16:creationId xmlns:a16="http://schemas.microsoft.com/office/drawing/2014/main" id="{7B26D75F-283C-F552-0405-583C6A702435}"/>
              </a:ext>
            </a:extLst>
          </p:cNvPr>
          <p:cNvSpPr>
            <a:spLocks noGrp="1"/>
          </p:cNvSpPr>
          <p:nvPr>
            <p:ph type="sldNum" sz="quarter" idx="12"/>
          </p:nvPr>
        </p:nvSpPr>
        <p:spPr/>
        <p:txBody>
          <a:bodyPr/>
          <a:lstStyle/>
          <a:p>
            <a:fld id="{9127CB15-A8DD-42C8-BF1E-59D42D96C6D3}" type="slidenum">
              <a:rPr lang="en-US" smtClean="0"/>
              <a:pPr/>
              <a:t>3</a:t>
            </a:fld>
            <a:endParaRPr lang="en-US"/>
          </a:p>
        </p:txBody>
      </p:sp>
      <p:sp>
        <p:nvSpPr>
          <p:cNvPr id="7" name="Rectangle 6">
            <a:extLst>
              <a:ext uri="{FF2B5EF4-FFF2-40B4-BE49-F238E27FC236}">
                <a16:creationId xmlns:a16="http://schemas.microsoft.com/office/drawing/2014/main" id="{ACF420D8-4BD9-961E-7EB5-95C077E79D07}"/>
              </a:ext>
            </a:extLst>
          </p:cNvPr>
          <p:cNvSpPr/>
          <p:nvPr/>
        </p:nvSpPr>
        <p:spPr>
          <a:xfrm>
            <a:off x="532500" y="1433197"/>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GROWING</a:t>
            </a:r>
            <a:br>
              <a:rPr lang="en-US" sz="1000" b="1" kern="0" dirty="0">
                <a:solidFill>
                  <a:srgbClr val="FFFFFF"/>
                </a:solidFill>
                <a:latin typeface="+mj-lt"/>
              </a:rPr>
            </a:br>
            <a:r>
              <a:rPr lang="en-US" sz="1000" b="1" kern="0" dirty="0">
                <a:solidFill>
                  <a:srgbClr val="FFFFFF"/>
                </a:solidFill>
                <a:latin typeface="+mj-lt"/>
              </a:rPr>
              <a:t>ASSET CLASS</a:t>
            </a:r>
          </a:p>
        </p:txBody>
      </p:sp>
      <p:sp>
        <p:nvSpPr>
          <p:cNvPr id="8" name="Rectangle 7">
            <a:extLst>
              <a:ext uri="{FF2B5EF4-FFF2-40B4-BE49-F238E27FC236}">
                <a16:creationId xmlns:a16="http://schemas.microsoft.com/office/drawing/2014/main" id="{3AA3D1F0-7211-84F7-5E7D-B1175BD4C926}"/>
              </a:ext>
            </a:extLst>
          </p:cNvPr>
          <p:cNvSpPr/>
          <p:nvPr/>
        </p:nvSpPr>
        <p:spPr>
          <a:xfrm>
            <a:off x="2002715" y="1433197"/>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Private Credit as an asset class has been growing rapidly as investors sought yield in low rate environment</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Tighter </a:t>
            </a:r>
            <a:r>
              <a:rPr lang="en-US" sz="1050" dirty="0">
                <a:latin typeface="+mj-lt"/>
              </a:rPr>
              <a:t>bank capital standards following GFC left many opportunities for private direct lending</a:t>
            </a:r>
            <a:endParaRPr kumimoji="0" lang="en-US" sz="1050" b="0" i="0" u="none" strike="noStrike" kern="1200" cap="none" spc="0" normalizeH="0" baseline="0" noProof="0" dirty="0">
              <a:ln>
                <a:noFill/>
              </a:ln>
              <a:effectLst/>
              <a:uLnTx/>
              <a:uFillTx/>
              <a:latin typeface="+mj-lt"/>
              <a:ea typeface="+mn-ea"/>
              <a:cs typeface="+mn-cs"/>
            </a:endParaRPr>
          </a:p>
        </p:txBody>
      </p:sp>
      <p:sp>
        <p:nvSpPr>
          <p:cNvPr id="11" name="Rectangle 10">
            <a:extLst>
              <a:ext uri="{FF2B5EF4-FFF2-40B4-BE49-F238E27FC236}">
                <a16:creationId xmlns:a16="http://schemas.microsoft.com/office/drawing/2014/main" id="{D159E993-DD3F-EADE-1B5A-79574643F3E6}"/>
              </a:ext>
            </a:extLst>
          </p:cNvPr>
          <p:cNvSpPr/>
          <p:nvPr/>
        </p:nvSpPr>
        <p:spPr>
          <a:xfrm>
            <a:off x="532500" y="2359548"/>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ATTRACTIVE </a:t>
            </a:r>
          </a:p>
          <a:p>
            <a:pPr algn="ctr"/>
            <a:r>
              <a:rPr lang="en-US" sz="1000" b="1" kern="0" dirty="0">
                <a:solidFill>
                  <a:srgbClr val="FFFFFF"/>
                </a:solidFill>
                <a:latin typeface="+mj-lt"/>
              </a:rPr>
              <a:t>PUBLISHED</a:t>
            </a:r>
            <a:br>
              <a:rPr lang="en-US" sz="1000" b="1" kern="0" dirty="0">
                <a:solidFill>
                  <a:srgbClr val="FFFFFF"/>
                </a:solidFill>
                <a:latin typeface="+mj-lt"/>
              </a:rPr>
            </a:br>
            <a:r>
              <a:rPr lang="en-US" sz="1000" b="1" kern="0" dirty="0">
                <a:solidFill>
                  <a:srgbClr val="FFFFFF"/>
                </a:solidFill>
                <a:latin typeface="+mj-lt"/>
              </a:rPr>
              <a:t>RISK / RETURN </a:t>
            </a:r>
          </a:p>
          <a:p>
            <a:pPr algn="ctr"/>
            <a:r>
              <a:rPr lang="en-US" sz="1000" b="1" kern="0" dirty="0">
                <a:solidFill>
                  <a:srgbClr val="FFFFFF"/>
                </a:solidFill>
                <a:latin typeface="+mj-lt"/>
              </a:rPr>
              <a:t>PROFILE</a:t>
            </a:r>
          </a:p>
        </p:txBody>
      </p:sp>
      <p:sp>
        <p:nvSpPr>
          <p:cNvPr id="12" name="Rectangle 11">
            <a:extLst>
              <a:ext uri="{FF2B5EF4-FFF2-40B4-BE49-F238E27FC236}">
                <a16:creationId xmlns:a16="http://schemas.microsoft.com/office/drawing/2014/main" id="{36AF4401-E68F-D309-0F9D-782F69C5AD51}"/>
              </a:ext>
            </a:extLst>
          </p:cNvPr>
          <p:cNvSpPr/>
          <p:nvPr/>
        </p:nvSpPr>
        <p:spPr>
          <a:xfrm>
            <a:off x="2002715" y="2359548"/>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50" dirty="0">
                <a:latin typeface="+mj-lt"/>
              </a:rPr>
              <a:t>Aggregated fund returns show Private Credit has delivered high single digits returns on average over the past 2 decades, with very low volatility</a:t>
            </a:r>
            <a:endParaRPr kumimoji="0" lang="en-US" sz="1050" b="0" i="0" u="none" strike="noStrike" kern="1200" cap="none" spc="0" normalizeH="0" baseline="0" noProof="0" dirty="0">
              <a:ln>
                <a:noFill/>
              </a:ln>
              <a:effectLst/>
              <a:uLnTx/>
              <a:uFillTx/>
              <a:latin typeface="+mj-lt"/>
              <a:ea typeface="+mn-ea"/>
              <a:cs typeface="+mn-cs"/>
            </a:endParaRP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The private fund nature of the asset class allows managers some flexibility in valuation and avoid frequent mark to marking</a:t>
            </a:r>
          </a:p>
        </p:txBody>
      </p:sp>
      <p:sp>
        <p:nvSpPr>
          <p:cNvPr id="13" name="Rectangle 12">
            <a:extLst>
              <a:ext uri="{FF2B5EF4-FFF2-40B4-BE49-F238E27FC236}">
                <a16:creationId xmlns:a16="http://schemas.microsoft.com/office/drawing/2014/main" id="{31C0EC09-D4B7-649C-7972-7548751A09AF}"/>
              </a:ext>
            </a:extLst>
          </p:cNvPr>
          <p:cNvSpPr/>
          <p:nvPr/>
        </p:nvSpPr>
        <p:spPr>
          <a:xfrm>
            <a:off x="532500" y="3285899"/>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CREDIT &amp; </a:t>
            </a:r>
            <a:br>
              <a:rPr lang="en-US" sz="1000" b="1" kern="0" dirty="0">
                <a:solidFill>
                  <a:srgbClr val="FFFFFF"/>
                </a:solidFill>
                <a:latin typeface="+mj-lt"/>
              </a:rPr>
            </a:br>
            <a:r>
              <a:rPr lang="en-US" sz="1000" b="1" kern="0" dirty="0">
                <a:solidFill>
                  <a:srgbClr val="FFFFFF"/>
                </a:solidFill>
                <a:latin typeface="+mj-lt"/>
              </a:rPr>
              <a:t>LIQUIDITY</a:t>
            </a:r>
            <a:br>
              <a:rPr lang="en-US" sz="1000" b="1" kern="0" dirty="0">
                <a:solidFill>
                  <a:srgbClr val="FFFFFF"/>
                </a:solidFill>
                <a:latin typeface="+mj-lt"/>
              </a:rPr>
            </a:br>
            <a:r>
              <a:rPr lang="en-US" sz="1000" b="1" kern="0" dirty="0">
                <a:solidFill>
                  <a:srgbClr val="FFFFFF"/>
                </a:solidFill>
                <a:latin typeface="+mj-lt"/>
              </a:rPr>
              <a:t>RISK</a:t>
            </a:r>
          </a:p>
        </p:txBody>
      </p:sp>
      <p:sp>
        <p:nvSpPr>
          <p:cNvPr id="14" name="Rectangle 13">
            <a:extLst>
              <a:ext uri="{FF2B5EF4-FFF2-40B4-BE49-F238E27FC236}">
                <a16:creationId xmlns:a16="http://schemas.microsoft.com/office/drawing/2014/main" id="{71F50A75-65E2-6E7D-28A2-9D1118587FA2}"/>
              </a:ext>
            </a:extLst>
          </p:cNvPr>
          <p:cNvSpPr/>
          <p:nvPr/>
        </p:nvSpPr>
        <p:spPr>
          <a:xfrm>
            <a:off x="2002715" y="3285899"/>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Private Credit funds typically generate higher returns than other yielding assets by taking credit and liquidity risk</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50" dirty="0">
                <a:latin typeface="+mj-lt"/>
              </a:rPr>
              <a:t>Smaller funds may be concentrated in only a handful of loans or sectors, limiting diversification benefits</a:t>
            </a:r>
            <a:endParaRPr kumimoji="0" lang="en-US" sz="1050" b="0" i="0" u="none" strike="noStrike" kern="1200" cap="none" spc="0" normalizeH="0" baseline="0" noProof="0" dirty="0">
              <a:ln>
                <a:noFill/>
              </a:ln>
              <a:effectLst/>
              <a:uLnTx/>
              <a:uFillTx/>
              <a:latin typeface="+mj-lt"/>
              <a:ea typeface="+mn-ea"/>
              <a:cs typeface="+mn-cs"/>
            </a:endParaRPr>
          </a:p>
        </p:txBody>
      </p:sp>
      <p:sp>
        <p:nvSpPr>
          <p:cNvPr id="15" name="Rectangle 14">
            <a:extLst>
              <a:ext uri="{FF2B5EF4-FFF2-40B4-BE49-F238E27FC236}">
                <a16:creationId xmlns:a16="http://schemas.microsoft.com/office/drawing/2014/main" id="{DB5F5BE7-A114-AC3F-BE9D-1C8D37DC9BA4}"/>
              </a:ext>
            </a:extLst>
          </p:cNvPr>
          <p:cNvSpPr/>
          <p:nvPr/>
        </p:nvSpPr>
        <p:spPr>
          <a:xfrm>
            <a:off x="532500" y="4212250"/>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LIQUIDITY</a:t>
            </a:r>
            <a:br>
              <a:rPr lang="en-US" sz="1000" b="1" kern="0" dirty="0">
                <a:solidFill>
                  <a:srgbClr val="FFFFFF"/>
                </a:solidFill>
                <a:latin typeface="+mj-lt"/>
              </a:rPr>
            </a:br>
            <a:r>
              <a:rPr lang="en-US" sz="1000" b="1" kern="0" dirty="0">
                <a:solidFill>
                  <a:srgbClr val="FFFFFF"/>
                </a:solidFill>
                <a:latin typeface="+mj-lt"/>
              </a:rPr>
              <a:t>CONSTRAINTS</a:t>
            </a:r>
          </a:p>
        </p:txBody>
      </p:sp>
      <p:sp>
        <p:nvSpPr>
          <p:cNvPr id="16" name="Rectangle 15">
            <a:extLst>
              <a:ext uri="{FF2B5EF4-FFF2-40B4-BE49-F238E27FC236}">
                <a16:creationId xmlns:a16="http://schemas.microsoft.com/office/drawing/2014/main" id="{BDC6A41B-C69B-97FB-2F04-AB6BA6590962}"/>
              </a:ext>
            </a:extLst>
          </p:cNvPr>
          <p:cNvSpPr/>
          <p:nvPr/>
        </p:nvSpPr>
        <p:spPr>
          <a:xfrm>
            <a:off x="2002715" y="4212250"/>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Private credit funds typically require investors to commit capital for multiple years.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lang="en-US" sz="1050" dirty="0">
                <a:latin typeface="+mj-lt"/>
              </a:rPr>
              <a:t>Capital must be committed prior to being invested, and returns are only generated once deployed. This limits investors ability to quickly gain access to asset class returns</a:t>
            </a:r>
            <a:endParaRPr kumimoji="0" lang="en-US" sz="1050" b="0" i="0" u="none" strike="noStrike" kern="120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223708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3EDC-DACC-3F7D-9953-8C422E3D3A08}"/>
              </a:ext>
            </a:extLst>
          </p:cNvPr>
          <p:cNvSpPr>
            <a:spLocks noGrp="1"/>
          </p:cNvSpPr>
          <p:nvPr>
            <p:ph type="title"/>
          </p:nvPr>
        </p:nvSpPr>
        <p:spPr/>
        <p:txBody>
          <a:bodyPr/>
          <a:lstStyle/>
          <a:p>
            <a:r>
              <a:rPr lang="en-US" dirty="0"/>
              <a:t>Private Credit Funds Have Raised Nearly $1 Trillion in Assets</a:t>
            </a:r>
          </a:p>
        </p:txBody>
      </p:sp>
      <p:pic>
        <p:nvPicPr>
          <p:cNvPr id="9" name="Content Placeholder 8" descr="A graph of a growing graph&#10;&#10;Description automatically generated">
            <a:extLst>
              <a:ext uri="{FF2B5EF4-FFF2-40B4-BE49-F238E27FC236}">
                <a16:creationId xmlns:a16="http://schemas.microsoft.com/office/drawing/2014/main" id="{EDA65098-7E2D-1290-0E36-9B318750F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38" y="1740561"/>
            <a:ext cx="8047037" cy="3915041"/>
          </a:xfrm>
        </p:spPr>
      </p:pic>
      <p:sp>
        <p:nvSpPr>
          <p:cNvPr id="4" name="Slide Number Placeholder 3">
            <a:extLst>
              <a:ext uri="{FF2B5EF4-FFF2-40B4-BE49-F238E27FC236}">
                <a16:creationId xmlns:a16="http://schemas.microsoft.com/office/drawing/2014/main" id="{AB418A3D-4E5B-84F8-160D-16AA24D74DF4}"/>
              </a:ext>
            </a:extLst>
          </p:cNvPr>
          <p:cNvSpPr>
            <a:spLocks noGrp="1"/>
          </p:cNvSpPr>
          <p:nvPr>
            <p:ph type="sldNum" sz="quarter" idx="12"/>
          </p:nvPr>
        </p:nvSpPr>
        <p:spPr/>
        <p:txBody>
          <a:bodyPr/>
          <a:lstStyle/>
          <a:p>
            <a:fld id="{9127CB15-A8DD-42C8-BF1E-59D42D96C6D3}" type="slidenum">
              <a:rPr lang="en-US" smtClean="0"/>
              <a:pPr/>
              <a:t>4</a:t>
            </a:fld>
            <a:endParaRPr lang="en-US"/>
          </a:p>
        </p:txBody>
      </p:sp>
      <p:sp>
        <p:nvSpPr>
          <p:cNvPr id="5" name="Text Placeholder 4">
            <a:extLst>
              <a:ext uri="{FF2B5EF4-FFF2-40B4-BE49-F238E27FC236}">
                <a16:creationId xmlns:a16="http://schemas.microsoft.com/office/drawing/2014/main" id="{AC98483B-939A-BFAC-6535-795747981908}"/>
              </a:ext>
            </a:extLst>
          </p:cNvPr>
          <p:cNvSpPr>
            <a:spLocks noGrp="1"/>
          </p:cNvSpPr>
          <p:nvPr>
            <p:ph type="body" sz="quarter" idx="13"/>
          </p:nvPr>
        </p:nvSpPr>
        <p:spPr/>
        <p:txBody>
          <a:bodyPr/>
          <a:lstStyle/>
          <a:p>
            <a:r>
              <a:rPr lang="en-US" dirty="0"/>
              <a:t>Source: </a:t>
            </a:r>
            <a:r>
              <a:rPr lang="en-US" dirty="0" err="1"/>
              <a:t>PitchBook</a:t>
            </a:r>
            <a:br>
              <a:rPr lang="en-US" dirty="0"/>
            </a:br>
            <a:r>
              <a:rPr lang="en-US" dirty="0"/>
              <a:t>Note: Cumulative sum of capital raised in “Private Debt” measured by Pitchbook Annually from 2008 through 2022.</a:t>
            </a:r>
          </a:p>
        </p:txBody>
      </p:sp>
      <p:sp>
        <p:nvSpPr>
          <p:cNvPr id="6" name="Text Placeholder 5">
            <a:extLst>
              <a:ext uri="{FF2B5EF4-FFF2-40B4-BE49-F238E27FC236}">
                <a16:creationId xmlns:a16="http://schemas.microsoft.com/office/drawing/2014/main" id="{D088BEA0-8F3D-F546-E40F-DDE315730A5A}"/>
              </a:ext>
            </a:extLst>
          </p:cNvPr>
          <p:cNvSpPr>
            <a:spLocks noGrp="1"/>
          </p:cNvSpPr>
          <p:nvPr>
            <p:ph type="body" idx="14"/>
          </p:nvPr>
        </p:nvSpPr>
        <p:spPr/>
        <p:txBody>
          <a:bodyPr/>
          <a:lstStyle/>
          <a:p>
            <a:r>
              <a:rPr lang="en-US" dirty="0"/>
              <a:t>Private Credit as an asset class has grown tremendously following the Great Financial Crisis (GFC) as investors sought high yielding securities, and banks were forced to curb direct lending</a:t>
            </a:r>
          </a:p>
        </p:txBody>
      </p:sp>
    </p:spTree>
    <p:extLst>
      <p:ext uri="{BB962C8B-B14F-4D97-AF65-F5344CB8AC3E}">
        <p14:creationId xmlns:p14="http://schemas.microsoft.com/office/powerpoint/2010/main" val="43236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9322-F50F-684B-5D8B-70F2518CBBA0}"/>
              </a:ext>
            </a:extLst>
          </p:cNvPr>
          <p:cNvSpPr>
            <a:spLocks noGrp="1"/>
          </p:cNvSpPr>
          <p:nvPr>
            <p:ph type="title"/>
          </p:nvPr>
        </p:nvSpPr>
        <p:spPr/>
        <p:txBody>
          <a:bodyPr/>
          <a:lstStyle/>
          <a:p>
            <a:r>
              <a:rPr lang="en-US" dirty="0"/>
              <a:t>Private Credit Has Generated High Returns with Low Volatility</a:t>
            </a:r>
          </a:p>
        </p:txBody>
      </p:sp>
      <p:pic>
        <p:nvPicPr>
          <p:cNvPr id="9" name="Content Placeholder 8" descr="A graph showing a line going up&#10;&#10;Description automatically generated">
            <a:extLst>
              <a:ext uri="{FF2B5EF4-FFF2-40B4-BE49-F238E27FC236}">
                <a16:creationId xmlns:a16="http://schemas.microsoft.com/office/drawing/2014/main" id="{DCEBCE63-9B05-0EE5-A46D-3D2385B94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38" y="1740561"/>
            <a:ext cx="8047037" cy="3915041"/>
          </a:xfrm>
        </p:spPr>
      </p:pic>
      <p:sp>
        <p:nvSpPr>
          <p:cNvPr id="4" name="Slide Number Placeholder 3">
            <a:extLst>
              <a:ext uri="{FF2B5EF4-FFF2-40B4-BE49-F238E27FC236}">
                <a16:creationId xmlns:a16="http://schemas.microsoft.com/office/drawing/2014/main" id="{0031E1F4-1323-0466-29EA-4339F1BA5456}"/>
              </a:ext>
            </a:extLst>
          </p:cNvPr>
          <p:cNvSpPr>
            <a:spLocks noGrp="1"/>
          </p:cNvSpPr>
          <p:nvPr>
            <p:ph type="sldNum" sz="quarter" idx="12"/>
          </p:nvPr>
        </p:nvSpPr>
        <p:spPr/>
        <p:txBody>
          <a:bodyPr/>
          <a:lstStyle/>
          <a:p>
            <a:fld id="{9127CB15-A8DD-42C8-BF1E-59D42D96C6D3}" type="slidenum">
              <a:rPr lang="en-US" smtClean="0"/>
              <a:pPr/>
              <a:t>5</a:t>
            </a:fld>
            <a:endParaRPr lang="en-US"/>
          </a:p>
        </p:txBody>
      </p:sp>
      <p:sp>
        <p:nvSpPr>
          <p:cNvPr id="5" name="Text Placeholder 4">
            <a:extLst>
              <a:ext uri="{FF2B5EF4-FFF2-40B4-BE49-F238E27FC236}">
                <a16:creationId xmlns:a16="http://schemas.microsoft.com/office/drawing/2014/main" id="{E573D6F4-6E55-0608-287C-B11C24EA667B}"/>
              </a:ext>
            </a:extLst>
          </p:cNvPr>
          <p:cNvSpPr>
            <a:spLocks noGrp="1"/>
          </p:cNvSpPr>
          <p:nvPr>
            <p:ph type="body" sz="quarter" idx="13"/>
          </p:nvPr>
        </p:nvSpPr>
        <p:spPr/>
        <p:txBody>
          <a:bodyPr>
            <a:normAutofit lnSpcReduction="10000"/>
          </a:bodyPr>
          <a:lstStyle/>
          <a:p>
            <a:r>
              <a:rPr lang="en-US" dirty="0"/>
              <a:t>Source: </a:t>
            </a:r>
            <a:r>
              <a:rPr lang="en-US" dirty="0" err="1"/>
              <a:t>PitchBook</a:t>
            </a:r>
            <a:endParaRPr lang="en-US" dirty="0"/>
          </a:p>
          <a:p>
            <a:r>
              <a:rPr lang="en-US" dirty="0"/>
              <a:t>Note: Cumulative quarterly returns of </a:t>
            </a:r>
            <a:r>
              <a:rPr lang="en-US" dirty="0" err="1"/>
              <a:t>PitchBook</a:t>
            </a:r>
            <a:r>
              <a:rPr lang="en-US" dirty="0"/>
              <a:t> Private Debt Index from Q3 2004 through Q3 2023. Annualized volatility is the annualized standard deviation of quarterly returns</a:t>
            </a:r>
          </a:p>
        </p:txBody>
      </p:sp>
      <p:sp>
        <p:nvSpPr>
          <p:cNvPr id="6" name="Text Placeholder 5">
            <a:extLst>
              <a:ext uri="{FF2B5EF4-FFF2-40B4-BE49-F238E27FC236}">
                <a16:creationId xmlns:a16="http://schemas.microsoft.com/office/drawing/2014/main" id="{5833651A-F48C-A778-F6EA-062AB3AB8B4C}"/>
              </a:ext>
            </a:extLst>
          </p:cNvPr>
          <p:cNvSpPr>
            <a:spLocks noGrp="1"/>
          </p:cNvSpPr>
          <p:nvPr>
            <p:ph type="body" idx="14"/>
          </p:nvPr>
        </p:nvSpPr>
        <p:spPr/>
        <p:txBody>
          <a:bodyPr/>
          <a:lstStyle/>
          <a:p>
            <a:r>
              <a:rPr lang="en-US" dirty="0"/>
              <a:t>The Pitchbook Private Debt Index shows Private Credit has an average annual return 9.4% and an annualized volatility of 8.3%</a:t>
            </a:r>
          </a:p>
        </p:txBody>
      </p:sp>
    </p:spTree>
    <p:extLst>
      <p:ext uri="{BB962C8B-B14F-4D97-AF65-F5344CB8AC3E}">
        <p14:creationId xmlns:p14="http://schemas.microsoft.com/office/powerpoint/2010/main" val="407872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3B0A-E859-F7D8-A47F-E4E9566FEE1A}"/>
              </a:ext>
            </a:extLst>
          </p:cNvPr>
          <p:cNvSpPr>
            <a:spLocks noGrp="1"/>
          </p:cNvSpPr>
          <p:nvPr>
            <p:ph type="title"/>
          </p:nvPr>
        </p:nvSpPr>
        <p:spPr/>
        <p:txBody>
          <a:bodyPr/>
          <a:lstStyle/>
          <a:p>
            <a:r>
              <a:rPr lang="en-US" dirty="0"/>
              <a:t>BDCs </a:t>
            </a:r>
          </a:p>
        </p:txBody>
      </p:sp>
    </p:spTree>
    <p:extLst>
      <p:ext uri="{BB962C8B-B14F-4D97-AF65-F5344CB8AC3E}">
        <p14:creationId xmlns:p14="http://schemas.microsoft.com/office/powerpoint/2010/main" val="112276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64D-E2AD-8EED-074F-F14D465E3090}"/>
              </a:ext>
            </a:extLst>
          </p:cNvPr>
          <p:cNvSpPr>
            <a:spLocks noGrp="1"/>
          </p:cNvSpPr>
          <p:nvPr>
            <p:ph type="title"/>
          </p:nvPr>
        </p:nvSpPr>
        <p:spPr/>
        <p:txBody>
          <a:bodyPr/>
          <a:lstStyle/>
          <a:p>
            <a:r>
              <a:rPr lang="en-US" dirty="0"/>
              <a:t>Business Development Company (BDC) Overview</a:t>
            </a:r>
          </a:p>
        </p:txBody>
      </p:sp>
      <p:sp>
        <p:nvSpPr>
          <p:cNvPr id="4" name="Text Placeholder 3">
            <a:extLst>
              <a:ext uri="{FF2B5EF4-FFF2-40B4-BE49-F238E27FC236}">
                <a16:creationId xmlns:a16="http://schemas.microsoft.com/office/drawing/2014/main" id="{B9F2D370-5DBA-571F-A8EB-866C78E17B18}"/>
              </a:ext>
            </a:extLst>
          </p:cNvPr>
          <p:cNvSpPr>
            <a:spLocks noGrp="1"/>
          </p:cNvSpPr>
          <p:nvPr>
            <p:ph type="body" sz="quarter" idx="13"/>
          </p:nvPr>
        </p:nvSpPr>
        <p:spPr>
          <a:xfrm>
            <a:off x="457200" y="5998136"/>
            <a:ext cx="8138160" cy="506592"/>
          </a:xfrm>
        </p:spPr>
        <p:txBody>
          <a:bodyPr>
            <a:noAutofit/>
          </a:bodyPr>
          <a:lstStyle/>
          <a:p>
            <a:r>
              <a:rPr lang="en-US" dirty="0"/>
              <a:t>Source: Bloomberg, </a:t>
            </a:r>
            <a:r>
              <a:rPr lang="en-US" dirty="0" err="1"/>
              <a:t>Cliffwater</a:t>
            </a:r>
            <a:r>
              <a:rPr lang="en-US" dirty="0"/>
              <a:t> via </a:t>
            </a:r>
            <a:r>
              <a:rPr lang="en-US" dirty="0" err="1"/>
              <a:t>BDCS.com</a:t>
            </a:r>
            <a:endParaRPr lang="en-US" dirty="0"/>
          </a:p>
        </p:txBody>
      </p:sp>
      <p:sp>
        <p:nvSpPr>
          <p:cNvPr id="5" name="Text Placeholder 4">
            <a:extLst>
              <a:ext uri="{FF2B5EF4-FFF2-40B4-BE49-F238E27FC236}">
                <a16:creationId xmlns:a16="http://schemas.microsoft.com/office/drawing/2014/main" id="{A91F121F-6A7D-4539-4697-8BADD77099C6}"/>
              </a:ext>
            </a:extLst>
          </p:cNvPr>
          <p:cNvSpPr>
            <a:spLocks noGrp="1"/>
          </p:cNvSpPr>
          <p:nvPr>
            <p:ph type="body" idx="14"/>
          </p:nvPr>
        </p:nvSpPr>
        <p:spPr/>
        <p:txBody>
          <a:bodyPr/>
          <a:lstStyle/>
          <a:p>
            <a:r>
              <a:rPr lang="en-US" dirty="0"/>
              <a:t>The market capitalization of the BDC sector has grown to nearly $59 billion but remains a relatively obscure portion of the equity market</a:t>
            </a:r>
          </a:p>
        </p:txBody>
      </p:sp>
      <p:sp>
        <p:nvSpPr>
          <p:cNvPr id="3" name="Slide Number Placeholder 2">
            <a:extLst>
              <a:ext uri="{FF2B5EF4-FFF2-40B4-BE49-F238E27FC236}">
                <a16:creationId xmlns:a16="http://schemas.microsoft.com/office/drawing/2014/main" id="{35C1AC10-9EFC-0A5B-2208-9150418600B2}"/>
              </a:ext>
            </a:extLst>
          </p:cNvPr>
          <p:cNvSpPr>
            <a:spLocks noGrp="1"/>
          </p:cNvSpPr>
          <p:nvPr>
            <p:ph type="sldNum" sz="quarter" idx="12"/>
          </p:nvPr>
        </p:nvSpPr>
        <p:spPr/>
        <p:txBody>
          <a:bodyPr/>
          <a:lstStyle/>
          <a:p>
            <a:fld id="{9127CB15-A8DD-42C8-BF1E-59D42D96C6D3}" type="slidenum">
              <a:rPr lang="en-US" smtClean="0"/>
              <a:pPr/>
              <a:t>7</a:t>
            </a:fld>
            <a:endParaRPr lang="en-US"/>
          </a:p>
        </p:txBody>
      </p:sp>
      <p:sp>
        <p:nvSpPr>
          <p:cNvPr id="7" name="Rectangle 6">
            <a:extLst>
              <a:ext uri="{FF2B5EF4-FFF2-40B4-BE49-F238E27FC236}">
                <a16:creationId xmlns:a16="http://schemas.microsoft.com/office/drawing/2014/main" id="{FE73757A-93E3-94B3-6863-6BB676DD19F2}"/>
              </a:ext>
            </a:extLst>
          </p:cNvPr>
          <p:cNvSpPr/>
          <p:nvPr/>
        </p:nvSpPr>
        <p:spPr>
          <a:xfrm>
            <a:off x="532500" y="1433197"/>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PROVEN </a:t>
            </a:r>
          </a:p>
          <a:p>
            <a:pPr algn="ctr"/>
            <a:r>
              <a:rPr lang="en-US" sz="1000" b="1" kern="0" dirty="0">
                <a:solidFill>
                  <a:srgbClr val="FFFFFF"/>
                </a:solidFill>
                <a:latin typeface="+mj-lt"/>
              </a:rPr>
              <a:t>INVESTMENT </a:t>
            </a:r>
          </a:p>
          <a:p>
            <a:pPr algn="ctr"/>
            <a:r>
              <a:rPr lang="en-US" sz="1000" b="1" kern="0" dirty="0">
                <a:solidFill>
                  <a:srgbClr val="FFFFFF"/>
                </a:solidFill>
                <a:latin typeface="+mj-lt"/>
              </a:rPr>
              <a:t>STRATEGY</a:t>
            </a:r>
          </a:p>
        </p:txBody>
      </p:sp>
      <p:sp>
        <p:nvSpPr>
          <p:cNvPr id="8" name="Rectangle 7">
            <a:extLst>
              <a:ext uri="{FF2B5EF4-FFF2-40B4-BE49-F238E27FC236}">
                <a16:creationId xmlns:a16="http://schemas.microsoft.com/office/drawing/2014/main" id="{3E1F0F05-2041-27C2-C13B-C5F3FBE98B7E}"/>
              </a:ext>
            </a:extLst>
          </p:cNvPr>
          <p:cNvSpPr/>
          <p:nvPr/>
        </p:nvSpPr>
        <p:spPr>
          <a:xfrm>
            <a:off x="2002715" y="1433197"/>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BDCs target private credit investments in middle market companies across the U.S.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Their investment strategy of originating senior secured loans often parallels the highly sought-after private credit funds that many BDC sponsors also manage</a:t>
            </a:r>
          </a:p>
        </p:txBody>
      </p:sp>
      <p:sp>
        <p:nvSpPr>
          <p:cNvPr id="11" name="Rectangle 10">
            <a:extLst>
              <a:ext uri="{FF2B5EF4-FFF2-40B4-BE49-F238E27FC236}">
                <a16:creationId xmlns:a16="http://schemas.microsoft.com/office/drawing/2014/main" id="{83720C62-FB7E-B9F2-A285-3EB521C04E1A}"/>
              </a:ext>
            </a:extLst>
          </p:cNvPr>
          <p:cNvSpPr/>
          <p:nvPr/>
        </p:nvSpPr>
        <p:spPr>
          <a:xfrm>
            <a:off x="532500" y="2359548"/>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ATTRACTIVE </a:t>
            </a:r>
          </a:p>
          <a:p>
            <a:pPr algn="ctr"/>
            <a:r>
              <a:rPr lang="en-US" sz="1000" b="1" kern="0" dirty="0">
                <a:solidFill>
                  <a:srgbClr val="FFFFFF"/>
                </a:solidFill>
                <a:latin typeface="+mj-lt"/>
              </a:rPr>
              <a:t>TOTAL RETURN </a:t>
            </a:r>
          </a:p>
          <a:p>
            <a:pPr algn="ctr"/>
            <a:r>
              <a:rPr lang="en-US" sz="1000" b="1" kern="0" dirty="0">
                <a:solidFill>
                  <a:srgbClr val="FFFFFF"/>
                </a:solidFill>
                <a:latin typeface="+mj-lt"/>
              </a:rPr>
              <a:t>PROFILE</a:t>
            </a:r>
          </a:p>
        </p:txBody>
      </p:sp>
      <p:sp>
        <p:nvSpPr>
          <p:cNvPr id="12" name="Rectangle 11">
            <a:extLst>
              <a:ext uri="{FF2B5EF4-FFF2-40B4-BE49-F238E27FC236}">
                <a16:creationId xmlns:a16="http://schemas.microsoft.com/office/drawing/2014/main" id="{17F80D18-A88B-5E90-96C1-A535E87A8392}"/>
              </a:ext>
            </a:extLst>
          </p:cNvPr>
          <p:cNvSpPr/>
          <p:nvPr/>
        </p:nvSpPr>
        <p:spPr>
          <a:xfrm>
            <a:off x="2002715" y="2359548"/>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The total return profile of a BDC is mainly driven by dividends, with typical cash yields ranging from high single to low-double digits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Since 2014 the </a:t>
            </a:r>
            <a:r>
              <a:rPr kumimoji="0" lang="en-US" sz="1050" b="0" i="0" u="none" strike="noStrike" kern="1200" cap="none" spc="0" normalizeH="0" baseline="0" noProof="0" dirty="0" err="1">
                <a:ln>
                  <a:noFill/>
                </a:ln>
                <a:effectLst/>
                <a:uLnTx/>
                <a:uFillTx/>
                <a:latin typeface="+mj-lt"/>
                <a:ea typeface="+mn-ea"/>
                <a:cs typeface="+mn-cs"/>
              </a:rPr>
              <a:t>Cliffwater</a:t>
            </a:r>
            <a:r>
              <a:rPr kumimoji="0" lang="en-US" sz="1050" b="0" i="0" u="none" strike="noStrike" kern="1200" cap="none" spc="0" normalizeH="0" baseline="0" noProof="0" dirty="0">
                <a:ln>
                  <a:noFill/>
                </a:ln>
                <a:effectLst/>
                <a:uLnTx/>
                <a:uFillTx/>
                <a:latin typeface="+mj-lt"/>
                <a:ea typeface="+mn-ea"/>
                <a:cs typeface="+mn-cs"/>
              </a:rPr>
              <a:t> BDC Index has generated a total return of +100% vs. +54% for the Credit Suisse Leveraged Loan Index</a:t>
            </a:r>
          </a:p>
        </p:txBody>
      </p:sp>
      <p:sp>
        <p:nvSpPr>
          <p:cNvPr id="13" name="Rectangle 12">
            <a:extLst>
              <a:ext uri="{FF2B5EF4-FFF2-40B4-BE49-F238E27FC236}">
                <a16:creationId xmlns:a16="http://schemas.microsoft.com/office/drawing/2014/main" id="{95B2842E-41D5-1068-BD97-F438998A9BE0}"/>
              </a:ext>
            </a:extLst>
          </p:cNvPr>
          <p:cNvSpPr/>
          <p:nvPr/>
        </p:nvSpPr>
        <p:spPr>
          <a:xfrm>
            <a:off x="532500" y="3285899"/>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STRONG </a:t>
            </a:r>
          </a:p>
          <a:p>
            <a:pPr algn="ctr"/>
            <a:r>
              <a:rPr lang="en-US" sz="1000" b="1" kern="0" dirty="0">
                <a:solidFill>
                  <a:srgbClr val="FFFFFF"/>
                </a:solidFill>
                <a:latin typeface="+mj-lt"/>
              </a:rPr>
              <a:t>SPONSORSHIP</a:t>
            </a:r>
          </a:p>
        </p:txBody>
      </p:sp>
      <p:sp>
        <p:nvSpPr>
          <p:cNvPr id="14" name="Rectangle 13">
            <a:extLst>
              <a:ext uri="{FF2B5EF4-FFF2-40B4-BE49-F238E27FC236}">
                <a16:creationId xmlns:a16="http://schemas.microsoft.com/office/drawing/2014/main" id="{B2117D0E-52D2-798C-9AFE-F04D22FC8F34}"/>
              </a:ext>
            </a:extLst>
          </p:cNvPr>
          <p:cNvSpPr/>
          <p:nvPr/>
        </p:nvSpPr>
        <p:spPr>
          <a:xfrm>
            <a:off x="2002715" y="3285899"/>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Today, BDCs are mostly sponsored by top tier private equity and alternative asset management firms including Blackstone, Ares and Owl Rock, among others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BDC governance has evolved significantly, with current institutional sponsors adhering to what we believe to be best-in-class management and oversight </a:t>
            </a:r>
          </a:p>
        </p:txBody>
      </p:sp>
      <p:sp>
        <p:nvSpPr>
          <p:cNvPr id="15" name="Rectangle 14">
            <a:extLst>
              <a:ext uri="{FF2B5EF4-FFF2-40B4-BE49-F238E27FC236}">
                <a16:creationId xmlns:a16="http://schemas.microsoft.com/office/drawing/2014/main" id="{D8640CFD-CA55-2F32-AF00-707224E3AF25}"/>
              </a:ext>
            </a:extLst>
          </p:cNvPr>
          <p:cNvSpPr/>
          <p:nvPr/>
        </p:nvSpPr>
        <p:spPr>
          <a:xfrm>
            <a:off x="532500" y="4212250"/>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AMPLE </a:t>
            </a:r>
          </a:p>
          <a:p>
            <a:pPr algn="ctr"/>
            <a:r>
              <a:rPr lang="en-US" sz="1000" b="1" kern="0" dirty="0">
                <a:solidFill>
                  <a:srgbClr val="FFFFFF"/>
                </a:solidFill>
                <a:latin typeface="+mj-lt"/>
              </a:rPr>
              <a:t>LIQUIDITY </a:t>
            </a:r>
          </a:p>
        </p:txBody>
      </p:sp>
      <p:sp>
        <p:nvSpPr>
          <p:cNvPr id="16" name="Rectangle 15">
            <a:extLst>
              <a:ext uri="{FF2B5EF4-FFF2-40B4-BE49-F238E27FC236}">
                <a16:creationId xmlns:a16="http://schemas.microsoft.com/office/drawing/2014/main" id="{3436B912-A793-6689-1360-F6B2A1F125A8}"/>
              </a:ext>
            </a:extLst>
          </p:cNvPr>
          <p:cNvSpPr/>
          <p:nvPr/>
        </p:nvSpPr>
        <p:spPr>
          <a:xfrm>
            <a:off x="2002715" y="4212250"/>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The publicly traded BDC sector currently represents nearly $59 billion in aggregate market cap with over $64 million in average daily trading volume</a:t>
            </a:r>
          </a:p>
        </p:txBody>
      </p:sp>
      <p:sp>
        <p:nvSpPr>
          <p:cNvPr id="17" name="Rectangle 16">
            <a:extLst>
              <a:ext uri="{FF2B5EF4-FFF2-40B4-BE49-F238E27FC236}">
                <a16:creationId xmlns:a16="http://schemas.microsoft.com/office/drawing/2014/main" id="{693FA35E-8B87-9719-8060-D16952F337F4}"/>
              </a:ext>
            </a:extLst>
          </p:cNvPr>
          <p:cNvSpPr/>
          <p:nvPr/>
        </p:nvSpPr>
        <p:spPr>
          <a:xfrm>
            <a:off x="532500" y="5138600"/>
            <a:ext cx="1389888" cy="859536"/>
          </a:xfrm>
          <a:prstGeom prst="rect">
            <a:avLst/>
          </a:prstGeom>
          <a:solidFill>
            <a:srgbClr val="204F8C"/>
          </a:solidFill>
          <a:ln w="12700" cap="flat" cmpd="sng" algn="ctr">
            <a:noFill/>
            <a:prstDash val="solid"/>
            <a:miter lim="800000"/>
          </a:ln>
          <a:effectLst/>
        </p:spPr>
        <p:txBody>
          <a:bodyPr lIns="0" tIns="0" rIns="0" bIns="0" rtlCol="0" anchor="ctr"/>
          <a:lstStyle/>
          <a:p>
            <a:pPr algn="ctr"/>
            <a:r>
              <a:rPr lang="en-US" sz="1000" b="1" kern="0" dirty="0">
                <a:solidFill>
                  <a:srgbClr val="FFFFFF"/>
                </a:solidFill>
                <a:latin typeface="+mj-lt"/>
              </a:rPr>
              <a:t>COMPLETE </a:t>
            </a:r>
          </a:p>
          <a:p>
            <a:pPr algn="ctr"/>
            <a:r>
              <a:rPr lang="en-US" sz="1000" b="1" kern="0" dirty="0">
                <a:solidFill>
                  <a:srgbClr val="FFFFFF"/>
                </a:solidFill>
                <a:latin typeface="+mj-lt"/>
              </a:rPr>
              <a:t>TRANSPARENCY</a:t>
            </a:r>
          </a:p>
        </p:txBody>
      </p:sp>
      <p:sp>
        <p:nvSpPr>
          <p:cNvPr id="18" name="Rectangle 17">
            <a:extLst>
              <a:ext uri="{FF2B5EF4-FFF2-40B4-BE49-F238E27FC236}">
                <a16:creationId xmlns:a16="http://schemas.microsoft.com/office/drawing/2014/main" id="{140A38BF-92AF-A6D7-3D4F-0F5AA030F350}"/>
              </a:ext>
            </a:extLst>
          </p:cNvPr>
          <p:cNvSpPr/>
          <p:nvPr/>
        </p:nvSpPr>
        <p:spPr>
          <a:xfrm>
            <a:off x="2002715" y="5138600"/>
            <a:ext cx="6583680" cy="859536"/>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Listed BDCs are public filers, adhering to the same high reporting standards as any other investment vehicle under the Investment Company Act of 1940</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50" b="0" i="0" u="none" strike="noStrike" kern="1200" cap="none" spc="0" normalizeH="0" baseline="0" noProof="0" dirty="0">
                <a:ln>
                  <a:noFill/>
                </a:ln>
                <a:effectLst/>
                <a:uLnTx/>
                <a:uFillTx/>
                <a:latin typeface="+mj-lt"/>
                <a:ea typeface="+mn-ea"/>
                <a:cs typeface="+mn-cs"/>
              </a:rPr>
              <a:t>Quarterly earnings calls provide insight to existing and potential investors</a:t>
            </a:r>
          </a:p>
        </p:txBody>
      </p:sp>
    </p:spTree>
    <p:extLst>
      <p:ext uri="{BB962C8B-B14F-4D97-AF65-F5344CB8AC3E}">
        <p14:creationId xmlns:p14="http://schemas.microsoft.com/office/powerpoint/2010/main" val="172895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64D-E2AD-8EED-074F-F14D465E3090}"/>
              </a:ext>
            </a:extLst>
          </p:cNvPr>
          <p:cNvSpPr>
            <a:spLocks noGrp="1"/>
          </p:cNvSpPr>
          <p:nvPr>
            <p:ph type="title"/>
          </p:nvPr>
        </p:nvSpPr>
        <p:spPr/>
        <p:txBody>
          <a:bodyPr/>
          <a:lstStyle/>
          <a:p>
            <a:r>
              <a:rPr lang="en-US" dirty="0"/>
              <a:t>Compelling Total Return Proposition</a:t>
            </a:r>
          </a:p>
        </p:txBody>
      </p:sp>
      <p:sp>
        <p:nvSpPr>
          <p:cNvPr id="4" name="Text Placeholder 3">
            <a:extLst>
              <a:ext uri="{FF2B5EF4-FFF2-40B4-BE49-F238E27FC236}">
                <a16:creationId xmlns:a16="http://schemas.microsoft.com/office/drawing/2014/main" id="{B9F2D370-5DBA-571F-A8EB-866C78E17B18}"/>
              </a:ext>
            </a:extLst>
          </p:cNvPr>
          <p:cNvSpPr>
            <a:spLocks noGrp="1"/>
          </p:cNvSpPr>
          <p:nvPr>
            <p:ph type="body" sz="quarter" idx="13"/>
          </p:nvPr>
        </p:nvSpPr>
        <p:spPr>
          <a:xfrm>
            <a:off x="457200" y="5715714"/>
            <a:ext cx="8138160" cy="789014"/>
          </a:xfrm>
        </p:spPr>
        <p:txBody>
          <a:bodyPr>
            <a:noAutofit/>
          </a:bodyPr>
          <a:lstStyle/>
          <a:p>
            <a:pPr>
              <a:spcBef>
                <a:spcPts val="0"/>
              </a:spcBef>
            </a:pPr>
            <a:r>
              <a:rPr lang="en-US" dirty="0"/>
              <a:t>Source: </a:t>
            </a:r>
            <a:r>
              <a:rPr lang="en-US" dirty="0" err="1"/>
              <a:t>Cliffwater</a:t>
            </a:r>
            <a:endParaRPr lang="en-US" dirty="0"/>
          </a:p>
          <a:p>
            <a:pPr>
              <a:spcBef>
                <a:spcPts val="0"/>
              </a:spcBef>
            </a:pPr>
            <a:r>
              <a:rPr lang="en-US" dirty="0"/>
              <a:t>Note: </a:t>
            </a:r>
            <a:r>
              <a:rPr lang="en-US" sz="750" dirty="0"/>
              <a:t>Total Return and Price return data for </a:t>
            </a:r>
            <a:r>
              <a:rPr lang="en-US" sz="750" dirty="0" err="1"/>
              <a:t>Cliffwater</a:t>
            </a:r>
            <a:r>
              <a:rPr lang="en-US" sz="750" dirty="0"/>
              <a:t> BDC Index (CWBDC Index) from </a:t>
            </a:r>
            <a:r>
              <a:rPr lang="en-US" sz="750" dirty="0" err="1"/>
              <a:t>BDCs.com</a:t>
            </a:r>
            <a:r>
              <a:rPr lang="en-US" sz="750" dirty="0"/>
              <a:t>. Performance is measured from </a:t>
            </a:r>
            <a:r>
              <a:rPr lang="en-US" dirty="0"/>
              <a:t>9</a:t>
            </a:r>
            <a:r>
              <a:rPr lang="en-US" sz="750" dirty="0"/>
              <a:t>/30/2004 through </a:t>
            </a:r>
            <a:r>
              <a:rPr lang="en-US" dirty="0"/>
              <a:t>2</a:t>
            </a:r>
            <a:r>
              <a:rPr lang="en-US" sz="750" dirty="0"/>
              <a:t>/16/2024.</a:t>
            </a:r>
            <a:endParaRPr lang="en-US" b="1" dirty="0"/>
          </a:p>
        </p:txBody>
      </p:sp>
      <p:sp>
        <p:nvSpPr>
          <p:cNvPr id="5" name="Text Placeholder 4">
            <a:extLst>
              <a:ext uri="{FF2B5EF4-FFF2-40B4-BE49-F238E27FC236}">
                <a16:creationId xmlns:a16="http://schemas.microsoft.com/office/drawing/2014/main" id="{A91F121F-6A7D-4539-4697-8BADD77099C6}"/>
              </a:ext>
            </a:extLst>
          </p:cNvPr>
          <p:cNvSpPr>
            <a:spLocks noGrp="1"/>
          </p:cNvSpPr>
          <p:nvPr>
            <p:ph type="body" idx="14"/>
          </p:nvPr>
        </p:nvSpPr>
        <p:spPr/>
        <p:txBody>
          <a:bodyPr/>
          <a:lstStyle/>
          <a:p>
            <a:r>
              <a:rPr lang="en-US" dirty="0"/>
              <a:t>Public BDCs can offer an attractive total return profile through a combination of dividend yield and book value appreciation</a:t>
            </a:r>
          </a:p>
        </p:txBody>
      </p:sp>
      <p:sp>
        <p:nvSpPr>
          <p:cNvPr id="3" name="Slide Number Placeholder 2">
            <a:extLst>
              <a:ext uri="{FF2B5EF4-FFF2-40B4-BE49-F238E27FC236}">
                <a16:creationId xmlns:a16="http://schemas.microsoft.com/office/drawing/2014/main" id="{24450678-0C92-2C3B-CB1B-932896DF1A64}"/>
              </a:ext>
            </a:extLst>
          </p:cNvPr>
          <p:cNvSpPr>
            <a:spLocks noGrp="1"/>
          </p:cNvSpPr>
          <p:nvPr>
            <p:ph type="sldNum" sz="quarter" idx="12"/>
          </p:nvPr>
        </p:nvSpPr>
        <p:spPr/>
        <p:txBody>
          <a:bodyPr/>
          <a:lstStyle/>
          <a:p>
            <a:fld id="{9127CB15-A8DD-42C8-BF1E-59D42D96C6D3}" type="slidenum">
              <a:rPr lang="en-US" smtClean="0"/>
              <a:pPr/>
              <a:t>8</a:t>
            </a:fld>
            <a:endParaRPr lang="en-US"/>
          </a:p>
        </p:txBody>
      </p:sp>
      <p:pic>
        <p:nvPicPr>
          <p:cNvPr id="6" name="Picture 5">
            <a:extLst>
              <a:ext uri="{FF2B5EF4-FFF2-40B4-BE49-F238E27FC236}">
                <a16:creationId xmlns:a16="http://schemas.microsoft.com/office/drawing/2014/main" id="{EAE6642E-F304-1A14-69D1-8A450F4AA2D6}"/>
              </a:ext>
            </a:extLst>
          </p:cNvPr>
          <p:cNvPicPr>
            <a:picLocks noChangeAspect="1"/>
          </p:cNvPicPr>
          <p:nvPr/>
        </p:nvPicPr>
        <p:blipFill>
          <a:blip r:embed="rId2"/>
          <a:stretch>
            <a:fillRect/>
          </a:stretch>
        </p:blipFill>
        <p:spPr>
          <a:xfrm>
            <a:off x="685800" y="1668066"/>
            <a:ext cx="7772400" cy="3521868"/>
          </a:xfrm>
          <a:prstGeom prst="rect">
            <a:avLst/>
          </a:prstGeom>
        </p:spPr>
      </p:pic>
    </p:spTree>
    <p:extLst>
      <p:ext uri="{BB962C8B-B14F-4D97-AF65-F5344CB8AC3E}">
        <p14:creationId xmlns:p14="http://schemas.microsoft.com/office/powerpoint/2010/main" val="158220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64D-E2AD-8EED-074F-F14D465E3090}"/>
              </a:ext>
            </a:extLst>
          </p:cNvPr>
          <p:cNvSpPr>
            <a:spLocks noGrp="1"/>
          </p:cNvSpPr>
          <p:nvPr>
            <p:ph type="title"/>
          </p:nvPr>
        </p:nvSpPr>
        <p:spPr/>
        <p:txBody>
          <a:bodyPr/>
          <a:lstStyle/>
          <a:p>
            <a:r>
              <a:rPr lang="en-US" dirty="0"/>
              <a:t>Sector Volatility</a:t>
            </a:r>
          </a:p>
        </p:txBody>
      </p:sp>
      <p:sp>
        <p:nvSpPr>
          <p:cNvPr id="4" name="Text Placeholder 3">
            <a:extLst>
              <a:ext uri="{FF2B5EF4-FFF2-40B4-BE49-F238E27FC236}">
                <a16:creationId xmlns:a16="http://schemas.microsoft.com/office/drawing/2014/main" id="{B9F2D370-5DBA-571F-A8EB-866C78E17B18}"/>
              </a:ext>
            </a:extLst>
          </p:cNvPr>
          <p:cNvSpPr>
            <a:spLocks noGrp="1"/>
          </p:cNvSpPr>
          <p:nvPr>
            <p:ph type="body" sz="quarter" idx="13"/>
          </p:nvPr>
        </p:nvSpPr>
        <p:spPr/>
        <p:txBody>
          <a:bodyPr>
            <a:noAutofit/>
          </a:bodyPr>
          <a:lstStyle/>
          <a:p>
            <a:pPr>
              <a:spcBef>
                <a:spcPts val="0"/>
              </a:spcBef>
            </a:pPr>
            <a:r>
              <a:rPr lang="en-US" dirty="0">
                <a:solidFill>
                  <a:schemeClr val="tx1"/>
                </a:solidFill>
              </a:rPr>
              <a:t>Source: </a:t>
            </a:r>
            <a:r>
              <a:rPr lang="en-US" dirty="0" err="1">
                <a:solidFill>
                  <a:schemeClr val="tx1"/>
                </a:solidFill>
              </a:rPr>
              <a:t>Cliffwater</a:t>
            </a:r>
            <a:r>
              <a:rPr lang="en-US" dirty="0">
                <a:solidFill>
                  <a:schemeClr val="tx1"/>
                </a:solidFill>
              </a:rPr>
              <a:t> via BDCS.com.</a:t>
            </a:r>
          </a:p>
          <a:p>
            <a:pPr>
              <a:spcBef>
                <a:spcPts val="0"/>
              </a:spcBef>
            </a:pPr>
            <a:r>
              <a:rPr lang="en-US" dirty="0">
                <a:solidFill>
                  <a:schemeClr val="tx1"/>
                </a:solidFill>
              </a:rPr>
              <a:t>Note: Monthly premium (discount) for The </a:t>
            </a:r>
            <a:r>
              <a:rPr lang="en-US" dirty="0" err="1">
                <a:solidFill>
                  <a:schemeClr val="tx1"/>
                </a:solidFill>
              </a:rPr>
              <a:t>Cliffwater</a:t>
            </a:r>
            <a:r>
              <a:rPr lang="en-US" dirty="0">
                <a:solidFill>
                  <a:schemeClr val="tx1"/>
                </a:solidFill>
              </a:rPr>
              <a:t> BDC Index from 9/30/2004 through 1/31/2024. 1 Year Change in NAV is calculated as the percentage change in NAV over 1 year. Monthly Data from 9/30/2004 through 1/31/2024. Annualized Volatility is the standard deviation of the monthly change in each metric multiplied by the square root of 12. Monthly data from 9/30/2004 through 1/31/2024.</a:t>
            </a:r>
            <a:endParaRPr lang="en-US" b="1" dirty="0">
              <a:solidFill>
                <a:schemeClr val="tx1"/>
              </a:solidFill>
            </a:endParaRPr>
          </a:p>
        </p:txBody>
      </p:sp>
      <p:sp>
        <p:nvSpPr>
          <p:cNvPr id="5" name="Text Placeholder 4">
            <a:extLst>
              <a:ext uri="{FF2B5EF4-FFF2-40B4-BE49-F238E27FC236}">
                <a16:creationId xmlns:a16="http://schemas.microsoft.com/office/drawing/2014/main" id="{A91F121F-6A7D-4539-4697-8BADD77099C6}"/>
              </a:ext>
            </a:extLst>
          </p:cNvPr>
          <p:cNvSpPr>
            <a:spLocks noGrp="1"/>
          </p:cNvSpPr>
          <p:nvPr>
            <p:ph type="body" idx="14"/>
          </p:nvPr>
        </p:nvSpPr>
        <p:spPr/>
        <p:txBody>
          <a:bodyPr/>
          <a:lstStyle/>
          <a:p>
            <a:r>
              <a:rPr lang="en-US" dirty="0"/>
              <a:t>BDC valuations have tended to overshoot fundamentals during market distress</a:t>
            </a:r>
          </a:p>
        </p:txBody>
      </p:sp>
      <p:sp>
        <p:nvSpPr>
          <p:cNvPr id="9" name="Slide Number Placeholder 8">
            <a:extLst>
              <a:ext uri="{FF2B5EF4-FFF2-40B4-BE49-F238E27FC236}">
                <a16:creationId xmlns:a16="http://schemas.microsoft.com/office/drawing/2014/main" id="{62D534DD-8610-7987-153D-F3779A94A249}"/>
              </a:ext>
            </a:extLst>
          </p:cNvPr>
          <p:cNvSpPr>
            <a:spLocks noGrp="1"/>
          </p:cNvSpPr>
          <p:nvPr>
            <p:ph type="sldNum" sz="quarter" idx="12"/>
          </p:nvPr>
        </p:nvSpPr>
        <p:spPr/>
        <p:txBody>
          <a:bodyPr/>
          <a:lstStyle/>
          <a:p>
            <a:fld id="{9127CB15-A8DD-42C8-BF1E-59D42D96C6D3}" type="slidenum">
              <a:rPr lang="en-US" smtClean="0"/>
              <a:pPr/>
              <a:t>9</a:t>
            </a:fld>
            <a:endParaRPr lang="en-US"/>
          </a:p>
        </p:txBody>
      </p:sp>
      <p:sp>
        <p:nvSpPr>
          <p:cNvPr id="34" name="Rectangle 33">
            <a:extLst>
              <a:ext uri="{FF2B5EF4-FFF2-40B4-BE49-F238E27FC236}">
                <a16:creationId xmlns:a16="http://schemas.microsoft.com/office/drawing/2014/main" id="{05548934-88D5-C71D-903D-0E8E537C3251}"/>
              </a:ext>
            </a:extLst>
          </p:cNvPr>
          <p:cNvSpPr/>
          <p:nvPr/>
        </p:nvSpPr>
        <p:spPr>
          <a:xfrm>
            <a:off x="606551" y="4515138"/>
            <a:ext cx="7971156" cy="1463040"/>
          </a:xfrm>
          <a:prstGeom prst="rect">
            <a:avLst/>
          </a:prstGeom>
          <a:solidFill>
            <a:srgbClr val="F2F2F2"/>
          </a:solidFill>
          <a:ln w="12700" cap="flat" cmpd="sng" algn="ctr">
            <a:noFill/>
            <a:prstDash val="solid"/>
            <a:miter lim="800000"/>
          </a:ln>
          <a:effectLst/>
        </p:spPr>
        <p:txBody>
          <a:bodyPr lIns="73152" tIns="91440" rIns="146304" bIns="91440" rtlCol="0" anchor="ctr"/>
          <a:lstStyle/>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BDC share prices can demonstrate significant volatility during periods of market stress</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Valuation drawdowns have historically overshot actual changes in BDCs’ Net Asset Value</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Compared to BDC share prices, the volatility of the underlying portfolio NAV, or Book Value, has typically been far more stable</a:t>
            </a:r>
          </a:p>
          <a:p>
            <a:pPr marL="285750" marR="0" lvl="1" indent="-171450" algn="l" defTabSz="685800" rtl="0" eaLnBrk="1" fontAlgn="auto" latinLnBrk="0" hangingPunct="1">
              <a:lnSpc>
                <a:spcPct val="100000"/>
              </a:lnSpc>
              <a:spcBef>
                <a:spcPts val="300"/>
              </a:spcBef>
              <a:spcAft>
                <a:spcPts val="300"/>
              </a:spcAft>
              <a:buClr>
                <a:srgbClr val="204F8C"/>
              </a:buClr>
              <a:buSzPct val="175000"/>
              <a:buFont typeface="Calibri Light" panose="020F0302020204030204" pitchFamily="34" charset="0"/>
              <a:buChar char="›"/>
              <a:tabLst/>
              <a:defRPr/>
            </a:pPr>
            <a:r>
              <a:rPr kumimoji="0" lang="en-US" sz="1000" b="0" i="0" u="none" strike="noStrike" kern="1200" cap="none" spc="0" normalizeH="0" baseline="0" noProof="0" dirty="0">
                <a:ln>
                  <a:noFill/>
                </a:ln>
                <a:effectLst/>
                <a:uLnTx/>
                <a:uFillTx/>
                <a:latin typeface="Arial Nova"/>
                <a:ea typeface="+mn-ea"/>
                <a:cs typeface="+mn-cs"/>
              </a:rPr>
              <a:t>This may be largely attributable to the retail nature of the sector’s investor base</a:t>
            </a:r>
          </a:p>
        </p:txBody>
      </p:sp>
      <p:pic>
        <p:nvPicPr>
          <p:cNvPr id="14" name="Picture 13" descr="A graph with red and blue lines&#10;&#10;Description automatically generated">
            <a:extLst>
              <a:ext uri="{FF2B5EF4-FFF2-40B4-BE49-F238E27FC236}">
                <a16:creationId xmlns:a16="http://schemas.microsoft.com/office/drawing/2014/main" id="{D26CEE8B-954F-FBAE-53FF-028E143BE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35" y="1374551"/>
            <a:ext cx="4196080" cy="3078480"/>
          </a:xfrm>
          <a:prstGeom prst="rect">
            <a:avLst/>
          </a:prstGeom>
        </p:spPr>
      </p:pic>
      <p:pic>
        <p:nvPicPr>
          <p:cNvPr id="18" name="Picture 17" descr="A graph of a graph of a number of blue squares&#10;&#10;Description automatically generated with medium confidence">
            <a:extLst>
              <a:ext uri="{FF2B5EF4-FFF2-40B4-BE49-F238E27FC236}">
                <a16:creationId xmlns:a16="http://schemas.microsoft.com/office/drawing/2014/main" id="{22FEE007-DC23-7956-EAF1-C0A572609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337" y="1222496"/>
            <a:ext cx="4470400" cy="3291840"/>
          </a:xfrm>
          <a:prstGeom prst="rect">
            <a:avLst/>
          </a:prstGeom>
        </p:spPr>
      </p:pic>
    </p:spTree>
    <p:extLst>
      <p:ext uri="{BB962C8B-B14F-4D97-AF65-F5344CB8AC3E}">
        <p14:creationId xmlns:p14="http://schemas.microsoft.com/office/powerpoint/2010/main" val="3495841687"/>
      </p:ext>
    </p:extLst>
  </p:cSld>
  <p:clrMapOvr>
    <a:masterClrMapping/>
  </p:clrMapOvr>
</p:sld>
</file>

<file path=ppt/theme/theme1.xml><?xml version="1.0" encoding="utf-8"?>
<a:theme xmlns:a="http://schemas.openxmlformats.org/drawingml/2006/main" name="Office Theme">
  <a:themeElements>
    <a:clrScheme name="Callodine_Firm Color Palette_vF">
      <a:dk1>
        <a:srgbClr val="000000"/>
      </a:dk1>
      <a:lt1>
        <a:sysClr val="window" lastClr="FFFFFF"/>
      </a:lt1>
      <a:dk2>
        <a:srgbClr val="002D57"/>
      </a:dk2>
      <a:lt2>
        <a:srgbClr val="F2F2F2"/>
      </a:lt2>
      <a:accent1>
        <a:srgbClr val="2C8486"/>
      </a:accent1>
      <a:accent2>
        <a:srgbClr val="739DBA"/>
      </a:accent2>
      <a:accent3>
        <a:srgbClr val="ABABAB"/>
      </a:accent3>
      <a:accent4>
        <a:srgbClr val="005BBB"/>
      </a:accent4>
      <a:accent5>
        <a:srgbClr val="4498D4"/>
      </a:accent5>
      <a:accent6>
        <a:srgbClr val="196774"/>
      </a:accent6>
      <a:hlink>
        <a:srgbClr val="0563C1"/>
      </a:hlink>
      <a:folHlink>
        <a:srgbClr val="954F72"/>
      </a:folHlink>
    </a:clrScheme>
    <a:fontScheme name="Callodine_Firm Fonts_Slides_vF">
      <a:majorFont>
        <a:latin typeface="Arial Nova"/>
        <a:ea typeface=""/>
        <a:cs typeface=""/>
      </a:majorFont>
      <a:minorFont>
        <a:latin typeface="Arial Nova C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2483CBF64CE247B8547AD67C413CD7" ma:contentTypeVersion="18" ma:contentTypeDescription="Create a new document." ma:contentTypeScope="" ma:versionID="a776f8acb78e6be0825f2f493c30754f">
  <xsd:schema xmlns:xsd="http://www.w3.org/2001/XMLSchema" xmlns:xs="http://www.w3.org/2001/XMLSchema" xmlns:p="http://schemas.microsoft.com/office/2006/metadata/properties" xmlns:ns2="b8fc9753-64c2-4518-8170-d36e36c4403c" xmlns:ns3="b2a53a68-a488-486e-b1b9-f76a6e8ff30c" targetNamespace="http://schemas.microsoft.com/office/2006/metadata/properties" ma:root="true" ma:fieldsID="7e8bbad4dbfb9c36c0f048407e36d7c8" ns2:_="" ns3:_="">
    <xsd:import namespace="b8fc9753-64c2-4518-8170-d36e36c4403c"/>
    <xsd:import namespace="b2a53a68-a488-486e-b1b9-f76a6e8ff3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c9753-64c2-4518-8170-d36e36c440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04ae222c-b072-477b-ae9c-23f47a7d91b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a53a68-a488-486e-b1b9-f76a6e8ff30c"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b7e32ef6-682d-48ad-977b-300863948158}" ma:internalName="TaxCatchAll" ma:showField="CatchAllData" ma:web="b2a53a68-a488-486e-b1b9-f76a6e8ff30c">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8fc9753-64c2-4518-8170-d36e36c4403c">
      <Terms xmlns="http://schemas.microsoft.com/office/infopath/2007/PartnerControls"/>
    </lcf76f155ced4ddcb4097134ff3c332f>
    <TaxCatchAll xmlns="b2a53a68-a488-486e-b1b9-f76a6e8ff30c" xsi:nil="true"/>
  </documentManagement>
</p:properties>
</file>

<file path=customXml/itemProps1.xml><?xml version="1.0" encoding="utf-8"?>
<ds:datastoreItem xmlns:ds="http://schemas.openxmlformats.org/officeDocument/2006/customXml" ds:itemID="{4922AC64-8FBA-4619-8E19-2C26ECB71DD7}">
  <ds:schemaRefs>
    <ds:schemaRef ds:uri="http://schemas.microsoft.com/sharepoint/v3/contenttype/forms"/>
  </ds:schemaRefs>
</ds:datastoreItem>
</file>

<file path=customXml/itemProps2.xml><?xml version="1.0" encoding="utf-8"?>
<ds:datastoreItem xmlns:ds="http://schemas.openxmlformats.org/officeDocument/2006/customXml" ds:itemID="{AC4C336B-1492-4E8E-B92E-977CA9713F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fc9753-64c2-4518-8170-d36e36c4403c"/>
    <ds:schemaRef ds:uri="b2a53a68-a488-486e-b1b9-f76a6e8ff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EA0E4-8306-4FB8-90B6-416FF7FF7FFA}">
  <ds:schemaRefs>
    <ds:schemaRef ds:uri="http://www.w3.org/XML/1998/namespace"/>
    <ds:schemaRef ds:uri="http://schemas.openxmlformats.org/package/2006/metadata/core-properties"/>
    <ds:schemaRef ds:uri="http://purl.org/dc/elements/1.1/"/>
    <ds:schemaRef ds:uri="http://schemas.microsoft.com/office/2006/metadata/properties"/>
    <ds:schemaRef ds:uri="b8fc9753-64c2-4518-8170-d36e36c4403c"/>
    <ds:schemaRef ds:uri="http://schemas.microsoft.com/office/2006/documentManagement/types"/>
    <ds:schemaRef ds:uri="http://purl.org/dc/terms/"/>
    <ds:schemaRef ds:uri="http://schemas.microsoft.com/office/infopath/2007/PartnerControls"/>
    <ds:schemaRef ds:uri="b2a53a68-a488-486e-b1b9-f76a6e8ff30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20818</TotalTime>
  <Words>1415</Words>
  <Application>Microsoft Macintosh PowerPoint</Application>
  <PresentationFormat>On-screen Show (4:3)</PresentationFormat>
  <Paragraphs>127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Narrow</vt:lpstr>
      <vt:lpstr>Arial Nova</vt:lpstr>
      <vt:lpstr>Arial Nova Cond</vt:lpstr>
      <vt:lpstr>Baskerville Old Face</vt:lpstr>
      <vt:lpstr>Calibri</vt:lpstr>
      <vt:lpstr>Calibri Light</vt:lpstr>
      <vt:lpstr>Office Theme</vt:lpstr>
      <vt:lpstr>Alexander Popat, Josh Weekes, Taylor Wood</vt:lpstr>
      <vt:lpstr>The Rise of Private Credit</vt:lpstr>
      <vt:lpstr>Private Credit Overview</vt:lpstr>
      <vt:lpstr>Private Credit Funds Have Raised Nearly $1 Trillion in Assets</vt:lpstr>
      <vt:lpstr>Private Credit Has Generated High Returns with Low Volatility</vt:lpstr>
      <vt:lpstr>BDCs </vt:lpstr>
      <vt:lpstr>Business Development Company (BDC) Overview</vt:lpstr>
      <vt:lpstr>Compelling Total Return Proposition</vt:lpstr>
      <vt:lpstr>Sector Volatility</vt:lpstr>
      <vt:lpstr>Synthetic Private Credit Using BDCs &amp;  Option Collars</vt:lpstr>
      <vt:lpstr>BDC Dividend Yield + NAV Changes Are Similar to Private Credit Returns</vt:lpstr>
      <vt:lpstr>Option Collars Can be Used to Reduce Volatility</vt:lpstr>
      <vt:lpstr>Trading Process</vt:lpstr>
      <vt:lpstr>Backtesting Results</vt:lpstr>
      <vt:lpstr>Backtest Construction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Palazzetti</dc:creator>
  <cp:lastModifiedBy>Taylor Wood</cp:lastModifiedBy>
  <cp:revision>51</cp:revision>
  <cp:lastPrinted>2024-01-23T21:42:35Z</cp:lastPrinted>
  <dcterms:created xsi:type="dcterms:W3CDTF">2023-08-21T15:12:50Z</dcterms:created>
  <dcterms:modified xsi:type="dcterms:W3CDTF">2024-03-09T06:01:34Z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0x010100F02483CBF64CE247B8547AD67C413CD7</vt:lpwstr>
  </property>
</Properties>
</file>