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8" r:id="rId5"/>
    <p:sldId id="419" r:id="rId6"/>
    <p:sldId id="422" r:id="rId7"/>
    <p:sldId id="423" r:id="rId8"/>
    <p:sldId id="424" r:id="rId9"/>
    <p:sldId id="314" r:id="rId10"/>
    <p:sldId id="401" r:id="rId11"/>
    <p:sldId id="416" r:id="rId12"/>
    <p:sldId id="418" r:id="rId13"/>
    <p:sldId id="426" r:id="rId14"/>
    <p:sldId id="430" r:id="rId15"/>
    <p:sldId id="429" r:id="rId16"/>
    <p:sldId id="406" r:id="rId17"/>
    <p:sldId id="431" r:id="rId18"/>
    <p:sldId id="329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336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orient="horz" pos="912" userDrawn="1">
          <p15:clr>
            <a:srgbClr val="F26B43"/>
          </p15:clr>
        </p15:guide>
        <p15:guide id="7" pos="5424" userDrawn="1">
          <p15:clr>
            <a:srgbClr val="F26B43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B34502-E829-45CB-B82A-4869A178B684}" name="Ryan Palazzetti" initials="RP" userId="S::rpalazzetti@callodine.com::4d7a9500-2828-4cb5-b995-15daa5a8ad74" providerId="AD"/>
  <p188:author id="{F118BB37-284A-89BE-AE1B-9CE89CB4C623}" name="Kristen Cammarata" initials="KC" userId="S::kcammarata@callodine.com::91903135-c4d2-4acc-bf71-98310f81f97a" providerId="AD"/>
  <p188:author id="{9354AA67-979D-458D-3258-5D8BFDA4988A}" name="Tyler Bak" initials="TB" userId="S::TBak@callodine.com::60264eb6-df74-4763-95fa-c183bcd38f73" providerId="AD"/>
  <p188:author id="{2B2114A9-8846-6E33-CB37-D4F266EB2882}" name="Jon Dinwoodey" initials="JD" userId="S::jdinwoodey@callodine.com::543d8476-cee5-4287-81a3-7bf4995e98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2D57"/>
    <a:srgbClr val="929292"/>
    <a:srgbClr val="2C8486"/>
    <a:srgbClr val="C1E1FF"/>
    <a:srgbClr val="B2B2B2"/>
    <a:srgbClr val="A9A9A9"/>
    <a:srgbClr val="C2C2C2"/>
    <a:srgbClr val="ABABAB"/>
    <a:srgbClr val="445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1" autoAdjust="0"/>
    <p:restoredTop sz="94694"/>
  </p:normalViewPr>
  <p:slideViewPr>
    <p:cSldViewPr snapToGrid="0">
      <p:cViewPr varScale="1">
        <p:scale>
          <a:sx n="98" d="100"/>
          <a:sy n="98" d="100"/>
        </p:scale>
        <p:origin x="192" y="688"/>
      </p:cViewPr>
      <p:guideLst>
        <p:guide orient="horz" pos="408"/>
        <p:guide pos="2880"/>
        <p:guide pos="336"/>
        <p:guide orient="horz" pos="3816"/>
        <p:guide orient="horz" pos="912"/>
        <p:guide pos="5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Protective Collar Options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rgbClr val="002F5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Sheet3!$B$3:$B$23</c:f>
              <c:numCache>
                <c:formatCode>0.00%</c:formatCode>
                <c:ptCount val="21"/>
                <c:pt idx="0" formatCode="0%">
                  <c:v>-0.1</c:v>
                </c:pt>
                <c:pt idx="1">
                  <c:v>-9.0000000000000011E-2</c:v>
                </c:pt>
                <c:pt idx="2">
                  <c:v>-8.0000000000000016E-2</c:v>
                </c:pt>
                <c:pt idx="3">
                  <c:v>-7.0000000000000021E-2</c:v>
                </c:pt>
                <c:pt idx="4">
                  <c:v>-6.0000000000000019E-2</c:v>
                </c:pt>
                <c:pt idx="5">
                  <c:v>-5.0000000000000017E-2</c:v>
                </c:pt>
                <c:pt idx="6">
                  <c:v>-4.0000000000000015E-2</c:v>
                </c:pt>
                <c:pt idx="7">
                  <c:v>-3.0000000000000013E-2</c:v>
                </c:pt>
                <c:pt idx="8">
                  <c:v>-2.0000000000000011E-2</c:v>
                </c:pt>
                <c:pt idx="9">
                  <c:v>-1.0000000000000011E-2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6.0000000000000005E-2</c:v>
                </c:pt>
                <c:pt idx="17">
                  <c:v>7.0000000000000007E-2</c:v>
                </c:pt>
                <c:pt idx="18">
                  <c:v>0.08</c:v>
                </c:pt>
                <c:pt idx="19">
                  <c:v>0.09</c:v>
                </c:pt>
                <c:pt idx="20">
                  <c:v>9.9999999999999992E-2</c:v>
                </c:pt>
              </c:numCache>
            </c:numRef>
          </c:xVal>
          <c:yVal>
            <c:numRef>
              <c:f>Sheet3!$D$3:$D$23</c:f>
              <c:numCache>
                <c:formatCode>General</c:formatCode>
                <c:ptCount val="21"/>
                <c:pt idx="0">
                  <c:v>-0.05</c:v>
                </c:pt>
                <c:pt idx="1">
                  <c:v>-0.05</c:v>
                </c:pt>
                <c:pt idx="2">
                  <c:v>-0.05</c:v>
                </c:pt>
                <c:pt idx="3">
                  <c:v>-0.05</c:v>
                </c:pt>
                <c:pt idx="4">
                  <c:v>-0.05</c:v>
                </c:pt>
                <c:pt idx="5">
                  <c:v>-0.05</c:v>
                </c:pt>
                <c:pt idx="6">
                  <c:v>-4.0000000000000015E-2</c:v>
                </c:pt>
                <c:pt idx="7">
                  <c:v>-3.0000000000000013E-2</c:v>
                </c:pt>
                <c:pt idx="8">
                  <c:v>-2.0000000000000011E-2</c:v>
                </c:pt>
                <c:pt idx="9">
                  <c:v>-1.0000000000000011E-2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F6-0A42-ACCB-654623A2E20F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2F56"/>
              </a:solidFill>
              <a:ln w="9525">
                <a:noFill/>
              </a:ln>
              <a:effectLst/>
            </c:spPr>
          </c:marker>
          <c:xVal>
            <c:numRef>
              <c:f>Sheet3!$B$3:$B$23</c:f>
              <c:numCache>
                <c:formatCode>0.00%</c:formatCode>
                <c:ptCount val="21"/>
                <c:pt idx="0" formatCode="0%">
                  <c:v>-0.1</c:v>
                </c:pt>
                <c:pt idx="1">
                  <c:v>-9.0000000000000011E-2</c:v>
                </c:pt>
                <c:pt idx="2">
                  <c:v>-8.0000000000000016E-2</c:v>
                </c:pt>
                <c:pt idx="3">
                  <c:v>-7.0000000000000021E-2</c:v>
                </c:pt>
                <c:pt idx="4">
                  <c:v>-6.0000000000000019E-2</c:v>
                </c:pt>
                <c:pt idx="5">
                  <c:v>-5.0000000000000017E-2</c:v>
                </c:pt>
                <c:pt idx="6">
                  <c:v>-4.0000000000000015E-2</c:v>
                </c:pt>
                <c:pt idx="7">
                  <c:v>-3.0000000000000013E-2</c:v>
                </c:pt>
                <c:pt idx="8">
                  <c:v>-2.0000000000000011E-2</c:v>
                </c:pt>
                <c:pt idx="9">
                  <c:v>-1.0000000000000011E-2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6.0000000000000005E-2</c:v>
                </c:pt>
                <c:pt idx="17">
                  <c:v>7.0000000000000007E-2</c:v>
                </c:pt>
                <c:pt idx="18">
                  <c:v>0.08</c:v>
                </c:pt>
                <c:pt idx="19">
                  <c:v>0.09</c:v>
                </c:pt>
                <c:pt idx="20">
                  <c:v>9.9999999999999992E-2</c:v>
                </c:pt>
              </c:numCache>
            </c:numRef>
          </c:xVal>
          <c:yVal>
            <c:numRef>
              <c:f>Sheet3!$E$3:$E$23</c:f>
              <c:numCache>
                <c:formatCode>General</c:formatCode>
                <c:ptCount val="21"/>
                <c:pt idx="5">
                  <c:v>0</c:v>
                </c:pt>
                <c:pt idx="1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F6-0A42-ACCB-654623A2E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390128"/>
        <c:axId val="2114599296"/>
      </c:scatterChart>
      <c:valAx>
        <c:axId val="229390128"/>
        <c:scaling>
          <c:orientation val="minMax"/>
          <c:max val="0.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Change in Share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\ ;\ ;\ 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99296"/>
        <c:crosses val="autoZero"/>
        <c:crossBetween val="midCat"/>
        <c:majorUnit val="2.5000000000000001E-2"/>
      </c:valAx>
      <c:valAx>
        <c:axId val="2114599296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or Loss</a:t>
                </a:r>
                <a:r>
                  <a:rPr lang="en-US" baseline="0"/>
                  <a:t>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\ ;\ ;\ 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90128"/>
        <c:crosses val="autoZero"/>
        <c:crossBetween val="midCat"/>
        <c:majorUnit val="2.5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0.20264</cdr:x>
      <cdr:y>0.31471</cdr:y>
    </cdr:from>
    <cdr:to>
      <cdr:x>0.38419</cdr:x>
      <cdr:y>0.4672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74499ED-80C8-36DA-D234-B5D4F158D939}"/>
            </a:ext>
          </a:extLst>
        </cdr:cNvPr>
        <cdr:cNvSpPr txBox="1"/>
      </cdr:nvSpPr>
      <cdr:spPr>
        <a:xfrm xmlns:a="http://schemas.openxmlformats.org/drawingml/2006/main">
          <a:off x="1630553" y="1231674"/>
          <a:ext cx="1460915" cy="5967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Put Strike</a:t>
          </a:r>
          <a:br>
            <a:rPr lang="en-US" sz="1100"/>
          </a:br>
          <a:r>
            <a:rPr lang="en-US" sz="1100"/>
            <a:t>Price</a:t>
          </a:r>
        </a:p>
      </cdr:txBody>
    </cdr:sp>
  </cdr:relSizeAnchor>
  <cdr:relSizeAnchor xmlns:cdr="http://schemas.openxmlformats.org/drawingml/2006/chartDrawing">
    <cdr:from>
      <cdr:x>0.65976</cdr:x>
      <cdr:y>0.54051</cdr:y>
    </cdr:from>
    <cdr:to>
      <cdr:x>0.84131</cdr:x>
      <cdr:y>0.693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C83A2D2-835C-F80C-A78D-8B4FE3143CA1}"/>
            </a:ext>
          </a:extLst>
        </cdr:cNvPr>
        <cdr:cNvSpPr txBox="1"/>
      </cdr:nvSpPr>
      <cdr:spPr>
        <a:xfrm xmlns:a="http://schemas.openxmlformats.org/drawingml/2006/main">
          <a:off x="5308877" y="2115360"/>
          <a:ext cx="1460915" cy="5967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Call Strike</a:t>
          </a:r>
          <a:br>
            <a:rPr lang="en-US" sz="1100"/>
          </a:br>
          <a:r>
            <a:rPr lang="en-US" sz="1100"/>
            <a:t>Price</a:t>
          </a:r>
        </a:p>
      </cdr:txBody>
    </cdr:sp>
  </cdr:relSizeAnchor>
  <cdr:relSizeAnchor xmlns:cdr="http://schemas.openxmlformats.org/drawingml/2006/chartDrawing">
    <cdr:from>
      <cdr:x>0.64552</cdr:x>
      <cdr:y>0.73988</cdr:y>
    </cdr:from>
    <cdr:to>
      <cdr:x>0.87753</cdr:x>
      <cdr:y>0.81127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6C071723-4A40-4D0F-4774-DA7E660F4D75}"/>
            </a:ext>
          </a:extLst>
        </cdr:cNvPr>
        <cdr:cNvSpPr txBox="1"/>
      </cdr:nvSpPr>
      <cdr:spPr>
        <a:xfrm xmlns:a="http://schemas.openxmlformats.org/drawingml/2006/main">
          <a:off x="5194300" y="2895600"/>
          <a:ext cx="18669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>
              <a:solidFill>
                <a:schemeClr val="accent6"/>
              </a:solidFill>
            </a:rPr>
            <a:t>Share Price Increases</a:t>
          </a:r>
        </a:p>
      </cdr:txBody>
    </cdr:sp>
  </cdr:relSizeAnchor>
  <cdr:relSizeAnchor xmlns:cdr="http://schemas.openxmlformats.org/drawingml/2006/chartDrawing">
    <cdr:from>
      <cdr:x>0.17244</cdr:x>
      <cdr:y>0.75102</cdr:y>
    </cdr:from>
    <cdr:to>
      <cdr:x>0.40445</cdr:x>
      <cdr:y>0.82241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4F522710-AC00-E4CE-D8B7-89C129C945B2}"/>
            </a:ext>
          </a:extLst>
        </cdr:cNvPr>
        <cdr:cNvSpPr txBox="1"/>
      </cdr:nvSpPr>
      <cdr:spPr>
        <a:xfrm xmlns:a="http://schemas.openxmlformats.org/drawingml/2006/main">
          <a:off x="1387580" y="2192045"/>
          <a:ext cx="1866919" cy="2083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>
              <a:solidFill>
                <a:srgbClr val="C00000"/>
              </a:solidFill>
            </a:rPr>
            <a:t>Share Price Decreases</a:t>
          </a:r>
        </a:p>
      </cdr:txBody>
    </cdr:sp>
  </cdr:relSizeAnchor>
  <cdr:relSizeAnchor xmlns:cdr="http://schemas.openxmlformats.org/drawingml/2006/chartDrawing">
    <cdr:from>
      <cdr:x>0.55177</cdr:x>
      <cdr:y>0.82152</cdr:y>
    </cdr:from>
    <cdr:to>
      <cdr:x>0.92109</cdr:x>
      <cdr:y>0.82152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86D23F67-0413-04E5-0622-7BFB9E3617F7}"/>
            </a:ext>
          </a:extLst>
        </cdr:cNvPr>
        <cdr:cNvCxnSpPr/>
      </cdr:nvCxnSpPr>
      <cdr:spPr>
        <a:xfrm xmlns:a="http://schemas.openxmlformats.org/drawingml/2006/main">
          <a:off x="4439920" y="3215132"/>
          <a:ext cx="2971800" cy="0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accent6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0.10881</cdr:x>
      <cdr:y>0.82555</cdr:y>
    </cdr:from>
    <cdr:to>
      <cdr:x>0.47813</cdr:x>
      <cdr:y>0.82555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B557244F-5041-BE40-60A6-05E06B19D124}"/>
            </a:ext>
          </a:extLst>
        </cdr:cNvPr>
        <cdr:cNvCxnSpPr/>
      </cdr:nvCxnSpPr>
      <cdr:spPr>
        <a:xfrm xmlns:a="http://schemas.openxmlformats.org/drawingml/2006/main" flipH="1">
          <a:off x="875566" y="2409562"/>
          <a:ext cx="2971815" cy="0"/>
        </a:xfrm>
        <a:prstGeom xmlns:a="http://schemas.openxmlformats.org/drawingml/2006/main" prst="straightConnector1">
          <a:avLst/>
        </a:prstGeom>
        <a:ln xmlns:a="http://schemas.openxmlformats.org/drawingml/2006/main" w="34925">
          <a:solidFill>
            <a:srgbClr val="C0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B9377C-C659-3F1B-F921-45D4F78ED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9B2C-3B3A-1AB1-BB23-203AD7F6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7649E0-50B8-4787-8E4F-3B00C06EC88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F3BB6-8742-CBB7-79F6-1A66A0D90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99BE1-0859-4BCB-765A-243AFAA5E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413E88-70DC-416B-894E-825362F9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48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8CB59C-142C-4EEC-9AC6-D54D765BF84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3890B3-CFA5-46F7-AAFB-1D7BC24A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9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E1ECDA-240A-FD16-513C-604AB16AF81B}"/>
              </a:ext>
            </a:extLst>
          </p:cNvPr>
          <p:cNvSpPr/>
          <p:nvPr userDrawn="1"/>
        </p:nvSpPr>
        <p:spPr>
          <a:xfrm>
            <a:off x="0" y="1399012"/>
            <a:ext cx="7900416" cy="4389120"/>
          </a:xfrm>
          <a:prstGeom prst="rect">
            <a:avLst/>
          </a:prstGeom>
          <a:solidFill>
            <a:srgbClr val="00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6C345-ACAB-DB66-9389-B741D5420444}"/>
              </a:ext>
            </a:extLst>
          </p:cNvPr>
          <p:cNvSpPr/>
          <p:nvPr userDrawn="1"/>
        </p:nvSpPr>
        <p:spPr>
          <a:xfrm>
            <a:off x="7936992" y="1399012"/>
            <a:ext cx="1207008" cy="4389120"/>
          </a:xfrm>
          <a:prstGeom prst="rect">
            <a:avLst/>
          </a:prstGeom>
          <a:solidFill>
            <a:srgbClr val="00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81" y="4313550"/>
            <a:ext cx="6035040" cy="3657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78242C-4D58-6076-3DA9-2D2F86183E05}"/>
              </a:ext>
            </a:extLst>
          </p:cNvPr>
          <p:cNvCxnSpPr>
            <a:cxnSpLocks/>
          </p:cNvCxnSpPr>
          <p:nvPr userDrawn="1"/>
        </p:nvCxnSpPr>
        <p:spPr>
          <a:xfrm>
            <a:off x="702231" y="3765146"/>
            <a:ext cx="6254496" cy="0"/>
          </a:xfrm>
          <a:prstGeom prst="line">
            <a:avLst/>
          </a:prstGeom>
          <a:ln w="1079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B04E4874-C7D7-A80A-1A13-AF37CED5B9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1281" y="3909690"/>
            <a:ext cx="6035040" cy="365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0E8B31-B071-7862-431E-9239385D9050}"/>
              </a:ext>
            </a:extLst>
          </p:cNvPr>
          <p:cNvSpPr txBox="1"/>
          <p:nvPr/>
        </p:nvSpPr>
        <p:spPr>
          <a:xfrm>
            <a:off x="747160" y="3094844"/>
            <a:ext cx="6009161" cy="477054"/>
          </a:xfrm>
          <a:prstGeom prst="rect">
            <a:avLst/>
          </a:prstGeom>
          <a:noFill/>
        </p:spPr>
        <p:txBody>
          <a:bodyPr wrap="square" lIns="45720" tIns="45720" rIns="64008" bIns="4572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skerville Old Face" panose="02020602080505020303" pitchFamily="18" charset="0"/>
                <a:cs typeface="Arial" panose="020B0604020202020204" pitchFamily="34" charset="0"/>
              </a:rPr>
              <a:t>Synthetic Private Credit</a:t>
            </a:r>
            <a:endParaRPr kumimoji="0" lang="en-US" sz="2500" b="0" i="0" u="none" strike="noStrike" kern="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0332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7C6E06-0AF6-B531-39CA-E09E8CDEC382}"/>
              </a:ext>
            </a:extLst>
          </p:cNvPr>
          <p:cNvSpPr/>
          <p:nvPr userDrawn="1"/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CB65D1-C5E1-ED0D-F783-3458CAF6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26" y="593391"/>
            <a:ext cx="8046720" cy="365760"/>
          </a:xfrm>
          <a:prstGeom prst="rect">
            <a:avLst/>
          </a:prstGeom>
        </p:spPr>
        <p:txBody>
          <a:bodyPr rIns="0">
            <a:normAutofit/>
          </a:bodyPr>
          <a:lstStyle>
            <a:lvl1pPr>
              <a:defRPr sz="1850" b="1">
                <a:solidFill>
                  <a:srgbClr val="002D57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11D4C8-49F2-F290-7DE2-0E542A2A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26" y="1458105"/>
            <a:ext cx="8046720" cy="4480560"/>
          </a:xfrm>
          <a:prstGeom prst="rect">
            <a:avLst/>
          </a:prstGeom>
        </p:spPr>
        <p:txBody>
          <a:bodyPr rIns="0">
            <a:normAutofit/>
          </a:bodyPr>
          <a:lstStyle>
            <a:lvl1pPr marL="228600" indent="-228600">
              <a:spcBef>
                <a:spcPts val="0"/>
              </a:spcBef>
              <a:spcAft>
                <a:spcPts val="1000"/>
              </a:spcAft>
              <a:buClr>
                <a:srgbClr val="445C6E"/>
              </a:buClr>
              <a:buSzPct val="175000"/>
              <a:buFont typeface="Arial Nova" panose="020B0504020202020204" pitchFamily="34" charset="0"/>
              <a:buChar char="›"/>
              <a:defRPr sz="1100">
                <a:solidFill>
                  <a:srgbClr val="000000"/>
                </a:solidFill>
                <a:latin typeface="Arial Nova Cond" panose="020B0506020202020204" pitchFamily="34" charset="0"/>
              </a:defRPr>
            </a:lvl1pPr>
            <a:lvl2pPr>
              <a:defRPr sz="1100">
                <a:latin typeface="Arial Nova Cond" panose="020B0506020202020204" pitchFamily="34" charset="0"/>
              </a:defRPr>
            </a:lvl2pPr>
            <a:lvl3pPr>
              <a:defRPr sz="1100">
                <a:latin typeface="Arial Nova Cond" panose="020B0506020202020204" pitchFamily="34" charset="0"/>
              </a:defRPr>
            </a:lvl3pPr>
            <a:lvl4pPr>
              <a:defRPr sz="1100">
                <a:latin typeface="Arial Nova Cond" panose="020B0506020202020204" pitchFamily="34" charset="0"/>
              </a:defRPr>
            </a:lvl4pPr>
            <a:lvl5pPr>
              <a:defRPr sz="1100">
                <a:latin typeface="Arial Nova Cond" panose="020B0506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BC56AC-0C90-CF0E-4020-6C101177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0960" y="6506332"/>
            <a:ext cx="914400" cy="274320"/>
          </a:xfrm>
          <a:prstGeom prst="rect">
            <a:avLst/>
          </a:prstGeom>
        </p:spPr>
        <p:txBody>
          <a:bodyPr tIns="54864"/>
          <a:lstStyle>
            <a:lvl1pPr algn="r">
              <a:defRPr sz="800">
                <a:solidFill>
                  <a:srgbClr val="7F7F7F"/>
                </a:solidFill>
                <a:latin typeface="Arial Nova" panose="020B0504020202020204" pitchFamily="34" charset="0"/>
              </a:defRPr>
            </a:lvl1pPr>
          </a:lstStyle>
          <a:p>
            <a:fld id="{9127CB15-A8DD-42C8-BF1E-59D42D96C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0C9CAE1-B039-E2C9-CEB2-62CE5F22C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102392"/>
            <a:ext cx="8138160" cy="402336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>
              <a:buNone/>
              <a:defRPr sz="7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D3B825-2BDA-8DD1-FB3B-C1E55D04BBE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3926" y="977238"/>
            <a:ext cx="8046720" cy="457200"/>
          </a:xfrm>
          <a:prstGeom prst="rect">
            <a:avLst/>
          </a:prstGeom>
        </p:spPr>
        <p:txBody>
          <a:bodyPr tIns="0" rIns="0" bIns="0" anchor="t">
            <a:normAutofit/>
          </a:bodyPr>
          <a:lstStyle>
            <a:lvl1pPr marL="0" indent="0">
              <a:buNone/>
              <a:defRPr sz="1200" b="0">
                <a:solidFill>
                  <a:srgbClr val="7F7F7F"/>
                </a:solidFill>
                <a:latin typeface="Arial Nova" panose="020B05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A5E4C-01CF-87FB-8E94-852F0B1B78A2}"/>
              </a:ext>
            </a:extLst>
          </p:cNvPr>
          <p:cNvCxnSpPr>
            <a:cxnSpLocks/>
          </p:cNvCxnSpPr>
          <p:nvPr userDrawn="1"/>
        </p:nvCxnSpPr>
        <p:spPr>
          <a:xfrm>
            <a:off x="457200" y="6500660"/>
            <a:ext cx="8229600" cy="0"/>
          </a:xfrm>
          <a:prstGeom prst="line">
            <a:avLst/>
          </a:prstGeom>
          <a:ln w="9525">
            <a:solidFill>
              <a:srgbClr val="445C6E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92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62A941-7844-CC79-319B-25FA140B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26" y="593391"/>
            <a:ext cx="8046720" cy="365760"/>
          </a:xfrm>
          <a:prstGeom prst="rect">
            <a:avLst/>
          </a:prstGeom>
        </p:spPr>
        <p:txBody>
          <a:bodyPr rIns="0">
            <a:normAutofit/>
          </a:bodyPr>
          <a:lstStyle>
            <a:lvl1pPr>
              <a:defRPr sz="1850" b="1">
                <a:solidFill>
                  <a:srgbClr val="002D57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8E0654-DF5A-AE50-36D3-BEB2EC1C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26" y="1183785"/>
            <a:ext cx="8046720" cy="4754880"/>
          </a:xfrm>
          <a:prstGeom prst="rect">
            <a:avLst/>
          </a:prstGeom>
        </p:spPr>
        <p:txBody>
          <a:bodyPr rIns="0">
            <a:normAutofit/>
          </a:bodyPr>
          <a:lstStyle>
            <a:lvl1pPr marL="228600" indent="-228600">
              <a:spcBef>
                <a:spcPts val="0"/>
              </a:spcBef>
              <a:spcAft>
                <a:spcPts val="1000"/>
              </a:spcAft>
              <a:buClr>
                <a:srgbClr val="445C6E"/>
              </a:buClr>
              <a:buSzPct val="175000"/>
              <a:buFont typeface="Arial Nova" panose="020B0504020202020204" pitchFamily="34" charset="0"/>
              <a:buChar char="›"/>
              <a:defRPr sz="1100">
                <a:latin typeface="Arial Nova Cond" panose="020B0506020202020204" pitchFamily="34" charset="0"/>
              </a:defRPr>
            </a:lvl1pPr>
            <a:lvl2pPr>
              <a:defRPr sz="1100">
                <a:latin typeface="Arial Nova Cond" panose="020B0506020202020204" pitchFamily="34" charset="0"/>
              </a:defRPr>
            </a:lvl2pPr>
            <a:lvl3pPr>
              <a:defRPr sz="1100">
                <a:latin typeface="Arial Nova Cond" panose="020B0506020202020204" pitchFamily="34" charset="0"/>
              </a:defRPr>
            </a:lvl3pPr>
            <a:lvl4pPr>
              <a:defRPr sz="1100">
                <a:latin typeface="Arial Nova Cond" panose="020B0506020202020204" pitchFamily="34" charset="0"/>
              </a:defRPr>
            </a:lvl4pPr>
            <a:lvl5pPr>
              <a:defRPr sz="1100">
                <a:latin typeface="Arial Nova Cond" panose="020B0506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1CD23-FD5C-1E96-5D0A-67EE623060B7}"/>
              </a:ext>
            </a:extLst>
          </p:cNvPr>
          <p:cNvSpPr/>
          <p:nvPr userDrawn="1"/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73D28C-2E2F-38CD-0E3B-FFDDB84E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0960" y="6506332"/>
            <a:ext cx="914400" cy="274320"/>
          </a:xfrm>
          <a:prstGeom prst="rect">
            <a:avLst/>
          </a:prstGeom>
        </p:spPr>
        <p:txBody>
          <a:bodyPr tIns="54864"/>
          <a:lstStyle>
            <a:lvl1pPr algn="r">
              <a:defRPr sz="800">
                <a:solidFill>
                  <a:srgbClr val="7F7F7F"/>
                </a:solidFill>
                <a:latin typeface="Arial Nova" panose="020B0504020202020204" pitchFamily="34" charset="0"/>
              </a:defRPr>
            </a:lvl1pPr>
          </a:lstStyle>
          <a:p>
            <a:fld id="{9127CB15-A8DD-42C8-BF1E-59D42D96C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62AC82E-3FAA-FF15-9717-E4C6517AFF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102392"/>
            <a:ext cx="8138160" cy="402336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>
              <a:buNone/>
              <a:defRPr sz="750"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86BE28-B121-69D4-5E9D-D9AEA23101E8}"/>
              </a:ext>
            </a:extLst>
          </p:cNvPr>
          <p:cNvCxnSpPr>
            <a:cxnSpLocks/>
          </p:cNvCxnSpPr>
          <p:nvPr userDrawn="1"/>
        </p:nvCxnSpPr>
        <p:spPr>
          <a:xfrm>
            <a:off x="457200" y="6500660"/>
            <a:ext cx="8229600" cy="0"/>
          </a:xfrm>
          <a:prstGeom prst="line">
            <a:avLst/>
          </a:prstGeom>
          <a:ln w="9525">
            <a:solidFill>
              <a:srgbClr val="445C6E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9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7C6E06-0AF6-B531-39CA-E09E8CDEC382}"/>
              </a:ext>
            </a:extLst>
          </p:cNvPr>
          <p:cNvSpPr/>
          <p:nvPr userDrawn="1"/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CB65D1-C5E1-ED0D-F783-3458CAF6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26" y="593391"/>
            <a:ext cx="8046720" cy="365760"/>
          </a:xfrm>
          <a:prstGeom prst="rect">
            <a:avLst/>
          </a:prstGeom>
        </p:spPr>
        <p:txBody>
          <a:bodyPr rIns="0">
            <a:normAutofit/>
          </a:bodyPr>
          <a:lstStyle>
            <a:lvl1pPr>
              <a:defRPr sz="1850" b="1">
                <a:solidFill>
                  <a:srgbClr val="002D57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BC56AC-0C90-CF0E-4020-6C101177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0960" y="6506332"/>
            <a:ext cx="914400" cy="274320"/>
          </a:xfrm>
          <a:prstGeom prst="rect">
            <a:avLst/>
          </a:prstGeom>
        </p:spPr>
        <p:txBody>
          <a:bodyPr tIns="54864"/>
          <a:lstStyle>
            <a:lvl1pPr algn="r">
              <a:defRPr sz="800">
                <a:solidFill>
                  <a:srgbClr val="7F7F7F"/>
                </a:solidFill>
                <a:latin typeface="Arial Nova" panose="020B0504020202020204" pitchFamily="34" charset="0"/>
              </a:defRPr>
            </a:lvl1pPr>
          </a:lstStyle>
          <a:p>
            <a:fld id="{9127CB15-A8DD-42C8-BF1E-59D42D96C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0C9CAE1-B039-E2C9-CEB2-62CE5F22C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102392"/>
            <a:ext cx="8138160" cy="402336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>
              <a:buNone/>
              <a:defRPr sz="7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D3B825-2BDA-8DD1-FB3B-C1E55D04BBE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3926" y="977238"/>
            <a:ext cx="8046720" cy="457200"/>
          </a:xfrm>
          <a:prstGeom prst="rect">
            <a:avLst/>
          </a:prstGeom>
        </p:spPr>
        <p:txBody>
          <a:bodyPr tIns="0" rIns="0" bIns="0" anchor="t">
            <a:normAutofit/>
          </a:bodyPr>
          <a:lstStyle>
            <a:lvl1pPr marL="0" indent="0">
              <a:buNone/>
              <a:defRPr sz="1200" b="0">
                <a:solidFill>
                  <a:srgbClr val="7F7F7F"/>
                </a:solidFill>
                <a:latin typeface="Arial Nova" panose="020B05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A5E4C-01CF-87FB-8E94-852F0B1B78A2}"/>
              </a:ext>
            </a:extLst>
          </p:cNvPr>
          <p:cNvCxnSpPr>
            <a:cxnSpLocks/>
          </p:cNvCxnSpPr>
          <p:nvPr userDrawn="1"/>
        </p:nvCxnSpPr>
        <p:spPr>
          <a:xfrm>
            <a:off x="457200" y="6500660"/>
            <a:ext cx="8229600" cy="0"/>
          </a:xfrm>
          <a:prstGeom prst="line">
            <a:avLst/>
          </a:prstGeom>
          <a:ln w="9525">
            <a:solidFill>
              <a:srgbClr val="445C6E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78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7C6E06-0AF6-B531-39CA-E09E8CDEC382}"/>
              </a:ext>
            </a:extLst>
          </p:cNvPr>
          <p:cNvSpPr/>
          <p:nvPr userDrawn="1"/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CB65D1-C5E1-ED0D-F783-3458CAF6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26" y="593391"/>
            <a:ext cx="8046720" cy="365760"/>
          </a:xfrm>
          <a:prstGeom prst="rect">
            <a:avLst/>
          </a:prstGeom>
        </p:spPr>
        <p:txBody>
          <a:bodyPr rIns="0">
            <a:normAutofit/>
          </a:bodyPr>
          <a:lstStyle>
            <a:lvl1pPr>
              <a:defRPr sz="1850" b="1">
                <a:solidFill>
                  <a:srgbClr val="002D57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BC56AC-0C90-CF0E-4020-6C101177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0960" y="6506332"/>
            <a:ext cx="914400" cy="274320"/>
          </a:xfrm>
          <a:prstGeom prst="rect">
            <a:avLst/>
          </a:prstGeom>
        </p:spPr>
        <p:txBody>
          <a:bodyPr tIns="54864"/>
          <a:lstStyle>
            <a:lvl1pPr algn="r">
              <a:defRPr sz="800">
                <a:solidFill>
                  <a:srgbClr val="7F7F7F"/>
                </a:solidFill>
                <a:latin typeface="Arial Nova" panose="020B0504020202020204" pitchFamily="34" charset="0"/>
              </a:defRPr>
            </a:lvl1pPr>
          </a:lstStyle>
          <a:p>
            <a:fld id="{9127CB15-A8DD-42C8-BF1E-59D42D96C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0C9CAE1-B039-E2C9-CEB2-62CE5F22C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102392"/>
            <a:ext cx="8138160" cy="402336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>
              <a:buNone/>
              <a:defRPr sz="7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A5E4C-01CF-87FB-8E94-852F0B1B78A2}"/>
              </a:ext>
            </a:extLst>
          </p:cNvPr>
          <p:cNvCxnSpPr>
            <a:cxnSpLocks/>
          </p:cNvCxnSpPr>
          <p:nvPr userDrawn="1"/>
        </p:nvCxnSpPr>
        <p:spPr>
          <a:xfrm>
            <a:off x="457200" y="6500660"/>
            <a:ext cx="8229600" cy="0"/>
          </a:xfrm>
          <a:prstGeom prst="line">
            <a:avLst/>
          </a:prstGeom>
          <a:ln w="9525">
            <a:solidFill>
              <a:srgbClr val="445C6E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00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A8BA18-C141-31F0-96CE-05A50EB520A4}"/>
              </a:ext>
            </a:extLst>
          </p:cNvPr>
          <p:cNvCxnSpPr>
            <a:cxnSpLocks/>
          </p:cNvCxnSpPr>
          <p:nvPr userDrawn="1"/>
        </p:nvCxnSpPr>
        <p:spPr>
          <a:xfrm>
            <a:off x="702231" y="3765146"/>
            <a:ext cx="6254496" cy="0"/>
          </a:xfrm>
          <a:prstGeom prst="line">
            <a:avLst/>
          </a:prstGeom>
          <a:ln w="1079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CD16A58-08A1-1D24-8211-FDEDC446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81" y="3909690"/>
            <a:ext cx="6035040" cy="365760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defRPr sz="2000" b="0">
                <a:solidFill>
                  <a:srgbClr val="002D5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33EA79C4-372B-31C4-D2FB-73A4CED7162F}"/>
              </a:ext>
            </a:extLst>
          </p:cNvPr>
          <p:cNvSpPr/>
          <p:nvPr userDrawn="1"/>
        </p:nvSpPr>
        <p:spPr>
          <a:xfrm>
            <a:off x="0" y="0"/>
            <a:ext cx="128054" cy="68580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890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62A941-7844-CC79-319B-25FA140BF5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926" y="593391"/>
            <a:ext cx="8046720" cy="365760"/>
          </a:xfrm>
          <a:prstGeom prst="rect">
            <a:avLst/>
          </a:prstGeom>
        </p:spPr>
        <p:txBody>
          <a:bodyPr rIns="0">
            <a:normAutofit/>
          </a:bodyPr>
          <a:lstStyle>
            <a:lvl1pPr>
              <a:defRPr sz="1850" b="1">
                <a:solidFill>
                  <a:srgbClr val="002D57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Disclaimer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8E0654-DF5A-AE50-36D3-BEB2EC1C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26" y="1002639"/>
            <a:ext cx="8046720" cy="5376672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Clr>
                <a:srgbClr val="445C6E"/>
              </a:buClr>
              <a:buSzPct val="175000"/>
              <a:buFontTx/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 Nova Cond" panose="020B0506020202020204" pitchFamily="34" charset="0"/>
              </a:defRPr>
            </a:lvl2pPr>
            <a:lvl3pPr>
              <a:defRPr sz="1100">
                <a:latin typeface="Arial Nova Cond" panose="020B0506020202020204" pitchFamily="34" charset="0"/>
              </a:defRPr>
            </a:lvl3pPr>
            <a:lvl4pPr>
              <a:defRPr sz="1100">
                <a:latin typeface="Arial Nova Cond" panose="020B0506020202020204" pitchFamily="34" charset="0"/>
              </a:defRPr>
            </a:lvl4pPr>
            <a:lvl5pPr>
              <a:defRPr sz="1100">
                <a:latin typeface="Arial Nova Cond" panose="020B0506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1CD23-FD5C-1E96-5D0A-67EE623060B7}"/>
              </a:ext>
            </a:extLst>
          </p:cNvPr>
          <p:cNvSpPr/>
          <p:nvPr userDrawn="1"/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73D28C-2E2F-38CD-0E3B-FFDDB84E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0960" y="6506332"/>
            <a:ext cx="914400" cy="274320"/>
          </a:xfrm>
          <a:prstGeom prst="rect">
            <a:avLst/>
          </a:prstGeom>
        </p:spPr>
        <p:txBody>
          <a:bodyPr tIns="54864"/>
          <a:lstStyle>
            <a:lvl1pPr algn="r">
              <a:defRPr sz="800">
                <a:solidFill>
                  <a:srgbClr val="7F7F7F"/>
                </a:solidFill>
                <a:latin typeface="Arial Nova" panose="020B0504020202020204" pitchFamily="34" charset="0"/>
              </a:defRPr>
            </a:lvl1pPr>
          </a:lstStyle>
          <a:p>
            <a:fld id="{9127CB15-A8DD-42C8-BF1E-59D42D96C6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86BE28-B121-69D4-5E9D-D9AEA23101E8}"/>
              </a:ext>
            </a:extLst>
          </p:cNvPr>
          <p:cNvCxnSpPr>
            <a:cxnSpLocks/>
          </p:cNvCxnSpPr>
          <p:nvPr userDrawn="1"/>
        </p:nvCxnSpPr>
        <p:spPr>
          <a:xfrm>
            <a:off x="457200" y="6500660"/>
            <a:ext cx="8229600" cy="0"/>
          </a:xfrm>
          <a:prstGeom prst="line">
            <a:avLst/>
          </a:prstGeom>
          <a:ln w="9525">
            <a:solidFill>
              <a:srgbClr val="445C6E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46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422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933235B-E110-6E18-5D64-15738FBF8EB6}"/>
              </a:ext>
            </a:extLst>
          </p:cNvPr>
          <p:cNvSpPr/>
          <p:nvPr userDrawn="1"/>
        </p:nvSpPr>
        <p:spPr>
          <a:xfrm>
            <a:off x="5784948" y="1616435"/>
            <a:ext cx="1188720" cy="1097280"/>
          </a:xfrm>
          <a:prstGeom prst="rect">
            <a:avLst/>
          </a:prstGeom>
          <a:solidFill>
            <a:srgbClr val="2C8486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Thorofare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PRIMARY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984277-57B2-8A12-B2F6-A4B6F253D58D}"/>
              </a:ext>
            </a:extLst>
          </p:cNvPr>
          <p:cNvSpPr/>
          <p:nvPr userDrawn="1"/>
        </p:nvSpPr>
        <p:spPr>
          <a:xfrm>
            <a:off x="7394136" y="1616435"/>
            <a:ext cx="1188720" cy="1097280"/>
          </a:xfrm>
          <a:prstGeom prst="rect">
            <a:avLst/>
          </a:prstGeom>
          <a:solidFill>
            <a:srgbClr val="1D5749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Primary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423CEC-9D87-2B6F-CD81-F97A60E83686}"/>
              </a:ext>
            </a:extLst>
          </p:cNvPr>
          <p:cNvSpPr/>
          <p:nvPr userDrawn="1"/>
        </p:nvSpPr>
        <p:spPr>
          <a:xfrm>
            <a:off x="500187" y="1387835"/>
            <a:ext cx="1645920" cy="1554480"/>
          </a:xfrm>
          <a:prstGeom prst="rect">
            <a:avLst/>
          </a:prstGeom>
          <a:solidFill>
            <a:srgbClr val="002D57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Callodine Group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PRIMARY / BASE COLOR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B994ED-5368-BD9E-7AC2-04090199F7E5}"/>
              </a:ext>
            </a:extLst>
          </p:cNvPr>
          <p:cNvSpPr/>
          <p:nvPr userDrawn="1"/>
        </p:nvSpPr>
        <p:spPr>
          <a:xfrm>
            <a:off x="4175761" y="1616435"/>
            <a:ext cx="1188720" cy="1097280"/>
          </a:xfrm>
          <a:prstGeom prst="rect">
            <a:avLst/>
          </a:prstGeom>
          <a:solidFill>
            <a:srgbClr val="739DBA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CCF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PRIMARY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49166B-AA72-2470-3A5C-BCDD5AF302A6}"/>
              </a:ext>
            </a:extLst>
          </p:cNvPr>
          <p:cNvSpPr/>
          <p:nvPr userDrawn="1"/>
        </p:nvSpPr>
        <p:spPr>
          <a:xfrm>
            <a:off x="500187" y="1107843"/>
            <a:ext cx="2643040" cy="2743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F76596-DAC8-E745-F7FF-6D93AA49977D}"/>
              </a:ext>
            </a:extLst>
          </p:cNvPr>
          <p:cNvSpPr/>
          <p:nvPr userDrawn="1"/>
        </p:nvSpPr>
        <p:spPr>
          <a:xfrm>
            <a:off x="2566574" y="1616435"/>
            <a:ext cx="1188720" cy="1097280"/>
          </a:xfrm>
          <a:prstGeom prst="rect">
            <a:avLst/>
          </a:prstGeom>
          <a:solidFill>
            <a:srgbClr val="005BBB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Callodine Capital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PRIMARY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7A2612-57FC-8D2F-D702-7D6C532AA4BB}"/>
              </a:ext>
            </a:extLst>
          </p:cNvPr>
          <p:cNvSpPr/>
          <p:nvPr userDrawn="1"/>
        </p:nvSpPr>
        <p:spPr>
          <a:xfrm>
            <a:off x="5710000" y="3857032"/>
            <a:ext cx="640080" cy="548640"/>
          </a:xfrm>
          <a:prstGeom prst="rect">
            <a:avLst/>
          </a:prstGeom>
          <a:solidFill>
            <a:srgbClr val="1967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41298C-1E5F-CB6E-2DBA-798CEADC7E61}"/>
              </a:ext>
            </a:extLst>
          </p:cNvPr>
          <p:cNvSpPr/>
          <p:nvPr userDrawn="1"/>
        </p:nvSpPr>
        <p:spPr>
          <a:xfrm>
            <a:off x="4221482" y="3857032"/>
            <a:ext cx="640080" cy="548640"/>
          </a:xfrm>
          <a:prstGeom prst="rect">
            <a:avLst/>
          </a:prstGeom>
          <a:solidFill>
            <a:srgbClr val="5A98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B26C96-B863-7F72-1E15-5CDEEB724F11}"/>
              </a:ext>
            </a:extLst>
          </p:cNvPr>
          <p:cNvSpPr/>
          <p:nvPr userDrawn="1"/>
        </p:nvSpPr>
        <p:spPr>
          <a:xfrm>
            <a:off x="7198518" y="3857032"/>
            <a:ext cx="640080" cy="548640"/>
          </a:xfrm>
          <a:prstGeom prst="rect">
            <a:avLst/>
          </a:prstGeom>
          <a:solidFill>
            <a:srgbClr val="5E5A56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35D38F-4F51-4F86-21AB-B7F6FF309B94}"/>
              </a:ext>
            </a:extLst>
          </p:cNvPr>
          <p:cNvSpPr/>
          <p:nvPr userDrawn="1"/>
        </p:nvSpPr>
        <p:spPr>
          <a:xfrm>
            <a:off x="4965741" y="3857032"/>
            <a:ext cx="640080" cy="548640"/>
          </a:xfrm>
          <a:prstGeom prst="rect">
            <a:avLst/>
          </a:prstGeom>
          <a:solidFill>
            <a:srgbClr val="3AAF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FF3AA1-BDAB-14EB-9FD7-53DA3267065B}"/>
              </a:ext>
            </a:extLst>
          </p:cNvPr>
          <p:cNvSpPr/>
          <p:nvPr userDrawn="1"/>
        </p:nvSpPr>
        <p:spPr>
          <a:xfrm>
            <a:off x="7942776" y="3857032"/>
            <a:ext cx="640080" cy="548640"/>
          </a:xfrm>
          <a:prstGeom prst="rect">
            <a:avLst/>
          </a:prstGeom>
          <a:solidFill>
            <a:srgbClr val="565C5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186F92-6664-78E7-3C3B-985E93DB5270}"/>
              </a:ext>
            </a:extLst>
          </p:cNvPr>
          <p:cNvSpPr/>
          <p:nvPr userDrawn="1"/>
        </p:nvSpPr>
        <p:spPr>
          <a:xfrm>
            <a:off x="6454259" y="3857032"/>
            <a:ext cx="640080" cy="548640"/>
          </a:xfrm>
          <a:prstGeom prst="rect">
            <a:avLst/>
          </a:prstGeom>
          <a:solidFill>
            <a:srgbClr val="ABABAB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DB9AE-673B-C23D-A5A8-C5482ABDCA2D}"/>
              </a:ext>
            </a:extLst>
          </p:cNvPr>
          <p:cNvSpPr/>
          <p:nvPr userDrawn="1"/>
        </p:nvSpPr>
        <p:spPr>
          <a:xfrm>
            <a:off x="1244446" y="3857032"/>
            <a:ext cx="640080" cy="548640"/>
          </a:xfrm>
          <a:prstGeom prst="rect">
            <a:avLst/>
          </a:prstGeom>
          <a:solidFill>
            <a:srgbClr val="4498D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74D4F9-4748-F66A-5C83-77D5E0411B8D}"/>
              </a:ext>
            </a:extLst>
          </p:cNvPr>
          <p:cNvSpPr/>
          <p:nvPr userDrawn="1"/>
        </p:nvSpPr>
        <p:spPr>
          <a:xfrm>
            <a:off x="3477223" y="3857032"/>
            <a:ext cx="640080" cy="548640"/>
          </a:xfrm>
          <a:prstGeom prst="rect">
            <a:avLst/>
          </a:prstGeom>
          <a:solidFill>
            <a:srgbClr val="799F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FEBBAB-9AB6-02DA-1DFB-926B6922EAA5}"/>
              </a:ext>
            </a:extLst>
          </p:cNvPr>
          <p:cNvSpPr/>
          <p:nvPr userDrawn="1"/>
        </p:nvSpPr>
        <p:spPr>
          <a:xfrm>
            <a:off x="500187" y="3857032"/>
            <a:ext cx="640080" cy="548640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9CE26B-DB38-DCCC-CC53-B15DCCB5F407}"/>
              </a:ext>
            </a:extLst>
          </p:cNvPr>
          <p:cNvSpPr/>
          <p:nvPr userDrawn="1"/>
        </p:nvSpPr>
        <p:spPr>
          <a:xfrm>
            <a:off x="2732964" y="3857032"/>
            <a:ext cx="640080" cy="548640"/>
          </a:xfrm>
          <a:prstGeom prst="rect">
            <a:avLst/>
          </a:prstGeom>
          <a:solidFill>
            <a:srgbClr val="445C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0DFF59-F264-775A-BFC2-EA1A744A0465}"/>
              </a:ext>
            </a:extLst>
          </p:cNvPr>
          <p:cNvSpPr/>
          <p:nvPr userDrawn="1"/>
        </p:nvSpPr>
        <p:spPr>
          <a:xfrm>
            <a:off x="1988705" y="3857032"/>
            <a:ext cx="640080" cy="548640"/>
          </a:xfrm>
          <a:prstGeom prst="rect">
            <a:avLst/>
          </a:prstGeom>
          <a:solidFill>
            <a:srgbClr val="83B2D4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04EF3C-1FD6-A540-EE1C-B9429701E86A}"/>
              </a:ext>
            </a:extLst>
          </p:cNvPr>
          <p:cNvSpPr/>
          <p:nvPr userDrawn="1"/>
        </p:nvSpPr>
        <p:spPr>
          <a:xfrm>
            <a:off x="500187" y="3583250"/>
            <a:ext cx="2643040" cy="2743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F03D6C-FFD8-E43D-16FC-93D98172C046}"/>
              </a:ext>
            </a:extLst>
          </p:cNvPr>
          <p:cNvSpPr/>
          <p:nvPr userDrawn="1"/>
        </p:nvSpPr>
        <p:spPr>
          <a:xfrm>
            <a:off x="500187" y="5313605"/>
            <a:ext cx="2286000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509534-E502-EE93-5E06-C7C9F12910C4}"/>
              </a:ext>
            </a:extLst>
          </p:cNvPr>
          <p:cNvSpPr/>
          <p:nvPr userDrawn="1"/>
        </p:nvSpPr>
        <p:spPr>
          <a:xfrm>
            <a:off x="500187" y="5037642"/>
            <a:ext cx="2643040" cy="2743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Header, Footer, Background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A1A6CB-542B-4C6D-4101-51E5B863B8E5}"/>
              </a:ext>
            </a:extLst>
          </p:cNvPr>
          <p:cNvSpPr/>
          <p:nvPr userDrawn="1"/>
        </p:nvSpPr>
        <p:spPr>
          <a:xfrm>
            <a:off x="5437972" y="5037642"/>
            <a:ext cx="2643040" cy="2743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Alternative Colorways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0419FA-FE2F-BDDC-FE65-B5815DF809FE}"/>
              </a:ext>
            </a:extLst>
          </p:cNvPr>
          <p:cNvSpPr/>
          <p:nvPr userDrawn="1"/>
        </p:nvSpPr>
        <p:spPr>
          <a:xfrm>
            <a:off x="5437972" y="5313605"/>
            <a:ext cx="548640" cy="457200"/>
          </a:xfrm>
          <a:prstGeom prst="rect">
            <a:avLst/>
          </a:prstGeom>
          <a:solidFill>
            <a:srgbClr val="758D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9D8429-92AF-2CBE-9D97-924F8A962C6C}"/>
              </a:ext>
            </a:extLst>
          </p:cNvPr>
          <p:cNvSpPr/>
          <p:nvPr userDrawn="1"/>
        </p:nvSpPr>
        <p:spPr>
          <a:xfrm>
            <a:off x="6087033" y="5313605"/>
            <a:ext cx="548640" cy="457200"/>
          </a:xfrm>
          <a:prstGeom prst="rect">
            <a:avLst/>
          </a:prstGeom>
          <a:solidFill>
            <a:srgbClr val="687E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1372BA-D305-99FD-7EE3-91B6CB679481}"/>
              </a:ext>
            </a:extLst>
          </p:cNvPr>
          <p:cNvSpPr/>
          <p:nvPr userDrawn="1"/>
        </p:nvSpPr>
        <p:spPr>
          <a:xfrm>
            <a:off x="6736094" y="5313605"/>
            <a:ext cx="548640" cy="457200"/>
          </a:xfrm>
          <a:prstGeom prst="rect">
            <a:avLst/>
          </a:prstGeom>
          <a:solidFill>
            <a:srgbClr val="343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68AF19-0166-41DD-6F7F-8D562B054387}"/>
              </a:ext>
            </a:extLst>
          </p:cNvPr>
          <p:cNvSpPr/>
          <p:nvPr userDrawn="1"/>
        </p:nvSpPr>
        <p:spPr>
          <a:xfrm>
            <a:off x="7385155" y="5313605"/>
            <a:ext cx="548640" cy="457200"/>
          </a:xfrm>
          <a:prstGeom prst="rect">
            <a:avLst/>
          </a:prstGeom>
          <a:solidFill>
            <a:srgbClr val="F2B90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4C8814-F37D-8FFD-1729-04868FC5D72A}"/>
              </a:ext>
            </a:extLst>
          </p:cNvPr>
          <p:cNvSpPr/>
          <p:nvPr userDrawn="1"/>
        </p:nvSpPr>
        <p:spPr>
          <a:xfrm>
            <a:off x="8034216" y="5313605"/>
            <a:ext cx="548640" cy="457200"/>
          </a:xfrm>
          <a:prstGeom prst="rect">
            <a:avLst/>
          </a:prstGeom>
          <a:solidFill>
            <a:srgbClr val="F2A7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5F89BC93-2F2D-933D-2F34-D903199240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926" y="593391"/>
            <a:ext cx="8046720" cy="365760"/>
          </a:xfrm>
          <a:prstGeom prst="rect">
            <a:avLst/>
          </a:prstGeom>
        </p:spPr>
        <p:txBody>
          <a:bodyPr rIns="0">
            <a:normAutofit/>
          </a:bodyPr>
          <a:lstStyle>
            <a:lvl1pPr>
              <a:defRPr sz="1850" b="1">
                <a:solidFill>
                  <a:srgbClr val="002D57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Callodine Firm Color Palette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95609-4DFD-4FC7-FA98-376F896CBA74}"/>
              </a:ext>
            </a:extLst>
          </p:cNvPr>
          <p:cNvSpPr/>
          <p:nvPr userDrawn="1"/>
        </p:nvSpPr>
        <p:spPr>
          <a:xfrm>
            <a:off x="607459" y="2931118"/>
            <a:ext cx="1416424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#002D57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F44C9-5640-E752-AB8B-C497A40DF207}"/>
              </a:ext>
            </a:extLst>
          </p:cNvPr>
          <p:cNvSpPr/>
          <p:nvPr userDrawn="1"/>
        </p:nvSpPr>
        <p:spPr>
          <a:xfrm>
            <a:off x="2434916" y="2931118"/>
            <a:ext cx="1416424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#005BBB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E1C2E-2AD4-AE03-648E-9A853FEC728D}"/>
              </a:ext>
            </a:extLst>
          </p:cNvPr>
          <p:cNvSpPr/>
          <p:nvPr userDrawn="1"/>
        </p:nvSpPr>
        <p:spPr>
          <a:xfrm>
            <a:off x="4061909" y="2931118"/>
            <a:ext cx="1416424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#739DBA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11952-90E9-21E4-D6C3-446F4803244D}"/>
              </a:ext>
            </a:extLst>
          </p:cNvPr>
          <p:cNvSpPr/>
          <p:nvPr userDrawn="1"/>
        </p:nvSpPr>
        <p:spPr>
          <a:xfrm>
            <a:off x="5711583" y="2931118"/>
            <a:ext cx="1416424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#2C8486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B90D6-0CD7-23DF-3D12-4239AAF45395}"/>
              </a:ext>
            </a:extLst>
          </p:cNvPr>
          <p:cNvSpPr/>
          <p:nvPr userDrawn="1"/>
        </p:nvSpPr>
        <p:spPr>
          <a:xfrm>
            <a:off x="7299109" y="2931118"/>
            <a:ext cx="1416424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#1D5749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768A6-BED6-492E-BDC8-069657CCCA32}"/>
              </a:ext>
            </a:extLst>
          </p:cNvPr>
          <p:cNvSpPr/>
          <p:nvPr userDrawn="1"/>
        </p:nvSpPr>
        <p:spPr>
          <a:xfrm>
            <a:off x="504384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#204F8C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8A31E-CB27-2684-F929-EB8A893B4DB2}"/>
              </a:ext>
            </a:extLst>
          </p:cNvPr>
          <p:cNvSpPr/>
          <p:nvPr userDrawn="1"/>
        </p:nvSpPr>
        <p:spPr>
          <a:xfrm>
            <a:off x="1255660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#4498D4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EE7C-EBDF-31B1-09EE-2A3405D10A5B}"/>
              </a:ext>
            </a:extLst>
          </p:cNvPr>
          <p:cNvSpPr/>
          <p:nvPr userDrawn="1"/>
        </p:nvSpPr>
        <p:spPr>
          <a:xfrm>
            <a:off x="1985576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#83B2D4</a:t>
            </a:r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91D43-1FEA-A5F4-854F-60F1DF36DA51}"/>
              </a:ext>
            </a:extLst>
          </p:cNvPr>
          <p:cNvSpPr/>
          <p:nvPr userDrawn="1"/>
        </p:nvSpPr>
        <p:spPr>
          <a:xfrm>
            <a:off x="2729378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#445C6E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5982-33D0-08FD-2FC0-E6C8F29EBDDC}"/>
              </a:ext>
            </a:extLst>
          </p:cNvPr>
          <p:cNvSpPr/>
          <p:nvPr userDrawn="1"/>
        </p:nvSpPr>
        <p:spPr>
          <a:xfrm>
            <a:off x="3481266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#799FAB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513D6-ACCE-43CE-F5A1-E3C87B2D036F}"/>
              </a:ext>
            </a:extLst>
          </p:cNvPr>
          <p:cNvSpPr/>
          <p:nvPr userDrawn="1"/>
        </p:nvSpPr>
        <p:spPr>
          <a:xfrm>
            <a:off x="4211182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#5A9897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92006-0227-0B1D-C127-0415C2F5C657}"/>
              </a:ext>
            </a:extLst>
          </p:cNvPr>
          <p:cNvSpPr/>
          <p:nvPr userDrawn="1"/>
        </p:nvSpPr>
        <p:spPr>
          <a:xfrm>
            <a:off x="4959027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#3AAFAC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FC1649-9E1D-3391-3FB2-4C745FAA1A48}"/>
              </a:ext>
            </a:extLst>
          </p:cNvPr>
          <p:cNvSpPr/>
          <p:nvPr userDrawn="1"/>
        </p:nvSpPr>
        <p:spPr>
          <a:xfrm>
            <a:off x="5714043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#196774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8A59CA-39EE-FE2C-909C-7FD4C48B9951}"/>
              </a:ext>
            </a:extLst>
          </p:cNvPr>
          <p:cNvSpPr/>
          <p:nvPr userDrawn="1"/>
        </p:nvSpPr>
        <p:spPr>
          <a:xfrm>
            <a:off x="6466422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#ABABAB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CD9F1-B988-CF38-FEBC-F9DE59396A60}"/>
              </a:ext>
            </a:extLst>
          </p:cNvPr>
          <p:cNvSpPr/>
          <p:nvPr userDrawn="1"/>
        </p:nvSpPr>
        <p:spPr>
          <a:xfrm>
            <a:off x="7209732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#5E5A56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9CE81-49FE-A1F5-2A3D-E15A9B843072}"/>
              </a:ext>
            </a:extLst>
          </p:cNvPr>
          <p:cNvSpPr/>
          <p:nvPr userDrawn="1"/>
        </p:nvSpPr>
        <p:spPr>
          <a:xfrm>
            <a:off x="7947268" y="4405672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#565C5E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C5AF1-EA37-CF23-D8FF-942D27556A65}"/>
              </a:ext>
            </a:extLst>
          </p:cNvPr>
          <p:cNvSpPr/>
          <p:nvPr userDrawn="1"/>
        </p:nvSpPr>
        <p:spPr>
          <a:xfrm>
            <a:off x="504384" y="5779287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#F2F2F2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618DEA-1E32-1406-7C23-85548CF23721}"/>
              </a:ext>
            </a:extLst>
          </p:cNvPr>
          <p:cNvSpPr/>
          <p:nvPr userDrawn="1"/>
        </p:nvSpPr>
        <p:spPr>
          <a:xfrm>
            <a:off x="5398045" y="5779287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#758DE6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ACEBE-1D16-67D8-2AC4-303C145B77C9}"/>
              </a:ext>
            </a:extLst>
          </p:cNvPr>
          <p:cNvSpPr/>
          <p:nvPr userDrawn="1"/>
        </p:nvSpPr>
        <p:spPr>
          <a:xfrm>
            <a:off x="6045845" y="5779287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#687ECC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63137-3399-8BF0-4AAE-124FEC657326}"/>
              </a:ext>
            </a:extLst>
          </p:cNvPr>
          <p:cNvSpPr/>
          <p:nvPr userDrawn="1"/>
        </p:nvSpPr>
        <p:spPr>
          <a:xfrm>
            <a:off x="6699746" y="5779287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#343F66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3B8000-D8DF-EE62-B087-1FE63A1F2AC7}"/>
              </a:ext>
            </a:extLst>
          </p:cNvPr>
          <p:cNvSpPr/>
          <p:nvPr userDrawn="1"/>
        </p:nvSpPr>
        <p:spPr>
          <a:xfrm>
            <a:off x="7343967" y="5779287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#F2B90C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E4E2AC-2306-28AF-85D6-5FBB7991FC76}"/>
              </a:ext>
            </a:extLst>
          </p:cNvPr>
          <p:cNvSpPr/>
          <p:nvPr userDrawn="1"/>
        </p:nvSpPr>
        <p:spPr>
          <a:xfrm>
            <a:off x="7994336" y="5779287"/>
            <a:ext cx="631995" cy="237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#F2A71B</a:t>
            </a:r>
          </a:p>
        </p:txBody>
      </p:sp>
    </p:spTree>
    <p:extLst>
      <p:ext uri="{BB962C8B-B14F-4D97-AF65-F5344CB8AC3E}">
        <p14:creationId xmlns:p14="http://schemas.microsoft.com/office/powerpoint/2010/main" val="4049032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72" r:id="rId4"/>
    <p:sldLayoutId id="2147483673" r:id="rId5"/>
    <p:sldLayoutId id="2147483670" r:id="rId6"/>
    <p:sldLayoutId id="2147483674" r:id="rId7"/>
    <p:sldLayoutId id="2147483669" r:id="rId8"/>
    <p:sldLayoutId id="214748366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9701DD-15EA-429F-75B2-F22EA60C9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A6824-961E-26BF-ED30-A43DC0A47BB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1281" y="3909690"/>
            <a:ext cx="6035040" cy="3657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Popat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Josh Weekes, Taylor Wood</a:t>
            </a:r>
          </a:p>
        </p:txBody>
      </p:sp>
    </p:spTree>
    <p:extLst>
      <p:ext uri="{BB962C8B-B14F-4D97-AF65-F5344CB8AC3E}">
        <p14:creationId xmlns:p14="http://schemas.microsoft.com/office/powerpoint/2010/main" val="259723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90BF-05DD-1905-0D0F-41798F44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Private Credit Using BDCs &amp; </a:t>
            </a:r>
            <a:br>
              <a:rPr lang="en-US" dirty="0"/>
            </a:br>
            <a:r>
              <a:rPr lang="en-US" dirty="0"/>
              <a:t>Option Collars</a:t>
            </a:r>
          </a:p>
        </p:txBody>
      </p:sp>
    </p:spTree>
    <p:extLst>
      <p:ext uri="{BB962C8B-B14F-4D97-AF65-F5344CB8AC3E}">
        <p14:creationId xmlns:p14="http://schemas.microsoft.com/office/powerpoint/2010/main" val="57598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5424-AE5E-65D9-F3FD-47918D309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7A23-BC02-C7B7-0923-037C331E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BDC Dividend Yield + NAV Changes Are Similar to Private Credit Returns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8A2F8-9ED0-6C06-7EAB-C18A290F0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715714"/>
            <a:ext cx="8138160" cy="7890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Source: </a:t>
            </a:r>
            <a:r>
              <a:rPr lang="en-US" dirty="0" err="1"/>
              <a:t>Cliffwater</a:t>
            </a:r>
            <a:r>
              <a:rPr lang="en-US" dirty="0"/>
              <a:t> via </a:t>
            </a:r>
            <a:r>
              <a:rPr lang="en-US" dirty="0" err="1"/>
              <a:t>BDCs.com</a:t>
            </a:r>
            <a:r>
              <a:rPr lang="en-US" dirty="0"/>
              <a:t>, </a:t>
            </a:r>
            <a:r>
              <a:rPr lang="en-US" dirty="0" err="1"/>
              <a:t>PitchBook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 </a:t>
            </a:r>
            <a:r>
              <a:rPr lang="en-US" sz="750" dirty="0"/>
              <a:t>CWBDC Income + NAV index is the sum of NAV change and income return. Performance is measured from </a:t>
            </a:r>
            <a:r>
              <a:rPr lang="en-US" dirty="0"/>
              <a:t>9</a:t>
            </a:r>
            <a:r>
              <a:rPr lang="en-US" sz="750" dirty="0"/>
              <a:t>/30/2004 through </a:t>
            </a:r>
            <a:r>
              <a:rPr lang="en-US" dirty="0"/>
              <a:t>2</a:t>
            </a:r>
            <a:r>
              <a:rPr lang="en-US" sz="750" dirty="0"/>
              <a:t>/16/2024.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87040-4EE4-6D1D-1262-9A5EEA59138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Without the price changes due to Price/NAV, BDC returns are very similar to Private Credit Returns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E2052-AECF-C5EC-6064-9F2C3632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A graph of a graph showing the value of a debtor&#10;&#10;Description automatically generated with medium confidence">
            <a:extLst>
              <a:ext uri="{FF2B5EF4-FFF2-40B4-BE49-F238E27FC236}">
                <a16:creationId xmlns:a16="http://schemas.microsoft.com/office/drawing/2014/main" id="{B92D1919-0B45-E746-B71E-C5D5B2C0B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244001"/>
            <a:ext cx="7772400" cy="37814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2CC4CD-1DAF-2682-A0E3-D20E67B6BF57}"/>
              </a:ext>
            </a:extLst>
          </p:cNvPr>
          <p:cNvSpPr/>
          <p:nvPr/>
        </p:nvSpPr>
        <p:spPr>
          <a:xfrm>
            <a:off x="606551" y="5189163"/>
            <a:ext cx="7971156" cy="789014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The assets in a BDC are very similar to the assets held in a private credit fund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lang="en-US" sz="1000" dirty="0">
                <a:latin typeface="Arial Nova"/>
              </a:rPr>
              <a:t>When looking at just changes in BDC NAV and income returns, the returns are very similar to private credit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Removing the volatility caused by public marking could give investors a return profile like private credit but with higher liquidity</a:t>
            </a:r>
          </a:p>
        </p:txBody>
      </p:sp>
    </p:spTree>
    <p:extLst>
      <p:ext uri="{BB962C8B-B14F-4D97-AF65-F5344CB8AC3E}">
        <p14:creationId xmlns:p14="http://schemas.microsoft.com/office/powerpoint/2010/main" val="212685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5278-027D-5409-CCA4-AF2797BD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Collars Can be Used to Reduce Volatility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D3E13-2B9D-D7C5-0F07-4975C576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133DA-7C0B-70AB-48C9-97A4FE23A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Note: Theoretical and assumes a zero cost option collar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8BF15-A8C0-61C1-0EC9-96E18AC194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Option Collars involve purchasing a put option and selling a call option to limit upside and downside risk on the underlying security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A1E1C-E61E-D1C4-FC5C-3BCD036955A4}"/>
              </a:ext>
            </a:extLst>
          </p:cNvPr>
          <p:cNvSpPr/>
          <p:nvPr/>
        </p:nvSpPr>
        <p:spPr>
          <a:xfrm>
            <a:off x="606551" y="4515138"/>
            <a:ext cx="7971156" cy="146304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lang="en-US" sz="1000" dirty="0">
                <a:latin typeface="Arial Nova"/>
              </a:rPr>
              <a:t>Protective Option Collar involves buying a put option and selling a call option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ova"/>
              <a:ea typeface="+mn-ea"/>
              <a:cs typeface="+mn-cs"/>
            </a:endParaRP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Protective Option Collars limit upside and downside to the strike prices chosen relative to the stock price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Selling the call option can help finance the purchase of the </a:t>
            </a:r>
            <a:r>
              <a:rPr lang="en-US" sz="1000" dirty="0">
                <a:latin typeface="Arial Nova"/>
              </a:rPr>
              <a:t>put option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lang="en-US" sz="1000" dirty="0">
                <a:latin typeface="Arial Nova"/>
              </a:rPr>
              <a:t>Protective Option Collars change the return distribution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7A5B2E6-BD43-C2DE-574C-C86E4EDE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659690"/>
              </p:ext>
            </p:extLst>
          </p:nvPr>
        </p:nvGraphicFramePr>
        <p:xfrm>
          <a:off x="548640" y="1472185"/>
          <a:ext cx="8046720" cy="291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8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49DF-66C0-1020-B8BA-EF6CEAB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CC40C-6648-FD20-F5FD-C7C2A2BF3F5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Cross-hedging BDC ETF with option collar strategy can deliver the high income returns of BDCs with much lower volatility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6D5613-3CE1-2360-D23D-6A42CD91C43A}"/>
              </a:ext>
            </a:extLst>
          </p:cNvPr>
          <p:cNvGrpSpPr/>
          <p:nvPr/>
        </p:nvGrpSpPr>
        <p:grpSpPr>
          <a:xfrm>
            <a:off x="898259" y="1545972"/>
            <a:ext cx="7315200" cy="1579489"/>
            <a:chOff x="532499" y="1469772"/>
            <a:chExt cx="8046720" cy="15794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E977A-5E7F-744C-7C24-98220CB11052}"/>
                </a:ext>
              </a:extLst>
            </p:cNvPr>
            <p:cNvSpPr/>
            <p:nvPr/>
          </p:nvSpPr>
          <p:spPr>
            <a:xfrm>
              <a:off x="532499" y="1469772"/>
              <a:ext cx="8046720" cy="1579489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74320" tIns="274320" rIns="182880" bIns="0" rtlCol="0" anchor="ctr"/>
            <a:lstStyle/>
            <a:p>
              <a:pPr marL="285750" lvl="1" indent="-285750" defTabSz="685800">
                <a:spcBef>
                  <a:spcPts val="400"/>
                </a:spcBef>
                <a:spcAft>
                  <a:spcPts val="400"/>
                </a:spcAft>
                <a:buClr>
                  <a:srgbClr val="002D57"/>
                </a:buClr>
                <a:buSzPct val="175000"/>
                <a:buFont typeface="Calibri Light" panose="020F0302020204030204" pitchFamily="34" charset="0"/>
                <a:buChar char="›"/>
                <a:defRPr/>
              </a:pPr>
              <a:r>
                <a:rPr lang="en-US" sz="1100" dirty="0">
                  <a:latin typeface="+mj-lt"/>
                </a:rPr>
                <a:t>For BDC exposure, the strategy buys the </a:t>
              </a:r>
              <a:r>
                <a:rPr lang="en-US" sz="1100" dirty="0" err="1">
                  <a:latin typeface="+mj-lt"/>
                </a:rPr>
                <a:t>VanEck</a:t>
              </a:r>
              <a:r>
                <a:rPr lang="en-US" sz="1100" dirty="0">
                  <a:latin typeface="+mj-lt"/>
                </a:rPr>
                <a:t> BDC Income ETF (BIZD)</a:t>
              </a:r>
            </a:p>
            <a:p>
              <a:pPr marL="285750" lvl="1" indent="-285750" defTabSz="685800">
                <a:spcBef>
                  <a:spcPts val="400"/>
                </a:spcBef>
                <a:spcAft>
                  <a:spcPts val="400"/>
                </a:spcAft>
                <a:buClr>
                  <a:srgbClr val="002D57"/>
                </a:buClr>
                <a:buSzPct val="175000"/>
                <a:buFont typeface="Calibri Light" panose="020F0302020204030204" pitchFamily="34" charset="0"/>
                <a:buChar char="›"/>
                <a:defRPr/>
              </a:pPr>
              <a:r>
                <a:rPr lang="en-US" sz="1100" dirty="0">
                  <a:latin typeface="+mj-lt"/>
                </a:rPr>
                <a:t>Due to option liquidity and dividend ex-date issues, we hedge using the iShares </a:t>
              </a:r>
              <a:r>
                <a:rPr lang="en-US" sz="1100" dirty="0" err="1">
                  <a:latin typeface="+mj-lt"/>
                </a:rPr>
                <a:t>iBoxx</a:t>
              </a:r>
              <a:r>
                <a:rPr lang="en-US" sz="1100" dirty="0">
                  <a:latin typeface="+mj-lt"/>
                </a:rPr>
                <a:t> $ High Yield Corporate Bond ETF (HYG), the iShares Russell 2000 ETF (IWM) and the Financial Select Sector SPDR Fund (XLF)</a:t>
              </a:r>
            </a:p>
            <a:p>
              <a:pPr marL="285750" lvl="1" indent="-285750" defTabSz="685800">
                <a:spcBef>
                  <a:spcPts val="400"/>
                </a:spcBef>
                <a:spcAft>
                  <a:spcPts val="400"/>
                </a:spcAft>
                <a:buClr>
                  <a:srgbClr val="002D57"/>
                </a:buClr>
                <a:buSzPct val="175000"/>
                <a:buFont typeface="Calibri Light" panose="020F0302020204030204" pitchFamily="34" charset="0"/>
                <a:buChar char="›"/>
                <a:defRPr/>
              </a:pPr>
              <a:r>
                <a:rPr lang="en-US" sz="1100" dirty="0">
                  <a:latin typeface="+mj-lt"/>
                </a:rPr>
                <a:t>Using advanced statistical techniques, we can find the appropriate exposures to hedge BIZD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4810B8-7C58-8C6D-B033-F45CA2B7822B}"/>
                </a:ext>
              </a:extLst>
            </p:cNvPr>
            <p:cNvSpPr/>
            <p:nvPr/>
          </p:nvSpPr>
          <p:spPr>
            <a:xfrm>
              <a:off x="532499" y="1469773"/>
              <a:ext cx="8046720" cy="329184"/>
            </a:xfrm>
            <a:prstGeom prst="rect">
              <a:avLst/>
            </a:prstGeom>
            <a:solidFill>
              <a:srgbClr val="002D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srgbClr val="FFFFFF"/>
                  </a:solidFill>
                  <a:latin typeface="+mj-lt"/>
                </a:rPr>
                <a:t>OPTIMAL HEDGING RATIO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E5EC60-C75A-5C55-35EB-1E5BBFCFD004}"/>
              </a:ext>
            </a:extLst>
          </p:cNvPr>
          <p:cNvGrpSpPr/>
          <p:nvPr/>
        </p:nvGrpSpPr>
        <p:grpSpPr>
          <a:xfrm>
            <a:off x="898259" y="3713726"/>
            <a:ext cx="7315200" cy="1408003"/>
            <a:chOff x="532499" y="1469773"/>
            <a:chExt cx="8046720" cy="131673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5E1269-E7E4-148B-433E-AAD647E515B3}"/>
                </a:ext>
              </a:extLst>
            </p:cNvPr>
            <p:cNvSpPr/>
            <p:nvPr/>
          </p:nvSpPr>
          <p:spPr>
            <a:xfrm>
              <a:off x="532499" y="1469773"/>
              <a:ext cx="8046720" cy="1316736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74320" tIns="274320" rIns="182880" bIns="0" rtlCol="0" anchor="ctr"/>
            <a:lstStyle/>
            <a:p>
              <a:pPr marL="285750" lvl="1" indent="-285750" defTabSz="685800">
                <a:spcBef>
                  <a:spcPts val="400"/>
                </a:spcBef>
                <a:spcAft>
                  <a:spcPts val="400"/>
                </a:spcAft>
                <a:buClr>
                  <a:srgbClr val="204F8C"/>
                </a:buClr>
                <a:buSzPct val="175000"/>
                <a:buFont typeface="Calibri Light" panose="020F0302020204030204" pitchFamily="34" charset="0"/>
                <a:buChar char="›"/>
                <a:defRPr/>
              </a:pPr>
              <a:r>
                <a:rPr lang="en-US" sz="1100" dirty="0">
                  <a:latin typeface="+mj-lt"/>
                </a:rPr>
                <a:t>With the target exposure to HYG, IWM, and XLF we build an option collar strategy by selling puts and buying calls on the hedging ETFs</a:t>
              </a:r>
            </a:p>
            <a:p>
              <a:pPr marL="285750" lvl="1" indent="-285750" defTabSz="685800">
                <a:spcBef>
                  <a:spcPts val="400"/>
                </a:spcBef>
                <a:spcAft>
                  <a:spcPts val="400"/>
                </a:spcAft>
                <a:buClr>
                  <a:srgbClr val="204F8C"/>
                </a:buClr>
                <a:buSzPct val="175000"/>
                <a:buFont typeface="Calibri Light" panose="020F0302020204030204" pitchFamily="34" charset="0"/>
                <a:buChar char="›"/>
                <a:defRPr/>
              </a:pPr>
              <a:r>
                <a:rPr lang="en-US" sz="1100" dirty="0">
                  <a:latin typeface="+mj-lt"/>
                </a:rPr>
                <a:t>We seek to target short term expiration, with exposure equal to our optimal hedging ratio</a:t>
              </a:r>
            </a:p>
            <a:p>
              <a:pPr marL="285750" lvl="1" indent="-285750" defTabSz="685800">
                <a:spcBef>
                  <a:spcPts val="400"/>
                </a:spcBef>
                <a:spcAft>
                  <a:spcPts val="400"/>
                </a:spcAft>
                <a:buClr>
                  <a:srgbClr val="204F8C"/>
                </a:buClr>
                <a:buSzPct val="175000"/>
                <a:buFont typeface="Calibri Light" panose="020F0302020204030204" pitchFamily="34" charset="0"/>
                <a:buChar char="›"/>
                <a:defRPr/>
              </a:pPr>
              <a:r>
                <a:rPr lang="en-US" sz="1100" dirty="0">
                  <a:latin typeface="+mj-lt"/>
                </a:rPr>
                <a:t>Option Collar is added to long BIZD exposure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D7293B-344C-08A2-7A9C-9F6A36D14415}"/>
                </a:ext>
              </a:extLst>
            </p:cNvPr>
            <p:cNvSpPr/>
            <p:nvPr/>
          </p:nvSpPr>
          <p:spPr>
            <a:xfrm>
              <a:off x="532499" y="1469773"/>
              <a:ext cx="8046720" cy="329184"/>
            </a:xfrm>
            <a:prstGeom prst="rect">
              <a:avLst/>
            </a:prstGeom>
            <a:solidFill>
              <a:srgbClr val="204F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OPTION COLLAR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DFA69E-D565-36EF-9937-AD979D337515}"/>
              </a:ext>
            </a:extLst>
          </p:cNvPr>
          <p:cNvSpPr/>
          <p:nvPr/>
        </p:nvSpPr>
        <p:spPr>
          <a:xfrm>
            <a:off x="2727058" y="5709984"/>
            <a:ext cx="3657600" cy="457200"/>
          </a:xfrm>
          <a:prstGeom prst="roundRect">
            <a:avLst/>
          </a:prstGeom>
          <a:solidFill>
            <a:srgbClr val="6795B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FFFFFF"/>
                </a:solidFill>
                <a:latin typeface="+mj-lt"/>
              </a:rPr>
              <a:t>SYNTHETIC PRIVATE CREDIT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4B97CF89-EF97-2DE8-2A18-C7B5BE6798AF}"/>
              </a:ext>
            </a:extLst>
          </p:cNvPr>
          <p:cNvSpPr/>
          <p:nvPr/>
        </p:nvSpPr>
        <p:spPr>
          <a:xfrm rot="5400000">
            <a:off x="4380209" y="1713296"/>
            <a:ext cx="351299" cy="3412595"/>
          </a:xfrm>
          <a:custGeom>
            <a:avLst/>
            <a:gdLst/>
            <a:ahLst/>
            <a:cxnLst/>
            <a:rect l="l" t="t" r="r" b="b"/>
            <a:pathLst>
              <a:path w="822959" h="4346575">
                <a:moveTo>
                  <a:pt x="0" y="0"/>
                </a:moveTo>
                <a:lnTo>
                  <a:pt x="0" y="4346448"/>
                </a:lnTo>
                <a:lnTo>
                  <a:pt x="822960" y="2182609"/>
                </a:lnTo>
                <a:lnTo>
                  <a:pt x="0" y="0"/>
                </a:lnTo>
                <a:close/>
              </a:path>
            </a:pathLst>
          </a:custGeom>
          <a:solidFill>
            <a:srgbClr val="445C6E">
              <a:alpha val="1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3F00C7C1-C6FF-C3F0-A227-D43F8EBD65DE}"/>
              </a:ext>
            </a:extLst>
          </p:cNvPr>
          <p:cNvSpPr/>
          <p:nvPr/>
        </p:nvSpPr>
        <p:spPr>
          <a:xfrm rot="5400000">
            <a:off x="4380210" y="3709559"/>
            <a:ext cx="351298" cy="3412595"/>
          </a:xfrm>
          <a:custGeom>
            <a:avLst/>
            <a:gdLst/>
            <a:ahLst/>
            <a:cxnLst/>
            <a:rect l="l" t="t" r="r" b="b"/>
            <a:pathLst>
              <a:path w="822959" h="4346575">
                <a:moveTo>
                  <a:pt x="0" y="0"/>
                </a:moveTo>
                <a:lnTo>
                  <a:pt x="0" y="4346448"/>
                </a:lnTo>
                <a:lnTo>
                  <a:pt x="822960" y="2182609"/>
                </a:lnTo>
                <a:lnTo>
                  <a:pt x="0" y="0"/>
                </a:lnTo>
                <a:close/>
              </a:path>
            </a:pathLst>
          </a:custGeom>
          <a:solidFill>
            <a:srgbClr val="445C6E">
              <a:alpha val="1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01A1-290A-0229-511D-1400089B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3F3218-03C3-195F-2C57-A0B6E3410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C5E-596A-9369-6A61-EC38F8A4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47746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3B0A-E859-F7D8-A47F-E4E9566F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341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98DA-75EE-CB96-CB7C-DEE661E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Private Credit</a:t>
            </a:r>
          </a:p>
        </p:txBody>
      </p:sp>
    </p:spTree>
    <p:extLst>
      <p:ext uri="{BB962C8B-B14F-4D97-AF65-F5344CB8AC3E}">
        <p14:creationId xmlns:p14="http://schemas.microsoft.com/office/powerpoint/2010/main" val="32389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0DBA-E2FE-8996-C90B-6C1D0D593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8769-2E03-24EB-C197-26906FB1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Credit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4F00-4477-AEF0-6E87-25A9E57A6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98136"/>
            <a:ext cx="8138160" cy="506592"/>
          </a:xfrm>
        </p:spPr>
        <p:txBody>
          <a:bodyPr>
            <a:no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PitchBook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D58C5-A4E1-4D75-9A7D-0ABC734605D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Private Credit has Grown rapidly on investor demand for high yields and low volatility despite credit risks and liquidity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6D75F-283C-F552-0405-583C6A70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420D8-4BD9-961E-7EB5-95C077E79D07}"/>
              </a:ext>
            </a:extLst>
          </p:cNvPr>
          <p:cNvSpPr/>
          <p:nvPr/>
        </p:nvSpPr>
        <p:spPr>
          <a:xfrm>
            <a:off x="532500" y="1433197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GROWING</a:t>
            </a:r>
            <a:br>
              <a:rPr lang="en-US" sz="1000" b="1" kern="0" dirty="0">
                <a:solidFill>
                  <a:srgbClr val="FFFFFF"/>
                </a:solidFill>
                <a:latin typeface="+mj-lt"/>
              </a:rPr>
            </a:br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ASSET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3D1F0-7211-84F7-5E7D-B1175BD4C926}"/>
              </a:ext>
            </a:extLst>
          </p:cNvPr>
          <p:cNvSpPr/>
          <p:nvPr/>
        </p:nvSpPr>
        <p:spPr>
          <a:xfrm>
            <a:off x="2002715" y="1433197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Private Credit as an asset class has been growing rapidly as investors sought yield in low rate environment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Tighter </a:t>
            </a:r>
            <a:r>
              <a:rPr lang="en-US" sz="1050" dirty="0">
                <a:latin typeface="+mj-lt"/>
              </a:rPr>
              <a:t>bank capital standards following GFC left many opportunities for private direct lending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9E993-DD3F-EADE-1B5A-79574643F3E6}"/>
              </a:ext>
            </a:extLst>
          </p:cNvPr>
          <p:cNvSpPr/>
          <p:nvPr/>
        </p:nvSpPr>
        <p:spPr>
          <a:xfrm>
            <a:off x="532500" y="2359548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ATTRACTIVE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PUBLISHED</a:t>
            </a:r>
            <a:br>
              <a:rPr lang="en-US" sz="1000" b="1" kern="0" dirty="0">
                <a:solidFill>
                  <a:srgbClr val="FFFFFF"/>
                </a:solidFill>
                <a:latin typeface="+mj-lt"/>
              </a:rPr>
            </a:br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RISK / RETURN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F4401-E68F-D309-0F9D-782F69C5AD51}"/>
              </a:ext>
            </a:extLst>
          </p:cNvPr>
          <p:cNvSpPr/>
          <p:nvPr/>
        </p:nvSpPr>
        <p:spPr>
          <a:xfrm>
            <a:off x="2002715" y="2359548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lang="en-US" sz="1050" dirty="0">
                <a:latin typeface="+mj-lt"/>
              </a:rPr>
              <a:t>Aggregated fund returns show Private Credit has delivered high single digits returns on average over the past 2 decades, with very low volatility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The private fund nature of the asset class allows managers some flexibility in valuation and avoid frequent mark to marking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0EC09-D4B7-649C-7972-7548751A09AF}"/>
              </a:ext>
            </a:extLst>
          </p:cNvPr>
          <p:cNvSpPr/>
          <p:nvPr/>
        </p:nvSpPr>
        <p:spPr>
          <a:xfrm>
            <a:off x="532500" y="3285899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CREDIT &amp; </a:t>
            </a:r>
            <a:br>
              <a:rPr lang="en-US" sz="1000" b="1" kern="0" dirty="0">
                <a:solidFill>
                  <a:srgbClr val="FFFFFF"/>
                </a:solidFill>
                <a:latin typeface="+mj-lt"/>
              </a:rPr>
            </a:br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LIQUIDITY</a:t>
            </a:r>
            <a:br>
              <a:rPr lang="en-US" sz="1000" b="1" kern="0" dirty="0">
                <a:solidFill>
                  <a:srgbClr val="FFFFFF"/>
                </a:solidFill>
                <a:latin typeface="+mj-lt"/>
              </a:rPr>
            </a:br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RISK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50A75-65E2-6E7D-28A2-9D1118587FA2}"/>
              </a:ext>
            </a:extLst>
          </p:cNvPr>
          <p:cNvSpPr/>
          <p:nvPr/>
        </p:nvSpPr>
        <p:spPr>
          <a:xfrm>
            <a:off x="2002715" y="3285899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Private Credit funds typically generate higher returns than other yielding assets by taking credit and liquidity risk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lang="en-US" sz="1050" dirty="0">
                <a:latin typeface="+mj-lt"/>
              </a:rPr>
              <a:t>Smaller funds may be concentrated in only a handful of loans or sectors, limiting diversification benefits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F5BE7-A114-AC3F-BE9D-1C8D37DC9BA4}"/>
              </a:ext>
            </a:extLst>
          </p:cNvPr>
          <p:cNvSpPr/>
          <p:nvPr/>
        </p:nvSpPr>
        <p:spPr>
          <a:xfrm>
            <a:off x="532500" y="4212250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LIQUIDITY</a:t>
            </a:r>
            <a:br>
              <a:rPr lang="en-US" sz="1000" b="1" kern="0" dirty="0">
                <a:solidFill>
                  <a:srgbClr val="FFFFFF"/>
                </a:solidFill>
                <a:latin typeface="+mj-lt"/>
              </a:rPr>
            </a:br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CONSTRAINTS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6A41B-C69B-97FB-2F04-AB6BA6590962}"/>
              </a:ext>
            </a:extLst>
          </p:cNvPr>
          <p:cNvSpPr/>
          <p:nvPr/>
        </p:nvSpPr>
        <p:spPr>
          <a:xfrm>
            <a:off x="2002715" y="4212250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Private credit funds typically require investors to commit capital for multiple years.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lang="en-US" sz="1050" dirty="0">
                <a:latin typeface="+mj-lt"/>
              </a:rPr>
              <a:t>Capital must be committed prior to being invested, and returns are only generated once deployed. This limits investors ability to quickly gain access to asset class returns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3EDC-DACC-3F7D-9953-8C422E3D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Credit Funds Have Raised Nearly $1 Trillion in Assets</a:t>
            </a:r>
          </a:p>
        </p:txBody>
      </p:sp>
      <p:pic>
        <p:nvPicPr>
          <p:cNvPr id="9" name="Content Placeholder 8" descr="A graph of a growing graph&#10;&#10;Description automatically generated">
            <a:extLst>
              <a:ext uri="{FF2B5EF4-FFF2-40B4-BE49-F238E27FC236}">
                <a16:creationId xmlns:a16="http://schemas.microsoft.com/office/drawing/2014/main" id="{EDA65098-7E2D-1290-0E36-9B318750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740561"/>
            <a:ext cx="8047037" cy="39150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18A3D-4E5B-84F8-160D-16AA24D7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8483B-939A-BFAC-6535-795747981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PitchBook</a:t>
            </a:r>
            <a:br>
              <a:rPr lang="en-US" dirty="0"/>
            </a:br>
            <a:r>
              <a:rPr lang="en-US" dirty="0"/>
              <a:t>Note: Cumulative sum of capital raised in “Private Debt” measured by Pitchbook Annually from 2008 through 2022.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88BEA0-8F3D-F546-E40F-DDE315730A5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Private Credit as an asset class has grown tremendously following the Great Financial Crisis (GFC) as investors sought high yielding securities, and banks were forced to curb direct lending</a:t>
            </a:r>
          </a:p>
        </p:txBody>
      </p:sp>
    </p:spTree>
    <p:extLst>
      <p:ext uri="{BB962C8B-B14F-4D97-AF65-F5344CB8AC3E}">
        <p14:creationId xmlns:p14="http://schemas.microsoft.com/office/powerpoint/2010/main" val="43236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9322-F50F-684B-5D8B-70F2518C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Credit Has Generated High Returns with Low Volatility</a:t>
            </a:r>
          </a:p>
        </p:txBody>
      </p:sp>
      <p:pic>
        <p:nvPicPr>
          <p:cNvPr id="9" name="Content Placeholder 8" descr="A graph showing a line going up&#10;&#10;Description automatically generated">
            <a:extLst>
              <a:ext uri="{FF2B5EF4-FFF2-40B4-BE49-F238E27FC236}">
                <a16:creationId xmlns:a16="http://schemas.microsoft.com/office/drawing/2014/main" id="{DCEBCE63-9B05-0EE5-A46D-3D2385B9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740561"/>
            <a:ext cx="8047037" cy="39150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E1F4-1323-0466-29EA-4339F1BA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3D6F4-6E55-0608-287C-B11C24EA6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Source: </a:t>
            </a:r>
            <a:r>
              <a:rPr lang="en-US" dirty="0" err="1"/>
              <a:t>PitchBook</a:t>
            </a:r>
            <a:endParaRPr lang="en-US" dirty="0"/>
          </a:p>
          <a:p>
            <a:r>
              <a:rPr lang="en-US" dirty="0"/>
              <a:t>Note: Cumulative quarterly returns of </a:t>
            </a:r>
            <a:r>
              <a:rPr lang="en-US" dirty="0" err="1"/>
              <a:t>PitchBook</a:t>
            </a:r>
            <a:r>
              <a:rPr lang="en-US" dirty="0"/>
              <a:t> Private Debt Index from Q3 2004 through Q3 2023. Annualized volatility is the annualized standard deviation of quarterly returns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3651A-F48C-A778-F6EA-062AB3AB8B4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The Pitchbook Private Debt Index shows Private Credit has an average annual return 9.4% and an annualized volatility of 8.3%</a:t>
            </a:r>
          </a:p>
        </p:txBody>
      </p:sp>
    </p:spTree>
    <p:extLst>
      <p:ext uri="{BB962C8B-B14F-4D97-AF65-F5344CB8AC3E}">
        <p14:creationId xmlns:p14="http://schemas.microsoft.com/office/powerpoint/2010/main" val="407872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3B0A-E859-F7D8-A47F-E4E9566F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BDCs </a:t>
            </a:r>
          </a:p>
        </p:txBody>
      </p:sp>
    </p:spTree>
    <p:extLst>
      <p:ext uri="{BB962C8B-B14F-4D97-AF65-F5344CB8AC3E}">
        <p14:creationId xmlns:p14="http://schemas.microsoft.com/office/powerpoint/2010/main" val="112276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E64D-E2AD-8EED-074F-F14D465E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Development Company (BDC)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2D370-5DBA-571F-A8EB-866C78E1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98136"/>
            <a:ext cx="8138160" cy="506592"/>
          </a:xfrm>
        </p:spPr>
        <p:txBody>
          <a:bodyPr>
            <a:noAutofit/>
          </a:bodyPr>
          <a:lstStyle/>
          <a:p>
            <a:r>
              <a:rPr lang="en-US" dirty="0"/>
              <a:t>Source: Bloomberg, </a:t>
            </a:r>
            <a:r>
              <a:rPr lang="en-US" dirty="0" err="1"/>
              <a:t>Cliffwater</a:t>
            </a:r>
            <a:r>
              <a:rPr lang="en-US" dirty="0"/>
              <a:t> via </a:t>
            </a:r>
            <a:r>
              <a:rPr lang="en-US" dirty="0" err="1"/>
              <a:t>BDCS.com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121F-6A7D-4539-4697-8BADD77099C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The market capitalization of the BDC sector has grown to nearly $59 billion but remains a relatively obscure portion of the equity market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1AC10-9EFC-0A5B-2208-91504186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3757A-93E3-94B3-6863-6BB676DD19F2}"/>
              </a:ext>
            </a:extLst>
          </p:cNvPr>
          <p:cNvSpPr/>
          <p:nvPr/>
        </p:nvSpPr>
        <p:spPr>
          <a:xfrm>
            <a:off x="532500" y="1433197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PROVEN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INVESTMENT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F0F05-2041-27C2-C13B-C5F3FBE98B7E}"/>
              </a:ext>
            </a:extLst>
          </p:cNvPr>
          <p:cNvSpPr/>
          <p:nvPr/>
        </p:nvSpPr>
        <p:spPr>
          <a:xfrm>
            <a:off x="2002715" y="1433197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BDCs target private credit investments in middle market companies across the U.S.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Their investment strategy of originating senior secured loans often parallels the highly sought-after private credit funds that many BDC sponsors also 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20C62-FB7E-B9F2-A285-3EB521C04E1A}"/>
              </a:ext>
            </a:extLst>
          </p:cNvPr>
          <p:cNvSpPr/>
          <p:nvPr/>
        </p:nvSpPr>
        <p:spPr>
          <a:xfrm>
            <a:off x="532500" y="2359548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ATTRACTIVE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TOTAL RETURN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80D18-A88B-5E90-96C1-A535E87A8392}"/>
              </a:ext>
            </a:extLst>
          </p:cNvPr>
          <p:cNvSpPr/>
          <p:nvPr/>
        </p:nvSpPr>
        <p:spPr>
          <a:xfrm>
            <a:off x="2002715" y="2359548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The total return profile of a BDC is mainly driven by dividends, with typical cash yields ranging from high single to low-double digits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Since 2014 the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Cliffwater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BDC Index has generated a total return of +100% vs. +54% for the Credit Suisse Leveraged Loan Index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B2842E-41D5-1068-BD97-F438998A9BE0}"/>
              </a:ext>
            </a:extLst>
          </p:cNvPr>
          <p:cNvSpPr/>
          <p:nvPr/>
        </p:nvSpPr>
        <p:spPr>
          <a:xfrm>
            <a:off x="532500" y="3285899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STRONG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SPONSORSHIP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17D0E-52D2-798C-9AFE-F04D22FC8F34}"/>
              </a:ext>
            </a:extLst>
          </p:cNvPr>
          <p:cNvSpPr/>
          <p:nvPr/>
        </p:nvSpPr>
        <p:spPr>
          <a:xfrm>
            <a:off x="2002715" y="3285899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Today, BDCs are mostly sponsored by top tier private equity and alternative asset management firms including Blackstone, Ares and Owl Rock, among others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BDC governance has evolved significantly, with current institutional sponsors adhering to what we believe to be best-in-class management and oversight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40CFD-CA55-2F32-AF00-707224E3AF25}"/>
              </a:ext>
            </a:extLst>
          </p:cNvPr>
          <p:cNvSpPr/>
          <p:nvPr/>
        </p:nvSpPr>
        <p:spPr>
          <a:xfrm>
            <a:off x="532500" y="4212250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AMPLE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LIQUIDITY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36B912-A793-6689-1360-F6B2A1F125A8}"/>
              </a:ext>
            </a:extLst>
          </p:cNvPr>
          <p:cNvSpPr/>
          <p:nvPr/>
        </p:nvSpPr>
        <p:spPr>
          <a:xfrm>
            <a:off x="2002715" y="4212250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The publicly traded BDC sector currently represents nearly $59 billion in aggregate market cap with over $64 million in average daily trading volume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FA35E-8B87-9719-8060-D16952F337F4}"/>
              </a:ext>
            </a:extLst>
          </p:cNvPr>
          <p:cNvSpPr/>
          <p:nvPr/>
        </p:nvSpPr>
        <p:spPr>
          <a:xfrm>
            <a:off x="532500" y="5138600"/>
            <a:ext cx="1389888" cy="859536"/>
          </a:xfrm>
          <a:prstGeom prst="rect">
            <a:avLst/>
          </a:prstGeom>
          <a:solidFill>
            <a:srgbClr val="204F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COMPLETE </a:t>
            </a:r>
          </a:p>
          <a:p>
            <a:pPr algn="ctr"/>
            <a:r>
              <a:rPr lang="en-US" sz="1000" b="1" kern="0" dirty="0">
                <a:solidFill>
                  <a:srgbClr val="FFFFFF"/>
                </a:solidFill>
                <a:latin typeface="+mj-lt"/>
              </a:rPr>
              <a:t>TRANSPARENCY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A38BF-92AF-A6D7-3D4F-0F5AA030F350}"/>
              </a:ext>
            </a:extLst>
          </p:cNvPr>
          <p:cNvSpPr/>
          <p:nvPr/>
        </p:nvSpPr>
        <p:spPr>
          <a:xfrm>
            <a:off x="2002715" y="5138600"/>
            <a:ext cx="6583680" cy="859536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Listed BDCs are public filers, adhering to the same high reporting standards as any other investment vehicle under the Investment Company Act of 1940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Quarterly earnings calls provide insight to existing and potential investors</a:t>
            </a:r>
          </a:p>
        </p:txBody>
      </p:sp>
    </p:spTree>
    <p:extLst>
      <p:ext uri="{BB962C8B-B14F-4D97-AF65-F5344CB8AC3E}">
        <p14:creationId xmlns:p14="http://schemas.microsoft.com/office/powerpoint/2010/main" val="172895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E64D-E2AD-8EED-074F-F14D465E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Compelling Total Return Proposition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2D370-5DBA-571F-A8EB-866C78E1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715714"/>
            <a:ext cx="8138160" cy="7890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Source: </a:t>
            </a:r>
            <a:r>
              <a:rPr lang="en-US" dirty="0" err="1"/>
              <a:t>Cliffwater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Note: </a:t>
            </a:r>
            <a:r>
              <a:rPr lang="en-US" sz="750" dirty="0"/>
              <a:t>Total Return and Price return data for </a:t>
            </a:r>
            <a:r>
              <a:rPr lang="en-US" sz="750" dirty="0" err="1"/>
              <a:t>Cliffwater</a:t>
            </a:r>
            <a:r>
              <a:rPr lang="en-US" sz="750" dirty="0"/>
              <a:t> BDC Index (CWBDC Index) from </a:t>
            </a:r>
            <a:r>
              <a:rPr lang="en-US" sz="750" dirty="0" err="1"/>
              <a:t>BDCs.com</a:t>
            </a:r>
            <a:r>
              <a:rPr lang="en-US" sz="750" dirty="0"/>
              <a:t>. Performance is measured from </a:t>
            </a:r>
            <a:r>
              <a:rPr lang="en-US" dirty="0"/>
              <a:t>9</a:t>
            </a:r>
            <a:r>
              <a:rPr lang="en-US" sz="750" dirty="0"/>
              <a:t>/30/2004 through </a:t>
            </a:r>
            <a:r>
              <a:rPr lang="en-US" dirty="0"/>
              <a:t>2</a:t>
            </a:r>
            <a:r>
              <a:rPr lang="en-US" sz="750" dirty="0"/>
              <a:t>/16/2024.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121F-6A7D-4539-4697-8BADD77099C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Public BDCs can offer an attractive total return profile through a combination of dividend yield and book value appreciation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50678-0C92-2C3B-CB1B-932896DF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6642E-F304-1A14-69D1-8A450F4A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8066"/>
            <a:ext cx="7772400" cy="35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E64D-E2AD-8EED-074F-F14D465E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Volatility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2D370-5DBA-571F-A8EB-866C78E1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 err="1">
                <a:solidFill>
                  <a:schemeClr val="tx1"/>
                </a:solidFill>
              </a:rPr>
              <a:t>Cliffwater</a:t>
            </a:r>
            <a:r>
              <a:rPr lang="en-US" dirty="0">
                <a:solidFill>
                  <a:schemeClr val="tx1"/>
                </a:solidFill>
              </a:rPr>
              <a:t> via BDCS.com.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Note: Monthly premium (discount) for The </a:t>
            </a:r>
            <a:r>
              <a:rPr lang="en-US" dirty="0" err="1">
                <a:solidFill>
                  <a:schemeClr val="tx1"/>
                </a:solidFill>
              </a:rPr>
              <a:t>Cliffwater</a:t>
            </a:r>
            <a:r>
              <a:rPr lang="en-US" dirty="0">
                <a:solidFill>
                  <a:schemeClr val="tx1"/>
                </a:solidFill>
              </a:rPr>
              <a:t> BDC Index from 9/30/2004 through 1/31/2024. 1 Year Change in NAV is calculated as the percentage change in NAV over 1 year. Monthly Data from 9/30/2004 through 1/31/2024. Annualized Volatility is the standard deviation of the monthly change in each metric multiplied by the square root of 12. Monthly data from 9/30/2004 through 1/31/2024.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121F-6A7D-4539-4697-8BADD77099C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BDC valuations have tended to overshoot fundamentals during market distress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534DD-8610-7987-153D-F3779A94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CB15-A8DD-42C8-BF1E-59D42D96C6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548934-88D5-C71D-903D-0E8E537C3251}"/>
              </a:ext>
            </a:extLst>
          </p:cNvPr>
          <p:cNvSpPr/>
          <p:nvPr/>
        </p:nvSpPr>
        <p:spPr>
          <a:xfrm>
            <a:off x="606551" y="4515138"/>
            <a:ext cx="7971156" cy="146304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3152" tIns="91440" rIns="146304" bIns="91440" rtlCol="0" anchor="ctr"/>
          <a:lstStyle/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BDC share prices can demonstrate significant volatility during periods of market stress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Valuation drawdowns have historically overshot actual changes in BDCs’ Net Asset Value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Compared to BDC share prices, the volatility of the underlying portfolio NAV, or Book Value, has typically been far more stable</a:t>
            </a:r>
          </a:p>
          <a:p>
            <a:pPr marL="2857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04F8C"/>
              </a:buClr>
              <a:buSzPct val="175000"/>
              <a:buFont typeface="Calibri Light" panose="020F0302020204030204" pitchFamily="34" charset="0"/>
              <a:buChar char="›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/>
                <a:ea typeface="+mn-ea"/>
                <a:cs typeface="+mn-cs"/>
              </a:rPr>
              <a:t>This may be largely attributable to the retail nature of the sector’s investor base</a:t>
            </a:r>
          </a:p>
        </p:txBody>
      </p:sp>
      <p:pic>
        <p:nvPicPr>
          <p:cNvPr id="14" name="Picture 1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26CEE8B-954F-FBAE-53FF-028E143B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5" y="1374551"/>
            <a:ext cx="4196080" cy="3078480"/>
          </a:xfrm>
          <a:prstGeom prst="rect">
            <a:avLst/>
          </a:prstGeom>
        </p:spPr>
      </p:pic>
      <p:pic>
        <p:nvPicPr>
          <p:cNvPr id="18" name="Picture 17" descr="A graph of 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22FEE007-DC23-7956-EAF1-C0A57260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337" y="1222496"/>
            <a:ext cx="44704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llodine_Firm Color Palette_vF">
      <a:dk1>
        <a:srgbClr val="000000"/>
      </a:dk1>
      <a:lt1>
        <a:sysClr val="window" lastClr="FFFFFF"/>
      </a:lt1>
      <a:dk2>
        <a:srgbClr val="002D57"/>
      </a:dk2>
      <a:lt2>
        <a:srgbClr val="F2F2F2"/>
      </a:lt2>
      <a:accent1>
        <a:srgbClr val="2C8486"/>
      </a:accent1>
      <a:accent2>
        <a:srgbClr val="739DBA"/>
      </a:accent2>
      <a:accent3>
        <a:srgbClr val="ABABAB"/>
      </a:accent3>
      <a:accent4>
        <a:srgbClr val="005BBB"/>
      </a:accent4>
      <a:accent5>
        <a:srgbClr val="4498D4"/>
      </a:accent5>
      <a:accent6>
        <a:srgbClr val="196774"/>
      </a:accent6>
      <a:hlink>
        <a:srgbClr val="0563C1"/>
      </a:hlink>
      <a:folHlink>
        <a:srgbClr val="954F72"/>
      </a:folHlink>
    </a:clrScheme>
    <a:fontScheme name="Callodine_Firm Fonts_Slides_vF">
      <a:majorFont>
        <a:latin typeface="Arial Nova"/>
        <a:ea typeface=""/>
        <a:cs typeface=""/>
      </a:majorFont>
      <a:minorFont>
        <a:latin typeface="Arial Nova C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2483CBF64CE247B8547AD67C413CD7" ma:contentTypeVersion="18" ma:contentTypeDescription="Create a new document." ma:contentTypeScope="" ma:versionID="a776f8acb78e6be0825f2f493c30754f">
  <xsd:schema xmlns:xsd="http://www.w3.org/2001/XMLSchema" xmlns:xs="http://www.w3.org/2001/XMLSchema" xmlns:p="http://schemas.microsoft.com/office/2006/metadata/properties" xmlns:ns2="b8fc9753-64c2-4518-8170-d36e36c4403c" xmlns:ns3="b2a53a68-a488-486e-b1b9-f76a6e8ff30c" targetNamespace="http://schemas.microsoft.com/office/2006/metadata/properties" ma:root="true" ma:fieldsID="7e8bbad4dbfb9c36c0f048407e36d7c8" ns2:_="" ns3:_="">
    <xsd:import namespace="b8fc9753-64c2-4518-8170-d36e36c4403c"/>
    <xsd:import namespace="b2a53a68-a488-486e-b1b9-f76a6e8ff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c9753-64c2-4518-8170-d36e36c44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4ae222c-b072-477b-ae9c-23f47a7d91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53a68-a488-486e-b1b9-f76a6e8ff30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b7e32ef6-682d-48ad-977b-300863948158}" ma:internalName="TaxCatchAll" ma:showField="CatchAllData" ma:web="b2a53a68-a488-486e-b1b9-f76a6e8ff3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fc9753-64c2-4518-8170-d36e36c4403c">
      <Terms xmlns="http://schemas.microsoft.com/office/infopath/2007/PartnerControls"/>
    </lcf76f155ced4ddcb4097134ff3c332f>
    <TaxCatchAll xmlns="b2a53a68-a488-486e-b1b9-f76a6e8ff30c" xsi:nil="true"/>
  </documentManagement>
</p:properties>
</file>

<file path=customXml/itemProps1.xml><?xml version="1.0" encoding="utf-8"?>
<ds:datastoreItem xmlns:ds="http://schemas.openxmlformats.org/officeDocument/2006/customXml" ds:itemID="{AC4C336B-1492-4E8E-B92E-977CA9713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fc9753-64c2-4518-8170-d36e36c4403c"/>
    <ds:schemaRef ds:uri="b2a53a68-a488-486e-b1b9-f76a6e8ff3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22AC64-8FBA-4619-8E19-2C26ECB71D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EA0E4-8306-4FB8-90B6-416FF7FF7FFA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8fc9753-64c2-4518-8170-d36e36c4403c"/>
    <ds:schemaRef ds:uri="http://schemas.microsoft.com/office/2006/documentManagement/types"/>
    <ds:schemaRef ds:uri="http://purl.org/dc/terms/"/>
    <ds:schemaRef ds:uri="http://schemas.microsoft.com/office/infopath/2007/PartnerControls"/>
    <ds:schemaRef ds:uri="b2a53a68-a488-486e-b1b9-f76a6e8ff30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4603</TotalTime>
  <Words>1206</Words>
  <Application>Microsoft Macintosh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Arial Nova</vt:lpstr>
      <vt:lpstr>Arial Nova Cond</vt:lpstr>
      <vt:lpstr>Baskerville Old Face</vt:lpstr>
      <vt:lpstr>Calibri</vt:lpstr>
      <vt:lpstr>Calibri Light</vt:lpstr>
      <vt:lpstr>Office Theme</vt:lpstr>
      <vt:lpstr>Alexander Popat, Josh Weekes, Taylor Wood</vt:lpstr>
      <vt:lpstr>The Rise of Private Credit</vt:lpstr>
      <vt:lpstr>Private Credit Overview</vt:lpstr>
      <vt:lpstr>Private Credit Funds Have Raised Nearly $1 Trillion in Assets</vt:lpstr>
      <vt:lpstr>Private Credit Has Generated High Returns with Low Volatility</vt:lpstr>
      <vt:lpstr>BDCs </vt:lpstr>
      <vt:lpstr>Business Development Company (BDC) Overview</vt:lpstr>
      <vt:lpstr>Compelling Total Return Proposition</vt:lpstr>
      <vt:lpstr>Sector Volatility</vt:lpstr>
      <vt:lpstr>Synthetic Private Credit Using BDCs &amp;  Option Collars</vt:lpstr>
      <vt:lpstr>BDC Dividend Yield + NAV Changes Are Similar to Private Credit Returns</vt:lpstr>
      <vt:lpstr>Option Collars Can be Used to Reduce Volatility</vt:lpstr>
      <vt:lpstr>Trading Process</vt:lpstr>
      <vt:lpstr>Backtesting Results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Palazzetti</dc:creator>
  <cp:lastModifiedBy>Taylor Wood</cp:lastModifiedBy>
  <cp:revision>47</cp:revision>
  <cp:lastPrinted>2024-01-23T21:42:35Z</cp:lastPrinted>
  <dcterms:created xsi:type="dcterms:W3CDTF">2023-08-21T15:12:50Z</dcterms:created>
  <dcterms:modified xsi:type="dcterms:W3CDTF">2024-02-22T21:51:20Z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0x010100F02483CBF64CE247B8547AD67C413CD7</vt:lpwstr>
  </property>
</Properties>
</file>