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36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3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38" r:id="rId48"/>
    <p:sldId id="320" r:id="rId49"/>
    <p:sldId id="326" r:id="rId50"/>
    <p:sldId id="321" r:id="rId51"/>
    <p:sldId id="322" r:id="rId52"/>
    <p:sldId id="290" r:id="rId53"/>
    <p:sldId id="327" r:id="rId54"/>
    <p:sldId id="325" r:id="rId55"/>
    <p:sldId id="328" r:id="rId56"/>
    <p:sldId id="329" r:id="rId57"/>
    <p:sldId id="289" r:id="rId58"/>
    <p:sldId id="330" r:id="rId59"/>
    <p:sldId id="334" r:id="rId60"/>
    <p:sldId id="331" r:id="rId61"/>
    <p:sldId id="292" r:id="rId62"/>
    <p:sldId id="333" r:id="rId63"/>
    <p:sldId id="332" r:id="rId64"/>
    <p:sldId id="335" r:id="rId65"/>
    <p:sldId id="296" r:id="rId66"/>
    <p:sldId id="300" r:id="rId67"/>
    <p:sldId id="263" r:id="rId68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70"/>
    </p:embeddedFont>
    <p:embeddedFont>
      <p:font typeface="나눔바른고딕 Light" panose="020B0603020101020101" pitchFamily="50" charset="-127"/>
      <p:regular r:id="rId71"/>
    </p:embeddedFont>
    <p:embeddedFont>
      <p:font typeface="맑은 고딕" panose="020B0503020000020004" pitchFamily="50" charset="-127"/>
      <p:regular r:id="rId72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F4A"/>
    <a:srgbClr val="D9DAD8"/>
    <a:srgbClr val="F2F2F2"/>
    <a:srgbClr val="B5B7B4"/>
    <a:srgbClr val="001642"/>
    <a:srgbClr val="7D7C75"/>
    <a:srgbClr val="63625D"/>
    <a:srgbClr val="75746D"/>
    <a:srgbClr val="92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285" autoAdjust="0"/>
    <p:restoredTop sz="79147" autoAdjust="0"/>
  </p:normalViewPr>
  <p:slideViewPr>
    <p:cSldViewPr showGuides="1">
      <p:cViewPr>
        <p:scale>
          <a:sx n="120" d="100"/>
          <a:sy n="120" d="100"/>
        </p:scale>
        <p:origin x="-1374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48379-8718-4C65-A816-D37268FF7B05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4573D-4B7D-4F86-A022-C47B4511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0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5.0/modules-scripting-painless.html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573D-4B7D-4F86-A022-C47B4511E7E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6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색인된 문서를 검색할 때 사용하는 쿼리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573D-4B7D-4F86-A022-C47B4511E7E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리턴하거나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값을 스키마에서 별도 필드로 정의하지 못하였거나 또는 두 개 필드를 결합하여 단일 필드로 처리하고자 하는 경우에는 어떻게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유용한 것이 바로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Kibana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스크립트 필드입니다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다양한 데이터 유형에서 실행 가능한 안전하고 강력한 스크립트 언어인 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Painless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도입함으로써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Kibana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스크립트 필드 역시 훨씬 더 강력해졌습니다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573D-4B7D-4F86-A022-C47B4511E7E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1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보안⭐⭐⭐⭐⭐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엄격한 패스워드 조건을 설정하고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security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지원하는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해시 함수를 사용하여 암호화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 및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해시 함수 학습 필요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등록 페이지 제작 필요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관리자에 따라 다른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화면을 보여줘야 한다⭐⭐⭐⭐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편집 할 수 있는가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관리자가 원하는 데이터를 볼 수 있도록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구성해야 한다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날짜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 횟수⭐⭐⭐⭐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키바나에서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플러그인을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지원하며 이 중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datepicker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적용해보자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키바나에서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 </a:t>
            </a:r>
            <a:r>
              <a:rPr lang="en-US" altLang="ko-K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보안성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애초에 공유하라고 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이를 다른 사용자가 사용하지 못하도록 막을 수 있을까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 별로 날짜를 선택해서 그에 맞는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작성하고 이를 문서상에 적용해야 한다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.⭐⭐⭐⭐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java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 구하기 학습 및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datepicker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customizing,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 맞는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 할 수 있도록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학습해야 함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키바나의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대시보드에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적용된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포함된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확인 할 수 있을까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된다면 외부에서 </a:t>
            </a:r>
            <a:r>
              <a:rPr lang="en-US" altLang="ko-K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주입하여 더 유연한 조건을 적용 할 수 있다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⭐⭐⭐⭐⭐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g= a= filter=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 되어있다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의미를 알아야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문서를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변환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이메일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첨부 보내기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프린트 출력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미리보기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.⭐⭐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573D-4B7D-4F86-A022-C47B4511E7E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8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CHAEHEE/elogdalog/wiki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Relationship Id="rId9" Type="http://schemas.openxmlformats.org/officeDocument/2006/relationships/image" Target="../media/image7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1680" y="1512468"/>
            <a:ext cx="5760640" cy="2174280"/>
            <a:chOff x="1691680" y="1343222"/>
            <a:chExt cx="5760640" cy="2174280"/>
          </a:xfrm>
        </p:grpSpPr>
        <p:sp>
          <p:nvSpPr>
            <p:cNvPr id="19" name="TextBox 18"/>
            <p:cNvSpPr txBox="1"/>
            <p:nvPr/>
          </p:nvSpPr>
          <p:spPr>
            <a:xfrm>
              <a:off x="1691680" y="1343222"/>
              <a:ext cx="576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ELK </a:t>
              </a:r>
              <a:r>
                <a:rPr lang="ko-KR" altLang="en-US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활용 관리자 접근로그</a:t>
              </a:r>
              <a:endPara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수집</a:t>
              </a:r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분석</a:t>
              </a:r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시각화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3848" y="2594172"/>
              <a:ext cx="2736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최종발표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팀 명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: </a:t>
              </a:r>
              <a:r>
                <a:rPr lang="en-US" altLang="ko-KR" sz="1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ELogDaLog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담당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이창화 과장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203848" y="2571750"/>
              <a:ext cx="2736304" cy="0"/>
            </a:xfrm>
            <a:prstGeom prst="line">
              <a:avLst/>
            </a:prstGeom>
            <a:ln>
              <a:solidFill>
                <a:srgbClr val="50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V="1">
            <a:off x="0" y="3003798"/>
            <a:ext cx="3059832" cy="1368152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012160" y="-6783"/>
            <a:ext cx="3131840" cy="1426405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89978" y="1834827"/>
            <a:ext cx="276404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가공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Filebeat&amp;Logstash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5816" y="1851670"/>
            <a:ext cx="3312368" cy="14401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329183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228184" y="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14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1"/>
            <a:ext cx="8208912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36096" y="1396475"/>
            <a:ext cx="2646040" cy="266996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How</a:t>
            </a:r>
            <a:r>
              <a:rPr lang="en-US" altLang="ko-KR" sz="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endParaRPr lang="en-US" altLang="ko-KR" sz="9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 </a:t>
            </a:r>
            <a:r>
              <a:rPr lang="en-US" altLang="ko-KR" sz="1000" b="1" u="sng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0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1000" b="1" u="sng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0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1000" b="1" u="sng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1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ts val="1300"/>
              </a:lnSpc>
            </a:pP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Why</a:t>
            </a:r>
            <a:r>
              <a:rPr lang="en-US" altLang="ko-KR" sz="9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>
              <a:lnSpc>
                <a:spcPts val="1300"/>
              </a:lnSpc>
            </a:pP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 fontAlgn="base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</a:t>
            </a:r>
            <a:r>
              <a:rPr lang="ko-KR" altLang="en-US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가공 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Apache,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nginx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...</a:t>
            </a:r>
          </a:p>
          <a:p>
            <a:pPr marL="171450" indent="-171450" fontAlgn="base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수집</a:t>
            </a: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다양한 가공 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grok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dissect </a:t>
            </a: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...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1098" y="1563638"/>
            <a:ext cx="4582990" cy="2262572"/>
            <a:chOff x="552644" y="1632468"/>
            <a:chExt cx="4861696" cy="2400166"/>
          </a:xfrm>
        </p:grpSpPr>
        <p:grpSp>
          <p:nvGrpSpPr>
            <p:cNvPr id="8" name="그룹 7"/>
            <p:cNvGrpSpPr/>
            <p:nvPr/>
          </p:nvGrpSpPr>
          <p:grpSpPr>
            <a:xfrm>
              <a:off x="1250948" y="1632468"/>
              <a:ext cx="4163392" cy="2400166"/>
              <a:chOff x="1472060" y="1375804"/>
              <a:chExt cx="4765426" cy="274723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472060" y="1375804"/>
                <a:ext cx="1197797" cy="2747235"/>
                <a:chOff x="1358525" y="1419623"/>
                <a:chExt cx="1197797" cy="2747235"/>
              </a:xfrm>
            </p:grpSpPr>
            <p:pic>
              <p:nvPicPr>
                <p:cNvPr id="6146" name="Picture 2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1419623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48" name="Picture 4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2340260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50" name="Picture 6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3260897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358525" y="2026621"/>
                  <a:ext cx="1197797" cy="29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rgbClr val="3C78D8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172.21.25.84</a:t>
                  </a:r>
                  <a:endParaRPr kumimoji="1" lang="ko-KR" altLang="ko-KR" sz="1000" dirty="0"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358525" y="2947258"/>
                  <a:ext cx="1197797" cy="29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chemeClr val="accent6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</a:t>
                  </a:r>
                  <a:r>
                    <a:rPr kumimoji="1" lang="en-US" altLang="ko-KR" sz="1000" dirty="0" smtClean="0">
                      <a:solidFill>
                        <a:schemeClr val="accent6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76</a:t>
                  </a:r>
                  <a:endParaRPr kumimoji="1" lang="ko-KR" altLang="ko-KR" sz="1000" dirty="0">
                    <a:solidFill>
                      <a:schemeClr val="accent6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58525" y="3867894"/>
                  <a:ext cx="1197797" cy="29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rgbClr val="C00000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</a:t>
                  </a:r>
                  <a:r>
                    <a:rPr kumimoji="1" lang="en-US" altLang="ko-KR" sz="1000" dirty="0" smtClean="0">
                      <a:solidFill>
                        <a:srgbClr val="C00000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77</a:t>
                  </a:r>
                  <a:endParaRPr kumimoji="1" lang="ko-KR" altLang="ko-KR" sz="1000" dirty="0">
                    <a:solidFill>
                      <a:srgbClr val="C00000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</p:grpSp>
          <p:pic>
            <p:nvPicPr>
              <p:cNvPr id="35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7362" y="3543769"/>
                <a:ext cx="224181" cy="224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7362" y="1674122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44" y="2686915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직선 화살표 연결선 20"/>
              <p:cNvCxnSpPr/>
              <p:nvPr/>
            </p:nvCxnSpPr>
            <p:spPr>
              <a:xfrm flipV="1">
                <a:off x="2571098" y="2671325"/>
                <a:ext cx="1205218" cy="1348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35" idx="3"/>
              </p:cNvCxnSpPr>
              <p:nvPr/>
            </p:nvCxnSpPr>
            <p:spPr>
              <a:xfrm flipV="1">
                <a:off x="2611542" y="2671326"/>
                <a:ext cx="1164773" cy="984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그룹 40"/>
              <p:cNvGrpSpPr/>
              <p:nvPr/>
            </p:nvGrpSpPr>
            <p:grpSpPr>
              <a:xfrm>
                <a:off x="3719718" y="1872080"/>
                <a:ext cx="912471" cy="1279924"/>
                <a:chOff x="3688382" y="1835240"/>
                <a:chExt cx="912471" cy="1279924"/>
              </a:xfrm>
            </p:grpSpPr>
            <p:pic>
              <p:nvPicPr>
                <p:cNvPr id="6153" name="Picture 9" descr="https://lh3.googleusercontent.com/57rdabG0eSKguRxPhHqnh3ZupZfXZHfdNA-SmAMPVfcgh97GZUC6c5iz5d6dj9_GbkrYvW-hQ0VeaTVgGL18Xz_4fEAlekHXkMt8cN6jVguN--mrCBs4W-u57haxYdFOOeaw7pRxGMQ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7165" y="2100396"/>
                  <a:ext cx="814907" cy="8149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3688382" y="2750802"/>
                  <a:ext cx="912471" cy="364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err="1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LogStash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766882" y="1835240"/>
                  <a:ext cx="7851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데이터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가</a:t>
                  </a:r>
                  <a:r>
                    <a:rPr lang="ko-KR" altLang="en-US" sz="90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공</a:t>
                  </a: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4840753" y="1879279"/>
                <a:ext cx="1396733" cy="1235604"/>
                <a:chOff x="4903459" y="1756476"/>
                <a:chExt cx="1396733" cy="1235604"/>
              </a:xfrm>
            </p:grpSpPr>
            <p:pic>
              <p:nvPicPr>
                <p:cNvPr id="6157" name="Picture 13" descr="https://lh6.googleusercontent.com/O_PxpWWC3sm_qMPiRV_EzlEi5aXbGm3Dy2_WGZX1GSAAbLDmiyNTPb1G6lNgF7UjPdpmhGxVb8SptxUQSzFiW0h04Rdcg5w74dq2JzV3WF4U1sNX_1mPBN_4Yc8ndpiMn6kaNBEG18Y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5825" y="2105884"/>
                  <a:ext cx="632000" cy="63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4903459" y="2648604"/>
                  <a:ext cx="1396732" cy="34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Elastic Search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903459" y="1756476"/>
                  <a:ext cx="1396733" cy="422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데이터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저장</a:t>
                  </a:r>
                  <a:endPara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  <p:cxnSp>
            <p:nvCxnSpPr>
              <p:cNvPr id="45" name="직선 화살표 연결선 44"/>
              <p:cNvCxnSpPr>
                <a:stCxn id="38" idx="3"/>
              </p:cNvCxnSpPr>
              <p:nvPr/>
            </p:nvCxnSpPr>
            <p:spPr>
              <a:xfrm>
                <a:off x="2567362" y="1764122"/>
                <a:ext cx="1208954" cy="9072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632187" y="2592694"/>
                <a:ext cx="44386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11" descr="https://lh6.googleusercontent.com/JiNITcqKLUIuJEoogqQrRP3PuhzPAUZkp_6K-wa-ZJHPgokGfS394GAueB-hbxPWwuhkbIrdyJg-0fk0D8hsGEH6NWhyk9dmwjMEKSMr-MV6azFso-WMZRHmuCx3SwEhybM-86ahPAk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2641451"/>
                <a:ext cx="249475" cy="249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1" descr="https://lh6.googleusercontent.com/JiNITcqKLUIuJEoogqQrRP3PuhzPAUZkp_6K-wa-ZJHPgokGfS394GAueB-hbxPWwuhkbIrdyJg-0fk0D8hsGEH6NWhyk9dmwjMEKSMr-MV6azFso-WMZRHmuCx3SwEhybM-86ahPAk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4228" y="2619771"/>
                <a:ext cx="249475" cy="249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552644" y="2091390"/>
              <a:ext cx="851004" cy="1060093"/>
              <a:chOff x="624652" y="1959808"/>
              <a:chExt cx="851004" cy="106009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624652" y="2203563"/>
                <a:ext cx="851004" cy="816338"/>
                <a:chOff x="2569186" y="1384136"/>
                <a:chExt cx="720080" cy="690748"/>
              </a:xfrm>
            </p:grpSpPr>
            <p:pic>
              <p:nvPicPr>
                <p:cNvPr id="59" name="Picture 17" descr="https://lh3.googleusercontent.com/Il8iIxjIyKdiMvbSMwjhsJ9raMOJUOKU3TjNy9f6OSslR-aPloFmHNd-rwYm5cC3iXqa09jX4I9Smzde6q-IeDgu5rDlGTQ1SDf7n-5gik5HNNJdfCUuJyGzqVUdJf02X3E1BOu447k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050" y="1384136"/>
                  <a:ext cx="538402" cy="538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2569186" y="1820968"/>
                  <a:ext cx="72008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err="1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Filebeat</a:t>
                  </a:r>
                  <a:endPara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93249" y="1959808"/>
                <a:ext cx="713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데이터</a:t>
                </a:r>
                <a:endPara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/>
                <a:r>
                  <a:rPr lang="ko-KR" altLang="en-US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수</a:t>
                </a:r>
                <a:r>
                  <a: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344517" y="3349134"/>
            <a:ext cx="1579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관리자 접근 이력 로그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418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&gt;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Data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4170" y="1324730"/>
            <a:ext cx="785542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data</a:t>
            </a: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452" y="266072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 beat</a:t>
            </a: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64895" y="1563638"/>
            <a:ext cx="2082969" cy="2489422"/>
            <a:chOff x="1059756" y="1312817"/>
            <a:chExt cx="2513873" cy="3004409"/>
          </a:xfrm>
        </p:grpSpPr>
        <p:pic>
          <p:nvPicPr>
            <p:cNvPr id="83" name="Picture 2" descr="https://lh6.googleusercontent.com/mcK6fQVwvrdyCcx4hKCgtGm_uBUq-OqxgR785Y6iSTAAqxCwT69C_zF0trPT_c7f-7M0GIGYMtWaGWoTbTk9De-9MraOyuGI3K8_y9On4xBKpEKg9nMOSI0ifzj9sDUGQxbFx6r_7E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0440"/>
            <a:stretch/>
          </p:blipFill>
          <p:spPr bwMode="auto">
            <a:xfrm>
              <a:off x="1066452" y="1312817"/>
              <a:ext cx="2501087" cy="134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s://lh6.googleusercontent.com/mcK6fQVwvrdyCcx4hKCgtGm_uBUq-OqxgR785Y6iSTAAqxCwT69C_zF0trPT_c7f-7M0GIGYMtWaGWoTbTk9De-9MraOyuGI3K8_y9On4xBKpEKg9nMOSI0ifzj9sDUGQxbFx6r_7E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77" r="50000"/>
            <a:stretch/>
          </p:blipFill>
          <p:spPr bwMode="auto">
            <a:xfrm>
              <a:off x="1059756" y="2963998"/>
              <a:ext cx="2513873" cy="1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3" name="Picture 7" descr="https://lh3.googleusercontent.com/DEWmvBfBwKoRYgsRelUrkyJDHAEelhbZXw_MNBOxhoMhsEWPRspG-iAxB3ebUCw6GH73qrmJUc8iMpY_I7ZKAh1ENCE7Ce7IKPBAl2lZuZUYzkJXA5gl1KsIyNMEZmrCZnIMdKxV-4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108175" y="2624902"/>
              <a:ext cx="322363" cy="32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직사각형 85"/>
          <p:cNvSpPr/>
          <p:nvPr/>
        </p:nvSpPr>
        <p:spPr>
          <a:xfrm>
            <a:off x="3605569" y="1437313"/>
            <a:ext cx="4710847" cy="265457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- </a:t>
            </a:r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</a:t>
            </a:r>
            <a:r>
              <a:rPr lang="ko-KR" altLang="en-US" sz="10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수집</a:t>
            </a:r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Prospectors</a:t>
            </a:r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Harvesters)</a:t>
            </a:r>
            <a:endParaRPr lang="en-US" altLang="ko-KR" sz="10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{</a:t>
            </a:r>
            <a:r>
              <a:rPr lang="en-US" altLang="ko-KR" sz="1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로그파일경로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9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9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source":"C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:\</a:t>
            </a:r>
            <a:r>
              <a:rPr lang="en-US" altLang="ko-KR" sz="9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Program 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Files\</a:t>
            </a:r>
            <a:r>
              <a:rPr lang="en-US" altLang="ko-KR" sz="9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\</a:t>
            </a:r>
            <a:r>
              <a:rPr lang="en-US" altLang="ko-KR" sz="9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AdminLog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\flora_test_access_18071715.log",</a:t>
            </a:r>
          </a:p>
          <a:p>
            <a:pPr>
              <a:spcBef>
                <a:spcPts val="300"/>
              </a:spcBef>
            </a:pPr>
            <a:r>
              <a:rPr lang="en-US" altLang="ko-KR" sz="8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//tail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위치</a:t>
            </a:r>
            <a:endParaRPr lang="en-US" altLang="ko-KR" sz="10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offset":468, </a:t>
            </a:r>
            <a:endParaRPr lang="en-US" altLang="ko-KR" sz="10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마지막으로 읽은 시점</a:t>
            </a:r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"timestamp":"2018-09-04T17:35:16.9678126+09:00",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ttl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":-1,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type":"log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meta":null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FileStateOS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{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"idxhi":1966080,</a:t>
            </a:r>
            <a:b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 "idxlo":347009,</a:t>
            </a:r>
            <a:b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 "vol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":4272810600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}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},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...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&gt;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Picture 2" descr="https://lh6.googleusercontent.com/mcK6fQVwvrdyCcx4hKCgtGm_uBUq-OqxgR785Y6iSTAAqxCwT69C_zF0trPT_c7f-7M0GIGYMtWaGWoTbTk9De-9MraOyuGI3K8_y9On4xBKpEKg9nMOSI0ifzj9sDUGQxbFx6r_7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0049"/>
          <a:stretch/>
        </p:blipFill>
        <p:spPr bwMode="auto">
          <a:xfrm>
            <a:off x="1124419" y="1707654"/>
            <a:ext cx="3065049" cy="2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lh6.googleusercontent.com/mcK6fQVwvrdyCcx4hKCgtGm_uBUq-OqxgR785Y6iSTAAqxCwT69C_zF0trPT_c7f-7M0GIGYMtWaGWoTbTk9De-9MraOyuGI3K8_y9On4xBKpEKg9nMOSI0ifzj9sDUGQxbFx6r_7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9847"/>
          <a:stretch/>
        </p:blipFill>
        <p:spPr bwMode="auto">
          <a:xfrm>
            <a:off x="4873755" y="1707654"/>
            <a:ext cx="3054749" cy="25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83948" y="2859782"/>
            <a:ext cx="3274396" cy="1816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7" descr="https://lh3.googleusercontent.com/DEWmvBfBwKoRYgsRelUrkyJDHAEelhbZXw_MNBOxhoMhsEWPRspG-iAxB3ebUCw6GH73qrmJUc8iMpY_I7ZKAh1ENCE7Ce7IKPBAl2lZuZUYzkJXA5gl1KsIyNMEZmrCZnIMdKxV-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35" y="2643758"/>
            <a:ext cx="298173" cy="2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775685" y="2130790"/>
            <a:ext cx="3236172" cy="78140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430655"/>
            <a:ext cx="107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endParaRPr lang="ko-KR" altLang="en-US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2152" y="1430655"/>
            <a:ext cx="107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</a:t>
            </a:r>
            <a:r>
              <a:rPr lang="en-US" altLang="ko-KR" sz="12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ogstash</a:t>
            </a:r>
            <a:endParaRPr lang="ko-KR" altLang="en-US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3948" y="2614801"/>
            <a:ext cx="3274396" cy="1816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데이터 가공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데이터 가공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2" y="1347614"/>
            <a:ext cx="5787971" cy="27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1" y="1347613"/>
            <a:ext cx="5787971" cy="288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103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32" y="1419622"/>
            <a:ext cx="5580112" cy="26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76" y="1266351"/>
            <a:ext cx="6200086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6" descr="https://lh6.googleusercontent.com/4NkPkhH29tqhPT4XkwLPNk04w126x1NmEN438bVWYhVungelgSRyEYd7XfiPYEuNFEiXwyRUEUhNqiYFk2EyQTPfaEfRUWmuBJ55oWa6APtWRrt7T1aZUXbFHx88kpzdfAStkTHfT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6" y="1851670"/>
            <a:ext cx="7340985" cy="21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339" y="1419622"/>
            <a:ext cx="328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Kibana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통한 데이터 시각화 테스트 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 r="22655" b="17118"/>
          <a:stretch/>
        </p:blipFill>
        <p:spPr bwMode="auto">
          <a:xfrm>
            <a:off x="1051135" y="1571258"/>
            <a:ext cx="5439435" cy="22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1" y="1302208"/>
            <a:ext cx="6329883" cy="29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2" y="1259630"/>
            <a:ext cx="7249973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0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0" y="1256556"/>
            <a:ext cx="7225020" cy="30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96" y="1707654"/>
            <a:ext cx="1610047" cy="17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90" y="1695770"/>
            <a:ext cx="1609966" cy="182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2" y="1672821"/>
            <a:ext cx="1620062" cy="18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ELogDaLog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3888" y="41151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원소개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39568" y="832525"/>
            <a:ext cx="859718" cy="45719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11696" y="1491630"/>
            <a:ext cx="1620062" cy="2304256"/>
            <a:chOff x="1311696" y="1491630"/>
            <a:chExt cx="1620062" cy="2078018"/>
          </a:xfrm>
        </p:grpSpPr>
        <p:grpSp>
          <p:nvGrpSpPr>
            <p:cNvPr id="11" name="그룹 10"/>
            <p:cNvGrpSpPr/>
            <p:nvPr/>
          </p:nvGrpSpPr>
          <p:grpSpPr>
            <a:xfrm>
              <a:off x="1311696" y="1491630"/>
              <a:ext cx="1620062" cy="2078018"/>
              <a:chOff x="921419" y="1131590"/>
              <a:chExt cx="1584176" cy="203199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flipH="1">
              <a:off x="1569433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박두리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1311696" y="3119183"/>
              <a:ext cx="1620062" cy="33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수집</a:t>
              </a:r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가공</a:t>
              </a:r>
              <a:endPara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en-US" altLang="ko-KR" sz="9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Filebeat&amp;Logstash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56394" y="1491630"/>
            <a:ext cx="1620062" cy="2304256"/>
            <a:chOff x="3756394" y="1491630"/>
            <a:chExt cx="1620062" cy="2078018"/>
          </a:xfrm>
        </p:grpSpPr>
        <p:grpSp>
          <p:nvGrpSpPr>
            <p:cNvPr id="28" name="그룹 27"/>
            <p:cNvGrpSpPr/>
            <p:nvPr/>
          </p:nvGrpSpPr>
          <p:grpSpPr>
            <a:xfrm>
              <a:off x="3756394" y="1491630"/>
              <a:ext cx="1620062" cy="2078018"/>
              <a:chOff x="921419" y="1131590"/>
              <a:chExt cx="1584176" cy="203199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 flipH="1">
              <a:off x="4014131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윤여태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3756394" y="3119183"/>
              <a:ext cx="1620062" cy="33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조회</a:t>
              </a:r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분석</a:t>
              </a:r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저장</a:t>
              </a:r>
              <a:endPara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en-US" altLang="ko-KR" sz="9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ElasticSearch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201092" y="1491630"/>
            <a:ext cx="1620062" cy="2304256"/>
            <a:chOff x="6201092" y="1491630"/>
            <a:chExt cx="1620062" cy="2078018"/>
          </a:xfrm>
        </p:grpSpPr>
        <p:grpSp>
          <p:nvGrpSpPr>
            <p:cNvPr id="32" name="그룹 31"/>
            <p:cNvGrpSpPr/>
            <p:nvPr/>
          </p:nvGrpSpPr>
          <p:grpSpPr>
            <a:xfrm>
              <a:off x="6201092" y="1491630"/>
              <a:ext cx="1620062" cy="2078018"/>
              <a:chOff x="921419" y="1131590"/>
              <a:chExt cx="1584176" cy="203199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 flipH="1">
              <a:off x="6458829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이채희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201092" y="3119183"/>
              <a:ext cx="1620062" cy="33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시각화</a:t>
              </a:r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/UI</a:t>
              </a:r>
            </a:p>
            <a:p>
              <a:pPr algn="ctr"/>
              <a:r>
                <a:rPr lang="en-US" altLang="ko-KR" sz="9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Kibana</a:t>
              </a:r>
              <a:endPara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51" y="1270573"/>
            <a:ext cx="7205972" cy="30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"/>
          <a:stretch/>
        </p:blipFill>
        <p:spPr bwMode="auto">
          <a:xfrm>
            <a:off x="950893" y="1270572"/>
            <a:ext cx="7202304" cy="30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9" y="1262906"/>
            <a:ext cx="7243918" cy="30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92" y="1266475"/>
            <a:ext cx="7128792" cy="304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95565" y="813491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28" y="1313706"/>
            <a:ext cx="6978972" cy="29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1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55" y="1296616"/>
            <a:ext cx="7024746" cy="30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79" y="1254407"/>
            <a:ext cx="6919821" cy="306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9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92" y="1263377"/>
            <a:ext cx="6886707" cy="304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8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268105"/>
            <a:ext cx="6870376" cy="304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 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 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 기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 사항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후 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개선 사항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6" y="1259629"/>
            <a:ext cx="5557494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87498" y="1463264"/>
            <a:ext cx="3769004" cy="2478128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>
            <a:off x="4283968" y="1175231"/>
            <a:ext cx="576064" cy="779794"/>
          </a:xfrm>
          <a:prstGeom prst="blockArc">
            <a:avLst>
              <a:gd name="adj1" fmla="val 10800000"/>
              <a:gd name="adj2" fmla="val 0"/>
              <a:gd name="adj3" fmla="val 1818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9832" y="37682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189531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235664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 및 설계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2817977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개인별 성과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327930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체크리스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39568" y="797839"/>
            <a:ext cx="859718" cy="45719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89978" y="1834827"/>
            <a:ext cx="276404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조회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5816" y="1851670"/>
            <a:ext cx="3312368" cy="14401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329183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228184" y="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313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798218" y="1585643"/>
            <a:ext cx="4446190" cy="2227443"/>
          </a:xfrm>
          <a:prstGeom prst="rect">
            <a:avLst/>
          </a:prstGeom>
          <a:solidFill>
            <a:srgbClr val="F2F2F2"/>
          </a:solidFill>
          <a:ln>
            <a:noFill/>
            <a:prstDash val="sysDash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대각선 방향의 모서리가 잘린 사각형 79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2060" y="1375804"/>
            <a:ext cx="1197797" cy="2725270"/>
            <a:chOff x="1358525" y="1419623"/>
            <a:chExt cx="1197797" cy="2725270"/>
          </a:xfrm>
        </p:grpSpPr>
        <p:pic>
          <p:nvPicPr>
            <p:cNvPr id="6146" name="Picture 2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1419623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2340260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3260897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8525" y="2026621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3C78D8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172.21.25.84</a:t>
              </a:r>
              <a:endParaRPr kumimoji="1" lang="ko-KR" altLang="ko-KR" sz="8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8525" y="2947258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76</a:t>
              </a:r>
              <a:endParaRPr kumimoji="1" lang="ko-KR" altLang="ko-KR" sz="800" dirty="0">
                <a:solidFill>
                  <a:schemeClr val="accent6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8525" y="3867894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77</a:t>
              </a:r>
              <a:endParaRPr kumimoji="1" lang="ko-KR" altLang="ko-KR" sz="800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35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3603132"/>
            <a:ext cx="164818" cy="1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167412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44" y="268691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2571098" y="2671325"/>
            <a:ext cx="1205218" cy="13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5" idx="3"/>
          </p:cNvCxnSpPr>
          <p:nvPr/>
        </p:nvCxnSpPr>
        <p:spPr>
          <a:xfrm flipV="1">
            <a:off x="2552180" y="2671325"/>
            <a:ext cx="1224136" cy="10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779912" y="2045209"/>
            <a:ext cx="814907" cy="1070114"/>
            <a:chOff x="3748576" y="2008369"/>
            <a:chExt cx="814907" cy="1070114"/>
          </a:xfrm>
        </p:grpSpPr>
        <p:pic>
          <p:nvPicPr>
            <p:cNvPr id="6153" name="Picture 9" descr="https://lh3.googleusercontent.com/57rdabG0eSKguRxPhHqnh3ZupZfXZHfdNA-SmAMPVfcgh97GZUC6c5iz5d6dj9_GbkrYvW-hQ0VeaTVgGL18Xz_4fEAlekHXkMt8cN6jVguN--mrCBs4W-u57haxYdFOOeaw7pRxGM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576" y="2188555"/>
              <a:ext cx="814907" cy="81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759985" y="2795713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LogStash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6882" y="2008369"/>
              <a:ext cx="78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가</a:t>
              </a:r>
              <a:r>
                <a:rPr lang="ko-KR" altLang="en-US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공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20272" y="2021658"/>
            <a:ext cx="1224136" cy="1093665"/>
            <a:chOff x="6732713" y="2048297"/>
            <a:chExt cx="1224136" cy="1093665"/>
          </a:xfrm>
        </p:grpSpPr>
        <p:pic>
          <p:nvPicPr>
            <p:cNvPr id="6159" name="Picture 15" descr="https://lh3.googleusercontent.com/GTvSjnSDc5f2YpWfM_gR_IOkMvsqSXUiDVKSD8WV97gxh9tGw7grNi1CgB9h3Zq0ZMVjnNZwt6fqk0cTjvsR30ST-3iietTUEzLenbkaB6INHc2nTAYnOjtTFtnxEsXM6r-WTtS_04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994" y="2259652"/>
              <a:ext cx="777574" cy="777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48737" y="2859192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Kibana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713" y="204829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시각화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 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탐색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20072" y="2013958"/>
            <a:ext cx="1396733" cy="1131438"/>
            <a:chOff x="4903459" y="1944326"/>
            <a:chExt cx="1396733" cy="1131438"/>
          </a:xfrm>
        </p:grpSpPr>
        <p:pic>
          <p:nvPicPr>
            <p:cNvPr id="6157" name="Picture 13" descr="https://lh6.googleusercontent.com/O_PxpWWC3sm_qMPiRV_EzlEi5aXbGm3Dy2_WGZX1GSAAbLDmiyNTPb1G6lNgF7UjPdpmhGxVb8SptxUQSzFiW0h04Rdcg5w74dq2JzV3WF4U1sNX_1mPBN_4Yc8ndpiMn6kaNBEG18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25" y="2232963"/>
              <a:ext cx="632000" cy="6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5098032" y="2775682"/>
              <a:ext cx="10075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03459" y="1944326"/>
              <a:ext cx="139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검색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분석</a:t>
              </a:r>
              <a:r>
                <a:rPr lang="en-US" altLang="ko-KR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저장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cxnSp>
        <p:nvCxnSpPr>
          <p:cNvPr id="45" name="직선 화살표 연결선 44"/>
          <p:cNvCxnSpPr>
            <a:stCxn id="38" idx="3"/>
          </p:cNvCxnSpPr>
          <p:nvPr/>
        </p:nvCxnSpPr>
        <p:spPr>
          <a:xfrm>
            <a:off x="2567362" y="1764122"/>
            <a:ext cx="1208954" cy="90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6422230" y="2593669"/>
            <a:ext cx="797398" cy="282773"/>
            <a:chOff x="6422230" y="2593669"/>
            <a:chExt cx="797398" cy="282773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4632187" y="2592694"/>
            <a:ext cx="797398" cy="282773"/>
            <a:chOff x="6422230" y="2593669"/>
            <a:chExt cx="797398" cy="282773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463273" y="3452475"/>
            <a:ext cx="118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분석 서버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9" name="Picture 11" descr="https://lh6.googleusercontent.com/JiNITcqKLUIuJEoogqQrRP3PuhzPAUZkp_6K-wa-ZJHPgokGfS394GAueB-hbxPWwuhkbIrdyJg-0fk0D8hsGEH6NWhyk9dmwjMEKSMr-MV6azFso-WMZRHmuCx3SwEhybM-86ahPA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28" y="2619771"/>
            <a:ext cx="249475" cy="2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27584" y="2159967"/>
            <a:ext cx="792088" cy="813971"/>
            <a:chOff x="2679969" y="1284633"/>
            <a:chExt cx="792088" cy="813971"/>
          </a:xfrm>
        </p:grpSpPr>
        <p:pic>
          <p:nvPicPr>
            <p:cNvPr id="58" name="Picture 17" descr="https://lh3.googleusercontent.com/Il8iIxjIyKdiMvbSMwjhsJ9raMOJUOKU3TjNy9f6OSslR-aPloFmHNd-rwYm5cC3iXqa09jX4I9Smzde6q-IeDgu5rDlGTQ1SDf7n-5gik5HNNJdfCUuJyGzqVUdJf02X3E1BOu447k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271" y="1284633"/>
              <a:ext cx="512453" cy="512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2679969" y="1683106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Filebeat</a:t>
              </a:r>
              <a:endPara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수집</a:t>
              </a:r>
              <a:endParaRPr lang="ko-KR" altLang="en-US" sz="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059376" y="1375804"/>
            <a:ext cx="1886290" cy="2725270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15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목표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 웹 접근이력 검토서 자동화 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635646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Spring boot </a:t>
            </a:r>
            <a:r>
              <a:rPr lang="ko-KR" altLang="en-US" dirty="0" smtClean="0"/>
              <a:t>환경에서의 </a:t>
            </a:r>
            <a:r>
              <a:rPr lang="en-US" altLang="ko-KR" dirty="0" err="1" smtClean="0"/>
              <a:t>ElasticSearch</a:t>
            </a:r>
            <a:r>
              <a:rPr lang="ko-KR" altLang="en-US" dirty="0"/>
              <a:t> </a:t>
            </a:r>
            <a:r>
              <a:rPr lang="ko-KR" altLang="en-US" dirty="0" smtClean="0"/>
              <a:t>구동 위한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CC9900"/>
                </a:solidFill>
              </a:rPr>
              <a:t>관리자 웹 접근이력 검토서 작성 자동화</a:t>
            </a:r>
            <a:endParaRPr lang="en-US" altLang="ko-KR" dirty="0">
              <a:solidFill>
                <a:srgbClr val="CC99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Kibana</a:t>
            </a:r>
            <a:r>
              <a:rPr lang="ko-KR" altLang="en-US" dirty="0" smtClean="0">
                <a:solidFill>
                  <a:srgbClr val="FF0000"/>
                </a:solidFill>
              </a:rPr>
              <a:t>와 연동하여 조회 값에 따른 다양한 그래프 생성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25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RDMS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RDBMS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482" name="Picture 2" descr="https://lh5.googleusercontent.com/J7F1xUpXS9NF1VL-tvzcO9OkGQwXNV4W1OYce0yxD8kGy9u_BRbKS3X7NXHjJgFfLTSdkAKALn9FGLeUWFu4-n_1p8pPMgShf3vEdGfP7DargtSfhJJlseNCSmdQ_LkEAetKHzN-lQ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54" y="1336024"/>
            <a:ext cx="4886972" cy="27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0"/>
            <a:ext cx="8255010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492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•Mapping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Mapping 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62" y="1347614"/>
            <a:ext cx="615866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8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40158" y="1526581"/>
            <a:ext cx="4605596" cy="77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15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Aggregation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개념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0" name="Picture 2" descr="C:\Users\user\Desktop\1조 프로젝트\최종 이미지\바나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1" y="2918133"/>
            <a:ext cx="304644" cy="3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04" y="2932717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1조 프로젝트\최종 이미지\사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94" y="2924797"/>
            <a:ext cx="474484" cy="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2451" y="244845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Query(“</a:t>
            </a:r>
            <a:r>
              <a:rPr lang="ko-KR" altLang="en-US" dirty="0" smtClean="0"/>
              <a:t>과일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5340" y="24341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Aggregation(“</a:t>
            </a:r>
            <a:r>
              <a:rPr lang="ko-KR" altLang="en-US" dirty="0" smtClean="0"/>
              <a:t>과일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  <p:pic>
        <p:nvPicPr>
          <p:cNvPr id="18" name="Picture 4" descr="C:\Users\user\Desktop\1조 프로젝트\최종 이미지\사과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73" y="2938328"/>
            <a:ext cx="474484" cy="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00" y="2951960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ser\Desktop\1조 프로젝트\최종 이미지\바나나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53" y="2931764"/>
            <a:ext cx="304644" cy="3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17" y="2921306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32" y="2938328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user\Desktop\1조 프로젝트\최종 이미지\사과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86" y="2930408"/>
            <a:ext cx="474484" cy="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5930" y="2952647"/>
            <a:ext cx="62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12937" y="2946248"/>
            <a:ext cx="62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01424" y="2952647"/>
            <a:ext cx="62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24" idx="2"/>
            <a:endCxn id="7" idx="0"/>
          </p:cNvCxnSpPr>
          <p:nvPr/>
        </p:nvCxnSpPr>
        <p:spPr>
          <a:xfrm>
            <a:off x="2897028" y="3304155"/>
            <a:ext cx="237242" cy="27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8510" y="3580922"/>
            <a:ext cx="11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SearchHit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4" idx="2"/>
            <a:endCxn id="10" idx="0"/>
          </p:cNvCxnSpPr>
          <p:nvPr/>
        </p:nvCxnSpPr>
        <p:spPr>
          <a:xfrm>
            <a:off x="5067206" y="3321979"/>
            <a:ext cx="259162" cy="25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7864" y="3580922"/>
            <a:ext cx="9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Bucket</a:t>
            </a:r>
            <a:endParaRPr lang="ko-KR" altLang="en-US" dirty="0"/>
          </a:p>
        </p:txBody>
      </p:sp>
      <p:pic>
        <p:nvPicPr>
          <p:cNvPr id="2053" name="Picture 5" descr="C:\Users\user\Desktop\1조 프로젝트\최종 이미지\자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12" y="1774567"/>
            <a:ext cx="382314" cy="3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1조 프로젝트\최종 이미지\연필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00" y="1801454"/>
            <a:ext cx="357459" cy="3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Users\user\Desktop\1조 프로젝트\최종 이미지\연필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59" y="1789026"/>
            <a:ext cx="357459" cy="3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user\Desktop\1조 프로젝트\최종 이미지\연필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53" y="1801454"/>
            <a:ext cx="357459" cy="3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user\Desktop\1조 프로젝트\최종 이미지\자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4" y="1776599"/>
            <a:ext cx="382314" cy="3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user\Desktop\1조 프로젝트\최종 이미지\바나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19" y="1758583"/>
            <a:ext cx="304644" cy="3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90" y="1801454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user\Desktop\1조 프로젝트\최종 이미지\사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45" y="1793533"/>
            <a:ext cx="474484" cy="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51" y="1786698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user\Desktop\1조 프로젝트\최종 이미지\포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84" y="1785306"/>
            <a:ext cx="357907" cy="3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user\Desktop\1조 프로젝트\최종 이미지\사과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75" y="1770858"/>
            <a:ext cx="474484" cy="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34868" y="1341915"/>
            <a:ext cx="2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myIndex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myType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70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요청에서 응답까지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302254"/>
            <a:ext cx="77294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en-US" altLang="ko-KR" sz="1400" dirty="0" err="1" smtClean="0"/>
              <a:t>QueryBuilder</a:t>
            </a:r>
            <a:r>
              <a:rPr lang="en-US" altLang="ko-KR" sz="1400" dirty="0" smtClean="0"/>
              <a:t> or </a:t>
            </a:r>
            <a:r>
              <a:rPr lang="en-US" altLang="ko-KR" sz="1400" dirty="0" err="1" smtClean="0"/>
              <a:t>AggregationBuilder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RequestBuilder</a:t>
            </a:r>
            <a:r>
              <a:rPr lang="en-US" altLang="ko-KR" sz="1400" dirty="0" smtClean="0"/>
              <a:t>(index, type, </a:t>
            </a:r>
            <a:r>
              <a:rPr lang="en-US" altLang="ko-KR" sz="1400" dirty="0" err="1" smtClean="0"/>
              <a:t>querybuilder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aggregationbuilder</a:t>
            </a:r>
            <a:r>
              <a:rPr lang="en-US" altLang="ko-KR" sz="1400" dirty="0" smtClean="0"/>
              <a:t>, … )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       	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3) </a:t>
            </a:r>
            <a:r>
              <a:rPr lang="en-US" altLang="ko-KR" sz="1400" dirty="0" err="1" smtClean="0"/>
              <a:t>SearchResponse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4) </a:t>
            </a:r>
            <a:r>
              <a:rPr lang="en-US" altLang="ko-KR" sz="1400" dirty="0" err="1" smtClean="0"/>
              <a:t>SearchResponse</a:t>
            </a:r>
            <a:r>
              <a:rPr lang="ko-KR" altLang="en-US" sz="1400" dirty="0" smtClean="0"/>
              <a:t>의 가공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를 사용한 경우 </a:t>
            </a:r>
            <a:endParaRPr lang="en-US" altLang="ko-KR" sz="1400" dirty="0" smtClean="0"/>
          </a:p>
          <a:p>
            <a:r>
              <a:rPr lang="en-US" altLang="ko-KR" sz="1400" dirty="0" smtClean="0"/>
              <a:t>	 	</a:t>
            </a:r>
            <a:r>
              <a:rPr lang="en-US" altLang="ko-KR" sz="1400" dirty="0" err="1" smtClean="0"/>
              <a:t>getHits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 	2) Aggregation</a:t>
            </a:r>
            <a:r>
              <a:rPr lang="ko-KR" altLang="en-US" sz="1400" dirty="0" smtClean="0"/>
              <a:t>을 사용한 경우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		</a:t>
            </a:r>
            <a:r>
              <a:rPr lang="en-US" altLang="ko-KR" sz="1400" dirty="0" err="1" smtClean="0"/>
              <a:t>getHits</a:t>
            </a:r>
            <a:r>
              <a:rPr lang="en-US" altLang="ko-KR" sz="1400" dirty="0" smtClean="0"/>
              <a:t>(),</a:t>
            </a:r>
          </a:p>
          <a:p>
            <a:r>
              <a:rPr lang="en-US" altLang="ko-KR" sz="1400" dirty="0" smtClean="0"/>
              <a:t>	 	</a:t>
            </a:r>
            <a:r>
              <a:rPr lang="en-US" altLang="ko-KR" sz="1400" dirty="0" err="1" smtClean="0"/>
              <a:t>getAggregations</a:t>
            </a:r>
            <a:r>
              <a:rPr lang="en-US" altLang="ko-KR" sz="1400" dirty="0" smtClean="0"/>
              <a:t>().get(</a:t>
            </a:r>
            <a:r>
              <a:rPr lang="en-US" altLang="ko-KR" sz="1400" dirty="0" err="1" smtClean="0"/>
              <a:t>aggsName</a:t>
            </a:r>
            <a:r>
              <a:rPr lang="en-US" altLang="ko-KR" sz="1400" dirty="0" smtClean="0"/>
              <a:t>) = Terms   +  .</a:t>
            </a:r>
            <a:r>
              <a:rPr lang="en-US" altLang="ko-KR" sz="1400" dirty="0" err="1" smtClean="0"/>
              <a:t>getBucket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8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15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QueryBuilder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AggregationBuilder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6" y="1396641"/>
            <a:ext cx="4896544" cy="21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82733"/>
            <a:ext cx="4896544" cy="55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8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15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SearchResponse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RequestBuilder.get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33" y="1563624"/>
            <a:ext cx="7299285" cy="208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25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RDMS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SearchResponse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</a:t>
            </a:r>
            <a:r>
              <a:rPr lang="ko-KR" altLang="en-US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44" y="1319734"/>
            <a:ext cx="5760463" cy="3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0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89978" y="1675904"/>
            <a:ext cx="27640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</a:t>
            </a:r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en-US" altLang="ko-KR" sz="20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명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15816" y="1851670"/>
            <a:ext cx="3312368" cy="14401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29183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294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25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RDMS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기능별 모듈화를 통한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Code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간소화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0" y="1995686"/>
            <a:ext cx="736427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1" y="4512207"/>
            <a:ext cx="7364276" cy="4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4" y="1386962"/>
            <a:ext cx="67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sz="1600" dirty="0" smtClean="0"/>
              <a:t>2018-08-27~2018-09-02 </a:t>
            </a:r>
            <a:r>
              <a:rPr lang="ko-KR" altLang="en-US" sz="1600" dirty="0" err="1" smtClean="0"/>
              <a:t>서비스명이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unicro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이고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loginY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35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관리자별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접근이력 검토서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347614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접근 </a:t>
            </a:r>
            <a:r>
              <a:rPr lang="ko-KR" altLang="en-US" dirty="0"/>
              <a:t>기록 </a:t>
            </a:r>
            <a:r>
              <a:rPr lang="ko-KR" altLang="en-US" dirty="0" smtClean="0"/>
              <a:t>및 로그인 성공횟수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근무시간 </a:t>
            </a:r>
            <a:r>
              <a:rPr lang="ko-KR" altLang="en-US" dirty="0"/>
              <a:t>외 접근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</a:t>
            </a:r>
            <a:r>
              <a:rPr lang="en-US" altLang="ko" dirty="0"/>
              <a:t>IP  </a:t>
            </a:r>
            <a:r>
              <a:rPr lang="ko-KR" altLang="en-US" dirty="0"/>
              <a:t>접근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무단조회 </a:t>
            </a:r>
            <a:r>
              <a:rPr lang="ko-KR" altLang="en-US" dirty="0"/>
              <a:t>및 </a:t>
            </a:r>
            <a:r>
              <a:rPr lang="ko-KR" altLang="en-US" dirty="0" smtClean="0"/>
              <a:t>비 </a:t>
            </a:r>
            <a:r>
              <a:rPr lang="ko-KR" altLang="en-US" dirty="0"/>
              <a:t>인가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과다조회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개인정보 다운로드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58510"/>
            <a:ext cx="2160240" cy="323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잘린 사각형 24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15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Document CRUD 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테스팅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912800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GenerateForm.java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912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윤여태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47665" y="1856611"/>
            <a:ext cx="6759823" cy="2041207"/>
            <a:chOff x="1547665" y="1856611"/>
            <a:chExt cx="6759823" cy="2041207"/>
          </a:xfrm>
        </p:grpSpPr>
        <p:sp>
          <p:nvSpPr>
            <p:cNvPr id="2" name="TextBox 1"/>
            <p:cNvSpPr txBox="1"/>
            <p:nvPr/>
          </p:nvSpPr>
          <p:spPr>
            <a:xfrm>
              <a:off x="1547665" y="1856611"/>
              <a:ext cx="25922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getLoginData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err="1" smtClean="0"/>
                <a:t>getOvertimeAccess</a:t>
              </a:r>
              <a:endParaRPr lang="en-US" altLang="ko-KR" dirty="0" smtClean="0"/>
            </a:p>
            <a:p>
              <a:r>
                <a:rPr lang="en-US" altLang="ko-KR" dirty="0" err="1" smtClean="0"/>
                <a:t>getIpValidation</a:t>
              </a:r>
              <a:r>
                <a:rPr lang="en-US" altLang="ko-KR" dirty="0" smtClean="0"/>
                <a:t>()</a:t>
              </a:r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getExcessiveAccess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err="1" smtClean="0"/>
                <a:t>getDownloadCount</a:t>
              </a:r>
              <a:r>
                <a:rPr lang="en-US" altLang="ko-KR" dirty="0" smtClean="0"/>
                <a:t>()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7088" y="1866493"/>
              <a:ext cx="3600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접근 </a:t>
              </a:r>
              <a:r>
                <a:rPr lang="ko-KR" altLang="en-US" dirty="0"/>
                <a:t>기록 </a:t>
              </a:r>
              <a:r>
                <a:rPr lang="ko-KR" altLang="en-US" dirty="0" smtClean="0"/>
                <a:t>및 로그인 성공횟수</a:t>
              </a:r>
              <a:endParaRPr lang="en-US" altLang="ko-KR" dirty="0" smtClean="0"/>
            </a:p>
            <a:p>
              <a:r>
                <a:rPr lang="ko-KR" altLang="en-US" dirty="0" smtClean="0"/>
                <a:t>근무시간 </a:t>
              </a:r>
              <a:r>
                <a:rPr lang="ko-KR" altLang="en-US" dirty="0"/>
                <a:t>외 접근 </a:t>
              </a:r>
              <a:endParaRPr lang="en-US" altLang="ko-KR" dirty="0" smtClean="0"/>
            </a:p>
            <a:p>
              <a:r>
                <a:rPr lang="ko-KR" altLang="en-US" dirty="0" smtClean="0"/>
                <a:t>외부 </a:t>
              </a:r>
              <a:r>
                <a:rPr lang="en-US" altLang="ko" dirty="0"/>
                <a:t>IP  </a:t>
              </a:r>
              <a:r>
                <a:rPr lang="ko-KR" altLang="en-US" dirty="0"/>
                <a:t>접근 </a:t>
              </a:r>
              <a:endParaRPr lang="en-US" altLang="ko-KR" dirty="0" smtClean="0"/>
            </a:p>
            <a:p>
              <a:r>
                <a:rPr lang="ko-KR" altLang="en-US" dirty="0" smtClean="0"/>
                <a:t>무단조회 </a:t>
              </a:r>
              <a:r>
                <a:rPr lang="ko-KR" altLang="en-US" dirty="0"/>
                <a:t>및 </a:t>
              </a:r>
              <a:r>
                <a:rPr lang="ko-KR" altLang="en-US" dirty="0" smtClean="0"/>
                <a:t>비 </a:t>
              </a:r>
              <a:r>
                <a:rPr lang="ko-KR" altLang="en-US" dirty="0"/>
                <a:t>인가 </a:t>
              </a:r>
              <a:r>
                <a:rPr lang="ko-KR" altLang="en-US" dirty="0" smtClean="0"/>
                <a:t>접근</a:t>
              </a:r>
              <a:endParaRPr lang="en-US" altLang="ko-KR" dirty="0" smtClean="0"/>
            </a:p>
            <a:p>
              <a:r>
                <a:rPr lang="ko-KR" altLang="en-US" dirty="0" smtClean="0"/>
                <a:t>과다조회 </a:t>
              </a:r>
              <a:endParaRPr lang="en-US" altLang="ko-KR" dirty="0" smtClean="0"/>
            </a:p>
            <a:p>
              <a:r>
                <a:rPr lang="ko-KR" altLang="en-US" dirty="0" smtClean="0"/>
                <a:t>개인정보 다운로드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959932" y="2245843"/>
            <a:ext cx="638543" cy="1224136"/>
          </a:xfrm>
          <a:prstGeom prst="rightArrow">
            <a:avLst>
              <a:gd name="adj1" fmla="val 30959"/>
              <a:gd name="adj2" fmla="val 542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30451" y="195486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</a:t>
            </a:r>
          </a:p>
          <a:p>
            <a:pPr algn="ctr"/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Picture 3" descr="C:\Users\user\Desktop\1조 프로젝트\최종 이미지\175.115.95.21 - 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"/>
            <a:ext cx="8244408" cy="43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0528" y="28300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</a:t>
            </a:r>
          </a:p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기간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</a:t>
            </a:r>
            <a:r>
              <a:rPr lang="ko-KR" altLang="en-US" sz="1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33" y="309250"/>
            <a:ext cx="5288061" cy="17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33" y="2324483"/>
            <a:ext cx="5288061" cy="19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96552" y="26828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</a:t>
            </a:r>
          </a:p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 출력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5" y="422235"/>
            <a:ext cx="7472674" cy="56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75606"/>
            <a:ext cx="7489701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34" y="4374866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2" y="4513907"/>
            <a:ext cx="2016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소감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589" y="1635646"/>
            <a:ext cx="100860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소감</a:t>
            </a:r>
            <a:endParaRPr lang="en-US" altLang="ko-KR" sz="3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4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89978" y="1834827"/>
            <a:ext cx="276404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이채희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시각화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/UI</a:t>
            </a:r>
          </a:p>
          <a:p>
            <a:pPr algn="ctr"/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5816" y="1851670"/>
            <a:ext cx="3312368" cy="14401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329183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228184" y="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710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798218" y="1585643"/>
            <a:ext cx="4446190" cy="2227443"/>
          </a:xfrm>
          <a:prstGeom prst="rect">
            <a:avLst/>
          </a:prstGeom>
          <a:solidFill>
            <a:srgbClr val="F2F2F2"/>
          </a:solidFill>
          <a:ln>
            <a:noFill/>
            <a:prstDash val="sysDash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대각선 방향의 모서리가 잘린 사각형 79"/>
          <p:cNvSpPr/>
          <p:nvPr/>
        </p:nvSpPr>
        <p:spPr>
          <a:xfrm>
            <a:off x="470971" y="827581"/>
            <a:ext cx="8255010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Web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2060" y="1375804"/>
            <a:ext cx="1197797" cy="2725270"/>
            <a:chOff x="1358525" y="1419623"/>
            <a:chExt cx="1197797" cy="2725270"/>
          </a:xfrm>
        </p:grpSpPr>
        <p:pic>
          <p:nvPicPr>
            <p:cNvPr id="6146" name="Picture 2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1419623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2340260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3260897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8525" y="2026621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3C78D8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172.21.25.84</a:t>
              </a:r>
              <a:endParaRPr kumimoji="1" lang="ko-KR" altLang="ko-KR" sz="8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8525" y="2947258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76</a:t>
              </a:r>
              <a:endParaRPr kumimoji="1" lang="ko-KR" altLang="ko-KR" sz="800" dirty="0">
                <a:solidFill>
                  <a:schemeClr val="accent6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8525" y="3867894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77</a:t>
              </a:r>
              <a:endParaRPr kumimoji="1" lang="ko-KR" altLang="ko-KR" sz="800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35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3603132"/>
            <a:ext cx="164818" cy="1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167412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44" y="268691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2571098" y="2671325"/>
            <a:ext cx="1205218" cy="13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5" idx="3"/>
          </p:cNvCxnSpPr>
          <p:nvPr/>
        </p:nvCxnSpPr>
        <p:spPr>
          <a:xfrm flipV="1">
            <a:off x="2552180" y="2671325"/>
            <a:ext cx="1224136" cy="10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779912" y="2045209"/>
            <a:ext cx="814907" cy="1070114"/>
            <a:chOff x="3748576" y="2008369"/>
            <a:chExt cx="814907" cy="1070114"/>
          </a:xfrm>
        </p:grpSpPr>
        <p:pic>
          <p:nvPicPr>
            <p:cNvPr id="6153" name="Picture 9" descr="https://lh3.googleusercontent.com/57rdabG0eSKguRxPhHqnh3ZupZfXZHfdNA-SmAMPVfcgh97GZUC6c5iz5d6dj9_GbkrYvW-hQ0VeaTVgGL18Xz_4fEAlekHXkMt8cN6jVguN--mrCBs4W-u57haxYdFOOeaw7pRxGM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576" y="2188555"/>
              <a:ext cx="814907" cy="81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759985" y="2795713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LogStash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6882" y="2008369"/>
              <a:ext cx="78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가</a:t>
              </a:r>
              <a:r>
                <a:rPr lang="ko-KR" altLang="en-US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공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20272" y="2021658"/>
            <a:ext cx="1224136" cy="1093665"/>
            <a:chOff x="6732713" y="2048297"/>
            <a:chExt cx="1224136" cy="1093665"/>
          </a:xfrm>
        </p:grpSpPr>
        <p:pic>
          <p:nvPicPr>
            <p:cNvPr id="6159" name="Picture 15" descr="https://lh3.googleusercontent.com/GTvSjnSDc5f2YpWfM_gR_IOkMvsqSXUiDVKSD8WV97gxh9tGw7grNi1CgB9h3Zq0ZMVjnNZwt6fqk0cTjvsR30ST-3iietTUEzLenbkaB6INHc2nTAYnOjtTFtnxEsXM6r-WTtS_04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994" y="2259652"/>
              <a:ext cx="777574" cy="777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48737" y="2859192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Kibana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713" y="204829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시각화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 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탐색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20072" y="2013958"/>
            <a:ext cx="1396733" cy="1131438"/>
            <a:chOff x="4903459" y="1944326"/>
            <a:chExt cx="1396733" cy="1131438"/>
          </a:xfrm>
        </p:grpSpPr>
        <p:pic>
          <p:nvPicPr>
            <p:cNvPr id="6157" name="Picture 13" descr="https://lh6.googleusercontent.com/O_PxpWWC3sm_qMPiRV_EzlEi5aXbGm3Dy2_WGZX1GSAAbLDmiyNTPb1G6lNgF7UjPdpmhGxVb8SptxUQSzFiW0h04Rdcg5w74dq2JzV3WF4U1sNX_1mPBN_4Yc8ndpiMn6kaNBEG18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25" y="2232963"/>
              <a:ext cx="632000" cy="6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5098032" y="2775682"/>
              <a:ext cx="10075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03459" y="1944326"/>
              <a:ext cx="139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검색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분석</a:t>
              </a:r>
              <a:r>
                <a:rPr lang="en-US" altLang="ko-KR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저장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cxnSp>
        <p:nvCxnSpPr>
          <p:cNvPr id="45" name="직선 화살표 연결선 44"/>
          <p:cNvCxnSpPr>
            <a:stCxn id="38" idx="3"/>
          </p:cNvCxnSpPr>
          <p:nvPr/>
        </p:nvCxnSpPr>
        <p:spPr>
          <a:xfrm>
            <a:off x="2567362" y="1764122"/>
            <a:ext cx="1208954" cy="90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6422230" y="2593669"/>
            <a:ext cx="797398" cy="282773"/>
            <a:chOff x="6422230" y="2593669"/>
            <a:chExt cx="797398" cy="282773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4632187" y="2592694"/>
            <a:ext cx="797398" cy="282773"/>
            <a:chOff x="6422230" y="2593669"/>
            <a:chExt cx="797398" cy="282773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463273" y="3452475"/>
            <a:ext cx="118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분석 서버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9" name="Picture 11" descr="https://lh6.googleusercontent.com/JiNITcqKLUIuJEoogqQrRP3PuhzPAUZkp_6K-wa-ZJHPgokGfS394GAueB-hbxPWwuhkbIrdyJg-0fk0D8hsGEH6NWhyk9dmwjMEKSMr-MV6azFso-WMZRHmuCx3SwEhybM-86ahPA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28" y="2619771"/>
            <a:ext cx="249475" cy="2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Web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이채희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27584" y="2159967"/>
            <a:ext cx="792088" cy="813971"/>
            <a:chOff x="2679969" y="1284633"/>
            <a:chExt cx="792088" cy="813971"/>
          </a:xfrm>
        </p:grpSpPr>
        <p:pic>
          <p:nvPicPr>
            <p:cNvPr id="58" name="Picture 17" descr="https://lh3.googleusercontent.com/Il8iIxjIyKdiMvbSMwjhsJ9raMOJUOKU3TjNy9f6OSslR-aPloFmHNd-rwYm5cC3iXqa09jX4I9Smzde6q-IeDgu5rDlGTQ1SDf7n-5gik5HNNJdfCUuJyGzqVUdJf02X3E1BOu447k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271" y="1284633"/>
              <a:ext cx="512453" cy="512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2679969" y="1683106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Filebeat</a:t>
              </a:r>
              <a:endPara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수집</a:t>
              </a:r>
              <a:endParaRPr lang="ko-KR" altLang="en-US" sz="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971227" y="1347614"/>
            <a:ext cx="1417197" cy="2725270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512" y="123478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 : </a:t>
            </a:r>
            <a:r>
              <a:rPr lang="en-US" altLang="ko-KR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달</a:t>
            </a:r>
            <a:r>
              <a:rPr lang="en-US" altLang="ko-KR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 로그인 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건수 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성공</a:t>
            </a:r>
            <a:r>
              <a:rPr lang="en-US" altLang="ko-KR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실패 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5526"/>
            <a:ext cx="2016224" cy="455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43558"/>
            <a:ext cx="2225866" cy="38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대각선 방향의 모서리가 잘린 사각형 1"/>
          <p:cNvSpPr/>
          <p:nvPr/>
        </p:nvSpPr>
        <p:spPr>
          <a:xfrm>
            <a:off x="490363" y="827581"/>
            <a:ext cx="8208912" cy="3256337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160" y="9049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ko-KR" altLang="en-US" sz="14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팀명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 개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명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53020" y="1710248"/>
            <a:ext cx="6270481" cy="1824167"/>
            <a:chOff x="1397863" y="1800490"/>
            <a:chExt cx="6270481" cy="1824167"/>
          </a:xfrm>
        </p:grpSpPr>
        <p:pic>
          <p:nvPicPr>
            <p:cNvPr id="1035" name="Picture 11" descr="https://lh4.googleusercontent.com/PvtldnHKDvlLQruDBT4EkkMvIJoqjS412wDO4Q5vR60KSi9o4U772mIEiWVo4mitHGGYXGXDbuxrwy8rgd1VPgy4YJ5SDkQ2iEjnZfNd0pZUP0Jlo1GiN8QorUlmWGq6ej8aKVsQPB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079" y="1800490"/>
              <a:ext cx="960081" cy="761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s://lh6.googleusercontent.com/JgBaH8yStm0VGwIY3t_Pdp8u5qsRDZF_0DO3p8CIb6cPj32PYWyQH1DCAIxhF2fiKToLiOYRlSaV8yH3fYFA06xDfeFSgkw23-3tb0b-CgCJPGXJDyfUEi-PV1mI8nT6Q82RhPw1oC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995" y="2048313"/>
              <a:ext cx="247269" cy="24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user\Downloads\equ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24" y="1949116"/>
              <a:ext cx="285812" cy="445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C:\Users\user\Downloads\log-file-forma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296" y="1846508"/>
              <a:ext cx="650875" cy="65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3" descr="https://lh6.googleusercontent.com/JgBaH8yStm0VGwIY3t_Pdp8u5qsRDZF_0DO3p8CIb6cPj32PYWyQH1DCAIxhF2fiKToLiOYRlSaV8yH3fYFA06xDfeFSgkw23-3tb0b-CgCJPGXJDyfUEi-PV1mI8nT6Q82RhPw1oC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995" y="3154423"/>
              <a:ext cx="247269" cy="24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C:\Users\user\Downloads\equ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24" y="3055226"/>
              <a:ext cx="285812" cy="445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9" descr="C:\Users\user\Downloads\log-file-forma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296" y="2952618"/>
              <a:ext cx="650875" cy="65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364088" y="1919861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ELog</a:t>
              </a:r>
              <a:endPara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088" y="3016445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DaLog</a:t>
              </a:r>
              <a:endPara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1046" name="Picture 22" descr="https://lh4.googleusercontent.com/UWhDOIKhxGZ6VtVgJWYmkLBcXyrWPIISQEe_9W3gH6Kh0eL3FKU9FD3NyKALtxhCfSqMpucTo3TSiNsyeC_6dEn7L16jNoJRj4675qgyVYChCnLZQQDYc28kh-nunka_QVN-v0WoiB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63" y="2959350"/>
              <a:ext cx="1218511" cy="665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0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512" y="123478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 :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특정 </a:t>
            </a:r>
            <a:r>
              <a:rPr lang="en-US" altLang="ko-KR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어떤 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서비스에 대해 접근 건수가 </a:t>
            </a:r>
            <a:r>
              <a:rPr lang="en-US" altLang="ko-KR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 </a:t>
            </a:r>
            <a:r>
              <a:rPr lang="ko-KR" altLang="en-US" sz="1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이상일 경우</a:t>
            </a:r>
            <a:r>
              <a:rPr lang="en-US" altLang="ko-KR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과다 조회라고 판단</a:t>
            </a:r>
            <a:r>
              <a:rPr lang="en-US" altLang="ko-KR" sz="12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14" y="475495"/>
            <a:ext cx="3501748" cy="45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Result-1</a:t>
            </a:r>
          </a:p>
          <a:p>
            <a:pPr algn="ctr"/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1739"/>
            <a:ext cx="5994654" cy="50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Result-2</a:t>
            </a: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“size”:0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-9829"/>
            <a:ext cx="2269297" cy="515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3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349"/>
            <a:ext cx="6984776" cy="354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9631" y="3867894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2"/>
              </a:rPr>
              <a:t>https://github.com/LEECHAEHEE/elogdalog/wiki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588" y="1094697"/>
            <a:ext cx="7119257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달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 모든 접속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기록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달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 로그인 내역 및 성공 실패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횟수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근무 시간 외 접근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평일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 이전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19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 이후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주말휴일 접근 내역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외부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접근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175.115.92.120(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혹은 개발 서버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172.21.25.*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서비스별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과다조회 검색</a:t>
            </a:r>
          </a:p>
        </p:txBody>
      </p:sp>
    </p:spTree>
    <p:extLst>
      <p:ext uri="{BB962C8B-B14F-4D97-AF65-F5344CB8AC3E}">
        <p14:creationId xmlns:p14="http://schemas.microsoft.com/office/powerpoint/2010/main" val="20085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252536" y="268663"/>
            <a:ext cx="403244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 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field &amp; Painless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27157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스크립트 필드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5" y="915566"/>
            <a:ext cx="8657614" cy="41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8475" y="3507854"/>
            <a:ext cx="86576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4" y="892028"/>
            <a:ext cx="7632848" cy="416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252536" y="268663"/>
            <a:ext cx="403244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 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field &amp; Painless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35" name="Picture 11" descr="C:\Users\user\Desktop\새 폴더\Screenshot 2018-09-19 at 19.32.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6" y="226277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Desktop\새 폴더\Screenshot 2018-09-19 at 19.30.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7760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user\Desktop\새 폴더\Screenshot 2018-09-19 at 19.31.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6277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user\Desktop\새 폴더\Screenshot 2018-09-19 at 19.31.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6277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esktop\새 폴더\Screenshot 2018-09-19 at 19.31.4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6" y="77760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user\Desktop\새 폴더\Screenshot 2018-09-19 at 19.31.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8432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user\Desktop\새 폴더\Screenshot 2018-09-19 at 19.32.1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8432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user\Desktop\새 폴더\Screenshot 2018-09-19 at 19.33.2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6277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7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Dashboard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Dashboard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63688" y="2427734"/>
            <a:ext cx="2000741" cy="1584943"/>
            <a:chOff x="822139" y="1140115"/>
            <a:chExt cx="2000741" cy="1584943"/>
          </a:xfrm>
        </p:grpSpPr>
        <p:pic>
          <p:nvPicPr>
            <p:cNvPr id="12293" name="Picture 5" descr="C:\Users\user\Desktop\dashboardicon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7" t="4649" r="12616" b="11753"/>
            <a:stretch/>
          </p:blipFill>
          <p:spPr bwMode="auto">
            <a:xfrm>
              <a:off x="934330" y="1140115"/>
              <a:ext cx="1776361" cy="115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22139" y="2355726"/>
              <a:ext cx="2000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Home dashboard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642563" y="434678"/>
            <a:ext cx="1843390" cy="1578924"/>
            <a:chOff x="3673124" y="1146134"/>
            <a:chExt cx="1843390" cy="1578924"/>
          </a:xfrm>
        </p:grpSpPr>
        <p:pic>
          <p:nvPicPr>
            <p:cNvPr id="10" name="Picture 5" descr="C:\Users\user\Desktop\dashboardicon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7" t="4649" r="12616" b="11753"/>
            <a:stretch/>
          </p:blipFill>
          <p:spPr bwMode="auto">
            <a:xfrm>
              <a:off x="3706638" y="1146134"/>
              <a:ext cx="1776361" cy="115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673124" y="2355726"/>
              <a:ext cx="1843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</a:t>
              </a:r>
              <a:r>
                <a:rPr lang="en-US" altLang="ko-KR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</a:t>
              </a:r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/id dashboard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64088" y="2427734"/>
            <a:ext cx="2123210" cy="1624826"/>
            <a:chOff x="5694719" y="2540392"/>
            <a:chExt cx="2123210" cy="1624826"/>
          </a:xfrm>
        </p:grpSpPr>
        <p:pic>
          <p:nvPicPr>
            <p:cNvPr id="11" name="Picture 5" descr="C:\Users\user\Desktop\dashboardicon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7" t="4649" r="12616" b="11753"/>
            <a:stretch/>
          </p:blipFill>
          <p:spPr bwMode="auto">
            <a:xfrm>
              <a:off x="5868144" y="2540392"/>
              <a:ext cx="1776361" cy="115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694719" y="3795886"/>
              <a:ext cx="2123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Service dashboard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2294" name="Picture 6" descr="C:\Users\user\Desktop\re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81" y="2231607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Dashboard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0" y="1347614"/>
            <a:ext cx="88920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1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대각선 방향의 모서리가 잘린 사각형 1"/>
          <p:cNvSpPr/>
          <p:nvPr/>
        </p:nvSpPr>
        <p:spPr>
          <a:xfrm>
            <a:off x="490363" y="827581"/>
            <a:ext cx="8208912" cy="3256337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160" y="9049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프로젝트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 개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6" name="Picture 8" descr="https://lh6.googleusercontent.com/GdDrhm08wmkQfX-tLPmSVRs8xjmAbibrxYWy0f2Pve1avYeXX8UsWfNrs502JSHf09m5X16VBfZXDp6zgg7DkmbYqb5YPg4tvaaz5S395qrcIGSZBOIkWz7Q_bDkD6ADmSaM7ScsFv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0" r="56157" b="9546"/>
          <a:stretch/>
        </p:blipFill>
        <p:spPr bwMode="auto">
          <a:xfrm>
            <a:off x="5868144" y="1347614"/>
            <a:ext cx="2016224" cy="26662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537491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주제</a:t>
            </a:r>
            <a:endParaRPr lang="en-US" altLang="ko-KR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ELK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활용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 페이지 접근 이력 로그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2680759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목표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 웹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접근이력 검토서 작성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자동화를 통한 업무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효율성 향상</a:t>
            </a:r>
          </a:p>
        </p:txBody>
      </p:sp>
    </p:spTree>
    <p:extLst>
      <p:ext uri="{BB962C8B-B14F-4D97-AF65-F5344CB8AC3E}">
        <p14:creationId xmlns:p14="http://schemas.microsoft.com/office/powerpoint/2010/main" val="20104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36512" y="2686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URI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121" y="1090940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공통 주소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_g=[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갱신 간격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기간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_a=[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 정보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3285" y="2139702"/>
            <a:ext cx="9177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_g=(</a:t>
            </a:r>
            <a:r>
              <a:rPr lang="en-US" altLang="ko-KR" sz="1200" dirty="0" err="1"/>
              <a:t>refreshInterval</a:t>
            </a:r>
            <a:r>
              <a:rPr lang="en-US" altLang="ko-KR" sz="1200" dirty="0"/>
              <a:t>:(pause:!t,value:0),time:(from:'2018-09-11T15:00:00.000Z',mode:absolute,to:'2018-09-12T14:59:59.999Z'))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1784" y="3384530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Rison 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(JSON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포맷의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데이터를 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URI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 넘기기 위한 포맷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05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5856" y="1090940"/>
            <a:ext cx="19442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3243" y="4374866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870" y="4529809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URI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7150" y="4593334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572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_g=(</a:t>
            </a:r>
            <a:r>
              <a:rPr lang="en-US" altLang="ko-KR" sz="1200" dirty="0" err="1" smtClean="0"/>
              <a:t>refreshInterval</a:t>
            </a:r>
            <a:r>
              <a:rPr lang="en-US" altLang="ko-KR" sz="1200" dirty="0" smtClean="0"/>
              <a:t>:(pause:!t,value:0),time:(from:'2018-09-11T15:00:00.000Z',mode:absolute,to:'2018-09-12T14:59:59.999Z'))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154659" y="1799416"/>
            <a:ext cx="288032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{  </a:t>
            </a:r>
            <a:br>
              <a:rPr lang="en-US" altLang="ko-KR" sz="1100" dirty="0"/>
            </a:br>
            <a:r>
              <a:rPr lang="en-US" altLang="ko-KR" sz="1100" dirty="0"/>
              <a:t>   "</a:t>
            </a:r>
            <a:r>
              <a:rPr lang="en-US" altLang="ko-KR" sz="1100" dirty="0" err="1"/>
              <a:t>refreshInterval</a:t>
            </a:r>
            <a:r>
              <a:rPr lang="en-US" altLang="ko-KR" sz="1100" dirty="0"/>
              <a:t>":{  </a:t>
            </a:r>
            <a:br>
              <a:rPr lang="en-US" altLang="ko-KR" sz="1100" dirty="0"/>
            </a:br>
            <a:r>
              <a:rPr lang="en-US" altLang="ko-KR" sz="1100" dirty="0"/>
              <a:t>      "</a:t>
            </a:r>
            <a:r>
              <a:rPr lang="en-US" altLang="ko-KR" sz="1100" dirty="0" err="1"/>
              <a:t>pause":true</a:t>
            </a:r>
            <a:r>
              <a:rPr lang="en-US" altLang="ko-KR" sz="1100" dirty="0"/>
              <a:t>,</a:t>
            </a:r>
            <a:br>
              <a:rPr lang="en-US" altLang="ko-KR" sz="1100" dirty="0"/>
            </a:br>
            <a:r>
              <a:rPr lang="en-US" altLang="ko-KR" sz="1100" dirty="0"/>
              <a:t>      "value":0</a:t>
            </a:r>
            <a:br>
              <a:rPr lang="en-US" altLang="ko-KR" sz="1100" dirty="0"/>
            </a:br>
            <a:r>
              <a:rPr lang="en-US" altLang="ko-KR" sz="1100" dirty="0"/>
              <a:t>   },</a:t>
            </a:r>
            <a:br>
              <a:rPr lang="en-US" altLang="ko-KR" sz="1100" dirty="0"/>
            </a:br>
            <a:r>
              <a:rPr lang="en-US" altLang="ko-KR" sz="1100" dirty="0"/>
              <a:t>   "time":{  </a:t>
            </a:r>
            <a:br>
              <a:rPr lang="en-US" altLang="ko-KR" sz="1100" dirty="0"/>
            </a:br>
            <a:r>
              <a:rPr lang="en-US" altLang="ko-KR" sz="1100" dirty="0"/>
              <a:t>      "from":"2018-09-11T15:00:00.000Z",</a:t>
            </a:r>
            <a:br>
              <a:rPr lang="en-US" altLang="ko-KR" sz="1100" dirty="0"/>
            </a:br>
            <a:r>
              <a:rPr lang="en-US" altLang="ko-KR" sz="1100" dirty="0"/>
              <a:t>      "</a:t>
            </a:r>
            <a:r>
              <a:rPr lang="en-US" altLang="ko-KR" sz="1100" dirty="0" err="1"/>
              <a:t>mode":"absolute</a:t>
            </a:r>
            <a:r>
              <a:rPr lang="en-US" altLang="ko-KR" sz="1100" dirty="0"/>
              <a:t>",</a:t>
            </a:r>
            <a:br>
              <a:rPr lang="en-US" altLang="ko-KR" sz="1100" dirty="0"/>
            </a:br>
            <a:r>
              <a:rPr lang="en-US" altLang="ko-KR" sz="1100" dirty="0"/>
              <a:t>      "to":"2018-09-12T14:59:59.999Z"</a:t>
            </a:r>
            <a:br>
              <a:rPr lang="en-US" altLang="ko-KR" sz="1100" dirty="0"/>
            </a:br>
            <a:r>
              <a:rPr lang="en-US" altLang="ko-KR" sz="1100" dirty="0"/>
              <a:t>   }</a:t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2" name="등호 11"/>
          <p:cNvSpPr/>
          <p:nvPr/>
        </p:nvSpPr>
        <p:spPr>
          <a:xfrm rot="5400000">
            <a:off x="4312200" y="1095586"/>
            <a:ext cx="504056" cy="432048"/>
          </a:xfrm>
          <a:prstGeom prst="mathEqual">
            <a:avLst>
              <a:gd name="adj1" fmla="val 16418"/>
              <a:gd name="adj2" fmla="val 1176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870" y="4529809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URI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150" y="4593334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68663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Dashboard</a:t>
            </a:r>
          </a:p>
          <a:p>
            <a:pPr algn="ctr"/>
            <a:r>
              <a:rPr lang="ko-KR" altLang="en-US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날짜 변환 </a:t>
            </a:r>
            <a:r>
              <a:rPr lang="en-US" altLang="ko-KR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Code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Dashboard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날짜 변환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Code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7060"/>
            <a:ext cx="5423099" cy="21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2" y="1257060"/>
            <a:ext cx="2864809" cy="21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34" y="4374866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866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아쉬운 점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</a:t>
            </a:r>
          </a:p>
          <a:p>
            <a:pPr algn="ctr"/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시도했던 것</a:t>
            </a:r>
            <a:endParaRPr lang="en-US" altLang="ko-KR" sz="1600" spc="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아쉬운 점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/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</a:t>
            </a:r>
          </a:p>
          <a:p>
            <a:pPr algn="just"/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시도했던 것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2152" y="1203598"/>
            <a:ext cx="650479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아쉬운 점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 –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원하는 데이터를 가져오기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대시보드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간 데이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터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공유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시도 했던 것들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보안 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(Spring Security) –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환경설정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(Configuration), 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34" y="4374866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2" y="4513907"/>
            <a:ext cx="2016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소감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1160" y="1491630"/>
            <a:ext cx="2861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소감</a:t>
            </a:r>
            <a:endParaRPr lang="en-US" altLang="ko-KR" sz="3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 경험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노력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0"/>
            <a:ext cx="8255010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엄격한 패스워드 조건을 설정하고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security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지원하는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bcrypt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단방향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해시 함수를 사용하여 암호화 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 및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단방향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해시 함수 학습 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등록 페이지 제작 필요</a:t>
            </a: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관리자에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 다른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화면을 보여줘야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편집 할 수 있는가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관리자가 원하는 데이터를 볼 수 있도록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구성해야 한다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접근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횟수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키바나에서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플러그인을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지원하며 이 중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datepicker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적용해보자</a:t>
            </a: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키바나의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대시보드에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적용된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포함된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확인 할 수 있을까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이것이 된다면 외부에서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주입하여 더 유연한 조건을 적용 할 수 있다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⭐⭐⭐⭐⭐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g= a= filter=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등이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parameter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포함 되어있다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각각의 의미를 알아야 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파일로 변환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첨부 보내기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 프린트 출력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미리보기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.⭐⭐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TODO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492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TODO</a:t>
            </a: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</a:t>
            </a:r>
            <a:r>
              <a:rPr lang="ko-KR" altLang="en-US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해야할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일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해야할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일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이채희 인</a:t>
            </a:r>
            <a:r>
              <a:rPr lang="ko-KR" altLang="en-US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턴</a:t>
            </a:r>
          </a:p>
        </p:txBody>
      </p:sp>
    </p:spTree>
    <p:extLst>
      <p:ext uri="{BB962C8B-B14F-4D97-AF65-F5344CB8AC3E}">
        <p14:creationId xmlns:p14="http://schemas.microsoft.com/office/powerpoint/2010/main" val="7686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체크리스트</a:t>
            </a:r>
            <a:r>
              <a:rPr lang="en-US" altLang="ko-KR" sz="2800" dirty="0">
                <a:solidFill>
                  <a:srgbClr val="1155CC"/>
                </a:solidFill>
                <a:latin typeface="Arial"/>
              </a:rPr>
              <a:t>(</a:t>
            </a:r>
            <a:r>
              <a:rPr lang="ko-KR" altLang="en-US" sz="2800" dirty="0">
                <a:solidFill>
                  <a:srgbClr val="1155CC"/>
                </a:solidFill>
                <a:latin typeface="Arial"/>
              </a:rPr>
              <a:t>완료</a:t>
            </a:r>
            <a:r>
              <a:rPr lang="en-US" altLang="ko-KR" sz="2800" dirty="0">
                <a:solidFill>
                  <a:srgbClr val="1155CC"/>
                </a:solidFill>
                <a:latin typeface="Arial"/>
              </a:rPr>
              <a:t>)</a:t>
            </a:r>
            <a:endParaRPr lang="ko-KR" altLang="en-US" sz="2800" dirty="0">
              <a:solidFill>
                <a:srgbClr val="1155CC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4921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체크리스트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09900"/>
              </p:ext>
            </p:extLst>
          </p:nvPr>
        </p:nvGraphicFramePr>
        <p:xfrm>
          <a:off x="611560" y="843558"/>
          <a:ext cx="7508864" cy="3356311"/>
        </p:xfrm>
        <a:graphic>
          <a:graphicData uri="http://schemas.openxmlformats.org/drawingml/2006/table">
            <a:tbl>
              <a:tblPr/>
              <a:tblGrid>
                <a:gridCol w="1877216"/>
                <a:gridCol w="1877216"/>
                <a:gridCol w="1877216"/>
                <a:gridCol w="1877216"/>
              </a:tblGrid>
              <a:tr h="591031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600" dirty="0">
                          <a:effectLst/>
                        </a:rPr>
                        <a:t> 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박두리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윤여태</a:t>
                      </a:r>
                      <a:endParaRPr lang="ko-KR" altLang="en-US" sz="160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이채희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2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주차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완료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ko-KR" altLang="en-US" sz="160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가공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LogStash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Format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분석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결측값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이상값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처리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데이터 정형화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(JSON)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엘라스틱서치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연동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엘라스틱서치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구조학습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Native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프로토콜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(9300)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http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클라이언트 생성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CRUD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처리 예제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dummy data,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웹 서버 구축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Kibana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에서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dummy data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분석 결과 시각화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프로젝트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.war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파일 개발 서버 상에 배포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6659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altLang="en-US" sz="160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수집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가공 테스트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Filebeat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→ </a:t>
                      </a:r>
                      <a:r>
                        <a:rPr lang="en-US" altLang="ko-KR" sz="9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LogStash</a:t>
                      </a:r>
                      <a:r>
                        <a:rPr lang="en-US" altLang="ko-KR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연동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LogStash</a:t>
                      </a:r>
                      <a:r>
                        <a:rPr lang="en-US" altLang="ko-KR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 → Elastic 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연동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여러대의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 로컬 서버로부터 샘플 </a:t>
                      </a:r>
                      <a:r>
                        <a:rPr lang="en-US" altLang="ko-KR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수집</a:t>
                      </a:r>
                      <a:r>
                        <a:rPr lang="en-US" altLang="ko-KR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&amp;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가공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dummy data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활용한 테스트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0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엘라스틱서치와</a:t>
                      </a:r>
                      <a:r>
                        <a:rPr lang="ko-KR" altLang="en-US" sz="10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키바나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연동 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mapping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구조 정립</a:t>
                      </a:r>
                    </a:p>
                    <a:p>
                      <a:pPr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aggregation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data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 err="1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Kibana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에서 </a:t>
                      </a:r>
                      <a:r>
                        <a:rPr lang="en-US" altLang="ko-KR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900" b="0" i="0" u="none" strike="noStrike" dirty="0">
                          <a:solidFill>
                            <a:srgbClr val="1155CC"/>
                          </a:solidFill>
                          <a:effectLst/>
                          <a:latin typeface="Arial"/>
                        </a:rPr>
                        <a:t>처리 분석 결과 시각화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로그인 구현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(DB</a:t>
                      </a:r>
                      <a:r>
                        <a:rPr lang="ko-KR" altLang="en-US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iframe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에 삽입된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url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에 대한 보안 고려  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altLang="en-US" sz="1600">
                        <a:effectLst/>
                      </a:endParaRP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수집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가공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서비스 개발 서버로부터  실제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 data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수집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가공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+)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예상치 못한 데이터 형식에 대한 처리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실제 데이터 처리테스팅 및 기능확장</a:t>
                      </a:r>
                      <a:endParaRPr lang="ko-KR" altLang="en-US" sz="160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클러스터 확장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개월 이상된 데이터 삭제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인증단계 구축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Web page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log data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처리 결과 웹 상에 시각화</a:t>
                      </a:r>
                      <a:r>
                        <a:rPr lang="en-US" altLang="ko-KR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UI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개선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900" b="0" i="0" u="none" strike="noStrike" kern="1200" dirty="0">
                          <a:solidFill>
                            <a:srgbClr val="1155C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검색 조건 추가</a:t>
                      </a:r>
                    </a:p>
                  </a:txBody>
                  <a:tcPr marL="82420" marR="82420" marT="82420" marB="8242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9475" y="116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03848" y="1475462"/>
            <a:ext cx="2736304" cy="1576039"/>
            <a:chOff x="3203848" y="1343222"/>
            <a:chExt cx="2736304" cy="1576039"/>
          </a:xfrm>
        </p:grpSpPr>
        <p:sp>
          <p:nvSpPr>
            <p:cNvPr id="19" name="TextBox 18"/>
            <p:cNvSpPr txBox="1"/>
            <p:nvPr/>
          </p:nvSpPr>
          <p:spPr>
            <a:xfrm>
              <a:off x="3203848" y="1343222"/>
              <a:ext cx="2736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THANK</a:t>
              </a:r>
            </a:p>
            <a:p>
              <a:pPr algn="dist"/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3848" y="2594172"/>
              <a:ext cx="2736304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Q &amp; A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203848" y="2571750"/>
              <a:ext cx="2736304" cy="0"/>
            </a:xfrm>
            <a:prstGeom prst="line">
              <a:avLst/>
            </a:prstGeom>
            <a:ln>
              <a:solidFill>
                <a:srgbClr val="50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V="1">
            <a:off x="0" y="3003798"/>
            <a:ext cx="3059832" cy="1368152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012160" y="-6783"/>
            <a:ext cx="3131840" cy="1426405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대각선 방향의 모서리가 잘린 사각형 1"/>
          <p:cNvSpPr/>
          <p:nvPr/>
        </p:nvSpPr>
        <p:spPr>
          <a:xfrm>
            <a:off x="490363" y="827581"/>
            <a:ext cx="8208912" cy="3256337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160" y="9049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개발환경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 개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개발환경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1842"/>
              </p:ext>
            </p:extLst>
          </p:nvPr>
        </p:nvGraphicFramePr>
        <p:xfrm>
          <a:off x="2195736" y="1419622"/>
          <a:ext cx="4752528" cy="2592000"/>
        </p:xfrm>
        <a:graphic>
          <a:graphicData uri="http://schemas.openxmlformats.org/drawingml/2006/table">
            <a:tbl>
              <a:tblPr/>
              <a:tblGrid>
                <a:gridCol w="1140677"/>
                <a:gridCol w="3611851"/>
              </a:tblGrid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Java 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jdk1.8.0_181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WAS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tomcat 8.5.27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Framework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Spring Boot 2.0.4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Beats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filebeat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6.4.0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Logstash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logstash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6.4.0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Elasticsearch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elasticsearch-6.4.0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Kibana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kibana-6.4.0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IDE</a:t>
                      </a:r>
                      <a:endParaRPr lang="en-US" sz="100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Spring Tool Suite 3.9.5 / Eclipse Photon (4.8.0)</a:t>
                      </a:r>
                      <a:endParaRPr lang="en-US" sz="1000" dirty="0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52500" y="1281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1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89978" y="1839923"/>
            <a:ext cx="2764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진행상황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5816" y="1851670"/>
            <a:ext cx="3312368" cy="14401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0" y="329183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228184" y="0"/>
            <a:ext cx="2915816" cy="1851670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7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70971" y="827581"/>
            <a:ext cx="8208912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98218" y="1585643"/>
            <a:ext cx="4446190" cy="2227443"/>
          </a:xfrm>
          <a:prstGeom prst="rect">
            <a:avLst/>
          </a:prstGeom>
          <a:solidFill>
            <a:srgbClr val="F2F2F2"/>
          </a:solidFill>
          <a:ln>
            <a:noFill/>
            <a:prstDash val="sysDash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779912" y="2045209"/>
            <a:ext cx="814907" cy="1070114"/>
            <a:chOff x="3748576" y="2008369"/>
            <a:chExt cx="814907" cy="1070114"/>
          </a:xfrm>
        </p:grpSpPr>
        <p:pic>
          <p:nvPicPr>
            <p:cNvPr id="6153" name="Picture 9" descr="https://lh3.googleusercontent.com/57rdabG0eSKguRxPhHqnh3ZupZfXZHfdNA-SmAMPVfcgh97GZUC6c5iz5d6dj9_GbkrYvW-hQ0VeaTVgGL18Xz_4fEAlekHXkMt8cN6jVguN--mrCBs4W-u57haxYdFOOeaw7pRxGM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576" y="2188555"/>
              <a:ext cx="814907" cy="81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759985" y="2795713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LogStash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6882" y="2008369"/>
              <a:ext cx="78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가</a:t>
              </a:r>
              <a:r>
                <a:rPr lang="ko-KR" altLang="en-US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공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20272" y="2021658"/>
            <a:ext cx="1224136" cy="1093665"/>
            <a:chOff x="6732713" y="2048297"/>
            <a:chExt cx="1224136" cy="1093665"/>
          </a:xfrm>
        </p:grpSpPr>
        <p:pic>
          <p:nvPicPr>
            <p:cNvPr id="6159" name="Picture 15" descr="https://lh3.googleusercontent.com/GTvSjnSDc5f2YpWfM_gR_IOkMvsqSXUiDVKSD8WV97gxh9tGw7grNi1CgB9h3Zq0ZMVjnNZwt6fqk0cTjvsR30ST-3iietTUEzLenbkaB6INHc2nTAYnOjtTFtnxEsXM6r-WTtS_04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994" y="2259652"/>
              <a:ext cx="777574" cy="777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48737" y="2859192"/>
              <a:ext cx="792088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Kibana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713" y="204829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 시각화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 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탐색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20072" y="2013958"/>
            <a:ext cx="1396733" cy="1131438"/>
            <a:chOff x="4903459" y="1944326"/>
            <a:chExt cx="1396733" cy="1131438"/>
          </a:xfrm>
        </p:grpSpPr>
        <p:pic>
          <p:nvPicPr>
            <p:cNvPr id="6157" name="Picture 13" descr="https://lh6.googleusercontent.com/O_PxpWWC3sm_qMPiRV_EzlEi5aXbGm3Dy2_WGZX1GSAAbLDmiyNTPb1G6lNgF7UjPdpmhGxVb8SptxUQSzFiW0h04Rdcg5w74dq2JzV3WF4U1sNX_1mPBN_4Yc8ndpiMn6kaNBEG18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25" y="2232963"/>
              <a:ext cx="632000" cy="6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5098032" y="2775682"/>
              <a:ext cx="10075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Elastic Search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03459" y="1944326"/>
              <a:ext cx="139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데이터</a:t>
              </a:r>
              <a:endPara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검색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분석</a:t>
              </a:r>
              <a:r>
                <a:rPr lang="en-US" altLang="ko-KR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•</a:t>
              </a:r>
              <a:r>
                <a:rPr lang="ko-KR" altLang="en-US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저장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422230" y="2593669"/>
            <a:ext cx="797398" cy="282773"/>
            <a:chOff x="6422230" y="2593669"/>
            <a:chExt cx="797398" cy="282773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4632187" y="2592694"/>
            <a:ext cx="797398" cy="282773"/>
            <a:chOff x="6422230" y="2593669"/>
            <a:chExt cx="797398" cy="282773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6422230" y="2593669"/>
              <a:ext cx="7973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1" descr="https://lh6.googleusercontent.com/JiNITcqKLUIuJEoogqQrRP3PuhzPAUZkp_6K-wa-ZJHPgokGfS394GAueB-hbxPWwuhkbIrdyJg-0fk0D8hsGEH6NWhyk9dmwjMEKSMr-MV6azFso-WMZRHmuCx3SwEhybM-86ahPA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1" y="2626967"/>
              <a:ext cx="249475" cy="24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463273" y="3452475"/>
            <a:ext cx="118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분석 서버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472060" y="1375804"/>
            <a:ext cx="1197797" cy="2725270"/>
            <a:chOff x="1358525" y="1419623"/>
            <a:chExt cx="1197797" cy="2725270"/>
          </a:xfrm>
        </p:grpSpPr>
        <p:pic>
          <p:nvPicPr>
            <p:cNvPr id="82" name="Picture 2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1419623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2340260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 descr="https://lh5.googleusercontent.com/D-RYH2uJdk70TKEX6enTLOANyvUmG6LKQFLqU5h0Vz8ViA2T6_KrnsZGrmR72vXvbLL9Q9WmCEJn_I8g1vH9dJoGhAVnA9pokdLEZdrXfFRdEt6bp9gK3-2nGFbq6T_nkPE2jDRmwyU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43" y="3260897"/>
              <a:ext cx="570360" cy="57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1358525" y="2026621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3C78D8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172.21.25.84</a:t>
              </a:r>
              <a:endParaRPr kumimoji="1" lang="ko-KR" altLang="ko-KR" sz="8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8525" y="2947258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chemeClr val="accent6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76</a:t>
              </a:r>
              <a:endParaRPr kumimoji="1" lang="ko-KR" altLang="ko-KR" sz="800" dirty="0">
                <a:solidFill>
                  <a:schemeClr val="accent6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58525" y="3867894"/>
              <a:ext cx="1197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172.21.25.</a:t>
              </a:r>
              <a:r>
                <a:rPr kumimoji="1" lang="en-US" altLang="ko-KR" sz="1200" dirty="0" smtClean="0">
                  <a:solidFill>
                    <a:srgbClr val="C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77</a:t>
              </a:r>
              <a:endParaRPr kumimoji="1" lang="ko-KR" altLang="ko-KR" sz="800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88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3603132"/>
            <a:ext cx="164818" cy="1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2" y="167412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7" descr="https://lh4.googleusercontent.com/rGeptsLyWRyJOCFrY9TcwHpdnzeQgZcc0sOD9qC10DLVvwsXIUFRtxyr6fMwPt97l27MP-0MVzAkmiFwmM6IbwTRO8f9KjBW2Fe6A5FkN41xx_uyuuxz2CeatYYTBp5R5VeAw4QDXg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44" y="268691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직선 화살표 연결선 90"/>
          <p:cNvCxnSpPr/>
          <p:nvPr/>
        </p:nvCxnSpPr>
        <p:spPr>
          <a:xfrm flipV="1">
            <a:off x="2571098" y="2671325"/>
            <a:ext cx="1205218" cy="13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8" idx="3"/>
          </p:cNvCxnSpPr>
          <p:nvPr/>
        </p:nvCxnSpPr>
        <p:spPr>
          <a:xfrm flipV="1">
            <a:off x="2552180" y="2671325"/>
            <a:ext cx="1224136" cy="10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9" idx="3"/>
          </p:cNvCxnSpPr>
          <p:nvPr/>
        </p:nvCxnSpPr>
        <p:spPr>
          <a:xfrm>
            <a:off x="2567362" y="1764122"/>
            <a:ext cx="1208954" cy="90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11" descr="https://lh6.googleusercontent.com/JiNITcqKLUIuJEoogqQrRP3PuhzPAUZkp_6K-wa-ZJHPgokGfS394GAueB-hbxPWwuhkbIrdyJg-0fk0D8hsGEH6NWhyk9dmwjMEKSMr-MV6azFso-WMZRHmuCx3SwEhybM-86ahPA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28" y="2619771"/>
            <a:ext cx="249475" cy="2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https://lh3.googleusercontent.com/Il8iIxjIyKdiMvbSMwjhsJ9raMOJUOKU3TjNy9f6OSslR-aPloFmHNd-rwYm5cC3iXqa09jX4I9Smzde6q-IeDgu5rDlGTQ1SDf7n-5gik5HNNJdfCUuJyGzqVUdJf02X3E1BOu447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0" y="2199275"/>
            <a:ext cx="699924" cy="6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83568" y="2703716"/>
            <a:ext cx="9361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2508" y="1983252"/>
            <a:ext cx="7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</a:t>
            </a:r>
            <a:endParaRPr lang="en-US" altLang="ko-KR" sz="9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</a:t>
            </a: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집</a:t>
            </a:r>
          </a:p>
        </p:txBody>
      </p:sp>
    </p:spTree>
    <p:extLst>
      <p:ext uri="{BB962C8B-B14F-4D97-AF65-F5344CB8AC3E}">
        <p14:creationId xmlns:p14="http://schemas.microsoft.com/office/powerpoint/2010/main" val="18675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1917</Words>
  <Application>Microsoft Office PowerPoint</Application>
  <PresentationFormat>화면 슬라이드 쇼(16:9)</PresentationFormat>
  <Paragraphs>562</Paragraphs>
  <Slides>67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굴림</vt:lpstr>
      <vt:lpstr>Arial</vt:lpstr>
      <vt:lpstr>나눔스퀘어라운드 Light</vt:lpstr>
      <vt:lpstr>나눔바른고딕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Silvan Atmosphere</dc:creator>
  <cp:lastModifiedBy>user</cp:lastModifiedBy>
  <cp:revision>68</cp:revision>
  <dcterms:created xsi:type="dcterms:W3CDTF">2016-10-22T13:57:22Z</dcterms:created>
  <dcterms:modified xsi:type="dcterms:W3CDTF">2018-09-20T00:58:18Z</dcterms:modified>
</cp:coreProperties>
</file>