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Average"/>
      <p:regular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FA87D79-C619-4DB7-B261-7F0F3555CA3E}">
  <a:tblStyle styleId="{FFA87D79-C619-4DB7-B261-7F0F3555CA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verage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swald-bold.fntdata"/><Relationship Id="rId10" Type="http://schemas.openxmlformats.org/officeDocument/2006/relationships/slide" Target="slides/slide4.xml"/><Relationship Id="rId32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Shape 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Relationship Id="rId4" Type="http://schemas.openxmlformats.org/officeDocument/2006/relationships/image" Target="../media/image8.jpg"/><Relationship Id="rId11" Type="http://schemas.openxmlformats.org/officeDocument/2006/relationships/image" Target="../media/image23.jpg"/><Relationship Id="rId10" Type="http://schemas.openxmlformats.org/officeDocument/2006/relationships/image" Target="../media/image31.jpg"/><Relationship Id="rId9" Type="http://schemas.openxmlformats.org/officeDocument/2006/relationships/image" Target="../media/image20.jpg"/><Relationship Id="rId5" Type="http://schemas.openxmlformats.org/officeDocument/2006/relationships/image" Target="../media/image16.jpg"/><Relationship Id="rId6" Type="http://schemas.openxmlformats.org/officeDocument/2006/relationships/image" Target="../media/image19.jpg"/><Relationship Id="rId7" Type="http://schemas.openxmlformats.org/officeDocument/2006/relationships/image" Target="../media/image26.jpg"/><Relationship Id="rId8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45.jpg"/><Relationship Id="rId7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27.png"/><Relationship Id="rId6" Type="http://schemas.openxmlformats.org/officeDocument/2006/relationships/image" Target="../media/image33.png"/><Relationship Id="rId7" Type="http://schemas.openxmlformats.org/officeDocument/2006/relationships/image" Target="../media/image3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Relationship Id="rId4" Type="http://schemas.openxmlformats.org/officeDocument/2006/relationships/image" Target="../media/image35.png"/><Relationship Id="rId5" Type="http://schemas.openxmlformats.org/officeDocument/2006/relationships/image" Target="../media/image46.png"/><Relationship Id="rId6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jpg"/><Relationship Id="rId4" Type="http://schemas.openxmlformats.org/officeDocument/2006/relationships/image" Target="../media/image40.jpg"/><Relationship Id="rId5" Type="http://schemas.openxmlformats.org/officeDocument/2006/relationships/image" Target="../media/image39.jpg"/><Relationship Id="rId6" Type="http://schemas.openxmlformats.org/officeDocument/2006/relationships/image" Target="../media/image44.jpg"/><Relationship Id="rId7" Type="http://schemas.openxmlformats.org/officeDocument/2006/relationships/image" Target="../media/image3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8.jpg"/><Relationship Id="rId4" Type="http://schemas.openxmlformats.org/officeDocument/2006/relationships/image" Target="../media/image4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671258" y="394975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SMART SCHOOL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박두리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BACK-END</a:t>
            </a:r>
            <a:endParaRPr sz="3000"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Parser.js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lnSpc>
                <a:spcPct val="17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알아볼 수 없는 데이터를 가공하여 저장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센서별 범위 값을 지정하고 에러, 정상 구별하여 저장 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869" y="444475"/>
            <a:ext cx="4428823" cy="41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idx="1" type="body"/>
          </p:nvPr>
        </p:nvSpPr>
        <p:spPr>
          <a:xfrm>
            <a:off x="3058125" y="1503257"/>
            <a:ext cx="2714400" cy="23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비가공 데이터</a:t>
            </a:r>
            <a:endParaRPr b="1"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 b="1212" l="783" r="17597" t="2550"/>
          <a:stretch/>
        </p:blipFill>
        <p:spPr>
          <a:xfrm>
            <a:off x="3307580" y="2044164"/>
            <a:ext cx="2215411" cy="1146598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" name="Shape 178"/>
          <p:cNvSpPr txBox="1"/>
          <p:nvPr>
            <p:ph idx="1" type="body"/>
          </p:nvPr>
        </p:nvSpPr>
        <p:spPr>
          <a:xfrm>
            <a:off x="5810179" y="1503252"/>
            <a:ext cx="2714400" cy="25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가공 데이터</a:t>
            </a:r>
            <a:endParaRPr i="1"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79" name="Shape 179"/>
          <p:cNvCxnSpPr/>
          <p:nvPr/>
        </p:nvCxnSpPr>
        <p:spPr>
          <a:xfrm>
            <a:off x="5610829" y="2534688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80" name="Shape 180"/>
          <p:cNvPicPr preferRelativeResize="0"/>
          <p:nvPr/>
        </p:nvPicPr>
        <p:blipFill rotWithShape="1">
          <a:blip r:embed="rId5">
            <a:alphaModFix/>
          </a:blip>
          <a:srcRect b="16471" l="0" r="0" t="0"/>
          <a:stretch/>
        </p:blipFill>
        <p:spPr>
          <a:xfrm>
            <a:off x="6135819" y="2026922"/>
            <a:ext cx="2215428" cy="116676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6">
            <a:alphaModFix/>
          </a:blip>
          <a:srcRect b="27682" l="0" r="0" t="0"/>
          <a:stretch/>
        </p:blipFill>
        <p:spPr>
          <a:xfrm>
            <a:off x="908875" y="3525250"/>
            <a:ext cx="1736844" cy="13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253" y="722900"/>
            <a:ext cx="4052733" cy="32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BACK-END</a:t>
            </a:r>
            <a:endParaRPr sz="3000"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Scheduler.js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lnSpc>
                <a:spcPct val="17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수 천만개의 데이터 중 원하는 데이터 추출에 소요되는 시간을 절약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주기적으로(1일, 1시간) 데이터를 연산하여 통계 테이블에 저장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528450" y="1283200"/>
            <a:ext cx="4639500" cy="25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ko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Partitioning</a:t>
            </a:r>
            <a:endParaRPr i="1"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9505" y="1521015"/>
            <a:ext cx="1596455" cy="2144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9225" y="1521015"/>
            <a:ext cx="1943290" cy="214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9500" y="345475"/>
            <a:ext cx="4873024" cy="44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Shape 193"/>
          <p:cNvGrpSpPr/>
          <p:nvPr/>
        </p:nvGrpSpPr>
        <p:grpSpPr>
          <a:xfrm>
            <a:off x="6213350" y="1059575"/>
            <a:ext cx="487589" cy="2800000"/>
            <a:chOff x="6213350" y="1059575"/>
            <a:chExt cx="487589" cy="2800000"/>
          </a:xfrm>
        </p:grpSpPr>
        <p:cxnSp>
          <p:nvCxnSpPr>
            <p:cNvPr id="194" name="Shape 194"/>
            <p:cNvCxnSpPr/>
            <p:nvPr/>
          </p:nvCxnSpPr>
          <p:spPr>
            <a:xfrm flipH="1" rot="10800000">
              <a:off x="6213350" y="1059575"/>
              <a:ext cx="380700" cy="46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5" name="Shape 195"/>
            <p:cNvCxnSpPr/>
            <p:nvPr/>
          </p:nvCxnSpPr>
          <p:spPr>
            <a:xfrm>
              <a:off x="6223639" y="1532775"/>
              <a:ext cx="477300" cy="50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6" name="Shape 196"/>
            <p:cNvCxnSpPr/>
            <p:nvPr/>
          </p:nvCxnSpPr>
          <p:spPr>
            <a:xfrm>
              <a:off x="6223639" y="2599575"/>
              <a:ext cx="462900" cy="12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7" name="Shape 197"/>
            <p:cNvCxnSpPr/>
            <p:nvPr/>
          </p:nvCxnSpPr>
          <p:spPr>
            <a:xfrm>
              <a:off x="6223639" y="2599575"/>
              <a:ext cx="477300" cy="50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8" name="Shape 198"/>
          <p:cNvGrpSpPr/>
          <p:nvPr/>
        </p:nvGrpSpPr>
        <p:grpSpPr>
          <a:xfrm>
            <a:off x="4690875" y="1573750"/>
            <a:ext cx="627600" cy="2160300"/>
            <a:chOff x="4690875" y="1573750"/>
            <a:chExt cx="627600" cy="2160300"/>
          </a:xfrm>
        </p:grpSpPr>
        <p:cxnSp>
          <p:nvCxnSpPr>
            <p:cNvPr id="199" name="Shape 199"/>
            <p:cNvCxnSpPr/>
            <p:nvPr/>
          </p:nvCxnSpPr>
          <p:spPr>
            <a:xfrm flipH="1" rot="10800000">
              <a:off x="4690875" y="1573750"/>
              <a:ext cx="617100" cy="68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0" name="Shape 200"/>
            <p:cNvCxnSpPr/>
            <p:nvPr/>
          </p:nvCxnSpPr>
          <p:spPr>
            <a:xfrm>
              <a:off x="4690875" y="2263150"/>
              <a:ext cx="473100" cy="147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1" name="Shape 201"/>
            <p:cNvCxnSpPr/>
            <p:nvPr/>
          </p:nvCxnSpPr>
          <p:spPr>
            <a:xfrm>
              <a:off x="4690875" y="2263150"/>
              <a:ext cx="627600" cy="31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FRONT-END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환경 정보 분석 </a:t>
            </a:r>
            <a:endParaRPr b="1"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출결 현황 파악</a:t>
            </a:r>
            <a:endParaRPr b="1"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디바이스 관리</a:t>
            </a:r>
            <a:endParaRPr b="1"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디바이스 현황</a:t>
            </a:r>
            <a:endParaRPr b="1"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FRONT-END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환경 정보 (구)</a:t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동작 상태 확인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실시간 센서 데이터 확인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일별, 시간별 반응형 그래프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14" name="Shape 214"/>
          <p:cNvGrpSpPr/>
          <p:nvPr/>
        </p:nvGrpSpPr>
        <p:grpSpPr>
          <a:xfrm>
            <a:off x="3572895" y="429234"/>
            <a:ext cx="4513142" cy="4285030"/>
            <a:chOff x="3572895" y="429234"/>
            <a:chExt cx="4513142" cy="4285030"/>
          </a:xfrm>
        </p:grpSpPr>
        <p:grpSp>
          <p:nvGrpSpPr>
            <p:cNvPr id="215" name="Shape 215"/>
            <p:cNvGrpSpPr/>
            <p:nvPr/>
          </p:nvGrpSpPr>
          <p:grpSpPr>
            <a:xfrm>
              <a:off x="3572895" y="429234"/>
              <a:ext cx="4513142" cy="4285030"/>
              <a:chOff x="311700" y="1771850"/>
              <a:chExt cx="4177675" cy="3371650"/>
            </a:xfrm>
          </p:grpSpPr>
          <p:pic>
            <p:nvPicPr>
              <p:cNvPr id="216" name="Shape 216"/>
              <p:cNvPicPr preferRelativeResize="0"/>
              <p:nvPr/>
            </p:nvPicPr>
            <p:blipFill rotWithShape="1">
              <a:blip r:embed="rId3">
                <a:alphaModFix/>
              </a:blip>
              <a:srcRect b="0" l="11234" r="1406" t="7518"/>
              <a:stretch/>
            </p:blipFill>
            <p:spPr>
              <a:xfrm>
                <a:off x="311700" y="1771850"/>
                <a:ext cx="4177675" cy="22728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" name="Shape 2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11700" y="3011275"/>
                <a:ext cx="4177675" cy="2132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8" name="Shape 2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72900" y="2034632"/>
              <a:ext cx="4513125" cy="155639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FRONT-END</a:t>
            </a:r>
            <a:endParaRPr/>
          </a:p>
        </p:txBody>
      </p:sp>
      <p:grpSp>
        <p:nvGrpSpPr>
          <p:cNvPr id="224" name="Shape 224"/>
          <p:cNvGrpSpPr/>
          <p:nvPr/>
        </p:nvGrpSpPr>
        <p:grpSpPr>
          <a:xfrm>
            <a:off x="3883170" y="405364"/>
            <a:ext cx="3892590" cy="4332770"/>
            <a:chOff x="5265725" y="1725950"/>
            <a:chExt cx="3070350" cy="3417550"/>
          </a:xfrm>
        </p:grpSpPr>
        <p:pic>
          <p:nvPicPr>
            <p:cNvPr id="225" name="Shape 225"/>
            <p:cNvPicPr preferRelativeResize="0"/>
            <p:nvPr/>
          </p:nvPicPr>
          <p:blipFill rotWithShape="1">
            <a:blip r:embed="rId3">
              <a:alphaModFix/>
            </a:blip>
            <a:srcRect b="21086" l="22115" r="1362" t="7698"/>
            <a:stretch/>
          </p:blipFill>
          <p:spPr>
            <a:xfrm>
              <a:off x="5265725" y="1725950"/>
              <a:ext cx="3070349" cy="2722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Shape 2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65725" y="4241633"/>
              <a:ext cx="3070350" cy="9018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디바이스 관리 (구)</a:t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디바이스 정보 등록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디바이스 정보 수정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디바이스 정보 삭제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디바이스 관리 (신)</a:t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디바이스 정보 등록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디바이스 정보 수정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디바이스 정보 삭제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FRONT-END</a:t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475" y="471350"/>
            <a:ext cx="4959976" cy="42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475" y="471350"/>
            <a:ext cx="4959976" cy="42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7188" y="1544250"/>
            <a:ext cx="41052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2000" y="762675"/>
            <a:ext cx="4959976" cy="35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71999" y="762675"/>
            <a:ext cx="4937449" cy="3525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8100" y="463725"/>
            <a:ext cx="4959976" cy="4105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48100" y="2851225"/>
            <a:ext cx="4959975" cy="17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10">
            <a:alphaModFix/>
          </a:blip>
          <a:srcRect b="0" l="719" r="719" t="0"/>
          <a:stretch/>
        </p:blipFill>
        <p:spPr>
          <a:xfrm>
            <a:off x="3332088" y="623875"/>
            <a:ext cx="4959975" cy="35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34587" y="423298"/>
            <a:ext cx="5032550" cy="4310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디바이스 현황</a:t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디바이스 동작 상태 확인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센서 값 실시간 확인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오류 개수 현황 파악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반응형 그래프 &amp; 그룹화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8" name="Shape 2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FRONT-END</a:t>
            </a:r>
            <a:endParaRPr/>
          </a:p>
        </p:txBody>
      </p:sp>
      <p:grpSp>
        <p:nvGrpSpPr>
          <p:cNvPr id="249" name="Shape 249"/>
          <p:cNvGrpSpPr/>
          <p:nvPr/>
        </p:nvGrpSpPr>
        <p:grpSpPr>
          <a:xfrm>
            <a:off x="3935200" y="352790"/>
            <a:ext cx="3189967" cy="4367931"/>
            <a:chOff x="3706700" y="349450"/>
            <a:chExt cx="3081200" cy="4219000"/>
          </a:xfrm>
        </p:grpSpPr>
        <p:pic>
          <p:nvPicPr>
            <p:cNvPr id="250" name="Shape 250"/>
            <p:cNvPicPr preferRelativeResize="0"/>
            <p:nvPr/>
          </p:nvPicPr>
          <p:blipFill rotWithShape="1">
            <a:blip r:embed="rId3">
              <a:alphaModFix/>
            </a:blip>
            <a:srcRect b="44567" l="0" r="0" t="0"/>
            <a:stretch/>
          </p:blipFill>
          <p:spPr>
            <a:xfrm>
              <a:off x="3706701" y="349450"/>
              <a:ext cx="3081199" cy="156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Shape 2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06700" y="1915992"/>
              <a:ext cx="3081200" cy="265245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2" name="Shape 2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4350" y="352800"/>
            <a:ext cx="4445208" cy="43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4350" y="352799"/>
            <a:ext cx="4445200" cy="437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4350" y="352800"/>
            <a:ext cx="4445201" cy="4367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푸시 알림</a:t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푸시 알림이란?</a:t>
            </a:r>
            <a:b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(서버 → 사용자) 정보 전송 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주기적으로(1시간) 점검이 필요한 교실 알림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" name="Shape 2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FRONT-END</a:t>
            </a:r>
            <a:endParaRPr/>
          </a:p>
        </p:txBody>
      </p:sp>
      <p:grpSp>
        <p:nvGrpSpPr>
          <p:cNvPr id="261" name="Shape 261"/>
          <p:cNvGrpSpPr/>
          <p:nvPr/>
        </p:nvGrpSpPr>
        <p:grpSpPr>
          <a:xfrm>
            <a:off x="3311050" y="862564"/>
            <a:ext cx="4994176" cy="2959528"/>
            <a:chOff x="3463450" y="405364"/>
            <a:chExt cx="4994176" cy="2959528"/>
          </a:xfrm>
        </p:grpSpPr>
        <p:pic>
          <p:nvPicPr>
            <p:cNvPr id="262" name="Shape 2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28180" y="405364"/>
              <a:ext cx="1664725" cy="29595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3" name="Shape 263"/>
            <p:cNvGrpSpPr/>
            <p:nvPr/>
          </p:nvGrpSpPr>
          <p:grpSpPr>
            <a:xfrm>
              <a:off x="3463450" y="405375"/>
              <a:ext cx="4994176" cy="2959517"/>
              <a:chOff x="3463450" y="405375"/>
              <a:chExt cx="4994176" cy="2959517"/>
            </a:xfrm>
          </p:grpSpPr>
          <p:pic>
            <p:nvPicPr>
              <p:cNvPr id="264" name="Shape 26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463450" y="405375"/>
                <a:ext cx="1664726" cy="29595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5" name="Shape 26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792900" y="405375"/>
                <a:ext cx="1664726" cy="29595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66" name="Shape 2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4650" y="862575"/>
            <a:ext cx="5264049" cy="295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42125" y="862575"/>
            <a:ext cx="2709111" cy="295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교실별 환경정보</a:t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1112975"/>
            <a:ext cx="761278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교실별 환경정보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160600"/>
            <a:ext cx="693077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68000" y="3797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목 차</a:t>
            </a:r>
            <a:endParaRPr sz="3000"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880950" y="1262350"/>
            <a:ext cx="4791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swald"/>
              <a:buChar char="●"/>
            </a:pPr>
            <a:r>
              <a:rPr lang="ko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제작 동기</a:t>
            </a:r>
            <a:endParaRPr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swald"/>
              <a:buChar char="●"/>
            </a:pPr>
            <a:r>
              <a:rPr lang="ko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프로젝트 목표</a:t>
            </a:r>
            <a:endParaRPr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"/>
              <a:buChar char="●"/>
            </a:pPr>
            <a:r>
              <a:rPr lang="ko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프로젝트 활용</a:t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"/>
              <a:buChar char="●"/>
            </a:pPr>
            <a:r>
              <a:rPr lang="ko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프로젝트 비교</a:t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swald"/>
              <a:buChar char="●"/>
            </a:pPr>
            <a:r>
              <a:rPr lang="ko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프로젝트 구조</a:t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swald"/>
              <a:buChar char="●"/>
            </a:pPr>
            <a:r>
              <a:rPr lang="ko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프로젝트 내용</a:t>
            </a:r>
            <a:endParaRPr baseline="-25000" sz="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857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swald"/>
              <a:buChar char="○"/>
            </a:pPr>
            <a:r>
              <a:rPr lang="ko" sz="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BACK-END</a:t>
            </a:r>
            <a:endParaRPr sz="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857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swald"/>
              <a:buChar char="○"/>
            </a:pPr>
            <a:r>
              <a:rPr lang="ko" sz="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FRONT-END</a:t>
            </a:r>
            <a:endParaRPr sz="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교실별 출결정보</a:t>
            </a:r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839198" cy="35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525" y="3342408"/>
            <a:ext cx="2928225" cy="160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7950" y="3342408"/>
            <a:ext cx="2922989" cy="1601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970975"/>
            <a:ext cx="8839201" cy="2115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대시보드</a:t>
            </a:r>
            <a:endParaRPr/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5" y="1134350"/>
            <a:ext cx="4505000" cy="21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5" y="3231125"/>
            <a:ext cx="4505000" cy="18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5000" y="1134350"/>
            <a:ext cx="4505001" cy="213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5000" y="3231125"/>
            <a:ext cx="4505001" cy="185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8075" y="1428276"/>
            <a:ext cx="7347851" cy="33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환경평가 기준</a:t>
            </a:r>
            <a:endParaRPr/>
          </a:p>
        </p:txBody>
      </p:sp>
      <p:graphicFrame>
        <p:nvGraphicFramePr>
          <p:cNvPr id="304" name="Shape 304"/>
          <p:cNvGraphicFramePr/>
          <p:nvPr/>
        </p:nvGraphicFramePr>
        <p:xfrm>
          <a:off x="311700" y="111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{FFA87D79-C619-4DB7-B261-7F0F3555CA3E}</a:tableStyleId>
              </a:tblPr>
              <a:tblGrid>
                <a:gridCol w="1563450"/>
                <a:gridCol w="1563450"/>
                <a:gridCol w="1563450"/>
                <a:gridCol w="1406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환경정보/기준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좋음(0)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양호(1)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주의(2)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온도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18&lt;온도&lt;22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14&lt; 온도&lt;18 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22&lt; 온도&lt;26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온도&lt;14 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온도&gt;26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습도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40&lt;습도&lt;60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20&lt;습도&lt;40 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60&lt;습도&lt;80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습도&lt; 20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습도&gt;80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CO2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CO2&lt;400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400&lt;CO2&lt;1000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CO2&gt;1000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미세먼지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미세먼지</a:t>
                      </a:r>
                      <a:r>
                        <a:rPr lang="ko">
                          <a:solidFill>
                            <a:srgbClr val="FFFFFF"/>
                          </a:solidFill>
                        </a:rPr>
                        <a:t>&lt;30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30&lt;미세먼지</a:t>
                      </a:r>
                      <a:r>
                        <a:rPr lang="ko">
                          <a:solidFill>
                            <a:srgbClr val="FFFFFF"/>
                          </a:solidFill>
                        </a:rPr>
                        <a:t>&lt;80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미세먼지</a:t>
                      </a:r>
                      <a:r>
                        <a:rPr lang="ko">
                          <a:solidFill>
                            <a:srgbClr val="FFFFFF"/>
                          </a:solidFill>
                        </a:rPr>
                        <a:t>&gt;80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초미세먼지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초미세먼지</a:t>
                      </a:r>
                      <a:r>
                        <a:rPr lang="ko">
                          <a:solidFill>
                            <a:srgbClr val="FFFFFF"/>
                          </a:solidFill>
                        </a:rPr>
                        <a:t>&lt;15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15&lt;초미세먼지</a:t>
                      </a:r>
                      <a:r>
                        <a:rPr lang="ko">
                          <a:solidFill>
                            <a:srgbClr val="FFFFFF"/>
                          </a:solidFill>
                        </a:rPr>
                        <a:t>&lt;50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초미세먼지</a:t>
                      </a:r>
                      <a:r>
                        <a:rPr lang="ko">
                          <a:solidFill>
                            <a:srgbClr val="FFFFFF"/>
                          </a:solidFill>
                        </a:rPr>
                        <a:t>&gt;50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5" name="Shape 305"/>
          <p:cNvGraphicFramePr/>
          <p:nvPr/>
        </p:nvGraphicFramePr>
        <p:xfrm>
          <a:off x="6719825" y="111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{FFA87D79-C619-4DB7-B261-7F0F3555CA3E}</a:tableStyleId>
              </a:tblPr>
              <a:tblGrid>
                <a:gridCol w="1005375"/>
                <a:gridCol w="1005375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기준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쾌적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&lt;2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양호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&lt;5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주의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&gt;=5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교실별 환경 현황</a:t>
            </a:r>
            <a:endParaRPr/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275" y="1243475"/>
            <a:ext cx="5979998" cy="36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311700" y="1498525"/>
            <a:ext cx="25773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ko">
                <a:solidFill>
                  <a:srgbClr val="FFFFFF"/>
                </a:solidFill>
              </a:rPr>
              <a:t>실제 교실 위치를 기반으로 테이블을 구성하여 교실의 위치를 한눈에 확인할 수 있도록 함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ko">
                <a:solidFill>
                  <a:srgbClr val="FFFFFF"/>
                </a:solidFill>
              </a:rPr>
              <a:t>교실의 현재 환경 정보를 색으로 나타내어 대략적으로 알 수 있음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교실별 출결 현황</a:t>
            </a: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395650" y="1446975"/>
            <a:ext cx="25773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ko">
                <a:solidFill>
                  <a:srgbClr val="FFFFFF"/>
                </a:solidFill>
              </a:rPr>
              <a:t>실제 교실 위치를 기반으로 테이블을 구성하여 교실의 위치를 한눈에 확인 수 있도록 함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ko">
                <a:solidFill>
                  <a:srgbClr val="FFFFFF"/>
                </a:solidFill>
              </a:rPr>
              <a:t>교실의 현재 출결 정보를 색으로 나타내어 대략적으로 알 수 있음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ko">
                <a:solidFill>
                  <a:srgbClr val="FFFFFF"/>
                </a:solidFill>
              </a:rPr>
              <a:t>테이블의 반을 클릭하면 해당 반의 자세한 정보가 나타남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400" y="1017725"/>
            <a:ext cx="5866249" cy="3231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050" y="1580800"/>
            <a:ext cx="7554899" cy="22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852625" y="1228117"/>
            <a:ext cx="7438500" cy="32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ACACA"/>
              </a:solidFill>
            </a:endParaRPr>
          </a:p>
          <a:p>
            <a:pPr indent="-3429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b="1" lang="ko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ICT 학점연계 인턴십 참여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b="1" lang="ko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스마트스쿨 프로젝트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b="1" lang="ko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빅데이터 &amp; IoT</a:t>
            </a:r>
            <a:endParaRPr/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852625" y="560175"/>
            <a:ext cx="74385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제작 동기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924225" y="445025"/>
            <a:ext cx="729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목표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924225" y="1152475"/>
            <a:ext cx="729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학교 환경 파악</a:t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Char char="●"/>
            </a:pPr>
            <a:r>
              <a:rPr b="1" lang="ko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학급별 실내 환경 분석 및 알림</a:t>
            </a:r>
            <a:endParaRPr b="1"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개인별 맞춤형 서비스</a:t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Char char="●"/>
            </a:pPr>
            <a:r>
              <a:rPr b="1" lang="ko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학습 도우미 (자동출결 및 알림)</a:t>
            </a:r>
            <a:endParaRPr b="1"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Char char="●"/>
            </a:pPr>
            <a:r>
              <a:rPr b="1" lang="ko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수면질 , 운동량 분석을 통한 학습 환경 조언 및 개선</a:t>
            </a:r>
            <a:endParaRPr b="1"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924225" y="1152475"/>
            <a:ext cx="7295400" cy="3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환경 관리 시스템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Char char="●"/>
            </a:pPr>
            <a:r>
              <a:rPr b="1" lang="ko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농산물 재배 환경 관리</a:t>
            </a:r>
            <a:endParaRPr b="1"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Char char="●"/>
            </a:pPr>
            <a:r>
              <a:rPr b="1" lang="ko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축사 환경 관리</a:t>
            </a:r>
            <a:endParaRPr b="1"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Char char="●"/>
            </a:pPr>
            <a:r>
              <a:rPr b="1" lang="ko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대기오염이 심한 지역, 건물의 실내 환경 관리</a:t>
            </a:r>
            <a:endParaRPr b="1"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Char char="●"/>
            </a:pPr>
            <a:r>
              <a:rPr b="1" lang="ko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다양한 센서 확장 가능 → 다양한 산업군에서의 활용이 가능</a:t>
            </a:r>
            <a:endParaRPr b="1"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Char char="●"/>
            </a:pPr>
            <a:r>
              <a:rPr b="1" lang="ko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모터 장착 가능 →  밸브 조절기능이 필요한 분야에서 활용이 가능</a:t>
            </a:r>
            <a:endParaRPr b="1"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상권</a:t>
            </a:r>
            <a:endParaRPr b="1"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Char char="●"/>
            </a:pPr>
            <a:r>
              <a:rPr b="1" lang="ko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위치추적 기능을 통해 유동 인구 파악</a:t>
            </a:r>
            <a:endParaRPr b="1"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Char char="●"/>
            </a:pPr>
            <a:r>
              <a:rPr b="1" lang="ko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재방문자 파악</a:t>
            </a:r>
            <a:endParaRPr b="1"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924225" y="445025"/>
            <a:ext cx="729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추가 활용 방안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924225" y="445025"/>
            <a:ext cx="729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유사 </a:t>
            </a:r>
            <a:r>
              <a:rPr lang="ko"/>
              <a:t>프로젝트 비교</a:t>
            </a:r>
            <a:endParaRPr/>
          </a:p>
        </p:txBody>
      </p:sp>
      <p:graphicFrame>
        <p:nvGraphicFramePr>
          <p:cNvPr id="135" name="Shape 135"/>
          <p:cNvGraphicFramePr/>
          <p:nvPr/>
        </p:nvGraphicFramePr>
        <p:xfrm>
          <a:off x="952500" y="1258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{FFA87D79-C619-4DB7-B261-7F0F3555CA3E}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77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FFFF"/>
                          </a:solidFill>
                        </a:rPr>
                        <a:t>                                          프로젝트                                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FFFF"/>
                          </a:solidFill>
                        </a:rPr>
                        <a:t>기능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FFFF"/>
                          </a:solidFill>
                        </a:rPr>
                        <a:t>SKT (스마트 에어 포 스쿨)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FFFF"/>
                          </a:solidFill>
                        </a:rPr>
                        <a:t>KT (에어 맵 코리아)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FFFF"/>
                          </a:solidFill>
                        </a:rPr>
                        <a:t>토이스미스 (스마트 시티 - 스쿨)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6470"/>
                    </a:solidFill>
                  </a:tcPr>
                </a:tc>
              </a:tr>
              <a:tr h="24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서비스 형태</a:t>
                      </a:r>
                      <a:endParaRPr sz="6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APP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APP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WEB / APP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6470"/>
                    </a:solidFill>
                  </a:tcPr>
                </a:tc>
              </a:tr>
              <a:tr h="24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센서(미세먼지, 온-습도 등)</a:t>
                      </a:r>
                      <a:endParaRPr sz="6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O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O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O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6470"/>
                    </a:solidFill>
                  </a:tcPr>
                </a:tc>
              </a:tr>
              <a:tr h="24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머신러닝(정밀측정 및 분석)</a:t>
                      </a:r>
                      <a:endParaRPr sz="6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O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X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X (추가 예정)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6470"/>
                    </a:solidFill>
                  </a:tcPr>
                </a:tc>
              </a:tr>
              <a:tr h="24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기기 연동(에어컨, 공기 청정기 등)</a:t>
                      </a:r>
                      <a:endParaRPr sz="6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O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X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X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6470"/>
                    </a:solidFill>
                  </a:tcPr>
                </a:tc>
              </a:tr>
              <a:tr h="24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알림 기능</a:t>
                      </a:r>
                      <a:endParaRPr sz="6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O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O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O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6470"/>
                    </a:solidFill>
                  </a:tcPr>
                </a:tc>
              </a:tr>
              <a:tr h="24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자동 </a:t>
                      </a:r>
                      <a:r>
                        <a:rPr lang="ko" sz="6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출석 체크 기능</a:t>
                      </a:r>
                      <a:endParaRPr sz="6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X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X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O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6470"/>
                    </a:solidFill>
                  </a:tcPr>
                </a:tc>
              </a:tr>
              <a:tr h="24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BLE, WIFI(스마트 폰) 신호 수신</a:t>
                      </a:r>
                      <a:endParaRPr sz="6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X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X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O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6470"/>
                    </a:solidFill>
                  </a:tcPr>
                </a:tc>
              </a:tr>
              <a:tr h="24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위치 추적 기능</a:t>
                      </a:r>
                      <a:endParaRPr sz="6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X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X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O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6470"/>
                    </a:solidFill>
                  </a:tcPr>
                </a:tc>
              </a:tr>
              <a:tr h="24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서비스 비용</a:t>
                      </a:r>
                      <a:endParaRPr sz="6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150만원(설치비 별도)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- 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미정(설치 디바이스 1대당 2만원)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6470"/>
                    </a:solidFill>
                  </a:tcPr>
                </a:tc>
              </a:tr>
              <a:tr h="493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자료  </a:t>
                      </a:r>
                      <a:r>
                        <a:rPr lang="ko" sz="6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출처</a:t>
                      </a:r>
                      <a:endParaRPr sz="6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https://www.netmanias.com/ko/post/operator_news/12678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http://blog.kt.com/tag/KT%20%EC%97%90%EC%96%B4%20%EB%A7%B5%20%EC%BD%94%EB%A6%AC%EC%95%84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FFFF"/>
                          </a:solidFill>
                        </a:rPr>
                        <a:t>http://www.toysmyth.com/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6470"/>
                    </a:solidFill>
                  </a:tcPr>
                </a:tc>
              </a:tr>
            </a:tbl>
          </a:graphicData>
        </a:graphic>
      </p:graphicFrame>
      <p:cxnSp>
        <p:nvCxnSpPr>
          <p:cNvPr id="136" name="Shape 136"/>
          <p:cNvCxnSpPr/>
          <p:nvPr/>
        </p:nvCxnSpPr>
        <p:spPr>
          <a:xfrm>
            <a:off x="952500" y="1258400"/>
            <a:ext cx="1813800" cy="42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997900" y="445025"/>
            <a:ext cx="714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구조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54864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625" y="1174925"/>
            <a:ext cx="5812754" cy="35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945" y="1086650"/>
            <a:ext cx="6146104" cy="37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0881" y="1086648"/>
            <a:ext cx="6002242" cy="37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971100" y="445025"/>
            <a:ext cx="72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</a:t>
            </a:r>
            <a:r>
              <a:rPr lang="ko"/>
              <a:t>구조도</a:t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311700" y="2387125"/>
            <a:ext cx="22905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홈화면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355400" y="2979475"/>
            <a:ext cx="22467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3" name="Shape 153"/>
          <p:cNvCxnSpPr>
            <a:stCxn id="151" idx="3"/>
          </p:cNvCxnSpPr>
          <p:nvPr/>
        </p:nvCxnSpPr>
        <p:spPr>
          <a:xfrm>
            <a:off x="2602200" y="2624125"/>
            <a:ext cx="9915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Shape 154"/>
          <p:cNvCxnSpPr/>
          <p:nvPr/>
        </p:nvCxnSpPr>
        <p:spPr>
          <a:xfrm flipH="1" rot="10800000">
            <a:off x="2645800" y="1696200"/>
            <a:ext cx="888600" cy="70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Shape 155"/>
          <p:cNvCxnSpPr/>
          <p:nvPr/>
        </p:nvCxnSpPr>
        <p:spPr>
          <a:xfrm>
            <a:off x="2645800" y="2821525"/>
            <a:ext cx="908400" cy="710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Shape 156"/>
          <p:cNvSpPr/>
          <p:nvPr/>
        </p:nvSpPr>
        <p:spPr>
          <a:xfrm>
            <a:off x="3597800" y="1467900"/>
            <a:ext cx="22905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환경현황</a:t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3597800" y="2392075"/>
            <a:ext cx="22905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출결현황</a:t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3597900" y="3316250"/>
            <a:ext cx="22905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디바이스 현황</a:t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6120900" y="1467900"/>
            <a:ext cx="2711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6120900" y="1455625"/>
            <a:ext cx="2711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환경 그래프, 현재 수치 확인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6199850" y="2426625"/>
            <a:ext cx="2458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출석부로 확인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6160350" y="3374375"/>
            <a:ext cx="27912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디바이스 관리,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실시간 데이터 확인,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오류 현황 확인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BACK-END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Parser.js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ko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 </a:t>
            </a:r>
            <a:r>
              <a:rPr i="1" lang="ko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Refining</a:t>
            </a:r>
            <a:endParaRPr i="1"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Scheduler.js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ko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 Partitioning</a:t>
            </a:r>
            <a:endParaRPr i="1"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