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CCB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AD7"/>
          </a:solidFill>
        </a:fill>
      </a:tcStyle>
    </a:wholeTbl>
    <a:band2H>
      <a:tcTxStyle b="def" i="def"/>
      <a:tcStyle>
        <a:tcBdr/>
        <a:fill>
          <a:solidFill>
            <a:srgbClr val="EA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8D9"/>
          </a:solidFill>
        </a:fill>
      </a:tcStyle>
    </a:wholeTbl>
    <a:band2H>
      <a:tcTxStyle b="def" i="def"/>
      <a:tcStyle>
        <a:tcBdr/>
        <a:fill>
          <a:solidFill>
            <a:srgbClr val="EA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1802191" y="617247"/>
            <a:ext cx="7265535" cy="222953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802191" y="3203296"/>
            <a:ext cx="7067379" cy="10258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763105" y="205978"/>
            <a:ext cx="7106465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763105" y="1200150"/>
            <a:ext cx="7106465" cy="34861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Afbeelding 8" descr="Afbeelding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23" y="4515070"/>
            <a:ext cx="1104296" cy="43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Picture Placeholder 9"/>
          <p:cNvSpPr/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42" name="Afbeelding 2" descr="Afbeelding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45" y="4663752"/>
            <a:ext cx="1104296" cy="323007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 Placeholder 5"/>
          <p:cNvSpPr txBox="1"/>
          <p:nvPr/>
        </p:nvSpPr>
        <p:spPr>
          <a:xfrm>
            <a:off x="6651559" y="4839131"/>
            <a:ext cx="2316371" cy="22698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00A6D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Afbeelding 8" descr="Afbeelding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23" y="4515070"/>
            <a:ext cx="1104296" cy="43067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1772404" y="205978"/>
            <a:ext cx="7090513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1772404" y="1200150"/>
            <a:ext cx="7090513" cy="361555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1" name="Afbeelding 8" descr="Afbeelding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23" y="4515070"/>
            <a:ext cx="1104296" cy="43067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Picture Placeholder 2"/>
          <p:cNvSpPr/>
          <p:nvPr>
            <p:ph type="pic" idx="13"/>
          </p:nvPr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63" y="4581183"/>
            <a:ext cx="1368885" cy="6324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00A6D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Rectangle 28"/>
          <p:cNvSpPr/>
          <p:nvPr/>
        </p:nvSpPr>
        <p:spPr>
          <a:xfrm>
            <a:off x="-1" y="-1"/>
            <a:ext cx="1576386" cy="5149010"/>
          </a:xfrm>
          <a:prstGeom prst="rect">
            <a:avLst/>
          </a:prstGeom>
          <a:solidFill>
            <a:srgbClr val="00A6D6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21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63" y="4389330"/>
            <a:ext cx="1368885" cy="8432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A6D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90575" marR="0" indent="-3333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81100" marR="0" indent="-2667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16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488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060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632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204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776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le 1"/>
          <p:cNvSpPr txBox="1"/>
          <p:nvPr>
            <p:ph type="ctrTitle"/>
          </p:nvPr>
        </p:nvSpPr>
        <p:spPr>
          <a:xfrm>
            <a:off x="1880240" y="505503"/>
            <a:ext cx="6577960" cy="2194835"/>
          </a:xfrm>
          <a:prstGeom prst="rect">
            <a:avLst/>
          </a:prstGeom>
        </p:spPr>
        <p:txBody>
          <a:bodyPr/>
          <a:lstStyle>
            <a:lvl1pPr defTabSz="388620">
              <a:defRPr baseline="5246" sz="4571"/>
            </a:lvl1pPr>
          </a:lstStyle>
          <a:p>
            <a:pPr/>
            <a:r>
              <a:t>Mode Matching Technique </a:t>
            </a:r>
            <a:endParaRPr>
              <a:solidFill>
                <a:srgbClr val="000000">
                  <a:alpha val="84705"/>
                </a:srgbClr>
              </a:solidFill>
            </a:endParaRPr>
          </a:p>
        </p:txBody>
      </p:sp>
      <p:sp>
        <p:nvSpPr>
          <p:cNvPr id="73" name="Subtitle 2"/>
          <p:cNvSpPr txBox="1"/>
          <p:nvPr>
            <p:ph type="subTitle" sz="quarter" idx="1"/>
          </p:nvPr>
        </p:nvSpPr>
        <p:spPr>
          <a:xfrm>
            <a:off x="1869872" y="2354813"/>
            <a:ext cx="5892161" cy="131445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aseline="2804" sz="2688"/>
            </a:lvl1pPr>
          </a:lstStyle>
          <a:p>
            <a:pPr/>
            <a:r>
              <a:t>With 2 circular cross-section waveguides</a:t>
            </a:r>
            <a:endParaRPr>
              <a:solidFill>
                <a:srgbClr val="000000">
                  <a:alpha val="84705"/>
                </a:srgbClr>
              </a:solidFill>
            </a:endParaRPr>
          </a:p>
        </p:txBody>
      </p:sp>
      <p:sp>
        <p:nvSpPr>
          <p:cNvPr id="74" name="Text"/>
          <p:cNvSpPr txBox="1"/>
          <p:nvPr/>
        </p:nvSpPr>
        <p:spPr>
          <a:xfrm>
            <a:off x="4500879" y="2436482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75" name="Subtitle 2"/>
          <p:cNvSpPr txBox="1"/>
          <p:nvPr/>
        </p:nvSpPr>
        <p:spPr>
          <a:xfrm>
            <a:off x="2007240" y="3819798"/>
            <a:ext cx="3093098" cy="764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defRPr baseline="11247" sz="1478"/>
            </a:pPr>
            <a:r>
              <a:t>Tworit Kumar Dash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baseline="13860" sz="1200">
              <a:solidFill>
                <a:srgbClr val="000000">
                  <a:alpha val="84705"/>
                </a:srgbClr>
              </a:solidFill>
            </a:endParaRPr>
          </a:p>
          <a:p>
            <a:pPr>
              <a:defRPr baseline="11247" sz="1478"/>
            </a:pPr>
            <a:r>
              <a:t>Student Number: 4816315</a:t>
            </a:r>
            <a:endParaRPr baseline="13860" sz="1200">
              <a:solidFill>
                <a:srgbClr val="000000">
                  <a:alpha val="84705"/>
                </a:srgb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70331">
              <a:defRPr sz="2916"/>
            </a:lvl1pPr>
          </a:lstStyle>
          <a:p>
            <a:pPr/>
            <a:r>
              <a:t>Inner Cross Product (2 Waveguides) - (2)</a:t>
            </a:r>
          </a:p>
        </p:txBody>
      </p:sp>
      <p:sp>
        <p:nvSpPr>
          <p:cNvPr id="182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83" name="Scalar potentials:…"/>
          <p:cNvSpPr txBox="1"/>
          <p:nvPr/>
        </p:nvSpPr>
        <p:spPr>
          <a:xfrm>
            <a:off x="1582090" y="902203"/>
            <a:ext cx="7077394" cy="38685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Scalar potentials: 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Where:</a:t>
            </a:r>
          </a:p>
          <a:p>
            <a:pPr/>
          </a:p>
          <a:p>
            <a:pPr lvl="1"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lvl="2"/>
            <a:r>
              <a:rPr u="sng"/>
              <a:t> </a:t>
            </a:r>
            <a:endParaRPr u="sng"/>
          </a:p>
        </p:txBody>
      </p:sp>
      <p:sp>
        <p:nvSpPr>
          <p:cNvPr id="184" name="Equation"/>
          <p:cNvSpPr txBox="1"/>
          <p:nvPr/>
        </p:nvSpPr>
        <p:spPr>
          <a:xfrm>
            <a:off x="1829462" y="1508265"/>
            <a:ext cx="3029087" cy="3179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85" name="Equation"/>
          <p:cNvSpPr txBox="1"/>
          <p:nvPr/>
        </p:nvSpPr>
        <p:spPr>
          <a:xfrm>
            <a:off x="5097769" y="1508265"/>
            <a:ext cx="3068202" cy="3179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86" name="Equation"/>
          <p:cNvSpPr txBox="1"/>
          <p:nvPr/>
        </p:nvSpPr>
        <p:spPr>
          <a:xfrm>
            <a:off x="1868270" y="2397488"/>
            <a:ext cx="3580786" cy="6012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</a:p>
        </p:txBody>
      </p:sp>
      <p:sp>
        <p:nvSpPr>
          <p:cNvPr id="187" name="Equation"/>
          <p:cNvSpPr txBox="1"/>
          <p:nvPr/>
        </p:nvSpPr>
        <p:spPr>
          <a:xfrm>
            <a:off x="1889967" y="3299447"/>
            <a:ext cx="2974473" cy="6012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sSup>
                            <m:e/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5"/>
          <p:cNvSpPr txBox="1"/>
          <p:nvPr>
            <p:ph type="sldNum" sz="quarter" idx="2"/>
          </p:nvPr>
        </p:nvSpPr>
        <p:spPr>
          <a:xfrm>
            <a:off x="8731953" y="4839131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70331">
              <a:defRPr sz="2916"/>
            </a:lvl1pPr>
          </a:lstStyle>
          <a:p>
            <a:pPr/>
            <a:r>
              <a:t>Inner Cross Product (2 Waveguides) - (3)</a:t>
            </a:r>
          </a:p>
        </p:txBody>
      </p:sp>
      <p:sp>
        <p:nvSpPr>
          <p:cNvPr id="191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92" name="For different configurations:"/>
          <p:cNvSpPr txBox="1"/>
          <p:nvPr/>
        </p:nvSpPr>
        <p:spPr>
          <a:xfrm>
            <a:off x="1561853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    For different configurations:</a:t>
            </a:r>
          </a:p>
          <a:p>
            <a:pPr/>
          </a:p>
          <a:p>
            <a:pPr/>
          </a:p>
          <a:p>
            <a:pPr/>
            <a:r>
              <a:t> </a:t>
            </a:r>
          </a:p>
          <a:p>
            <a:pPr/>
          </a:p>
          <a:p>
            <a:pPr/>
          </a:p>
          <a:p>
            <a:pPr/>
          </a:p>
          <a:p>
            <a:pPr lvl="1"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lvl="2"/>
            <a:r>
              <a:rPr u="sng"/>
              <a:t> </a:t>
            </a:r>
            <a:endParaRPr u="sng"/>
          </a:p>
        </p:txBody>
      </p:sp>
      <p:graphicFrame>
        <p:nvGraphicFramePr>
          <p:cNvPr id="193" name="Table"/>
          <p:cNvGraphicFramePr/>
          <p:nvPr/>
        </p:nvGraphicFramePr>
        <p:xfrm>
          <a:off x="1838862" y="1781332"/>
          <a:ext cx="5478976" cy="238970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22091"/>
                <a:gridCol w="2173650"/>
                <a:gridCol w="2275339"/>
              </a:tblGrid>
              <a:tr h="7923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923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923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94" name="Equation"/>
          <p:cNvSpPr txBox="1"/>
          <p:nvPr/>
        </p:nvSpPr>
        <p:spPr>
          <a:xfrm>
            <a:off x="4394350" y="2128277"/>
            <a:ext cx="355300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</a:p>
        </p:txBody>
      </p:sp>
      <p:sp>
        <p:nvSpPr>
          <p:cNvPr id="195" name="Equation"/>
          <p:cNvSpPr txBox="1"/>
          <p:nvPr/>
        </p:nvSpPr>
        <p:spPr>
          <a:xfrm>
            <a:off x="6524840" y="2128277"/>
            <a:ext cx="406734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</a:p>
        </p:txBody>
      </p:sp>
      <p:sp>
        <p:nvSpPr>
          <p:cNvPr id="196" name="Equation"/>
          <p:cNvSpPr txBox="1"/>
          <p:nvPr/>
        </p:nvSpPr>
        <p:spPr>
          <a:xfrm>
            <a:off x="2626718" y="2866539"/>
            <a:ext cx="352540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</m:oMath>
              </m:oMathPara>
            </a14:m>
          </a:p>
        </p:txBody>
      </p:sp>
      <p:sp>
        <p:nvSpPr>
          <p:cNvPr id="197" name="Equation"/>
          <p:cNvSpPr txBox="1"/>
          <p:nvPr/>
        </p:nvSpPr>
        <p:spPr>
          <a:xfrm>
            <a:off x="2601000" y="3561152"/>
            <a:ext cx="403975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</m:oMath>
              </m:oMathPara>
            </a14:m>
          </a:p>
        </p:txBody>
      </p:sp>
      <p:sp>
        <p:nvSpPr>
          <p:cNvPr id="198" name="Equation"/>
          <p:cNvSpPr txBox="1"/>
          <p:nvPr/>
        </p:nvSpPr>
        <p:spPr>
          <a:xfrm>
            <a:off x="1654888" y="1033390"/>
            <a:ext cx="357782" cy="1810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  <p:sp>
        <p:nvSpPr>
          <p:cNvPr id="199" name="Equation"/>
          <p:cNvSpPr txBox="1"/>
          <p:nvPr/>
        </p:nvSpPr>
        <p:spPr>
          <a:xfrm>
            <a:off x="3766307" y="2674202"/>
            <a:ext cx="1839467" cy="5912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200" name="Equation"/>
          <p:cNvSpPr txBox="1"/>
          <p:nvPr/>
        </p:nvSpPr>
        <p:spPr>
          <a:xfrm>
            <a:off x="6018614" y="3413931"/>
            <a:ext cx="1839466" cy="5912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201" name="Equation"/>
          <p:cNvSpPr txBox="1"/>
          <p:nvPr/>
        </p:nvSpPr>
        <p:spPr>
          <a:xfrm>
            <a:off x="5883230" y="2711398"/>
            <a:ext cx="2111635" cy="5255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limUp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1600"/>
          </a:p>
        </p:txBody>
      </p:sp>
      <p:sp>
        <p:nvSpPr>
          <p:cNvPr id="202" name="Equation"/>
          <p:cNvSpPr txBox="1"/>
          <p:nvPr/>
        </p:nvSpPr>
        <p:spPr>
          <a:xfrm>
            <a:off x="2424663" y="2128277"/>
            <a:ext cx="357783" cy="1810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70331">
              <a:defRPr sz="2916"/>
            </a:lvl1pPr>
          </a:lstStyle>
          <a:p>
            <a:pPr/>
            <a:r>
              <a:t>Inner Cross Product (2 Waveguides) - (4)</a:t>
            </a:r>
          </a:p>
        </p:txBody>
      </p:sp>
      <p:sp>
        <p:nvSpPr>
          <p:cNvPr id="206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207" name="Analytical expressions for          for the combination of TE/TE or TM/TM:…"/>
          <p:cNvSpPr txBox="1"/>
          <p:nvPr/>
        </p:nvSpPr>
        <p:spPr>
          <a:xfrm>
            <a:off x="1582090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Analytical expressions for          for the combination of TE/TE or TM/TM: 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Where:</a:t>
            </a:r>
          </a:p>
          <a:p>
            <a:pPr lvl="1"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       And.       Can be solved by the following Lommel’s integral:</a:t>
            </a:r>
          </a:p>
          <a:p>
            <a:pPr/>
          </a:p>
          <a:p>
            <a:pPr lvl="2"/>
            <a:r>
              <a:rPr u="sng"/>
              <a:t> </a:t>
            </a:r>
            <a:endParaRPr u="sng"/>
          </a:p>
        </p:txBody>
      </p:sp>
      <p:sp>
        <p:nvSpPr>
          <p:cNvPr id="208" name="Equation"/>
          <p:cNvSpPr txBox="1"/>
          <p:nvPr/>
        </p:nvSpPr>
        <p:spPr>
          <a:xfrm>
            <a:off x="4393109" y="1043758"/>
            <a:ext cx="357782" cy="1810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  <p:sp>
        <p:nvSpPr>
          <p:cNvPr id="209" name="Equation"/>
          <p:cNvSpPr txBox="1"/>
          <p:nvPr/>
        </p:nvSpPr>
        <p:spPr>
          <a:xfrm>
            <a:off x="1724470" y="1614619"/>
            <a:ext cx="6519504" cy="585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sSubSu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sSu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1500"/>
          </a:p>
        </p:txBody>
      </p:sp>
      <p:sp>
        <p:nvSpPr>
          <p:cNvPr id="210" name="Equation"/>
          <p:cNvSpPr txBox="1"/>
          <p:nvPr/>
        </p:nvSpPr>
        <p:spPr>
          <a:xfrm>
            <a:off x="1743973" y="2766006"/>
            <a:ext cx="2777000" cy="3817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  <a:endParaRPr sz="1200">
              <a:solidFill>
                <a:srgbClr val="006D74"/>
              </a:solidFill>
            </a:endParaRPr>
          </a:p>
        </p:txBody>
      </p:sp>
      <p:sp>
        <p:nvSpPr>
          <p:cNvPr id="211" name="Equation"/>
          <p:cNvSpPr txBox="1"/>
          <p:nvPr/>
        </p:nvSpPr>
        <p:spPr>
          <a:xfrm>
            <a:off x="5244620" y="2766006"/>
            <a:ext cx="2795178" cy="3817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2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  <a:endParaRPr sz="1200">
              <a:solidFill>
                <a:srgbClr val="006D74"/>
              </a:solidFill>
            </a:endParaRPr>
          </a:p>
        </p:txBody>
      </p:sp>
      <p:sp>
        <p:nvSpPr>
          <p:cNvPr id="212" name="Equation"/>
          <p:cNvSpPr txBox="1"/>
          <p:nvPr/>
        </p:nvSpPr>
        <p:spPr>
          <a:xfrm>
            <a:off x="1705803" y="3394875"/>
            <a:ext cx="2948358" cy="3746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1100">
              <a:solidFill>
                <a:srgbClr val="006D74"/>
              </a:solidFill>
            </a:endParaRPr>
          </a:p>
        </p:txBody>
      </p:sp>
      <p:sp>
        <p:nvSpPr>
          <p:cNvPr id="213" name="Equation"/>
          <p:cNvSpPr txBox="1"/>
          <p:nvPr/>
        </p:nvSpPr>
        <p:spPr>
          <a:xfrm>
            <a:off x="5221665" y="3400513"/>
            <a:ext cx="2996757" cy="3746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1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1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1100">
              <a:solidFill>
                <a:srgbClr val="006D74"/>
              </a:solidFill>
            </a:endParaRPr>
          </a:p>
        </p:txBody>
      </p:sp>
      <p:sp>
        <p:nvSpPr>
          <p:cNvPr id="214" name="Equation"/>
          <p:cNvSpPr txBox="1"/>
          <p:nvPr/>
        </p:nvSpPr>
        <p:spPr>
          <a:xfrm>
            <a:off x="1725698" y="3923300"/>
            <a:ext cx="161624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</m:oMath>
              </m:oMathPara>
            </a14:m>
          </a:p>
        </p:txBody>
      </p:sp>
      <p:sp>
        <p:nvSpPr>
          <p:cNvPr id="215" name="Equation"/>
          <p:cNvSpPr txBox="1"/>
          <p:nvPr/>
        </p:nvSpPr>
        <p:spPr>
          <a:xfrm>
            <a:off x="2720294" y="3923300"/>
            <a:ext cx="183698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</m:oMath>
              </m:oMathPara>
            </a14:m>
          </a:p>
        </p:txBody>
      </p:sp>
      <p:sp>
        <p:nvSpPr>
          <p:cNvPr id="216" name="Equation"/>
          <p:cNvSpPr txBox="1"/>
          <p:nvPr/>
        </p:nvSpPr>
        <p:spPr>
          <a:xfrm>
            <a:off x="1905097" y="4385967"/>
            <a:ext cx="5606605" cy="4566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e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  <m:sup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  <m:sup>
                          <m:r>
                            <a:rPr xmlns:a="http://schemas.openxmlformats.org/drawingml/2006/main" sz="14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sub>
                  </m:sSub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400">
              <a:solidFill>
                <a:srgbClr val="006D7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Mode Matching (2 Waveguides)</a:t>
            </a:r>
          </a:p>
        </p:txBody>
      </p:sp>
      <p:sp>
        <p:nvSpPr>
          <p:cNvPr id="220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221" name="Boundary conditions at the junction (z = 0):…"/>
          <p:cNvSpPr txBox="1"/>
          <p:nvPr/>
        </p:nvSpPr>
        <p:spPr>
          <a:xfrm>
            <a:off x="1582090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Boundary conditions at the junction (z = 0):</a:t>
            </a:r>
          </a:p>
          <a:p>
            <a:pPr/>
          </a:p>
          <a:p>
            <a:pPr/>
            <a:r>
              <a:t>Electric field boundary condition:</a:t>
            </a:r>
          </a:p>
          <a:p>
            <a:pPr/>
          </a:p>
          <a:p>
            <a:pPr/>
          </a:p>
          <a:p>
            <a:pPr/>
            <a:r>
              <a:t>Magnetic field boundary condition:</a:t>
            </a:r>
          </a:p>
          <a:p>
            <a:pPr/>
          </a:p>
          <a:p>
            <a:pPr/>
          </a:p>
          <a:p>
            <a:pPr/>
            <a:r>
              <a:t>General Scattering matrix:</a:t>
            </a:r>
          </a:p>
          <a:p>
            <a:pPr/>
          </a:p>
          <a:p>
            <a:pPr/>
          </a:p>
          <a:p>
            <a:pPr lvl="2"/>
            <a:r>
              <a:rPr u="sng"/>
              <a:t> </a:t>
            </a:r>
            <a:endParaRPr u="sng"/>
          </a:p>
          <a:p>
            <a:pPr/>
            <a:r>
              <a:t>Where:</a:t>
            </a:r>
          </a:p>
          <a:p>
            <a:pPr lvl="2"/>
          </a:p>
        </p:txBody>
      </p:sp>
      <p:sp>
        <p:nvSpPr>
          <p:cNvPr id="222" name="Equation"/>
          <p:cNvSpPr txBox="1"/>
          <p:nvPr/>
        </p:nvSpPr>
        <p:spPr>
          <a:xfrm>
            <a:off x="2289905" y="1893275"/>
            <a:ext cx="1863022" cy="1792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400"/>
          </a:p>
        </p:txBody>
      </p:sp>
      <p:sp>
        <p:nvSpPr>
          <p:cNvPr id="223" name="Equation"/>
          <p:cNvSpPr txBox="1"/>
          <p:nvPr/>
        </p:nvSpPr>
        <p:spPr>
          <a:xfrm>
            <a:off x="2229316" y="2744656"/>
            <a:ext cx="1930026" cy="177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500"/>
          </a:p>
        </p:txBody>
      </p:sp>
      <p:sp>
        <p:nvSpPr>
          <p:cNvPr id="224" name="Equation"/>
          <p:cNvSpPr txBox="1"/>
          <p:nvPr/>
        </p:nvSpPr>
        <p:spPr>
          <a:xfrm>
            <a:off x="1954709" y="3450938"/>
            <a:ext cx="3273996" cy="6641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e>
                          <m:e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  <a:endParaRPr sz="1700"/>
          </a:p>
        </p:txBody>
      </p:sp>
      <p:sp>
        <p:nvSpPr>
          <p:cNvPr id="225" name="Equation"/>
          <p:cNvSpPr txBox="1"/>
          <p:nvPr/>
        </p:nvSpPr>
        <p:spPr>
          <a:xfrm>
            <a:off x="2341296" y="4526541"/>
            <a:ext cx="2102836" cy="261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m:oMathPara>
            </a14:m>
          </a:p>
        </p:txBody>
      </p:sp>
      <p:pic>
        <p:nvPicPr>
          <p:cNvPr id="226" name="MM_02.png" descr="MM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8769" y="1610864"/>
            <a:ext cx="2620106" cy="1921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Results: MATLAB (TE) - (1)</a:t>
            </a:r>
          </a:p>
        </p:txBody>
      </p:sp>
      <p:sp>
        <p:nvSpPr>
          <p:cNvPr id="230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31" name="S_TE.PNG" descr="S_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0579" y="889440"/>
            <a:ext cx="5177421" cy="4069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Results: MATLAB (TM) - (2)</a:t>
            </a:r>
          </a:p>
        </p:txBody>
      </p:sp>
      <p:sp>
        <p:nvSpPr>
          <p:cNvPr id="235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36" name="S_TM.PNG" descr="S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140" y="878306"/>
            <a:ext cx="4778661" cy="4050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Results: FEKO(TE) - (1)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41" name="S_TM.PNG" descr="S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140" y="878306"/>
            <a:ext cx="4778661" cy="4050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 Placeholder 5"/>
          <p:cNvSpPr txBox="1"/>
          <p:nvPr>
            <p:ph type="sldNum" sz="quarter" idx="2"/>
          </p:nvPr>
        </p:nvSpPr>
        <p:spPr>
          <a:xfrm>
            <a:off x="8722527" y="4839131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Results: FEKO(TM) - (2)</a:t>
            </a:r>
          </a:p>
        </p:txBody>
      </p:sp>
      <p:sp>
        <p:nvSpPr>
          <p:cNvPr id="245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46" name="S_TM.PNG" descr="S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140" y="878306"/>
            <a:ext cx="4778661" cy="4050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Field distribution of one circular cross-section waveguide </a:t>
            </a:r>
          </a:p>
        </p:txBody>
      </p:sp>
      <p:sp>
        <p:nvSpPr>
          <p:cNvPr id="79" name="Content Placeholder 2"/>
          <p:cNvSpPr txBox="1"/>
          <p:nvPr>
            <p:ph type="body" idx="1"/>
          </p:nvPr>
        </p:nvSpPr>
        <p:spPr>
          <a:xfrm>
            <a:off x="1763105" y="1200150"/>
            <a:ext cx="7106465" cy="3742950"/>
          </a:xfrm>
          <a:prstGeom prst="rect">
            <a:avLst/>
          </a:prstGeom>
        </p:spPr>
        <p:txBody>
          <a:bodyPr/>
          <a:lstStyle/>
          <a:p>
            <a:pPr/>
            <a:r>
              <a:t>Dimensions and properties:</a:t>
            </a:r>
          </a:p>
          <a:p>
            <a:pPr lvl="1" marL="800100" indent="-342900">
              <a:buChar char="•"/>
            </a:pPr>
            <a:r>
              <a:t>Radius = 2.03 [cm]</a:t>
            </a:r>
          </a:p>
          <a:p>
            <a:pPr lvl="1" marL="800100" indent="-342900">
              <a:buChar char="•"/>
            </a:pPr>
            <a:r>
              <a:t>Relative Permittivity</a:t>
            </a:r>
          </a:p>
          <a:p>
            <a:pPr lvl="1" marL="800100" indent="-342900">
              <a:buChar char="•"/>
            </a:pPr>
            <a:r>
              <a:t>Relative Permeability</a:t>
            </a:r>
          </a:p>
          <a:p>
            <a:pPr lvl="1" marL="800100" indent="-342900">
              <a:buChar char="•"/>
            </a:pPr>
            <a:r>
              <a:t>Covered with PEC walls  </a:t>
            </a:r>
          </a:p>
        </p:txBody>
      </p:sp>
      <p:sp>
        <p:nvSpPr>
          <p:cNvPr id="80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81" name="Equation"/>
          <p:cNvSpPr txBox="1"/>
          <p:nvPr/>
        </p:nvSpPr>
        <p:spPr>
          <a:xfrm>
            <a:off x="6086367" y="2313423"/>
            <a:ext cx="758838" cy="306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600"/>
          </a:p>
        </p:txBody>
      </p:sp>
      <p:sp>
        <p:nvSpPr>
          <p:cNvPr id="82" name="Equation"/>
          <p:cNvSpPr txBox="1"/>
          <p:nvPr/>
        </p:nvSpPr>
        <p:spPr>
          <a:xfrm>
            <a:off x="6086367" y="2772179"/>
            <a:ext cx="806717" cy="306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Field distribution of one circular cross-section waveguide (2)</a:t>
            </a:r>
          </a:p>
        </p:txBody>
      </p:sp>
      <p:sp>
        <p:nvSpPr>
          <p:cNvPr id="86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87" name="Equation"/>
          <p:cNvSpPr txBox="1"/>
          <p:nvPr/>
        </p:nvSpPr>
        <p:spPr>
          <a:xfrm>
            <a:off x="1738802" y="1160887"/>
            <a:ext cx="1192886" cy="1593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88" name="Equation"/>
          <p:cNvSpPr txBox="1"/>
          <p:nvPr/>
        </p:nvSpPr>
        <p:spPr>
          <a:xfrm>
            <a:off x="1713084" y="3069014"/>
            <a:ext cx="1244322" cy="1593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89" name="Equation"/>
          <p:cNvSpPr txBox="1"/>
          <p:nvPr/>
        </p:nvSpPr>
        <p:spPr>
          <a:xfrm>
            <a:off x="290517" y="1518233"/>
            <a:ext cx="4294900" cy="3686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200">
              <a:solidFill>
                <a:srgbClr val="571266"/>
              </a:solidFill>
            </a:endParaRPr>
          </a:p>
        </p:txBody>
      </p:sp>
      <p:sp>
        <p:nvSpPr>
          <p:cNvPr id="90" name="Equation"/>
          <p:cNvSpPr txBox="1"/>
          <p:nvPr/>
        </p:nvSpPr>
        <p:spPr>
          <a:xfrm>
            <a:off x="4912629" y="1510763"/>
            <a:ext cx="3845500" cy="383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sSub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sSup>
                        <m:e/>
                        <m:sup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bSup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200">
              <a:solidFill>
                <a:srgbClr val="571266"/>
              </a:solidFill>
            </a:endParaRPr>
          </a:p>
        </p:txBody>
      </p:sp>
      <p:sp>
        <p:nvSpPr>
          <p:cNvPr id="91" name="Equation"/>
          <p:cNvSpPr txBox="1"/>
          <p:nvPr/>
        </p:nvSpPr>
        <p:spPr>
          <a:xfrm>
            <a:off x="290382" y="2012010"/>
            <a:ext cx="4295170" cy="3652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sSub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sSup>
                        <m:e/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bSup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100">
              <a:solidFill>
                <a:srgbClr val="571266"/>
              </a:solidFill>
            </a:endParaRPr>
          </a:p>
        </p:txBody>
      </p:sp>
      <p:sp>
        <p:nvSpPr>
          <p:cNvPr id="92" name="Equation"/>
          <p:cNvSpPr txBox="1"/>
          <p:nvPr/>
        </p:nvSpPr>
        <p:spPr>
          <a:xfrm>
            <a:off x="4751662" y="2024176"/>
            <a:ext cx="4371467" cy="34088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m:rPr>
                          <m:sty m:val="p"/>
                        </m:r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000"/>
          </a:p>
        </p:txBody>
      </p:sp>
      <p:sp>
        <p:nvSpPr>
          <p:cNvPr id="93" name="Equation"/>
          <p:cNvSpPr txBox="1"/>
          <p:nvPr/>
        </p:nvSpPr>
        <p:spPr>
          <a:xfrm>
            <a:off x="2298814" y="2398352"/>
            <a:ext cx="4747202" cy="3778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100">
              <a:solidFill>
                <a:srgbClr val="571266"/>
              </a:solidFill>
            </a:endParaRPr>
          </a:p>
        </p:txBody>
      </p:sp>
      <p:sp>
        <p:nvSpPr>
          <p:cNvPr id="94" name="Equation"/>
          <p:cNvSpPr txBox="1"/>
          <p:nvPr/>
        </p:nvSpPr>
        <p:spPr>
          <a:xfrm>
            <a:off x="252989" y="3287593"/>
            <a:ext cx="4083166" cy="3686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200">
              <a:solidFill>
                <a:srgbClr val="571266"/>
              </a:solidFill>
            </a:endParaRPr>
          </a:p>
        </p:txBody>
      </p:sp>
      <p:sp>
        <p:nvSpPr>
          <p:cNvPr id="95" name="Equation"/>
          <p:cNvSpPr txBox="1"/>
          <p:nvPr/>
        </p:nvSpPr>
        <p:spPr>
          <a:xfrm>
            <a:off x="4937112" y="3207775"/>
            <a:ext cx="4000567" cy="383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den>
                  </m:f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den>
                  </m:f>
                  <m:sSub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sSup>
                        <m:e/>
                        <m:sup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bSup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2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200">
              <a:solidFill>
                <a:srgbClr val="571266"/>
              </a:solidFill>
            </a:endParaRPr>
          </a:p>
        </p:txBody>
      </p:sp>
      <p:sp>
        <p:nvSpPr>
          <p:cNvPr id="96" name="Equation"/>
          <p:cNvSpPr txBox="1"/>
          <p:nvPr/>
        </p:nvSpPr>
        <p:spPr>
          <a:xfrm>
            <a:off x="265730" y="3841718"/>
            <a:ext cx="4272116" cy="3652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sSub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sSup>
                        <m:e/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bSup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100">
              <a:solidFill>
                <a:srgbClr val="571266"/>
              </a:solidFill>
            </a:endParaRPr>
          </a:p>
        </p:txBody>
      </p:sp>
      <p:sp>
        <p:nvSpPr>
          <p:cNvPr id="97" name="Equation"/>
          <p:cNvSpPr txBox="1"/>
          <p:nvPr/>
        </p:nvSpPr>
        <p:spPr>
          <a:xfrm>
            <a:off x="4696146" y="3854818"/>
            <a:ext cx="4327431" cy="3390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m:rPr>
                          <m:sty m:val="p"/>
                        </m:r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f>
                    <m:fPr>
                      <m:ctrlP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den>
                  </m:f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0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000">
              <a:solidFill>
                <a:srgbClr val="571266"/>
              </a:solidFill>
            </a:endParaRPr>
          </a:p>
        </p:txBody>
      </p:sp>
      <p:sp>
        <p:nvSpPr>
          <p:cNvPr id="98" name="Equation"/>
          <p:cNvSpPr txBox="1"/>
          <p:nvPr/>
        </p:nvSpPr>
        <p:spPr>
          <a:xfrm>
            <a:off x="2307368" y="4287847"/>
            <a:ext cx="4730094" cy="3778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j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sub>
                        <m:sup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den>
                  </m:f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sub>
                  </m:sSub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1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sSub>
                        <m:e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1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11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p>
                  </m:sSup>
                </m:oMath>
              </m:oMathPara>
            </a14:m>
            <a:endParaRPr sz="1100">
              <a:solidFill>
                <a:srgbClr val="5712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29184">
              <a:defRPr sz="2592"/>
            </a:lvl1pPr>
          </a:lstStyle>
          <a:p>
            <a:pPr/>
            <a:r>
              <a:t>Field distribution of one circular cross-section waveguide (3) Results</a:t>
            </a:r>
          </a:p>
        </p:txBody>
      </p:sp>
      <p:sp>
        <p:nvSpPr>
          <p:cNvPr id="102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03" name="MATLAB"/>
          <p:cNvSpPr txBox="1"/>
          <p:nvPr/>
        </p:nvSpPr>
        <p:spPr>
          <a:xfrm>
            <a:off x="3225781" y="1280261"/>
            <a:ext cx="1062707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</a:p>
          <a:p>
            <a:pPr/>
            <a:r>
              <a:t>MATLAB</a:t>
            </a:r>
          </a:p>
        </p:txBody>
      </p:sp>
      <p:sp>
        <p:nvSpPr>
          <p:cNvPr id="104" name="Equation"/>
          <p:cNvSpPr txBox="1"/>
          <p:nvPr/>
        </p:nvSpPr>
        <p:spPr>
          <a:xfrm>
            <a:off x="3379507" y="1478520"/>
            <a:ext cx="415190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</m:oMath>
              </m:oMathPara>
            </a14:m>
          </a:p>
        </p:txBody>
      </p:sp>
      <p:sp>
        <p:nvSpPr>
          <p:cNvPr id="105" name="Feko 2018"/>
          <p:cNvSpPr txBox="1"/>
          <p:nvPr/>
        </p:nvSpPr>
        <p:spPr>
          <a:xfrm>
            <a:off x="3219974" y="3042610"/>
            <a:ext cx="1202829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Feko 2018</a:t>
            </a:r>
          </a:p>
        </p:txBody>
      </p:sp>
      <p:sp>
        <p:nvSpPr>
          <p:cNvPr id="106" name="MATLAB"/>
          <p:cNvSpPr txBox="1"/>
          <p:nvPr/>
        </p:nvSpPr>
        <p:spPr>
          <a:xfrm>
            <a:off x="4835312" y="1280261"/>
            <a:ext cx="1062707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</a:p>
          <a:p>
            <a:pPr/>
            <a:r>
              <a:t>MATLAB</a:t>
            </a:r>
          </a:p>
        </p:txBody>
      </p:sp>
      <p:sp>
        <p:nvSpPr>
          <p:cNvPr id="107" name="Equation"/>
          <p:cNvSpPr txBox="1"/>
          <p:nvPr/>
        </p:nvSpPr>
        <p:spPr>
          <a:xfrm>
            <a:off x="4989037" y="1478520"/>
            <a:ext cx="402206" cy="2088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sub>
                  </m:sSub>
                </m:oMath>
              </m:oMathPara>
            </a14:m>
          </a:p>
        </p:txBody>
      </p:sp>
      <p:sp>
        <p:nvSpPr>
          <p:cNvPr id="108" name="Feko 2018"/>
          <p:cNvSpPr txBox="1"/>
          <p:nvPr/>
        </p:nvSpPr>
        <p:spPr>
          <a:xfrm>
            <a:off x="4805054" y="3042610"/>
            <a:ext cx="1202828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Feko 2018</a:t>
            </a:r>
          </a:p>
        </p:txBody>
      </p:sp>
      <p:sp>
        <p:nvSpPr>
          <p:cNvPr id="109" name="Equation"/>
          <p:cNvSpPr txBox="1"/>
          <p:nvPr/>
        </p:nvSpPr>
        <p:spPr>
          <a:xfrm>
            <a:off x="3296568" y="3181357"/>
            <a:ext cx="415190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</m:oMath>
              </m:oMathPara>
            </a14:m>
          </a:p>
        </p:txBody>
      </p:sp>
      <p:sp>
        <p:nvSpPr>
          <p:cNvPr id="110" name="Equation"/>
          <p:cNvSpPr txBox="1"/>
          <p:nvPr/>
        </p:nvSpPr>
        <p:spPr>
          <a:xfrm>
            <a:off x="4898323" y="3180221"/>
            <a:ext cx="402206" cy="20886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sub>
                  </m:sSub>
                </m:oMath>
              </m:oMathPara>
            </a14:m>
          </a:p>
        </p:txBody>
      </p:sp>
      <p:pic>
        <p:nvPicPr>
          <p:cNvPr id="111" name="Feko_TE12.PNG" descr="Feko_T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84" y="3081252"/>
            <a:ext cx="2819955" cy="2039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TE_12.pdf" descr="TE_1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00" y="994341"/>
            <a:ext cx="2717123" cy="2039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TE_31.pdf" descr="TE_3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66393" y="805933"/>
            <a:ext cx="2942901" cy="220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Feko_TE31.PNG" descr="Feko_TE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5332" y="3131025"/>
            <a:ext cx="2605023" cy="193991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urface: E field…"/>
          <p:cNvSpPr txBox="1"/>
          <p:nvPr/>
        </p:nvSpPr>
        <p:spPr>
          <a:xfrm>
            <a:off x="3219974" y="4133774"/>
            <a:ext cx="3410912" cy="6681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Surface: E field </a:t>
            </a:r>
          </a:p>
          <a:p>
            <a:pPr/>
            <a:r>
              <a:t>Quiver:   H field   For MATLAB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29184">
              <a:defRPr sz="2592"/>
            </a:lvl1pPr>
          </a:lstStyle>
          <a:p>
            <a:pPr/>
            <a:r>
              <a:t>Field distribution of one circular cross-section waveguide (4) Results</a:t>
            </a:r>
          </a:p>
        </p:txBody>
      </p:sp>
      <p:sp>
        <p:nvSpPr>
          <p:cNvPr id="119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20" name="MATLAB"/>
          <p:cNvSpPr txBox="1"/>
          <p:nvPr/>
        </p:nvSpPr>
        <p:spPr>
          <a:xfrm>
            <a:off x="3225781" y="1280261"/>
            <a:ext cx="1062707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</a:p>
          <a:p>
            <a:pPr/>
            <a:r>
              <a:t>MATLAB</a:t>
            </a:r>
          </a:p>
        </p:txBody>
      </p:sp>
      <p:sp>
        <p:nvSpPr>
          <p:cNvPr id="121" name="Equation"/>
          <p:cNvSpPr txBox="1"/>
          <p:nvPr/>
        </p:nvSpPr>
        <p:spPr>
          <a:xfrm>
            <a:off x="3379507" y="1478520"/>
            <a:ext cx="466625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</m:oMath>
              </m:oMathPara>
            </a14:m>
          </a:p>
        </p:txBody>
      </p:sp>
      <p:sp>
        <p:nvSpPr>
          <p:cNvPr id="122" name="Feko 2018"/>
          <p:cNvSpPr txBox="1"/>
          <p:nvPr/>
        </p:nvSpPr>
        <p:spPr>
          <a:xfrm>
            <a:off x="3219974" y="3042610"/>
            <a:ext cx="1202829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Feko 2018</a:t>
            </a:r>
          </a:p>
        </p:txBody>
      </p:sp>
      <p:sp>
        <p:nvSpPr>
          <p:cNvPr id="123" name="MATLAB"/>
          <p:cNvSpPr txBox="1"/>
          <p:nvPr/>
        </p:nvSpPr>
        <p:spPr>
          <a:xfrm>
            <a:off x="4835311" y="1280261"/>
            <a:ext cx="1062707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</a:p>
          <a:p>
            <a:pPr/>
            <a:r>
              <a:t>MATLAB</a:t>
            </a:r>
          </a:p>
        </p:txBody>
      </p:sp>
      <p:sp>
        <p:nvSpPr>
          <p:cNvPr id="124" name="Equation"/>
          <p:cNvSpPr txBox="1"/>
          <p:nvPr/>
        </p:nvSpPr>
        <p:spPr>
          <a:xfrm>
            <a:off x="4989037" y="1478520"/>
            <a:ext cx="466625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</m:oMath>
              </m:oMathPara>
            </a14:m>
          </a:p>
        </p:txBody>
      </p:sp>
      <p:sp>
        <p:nvSpPr>
          <p:cNvPr id="125" name="Feko 2018"/>
          <p:cNvSpPr txBox="1"/>
          <p:nvPr/>
        </p:nvSpPr>
        <p:spPr>
          <a:xfrm>
            <a:off x="4805054" y="3042610"/>
            <a:ext cx="1202828" cy="9348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Feko 2018</a:t>
            </a:r>
          </a:p>
        </p:txBody>
      </p:sp>
      <p:sp>
        <p:nvSpPr>
          <p:cNvPr id="126" name="Equation"/>
          <p:cNvSpPr txBox="1"/>
          <p:nvPr/>
        </p:nvSpPr>
        <p:spPr>
          <a:xfrm>
            <a:off x="3296568" y="3181357"/>
            <a:ext cx="466625" cy="2065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</m:oMath>
              </m:oMathPara>
            </a14:m>
          </a:p>
        </p:txBody>
      </p:sp>
      <p:sp>
        <p:nvSpPr>
          <p:cNvPr id="127" name="Equation"/>
          <p:cNvSpPr txBox="1"/>
          <p:nvPr/>
        </p:nvSpPr>
        <p:spPr>
          <a:xfrm>
            <a:off x="4898323" y="3180221"/>
            <a:ext cx="453641" cy="20886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sub>
                  </m:sSub>
                </m:oMath>
              </m:oMathPara>
            </a14:m>
          </a:p>
        </p:txBody>
      </p:sp>
      <p:sp>
        <p:nvSpPr>
          <p:cNvPr id="128" name="Surface: H field…"/>
          <p:cNvSpPr txBox="1"/>
          <p:nvPr/>
        </p:nvSpPr>
        <p:spPr>
          <a:xfrm>
            <a:off x="2866544" y="4144141"/>
            <a:ext cx="3410912" cy="6681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Surface: H field </a:t>
            </a:r>
          </a:p>
          <a:p>
            <a:pPr/>
            <a:r>
              <a:t>Quiver:   E field   For MATLAB</a:t>
            </a:r>
          </a:p>
        </p:txBody>
      </p:sp>
      <p:pic>
        <p:nvPicPr>
          <p:cNvPr id="129" name="Feko_TM22.PNG" descr="Feko_TM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79" y="3054983"/>
            <a:ext cx="2530075" cy="205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Feko_TM31.PNG" descr="Feko_TM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7093" y="3114935"/>
            <a:ext cx="2421525" cy="1780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M_22.pdf" descr="TM_22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930" y="1089338"/>
            <a:ext cx="2565327" cy="1925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M_31.pdf" descr="TM_3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5340" y="906260"/>
            <a:ext cx="2865031" cy="2150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Normalization Constant - (1)</a:t>
            </a:r>
          </a:p>
        </p:txBody>
      </p:sp>
      <p:sp>
        <p:nvSpPr>
          <p:cNvPr id="136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37" name="Normalization constant for a single circular cross section waveguide…"/>
          <p:cNvSpPr txBox="1"/>
          <p:nvPr/>
        </p:nvSpPr>
        <p:spPr>
          <a:xfrm>
            <a:off x="1582090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Normalization constant for a single circular cross section waveguide </a:t>
            </a:r>
          </a:p>
          <a:p>
            <a:pPr/>
            <a:r>
              <a:t>(    ): 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Where: </a:t>
            </a:r>
          </a:p>
          <a:p>
            <a:pPr lvl="2"/>
            <a:r>
              <a:rPr u="sng"/>
              <a:t> </a:t>
            </a:r>
            <a:endParaRPr u="sng"/>
          </a:p>
        </p:txBody>
      </p:sp>
      <p:sp>
        <p:nvSpPr>
          <p:cNvPr id="138" name="Equation"/>
          <p:cNvSpPr txBox="1"/>
          <p:nvPr/>
        </p:nvSpPr>
        <p:spPr>
          <a:xfrm>
            <a:off x="1976304" y="1716700"/>
            <a:ext cx="6475578" cy="5596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limUpp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</m:oMath>
              </m:oMathPara>
            </a14:m>
            <a:endParaRPr sz="1700"/>
          </a:p>
        </p:txBody>
      </p:sp>
      <p:sp>
        <p:nvSpPr>
          <p:cNvPr id="139" name="Equation"/>
          <p:cNvSpPr txBox="1"/>
          <p:nvPr/>
        </p:nvSpPr>
        <p:spPr>
          <a:xfrm>
            <a:off x="1790567" y="1291240"/>
            <a:ext cx="183855" cy="1758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  <a:endParaRPr sz="1500"/>
          </a:p>
        </p:txBody>
      </p:sp>
      <p:sp>
        <p:nvSpPr>
          <p:cNvPr id="140" name="Equation"/>
          <p:cNvSpPr txBox="1"/>
          <p:nvPr/>
        </p:nvSpPr>
        <p:spPr>
          <a:xfrm>
            <a:off x="1683948" y="2406868"/>
            <a:ext cx="4661614" cy="5925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⟹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</a:p>
        </p:txBody>
      </p:sp>
      <p:sp>
        <p:nvSpPr>
          <p:cNvPr id="141" name="Equation"/>
          <p:cNvSpPr txBox="1"/>
          <p:nvPr/>
        </p:nvSpPr>
        <p:spPr>
          <a:xfrm>
            <a:off x="1683948" y="3237336"/>
            <a:ext cx="6256803" cy="62504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⟹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sub>
                  </m:sSub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p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sSubSu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e>
                    <m: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sSubSu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sSup>
                        <m:e/>
                        <m: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  <a:endParaRPr sz="1600"/>
          </a:p>
        </p:txBody>
      </p:sp>
      <p:sp>
        <p:nvSpPr>
          <p:cNvPr id="142" name="Equation"/>
          <p:cNvSpPr txBox="1"/>
          <p:nvPr/>
        </p:nvSpPr>
        <p:spPr>
          <a:xfrm>
            <a:off x="2791604" y="4023591"/>
            <a:ext cx="1907200" cy="6043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</p:txBody>
      </p:sp>
      <p:sp>
        <p:nvSpPr>
          <p:cNvPr id="143" name="Equation"/>
          <p:cNvSpPr txBox="1"/>
          <p:nvPr/>
        </p:nvSpPr>
        <p:spPr>
          <a:xfrm>
            <a:off x="5240890" y="3942985"/>
            <a:ext cx="1943469" cy="6043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Normalization Constant - (3)</a:t>
            </a:r>
          </a:p>
        </p:txBody>
      </p:sp>
      <p:sp>
        <p:nvSpPr>
          <p:cNvPr id="147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48" name="Normalization constant (Using some Bessel Function properties):…"/>
          <p:cNvSpPr txBox="1"/>
          <p:nvPr/>
        </p:nvSpPr>
        <p:spPr>
          <a:xfrm>
            <a:off x="1582090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Normalization constant (Using some Bessel Function properties):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Where:</a:t>
            </a:r>
          </a:p>
          <a:p>
            <a:pPr/>
          </a:p>
          <a:p>
            <a:pPr lvl="1"/>
          </a:p>
          <a:p>
            <a:pPr/>
          </a:p>
          <a:p>
            <a:pPr/>
          </a:p>
          <a:p>
            <a:pPr/>
            <a:r>
              <a:t>Normalization constant (simplified):</a:t>
            </a:r>
          </a:p>
          <a:p>
            <a:pPr/>
          </a:p>
          <a:p>
            <a:pPr/>
          </a:p>
          <a:p>
            <a:pPr/>
          </a:p>
          <a:p>
            <a:pPr/>
            <a:r>
              <a:rPr u="sng"/>
              <a:t> </a:t>
            </a:r>
            <a:endParaRPr u="sng"/>
          </a:p>
        </p:txBody>
      </p:sp>
      <p:sp>
        <p:nvSpPr>
          <p:cNvPr id="149" name="Equation"/>
          <p:cNvSpPr txBox="1"/>
          <p:nvPr/>
        </p:nvSpPr>
        <p:spPr>
          <a:xfrm>
            <a:off x="1920804" y="1376452"/>
            <a:ext cx="5465417" cy="7031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</p:txBody>
      </p:sp>
      <p:sp>
        <p:nvSpPr>
          <p:cNvPr id="150" name="Equation"/>
          <p:cNvSpPr txBox="1"/>
          <p:nvPr/>
        </p:nvSpPr>
        <p:spPr>
          <a:xfrm>
            <a:off x="2331559" y="2161921"/>
            <a:ext cx="2308923" cy="5726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</a:p>
        </p:txBody>
      </p:sp>
      <p:sp>
        <p:nvSpPr>
          <p:cNvPr id="151" name="Equation"/>
          <p:cNvSpPr txBox="1"/>
          <p:nvPr/>
        </p:nvSpPr>
        <p:spPr>
          <a:xfrm>
            <a:off x="5053534" y="2161921"/>
            <a:ext cx="2323472" cy="5726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</a:p>
        </p:txBody>
      </p:sp>
      <p:sp>
        <p:nvSpPr>
          <p:cNvPr id="152" name="Equation"/>
          <p:cNvSpPr txBox="1"/>
          <p:nvPr/>
        </p:nvSpPr>
        <p:spPr>
          <a:xfrm>
            <a:off x="6345474" y="2771905"/>
            <a:ext cx="1935477" cy="4750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i</m:t>
                  </m:r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π</m:t>
                  </m:r>
                </m:oMath>
              </m:oMathPara>
            </a14:m>
            <a:endParaRPr sz="1400">
              <a:solidFill>
                <a:srgbClr val="006D74"/>
              </a:solidFill>
            </a:endParaRPr>
          </a:p>
        </p:txBody>
      </p:sp>
      <p:sp>
        <p:nvSpPr>
          <p:cNvPr id="153" name="Equation"/>
          <p:cNvSpPr txBox="1"/>
          <p:nvPr/>
        </p:nvSpPr>
        <p:spPr>
          <a:xfrm>
            <a:off x="6327219" y="3435104"/>
            <a:ext cx="1971988" cy="4750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o</m:t>
                  </m:r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π</m:t>
                  </m:r>
                </m:oMath>
              </m:oMathPara>
            </a14:m>
            <a:endParaRPr sz="1400">
              <a:solidFill>
                <a:srgbClr val="006D74"/>
              </a:solidFill>
            </a:endParaRPr>
          </a:p>
        </p:txBody>
      </p:sp>
      <p:sp>
        <p:nvSpPr>
          <p:cNvPr id="154" name="Equation"/>
          <p:cNvSpPr txBox="1"/>
          <p:nvPr/>
        </p:nvSpPr>
        <p:spPr>
          <a:xfrm>
            <a:off x="1715213" y="2723110"/>
            <a:ext cx="3541615" cy="572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B4141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B41414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  <a:endParaRPr>
              <a:solidFill>
                <a:srgbClr val="B51515"/>
              </a:solidFill>
            </a:endParaRPr>
          </a:p>
        </p:txBody>
      </p:sp>
      <p:sp>
        <p:nvSpPr>
          <p:cNvPr id="155" name="Equation"/>
          <p:cNvSpPr txBox="1"/>
          <p:nvPr/>
        </p:nvSpPr>
        <p:spPr>
          <a:xfrm>
            <a:off x="1920804" y="4098303"/>
            <a:ext cx="4553931" cy="7031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6C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800" i="1">
                          <a:solidFill>
                            <a:srgbClr val="006C74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6C74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>
              <a:solidFill>
                <a:srgbClr val="006D7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/>
          <a:p>
            <a:pPr/>
            <a:r>
              <a:t>Normalization Constant - (2)</a:t>
            </a:r>
          </a:p>
        </p:txBody>
      </p:sp>
      <p:sp>
        <p:nvSpPr>
          <p:cNvPr id="159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60" name="Solution to the integrals (Lommel’s Integrals)"/>
          <p:cNvSpPr txBox="1"/>
          <p:nvPr/>
        </p:nvSpPr>
        <p:spPr>
          <a:xfrm>
            <a:off x="1587284" y="941802"/>
            <a:ext cx="7077394" cy="41352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Solution to the integrals (Lommel’s Integrals)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lvl="1"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rPr u="sng"/>
              <a:t> </a:t>
            </a:r>
            <a:endParaRPr u="sng"/>
          </a:p>
        </p:txBody>
      </p:sp>
      <p:sp>
        <p:nvSpPr>
          <p:cNvPr id="161" name="Equation"/>
          <p:cNvSpPr txBox="1"/>
          <p:nvPr/>
        </p:nvSpPr>
        <p:spPr>
          <a:xfrm>
            <a:off x="6277718" y="1045183"/>
            <a:ext cx="1196849" cy="2163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</a:p>
        </p:txBody>
      </p:sp>
      <p:sp>
        <p:nvSpPr>
          <p:cNvPr id="162" name="Equation"/>
          <p:cNvSpPr txBox="1"/>
          <p:nvPr/>
        </p:nvSpPr>
        <p:spPr>
          <a:xfrm>
            <a:off x="1986924" y="1461958"/>
            <a:ext cx="6278113" cy="572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ρ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pic>
        <p:nvPicPr>
          <p:cNvPr id="163" name="Q_TE_1n_analytical_numerical.pdf" descr="Q_TE_1n_analytical_numerica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13" y="2235011"/>
            <a:ext cx="3489999" cy="268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Q_TM_1n_analytical.pdf" descr="Q_TM_1n_analytical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4566" y="2122984"/>
            <a:ext cx="3405904" cy="291175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 (1, n)…"/>
          <p:cNvSpPr txBox="1"/>
          <p:nvPr/>
        </p:nvSpPr>
        <p:spPr>
          <a:xfrm>
            <a:off x="3412393" y="2260411"/>
            <a:ext cx="1062707" cy="17349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  <a:r>
              <a:t>TE (1, n)</a:t>
            </a:r>
          </a:p>
          <a:p>
            <a:pPr/>
            <a:r>
              <a:t>modes at 200 GHz</a:t>
            </a:r>
          </a:p>
          <a:p>
            <a:pPr/>
            <a:r>
              <a:t>MATLAB</a:t>
            </a:r>
          </a:p>
        </p:txBody>
      </p:sp>
      <p:sp>
        <p:nvSpPr>
          <p:cNvPr id="166" name="TM(1, n)…"/>
          <p:cNvSpPr txBox="1"/>
          <p:nvPr/>
        </p:nvSpPr>
        <p:spPr>
          <a:xfrm>
            <a:off x="4594627" y="2260411"/>
            <a:ext cx="1062707" cy="17349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5882"/>
                  </a:schemeClr>
                </a:solidFill>
              </a:defRPr>
            </a:pPr>
          </a:p>
          <a:p>
            <a:pPr/>
            <a:r>
              <a:t>TM(1, n)</a:t>
            </a:r>
          </a:p>
          <a:p>
            <a:pPr/>
            <a:r>
              <a:t>modes at 200 GHz</a:t>
            </a:r>
          </a:p>
          <a:p>
            <a:pPr/>
            <a:r>
              <a:t>MATLAB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5"/>
          <p:cNvSpPr txBox="1"/>
          <p:nvPr>
            <p:ph type="sldNum" sz="quarter" idx="2"/>
          </p:nvPr>
        </p:nvSpPr>
        <p:spPr>
          <a:xfrm>
            <a:off x="8793158" y="4839131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Title 1"/>
          <p:cNvSpPr txBox="1"/>
          <p:nvPr>
            <p:ph type="title"/>
          </p:nvPr>
        </p:nvSpPr>
        <p:spPr>
          <a:xfrm>
            <a:off x="1763105" y="205978"/>
            <a:ext cx="6901976" cy="843233"/>
          </a:xfrm>
          <a:prstGeom prst="rect">
            <a:avLst/>
          </a:prstGeom>
        </p:spPr>
        <p:txBody>
          <a:bodyPr/>
          <a:lstStyle>
            <a:lvl1pPr defTabSz="370331">
              <a:defRPr sz="2916"/>
            </a:lvl1pPr>
          </a:lstStyle>
          <a:p>
            <a:pPr/>
            <a:r>
              <a:t>Inner Cross Product (2 Waveguides) - (1)</a:t>
            </a:r>
          </a:p>
        </p:txBody>
      </p:sp>
      <p:sp>
        <p:nvSpPr>
          <p:cNvPr id="170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71" name="Inner cross product (X) : (Between waveguide P and waveguide R)…"/>
          <p:cNvSpPr txBox="1"/>
          <p:nvPr/>
        </p:nvSpPr>
        <p:spPr>
          <a:xfrm>
            <a:off x="1582090" y="902203"/>
            <a:ext cx="7077394" cy="41352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Inner cross product (X) : (Between waveguide P and waveguide R)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Where       is a frequency dependent term. 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Where: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 lvl="2"/>
            <a:r>
              <a:rPr u="sng"/>
              <a:t> </a:t>
            </a:r>
            <a:endParaRPr u="sng"/>
          </a:p>
        </p:txBody>
      </p:sp>
      <p:sp>
        <p:nvSpPr>
          <p:cNvPr id="172" name="Equation"/>
          <p:cNvSpPr txBox="1"/>
          <p:nvPr/>
        </p:nvSpPr>
        <p:spPr>
          <a:xfrm>
            <a:off x="2148995" y="1432407"/>
            <a:ext cx="5869776" cy="5912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limUp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  <m:sup/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m:oMathPara>
            </a14:m>
          </a:p>
        </p:txBody>
      </p:sp>
      <p:sp>
        <p:nvSpPr>
          <p:cNvPr id="173" name="Equation"/>
          <p:cNvSpPr txBox="1"/>
          <p:nvPr/>
        </p:nvSpPr>
        <p:spPr>
          <a:xfrm>
            <a:off x="1645103" y="2509687"/>
            <a:ext cx="6877560" cy="4927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limUp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b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1500"/>
          </a:p>
        </p:txBody>
      </p:sp>
      <p:sp>
        <p:nvSpPr>
          <p:cNvPr id="174" name="Equation"/>
          <p:cNvSpPr txBox="1"/>
          <p:nvPr/>
        </p:nvSpPr>
        <p:spPr>
          <a:xfrm>
            <a:off x="1929004" y="3488428"/>
            <a:ext cx="1766278" cy="3476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×</m:t>
                  </m:r>
                  <m:limUp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75" name="Equation"/>
          <p:cNvSpPr txBox="1"/>
          <p:nvPr/>
        </p:nvSpPr>
        <p:spPr>
          <a:xfrm>
            <a:off x="5881555" y="3387346"/>
            <a:ext cx="1775587" cy="3476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×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76" name="Equation"/>
          <p:cNvSpPr txBox="1"/>
          <p:nvPr/>
        </p:nvSpPr>
        <p:spPr>
          <a:xfrm>
            <a:off x="1929004" y="4113061"/>
            <a:ext cx="1422053" cy="3476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p>
                  </m:sSubSup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77" name="Equation"/>
          <p:cNvSpPr txBox="1"/>
          <p:nvPr/>
        </p:nvSpPr>
        <p:spPr>
          <a:xfrm>
            <a:off x="5932555" y="4032714"/>
            <a:ext cx="1404037" cy="3476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57126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571265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p>
                  </m:sSubSup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  <p:sp>
        <p:nvSpPr>
          <p:cNvPr id="178" name="Equation"/>
          <p:cNvSpPr txBox="1"/>
          <p:nvPr/>
        </p:nvSpPr>
        <p:spPr>
          <a:xfrm>
            <a:off x="2401375" y="2095847"/>
            <a:ext cx="269963" cy="1913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571265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</m:oMath>
              </m:oMathPara>
            </a14:m>
            <a:endParaRPr>
              <a:solidFill>
                <a:srgbClr val="5712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