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Tomorrow" charset="1" panose="00000000000000000000"/>
      <p:regular r:id="rId28"/>
    </p:embeddedFont>
    <p:embeddedFont>
      <p:font typeface="Architype Van Der Leck" charset="1" panose="02000600030000020004"/>
      <p:regular r:id="rId29"/>
    </p:embeddedFont>
    <p:embeddedFont>
      <p:font typeface="Canva Sans" charset="1" panose="020B05030305010401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2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2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28.png" Type="http://schemas.openxmlformats.org/officeDocument/2006/relationships/image"/><Relationship Id="rId5" Target="../media/image2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30.pn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3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3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6.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3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2245893" y="2815290"/>
            <a:ext cx="13796213" cy="4656421"/>
            <a:chOff x="0" y="0"/>
            <a:chExt cx="3633571" cy="1226382"/>
          </a:xfrm>
        </p:grpSpPr>
        <p:sp>
          <p:nvSpPr>
            <p:cNvPr name="Freeform 4" id="4"/>
            <p:cNvSpPr/>
            <p:nvPr/>
          </p:nvSpPr>
          <p:spPr>
            <a:xfrm flipH="false" flipV="false" rot="0">
              <a:off x="0" y="0"/>
              <a:ext cx="3633570" cy="1226382"/>
            </a:xfrm>
            <a:custGeom>
              <a:avLst/>
              <a:gdLst/>
              <a:ahLst/>
              <a:cxnLst/>
              <a:rect r="r" b="b" t="t" l="l"/>
              <a:pathLst>
                <a:path h="1226382" w="3633570">
                  <a:moveTo>
                    <a:pt x="0" y="0"/>
                  </a:moveTo>
                  <a:lnTo>
                    <a:pt x="3633570" y="0"/>
                  </a:lnTo>
                  <a:lnTo>
                    <a:pt x="3633570" y="1226382"/>
                  </a:lnTo>
                  <a:lnTo>
                    <a:pt x="0" y="1226382"/>
                  </a:lnTo>
                  <a:close/>
                </a:path>
              </a:pathLst>
            </a:custGeom>
            <a:solidFill>
              <a:srgbClr val="FFFFFF">
                <a:alpha val="10980"/>
              </a:srgbClr>
            </a:solidFill>
          </p:spPr>
        </p:sp>
        <p:sp>
          <p:nvSpPr>
            <p:cNvPr name="TextBox 5" id="5"/>
            <p:cNvSpPr txBox="true"/>
            <p:nvPr/>
          </p:nvSpPr>
          <p:spPr>
            <a:xfrm>
              <a:off x="0" y="-47625"/>
              <a:ext cx="3633571" cy="127400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1304065">
            <a:off x="1156142" y="1120447"/>
            <a:ext cx="2686742" cy="3001440"/>
          </a:xfrm>
          <a:custGeom>
            <a:avLst/>
            <a:gdLst/>
            <a:ahLst/>
            <a:cxnLst/>
            <a:rect r="r" b="b" t="t" l="l"/>
            <a:pathLst>
              <a:path h="3001440" w="2686742">
                <a:moveTo>
                  <a:pt x="0" y="0"/>
                </a:moveTo>
                <a:lnTo>
                  <a:pt x="2686741" y="0"/>
                </a:lnTo>
                <a:lnTo>
                  <a:pt x="2686741" y="3001441"/>
                </a:lnTo>
                <a:lnTo>
                  <a:pt x="0" y="30014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541450">
            <a:off x="14149825" y="6104506"/>
            <a:ext cx="2615300" cy="2761785"/>
          </a:xfrm>
          <a:custGeom>
            <a:avLst/>
            <a:gdLst/>
            <a:ahLst/>
            <a:cxnLst/>
            <a:rect r="r" b="b" t="t" l="l"/>
            <a:pathLst>
              <a:path h="2761785" w="2615300">
                <a:moveTo>
                  <a:pt x="0" y="0"/>
                </a:moveTo>
                <a:lnTo>
                  <a:pt x="2615300" y="0"/>
                </a:lnTo>
                <a:lnTo>
                  <a:pt x="2615300" y="2761785"/>
                </a:lnTo>
                <a:lnTo>
                  <a:pt x="0" y="27617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2900261" y="4610010"/>
            <a:ext cx="12400129" cy="2254763"/>
          </a:xfrm>
          <a:prstGeom prst="rect">
            <a:avLst/>
          </a:prstGeom>
        </p:spPr>
        <p:txBody>
          <a:bodyPr anchor="t" rtlCol="false" tIns="0" lIns="0" bIns="0" rIns="0">
            <a:spAutoFit/>
          </a:bodyPr>
          <a:lstStyle/>
          <a:p>
            <a:pPr algn="ctr">
              <a:lnSpc>
                <a:spcPts val="9071"/>
              </a:lnSpc>
            </a:pPr>
            <a:r>
              <a:rPr lang="en-US" sz="6479">
                <a:solidFill>
                  <a:srgbClr val="FFFFFF"/>
                </a:solidFill>
                <a:latin typeface="Tomorrow"/>
                <a:ea typeface="Tomorrow"/>
                <a:cs typeface="Tomorrow"/>
                <a:sym typeface="Tomorrow"/>
              </a:rPr>
              <a:t>Linear dan Polynomial Regression</a:t>
            </a:r>
          </a:p>
        </p:txBody>
      </p:sp>
      <p:sp>
        <p:nvSpPr>
          <p:cNvPr name="TextBox 9" id="9"/>
          <p:cNvSpPr txBox="true"/>
          <p:nvPr/>
        </p:nvSpPr>
        <p:spPr>
          <a:xfrm rot="0">
            <a:off x="3325643" y="3048743"/>
            <a:ext cx="11636713" cy="1423608"/>
          </a:xfrm>
          <a:prstGeom prst="rect">
            <a:avLst/>
          </a:prstGeom>
        </p:spPr>
        <p:txBody>
          <a:bodyPr anchor="t" rtlCol="false" tIns="0" lIns="0" bIns="0" rIns="0">
            <a:spAutoFit/>
          </a:bodyPr>
          <a:lstStyle/>
          <a:p>
            <a:pPr algn="ctr" marL="0" indent="0" lvl="0">
              <a:lnSpc>
                <a:spcPts val="11617"/>
              </a:lnSpc>
              <a:spcBef>
                <a:spcPct val="0"/>
              </a:spcBef>
            </a:pPr>
            <a:r>
              <a:rPr lang="en-US" sz="8297">
                <a:solidFill>
                  <a:srgbClr val="FFFFFF"/>
                </a:solidFill>
                <a:latin typeface="Architype Van Der Leck"/>
                <a:ea typeface="Architype Van Der Leck"/>
                <a:cs typeface="Architype Van Der Leck"/>
                <a:sym typeface="Architype Van Der Leck"/>
              </a:rPr>
              <a:t>Proj</a:t>
            </a:r>
            <a:r>
              <a:rPr lang="en-US" sz="8297" strike="noStrike" u="none">
                <a:solidFill>
                  <a:srgbClr val="FFFFFF"/>
                </a:solidFill>
                <a:latin typeface="Architype Van Der Leck"/>
                <a:ea typeface="Architype Van Der Leck"/>
                <a:cs typeface="Architype Van Der Leck"/>
                <a:sym typeface="Architype Van Der Leck"/>
              </a:rPr>
              <a:t>ect 2</a:t>
            </a:r>
          </a:p>
        </p:txBody>
      </p:sp>
      <p:sp>
        <p:nvSpPr>
          <p:cNvPr name="Freeform 10" id="10"/>
          <p:cNvSpPr/>
          <p:nvPr/>
        </p:nvSpPr>
        <p:spPr>
          <a:xfrm flipH="false" flipV="false" rot="0">
            <a:off x="-496166" y="7993829"/>
            <a:ext cx="4526072" cy="2528943"/>
          </a:xfrm>
          <a:custGeom>
            <a:avLst/>
            <a:gdLst/>
            <a:ahLst/>
            <a:cxnLst/>
            <a:rect r="r" b="b" t="t" l="l"/>
            <a:pathLst>
              <a:path h="2528943" w="4526072">
                <a:moveTo>
                  <a:pt x="0" y="0"/>
                </a:moveTo>
                <a:lnTo>
                  <a:pt x="4526072" y="0"/>
                </a:lnTo>
                <a:lnTo>
                  <a:pt x="4526072" y="2528942"/>
                </a:lnTo>
                <a:lnTo>
                  <a:pt x="0" y="2528942"/>
                </a:lnTo>
                <a:lnTo>
                  <a:pt x="0" y="0"/>
                </a:lnTo>
                <a:close/>
              </a:path>
            </a:pathLst>
          </a:custGeom>
          <a:blipFill>
            <a:blip r:embed="rId7"/>
            <a:stretch>
              <a:fillRect l="0" t="0" r="0" b="0"/>
            </a:stretch>
          </a:blipFill>
        </p:spPr>
      </p:sp>
      <p:sp>
        <p:nvSpPr>
          <p:cNvPr name="Freeform 11" id="11"/>
          <p:cNvSpPr/>
          <p:nvPr/>
        </p:nvSpPr>
        <p:spPr>
          <a:xfrm flipH="false" flipV="false" rot="-10800000">
            <a:off x="14192633" y="-235771"/>
            <a:ext cx="4526072" cy="2528943"/>
          </a:xfrm>
          <a:custGeom>
            <a:avLst/>
            <a:gdLst/>
            <a:ahLst/>
            <a:cxnLst/>
            <a:rect r="r" b="b" t="t" l="l"/>
            <a:pathLst>
              <a:path h="2528943" w="4526072">
                <a:moveTo>
                  <a:pt x="0" y="0"/>
                </a:moveTo>
                <a:lnTo>
                  <a:pt x="4526072" y="0"/>
                </a:lnTo>
                <a:lnTo>
                  <a:pt x="4526072" y="2528942"/>
                </a:lnTo>
                <a:lnTo>
                  <a:pt x="0" y="2528942"/>
                </a:lnTo>
                <a:lnTo>
                  <a:pt x="0" y="0"/>
                </a:lnTo>
                <a:close/>
              </a:path>
            </a:pathLst>
          </a:custGeom>
          <a:blipFill>
            <a:blip r:embed="rId7"/>
            <a:stretch>
              <a:fillRect l="0" t="0" r="0" b="0"/>
            </a:stretch>
          </a:blipFill>
        </p:spPr>
      </p:sp>
      <p:grpSp>
        <p:nvGrpSpPr>
          <p:cNvPr name="Group 12" id="12"/>
          <p:cNvGrpSpPr/>
          <p:nvPr/>
        </p:nvGrpSpPr>
        <p:grpSpPr>
          <a:xfrm rot="0">
            <a:off x="15729015" y="4202312"/>
            <a:ext cx="626183" cy="620693"/>
            <a:chOff x="0" y="0"/>
            <a:chExt cx="164921" cy="163475"/>
          </a:xfrm>
        </p:grpSpPr>
        <p:sp>
          <p:nvSpPr>
            <p:cNvPr name="Freeform 13" id="13"/>
            <p:cNvSpPr/>
            <p:nvPr/>
          </p:nvSpPr>
          <p:spPr>
            <a:xfrm flipH="false" flipV="false" rot="0">
              <a:off x="0" y="0"/>
              <a:ext cx="164921" cy="163475"/>
            </a:xfrm>
            <a:custGeom>
              <a:avLst/>
              <a:gdLst/>
              <a:ahLst/>
              <a:cxnLst/>
              <a:rect r="r" b="b" t="t" l="l"/>
              <a:pathLst>
                <a:path h="163475" w="164921">
                  <a:moveTo>
                    <a:pt x="0" y="0"/>
                  </a:moveTo>
                  <a:lnTo>
                    <a:pt x="164921" y="0"/>
                  </a:lnTo>
                  <a:lnTo>
                    <a:pt x="164921" y="163475"/>
                  </a:lnTo>
                  <a:lnTo>
                    <a:pt x="0" y="163475"/>
                  </a:lnTo>
                  <a:close/>
                </a:path>
              </a:pathLst>
            </a:custGeom>
            <a:solidFill>
              <a:srgbClr val="0054C5"/>
            </a:solidFill>
          </p:spPr>
        </p:sp>
        <p:sp>
          <p:nvSpPr>
            <p:cNvPr name="TextBox 14" id="14"/>
            <p:cNvSpPr txBox="true"/>
            <p:nvPr/>
          </p:nvSpPr>
          <p:spPr>
            <a:xfrm>
              <a:off x="0" y="-47625"/>
              <a:ext cx="164921" cy="2111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6787048" y="5143500"/>
            <a:ext cx="418486" cy="397926"/>
            <a:chOff x="0" y="0"/>
            <a:chExt cx="110219" cy="104803"/>
          </a:xfrm>
        </p:grpSpPr>
        <p:sp>
          <p:nvSpPr>
            <p:cNvPr name="Freeform 16" id="16"/>
            <p:cNvSpPr/>
            <p:nvPr/>
          </p:nvSpPr>
          <p:spPr>
            <a:xfrm flipH="false" flipV="false" rot="0">
              <a:off x="0" y="0"/>
              <a:ext cx="110219" cy="104803"/>
            </a:xfrm>
            <a:custGeom>
              <a:avLst/>
              <a:gdLst/>
              <a:ahLst/>
              <a:cxnLst/>
              <a:rect r="r" b="b" t="t" l="l"/>
              <a:pathLst>
                <a:path h="104803" w="110219">
                  <a:moveTo>
                    <a:pt x="0" y="0"/>
                  </a:moveTo>
                  <a:lnTo>
                    <a:pt x="110219" y="0"/>
                  </a:lnTo>
                  <a:lnTo>
                    <a:pt x="110219" y="104803"/>
                  </a:lnTo>
                  <a:lnTo>
                    <a:pt x="0" y="104803"/>
                  </a:lnTo>
                  <a:close/>
                </a:path>
              </a:pathLst>
            </a:custGeom>
            <a:solidFill>
              <a:srgbClr val="0054C5"/>
            </a:solidFill>
          </p:spPr>
        </p:sp>
        <p:sp>
          <p:nvSpPr>
            <p:cNvPr name="TextBox 17" id="17"/>
            <p:cNvSpPr txBox="true"/>
            <p:nvPr/>
          </p:nvSpPr>
          <p:spPr>
            <a:xfrm>
              <a:off x="0" y="-47625"/>
              <a:ext cx="110219" cy="152428"/>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936712" y="5668780"/>
            <a:ext cx="291131" cy="270571"/>
            <a:chOff x="0" y="0"/>
            <a:chExt cx="76677" cy="71261"/>
          </a:xfrm>
        </p:grpSpPr>
        <p:sp>
          <p:nvSpPr>
            <p:cNvPr name="Freeform 19" id="19"/>
            <p:cNvSpPr/>
            <p:nvPr/>
          </p:nvSpPr>
          <p:spPr>
            <a:xfrm flipH="false" flipV="false" rot="0">
              <a:off x="0" y="0"/>
              <a:ext cx="76677" cy="71261"/>
            </a:xfrm>
            <a:custGeom>
              <a:avLst/>
              <a:gdLst/>
              <a:ahLst/>
              <a:cxnLst/>
              <a:rect r="r" b="b" t="t" l="l"/>
              <a:pathLst>
                <a:path h="71261" w="76677">
                  <a:moveTo>
                    <a:pt x="0" y="0"/>
                  </a:moveTo>
                  <a:lnTo>
                    <a:pt x="76677" y="0"/>
                  </a:lnTo>
                  <a:lnTo>
                    <a:pt x="76677" y="71261"/>
                  </a:lnTo>
                  <a:lnTo>
                    <a:pt x="0" y="71261"/>
                  </a:lnTo>
                  <a:close/>
                </a:path>
              </a:pathLst>
            </a:custGeom>
            <a:solidFill>
              <a:srgbClr val="0054C5"/>
            </a:solidFill>
          </p:spPr>
        </p:sp>
        <p:sp>
          <p:nvSpPr>
            <p:cNvPr name="TextBox 20" id="20"/>
            <p:cNvSpPr txBox="true"/>
            <p:nvPr/>
          </p:nvSpPr>
          <p:spPr>
            <a:xfrm>
              <a:off x="0" y="-47625"/>
              <a:ext cx="76677" cy="118886"/>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2036650" y="6169297"/>
            <a:ext cx="418486" cy="397926"/>
            <a:chOff x="0" y="0"/>
            <a:chExt cx="110219" cy="104803"/>
          </a:xfrm>
        </p:grpSpPr>
        <p:sp>
          <p:nvSpPr>
            <p:cNvPr name="Freeform 22" id="22"/>
            <p:cNvSpPr/>
            <p:nvPr/>
          </p:nvSpPr>
          <p:spPr>
            <a:xfrm flipH="false" flipV="false" rot="0">
              <a:off x="0" y="0"/>
              <a:ext cx="110219" cy="104803"/>
            </a:xfrm>
            <a:custGeom>
              <a:avLst/>
              <a:gdLst/>
              <a:ahLst/>
              <a:cxnLst/>
              <a:rect r="r" b="b" t="t" l="l"/>
              <a:pathLst>
                <a:path h="104803" w="110219">
                  <a:moveTo>
                    <a:pt x="0" y="0"/>
                  </a:moveTo>
                  <a:lnTo>
                    <a:pt x="110219" y="0"/>
                  </a:lnTo>
                  <a:lnTo>
                    <a:pt x="110219" y="104803"/>
                  </a:lnTo>
                  <a:lnTo>
                    <a:pt x="0" y="104803"/>
                  </a:lnTo>
                  <a:close/>
                </a:path>
              </a:pathLst>
            </a:custGeom>
            <a:solidFill>
              <a:srgbClr val="0054C5"/>
            </a:solidFill>
          </p:spPr>
        </p:sp>
        <p:sp>
          <p:nvSpPr>
            <p:cNvPr name="TextBox 23" id="23"/>
            <p:cNvSpPr txBox="true"/>
            <p:nvPr/>
          </p:nvSpPr>
          <p:spPr>
            <a:xfrm>
              <a:off x="0" y="-47625"/>
              <a:ext cx="110219" cy="152428"/>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2652804" y="6886583"/>
            <a:ext cx="291131" cy="270571"/>
            <a:chOff x="0" y="0"/>
            <a:chExt cx="76677" cy="71261"/>
          </a:xfrm>
        </p:grpSpPr>
        <p:sp>
          <p:nvSpPr>
            <p:cNvPr name="Freeform 25" id="25"/>
            <p:cNvSpPr/>
            <p:nvPr/>
          </p:nvSpPr>
          <p:spPr>
            <a:xfrm flipH="false" flipV="false" rot="0">
              <a:off x="0" y="0"/>
              <a:ext cx="76677" cy="71261"/>
            </a:xfrm>
            <a:custGeom>
              <a:avLst/>
              <a:gdLst/>
              <a:ahLst/>
              <a:cxnLst/>
              <a:rect r="r" b="b" t="t" l="l"/>
              <a:pathLst>
                <a:path h="71261" w="76677">
                  <a:moveTo>
                    <a:pt x="0" y="0"/>
                  </a:moveTo>
                  <a:lnTo>
                    <a:pt x="76677" y="0"/>
                  </a:lnTo>
                  <a:lnTo>
                    <a:pt x="76677" y="71261"/>
                  </a:lnTo>
                  <a:lnTo>
                    <a:pt x="0" y="71261"/>
                  </a:lnTo>
                  <a:close/>
                </a:path>
              </a:pathLst>
            </a:custGeom>
            <a:solidFill>
              <a:srgbClr val="0054C5"/>
            </a:solidFill>
          </p:spPr>
        </p:sp>
        <p:sp>
          <p:nvSpPr>
            <p:cNvPr name="TextBox 26" id="26"/>
            <p:cNvSpPr txBox="true"/>
            <p:nvPr/>
          </p:nvSpPr>
          <p:spPr>
            <a:xfrm>
              <a:off x="0" y="-47625"/>
              <a:ext cx="76677" cy="118886"/>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2036650" y="7350113"/>
            <a:ext cx="291131" cy="270571"/>
            <a:chOff x="0" y="0"/>
            <a:chExt cx="76677" cy="71261"/>
          </a:xfrm>
        </p:grpSpPr>
        <p:sp>
          <p:nvSpPr>
            <p:cNvPr name="Freeform 28" id="28"/>
            <p:cNvSpPr/>
            <p:nvPr/>
          </p:nvSpPr>
          <p:spPr>
            <a:xfrm flipH="false" flipV="false" rot="0">
              <a:off x="0" y="0"/>
              <a:ext cx="76677" cy="71261"/>
            </a:xfrm>
            <a:custGeom>
              <a:avLst/>
              <a:gdLst/>
              <a:ahLst/>
              <a:cxnLst/>
              <a:rect r="r" b="b" t="t" l="l"/>
              <a:pathLst>
                <a:path h="71261" w="76677">
                  <a:moveTo>
                    <a:pt x="0" y="0"/>
                  </a:moveTo>
                  <a:lnTo>
                    <a:pt x="76677" y="0"/>
                  </a:lnTo>
                  <a:lnTo>
                    <a:pt x="76677" y="71261"/>
                  </a:lnTo>
                  <a:lnTo>
                    <a:pt x="0" y="71261"/>
                  </a:lnTo>
                  <a:close/>
                </a:path>
              </a:pathLst>
            </a:custGeom>
            <a:solidFill>
              <a:srgbClr val="0054C5"/>
            </a:solidFill>
          </p:spPr>
        </p:sp>
        <p:sp>
          <p:nvSpPr>
            <p:cNvPr name="TextBox 29" id="29"/>
            <p:cNvSpPr txBox="true"/>
            <p:nvPr/>
          </p:nvSpPr>
          <p:spPr>
            <a:xfrm>
              <a:off x="0" y="-47625"/>
              <a:ext cx="76677" cy="118886"/>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2278106"/>
            <a:ext cx="16230600" cy="6980194"/>
            <a:chOff x="0" y="0"/>
            <a:chExt cx="4274726" cy="1838405"/>
          </a:xfrm>
        </p:grpSpPr>
        <p:sp>
          <p:nvSpPr>
            <p:cNvPr name="Freeform 4" id="4"/>
            <p:cNvSpPr/>
            <p:nvPr/>
          </p:nvSpPr>
          <p:spPr>
            <a:xfrm flipH="false" flipV="false" rot="0">
              <a:off x="0" y="0"/>
              <a:ext cx="4274726" cy="1838405"/>
            </a:xfrm>
            <a:custGeom>
              <a:avLst/>
              <a:gdLst/>
              <a:ahLst/>
              <a:cxnLst/>
              <a:rect r="r" b="b" t="t" l="l"/>
              <a:pathLst>
                <a:path h="1838405" w="4274726">
                  <a:moveTo>
                    <a:pt x="0" y="0"/>
                  </a:moveTo>
                  <a:lnTo>
                    <a:pt x="4274726" y="0"/>
                  </a:lnTo>
                  <a:lnTo>
                    <a:pt x="4274726" y="1838405"/>
                  </a:lnTo>
                  <a:lnTo>
                    <a:pt x="0" y="1838405"/>
                  </a:lnTo>
                  <a:close/>
                </a:path>
              </a:pathLst>
            </a:custGeom>
            <a:solidFill>
              <a:srgbClr val="FFFFFF">
                <a:alpha val="10980"/>
              </a:srgbClr>
            </a:solidFill>
          </p:spPr>
        </p:sp>
        <p:sp>
          <p:nvSpPr>
            <p:cNvPr name="TextBox 5" id="5"/>
            <p:cNvSpPr txBox="true"/>
            <p:nvPr/>
          </p:nvSpPr>
          <p:spPr>
            <a:xfrm>
              <a:off x="0" y="-47625"/>
              <a:ext cx="4274726" cy="1886030"/>
            </a:xfrm>
            <a:prstGeom prst="rect">
              <a:avLst/>
            </a:prstGeom>
          </p:spPr>
          <p:txBody>
            <a:bodyPr anchor="ctr" rtlCol="false" tIns="50800" lIns="50800" bIns="50800" rIns="50800"/>
            <a:lstStyle/>
            <a:p>
              <a:pPr algn="ctr">
                <a:lnSpc>
                  <a:spcPts val="2659"/>
                </a:lnSpc>
              </a:pPr>
              <a:r>
                <a:rPr lang="en-US" sz="1899">
                  <a:solidFill>
                    <a:srgbClr val="FFFFFF">
                      <a:alpha val="10980"/>
                    </a:srgbClr>
                  </a:solidFill>
                  <a:latin typeface="Tomorrow"/>
                  <a:ea typeface="Tomorrow"/>
                  <a:cs typeface="Tomorrow"/>
                  <a:sym typeface="Tomorrow"/>
                </a:rPr>
                <a:t>memvisualisasikan distribusi nilai kualitas udara (AQI Value) dan distribusi nilai partikel halus (PM2.5 AQI Value) dalam dataset, sehingga dapat dianalisis pola sebaran dan frekuensi nilai-nilai tersebut untuk memahami karakteristik polusi udara yang terjadi.</a:t>
              </a:r>
            </a:p>
          </p:txBody>
        </p:sp>
      </p:grpSp>
      <p:sp>
        <p:nvSpPr>
          <p:cNvPr name="Freeform 6" id="6"/>
          <p:cNvSpPr/>
          <p:nvPr/>
        </p:nvSpPr>
        <p:spPr>
          <a:xfrm flipH="true" flipV="false" rot="-10800000">
            <a:off x="-665027" y="-732621"/>
            <a:ext cx="6304504" cy="3522642"/>
          </a:xfrm>
          <a:custGeom>
            <a:avLst/>
            <a:gdLst/>
            <a:ahLst/>
            <a:cxnLst/>
            <a:rect r="r" b="b" t="t" l="l"/>
            <a:pathLst>
              <a:path h="3522642" w="6304504">
                <a:moveTo>
                  <a:pt x="6304504" y="0"/>
                </a:moveTo>
                <a:lnTo>
                  <a:pt x="0" y="0"/>
                </a:lnTo>
                <a:lnTo>
                  <a:pt x="0" y="3522642"/>
                </a:lnTo>
                <a:lnTo>
                  <a:pt x="6304504" y="3522642"/>
                </a:lnTo>
                <a:lnTo>
                  <a:pt x="6304504" y="0"/>
                </a:lnTo>
                <a:close/>
              </a:path>
            </a:pathLst>
          </a:custGeom>
          <a:blipFill>
            <a:blip r:embed="rId3"/>
            <a:stretch>
              <a:fillRect l="0" t="0" r="0" b="0"/>
            </a:stretch>
          </a:blipFill>
        </p:spPr>
      </p:sp>
      <p:grpSp>
        <p:nvGrpSpPr>
          <p:cNvPr name="Group 7" id="7"/>
          <p:cNvGrpSpPr/>
          <p:nvPr/>
        </p:nvGrpSpPr>
        <p:grpSpPr>
          <a:xfrm rot="-5400000">
            <a:off x="15600278" y="9552405"/>
            <a:ext cx="575234" cy="520425"/>
            <a:chOff x="0" y="0"/>
            <a:chExt cx="164921" cy="149207"/>
          </a:xfrm>
        </p:grpSpPr>
        <p:sp>
          <p:nvSpPr>
            <p:cNvPr name="Freeform 8" id="8"/>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9" id="9"/>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5400000">
            <a:off x="7531346" y="3856024"/>
            <a:ext cx="284953" cy="274803"/>
            <a:chOff x="0" y="0"/>
            <a:chExt cx="81697" cy="78786"/>
          </a:xfrm>
        </p:grpSpPr>
        <p:sp>
          <p:nvSpPr>
            <p:cNvPr name="Freeform 11" id="11"/>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2" id="12"/>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5400000">
            <a:off x="17116823" y="7881739"/>
            <a:ext cx="284953" cy="274803"/>
            <a:chOff x="0" y="0"/>
            <a:chExt cx="81697" cy="78786"/>
          </a:xfrm>
        </p:grpSpPr>
        <p:sp>
          <p:nvSpPr>
            <p:cNvPr name="Freeform 14" id="14"/>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5" id="15"/>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5400000">
            <a:off x="16383171" y="8506938"/>
            <a:ext cx="284953" cy="274803"/>
            <a:chOff x="0" y="0"/>
            <a:chExt cx="81697" cy="78786"/>
          </a:xfrm>
        </p:grpSpPr>
        <p:sp>
          <p:nvSpPr>
            <p:cNvPr name="Freeform 17" id="17"/>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8" id="18"/>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625138" y="1874544"/>
            <a:ext cx="807124" cy="80712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5470FF">
                    <a:alpha val="100000"/>
                  </a:srgbClr>
                </a:gs>
                <a:gs pos="100000">
                  <a:srgbClr val="1F3291">
                    <a:alpha val="100000"/>
                  </a:srgbClr>
                </a:gs>
              </a:gsLst>
              <a:lin ang="2700000"/>
            </a:gradFill>
          </p:spPr>
        </p:sp>
        <p:sp>
          <p:nvSpPr>
            <p:cNvPr name="TextBox 21" id="21"/>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ea typeface="Canva Sans"/>
                  <a:cs typeface="Canva Sans"/>
                  <a:sym typeface="Canva Sans"/>
                </a:rPr>
                <a:t>5</a:t>
              </a:r>
            </a:p>
          </p:txBody>
        </p:sp>
      </p:grpSp>
      <p:sp>
        <p:nvSpPr>
          <p:cNvPr name="Freeform 22" id="22"/>
          <p:cNvSpPr/>
          <p:nvPr/>
        </p:nvSpPr>
        <p:spPr>
          <a:xfrm flipH="false" flipV="false" rot="0">
            <a:off x="6229126" y="2936361"/>
            <a:ext cx="5829749" cy="4624659"/>
          </a:xfrm>
          <a:custGeom>
            <a:avLst/>
            <a:gdLst/>
            <a:ahLst/>
            <a:cxnLst/>
            <a:rect r="r" b="b" t="t" l="l"/>
            <a:pathLst>
              <a:path h="4624659" w="5829749">
                <a:moveTo>
                  <a:pt x="0" y="0"/>
                </a:moveTo>
                <a:lnTo>
                  <a:pt x="5829748" y="0"/>
                </a:lnTo>
                <a:lnTo>
                  <a:pt x="5829748" y="4624659"/>
                </a:lnTo>
                <a:lnTo>
                  <a:pt x="0" y="4624659"/>
                </a:lnTo>
                <a:lnTo>
                  <a:pt x="0" y="0"/>
                </a:lnTo>
                <a:close/>
              </a:path>
            </a:pathLst>
          </a:custGeom>
          <a:blipFill>
            <a:blip r:embed="rId4"/>
            <a:stretch>
              <a:fillRect l="0" t="0" r="0" b="0"/>
            </a:stretch>
          </a:blipFill>
        </p:spPr>
      </p:sp>
      <p:sp>
        <p:nvSpPr>
          <p:cNvPr name="TextBox 23" id="23"/>
          <p:cNvSpPr txBox="true"/>
          <p:nvPr/>
        </p:nvSpPr>
        <p:spPr>
          <a:xfrm rot="0">
            <a:off x="1028700" y="445601"/>
            <a:ext cx="16230600" cy="1428943"/>
          </a:xfrm>
          <a:prstGeom prst="rect">
            <a:avLst/>
          </a:prstGeom>
        </p:spPr>
        <p:txBody>
          <a:bodyPr anchor="t" rtlCol="false" tIns="0" lIns="0" bIns="0" rIns="0">
            <a:spAutoFit/>
          </a:bodyPr>
          <a:lstStyle/>
          <a:p>
            <a:pPr algn="ctr" marL="0" indent="0" lvl="0">
              <a:lnSpc>
                <a:spcPts val="5764"/>
              </a:lnSpc>
              <a:spcBef>
                <a:spcPct val="0"/>
              </a:spcBef>
            </a:pPr>
            <a:r>
              <a:rPr lang="en-US" sz="4117">
                <a:solidFill>
                  <a:srgbClr val="FFFFFF"/>
                </a:solidFill>
                <a:latin typeface="Architype Van Der Leck"/>
                <a:ea typeface="Architype Van Der Leck"/>
                <a:cs typeface="Architype Van Der Leck"/>
                <a:sym typeface="Architype Van Der Leck"/>
              </a:rPr>
              <a:t> Pra-</a:t>
            </a:r>
            <a:r>
              <a:rPr lang="en-US" sz="4117" strike="noStrike" u="none">
                <a:solidFill>
                  <a:srgbClr val="FFFFFF"/>
                </a:solidFill>
                <a:latin typeface="Architype Van Der Leck"/>
                <a:ea typeface="Architype Van Der Leck"/>
                <a:cs typeface="Architype Van Der Leck"/>
                <a:sym typeface="Architype Van Der Leck"/>
              </a:rPr>
              <a:t>pemrosesan Data dan Eksplorasi Data</a:t>
            </a:r>
          </a:p>
        </p:txBody>
      </p:sp>
      <p:sp>
        <p:nvSpPr>
          <p:cNvPr name="TextBox 24" id="24"/>
          <p:cNvSpPr txBox="true"/>
          <p:nvPr/>
        </p:nvSpPr>
        <p:spPr>
          <a:xfrm rot="0">
            <a:off x="1594546" y="2440193"/>
            <a:ext cx="15068503" cy="415290"/>
          </a:xfrm>
          <a:prstGeom prst="rect">
            <a:avLst/>
          </a:prstGeom>
        </p:spPr>
        <p:txBody>
          <a:bodyPr anchor="t" rtlCol="false" tIns="0" lIns="0" bIns="0" rIns="0">
            <a:spAutoFit/>
          </a:bodyPr>
          <a:lstStyle/>
          <a:p>
            <a:pPr algn="ctr">
              <a:lnSpc>
                <a:spcPts val="3359"/>
              </a:lnSpc>
            </a:pPr>
            <a:r>
              <a:rPr lang="en-US" sz="2400">
                <a:solidFill>
                  <a:srgbClr val="FFFFFF"/>
                </a:solidFill>
                <a:latin typeface="Tomorrow"/>
                <a:ea typeface="Tomorrow"/>
                <a:cs typeface="Tomorrow"/>
                <a:sym typeface="Tomorrow"/>
              </a:rPr>
              <a:t>Hubungan Antara AQI Umum dan AQI PM2.5 dengan Regresi Linear</a:t>
            </a:r>
          </a:p>
        </p:txBody>
      </p:sp>
      <p:sp>
        <p:nvSpPr>
          <p:cNvPr name="TextBox 25" id="25"/>
          <p:cNvSpPr txBox="true"/>
          <p:nvPr/>
        </p:nvSpPr>
        <p:spPr>
          <a:xfrm rot="0">
            <a:off x="1858561" y="7787326"/>
            <a:ext cx="14570878" cy="999490"/>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Tomorrow"/>
                <a:ea typeface="Tomorrow"/>
                <a:cs typeface="Tomorrow"/>
                <a:sym typeface="Tomorrow"/>
              </a:rPr>
              <a:t>m</a:t>
            </a:r>
            <a:r>
              <a:rPr lang="en-US" sz="1899">
                <a:solidFill>
                  <a:srgbClr val="FFFFFF"/>
                </a:solidFill>
                <a:latin typeface="Tomorrow"/>
                <a:ea typeface="Tomorrow"/>
                <a:cs typeface="Tomorrow"/>
                <a:sym typeface="Tomorrow"/>
              </a:rPr>
              <a:t>enampilkan scatter plot antara nilai AQI umum dan AQI PM2.5, dilengkapi dengan garis regresi linear berwarna merah. Visualisasi ini membantu menunjukkan adanya korelasi antara kedua variabel, serta memberikan gambaran pola hubungan linear antara tingkat polusi udara secara umum dengan konsentrasi PM2.5.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2278106"/>
            <a:ext cx="16230600" cy="6980194"/>
            <a:chOff x="0" y="0"/>
            <a:chExt cx="4274726" cy="1838405"/>
          </a:xfrm>
        </p:grpSpPr>
        <p:sp>
          <p:nvSpPr>
            <p:cNvPr name="Freeform 4" id="4"/>
            <p:cNvSpPr/>
            <p:nvPr/>
          </p:nvSpPr>
          <p:spPr>
            <a:xfrm flipH="false" flipV="false" rot="0">
              <a:off x="0" y="0"/>
              <a:ext cx="4274726" cy="1838405"/>
            </a:xfrm>
            <a:custGeom>
              <a:avLst/>
              <a:gdLst/>
              <a:ahLst/>
              <a:cxnLst/>
              <a:rect r="r" b="b" t="t" l="l"/>
              <a:pathLst>
                <a:path h="1838405" w="4274726">
                  <a:moveTo>
                    <a:pt x="0" y="0"/>
                  </a:moveTo>
                  <a:lnTo>
                    <a:pt x="4274726" y="0"/>
                  </a:lnTo>
                  <a:lnTo>
                    <a:pt x="4274726" y="1838405"/>
                  </a:lnTo>
                  <a:lnTo>
                    <a:pt x="0" y="1838405"/>
                  </a:lnTo>
                  <a:close/>
                </a:path>
              </a:pathLst>
            </a:custGeom>
            <a:solidFill>
              <a:srgbClr val="FFFFFF">
                <a:alpha val="10980"/>
              </a:srgbClr>
            </a:solidFill>
          </p:spPr>
        </p:sp>
        <p:sp>
          <p:nvSpPr>
            <p:cNvPr name="TextBox 5" id="5"/>
            <p:cNvSpPr txBox="true"/>
            <p:nvPr/>
          </p:nvSpPr>
          <p:spPr>
            <a:xfrm>
              <a:off x="0" y="-47625"/>
              <a:ext cx="4274726" cy="1886030"/>
            </a:xfrm>
            <a:prstGeom prst="rect">
              <a:avLst/>
            </a:prstGeom>
          </p:spPr>
          <p:txBody>
            <a:bodyPr anchor="ctr" rtlCol="false" tIns="50800" lIns="50800" bIns="50800" rIns="50800"/>
            <a:lstStyle/>
            <a:p>
              <a:pPr algn="ctr">
                <a:lnSpc>
                  <a:spcPts val="2659"/>
                </a:lnSpc>
              </a:pPr>
              <a:r>
                <a:rPr lang="en-US" sz="1899">
                  <a:solidFill>
                    <a:srgbClr val="FFFFFF">
                      <a:alpha val="10980"/>
                    </a:srgbClr>
                  </a:solidFill>
                  <a:latin typeface="Tomorrow"/>
                  <a:ea typeface="Tomorrow"/>
                  <a:cs typeface="Tomorrow"/>
                  <a:sym typeface="Tomorrow"/>
                </a:rPr>
                <a:t>memvisualisasikan distribusi nilai kualitas udara (AQI Value) dan distribusi nilai partikel halus (PM2.5 AQI Value) dalam dataset, sehingga dapat dianalisis pola sebaran dan frekuensi nilai-nilai tersebut untuk memahami karakteristik polusi udara yang terjadi.</a:t>
              </a:r>
            </a:p>
          </p:txBody>
        </p:sp>
      </p:grpSp>
      <p:sp>
        <p:nvSpPr>
          <p:cNvPr name="Freeform 6" id="6"/>
          <p:cNvSpPr/>
          <p:nvPr/>
        </p:nvSpPr>
        <p:spPr>
          <a:xfrm flipH="true" flipV="false" rot="-10800000">
            <a:off x="-665027" y="-732621"/>
            <a:ext cx="6304504" cy="3522642"/>
          </a:xfrm>
          <a:custGeom>
            <a:avLst/>
            <a:gdLst/>
            <a:ahLst/>
            <a:cxnLst/>
            <a:rect r="r" b="b" t="t" l="l"/>
            <a:pathLst>
              <a:path h="3522642" w="6304504">
                <a:moveTo>
                  <a:pt x="6304504" y="0"/>
                </a:moveTo>
                <a:lnTo>
                  <a:pt x="0" y="0"/>
                </a:lnTo>
                <a:lnTo>
                  <a:pt x="0" y="3522642"/>
                </a:lnTo>
                <a:lnTo>
                  <a:pt x="6304504" y="3522642"/>
                </a:lnTo>
                <a:lnTo>
                  <a:pt x="6304504" y="0"/>
                </a:lnTo>
                <a:close/>
              </a:path>
            </a:pathLst>
          </a:custGeom>
          <a:blipFill>
            <a:blip r:embed="rId3"/>
            <a:stretch>
              <a:fillRect l="0" t="0" r="0" b="0"/>
            </a:stretch>
          </a:blipFill>
        </p:spPr>
      </p:sp>
      <p:grpSp>
        <p:nvGrpSpPr>
          <p:cNvPr name="Group 7" id="7"/>
          <p:cNvGrpSpPr/>
          <p:nvPr/>
        </p:nvGrpSpPr>
        <p:grpSpPr>
          <a:xfrm rot="-5400000">
            <a:off x="15600278" y="9552405"/>
            <a:ext cx="575234" cy="520425"/>
            <a:chOff x="0" y="0"/>
            <a:chExt cx="164921" cy="149207"/>
          </a:xfrm>
        </p:grpSpPr>
        <p:sp>
          <p:nvSpPr>
            <p:cNvPr name="Freeform 8" id="8"/>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9" id="9"/>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5400000">
            <a:off x="7531346" y="3856024"/>
            <a:ext cx="284953" cy="274803"/>
            <a:chOff x="0" y="0"/>
            <a:chExt cx="81697" cy="78786"/>
          </a:xfrm>
        </p:grpSpPr>
        <p:sp>
          <p:nvSpPr>
            <p:cNvPr name="Freeform 11" id="11"/>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2" id="12"/>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5400000">
            <a:off x="17116823" y="7881739"/>
            <a:ext cx="284953" cy="274803"/>
            <a:chOff x="0" y="0"/>
            <a:chExt cx="81697" cy="78786"/>
          </a:xfrm>
        </p:grpSpPr>
        <p:sp>
          <p:nvSpPr>
            <p:cNvPr name="Freeform 14" id="14"/>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5" id="15"/>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5400000">
            <a:off x="16383171" y="8506938"/>
            <a:ext cx="284953" cy="274803"/>
            <a:chOff x="0" y="0"/>
            <a:chExt cx="81697" cy="78786"/>
          </a:xfrm>
        </p:grpSpPr>
        <p:sp>
          <p:nvSpPr>
            <p:cNvPr name="Freeform 17" id="17"/>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8" id="18"/>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625138" y="1874544"/>
            <a:ext cx="807124" cy="80712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5470FF">
                    <a:alpha val="100000"/>
                  </a:srgbClr>
                </a:gs>
                <a:gs pos="100000">
                  <a:srgbClr val="1F3291">
                    <a:alpha val="100000"/>
                  </a:srgbClr>
                </a:gs>
              </a:gsLst>
              <a:lin ang="2700000"/>
            </a:gradFill>
          </p:spPr>
        </p:sp>
        <p:sp>
          <p:nvSpPr>
            <p:cNvPr name="TextBox 21" id="21"/>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ea typeface="Canva Sans"/>
                  <a:cs typeface="Canva Sans"/>
                  <a:sym typeface="Canva Sans"/>
                </a:rPr>
                <a:t>6</a:t>
              </a:r>
            </a:p>
          </p:txBody>
        </p:sp>
      </p:grpSp>
      <p:sp>
        <p:nvSpPr>
          <p:cNvPr name="Freeform 22" id="22"/>
          <p:cNvSpPr/>
          <p:nvPr/>
        </p:nvSpPr>
        <p:spPr>
          <a:xfrm flipH="false" flipV="false" rot="0">
            <a:off x="6289137" y="3067252"/>
            <a:ext cx="5447599" cy="4740119"/>
          </a:xfrm>
          <a:custGeom>
            <a:avLst/>
            <a:gdLst/>
            <a:ahLst/>
            <a:cxnLst/>
            <a:rect r="r" b="b" t="t" l="l"/>
            <a:pathLst>
              <a:path h="4740119" w="5447599">
                <a:moveTo>
                  <a:pt x="0" y="0"/>
                </a:moveTo>
                <a:lnTo>
                  <a:pt x="5447599" y="0"/>
                </a:lnTo>
                <a:lnTo>
                  <a:pt x="5447599" y="4740119"/>
                </a:lnTo>
                <a:lnTo>
                  <a:pt x="0" y="4740119"/>
                </a:lnTo>
                <a:lnTo>
                  <a:pt x="0" y="0"/>
                </a:lnTo>
                <a:close/>
              </a:path>
            </a:pathLst>
          </a:custGeom>
          <a:blipFill>
            <a:blip r:embed="rId4"/>
            <a:stretch>
              <a:fillRect l="0" t="0" r="0" b="0"/>
            </a:stretch>
          </a:blipFill>
        </p:spPr>
      </p:sp>
      <p:sp>
        <p:nvSpPr>
          <p:cNvPr name="TextBox 23" id="23"/>
          <p:cNvSpPr txBox="true"/>
          <p:nvPr/>
        </p:nvSpPr>
        <p:spPr>
          <a:xfrm rot="0">
            <a:off x="1028700" y="445601"/>
            <a:ext cx="16230600" cy="1428943"/>
          </a:xfrm>
          <a:prstGeom prst="rect">
            <a:avLst/>
          </a:prstGeom>
        </p:spPr>
        <p:txBody>
          <a:bodyPr anchor="t" rtlCol="false" tIns="0" lIns="0" bIns="0" rIns="0">
            <a:spAutoFit/>
          </a:bodyPr>
          <a:lstStyle/>
          <a:p>
            <a:pPr algn="ctr" marL="0" indent="0" lvl="0">
              <a:lnSpc>
                <a:spcPts val="5764"/>
              </a:lnSpc>
              <a:spcBef>
                <a:spcPct val="0"/>
              </a:spcBef>
            </a:pPr>
            <a:r>
              <a:rPr lang="en-US" sz="4117">
                <a:solidFill>
                  <a:srgbClr val="FFFFFF"/>
                </a:solidFill>
                <a:latin typeface="Architype Van Der Leck"/>
                <a:ea typeface="Architype Van Der Leck"/>
                <a:cs typeface="Architype Van Der Leck"/>
                <a:sym typeface="Architype Van Der Leck"/>
              </a:rPr>
              <a:t> Pra-</a:t>
            </a:r>
            <a:r>
              <a:rPr lang="en-US" sz="4117" strike="noStrike" u="none">
                <a:solidFill>
                  <a:srgbClr val="FFFFFF"/>
                </a:solidFill>
                <a:latin typeface="Architype Van Der Leck"/>
                <a:ea typeface="Architype Van Der Leck"/>
                <a:cs typeface="Architype Van Der Leck"/>
                <a:sym typeface="Architype Van Der Leck"/>
              </a:rPr>
              <a:t>pemrosesan Data dan Eksplorasi Data</a:t>
            </a:r>
          </a:p>
        </p:txBody>
      </p:sp>
      <p:sp>
        <p:nvSpPr>
          <p:cNvPr name="TextBox 24" id="24"/>
          <p:cNvSpPr txBox="true"/>
          <p:nvPr/>
        </p:nvSpPr>
        <p:spPr>
          <a:xfrm rot="0">
            <a:off x="1594546" y="2440193"/>
            <a:ext cx="15068503" cy="415290"/>
          </a:xfrm>
          <a:prstGeom prst="rect">
            <a:avLst/>
          </a:prstGeom>
        </p:spPr>
        <p:txBody>
          <a:bodyPr anchor="t" rtlCol="false" tIns="0" lIns="0" bIns="0" rIns="0">
            <a:spAutoFit/>
          </a:bodyPr>
          <a:lstStyle/>
          <a:p>
            <a:pPr algn="ctr">
              <a:lnSpc>
                <a:spcPts val="3359"/>
              </a:lnSpc>
            </a:pPr>
            <a:r>
              <a:rPr lang="en-US" sz="2400">
                <a:solidFill>
                  <a:srgbClr val="FFFFFF"/>
                </a:solidFill>
                <a:latin typeface="Tomorrow"/>
                <a:ea typeface="Tomorrow"/>
                <a:cs typeface="Tomorrow"/>
                <a:sym typeface="Tomorrow"/>
              </a:rPr>
              <a:t>Matriks Korelasi AQI Berdasarkan Polutan</a:t>
            </a:r>
          </a:p>
        </p:txBody>
      </p:sp>
      <p:sp>
        <p:nvSpPr>
          <p:cNvPr name="TextBox 25" id="25"/>
          <p:cNvSpPr txBox="true"/>
          <p:nvPr/>
        </p:nvSpPr>
        <p:spPr>
          <a:xfrm rot="0">
            <a:off x="3009788" y="8113992"/>
            <a:ext cx="12238019" cy="666115"/>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Tomorrow"/>
                <a:ea typeface="Tomorrow"/>
                <a:cs typeface="Tomorrow"/>
                <a:sym typeface="Tomorrow"/>
              </a:rPr>
              <a:t>m</a:t>
            </a:r>
            <a:r>
              <a:rPr lang="en-US" sz="1899">
                <a:solidFill>
                  <a:srgbClr val="FFFFFF"/>
                </a:solidFill>
                <a:latin typeface="Tomorrow"/>
                <a:ea typeface="Tomorrow"/>
                <a:cs typeface="Tomorrow"/>
                <a:sym typeface="Tomorrow"/>
              </a:rPr>
              <a:t>enunjukkan korelasi antara nilai AQI secara keseluruhan dengan nilai AQI masing-masing polutan (CO, Ozone, NO2, dan PM2.5), membantu mengidentifikasi hubungan antar parameter kualitas udara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2278106"/>
            <a:ext cx="16230600" cy="6980194"/>
            <a:chOff x="0" y="0"/>
            <a:chExt cx="4274726" cy="1838405"/>
          </a:xfrm>
        </p:grpSpPr>
        <p:sp>
          <p:nvSpPr>
            <p:cNvPr name="Freeform 4" id="4"/>
            <p:cNvSpPr/>
            <p:nvPr/>
          </p:nvSpPr>
          <p:spPr>
            <a:xfrm flipH="false" flipV="false" rot="0">
              <a:off x="0" y="0"/>
              <a:ext cx="4274726" cy="1838405"/>
            </a:xfrm>
            <a:custGeom>
              <a:avLst/>
              <a:gdLst/>
              <a:ahLst/>
              <a:cxnLst/>
              <a:rect r="r" b="b" t="t" l="l"/>
              <a:pathLst>
                <a:path h="1838405" w="4274726">
                  <a:moveTo>
                    <a:pt x="0" y="0"/>
                  </a:moveTo>
                  <a:lnTo>
                    <a:pt x="4274726" y="0"/>
                  </a:lnTo>
                  <a:lnTo>
                    <a:pt x="4274726" y="1838405"/>
                  </a:lnTo>
                  <a:lnTo>
                    <a:pt x="0" y="1838405"/>
                  </a:lnTo>
                  <a:close/>
                </a:path>
              </a:pathLst>
            </a:custGeom>
            <a:solidFill>
              <a:srgbClr val="FFFFFF">
                <a:alpha val="10980"/>
              </a:srgbClr>
            </a:solidFill>
          </p:spPr>
        </p:sp>
        <p:sp>
          <p:nvSpPr>
            <p:cNvPr name="TextBox 5" id="5"/>
            <p:cNvSpPr txBox="true"/>
            <p:nvPr/>
          </p:nvSpPr>
          <p:spPr>
            <a:xfrm>
              <a:off x="0" y="-47625"/>
              <a:ext cx="4274726" cy="1886030"/>
            </a:xfrm>
            <a:prstGeom prst="rect">
              <a:avLst/>
            </a:prstGeom>
          </p:spPr>
          <p:txBody>
            <a:bodyPr anchor="ctr" rtlCol="false" tIns="50800" lIns="50800" bIns="50800" rIns="50800"/>
            <a:lstStyle/>
            <a:p>
              <a:pPr algn="ctr">
                <a:lnSpc>
                  <a:spcPts val="2659"/>
                </a:lnSpc>
              </a:pPr>
              <a:r>
                <a:rPr lang="en-US" sz="1899">
                  <a:solidFill>
                    <a:srgbClr val="FFFFFF">
                      <a:alpha val="10980"/>
                    </a:srgbClr>
                  </a:solidFill>
                  <a:latin typeface="Tomorrow"/>
                  <a:ea typeface="Tomorrow"/>
                  <a:cs typeface="Tomorrow"/>
                  <a:sym typeface="Tomorrow"/>
                </a:rPr>
                <a:t>memvisualisasikan distribusi nilai kualitas udara (AQI Value) dan distribusi nilai partikel halus (PM2.5 AQI Value) dalam dataset, sehingga dapat dianalisis pola sebaran dan frekuensi nilai-nilai tersebut untuk memahami karakteristik polusi udara yang terjadi.</a:t>
              </a:r>
            </a:p>
          </p:txBody>
        </p:sp>
      </p:grpSp>
      <p:sp>
        <p:nvSpPr>
          <p:cNvPr name="Freeform 6" id="6"/>
          <p:cNvSpPr/>
          <p:nvPr/>
        </p:nvSpPr>
        <p:spPr>
          <a:xfrm flipH="true" flipV="false" rot="-10800000">
            <a:off x="-665027" y="-732621"/>
            <a:ext cx="6304504" cy="3522642"/>
          </a:xfrm>
          <a:custGeom>
            <a:avLst/>
            <a:gdLst/>
            <a:ahLst/>
            <a:cxnLst/>
            <a:rect r="r" b="b" t="t" l="l"/>
            <a:pathLst>
              <a:path h="3522642" w="6304504">
                <a:moveTo>
                  <a:pt x="6304504" y="0"/>
                </a:moveTo>
                <a:lnTo>
                  <a:pt x="0" y="0"/>
                </a:lnTo>
                <a:lnTo>
                  <a:pt x="0" y="3522642"/>
                </a:lnTo>
                <a:lnTo>
                  <a:pt x="6304504" y="3522642"/>
                </a:lnTo>
                <a:lnTo>
                  <a:pt x="6304504" y="0"/>
                </a:lnTo>
                <a:close/>
              </a:path>
            </a:pathLst>
          </a:custGeom>
          <a:blipFill>
            <a:blip r:embed="rId3"/>
            <a:stretch>
              <a:fillRect l="0" t="0" r="0" b="0"/>
            </a:stretch>
          </a:blipFill>
        </p:spPr>
      </p:sp>
      <p:grpSp>
        <p:nvGrpSpPr>
          <p:cNvPr name="Group 7" id="7"/>
          <p:cNvGrpSpPr/>
          <p:nvPr/>
        </p:nvGrpSpPr>
        <p:grpSpPr>
          <a:xfrm rot="-5400000">
            <a:off x="15600278" y="9552405"/>
            <a:ext cx="575234" cy="520425"/>
            <a:chOff x="0" y="0"/>
            <a:chExt cx="164921" cy="149207"/>
          </a:xfrm>
        </p:grpSpPr>
        <p:sp>
          <p:nvSpPr>
            <p:cNvPr name="Freeform 8" id="8"/>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9" id="9"/>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5400000">
            <a:off x="17116823" y="7881739"/>
            <a:ext cx="284953" cy="274803"/>
            <a:chOff x="0" y="0"/>
            <a:chExt cx="81697" cy="78786"/>
          </a:xfrm>
        </p:grpSpPr>
        <p:sp>
          <p:nvSpPr>
            <p:cNvPr name="Freeform 11" id="11"/>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2" id="12"/>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5400000">
            <a:off x="16383171" y="8506938"/>
            <a:ext cx="284953" cy="274803"/>
            <a:chOff x="0" y="0"/>
            <a:chExt cx="81697" cy="78786"/>
          </a:xfrm>
        </p:grpSpPr>
        <p:sp>
          <p:nvSpPr>
            <p:cNvPr name="Freeform 14" id="14"/>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5" id="15"/>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625138" y="1874544"/>
            <a:ext cx="807124" cy="807124"/>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5470FF">
                    <a:alpha val="100000"/>
                  </a:srgbClr>
                </a:gs>
                <a:gs pos="100000">
                  <a:srgbClr val="1F3291">
                    <a:alpha val="100000"/>
                  </a:srgbClr>
                </a:gs>
              </a:gsLst>
              <a:lin ang="2700000"/>
            </a:gradFill>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ea typeface="Canva Sans"/>
                  <a:cs typeface="Canva Sans"/>
                  <a:sym typeface="Canva Sans"/>
                </a:rPr>
                <a:t>7</a:t>
              </a:r>
            </a:p>
          </p:txBody>
        </p:sp>
      </p:grpSp>
      <p:sp>
        <p:nvSpPr>
          <p:cNvPr name="Freeform 19" id="19"/>
          <p:cNvSpPr/>
          <p:nvPr/>
        </p:nvSpPr>
        <p:spPr>
          <a:xfrm flipH="false" flipV="false" rot="0">
            <a:off x="2197674" y="3043818"/>
            <a:ext cx="4881548" cy="5742997"/>
          </a:xfrm>
          <a:custGeom>
            <a:avLst/>
            <a:gdLst/>
            <a:ahLst/>
            <a:cxnLst/>
            <a:rect r="r" b="b" t="t" l="l"/>
            <a:pathLst>
              <a:path h="5742997" w="4881548">
                <a:moveTo>
                  <a:pt x="0" y="0"/>
                </a:moveTo>
                <a:lnTo>
                  <a:pt x="4881548" y="0"/>
                </a:lnTo>
                <a:lnTo>
                  <a:pt x="4881548" y="5742998"/>
                </a:lnTo>
                <a:lnTo>
                  <a:pt x="0" y="5742998"/>
                </a:lnTo>
                <a:lnTo>
                  <a:pt x="0" y="0"/>
                </a:lnTo>
                <a:close/>
              </a:path>
            </a:pathLst>
          </a:custGeom>
          <a:blipFill>
            <a:blip r:embed="rId4"/>
            <a:stretch>
              <a:fillRect l="0" t="0" r="0" b="0"/>
            </a:stretch>
          </a:blipFill>
        </p:spPr>
      </p:sp>
      <p:sp>
        <p:nvSpPr>
          <p:cNvPr name="TextBox 20" id="20"/>
          <p:cNvSpPr txBox="true"/>
          <p:nvPr/>
        </p:nvSpPr>
        <p:spPr>
          <a:xfrm rot="0">
            <a:off x="1028700" y="445601"/>
            <a:ext cx="16230600" cy="1428943"/>
          </a:xfrm>
          <a:prstGeom prst="rect">
            <a:avLst/>
          </a:prstGeom>
        </p:spPr>
        <p:txBody>
          <a:bodyPr anchor="t" rtlCol="false" tIns="0" lIns="0" bIns="0" rIns="0">
            <a:spAutoFit/>
          </a:bodyPr>
          <a:lstStyle/>
          <a:p>
            <a:pPr algn="ctr" marL="0" indent="0" lvl="0">
              <a:lnSpc>
                <a:spcPts val="5764"/>
              </a:lnSpc>
              <a:spcBef>
                <a:spcPct val="0"/>
              </a:spcBef>
            </a:pPr>
            <a:r>
              <a:rPr lang="en-US" sz="4117">
                <a:solidFill>
                  <a:srgbClr val="FFFFFF"/>
                </a:solidFill>
                <a:latin typeface="Architype Van Der Leck"/>
                <a:ea typeface="Architype Van Der Leck"/>
                <a:cs typeface="Architype Van Der Leck"/>
                <a:sym typeface="Architype Van Der Leck"/>
              </a:rPr>
              <a:t> Pra-</a:t>
            </a:r>
            <a:r>
              <a:rPr lang="en-US" sz="4117" strike="noStrike" u="none">
                <a:solidFill>
                  <a:srgbClr val="FFFFFF"/>
                </a:solidFill>
                <a:latin typeface="Architype Van Der Leck"/>
                <a:ea typeface="Architype Van Der Leck"/>
                <a:cs typeface="Architype Van Der Leck"/>
                <a:sym typeface="Architype Van Der Leck"/>
              </a:rPr>
              <a:t>pemrosesan Data dan Eksplorasi Data</a:t>
            </a:r>
          </a:p>
        </p:txBody>
      </p:sp>
      <p:sp>
        <p:nvSpPr>
          <p:cNvPr name="TextBox 21" id="21"/>
          <p:cNvSpPr txBox="true"/>
          <p:nvPr/>
        </p:nvSpPr>
        <p:spPr>
          <a:xfrm rot="0">
            <a:off x="1594546" y="2440193"/>
            <a:ext cx="15068503" cy="415290"/>
          </a:xfrm>
          <a:prstGeom prst="rect">
            <a:avLst/>
          </a:prstGeom>
        </p:spPr>
        <p:txBody>
          <a:bodyPr anchor="t" rtlCol="false" tIns="0" lIns="0" bIns="0" rIns="0">
            <a:spAutoFit/>
          </a:bodyPr>
          <a:lstStyle/>
          <a:p>
            <a:pPr algn="ctr">
              <a:lnSpc>
                <a:spcPts val="3359"/>
              </a:lnSpc>
            </a:pPr>
            <a:r>
              <a:rPr lang="en-US" sz="2400">
                <a:solidFill>
                  <a:srgbClr val="FFFFFF"/>
                </a:solidFill>
                <a:latin typeface="Tomorrow"/>
                <a:ea typeface="Tomorrow"/>
                <a:cs typeface="Tomorrow"/>
                <a:sym typeface="Tomorrow"/>
              </a:rPr>
              <a:t>Distribusi Nilai AQI per Negara</a:t>
            </a:r>
          </a:p>
        </p:txBody>
      </p:sp>
      <p:sp>
        <p:nvSpPr>
          <p:cNvPr name="TextBox 22" id="22"/>
          <p:cNvSpPr txBox="true"/>
          <p:nvPr/>
        </p:nvSpPr>
        <p:spPr>
          <a:xfrm rot="0">
            <a:off x="7536422" y="3736975"/>
            <a:ext cx="8851824" cy="1406525"/>
          </a:xfrm>
          <a:prstGeom prst="rect">
            <a:avLst/>
          </a:prstGeom>
        </p:spPr>
        <p:txBody>
          <a:bodyPr anchor="t" rtlCol="false" tIns="0" lIns="0" bIns="0" rIns="0">
            <a:spAutoFit/>
          </a:bodyPr>
          <a:lstStyle/>
          <a:p>
            <a:pPr algn="just">
              <a:lnSpc>
                <a:spcPts val="2799"/>
              </a:lnSpc>
              <a:spcBef>
                <a:spcPct val="0"/>
              </a:spcBef>
            </a:pPr>
            <a:r>
              <a:rPr lang="en-US" sz="1999">
                <a:solidFill>
                  <a:srgbClr val="FFFFFF"/>
                </a:solidFill>
                <a:latin typeface="Tomorrow"/>
                <a:ea typeface="Tomorrow"/>
                <a:cs typeface="Tomorrow"/>
                <a:sym typeface="Tomorrow"/>
              </a:rPr>
              <a:t>m</a:t>
            </a:r>
            <a:r>
              <a:rPr lang="en-US" sz="1999">
                <a:solidFill>
                  <a:srgbClr val="FFFFFF"/>
                </a:solidFill>
                <a:latin typeface="Tomorrow"/>
                <a:ea typeface="Tomorrow"/>
                <a:cs typeface="Tomorrow"/>
                <a:sym typeface="Tomorrow"/>
              </a:rPr>
              <a:t>enampilkan distribusi nilai AQI di berbagai negara, memberikan gambaran perbandingan tingkat polusi udara antar negara berdasarkan nilai AQI. Visualisasi ini memudahkan identifikasi negara dengan kualitas udara lebih tinggi atau rendah</a:t>
            </a:r>
          </a:p>
        </p:txBody>
      </p:sp>
      <p:sp>
        <p:nvSpPr>
          <p:cNvPr name="Freeform 23" id="23"/>
          <p:cNvSpPr/>
          <p:nvPr/>
        </p:nvSpPr>
        <p:spPr>
          <a:xfrm flipH="false" flipV="false" rot="0">
            <a:off x="11577562" y="5498108"/>
            <a:ext cx="3811995" cy="4314509"/>
          </a:xfrm>
          <a:custGeom>
            <a:avLst/>
            <a:gdLst/>
            <a:ahLst/>
            <a:cxnLst/>
            <a:rect r="r" b="b" t="t" l="l"/>
            <a:pathLst>
              <a:path h="4314509" w="3811995">
                <a:moveTo>
                  <a:pt x="0" y="0"/>
                </a:moveTo>
                <a:lnTo>
                  <a:pt x="3811996" y="0"/>
                </a:lnTo>
                <a:lnTo>
                  <a:pt x="3811996" y="4314509"/>
                </a:lnTo>
                <a:lnTo>
                  <a:pt x="0" y="43145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2278106"/>
            <a:ext cx="16230600" cy="6980194"/>
            <a:chOff x="0" y="0"/>
            <a:chExt cx="4274726" cy="1838405"/>
          </a:xfrm>
        </p:grpSpPr>
        <p:sp>
          <p:nvSpPr>
            <p:cNvPr name="Freeform 4" id="4"/>
            <p:cNvSpPr/>
            <p:nvPr/>
          </p:nvSpPr>
          <p:spPr>
            <a:xfrm flipH="false" flipV="false" rot="0">
              <a:off x="0" y="0"/>
              <a:ext cx="4274726" cy="1838405"/>
            </a:xfrm>
            <a:custGeom>
              <a:avLst/>
              <a:gdLst/>
              <a:ahLst/>
              <a:cxnLst/>
              <a:rect r="r" b="b" t="t" l="l"/>
              <a:pathLst>
                <a:path h="1838405" w="4274726">
                  <a:moveTo>
                    <a:pt x="0" y="0"/>
                  </a:moveTo>
                  <a:lnTo>
                    <a:pt x="4274726" y="0"/>
                  </a:lnTo>
                  <a:lnTo>
                    <a:pt x="4274726" y="1838405"/>
                  </a:lnTo>
                  <a:lnTo>
                    <a:pt x="0" y="1838405"/>
                  </a:lnTo>
                  <a:close/>
                </a:path>
              </a:pathLst>
            </a:custGeom>
            <a:solidFill>
              <a:srgbClr val="FFFFFF">
                <a:alpha val="10980"/>
              </a:srgbClr>
            </a:solidFill>
          </p:spPr>
        </p:sp>
        <p:sp>
          <p:nvSpPr>
            <p:cNvPr name="TextBox 5" id="5"/>
            <p:cNvSpPr txBox="true"/>
            <p:nvPr/>
          </p:nvSpPr>
          <p:spPr>
            <a:xfrm>
              <a:off x="0" y="-47625"/>
              <a:ext cx="4274726" cy="1886030"/>
            </a:xfrm>
            <a:prstGeom prst="rect">
              <a:avLst/>
            </a:prstGeom>
          </p:spPr>
          <p:txBody>
            <a:bodyPr anchor="ctr" rtlCol="false" tIns="50800" lIns="50800" bIns="50800" rIns="50800"/>
            <a:lstStyle/>
            <a:p>
              <a:pPr algn="ctr">
                <a:lnSpc>
                  <a:spcPts val="2659"/>
                </a:lnSpc>
              </a:pPr>
              <a:r>
                <a:rPr lang="en-US" sz="1899">
                  <a:solidFill>
                    <a:srgbClr val="FFFFFF">
                      <a:alpha val="10980"/>
                    </a:srgbClr>
                  </a:solidFill>
                  <a:latin typeface="Tomorrow"/>
                  <a:ea typeface="Tomorrow"/>
                  <a:cs typeface="Tomorrow"/>
                  <a:sym typeface="Tomorrow"/>
                </a:rPr>
                <a:t>memvisualisasikan distribusi nilai kualitas udara (AQI Value) dan distribusi nilai partikel halus (PM2.5 AQI Value) dalam dataset, sehingga dapat dianalisis pola sebaran dan frekuensi nilai-nilai tersebut untuk memahami karakteristik polusi udara yang terjadi.</a:t>
              </a:r>
            </a:p>
          </p:txBody>
        </p:sp>
      </p:grpSp>
      <p:sp>
        <p:nvSpPr>
          <p:cNvPr name="Freeform 6" id="6"/>
          <p:cNvSpPr/>
          <p:nvPr/>
        </p:nvSpPr>
        <p:spPr>
          <a:xfrm flipH="true" flipV="false" rot="-10800000">
            <a:off x="-665027" y="-732621"/>
            <a:ext cx="6304504" cy="3522642"/>
          </a:xfrm>
          <a:custGeom>
            <a:avLst/>
            <a:gdLst/>
            <a:ahLst/>
            <a:cxnLst/>
            <a:rect r="r" b="b" t="t" l="l"/>
            <a:pathLst>
              <a:path h="3522642" w="6304504">
                <a:moveTo>
                  <a:pt x="6304504" y="0"/>
                </a:moveTo>
                <a:lnTo>
                  <a:pt x="0" y="0"/>
                </a:lnTo>
                <a:lnTo>
                  <a:pt x="0" y="3522642"/>
                </a:lnTo>
                <a:lnTo>
                  <a:pt x="6304504" y="3522642"/>
                </a:lnTo>
                <a:lnTo>
                  <a:pt x="6304504" y="0"/>
                </a:lnTo>
                <a:close/>
              </a:path>
            </a:pathLst>
          </a:custGeom>
          <a:blipFill>
            <a:blip r:embed="rId3"/>
            <a:stretch>
              <a:fillRect l="0" t="0" r="0" b="0"/>
            </a:stretch>
          </a:blipFill>
        </p:spPr>
      </p:sp>
      <p:grpSp>
        <p:nvGrpSpPr>
          <p:cNvPr name="Group 7" id="7"/>
          <p:cNvGrpSpPr/>
          <p:nvPr/>
        </p:nvGrpSpPr>
        <p:grpSpPr>
          <a:xfrm rot="-5400000">
            <a:off x="15600278" y="9552405"/>
            <a:ext cx="575234" cy="520425"/>
            <a:chOff x="0" y="0"/>
            <a:chExt cx="164921" cy="149207"/>
          </a:xfrm>
        </p:grpSpPr>
        <p:sp>
          <p:nvSpPr>
            <p:cNvPr name="Freeform 8" id="8"/>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9" id="9"/>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5400000">
            <a:off x="7531346" y="3856024"/>
            <a:ext cx="284953" cy="274803"/>
            <a:chOff x="0" y="0"/>
            <a:chExt cx="81697" cy="78786"/>
          </a:xfrm>
        </p:grpSpPr>
        <p:sp>
          <p:nvSpPr>
            <p:cNvPr name="Freeform 11" id="11"/>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2" id="12"/>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5400000">
            <a:off x="17116823" y="7881739"/>
            <a:ext cx="284953" cy="274803"/>
            <a:chOff x="0" y="0"/>
            <a:chExt cx="81697" cy="78786"/>
          </a:xfrm>
        </p:grpSpPr>
        <p:sp>
          <p:nvSpPr>
            <p:cNvPr name="Freeform 14" id="14"/>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5" id="15"/>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5400000">
            <a:off x="16383171" y="8506938"/>
            <a:ext cx="284953" cy="274803"/>
            <a:chOff x="0" y="0"/>
            <a:chExt cx="81697" cy="78786"/>
          </a:xfrm>
        </p:grpSpPr>
        <p:sp>
          <p:nvSpPr>
            <p:cNvPr name="Freeform 17" id="17"/>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8" id="18"/>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625138" y="1874544"/>
            <a:ext cx="807124" cy="80712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5470FF">
                    <a:alpha val="100000"/>
                  </a:srgbClr>
                </a:gs>
                <a:gs pos="100000">
                  <a:srgbClr val="1F3291">
                    <a:alpha val="100000"/>
                  </a:srgbClr>
                </a:gs>
              </a:gsLst>
              <a:lin ang="2700000"/>
            </a:gradFill>
          </p:spPr>
        </p:sp>
        <p:sp>
          <p:nvSpPr>
            <p:cNvPr name="TextBox 21" id="21"/>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ea typeface="Canva Sans"/>
                  <a:cs typeface="Canva Sans"/>
                  <a:sym typeface="Canva Sans"/>
                </a:rPr>
                <a:t>8</a:t>
              </a:r>
            </a:p>
          </p:txBody>
        </p:sp>
      </p:grpSp>
      <p:sp>
        <p:nvSpPr>
          <p:cNvPr name="Freeform 22" id="22"/>
          <p:cNvSpPr/>
          <p:nvPr/>
        </p:nvSpPr>
        <p:spPr>
          <a:xfrm flipH="false" flipV="false" rot="0">
            <a:off x="1762981" y="3090820"/>
            <a:ext cx="14502556" cy="4785843"/>
          </a:xfrm>
          <a:custGeom>
            <a:avLst/>
            <a:gdLst/>
            <a:ahLst/>
            <a:cxnLst/>
            <a:rect r="r" b="b" t="t" l="l"/>
            <a:pathLst>
              <a:path h="4785843" w="14502556">
                <a:moveTo>
                  <a:pt x="0" y="0"/>
                </a:moveTo>
                <a:lnTo>
                  <a:pt x="14502556" y="0"/>
                </a:lnTo>
                <a:lnTo>
                  <a:pt x="14502556" y="4785844"/>
                </a:lnTo>
                <a:lnTo>
                  <a:pt x="0" y="4785844"/>
                </a:lnTo>
                <a:lnTo>
                  <a:pt x="0" y="0"/>
                </a:lnTo>
                <a:close/>
              </a:path>
            </a:pathLst>
          </a:custGeom>
          <a:blipFill>
            <a:blip r:embed="rId4"/>
            <a:stretch>
              <a:fillRect l="0" t="0" r="0" b="0"/>
            </a:stretch>
          </a:blipFill>
        </p:spPr>
      </p:sp>
      <p:sp>
        <p:nvSpPr>
          <p:cNvPr name="TextBox 23" id="23"/>
          <p:cNvSpPr txBox="true"/>
          <p:nvPr/>
        </p:nvSpPr>
        <p:spPr>
          <a:xfrm rot="0">
            <a:off x="1028700" y="445601"/>
            <a:ext cx="16230600" cy="1428943"/>
          </a:xfrm>
          <a:prstGeom prst="rect">
            <a:avLst/>
          </a:prstGeom>
        </p:spPr>
        <p:txBody>
          <a:bodyPr anchor="t" rtlCol="false" tIns="0" lIns="0" bIns="0" rIns="0">
            <a:spAutoFit/>
          </a:bodyPr>
          <a:lstStyle/>
          <a:p>
            <a:pPr algn="ctr" marL="0" indent="0" lvl="0">
              <a:lnSpc>
                <a:spcPts val="5764"/>
              </a:lnSpc>
              <a:spcBef>
                <a:spcPct val="0"/>
              </a:spcBef>
            </a:pPr>
            <a:r>
              <a:rPr lang="en-US" sz="4117">
                <a:solidFill>
                  <a:srgbClr val="FFFFFF"/>
                </a:solidFill>
                <a:latin typeface="Architype Van Der Leck"/>
                <a:ea typeface="Architype Van Der Leck"/>
                <a:cs typeface="Architype Van Der Leck"/>
                <a:sym typeface="Architype Van Der Leck"/>
              </a:rPr>
              <a:t> Pra-</a:t>
            </a:r>
            <a:r>
              <a:rPr lang="en-US" sz="4117" strike="noStrike" u="none">
                <a:solidFill>
                  <a:srgbClr val="FFFFFF"/>
                </a:solidFill>
                <a:latin typeface="Architype Van Der Leck"/>
                <a:ea typeface="Architype Van Der Leck"/>
                <a:cs typeface="Architype Van Der Leck"/>
                <a:sym typeface="Architype Van Der Leck"/>
              </a:rPr>
              <a:t>pemrosesan Data dan Eksplorasi Data</a:t>
            </a:r>
          </a:p>
        </p:txBody>
      </p:sp>
      <p:sp>
        <p:nvSpPr>
          <p:cNvPr name="TextBox 24" id="24"/>
          <p:cNvSpPr txBox="true"/>
          <p:nvPr/>
        </p:nvSpPr>
        <p:spPr>
          <a:xfrm rot="0">
            <a:off x="1594546" y="2440193"/>
            <a:ext cx="15068503" cy="415290"/>
          </a:xfrm>
          <a:prstGeom prst="rect">
            <a:avLst/>
          </a:prstGeom>
        </p:spPr>
        <p:txBody>
          <a:bodyPr anchor="t" rtlCol="false" tIns="0" lIns="0" bIns="0" rIns="0">
            <a:spAutoFit/>
          </a:bodyPr>
          <a:lstStyle/>
          <a:p>
            <a:pPr algn="ctr">
              <a:lnSpc>
                <a:spcPts val="3359"/>
              </a:lnSpc>
            </a:pPr>
            <a:r>
              <a:rPr lang="en-US" sz="2400">
                <a:solidFill>
                  <a:srgbClr val="FFFFFF"/>
                </a:solidFill>
                <a:latin typeface="Tomorrow"/>
                <a:ea typeface="Tomorrow"/>
                <a:cs typeface="Tomorrow"/>
                <a:sym typeface="Tomorrow"/>
              </a:rPr>
              <a:t>Perbandingan Rata-rata AQI Negara Paling Bersih dan Paling Tercemar</a:t>
            </a:r>
          </a:p>
        </p:txBody>
      </p:sp>
      <p:sp>
        <p:nvSpPr>
          <p:cNvPr name="TextBox 25" id="25"/>
          <p:cNvSpPr txBox="true"/>
          <p:nvPr/>
        </p:nvSpPr>
        <p:spPr>
          <a:xfrm rot="0">
            <a:off x="1762981" y="7978305"/>
            <a:ext cx="14502556" cy="1054100"/>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Tomorrow"/>
                <a:ea typeface="Tomorrow"/>
                <a:cs typeface="Tomorrow"/>
                <a:sym typeface="Tomorrow"/>
              </a:rPr>
              <a:t>terdiri dari tiga barplot yang m</a:t>
            </a:r>
            <a:r>
              <a:rPr lang="en-US" sz="1999">
                <a:solidFill>
                  <a:srgbClr val="FFFFFF"/>
                </a:solidFill>
                <a:latin typeface="Tomorrow"/>
                <a:ea typeface="Tomorrow"/>
                <a:cs typeface="Tomorrow"/>
                <a:sym typeface="Tomorrow"/>
              </a:rPr>
              <a:t>embandingkan rata-rata nilai AQI per negara. Plot pertama menampilkan 10 negara dengan kualitas udara terbaik (AQI terendah), plot kedua menunjukkan 10 negara dengan polusi tertinggi (AQI tertinggi), dan plot ketiga menggabungkan keduanya untuk memberikan perbandingan yang lebih jelas.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2278106"/>
            <a:ext cx="16230600" cy="6980194"/>
            <a:chOff x="0" y="0"/>
            <a:chExt cx="4274726" cy="1838405"/>
          </a:xfrm>
        </p:grpSpPr>
        <p:sp>
          <p:nvSpPr>
            <p:cNvPr name="Freeform 4" id="4"/>
            <p:cNvSpPr/>
            <p:nvPr/>
          </p:nvSpPr>
          <p:spPr>
            <a:xfrm flipH="false" flipV="false" rot="0">
              <a:off x="0" y="0"/>
              <a:ext cx="4274726" cy="1838405"/>
            </a:xfrm>
            <a:custGeom>
              <a:avLst/>
              <a:gdLst/>
              <a:ahLst/>
              <a:cxnLst/>
              <a:rect r="r" b="b" t="t" l="l"/>
              <a:pathLst>
                <a:path h="1838405" w="4274726">
                  <a:moveTo>
                    <a:pt x="0" y="0"/>
                  </a:moveTo>
                  <a:lnTo>
                    <a:pt x="4274726" y="0"/>
                  </a:lnTo>
                  <a:lnTo>
                    <a:pt x="4274726" y="1838405"/>
                  </a:lnTo>
                  <a:lnTo>
                    <a:pt x="0" y="1838405"/>
                  </a:lnTo>
                  <a:close/>
                </a:path>
              </a:pathLst>
            </a:custGeom>
            <a:solidFill>
              <a:srgbClr val="FFFFFF">
                <a:alpha val="10980"/>
              </a:srgbClr>
            </a:solidFill>
          </p:spPr>
        </p:sp>
        <p:sp>
          <p:nvSpPr>
            <p:cNvPr name="TextBox 5" id="5"/>
            <p:cNvSpPr txBox="true"/>
            <p:nvPr/>
          </p:nvSpPr>
          <p:spPr>
            <a:xfrm>
              <a:off x="0" y="-47625"/>
              <a:ext cx="4274726" cy="1886030"/>
            </a:xfrm>
            <a:prstGeom prst="rect">
              <a:avLst/>
            </a:prstGeom>
          </p:spPr>
          <p:txBody>
            <a:bodyPr anchor="ctr" rtlCol="false" tIns="50800" lIns="50800" bIns="50800" rIns="50800"/>
            <a:lstStyle/>
            <a:p>
              <a:pPr algn="ctr">
                <a:lnSpc>
                  <a:spcPts val="2659"/>
                </a:lnSpc>
              </a:pPr>
              <a:r>
                <a:rPr lang="en-US" sz="1899">
                  <a:solidFill>
                    <a:srgbClr val="FFFFFF">
                      <a:alpha val="10980"/>
                    </a:srgbClr>
                  </a:solidFill>
                  <a:latin typeface="Tomorrow"/>
                  <a:ea typeface="Tomorrow"/>
                  <a:cs typeface="Tomorrow"/>
                  <a:sym typeface="Tomorrow"/>
                </a:rPr>
                <a:t>memvisualisasikan distribusi nilai kualitas udara (AQI Value) dan distribusi nilai partikel halus (PM2.5 AQI Value) dalam dataset, sehingga dapat dianalisis pola sebaran dan frekuensi nilai-nilai tersebut untuk memahami karakteristik polusi udara yang terjadi.</a:t>
              </a:r>
            </a:p>
          </p:txBody>
        </p:sp>
      </p:grpSp>
      <p:sp>
        <p:nvSpPr>
          <p:cNvPr name="Freeform 6" id="6"/>
          <p:cNvSpPr/>
          <p:nvPr/>
        </p:nvSpPr>
        <p:spPr>
          <a:xfrm flipH="true" flipV="false" rot="-10800000">
            <a:off x="-665027" y="-732621"/>
            <a:ext cx="6304504" cy="3522642"/>
          </a:xfrm>
          <a:custGeom>
            <a:avLst/>
            <a:gdLst/>
            <a:ahLst/>
            <a:cxnLst/>
            <a:rect r="r" b="b" t="t" l="l"/>
            <a:pathLst>
              <a:path h="3522642" w="6304504">
                <a:moveTo>
                  <a:pt x="6304504" y="0"/>
                </a:moveTo>
                <a:lnTo>
                  <a:pt x="0" y="0"/>
                </a:lnTo>
                <a:lnTo>
                  <a:pt x="0" y="3522642"/>
                </a:lnTo>
                <a:lnTo>
                  <a:pt x="6304504" y="3522642"/>
                </a:lnTo>
                <a:lnTo>
                  <a:pt x="6304504" y="0"/>
                </a:lnTo>
                <a:close/>
              </a:path>
            </a:pathLst>
          </a:custGeom>
          <a:blipFill>
            <a:blip r:embed="rId3"/>
            <a:stretch>
              <a:fillRect l="0" t="0" r="0" b="0"/>
            </a:stretch>
          </a:blipFill>
        </p:spPr>
      </p:sp>
      <p:grpSp>
        <p:nvGrpSpPr>
          <p:cNvPr name="Group 7" id="7"/>
          <p:cNvGrpSpPr/>
          <p:nvPr/>
        </p:nvGrpSpPr>
        <p:grpSpPr>
          <a:xfrm rot="-5400000">
            <a:off x="15600278" y="9552405"/>
            <a:ext cx="575234" cy="520425"/>
            <a:chOff x="0" y="0"/>
            <a:chExt cx="164921" cy="149207"/>
          </a:xfrm>
        </p:grpSpPr>
        <p:sp>
          <p:nvSpPr>
            <p:cNvPr name="Freeform 8" id="8"/>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9" id="9"/>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5400000">
            <a:off x="7531346" y="3856024"/>
            <a:ext cx="284953" cy="274803"/>
            <a:chOff x="0" y="0"/>
            <a:chExt cx="81697" cy="78786"/>
          </a:xfrm>
        </p:grpSpPr>
        <p:sp>
          <p:nvSpPr>
            <p:cNvPr name="Freeform 11" id="11"/>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2" id="12"/>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5400000">
            <a:off x="17116823" y="7881739"/>
            <a:ext cx="284953" cy="274803"/>
            <a:chOff x="0" y="0"/>
            <a:chExt cx="81697" cy="78786"/>
          </a:xfrm>
        </p:grpSpPr>
        <p:sp>
          <p:nvSpPr>
            <p:cNvPr name="Freeform 14" id="14"/>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5" id="15"/>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5400000">
            <a:off x="16383171" y="8506938"/>
            <a:ext cx="284953" cy="274803"/>
            <a:chOff x="0" y="0"/>
            <a:chExt cx="81697" cy="78786"/>
          </a:xfrm>
        </p:grpSpPr>
        <p:sp>
          <p:nvSpPr>
            <p:cNvPr name="Freeform 17" id="17"/>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8" id="18"/>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625138" y="1874544"/>
            <a:ext cx="807124" cy="80712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5470FF">
                    <a:alpha val="100000"/>
                  </a:srgbClr>
                </a:gs>
                <a:gs pos="100000">
                  <a:srgbClr val="1F3291">
                    <a:alpha val="100000"/>
                  </a:srgbClr>
                </a:gs>
              </a:gsLst>
              <a:lin ang="2700000"/>
            </a:gradFill>
          </p:spPr>
        </p:sp>
        <p:sp>
          <p:nvSpPr>
            <p:cNvPr name="TextBox 21" id="21"/>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ea typeface="Canva Sans"/>
                  <a:cs typeface="Canva Sans"/>
                  <a:sym typeface="Canva Sans"/>
                </a:rPr>
                <a:t>9</a:t>
              </a:r>
            </a:p>
          </p:txBody>
        </p:sp>
      </p:grpSp>
      <p:sp>
        <p:nvSpPr>
          <p:cNvPr name="Freeform 22" id="22"/>
          <p:cNvSpPr/>
          <p:nvPr/>
        </p:nvSpPr>
        <p:spPr>
          <a:xfrm flipH="false" flipV="false" rot="0">
            <a:off x="3493371" y="3039189"/>
            <a:ext cx="11301259" cy="4803035"/>
          </a:xfrm>
          <a:custGeom>
            <a:avLst/>
            <a:gdLst/>
            <a:ahLst/>
            <a:cxnLst/>
            <a:rect r="r" b="b" t="t" l="l"/>
            <a:pathLst>
              <a:path h="4803035" w="11301259">
                <a:moveTo>
                  <a:pt x="0" y="0"/>
                </a:moveTo>
                <a:lnTo>
                  <a:pt x="11301258" y="0"/>
                </a:lnTo>
                <a:lnTo>
                  <a:pt x="11301258" y="4803035"/>
                </a:lnTo>
                <a:lnTo>
                  <a:pt x="0" y="4803035"/>
                </a:lnTo>
                <a:lnTo>
                  <a:pt x="0" y="0"/>
                </a:lnTo>
                <a:close/>
              </a:path>
            </a:pathLst>
          </a:custGeom>
          <a:blipFill>
            <a:blip r:embed="rId4"/>
            <a:stretch>
              <a:fillRect l="0" t="0" r="0" b="0"/>
            </a:stretch>
          </a:blipFill>
        </p:spPr>
      </p:sp>
      <p:sp>
        <p:nvSpPr>
          <p:cNvPr name="TextBox 23" id="23"/>
          <p:cNvSpPr txBox="true"/>
          <p:nvPr/>
        </p:nvSpPr>
        <p:spPr>
          <a:xfrm rot="0">
            <a:off x="1028700" y="445601"/>
            <a:ext cx="16230600" cy="1428943"/>
          </a:xfrm>
          <a:prstGeom prst="rect">
            <a:avLst/>
          </a:prstGeom>
        </p:spPr>
        <p:txBody>
          <a:bodyPr anchor="t" rtlCol="false" tIns="0" lIns="0" bIns="0" rIns="0">
            <a:spAutoFit/>
          </a:bodyPr>
          <a:lstStyle/>
          <a:p>
            <a:pPr algn="ctr" marL="0" indent="0" lvl="0">
              <a:lnSpc>
                <a:spcPts val="5764"/>
              </a:lnSpc>
              <a:spcBef>
                <a:spcPct val="0"/>
              </a:spcBef>
            </a:pPr>
            <a:r>
              <a:rPr lang="en-US" sz="4117">
                <a:solidFill>
                  <a:srgbClr val="FFFFFF"/>
                </a:solidFill>
                <a:latin typeface="Architype Van Der Leck"/>
                <a:ea typeface="Architype Van Der Leck"/>
                <a:cs typeface="Architype Van Der Leck"/>
                <a:sym typeface="Architype Van Der Leck"/>
              </a:rPr>
              <a:t> Pra-</a:t>
            </a:r>
            <a:r>
              <a:rPr lang="en-US" sz="4117" strike="noStrike" u="none">
                <a:solidFill>
                  <a:srgbClr val="FFFFFF"/>
                </a:solidFill>
                <a:latin typeface="Architype Van Der Leck"/>
                <a:ea typeface="Architype Van Der Leck"/>
                <a:cs typeface="Architype Van Der Leck"/>
                <a:sym typeface="Architype Van Der Leck"/>
              </a:rPr>
              <a:t>pemrosesan Data dan Eksplorasi Data</a:t>
            </a:r>
          </a:p>
        </p:txBody>
      </p:sp>
      <p:sp>
        <p:nvSpPr>
          <p:cNvPr name="TextBox 24" id="24"/>
          <p:cNvSpPr txBox="true"/>
          <p:nvPr/>
        </p:nvSpPr>
        <p:spPr>
          <a:xfrm rot="0">
            <a:off x="1594546" y="2440193"/>
            <a:ext cx="15068503" cy="415290"/>
          </a:xfrm>
          <a:prstGeom prst="rect">
            <a:avLst/>
          </a:prstGeom>
        </p:spPr>
        <p:txBody>
          <a:bodyPr anchor="t" rtlCol="false" tIns="0" lIns="0" bIns="0" rIns="0">
            <a:spAutoFit/>
          </a:bodyPr>
          <a:lstStyle/>
          <a:p>
            <a:pPr algn="ctr">
              <a:lnSpc>
                <a:spcPts val="3359"/>
              </a:lnSpc>
            </a:pPr>
            <a:r>
              <a:rPr lang="en-US" sz="2400">
                <a:solidFill>
                  <a:srgbClr val="FFFFFF"/>
                </a:solidFill>
                <a:latin typeface="Tomorrow"/>
                <a:ea typeface="Tomorrow"/>
                <a:cs typeface="Tomorrow"/>
                <a:sym typeface="Tomorrow"/>
              </a:rPr>
              <a:t>Encoding Label </a:t>
            </a:r>
          </a:p>
        </p:txBody>
      </p:sp>
      <p:sp>
        <p:nvSpPr>
          <p:cNvPr name="TextBox 25" id="25"/>
          <p:cNvSpPr txBox="true"/>
          <p:nvPr/>
        </p:nvSpPr>
        <p:spPr>
          <a:xfrm rot="0">
            <a:off x="1877519" y="8152612"/>
            <a:ext cx="14502556" cy="349250"/>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Tomorrow"/>
                <a:ea typeface="Tomorrow"/>
                <a:cs typeface="Tomorrow"/>
                <a:sym typeface="Tomorrow"/>
              </a:rPr>
              <a:t>Kolom Kualitas_Udara yang </a:t>
            </a:r>
            <a:r>
              <a:rPr lang="en-US" sz="1999">
                <a:solidFill>
                  <a:srgbClr val="FFFFFF"/>
                </a:solidFill>
                <a:latin typeface="Tomorrow"/>
                <a:ea typeface="Tomorrow"/>
                <a:cs typeface="Tomorrow"/>
                <a:sym typeface="Tomorrow"/>
              </a:rPr>
              <a:t>berupa data kategorikal diubah menjadi data numerik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10800000">
            <a:off x="12322725" y="0"/>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3"/>
            <a:stretch>
              <a:fillRect l="0" t="0" r="0" b="0"/>
            </a:stretch>
          </a:blipFill>
        </p:spPr>
      </p:sp>
      <p:grpSp>
        <p:nvGrpSpPr>
          <p:cNvPr name="Group 4" id="4"/>
          <p:cNvGrpSpPr/>
          <p:nvPr/>
        </p:nvGrpSpPr>
        <p:grpSpPr>
          <a:xfrm rot="0">
            <a:off x="1237707" y="2001514"/>
            <a:ext cx="16021593" cy="3115568"/>
            <a:chOff x="0" y="0"/>
            <a:chExt cx="4219679" cy="820561"/>
          </a:xfrm>
        </p:grpSpPr>
        <p:sp>
          <p:nvSpPr>
            <p:cNvPr name="Freeform 5" id="5"/>
            <p:cNvSpPr/>
            <p:nvPr/>
          </p:nvSpPr>
          <p:spPr>
            <a:xfrm flipH="false" flipV="false" rot="0">
              <a:off x="0" y="0"/>
              <a:ext cx="4219679" cy="820561"/>
            </a:xfrm>
            <a:custGeom>
              <a:avLst/>
              <a:gdLst/>
              <a:ahLst/>
              <a:cxnLst/>
              <a:rect r="r" b="b" t="t" l="l"/>
              <a:pathLst>
                <a:path h="820561" w="4219679">
                  <a:moveTo>
                    <a:pt x="0" y="0"/>
                  </a:moveTo>
                  <a:lnTo>
                    <a:pt x="4219679" y="0"/>
                  </a:lnTo>
                  <a:lnTo>
                    <a:pt x="4219679" y="820561"/>
                  </a:lnTo>
                  <a:lnTo>
                    <a:pt x="0" y="820561"/>
                  </a:lnTo>
                  <a:close/>
                </a:path>
              </a:pathLst>
            </a:custGeom>
            <a:solidFill>
              <a:srgbClr val="FFFFFF">
                <a:alpha val="10980"/>
              </a:srgbClr>
            </a:solidFill>
          </p:spPr>
        </p:sp>
        <p:sp>
          <p:nvSpPr>
            <p:cNvPr name="TextBox 6" id="6"/>
            <p:cNvSpPr txBox="true"/>
            <p:nvPr/>
          </p:nvSpPr>
          <p:spPr>
            <a:xfrm>
              <a:off x="0" y="-47625"/>
              <a:ext cx="4219679" cy="868186"/>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819693" y="1528806"/>
            <a:ext cx="929232" cy="92923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470FF">
                    <a:alpha val="100000"/>
                  </a:srgbClr>
                </a:gs>
                <a:gs pos="100000">
                  <a:srgbClr val="EF38FF">
                    <a:alpha val="100000"/>
                  </a:srgbClr>
                </a:gs>
              </a:gsLst>
              <a:lin ang="2700000"/>
            </a:gra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ea typeface="Canva Sans"/>
                  <a:cs typeface="Canva Sans"/>
                  <a:sym typeface="Canva Sans"/>
                </a:rPr>
                <a:t>1</a:t>
              </a:r>
            </a:p>
          </p:txBody>
        </p:sp>
      </p:grpSp>
      <p:sp>
        <p:nvSpPr>
          <p:cNvPr name="Freeform 10" id="10"/>
          <p:cNvSpPr/>
          <p:nvPr/>
        </p:nvSpPr>
        <p:spPr>
          <a:xfrm flipH="false" flipV="false" rot="0">
            <a:off x="3804178" y="2740514"/>
            <a:ext cx="11097659" cy="1099225"/>
          </a:xfrm>
          <a:custGeom>
            <a:avLst/>
            <a:gdLst/>
            <a:ahLst/>
            <a:cxnLst/>
            <a:rect r="r" b="b" t="t" l="l"/>
            <a:pathLst>
              <a:path h="1099225" w="11097659">
                <a:moveTo>
                  <a:pt x="0" y="0"/>
                </a:moveTo>
                <a:lnTo>
                  <a:pt x="11097658" y="0"/>
                </a:lnTo>
                <a:lnTo>
                  <a:pt x="11097658" y="1099225"/>
                </a:lnTo>
                <a:lnTo>
                  <a:pt x="0" y="1099225"/>
                </a:lnTo>
                <a:lnTo>
                  <a:pt x="0" y="0"/>
                </a:lnTo>
                <a:close/>
              </a:path>
            </a:pathLst>
          </a:custGeom>
          <a:blipFill>
            <a:blip r:embed="rId4"/>
            <a:stretch>
              <a:fillRect l="0" t="0" r="0" b="0"/>
            </a:stretch>
          </a:blipFill>
        </p:spPr>
      </p:sp>
      <p:grpSp>
        <p:nvGrpSpPr>
          <p:cNvPr name="Group 11" id="11"/>
          <p:cNvGrpSpPr/>
          <p:nvPr/>
        </p:nvGrpSpPr>
        <p:grpSpPr>
          <a:xfrm rot="0">
            <a:off x="1237707" y="5694565"/>
            <a:ext cx="16021593" cy="3846219"/>
            <a:chOff x="0" y="0"/>
            <a:chExt cx="4219679" cy="1012996"/>
          </a:xfrm>
        </p:grpSpPr>
        <p:sp>
          <p:nvSpPr>
            <p:cNvPr name="Freeform 12" id="12"/>
            <p:cNvSpPr/>
            <p:nvPr/>
          </p:nvSpPr>
          <p:spPr>
            <a:xfrm flipH="false" flipV="false" rot="0">
              <a:off x="0" y="0"/>
              <a:ext cx="4219679" cy="1012996"/>
            </a:xfrm>
            <a:custGeom>
              <a:avLst/>
              <a:gdLst/>
              <a:ahLst/>
              <a:cxnLst/>
              <a:rect r="r" b="b" t="t" l="l"/>
              <a:pathLst>
                <a:path h="1012996" w="4219679">
                  <a:moveTo>
                    <a:pt x="0" y="0"/>
                  </a:moveTo>
                  <a:lnTo>
                    <a:pt x="4219679" y="0"/>
                  </a:lnTo>
                  <a:lnTo>
                    <a:pt x="4219679" y="1012996"/>
                  </a:lnTo>
                  <a:lnTo>
                    <a:pt x="0" y="1012996"/>
                  </a:lnTo>
                  <a:close/>
                </a:path>
              </a:pathLst>
            </a:custGeom>
            <a:solidFill>
              <a:srgbClr val="FFFFFF">
                <a:alpha val="10980"/>
              </a:srgbClr>
            </a:solidFill>
          </p:spPr>
        </p:sp>
        <p:sp>
          <p:nvSpPr>
            <p:cNvPr name="TextBox 13" id="13"/>
            <p:cNvSpPr txBox="true"/>
            <p:nvPr/>
          </p:nvSpPr>
          <p:spPr>
            <a:xfrm>
              <a:off x="0" y="-47625"/>
              <a:ext cx="4219679" cy="1060621"/>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819693" y="5221857"/>
            <a:ext cx="929232" cy="92923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470FF">
                    <a:alpha val="100000"/>
                  </a:srgbClr>
                </a:gs>
                <a:gs pos="100000">
                  <a:srgbClr val="EF38FF">
                    <a:alpha val="100000"/>
                  </a:srgbClr>
                </a:gs>
              </a:gsLst>
              <a:lin ang="2700000"/>
            </a:gra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ea typeface="Canva Sans"/>
                  <a:cs typeface="Canva Sans"/>
                  <a:sym typeface="Canva Sans"/>
                </a:rPr>
                <a:t>2</a:t>
              </a:r>
            </a:p>
          </p:txBody>
        </p:sp>
      </p:grpSp>
      <p:sp>
        <p:nvSpPr>
          <p:cNvPr name="Freeform 17" id="17"/>
          <p:cNvSpPr/>
          <p:nvPr/>
        </p:nvSpPr>
        <p:spPr>
          <a:xfrm flipH="false" flipV="false" rot="0">
            <a:off x="5986575" y="6434933"/>
            <a:ext cx="6593203" cy="1651292"/>
          </a:xfrm>
          <a:custGeom>
            <a:avLst/>
            <a:gdLst/>
            <a:ahLst/>
            <a:cxnLst/>
            <a:rect r="r" b="b" t="t" l="l"/>
            <a:pathLst>
              <a:path h="1651292" w="6593203">
                <a:moveTo>
                  <a:pt x="0" y="0"/>
                </a:moveTo>
                <a:lnTo>
                  <a:pt x="6593203" y="0"/>
                </a:lnTo>
                <a:lnTo>
                  <a:pt x="6593203" y="1651293"/>
                </a:lnTo>
                <a:lnTo>
                  <a:pt x="0" y="1651293"/>
                </a:lnTo>
                <a:lnTo>
                  <a:pt x="0" y="0"/>
                </a:lnTo>
                <a:close/>
              </a:path>
            </a:pathLst>
          </a:custGeom>
          <a:blipFill>
            <a:blip r:embed="rId5"/>
            <a:stretch>
              <a:fillRect l="0" t="0" r="0" b="0"/>
            </a:stretch>
          </a:blipFill>
        </p:spPr>
      </p:sp>
      <p:sp>
        <p:nvSpPr>
          <p:cNvPr name="TextBox 18" id="18"/>
          <p:cNvSpPr txBox="true"/>
          <p:nvPr/>
        </p:nvSpPr>
        <p:spPr>
          <a:xfrm rot="0">
            <a:off x="1221593" y="545774"/>
            <a:ext cx="15844814" cy="870602"/>
          </a:xfrm>
          <a:prstGeom prst="rect">
            <a:avLst/>
          </a:prstGeom>
        </p:spPr>
        <p:txBody>
          <a:bodyPr anchor="t" rtlCol="false" tIns="0" lIns="0" bIns="0" rIns="0">
            <a:spAutoFit/>
          </a:bodyPr>
          <a:lstStyle/>
          <a:p>
            <a:pPr algn="l" marL="0" indent="0" lvl="0">
              <a:lnSpc>
                <a:spcPts val="7139"/>
              </a:lnSpc>
              <a:spcBef>
                <a:spcPct val="0"/>
              </a:spcBef>
            </a:pPr>
            <a:r>
              <a:rPr lang="en-US" sz="5099">
                <a:solidFill>
                  <a:srgbClr val="FFFFFF"/>
                </a:solidFill>
                <a:latin typeface="Architype Van Der Leck"/>
                <a:ea typeface="Architype Van Der Leck"/>
                <a:cs typeface="Architype Van Der Leck"/>
                <a:sym typeface="Architype Van Der Leck"/>
              </a:rPr>
              <a:t>P</a:t>
            </a:r>
            <a:r>
              <a:rPr lang="en-US" sz="5099" strike="noStrike" u="none">
                <a:solidFill>
                  <a:srgbClr val="FFFFFF"/>
                </a:solidFill>
                <a:latin typeface="Architype Van Der Leck"/>
                <a:ea typeface="Architype Van Der Leck"/>
                <a:cs typeface="Architype Van Der Leck"/>
                <a:sym typeface="Architype Van Der Leck"/>
              </a:rPr>
              <a:t>embagian Dataset dan Hasil</a:t>
            </a:r>
          </a:p>
        </p:txBody>
      </p:sp>
      <p:sp>
        <p:nvSpPr>
          <p:cNvPr name="TextBox 19" id="19"/>
          <p:cNvSpPr txBox="true"/>
          <p:nvPr/>
        </p:nvSpPr>
        <p:spPr>
          <a:xfrm rot="0">
            <a:off x="2034067" y="3887364"/>
            <a:ext cx="14637880" cy="1063625"/>
          </a:xfrm>
          <a:prstGeom prst="rect">
            <a:avLst/>
          </a:prstGeom>
        </p:spPr>
        <p:txBody>
          <a:bodyPr anchor="t" rtlCol="false" tIns="0" lIns="0" bIns="0" rIns="0">
            <a:spAutoFit/>
          </a:bodyPr>
          <a:lstStyle/>
          <a:p>
            <a:pPr algn="l">
              <a:lnSpc>
                <a:spcPts val="2800"/>
              </a:lnSpc>
            </a:pPr>
            <a:r>
              <a:rPr lang="en-US" sz="2000">
                <a:solidFill>
                  <a:srgbClr val="FFFFFF"/>
                </a:solidFill>
                <a:latin typeface="Tomorrow"/>
                <a:ea typeface="Tomorrow"/>
                <a:cs typeface="Tomorrow"/>
                <a:sym typeface="Tomorrow"/>
              </a:rPr>
              <a:t>Dataset yang telah dibersihkan kemudian dibagi menjadi dua bagian: </a:t>
            </a:r>
          </a:p>
          <a:p>
            <a:pPr algn="l">
              <a:lnSpc>
                <a:spcPts val="2800"/>
              </a:lnSpc>
            </a:pPr>
            <a:r>
              <a:rPr lang="en-US" sz="2000">
                <a:solidFill>
                  <a:srgbClr val="FFFFFF"/>
                </a:solidFill>
                <a:latin typeface="Tomorrow"/>
                <a:ea typeface="Tomorrow"/>
                <a:cs typeface="Tomorrow"/>
                <a:sym typeface="Tomorrow"/>
              </a:rPr>
              <a:t>i. Data latih (training set) sebanyak 80% dari total data. </a:t>
            </a:r>
          </a:p>
          <a:p>
            <a:pPr algn="l">
              <a:lnSpc>
                <a:spcPts val="2800"/>
              </a:lnSpc>
            </a:pPr>
            <a:r>
              <a:rPr lang="en-US" sz="2000">
                <a:solidFill>
                  <a:srgbClr val="FFFFFF"/>
                </a:solidFill>
                <a:latin typeface="Tomorrow"/>
                <a:ea typeface="Tomorrow"/>
                <a:cs typeface="Tomorrow"/>
                <a:sym typeface="Tomorrow"/>
              </a:rPr>
              <a:t>ii. Data uji (testing set) sebanyak 20% dari total data. </a:t>
            </a:r>
          </a:p>
        </p:txBody>
      </p:sp>
      <p:sp>
        <p:nvSpPr>
          <p:cNvPr name="TextBox 20" id="20"/>
          <p:cNvSpPr txBox="true"/>
          <p:nvPr/>
        </p:nvSpPr>
        <p:spPr>
          <a:xfrm rot="0">
            <a:off x="1818756" y="2220449"/>
            <a:ext cx="15068503" cy="415290"/>
          </a:xfrm>
          <a:prstGeom prst="rect">
            <a:avLst/>
          </a:prstGeom>
        </p:spPr>
        <p:txBody>
          <a:bodyPr anchor="t" rtlCol="false" tIns="0" lIns="0" bIns="0" rIns="0">
            <a:spAutoFit/>
          </a:bodyPr>
          <a:lstStyle/>
          <a:p>
            <a:pPr algn="ctr">
              <a:lnSpc>
                <a:spcPts val="3359"/>
              </a:lnSpc>
            </a:pPr>
            <a:r>
              <a:rPr lang="en-US" sz="2400">
                <a:solidFill>
                  <a:srgbClr val="FFFFFF"/>
                </a:solidFill>
                <a:latin typeface="Tomorrow"/>
                <a:ea typeface="Tomorrow"/>
                <a:cs typeface="Tomorrow"/>
                <a:sym typeface="Tomorrow"/>
              </a:rPr>
              <a:t>Pembagian Dataset</a:t>
            </a:r>
          </a:p>
        </p:txBody>
      </p:sp>
      <p:sp>
        <p:nvSpPr>
          <p:cNvPr name="TextBox 21" id="21"/>
          <p:cNvSpPr txBox="true"/>
          <p:nvPr/>
        </p:nvSpPr>
        <p:spPr>
          <a:xfrm rot="0">
            <a:off x="1748925" y="8318584"/>
            <a:ext cx="15068503" cy="1063625"/>
          </a:xfrm>
          <a:prstGeom prst="rect">
            <a:avLst/>
          </a:prstGeom>
        </p:spPr>
        <p:txBody>
          <a:bodyPr anchor="t" rtlCol="false" tIns="0" lIns="0" bIns="0" rIns="0">
            <a:spAutoFit/>
          </a:bodyPr>
          <a:lstStyle/>
          <a:p>
            <a:pPr algn="ctr">
              <a:lnSpc>
                <a:spcPts val="2800"/>
              </a:lnSpc>
            </a:pPr>
            <a:r>
              <a:rPr lang="en-US" sz="2000">
                <a:solidFill>
                  <a:srgbClr val="FFFFFF"/>
                </a:solidFill>
                <a:latin typeface="Tomorrow"/>
                <a:ea typeface="Tomorrow"/>
                <a:cs typeface="Tomorrow"/>
                <a:sym typeface="Tomorrow"/>
              </a:rPr>
              <a:t>Model regresi linear dilatih menggunakan data latih (x_train, y_train) untuk memprediksi nilai AQI PM2.5 berdasarkan data uji (x_test). Hasil prediksi disimpan dalam y_pred, yang nantinya dapat digunakan untuk evaluasi performa model atau visualisasi hasil prediksi.</a:t>
            </a:r>
          </a:p>
        </p:txBody>
      </p:sp>
      <p:sp>
        <p:nvSpPr>
          <p:cNvPr name="TextBox 22" id="22"/>
          <p:cNvSpPr txBox="true"/>
          <p:nvPr/>
        </p:nvSpPr>
        <p:spPr>
          <a:xfrm rot="0">
            <a:off x="1818756" y="5914868"/>
            <a:ext cx="15068503" cy="415290"/>
          </a:xfrm>
          <a:prstGeom prst="rect">
            <a:avLst/>
          </a:prstGeom>
        </p:spPr>
        <p:txBody>
          <a:bodyPr anchor="t" rtlCol="false" tIns="0" lIns="0" bIns="0" rIns="0">
            <a:spAutoFit/>
          </a:bodyPr>
          <a:lstStyle/>
          <a:p>
            <a:pPr algn="ctr">
              <a:lnSpc>
                <a:spcPts val="3359"/>
              </a:lnSpc>
            </a:pPr>
            <a:r>
              <a:rPr lang="en-US" sz="2400">
                <a:solidFill>
                  <a:srgbClr val="FFFFFF"/>
                </a:solidFill>
                <a:latin typeface="Tomorrow"/>
                <a:ea typeface="Tomorrow"/>
                <a:cs typeface="Tomorrow"/>
                <a:sym typeface="Tomorrow"/>
              </a:rPr>
              <a:t>Regresi Linear untuk Prediksi AQI PM2.5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10800000">
            <a:off x="12322725" y="0"/>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3"/>
            <a:stretch>
              <a:fillRect l="0" t="0" r="0" b="0"/>
            </a:stretch>
          </a:blipFill>
        </p:spPr>
      </p:sp>
      <p:grpSp>
        <p:nvGrpSpPr>
          <p:cNvPr name="Group 4" id="4"/>
          <p:cNvGrpSpPr/>
          <p:nvPr/>
        </p:nvGrpSpPr>
        <p:grpSpPr>
          <a:xfrm rot="0">
            <a:off x="1237707" y="2001514"/>
            <a:ext cx="16021593" cy="3220343"/>
            <a:chOff x="0" y="0"/>
            <a:chExt cx="4219679" cy="848156"/>
          </a:xfrm>
        </p:grpSpPr>
        <p:sp>
          <p:nvSpPr>
            <p:cNvPr name="Freeform 5" id="5"/>
            <p:cNvSpPr/>
            <p:nvPr/>
          </p:nvSpPr>
          <p:spPr>
            <a:xfrm flipH="false" flipV="false" rot="0">
              <a:off x="0" y="0"/>
              <a:ext cx="4219679" cy="848156"/>
            </a:xfrm>
            <a:custGeom>
              <a:avLst/>
              <a:gdLst/>
              <a:ahLst/>
              <a:cxnLst/>
              <a:rect r="r" b="b" t="t" l="l"/>
              <a:pathLst>
                <a:path h="848156" w="4219679">
                  <a:moveTo>
                    <a:pt x="0" y="0"/>
                  </a:moveTo>
                  <a:lnTo>
                    <a:pt x="4219679" y="0"/>
                  </a:lnTo>
                  <a:lnTo>
                    <a:pt x="4219679" y="848156"/>
                  </a:lnTo>
                  <a:lnTo>
                    <a:pt x="0" y="848156"/>
                  </a:lnTo>
                  <a:close/>
                </a:path>
              </a:pathLst>
            </a:custGeom>
            <a:solidFill>
              <a:srgbClr val="FFFFFF">
                <a:alpha val="10980"/>
              </a:srgbClr>
            </a:solidFill>
          </p:spPr>
        </p:sp>
        <p:sp>
          <p:nvSpPr>
            <p:cNvPr name="TextBox 6" id="6"/>
            <p:cNvSpPr txBox="true"/>
            <p:nvPr/>
          </p:nvSpPr>
          <p:spPr>
            <a:xfrm>
              <a:off x="0" y="-47625"/>
              <a:ext cx="4219679" cy="895781"/>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819693" y="1528806"/>
            <a:ext cx="929232" cy="92923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470FF">
                    <a:alpha val="100000"/>
                  </a:srgbClr>
                </a:gs>
                <a:gs pos="100000">
                  <a:srgbClr val="EF38FF">
                    <a:alpha val="100000"/>
                  </a:srgbClr>
                </a:gs>
              </a:gsLst>
              <a:lin ang="2700000"/>
            </a:gra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ea typeface="Canva Sans"/>
                  <a:cs typeface="Canva Sans"/>
                  <a:sym typeface="Canva Sans"/>
                </a:rPr>
                <a:t>3</a:t>
              </a:r>
            </a:p>
          </p:txBody>
        </p:sp>
      </p:grpSp>
      <p:grpSp>
        <p:nvGrpSpPr>
          <p:cNvPr name="Group 10" id="10"/>
          <p:cNvGrpSpPr/>
          <p:nvPr/>
        </p:nvGrpSpPr>
        <p:grpSpPr>
          <a:xfrm rot="0">
            <a:off x="1237707" y="5808865"/>
            <a:ext cx="16021593" cy="4037607"/>
            <a:chOff x="0" y="0"/>
            <a:chExt cx="4219679" cy="1063403"/>
          </a:xfrm>
        </p:grpSpPr>
        <p:sp>
          <p:nvSpPr>
            <p:cNvPr name="Freeform 11" id="11"/>
            <p:cNvSpPr/>
            <p:nvPr/>
          </p:nvSpPr>
          <p:spPr>
            <a:xfrm flipH="false" flipV="false" rot="0">
              <a:off x="0" y="0"/>
              <a:ext cx="4219679" cy="1063403"/>
            </a:xfrm>
            <a:custGeom>
              <a:avLst/>
              <a:gdLst/>
              <a:ahLst/>
              <a:cxnLst/>
              <a:rect r="r" b="b" t="t" l="l"/>
              <a:pathLst>
                <a:path h="1063403" w="4219679">
                  <a:moveTo>
                    <a:pt x="0" y="0"/>
                  </a:moveTo>
                  <a:lnTo>
                    <a:pt x="4219679" y="0"/>
                  </a:lnTo>
                  <a:lnTo>
                    <a:pt x="4219679" y="1063403"/>
                  </a:lnTo>
                  <a:lnTo>
                    <a:pt x="0" y="1063403"/>
                  </a:lnTo>
                  <a:close/>
                </a:path>
              </a:pathLst>
            </a:custGeom>
            <a:solidFill>
              <a:srgbClr val="FFFFFF">
                <a:alpha val="10980"/>
              </a:srgbClr>
            </a:solidFill>
          </p:spPr>
        </p:sp>
        <p:sp>
          <p:nvSpPr>
            <p:cNvPr name="TextBox 12" id="12"/>
            <p:cNvSpPr txBox="true"/>
            <p:nvPr/>
          </p:nvSpPr>
          <p:spPr>
            <a:xfrm>
              <a:off x="0" y="-47625"/>
              <a:ext cx="4219679" cy="1111028"/>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819693" y="5336157"/>
            <a:ext cx="929232" cy="92923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470FF">
                    <a:alpha val="100000"/>
                  </a:srgbClr>
                </a:gs>
                <a:gs pos="100000">
                  <a:srgbClr val="EF38FF">
                    <a:alpha val="100000"/>
                  </a:srgbClr>
                </a:gs>
              </a:gsLst>
              <a:lin ang="2700000"/>
            </a:gra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ea typeface="Canva Sans"/>
                  <a:cs typeface="Canva Sans"/>
                  <a:sym typeface="Canva Sans"/>
                </a:rPr>
                <a:t>4</a:t>
              </a:r>
            </a:p>
          </p:txBody>
        </p:sp>
      </p:grpSp>
      <p:sp>
        <p:nvSpPr>
          <p:cNvPr name="Freeform 16" id="16"/>
          <p:cNvSpPr/>
          <p:nvPr/>
        </p:nvSpPr>
        <p:spPr>
          <a:xfrm flipH="false" flipV="false" rot="0">
            <a:off x="3493371" y="2732728"/>
            <a:ext cx="11301259" cy="1370278"/>
          </a:xfrm>
          <a:custGeom>
            <a:avLst/>
            <a:gdLst/>
            <a:ahLst/>
            <a:cxnLst/>
            <a:rect r="r" b="b" t="t" l="l"/>
            <a:pathLst>
              <a:path h="1370278" w="11301259">
                <a:moveTo>
                  <a:pt x="0" y="0"/>
                </a:moveTo>
                <a:lnTo>
                  <a:pt x="11301258" y="0"/>
                </a:lnTo>
                <a:lnTo>
                  <a:pt x="11301258" y="1370277"/>
                </a:lnTo>
                <a:lnTo>
                  <a:pt x="0" y="1370277"/>
                </a:lnTo>
                <a:lnTo>
                  <a:pt x="0" y="0"/>
                </a:lnTo>
                <a:close/>
              </a:path>
            </a:pathLst>
          </a:custGeom>
          <a:blipFill>
            <a:blip r:embed="rId4"/>
            <a:stretch>
              <a:fillRect l="0" t="0" r="0" b="0"/>
            </a:stretch>
          </a:blipFill>
        </p:spPr>
      </p:sp>
      <p:sp>
        <p:nvSpPr>
          <p:cNvPr name="Freeform 17" id="17"/>
          <p:cNvSpPr/>
          <p:nvPr/>
        </p:nvSpPr>
        <p:spPr>
          <a:xfrm flipH="false" flipV="false" rot="0">
            <a:off x="5419009" y="6346003"/>
            <a:ext cx="7863566" cy="1586662"/>
          </a:xfrm>
          <a:custGeom>
            <a:avLst/>
            <a:gdLst/>
            <a:ahLst/>
            <a:cxnLst/>
            <a:rect r="r" b="b" t="t" l="l"/>
            <a:pathLst>
              <a:path h="1586662" w="7863566">
                <a:moveTo>
                  <a:pt x="0" y="0"/>
                </a:moveTo>
                <a:lnTo>
                  <a:pt x="7863566" y="0"/>
                </a:lnTo>
                <a:lnTo>
                  <a:pt x="7863566" y="1586662"/>
                </a:lnTo>
                <a:lnTo>
                  <a:pt x="0" y="1586662"/>
                </a:lnTo>
                <a:lnTo>
                  <a:pt x="0" y="0"/>
                </a:lnTo>
                <a:close/>
              </a:path>
            </a:pathLst>
          </a:custGeom>
          <a:blipFill>
            <a:blip r:embed="rId5"/>
            <a:stretch>
              <a:fillRect l="0" t="0" r="0" b="0"/>
            </a:stretch>
          </a:blipFill>
        </p:spPr>
      </p:sp>
      <p:sp>
        <p:nvSpPr>
          <p:cNvPr name="TextBox 18" id="18"/>
          <p:cNvSpPr txBox="true"/>
          <p:nvPr/>
        </p:nvSpPr>
        <p:spPr>
          <a:xfrm rot="0">
            <a:off x="1221593" y="545774"/>
            <a:ext cx="15844814" cy="870602"/>
          </a:xfrm>
          <a:prstGeom prst="rect">
            <a:avLst/>
          </a:prstGeom>
        </p:spPr>
        <p:txBody>
          <a:bodyPr anchor="t" rtlCol="false" tIns="0" lIns="0" bIns="0" rIns="0">
            <a:spAutoFit/>
          </a:bodyPr>
          <a:lstStyle/>
          <a:p>
            <a:pPr algn="l" marL="0" indent="0" lvl="0">
              <a:lnSpc>
                <a:spcPts val="7139"/>
              </a:lnSpc>
              <a:spcBef>
                <a:spcPct val="0"/>
              </a:spcBef>
            </a:pPr>
            <a:r>
              <a:rPr lang="en-US" sz="5099">
                <a:solidFill>
                  <a:srgbClr val="FFFFFF"/>
                </a:solidFill>
                <a:latin typeface="Architype Van Der Leck"/>
                <a:ea typeface="Architype Van Der Leck"/>
                <a:cs typeface="Architype Van Der Leck"/>
                <a:sym typeface="Architype Van Der Leck"/>
              </a:rPr>
              <a:t>P</a:t>
            </a:r>
            <a:r>
              <a:rPr lang="en-US" sz="5099" strike="noStrike" u="none">
                <a:solidFill>
                  <a:srgbClr val="FFFFFF"/>
                </a:solidFill>
                <a:latin typeface="Architype Van Der Leck"/>
                <a:ea typeface="Architype Van Der Leck"/>
                <a:cs typeface="Architype Van Der Leck"/>
                <a:sym typeface="Architype Van Der Leck"/>
              </a:rPr>
              <a:t>embagian Dataset dan Hasil</a:t>
            </a:r>
          </a:p>
        </p:txBody>
      </p:sp>
      <p:sp>
        <p:nvSpPr>
          <p:cNvPr name="TextBox 19" id="19"/>
          <p:cNvSpPr txBox="true"/>
          <p:nvPr/>
        </p:nvSpPr>
        <p:spPr>
          <a:xfrm rot="0">
            <a:off x="1833117" y="4045855"/>
            <a:ext cx="14637880" cy="1063625"/>
          </a:xfrm>
          <a:prstGeom prst="rect">
            <a:avLst/>
          </a:prstGeom>
        </p:spPr>
        <p:txBody>
          <a:bodyPr anchor="t" rtlCol="false" tIns="0" lIns="0" bIns="0" rIns="0">
            <a:spAutoFit/>
          </a:bodyPr>
          <a:lstStyle/>
          <a:p>
            <a:pPr algn="ctr">
              <a:lnSpc>
                <a:spcPts val="2800"/>
              </a:lnSpc>
            </a:pPr>
            <a:r>
              <a:rPr lang="en-US" sz="2000">
                <a:solidFill>
                  <a:srgbClr val="FFFFFF"/>
                </a:solidFill>
                <a:latin typeface="Tomorrow"/>
                <a:ea typeface="Tomorrow"/>
                <a:cs typeface="Tomorrow"/>
                <a:sym typeface="Tomorrow"/>
              </a:rPr>
              <a:t>merangkum nilai tertinggi, terendah, dan rata-rata dari AQI serta empat jenis polutan utama (CO, Ozone, NO2, dan PM2.5). Selain itu, ditampilkan juga negara dengan rata-rata polusi tertinggi dan terendah berdasarkan nilai AQI keseluruhan, memberikan gambaran umum kualitas udara global dalam dataset.</a:t>
            </a:r>
          </a:p>
        </p:txBody>
      </p:sp>
      <p:sp>
        <p:nvSpPr>
          <p:cNvPr name="TextBox 20" id="20"/>
          <p:cNvSpPr txBox="true"/>
          <p:nvPr/>
        </p:nvSpPr>
        <p:spPr>
          <a:xfrm rot="0">
            <a:off x="1818756" y="2107888"/>
            <a:ext cx="15068503" cy="415290"/>
          </a:xfrm>
          <a:prstGeom prst="rect">
            <a:avLst/>
          </a:prstGeom>
        </p:spPr>
        <p:txBody>
          <a:bodyPr anchor="t" rtlCol="false" tIns="0" lIns="0" bIns="0" rIns="0">
            <a:spAutoFit/>
          </a:bodyPr>
          <a:lstStyle/>
          <a:p>
            <a:pPr algn="ctr">
              <a:lnSpc>
                <a:spcPts val="3359"/>
              </a:lnSpc>
            </a:pPr>
            <a:r>
              <a:rPr lang="en-US" sz="2400">
                <a:solidFill>
                  <a:srgbClr val="FFFFFF"/>
                </a:solidFill>
                <a:latin typeface="Tomorrow"/>
                <a:ea typeface="Tomorrow"/>
                <a:cs typeface="Tomorrow"/>
                <a:sym typeface="Tomorrow"/>
              </a:rPr>
              <a:t>Ringkasan Statistik AQI dan Polutan Utama</a:t>
            </a:r>
          </a:p>
        </p:txBody>
      </p:sp>
      <p:sp>
        <p:nvSpPr>
          <p:cNvPr name="TextBox 21" id="21"/>
          <p:cNvSpPr txBox="true"/>
          <p:nvPr/>
        </p:nvSpPr>
        <p:spPr>
          <a:xfrm rot="0">
            <a:off x="1633672" y="7875515"/>
            <a:ext cx="15229663" cy="1768475"/>
          </a:xfrm>
          <a:prstGeom prst="rect">
            <a:avLst/>
          </a:prstGeom>
        </p:spPr>
        <p:txBody>
          <a:bodyPr anchor="t" rtlCol="false" tIns="0" lIns="0" bIns="0" rIns="0">
            <a:spAutoFit/>
          </a:bodyPr>
          <a:lstStyle/>
          <a:p>
            <a:pPr algn="ctr">
              <a:lnSpc>
                <a:spcPts val="2800"/>
              </a:lnSpc>
            </a:pPr>
            <a:r>
              <a:rPr lang="en-US" sz="2000">
                <a:solidFill>
                  <a:srgbClr val="FFFFFF"/>
                </a:solidFill>
                <a:latin typeface="Tomorrow"/>
                <a:ea typeface="Tomorrow"/>
                <a:cs typeface="Tomorrow"/>
                <a:sym typeface="Tomorrow"/>
              </a:rPr>
              <a:t>Evaluasi performa model regresi linear dilakukan menggunakan empat metrik: Mean Absolute Error (MAE), Mean Squared Error (MSE), Root Mean Squared Error (RMSE), dan Mean Absolute Percentage Error (MAPE). MAE menunjukkan rata-rata selisih absolut antara nilai prediksi dan nilai aktual, sedangkan MSE menghitung rata-rata kuadrat dari selisih tersebut. RMSE memberikan interpretasi kesalahan dalam satuan aslinya, dan MAPE menyajikan tingkat kesalahan dalam bentuk persentase. Keempat metrik ini digunakan untuk menilai sejauh mana model mampu memprediksi nilai AQI PM2.5 secara akurat.</a:t>
            </a:r>
          </a:p>
        </p:txBody>
      </p:sp>
      <p:sp>
        <p:nvSpPr>
          <p:cNvPr name="TextBox 22" id="22"/>
          <p:cNvSpPr txBox="true"/>
          <p:nvPr/>
        </p:nvSpPr>
        <p:spPr>
          <a:xfrm rot="0">
            <a:off x="1818756" y="5860032"/>
            <a:ext cx="15068503" cy="415290"/>
          </a:xfrm>
          <a:prstGeom prst="rect">
            <a:avLst/>
          </a:prstGeom>
        </p:spPr>
        <p:txBody>
          <a:bodyPr anchor="t" rtlCol="false" tIns="0" lIns="0" bIns="0" rIns="0">
            <a:spAutoFit/>
          </a:bodyPr>
          <a:lstStyle/>
          <a:p>
            <a:pPr algn="ctr">
              <a:lnSpc>
                <a:spcPts val="3359"/>
              </a:lnSpc>
            </a:pPr>
            <a:r>
              <a:rPr lang="en-US" sz="2400">
                <a:solidFill>
                  <a:srgbClr val="FFFFFF"/>
                </a:solidFill>
                <a:latin typeface="Tomorrow"/>
                <a:ea typeface="Tomorrow"/>
                <a:cs typeface="Tomorrow"/>
                <a:sym typeface="Tomorrow"/>
              </a:rPr>
              <a:t>Evaluasi Performa Model Regresi Linear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10800000">
            <a:off x="12322725" y="0"/>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3"/>
            <a:stretch>
              <a:fillRect l="0" t="0" r="0" b="0"/>
            </a:stretch>
          </a:blipFill>
        </p:spPr>
      </p:sp>
      <p:grpSp>
        <p:nvGrpSpPr>
          <p:cNvPr name="Group 4" id="4"/>
          <p:cNvGrpSpPr/>
          <p:nvPr/>
        </p:nvGrpSpPr>
        <p:grpSpPr>
          <a:xfrm rot="0">
            <a:off x="1237707" y="2001514"/>
            <a:ext cx="16021593" cy="7256786"/>
            <a:chOff x="0" y="0"/>
            <a:chExt cx="4219679" cy="1911252"/>
          </a:xfrm>
        </p:grpSpPr>
        <p:sp>
          <p:nvSpPr>
            <p:cNvPr name="Freeform 5" id="5"/>
            <p:cNvSpPr/>
            <p:nvPr/>
          </p:nvSpPr>
          <p:spPr>
            <a:xfrm flipH="false" flipV="false" rot="0">
              <a:off x="0" y="0"/>
              <a:ext cx="4219679" cy="1911252"/>
            </a:xfrm>
            <a:custGeom>
              <a:avLst/>
              <a:gdLst/>
              <a:ahLst/>
              <a:cxnLst/>
              <a:rect r="r" b="b" t="t" l="l"/>
              <a:pathLst>
                <a:path h="1911252" w="4219679">
                  <a:moveTo>
                    <a:pt x="0" y="0"/>
                  </a:moveTo>
                  <a:lnTo>
                    <a:pt x="4219679" y="0"/>
                  </a:lnTo>
                  <a:lnTo>
                    <a:pt x="4219679" y="1911252"/>
                  </a:lnTo>
                  <a:lnTo>
                    <a:pt x="0" y="1911252"/>
                  </a:lnTo>
                  <a:close/>
                </a:path>
              </a:pathLst>
            </a:custGeom>
            <a:solidFill>
              <a:srgbClr val="FFFFFF">
                <a:alpha val="10980"/>
              </a:srgbClr>
            </a:solidFill>
          </p:spPr>
        </p:sp>
        <p:sp>
          <p:nvSpPr>
            <p:cNvPr name="TextBox 6" id="6"/>
            <p:cNvSpPr txBox="true"/>
            <p:nvPr/>
          </p:nvSpPr>
          <p:spPr>
            <a:xfrm>
              <a:off x="0" y="-47625"/>
              <a:ext cx="4219679" cy="1958877"/>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819693" y="1528806"/>
            <a:ext cx="929232" cy="92923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470FF">
                    <a:alpha val="100000"/>
                  </a:srgbClr>
                </a:gs>
                <a:gs pos="100000">
                  <a:srgbClr val="EF38FF">
                    <a:alpha val="100000"/>
                  </a:srgbClr>
                </a:gs>
              </a:gsLst>
              <a:lin ang="2700000"/>
            </a:gra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ea typeface="Canva Sans"/>
                  <a:cs typeface="Canva Sans"/>
                  <a:sym typeface="Canva Sans"/>
                </a:rPr>
                <a:t>5</a:t>
              </a:r>
            </a:p>
          </p:txBody>
        </p:sp>
      </p:grpSp>
      <p:sp>
        <p:nvSpPr>
          <p:cNvPr name="Freeform 10" id="10"/>
          <p:cNvSpPr/>
          <p:nvPr/>
        </p:nvSpPr>
        <p:spPr>
          <a:xfrm flipH="false" flipV="false" rot="0">
            <a:off x="2021871" y="2909697"/>
            <a:ext cx="5727501" cy="5727501"/>
          </a:xfrm>
          <a:custGeom>
            <a:avLst/>
            <a:gdLst/>
            <a:ahLst/>
            <a:cxnLst/>
            <a:rect r="r" b="b" t="t" l="l"/>
            <a:pathLst>
              <a:path h="5727501" w="5727501">
                <a:moveTo>
                  <a:pt x="0" y="0"/>
                </a:moveTo>
                <a:lnTo>
                  <a:pt x="5727502" y="0"/>
                </a:lnTo>
                <a:lnTo>
                  <a:pt x="5727502" y="5727502"/>
                </a:lnTo>
                <a:lnTo>
                  <a:pt x="0" y="5727502"/>
                </a:lnTo>
                <a:lnTo>
                  <a:pt x="0" y="0"/>
                </a:lnTo>
                <a:close/>
              </a:path>
            </a:pathLst>
          </a:custGeom>
          <a:blipFill>
            <a:blip r:embed="rId4"/>
            <a:stretch>
              <a:fillRect l="0" t="0" r="0" b="0"/>
            </a:stretch>
          </a:blipFill>
        </p:spPr>
      </p:sp>
      <p:sp>
        <p:nvSpPr>
          <p:cNvPr name="TextBox 11" id="11"/>
          <p:cNvSpPr txBox="true"/>
          <p:nvPr/>
        </p:nvSpPr>
        <p:spPr>
          <a:xfrm rot="0">
            <a:off x="1221593" y="545774"/>
            <a:ext cx="15844814" cy="870602"/>
          </a:xfrm>
          <a:prstGeom prst="rect">
            <a:avLst/>
          </a:prstGeom>
        </p:spPr>
        <p:txBody>
          <a:bodyPr anchor="t" rtlCol="false" tIns="0" lIns="0" bIns="0" rIns="0">
            <a:spAutoFit/>
          </a:bodyPr>
          <a:lstStyle/>
          <a:p>
            <a:pPr algn="l" marL="0" indent="0" lvl="0">
              <a:lnSpc>
                <a:spcPts val="7139"/>
              </a:lnSpc>
              <a:spcBef>
                <a:spcPct val="0"/>
              </a:spcBef>
            </a:pPr>
            <a:r>
              <a:rPr lang="en-US" sz="5099">
                <a:solidFill>
                  <a:srgbClr val="FFFFFF"/>
                </a:solidFill>
                <a:latin typeface="Architype Van Der Leck"/>
                <a:ea typeface="Architype Van Der Leck"/>
                <a:cs typeface="Architype Van Der Leck"/>
                <a:sym typeface="Architype Van Der Leck"/>
              </a:rPr>
              <a:t>P</a:t>
            </a:r>
            <a:r>
              <a:rPr lang="en-US" sz="5099" strike="noStrike" u="none">
                <a:solidFill>
                  <a:srgbClr val="FFFFFF"/>
                </a:solidFill>
                <a:latin typeface="Architype Van Der Leck"/>
                <a:ea typeface="Architype Van Der Leck"/>
                <a:cs typeface="Architype Van Der Leck"/>
                <a:sym typeface="Architype Van Der Leck"/>
              </a:rPr>
              <a:t>embagian Dataset dan Hasil</a:t>
            </a:r>
          </a:p>
        </p:txBody>
      </p:sp>
      <p:sp>
        <p:nvSpPr>
          <p:cNvPr name="TextBox 12" id="12"/>
          <p:cNvSpPr txBox="true"/>
          <p:nvPr/>
        </p:nvSpPr>
        <p:spPr>
          <a:xfrm rot="0">
            <a:off x="8558752" y="3652548"/>
            <a:ext cx="7527947" cy="2120900"/>
          </a:xfrm>
          <a:prstGeom prst="rect">
            <a:avLst/>
          </a:prstGeom>
        </p:spPr>
        <p:txBody>
          <a:bodyPr anchor="t" rtlCol="false" tIns="0" lIns="0" bIns="0" rIns="0">
            <a:spAutoFit/>
          </a:bodyPr>
          <a:lstStyle/>
          <a:p>
            <a:pPr algn="ctr">
              <a:lnSpc>
                <a:spcPts val="2800"/>
              </a:lnSpc>
            </a:pPr>
            <a:r>
              <a:rPr lang="en-US" sz="2000">
                <a:solidFill>
                  <a:srgbClr val="FFFFFF"/>
                </a:solidFill>
                <a:latin typeface="Tomorrow"/>
                <a:ea typeface="Tomorrow"/>
                <a:cs typeface="Tomorrow"/>
                <a:sym typeface="Tomorrow"/>
              </a:rPr>
              <a:t>menunjukkan distribusi residual (selisih antara nilai aktual dan prediksi) dari model regresi. Dengan menggunakan histogram dan kurva KDE (Kernel Density Estimation), visualisasi ini membantu mengidentifikasi apakah residual tersebar normal, yang menjadi salah satu indikator bahwa model regresi bekerja dengan baik tanpa bias sistematis.</a:t>
            </a:r>
          </a:p>
        </p:txBody>
      </p:sp>
      <p:sp>
        <p:nvSpPr>
          <p:cNvPr name="TextBox 13" id="13"/>
          <p:cNvSpPr txBox="true"/>
          <p:nvPr/>
        </p:nvSpPr>
        <p:spPr>
          <a:xfrm rot="0">
            <a:off x="1748925" y="2221818"/>
            <a:ext cx="15068503" cy="415290"/>
          </a:xfrm>
          <a:prstGeom prst="rect">
            <a:avLst/>
          </a:prstGeom>
        </p:spPr>
        <p:txBody>
          <a:bodyPr anchor="t" rtlCol="false" tIns="0" lIns="0" bIns="0" rIns="0">
            <a:spAutoFit/>
          </a:bodyPr>
          <a:lstStyle/>
          <a:p>
            <a:pPr algn="ctr">
              <a:lnSpc>
                <a:spcPts val="3359"/>
              </a:lnSpc>
            </a:pPr>
            <a:r>
              <a:rPr lang="en-US" sz="2400">
                <a:solidFill>
                  <a:srgbClr val="FFFFFF"/>
                </a:solidFill>
                <a:latin typeface="Tomorrow"/>
                <a:ea typeface="Tomorrow"/>
                <a:cs typeface="Tomorrow"/>
                <a:sym typeface="Tomorrow"/>
              </a:rPr>
              <a:t>Distribusi Residual pada Model Regresi </a:t>
            </a:r>
          </a:p>
        </p:txBody>
      </p:sp>
      <p:sp>
        <p:nvSpPr>
          <p:cNvPr name="Freeform 14" id="14"/>
          <p:cNvSpPr/>
          <p:nvPr/>
        </p:nvSpPr>
        <p:spPr>
          <a:xfrm flipH="false" flipV="false" rot="0">
            <a:off x="13138538" y="6109464"/>
            <a:ext cx="4120762" cy="3676141"/>
          </a:xfrm>
          <a:custGeom>
            <a:avLst/>
            <a:gdLst/>
            <a:ahLst/>
            <a:cxnLst/>
            <a:rect r="r" b="b" t="t" l="l"/>
            <a:pathLst>
              <a:path h="3676141" w="4120762">
                <a:moveTo>
                  <a:pt x="0" y="0"/>
                </a:moveTo>
                <a:lnTo>
                  <a:pt x="4120762" y="0"/>
                </a:lnTo>
                <a:lnTo>
                  <a:pt x="4120762" y="3676141"/>
                </a:lnTo>
                <a:lnTo>
                  <a:pt x="0" y="3676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10800000">
            <a:off x="12322725" y="0"/>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3"/>
            <a:stretch>
              <a:fillRect l="0" t="0" r="0" b="0"/>
            </a:stretch>
          </a:blipFill>
        </p:spPr>
      </p:sp>
      <p:grpSp>
        <p:nvGrpSpPr>
          <p:cNvPr name="Group 4" id="4"/>
          <p:cNvGrpSpPr/>
          <p:nvPr/>
        </p:nvGrpSpPr>
        <p:grpSpPr>
          <a:xfrm rot="0">
            <a:off x="1237707" y="2001514"/>
            <a:ext cx="15828700" cy="7256786"/>
            <a:chOff x="0" y="0"/>
            <a:chExt cx="4168876" cy="1911252"/>
          </a:xfrm>
        </p:grpSpPr>
        <p:sp>
          <p:nvSpPr>
            <p:cNvPr name="Freeform 5" id="5"/>
            <p:cNvSpPr/>
            <p:nvPr/>
          </p:nvSpPr>
          <p:spPr>
            <a:xfrm flipH="false" flipV="false" rot="0">
              <a:off x="0" y="0"/>
              <a:ext cx="4168876" cy="1911252"/>
            </a:xfrm>
            <a:custGeom>
              <a:avLst/>
              <a:gdLst/>
              <a:ahLst/>
              <a:cxnLst/>
              <a:rect r="r" b="b" t="t" l="l"/>
              <a:pathLst>
                <a:path h="1911252" w="4168876">
                  <a:moveTo>
                    <a:pt x="0" y="0"/>
                  </a:moveTo>
                  <a:lnTo>
                    <a:pt x="4168876" y="0"/>
                  </a:lnTo>
                  <a:lnTo>
                    <a:pt x="4168876" y="1911252"/>
                  </a:lnTo>
                  <a:lnTo>
                    <a:pt x="0" y="1911252"/>
                  </a:lnTo>
                  <a:close/>
                </a:path>
              </a:pathLst>
            </a:custGeom>
            <a:solidFill>
              <a:srgbClr val="FFFFFF">
                <a:alpha val="10980"/>
              </a:srgbClr>
            </a:solidFill>
          </p:spPr>
        </p:sp>
        <p:sp>
          <p:nvSpPr>
            <p:cNvPr name="TextBox 6" id="6"/>
            <p:cNvSpPr txBox="true"/>
            <p:nvPr/>
          </p:nvSpPr>
          <p:spPr>
            <a:xfrm>
              <a:off x="0" y="-47625"/>
              <a:ext cx="4168876" cy="1958877"/>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819693" y="1528806"/>
            <a:ext cx="929232" cy="92923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470FF">
                    <a:alpha val="100000"/>
                  </a:srgbClr>
                </a:gs>
                <a:gs pos="100000">
                  <a:srgbClr val="EF38FF">
                    <a:alpha val="100000"/>
                  </a:srgbClr>
                </a:gs>
              </a:gsLst>
              <a:lin ang="2700000"/>
            </a:gra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ea typeface="Canva Sans"/>
                  <a:cs typeface="Canva Sans"/>
                  <a:sym typeface="Canva Sans"/>
                </a:rPr>
                <a:t>6</a:t>
              </a:r>
            </a:p>
          </p:txBody>
        </p:sp>
      </p:grpSp>
      <p:sp>
        <p:nvSpPr>
          <p:cNvPr name="Freeform 10" id="10"/>
          <p:cNvSpPr/>
          <p:nvPr/>
        </p:nvSpPr>
        <p:spPr>
          <a:xfrm flipH="false" flipV="false" rot="0">
            <a:off x="6358381" y="2745659"/>
            <a:ext cx="5989252" cy="4772521"/>
          </a:xfrm>
          <a:custGeom>
            <a:avLst/>
            <a:gdLst/>
            <a:ahLst/>
            <a:cxnLst/>
            <a:rect r="r" b="b" t="t" l="l"/>
            <a:pathLst>
              <a:path h="4772521" w="5989252">
                <a:moveTo>
                  <a:pt x="0" y="0"/>
                </a:moveTo>
                <a:lnTo>
                  <a:pt x="5989252" y="0"/>
                </a:lnTo>
                <a:lnTo>
                  <a:pt x="5989252" y="4772521"/>
                </a:lnTo>
                <a:lnTo>
                  <a:pt x="0" y="4772521"/>
                </a:lnTo>
                <a:lnTo>
                  <a:pt x="0" y="0"/>
                </a:lnTo>
                <a:close/>
              </a:path>
            </a:pathLst>
          </a:custGeom>
          <a:blipFill>
            <a:blip r:embed="rId4"/>
            <a:stretch>
              <a:fillRect l="0" t="0" r="0" b="0"/>
            </a:stretch>
          </a:blipFill>
        </p:spPr>
      </p:sp>
      <p:sp>
        <p:nvSpPr>
          <p:cNvPr name="TextBox 11" id="11"/>
          <p:cNvSpPr txBox="true"/>
          <p:nvPr/>
        </p:nvSpPr>
        <p:spPr>
          <a:xfrm rot="0">
            <a:off x="1221593" y="545774"/>
            <a:ext cx="15844814" cy="870602"/>
          </a:xfrm>
          <a:prstGeom prst="rect">
            <a:avLst/>
          </a:prstGeom>
        </p:spPr>
        <p:txBody>
          <a:bodyPr anchor="t" rtlCol="false" tIns="0" lIns="0" bIns="0" rIns="0">
            <a:spAutoFit/>
          </a:bodyPr>
          <a:lstStyle/>
          <a:p>
            <a:pPr algn="l" marL="0" indent="0" lvl="0">
              <a:lnSpc>
                <a:spcPts val="7139"/>
              </a:lnSpc>
              <a:spcBef>
                <a:spcPct val="0"/>
              </a:spcBef>
            </a:pPr>
            <a:r>
              <a:rPr lang="en-US" sz="5099">
                <a:solidFill>
                  <a:srgbClr val="FFFFFF"/>
                </a:solidFill>
                <a:latin typeface="Architype Van Der Leck"/>
                <a:ea typeface="Architype Van Der Leck"/>
                <a:cs typeface="Architype Van Der Leck"/>
                <a:sym typeface="Architype Van Der Leck"/>
              </a:rPr>
              <a:t>P</a:t>
            </a:r>
            <a:r>
              <a:rPr lang="en-US" sz="5099" strike="noStrike" u="none">
                <a:solidFill>
                  <a:srgbClr val="FFFFFF"/>
                </a:solidFill>
                <a:latin typeface="Architype Van Der Leck"/>
                <a:ea typeface="Architype Van Der Leck"/>
                <a:cs typeface="Architype Van Der Leck"/>
                <a:sym typeface="Architype Van Der Leck"/>
              </a:rPr>
              <a:t>embagian Dataset dan Hasil</a:t>
            </a:r>
          </a:p>
        </p:txBody>
      </p:sp>
      <p:sp>
        <p:nvSpPr>
          <p:cNvPr name="TextBox 12" id="12"/>
          <p:cNvSpPr txBox="true"/>
          <p:nvPr/>
        </p:nvSpPr>
        <p:spPr>
          <a:xfrm rot="0">
            <a:off x="1938373" y="7683512"/>
            <a:ext cx="14829268" cy="1063625"/>
          </a:xfrm>
          <a:prstGeom prst="rect">
            <a:avLst/>
          </a:prstGeom>
        </p:spPr>
        <p:txBody>
          <a:bodyPr anchor="t" rtlCol="false" tIns="0" lIns="0" bIns="0" rIns="0">
            <a:spAutoFit/>
          </a:bodyPr>
          <a:lstStyle/>
          <a:p>
            <a:pPr algn="ctr">
              <a:lnSpc>
                <a:spcPts val="2800"/>
              </a:lnSpc>
            </a:pPr>
            <a:r>
              <a:rPr lang="en-US" sz="2000">
                <a:solidFill>
                  <a:srgbClr val="FFFFFF"/>
                </a:solidFill>
                <a:latin typeface="Tomorrow"/>
                <a:ea typeface="Tomorrow"/>
                <a:cs typeface="Tomorrow"/>
                <a:sym typeface="Tomorrow"/>
              </a:rPr>
              <a:t>membandingkan nilai aktual dengan nilai prediksi dari model regresi. Titik-titik yang mendekati garis diagonal mengindikasikan prediksi yang akurat, sedangkan penyebaran yang jauh dari garis tersebut menunjukkan adanya deviasi atau kesalahan prediksi. Visualisasi ini berguna untuk mengevaluasi seberapa baik model merepresentasikan data.</a:t>
            </a:r>
          </a:p>
        </p:txBody>
      </p:sp>
      <p:sp>
        <p:nvSpPr>
          <p:cNvPr name="TextBox 13" id="13"/>
          <p:cNvSpPr txBox="true"/>
          <p:nvPr/>
        </p:nvSpPr>
        <p:spPr>
          <a:xfrm rot="0">
            <a:off x="1818756" y="2107888"/>
            <a:ext cx="15068503" cy="415290"/>
          </a:xfrm>
          <a:prstGeom prst="rect">
            <a:avLst/>
          </a:prstGeom>
        </p:spPr>
        <p:txBody>
          <a:bodyPr anchor="t" rtlCol="false" tIns="0" lIns="0" bIns="0" rIns="0">
            <a:spAutoFit/>
          </a:bodyPr>
          <a:lstStyle/>
          <a:p>
            <a:pPr algn="ctr">
              <a:lnSpc>
                <a:spcPts val="3359"/>
              </a:lnSpc>
            </a:pPr>
            <a:r>
              <a:rPr lang="en-US" sz="2400">
                <a:solidFill>
                  <a:srgbClr val="FFFFFF"/>
                </a:solidFill>
                <a:latin typeface="Tomorrow"/>
                <a:ea typeface="Tomorrow"/>
                <a:cs typeface="Tomorrow"/>
                <a:sym typeface="Tomorrow"/>
              </a:rPr>
              <a:t>Perbandingan Nilai Aktual dan Prediksi</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10800000">
            <a:off x="12322725" y="0"/>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3"/>
            <a:stretch>
              <a:fillRect l="0" t="0" r="0" b="0"/>
            </a:stretch>
          </a:blipFill>
        </p:spPr>
      </p:sp>
      <p:grpSp>
        <p:nvGrpSpPr>
          <p:cNvPr name="Group 4" id="4"/>
          <p:cNvGrpSpPr/>
          <p:nvPr/>
        </p:nvGrpSpPr>
        <p:grpSpPr>
          <a:xfrm rot="0">
            <a:off x="1237707" y="2001514"/>
            <a:ext cx="15828700" cy="7256786"/>
            <a:chOff x="0" y="0"/>
            <a:chExt cx="4168876" cy="1911252"/>
          </a:xfrm>
        </p:grpSpPr>
        <p:sp>
          <p:nvSpPr>
            <p:cNvPr name="Freeform 5" id="5"/>
            <p:cNvSpPr/>
            <p:nvPr/>
          </p:nvSpPr>
          <p:spPr>
            <a:xfrm flipH="false" flipV="false" rot="0">
              <a:off x="0" y="0"/>
              <a:ext cx="4168876" cy="1911252"/>
            </a:xfrm>
            <a:custGeom>
              <a:avLst/>
              <a:gdLst/>
              <a:ahLst/>
              <a:cxnLst/>
              <a:rect r="r" b="b" t="t" l="l"/>
              <a:pathLst>
                <a:path h="1911252" w="4168876">
                  <a:moveTo>
                    <a:pt x="0" y="0"/>
                  </a:moveTo>
                  <a:lnTo>
                    <a:pt x="4168876" y="0"/>
                  </a:lnTo>
                  <a:lnTo>
                    <a:pt x="4168876" y="1911252"/>
                  </a:lnTo>
                  <a:lnTo>
                    <a:pt x="0" y="1911252"/>
                  </a:lnTo>
                  <a:close/>
                </a:path>
              </a:pathLst>
            </a:custGeom>
            <a:solidFill>
              <a:srgbClr val="FFFFFF">
                <a:alpha val="10980"/>
              </a:srgbClr>
            </a:solidFill>
          </p:spPr>
        </p:sp>
        <p:sp>
          <p:nvSpPr>
            <p:cNvPr name="TextBox 6" id="6"/>
            <p:cNvSpPr txBox="true"/>
            <p:nvPr/>
          </p:nvSpPr>
          <p:spPr>
            <a:xfrm>
              <a:off x="0" y="-47625"/>
              <a:ext cx="4168876" cy="1958877"/>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819693" y="1528806"/>
            <a:ext cx="929232" cy="92923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470FF">
                    <a:alpha val="100000"/>
                  </a:srgbClr>
                </a:gs>
                <a:gs pos="100000">
                  <a:srgbClr val="EF38FF">
                    <a:alpha val="100000"/>
                  </a:srgbClr>
                </a:gs>
              </a:gsLst>
              <a:lin ang="2700000"/>
            </a:gra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ea typeface="Canva Sans"/>
                  <a:cs typeface="Canva Sans"/>
                  <a:sym typeface="Canva Sans"/>
                </a:rPr>
                <a:t>7</a:t>
              </a:r>
            </a:p>
          </p:txBody>
        </p:sp>
      </p:grpSp>
      <p:sp>
        <p:nvSpPr>
          <p:cNvPr name="Freeform 10" id="10"/>
          <p:cNvSpPr/>
          <p:nvPr/>
        </p:nvSpPr>
        <p:spPr>
          <a:xfrm flipH="false" flipV="false" rot="0">
            <a:off x="6268261" y="2715650"/>
            <a:ext cx="6169492" cy="4855701"/>
          </a:xfrm>
          <a:custGeom>
            <a:avLst/>
            <a:gdLst/>
            <a:ahLst/>
            <a:cxnLst/>
            <a:rect r="r" b="b" t="t" l="l"/>
            <a:pathLst>
              <a:path h="4855701" w="6169492">
                <a:moveTo>
                  <a:pt x="0" y="0"/>
                </a:moveTo>
                <a:lnTo>
                  <a:pt x="6169492" y="0"/>
                </a:lnTo>
                <a:lnTo>
                  <a:pt x="6169492" y="4855700"/>
                </a:lnTo>
                <a:lnTo>
                  <a:pt x="0" y="4855700"/>
                </a:lnTo>
                <a:lnTo>
                  <a:pt x="0" y="0"/>
                </a:lnTo>
                <a:close/>
              </a:path>
            </a:pathLst>
          </a:custGeom>
          <a:blipFill>
            <a:blip r:embed="rId4"/>
            <a:stretch>
              <a:fillRect l="0" t="0" r="0" b="0"/>
            </a:stretch>
          </a:blipFill>
        </p:spPr>
      </p:sp>
      <p:sp>
        <p:nvSpPr>
          <p:cNvPr name="TextBox 11" id="11"/>
          <p:cNvSpPr txBox="true"/>
          <p:nvPr/>
        </p:nvSpPr>
        <p:spPr>
          <a:xfrm rot="0">
            <a:off x="1221593" y="545774"/>
            <a:ext cx="15844814" cy="870602"/>
          </a:xfrm>
          <a:prstGeom prst="rect">
            <a:avLst/>
          </a:prstGeom>
        </p:spPr>
        <p:txBody>
          <a:bodyPr anchor="t" rtlCol="false" tIns="0" lIns="0" bIns="0" rIns="0">
            <a:spAutoFit/>
          </a:bodyPr>
          <a:lstStyle/>
          <a:p>
            <a:pPr algn="l" marL="0" indent="0" lvl="0">
              <a:lnSpc>
                <a:spcPts val="7139"/>
              </a:lnSpc>
              <a:spcBef>
                <a:spcPct val="0"/>
              </a:spcBef>
            </a:pPr>
            <a:r>
              <a:rPr lang="en-US" sz="5099">
                <a:solidFill>
                  <a:srgbClr val="FFFFFF"/>
                </a:solidFill>
                <a:latin typeface="Architype Van Der Leck"/>
                <a:ea typeface="Architype Van Der Leck"/>
                <a:cs typeface="Architype Van Der Leck"/>
                <a:sym typeface="Architype Van Der Leck"/>
              </a:rPr>
              <a:t>P</a:t>
            </a:r>
            <a:r>
              <a:rPr lang="en-US" sz="5099" strike="noStrike" u="none">
                <a:solidFill>
                  <a:srgbClr val="FFFFFF"/>
                </a:solidFill>
                <a:latin typeface="Architype Van Der Leck"/>
                <a:ea typeface="Architype Van Der Leck"/>
                <a:cs typeface="Architype Van Der Leck"/>
                <a:sym typeface="Architype Van Der Leck"/>
              </a:rPr>
              <a:t>embagian Dataset dan Hasil</a:t>
            </a:r>
          </a:p>
        </p:txBody>
      </p:sp>
      <p:sp>
        <p:nvSpPr>
          <p:cNvPr name="TextBox 12" id="12"/>
          <p:cNvSpPr txBox="true"/>
          <p:nvPr/>
        </p:nvSpPr>
        <p:spPr>
          <a:xfrm rot="0">
            <a:off x="1938373" y="7683512"/>
            <a:ext cx="14829268" cy="1063625"/>
          </a:xfrm>
          <a:prstGeom prst="rect">
            <a:avLst/>
          </a:prstGeom>
        </p:spPr>
        <p:txBody>
          <a:bodyPr anchor="t" rtlCol="false" tIns="0" lIns="0" bIns="0" rIns="0">
            <a:spAutoFit/>
          </a:bodyPr>
          <a:lstStyle/>
          <a:p>
            <a:pPr algn="ctr">
              <a:lnSpc>
                <a:spcPts val="2800"/>
              </a:lnSpc>
            </a:pPr>
            <a:r>
              <a:rPr lang="en-US" sz="2000">
                <a:solidFill>
                  <a:srgbClr val="FFFFFF"/>
                </a:solidFill>
                <a:latin typeface="Tomorrow"/>
                <a:ea typeface="Tomorrow"/>
                <a:cs typeface="Tomorrow"/>
                <a:sym typeface="Tomorrow"/>
              </a:rPr>
              <a:t>menunjukkan hubungan antara nilai AQI umum dan nilai AQI PM2.5 menggunakan regresi polinomial derajat 2. Scatter plot merepresentasikan data asli, sementara kurva merah menggambarkan hasil prediksi model polinomial. Model ini digunakan untuk menangkap pola non-linear yang mungkin tidak terdeteksi oleh regresi linear sederhana.</a:t>
            </a:r>
          </a:p>
        </p:txBody>
      </p:sp>
      <p:sp>
        <p:nvSpPr>
          <p:cNvPr name="TextBox 13" id="13"/>
          <p:cNvSpPr txBox="true"/>
          <p:nvPr/>
        </p:nvSpPr>
        <p:spPr>
          <a:xfrm rot="0">
            <a:off x="1818756" y="2107888"/>
            <a:ext cx="15068503" cy="415290"/>
          </a:xfrm>
          <a:prstGeom prst="rect">
            <a:avLst/>
          </a:prstGeom>
        </p:spPr>
        <p:txBody>
          <a:bodyPr anchor="t" rtlCol="false" tIns="0" lIns="0" bIns="0" rIns="0">
            <a:spAutoFit/>
          </a:bodyPr>
          <a:lstStyle/>
          <a:p>
            <a:pPr algn="ctr">
              <a:lnSpc>
                <a:spcPts val="3359"/>
              </a:lnSpc>
            </a:pPr>
            <a:r>
              <a:rPr lang="en-US" sz="2400">
                <a:solidFill>
                  <a:srgbClr val="FFFFFF"/>
                </a:solidFill>
                <a:latin typeface="Tomorrow"/>
                <a:ea typeface="Tomorrow"/>
                <a:cs typeface="Tomorrow"/>
                <a:sym typeface="Tomorrow"/>
              </a:rPr>
              <a:t>Regresi Polinomial antara AQI Umum dan AQI PM2.5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824528" y="2654593"/>
            <a:ext cx="9214094" cy="5954269"/>
            <a:chOff x="0" y="0"/>
            <a:chExt cx="2426757" cy="1568203"/>
          </a:xfrm>
        </p:grpSpPr>
        <p:sp>
          <p:nvSpPr>
            <p:cNvPr name="Freeform 4" id="4"/>
            <p:cNvSpPr/>
            <p:nvPr/>
          </p:nvSpPr>
          <p:spPr>
            <a:xfrm flipH="false" flipV="false" rot="0">
              <a:off x="0" y="0"/>
              <a:ext cx="2426757" cy="1568203"/>
            </a:xfrm>
            <a:custGeom>
              <a:avLst/>
              <a:gdLst/>
              <a:ahLst/>
              <a:cxnLst/>
              <a:rect r="r" b="b" t="t" l="l"/>
              <a:pathLst>
                <a:path h="1568203" w="2426757">
                  <a:moveTo>
                    <a:pt x="0" y="0"/>
                  </a:moveTo>
                  <a:lnTo>
                    <a:pt x="2426757" y="0"/>
                  </a:lnTo>
                  <a:lnTo>
                    <a:pt x="2426757" y="1568203"/>
                  </a:lnTo>
                  <a:lnTo>
                    <a:pt x="0" y="1568203"/>
                  </a:lnTo>
                  <a:close/>
                </a:path>
              </a:pathLst>
            </a:custGeom>
            <a:solidFill>
              <a:srgbClr val="FFFFFF">
                <a:alpha val="10980"/>
              </a:srgbClr>
            </a:solidFill>
          </p:spPr>
        </p:sp>
        <p:sp>
          <p:nvSpPr>
            <p:cNvPr name="TextBox 5" id="5"/>
            <p:cNvSpPr txBox="true"/>
            <p:nvPr/>
          </p:nvSpPr>
          <p:spPr>
            <a:xfrm>
              <a:off x="0" y="-47625"/>
              <a:ext cx="2426757" cy="161582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488659" y="3344820"/>
            <a:ext cx="7885832" cy="629936"/>
          </a:xfrm>
          <a:prstGeom prst="rect">
            <a:avLst/>
          </a:prstGeom>
        </p:spPr>
        <p:txBody>
          <a:bodyPr anchor="t" rtlCol="false" tIns="0" lIns="0" bIns="0" rIns="0">
            <a:spAutoFit/>
          </a:bodyPr>
          <a:lstStyle/>
          <a:p>
            <a:pPr algn="l" marL="0" indent="0" lvl="0">
              <a:lnSpc>
                <a:spcPts val="5179"/>
              </a:lnSpc>
              <a:spcBef>
                <a:spcPct val="0"/>
              </a:spcBef>
            </a:pPr>
            <a:r>
              <a:rPr lang="en-US" sz="3699">
                <a:solidFill>
                  <a:srgbClr val="FFFFFF"/>
                </a:solidFill>
                <a:latin typeface="Architype Van Der Leck"/>
                <a:ea typeface="Architype Van Der Leck"/>
                <a:cs typeface="Architype Van Der Leck"/>
                <a:sym typeface="Architype Van Der Leck"/>
              </a:rPr>
              <a:t>Anggota kelompok  1 </a:t>
            </a:r>
          </a:p>
        </p:txBody>
      </p:sp>
      <p:sp>
        <p:nvSpPr>
          <p:cNvPr name="Freeform 7" id="7"/>
          <p:cNvSpPr/>
          <p:nvPr/>
        </p:nvSpPr>
        <p:spPr>
          <a:xfrm flipH="false" flipV="false" rot="0">
            <a:off x="11896269" y="3089563"/>
            <a:ext cx="5973130" cy="4911097"/>
          </a:xfrm>
          <a:custGeom>
            <a:avLst/>
            <a:gdLst/>
            <a:ahLst/>
            <a:cxnLst/>
            <a:rect r="r" b="b" t="t" l="l"/>
            <a:pathLst>
              <a:path h="4911097" w="5973130">
                <a:moveTo>
                  <a:pt x="0" y="0"/>
                </a:moveTo>
                <a:lnTo>
                  <a:pt x="5973130" y="0"/>
                </a:lnTo>
                <a:lnTo>
                  <a:pt x="5973130" y="4911098"/>
                </a:lnTo>
                <a:lnTo>
                  <a:pt x="0" y="49110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10800000">
            <a:off x="11983496" y="-868048"/>
            <a:ext cx="6304504" cy="3522642"/>
          </a:xfrm>
          <a:custGeom>
            <a:avLst/>
            <a:gdLst/>
            <a:ahLst/>
            <a:cxnLst/>
            <a:rect r="r" b="b" t="t" l="l"/>
            <a:pathLst>
              <a:path h="3522642" w="6304504">
                <a:moveTo>
                  <a:pt x="0" y="0"/>
                </a:moveTo>
                <a:lnTo>
                  <a:pt x="6304504" y="0"/>
                </a:lnTo>
                <a:lnTo>
                  <a:pt x="6304504" y="3522641"/>
                </a:lnTo>
                <a:lnTo>
                  <a:pt x="0" y="3522641"/>
                </a:lnTo>
                <a:lnTo>
                  <a:pt x="0" y="0"/>
                </a:lnTo>
                <a:close/>
              </a:path>
            </a:pathLst>
          </a:custGeom>
          <a:blipFill>
            <a:blip r:embed="rId5"/>
            <a:stretch>
              <a:fillRect l="0" t="0" r="0" b="0"/>
            </a:stretch>
          </a:blipFill>
        </p:spPr>
      </p:sp>
      <p:grpSp>
        <p:nvGrpSpPr>
          <p:cNvPr name="Group 9" id="9"/>
          <p:cNvGrpSpPr/>
          <p:nvPr/>
        </p:nvGrpSpPr>
        <p:grpSpPr>
          <a:xfrm rot="0">
            <a:off x="17259300" y="9477886"/>
            <a:ext cx="310192" cy="299142"/>
            <a:chOff x="0" y="0"/>
            <a:chExt cx="81697" cy="78786"/>
          </a:xfrm>
        </p:grpSpPr>
        <p:sp>
          <p:nvSpPr>
            <p:cNvPr name="Freeform 10" id="10"/>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1" id="11"/>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350506" y="2256306"/>
            <a:ext cx="747321" cy="768415"/>
            <a:chOff x="0" y="0"/>
            <a:chExt cx="196825" cy="202381"/>
          </a:xfrm>
        </p:grpSpPr>
        <p:sp>
          <p:nvSpPr>
            <p:cNvPr name="Freeform 13" id="13"/>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14" id="14"/>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715608" y="3528171"/>
            <a:ext cx="626183" cy="566519"/>
            <a:chOff x="0" y="0"/>
            <a:chExt cx="164921" cy="149207"/>
          </a:xfrm>
        </p:grpSpPr>
        <p:sp>
          <p:nvSpPr>
            <p:cNvPr name="Freeform 16" id="16"/>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7" id="17"/>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369038" y="1916294"/>
            <a:ext cx="310192" cy="299142"/>
            <a:chOff x="0" y="0"/>
            <a:chExt cx="81697" cy="78786"/>
          </a:xfrm>
        </p:grpSpPr>
        <p:sp>
          <p:nvSpPr>
            <p:cNvPr name="Freeform 19" id="19"/>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0" id="20"/>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2417279" y="4743451"/>
            <a:ext cx="7709940" cy="2594610"/>
          </a:xfrm>
          <a:prstGeom prst="rect">
            <a:avLst/>
          </a:prstGeom>
        </p:spPr>
        <p:txBody>
          <a:bodyPr anchor="t" rtlCol="false" tIns="0" lIns="0" bIns="0" rIns="0">
            <a:spAutoFit/>
          </a:bodyPr>
          <a:lstStyle/>
          <a:p>
            <a:pPr algn="just" marL="453390" indent="-226695" lvl="1">
              <a:lnSpc>
                <a:spcPts val="2940"/>
              </a:lnSpc>
              <a:buFont typeface="Arial"/>
              <a:buChar char="•"/>
            </a:pPr>
            <a:r>
              <a:rPr lang="en-US" sz="2100">
                <a:solidFill>
                  <a:srgbClr val="FFFFFF"/>
                </a:solidFill>
                <a:latin typeface="Tomorrow"/>
                <a:ea typeface="Tomorrow"/>
                <a:cs typeface="Tomorrow"/>
                <a:sym typeface="Tomorrow"/>
              </a:rPr>
              <a:t>M. Syahidal Akbar Zas                                    (2208107010045)</a:t>
            </a:r>
          </a:p>
          <a:p>
            <a:pPr algn="just">
              <a:lnSpc>
                <a:spcPts val="2940"/>
              </a:lnSpc>
            </a:pPr>
          </a:p>
          <a:p>
            <a:pPr algn="just" marL="453390" indent="-226695" lvl="1">
              <a:lnSpc>
                <a:spcPts val="2940"/>
              </a:lnSpc>
              <a:buFont typeface="Arial"/>
              <a:buChar char="•"/>
            </a:pPr>
            <a:r>
              <a:rPr lang="en-US" sz="2100">
                <a:solidFill>
                  <a:srgbClr val="FFFFFF"/>
                </a:solidFill>
                <a:latin typeface="Tomorrow"/>
                <a:ea typeface="Tomorrow"/>
                <a:cs typeface="Tomorrow"/>
                <a:sym typeface="Tomorrow"/>
              </a:rPr>
              <a:t>Muhammad Raihan                                         (2208107010021)</a:t>
            </a:r>
          </a:p>
          <a:p>
            <a:pPr algn="just">
              <a:lnSpc>
                <a:spcPts val="2940"/>
              </a:lnSpc>
            </a:pPr>
            <a:r>
              <a:rPr lang="en-US" sz="2100">
                <a:solidFill>
                  <a:srgbClr val="FFFFFF"/>
                </a:solidFill>
                <a:latin typeface="Tomorrow"/>
                <a:ea typeface="Tomorrow"/>
                <a:cs typeface="Tomorrow"/>
                <a:sym typeface="Tomorrow"/>
              </a:rPr>
              <a:t> </a:t>
            </a:r>
          </a:p>
          <a:p>
            <a:pPr algn="just" marL="453390" indent="-226695" lvl="1">
              <a:lnSpc>
                <a:spcPts val="2940"/>
              </a:lnSpc>
              <a:buFont typeface="Arial"/>
              <a:buChar char="•"/>
            </a:pPr>
            <a:r>
              <a:rPr lang="en-US" sz="2100">
                <a:solidFill>
                  <a:srgbClr val="FFFFFF"/>
                </a:solidFill>
                <a:latin typeface="Tomorrow"/>
                <a:ea typeface="Tomorrow"/>
                <a:cs typeface="Tomorrow"/>
                <a:sym typeface="Tomorrow"/>
              </a:rPr>
              <a:t>Ammar Qurthuby                                              (2208107010031)</a:t>
            </a:r>
          </a:p>
          <a:p>
            <a:pPr algn="just">
              <a:lnSpc>
                <a:spcPts val="2940"/>
              </a:lnSpc>
            </a:pPr>
            <a:r>
              <a:rPr lang="en-US" sz="2100">
                <a:solidFill>
                  <a:srgbClr val="FFFFFF"/>
                </a:solidFill>
                <a:latin typeface="Tomorrow"/>
                <a:ea typeface="Tomorrow"/>
                <a:cs typeface="Tomorrow"/>
                <a:sym typeface="Tomorrow"/>
              </a:rPr>
              <a:t> </a:t>
            </a:r>
          </a:p>
          <a:p>
            <a:pPr algn="just" marL="453390" indent="-226695" lvl="1">
              <a:lnSpc>
                <a:spcPts val="2940"/>
              </a:lnSpc>
              <a:buFont typeface="Arial"/>
              <a:buChar char="•"/>
            </a:pPr>
            <a:r>
              <a:rPr lang="en-US" sz="2100">
                <a:solidFill>
                  <a:srgbClr val="FFFFFF"/>
                </a:solidFill>
                <a:latin typeface="Tomorrow"/>
                <a:ea typeface="Tomorrow"/>
                <a:cs typeface="Tomorrow"/>
                <a:sym typeface="Tomorrow"/>
              </a:rPr>
              <a:t>Azri Harniza                                                         (2208107010034)</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10800000">
            <a:off x="12322725" y="0"/>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3"/>
            <a:stretch>
              <a:fillRect l="0" t="0" r="0" b="0"/>
            </a:stretch>
          </a:blipFill>
        </p:spPr>
      </p:sp>
      <p:grpSp>
        <p:nvGrpSpPr>
          <p:cNvPr name="Group 4" id="4"/>
          <p:cNvGrpSpPr/>
          <p:nvPr/>
        </p:nvGrpSpPr>
        <p:grpSpPr>
          <a:xfrm rot="0">
            <a:off x="1237707" y="2001514"/>
            <a:ext cx="15828700" cy="7256786"/>
            <a:chOff x="0" y="0"/>
            <a:chExt cx="4168876" cy="1911252"/>
          </a:xfrm>
        </p:grpSpPr>
        <p:sp>
          <p:nvSpPr>
            <p:cNvPr name="Freeform 5" id="5"/>
            <p:cNvSpPr/>
            <p:nvPr/>
          </p:nvSpPr>
          <p:spPr>
            <a:xfrm flipH="false" flipV="false" rot="0">
              <a:off x="0" y="0"/>
              <a:ext cx="4168876" cy="1911252"/>
            </a:xfrm>
            <a:custGeom>
              <a:avLst/>
              <a:gdLst/>
              <a:ahLst/>
              <a:cxnLst/>
              <a:rect r="r" b="b" t="t" l="l"/>
              <a:pathLst>
                <a:path h="1911252" w="4168876">
                  <a:moveTo>
                    <a:pt x="0" y="0"/>
                  </a:moveTo>
                  <a:lnTo>
                    <a:pt x="4168876" y="0"/>
                  </a:lnTo>
                  <a:lnTo>
                    <a:pt x="4168876" y="1911252"/>
                  </a:lnTo>
                  <a:lnTo>
                    <a:pt x="0" y="1911252"/>
                  </a:lnTo>
                  <a:close/>
                </a:path>
              </a:pathLst>
            </a:custGeom>
            <a:solidFill>
              <a:srgbClr val="FFFFFF">
                <a:alpha val="10980"/>
              </a:srgbClr>
            </a:solidFill>
          </p:spPr>
        </p:sp>
        <p:sp>
          <p:nvSpPr>
            <p:cNvPr name="TextBox 6" id="6"/>
            <p:cNvSpPr txBox="true"/>
            <p:nvPr/>
          </p:nvSpPr>
          <p:spPr>
            <a:xfrm>
              <a:off x="0" y="-47625"/>
              <a:ext cx="4168876" cy="1958877"/>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819693" y="1528806"/>
            <a:ext cx="929232" cy="92923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470FF">
                    <a:alpha val="100000"/>
                  </a:srgbClr>
                </a:gs>
                <a:gs pos="100000">
                  <a:srgbClr val="EF38FF">
                    <a:alpha val="100000"/>
                  </a:srgbClr>
                </a:gs>
              </a:gsLst>
              <a:lin ang="2700000"/>
            </a:gra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ea typeface="Canva Sans"/>
                  <a:cs typeface="Canva Sans"/>
                  <a:sym typeface="Canva Sans"/>
                </a:rPr>
                <a:t>8</a:t>
              </a:r>
            </a:p>
          </p:txBody>
        </p:sp>
      </p:grpSp>
      <p:sp>
        <p:nvSpPr>
          <p:cNvPr name="Freeform 10" id="10"/>
          <p:cNvSpPr/>
          <p:nvPr/>
        </p:nvSpPr>
        <p:spPr>
          <a:xfrm flipH="false" flipV="false" rot="0">
            <a:off x="4338829" y="3522642"/>
            <a:ext cx="9626455" cy="2439763"/>
          </a:xfrm>
          <a:custGeom>
            <a:avLst/>
            <a:gdLst/>
            <a:ahLst/>
            <a:cxnLst/>
            <a:rect r="r" b="b" t="t" l="l"/>
            <a:pathLst>
              <a:path h="2439763" w="9626455">
                <a:moveTo>
                  <a:pt x="0" y="0"/>
                </a:moveTo>
                <a:lnTo>
                  <a:pt x="9626456" y="0"/>
                </a:lnTo>
                <a:lnTo>
                  <a:pt x="9626456" y="2439762"/>
                </a:lnTo>
                <a:lnTo>
                  <a:pt x="0" y="2439762"/>
                </a:lnTo>
                <a:lnTo>
                  <a:pt x="0" y="0"/>
                </a:lnTo>
                <a:close/>
              </a:path>
            </a:pathLst>
          </a:custGeom>
          <a:blipFill>
            <a:blip r:embed="rId4"/>
            <a:stretch>
              <a:fillRect l="0" t="0" r="0" b="0"/>
            </a:stretch>
          </a:blipFill>
        </p:spPr>
      </p:sp>
      <p:sp>
        <p:nvSpPr>
          <p:cNvPr name="TextBox 11" id="11"/>
          <p:cNvSpPr txBox="true"/>
          <p:nvPr/>
        </p:nvSpPr>
        <p:spPr>
          <a:xfrm rot="0">
            <a:off x="1221593" y="545774"/>
            <a:ext cx="15844814" cy="870602"/>
          </a:xfrm>
          <a:prstGeom prst="rect">
            <a:avLst/>
          </a:prstGeom>
        </p:spPr>
        <p:txBody>
          <a:bodyPr anchor="t" rtlCol="false" tIns="0" lIns="0" bIns="0" rIns="0">
            <a:spAutoFit/>
          </a:bodyPr>
          <a:lstStyle/>
          <a:p>
            <a:pPr algn="l" marL="0" indent="0" lvl="0">
              <a:lnSpc>
                <a:spcPts val="7139"/>
              </a:lnSpc>
              <a:spcBef>
                <a:spcPct val="0"/>
              </a:spcBef>
            </a:pPr>
            <a:r>
              <a:rPr lang="en-US" sz="5099">
                <a:solidFill>
                  <a:srgbClr val="FFFFFF"/>
                </a:solidFill>
                <a:latin typeface="Architype Van Der Leck"/>
                <a:ea typeface="Architype Van Der Leck"/>
                <a:cs typeface="Architype Van Der Leck"/>
                <a:sym typeface="Architype Van Der Leck"/>
              </a:rPr>
              <a:t>P</a:t>
            </a:r>
            <a:r>
              <a:rPr lang="en-US" sz="5099" strike="noStrike" u="none">
                <a:solidFill>
                  <a:srgbClr val="FFFFFF"/>
                </a:solidFill>
                <a:latin typeface="Architype Van Der Leck"/>
                <a:ea typeface="Architype Van Der Leck"/>
                <a:cs typeface="Architype Van Der Leck"/>
                <a:sym typeface="Architype Van Der Leck"/>
              </a:rPr>
              <a:t>embagian Dataset dan Hasil</a:t>
            </a:r>
          </a:p>
        </p:txBody>
      </p:sp>
      <p:sp>
        <p:nvSpPr>
          <p:cNvPr name="TextBox 12" id="12"/>
          <p:cNvSpPr txBox="true"/>
          <p:nvPr/>
        </p:nvSpPr>
        <p:spPr>
          <a:xfrm rot="0">
            <a:off x="1818756" y="6657729"/>
            <a:ext cx="14829268" cy="1768475"/>
          </a:xfrm>
          <a:prstGeom prst="rect">
            <a:avLst/>
          </a:prstGeom>
        </p:spPr>
        <p:txBody>
          <a:bodyPr anchor="t" rtlCol="false" tIns="0" lIns="0" bIns="0" rIns="0">
            <a:spAutoFit/>
          </a:bodyPr>
          <a:lstStyle/>
          <a:p>
            <a:pPr algn="ctr">
              <a:lnSpc>
                <a:spcPts val="2800"/>
              </a:lnSpc>
            </a:pPr>
            <a:r>
              <a:rPr lang="en-US" sz="2000">
                <a:solidFill>
                  <a:srgbClr val="FFFFFF"/>
                </a:solidFill>
                <a:latin typeface="Tomorrow"/>
                <a:ea typeface="Tomorrow"/>
                <a:cs typeface="Tomorrow"/>
                <a:sym typeface="Tomorrow"/>
              </a:rPr>
              <a:t>Evaluasi performa regresi polinomial dilakukan dengan menghitung MAE, MSE, RMSE, dan MAPE. MAE mengukur rata-rata selisih absolut antara prediksi dan nilai aktual, MSE mengkuadratkan selisih untuk penalti kesalahan besar, RMSE memberikan interpretasi dalam satuan asli data, dan MAPE menunjukkan rata-rata kesalahan dalam persentase. Metrik-metrik ini digunakan untuk menilai seberapa baik model polinomial dalam memetakan hubungan antara AQI umum dan PM2.5.</a:t>
            </a:r>
          </a:p>
        </p:txBody>
      </p:sp>
      <p:sp>
        <p:nvSpPr>
          <p:cNvPr name="TextBox 13" id="13"/>
          <p:cNvSpPr txBox="true"/>
          <p:nvPr/>
        </p:nvSpPr>
        <p:spPr>
          <a:xfrm rot="0">
            <a:off x="1818756" y="2107888"/>
            <a:ext cx="15068503" cy="415290"/>
          </a:xfrm>
          <a:prstGeom prst="rect">
            <a:avLst/>
          </a:prstGeom>
        </p:spPr>
        <p:txBody>
          <a:bodyPr anchor="t" rtlCol="false" tIns="0" lIns="0" bIns="0" rIns="0">
            <a:spAutoFit/>
          </a:bodyPr>
          <a:lstStyle/>
          <a:p>
            <a:pPr algn="ctr">
              <a:lnSpc>
                <a:spcPts val="3359"/>
              </a:lnSpc>
            </a:pPr>
            <a:r>
              <a:rPr lang="en-US" sz="2400">
                <a:solidFill>
                  <a:srgbClr val="FFFFFF"/>
                </a:solidFill>
                <a:latin typeface="Tomorrow"/>
                <a:ea typeface="Tomorrow"/>
                <a:cs typeface="Tomorrow"/>
                <a:sym typeface="Tomorrow"/>
              </a:rPr>
              <a:t>Evaluasi Model Regresi Polinomial</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971595"/>
            <a:ext cx="10161836" cy="6927670"/>
            <a:chOff x="0" y="0"/>
            <a:chExt cx="2676368" cy="1824572"/>
          </a:xfrm>
        </p:grpSpPr>
        <p:sp>
          <p:nvSpPr>
            <p:cNvPr name="Freeform 4" id="4"/>
            <p:cNvSpPr/>
            <p:nvPr/>
          </p:nvSpPr>
          <p:spPr>
            <a:xfrm flipH="false" flipV="false" rot="0">
              <a:off x="0" y="0"/>
              <a:ext cx="2676368" cy="1824572"/>
            </a:xfrm>
            <a:custGeom>
              <a:avLst/>
              <a:gdLst/>
              <a:ahLst/>
              <a:cxnLst/>
              <a:rect r="r" b="b" t="t" l="l"/>
              <a:pathLst>
                <a:path h="1824572" w="2676368">
                  <a:moveTo>
                    <a:pt x="0" y="0"/>
                  </a:moveTo>
                  <a:lnTo>
                    <a:pt x="2676368" y="0"/>
                  </a:lnTo>
                  <a:lnTo>
                    <a:pt x="2676368" y="1824572"/>
                  </a:lnTo>
                  <a:lnTo>
                    <a:pt x="0" y="1824572"/>
                  </a:lnTo>
                  <a:close/>
                </a:path>
              </a:pathLst>
            </a:custGeom>
            <a:solidFill>
              <a:srgbClr val="FFFFFF">
                <a:alpha val="10980"/>
              </a:srgbClr>
            </a:solidFill>
          </p:spPr>
        </p:sp>
        <p:sp>
          <p:nvSpPr>
            <p:cNvPr name="TextBox 5" id="5"/>
            <p:cNvSpPr txBox="true"/>
            <p:nvPr/>
          </p:nvSpPr>
          <p:spPr>
            <a:xfrm>
              <a:off x="0" y="-47625"/>
              <a:ext cx="2676368" cy="187219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224478" y="2400619"/>
            <a:ext cx="7614460" cy="870602"/>
          </a:xfrm>
          <a:prstGeom prst="rect">
            <a:avLst/>
          </a:prstGeom>
        </p:spPr>
        <p:txBody>
          <a:bodyPr anchor="t" rtlCol="false" tIns="0" lIns="0" bIns="0" rIns="0">
            <a:spAutoFit/>
          </a:bodyPr>
          <a:lstStyle/>
          <a:p>
            <a:pPr algn="ctr" marL="0" indent="0" lvl="0">
              <a:lnSpc>
                <a:spcPts val="7139"/>
              </a:lnSpc>
              <a:spcBef>
                <a:spcPct val="0"/>
              </a:spcBef>
            </a:pPr>
            <a:r>
              <a:rPr lang="en-US" sz="5099">
                <a:solidFill>
                  <a:srgbClr val="FFFFFF"/>
                </a:solidFill>
                <a:latin typeface="Architype Van Der Leck"/>
                <a:ea typeface="Architype Van Der Leck"/>
                <a:cs typeface="Architype Van Der Leck"/>
                <a:sym typeface="Architype Van Der Leck"/>
              </a:rPr>
              <a:t>Kesimpulan</a:t>
            </a:r>
          </a:p>
        </p:txBody>
      </p:sp>
      <p:sp>
        <p:nvSpPr>
          <p:cNvPr name="TextBox 7" id="7"/>
          <p:cNvSpPr txBox="true"/>
          <p:nvPr/>
        </p:nvSpPr>
        <p:spPr>
          <a:xfrm rot="0">
            <a:off x="1774962" y="3415098"/>
            <a:ext cx="8648510" cy="5025390"/>
          </a:xfrm>
          <a:prstGeom prst="rect">
            <a:avLst/>
          </a:prstGeom>
        </p:spPr>
        <p:txBody>
          <a:bodyPr anchor="t" rtlCol="false" tIns="0" lIns="0" bIns="0" rIns="0">
            <a:spAutoFit/>
          </a:bodyPr>
          <a:lstStyle/>
          <a:p>
            <a:pPr algn="just">
              <a:lnSpc>
                <a:spcPts val="3359"/>
              </a:lnSpc>
            </a:pPr>
            <a:r>
              <a:rPr lang="en-US" sz="2399">
                <a:solidFill>
                  <a:srgbClr val="FFFFFF"/>
                </a:solidFill>
                <a:latin typeface="Tomorrow"/>
                <a:ea typeface="Tomorrow"/>
                <a:cs typeface="Tomorrow"/>
                <a:sym typeface="Tomorrow"/>
              </a:rPr>
              <a:t>Berdasarkan hasil evaluasi, model Linear Regression memberikan performa yang lebih baik dibandingkan Polynomial Regression derajat 2 dalam memprediksi nilai AQI PM2.5. Hal ini ditunjukkan oleh nilai error yang lebih rendah pada Linear Regression, termasuk MAE, MSE, dan RMSE. Selain itu, nilai MAPE pada Polynomial Regression menghasilkan "inf", yang kemungkinan disebabkan oleh adanya nilai nol pada data aktual sehingga menyebabkan pembagian dengan nol. Ini menunjukkan bahwa regresi linier lebih stabil dan akurat untuk dataset ini, serta lebih sesuai dalam memodelkan hubungan antara AQI umum dan AQI PM2.5.</a:t>
            </a:r>
          </a:p>
        </p:txBody>
      </p:sp>
      <p:sp>
        <p:nvSpPr>
          <p:cNvPr name="Freeform 8" id="8"/>
          <p:cNvSpPr/>
          <p:nvPr/>
        </p:nvSpPr>
        <p:spPr>
          <a:xfrm flipH="false" flipV="false" rot="0">
            <a:off x="11915319" y="2883545"/>
            <a:ext cx="5080002" cy="5364538"/>
          </a:xfrm>
          <a:custGeom>
            <a:avLst/>
            <a:gdLst/>
            <a:ahLst/>
            <a:cxnLst/>
            <a:rect r="r" b="b" t="t" l="l"/>
            <a:pathLst>
              <a:path h="5364538" w="5080002">
                <a:moveTo>
                  <a:pt x="0" y="0"/>
                </a:moveTo>
                <a:lnTo>
                  <a:pt x="5080003" y="0"/>
                </a:lnTo>
                <a:lnTo>
                  <a:pt x="5080003" y="5364538"/>
                </a:lnTo>
                <a:lnTo>
                  <a:pt x="0" y="53645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10800000">
            <a:off x="12573026" y="-639096"/>
            <a:ext cx="6304504" cy="3522642"/>
          </a:xfrm>
          <a:custGeom>
            <a:avLst/>
            <a:gdLst/>
            <a:ahLst/>
            <a:cxnLst/>
            <a:rect r="r" b="b" t="t" l="l"/>
            <a:pathLst>
              <a:path h="3522642" w="6304504">
                <a:moveTo>
                  <a:pt x="0" y="0"/>
                </a:moveTo>
                <a:lnTo>
                  <a:pt x="6304504" y="0"/>
                </a:lnTo>
                <a:lnTo>
                  <a:pt x="6304504" y="3522641"/>
                </a:lnTo>
                <a:lnTo>
                  <a:pt x="0" y="3522641"/>
                </a:lnTo>
                <a:lnTo>
                  <a:pt x="0" y="0"/>
                </a:lnTo>
                <a:close/>
              </a:path>
            </a:pathLst>
          </a:custGeom>
          <a:blipFill>
            <a:blip r:embed="rId5"/>
            <a:stretch>
              <a:fillRect l="0" t="0" r="0" b="0"/>
            </a:stretch>
          </a:blipFill>
        </p:spPr>
      </p:sp>
      <p:grpSp>
        <p:nvGrpSpPr>
          <p:cNvPr name="Group 10" id="10"/>
          <p:cNvGrpSpPr/>
          <p:nvPr/>
        </p:nvGrpSpPr>
        <p:grpSpPr>
          <a:xfrm rot="-10800000">
            <a:off x="282438" y="4083269"/>
            <a:ext cx="544528" cy="530497"/>
            <a:chOff x="0" y="0"/>
            <a:chExt cx="156117" cy="152094"/>
          </a:xfrm>
        </p:grpSpPr>
        <p:sp>
          <p:nvSpPr>
            <p:cNvPr name="Freeform 11" id="11"/>
            <p:cNvSpPr/>
            <p:nvPr/>
          </p:nvSpPr>
          <p:spPr>
            <a:xfrm flipH="false" flipV="false" rot="0">
              <a:off x="0" y="0"/>
              <a:ext cx="156117" cy="152094"/>
            </a:xfrm>
            <a:custGeom>
              <a:avLst/>
              <a:gdLst/>
              <a:ahLst/>
              <a:cxnLst/>
              <a:rect r="r" b="b" t="t" l="l"/>
              <a:pathLst>
                <a:path h="152094" w="156117">
                  <a:moveTo>
                    <a:pt x="0" y="0"/>
                  </a:moveTo>
                  <a:lnTo>
                    <a:pt x="156117" y="0"/>
                  </a:lnTo>
                  <a:lnTo>
                    <a:pt x="156117" y="152094"/>
                  </a:lnTo>
                  <a:lnTo>
                    <a:pt x="0" y="152094"/>
                  </a:lnTo>
                  <a:close/>
                </a:path>
              </a:pathLst>
            </a:custGeom>
            <a:solidFill>
              <a:srgbClr val="0054C5"/>
            </a:solidFill>
          </p:spPr>
        </p:sp>
        <p:sp>
          <p:nvSpPr>
            <p:cNvPr name="TextBox 12" id="12"/>
            <p:cNvSpPr txBox="true"/>
            <p:nvPr/>
          </p:nvSpPr>
          <p:spPr>
            <a:xfrm>
              <a:off x="0" y="-47625"/>
              <a:ext cx="156117" cy="199719"/>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10800000">
            <a:off x="1036199" y="3479849"/>
            <a:ext cx="427597" cy="438623"/>
            <a:chOff x="0" y="0"/>
            <a:chExt cx="122593" cy="125754"/>
          </a:xfrm>
        </p:grpSpPr>
        <p:sp>
          <p:nvSpPr>
            <p:cNvPr name="Freeform 14" id="14"/>
            <p:cNvSpPr/>
            <p:nvPr/>
          </p:nvSpPr>
          <p:spPr>
            <a:xfrm flipH="false" flipV="false" rot="0">
              <a:off x="0" y="0"/>
              <a:ext cx="122593" cy="125754"/>
            </a:xfrm>
            <a:custGeom>
              <a:avLst/>
              <a:gdLst/>
              <a:ahLst/>
              <a:cxnLst/>
              <a:rect r="r" b="b" t="t" l="l"/>
              <a:pathLst>
                <a:path h="125754" w="122593">
                  <a:moveTo>
                    <a:pt x="0" y="0"/>
                  </a:moveTo>
                  <a:lnTo>
                    <a:pt x="122593" y="0"/>
                  </a:lnTo>
                  <a:lnTo>
                    <a:pt x="122593" y="125754"/>
                  </a:lnTo>
                  <a:lnTo>
                    <a:pt x="0" y="125754"/>
                  </a:lnTo>
                  <a:close/>
                </a:path>
              </a:pathLst>
            </a:custGeom>
            <a:solidFill>
              <a:srgbClr val="0054C5"/>
            </a:solidFill>
          </p:spPr>
        </p:sp>
        <p:sp>
          <p:nvSpPr>
            <p:cNvPr name="TextBox 15" id="15"/>
            <p:cNvSpPr txBox="true"/>
            <p:nvPr/>
          </p:nvSpPr>
          <p:spPr>
            <a:xfrm>
              <a:off x="0" y="-47625"/>
              <a:ext cx="122593" cy="173379"/>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10800000">
            <a:off x="181572" y="2602979"/>
            <a:ext cx="645395" cy="561132"/>
            <a:chOff x="0" y="0"/>
            <a:chExt cx="185036" cy="160878"/>
          </a:xfrm>
        </p:grpSpPr>
        <p:sp>
          <p:nvSpPr>
            <p:cNvPr name="Freeform 17" id="17"/>
            <p:cNvSpPr/>
            <p:nvPr/>
          </p:nvSpPr>
          <p:spPr>
            <a:xfrm flipH="false" flipV="false" rot="0">
              <a:off x="0" y="0"/>
              <a:ext cx="185036" cy="160878"/>
            </a:xfrm>
            <a:custGeom>
              <a:avLst/>
              <a:gdLst/>
              <a:ahLst/>
              <a:cxnLst/>
              <a:rect r="r" b="b" t="t" l="l"/>
              <a:pathLst>
                <a:path h="160878" w="185036">
                  <a:moveTo>
                    <a:pt x="0" y="0"/>
                  </a:moveTo>
                  <a:lnTo>
                    <a:pt x="185036" y="0"/>
                  </a:lnTo>
                  <a:lnTo>
                    <a:pt x="185036" y="160878"/>
                  </a:lnTo>
                  <a:lnTo>
                    <a:pt x="0" y="160878"/>
                  </a:lnTo>
                  <a:close/>
                </a:path>
              </a:pathLst>
            </a:custGeom>
            <a:solidFill>
              <a:srgbClr val="0054C5"/>
            </a:solidFill>
          </p:spPr>
        </p:sp>
        <p:sp>
          <p:nvSpPr>
            <p:cNvPr name="TextBox 18" id="18"/>
            <p:cNvSpPr txBox="true"/>
            <p:nvPr/>
          </p:nvSpPr>
          <p:spPr>
            <a:xfrm>
              <a:off x="0" y="-47625"/>
              <a:ext cx="185036" cy="208503"/>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true" flipV="false" rot="-10800000">
            <a:off x="-665027" y="-732621"/>
            <a:ext cx="6304504" cy="3522642"/>
          </a:xfrm>
          <a:custGeom>
            <a:avLst/>
            <a:gdLst/>
            <a:ahLst/>
            <a:cxnLst/>
            <a:rect r="r" b="b" t="t" l="l"/>
            <a:pathLst>
              <a:path h="3522642" w="6304504">
                <a:moveTo>
                  <a:pt x="6304504" y="0"/>
                </a:moveTo>
                <a:lnTo>
                  <a:pt x="0" y="0"/>
                </a:lnTo>
                <a:lnTo>
                  <a:pt x="0" y="3522642"/>
                </a:lnTo>
                <a:lnTo>
                  <a:pt x="6304504" y="3522642"/>
                </a:lnTo>
                <a:lnTo>
                  <a:pt x="6304504" y="0"/>
                </a:lnTo>
                <a:close/>
              </a:path>
            </a:pathLst>
          </a:custGeom>
          <a:blipFill>
            <a:blip r:embed="rId3"/>
            <a:stretch>
              <a:fillRect l="0" t="0" r="0" b="0"/>
            </a:stretch>
          </a:blipFill>
        </p:spPr>
      </p:sp>
      <p:sp>
        <p:nvSpPr>
          <p:cNvPr name="Freeform 4" id="4"/>
          <p:cNvSpPr/>
          <p:nvPr/>
        </p:nvSpPr>
        <p:spPr>
          <a:xfrm flipH="false" flipV="false" rot="0">
            <a:off x="125055" y="5557379"/>
            <a:ext cx="5514422" cy="4638569"/>
          </a:xfrm>
          <a:custGeom>
            <a:avLst/>
            <a:gdLst/>
            <a:ahLst/>
            <a:cxnLst/>
            <a:rect r="r" b="b" t="t" l="l"/>
            <a:pathLst>
              <a:path h="4638569" w="5514422">
                <a:moveTo>
                  <a:pt x="0" y="0"/>
                </a:moveTo>
                <a:lnTo>
                  <a:pt x="5514422" y="0"/>
                </a:lnTo>
                <a:lnTo>
                  <a:pt x="5514422" y="4638569"/>
                </a:lnTo>
                <a:lnTo>
                  <a:pt x="0" y="46385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408215" y="3916680"/>
            <a:ext cx="9471569" cy="1226820"/>
          </a:xfrm>
          <a:prstGeom prst="rect">
            <a:avLst/>
          </a:prstGeom>
        </p:spPr>
        <p:txBody>
          <a:bodyPr anchor="t" rtlCol="false" tIns="0" lIns="0" bIns="0" rIns="0">
            <a:spAutoFit/>
          </a:bodyPr>
          <a:lstStyle/>
          <a:p>
            <a:pPr algn="l" marL="0" indent="0" lvl="0">
              <a:lnSpc>
                <a:spcPts val="10080"/>
              </a:lnSpc>
              <a:spcBef>
                <a:spcPct val="0"/>
              </a:spcBef>
            </a:pPr>
            <a:r>
              <a:rPr lang="en-US" sz="7200">
                <a:solidFill>
                  <a:srgbClr val="FFFFFF"/>
                </a:solidFill>
                <a:latin typeface="Architype Van Der Leck"/>
                <a:ea typeface="Architype Van Der Leck"/>
                <a:cs typeface="Architype Van Der Leck"/>
                <a:sym typeface="Architype Van Der Leck"/>
              </a:rPr>
              <a:t>terima kasih</a:t>
            </a:r>
          </a:p>
        </p:txBody>
      </p:sp>
      <p:grpSp>
        <p:nvGrpSpPr>
          <p:cNvPr name="Group 6" id="6"/>
          <p:cNvGrpSpPr/>
          <p:nvPr/>
        </p:nvGrpSpPr>
        <p:grpSpPr>
          <a:xfrm rot="-5400000">
            <a:off x="17116823" y="7881739"/>
            <a:ext cx="284953" cy="274803"/>
            <a:chOff x="0" y="0"/>
            <a:chExt cx="81697" cy="78786"/>
          </a:xfrm>
        </p:grpSpPr>
        <p:sp>
          <p:nvSpPr>
            <p:cNvPr name="Freeform 7" id="7"/>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8" id="8"/>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16383171" y="8506938"/>
            <a:ext cx="284953" cy="274803"/>
            <a:chOff x="0" y="0"/>
            <a:chExt cx="81697" cy="78786"/>
          </a:xfrm>
        </p:grpSpPr>
        <p:sp>
          <p:nvSpPr>
            <p:cNvPr name="Freeform 10" id="10"/>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1" id="11"/>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alpha val="10980"/>
              </a:srgbClr>
            </a:solidFill>
          </p:spPr>
        </p:sp>
        <p:sp>
          <p:nvSpPr>
            <p:cNvPr name="TextBox 5" id="5"/>
            <p:cNvSpPr txBox="true"/>
            <p:nvPr/>
          </p:nvSpPr>
          <p:spPr>
            <a:xfrm>
              <a:off x="0" y="-47625"/>
              <a:ext cx="4274726" cy="2215092"/>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979588" y="7516926"/>
            <a:ext cx="6304504" cy="3522642"/>
          </a:xfrm>
          <a:custGeom>
            <a:avLst/>
            <a:gdLst/>
            <a:ahLst/>
            <a:cxnLst/>
            <a:rect r="r" b="b" t="t" l="l"/>
            <a:pathLst>
              <a:path h="3522642" w="6304504">
                <a:moveTo>
                  <a:pt x="0" y="0"/>
                </a:moveTo>
                <a:lnTo>
                  <a:pt x="6304504" y="0"/>
                </a:lnTo>
                <a:lnTo>
                  <a:pt x="6304504" y="3522641"/>
                </a:lnTo>
                <a:lnTo>
                  <a:pt x="0" y="3522641"/>
                </a:lnTo>
                <a:lnTo>
                  <a:pt x="0" y="0"/>
                </a:lnTo>
                <a:close/>
              </a:path>
            </a:pathLst>
          </a:custGeom>
          <a:blipFill>
            <a:blip r:embed="rId3"/>
            <a:stretch>
              <a:fillRect l="0" t="0" r="0" b="0"/>
            </a:stretch>
          </a:blipFill>
        </p:spPr>
      </p:sp>
      <p:grpSp>
        <p:nvGrpSpPr>
          <p:cNvPr name="Group 7" id="7"/>
          <p:cNvGrpSpPr/>
          <p:nvPr/>
        </p:nvGrpSpPr>
        <p:grpSpPr>
          <a:xfrm rot="0">
            <a:off x="15192266" y="1344691"/>
            <a:ext cx="747321" cy="768415"/>
            <a:chOff x="0" y="0"/>
            <a:chExt cx="196825" cy="202381"/>
          </a:xfrm>
        </p:grpSpPr>
        <p:sp>
          <p:nvSpPr>
            <p:cNvPr name="Freeform 8" id="8"/>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9" id="9"/>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2172664" y="1465028"/>
            <a:ext cx="13766923" cy="1092713"/>
          </a:xfrm>
          <a:prstGeom prst="rect">
            <a:avLst/>
          </a:prstGeom>
        </p:spPr>
        <p:txBody>
          <a:bodyPr anchor="t" rtlCol="false" tIns="0" lIns="0" bIns="0" rIns="0">
            <a:spAutoFit/>
          </a:bodyPr>
          <a:lstStyle/>
          <a:p>
            <a:pPr algn="ctr">
              <a:lnSpc>
                <a:spcPts val="9071"/>
              </a:lnSpc>
            </a:pPr>
            <a:r>
              <a:rPr lang="en-US" sz="6479">
                <a:solidFill>
                  <a:srgbClr val="FFFFFF"/>
                </a:solidFill>
                <a:latin typeface="Architype Van Der Leck"/>
                <a:ea typeface="Architype Van Der Leck"/>
                <a:cs typeface="Architype Van Der Leck"/>
                <a:sym typeface="Architype Van Der Leck"/>
              </a:rPr>
              <a:t>Latar Belakang</a:t>
            </a:r>
          </a:p>
        </p:txBody>
      </p:sp>
      <p:sp>
        <p:nvSpPr>
          <p:cNvPr name="TextBox 11" id="11"/>
          <p:cNvSpPr txBox="true"/>
          <p:nvPr/>
        </p:nvSpPr>
        <p:spPr>
          <a:xfrm rot="0">
            <a:off x="2260539" y="2892926"/>
            <a:ext cx="13766923" cy="5429985"/>
          </a:xfrm>
          <a:prstGeom prst="rect">
            <a:avLst/>
          </a:prstGeom>
        </p:spPr>
        <p:txBody>
          <a:bodyPr anchor="t" rtlCol="false" tIns="0" lIns="0" bIns="0" rIns="0">
            <a:spAutoFit/>
          </a:bodyPr>
          <a:lstStyle/>
          <a:p>
            <a:pPr algn="just">
              <a:lnSpc>
                <a:spcPts val="3909"/>
              </a:lnSpc>
            </a:pPr>
            <a:r>
              <a:rPr lang="en-US" sz="2792">
                <a:solidFill>
                  <a:srgbClr val="FFFFFF"/>
                </a:solidFill>
                <a:latin typeface="Tomorrow"/>
                <a:ea typeface="Tomorrow"/>
                <a:cs typeface="Tomorrow"/>
                <a:sym typeface="Tomorrow"/>
              </a:rPr>
              <a:t>       Polusi udara telah menjadi salah satu isu lingkungan paling kritis di abad ke-21, dengan dampak yang signifikan terhadap kesehatan manusia, lingkungan, dan ekonomi global. Indeks Kualitas Udara (Air Quality Index - AQI) merupakan parameter utama yang digunakan secara global untuk mengukur tingkat polusi udara. Memahami hubungan antara AQI dan berbagai faktor lingkungan seperti kadar polutan spesifik (CO, NO₂, SO₂) serta parameter meteorologi (suhu, kelembaban, kecepatan angin)  dapat memberikan wawasan berharga mengenai bagaimana berbagai faktor berinteraksi dan berdampak pada kualitas udara secara keseluruhan. Penelitian ini menggunakan dataset polusi udara global untuk menganalisis korelasi dan hubungan antara AQI sebagai variabel target dengan berbagai faktor lingkungan sebagai variabel independen</a:t>
            </a:r>
          </a:p>
        </p:txBody>
      </p:sp>
      <p:grpSp>
        <p:nvGrpSpPr>
          <p:cNvPr name="Group 12" id="12"/>
          <p:cNvGrpSpPr/>
          <p:nvPr/>
        </p:nvGrpSpPr>
        <p:grpSpPr>
          <a:xfrm rot="0">
            <a:off x="16250742" y="2393082"/>
            <a:ext cx="626183" cy="566519"/>
            <a:chOff x="0" y="0"/>
            <a:chExt cx="164921" cy="149207"/>
          </a:xfrm>
        </p:grpSpPr>
        <p:sp>
          <p:nvSpPr>
            <p:cNvPr name="Freeform 13" id="13"/>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4" id="14"/>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6721829" y="1579328"/>
            <a:ext cx="310192" cy="299142"/>
            <a:chOff x="0" y="0"/>
            <a:chExt cx="81697" cy="78786"/>
          </a:xfrm>
        </p:grpSpPr>
        <p:sp>
          <p:nvSpPr>
            <p:cNvPr name="Freeform 16" id="16"/>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7" id="17"/>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69070" y="6854327"/>
            <a:ext cx="310192" cy="299142"/>
            <a:chOff x="0" y="0"/>
            <a:chExt cx="81697" cy="78786"/>
          </a:xfrm>
        </p:grpSpPr>
        <p:sp>
          <p:nvSpPr>
            <p:cNvPr name="Freeform 19" id="19"/>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0" id="20"/>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395611" y="7516926"/>
            <a:ext cx="310192" cy="299142"/>
            <a:chOff x="0" y="0"/>
            <a:chExt cx="81697" cy="78786"/>
          </a:xfrm>
        </p:grpSpPr>
        <p:sp>
          <p:nvSpPr>
            <p:cNvPr name="Freeform 22" id="22"/>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3" id="23"/>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1844893" cy="8229600"/>
            <a:chOff x="0" y="0"/>
            <a:chExt cx="3119643" cy="2167467"/>
          </a:xfrm>
        </p:grpSpPr>
        <p:sp>
          <p:nvSpPr>
            <p:cNvPr name="Freeform 4" id="4"/>
            <p:cNvSpPr/>
            <p:nvPr/>
          </p:nvSpPr>
          <p:spPr>
            <a:xfrm flipH="false" flipV="false" rot="0">
              <a:off x="0" y="0"/>
              <a:ext cx="3119643" cy="2167467"/>
            </a:xfrm>
            <a:custGeom>
              <a:avLst/>
              <a:gdLst/>
              <a:ahLst/>
              <a:cxnLst/>
              <a:rect r="r" b="b" t="t" l="l"/>
              <a:pathLst>
                <a:path h="2167467" w="3119643">
                  <a:moveTo>
                    <a:pt x="0" y="0"/>
                  </a:moveTo>
                  <a:lnTo>
                    <a:pt x="3119643" y="0"/>
                  </a:lnTo>
                  <a:lnTo>
                    <a:pt x="3119643" y="2167467"/>
                  </a:lnTo>
                  <a:lnTo>
                    <a:pt x="0" y="2167467"/>
                  </a:lnTo>
                  <a:close/>
                </a:path>
              </a:pathLst>
            </a:custGeom>
            <a:solidFill>
              <a:srgbClr val="FFFFFF">
                <a:alpha val="10980"/>
              </a:srgbClr>
            </a:solidFill>
          </p:spPr>
        </p:sp>
        <p:sp>
          <p:nvSpPr>
            <p:cNvPr name="TextBox 5" id="5"/>
            <p:cNvSpPr txBox="true"/>
            <p:nvPr/>
          </p:nvSpPr>
          <p:spPr>
            <a:xfrm>
              <a:off x="0" y="-47625"/>
              <a:ext cx="3119643" cy="2215092"/>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4013255" y="1360032"/>
            <a:ext cx="5875784" cy="853171"/>
          </a:xfrm>
          <a:prstGeom prst="rect">
            <a:avLst/>
          </a:prstGeom>
        </p:spPr>
        <p:txBody>
          <a:bodyPr anchor="t" rtlCol="false" tIns="0" lIns="0" bIns="0" rIns="0">
            <a:spAutoFit/>
          </a:bodyPr>
          <a:lstStyle/>
          <a:p>
            <a:pPr algn="l" marL="0" indent="0" lvl="0">
              <a:lnSpc>
                <a:spcPts val="7049"/>
              </a:lnSpc>
              <a:spcBef>
                <a:spcPct val="0"/>
              </a:spcBef>
            </a:pPr>
            <a:r>
              <a:rPr lang="en-US" sz="5035">
                <a:solidFill>
                  <a:srgbClr val="FFFFFF"/>
                </a:solidFill>
                <a:latin typeface="Tomorrow"/>
                <a:ea typeface="Tomorrow"/>
                <a:cs typeface="Tomorrow"/>
                <a:sym typeface="Tomorrow"/>
              </a:rPr>
              <a:t>Rumusan masalah</a:t>
            </a:r>
          </a:p>
        </p:txBody>
      </p:sp>
      <p:sp>
        <p:nvSpPr>
          <p:cNvPr name="TextBox 7" id="7"/>
          <p:cNvSpPr txBox="true"/>
          <p:nvPr/>
        </p:nvSpPr>
        <p:spPr>
          <a:xfrm rot="0">
            <a:off x="2369803" y="2465622"/>
            <a:ext cx="9539052" cy="6309360"/>
          </a:xfrm>
          <a:prstGeom prst="rect">
            <a:avLst/>
          </a:prstGeom>
        </p:spPr>
        <p:txBody>
          <a:bodyPr anchor="t" rtlCol="false" tIns="0" lIns="0" bIns="0" rIns="0">
            <a:spAutoFit/>
          </a:bodyPr>
          <a:lstStyle/>
          <a:p>
            <a:pPr algn="just">
              <a:lnSpc>
                <a:spcPts val="2940"/>
              </a:lnSpc>
            </a:pPr>
            <a:r>
              <a:rPr lang="en-US" sz="2100">
                <a:solidFill>
                  <a:srgbClr val="FFFFFF"/>
                </a:solidFill>
                <a:latin typeface="Tomorrow"/>
                <a:ea typeface="Tomorrow"/>
                <a:cs typeface="Tomorrow"/>
                <a:sym typeface="Tomorrow"/>
              </a:rPr>
              <a:t>Bagaimana hubungan antara konsentrasi polutan udara tertentu (CO, NO₂, SO₂) dengan Indeks Kualitas Udara (AQI) pada dataset polusi udara global? </a:t>
            </a:r>
          </a:p>
          <a:p>
            <a:pPr algn="just">
              <a:lnSpc>
                <a:spcPts val="2940"/>
              </a:lnSpc>
            </a:pPr>
          </a:p>
          <a:p>
            <a:pPr algn="just">
              <a:lnSpc>
                <a:spcPts val="2940"/>
              </a:lnSpc>
            </a:pPr>
            <a:r>
              <a:rPr lang="en-US" sz="2100">
                <a:solidFill>
                  <a:srgbClr val="FFFFFF"/>
                </a:solidFill>
                <a:latin typeface="Tomorrow"/>
                <a:ea typeface="Tomorrow"/>
                <a:cs typeface="Tomorrow"/>
                <a:sym typeface="Tomorrow"/>
              </a:rPr>
              <a:t>Seberapa besar pengaruh faktor meteorologi seperti suhu, kelembaban, dan kecepatan angin terhadap variasi nilai Indeks Kualitas Udara (AQI)? </a:t>
            </a:r>
          </a:p>
          <a:p>
            <a:pPr algn="just">
              <a:lnSpc>
                <a:spcPts val="2940"/>
              </a:lnSpc>
            </a:pPr>
          </a:p>
          <a:p>
            <a:pPr algn="just">
              <a:lnSpc>
                <a:spcPts val="2940"/>
              </a:lnSpc>
            </a:pPr>
            <a:r>
              <a:rPr lang="en-US" sz="2100">
                <a:solidFill>
                  <a:srgbClr val="FFFFFF"/>
                </a:solidFill>
                <a:latin typeface="Tomorrow"/>
                <a:ea typeface="Tomorrow"/>
                <a:cs typeface="Tomorrow"/>
                <a:sym typeface="Tomorrow"/>
              </a:rPr>
              <a:t>Di antara variabel independen yang dianalisis (kadar CO, NO₂, SO₂, suhu, kelembaban, kecepatan angin), manakah yang memiliki kontribusi paling signifikan terhadap perubahan nilai AQI? </a:t>
            </a:r>
          </a:p>
          <a:p>
            <a:pPr algn="just">
              <a:lnSpc>
                <a:spcPts val="2940"/>
              </a:lnSpc>
            </a:pPr>
          </a:p>
          <a:p>
            <a:pPr algn="just">
              <a:lnSpc>
                <a:spcPts val="2940"/>
              </a:lnSpc>
            </a:pPr>
            <a:r>
              <a:rPr lang="en-US" sz="2100">
                <a:solidFill>
                  <a:srgbClr val="FFFFFF"/>
                </a:solidFill>
                <a:latin typeface="Tomorrow"/>
                <a:ea typeface="Tomorrow"/>
                <a:cs typeface="Tomorrow"/>
                <a:sym typeface="Tomorrow"/>
              </a:rPr>
              <a:t>Bagaimana model prediktif dapat dikembangkan untuk memperkirakan nilai AQI berdasarkan kombinasi faktor polutan dan meteorologi, serta seberapa akurat model tersebut? </a:t>
            </a:r>
          </a:p>
          <a:p>
            <a:pPr algn="just">
              <a:lnSpc>
                <a:spcPts val="2940"/>
              </a:lnSpc>
            </a:pPr>
          </a:p>
          <a:p>
            <a:pPr algn="just">
              <a:lnSpc>
                <a:spcPts val="2940"/>
              </a:lnSpc>
            </a:pPr>
            <a:r>
              <a:rPr lang="en-US" sz="2100">
                <a:solidFill>
                  <a:srgbClr val="FFFFFF"/>
                </a:solidFill>
                <a:latin typeface="Tomorrow"/>
                <a:ea typeface="Tomorrow"/>
                <a:cs typeface="Tomorrow"/>
                <a:sym typeface="Tomorrow"/>
              </a:rPr>
              <a:t>Apakah terdapat perbedaan signifikan pada pola hubungan antara variabel independen dan AQI di berbagai wilayah geografis yang tercakup dalam dataset global?</a:t>
            </a:r>
          </a:p>
        </p:txBody>
      </p:sp>
      <p:sp>
        <p:nvSpPr>
          <p:cNvPr name="Freeform 8" id="8"/>
          <p:cNvSpPr/>
          <p:nvPr/>
        </p:nvSpPr>
        <p:spPr>
          <a:xfrm flipH="false" flipV="false" rot="0">
            <a:off x="-1066794" y="7200900"/>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3"/>
            <a:stretch>
              <a:fillRect l="0" t="0" r="0" b="0"/>
            </a:stretch>
          </a:blipFill>
        </p:spPr>
      </p:sp>
      <p:grpSp>
        <p:nvGrpSpPr>
          <p:cNvPr name="Group 9" id="9"/>
          <p:cNvGrpSpPr/>
          <p:nvPr/>
        </p:nvGrpSpPr>
        <p:grpSpPr>
          <a:xfrm rot="0">
            <a:off x="1183796" y="790696"/>
            <a:ext cx="756035" cy="768415"/>
            <a:chOff x="0" y="0"/>
            <a:chExt cx="199120" cy="202381"/>
          </a:xfrm>
        </p:grpSpPr>
        <p:sp>
          <p:nvSpPr>
            <p:cNvPr name="Freeform 10" id="10"/>
            <p:cNvSpPr/>
            <p:nvPr/>
          </p:nvSpPr>
          <p:spPr>
            <a:xfrm flipH="false" flipV="false" rot="0">
              <a:off x="0" y="0"/>
              <a:ext cx="199120" cy="202381"/>
            </a:xfrm>
            <a:custGeom>
              <a:avLst/>
              <a:gdLst/>
              <a:ahLst/>
              <a:cxnLst/>
              <a:rect r="r" b="b" t="t" l="l"/>
              <a:pathLst>
                <a:path h="202381" w="199120">
                  <a:moveTo>
                    <a:pt x="0" y="0"/>
                  </a:moveTo>
                  <a:lnTo>
                    <a:pt x="199120" y="0"/>
                  </a:lnTo>
                  <a:lnTo>
                    <a:pt x="199120" y="202381"/>
                  </a:lnTo>
                  <a:lnTo>
                    <a:pt x="0" y="202381"/>
                  </a:lnTo>
                  <a:close/>
                </a:path>
              </a:pathLst>
            </a:custGeom>
            <a:solidFill>
              <a:srgbClr val="0054C5"/>
            </a:solidFill>
          </p:spPr>
        </p:sp>
        <p:sp>
          <p:nvSpPr>
            <p:cNvPr name="TextBox 11" id="11"/>
            <p:cNvSpPr txBox="true"/>
            <p:nvPr/>
          </p:nvSpPr>
          <p:spPr>
            <a:xfrm>
              <a:off x="0" y="-47625"/>
              <a:ext cx="199120" cy="250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524133" y="1834243"/>
            <a:ext cx="468187" cy="491411"/>
            <a:chOff x="0" y="0"/>
            <a:chExt cx="123309" cy="129425"/>
          </a:xfrm>
        </p:grpSpPr>
        <p:sp>
          <p:nvSpPr>
            <p:cNvPr name="Freeform 13" id="13"/>
            <p:cNvSpPr/>
            <p:nvPr/>
          </p:nvSpPr>
          <p:spPr>
            <a:xfrm flipH="false" flipV="false" rot="0">
              <a:off x="0" y="0"/>
              <a:ext cx="123309" cy="129425"/>
            </a:xfrm>
            <a:custGeom>
              <a:avLst/>
              <a:gdLst/>
              <a:ahLst/>
              <a:cxnLst/>
              <a:rect r="r" b="b" t="t" l="l"/>
              <a:pathLst>
                <a:path h="129425" w="123309">
                  <a:moveTo>
                    <a:pt x="0" y="0"/>
                  </a:moveTo>
                  <a:lnTo>
                    <a:pt x="123309" y="0"/>
                  </a:lnTo>
                  <a:lnTo>
                    <a:pt x="123309" y="129425"/>
                  </a:lnTo>
                  <a:lnTo>
                    <a:pt x="0" y="129425"/>
                  </a:lnTo>
                  <a:close/>
                </a:path>
              </a:pathLst>
            </a:custGeom>
            <a:solidFill>
              <a:srgbClr val="0054C5"/>
            </a:solidFill>
          </p:spPr>
        </p:sp>
        <p:sp>
          <p:nvSpPr>
            <p:cNvPr name="TextBox 14" id="14"/>
            <p:cNvSpPr txBox="true"/>
            <p:nvPr/>
          </p:nvSpPr>
          <p:spPr>
            <a:xfrm>
              <a:off x="0" y="-47625"/>
              <a:ext cx="123309" cy="17705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524133" y="1025332"/>
            <a:ext cx="310192" cy="299142"/>
            <a:chOff x="0" y="0"/>
            <a:chExt cx="81697" cy="78786"/>
          </a:xfrm>
        </p:grpSpPr>
        <p:sp>
          <p:nvSpPr>
            <p:cNvPr name="Freeform 16" id="16"/>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7" id="17"/>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6722033" y="2325653"/>
            <a:ext cx="310192" cy="299142"/>
            <a:chOff x="0" y="0"/>
            <a:chExt cx="81697" cy="78786"/>
          </a:xfrm>
        </p:grpSpPr>
        <p:sp>
          <p:nvSpPr>
            <p:cNvPr name="Freeform 19" id="19"/>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0" id="20"/>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7486375" y="2988253"/>
            <a:ext cx="310192" cy="299142"/>
            <a:chOff x="0" y="0"/>
            <a:chExt cx="81697" cy="78786"/>
          </a:xfrm>
        </p:grpSpPr>
        <p:sp>
          <p:nvSpPr>
            <p:cNvPr name="Freeform 22" id="22"/>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3" id="23"/>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
        <p:nvSpPr>
          <p:cNvPr name="Freeform 24" id="24"/>
          <p:cNvSpPr/>
          <p:nvPr/>
        </p:nvSpPr>
        <p:spPr>
          <a:xfrm flipH="false" flipV="false" rot="0">
            <a:off x="1262794" y="2475224"/>
            <a:ext cx="859945" cy="812170"/>
          </a:xfrm>
          <a:custGeom>
            <a:avLst/>
            <a:gdLst/>
            <a:ahLst/>
            <a:cxnLst/>
            <a:rect r="r" b="b" t="t" l="l"/>
            <a:pathLst>
              <a:path h="812170" w="859945">
                <a:moveTo>
                  <a:pt x="0" y="0"/>
                </a:moveTo>
                <a:lnTo>
                  <a:pt x="859945" y="0"/>
                </a:lnTo>
                <a:lnTo>
                  <a:pt x="859945" y="812171"/>
                </a:lnTo>
                <a:lnTo>
                  <a:pt x="0" y="8121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5" id="25"/>
          <p:cNvSpPr txBox="true"/>
          <p:nvPr/>
        </p:nvSpPr>
        <p:spPr>
          <a:xfrm rot="0">
            <a:off x="1145747" y="2675746"/>
            <a:ext cx="1094039" cy="410354"/>
          </a:xfrm>
          <a:prstGeom prst="rect">
            <a:avLst/>
          </a:prstGeom>
        </p:spPr>
        <p:txBody>
          <a:bodyPr anchor="t" rtlCol="false" tIns="0" lIns="0" bIns="0" rIns="0">
            <a:spAutoFit/>
          </a:bodyPr>
          <a:lstStyle/>
          <a:p>
            <a:pPr algn="ctr">
              <a:lnSpc>
                <a:spcPts val="3384"/>
              </a:lnSpc>
              <a:spcBef>
                <a:spcPct val="0"/>
              </a:spcBef>
            </a:pPr>
            <a:r>
              <a:rPr lang="en-US" sz="2417">
                <a:solidFill>
                  <a:srgbClr val="FFFFFF"/>
                </a:solidFill>
                <a:latin typeface="Tomorrow"/>
                <a:ea typeface="Tomorrow"/>
                <a:cs typeface="Tomorrow"/>
                <a:sym typeface="Tomorrow"/>
              </a:rPr>
              <a:t>1</a:t>
            </a:r>
          </a:p>
        </p:txBody>
      </p:sp>
      <p:sp>
        <p:nvSpPr>
          <p:cNvPr name="Freeform 26" id="26"/>
          <p:cNvSpPr/>
          <p:nvPr/>
        </p:nvSpPr>
        <p:spPr>
          <a:xfrm flipH="false" flipV="false" rot="444080">
            <a:off x="13921474" y="3863403"/>
            <a:ext cx="3529482" cy="3186163"/>
          </a:xfrm>
          <a:custGeom>
            <a:avLst/>
            <a:gdLst/>
            <a:ahLst/>
            <a:cxnLst/>
            <a:rect r="r" b="b" t="t" l="l"/>
            <a:pathLst>
              <a:path h="3186163" w="3529482">
                <a:moveTo>
                  <a:pt x="0" y="0"/>
                </a:moveTo>
                <a:lnTo>
                  <a:pt x="3529482" y="0"/>
                </a:lnTo>
                <a:lnTo>
                  <a:pt x="3529482" y="3186163"/>
                </a:lnTo>
                <a:lnTo>
                  <a:pt x="0" y="31861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0">
            <a:off x="1262794" y="3573145"/>
            <a:ext cx="859945" cy="812170"/>
          </a:xfrm>
          <a:custGeom>
            <a:avLst/>
            <a:gdLst/>
            <a:ahLst/>
            <a:cxnLst/>
            <a:rect r="r" b="b" t="t" l="l"/>
            <a:pathLst>
              <a:path h="812170" w="859945">
                <a:moveTo>
                  <a:pt x="0" y="0"/>
                </a:moveTo>
                <a:lnTo>
                  <a:pt x="859945" y="0"/>
                </a:lnTo>
                <a:lnTo>
                  <a:pt x="859945" y="812170"/>
                </a:lnTo>
                <a:lnTo>
                  <a:pt x="0" y="8121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8" id="28"/>
          <p:cNvSpPr txBox="true"/>
          <p:nvPr/>
        </p:nvSpPr>
        <p:spPr>
          <a:xfrm rot="0">
            <a:off x="1145747" y="3782727"/>
            <a:ext cx="1094039" cy="410354"/>
          </a:xfrm>
          <a:prstGeom prst="rect">
            <a:avLst/>
          </a:prstGeom>
        </p:spPr>
        <p:txBody>
          <a:bodyPr anchor="t" rtlCol="false" tIns="0" lIns="0" bIns="0" rIns="0">
            <a:spAutoFit/>
          </a:bodyPr>
          <a:lstStyle/>
          <a:p>
            <a:pPr algn="ctr">
              <a:lnSpc>
                <a:spcPts val="3384"/>
              </a:lnSpc>
              <a:spcBef>
                <a:spcPct val="0"/>
              </a:spcBef>
            </a:pPr>
            <a:r>
              <a:rPr lang="en-US" sz="2417">
                <a:solidFill>
                  <a:srgbClr val="FFFFFF"/>
                </a:solidFill>
                <a:latin typeface="Tomorrow"/>
                <a:ea typeface="Tomorrow"/>
                <a:cs typeface="Tomorrow"/>
                <a:sym typeface="Tomorrow"/>
              </a:rPr>
              <a:t>2</a:t>
            </a:r>
          </a:p>
        </p:txBody>
      </p:sp>
      <p:sp>
        <p:nvSpPr>
          <p:cNvPr name="Freeform 29" id="29"/>
          <p:cNvSpPr/>
          <p:nvPr/>
        </p:nvSpPr>
        <p:spPr>
          <a:xfrm flipH="false" flipV="false" rot="0">
            <a:off x="1262794" y="4831289"/>
            <a:ext cx="859945" cy="812170"/>
          </a:xfrm>
          <a:custGeom>
            <a:avLst/>
            <a:gdLst/>
            <a:ahLst/>
            <a:cxnLst/>
            <a:rect r="r" b="b" t="t" l="l"/>
            <a:pathLst>
              <a:path h="812170" w="859945">
                <a:moveTo>
                  <a:pt x="0" y="0"/>
                </a:moveTo>
                <a:lnTo>
                  <a:pt x="859945" y="0"/>
                </a:lnTo>
                <a:lnTo>
                  <a:pt x="859945" y="812170"/>
                </a:lnTo>
                <a:lnTo>
                  <a:pt x="0" y="8121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0" id="30"/>
          <p:cNvSpPr txBox="true"/>
          <p:nvPr/>
        </p:nvSpPr>
        <p:spPr>
          <a:xfrm rot="0">
            <a:off x="1136222" y="5027435"/>
            <a:ext cx="1094039" cy="410354"/>
          </a:xfrm>
          <a:prstGeom prst="rect">
            <a:avLst/>
          </a:prstGeom>
        </p:spPr>
        <p:txBody>
          <a:bodyPr anchor="t" rtlCol="false" tIns="0" lIns="0" bIns="0" rIns="0">
            <a:spAutoFit/>
          </a:bodyPr>
          <a:lstStyle/>
          <a:p>
            <a:pPr algn="ctr">
              <a:lnSpc>
                <a:spcPts val="3384"/>
              </a:lnSpc>
              <a:spcBef>
                <a:spcPct val="0"/>
              </a:spcBef>
            </a:pPr>
            <a:r>
              <a:rPr lang="en-US" sz="2417">
                <a:solidFill>
                  <a:srgbClr val="FFFFFF"/>
                </a:solidFill>
                <a:latin typeface="Tomorrow"/>
                <a:ea typeface="Tomorrow"/>
                <a:cs typeface="Tomorrow"/>
                <a:sym typeface="Tomorrow"/>
              </a:rPr>
              <a:t>3</a:t>
            </a:r>
          </a:p>
        </p:txBody>
      </p:sp>
      <p:sp>
        <p:nvSpPr>
          <p:cNvPr name="Freeform 31" id="31"/>
          <p:cNvSpPr/>
          <p:nvPr/>
        </p:nvSpPr>
        <p:spPr>
          <a:xfrm flipH="false" flipV="false" rot="0">
            <a:off x="1262794" y="6310209"/>
            <a:ext cx="859945" cy="812170"/>
          </a:xfrm>
          <a:custGeom>
            <a:avLst/>
            <a:gdLst/>
            <a:ahLst/>
            <a:cxnLst/>
            <a:rect r="r" b="b" t="t" l="l"/>
            <a:pathLst>
              <a:path h="812170" w="859945">
                <a:moveTo>
                  <a:pt x="0" y="0"/>
                </a:moveTo>
                <a:lnTo>
                  <a:pt x="859945" y="0"/>
                </a:lnTo>
                <a:lnTo>
                  <a:pt x="859945" y="812170"/>
                </a:lnTo>
                <a:lnTo>
                  <a:pt x="0" y="8121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2" id="32"/>
          <p:cNvSpPr txBox="true"/>
          <p:nvPr/>
        </p:nvSpPr>
        <p:spPr>
          <a:xfrm rot="0">
            <a:off x="1136222" y="6496830"/>
            <a:ext cx="1094039" cy="410354"/>
          </a:xfrm>
          <a:prstGeom prst="rect">
            <a:avLst/>
          </a:prstGeom>
        </p:spPr>
        <p:txBody>
          <a:bodyPr anchor="t" rtlCol="false" tIns="0" lIns="0" bIns="0" rIns="0">
            <a:spAutoFit/>
          </a:bodyPr>
          <a:lstStyle/>
          <a:p>
            <a:pPr algn="ctr">
              <a:lnSpc>
                <a:spcPts val="3384"/>
              </a:lnSpc>
              <a:spcBef>
                <a:spcPct val="0"/>
              </a:spcBef>
            </a:pPr>
            <a:r>
              <a:rPr lang="en-US" sz="2417">
                <a:solidFill>
                  <a:srgbClr val="FFFFFF"/>
                </a:solidFill>
                <a:latin typeface="Tomorrow"/>
                <a:ea typeface="Tomorrow"/>
                <a:cs typeface="Tomorrow"/>
                <a:sym typeface="Tomorrow"/>
              </a:rPr>
              <a:t>4</a:t>
            </a:r>
          </a:p>
        </p:txBody>
      </p:sp>
      <p:sp>
        <p:nvSpPr>
          <p:cNvPr name="Freeform 33" id="33"/>
          <p:cNvSpPr/>
          <p:nvPr/>
        </p:nvSpPr>
        <p:spPr>
          <a:xfrm flipH="false" flipV="false" rot="0">
            <a:off x="1262794" y="7789129"/>
            <a:ext cx="859945" cy="812170"/>
          </a:xfrm>
          <a:custGeom>
            <a:avLst/>
            <a:gdLst/>
            <a:ahLst/>
            <a:cxnLst/>
            <a:rect r="r" b="b" t="t" l="l"/>
            <a:pathLst>
              <a:path h="812170" w="859945">
                <a:moveTo>
                  <a:pt x="0" y="0"/>
                </a:moveTo>
                <a:lnTo>
                  <a:pt x="859945" y="0"/>
                </a:lnTo>
                <a:lnTo>
                  <a:pt x="859945" y="812170"/>
                </a:lnTo>
                <a:lnTo>
                  <a:pt x="0" y="8121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4" id="34"/>
          <p:cNvSpPr txBox="true"/>
          <p:nvPr/>
        </p:nvSpPr>
        <p:spPr>
          <a:xfrm rot="0">
            <a:off x="1136222" y="7989154"/>
            <a:ext cx="1094039" cy="410354"/>
          </a:xfrm>
          <a:prstGeom prst="rect">
            <a:avLst/>
          </a:prstGeom>
        </p:spPr>
        <p:txBody>
          <a:bodyPr anchor="t" rtlCol="false" tIns="0" lIns="0" bIns="0" rIns="0">
            <a:spAutoFit/>
          </a:bodyPr>
          <a:lstStyle/>
          <a:p>
            <a:pPr algn="ctr">
              <a:lnSpc>
                <a:spcPts val="3384"/>
              </a:lnSpc>
              <a:spcBef>
                <a:spcPct val="0"/>
              </a:spcBef>
            </a:pPr>
            <a:r>
              <a:rPr lang="en-US" sz="2417">
                <a:solidFill>
                  <a:srgbClr val="FFFFFF"/>
                </a:solidFill>
                <a:latin typeface="Tomorrow"/>
                <a:ea typeface="Tomorrow"/>
                <a:cs typeface="Tomorrow"/>
                <a:sym typeface="Tomorrow"/>
              </a:rPr>
              <a:t>5</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60667"/>
            <a:ext cx="12706061" cy="8233328"/>
            <a:chOff x="0" y="0"/>
            <a:chExt cx="3346452" cy="2168449"/>
          </a:xfrm>
        </p:grpSpPr>
        <p:sp>
          <p:nvSpPr>
            <p:cNvPr name="Freeform 4" id="4"/>
            <p:cNvSpPr/>
            <p:nvPr/>
          </p:nvSpPr>
          <p:spPr>
            <a:xfrm flipH="false" flipV="false" rot="0">
              <a:off x="0" y="0"/>
              <a:ext cx="3346452" cy="2168449"/>
            </a:xfrm>
            <a:custGeom>
              <a:avLst/>
              <a:gdLst/>
              <a:ahLst/>
              <a:cxnLst/>
              <a:rect r="r" b="b" t="t" l="l"/>
              <a:pathLst>
                <a:path h="2168449" w="3346452">
                  <a:moveTo>
                    <a:pt x="0" y="0"/>
                  </a:moveTo>
                  <a:lnTo>
                    <a:pt x="3346452" y="0"/>
                  </a:lnTo>
                  <a:lnTo>
                    <a:pt x="3346452" y="2168449"/>
                  </a:lnTo>
                  <a:lnTo>
                    <a:pt x="0" y="2168449"/>
                  </a:lnTo>
                  <a:close/>
                </a:path>
              </a:pathLst>
            </a:custGeom>
            <a:solidFill>
              <a:srgbClr val="FFFFFF">
                <a:alpha val="10980"/>
              </a:srgbClr>
            </a:solidFill>
          </p:spPr>
        </p:sp>
        <p:sp>
          <p:nvSpPr>
            <p:cNvPr name="TextBox 5" id="5"/>
            <p:cNvSpPr txBox="true"/>
            <p:nvPr/>
          </p:nvSpPr>
          <p:spPr>
            <a:xfrm>
              <a:off x="0" y="-47625"/>
              <a:ext cx="3346452" cy="2216074"/>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515136" y="1136081"/>
            <a:ext cx="3904049" cy="870602"/>
          </a:xfrm>
          <a:prstGeom prst="rect">
            <a:avLst/>
          </a:prstGeom>
        </p:spPr>
        <p:txBody>
          <a:bodyPr anchor="t" rtlCol="false" tIns="0" lIns="0" bIns="0" rIns="0">
            <a:spAutoFit/>
          </a:bodyPr>
          <a:lstStyle/>
          <a:p>
            <a:pPr algn="l" marL="0" indent="0" lvl="0">
              <a:lnSpc>
                <a:spcPts val="7139"/>
              </a:lnSpc>
              <a:spcBef>
                <a:spcPct val="0"/>
              </a:spcBef>
            </a:pPr>
            <a:r>
              <a:rPr lang="en-US" sz="5099">
                <a:solidFill>
                  <a:srgbClr val="FFFFFF"/>
                </a:solidFill>
                <a:latin typeface="Architype Van Der Leck"/>
                <a:ea typeface="Architype Van Der Leck"/>
                <a:cs typeface="Architype Van Der Leck"/>
                <a:sym typeface="Architype Van Der Leck"/>
              </a:rPr>
              <a:t>Tujuan</a:t>
            </a:r>
          </a:p>
        </p:txBody>
      </p:sp>
      <p:sp>
        <p:nvSpPr>
          <p:cNvPr name="TextBox 7" id="7"/>
          <p:cNvSpPr txBox="true"/>
          <p:nvPr/>
        </p:nvSpPr>
        <p:spPr>
          <a:xfrm rot="0">
            <a:off x="2420387" y="2258200"/>
            <a:ext cx="10901650" cy="6309360"/>
          </a:xfrm>
          <a:prstGeom prst="rect">
            <a:avLst/>
          </a:prstGeom>
        </p:spPr>
        <p:txBody>
          <a:bodyPr anchor="t" rtlCol="false" tIns="0" lIns="0" bIns="0" rIns="0">
            <a:spAutoFit/>
          </a:bodyPr>
          <a:lstStyle/>
          <a:p>
            <a:pPr algn="just">
              <a:lnSpc>
                <a:spcPts val="2940"/>
              </a:lnSpc>
            </a:pPr>
            <a:r>
              <a:rPr lang="en-US" sz="2100">
                <a:solidFill>
                  <a:srgbClr val="FFFFFF"/>
                </a:solidFill>
                <a:latin typeface="Tomorrow"/>
                <a:ea typeface="Tomorrow"/>
                <a:cs typeface="Tomorrow"/>
                <a:sym typeface="Tomorrow"/>
              </a:rPr>
              <a:t>Menganalisis dan mengukur kekuatan hubungan antara konsentrasi polutan udara tertentu (CO, NO₂, SO₂) dengan Indeks Kualitas Udara (AQI) menggunakan dataset polusi udara global. </a:t>
            </a:r>
          </a:p>
          <a:p>
            <a:pPr algn="just">
              <a:lnSpc>
                <a:spcPts val="2940"/>
              </a:lnSpc>
            </a:pPr>
          </a:p>
          <a:p>
            <a:pPr algn="just">
              <a:lnSpc>
                <a:spcPts val="2940"/>
              </a:lnSpc>
            </a:pPr>
            <a:r>
              <a:rPr lang="en-US" sz="2100">
                <a:solidFill>
                  <a:srgbClr val="FFFFFF"/>
                </a:solidFill>
                <a:latin typeface="Tomorrow"/>
                <a:ea typeface="Tomorrow"/>
                <a:cs typeface="Tomorrow"/>
                <a:sym typeface="Tomorrow"/>
              </a:rPr>
              <a:t>Mengevaluasi besarnya pengaruh faktor meteorologi seperti suhu, kelembaban, dan kecepatan angin terhadap variasi nilai Indeks Kualitas Udara (AQI). </a:t>
            </a:r>
          </a:p>
          <a:p>
            <a:pPr algn="just">
              <a:lnSpc>
                <a:spcPts val="2940"/>
              </a:lnSpc>
            </a:pPr>
          </a:p>
          <a:p>
            <a:pPr algn="just">
              <a:lnSpc>
                <a:spcPts val="2940"/>
              </a:lnSpc>
            </a:pPr>
            <a:r>
              <a:rPr lang="en-US" sz="2100">
                <a:solidFill>
                  <a:srgbClr val="FFFFFF"/>
                </a:solidFill>
                <a:latin typeface="Tomorrow"/>
                <a:ea typeface="Tomorrow"/>
                <a:cs typeface="Tomorrow"/>
                <a:sym typeface="Tomorrow"/>
              </a:rPr>
              <a:t>Mengidentifikasi variabel independen yang memiliki kontribusi paling signifikan terhadap perubahan nilai AQI melalui analisis statistik dan pemodelan. </a:t>
            </a:r>
          </a:p>
          <a:p>
            <a:pPr algn="just">
              <a:lnSpc>
                <a:spcPts val="2940"/>
              </a:lnSpc>
            </a:pPr>
          </a:p>
          <a:p>
            <a:pPr algn="just">
              <a:lnSpc>
                <a:spcPts val="2940"/>
              </a:lnSpc>
            </a:pPr>
            <a:r>
              <a:rPr lang="en-US" sz="2100">
                <a:solidFill>
                  <a:srgbClr val="FFFFFF"/>
                </a:solidFill>
                <a:latin typeface="Tomorrow"/>
                <a:ea typeface="Tomorrow"/>
                <a:cs typeface="Tomorrow"/>
                <a:sym typeface="Tomorrow"/>
              </a:rPr>
              <a:t>Mengembangkan model prediktif untuk memperkirakan nilai AQI berdasarkan kombinasi faktor polutan dan meteorologi, serta mengevaluasi tingkat akurasi model tersebut. </a:t>
            </a:r>
          </a:p>
          <a:p>
            <a:pPr algn="just">
              <a:lnSpc>
                <a:spcPts val="2940"/>
              </a:lnSpc>
            </a:pPr>
          </a:p>
          <a:p>
            <a:pPr algn="just">
              <a:lnSpc>
                <a:spcPts val="2940"/>
              </a:lnSpc>
            </a:pPr>
            <a:r>
              <a:rPr lang="en-US" sz="2100">
                <a:solidFill>
                  <a:srgbClr val="FFFFFF"/>
                </a:solidFill>
                <a:latin typeface="Tomorrow"/>
                <a:ea typeface="Tomorrow"/>
                <a:cs typeface="Tomorrow"/>
                <a:sym typeface="Tomorrow"/>
              </a:rPr>
              <a:t>Membandingkan pola hubungan antara variabel independen dan AQI di berbagai wilayah geografis untuk mengidentifikasi variasi regional dalam faktor-faktor yang mempengaruhi kualitas udara.</a:t>
            </a:r>
          </a:p>
        </p:txBody>
      </p:sp>
      <p:sp>
        <p:nvSpPr>
          <p:cNvPr name="Freeform 8" id="8"/>
          <p:cNvSpPr/>
          <p:nvPr/>
        </p:nvSpPr>
        <p:spPr>
          <a:xfrm flipH="false" flipV="false" rot="0">
            <a:off x="12921988" y="4587474"/>
            <a:ext cx="4928490" cy="5204539"/>
          </a:xfrm>
          <a:custGeom>
            <a:avLst/>
            <a:gdLst/>
            <a:ahLst/>
            <a:cxnLst/>
            <a:rect r="r" b="b" t="t" l="l"/>
            <a:pathLst>
              <a:path h="5204539" w="4928490">
                <a:moveTo>
                  <a:pt x="0" y="0"/>
                </a:moveTo>
                <a:lnTo>
                  <a:pt x="4928490" y="0"/>
                </a:lnTo>
                <a:lnTo>
                  <a:pt x="4928490" y="5204539"/>
                </a:lnTo>
                <a:lnTo>
                  <a:pt x="0" y="52045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10800000">
            <a:off x="12233981" y="-732621"/>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5"/>
            <a:stretch>
              <a:fillRect l="0" t="0" r="0" b="0"/>
            </a:stretch>
          </a:blipFill>
        </p:spPr>
      </p:sp>
      <p:grpSp>
        <p:nvGrpSpPr>
          <p:cNvPr name="Group 10" id="10"/>
          <p:cNvGrpSpPr/>
          <p:nvPr/>
        </p:nvGrpSpPr>
        <p:grpSpPr>
          <a:xfrm rot="0">
            <a:off x="1626739" y="9010736"/>
            <a:ext cx="626183" cy="566519"/>
            <a:chOff x="0" y="0"/>
            <a:chExt cx="164921" cy="149207"/>
          </a:xfrm>
        </p:grpSpPr>
        <p:sp>
          <p:nvSpPr>
            <p:cNvPr name="Freeform 11" id="11"/>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2" id="12"/>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524133" y="8600077"/>
            <a:ext cx="310192" cy="299142"/>
            <a:chOff x="0" y="0"/>
            <a:chExt cx="81697" cy="78786"/>
          </a:xfrm>
        </p:grpSpPr>
        <p:sp>
          <p:nvSpPr>
            <p:cNvPr name="Freeform 14" id="14"/>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5" id="15"/>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3579665" y="2006683"/>
            <a:ext cx="310192" cy="299142"/>
            <a:chOff x="0" y="0"/>
            <a:chExt cx="81697" cy="78786"/>
          </a:xfrm>
        </p:grpSpPr>
        <p:sp>
          <p:nvSpPr>
            <p:cNvPr name="Freeform 17" id="17"/>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8" id="18"/>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4344007" y="2669282"/>
            <a:ext cx="310192" cy="299142"/>
            <a:chOff x="0" y="0"/>
            <a:chExt cx="81697" cy="78786"/>
          </a:xfrm>
        </p:grpSpPr>
        <p:sp>
          <p:nvSpPr>
            <p:cNvPr name="Freeform 20" id="20"/>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1" id="21"/>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
        <p:nvSpPr>
          <p:cNvPr name="Freeform 22" id="22"/>
          <p:cNvSpPr/>
          <p:nvPr/>
        </p:nvSpPr>
        <p:spPr>
          <a:xfrm flipH="false" flipV="false" rot="0">
            <a:off x="1392978" y="2412768"/>
            <a:ext cx="859945" cy="812170"/>
          </a:xfrm>
          <a:custGeom>
            <a:avLst/>
            <a:gdLst/>
            <a:ahLst/>
            <a:cxnLst/>
            <a:rect r="r" b="b" t="t" l="l"/>
            <a:pathLst>
              <a:path h="812170" w="859945">
                <a:moveTo>
                  <a:pt x="0" y="0"/>
                </a:moveTo>
                <a:lnTo>
                  <a:pt x="859944" y="0"/>
                </a:lnTo>
                <a:lnTo>
                  <a:pt x="859944" y="812170"/>
                </a:lnTo>
                <a:lnTo>
                  <a:pt x="0" y="8121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3" id="23"/>
          <p:cNvSpPr txBox="true"/>
          <p:nvPr/>
        </p:nvSpPr>
        <p:spPr>
          <a:xfrm rot="0">
            <a:off x="1262794" y="2621657"/>
            <a:ext cx="1094039" cy="410354"/>
          </a:xfrm>
          <a:prstGeom prst="rect">
            <a:avLst/>
          </a:prstGeom>
        </p:spPr>
        <p:txBody>
          <a:bodyPr anchor="t" rtlCol="false" tIns="0" lIns="0" bIns="0" rIns="0">
            <a:spAutoFit/>
          </a:bodyPr>
          <a:lstStyle/>
          <a:p>
            <a:pPr algn="ctr">
              <a:lnSpc>
                <a:spcPts val="3384"/>
              </a:lnSpc>
              <a:spcBef>
                <a:spcPct val="0"/>
              </a:spcBef>
            </a:pPr>
            <a:r>
              <a:rPr lang="en-US" sz="2417">
                <a:solidFill>
                  <a:srgbClr val="FFFFFF"/>
                </a:solidFill>
                <a:latin typeface="Tomorrow"/>
                <a:ea typeface="Tomorrow"/>
                <a:cs typeface="Tomorrow"/>
                <a:sym typeface="Tomorrow"/>
              </a:rPr>
              <a:t>1</a:t>
            </a:r>
          </a:p>
        </p:txBody>
      </p:sp>
      <p:sp>
        <p:nvSpPr>
          <p:cNvPr name="Freeform 24" id="24"/>
          <p:cNvSpPr/>
          <p:nvPr/>
        </p:nvSpPr>
        <p:spPr>
          <a:xfrm flipH="false" flipV="false" rot="0">
            <a:off x="1406115" y="3703348"/>
            <a:ext cx="859945" cy="812170"/>
          </a:xfrm>
          <a:custGeom>
            <a:avLst/>
            <a:gdLst/>
            <a:ahLst/>
            <a:cxnLst/>
            <a:rect r="r" b="b" t="t" l="l"/>
            <a:pathLst>
              <a:path h="812170" w="859945">
                <a:moveTo>
                  <a:pt x="0" y="0"/>
                </a:moveTo>
                <a:lnTo>
                  <a:pt x="859944" y="0"/>
                </a:lnTo>
                <a:lnTo>
                  <a:pt x="859944" y="812171"/>
                </a:lnTo>
                <a:lnTo>
                  <a:pt x="0" y="8121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5" id="25"/>
          <p:cNvSpPr txBox="true"/>
          <p:nvPr/>
        </p:nvSpPr>
        <p:spPr>
          <a:xfrm rot="0">
            <a:off x="1275931" y="3912238"/>
            <a:ext cx="1094039" cy="410354"/>
          </a:xfrm>
          <a:prstGeom prst="rect">
            <a:avLst/>
          </a:prstGeom>
        </p:spPr>
        <p:txBody>
          <a:bodyPr anchor="t" rtlCol="false" tIns="0" lIns="0" bIns="0" rIns="0">
            <a:spAutoFit/>
          </a:bodyPr>
          <a:lstStyle/>
          <a:p>
            <a:pPr algn="ctr">
              <a:lnSpc>
                <a:spcPts val="3384"/>
              </a:lnSpc>
              <a:spcBef>
                <a:spcPct val="0"/>
              </a:spcBef>
            </a:pPr>
            <a:r>
              <a:rPr lang="en-US" sz="2417">
                <a:solidFill>
                  <a:srgbClr val="FFFFFF"/>
                </a:solidFill>
                <a:latin typeface="Tomorrow"/>
                <a:ea typeface="Tomorrow"/>
                <a:cs typeface="Tomorrow"/>
                <a:sym typeface="Tomorrow"/>
              </a:rPr>
              <a:t>2</a:t>
            </a:r>
          </a:p>
        </p:txBody>
      </p:sp>
      <p:sp>
        <p:nvSpPr>
          <p:cNvPr name="Freeform 26" id="26"/>
          <p:cNvSpPr/>
          <p:nvPr/>
        </p:nvSpPr>
        <p:spPr>
          <a:xfrm flipH="false" flipV="false" rot="0">
            <a:off x="1406115" y="4790297"/>
            <a:ext cx="859945" cy="812170"/>
          </a:xfrm>
          <a:custGeom>
            <a:avLst/>
            <a:gdLst/>
            <a:ahLst/>
            <a:cxnLst/>
            <a:rect r="r" b="b" t="t" l="l"/>
            <a:pathLst>
              <a:path h="812170" w="859945">
                <a:moveTo>
                  <a:pt x="0" y="0"/>
                </a:moveTo>
                <a:lnTo>
                  <a:pt x="859944" y="0"/>
                </a:lnTo>
                <a:lnTo>
                  <a:pt x="859944" y="812170"/>
                </a:lnTo>
                <a:lnTo>
                  <a:pt x="0" y="8121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7" id="27"/>
          <p:cNvSpPr txBox="true"/>
          <p:nvPr/>
        </p:nvSpPr>
        <p:spPr>
          <a:xfrm rot="0">
            <a:off x="1262794" y="4967392"/>
            <a:ext cx="1094039" cy="410354"/>
          </a:xfrm>
          <a:prstGeom prst="rect">
            <a:avLst/>
          </a:prstGeom>
        </p:spPr>
        <p:txBody>
          <a:bodyPr anchor="t" rtlCol="false" tIns="0" lIns="0" bIns="0" rIns="0">
            <a:spAutoFit/>
          </a:bodyPr>
          <a:lstStyle/>
          <a:p>
            <a:pPr algn="ctr">
              <a:lnSpc>
                <a:spcPts val="3384"/>
              </a:lnSpc>
              <a:spcBef>
                <a:spcPct val="0"/>
              </a:spcBef>
            </a:pPr>
            <a:r>
              <a:rPr lang="en-US" sz="2417">
                <a:solidFill>
                  <a:srgbClr val="FFFFFF"/>
                </a:solidFill>
                <a:latin typeface="Tomorrow"/>
                <a:ea typeface="Tomorrow"/>
                <a:cs typeface="Tomorrow"/>
                <a:sym typeface="Tomorrow"/>
              </a:rPr>
              <a:t>3</a:t>
            </a:r>
          </a:p>
        </p:txBody>
      </p:sp>
      <p:sp>
        <p:nvSpPr>
          <p:cNvPr name="Freeform 28" id="28"/>
          <p:cNvSpPr/>
          <p:nvPr/>
        </p:nvSpPr>
        <p:spPr>
          <a:xfrm flipH="false" flipV="false" rot="0">
            <a:off x="1379841" y="6135373"/>
            <a:ext cx="859945" cy="812170"/>
          </a:xfrm>
          <a:custGeom>
            <a:avLst/>
            <a:gdLst/>
            <a:ahLst/>
            <a:cxnLst/>
            <a:rect r="r" b="b" t="t" l="l"/>
            <a:pathLst>
              <a:path h="812170" w="859945">
                <a:moveTo>
                  <a:pt x="0" y="0"/>
                </a:moveTo>
                <a:lnTo>
                  <a:pt x="859944" y="0"/>
                </a:lnTo>
                <a:lnTo>
                  <a:pt x="859944" y="812170"/>
                </a:lnTo>
                <a:lnTo>
                  <a:pt x="0" y="8121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9" id="29"/>
          <p:cNvSpPr txBox="true"/>
          <p:nvPr/>
        </p:nvSpPr>
        <p:spPr>
          <a:xfrm rot="0">
            <a:off x="1253269" y="6360093"/>
            <a:ext cx="1094039" cy="410354"/>
          </a:xfrm>
          <a:prstGeom prst="rect">
            <a:avLst/>
          </a:prstGeom>
        </p:spPr>
        <p:txBody>
          <a:bodyPr anchor="t" rtlCol="false" tIns="0" lIns="0" bIns="0" rIns="0">
            <a:spAutoFit/>
          </a:bodyPr>
          <a:lstStyle/>
          <a:p>
            <a:pPr algn="ctr">
              <a:lnSpc>
                <a:spcPts val="3384"/>
              </a:lnSpc>
              <a:spcBef>
                <a:spcPct val="0"/>
              </a:spcBef>
            </a:pPr>
            <a:r>
              <a:rPr lang="en-US" sz="2417">
                <a:solidFill>
                  <a:srgbClr val="FFFFFF"/>
                </a:solidFill>
                <a:latin typeface="Tomorrow"/>
                <a:ea typeface="Tomorrow"/>
                <a:cs typeface="Tomorrow"/>
                <a:sym typeface="Tomorrow"/>
              </a:rPr>
              <a:t>4</a:t>
            </a:r>
          </a:p>
        </p:txBody>
      </p:sp>
      <p:sp>
        <p:nvSpPr>
          <p:cNvPr name="Freeform 30" id="30"/>
          <p:cNvSpPr/>
          <p:nvPr/>
        </p:nvSpPr>
        <p:spPr>
          <a:xfrm flipH="false" flipV="false" rot="0">
            <a:off x="1379841" y="7628580"/>
            <a:ext cx="859945" cy="812170"/>
          </a:xfrm>
          <a:custGeom>
            <a:avLst/>
            <a:gdLst/>
            <a:ahLst/>
            <a:cxnLst/>
            <a:rect r="r" b="b" t="t" l="l"/>
            <a:pathLst>
              <a:path h="812170" w="859945">
                <a:moveTo>
                  <a:pt x="0" y="0"/>
                </a:moveTo>
                <a:lnTo>
                  <a:pt x="859944" y="0"/>
                </a:lnTo>
                <a:lnTo>
                  <a:pt x="859944" y="812170"/>
                </a:lnTo>
                <a:lnTo>
                  <a:pt x="0" y="8121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1" id="31"/>
          <p:cNvSpPr txBox="true"/>
          <p:nvPr/>
        </p:nvSpPr>
        <p:spPr>
          <a:xfrm rot="0">
            <a:off x="1253269" y="7848152"/>
            <a:ext cx="1094039" cy="410354"/>
          </a:xfrm>
          <a:prstGeom prst="rect">
            <a:avLst/>
          </a:prstGeom>
        </p:spPr>
        <p:txBody>
          <a:bodyPr anchor="t" rtlCol="false" tIns="0" lIns="0" bIns="0" rIns="0">
            <a:spAutoFit/>
          </a:bodyPr>
          <a:lstStyle/>
          <a:p>
            <a:pPr algn="ctr">
              <a:lnSpc>
                <a:spcPts val="3384"/>
              </a:lnSpc>
              <a:spcBef>
                <a:spcPct val="0"/>
              </a:spcBef>
            </a:pPr>
            <a:r>
              <a:rPr lang="en-US" sz="2417">
                <a:solidFill>
                  <a:srgbClr val="FFFFFF"/>
                </a:solidFill>
                <a:latin typeface="Tomorrow"/>
                <a:ea typeface="Tomorrow"/>
                <a:cs typeface="Tomorrow"/>
                <a:sym typeface="Tomorrow"/>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2294347" y="1490163"/>
            <a:ext cx="13699307" cy="7306675"/>
            <a:chOff x="0" y="0"/>
            <a:chExt cx="3608048" cy="1924392"/>
          </a:xfrm>
        </p:grpSpPr>
        <p:sp>
          <p:nvSpPr>
            <p:cNvPr name="Freeform 4" id="4"/>
            <p:cNvSpPr/>
            <p:nvPr/>
          </p:nvSpPr>
          <p:spPr>
            <a:xfrm flipH="false" flipV="false" rot="0">
              <a:off x="0" y="0"/>
              <a:ext cx="3608048" cy="1924392"/>
            </a:xfrm>
            <a:custGeom>
              <a:avLst/>
              <a:gdLst/>
              <a:ahLst/>
              <a:cxnLst/>
              <a:rect r="r" b="b" t="t" l="l"/>
              <a:pathLst>
                <a:path h="1924392" w="3608048">
                  <a:moveTo>
                    <a:pt x="0" y="0"/>
                  </a:moveTo>
                  <a:lnTo>
                    <a:pt x="3608048" y="0"/>
                  </a:lnTo>
                  <a:lnTo>
                    <a:pt x="3608048" y="1924392"/>
                  </a:lnTo>
                  <a:lnTo>
                    <a:pt x="0" y="1924392"/>
                  </a:lnTo>
                  <a:close/>
                </a:path>
              </a:pathLst>
            </a:custGeom>
            <a:solidFill>
              <a:srgbClr val="FFFFFF">
                <a:alpha val="10980"/>
              </a:srgbClr>
            </a:solidFill>
          </p:spPr>
        </p:sp>
        <p:sp>
          <p:nvSpPr>
            <p:cNvPr name="TextBox 5" id="5"/>
            <p:cNvSpPr txBox="true"/>
            <p:nvPr/>
          </p:nvSpPr>
          <p:spPr>
            <a:xfrm>
              <a:off x="0" y="-47625"/>
              <a:ext cx="3608048" cy="197201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25990" y="6585083"/>
            <a:ext cx="3313774" cy="3701917"/>
          </a:xfrm>
          <a:custGeom>
            <a:avLst/>
            <a:gdLst/>
            <a:ahLst/>
            <a:cxnLst/>
            <a:rect r="r" b="b" t="t" l="l"/>
            <a:pathLst>
              <a:path h="3701917" w="3313774">
                <a:moveTo>
                  <a:pt x="0" y="0"/>
                </a:moveTo>
                <a:lnTo>
                  <a:pt x="3313774" y="0"/>
                </a:lnTo>
                <a:lnTo>
                  <a:pt x="3313774" y="3701917"/>
                </a:lnTo>
                <a:lnTo>
                  <a:pt x="0" y="37019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4187696" y="2319137"/>
            <a:ext cx="9694043" cy="1775477"/>
          </a:xfrm>
          <a:prstGeom prst="rect">
            <a:avLst/>
          </a:prstGeom>
        </p:spPr>
        <p:txBody>
          <a:bodyPr anchor="t" rtlCol="false" tIns="0" lIns="0" bIns="0" rIns="0">
            <a:spAutoFit/>
          </a:bodyPr>
          <a:lstStyle/>
          <a:p>
            <a:pPr algn="ctr" marL="0" indent="0" lvl="0">
              <a:lnSpc>
                <a:spcPts val="7139"/>
              </a:lnSpc>
              <a:spcBef>
                <a:spcPct val="0"/>
              </a:spcBef>
            </a:pPr>
            <a:r>
              <a:rPr lang="en-US" sz="5099">
                <a:solidFill>
                  <a:srgbClr val="FFFFFF"/>
                </a:solidFill>
                <a:latin typeface="Architype Van Der Leck"/>
                <a:ea typeface="Architype Van Der Leck"/>
                <a:cs typeface="Architype Van Der Leck"/>
                <a:sym typeface="Architype Van Der Leck"/>
              </a:rPr>
              <a:t>Pengumpulan data</a:t>
            </a:r>
          </a:p>
        </p:txBody>
      </p:sp>
      <p:sp>
        <p:nvSpPr>
          <p:cNvPr name="TextBox 8" id="8"/>
          <p:cNvSpPr txBox="true"/>
          <p:nvPr/>
        </p:nvSpPr>
        <p:spPr>
          <a:xfrm rot="0">
            <a:off x="3439764" y="4724457"/>
            <a:ext cx="11675879" cy="2090695"/>
          </a:xfrm>
          <a:prstGeom prst="rect">
            <a:avLst/>
          </a:prstGeom>
        </p:spPr>
        <p:txBody>
          <a:bodyPr anchor="t" rtlCol="false" tIns="0" lIns="0" bIns="0" rIns="0">
            <a:spAutoFit/>
          </a:bodyPr>
          <a:lstStyle/>
          <a:p>
            <a:pPr algn="just">
              <a:lnSpc>
                <a:spcPts val="3314"/>
              </a:lnSpc>
            </a:pPr>
            <a:r>
              <a:rPr lang="en-US" sz="2367">
                <a:solidFill>
                  <a:srgbClr val="FFFFFF"/>
                </a:solidFill>
                <a:latin typeface="Tomorrow"/>
                <a:ea typeface="Tomorrow"/>
                <a:cs typeface="Tomorrow"/>
                <a:sym typeface="Tomorrow"/>
              </a:rPr>
              <a:t>Data yang digunakan dalam penelitian ini berasal dari dataset kualitas udara dengan beberapa fitur seperti konsentrasi polutan (misalnya PM10, SO2, CO, O3, dan NO2), serta label kualitas udara yang dikategorikan (seperti Baik, Sedang, Tidak Sehat, dsb). Dataset diimpor dalam format CSV dan dibaca menggunakan library pandas. </a:t>
            </a:r>
          </a:p>
        </p:txBody>
      </p:sp>
      <p:grpSp>
        <p:nvGrpSpPr>
          <p:cNvPr name="Group 9" id="9"/>
          <p:cNvGrpSpPr/>
          <p:nvPr/>
        </p:nvGrpSpPr>
        <p:grpSpPr>
          <a:xfrm rot="0">
            <a:off x="15619993" y="2805531"/>
            <a:ext cx="747321" cy="768415"/>
            <a:chOff x="0" y="0"/>
            <a:chExt cx="196825" cy="202381"/>
          </a:xfrm>
        </p:grpSpPr>
        <p:sp>
          <p:nvSpPr>
            <p:cNvPr name="Freeform 10" id="10"/>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11" id="11"/>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6633117" y="3873847"/>
            <a:ext cx="626183" cy="566519"/>
            <a:chOff x="0" y="0"/>
            <a:chExt cx="164921" cy="149207"/>
          </a:xfrm>
        </p:grpSpPr>
        <p:sp>
          <p:nvSpPr>
            <p:cNvPr name="Freeform 13" id="13"/>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4" id="14"/>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5386233" y="4128597"/>
            <a:ext cx="310192" cy="299142"/>
            <a:chOff x="0" y="0"/>
            <a:chExt cx="81697" cy="78786"/>
          </a:xfrm>
        </p:grpSpPr>
        <p:sp>
          <p:nvSpPr>
            <p:cNvPr name="Freeform 16" id="16"/>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7" id="17"/>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689900" y="2264816"/>
            <a:ext cx="310192" cy="299142"/>
            <a:chOff x="0" y="0"/>
            <a:chExt cx="81697" cy="78786"/>
          </a:xfrm>
        </p:grpSpPr>
        <p:sp>
          <p:nvSpPr>
            <p:cNvPr name="Freeform 19" id="19"/>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0" id="20"/>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2139251" y="3040167"/>
            <a:ext cx="310192" cy="299142"/>
            <a:chOff x="0" y="0"/>
            <a:chExt cx="81697" cy="78786"/>
          </a:xfrm>
        </p:grpSpPr>
        <p:sp>
          <p:nvSpPr>
            <p:cNvPr name="Freeform 22" id="22"/>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3" id="23"/>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183796" y="2890596"/>
            <a:ext cx="310192" cy="299142"/>
            <a:chOff x="0" y="0"/>
            <a:chExt cx="81697" cy="78786"/>
          </a:xfrm>
        </p:grpSpPr>
        <p:sp>
          <p:nvSpPr>
            <p:cNvPr name="Freeform 25" id="25"/>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6" id="26"/>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
        <p:nvSpPr>
          <p:cNvPr name="Freeform 27" id="27"/>
          <p:cNvSpPr/>
          <p:nvPr/>
        </p:nvSpPr>
        <p:spPr>
          <a:xfrm flipH="true" flipV="false" rot="0">
            <a:off x="12233981" y="7084097"/>
            <a:ext cx="6304504" cy="3522642"/>
          </a:xfrm>
          <a:custGeom>
            <a:avLst/>
            <a:gdLst/>
            <a:ahLst/>
            <a:cxnLst/>
            <a:rect r="r" b="b" t="t" l="l"/>
            <a:pathLst>
              <a:path h="3522642" w="6304504">
                <a:moveTo>
                  <a:pt x="6304504" y="0"/>
                </a:moveTo>
                <a:lnTo>
                  <a:pt x="0" y="0"/>
                </a:lnTo>
                <a:lnTo>
                  <a:pt x="0" y="3522641"/>
                </a:lnTo>
                <a:lnTo>
                  <a:pt x="6304504" y="3522641"/>
                </a:lnTo>
                <a:lnTo>
                  <a:pt x="6304504" y="0"/>
                </a:lnTo>
                <a:close/>
              </a:path>
            </a:pathLst>
          </a:custGeom>
          <a:blipFill>
            <a:blip r:embed="rId5"/>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2662756"/>
            <a:ext cx="7475569" cy="6595544"/>
            <a:chOff x="0" y="0"/>
            <a:chExt cx="1968874" cy="1737098"/>
          </a:xfrm>
        </p:grpSpPr>
        <p:sp>
          <p:nvSpPr>
            <p:cNvPr name="Freeform 4" id="4"/>
            <p:cNvSpPr/>
            <p:nvPr/>
          </p:nvSpPr>
          <p:spPr>
            <a:xfrm flipH="false" flipV="false" rot="0">
              <a:off x="0" y="0"/>
              <a:ext cx="1968874" cy="1737098"/>
            </a:xfrm>
            <a:custGeom>
              <a:avLst/>
              <a:gdLst/>
              <a:ahLst/>
              <a:cxnLst/>
              <a:rect r="r" b="b" t="t" l="l"/>
              <a:pathLst>
                <a:path h="1737098" w="1968874">
                  <a:moveTo>
                    <a:pt x="0" y="0"/>
                  </a:moveTo>
                  <a:lnTo>
                    <a:pt x="1968874" y="0"/>
                  </a:lnTo>
                  <a:lnTo>
                    <a:pt x="1968874" y="1737098"/>
                  </a:lnTo>
                  <a:lnTo>
                    <a:pt x="0" y="1737098"/>
                  </a:lnTo>
                  <a:close/>
                </a:path>
              </a:pathLst>
            </a:custGeom>
            <a:solidFill>
              <a:srgbClr val="FFFFFF">
                <a:alpha val="10980"/>
              </a:srgbClr>
            </a:solidFill>
          </p:spPr>
        </p:sp>
        <p:sp>
          <p:nvSpPr>
            <p:cNvPr name="TextBox 5" id="5"/>
            <p:cNvSpPr txBox="true"/>
            <p:nvPr/>
          </p:nvSpPr>
          <p:spPr>
            <a:xfrm>
              <a:off x="0" y="-47625"/>
              <a:ext cx="1968874" cy="178472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true" flipV="false" rot="-10800000">
            <a:off x="-665027" y="-732621"/>
            <a:ext cx="6304504" cy="3522642"/>
          </a:xfrm>
          <a:custGeom>
            <a:avLst/>
            <a:gdLst/>
            <a:ahLst/>
            <a:cxnLst/>
            <a:rect r="r" b="b" t="t" l="l"/>
            <a:pathLst>
              <a:path h="3522642" w="6304504">
                <a:moveTo>
                  <a:pt x="6304504" y="0"/>
                </a:moveTo>
                <a:lnTo>
                  <a:pt x="0" y="0"/>
                </a:lnTo>
                <a:lnTo>
                  <a:pt x="0" y="3522642"/>
                </a:lnTo>
                <a:lnTo>
                  <a:pt x="6304504" y="3522642"/>
                </a:lnTo>
                <a:lnTo>
                  <a:pt x="6304504" y="0"/>
                </a:lnTo>
                <a:close/>
              </a:path>
            </a:pathLst>
          </a:custGeom>
          <a:blipFill>
            <a:blip r:embed="rId3"/>
            <a:stretch>
              <a:fillRect l="0" t="0" r="0" b="0"/>
            </a:stretch>
          </a:blipFill>
        </p:spPr>
      </p:sp>
      <p:grpSp>
        <p:nvGrpSpPr>
          <p:cNvPr name="Group 7" id="7"/>
          <p:cNvGrpSpPr/>
          <p:nvPr/>
        </p:nvGrpSpPr>
        <p:grpSpPr>
          <a:xfrm rot="-5400000">
            <a:off x="15600278" y="9552405"/>
            <a:ext cx="575234" cy="520425"/>
            <a:chOff x="0" y="0"/>
            <a:chExt cx="164921" cy="149207"/>
          </a:xfrm>
        </p:grpSpPr>
        <p:sp>
          <p:nvSpPr>
            <p:cNvPr name="Freeform 8" id="8"/>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9" id="9"/>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5400000">
            <a:off x="7531346" y="3856024"/>
            <a:ext cx="284953" cy="274803"/>
            <a:chOff x="0" y="0"/>
            <a:chExt cx="81697" cy="78786"/>
          </a:xfrm>
        </p:grpSpPr>
        <p:sp>
          <p:nvSpPr>
            <p:cNvPr name="Freeform 11" id="11"/>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2" id="12"/>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5400000">
            <a:off x="17116823" y="7881739"/>
            <a:ext cx="284953" cy="274803"/>
            <a:chOff x="0" y="0"/>
            <a:chExt cx="81697" cy="78786"/>
          </a:xfrm>
        </p:grpSpPr>
        <p:sp>
          <p:nvSpPr>
            <p:cNvPr name="Freeform 14" id="14"/>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5" id="15"/>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5400000">
            <a:off x="16383171" y="8506938"/>
            <a:ext cx="284953" cy="274803"/>
            <a:chOff x="0" y="0"/>
            <a:chExt cx="81697" cy="78786"/>
          </a:xfrm>
        </p:grpSpPr>
        <p:sp>
          <p:nvSpPr>
            <p:cNvPr name="Freeform 17" id="17"/>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8" id="18"/>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1594546" y="3643185"/>
            <a:ext cx="6343876" cy="5292129"/>
          </a:xfrm>
          <a:custGeom>
            <a:avLst/>
            <a:gdLst/>
            <a:ahLst/>
            <a:cxnLst/>
            <a:rect r="r" b="b" t="t" l="l"/>
            <a:pathLst>
              <a:path h="5292129" w="6343876">
                <a:moveTo>
                  <a:pt x="0" y="0"/>
                </a:moveTo>
                <a:lnTo>
                  <a:pt x="6343876" y="0"/>
                </a:lnTo>
                <a:lnTo>
                  <a:pt x="6343876" y="5292128"/>
                </a:lnTo>
                <a:lnTo>
                  <a:pt x="0" y="5292128"/>
                </a:lnTo>
                <a:lnTo>
                  <a:pt x="0" y="0"/>
                </a:lnTo>
                <a:close/>
              </a:path>
            </a:pathLst>
          </a:custGeom>
          <a:blipFill>
            <a:blip r:embed="rId4"/>
            <a:stretch>
              <a:fillRect l="0" t="0" r="0" b="0"/>
            </a:stretch>
          </a:blipFill>
        </p:spPr>
      </p:sp>
      <p:grpSp>
        <p:nvGrpSpPr>
          <p:cNvPr name="Group 20" id="20"/>
          <p:cNvGrpSpPr/>
          <p:nvPr/>
        </p:nvGrpSpPr>
        <p:grpSpPr>
          <a:xfrm rot="0">
            <a:off x="9209119" y="2662756"/>
            <a:ext cx="8050181" cy="6595544"/>
            <a:chOff x="0" y="0"/>
            <a:chExt cx="2120212" cy="1737098"/>
          </a:xfrm>
        </p:grpSpPr>
        <p:sp>
          <p:nvSpPr>
            <p:cNvPr name="Freeform 21" id="21"/>
            <p:cNvSpPr/>
            <p:nvPr/>
          </p:nvSpPr>
          <p:spPr>
            <a:xfrm flipH="false" flipV="false" rot="0">
              <a:off x="0" y="0"/>
              <a:ext cx="2120212" cy="1737098"/>
            </a:xfrm>
            <a:custGeom>
              <a:avLst/>
              <a:gdLst/>
              <a:ahLst/>
              <a:cxnLst/>
              <a:rect r="r" b="b" t="t" l="l"/>
              <a:pathLst>
                <a:path h="1737098" w="2120212">
                  <a:moveTo>
                    <a:pt x="0" y="0"/>
                  </a:moveTo>
                  <a:lnTo>
                    <a:pt x="2120212" y="0"/>
                  </a:lnTo>
                  <a:lnTo>
                    <a:pt x="2120212" y="1737098"/>
                  </a:lnTo>
                  <a:lnTo>
                    <a:pt x="0" y="1737098"/>
                  </a:lnTo>
                  <a:close/>
                </a:path>
              </a:pathLst>
            </a:custGeom>
            <a:solidFill>
              <a:srgbClr val="FFFFFF">
                <a:alpha val="10980"/>
              </a:srgbClr>
            </a:solidFill>
          </p:spPr>
        </p:sp>
        <p:sp>
          <p:nvSpPr>
            <p:cNvPr name="TextBox 22" id="22"/>
            <p:cNvSpPr txBox="true"/>
            <p:nvPr/>
          </p:nvSpPr>
          <p:spPr>
            <a:xfrm>
              <a:off x="0" y="-47625"/>
              <a:ext cx="2120212" cy="1784723"/>
            </a:xfrm>
            <a:prstGeom prst="rect">
              <a:avLst/>
            </a:prstGeom>
          </p:spPr>
          <p:txBody>
            <a:bodyPr anchor="ctr" rtlCol="false" tIns="50800" lIns="50800" bIns="50800" rIns="50800"/>
            <a:lstStyle/>
            <a:p>
              <a:pPr algn="ctr">
                <a:lnSpc>
                  <a:spcPts val="2659"/>
                </a:lnSpc>
              </a:pPr>
              <a:r>
                <a:rPr lang="en-US" sz="1899">
                  <a:solidFill>
                    <a:srgbClr val="FFFFFF">
                      <a:alpha val="10980"/>
                    </a:srgbClr>
                  </a:solidFill>
                  <a:latin typeface="Tomorrow"/>
                  <a:ea typeface="Tomorrow"/>
                  <a:cs typeface="Tomorrow"/>
                  <a:sym typeface="Tomorrow"/>
                </a:rPr>
                <a:t>Menghapus nilai-nilai yang kosong</a:t>
              </a:r>
            </a:p>
          </p:txBody>
        </p:sp>
      </p:grpSp>
      <p:grpSp>
        <p:nvGrpSpPr>
          <p:cNvPr name="Group 23" id="23"/>
          <p:cNvGrpSpPr/>
          <p:nvPr/>
        </p:nvGrpSpPr>
        <p:grpSpPr>
          <a:xfrm rot="0">
            <a:off x="625138" y="2278106"/>
            <a:ext cx="807124" cy="807124"/>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5470FF">
                    <a:alpha val="100000"/>
                  </a:srgbClr>
                </a:gs>
                <a:gs pos="100000">
                  <a:srgbClr val="1F3291">
                    <a:alpha val="100000"/>
                  </a:srgbClr>
                </a:gs>
              </a:gsLst>
              <a:lin ang="2700000"/>
            </a:gradFill>
          </p:spPr>
        </p:sp>
        <p:sp>
          <p:nvSpPr>
            <p:cNvPr name="TextBox 25" id="25"/>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ea typeface="Canva Sans"/>
                  <a:cs typeface="Canva Sans"/>
                  <a:sym typeface="Canva Sans"/>
                </a:rPr>
                <a:t>1</a:t>
              </a:r>
            </a:p>
          </p:txBody>
        </p:sp>
      </p:grpSp>
      <p:grpSp>
        <p:nvGrpSpPr>
          <p:cNvPr name="Group 26" id="26"/>
          <p:cNvGrpSpPr/>
          <p:nvPr/>
        </p:nvGrpSpPr>
        <p:grpSpPr>
          <a:xfrm rot="0">
            <a:off x="8805556" y="2278106"/>
            <a:ext cx="807124" cy="807124"/>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5470FF">
                    <a:alpha val="100000"/>
                  </a:srgbClr>
                </a:gs>
                <a:gs pos="100000">
                  <a:srgbClr val="1F3291">
                    <a:alpha val="100000"/>
                  </a:srgbClr>
                </a:gs>
              </a:gsLst>
              <a:lin ang="2700000"/>
            </a:gradFill>
          </p:spPr>
        </p:sp>
        <p:sp>
          <p:nvSpPr>
            <p:cNvPr name="TextBox 28" id="28"/>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ea typeface="Canva Sans"/>
                  <a:cs typeface="Canva Sans"/>
                  <a:sym typeface="Canva Sans"/>
                </a:rPr>
                <a:t>2</a:t>
              </a:r>
            </a:p>
          </p:txBody>
        </p:sp>
      </p:grpSp>
      <p:sp>
        <p:nvSpPr>
          <p:cNvPr name="Freeform 29" id="29"/>
          <p:cNvSpPr/>
          <p:nvPr/>
        </p:nvSpPr>
        <p:spPr>
          <a:xfrm flipH="false" flipV="false" rot="0">
            <a:off x="11862550" y="3525559"/>
            <a:ext cx="2743318" cy="5527379"/>
          </a:xfrm>
          <a:custGeom>
            <a:avLst/>
            <a:gdLst/>
            <a:ahLst/>
            <a:cxnLst/>
            <a:rect r="r" b="b" t="t" l="l"/>
            <a:pathLst>
              <a:path h="5527379" w="2743318">
                <a:moveTo>
                  <a:pt x="0" y="0"/>
                </a:moveTo>
                <a:lnTo>
                  <a:pt x="2743318" y="0"/>
                </a:lnTo>
                <a:lnTo>
                  <a:pt x="2743318" y="5527379"/>
                </a:lnTo>
                <a:lnTo>
                  <a:pt x="0" y="5527379"/>
                </a:lnTo>
                <a:lnTo>
                  <a:pt x="0" y="0"/>
                </a:lnTo>
                <a:close/>
              </a:path>
            </a:pathLst>
          </a:custGeom>
          <a:blipFill>
            <a:blip r:embed="rId5"/>
            <a:stretch>
              <a:fillRect l="0" t="0" r="0" b="0"/>
            </a:stretch>
          </a:blipFill>
        </p:spPr>
      </p:sp>
      <p:sp>
        <p:nvSpPr>
          <p:cNvPr name="TextBox 30" id="30"/>
          <p:cNvSpPr txBox="true"/>
          <p:nvPr/>
        </p:nvSpPr>
        <p:spPr>
          <a:xfrm rot="0">
            <a:off x="1028700" y="445601"/>
            <a:ext cx="16230600" cy="1428943"/>
          </a:xfrm>
          <a:prstGeom prst="rect">
            <a:avLst/>
          </a:prstGeom>
        </p:spPr>
        <p:txBody>
          <a:bodyPr anchor="t" rtlCol="false" tIns="0" lIns="0" bIns="0" rIns="0">
            <a:spAutoFit/>
          </a:bodyPr>
          <a:lstStyle/>
          <a:p>
            <a:pPr algn="ctr" marL="0" indent="0" lvl="0">
              <a:lnSpc>
                <a:spcPts val="5764"/>
              </a:lnSpc>
              <a:spcBef>
                <a:spcPct val="0"/>
              </a:spcBef>
            </a:pPr>
            <a:r>
              <a:rPr lang="en-US" sz="4117">
                <a:solidFill>
                  <a:srgbClr val="FFFFFF"/>
                </a:solidFill>
                <a:latin typeface="Architype Van Der Leck"/>
                <a:ea typeface="Architype Van Der Leck"/>
                <a:cs typeface="Architype Van Der Leck"/>
                <a:sym typeface="Architype Van Der Leck"/>
              </a:rPr>
              <a:t> Pra-</a:t>
            </a:r>
            <a:r>
              <a:rPr lang="en-US" sz="4117" strike="noStrike" u="none">
                <a:solidFill>
                  <a:srgbClr val="FFFFFF"/>
                </a:solidFill>
                <a:latin typeface="Architype Van Der Leck"/>
                <a:ea typeface="Architype Van Der Leck"/>
                <a:cs typeface="Architype Van Der Leck"/>
                <a:sym typeface="Architype Van Der Leck"/>
              </a:rPr>
              <a:t>pemrosesan Data dan Eksplorasi Data</a:t>
            </a:r>
          </a:p>
        </p:txBody>
      </p:sp>
      <p:sp>
        <p:nvSpPr>
          <p:cNvPr name="TextBox 31" id="31"/>
          <p:cNvSpPr txBox="true"/>
          <p:nvPr/>
        </p:nvSpPr>
        <p:spPr>
          <a:xfrm rot="0">
            <a:off x="1594546" y="3019209"/>
            <a:ext cx="6343876" cy="340303"/>
          </a:xfrm>
          <a:prstGeom prst="rect">
            <a:avLst/>
          </a:prstGeom>
        </p:spPr>
        <p:txBody>
          <a:bodyPr anchor="t" rtlCol="false" tIns="0" lIns="0" bIns="0" rIns="0">
            <a:spAutoFit/>
          </a:bodyPr>
          <a:lstStyle/>
          <a:p>
            <a:pPr algn="ctr">
              <a:lnSpc>
                <a:spcPts val="2768"/>
              </a:lnSpc>
            </a:pPr>
            <a:r>
              <a:rPr lang="en-US" sz="1977">
                <a:solidFill>
                  <a:srgbClr val="FFFFFF"/>
                </a:solidFill>
                <a:latin typeface="Tomorrow"/>
                <a:ea typeface="Tomorrow"/>
                <a:cs typeface="Tomorrow"/>
                <a:sym typeface="Tomorrow"/>
              </a:rPr>
              <a:t>Mengecek informasi awal dataset </a:t>
            </a:r>
          </a:p>
        </p:txBody>
      </p:sp>
      <p:sp>
        <p:nvSpPr>
          <p:cNvPr name="TextBox 32" id="32"/>
          <p:cNvSpPr txBox="true"/>
          <p:nvPr/>
        </p:nvSpPr>
        <p:spPr>
          <a:xfrm rot="0">
            <a:off x="9209119" y="2895048"/>
            <a:ext cx="8050181" cy="332740"/>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Tomorrow"/>
                <a:ea typeface="Tomorrow"/>
                <a:cs typeface="Tomorrow"/>
                <a:sym typeface="Tomorrow"/>
              </a:rPr>
              <a:t>Menghapus nilai-nilai yang kosong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2278106"/>
            <a:ext cx="16230600" cy="6980194"/>
            <a:chOff x="0" y="0"/>
            <a:chExt cx="4274726" cy="1838405"/>
          </a:xfrm>
        </p:grpSpPr>
        <p:sp>
          <p:nvSpPr>
            <p:cNvPr name="Freeform 4" id="4"/>
            <p:cNvSpPr/>
            <p:nvPr/>
          </p:nvSpPr>
          <p:spPr>
            <a:xfrm flipH="false" flipV="false" rot="0">
              <a:off x="0" y="0"/>
              <a:ext cx="4274726" cy="1838405"/>
            </a:xfrm>
            <a:custGeom>
              <a:avLst/>
              <a:gdLst/>
              <a:ahLst/>
              <a:cxnLst/>
              <a:rect r="r" b="b" t="t" l="l"/>
              <a:pathLst>
                <a:path h="1838405" w="4274726">
                  <a:moveTo>
                    <a:pt x="0" y="0"/>
                  </a:moveTo>
                  <a:lnTo>
                    <a:pt x="4274726" y="0"/>
                  </a:lnTo>
                  <a:lnTo>
                    <a:pt x="4274726" y="1838405"/>
                  </a:lnTo>
                  <a:lnTo>
                    <a:pt x="0" y="1838405"/>
                  </a:lnTo>
                  <a:close/>
                </a:path>
              </a:pathLst>
            </a:custGeom>
            <a:solidFill>
              <a:srgbClr val="FFFFFF">
                <a:alpha val="10980"/>
              </a:srgbClr>
            </a:solidFill>
          </p:spPr>
        </p:sp>
        <p:sp>
          <p:nvSpPr>
            <p:cNvPr name="TextBox 5" id="5"/>
            <p:cNvSpPr txBox="true"/>
            <p:nvPr/>
          </p:nvSpPr>
          <p:spPr>
            <a:xfrm>
              <a:off x="0" y="-47625"/>
              <a:ext cx="4274726" cy="1886030"/>
            </a:xfrm>
            <a:prstGeom prst="rect">
              <a:avLst/>
            </a:prstGeom>
          </p:spPr>
          <p:txBody>
            <a:bodyPr anchor="ctr" rtlCol="false" tIns="50800" lIns="50800" bIns="50800" rIns="50800"/>
            <a:lstStyle/>
            <a:p>
              <a:pPr algn="ctr">
                <a:lnSpc>
                  <a:spcPts val="2659"/>
                </a:lnSpc>
              </a:pPr>
              <a:r>
                <a:rPr lang="en-US" sz="1899">
                  <a:solidFill>
                    <a:srgbClr val="FFFFFF">
                      <a:alpha val="10980"/>
                    </a:srgbClr>
                  </a:solidFill>
                  <a:latin typeface="Tomorrow"/>
                  <a:ea typeface="Tomorrow"/>
                  <a:cs typeface="Tomorrow"/>
                  <a:sym typeface="Tomorrow"/>
                </a:rPr>
                <a:t>memvisualisasikan distribusi nilai kualitas udara (AQI Value) dan distribusi nilai partikel halus (PM2.5 AQI Value) dalam dataset, sehingga dapat dianalisis pola sebaran dan frekuensi nilai-nilai tersebut untuk memahami karakteristik polusi udara yang terjadi.</a:t>
              </a:r>
            </a:p>
          </p:txBody>
        </p:sp>
      </p:grpSp>
      <p:sp>
        <p:nvSpPr>
          <p:cNvPr name="Freeform 6" id="6"/>
          <p:cNvSpPr/>
          <p:nvPr/>
        </p:nvSpPr>
        <p:spPr>
          <a:xfrm flipH="true" flipV="false" rot="-10800000">
            <a:off x="-665027" y="-732621"/>
            <a:ext cx="6304504" cy="3522642"/>
          </a:xfrm>
          <a:custGeom>
            <a:avLst/>
            <a:gdLst/>
            <a:ahLst/>
            <a:cxnLst/>
            <a:rect r="r" b="b" t="t" l="l"/>
            <a:pathLst>
              <a:path h="3522642" w="6304504">
                <a:moveTo>
                  <a:pt x="6304504" y="0"/>
                </a:moveTo>
                <a:lnTo>
                  <a:pt x="0" y="0"/>
                </a:lnTo>
                <a:lnTo>
                  <a:pt x="0" y="3522642"/>
                </a:lnTo>
                <a:lnTo>
                  <a:pt x="6304504" y="3522642"/>
                </a:lnTo>
                <a:lnTo>
                  <a:pt x="6304504" y="0"/>
                </a:lnTo>
                <a:close/>
              </a:path>
            </a:pathLst>
          </a:custGeom>
          <a:blipFill>
            <a:blip r:embed="rId3"/>
            <a:stretch>
              <a:fillRect l="0" t="0" r="0" b="0"/>
            </a:stretch>
          </a:blipFill>
        </p:spPr>
      </p:sp>
      <p:grpSp>
        <p:nvGrpSpPr>
          <p:cNvPr name="Group 7" id="7"/>
          <p:cNvGrpSpPr/>
          <p:nvPr/>
        </p:nvGrpSpPr>
        <p:grpSpPr>
          <a:xfrm rot="-5400000">
            <a:off x="15600278" y="9552405"/>
            <a:ext cx="575234" cy="520425"/>
            <a:chOff x="0" y="0"/>
            <a:chExt cx="164921" cy="149207"/>
          </a:xfrm>
        </p:grpSpPr>
        <p:sp>
          <p:nvSpPr>
            <p:cNvPr name="Freeform 8" id="8"/>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9" id="9"/>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5400000">
            <a:off x="7531346" y="3856024"/>
            <a:ext cx="284953" cy="274803"/>
            <a:chOff x="0" y="0"/>
            <a:chExt cx="81697" cy="78786"/>
          </a:xfrm>
        </p:grpSpPr>
        <p:sp>
          <p:nvSpPr>
            <p:cNvPr name="Freeform 11" id="11"/>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2" id="12"/>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5400000">
            <a:off x="17116823" y="7881739"/>
            <a:ext cx="284953" cy="274803"/>
            <a:chOff x="0" y="0"/>
            <a:chExt cx="81697" cy="78786"/>
          </a:xfrm>
        </p:grpSpPr>
        <p:sp>
          <p:nvSpPr>
            <p:cNvPr name="Freeform 14" id="14"/>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5" id="15"/>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5400000">
            <a:off x="16383171" y="8506938"/>
            <a:ext cx="284953" cy="274803"/>
            <a:chOff x="0" y="0"/>
            <a:chExt cx="81697" cy="78786"/>
          </a:xfrm>
        </p:grpSpPr>
        <p:sp>
          <p:nvSpPr>
            <p:cNvPr name="Freeform 17" id="17"/>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8" id="18"/>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625138" y="1874544"/>
            <a:ext cx="807124" cy="80712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5470FF">
                    <a:alpha val="100000"/>
                  </a:srgbClr>
                </a:gs>
                <a:gs pos="100000">
                  <a:srgbClr val="1F3291">
                    <a:alpha val="100000"/>
                  </a:srgbClr>
                </a:gs>
              </a:gsLst>
              <a:lin ang="2700000"/>
            </a:gradFill>
          </p:spPr>
        </p:sp>
        <p:sp>
          <p:nvSpPr>
            <p:cNvPr name="TextBox 21" id="21"/>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ea typeface="Canva Sans"/>
                  <a:cs typeface="Canva Sans"/>
                  <a:sym typeface="Canva Sans"/>
                </a:rPr>
                <a:t>3</a:t>
              </a:r>
            </a:p>
          </p:txBody>
        </p:sp>
      </p:grpSp>
      <p:sp>
        <p:nvSpPr>
          <p:cNvPr name="Freeform 22" id="22"/>
          <p:cNvSpPr/>
          <p:nvPr/>
        </p:nvSpPr>
        <p:spPr>
          <a:xfrm flipH="false" flipV="false" rot="0">
            <a:off x="2165319" y="3085231"/>
            <a:ext cx="5980834" cy="4685038"/>
          </a:xfrm>
          <a:custGeom>
            <a:avLst/>
            <a:gdLst/>
            <a:ahLst/>
            <a:cxnLst/>
            <a:rect r="r" b="b" t="t" l="l"/>
            <a:pathLst>
              <a:path h="4685038" w="5980834">
                <a:moveTo>
                  <a:pt x="0" y="0"/>
                </a:moveTo>
                <a:lnTo>
                  <a:pt x="5980834" y="0"/>
                </a:lnTo>
                <a:lnTo>
                  <a:pt x="5980834" y="4685037"/>
                </a:lnTo>
                <a:lnTo>
                  <a:pt x="0" y="4685037"/>
                </a:lnTo>
                <a:lnTo>
                  <a:pt x="0" y="0"/>
                </a:lnTo>
                <a:close/>
              </a:path>
            </a:pathLst>
          </a:custGeom>
          <a:blipFill>
            <a:blip r:embed="rId4"/>
            <a:stretch>
              <a:fillRect l="0" t="0" r="-491" b="0"/>
            </a:stretch>
          </a:blipFill>
        </p:spPr>
      </p:sp>
      <p:sp>
        <p:nvSpPr>
          <p:cNvPr name="Freeform 23" id="23"/>
          <p:cNvSpPr/>
          <p:nvPr/>
        </p:nvSpPr>
        <p:spPr>
          <a:xfrm flipH="false" flipV="false" rot="0">
            <a:off x="10164556" y="3085231"/>
            <a:ext cx="5983552" cy="4685038"/>
          </a:xfrm>
          <a:custGeom>
            <a:avLst/>
            <a:gdLst/>
            <a:ahLst/>
            <a:cxnLst/>
            <a:rect r="r" b="b" t="t" l="l"/>
            <a:pathLst>
              <a:path h="4685038" w="5983552">
                <a:moveTo>
                  <a:pt x="0" y="0"/>
                </a:moveTo>
                <a:lnTo>
                  <a:pt x="5983552" y="0"/>
                </a:lnTo>
                <a:lnTo>
                  <a:pt x="5983552" y="4685037"/>
                </a:lnTo>
                <a:lnTo>
                  <a:pt x="0" y="4685037"/>
                </a:lnTo>
                <a:lnTo>
                  <a:pt x="0" y="0"/>
                </a:lnTo>
                <a:close/>
              </a:path>
            </a:pathLst>
          </a:custGeom>
          <a:blipFill>
            <a:blip r:embed="rId5"/>
            <a:stretch>
              <a:fillRect l="0" t="0" r="0" b="0"/>
            </a:stretch>
          </a:blipFill>
        </p:spPr>
      </p:sp>
      <p:sp>
        <p:nvSpPr>
          <p:cNvPr name="TextBox 24" id="24"/>
          <p:cNvSpPr txBox="true"/>
          <p:nvPr/>
        </p:nvSpPr>
        <p:spPr>
          <a:xfrm rot="0">
            <a:off x="1028700" y="445601"/>
            <a:ext cx="16230600" cy="1428943"/>
          </a:xfrm>
          <a:prstGeom prst="rect">
            <a:avLst/>
          </a:prstGeom>
        </p:spPr>
        <p:txBody>
          <a:bodyPr anchor="t" rtlCol="false" tIns="0" lIns="0" bIns="0" rIns="0">
            <a:spAutoFit/>
          </a:bodyPr>
          <a:lstStyle/>
          <a:p>
            <a:pPr algn="ctr" marL="0" indent="0" lvl="0">
              <a:lnSpc>
                <a:spcPts val="5764"/>
              </a:lnSpc>
              <a:spcBef>
                <a:spcPct val="0"/>
              </a:spcBef>
            </a:pPr>
            <a:r>
              <a:rPr lang="en-US" sz="4117">
                <a:solidFill>
                  <a:srgbClr val="FFFFFF"/>
                </a:solidFill>
                <a:latin typeface="Architype Van Der Leck"/>
                <a:ea typeface="Architype Van Der Leck"/>
                <a:cs typeface="Architype Van Der Leck"/>
                <a:sym typeface="Architype Van Der Leck"/>
              </a:rPr>
              <a:t> Pra-</a:t>
            </a:r>
            <a:r>
              <a:rPr lang="en-US" sz="4117" strike="noStrike" u="none">
                <a:solidFill>
                  <a:srgbClr val="FFFFFF"/>
                </a:solidFill>
                <a:latin typeface="Architype Van Der Leck"/>
                <a:ea typeface="Architype Van Der Leck"/>
                <a:cs typeface="Architype Van Der Leck"/>
                <a:sym typeface="Architype Van Der Leck"/>
              </a:rPr>
              <a:t>pemrosesan Data dan Eksplorasi Data</a:t>
            </a:r>
          </a:p>
        </p:txBody>
      </p:sp>
      <p:sp>
        <p:nvSpPr>
          <p:cNvPr name="TextBox 25" id="25"/>
          <p:cNvSpPr txBox="true"/>
          <p:nvPr/>
        </p:nvSpPr>
        <p:spPr>
          <a:xfrm rot="0">
            <a:off x="1523203" y="2478179"/>
            <a:ext cx="15068503" cy="415290"/>
          </a:xfrm>
          <a:prstGeom prst="rect">
            <a:avLst/>
          </a:prstGeom>
        </p:spPr>
        <p:txBody>
          <a:bodyPr anchor="t" rtlCol="false" tIns="0" lIns="0" bIns="0" rIns="0">
            <a:spAutoFit/>
          </a:bodyPr>
          <a:lstStyle/>
          <a:p>
            <a:pPr algn="ctr">
              <a:lnSpc>
                <a:spcPts val="3359"/>
              </a:lnSpc>
            </a:pPr>
            <a:r>
              <a:rPr lang="en-US" sz="2400">
                <a:solidFill>
                  <a:srgbClr val="FFFFFF"/>
                </a:solidFill>
                <a:latin typeface="Tomorrow"/>
                <a:ea typeface="Tomorrow"/>
                <a:cs typeface="Tomorrow"/>
                <a:sym typeface="Tomorrow"/>
              </a:rPr>
              <a:t>Menampilkan dua histogram dengan kurva KDE (Kernel Density Estimation) </a:t>
            </a:r>
          </a:p>
        </p:txBody>
      </p:sp>
      <p:sp>
        <p:nvSpPr>
          <p:cNvPr name="TextBox 26" id="26"/>
          <p:cNvSpPr txBox="true"/>
          <p:nvPr/>
        </p:nvSpPr>
        <p:spPr>
          <a:xfrm rot="0">
            <a:off x="2487225" y="7956678"/>
            <a:ext cx="13140458" cy="999490"/>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Tomorrow"/>
                <a:ea typeface="Tomorrow"/>
                <a:cs typeface="Tomorrow"/>
                <a:sym typeface="Tomorrow"/>
              </a:rPr>
              <a:t>memvisualisasikan distribusi nilai kualitas udara (AQI Value) dan distribusi nilai partikel halus (PM2.5 AQI Value) dalam dataset, sehingga dapat dianalisis pola sebaran dan frekuensi nilai-nilai tersebut untuk memahami karakteristik polusi udara yang terjadi.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2278106"/>
            <a:ext cx="16230600" cy="6980194"/>
            <a:chOff x="0" y="0"/>
            <a:chExt cx="4274726" cy="1838405"/>
          </a:xfrm>
        </p:grpSpPr>
        <p:sp>
          <p:nvSpPr>
            <p:cNvPr name="Freeform 4" id="4"/>
            <p:cNvSpPr/>
            <p:nvPr/>
          </p:nvSpPr>
          <p:spPr>
            <a:xfrm flipH="false" flipV="false" rot="0">
              <a:off x="0" y="0"/>
              <a:ext cx="4274726" cy="1838405"/>
            </a:xfrm>
            <a:custGeom>
              <a:avLst/>
              <a:gdLst/>
              <a:ahLst/>
              <a:cxnLst/>
              <a:rect r="r" b="b" t="t" l="l"/>
              <a:pathLst>
                <a:path h="1838405" w="4274726">
                  <a:moveTo>
                    <a:pt x="0" y="0"/>
                  </a:moveTo>
                  <a:lnTo>
                    <a:pt x="4274726" y="0"/>
                  </a:lnTo>
                  <a:lnTo>
                    <a:pt x="4274726" y="1838405"/>
                  </a:lnTo>
                  <a:lnTo>
                    <a:pt x="0" y="1838405"/>
                  </a:lnTo>
                  <a:close/>
                </a:path>
              </a:pathLst>
            </a:custGeom>
            <a:solidFill>
              <a:srgbClr val="FFFFFF">
                <a:alpha val="10980"/>
              </a:srgbClr>
            </a:solidFill>
          </p:spPr>
        </p:sp>
        <p:sp>
          <p:nvSpPr>
            <p:cNvPr name="TextBox 5" id="5"/>
            <p:cNvSpPr txBox="true"/>
            <p:nvPr/>
          </p:nvSpPr>
          <p:spPr>
            <a:xfrm>
              <a:off x="0" y="-47625"/>
              <a:ext cx="4274726" cy="1886030"/>
            </a:xfrm>
            <a:prstGeom prst="rect">
              <a:avLst/>
            </a:prstGeom>
          </p:spPr>
          <p:txBody>
            <a:bodyPr anchor="ctr" rtlCol="false" tIns="50800" lIns="50800" bIns="50800" rIns="50800"/>
            <a:lstStyle/>
            <a:p>
              <a:pPr algn="ctr">
                <a:lnSpc>
                  <a:spcPts val="2659"/>
                </a:lnSpc>
              </a:pPr>
              <a:r>
                <a:rPr lang="en-US" sz="1899">
                  <a:solidFill>
                    <a:srgbClr val="FFFFFF">
                      <a:alpha val="10980"/>
                    </a:srgbClr>
                  </a:solidFill>
                  <a:latin typeface="Tomorrow"/>
                  <a:ea typeface="Tomorrow"/>
                  <a:cs typeface="Tomorrow"/>
                  <a:sym typeface="Tomorrow"/>
                </a:rPr>
                <a:t>memvisualisasikan distribusi nilai kualitas udara (AQI Value) dan distribusi nilai partikel halus (PM2.5 AQI Value) dalam dataset, sehingga dapat dianalisis pola sebaran dan frekuensi nilai-nilai tersebut untuk memahami karakteristik polusi udara yang terjadi.</a:t>
              </a:r>
            </a:p>
          </p:txBody>
        </p:sp>
      </p:grpSp>
      <p:sp>
        <p:nvSpPr>
          <p:cNvPr name="Freeform 6" id="6"/>
          <p:cNvSpPr/>
          <p:nvPr/>
        </p:nvSpPr>
        <p:spPr>
          <a:xfrm flipH="true" flipV="false" rot="-10800000">
            <a:off x="-665027" y="-732621"/>
            <a:ext cx="6304504" cy="3522642"/>
          </a:xfrm>
          <a:custGeom>
            <a:avLst/>
            <a:gdLst/>
            <a:ahLst/>
            <a:cxnLst/>
            <a:rect r="r" b="b" t="t" l="l"/>
            <a:pathLst>
              <a:path h="3522642" w="6304504">
                <a:moveTo>
                  <a:pt x="6304504" y="0"/>
                </a:moveTo>
                <a:lnTo>
                  <a:pt x="0" y="0"/>
                </a:lnTo>
                <a:lnTo>
                  <a:pt x="0" y="3522642"/>
                </a:lnTo>
                <a:lnTo>
                  <a:pt x="6304504" y="3522642"/>
                </a:lnTo>
                <a:lnTo>
                  <a:pt x="6304504" y="0"/>
                </a:lnTo>
                <a:close/>
              </a:path>
            </a:pathLst>
          </a:custGeom>
          <a:blipFill>
            <a:blip r:embed="rId3"/>
            <a:stretch>
              <a:fillRect l="0" t="0" r="0" b="0"/>
            </a:stretch>
          </a:blipFill>
        </p:spPr>
      </p:sp>
      <p:grpSp>
        <p:nvGrpSpPr>
          <p:cNvPr name="Group 7" id="7"/>
          <p:cNvGrpSpPr/>
          <p:nvPr/>
        </p:nvGrpSpPr>
        <p:grpSpPr>
          <a:xfrm rot="-5400000">
            <a:off x="15600278" y="9552405"/>
            <a:ext cx="575234" cy="520425"/>
            <a:chOff x="0" y="0"/>
            <a:chExt cx="164921" cy="149207"/>
          </a:xfrm>
        </p:grpSpPr>
        <p:sp>
          <p:nvSpPr>
            <p:cNvPr name="Freeform 8" id="8"/>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9" id="9"/>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5400000">
            <a:off x="7531346" y="3856024"/>
            <a:ext cx="284953" cy="274803"/>
            <a:chOff x="0" y="0"/>
            <a:chExt cx="81697" cy="78786"/>
          </a:xfrm>
        </p:grpSpPr>
        <p:sp>
          <p:nvSpPr>
            <p:cNvPr name="Freeform 11" id="11"/>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2" id="12"/>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5400000">
            <a:off x="17116823" y="7881739"/>
            <a:ext cx="284953" cy="274803"/>
            <a:chOff x="0" y="0"/>
            <a:chExt cx="81697" cy="78786"/>
          </a:xfrm>
        </p:grpSpPr>
        <p:sp>
          <p:nvSpPr>
            <p:cNvPr name="Freeform 14" id="14"/>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5" id="15"/>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5400000">
            <a:off x="16383171" y="8506938"/>
            <a:ext cx="284953" cy="274803"/>
            <a:chOff x="0" y="0"/>
            <a:chExt cx="81697" cy="78786"/>
          </a:xfrm>
        </p:grpSpPr>
        <p:sp>
          <p:nvSpPr>
            <p:cNvPr name="Freeform 17" id="17"/>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8" id="18"/>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637099" y="1874544"/>
            <a:ext cx="783201" cy="807124"/>
            <a:chOff x="0" y="0"/>
            <a:chExt cx="788708" cy="812800"/>
          </a:xfrm>
        </p:grpSpPr>
        <p:sp>
          <p:nvSpPr>
            <p:cNvPr name="Freeform 20" id="20"/>
            <p:cNvSpPr/>
            <p:nvPr/>
          </p:nvSpPr>
          <p:spPr>
            <a:xfrm flipH="false" flipV="false" rot="0">
              <a:off x="0" y="0"/>
              <a:ext cx="788708" cy="812800"/>
            </a:xfrm>
            <a:custGeom>
              <a:avLst/>
              <a:gdLst/>
              <a:ahLst/>
              <a:cxnLst/>
              <a:rect r="r" b="b" t="t" l="l"/>
              <a:pathLst>
                <a:path h="812800" w="788708">
                  <a:moveTo>
                    <a:pt x="0" y="0"/>
                  </a:moveTo>
                  <a:lnTo>
                    <a:pt x="788708" y="0"/>
                  </a:lnTo>
                  <a:lnTo>
                    <a:pt x="788708" y="812800"/>
                  </a:lnTo>
                  <a:lnTo>
                    <a:pt x="0" y="812800"/>
                  </a:lnTo>
                  <a:close/>
                </a:path>
              </a:pathLst>
            </a:custGeom>
            <a:gradFill rotWithShape="true">
              <a:gsLst>
                <a:gs pos="0">
                  <a:srgbClr val="5470FF">
                    <a:alpha val="100000"/>
                  </a:srgbClr>
                </a:gs>
                <a:gs pos="100000">
                  <a:srgbClr val="1F3291">
                    <a:alpha val="100000"/>
                  </a:srgbClr>
                </a:gs>
              </a:gsLst>
              <a:lin ang="2700000"/>
            </a:gradFill>
          </p:spPr>
        </p:sp>
        <p:sp>
          <p:nvSpPr>
            <p:cNvPr name="TextBox 21" id="21"/>
            <p:cNvSpPr txBox="true"/>
            <p:nvPr/>
          </p:nvSpPr>
          <p:spPr>
            <a:xfrm>
              <a:off x="0" y="-38100"/>
              <a:ext cx="788708" cy="8509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ea typeface="Canva Sans"/>
                  <a:cs typeface="Canva Sans"/>
                  <a:sym typeface="Canva Sans"/>
                </a:rPr>
                <a:t>4</a:t>
              </a:r>
            </a:p>
          </p:txBody>
        </p:sp>
      </p:grpSp>
      <p:sp>
        <p:nvSpPr>
          <p:cNvPr name="Freeform 22" id="22"/>
          <p:cNvSpPr/>
          <p:nvPr/>
        </p:nvSpPr>
        <p:spPr>
          <a:xfrm flipH="false" flipV="false" rot="0">
            <a:off x="2342726" y="3085231"/>
            <a:ext cx="5636563" cy="4465587"/>
          </a:xfrm>
          <a:custGeom>
            <a:avLst/>
            <a:gdLst/>
            <a:ahLst/>
            <a:cxnLst/>
            <a:rect r="r" b="b" t="t" l="l"/>
            <a:pathLst>
              <a:path h="4465587" w="5636563">
                <a:moveTo>
                  <a:pt x="0" y="0"/>
                </a:moveTo>
                <a:lnTo>
                  <a:pt x="5636563" y="0"/>
                </a:lnTo>
                <a:lnTo>
                  <a:pt x="5636563" y="4465587"/>
                </a:lnTo>
                <a:lnTo>
                  <a:pt x="0" y="4465587"/>
                </a:lnTo>
                <a:lnTo>
                  <a:pt x="0" y="0"/>
                </a:lnTo>
                <a:close/>
              </a:path>
            </a:pathLst>
          </a:custGeom>
          <a:blipFill>
            <a:blip r:embed="rId4"/>
            <a:stretch>
              <a:fillRect l="0" t="0" r="0" b="0"/>
            </a:stretch>
          </a:blipFill>
        </p:spPr>
      </p:sp>
      <p:sp>
        <p:nvSpPr>
          <p:cNvPr name="Freeform 23" id="23"/>
          <p:cNvSpPr/>
          <p:nvPr/>
        </p:nvSpPr>
        <p:spPr>
          <a:xfrm flipH="false" flipV="false" rot="0">
            <a:off x="10902644" y="3085231"/>
            <a:ext cx="4985251" cy="4465587"/>
          </a:xfrm>
          <a:custGeom>
            <a:avLst/>
            <a:gdLst/>
            <a:ahLst/>
            <a:cxnLst/>
            <a:rect r="r" b="b" t="t" l="l"/>
            <a:pathLst>
              <a:path h="4465587" w="4985251">
                <a:moveTo>
                  <a:pt x="0" y="0"/>
                </a:moveTo>
                <a:lnTo>
                  <a:pt x="4985251" y="0"/>
                </a:lnTo>
                <a:lnTo>
                  <a:pt x="4985251" y="4465587"/>
                </a:lnTo>
                <a:lnTo>
                  <a:pt x="0" y="4465587"/>
                </a:lnTo>
                <a:lnTo>
                  <a:pt x="0" y="0"/>
                </a:lnTo>
                <a:close/>
              </a:path>
            </a:pathLst>
          </a:custGeom>
          <a:blipFill>
            <a:blip r:embed="rId5"/>
            <a:stretch>
              <a:fillRect l="0" t="0" r="0" b="0"/>
            </a:stretch>
          </a:blipFill>
        </p:spPr>
      </p:sp>
      <p:sp>
        <p:nvSpPr>
          <p:cNvPr name="TextBox 24" id="24"/>
          <p:cNvSpPr txBox="true"/>
          <p:nvPr/>
        </p:nvSpPr>
        <p:spPr>
          <a:xfrm rot="0">
            <a:off x="1028700" y="445601"/>
            <a:ext cx="16230600" cy="1428943"/>
          </a:xfrm>
          <a:prstGeom prst="rect">
            <a:avLst/>
          </a:prstGeom>
        </p:spPr>
        <p:txBody>
          <a:bodyPr anchor="t" rtlCol="false" tIns="0" lIns="0" bIns="0" rIns="0">
            <a:spAutoFit/>
          </a:bodyPr>
          <a:lstStyle/>
          <a:p>
            <a:pPr algn="ctr" marL="0" indent="0" lvl="0">
              <a:lnSpc>
                <a:spcPts val="5764"/>
              </a:lnSpc>
              <a:spcBef>
                <a:spcPct val="0"/>
              </a:spcBef>
            </a:pPr>
            <a:r>
              <a:rPr lang="en-US" sz="4117">
                <a:solidFill>
                  <a:srgbClr val="FFFFFF"/>
                </a:solidFill>
                <a:latin typeface="Architype Van Der Leck"/>
                <a:ea typeface="Architype Van Der Leck"/>
                <a:cs typeface="Architype Van Der Leck"/>
                <a:sym typeface="Architype Van Der Leck"/>
              </a:rPr>
              <a:t> Pra-</a:t>
            </a:r>
            <a:r>
              <a:rPr lang="en-US" sz="4117" strike="noStrike" u="none">
                <a:solidFill>
                  <a:srgbClr val="FFFFFF"/>
                </a:solidFill>
                <a:latin typeface="Architype Van Der Leck"/>
                <a:ea typeface="Architype Van Der Leck"/>
                <a:cs typeface="Architype Van Der Leck"/>
                <a:sym typeface="Architype Van Der Leck"/>
              </a:rPr>
              <a:t>pemrosesan Data dan Eksplorasi Data</a:t>
            </a:r>
          </a:p>
        </p:txBody>
      </p:sp>
      <p:sp>
        <p:nvSpPr>
          <p:cNvPr name="TextBox 25" id="25"/>
          <p:cNvSpPr txBox="true"/>
          <p:nvPr/>
        </p:nvSpPr>
        <p:spPr>
          <a:xfrm rot="0">
            <a:off x="1523203" y="2478179"/>
            <a:ext cx="15068503" cy="415290"/>
          </a:xfrm>
          <a:prstGeom prst="rect">
            <a:avLst/>
          </a:prstGeom>
        </p:spPr>
        <p:txBody>
          <a:bodyPr anchor="t" rtlCol="false" tIns="0" lIns="0" bIns="0" rIns="0">
            <a:spAutoFit/>
          </a:bodyPr>
          <a:lstStyle/>
          <a:p>
            <a:pPr algn="ctr">
              <a:lnSpc>
                <a:spcPts val="3359"/>
              </a:lnSpc>
            </a:pPr>
            <a:r>
              <a:rPr lang="en-US" sz="2400">
                <a:solidFill>
                  <a:srgbClr val="FFFFFF"/>
                </a:solidFill>
                <a:latin typeface="Tomorrow"/>
                <a:ea typeface="Tomorrow"/>
                <a:cs typeface="Tomorrow"/>
                <a:sym typeface="Tomorrow"/>
              </a:rPr>
              <a:t>Distribusi Nilai AQI Berdasarkan Kategori Kualitas Udara</a:t>
            </a:r>
          </a:p>
        </p:txBody>
      </p:sp>
      <p:sp>
        <p:nvSpPr>
          <p:cNvPr name="TextBox 26" id="26"/>
          <p:cNvSpPr txBox="true"/>
          <p:nvPr/>
        </p:nvSpPr>
        <p:spPr>
          <a:xfrm rot="0">
            <a:off x="1858561" y="7621749"/>
            <a:ext cx="14570878" cy="1332865"/>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Tomorrow"/>
                <a:ea typeface="Tomorrow"/>
                <a:cs typeface="Tomorrow"/>
                <a:sym typeface="Tomorrow"/>
              </a:rPr>
              <a:t>Scatt</a:t>
            </a:r>
            <a:r>
              <a:rPr lang="en-US" sz="1899">
                <a:solidFill>
                  <a:srgbClr val="FFFFFF"/>
                </a:solidFill>
                <a:latin typeface="Tomorrow"/>
                <a:ea typeface="Tomorrow"/>
                <a:cs typeface="Tomorrow"/>
                <a:sym typeface="Tomorrow"/>
              </a:rPr>
              <a:t>er plot digunakan untuk menunjukkan hubungan dan korelasi antara nilai AQI secara umum dengan nilai AQI PM2.5, sehingga memudahkan identifikasi pola atau keterkaitan di antara keduanya. Sementara itu, box plot digunakan untuk membandingkan distribusi nilai AQI pada berbagai kategori kualitas udara (seperti Good, Moderate, Unhealthy, dan lainnya), guna memvisualisasikan sebaran, median, serta outlier dalam setiap kategori.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DAGj-pNtnHs</dc:identifier>
  <dcterms:modified xsi:type="dcterms:W3CDTF">2011-08-01T06:04:30Z</dcterms:modified>
  <cp:revision>1</cp:revision>
  <dc:title>Dark Blue and White Dynamic Technology Presentation</dc:title>
</cp:coreProperties>
</file>