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4" r:id="rId4"/>
    <p:sldId id="289" r:id="rId5"/>
    <p:sldId id="274" r:id="rId6"/>
    <p:sldId id="267" r:id="rId7"/>
    <p:sldId id="295" r:id="rId8"/>
    <p:sldId id="291" r:id="rId9"/>
    <p:sldId id="290" r:id="rId10"/>
    <p:sldId id="292" r:id="rId11"/>
    <p:sldId id="293" r:id="rId12"/>
    <p:sldId id="294" r:id="rId13"/>
    <p:sldId id="296" r:id="rId14"/>
    <p:sldId id="268" r:id="rId15"/>
    <p:sldId id="298" r:id="rId16"/>
    <p:sldId id="280" r:id="rId17"/>
    <p:sldId id="27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288" r:id="rId35"/>
    <p:sldId id="283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9153712-2C93-40BD-A965-B0109D09706F}">
          <p14:sldIdLst>
            <p14:sldId id="256"/>
            <p14:sldId id="260"/>
            <p14:sldId id="264"/>
            <p14:sldId id="289"/>
            <p14:sldId id="274"/>
            <p14:sldId id="267"/>
            <p14:sldId id="295"/>
            <p14:sldId id="291"/>
            <p14:sldId id="290"/>
            <p14:sldId id="292"/>
            <p14:sldId id="293"/>
            <p14:sldId id="294"/>
            <p14:sldId id="296"/>
          </p14:sldIdLst>
        </p14:section>
        <p14:section name="未命名的章節" id="{34494EC4-D2C6-4E3A-8E1B-CA4A8900418F}">
          <p14:sldIdLst>
            <p14:sldId id="268"/>
            <p14:sldId id="298"/>
            <p14:sldId id="280"/>
            <p14:sldId id="27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288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53" autoAdjust="0"/>
    <p:restoredTop sz="96279" autoAdjust="0"/>
  </p:normalViewPr>
  <p:slideViewPr>
    <p:cSldViewPr snapToGrid="0">
      <p:cViewPr varScale="1">
        <p:scale>
          <a:sx n="117" d="100"/>
          <a:sy n="117" d="100"/>
        </p:scale>
        <p:origin x="6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E126BD67-E671-4133-9EE2-088E4B3549FF}" type="datetimeFigureOut">
              <a:rPr lang="zh-TW" altLang="en-US" smtClean="0"/>
              <a:pPr/>
              <a:t>2016/6/8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橢圓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橢圓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橢圓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A3F791B1-7038-4D5E-92C4-CDCB681C37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BD67-E671-4133-9EE2-088E4B3549FF}" type="datetimeFigureOut">
              <a:rPr lang="zh-TW" altLang="en-US" smtClean="0"/>
              <a:pPr/>
              <a:t>2016/6/8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91B1-7038-4D5E-92C4-CDCB681C37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23520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BD67-E671-4133-9EE2-088E4B3549FF}" type="datetimeFigureOut">
              <a:rPr lang="zh-TW" altLang="en-US" smtClean="0"/>
              <a:pPr/>
              <a:t>2016/6/8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91B1-7038-4D5E-92C4-CDCB681C37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126BD67-E671-4133-9EE2-088E4B3549FF}" type="datetimeFigureOut">
              <a:rPr lang="zh-TW" altLang="en-US" smtClean="0"/>
              <a:pPr/>
              <a:t>2016/6/8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3F791B1-7038-4D5E-92C4-CDCB681C37B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E126BD67-E671-4133-9EE2-088E4B3549FF}" type="datetimeFigureOut">
              <a:rPr lang="zh-TW" altLang="en-US" smtClean="0"/>
              <a:pPr/>
              <a:t>2016/6/8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橢圓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橢圓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橢圓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A3F791B1-7038-4D5E-92C4-CDCB681C37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BD67-E671-4133-9EE2-088E4B3549FF}" type="datetimeFigureOut">
              <a:rPr lang="zh-TW" altLang="en-US" smtClean="0"/>
              <a:pPr/>
              <a:t>2016/6/8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91B1-7038-4D5E-92C4-CDCB681C37B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BD67-E671-4133-9EE2-088E4B3549FF}" type="datetimeFigureOut">
              <a:rPr lang="zh-TW" altLang="en-US" smtClean="0"/>
              <a:pPr/>
              <a:t>2016/6/8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91B1-7038-4D5E-92C4-CDCB681C37B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26BD67-E671-4133-9EE2-088E4B3549FF}" type="datetimeFigureOut">
              <a:rPr lang="zh-TW" altLang="en-US" smtClean="0"/>
              <a:pPr/>
              <a:t>2016/6/8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3F791B1-7038-4D5E-92C4-CDCB681C37B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BD67-E671-4133-9EE2-088E4B3549FF}" type="datetimeFigureOut">
              <a:rPr lang="zh-TW" altLang="en-US" smtClean="0"/>
              <a:pPr/>
              <a:t>2016/6/8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91B1-7038-4D5E-92C4-CDCB681C37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126BD67-E671-4133-9EE2-088E4B3549FF}" type="datetimeFigureOut">
              <a:rPr lang="zh-TW" altLang="en-US" smtClean="0"/>
              <a:pPr/>
              <a:t>2016/6/8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3F791B1-7038-4D5E-92C4-CDCB681C37B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126BD67-E671-4133-9EE2-088E4B3549FF}" type="datetimeFigureOut">
              <a:rPr lang="zh-TW" altLang="en-US" smtClean="0"/>
              <a:pPr/>
              <a:t>2016/6/8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3F791B1-7038-4D5E-92C4-CDCB681C37B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126BD67-E671-4133-9EE2-088E4B3549FF}" type="datetimeFigureOut">
              <a:rPr lang="zh-TW" altLang="en-US" smtClean="0"/>
              <a:pPr/>
              <a:t>2016/6/8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3F791B1-7038-4D5E-92C4-CDCB681C37B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ctec.com/docs/linux/show-post-50128.html" TargetMode="External"/><Relationship Id="rId4" Type="http://schemas.openxmlformats.org/officeDocument/2006/relationships/hyperlink" Target="http://man7.org/linux/man-pages/man7/aio.7.html" TargetMode="External"/><Relationship Id="rId5" Type="http://schemas.openxmlformats.org/officeDocument/2006/relationships/hyperlink" Target="http://linux.die.net/man/7/ai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gmentfault.com/a/1190000003063859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848043"/>
            <a:ext cx="9144000" cy="2387600"/>
          </a:xfrm>
        </p:spPr>
        <p:txBody>
          <a:bodyPr/>
          <a:lstStyle/>
          <a:p>
            <a:pPr algn="ctr"/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Chapter 12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非同步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I/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Asynchronous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Input/Output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四種</a:t>
            </a:r>
            <a:r>
              <a:rPr lang="en-US" altLang="zh-TW" dirty="0" smtClean="0"/>
              <a:t>I/O</a:t>
            </a:r>
            <a:r>
              <a:rPr lang="zh-TW" altLang="en-US" dirty="0" smtClean="0"/>
              <a:t>的類型 </a:t>
            </a:r>
            <a:r>
              <a:rPr lang="en-US" altLang="zh-TW" dirty="0" smtClean="0"/>
              <a:t>(3/5)</a:t>
            </a:r>
            <a:r>
              <a:rPr lang="zh-TW" altLang="en-US" dirty="0" smtClean="0"/>
              <a:t>：同步非阻塞</a:t>
            </a:r>
            <a:r>
              <a:rPr lang="en-US" altLang="zh-TW" dirty="0" smtClean="0"/>
              <a:t>I/O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5146040"/>
          </a:xfrm>
        </p:spPr>
        <p:txBody>
          <a:bodyPr>
            <a:normAutofit/>
          </a:bodyPr>
          <a:lstStyle/>
          <a:p>
            <a:r>
              <a:rPr kumimoji="1" lang="zh-TW" altLang="en-US" dirty="0" smtClean="0">
                <a:solidFill>
                  <a:srgbClr val="7030A0"/>
                </a:solidFill>
              </a:rPr>
              <a:t>同步</a:t>
            </a:r>
            <a:r>
              <a:rPr kumimoji="1" lang="zh-TW" altLang="en-US" dirty="0">
                <a:solidFill>
                  <a:srgbClr val="00B050"/>
                </a:solidFill>
              </a:rPr>
              <a:t>非阻塞</a:t>
            </a:r>
            <a:r>
              <a:rPr kumimoji="1" lang="en-US" altLang="zh-TW" dirty="0">
                <a:solidFill>
                  <a:srgbClr val="00B050"/>
                </a:solidFill>
              </a:rPr>
              <a:t> </a:t>
            </a:r>
            <a:r>
              <a:rPr kumimoji="1" lang="en-US" altLang="zh-TW" dirty="0"/>
              <a:t>(</a:t>
            </a:r>
            <a:r>
              <a:rPr kumimoji="1" lang="en-US" altLang="zh-TW" dirty="0">
                <a:solidFill>
                  <a:srgbClr val="7030A0"/>
                </a:solidFill>
              </a:rPr>
              <a:t>Synchronous</a:t>
            </a:r>
            <a:r>
              <a:rPr kumimoji="1" lang="en-US" altLang="zh-TW" dirty="0"/>
              <a:t> </a:t>
            </a:r>
            <a:r>
              <a:rPr kumimoji="1" lang="en-US" altLang="zh-TW" dirty="0">
                <a:solidFill>
                  <a:srgbClr val="00B050"/>
                </a:solidFill>
              </a:rPr>
              <a:t>Non-blocking</a:t>
            </a:r>
            <a:r>
              <a:rPr kumimoji="1" lang="en-US" altLang="zh-TW" dirty="0" smtClean="0"/>
              <a:t>)</a:t>
            </a:r>
          </a:p>
          <a:p>
            <a:pPr lvl="2"/>
            <a:r>
              <a:rPr kumimoji="1" lang="zh-TW" altLang="en-US" dirty="0" smtClean="0"/>
              <a:t>系統程序在取得當下</a:t>
            </a:r>
            <a:r>
              <a:rPr kumimoji="1" lang="zh-TW" altLang="en-US" dirty="0" smtClean="0">
                <a:solidFill>
                  <a:srgbClr val="FF0000"/>
                </a:solidFill>
              </a:rPr>
              <a:t>可以取得的資料</a:t>
            </a:r>
            <a:r>
              <a:rPr kumimoji="1" lang="zh-TW" altLang="en-US" dirty="0" smtClean="0"/>
              <a:t>後，立刻回傳，亦即</a:t>
            </a:r>
            <a:r>
              <a:rPr kumimoji="1" lang="zh-TW" altLang="en-US" dirty="0" smtClean="0">
                <a:solidFill>
                  <a:srgbClr val="FF0000"/>
                </a:solidFill>
              </a:rPr>
              <a:t>不等全部</a:t>
            </a:r>
            <a:r>
              <a:rPr kumimoji="1" lang="zh-TW" altLang="en-US" dirty="0" smtClean="0"/>
              <a:t>資料傳輸完畢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>
                <a:solidFill>
                  <a:schemeClr val="bg2">
                    <a:lumMod val="25000"/>
                  </a:schemeClr>
                </a:solidFill>
              </a:rPr>
              <a:t>生活範例：不貪心的人，有多少算多少，不一定要全部</a:t>
            </a:r>
            <a:endParaRPr kumimoji="1" lang="en-US" altLang="zh-TW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32933" y="282786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216399" y="286197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Kernel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374466" y="282786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Device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365672" y="3360492"/>
            <a:ext cx="13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read()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41799" y="340011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No data ready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506133" y="3552064"/>
            <a:ext cx="165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370666" y="319862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system call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6222999" y="4049907"/>
            <a:ext cx="165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223000" y="3402097"/>
            <a:ext cx="165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Check device status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8213942" y="4656108"/>
            <a:ext cx="0" cy="83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708399" y="5087074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Data ready,</a:t>
            </a:r>
          </a:p>
          <a:p>
            <a:pPr algn="ctr"/>
            <a:r>
              <a:rPr lang="en-US" altLang="zh-TW" dirty="0" smtClean="0"/>
              <a:t>Copy data to user space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5206999" y="5733406"/>
            <a:ext cx="0" cy="74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213942" y="4535852"/>
            <a:ext cx="1151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</a:t>
            </a:r>
            <a:r>
              <a:rPr lang="en-US" altLang="zh-TW" dirty="0" smtClean="0"/>
              <a:t>ata transfer to kernel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241800" y="64452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Copy complete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20" idx="1"/>
          </p:cNvCxnSpPr>
          <p:nvPr/>
        </p:nvCxnSpPr>
        <p:spPr>
          <a:xfrm flipH="1">
            <a:off x="2421467" y="6629868"/>
            <a:ext cx="1820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345266" y="622602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Return OK</a:t>
            </a:r>
            <a:endParaRPr lang="zh-TW" altLang="en-US" dirty="0"/>
          </a:p>
        </p:txBody>
      </p:sp>
      <p:sp>
        <p:nvSpPr>
          <p:cNvPr id="23" name="左大括弧 22"/>
          <p:cNvSpPr/>
          <p:nvPr/>
        </p:nvSpPr>
        <p:spPr>
          <a:xfrm>
            <a:off x="1195621" y="3256546"/>
            <a:ext cx="315680" cy="348969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98762" y="4184594"/>
            <a:ext cx="1308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Process repeatedly calls read(), until OK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289900" y="6191660"/>
            <a:ext cx="137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Process data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506133" y="3685434"/>
            <a:ext cx="171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472266" y="3691978"/>
            <a:ext cx="164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EAGAIN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391917" y="4222440"/>
            <a:ext cx="13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read()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2532378" y="4414012"/>
            <a:ext cx="165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2396911" y="406057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system call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>
          <a:xfrm flipH="1">
            <a:off x="2532378" y="4547382"/>
            <a:ext cx="171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2498511" y="4553926"/>
            <a:ext cx="164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EAGAIN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278628" y="432902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No data ready</a:t>
            </a:r>
            <a:endParaRPr lang="zh-TW" altLang="en-US" dirty="0"/>
          </a:p>
        </p:txBody>
      </p:sp>
      <p:cxnSp>
        <p:nvCxnSpPr>
          <p:cNvPr id="35" name="直線單箭頭接點 34"/>
          <p:cNvCxnSpPr/>
          <p:nvPr/>
        </p:nvCxnSpPr>
        <p:spPr>
          <a:xfrm flipH="1">
            <a:off x="6172200" y="4439769"/>
            <a:ext cx="171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6288834" y="4419076"/>
            <a:ext cx="164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Device ready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375837" y="5119158"/>
            <a:ext cx="13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read()</a:t>
            </a:r>
            <a:endParaRPr lang="zh-TW" altLang="en-US" dirty="0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2516298" y="5310730"/>
            <a:ext cx="165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2380831" y="495729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system call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09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四種</a:t>
            </a:r>
            <a:r>
              <a:rPr lang="en-US" altLang="zh-TW" dirty="0" smtClean="0"/>
              <a:t>I/O</a:t>
            </a:r>
            <a:r>
              <a:rPr lang="zh-TW" altLang="en-US" dirty="0" smtClean="0"/>
              <a:t>的類型 </a:t>
            </a:r>
            <a:r>
              <a:rPr lang="en-US" altLang="zh-TW" dirty="0" smtClean="0"/>
              <a:t>(4/5)</a:t>
            </a:r>
            <a:r>
              <a:rPr lang="zh-TW" altLang="en-US" dirty="0" smtClean="0"/>
              <a:t>：非同步阻塞</a:t>
            </a:r>
            <a:r>
              <a:rPr lang="en-US" altLang="zh-TW" dirty="0" smtClean="0"/>
              <a:t>I/O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417638"/>
            <a:ext cx="9956800" cy="5328602"/>
          </a:xfrm>
        </p:spPr>
        <p:txBody>
          <a:bodyPr>
            <a:normAutofit/>
          </a:bodyPr>
          <a:lstStyle/>
          <a:p>
            <a:r>
              <a:rPr kumimoji="1" lang="zh-TW" altLang="en-US" dirty="0" smtClean="0">
                <a:solidFill>
                  <a:srgbClr val="0070C0"/>
                </a:solidFill>
              </a:rPr>
              <a:t>非同步</a:t>
            </a:r>
            <a:r>
              <a:rPr kumimoji="1" lang="zh-TW" altLang="en-US" dirty="0">
                <a:solidFill>
                  <a:srgbClr val="FF0000"/>
                </a:solidFill>
              </a:rPr>
              <a:t>阻塞</a:t>
            </a:r>
            <a:r>
              <a:rPr kumimoji="1" lang="en-US" altLang="zh-TW" dirty="0"/>
              <a:t> (</a:t>
            </a:r>
            <a:r>
              <a:rPr kumimoji="1" lang="en-US" altLang="zh-TW" dirty="0">
                <a:solidFill>
                  <a:srgbClr val="0070C0"/>
                </a:solidFill>
              </a:rPr>
              <a:t>Asynchronous</a:t>
            </a:r>
            <a:r>
              <a:rPr kumimoji="1" lang="en-US" altLang="zh-TW" dirty="0"/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Blocking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zh-TW" altLang="en-US" dirty="0" smtClean="0"/>
              <a:t>系統程序僅將</a:t>
            </a:r>
            <a:r>
              <a:rPr kumimoji="1" lang="en-US" altLang="zh-TW" dirty="0" smtClean="0">
                <a:solidFill>
                  <a:srgbClr val="FF0000"/>
                </a:solidFill>
              </a:rPr>
              <a:t>I/O</a:t>
            </a:r>
            <a:r>
              <a:rPr kumimoji="1" lang="zh-TW" altLang="en-US" dirty="0" smtClean="0">
                <a:solidFill>
                  <a:srgbClr val="FF0000"/>
                </a:solidFill>
              </a:rPr>
              <a:t>需求提出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>
                <a:solidFill>
                  <a:srgbClr val="FF0000"/>
                </a:solidFill>
              </a:rPr>
              <a:t>不等任何資料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，資料的傳輸由</a:t>
            </a:r>
            <a:r>
              <a:rPr kumimoji="1" lang="en-US" altLang="zh-TW" dirty="0" smtClean="0">
                <a:solidFill>
                  <a:srgbClr val="FF0000"/>
                </a:solidFill>
              </a:rPr>
              <a:t>select, poll, </a:t>
            </a:r>
            <a:r>
              <a:rPr kumimoji="1" lang="en-US" altLang="zh-TW" dirty="0" err="1" smtClean="0">
                <a:solidFill>
                  <a:srgbClr val="FF0000"/>
                </a:solidFill>
              </a:rPr>
              <a:t>epoll</a:t>
            </a:r>
            <a:r>
              <a:rPr kumimoji="1" lang="zh-TW" altLang="en-US" dirty="0" smtClean="0"/>
              <a:t>等</a:t>
            </a:r>
            <a:r>
              <a:rPr kumimoji="1" lang="zh-TW" altLang="en-US" dirty="0" smtClean="0">
                <a:solidFill>
                  <a:srgbClr val="FF0000"/>
                </a:solidFill>
              </a:rPr>
              <a:t>阻塞的方式完成</a:t>
            </a:r>
            <a:r>
              <a:rPr kumimoji="1" lang="zh-TW" altLang="en-US" dirty="0" smtClean="0"/>
              <a:t>。又稱為</a:t>
            </a:r>
            <a:r>
              <a:rPr kumimoji="1" lang="en-US" altLang="zh-TW" dirty="0" smtClean="0"/>
              <a:t>I/O Multiplexing </a:t>
            </a:r>
            <a:r>
              <a:rPr kumimoji="1" lang="zh-TW" altLang="en-US" dirty="0" smtClean="0"/>
              <a:t>，主要應用於多重通道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>
                <a:solidFill>
                  <a:schemeClr val="bg2">
                    <a:lumMod val="25000"/>
                  </a:schemeClr>
                </a:solidFill>
              </a:rPr>
              <a:t>生活例子：有權某的人，一開始不奢望，但是逐漸獲得全部想要的</a:t>
            </a:r>
            <a:endParaRPr kumimoji="1" lang="en-US" altLang="zh-TW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32933" y="295681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216399" y="299091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Kernel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374466" y="295681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Device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239099" y="3489435"/>
            <a:ext cx="13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aio_read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41799" y="352906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No data ready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506133" y="3681007"/>
            <a:ext cx="165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345266" y="332830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system call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6223000" y="4411356"/>
            <a:ext cx="165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040968" y="3804126"/>
            <a:ext cx="202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Select/Poll until device ready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8204200" y="4381819"/>
            <a:ext cx="0" cy="83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708399" y="4995323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Data ready,</a:t>
            </a:r>
          </a:p>
          <a:p>
            <a:pPr algn="ctr"/>
            <a:r>
              <a:rPr lang="en-US" altLang="zh-TW" dirty="0" smtClean="0"/>
              <a:t>Copy data to user space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5206999" y="5641655"/>
            <a:ext cx="0" cy="74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229601" y="4292687"/>
            <a:ext cx="1151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</a:t>
            </a:r>
            <a:r>
              <a:rPr lang="en-US" altLang="zh-TW" dirty="0" smtClean="0"/>
              <a:t>ata transfer to kernel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241800" y="635345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Copy complete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20" idx="1"/>
          </p:cNvCxnSpPr>
          <p:nvPr/>
        </p:nvCxnSpPr>
        <p:spPr>
          <a:xfrm flipH="1">
            <a:off x="2421467" y="6538117"/>
            <a:ext cx="1820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345266" y="613427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Deliver signal</a:t>
            </a:r>
            <a:endParaRPr lang="zh-TW" altLang="en-US" dirty="0"/>
          </a:p>
        </p:txBody>
      </p:sp>
      <p:sp>
        <p:nvSpPr>
          <p:cNvPr id="23" name="左大括弧 22"/>
          <p:cNvSpPr/>
          <p:nvPr/>
        </p:nvSpPr>
        <p:spPr>
          <a:xfrm>
            <a:off x="1220047" y="3385489"/>
            <a:ext cx="291253" cy="32196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76631" y="4450457"/>
            <a:ext cx="1213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Process continues executing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289900" y="5707041"/>
            <a:ext cx="1378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Signal handler process data</a:t>
            </a:r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5249332" y="3838096"/>
            <a:ext cx="0" cy="57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2506134" y="3838096"/>
            <a:ext cx="1659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2345266" y="388737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return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38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四種</a:t>
            </a:r>
            <a:r>
              <a:rPr lang="en-US" altLang="zh-TW" dirty="0" smtClean="0"/>
              <a:t>I/O</a:t>
            </a:r>
            <a:r>
              <a:rPr lang="zh-TW" altLang="en-US" dirty="0" smtClean="0"/>
              <a:t>的類型 </a:t>
            </a:r>
            <a:r>
              <a:rPr lang="en-US" altLang="zh-TW" dirty="0" smtClean="0"/>
              <a:t>(5/5)</a:t>
            </a:r>
            <a:r>
              <a:rPr lang="zh-TW" altLang="en-US" dirty="0" smtClean="0"/>
              <a:t>：非同步非阻塞</a:t>
            </a:r>
            <a:r>
              <a:rPr lang="en-US" altLang="zh-TW" dirty="0" smtClean="0"/>
              <a:t>I/O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599" y="1417639"/>
            <a:ext cx="11057467" cy="5328602"/>
          </a:xfrm>
        </p:spPr>
        <p:txBody>
          <a:bodyPr>
            <a:normAutofit/>
          </a:bodyPr>
          <a:lstStyle/>
          <a:p>
            <a:r>
              <a:rPr kumimoji="1" lang="zh-TW" altLang="en-US" dirty="0" smtClean="0">
                <a:solidFill>
                  <a:srgbClr val="0070C0"/>
                </a:solidFill>
              </a:rPr>
              <a:t>非同步</a:t>
            </a:r>
            <a:r>
              <a:rPr kumimoji="1" lang="zh-TW" altLang="en-US" dirty="0">
                <a:solidFill>
                  <a:srgbClr val="00B050"/>
                </a:solidFill>
              </a:rPr>
              <a:t>非阻塞</a:t>
            </a:r>
            <a:r>
              <a:rPr kumimoji="1" lang="en-US" altLang="zh-TW" dirty="0">
                <a:solidFill>
                  <a:srgbClr val="00B050"/>
                </a:solidFill>
              </a:rPr>
              <a:t> </a:t>
            </a:r>
            <a:r>
              <a:rPr kumimoji="1" lang="en-US" altLang="zh-TW" dirty="0"/>
              <a:t>(</a:t>
            </a:r>
            <a:r>
              <a:rPr kumimoji="1" lang="en-US" altLang="zh-TW" dirty="0">
                <a:solidFill>
                  <a:srgbClr val="0070C0"/>
                </a:solidFill>
              </a:rPr>
              <a:t>Asynchronous</a:t>
            </a:r>
            <a:r>
              <a:rPr kumimoji="1" lang="en-US" altLang="zh-TW" dirty="0"/>
              <a:t> </a:t>
            </a:r>
            <a:r>
              <a:rPr kumimoji="1" lang="en-US" altLang="zh-TW" dirty="0">
                <a:solidFill>
                  <a:srgbClr val="00B050"/>
                </a:solidFill>
              </a:rPr>
              <a:t>Non-blocking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zh-TW" altLang="en-US" dirty="0" smtClean="0"/>
              <a:t>系統程序僅將</a:t>
            </a:r>
            <a:r>
              <a:rPr kumimoji="1" lang="en-US" altLang="zh-TW" dirty="0" smtClean="0">
                <a:solidFill>
                  <a:srgbClr val="FF0000"/>
                </a:solidFill>
              </a:rPr>
              <a:t>I/O</a:t>
            </a:r>
            <a:r>
              <a:rPr kumimoji="1" lang="zh-TW" altLang="en-US" dirty="0" smtClean="0">
                <a:solidFill>
                  <a:srgbClr val="FF0000"/>
                </a:solidFill>
              </a:rPr>
              <a:t>需求提出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>
                <a:solidFill>
                  <a:srgbClr val="FF0000"/>
                </a:solidFill>
              </a:rPr>
              <a:t>不等任何資料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，當資料備齊作業系統核心會用</a:t>
            </a:r>
            <a:r>
              <a:rPr kumimoji="1" lang="zh-TW" altLang="en-US" dirty="0" smtClean="0">
                <a:solidFill>
                  <a:srgbClr val="FF0000"/>
                </a:solidFill>
              </a:rPr>
              <a:t>事後通知的方式</a:t>
            </a:r>
            <a:r>
              <a:rPr kumimoji="1" lang="zh-TW" altLang="en-US" dirty="0" smtClean="0"/>
              <a:t>，例如</a:t>
            </a:r>
            <a:r>
              <a:rPr kumimoji="1" lang="en-US" altLang="zh-TW" dirty="0" smtClean="0">
                <a:solidFill>
                  <a:srgbClr val="FF0000"/>
                </a:solidFill>
              </a:rPr>
              <a:t>signal</a:t>
            </a:r>
            <a:r>
              <a:rPr kumimoji="1" lang="zh-TW" altLang="en-US" dirty="0" smtClean="0">
                <a:solidFill>
                  <a:srgbClr val="FF0000"/>
                </a:solidFill>
              </a:rPr>
              <a:t>、</a:t>
            </a:r>
            <a:r>
              <a:rPr kumimoji="1" lang="en-US" altLang="zh-TW" dirty="0" smtClean="0">
                <a:solidFill>
                  <a:srgbClr val="FF0000"/>
                </a:solidFill>
              </a:rPr>
              <a:t>callback function</a:t>
            </a:r>
            <a:r>
              <a:rPr kumimoji="1" lang="zh-TW" altLang="en-US" dirty="0" smtClean="0"/>
              <a:t>等</a:t>
            </a:r>
            <a:r>
              <a:rPr kumimoji="1" lang="zh-TW" altLang="en-US" b="1" dirty="0" smtClean="0"/>
              <a:t>，</a:t>
            </a:r>
            <a:r>
              <a:rPr kumimoji="1" lang="zh-TW" altLang="en-US" dirty="0" smtClean="0"/>
              <a:t>使應用程式知道該次</a:t>
            </a:r>
            <a:r>
              <a:rPr kumimoji="1" lang="en-US" altLang="zh-TW" dirty="0" smtClean="0"/>
              <a:t>I/O</a:t>
            </a:r>
            <a:r>
              <a:rPr kumimoji="1" lang="zh-TW" altLang="en-US" dirty="0" smtClean="0"/>
              <a:t>已有資料可使用。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>
                <a:solidFill>
                  <a:schemeClr val="bg2">
                    <a:lumMod val="25000"/>
                  </a:schemeClr>
                </a:solidFill>
              </a:rPr>
              <a:t>生活例子：主管級人物，吩咐屬下完成某項任務。屬下完成任務後，回報進度。</a:t>
            </a:r>
            <a:endParaRPr kumimoji="1" lang="en-US" altLang="zh-TW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32933" y="295681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216399" y="299091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Kernel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374466" y="295681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Device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239099" y="3489435"/>
            <a:ext cx="13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aio_read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41799" y="352906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No data ready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2506133" y="3681007"/>
            <a:ext cx="165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2345266" y="332830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system call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6223000" y="4305842"/>
            <a:ext cx="165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8204200" y="4381819"/>
            <a:ext cx="0" cy="83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3708399" y="4995323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Data ready,</a:t>
            </a:r>
          </a:p>
          <a:p>
            <a:pPr algn="ctr"/>
            <a:r>
              <a:rPr lang="en-US" altLang="zh-TW" dirty="0" smtClean="0"/>
              <a:t>Copy data to user space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5206999" y="5641655"/>
            <a:ext cx="0" cy="74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229601" y="4292687"/>
            <a:ext cx="1151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</a:t>
            </a:r>
            <a:r>
              <a:rPr lang="en-US" altLang="zh-TW" dirty="0" smtClean="0"/>
              <a:t>ata transfer to kernel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241800" y="635345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Copy complete</a:t>
            </a:r>
            <a:endParaRPr lang="zh-TW" altLang="en-US" dirty="0"/>
          </a:p>
        </p:txBody>
      </p:sp>
      <p:cxnSp>
        <p:nvCxnSpPr>
          <p:cNvPr id="21" name="直線單箭頭接點 20"/>
          <p:cNvCxnSpPr>
            <a:stCxn id="20" idx="1"/>
          </p:cNvCxnSpPr>
          <p:nvPr/>
        </p:nvCxnSpPr>
        <p:spPr>
          <a:xfrm flipH="1">
            <a:off x="2421467" y="6538117"/>
            <a:ext cx="1820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345266" y="613427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Deliver signal</a:t>
            </a:r>
            <a:endParaRPr lang="zh-TW" altLang="en-US" dirty="0"/>
          </a:p>
        </p:txBody>
      </p:sp>
      <p:sp>
        <p:nvSpPr>
          <p:cNvPr id="23" name="左大括弧 22"/>
          <p:cNvSpPr/>
          <p:nvPr/>
        </p:nvSpPr>
        <p:spPr>
          <a:xfrm>
            <a:off x="1220047" y="3385489"/>
            <a:ext cx="291253" cy="32196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76631" y="4450457"/>
            <a:ext cx="1213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Process continues executing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289900" y="5707041"/>
            <a:ext cx="1378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Signal handler process data</a:t>
            </a:r>
            <a:endParaRPr lang="zh-TW" altLang="en-US" dirty="0"/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2506134" y="3838096"/>
            <a:ext cx="1659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2345266" y="388737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return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040968" y="3714772"/>
            <a:ext cx="202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Check device status</a:t>
            </a:r>
            <a:endParaRPr lang="zh-TW" altLang="en-US" dirty="0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8204200" y="4381819"/>
            <a:ext cx="0" cy="83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6172201" y="4450457"/>
            <a:ext cx="171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6255807" y="4485013"/>
            <a:ext cx="164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Device ready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68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46760" y="1890939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12.1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的特</a:t>
            </a: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性</a:t>
            </a:r>
            <a:endParaRPr lang="zh-TW" altLang="zh-TW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12.2 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四種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的類</a:t>
            </a: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型</a:t>
            </a:r>
            <a:endParaRPr lang="zh-TW" altLang="zh-TW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12.3 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非同步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相關函數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12.4 </a:t>
            </a:r>
            <a:r>
              <a:rPr lang="zh-TW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非同步</a:t>
            </a:r>
            <a:r>
              <a:rPr lang="en-US" altLang="zh-TW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程式範例</a:t>
            </a:r>
            <a:endParaRPr lang="zh-TW" altLang="en-US" dirty="0">
              <a:solidFill>
                <a:schemeClr val="tx2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1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非同步</a:t>
            </a:r>
            <a:r>
              <a:rPr lang="en-US" altLang="zh-TW" dirty="0" smtClean="0"/>
              <a:t>I/O (1/7)</a:t>
            </a:r>
            <a:br>
              <a:rPr lang="en-US" altLang="zh-TW" dirty="0" smtClean="0"/>
            </a:br>
            <a:r>
              <a:rPr lang="en-US" altLang="zh-TW" dirty="0" smtClean="0"/>
              <a:t>Asynchronous </a:t>
            </a:r>
            <a:r>
              <a:rPr lang="en-US" altLang="zh-TW" dirty="0"/>
              <a:t>non-blocking I/O (AIO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</a:t>
            </a:r>
            <a:r>
              <a:rPr lang="zh-TW" altLang="en-US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裝</a:t>
            </a:r>
            <a:r>
              <a:rPr lang="zh-TW" altLang="en-US" sz="1700" dirty="0">
                <a:latin typeface="標楷體" panose="03000509000000000000" pitchFamily="65" charset="-120"/>
                <a:ea typeface="標楷體" panose="03000509000000000000" pitchFamily="65" charset="-120"/>
              </a:rPr>
              <a:t>置</a:t>
            </a:r>
            <a:r>
              <a:rPr lang="zh-TW" altLang="en-US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比</a:t>
            </a:r>
            <a:r>
              <a:rPr lang="en-US" altLang="zh-TW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CPU</a:t>
            </a:r>
            <a:r>
              <a:rPr lang="zh-TW" altLang="en-US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慢很多，所以</a:t>
            </a:r>
            <a:r>
              <a:rPr lang="en-US" altLang="zh-TW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AIO</a:t>
            </a:r>
            <a:r>
              <a:rPr lang="zh-TW" altLang="en-US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可有効加速應用程式執行效率</a:t>
            </a:r>
            <a:endParaRPr lang="en-US" altLang="zh-TW" sz="17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缺點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容易出錯，由其資源衝突，因此需要使用</a:t>
            </a:r>
            <a:r>
              <a:rPr lang="en-US" altLang="zh-TW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Mutual Exclusion, Semaphores</a:t>
            </a:r>
            <a:r>
              <a:rPr lang="zh-TW" altLang="en-US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等機制保護資源</a:t>
            </a:r>
            <a:endParaRPr lang="en-US" altLang="zh-TW" sz="17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需要設計回調函數</a:t>
            </a:r>
            <a:r>
              <a:rPr lang="en-US" altLang="zh-TW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callback function</a:t>
            </a:r>
            <a:r>
              <a:rPr lang="en-US" altLang="zh-TW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、指定</a:t>
            </a:r>
            <a:r>
              <a:rPr lang="en-US" altLang="zh-TW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</a:t>
            </a:r>
            <a:r>
              <a:rPr lang="zh-TW" altLang="en-US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完成通知用</a:t>
            </a:r>
            <a:r>
              <a:rPr lang="en-US" altLang="zh-TW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Signal</a:t>
            </a:r>
            <a:r>
              <a:rPr lang="zh-TW" altLang="en-US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等方式進行回應</a:t>
            </a:r>
            <a:endParaRPr lang="en-US" altLang="zh-TW" sz="17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類型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Process, Polling, Select/poll loops, Signals (Linux, BSD), Callback functions (Mac OS), completion queues/ports (Solaris)</a:t>
            </a:r>
          </a:p>
          <a:p>
            <a:pPr lvl="1"/>
            <a:r>
              <a:rPr lang="zh-TW" altLang="en-US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主要可以分為：</a:t>
            </a:r>
            <a:r>
              <a:rPr lang="en-US" altLang="zh-TW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Polling</a:t>
            </a:r>
            <a:r>
              <a:rPr lang="en-US" altLang="zh-TW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和 </a:t>
            </a:r>
            <a:r>
              <a:rPr lang="en-US" altLang="zh-TW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Interrupt-Driven</a:t>
            </a:r>
            <a:r>
              <a:rPr lang="en-US" altLang="zh-TW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(</a:t>
            </a:r>
            <a:r>
              <a:rPr lang="zh-TW" altLang="en-US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上述方法均可使用這兩種模擬</a:t>
            </a:r>
            <a:r>
              <a:rPr lang="en-US" altLang="zh-TW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POSIX AIO API: </a:t>
            </a:r>
            <a:r>
              <a:rPr lang="en-US" altLang="zh-TW" sz="17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aio_read</a:t>
            </a:r>
            <a:r>
              <a:rPr lang="en-US" altLang="zh-TW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zh-TW" sz="17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aio_write</a:t>
            </a:r>
            <a:r>
              <a:rPr lang="en-US" altLang="zh-TW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zh-TW" sz="17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aio_fsync</a:t>
            </a:r>
            <a:r>
              <a:rPr lang="en-US" altLang="zh-TW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zh-TW" sz="17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aio_error</a:t>
            </a:r>
            <a:r>
              <a:rPr lang="en-US" altLang="zh-TW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zh-TW" sz="17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aio_return</a:t>
            </a:r>
            <a:r>
              <a:rPr lang="en-US" altLang="zh-TW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zh-TW" sz="17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aio_suspend</a:t>
            </a:r>
            <a:r>
              <a:rPr lang="en-US" altLang="zh-TW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zh-TW" sz="17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aio_cancel</a:t>
            </a:r>
            <a:r>
              <a:rPr lang="en-US" altLang="zh-TW" sz="17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zh-TW" sz="17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lio_listio</a:t>
            </a:r>
            <a:endParaRPr lang="zh-TW" altLang="en-US" sz="1700" dirty="0" smtClean="0">
              <a:latin typeface="Verdana" panose="020B0604030504040204" pitchFamily="34" charset="0"/>
              <a:ea typeface="標楷體" panose="03000509000000000000" pitchFamily="65" charset="-12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88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非同步</a:t>
            </a:r>
            <a:r>
              <a:rPr lang="en-US" altLang="zh-TW" dirty="0" smtClean="0"/>
              <a:t>I/O (2/7)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非同步</a:t>
            </a:r>
            <a:r>
              <a:rPr lang="en-US" altLang="zh-TW" dirty="0" smtClean="0"/>
              <a:t>I/O</a:t>
            </a:r>
            <a:r>
              <a:rPr lang="zh-TW" altLang="en-US" dirty="0" smtClean="0"/>
              <a:t>控制區塊 </a:t>
            </a:r>
            <a:r>
              <a:rPr lang="en-US" altLang="zh-TW" dirty="0" smtClean="0"/>
              <a:t>(AIO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Control Block, AIOCB)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POSIX</a:t>
            </a:r>
            <a:r>
              <a:rPr lang="zh-TW" altLang="en-US" dirty="0" smtClean="0"/>
              <a:t> </a:t>
            </a:r>
            <a:r>
              <a:rPr lang="en-US" altLang="zh-TW" dirty="0" smtClean="0"/>
              <a:t>AIO</a:t>
            </a:r>
            <a:r>
              <a:rPr lang="zh-TW" altLang="en-US" dirty="0" smtClean="0"/>
              <a:t>相關</a:t>
            </a:r>
            <a:r>
              <a:rPr lang="en-US" altLang="zh-TW" dirty="0" smtClean="0"/>
              <a:t>API</a:t>
            </a:r>
            <a:r>
              <a:rPr lang="zh-TW" altLang="en-US" dirty="0" smtClean="0"/>
              <a:t>會使用以下</a:t>
            </a:r>
            <a:r>
              <a:rPr lang="zh-TW" altLang="en-US" dirty="0" smtClean="0">
                <a:solidFill>
                  <a:srgbClr val="FF0000"/>
                </a:solidFill>
              </a:rPr>
              <a:t>資料結構</a:t>
            </a:r>
            <a:r>
              <a:rPr lang="zh-TW" altLang="en-US" dirty="0" smtClean="0"/>
              <a:t>進行非同步</a:t>
            </a:r>
            <a:r>
              <a:rPr lang="en-US" altLang="zh-TW" dirty="0" smtClean="0"/>
              <a:t>I/O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#</a:t>
            </a:r>
            <a:r>
              <a:rPr lang="en-US" altLang="zh-TW" dirty="0"/>
              <a:t>include &lt;</a:t>
            </a:r>
            <a:r>
              <a:rPr lang="en-US" altLang="zh-TW" dirty="0" err="1"/>
              <a:t>aiocb.h</a:t>
            </a:r>
            <a:r>
              <a:rPr lang="en-US" altLang="zh-TW" dirty="0"/>
              <a:t>&gt;</a:t>
            </a:r>
          </a:p>
          <a:p>
            <a:endParaRPr lang="en-US" altLang="zh-TW" dirty="0"/>
          </a:p>
          <a:p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b="1" dirty="0" err="1">
                <a:solidFill>
                  <a:srgbClr val="FF0000"/>
                </a:solidFill>
              </a:rPr>
              <a:t>aiocb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{</a:t>
            </a:r>
          </a:p>
          <a:p>
            <a:r>
              <a:rPr lang="en-US" altLang="zh-TW" dirty="0"/>
              <a:t>    /* The order of these fields is implementation-dependent */</a:t>
            </a:r>
          </a:p>
          <a:p>
            <a:endParaRPr lang="en-US" altLang="zh-TW" dirty="0"/>
          </a:p>
          <a:p>
            <a:r>
              <a:rPr lang="en-US" altLang="zh-TW" dirty="0"/>
              <a:t>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 smtClean="0"/>
              <a:t>aio_fildes</a:t>
            </a:r>
            <a:r>
              <a:rPr lang="en-US" altLang="zh-TW" dirty="0"/>
              <a:t>;     </a:t>
            </a:r>
            <a:r>
              <a:rPr lang="en-US" altLang="zh-TW" dirty="0" smtClean="0"/>
              <a:t>			/* </a:t>
            </a:r>
            <a:r>
              <a:rPr lang="en-US" altLang="zh-TW" dirty="0"/>
              <a:t>File descriptor */</a:t>
            </a:r>
          </a:p>
          <a:p>
            <a:r>
              <a:rPr lang="en-US" altLang="zh-TW" dirty="0"/>
              <a:t>   </a:t>
            </a:r>
            <a:r>
              <a:rPr lang="en-US" altLang="zh-TW" dirty="0" err="1" smtClean="0"/>
              <a:t>off_t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aio_offset</a:t>
            </a:r>
            <a:r>
              <a:rPr lang="en-US" altLang="zh-TW" dirty="0"/>
              <a:t>;     </a:t>
            </a:r>
            <a:r>
              <a:rPr lang="en-US" altLang="zh-TW" dirty="0" smtClean="0"/>
              <a:t>			/* </a:t>
            </a:r>
            <a:r>
              <a:rPr lang="en-US" altLang="zh-TW" dirty="0"/>
              <a:t>File offset */</a:t>
            </a:r>
          </a:p>
          <a:p>
            <a:r>
              <a:rPr lang="en-US" altLang="zh-TW" dirty="0"/>
              <a:t>   </a:t>
            </a:r>
            <a:r>
              <a:rPr lang="en-US" altLang="zh-TW" dirty="0" smtClean="0"/>
              <a:t>volatile </a:t>
            </a:r>
            <a:r>
              <a:rPr lang="en-US" altLang="zh-TW" dirty="0"/>
              <a:t>void  *</a:t>
            </a:r>
            <a:r>
              <a:rPr lang="en-US" altLang="zh-TW" dirty="0" err="1"/>
              <a:t>aio_buf</a:t>
            </a:r>
            <a:r>
              <a:rPr lang="en-US" altLang="zh-TW" dirty="0"/>
              <a:t>;    </a:t>
            </a:r>
            <a:r>
              <a:rPr lang="en-US" altLang="zh-TW" dirty="0" smtClean="0"/>
              <a:t>   		/* </a:t>
            </a:r>
            <a:r>
              <a:rPr lang="en-US" altLang="zh-TW" dirty="0"/>
              <a:t>Location of buffer */</a:t>
            </a:r>
          </a:p>
          <a:p>
            <a:r>
              <a:rPr lang="en-US" altLang="zh-TW" dirty="0"/>
              <a:t>   </a:t>
            </a:r>
            <a:r>
              <a:rPr lang="en-US" altLang="zh-TW" dirty="0" err="1" smtClean="0"/>
              <a:t>size_t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aio_nbytes</a:t>
            </a:r>
            <a:r>
              <a:rPr lang="en-US" altLang="zh-TW" dirty="0"/>
              <a:t>;     </a:t>
            </a:r>
            <a:r>
              <a:rPr lang="en-US" altLang="zh-TW" dirty="0" smtClean="0"/>
              <a:t>			/* </a:t>
            </a:r>
            <a:r>
              <a:rPr lang="en-US" altLang="zh-TW" dirty="0"/>
              <a:t>Length of transfer */</a:t>
            </a:r>
          </a:p>
          <a:p>
            <a:r>
              <a:rPr lang="en-US" altLang="zh-TW" dirty="0"/>
              <a:t>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aio_reqprio</a:t>
            </a:r>
            <a:r>
              <a:rPr lang="en-US" altLang="zh-TW" dirty="0"/>
              <a:t>;    </a:t>
            </a:r>
            <a:r>
              <a:rPr lang="en-US" altLang="zh-TW" dirty="0" smtClean="0"/>
              <a:t>			/* </a:t>
            </a:r>
            <a:r>
              <a:rPr lang="en-US" altLang="zh-TW" dirty="0"/>
              <a:t>Request priority */</a:t>
            </a:r>
          </a:p>
          <a:p>
            <a:r>
              <a:rPr lang="en-US" altLang="zh-TW" dirty="0"/>
              <a:t>  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/>
              <a:t>sigevent</a:t>
            </a:r>
            <a:r>
              <a:rPr lang="en-US" altLang="zh-TW" dirty="0"/>
              <a:t> </a:t>
            </a:r>
            <a:r>
              <a:rPr lang="en-US" altLang="zh-TW" dirty="0" err="1"/>
              <a:t>aio_sigevent</a:t>
            </a:r>
            <a:r>
              <a:rPr lang="en-US" altLang="zh-TW" dirty="0" smtClean="0"/>
              <a:t>;		/* </a:t>
            </a:r>
            <a:r>
              <a:rPr lang="en-US" altLang="zh-TW" dirty="0"/>
              <a:t>Notification method */</a:t>
            </a:r>
          </a:p>
          <a:p>
            <a:r>
              <a:rPr lang="en-US" altLang="zh-TW" dirty="0"/>
              <a:t>  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aio_lio_opcode</a:t>
            </a:r>
            <a:r>
              <a:rPr lang="en-US" altLang="zh-TW" dirty="0"/>
              <a:t>; </a:t>
            </a:r>
            <a:r>
              <a:rPr lang="en-US" altLang="zh-TW" dirty="0" smtClean="0"/>
              <a:t>			/* </a:t>
            </a:r>
            <a:r>
              <a:rPr lang="en-US" altLang="zh-TW" dirty="0"/>
              <a:t>Operation to be </a:t>
            </a:r>
            <a:r>
              <a:rPr lang="en-US" altLang="zh-TW" dirty="0" smtClean="0"/>
              <a:t>performed; </a:t>
            </a:r>
            <a:r>
              <a:rPr lang="en-US" altLang="zh-TW" dirty="0" err="1" smtClean="0"/>
              <a:t>lio_listio</a:t>
            </a:r>
            <a:r>
              <a:rPr lang="en-US" altLang="zh-TW" dirty="0"/>
              <a:t>() </a:t>
            </a:r>
            <a:r>
              <a:rPr lang="en-US" altLang="zh-TW" dirty="0" smtClean="0"/>
              <a:t>only*/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  /* Various implementation-internal fields not shown */</a:t>
            </a:r>
          </a:p>
          <a:p>
            <a:r>
              <a:rPr lang="en-US" altLang="zh-TW" dirty="0" smtClean="0"/>
              <a:t>};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2078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非同步</a:t>
            </a:r>
            <a:r>
              <a:rPr lang="en-US" altLang="zh-TW" dirty="0" smtClean="0"/>
              <a:t>I/O(3/7)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相關函數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相關函數庫必須符合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POSIX-RTS </a:t>
            </a:r>
            <a:r>
              <a:rPr lang="en-US" altLang="zh-TW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Realtime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Extension (POSIX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的即時擴充標準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需要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include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表頭檔</a:t>
            </a:r>
            <a:r>
              <a:rPr lang="en-US" altLang="zh-TW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aio.h</a:t>
            </a:r>
            <a:endParaRPr lang="en-US" altLang="zh-TW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aio_read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aio_write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aio_fsync</a:t>
            </a:r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functions</a:t>
            </a: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aio_read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aiocb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*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aiocbp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aio_write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aiocb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*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aiocbp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aio_fsync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op,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aiocb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*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aciocbp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    // op: O_SYNC or O_DSYNC 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fsync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or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fdatasync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Enqueue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 read/write/sync request. Asynchronous analog of POSIX I/O API read()/write()/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fync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().</a:t>
            </a:r>
          </a:p>
          <a:p>
            <a:pPr lvl="1"/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b="1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aio_error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 function</a:t>
            </a: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aio_error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aiocb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*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aiocbp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returns the error status of an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enqueued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AIO request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  <a:sym typeface="Wingdings" panose="05000000000000000000" pitchFamily="2" charset="2"/>
              </a:rPr>
              <a:t>表</a:t>
            </a:r>
            <a:r>
              <a:rPr lang="zh-TW" altLang="en-US" dirty="0">
                <a:latin typeface="標楷體" pitchFamily="65" charset="-120"/>
                <a:ea typeface="標楷體" pitchFamily="65" charset="-120"/>
                <a:sym typeface="Wingdings" panose="05000000000000000000" pitchFamily="2" charset="2"/>
              </a:rPr>
              <a:t>示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  <a:sym typeface="Wingdings" panose="05000000000000000000" pitchFamily="2" charset="2"/>
              </a:rPr>
              <a:t> </a:t>
            </a:r>
            <a:r>
              <a:rPr lang="en-US" altLang="zh-TW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aiocbp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指定的非同步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I/O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操作請求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完成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EINPROGRESS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表示</a:t>
            </a:r>
            <a:r>
              <a:rPr lang="en-US" altLang="zh-TW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aiocbp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指定的非同步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操作請求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正在處理中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2"/>
            <a:r>
              <a:rPr lang="en-US" altLang="zh-TW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ECANCELED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表示</a:t>
            </a:r>
            <a:r>
              <a:rPr lang="en-US" altLang="zh-TW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aiocbp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指定的非同步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操作請求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已經取消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lvl="2"/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一個正整數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表示發生</a:t>
            </a:r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錯誤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，此值與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read/write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回傳的錯誤值一樣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橢圓形圖說文字 3"/>
          <p:cNvSpPr/>
          <p:nvPr/>
        </p:nvSpPr>
        <p:spPr>
          <a:xfrm>
            <a:off x="7958667" y="4368801"/>
            <a:ext cx="2607733" cy="1236132"/>
          </a:xfrm>
          <a:prstGeom prst="wedgeEllipseCallout">
            <a:avLst>
              <a:gd name="adj1" fmla="val -149404"/>
              <a:gd name="adj2" fmla="val -2393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可用來監控非同步</a:t>
            </a:r>
            <a: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I/O</a:t>
            </a:r>
            <a:r>
              <a:rPr lang="zh-TW" altLang="en-US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是否完成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形圖說文字 4"/>
          <p:cNvSpPr/>
          <p:nvPr/>
        </p:nvSpPr>
        <p:spPr>
          <a:xfrm>
            <a:off x="8788400" y="2252134"/>
            <a:ext cx="2607733" cy="1247648"/>
          </a:xfrm>
          <a:prstGeom prst="wedgeEllipseCallout">
            <a:avLst>
              <a:gd name="adj1" fmla="val -145508"/>
              <a:gd name="adj2" fmla="val 941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zh-TW" altLang="en-US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非同步</a:t>
            </a:r>
            <a: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I/O</a:t>
            </a:r>
            <a:r>
              <a:rPr lang="zh-TW" altLang="en-US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排隊等待處理</a:t>
            </a:r>
            <a: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獨、寫、同步</a:t>
            </a:r>
            <a: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chemeClr val="accent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92933" y="1600200"/>
            <a:ext cx="10515600" cy="4682067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b="1" dirty="0" err="1" smtClean="0"/>
              <a:t>aio_return</a:t>
            </a:r>
            <a:r>
              <a:rPr lang="en-US" altLang="zh-TW" dirty="0" smtClean="0"/>
              <a:t>() function</a:t>
            </a:r>
          </a:p>
          <a:p>
            <a:pPr lvl="1"/>
            <a:r>
              <a:rPr lang="en-US" altLang="zh-TW" dirty="0" err="1" smtClean="0"/>
              <a:t>ssize_t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aio_return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aiocb</a:t>
            </a:r>
            <a:r>
              <a:rPr lang="en-US" altLang="zh-TW" dirty="0" smtClean="0"/>
              <a:t> *</a:t>
            </a:r>
            <a:r>
              <a:rPr lang="en-US" altLang="zh-TW" i="1" dirty="0" err="1" smtClean="0"/>
              <a:t>aiocbp</a:t>
            </a:r>
            <a:r>
              <a:rPr lang="en-US" altLang="zh-TW" dirty="0" smtClean="0"/>
              <a:t>);</a:t>
            </a:r>
          </a:p>
          <a:p>
            <a:pPr lvl="1"/>
            <a:r>
              <a:rPr lang="en-US" altLang="zh-TW" dirty="0" smtClean="0"/>
              <a:t>returns the final return status for the asynchronous I/O request with control block pointed to by </a:t>
            </a:r>
            <a:r>
              <a:rPr lang="en-US" altLang="zh-TW" i="1" dirty="0" err="1" smtClean="0"/>
              <a:t>aiocbp</a:t>
            </a:r>
            <a:endParaRPr lang="en-US" altLang="zh-TW" dirty="0" smtClean="0"/>
          </a:p>
          <a:p>
            <a:pPr lvl="2"/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返回值相當於同步</a:t>
            </a:r>
            <a:r>
              <a:rPr lang="en-US" altLang="zh-TW" sz="1800" dirty="0" smtClean="0">
                <a:latin typeface="標楷體" pitchFamily="65" charset="-120"/>
                <a:ea typeface="標楷體" pitchFamily="65" charset="-120"/>
              </a:rPr>
              <a:t>I/O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中</a:t>
            </a:r>
            <a:r>
              <a:rPr lang="en-US" altLang="zh-TW" sz="1800" dirty="0" smtClean="0">
                <a:latin typeface="標楷體" pitchFamily="65" charset="-120"/>
                <a:ea typeface="標楷體" pitchFamily="65" charset="-120"/>
              </a:rPr>
              <a:t>,read/write/</a:t>
            </a:r>
            <a:r>
              <a:rPr lang="en-US" altLang="zh-TW" sz="1800" dirty="0" err="1" smtClean="0">
                <a:latin typeface="標楷體" pitchFamily="65" charset="-120"/>
                <a:ea typeface="標楷體" pitchFamily="65" charset="-120"/>
              </a:rPr>
              <a:t>fysnc</a:t>
            </a:r>
            <a:r>
              <a:rPr lang="en-US" altLang="zh-TW" sz="1800" dirty="0" smtClean="0">
                <a:latin typeface="標楷體" pitchFamily="65" charset="-120"/>
                <a:ea typeface="標楷體" pitchFamily="65" charset="-120"/>
              </a:rPr>
              <a:t>/</a:t>
            </a:r>
            <a:r>
              <a:rPr lang="en-US" altLang="zh-TW" sz="1800" dirty="0" err="1" smtClean="0">
                <a:latin typeface="標楷體" pitchFamily="65" charset="-120"/>
                <a:ea typeface="標楷體" pitchFamily="65" charset="-120"/>
              </a:rPr>
              <a:t>fdatasync</a:t>
            </a:r>
            <a:r>
              <a:rPr lang="en-US" altLang="zh-TW" sz="18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的返回值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pPr lvl="2"/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在</a:t>
            </a:r>
            <a:r>
              <a:rPr lang="en-US" altLang="zh-TW" sz="2100" dirty="0"/>
              <a:t>AIO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尚未完成前</a:t>
            </a:r>
            <a:r>
              <a:rPr lang="en-US" altLang="zh-TW" sz="2100" dirty="0" err="1" smtClean="0"/>
              <a:t>aio_return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的回傳值沒有意義，所以必須先用</a:t>
            </a:r>
            <a:r>
              <a:rPr lang="en-US" altLang="zh-TW" sz="2100" dirty="0" err="1" smtClean="0"/>
              <a:t>aio_erro</a:t>
            </a:r>
            <a:r>
              <a:rPr lang="en-US" altLang="zh-TW" sz="2100" dirty="0" err="1"/>
              <a:t>r</a:t>
            </a:r>
            <a:r>
              <a:rPr lang="en-US" altLang="zh-TW" sz="2100" dirty="0"/>
              <a:t>()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函數確認</a:t>
            </a:r>
            <a:r>
              <a:rPr lang="en-US" altLang="zh-TW" sz="1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AIO</a:t>
            </a:r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已完成</a:t>
            </a:r>
            <a:endParaRPr lang="en-US" altLang="zh-TW" sz="1800" dirty="0" smtClean="0">
              <a:latin typeface="標楷體" pitchFamily="65" charset="-120"/>
              <a:ea typeface="標楷體" pitchFamily="65" charset="-120"/>
            </a:endParaRPr>
          </a:p>
          <a:p>
            <a:pPr lvl="2"/>
            <a:r>
              <a:rPr lang="zh-TW" altLang="en-US" sz="1800" dirty="0" smtClean="0">
                <a:latin typeface="標楷體" pitchFamily="65" charset="-120"/>
                <a:ea typeface="標楷體" pitchFamily="65" charset="-120"/>
              </a:rPr>
              <a:t>在</a:t>
            </a:r>
            <a:r>
              <a:rPr lang="en-US" altLang="zh-TW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aio_error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回傳非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EINPROGRESS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的回傳值後，</a:t>
            </a:r>
            <a:r>
              <a:rPr lang="en-US" altLang="zh-TW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aio_return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只能被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呼叫一次</a:t>
            </a:r>
            <a:endParaRPr lang="en-US" altLang="zh-TW" sz="18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b="1" dirty="0" err="1" smtClean="0"/>
              <a:t>aio_suspend</a:t>
            </a:r>
            <a:r>
              <a:rPr lang="en-US" altLang="zh-TW" dirty="0" smtClean="0"/>
              <a:t>() function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aio_suspend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aiocb</a:t>
            </a:r>
            <a:r>
              <a:rPr lang="en-US" altLang="zh-TW" dirty="0" smtClean="0"/>
              <a:t> *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aiocb_list</a:t>
            </a:r>
            <a:r>
              <a:rPr lang="en-US" altLang="zh-TW" dirty="0" smtClean="0"/>
              <a:t>[],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nitems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timespec</a:t>
            </a:r>
            <a:r>
              <a:rPr lang="en-US" altLang="zh-TW" dirty="0" smtClean="0"/>
              <a:t> *timeout)</a:t>
            </a:r>
            <a:endParaRPr lang="en-US" altLang="zh-TW" dirty="0"/>
          </a:p>
          <a:p>
            <a:pPr lvl="1"/>
            <a:r>
              <a:rPr lang="en-US" altLang="zh-TW" dirty="0" smtClean="0"/>
              <a:t>suspends the calling thread until one of the following occurs</a:t>
            </a:r>
          </a:p>
          <a:p>
            <a:pPr lvl="2"/>
            <a:r>
              <a:rPr lang="en-US" altLang="zh-TW" dirty="0" smtClean="0"/>
              <a:t>One or more of the asynchronous I/O requests in the list </a:t>
            </a:r>
            <a:r>
              <a:rPr lang="en-US" altLang="zh-TW" i="1" dirty="0" err="1" smtClean="0"/>
              <a:t>aiocb_list</a:t>
            </a:r>
            <a:r>
              <a:rPr lang="en-US" altLang="zh-TW" dirty="0" smtClean="0"/>
              <a:t> has completed</a:t>
            </a:r>
          </a:p>
          <a:p>
            <a:pPr lvl="2"/>
            <a:r>
              <a:rPr lang="en-US" altLang="zh-TW" dirty="0" smtClean="0"/>
              <a:t>A signal is delivered</a:t>
            </a:r>
          </a:p>
          <a:p>
            <a:pPr lvl="2"/>
            <a:r>
              <a:rPr lang="en-US" altLang="zh-TW" i="1" dirty="0" smtClean="0"/>
              <a:t>timeout</a:t>
            </a:r>
            <a:r>
              <a:rPr lang="en-US" altLang="zh-TW" dirty="0" smtClean="0"/>
              <a:t> is not NULL and the specified time interval has passed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zh-TW" altLang="en-US" dirty="0" smtClean="0"/>
              <a:t>非同步</a:t>
            </a:r>
            <a:r>
              <a:rPr lang="en-US" altLang="zh-TW" dirty="0" smtClean="0"/>
              <a:t>I/O(4/7)</a:t>
            </a:r>
            <a:br>
              <a:rPr lang="en-US" altLang="zh-TW" dirty="0" smtClean="0"/>
            </a:br>
            <a:r>
              <a:rPr lang="zh-TW" altLang="en-US" dirty="0" smtClean="0"/>
              <a:t>相關函數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非同步</a:t>
            </a:r>
            <a:r>
              <a:rPr lang="en-US" altLang="zh-TW" dirty="0" smtClean="0"/>
              <a:t>I/O</a:t>
            </a:r>
            <a:r>
              <a:rPr lang="zh-TW" altLang="en-US" dirty="0" smtClean="0"/>
              <a:t> </a:t>
            </a:r>
            <a:r>
              <a:rPr lang="en-US" altLang="zh-TW" dirty="0" smtClean="0"/>
              <a:t>(5/7)</a:t>
            </a:r>
            <a:br>
              <a:rPr lang="en-US" altLang="zh-TW" dirty="0" smtClean="0"/>
            </a:br>
            <a:r>
              <a:rPr lang="zh-TW" altLang="en-US" dirty="0" smtClean="0"/>
              <a:t>相關函數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b="1" dirty="0" err="1" smtClean="0"/>
              <a:t>aio_cancel</a:t>
            </a:r>
            <a:r>
              <a:rPr lang="en-US" altLang="zh-TW" dirty="0" smtClean="0"/>
              <a:t>() function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aio_cancel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fd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aiocb</a:t>
            </a:r>
            <a:r>
              <a:rPr lang="en-US" altLang="zh-TW" dirty="0" smtClean="0"/>
              <a:t> *</a:t>
            </a:r>
            <a:r>
              <a:rPr lang="en-US" altLang="zh-TW" dirty="0" err="1" smtClean="0"/>
              <a:t>aiocbp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Attempt to cancel outstanding I/O requests on a specified file descriptor </a:t>
            </a:r>
            <a:r>
              <a:rPr lang="en-US" altLang="zh-TW" dirty="0" err="1" smtClean="0"/>
              <a:t>fd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If </a:t>
            </a:r>
            <a:r>
              <a:rPr lang="en-US" altLang="zh-TW" dirty="0" err="1" smtClean="0"/>
              <a:t>fd</a:t>
            </a:r>
            <a:r>
              <a:rPr lang="en-US" altLang="zh-TW" dirty="0" smtClean="0"/>
              <a:t> is NULL, all AIO requests are canceled</a:t>
            </a:r>
          </a:p>
          <a:p>
            <a:pPr lvl="1"/>
            <a:r>
              <a:rPr lang="en-US" altLang="zh-TW" dirty="0" smtClean="0"/>
              <a:t>Return Values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AIO_CANCELED</a:t>
            </a:r>
            <a:r>
              <a:rPr lang="en-US" altLang="zh-TW" dirty="0" smtClean="0"/>
              <a:t>: All requests were successfully canceled.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AIO_NOTCANCELED</a:t>
            </a:r>
            <a:r>
              <a:rPr lang="en-US" altLang="zh-TW" dirty="0" smtClean="0"/>
              <a:t>: At least one of the requests specified was not canceled.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AIO_ALLDONE</a:t>
            </a:r>
            <a:r>
              <a:rPr lang="en-US" altLang="zh-TW" dirty="0" smtClean="0"/>
              <a:t>: All requests had already been completed before the call.</a:t>
            </a:r>
          </a:p>
          <a:p>
            <a:pPr lvl="1"/>
            <a:r>
              <a:rPr lang="en-US" altLang="zh-TW" dirty="0" smtClean="0"/>
              <a:t>On </a:t>
            </a:r>
            <a:r>
              <a:rPr lang="en-US" altLang="zh-TW" dirty="0" smtClean="0">
                <a:solidFill>
                  <a:srgbClr val="FF0000"/>
                </a:solidFill>
              </a:rPr>
              <a:t>successful</a:t>
            </a:r>
            <a:r>
              <a:rPr lang="en-US" altLang="zh-TW" dirty="0" smtClean="0"/>
              <a:t> cancellation, </a:t>
            </a:r>
          </a:p>
          <a:p>
            <a:pPr lvl="2"/>
            <a:r>
              <a:rPr lang="en-US" altLang="zh-TW" dirty="0" err="1" smtClean="0"/>
              <a:t>aio_error</a:t>
            </a:r>
            <a:r>
              <a:rPr lang="en-US" altLang="zh-TW" dirty="0" smtClean="0"/>
              <a:t>() returns </a:t>
            </a:r>
            <a:r>
              <a:rPr lang="en-US" altLang="zh-TW" dirty="0" smtClean="0">
                <a:solidFill>
                  <a:srgbClr val="FF0000"/>
                </a:solidFill>
              </a:rPr>
              <a:t>ECANCELED</a:t>
            </a:r>
          </a:p>
          <a:p>
            <a:pPr lvl="2"/>
            <a:r>
              <a:rPr lang="en-US" altLang="zh-TW" dirty="0" err="1" smtClean="0"/>
              <a:t>aio_return</a:t>
            </a:r>
            <a:r>
              <a:rPr lang="en-US" altLang="zh-TW" dirty="0" smtClean="0"/>
              <a:t>() returns </a:t>
            </a:r>
            <a:r>
              <a:rPr lang="en-US" altLang="zh-TW" dirty="0" smtClean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altLang="zh-TW" dirty="0" smtClean="0"/>
              <a:t>If cancellation is </a:t>
            </a:r>
            <a:r>
              <a:rPr lang="en-US" altLang="zh-TW" dirty="0" smtClean="0">
                <a:solidFill>
                  <a:srgbClr val="FF0000"/>
                </a:solidFill>
              </a:rPr>
              <a:t>unsuccessful</a:t>
            </a:r>
            <a:r>
              <a:rPr lang="en-US" altLang="zh-TW" dirty="0" smtClean="0"/>
              <a:t>,</a:t>
            </a:r>
          </a:p>
          <a:p>
            <a:pPr lvl="2"/>
            <a:r>
              <a:rPr lang="en-US" altLang="zh-TW" dirty="0" err="1"/>
              <a:t>aio_error</a:t>
            </a:r>
            <a:r>
              <a:rPr lang="en-US" altLang="zh-TW" dirty="0"/>
              <a:t>() returns </a:t>
            </a:r>
            <a:r>
              <a:rPr lang="en-US" altLang="zh-TW" dirty="0" smtClean="0">
                <a:solidFill>
                  <a:srgbClr val="FF0000"/>
                </a:solidFill>
              </a:rPr>
              <a:t>EINPROGRESS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 err="1"/>
              <a:t>aio_return</a:t>
            </a:r>
            <a:r>
              <a:rPr lang="en-US" altLang="zh-TW" dirty="0"/>
              <a:t>() </a:t>
            </a:r>
            <a:r>
              <a:rPr lang="en-US" altLang="zh-TW" dirty="0" smtClean="0"/>
              <a:t>should not be called.</a:t>
            </a:r>
          </a:p>
          <a:p>
            <a:pPr lvl="1"/>
            <a:endParaRPr lang="en-US" altLang="zh-TW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71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非同步</a:t>
            </a:r>
            <a:r>
              <a:rPr lang="en-US" altLang="zh-TW" dirty="0" smtClean="0"/>
              <a:t>I/O (6/7)</a:t>
            </a:r>
            <a:br>
              <a:rPr lang="en-US" altLang="zh-TW" dirty="0" smtClean="0"/>
            </a:br>
            <a:r>
              <a:rPr lang="zh-TW" altLang="en-US" dirty="0" smtClean="0"/>
              <a:t>相關函</a:t>
            </a:r>
            <a:r>
              <a:rPr lang="zh-TW" altLang="en-US" dirty="0"/>
              <a:t>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err="1" smtClean="0"/>
              <a:t>lio_listio</a:t>
            </a:r>
            <a:r>
              <a:rPr lang="en-US" altLang="zh-TW" dirty="0" smtClean="0"/>
              <a:t>() function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lio_listio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mode,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aiocb</a:t>
            </a:r>
            <a:r>
              <a:rPr lang="en-US" altLang="zh-TW" dirty="0" smtClean="0"/>
              <a:t> *</a:t>
            </a:r>
            <a:r>
              <a:rPr lang="en-US" altLang="zh-TW" dirty="0" err="1" smtClean="0"/>
              <a:t>const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aiocb_list</a:t>
            </a:r>
            <a:r>
              <a:rPr lang="en-US" altLang="zh-TW" dirty="0" smtClean="0"/>
              <a:t>[],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nitems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sigevent</a:t>
            </a:r>
            <a:r>
              <a:rPr lang="en-US" altLang="zh-TW" dirty="0" smtClean="0"/>
              <a:t> *</a:t>
            </a:r>
            <a:r>
              <a:rPr lang="en-US" altLang="zh-TW" dirty="0" err="1" smtClean="0"/>
              <a:t>sevp</a:t>
            </a:r>
            <a:r>
              <a:rPr lang="en-US" altLang="zh-TW" dirty="0" smtClean="0"/>
              <a:t>);</a:t>
            </a:r>
          </a:p>
          <a:p>
            <a:pPr lvl="1"/>
            <a:r>
              <a:rPr lang="en-US" altLang="zh-TW" dirty="0" smtClean="0"/>
              <a:t>Initiates a list of I/O operations specified by </a:t>
            </a:r>
            <a:r>
              <a:rPr lang="en-US" altLang="zh-TW" dirty="0" err="1" smtClean="0"/>
              <a:t>aiocb_list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Parameter mode:</a:t>
            </a:r>
          </a:p>
          <a:p>
            <a:pPr lvl="2"/>
            <a:r>
              <a:rPr lang="en-US" altLang="zh-TW" dirty="0" smtClean="0"/>
              <a:t>LIO_WAIT: Call blocks until all AIO complete.</a:t>
            </a:r>
          </a:p>
          <a:p>
            <a:pPr lvl="2"/>
            <a:r>
              <a:rPr lang="en-US" altLang="zh-TW" dirty="0" smtClean="0"/>
              <a:t>LIO_NOWAIT: Queues AIO and returns</a:t>
            </a:r>
          </a:p>
          <a:p>
            <a:pPr lvl="1"/>
            <a:r>
              <a:rPr lang="en-US" altLang="zh-TW" dirty="0" err="1" smtClean="0"/>
              <a:t>aio_lio_opcode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aiocb_list</a:t>
            </a:r>
            <a:r>
              <a:rPr lang="en-US" altLang="zh-TW" dirty="0" smtClean="0"/>
              <a:t> specified the AIO to be </a:t>
            </a:r>
            <a:r>
              <a:rPr lang="en-US" altLang="zh-TW" dirty="0" err="1" smtClean="0"/>
              <a:t>intiated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LIO_READ: Initiate a read operation.</a:t>
            </a:r>
          </a:p>
          <a:p>
            <a:pPr lvl="2"/>
            <a:r>
              <a:rPr lang="en-US" altLang="zh-TW" dirty="0" smtClean="0"/>
              <a:t>LIO_WRITE: Initiate a write operation.</a:t>
            </a:r>
          </a:p>
          <a:p>
            <a:pPr lvl="2"/>
            <a:r>
              <a:rPr lang="en-US" altLang="zh-TW" dirty="0" smtClean="0"/>
              <a:t>LIO_NOP: Ignore this control block.</a:t>
            </a:r>
          </a:p>
          <a:p>
            <a:pPr lvl="1"/>
            <a:r>
              <a:rPr lang="en-US" altLang="zh-TW" dirty="0" smtClean="0"/>
              <a:t>Return values</a:t>
            </a:r>
          </a:p>
          <a:p>
            <a:pPr lvl="2"/>
            <a:r>
              <a:rPr lang="en-US" altLang="zh-TW" dirty="0" smtClean="0"/>
              <a:t>0: All AIO operations successfully queued (LIO_NOWAIT) or completed (LIO_WAIT).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20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46760" y="1890939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12.1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的特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性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12.2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四種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型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12.3 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非同步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相關函數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12.4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非同步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程式範例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993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非同步</a:t>
            </a:r>
            <a:r>
              <a:rPr lang="en-US" altLang="zh-TW" dirty="0" smtClean="0"/>
              <a:t>I/O (7/7)</a:t>
            </a:r>
            <a:br>
              <a:rPr lang="en-US" altLang="zh-TW" dirty="0" smtClean="0"/>
            </a:br>
            <a:r>
              <a:rPr lang="zh-TW" altLang="en-US" dirty="0" smtClean="0"/>
              <a:t>如何用</a:t>
            </a:r>
            <a:r>
              <a:rPr lang="en-US" altLang="zh-TW" dirty="0" smtClean="0"/>
              <a:t>AIO </a:t>
            </a:r>
            <a:r>
              <a:rPr lang="zh-TW" altLang="en-US" dirty="0" smtClean="0"/>
              <a:t>相關函數啟動與完成</a:t>
            </a:r>
            <a:r>
              <a:rPr lang="en-US" altLang="zh-TW" dirty="0" smtClean="0"/>
              <a:t>AIO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aio_read</a:t>
            </a:r>
            <a:r>
              <a:rPr lang="en-US" altLang="zh-TW" dirty="0" smtClean="0"/>
              <a:t>() or </a:t>
            </a:r>
            <a:r>
              <a:rPr lang="en-US" altLang="zh-TW" dirty="0" err="1" smtClean="0"/>
              <a:t>aio_write</a:t>
            </a:r>
            <a:r>
              <a:rPr lang="en-US" altLang="zh-TW" dirty="0" smtClean="0"/>
              <a:t>() </a:t>
            </a:r>
            <a:r>
              <a:rPr lang="zh-TW" altLang="en-US" dirty="0" smtClean="0"/>
              <a:t>進行排隊等待處理</a:t>
            </a:r>
            <a:endParaRPr lang="en-US" altLang="zh-TW" dirty="0" smtClean="0"/>
          </a:p>
          <a:p>
            <a:r>
              <a:rPr lang="zh-TW" altLang="en-US" dirty="0" smtClean="0"/>
              <a:t>單一</a:t>
            </a:r>
            <a:r>
              <a:rPr lang="en-US" altLang="zh-TW" dirty="0" smtClean="0"/>
              <a:t>AIO</a:t>
            </a:r>
          </a:p>
          <a:p>
            <a:pPr lvl="1"/>
            <a:r>
              <a:rPr lang="zh-TW" altLang="en-US" dirty="0" smtClean="0"/>
              <a:t>主動檢查：使用</a:t>
            </a:r>
            <a:r>
              <a:rPr lang="en-US" altLang="zh-TW" dirty="0" err="1" smtClean="0"/>
              <a:t>aio_error</a:t>
            </a:r>
            <a:r>
              <a:rPr lang="en-US" altLang="zh-TW" dirty="0" smtClean="0"/>
              <a:t>()</a:t>
            </a:r>
            <a:r>
              <a:rPr lang="zh-TW" altLang="en-US" dirty="0" smtClean="0"/>
              <a:t>監控</a:t>
            </a:r>
            <a:r>
              <a:rPr lang="en-US" altLang="zh-TW" dirty="0" smtClean="0"/>
              <a:t>AIO</a:t>
            </a:r>
            <a:r>
              <a:rPr lang="zh-TW" altLang="en-US" dirty="0" smtClean="0"/>
              <a:t>是否完成 </a:t>
            </a:r>
            <a:r>
              <a:rPr lang="en-US" altLang="zh-TW" dirty="0" smtClean="0"/>
              <a:t>(</a:t>
            </a:r>
            <a:r>
              <a:rPr lang="zh-TW" altLang="en-US" dirty="0" smtClean="0"/>
              <a:t>直至非 </a:t>
            </a:r>
            <a:r>
              <a:rPr lang="en-US" altLang="zh-TW" dirty="0" smtClean="0"/>
              <a:t>EINPROGRESS</a:t>
            </a:r>
            <a:r>
              <a:rPr lang="zh-TW" altLang="en-US" dirty="0" smtClean="0"/>
              <a:t>為止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被動等通知：使用</a:t>
            </a:r>
            <a:r>
              <a:rPr lang="en-US" altLang="zh-TW" dirty="0" err="1" smtClean="0"/>
              <a:t>aio_suspend</a:t>
            </a:r>
            <a:r>
              <a:rPr lang="en-US" altLang="zh-TW" dirty="0" smtClean="0"/>
              <a:t>()</a:t>
            </a:r>
            <a:r>
              <a:rPr lang="zh-TW" altLang="en-US" dirty="0" smtClean="0"/>
              <a:t>等待通知</a:t>
            </a:r>
            <a:r>
              <a:rPr lang="en-US" altLang="zh-TW" dirty="0" smtClean="0"/>
              <a:t>AIO</a:t>
            </a:r>
            <a:r>
              <a:rPr lang="zh-TW" altLang="en-US" dirty="0" smtClean="0"/>
              <a:t>完成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確定完成後：使用</a:t>
            </a:r>
            <a:r>
              <a:rPr lang="en-US" altLang="zh-TW" dirty="0" err="1" smtClean="0"/>
              <a:t>aio_return</a:t>
            </a:r>
            <a:r>
              <a:rPr lang="en-US" altLang="zh-TW" dirty="0" smtClean="0"/>
              <a:t>()</a:t>
            </a:r>
            <a:r>
              <a:rPr lang="zh-TW" altLang="en-US" dirty="0" smtClean="0"/>
              <a:t>瞭解完成後的狀況 </a:t>
            </a:r>
            <a:r>
              <a:rPr lang="en-US" altLang="zh-TW" dirty="0" smtClean="0"/>
              <a:t>(</a:t>
            </a:r>
            <a:r>
              <a:rPr lang="zh-TW" altLang="en-US" dirty="0" smtClean="0"/>
              <a:t>傳輸資料量或錯誤等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取消：使用</a:t>
            </a:r>
            <a:r>
              <a:rPr lang="en-US" altLang="zh-TW" dirty="0" err="1" smtClean="0"/>
              <a:t>aio_cancel</a:t>
            </a:r>
            <a:r>
              <a:rPr lang="en-US" altLang="zh-TW" dirty="0" smtClean="0"/>
              <a:t>()</a:t>
            </a:r>
            <a:r>
              <a:rPr lang="zh-TW" altLang="en-US" dirty="0" smtClean="0"/>
              <a:t>試著取消某個已經等帶處理或進行中的</a:t>
            </a:r>
            <a:r>
              <a:rPr lang="en-US" altLang="zh-TW" dirty="0" smtClean="0"/>
              <a:t>AIO</a:t>
            </a:r>
          </a:p>
          <a:p>
            <a:r>
              <a:rPr lang="zh-TW" altLang="en-US" dirty="0" smtClean="0"/>
              <a:t>多個</a:t>
            </a:r>
            <a:r>
              <a:rPr lang="en-US" altLang="zh-TW" dirty="0" smtClean="0"/>
              <a:t>AIO</a:t>
            </a:r>
          </a:p>
          <a:p>
            <a:pPr lvl="1"/>
            <a:r>
              <a:rPr lang="zh-TW" altLang="en-US" dirty="0" smtClean="0"/>
              <a:t>建構</a:t>
            </a:r>
            <a:r>
              <a:rPr lang="en-US" altLang="zh-TW" dirty="0" err="1" smtClean="0"/>
              <a:t>aiocb_list</a:t>
            </a:r>
            <a:r>
              <a:rPr lang="en-US" altLang="zh-TW" dirty="0" smtClean="0"/>
              <a:t>[]</a:t>
            </a:r>
            <a:r>
              <a:rPr lang="zh-TW" altLang="en-US" dirty="0" smtClean="0"/>
              <a:t>，包含各個</a:t>
            </a:r>
            <a:r>
              <a:rPr lang="en-US" altLang="zh-TW" dirty="0" smtClean="0"/>
              <a:t>AIO</a:t>
            </a:r>
            <a:r>
              <a:rPr lang="zh-TW" altLang="en-US" dirty="0" smtClean="0"/>
              <a:t>的資訊 </a:t>
            </a:r>
            <a:r>
              <a:rPr lang="en-US" altLang="zh-TW" dirty="0" smtClean="0"/>
              <a:t>(</a:t>
            </a:r>
            <a:r>
              <a:rPr lang="zh-TW" altLang="en-US" dirty="0" smtClean="0"/>
              <a:t>檔案、動作等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err="1" smtClean="0"/>
              <a:t>lio_listio</a:t>
            </a:r>
            <a:r>
              <a:rPr lang="en-US" altLang="zh-TW" dirty="0" smtClean="0"/>
              <a:t>()</a:t>
            </a:r>
            <a:r>
              <a:rPr lang="zh-TW" altLang="en-US" dirty="0" smtClean="0"/>
              <a:t>函數將一整組的</a:t>
            </a:r>
            <a:r>
              <a:rPr lang="en-US" altLang="zh-TW" dirty="0" smtClean="0"/>
              <a:t>AIO</a:t>
            </a:r>
            <a:r>
              <a:rPr lang="zh-TW" altLang="en-US" dirty="0" smtClean="0"/>
              <a:t>進行排隊等待處理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需選擇</a:t>
            </a:r>
            <a:r>
              <a:rPr lang="en-US" altLang="zh-TW" dirty="0" smtClean="0"/>
              <a:t>LIO_WAIT or LIO_NOWAIT</a:t>
            </a:r>
            <a:r>
              <a:rPr lang="zh-TW" altLang="en-US" dirty="0" smtClean="0"/>
              <a:t>的方式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2237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46760" y="1890939"/>
            <a:ext cx="10515600" cy="4351338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12.1 I/O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的特性</a:t>
            </a:r>
            <a:endParaRPr lang="zh-TW" altLang="zh-TW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12.2 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四種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zh-TW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類型</a:t>
            </a:r>
            <a:endParaRPr lang="zh-TW" altLang="zh-TW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12.3 </a:t>
            </a:r>
            <a:r>
              <a:rPr lang="zh-TW" altLang="zh-TW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非同步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相關函數</a:t>
            </a:r>
            <a:endParaRPr lang="zh-TW" altLang="zh-TW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12.4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非同步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97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非同步</a:t>
            </a:r>
            <a:r>
              <a:rPr lang="en-US" altLang="zh-TW" dirty="0" smtClean="0"/>
              <a:t>I/O</a:t>
            </a:r>
            <a:r>
              <a:rPr lang="zh-TW" altLang="en-US" dirty="0" smtClean="0"/>
              <a:t>程式範例 </a:t>
            </a:r>
            <a:r>
              <a:rPr lang="en-US" altLang="zh-TW" dirty="0" smtClean="0"/>
              <a:t>(1/12)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功能說明：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開啟</a:t>
            </a:r>
            <a:r>
              <a:rPr lang="zh-TW" altLang="en-US" dirty="0" smtClean="0"/>
              <a:t>命令列上參數中的每個檔案描述符 </a:t>
            </a:r>
            <a:r>
              <a:rPr lang="en-US" altLang="zh-TW" dirty="0" smtClean="0"/>
              <a:t>(file descriptor)</a:t>
            </a:r>
          </a:p>
          <a:p>
            <a:pPr lvl="1"/>
            <a:r>
              <a:rPr lang="zh-TW" altLang="en-US" dirty="0" smtClean="0"/>
              <a:t>使用</a:t>
            </a:r>
            <a:r>
              <a:rPr lang="en-US" altLang="zh-TW" b="1" dirty="0" err="1" smtClean="0">
                <a:solidFill>
                  <a:srgbClr val="FF0000"/>
                </a:solidFill>
              </a:rPr>
              <a:t>aio_read</a:t>
            </a:r>
            <a:r>
              <a:rPr lang="en-US" altLang="zh-TW" dirty="0" smtClean="0"/>
              <a:t>()</a:t>
            </a:r>
            <a:r>
              <a:rPr lang="zh-TW" altLang="en-US" dirty="0" smtClean="0"/>
              <a:t>將排入每個開啟檔案的非同步讀取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當有</a:t>
            </a:r>
            <a:r>
              <a:rPr lang="en-US" altLang="zh-TW" dirty="0" smtClean="0"/>
              <a:t>I/O</a:t>
            </a:r>
            <a:r>
              <a:rPr lang="zh-TW" altLang="en-US" dirty="0" smtClean="0"/>
              <a:t>完成，將以非同步號誌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signal</a:t>
            </a:r>
            <a:r>
              <a:rPr lang="en-US" altLang="zh-TW" dirty="0" smtClean="0"/>
              <a:t>)</a:t>
            </a:r>
            <a:r>
              <a:rPr lang="zh-TW" altLang="en-US" dirty="0" smtClean="0"/>
              <a:t>通知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b="1" dirty="0" err="1">
                <a:solidFill>
                  <a:srgbClr val="FF0000"/>
                </a:solidFill>
              </a:rPr>
              <a:t>aio_error</a:t>
            </a:r>
            <a:r>
              <a:rPr lang="en-US" altLang="zh-TW" dirty="0" smtClean="0"/>
              <a:t>()</a:t>
            </a:r>
            <a:r>
              <a:rPr lang="zh-TW" altLang="en-US" dirty="0" smtClean="0">
                <a:solidFill>
                  <a:srgbClr val="FF0000"/>
                </a:solidFill>
              </a:rPr>
              <a:t>監控</a:t>
            </a:r>
            <a:r>
              <a:rPr lang="zh-TW" altLang="en-US" dirty="0" smtClean="0"/>
              <a:t>所有非同步</a:t>
            </a:r>
            <a:r>
              <a:rPr lang="en-US" altLang="zh-TW" dirty="0" smtClean="0"/>
              <a:t>I/O</a:t>
            </a:r>
            <a:r>
              <a:rPr lang="zh-TW" altLang="en-US" dirty="0" smtClean="0"/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進度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當所有</a:t>
            </a:r>
            <a:r>
              <a:rPr lang="en-US" altLang="zh-TW" dirty="0" smtClean="0"/>
              <a:t>I/O</a:t>
            </a:r>
            <a:r>
              <a:rPr lang="zh-TW" altLang="en-US" dirty="0" smtClean="0"/>
              <a:t>完畢，使用</a:t>
            </a:r>
            <a:r>
              <a:rPr lang="en-US" altLang="zh-TW" b="1" dirty="0" err="1">
                <a:solidFill>
                  <a:srgbClr val="FF0000"/>
                </a:solidFill>
              </a:rPr>
              <a:t>aio_return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取得所有</a:t>
            </a:r>
            <a:r>
              <a:rPr lang="en-US" altLang="zh-TW" dirty="0" smtClean="0"/>
              <a:t>I/O</a:t>
            </a:r>
            <a:r>
              <a:rPr lang="zh-TW" altLang="en-US" dirty="0" smtClean="0"/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結束狀態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當程式收到</a:t>
            </a:r>
            <a:r>
              <a:rPr lang="en-US" altLang="zh-TW" b="1" dirty="0">
                <a:solidFill>
                  <a:srgbClr val="FF0000"/>
                </a:solidFill>
              </a:rPr>
              <a:t>SIGQUIT</a:t>
            </a:r>
            <a:r>
              <a:rPr lang="zh-TW" altLang="en-US" dirty="0" smtClean="0"/>
              <a:t>號誌時，使用</a:t>
            </a:r>
            <a:r>
              <a:rPr lang="en-US" altLang="zh-TW" b="1" dirty="0" err="1">
                <a:solidFill>
                  <a:srgbClr val="FF0000"/>
                </a:solidFill>
              </a:rPr>
              <a:t>aio_cancel</a:t>
            </a:r>
            <a:r>
              <a:rPr lang="en-US" altLang="zh-TW" dirty="0" smtClean="0"/>
              <a:t>()</a:t>
            </a:r>
            <a:r>
              <a:rPr lang="zh-TW" altLang="en-US" dirty="0" smtClean="0">
                <a:solidFill>
                  <a:srgbClr val="FF0000"/>
                </a:solidFill>
              </a:rPr>
              <a:t>取消</a:t>
            </a:r>
            <a:r>
              <a:rPr lang="zh-TW" altLang="en-US" dirty="0" smtClean="0"/>
              <a:t>所有尚未完成的</a:t>
            </a:r>
            <a:r>
              <a:rPr lang="en-US" altLang="zh-TW" dirty="0" smtClean="0"/>
              <a:t>I/O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23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非同步</a:t>
            </a:r>
            <a:r>
              <a:rPr lang="en-US" altLang="zh-TW" dirty="0" smtClean="0"/>
              <a:t>I/O</a:t>
            </a:r>
            <a:r>
              <a:rPr lang="zh-TW" altLang="en-US" dirty="0" smtClean="0"/>
              <a:t>程式範例 </a:t>
            </a:r>
            <a:r>
              <a:rPr lang="en-US" altLang="zh-TW" dirty="0" smtClean="0"/>
              <a:t>(2/12)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TW" altLang="en-US" dirty="0" smtClean="0"/>
              <a:t>程式可能的執行結果</a:t>
            </a:r>
            <a:endParaRPr lang="en-US" altLang="zh-TW" dirty="0" smtClean="0"/>
          </a:p>
          <a:p>
            <a:pPr marL="1970088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/dev/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/dev/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70088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opened /dev/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descriptor 3</a:t>
            </a:r>
          </a:p>
          <a:p>
            <a:pPr marL="1970088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opened /dev/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on descriptor 4</a:t>
            </a:r>
          </a:p>
          <a:p>
            <a:pPr marL="1970088" indent="0">
              <a:buNone/>
            </a:pP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aio_error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1970088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request 0 (descriptor 3): In progress</a:t>
            </a:r>
          </a:p>
          <a:p>
            <a:pPr marL="1970088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request 1 (descriptor 4): In progress</a:t>
            </a:r>
          </a:p>
          <a:p>
            <a:pPr marL="1970088" indent="0">
              <a:buNone/>
            </a:pP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US" altLang="zh-TW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970088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I/O completion signal received</a:t>
            </a:r>
          </a:p>
          <a:p>
            <a:pPr marL="1970088" indent="0">
              <a:buNone/>
            </a:pP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aio_error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1970088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request 0 (descriptor 3): I/O succeeded</a:t>
            </a:r>
          </a:p>
          <a:p>
            <a:pPr marL="1970088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request 1 (descriptor 4): In progress</a:t>
            </a:r>
          </a:p>
          <a:p>
            <a:pPr marL="1970088" indent="0">
              <a:buNone/>
            </a:pP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aio_error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1970088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request 1 (descriptor 4): In progress</a:t>
            </a:r>
          </a:p>
          <a:p>
            <a:pPr marL="1970088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1970088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I/O completion signal received</a:t>
            </a:r>
          </a:p>
          <a:p>
            <a:pPr marL="1970088" indent="0">
              <a:buNone/>
            </a:pP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aio_error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1970088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request 1 (descriptor 4): I/O succeeded</a:t>
            </a:r>
          </a:p>
          <a:p>
            <a:pPr marL="1970088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All I/O requests completed</a:t>
            </a:r>
          </a:p>
          <a:p>
            <a:pPr marL="1970088" indent="0">
              <a:buNone/>
            </a:pP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aio_return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1970088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request 0 (descriptor 3): 4</a:t>
            </a:r>
          </a:p>
          <a:p>
            <a:pPr marL="1970088" indent="0"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request 1 (descriptor 4): 2</a:t>
            </a:r>
            <a:endParaRPr lang="zh-TW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直線圖說文字 1 4"/>
          <p:cNvSpPr/>
          <p:nvPr/>
        </p:nvSpPr>
        <p:spPr>
          <a:xfrm>
            <a:off x="609600" y="2447163"/>
            <a:ext cx="1354016" cy="571500"/>
          </a:xfrm>
          <a:prstGeom prst="borderCallout1">
            <a:avLst>
              <a:gd name="adj1" fmla="val 32596"/>
              <a:gd name="adj2" fmla="val 110417"/>
              <a:gd name="adj3" fmla="val 126347"/>
              <a:gd name="adj4" fmla="val 14531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微軟正黑體" panose="020B0604030504040204" pitchFamily="34" charset="-120"/>
              </a:rPr>
              <a:t>檔案</a:t>
            </a:r>
            <a:r>
              <a:rPr lang="en-US" altLang="zh-TW" dirty="0" smtClean="0">
                <a:ea typeface="微軟正黑體" panose="020B0604030504040204" pitchFamily="34" charset="-120"/>
              </a:rPr>
              <a:t> 3</a:t>
            </a:r>
            <a:r>
              <a:rPr lang="zh-TW" altLang="en-US" dirty="0" smtClean="0"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ea typeface="微軟正黑體" panose="020B0604030504040204" pitchFamily="34" charset="-120"/>
              </a:rPr>
            </a:br>
            <a:r>
              <a:rPr lang="zh-TW" altLang="en-US" dirty="0" smtClean="0">
                <a:ea typeface="微軟正黑體" panose="020B0604030504040204" pitchFamily="34" charset="-120"/>
              </a:rPr>
              <a:t>資料輸入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6" name="直線圖說文字 1 5"/>
          <p:cNvSpPr/>
          <p:nvPr/>
        </p:nvSpPr>
        <p:spPr>
          <a:xfrm>
            <a:off x="609600" y="3862637"/>
            <a:ext cx="1354016" cy="571500"/>
          </a:xfrm>
          <a:prstGeom prst="borderCallout1">
            <a:avLst>
              <a:gd name="adj1" fmla="val 32596"/>
              <a:gd name="adj2" fmla="val 110417"/>
              <a:gd name="adj3" fmla="val 138655"/>
              <a:gd name="adj4" fmla="val 15180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微軟正黑體" panose="020B0604030504040204" pitchFamily="34" charset="-120"/>
              </a:rPr>
              <a:t>檔案</a:t>
            </a:r>
            <a:r>
              <a:rPr lang="en-US" altLang="zh-TW" dirty="0" smtClean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4</a:t>
            </a:r>
            <a:r>
              <a:rPr lang="zh-TW" altLang="en-US" dirty="0" smtClean="0"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ea typeface="微軟正黑體" panose="020B0604030504040204" pitchFamily="34" charset="-120"/>
              </a:rPr>
            </a:br>
            <a:r>
              <a:rPr lang="zh-TW" altLang="en-US" dirty="0" smtClean="0">
                <a:ea typeface="微軟正黑體" panose="020B0604030504040204" pitchFamily="34" charset="-120"/>
              </a:rPr>
              <a:t>資料輸入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8" name="右大括弧 7"/>
          <p:cNvSpPr/>
          <p:nvPr/>
        </p:nvSpPr>
        <p:spPr>
          <a:xfrm>
            <a:off x="6884377" y="2567354"/>
            <a:ext cx="334108" cy="29981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直線圖說文字 1 8"/>
          <p:cNvSpPr/>
          <p:nvPr/>
        </p:nvSpPr>
        <p:spPr>
          <a:xfrm>
            <a:off x="8215434" y="3666393"/>
            <a:ext cx="1354016" cy="571500"/>
          </a:xfrm>
          <a:prstGeom prst="borderCallout1">
            <a:avLst>
              <a:gd name="adj1" fmla="val 52596"/>
              <a:gd name="adj2" fmla="val -3869"/>
              <a:gd name="adj3" fmla="val 64808"/>
              <a:gd name="adj4" fmla="val -6897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微軟正黑體" panose="020B0604030504040204" pitchFamily="34" charset="-120"/>
              </a:rPr>
              <a:t>監控所有</a:t>
            </a:r>
            <a:r>
              <a:rPr lang="en-US" altLang="zh-TW" dirty="0" smtClean="0">
                <a:ea typeface="微軟正黑體" panose="020B0604030504040204" pitchFamily="34" charset="-120"/>
              </a:rPr>
              <a:t>I/O</a:t>
            </a:r>
            <a:r>
              <a:rPr lang="zh-TW" altLang="en-US" dirty="0" smtClean="0">
                <a:ea typeface="微軟正黑體" panose="020B0604030504040204" pitchFamily="34" charset="-120"/>
              </a:rPr>
              <a:t>完成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10" name="直線圖說文字 1 9"/>
          <p:cNvSpPr/>
          <p:nvPr/>
        </p:nvSpPr>
        <p:spPr>
          <a:xfrm>
            <a:off x="8215434" y="1776047"/>
            <a:ext cx="1354016" cy="571500"/>
          </a:xfrm>
          <a:prstGeom prst="borderCallout1">
            <a:avLst>
              <a:gd name="adj1" fmla="val 52596"/>
              <a:gd name="adj2" fmla="val -3869"/>
              <a:gd name="adj3" fmla="val 78654"/>
              <a:gd name="adj4" fmla="val -19949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微軟正黑體" panose="020B0604030504040204" pitchFamily="34" charset="-120"/>
              </a:rPr>
              <a:t>開啟檔案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11" name="直線圖說文字 1 10"/>
          <p:cNvSpPr/>
          <p:nvPr/>
        </p:nvSpPr>
        <p:spPr>
          <a:xfrm>
            <a:off x="8215434" y="5658889"/>
            <a:ext cx="1354016" cy="571500"/>
          </a:xfrm>
          <a:prstGeom prst="borderCallout1">
            <a:avLst>
              <a:gd name="adj1" fmla="val 52596"/>
              <a:gd name="adj2" fmla="val -3869"/>
              <a:gd name="adj3" fmla="val 58654"/>
              <a:gd name="adj4" fmla="val -18715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ea typeface="微軟正黑體" panose="020B0604030504040204" pitchFamily="34" charset="-120"/>
              </a:rPr>
              <a:t>取得</a:t>
            </a:r>
            <a:r>
              <a:rPr lang="en-US" altLang="zh-TW" dirty="0" smtClean="0">
                <a:ea typeface="微軟正黑體" panose="020B0604030504040204" pitchFamily="34" charset="-120"/>
              </a:rPr>
              <a:t>I/O</a:t>
            </a:r>
            <a:br>
              <a:rPr lang="en-US" altLang="zh-TW" dirty="0" smtClean="0">
                <a:ea typeface="微軟正黑體" panose="020B0604030504040204" pitchFamily="34" charset="-120"/>
              </a:rPr>
            </a:br>
            <a:r>
              <a:rPr lang="zh-TW" altLang="en-US" dirty="0" smtClean="0">
                <a:ea typeface="微軟正黑體" panose="020B0604030504040204" pitchFamily="34" charset="-120"/>
              </a:rPr>
              <a:t>完成狀態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8254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非同步</a:t>
            </a:r>
            <a:r>
              <a:rPr lang="en-US" altLang="zh-TW" dirty="0" smtClean="0"/>
              <a:t>I/O</a:t>
            </a:r>
            <a:r>
              <a:rPr lang="zh-TW" altLang="en-US" dirty="0" smtClean="0"/>
              <a:t>程式範例 </a:t>
            </a:r>
            <a:r>
              <a:rPr lang="en-US" altLang="zh-TW" dirty="0" smtClean="0"/>
              <a:t>(3/12)</a:t>
            </a:r>
            <a:br>
              <a:rPr lang="en-US" altLang="zh-TW" dirty="0" smtClean="0"/>
            </a:br>
            <a:r>
              <a:rPr lang="zh-TW" altLang="en-US" dirty="0" smtClean="0"/>
              <a:t>程式碼：前言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#include &lt;</a:t>
            </a:r>
            <a:r>
              <a:rPr lang="en-US" altLang="zh-TW" dirty="0" err="1"/>
              <a:t>stdlib.h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#include &lt;</a:t>
            </a:r>
            <a:r>
              <a:rPr lang="en-US" altLang="zh-TW" dirty="0" err="1"/>
              <a:t>unistd.h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#include &lt;</a:t>
            </a:r>
            <a:r>
              <a:rPr lang="en-US" altLang="zh-TW" dirty="0" err="1"/>
              <a:t>stdio.h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#include &lt;</a:t>
            </a:r>
            <a:r>
              <a:rPr lang="en-US" altLang="zh-TW" dirty="0" err="1"/>
              <a:t>errno.h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#include &lt;</a:t>
            </a:r>
            <a:r>
              <a:rPr lang="en-US" altLang="zh-TW" dirty="0" err="1"/>
              <a:t>aio.h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r>
              <a:rPr lang="en-US" altLang="zh-TW" dirty="0"/>
              <a:t>#include &lt;</a:t>
            </a:r>
            <a:r>
              <a:rPr lang="en-US" altLang="zh-TW" dirty="0" err="1"/>
              <a:t>signal.h</a:t>
            </a:r>
            <a:r>
              <a:rPr lang="en-US" altLang="zh-TW" dirty="0"/>
              <a:t>&gt;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#define BUF_SIZE 20     /* Size of buffers for read operations */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#define </a:t>
            </a:r>
            <a:r>
              <a:rPr lang="en-US" altLang="zh-TW" dirty="0" err="1"/>
              <a:t>errExit</a:t>
            </a:r>
            <a:r>
              <a:rPr lang="en-US" altLang="zh-TW" dirty="0"/>
              <a:t>(</a:t>
            </a:r>
            <a:r>
              <a:rPr lang="en-US" altLang="zh-TW" dirty="0" err="1"/>
              <a:t>msg</a:t>
            </a:r>
            <a:r>
              <a:rPr lang="en-US" altLang="zh-TW" dirty="0"/>
              <a:t>) do { </a:t>
            </a:r>
            <a:r>
              <a:rPr lang="en-US" altLang="zh-TW" dirty="0" err="1"/>
              <a:t>perror</a:t>
            </a:r>
            <a:r>
              <a:rPr lang="en-US" altLang="zh-TW" dirty="0"/>
              <a:t>(</a:t>
            </a:r>
            <a:r>
              <a:rPr lang="en-US" altLang="zh-TW" dirty="0" err="1"/>
              <a:t>msg</a:t>
            </a:r>
            <a:r>
              <a:rPr lang="en-US" altLang="zh-TW" dirty="0"/>
              <a:t>); exit(EXIT_FAILURE); } while (0)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#define </a:t>
            </a:r>
            <a:r>
              <a:rPr lang="en-US" altLang="zh-TW" dirty="0" err="1"/>
              <a:t>errMsg</a:t>
            </a:r>
            <a:r>
              <a:rPr lang="en-US" altLang="zh-TW" dirty="0"/>
              <a:t>(</a:t>
            </a:r>
            <a:r>
              <a:rPr lang="en-US" altLang="zh-TW" dirty="0" err="1"/>
              <a:t>msg</a:t>
            </a:r>
            <a:r>
              <a:rPr lang="en-US" altLang="zh-TW" dirty="0"/>
              <a:t>)  do { </a:t>
            </a:r>
            <a:r>
              <a:rPr lang="en-US" altLang="zh-TW" dirty="0" err="1"/>
              <a:t>perror</a:t>
            </a:r>
            <a:r>
              <a:rPr lang="en-US" altLang="zh-TW" dirty="0"/>
              <a:t>(</a:t>
            </a:r>
            <a:r>
              <a:rPr lang="en-US" altLang="zh-TW" dirty="0" err="1"/>
              <a:t>msg</a:t>
            </a:r>
            <a:r>
              <a:rPr lang="en-US" altLang="zh-TW" dirty="0"/>
              <a:t>); } while (0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77364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非同步</a:t>
            </a:r>
            <a:r>
              <a:rPr lang="en-US" altLang="zh-TW" dirty="0" smtClean="0"/>
              <a:t>I/O</a:t>
            </a:r>
            <a:r>
              <a:rPr lang="zh-TW" altLang="en-US" dirty="0" smtClean="0"/>
              <a:t>程式範例 </a:t>
            </a:r>
            <a:r>
              <a:rPr lang="en-US" altLang="zh-TW" dirty="0" smtClean="0"/>
              <a:t>(4/12)</a:t>
            </a:r>
            <a:r>
              <a:rPr lang="zh-TW" altLang="en-US" dirty="0" smtClean="0"/>
              <a:t>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程式碼：</a:t>
            </a:r>
            <a:r>
              <a:rPr lang="en-US" altLang="zh-TW" dirty="0" smtClean="0"/>
              <a:t>I/O</a:t>
            </a:r>
            <a:r>
              <a:rPr lang="zh-TW" altLang="en-US" dirty="0" smtClean="0"/>
              <a:t>狀態資料結構定義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ioRequest</a:t>
            </a:r>
            <a:r>
              <a:rPr lang="en-US" altLang="zh-TW" dirty="0"/>
              <a:t> {     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/* </a:t>
            </a:r>
            <a:r>
              <a:rPr lang="en-US" altLang="zh-TW" dirty="0"/>
              <a:t>Application-defined structure for </a:t>
            </a:r>
            <a:r>
              <a:rPr lang="en-US" altLang="zh-TW" dirty="0" smtClean="0"/>
              <a:t>tracking I/O </a:t>
            </a:r>
            <a:r>
              <a:rPr lang="en-US" altLang="zh-TW" dirty="0"/>
              <a:t>requests */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          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reqNum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          </a:t>
            </a:r>
            <a:r>
              <a:rPr lang="en-US" altLang="zh-TW" dirty="0" smtClean="0"/>
              <a:t>		status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aiocb</a:t>
            </a:r>
            <a:r>
              <a:rPr lang="en-US" altLang="zh-TW" dirty="0"/>
              <a:t> </a:t>
            </a:r>
            <a:r>
              <a:rPr lang="en-US" altLang="zh-TW" dirty="0" smtClean="0"/>
              <a:t>	*</a:t>
            </a:r>
            <a:r>
              <a:rPr lang="en-US" altLang="zh-TW" dirty="0" err="1"/>
              <a:t>aiocbp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};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0125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</a:t>
            </a:r>
            <a:r>
              <a:rPr lang="en-US" altLang="zh-TW" dirty="0"/>
              <a:t>I/O</a:t>
            </a:r>
            <a:r>
              <a:rPr lang="zh-TW" altLang="en-US" dirty="0"/>
              <a:t>程式範例 </a:t>
            </a:r>
            <a:r>
              <a:rPr lang="en-US" altLang="zh-TW" dirty="0" smtClean="0"/>
              <a:t>(5/12)</a:t>
            </a:r>
            <a:r>
              <a:rPr lang="zh-TW" altLang="en-US" dirty="0"/>
              <a:t>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程式碼</a:t>
            </a:r>
            <a:r>
              <a:rPr lang="zh-TW" altLang="en-US" dirty="0" smtClean="0"/>
              <a:t>：號誌處理器與資料定義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static volatile </a:t>
            </a:r>
            <a:r>
              <a:rPr lang="en-US" altLang="zh-TW" dirty="0" err="1"/>
              <a:t>sig_atomic_t</a:t>
            </a:r>
            <a:r>
              <a:rPr lang="en-US" altLang="zh-TW" dirty="0"/>
              <a:t> </a:t>
            </a:r>
            <a:r>
              <a:rPr lang="en-US" altLang="zh-TW" dirty="0" err="1"/>
              <a:t>gotSIGQUIT</a:t>
            </a:r>
            <a:r>
              <a:rPr lang="en-US" altLang="zh-TW" dirty="0"/>
              <a:t> = 0;</a:t>
            </a:r>
          </a:p>
          <a:p>
            <a:pPr marL="0" indent="0">
              <a:buNone/>
            </a:pPr>
            <a:r>
              <a:rPr lang="en-US" altLang="zh-TW" dirty="0" smtClean="0"/>
              <a:t>            </a:t>
            </a:r>
            <a:r>
              <a:rPr lang="en-US" altLang="zh-TW" dirty="0"/>
              <a:t>/* On delivery of SIGQUIT, we attempt </a:t>
            </a:r>
            <a:r>
              <a:rPr lang="en-US" altLang="zh-TW" dirty="0" smtClean="0"/>
              <a:t>to cancel </a:t>
            </a:r>
            <a:r>
              <a:rPr lang="en-US" altLang="zh-TW" dirty="0"/>
              <a:t>all outstanding I/O requests */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static void             /* Handler for SIGQUIT */</a:t>
            </a:r>
          </a:p>
          <a:p>
            <a:pPr marL="0" indent="0">
              <a:buNone/>
            </a:pPr>
            <a:r>
              <a:rPr lang="en-US" altLang="zh-TW" dirty="0" err="1"/>
              <a:t>quitHandler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sig)</a:t>
            </a:r>
          </a:p>
          <a:p>
            <a:pPr marL="0" indent="0">
              <a:buNone/>
            </a:pPr>
            <a:r>
              <a:rPr lang="en-US" altLang="zh-TW" dirty="0" smtClean="0"/>
              <a:t>{    </a:t>
            </a:r>
            <a:r>
              <a:rPr lang="en-US" altLang="zh-TW" dirty="0" err="1"/>
              <a:t>gotSIGQUIT</a:t>
            </a:r>
            <a:r>
              <a:rPr lang="en-US" altLang="zh-TW" dirty="0"/>
              <a:t> = 1</a:t>
            </a:r>
            <a:r>
              <a:rPr lang="en-US" altLang="zh-TW" dirty="0" smtClean="0"/>
              <a:t>;</a:t>
            </a:r>
            <a:r>
              <a:rPr lang="zh-TW" altLang="en-US" dirty="0" smtClean="0"/>
              <a:t>   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#define IO_SIGNAL SIGUSR1   /* Signal used to notify I/O completion */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static void                 /* Handler for I/O completion signal */</a:t>
            </a:r>
          </a:p>
          <a:p>
            <a:pPr marL="0" indent="0">
              <a:buNone/>
            </a:pPr>
            <a:r>
              <a:rPr lang="en-US" altLang="zh-TW" dirty="0" err="1"/>
              <a:t>aioSigHandler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sig, </a:t>
            </a:r>
            <a:r>
              <a:rPr lang="en-US" altLang="zh-TW" dirty="0" err="1"/>
              <a:t>siginfo_t</a:t>
            </a:r>
            <a:r>
              <a:rPr lang="en-US" altLang="zh-TW" dirty="0"/>
              <a:t> *</a:t>
            </a:r>
            <a:r>
              <a:rPr lang="en-US" altLang="zh-TW" dirty="0" err="1"/>
              <a:t>si</a:t>
            </a:r>
            <a:r>
              <a:rPr lang="en-US" altLang="zh-TW" dirty="0"/>
              <a:t>, void *</a:t>
            </a:r>
            <a:r>
              <a:rPr lang="en-US" altLang="zh-TW" dirty="0" err="1"/>
              <a:t>ucontext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write(STDOUT_FILENO, "I/O completion signal received\n", 31);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/* The corresponding </a:t>
            </a:r>
            <a:r>
              <a:rPr lang="en-US" altLang="zh-TW" dirty="0" err="1"/>
              <a:t>ioRequest</a:t>
            </a:r>
            <a:r>
              <a:rPr lang="en-US" altLang="zh-TW" dirty="0"/>
              <a:t> structure would be available </a:t>
            </a:r>
            <a:r>
              <a:rPr lang="en-US" altLang="zh-TW" dirty="0" smtClean="0"/>
              <a:t>as</a:t>
            </a:r>
            <a:r>
              <a:rPr lang="zh-TW" altLang="en-US" dirty="0" smtClean="0"/>
              <a:t>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 err="1"/>
              <a:t>ioRequest</a:t>
            </a:r>
            <a:r>
              <a:rPr lang="en-US" altLang="zh-TW" dirty="0"/>
              <a:t> *</a:t>
            </a:r>
            <a:r>
              <a:rPr lang="en-US" altLang="zh-TW" dirty="0" err="1"/>
              <a:t>ioReq</a:t>
            </a:r>
            <a:r>
              <a:rPr lang="en-US" altLang="zh-TW" dirty="0"/>
              <a:t> = </a:t>
            </a:r>
            <a:r>
              <a:rPr lang="en-US" altLang="zh-TW" dirty="0" err="1"/>
              <a:t>si</a:t>
            </a:r>
            <a:r>
              <a:rPr lang="en-US" altLang="zh-TW" dirty="0"/>
              <a:t>-&gt;</a:t>
            </a:r>
            <a:r>
              <a:rPr lang="en-US" altLang="zh-TW" dirty="0" err="1"/>
              <a:t>si_value.sival_ptr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   and the file descriptor would then be available </a:t>
            </a:r>
            <a:r>
              <a:rPr lang="en-US" altLang="zh-TW" dirty="0" smtClean="0"/>
              <a:t>via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ioReq</a:t>
            </a:r>
            <a:r>
              <a:rPr lang="en-US" altLang="zh-TW" dirty="0" smtClean="0"/>
              <a:t>-</a:t>
            </a:r>
            <a:r>
              <a:rPr lang="en-US" altLang="zh-TW" dirty="0"/>
              <a:t>&gt;</a:t>
            </a:r>
            <a:r>
              <a:rPr lang="en-US" altLang="zh-TW" dirty="0" err="1"/>
              <a:t>aiocbp</a:t>
            </a:r>
            <a:r>
              <a:rPr lang="en-US" altLang="zh-TW" dirty="0"/>
              <a:t>-&gt;</a:t>
            </a:r>
            <a:r>
              <a:rPr lang="en-US" altLang="zh-TW" dirty="0" err="1"/>
              <a:t>aio_fildes</a:t>
            </a:r>
            <a:r>
              <a:rPr lang="en-US" altLang="zh-TW" dirty="0"/>
              <a:t> */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46766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</a:t>
            </a:r>
            <a:r>
              <a:rPr lang="en-US" altLang="zh-TW" dirty="0"/>
              <a:t>I/O</a:t>
            </a:r>
            <a:r>
              <a:rPr lang="zh-TW" altLang="en-US" dirty="0"/>
              <a:t>程式範例 </a:t>
            </a:r>
            <a:r>
              <a:rPr lang="en-US" altLang="zh-TW" dirty="0" smtClean="0"/>
              <a:t>(6/12)</a:t>
            </a:r>
            <a:r>
              <a:rPr lang="zh-TW" altLang="en-US" dirty="0"/>
              <a:t>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程式碼</a:t>
            </a:r>
            <a:r>
              <a:rPr lang="zh-TW" altLang="en-US" dirty="0" smtClean="0"/>
              <a:t>：主程式初始化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int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main(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argc</a:t>
            </a:r>
            <a:r>
              <a:rPr lang="en-US" altLang="zh-TW" dirty="0"/>
              <a:t>, char *</a:t>
            </a:r>
            <a:r>
              <a:rPr lang="en-US" altLang="zh-TW" dirty="0" err="1"/>
              <a:t>argv</a:t>
            </a:r>
            <a:r>
              <a:rPr lang="en-US" altLang="zh-TW" dirty="0"/>
              <a:t>[])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ioRequest</a:t>
            </a:r>
            <a:r>
              <a:rPr lang="en-US" altLang="zh-TW" dirty="0"/>
              <a:t> *</a:t>
            </a:r>
            <a:r>
              <a:rPr lang="en-US" altLang="zh-TW" dirty="0" err="1"/>
              <a:t>ioList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aiocb</a:t>
            </a:r>
            <a:r>
              <a:rPr lang="en-US" altLang="zh-TW" dirty="0"/>
              <a:t> *</a:t>
            </a:r>
            <a:r>
              <a:rPr lang="en-US" altLang="zh-TW" dirty="0" err="1"/>
              <a:t>aiocbList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sigaction</a:t>
            </a:r>
            <a:r>
              <a:rPr lang="en-US" altLang="zh-TW" dirty="0"/>
              <a:t> </a:t>
            </a:r>
            <a:r>
              <a:rPr lang="en-US" altLang="zh-TW" dirty="0" err="1"/>
              <a:t>sa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s, j;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numReqs</a:t>
            </a:r>
            <a:r>
              <a:rPr lang="en-US" altLang="zh-TW" dirty="0"/>
              <a:t>;        /* Total number of queued I/O requests */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openReqs</a:t>
            </a:r>
            <a:r>
              <a:rPr lang="en-US" altLang="zh-TW" dirty="0"/>
              <a:t>;       /* Number of I/O requests still in progress */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if (</a:t>
            </a:r>
            <a:r>
              <a:rPr lang="en-US" altLang="zh-TW" dirty="0" err="1"/>
              <a:t>argc</a:t>
            </a:r>
            <a:r>
              <a:rPr lang="en-US" altLang="zh-TW" dirty="0"/>
              <a:t> &lt; 2) 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fprintf</a:t>
            </a:r>
            <a:r>
              <a:rPr lang="en-US" altLang="zh-TW" dirty="0"/>
              <a:t>(</a:t>
            </a:r>
            <a:r>
              <a:rPr lang="en-US" altLang="zh-TW" dirty="0" err="1"/>
              <a:t>stderr</a:t>
            </a:r>
            <a:r>
              <a:rPr lang="en-US" altLang="zh-TW" dirty="0"/>
              <a:t>, "Usage: %s &lt;pathname&gt; &lt;</a:t>
            </a:r>
            <a:r>
              <a:rPr lang="en-US" altLang="zh-TW" dirty="0" smtClean="0"/>
              <a:t>pathname</a:t>
            </a:r>
            <a:r>
              <a:rPr lang="en-US" altLang="zh-TW" dirty="0"/>
              <a:t>&gt;...\n</a:t>
            </a:r>
            <a:r>
              <a:rPr lang="en-US" altLang="zh-TW" dirty="0" smtClean="0"/>
              <a:t>", </a:t>
            </a:r>
            <a:r>
              <a:rPr lang="en-US" altLang="zh-TW" dirty="0" err="1" smtClean="0"/>
              <a:t>argv</a:t>
            </a:r>
            <a:r>
              <a:rPr lang="en-US" altLang="zh-TW" dirty="0" smtClean="0"/>
              <a:t>[0</a:t>
            </a:r>
            <a:r>
              <a:rPr lang="en-US" altLang="zh-TW" dirty="0"/>
              <a:t>]);</a:t>
            </a:r>
          </a:p>
          <a:p>
            <a:pPr marL="0" indent="0">
              <a:buNone/>
            </a:pPr>
            <a:r>
              <a:rPr lang="en-US" altLang="zh-TW" dirty="0"/>
              <a:t>        exit(EXIT_FAILURE);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numReqs</a:t>
            </a:r>
            <a:r>
              <a:rPr lang="en-US" altLang="zh-TW" dirty="0"/>
              <a:t> = </a:t>
            </a:r>
            <a:r>
              <a:rPr lang="en-US" altLang="zh-TW" dirty="0" err="1"/>
              <a:t>argc</a:t>
            </a:r>
            <a:r>
              <a:rPr lang="en-US" altLang="zh-TW" dirty="0"/>
              <a:t> </a:t>
            </a:r>
            <a:r>
              <a:rPr lang="en-US" altLang="zh-TW" dirty="0" smtClean="0">
                <a:sym typeface="Symbol" panose="05050102010706020507" pitchFamily="18" charset="2"/>
              </a:rPr>
              <a:t></a:t>
            </a:r>
            <a:r>
              <a:rPr lang="en-US" altLang="zh-TW" dirty="0" smtClean="0"/>
              <a:t> </a:t>
            </a:r>
            <a:r>
              <a:rPr lang="en-US" altLang="zh-TW" dirty="0"/>
              <a:t>1</a:t>
            </a:r>
            <a:r>
              <a:rPr lang="en-US" altLang="zh-TW" dirty="0" smtClean="0"/>
              <a:t>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4394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</a:t>
            </a:r>
            <a:r>
              <a:rPr lang="en-US" altLang="zh-TW" dirty="0"/>
              <a:t>I/O</a:t>
            </a:r>
            <a:r>
              <a:rPr lang="zh-TW" altLang="en-US" dirty="0"/>
              <a:t>程式範例 </a:t>
            </a:r>
            <a:r>
              <a:rPr lang="en-US" altLang="zh-TW" dirty="0" smtClean="0"/>
              <a:t>(7/12)</a:t>
            </a:r>
            <a:r>
              <a:rPr lang="zh-TW" altLang="en-US" dirty="0"/>
              <a:t>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程式碼：</a:t>
            </a:r>
            <a:r>
              <a:rPr lang="zh-TW" altLang="en-US" dirty="0" smtClean="0"/>
              <a:t>主程式中資料陣列定義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/* Allocate our arrays */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ioList</a:t>
            </a:r>
            <a:r>
              <a:rPr lang="en-US" altLang="zh-TW" dirty="0"/>
              <a:t> = </a:t>
            </a:r>
            <a:r>
              <a:rPr lang="en-US" altLang="zh-TW" dirty="0" err="1"/>
              <a:t>calloc</a:t>
            </a:r>
            <a:r>
              <a:rPr lang="en-US" altLang="zh-TW" dirty="0"/>
              <a:t>(</a:t>
            </a:r>
            <a:r>
              <a:rPr lang="en-US" altLang="zh-TW" dirty="0" err="1"/>
              <a:t>numReqs</a:t>
            </a:r>
            <a:r>
              <a:rPr lang="en-US" altLang="zh-TW" dirty="0"/>
              <a:t>, 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ioRequest</a:t>
            </a:r>
            <a:r>
              <a:rPr lang="en-US" altLang="zh-TW" dirty="0"/>
              <a:t>));</a:t>
            </a:r>
          </a:p>
          <a:p>
            <a:pPr marL="0" indent="0">
              <a:buNone/>
            </a:pPr>
            <a:r>
              <a:rPr lang="en-US" altLang="zh-TW" dirty="0"/>
              <a:t>    if (</a:t>
            </a:r>
            <a:r>
              <a:rPr lang="en-US" altLang="zh-TW" dirty="0" err="1"/>
              <a:t>ioList</a:t>
            </a:r>
            <a:r>
              <a:rPr lang="en-US" altLang="zh-TW" dirty="0"/>
              <a:t> == NULL)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errExit</a:t>
            </a:r>
            <a:r>
              <a:rPr lang="en-US" altLang="zh-TW" dirty="0"/>
              <a:t>("</a:t>
            </a:r>
            <a:r>
              <a:rPr lang="en-US" altLang="zh-TW" dirty="0" err="1"/>
              <a:t>calloc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aiocbList</a:t>
            </a:r>
            <a:r>
              <a:rPr lang="en-US" altLang="zh-TW" dirty="0"/>
              <a:t> = </a:t>
            </a:r>
            <a:r>
              <a:rPr lang="en-US" altLang="zh-TW" dirty="0" err="1"/>
              <a:t>calloc</a:t>
            </a:r>
            <a:r>
              <a:rPr lang="en-US" altLang="zh-TW" dirty="0"/>
              <a:t>(</a:t>
            </a:r>
            <a:r>
              <a:rPr lang="en-US" altLang="zh-TW" dirty="0" err="1"/>
              <a:t>numReqs</a:t>
            </a:r>
            <a:r>
              <a:rPr lang="en-US" altLang="zh-TW" dirty="0"/>
              <a:t>, </a:t>
            </a:r>
            <a:r>
              <a:rPr lang="en-US" altLang="zh-TW" dirty="0" err="1"/>
              <a:t>sizeof</a:t>
            </a:r>
            <a:r>
              <a:rPr lang="en-US" altLang="zh-TW" dirty="0"/>
              <a:t>(</a:t>
            </a:r>
            <a:r>
              <a:rPr lang="en-US" altLang="zh-TW" dirty="0" err="1"/>
              <a:t>struct</a:t>
            </a:r>
            <a:r>
              <a:rPr lang="en-US" altLang="zh-TW" dirty="0"/>
              <a:t> </a:t>
            </a:r>
            <a:r>
              <a:rPr lang="en-US" altLang="zh-TW" dirty="0" err="1"/>
              <a:t>aiocb</a:t>
            </a:r>
            <a:r>
              <a:rPr lang="en-US" altLang="zh-TW" dirty="0"/>
              <a:t>));</a:t>
            </a:r>
          </a:p>
          <a:p>
            <a:pPr marL="0" indent="0">
              <a:buNone/>
            </a:pPr>
            <a:r>
              <a:rPr lang="en-US" altLang="zh-TW" dirty="0"/>
              <a:t>    if (</a:t>
            </a:r>
            <a:r>
              <a:rPr lang="en-US" altLang="zh-TW" dirty="0" err="1"/>
              <a:t>aiocbList</a:t>
            </a:r>
            <a:r>
              <a:rPr lang="en-US" altLang="zh-TW" dirty="0"/>
              <a:t> == NULL)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errExit</a:t>
            </a:r>
            <a:r>
              <a:rPr lang="en-US" altLang="zh-TW" dirty="0"/>
              <a:t>("</a:t>
            </a:r>
            <a:r>
              <a:rPr lang="en-US" altLang="zh-TW" dirty="0" err="1"/>
              <a:t>calloc</a:t>
            </a:r>
            <a:r>
              <a:rPr lang="en-US" altLang="zh-TW" dirty="0"/>
              <a:t>");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194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</a:t>
            </a:r>
            <a:r>
              <a:rPr lang="en-US" altLang="zh-TW" dirty="0"/>
              <a:t>I/O</a:t>
            </a:r>
            <a:r>
              <a:rPr lang="zh-TW" altLang="en-US" dirty="0"/>
              <a:t>程式範例 </a:t>
            </a:r>
            <a:r>
              <a:rPr lang="en-US" altLang="zh-TW" dirty="0" smtClean="0"/>
              <a:t>(8/12)</a:t>
            </a:r>
            <a:r>
              <a:rPr lang="zh-TW" altLang="en-US" dirty="0"/>
              <a:t>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程式碼：主程式</a:t>
            </a:r>
            <a:r>
              <a:rPr lang="zh-TW" altLang="en-US" dirty="0" smtClean="0"/>
              <a:t>中號誌處理器註冊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/* Establish handlers for SIGQUIT and the I/O completion signal */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sa.sa_flags</a:t>
            </a:r>
            <a:r>
              <a:rPr lang="en-US" altLang="zh-TW" dirty="0"/>
              <a:t> = SA_RESTART;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 smtClean="0"/>
              <a:t>sigemptyset</a:t>
            </a:r>
            <a:r>
              <a:rPr lang="en-US" altLang="zh-TW" dirty="0"/>
              <a:t>(&amp;</a:t>
            </a:r>
            <a:r>
              <a:rPr lang="en-US" altLang="zh-TW" dirty="0" err="1"/>
              <a:t>sa.sa_mask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sa.sa_handler</a:t>
            </a:r>
            <a:r>
              <a:rPr lang="en-US" altLang="zh-TW" dirty="0"/>
              <a:t> = </a:t>
            </a:r>
            <a:r>
              <a:rPr lang="en-US" altLang="zh-TW" dirty="0" err="1"/>
              <a:t>quitHandler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smtClean="0"/>
              <a:t>if </a:t>
            </a:r>
            <a:r>
              <a:rPr lang="en-US" altLang="zh-TW" dirty="0"/>
              <a:t>(</a:t>
            </a:r>
            <a:r>
              <a:rPr lang="en-US" altLang="zh-TW" dirty="0" err="1"/>
              <a:t>sigaction</a:t>
            </a:r>
            <a:r>
              <a:rPr lang="en-US" altLang="zh-TW" dirty="0"/>
              <a:t>(SIGQUIT, &amp;</a:t>
            </a:r>
            <a:r>
              <a:rPr lang="en-US" altLang="zh-TW" dirty="0" err="1"/>
              <a:t>sa</a:t>
            </a:r>
            <a:r>
              <a:rPr lang="en-US" altLang="zh-TW" dirty="0"/>
              <a:t>, NULL) == </a:t>
            </a:r>
            <a:r>
              <a:rPr lang="en-US" altLang="zh-TW" dirty="0" smtClean="0">
                <a:sym typeface="Symbol" panose="05050102010706020507" pitchFamily="18" charset="2"/>
              </a:rPr>
              <a:t></a:t>
            </a:r>
            <a:r>
              <a:rPr lang="en-US" altLang="zh-TW" dirty="0" smtClean="0"/>
              <a:t>1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errExit</a:t>
            </a:r>
            <a:r>
              <a:rPr lang="en-US" altLang="zh-TW" dirty="0"/>
              <a:t>("</a:t>
            </a:r>
            <a:r>
              <a:rPr lang="en-US" altLang="zh-TW" dirty="0" err="1"/>
              <a:t>sigaction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/>
              <a:t>sa.sa_flags</a:t>
            </a:r>
            <a:r>
              <a:rPr lang="en-US" altLang="zh-TW" dirty="0"/>
              <a:t> = SA_RESTART | SA_SIGINFO;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err="1" smtClean="0"/>
              <a:t>sa.sa_sigaction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aioSigHandler</a:t>
            </a:r>
            <a:r>
              <a:rPr lang="en-US" altLang="zh-TW" dirty="0"/>
              <a:t>;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r>
              <a:rPr lang="en-US" altLang="zh-TW" dirty="0" smtClean="0"/>
              <a:t>if </a:t>
            </a:r>
            <a:r>
              <a:rPr lang="en-US" altLang="zh-TW" dirty="0"/>
              <a:t>(</a:t>
            </a:r>
            <a:r>
              <a:rPr lang="en-US" altLang="zh-TW" dirty="0" err="1"/>
              <a:t>sigaction</a:t>
            </a:r>
            <a:r>
              <a:rPr lang="en-US" altLang="zh-TW" dirty="0"/>
              <a:t>(IO_SIGNAL, &amp;</a:t>
            </a:r>
            <a:r>
              <a:rPr lang="en-US" altLang="zh-TW" dirty="0" err="1"/>
              <a:t>sa</a:t>
            </a:r>
            <a:r>
              <a:rPr lang="en-US" altLang="zh-TW" dirty="0"/>
              <a:t>, NULL) == -1)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errExit</a:t>
            </a:r>
            <a:r>
              <a:rPr lang="en-US" altLang="zh-TW" dirty="0"/>
              <a:t>("</a:t>
            </a:r>
            <a:r>
              <a:rPr lang="en-US" altLang="zh-TW" dirty="0" err="1"/>
              <a:t>sigaction</a:t>
            </a:r>
            <a:r>
              <a:rPr lang="en-US" altLang="zh-TW" dirty="0"/>
              <a:t>");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757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46760" y="1890939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12.1 I/O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的特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性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12.2 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四種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zh-TW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類型</a:t>
            </a:r>
            <a:endParaRPr lang="zh-TW" altLang="zh-TW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12.3 </a:t>
            </a:r>
            <a:r>
              <a:rPr lang="zh-TW" altLang="zh-TW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非同步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相關函數</a:t>
            </a:r>
            <a:endParaRPr lang="zh-TW" altLang="zh-TW" dirty="0">
              <a:solidFill>
                <a:schemeClr val="bg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12.4</a:t>
            </a:r>
            <a:r>
              <a:rPr lang="zh-TW" altLang="en-US" dirty="0" smtClean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非同步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程式範例</a:t>
            </a:r>
          </a:p>
        </p:txBody>
      </p:sp>
    </p:spTree>
    <p:extLst>
      <p:ext uri="{BB962C8B-B14F-4D97-AF65-F5344CB8AC3E}">
        <p14:creationId xmlns:p14="http://schemas.microsoft.com/office/powerpoint/2010/main" val="283332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</a:t>
            </a:r>
            <a:r>
              <a:rPr lang="en-US" altLang="zh-TW" dirty="0"/>
              <a:t>I/O</a:t>
            </a:r>
            <a:r>
              <a:rPr lang="zh-TW" altLang="en-US" dirty="0"/>
              <a:t>程式範例 </a:t>
            </a:r>
            <a:r>
              <a:rPr lang="en-US" altLang="zh-TW" dirty="0" smtClean="0"/>
              <a:t>(9/12)</a:t>
            </a:r>
            <a:r>
              <a:rPr lang="zh-TW" altLang="en-US" dirty="0"/>
              <a:t>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程式碼：主程式</a:t>
            </a:r>
            <a:r>
              <a:rPr lang="zh-TW" altLang="en-US" dirty="0" smtClean="0"/>
              <a:t>中開啟檔案、非同步讀取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aio_read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600199"/>
            <a:ext cx="9956800" cy="514350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dirty="0"/>
              <a:t>/* Open each file specified on the command line, and </a:t>
            </a:r>
            <a:r>
              <a:rPr lang="en-US" altLang="zh-TW" dirty="0" smtClean="0"/>
              <a:t>queue a </a:t>
            </a:r>
            <a:r>
              <a:rPr lang="en-US" altLang="zh-TW" dirty="0"/>
              <a:t>read request on the resulting file descriptor */</a:t>
            </a:r>
          </a:p>
          <a:p>
            <a:pPr marL="0" indent="0">
              <a:buNone/>
            </a:pPr>
            <a:r>
              <a:rPr lang="en-US" altLang="zh-TW" dirty="0" smtClean="0"/>
              <a:t>   </a:t>
            </a:r>
            <a:r>
              <a:rPr lang="en-US" altLang="zh-TW" dirty="0"/>
              <a:t>for (j = 0; j &lt; </a:t>
            </a:r>
            <a:r>
              <a:rPr lang="en-US" altLang="zh-TW" dirty="0" err="1"/>
              <a:t>numReqs</a:t>
            </a:r>
            <a:r>
              <a:rPr lang="en-US" altLang="zh-TW" dirty="0"/>
              <a:t>; </a:t>
            </a:r>
            <a:r>
              <a:rPr lang="en-US" altLang="zh-TW" dirty="0" err="1"/>
              <a:t>j++</a:t>
            </a:r>
            <a:r>
              <a:rPr lang="en-US" altLang="zh-TW" dirty="0"/>
              <a:t>) {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ioList</a:t>
            </a:r>
            <a:r>
              <a:rPr lang="en-US" altLang="zh-TW" dirty="0"/>
              <a:t>[j].</a:t>
            </a:r>
            <a:r>
              <a:rPr lang="en-US" altLang="zh-TW" dirty="0" err="1"/>
              <a:t>reqNum</a:t>
            </a:r>
            <a:r>
              <a:rPr lang="en-US" altLang="zh-TW" dirty="0"/>
              <a:t> = j;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ioList</a:t>
            </a:r>
            <a:r>
              <a:rPr lang="en-US" altLang="zh-TW" dirty="0"/>
              <a:t>[j].status = EINPROGRESS;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ioList</a:t>
            </a:r>
            <a:r>
              <a:rPr lang="en-US" altLang="zh-TW" dirty="0"/>
              <a:t>[j].</a:t>
            </a:r>
            <a:r>
              <a:rPr lang="en-US" altLang="zh-TW" dirty="0" err="1"/>
              <a:t>aiocbp</a:t>
            </a:r>
            <a:r>
              <a:rPr lang="en-US" altLang="zh-TW" dirty="0"/>
              <a:t> = &amp;</a:t>
            </a:r>
            <a:r>
              <a:rPr lang="en-US" altLang="zh-TW" dirty="0" err="1"/>
              <a:t>aiocbList</a:t>
            </a:r>
            <a:r>
              <a:rPr lang="en-US" altLang="zh-TW" dirty="0"/>
              <a:t>[j];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ioList</a:t>
            </a:r>
            <a:r>
              <a:rPr lang="en-US" altLang="zh-TW" dirty="0"/>
              <a:t>[j].</a:t>
            </a:r>
            <a:r>
              <a:rPr lang="en-US" altLang="zh-TW" dirty="0" err="1"/>
              <a:t>aiocbp</a:t>
            </a:r>
            <a:r>
              <a:rPr lang="en-US" altLang="zh-TW" dirty="0"/>
              <a:t>-&gt;</a:t>
            </a:r>
            <a:r>
              <a:rPr lang="en-US" altLang="zh-TW" dirty="0" err="1"/>
              <a:t>aio_fildes</a:t>
            </a:r>
            <a:r>
              <a:rPr lang="en-US" altLang="zh-TW" dirty="0"/>
              <a:t> = open(</a:t>
            </a:r>
            <a:r>
              <a:rPr lang="en-US" altLang="zh-TW" dirty="0" err="1"/>
              <a:t>argv</a:t>
            </a:r>
            <a:r>
              <a:rPr lang="en-US" altLang="zh-TW" dirty="0"/>
              <a:t>[j + 1], O_RDONLY);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 smtClean="0"/>
              <a:t> </a:t>
            </a:r>
            <a:r>
              <a:rPr lang="en-US" altLang="zh-TW" dirty="0"/>
              <a:t>if (</a:t>
            </a:r>
            <a:r>
              <a:rPr lang="en-US" altLang="zh-TW" dirty="0" err="1"/>
              <a:t>ioList</a:t>
            </a:r>
            <a:r>
              <a:rPr lang="en-US" altLang="zh-TW" dirty="0"/>
              <a:t>[j].</a:t>
            </a:r>
            <a:r>
              <a:rPr lang="en-US" altLang="zh-TW" dirty="0" err="1"/>
              <a:t>aiocbp</a:t>
            </a:r>
            <a:r>
              <a:rPr lang="en-US" altLang="zh-TW" dirty="0"/>
              <a:t>-&gt;</a:t>
            </a:r>
            <a:r>
              <a:rPr lang="en-US" altLang="zh-TW" dirty="0" err="1"/>
              <a:t>aio_fildes</a:t>
            </a:r>
            <a:r>
              <a:rPr lang="en-US" altLang="zh-TW" dirty="0"/>
              <a:t> == -1</a:t>
            </a:r>
            <a:r>
              <a:rPr lang="en-US" altLang="zh-TW" dirty="0" smtClean="0"/>
              <a:t>) </a:t>
            </a:r>
            <a:r>
              <a:rPr lang="en-US" altLang="zh-TW" dirty="0" err="1" smtClean="0"/>
              <a:t>errExit</a:t>
            </a:r>
            <a:r>
              <a:rPr lang="en-US" altLang="zh-TW" dirty="0"/>
              <a:t>("open");</a:t>
            </a:r>
          </a:p>
          <a:p>
            <a:pPr marL="0" indent="0">
              <a:buNone/>
            </a:pPr>
            <a:r>
              <a:rPr lang="en-US" altLang="zh-TW" dirty="0"/>
              <a:t>      </a:t>
            </a:r>
            <a:r>
              <a:rPr lang="en-US" altLang="zh-TW" dirty="0" smtClean="0"/>
              <a:t> </a:t>
            </a:r>
            <a:r>
              <a:rPr lang="en-US" altLang="zh-TW" dirty="0" err="1"/>
              <a:t>printf</a:t>
            </a:r>
            <a:r>
              <a:rPr lang="en-US" altLang="zh-TW" dirty="0"/>
              <a:t>("opened %s on descriptor %d\n", </a:t>
            </a:r>
            <a:r>
              <a:rPr lang="en-US" altLang="zh-TW" dirty="0" err="1"/>
              <a:t>argv</a:t>
            </a:r>
            <a:r>
              <a:rPr lang="en-US" altLang="zh-TW" dirty="0"/>
              <a:t>[j + 1</a:t>
            </a:r>
            <a:r>
              <a:rPr lang="en-US" altLang="zh-TW" dirty="0" smtClean="0"/>
              <a:t>], </a:t>
            </a:r>
            <a:r>
              <a:rPr lang="en-US" altLang="zh-TW" dirty="0" err="1" smtClean="0"/>
              <a:t>ioList</a:t>
            </a:r>
            <a:r>
              <a:rPr lang="en-US" altLang="zh-TW" dirty="0" smtClean="0"/>
              <a:t>[j</a:t>
            </a:r>
            <a:r>
              <a:rPr lang="en-US" altLang="zh-TW" dirty="0"/>
              <a:t>].</a:t>
            </a:r>
            <a:r>
              <a:rPr lang="en-US" altLang="zh-TW" dirty="0" err="1"/>
              <a:t>aiocbp</a:t>
            </a:r>
            <a:r>
              <a:rPr lang="en-US" altLang="zh-TW" dirty="0"/>
              <a:t>-&gt;</a:t>
            </a:r>
            <a:r>
              <a:rPr lang="en-US" altLang="zh-TW" dirty="0" err="1"/>
              <a:t>aio_fildes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ioList</a:t>
            </a:r>
            <a:r>
              <a:rPr lang="en-US" altLang="zh-TW" dirty="0"/>
              <a:t>[j].</a:t>
            </a:r>
            <a:r>
              <a:rPr lang="en-US" altLang="zh-TW" dirty="0" err="1"/>
              <a:t>aiocbp</a:t>
            </a:r>
            <a:r>
              <a:rPr lang="en-US" altLang="zh-TW" dirty="0"/>
              <a:t>-&gt;</a:t>
            </a:r>
            <a:r>
              <a:rPr lang="en-US" altLang="zh-TW" dirty="0" err="1"/>
              <a:t>aio_buf</a:t>
            </a:r>
            <a:r>
              <a:rPr lang="en-US" altLang="zh-TW" dirty="0"/>
              <a:t> = </a:t>
            </a:r>
            <a:r>
              <a:rPr lang="en-US" altLang="zh-TW" dirty="0" err="1"/>
              <a:t>malloc</a:t>
            </a:r>
            <a:r>
              <a:rPr lang="en-US" altLang="zh-TW" dirty="0"/>
              <a:t>(BUF_SIZE);</a:t>
            </a:r>
          </a:p>
          <a:p>
            <a:pPr marL="0" indent="0">
              <a:buNone/>
            </a:pPr>
            <a:r>
              <a:rPr lang="en-US" altLang="zh-TW" dirty="0"/>
              <a:t>        if (</a:t>
            </a:r>
            <a:r>
              <a:rPr lang="en-US" altLang="zh-TW" dirty="0" err="1"/>
              <a:t>ioList</a:t>
            </a:r>
            <a:r>
              <a:rPr lang="en-US" altLang="zh-TW" dirty="0"/>
              <a:t>[j].</a:t>
            </a:r>
            <a:r>
              <a:rPr lang="en-US" altLang="zh-TW" dirty="0" err="1"/>
              <a:t>aiocbp</a:t>
            </a:r>
            <a:r>
              <a:rPr lang="en-US" altLang="zh-TW" dirty="0"/>
              <a:t>-&gt;</a:t>
            </a:r>
            <a:r>
              <a:rPr lang="en-US" altLang="zh-TW" dirty="0" err="1"/>
              <a:t>aio_buf</a:t>
            </a:r>
            <a:r>
              <a:rPr lang="en-US" altLang="zh-TW" dirty="0"/>
              <a:t> == NULL</a:t>
            </a:r>
            <a:r>
              <a:rPr lang="en-US" altLang="zh-TW" dirty="0" smtClean="0"/>
              <a:t>) </a:t>
            </a:r>
            <a:r>
              <a:rPr lang="en-US" altLang="zh-TW" dirty="0" err="1" smtClean="0"/>
              <a:t>errExit</a:t>
            </a:r>
            <a:r>
              <a:rPr lang="en-US" altLang="zh-TW" dirty="0"/>
              <a:t>("</a:t>
            </a:r>
            <a:r>
              <a:rPr lang="en-US" altLang="zh-TW" dirty="0" err="1"/>
              <a:t>malloc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 err="1"/>
              <a:t>ioList</a:t>
            </a:r>
            <a:r>
              <a:rPr lang="en-US" altLang="zh-TW" dirty="0"/>
              <a:t>[j].</a:t>
            </a:r>
            <a:r>
              <a:rPr lang="en-US" altLang="zh-TW" dirty="0" err="1"/>
              <a:t>aiocbp</a:t>
            </a:r>
            <a:r>
              <a:rPr lang="en-US" altLang="zh-TW" dirty="0"/>
              <a:t>-&gt;</a:t>
            </a:r>
            <a:r>
              <a:rPr lang="en-US" altLang="zh-TW" dirty="0" err="1"/>
              <a:t>aio_nbytes</a:t>
            </a:r>
            <a:r>
              <a:rPr lang="en-US" altLang="zh-TW" dirty="0"/>
              <a:t> = BUF_SIZE;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ioList</a:t>
            </a:r>
            <a:r>
              <a:rPr lang="en-US" altLang="zh-TW" dirty="0"/>
              <a:t>[j].</a:t>
            </a:r>
            <a:r>
              <a:rPr lang="en-US" altLang="zh-TW" dirty="0" err="1"/>
              <a:t>aiocbp</a:t>
            </a:r>
            <a:r>
              <a:rPr lang="en-US" altLang="zh-TW" dirty="0"/>
              <a:t>-&gt;</a:t>
            </a:r>
            <a:r>
              <a:rPr lang="en-US" altLang="zh-TW" dirty="0" err="1"/>
              <a:t>aio_reqprio</a:t>
            </a:r>
            <a:r>
              <a:rPr lang="en-US" altLang="zh-TW" dirty="0"/>
              <a:t> = 0;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ioList</a:t>
            </a:r>
            <a:r>
              <a:rPr lang="en-US" altLang="zh-TW" dirty="0"/>
              <a:t>[j].</a:t>
            </a:r>
            <a:r>
              <a:rPr lang="en-US" altLang="zh-TW" dirty="0" err="1"/>
              <a:t>aiocbp</a:t>
            </a:r>
            <a:r>
              <a:rPr lang="en-US" altLang="zh-TW" dirty="0"/>
              <a:t>-&gt;</a:t>
            </a:r>
            <a:r>
              <a:rPr lang="en-US" altLang="zh-TW" dirty="0" err="1"/>
              <a:t>aio_offset</a:t>
            </a:r>
            <a:r>
              <a:rPr lang="en-US" altLang="zh-TW" dirty="0"/>
              <a:t> = 0;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ioList</a:t>
            </a:r>
            <a:r>
              <a:rPr lang="en-US" altLang="zh-TW" dirty="0"/>
              <a:t>[j].</a:t>
            </a:r>
            <a:r>
              <a:rPr lang="en-US" altLang="zh-TW" dirty="0" err="1"/>
              <a:t>aiocbp</a:t>
            </a:r>
            <a:r>
              <a:rPr lang="en-US" altLang="zh-TW" dirty="0"/>
              <a:t>-&gt;</a:t>
            </a:r>
            <a:r>
              <a:rPr lang="en-US" altLang="zh-TW" dirty="0" err="1"/>
              <a:t>aio_sigevent.sigev_notify</a:t>
            </a:r>
            <a:r>
              <a:rPr lang="en-US" altLang="zh-TW" dirty="0"/>
              <a:t> = SIGEV_SIGNAL;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ioList</a:t>
            </a:r>
            <a:r>
              <a:rPr lang="en-US" altLang="zh-TW" dirty="0"/>
              <a:t>[j].</a:t>
            </a:r>
            <a:r>
              <a:rPr lang="en-US" altLang="zh-TW" dirty="0" err="1"/>
              <a:t>aiocbp</a:t>
            </a:r>
            <a:r>
              <a:rPr lang="en-US" altLang="zh-TW" dirty="0"/>
              <a:t>-&gt;</a:t>
            </a:r>
            <a:r>
              <a:rPr lang="en-US" altLang="zh-TW" dirty="0" err="1"/>
              <a:t>aio_sigevent.sigev_signo</a:t>
            </a:r>
            <a:r>
              <a:rPr lang="en-US" altLang="zh-TW" dirty="0"/>
              <a:t> = IO_SIGNAL;</a:t>
            </a:r>
          </a:p>
          <a:p>
            <a:pPr marL="0" indent="0">
              <a:buNone/>
            </a:pPr>
            <a:r>
              <a:rPr lang="en-US" altLang="zh-TW" dirty="0"/>
              <a:t>        </a:t>
            </a:r>
            <a:r>
              <a:rPr lang="en-US" altLang="zh-TW" dirty="0" err="1"/>
              <a:t>ioList</a:t>
            </a:r>
            <a:r>
              <a:rPr lang="en-US" altLang="zh-TW" dirty="0"/>
              <a:t>[j].</a:t>
            </a:r>
            <a:r>
              <a:rPr lang="en-US" altLang="zh-TW" dirty="0" err="1"/>
              <a:t>aiocbp</a:t>
            </a:r>
            <a:r>
              <a:rPr lang="en-US" altLang="zh-TW" dirty="0"/>
              <a:t>-&gt;</a:t>
            </a:r>
            <a:r>
              <a:rPr lang="en-US" altLang="zh-TW" dirty="0" err="1"/>
              <a:t>aio_sigevent.sigev_value.sival_ptr</a:t>
            </a:r>
            <a:r>
              <a:rPr lang="en-US" altLang="zh-TW" dirty="0"/>
              <a:t> </a:t>
            </a:r>
            <a:r>
              <a:rPr lang="en-US" altLang="zh-TW" dirty="0" smtClean="0"/>
              <a:t>= &amp;</a:t>
            </a:r>
            <a:r>
              <a:rPr lang="en-US" altLang="zh-TW" dirty="0" err="1"/>
              <a:t>ioList</a:t>
            </a:r>
            <a:r>
              <a:rPr lang="en-US" altLang="zh-TW" dirty="0"/>
              <a:t>[j];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    s = </a:t>
            </a:r>
            <a:r>
              <a:rPr lang="en-US" altLang="zh-TW" b="1" dirty="0" err="1">
                <a:solidFill>
                  <a:srgbClr val="FF0000"/>
                </a:solidFill>
              </a:rPr>
              <a:t>aio_read</a:t>
            </a:r>
            <a:r>
              <a:rPr lang="en-US" altLang="zh-TW" dirty="0"/>
              <a:t>(</a:t>
            </a:r>
            <a:r>
              <a:rPr lang="en-US" altLang="zh-TW" dirty="0" err="1"/>
              <a:t>ioList</a:t>
            </a:r>
            <a:r>
              <a:rPr lang="en-US" altLang="zh-TW" dirty="0"/>
              <a:t>[j].</a:t>
            </a:r>
            <a:r>
              <a:rPr lang="en-US" altLang="zh-TW" dirty="0" err="1"/>
              <a:t>aiocbp</a:t>
            </a:r>
            <a:r>
              <a:rPr lang="en-US" altLang="zh-TW" dirty="0"/>
              <a:t>);</a:t>
            </a:r>
          </a:p>
          <a:p>
            <a:pPr marL="0" indent="0">
              <a:buNone/>
            </a:pPr>
            <a:r>
              <a:rPr lang="en-US" altLang="zh-TW" dirty="0"/>
              <a:t>        if (s == -1</a:t>
            </a:r>
            <a:r>
              <a:rPr lang="en-US" altLang="zh-TW" dirty="0" smtClean="0"/>
              <a:t>)  </a:t>
            </a:r>
            <a:r>
              <a:rPr lang="en-US" altLang="zh-TW" dirty="0" err="1"/>
              <a:t>errExit</a:t>
            </a:r>
            <a:r>
              <a:rPr lang="en-US" altLang="zh-TW" dirty="0"/>
              <a:t>("</a:t>
            </a:r>
            <a:r>
              <a:rPr lang="en-US" altLang="zh-TW" dirty="0" err="1"/>
              <a:t>aio_read</a:t>
            </a:r>
            <a:r>
              <a:rPr lang="en-US" altLang="zh-TW" dirty="0"/>
              <a:t>");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1965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</a:t>
            </a:r>
            <a:r>
              <a:rPr lang="en-US" altLang="zh-TW" dirty="0"/>
              <a:t>I/O</a:t>
            </a:r>
            <a:r>
              <a:rPr lang="zh-TW" altLang="en-US" dirty="0"/>
              <a:t>程式範例 </a:t>
            </a:r>
            <a:r>
              <a:rPr lang="en-US" altLang="zh-TW" dirty="0" smtClean="0"/>
              <a:t>(10/12)</a:t>
            </a:r>
            <a:r>
              <a:rPr lang="zh-TW" altLang="en-US" dirty="0"/>
              <a:t>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程式碼：主程式</a:t>
            </a:r>
            <a:r>
              <a:rPr lang="zh-TW" altLang="en-US" dirty="0" smtClean="0"/>
              <a:t>中取消</a:t>
            </a:r>
            <a:r>
              <a:rPr lang="en-US" altLang="zh-TW" dirty="0" smtClean="0"/>
              <a:t>I/O</a:t>
            </a:r>
            <a:r>
              <a:rPr lang="zh-TW" altLang="en-US" dirty="0" smtClean="0"/>
              <a:t>處理 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err="1" smtClean="0"/>
              <a:t>aio_cancel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 err="1"/>
              <a:t>openReqs</a:t>
            </a:r>
            <a:r>
              <a:rPr lang="en-US" altLang="zh-TW" dirty="0"/>
              <a:t> = </a:t>
            </a:r>
            <a:r>
              <a:rPr lang="en-US" altLang="zh-TW" dirty="0" err="1"/>
              <a:t>numReqs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   /* Loop, monitoring status of I/O requests */</a:t>
            </a:r>
          </a:p>
          <a:p>
            <a:r>
              <a:rPr lang="en-US" altLang="zh-TW" dirty="0" smtClean="0"/>
              <a:t>   </a:t>
            </a:r>
            <a:r>
              <a:rPr lang="en-US" altLang="zh-TW" dirty="0"/>
              <a:t>while (</a:t>
            </a:r>
            <a:r>
              <a:rPr lang="en-US" altLang="zh-TW" dirty="0" err="1"/>
              <a:t>openReqs</a:t>
            </a:r>
            <a:r>
              <a:rPr lang="en-US" altLang="zh-TW" dirty="0"/>
              <a:t> &gt; 0) {</a:t>
            </a:r>
          </a:p>
          <a:p>
            <a:r>
              <a:rPr lang="en-US" altLang="zh-TW" dirty="0"/>
              <a:t>        sleep(3);       /* Delay between each monitoring step */</a:t>
            </a:r>
          </a:p>
          <a:p>
            <a:endParaRPr lang="en-US" altLang="zh-TW" dirty="0"/>
          </a:p>
          <a:p>
            <a:r>
              <a:rPr lang="en-US" altLang="zh-TW" dirty="0"/>
              <a:t>       if (</a:t>
            </a:r>
            <a:r>
              <a:rPr lang="en-US" altLang="zh-TW" dirty="0" err="1"/>
              <a:t>gotSIGQUIT</a:t>
            </a:r>
            <a:r>
              <a:rPr lang="en-US" altLang="zh-TW" dirty="0"/>
              <a:t>) {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/>
              <a:t>/* On receipt of SIGQUIT, attempt to cancel each of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outstanding </a:t>
            </a:r>
            <a:r>
              <a:rPr lang="en-US" altLang="zh-TW" dirty="0"/>
              <a:t>I/O requests, and display status </a:t>
            </a:r>
            <a:r>
              <a:rPr lang="en-US" altLang="zh-TW" dirty="0" smtClean="0"/>
              <a:t>returned</a:t>
            </a:r>
            <a:r>
              <a:rPr lang="zh-TW" altLang="en-US" dirty="0" smtClean="0"/>
              <a:t> </a:t>
            </a:r>
            <a:r>
              <a:rPr lang="en-US" altLang="zh-TW" dirty="0" smtClean="0"/>
              <a:t>from </a:t>
            </a:r>
            <a:r>
              <a:rPr lang="en-US" altLang="zh-TW" dirty="0"/>
              <a:t>the cancellation requests */</a:t>
            </a:r>
          </a:p>
          <a:p>
            <a:r>
              <a:rPr lang="en-US" altLang="zh-TW" dirty="0" smtClean="0"/>
              <a:t>           </a:t>
            </a:r>
            <a:r>
              <a:rPr lang="en-US" altLang="zh-TW" dirty="0" err="1"/>
              <a:t>printf</a:t>
            </a:r>
            <a:r>
              <a:rPr lang="en-US" altLang="zh-TW" dirty="0"/>
              <a:t>("got SIGQUIT; canceling I/O requests: \n");</a:t>
            </a:r>
          </a:p>
          <a:p>
            <a:endParaRPr lang="en-US" altLang="zh-TW" dirty="0"/>
          </a:p>
          <a:p>
            <a:r>
              <a:rPr lang="en-US" altLang="zh-TW" dirty="0"/>
              <a:t>           for (j = 0; j &lt; </a:t>
            </a:r>
            <a:r>
              <a:rPr lang="en-US" altLang="zh-TW" dirty="0" err="1"/>
              <a:t>numReqs</a:t>
            </a:r>
            <a:r>
              <a:rPr lang="en-US" altLang="zh-TW" dirty="0"/>
              <a:t>; </a:t>
            </a:r>
            <a:r>
              <a:rPr lang="en-US" altLang="zh-TW" dirty="0" err="1"/>
              <a:t>j++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          if (</a:t>
            </a:r>
            <a:r>
              <a:rPr lang="en-US" altLang="zh-TW" dirty="0" err="1"/>
              <a:t>ioList</a:t>
            </a:r>
            <a:r>
              <a:rPr lang="en-US" altLang="zh-TW" dirty="0"/>
              <a:t>[j].status == EINPROGRESS) {</a:t>
            </a:r>
          </a:p>
          <a:p>
            <a:r>
              <a:rPr lang="en-US" altLang="zh-TW" dirty="0"/>
              <a:t>                    </a:t>
            </a:r>
            <a:r>
              <a:rPr lang="en-US" altLang="zh-TW" dirty="0" err="1"/>
              <a:t>printf</a:t>
            </a:r>
            <a:r>
              <a:rPr lang="en-US" altLang="zh-TW" dirty="0" smtClean="0"/>
              <a:t>(“    </a:t>
            </a:r>
            <a:r>
              <a:rPr lang="en-US" altLang="zh-TW" dirty="0"/>
              <a:t>Request %d on descriptor %d</a:t>
            </a:r>
            <a:r>
              <a:rPr lang="en-US" altLang="zh-TW" dirty="0" smtClean="0"/>
              <a:t>:”, </a:t>
            </a:r>
            <a:r>
              <a:rPr lang="en-US" altLang="zh-TW" dirty="0"/>
              <a:t>j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ioList</a:t>
            </a:r>
            <a:r>
              <a:rPr lang="en-US" altLang="zh-TW" dirty="0" smtClean="0"/>
              <a:t>[j</a:t>
            </a:r>
            <a:r>
              <a:rPr lang="en-US" altLang="zh-TW" dirty="0"/>
              <a:t>].</a:t>
            </a:r>
            <a:r>
              <a:rPr lang="en-US" altLang="zh-TW" dirty="0" err="1"/>
              <a:t>aiocbp</a:t>
            </a:r>
            <a:r>
              <a:rPr lang="en-US" altLang="zh-TW" dirty="0"/>
              <a:t>-&gt;</a:t>
            </a:r>
            <a:r>
              <a:rPr lang="en-US" altLang="zh-TW" dirty="0" err="1"/>
              <a:t>aio_fildes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            s = </a:t>
            </a:r>
            <a:r>
              <a:rPr lang="en-US" altLang="zh-TW" b="1" dirty="0" err="1">
                <a:solidFill>
                  <a:srgbClr val="FF0000"/>
                </a:solidFill>
              </a:rPr>
              <a:t>aio_cancel</a:t>
            </a:r>
            <a:r>
              <a:rPr lang="en-US" altLang="zh-TW" dirty="0"/>
              <a:t>(</a:t>
            </a:r>
            <a:r>
              <a:rPr lang="en-US" altLang="zh-TW" dirty="0" err="1"/>
              <a:t>ioList</a:t>
            </a:r>
            <a:r>
              <a:rPr lang="en-US" altLang="zh-TW" dirty="0"/>
              <a:t>[j].</a:t>
            </a:r>
            <a:r>
              <a:rPr lang="en-US" altLang="zh-TW" dirty="0" err="1"/>
              <a:t>aiocbp</a:t>
            </a:r>
            <a:r>
              <a:rPr lang="en-US" altLang="zh-TW" dirty="0"/>
              <a:t>-&gt;</a:t>
            </a:r>
            <a:r>
              <a:rPr lang="en-US" altLang="zh-TW" dirty="0" err="1"/>
              <a:t>aio_fildes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ioList</a:t>
            </a:r>
            <a:r>
              <a:rPr lang="en-US" altLang="zh-TW" dirty="0" smtClean="0"/>
              <a:t>[j</a:t>
            </a:r>
            <a:r>
              <a:rPr lang="en-US" altLang="zh-TW" dirty="0"/>
              <a:t>].</a:t>
            </a:r>
            <a:r>
              <a:rPr lang="en-US" altLang="zh-TW" dirty="0" err="1"/>
              <a:t>aiocbp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            if (s == AIO_CANCELED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        	</a:t>
            </a:r>
            <a:r>
              <a:rPr lang="en-US" altLang="zh-TW" dirty="0" err="1" smtClean="0"/>
              <a:t>printf</a:t>
            </a:r>
            <a:r>
              <a:rPr lang="en-US" altLang="zh-TW" dirty="0"/>
              <a:t>("I/O canceled\n");</a:t>
            </a:r>
          </a:p>
          <a:p>
            <a:r>
              <a:rPr lang="en-US" altLang="zh-TW" dirty="0"/>
              <a:t>                    else if (s == AIO_NOTCANCELED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       </a:t>
            </a:r>
            <a:r>
              <a:rPr lang="en-US" altLang="zh-TW" dirty="0" err="1" smtClean="0"/>
              <a:t>printf</a:t>
            </a:r>
            <a:r>
              <a:rPr lang="en-US" altLang="zh-TW" dirty="0"/>
              <a:t>("I/O not canceled\n");</a:t>
            </a:r>
          </a:p>
          <a:p>
            <a:r>
              <a:rPr lang="en-US" altLang="zh-TW" dirty="0"/>
              <a:t>                    else if (s == AIO_ALLDONE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                  </a:t>
            </a:r>
            <a:r>
              <a:rPr lang="en-US" altLang="zh-TW" dirty="0" err="1" smtClean="0"/>
              <a:t>printf</a:t>
            </a:r>
            <a:r>
              <a:rPr lang="en-US" altLang="zh-TW" dirty="0"/>
              <a:t>("I/O all done\n");</a:t>
            </a:r>
          </a:p>
          <a:p>
            <a:r>
              <a:rPr lang="en-US" altLang="zh-TW" dirty="0"/>
              <a:t>                    </a:t>
            </a:r>
            <a:r>
              <a:rPr lang="en-US" altLang="zh-TW" dirty="0" smtClean="0"/>
              <a:t>else </a:t>
            </a:r>
            <a:r>
              <a:rPr lang="en-US" altLang="zh-TW" dirty="0" err="1" smtClean="0"/>
              <a:t>errMsg</a:t>
            </a:r>
            <a:r>
              <a:rPr lang="en-US" altLang="zh-TW" dirty="0"/>
              <a:t>("</a:t>
            </a:r>
            <a:r>
              <a:rPr lang="en-US" altLang="zh-TW" dirty="0" err="1"/>
              <a:t>aio_cancel</a:t>
            </a:r>
            <a:r>
              <a:rPr lang="en-US" altLang="zh-TW" dirty="0"/>
              <a:t>");</a:t>
            </a:r>
          </a:p>
          <a:p>
            <a:r>
              <a:rPr lang="en-US" altLang="zh-TW" dirty="0"/>
              <a:t>                }</a:t>
            </a:r>
          </a:p>
          <a:p>
            <a:r>
              <a:rPr lang="en-US" altLang="zh-TW" dirty="0"/>
              <a:t>            }</a:t>
            </a:r>
          </a:p>
          <a:p>
            <a:r>
              <a:rPr lang="en-US" altLang="zh-TW" dirty="0" smtClean="0"/>
              <a:t>           </a:t>
            </a:r>
            <a:r>
              <a:rPr lang="en-US" altLang="zh-TW" dirty="0" err="1"/>
              <a:t>gotSIGQUIT</a:t>
            </a:r>
            <a:r>
              <a:rPr lang="en-US" altLang="zh-TW" dirty="0"/>
              <a:t> = 0;</a:t>
            </a:r>
          </a:p>
          <a:p>
            <a:r>
              <a:rPr lang="en-US" altLang="zh-TW" dirty="0"/>
              <a:t>        </a:t>
            </a:r>
            <a:r>
              <a:rPr lang="en-US" altLang="zh-TW" dirty="0" smtClean="0"/>
              <a:t>}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49055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</a:t>
            </a:r>
            <a:r>
              <a:rPr lang="en-US" altLang="zh-TW" dirty="0"/>
              <a:t>I/O</a:t>
            </a:r>
            <a:r>
              <a:rPr lang="zh-TW" altLang="en-US" dirty="0"/>
              <a:t>程式範例 </a:t>
            </a:r>
            <a:r>
              <a:rPr lang="en-US" altLang="zh-TW" dirty="0"/>
              <a:t>(</a:t>
            </a:r>
            <a:r>
              <a:rPr lang="en-US" altLang="zh-TW" dirty="0" smtClean="0"/>
              <a:t>11/12)</a:t>
            </a:r>
            <a:r>
              <a:rPr lang="zh-TW" altLang="en-US" dirty="0"/>
              <a:t>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程式碼：主程式</a:t>
            </a:r>
            <a:r>
              <a:rPr lang="zh-TW" altLang="en-US" dirty="0" smtClean="0"/>
              <a:t>中監控</a:t>
            </a:r>
            <a:r>
              <a:rPr lang="en-US" altLang="zh-TW" dirty="0" smtClean="0"/>
              <a:t>I/O</a:t>
            </a:r>
            <a:r>
              <a:rPr lang="zh-TW" altLang="en-US" dirty="0" smtClean="0"/>
              <a:t>處理進度 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 err="1" smtClean="0"/>
              <a:t>aio_error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600199"/>
            <a:ext cx="9956800" cy="5055577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/>
              <a:t>/* Check the status of each I/O request that is </a:t>
            </a:r>
            <a:r>
              <a:rPr lang="en-US" altLang="zh-TW" dirty="0" smtClean="0"/>
              <a:t>still in </a:t>
            </a:r>
            <a:r>
              <a:rPr lang="en-US" altLang="zh-TW" dirty="0"/>
              <a:t>progress </a:t>
            </a:r>
            <a:r>
              <a:rPr lang="en-US" altLang="zh-TW" dirty="0" smtClean="0"/>
              <a:t>*/</a:t>
            </a:r>
            <a:endParaRPr lang="en-US" altLang="zh-TW" dirty="0"/>
          </a:p>
          <a:p>
            <a:r>
              <a:rPr lang="en-US" altLang="zh-TW" dirty="0"/>
              <a:t>       </a:t>
            </a:r>
            <a:r>
              <a:rPr lang="en-US" altLang="zh-TW" dirty="0" err="1"/>
              <a:t>printf</a:t>
            </a:r>
            <a:r>
              <a:rPr lang="en-US" altLang="zh-TW" dirty="0"/>
              <a:t>("</a:t>
            </a:r>
            <a:r>
              <a:rPr lang="en-US" altLang="zh-TW" dirty="0" err="1"/>
              <a:t>aio_error</a:t>
            </a:r>
            <a:r>
              <a:rPr lang="en-US" altLang="zh-TW" dirty="0"/>
              <a:t>():\n");</a:t>
            </a:r>
          </a:p>
          <a:p>
            <a:r>
              <a:rPr lang="en-US" altLang="zh-TW" dirty="0"/>
              <a:t>        for (j = 0; j &lt; </a:t>
            </a:r>
            <a:r>
              <a:rPr lang="en-US" altLang="zh-TW" dirty="0" err="1"/>
              <a:t>numReqs</a:t>
            </a:r>
            <a:r>
              <a:rPr lang="en-US" altLang="zh-TW" dirty="0"/>
              <a:t>; </a:t>
            </a:r>
            <a:r>
              <a:rPr lang="en-US" altLang="zh-TW" dirty="0" err="1"/>
              <a:t>j++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      if (</a:t>
            </a:r>
            <a:r>
              <a:rPr lang="en-US" altLang="zh-TW" dirty="0" err="1"/>
              <a:t>ioList</a:t>
            </a:r>
            <a:r>
              <a:rPr lang="en-US" altLang="zh-TW" dirty="0"/>
              <a:t>[j].status == EINPROGRESS) {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printf</a:t>
            </a:r>
            <a:r>
              <a:rPr lang="en-US" altLang="zh-TW" dirty="0"/>
              <a:t>("    for request %d (descriptor %d): </a:t>
            </a:r>
            <a:r>
              <a:rPr lang="en-US" altLang="zh-TW" dirty="0" smtClean="0"/>
              <a:t>", j</a:t>
            </a:r>
            <a:r>
              <a:rPr lang="en-US" altLang="zh-TW" dirty="0"/>
              <a:t>, </a:t>
            </a:r>
            <a:r>
              <a:rPr lang="en-US" altLang="zh-TW" dirty="0" err="1"/>
              <a:t>ioList</a:t>
            </a:r>
            <a:r>
              <a:rPr lang="en-US" altLang="zh-TW" dirty="0"/>
              <a:t>[j].</a:t>
            </a:r>
            <a:r>
              <a:rPr lang="en-US" altLang="zh-TW" dirty="0" err="1"/>
              <a:t>aiocbp</a:t>
            </a:r>
            <a:r>
              <a:rPr lang="en-US" altLang="zh-TW" dirty="0"/>
              <a:t>-&gt;</a:t>
            </a:r>
            <a:r>
              <a:rPr lang="en-US" altLang="zh-TW" dirty="0" err="1"/>
              <a:t>aio_fildes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/>
              <a:t>ioList</a:t>
            </a:r>
            <a:r>
              <a:rPr lang="en-US" altLang="zh-TW" dirty="0"/>
              <a:t>[j].status = </a:t>
            </a:r>
            <a:r>
              <a:rPr lang="en-US" altLang="zh-TW" dirty="0" err="1"/>
              <a:t>aio_error</a:t>
            </a:r>
            <a:r>
              <a:rPr lang="en-US" altLang="zh-TW" dirty="0"/>
              <a:t>(</a:t>
            </a:r>
            <a:r>
              <a:rPr lang="en-US" altLang="zh-TW" dirty="0" err="1"/>
              <a:t>ioList</a:t>
            </a:r>
            <a:r>
              <a:rPr lang="en-US" altLang="zh-TW" dirty="0"/>
              <a:t>[j].</a:t>
            </a:r>
            <a:r>
              <a:rPr lang="en-US" altLang="zh-TW" dirty="0" err="1"/>
              <a:t>aiocbp</a:t>
            </a:r>
            <a:r>
              <a:rPr lang="en-US" altLang="zh-TW" dirty="0"/>
              <a:t>);</a:t>
            </a:r>
          </a:p>
          <a:p>
            <a:endParaRPr lang="en-US" altLang="zh-TW" dirty="0"/>
          </a:p>
          <a:p>
            <a:r>
              <a:rPr lang="en-US" altLang="zh-TW" dirty="0"/>
              <a:t>               switch (</a:t>
            </a:r>
            <a:r>
              <a:rPr lang="en-US" altLang="zh-TW" dirty="0" err="1"/>
              <a:t>ioList</a:t>
            </a:r>
            <a:r>
              <a:rPr lang="en-US" altLang="zh-TW" dirty="0"/>
              <a:t>[j].status) {</a:t>
            </a:r>
          </a:p>
          <a:p>
            <a:r>
              <a:rPr lang="en-US" altLang="zh-TW" dirty="0"/>
              <a:t>                case 0:</a:t>
            </a:r>
          </a:p>
          <a:p>
            <a:r>
              <a:rPr lang="en-US" altLang="zh-TW" dirty="0"/>
              <a:t>                    </a:t>
            </a:r>
            <a:r>
              <a:rPr lang="en-US" altLang="zh-TW" dirty="0" err="1"/>
              <a:t>printf</a:t>
            </a:r>
            <a:r>
              <a:rPr lang="en-US" altLang="zh-TW" dirty="0"/>
              <a:t>("I/O succeeded\n</a:t>
            </a:r>
            <a:r>
              <a:rPr lang="en-US" altLang="zh-TW" dirty="0" smtClean="0"/>
              <a:t>");       </a:t>
            </a:r>
            <a:r>
              <a:rPr lang="en-US" altLang="zh-TW" dirty="0"/>
              <a:t>break;</a:t>
            </a:r>
          </a:p>
          <a:p>
            <a:r>
              <a:rPr lang="en-US" altLang="zh-TW" dirty="0"/>
              <a:t>                case EINPROGRESS:</a:t>
            </a:r>
          </a:p>
          <a:p>
            <a:r>
              <a:rPr lang="en-US" altLang="zh-TW" dirty="0"/>
              <a:t>                    </a:t>
            </a:r>
            <a:r>
              <a:rPr lang="en-US" altLang="zh-TW" dirty="0" err="1"/>
              <a:t>printf</a:t>
            </a:r>
            <a:r>
              <a:rPr lang="en-US" altLang="zh-TW" dirty="0"/>
              <a:t>("In progress\n</a:t>
            </a:r>
            <a:r>
              <a:rPr lang="en-US" altLang="zh-TW" dirty="0" smtClean="0"/>
              <a:t>");           </a:t>
            </a:r>
            <a:r>
              <a:rPr lang="en-US" altLang="zh-TW" dirty="0"/>
              <a:t>break;</a:t>
            </a:r>
          </a:p>
          <a:p>
            <a:r>
              <a:rPr lang="en-US" altLang="zh-TW" dirty="0"/>
              <a:t>                case ECANCELED:</a:t>
            </a:r>
          </a:p>
          <a:p>
            <a:r>
              <a:rPr lang="en-US" altLang="zh-TW" dirty="0"/>
              <a:t>                    </a:t>
            </a:r>
            <a:r>
              <a:rPr lang="en-US" altLang="zh-TW" dirty="0" err="1"/>
              <a:t>printf</a:t>
            </a:r>
            <a:r>
              <a:rPr lang="en-US" altLang="zh-TW" dirty="0"/>
              <a:t>("Canceled\n</a:t>
            </a:r>
            <a:r>
              <a:rPr lang="en-US" altLang="zh-TW" dirty="0" smtClean="0"/>
              <a:t>");               </a:t>
            </a:r>
            <a:r>
              <a:rPr lang="en-US" altLang="zh-TW" dirty="0"/>
              <a:t>break;</a:t>
            </a:r>
          </a:p>
          <a:p>
            <a:r>
              <a:rPr lang="en-US" altLang="zh-TW" dirty="0"/>
              <a:t>                default:</a:t>
            </a:r>
          </a:p>
          <a:p>
            <a:r>
              <a:rPr lang="en-US" altLang="zh-TW" dirty="0"/>
              <a:t>                    </a:t>
            </a:r>
            <a:r>
              <a:rPr lang="en-US" altLang="zh-TW" dirty="0" err="1"/>
              <a:t>errMsg</a:t>
            </a:r>
            <a:r>
              <a:rPr lang="en-US" altLang="zh-TW" dirty="0"/>
              <a:t>("</a:t>
            </a:r>
            <a:r>
              <a:rPr lang="en-US" altLang="zh-TW" dirty="0" err="1"/>
              <a:t>aio_error</a:t>
            </a:r>
            <a:r>
              <a:rPr lang="en-US" altLang="zh-TW" dirty="0" smtClean="0"/>
              <a:t>");                 </a:t>
            </a:r>
            <a:r>
              <a:rPr lang="en-US" altLang="zh-TW" dirty="0"/>
              <a:t>break;</a:t>
            </a:r>
          </a:p>
          <a:p>
            <a:r>
              <a:rPr lang="en-US" altLang="zh-TW" dirty="0"/>
              <a:t>                </a:t>
            </a:r>
            <a:r>
              <a:rPr lang="en-US" altLang="zh-TW" dirty="0" smtClean="0"/>
              <a:t>}</a:t>
            </a:r>
            <a:endParaRPr lang="en-US" altLang="zh-TW" dirty="0"/>
          </a:p>
          <a:p>
            <a:r>
              <a:rPr lang="en-US" altLang="zh-TW" dirty="0"/>
              <a:t>               if (</a:t>
            </a:r>
            <a:r>
              <a:rPr lang="en-US" altLang="zh-TW" dirty="0" err="1"/>
              <a:t>ioList</a:t>
            </a:r>
            <a:r>
              <a:rPr lang="en-US" altLang="zh-TW" dirty="0"/>
              <a:t>[j].status != EINPROGRESS</a:t>
            </a:r>
            <a:r>
              <a:rPr lang="en-US" altLang="zh-TW" dirty="0" smtClean="0"/>
              <a:t>) </a:t>
            </a:r>
            <a:r>
              <a:rPr lang="en-US" altLang="zh-TW" dirty="0" err="1" smtClean="0"/>
              <a:t>openReqs</a:t>
            </a:r>
            <a:r>
              <a:rPr lang="en-US" altLang="zh-TW" dirty="0" smtClean="0"/>
              <a:t>-</a:t>
            </a:r>
            <a:r>
              <a:rPr lang="en-US" altLang="zh-TW" dirty="0"/>
              <a:t>-;</a:t>
            </a:r>
          </a:p>
          <a:p>
            <a:r>
              <a:rPr lang="en-US" altLang="zh-TW" dirty="0"/>
              <a:t>            }</a:t>
            </a:r>
          </a:p>
          <a:p>
            <a:r>
              <a:rPr lang="en-US" altLang="zh-TW" dirty="0"/>
              <a:t>        }</a:t>
            </a:r>
          </a:p>
          <a:p>
            <a:r>
              <a:rPr lang="en-US" altLang="zh-TW" dirty="0"/>
              <a:t>   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909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</a:t>
            </a:r>
            <a:r>
              <a:rPr lang="en-US" altLang="zh-TW" dirty="0"/>
              <a:t>I/O</a:t>
            </a:r>
            <a:r>
              <a:rPr lang="zh-TW" altLang="en-US" dirty="0"/>
              <a:t>程式範例 </a:t>
            </a:r>
            <a:r>
              <a:rPr lang="en-US" altLang="zh-TW" dirty="0"/>
              <a:t>(</a:t>
            </a:r>
            <a:r>
              <a:rPr lang="en-US" altLang="zh-TW" dirty="0" smtClean="0"/>
              <a:t>12/12)</a:t>
            </a:r>
            <a:r>
              <a:rPr lang="zh-TW" altLang="en-US" dirty="0"/>
              <a:t>：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程式碼：主程式</a:t>
            </a:r>
            <a:r>
              <a:rPr lang="zh-TW" altLang="en-US" dirty="0" smtClean="0"/>
              <a:t>中取得</a:t>
            </a:r>
            <a:r>
              <a:rPr lang="en-US" altLang="zh-TW" dirty="0" smtClean="0"/>
              <a:t>I/O</a:t>
            </a:r>
            <a:r>
              <a:rPr lang="zh-TW" altLang="en-US" dirty="0" smtClean="0"/>
              <a:t>完成狀態 </a:t>
            </a:r>
            <a:r>
              <a:rPr lang="en-US" altLang="zh-TW" dirty="0"/>
              <a:t>(</a:t>
            </a:r>
            <a:r>
              <a:rPr lang="zh-TW" altLang="en-US" dirty="0"/>
              <a:t>使用</a:t>
            </a:r>
            <a:r>
              <a:rPr lang="en-US" altLang="zh-TW" dirty="0" err="1" smtClean="0"/>
              <a:t>aio_return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printf</a:t>
            </a:r>
            <a:r>
              <a:rPr lang="en-US" altLang="zh-TW" dirty="0"/>
              <a:t>("All I/O requests completed\n");</a:t>
            </a:r>
          </a:p>
          <a:p>
            <a:endParaRPr lang="en-US" altLang="zh-TW" dirty="0"/>
          </a:p>
          <a:p>
            <a:r>
              <a:rPr lang="en-US" altLang="zh-TW" dirty="0"/>
              <a:t>   /* Check status return of all I/O requests */</a:t>
            </a:r>
          </a:p>
          <a:p>
            <a:endParaRPr lang="en-US" altLang="zh-TW" dirty="0"/>
          </a:p>
          <a:p>
            <a:r>
              <a:rPr lang="en-US" altLang="zh-TW" dirty="0"/>
              <a:t>   </a:t>
            </a:r>
            <a:r>
              <a:rPr lang="en-US" altLang="zh-TW" dirty="0" err="1"/>
              <a:t>printf</a:t>
            </a:r>
            <a:r>
              <a:rPr lang="en-US" altLang="zh-TW" dirty="0"/>
              <a:t>("</a:t>
            </a:r>
            <a:r>
              <a:rPr lang="en-US" altLang="zh-TW" dirty="0" err="1"/>
              <a:t>aio_return</a:t>
            </a:r>
            <a:r>
              <a:rPr lang="en-US" altLang="zh-TW" dirty="0"/>
              <a:t>():\n");</a:t>
            </a:r>
          </a:p>
          <a:p>
            <a:r>
              <a:rPr lang="en-US" altLang="zh-TW" dirty="0"/>
              <a:t>    for (j = 0; j &lt; </a:t>
            </a:r>
            <a:r>
              <a:rPr lang="en-US" altLang="zh-TW" dirty="0" err="1"/>
              <a:t>numReqs</a:t>
            </a:r>
            <a:r>
              <a:rPr lang="en-US" altLang="zh-TW" dirty="0"/>
              <a:t>; </a:t>
            </a:r>
            <a:r>
              <a:rPr lang="en-US" altLang="zh-TW" dirty="0" err="1"/>
              <a:t>j++</a:t>
            </a:r>
            <a:r>
              <a:rPr lang="en-US" altLang="zh-TW" dirty="0"/>
              <a:t>) {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ssize_t</a:t>
            </a:r>
            <a:r>
              <a:rPr lang="en-US" altLang="zh-TW" dirty="0"/>
              <a:t> s;</a:t>
            </a:r>
          </a:p>
          <a:p>
            <a:endParaRPr lang="en-US" altLang="zh-TW" dirty="0"/>
          </a:p>
          <a:p>
            <a:r>
              <a:rPr lang="en-US" altLang="zh-TW" dirty="0"/>
              <a:t>       s = </a:t>
            </a:r>
            <a:r>
              <a:rPr lang="en-US" altLang="zh-TW" b="1" dirty="0" err="1">
                <a:solidFill>
                  <a:srgbClr val="FF0000"/>
                </a:solidFill>
              </a:rPr>
              <a:t>aio_return</a:t>
            </a:r>
            <a:r>
              <a:rPr lang="en-US" altLang="zh-TW" dirty="0"/>
              <a:t>(</a:t>
            </a:r>
            <a:r>
              <a:rPr lang="en-US" altLang="zh-TW" dirty="0" err="1"/>
              <a:t>ioList</a:t>
            </a:r>
            <a:r>
              <a:rPr lang="en-US" altLang="zh-TW" dirty="0"/>
              <a:t>[j].</a:t>
            </a:r>
            <a:r>
              <a:rPr lang="en-US" altLang="zh-TW" dirty="0" err="1"/>
              <a:t>aiocbp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printf</a:t>
            </a:r>
            <a:r>
              <a:rPr lang="en-US" altLang="zh-TW" dirty="0"/>
              <a:t>("    for request %d (descriptor %d): %</a:t>
            </a:r>
            <a:r>
              <a:rPr lang="en-US" altLang="zh-TW" dirty="0" err="1"/>
              <a:t>ld</a:t>
            </a:r>
            <a:r>
              <a:rPr lang="en-US" altLang="zh-TW" dirty="0"/>
              <a:t>\n",</a:t>
            </a:r>
          </a:p>
          <a:p>
            <a:r>
              <a:rPr lang="en-US" altLang="zh-TW" dirty="0"/>
              <a:t>               </a:t>
            </a:r>
            <a:r>
              <a:rPr lang="en-US" altLang="zh-TW" dirty="0" smtClean="0"/>
              <a:t>                             </a:t>
            </a:r>
            <a:r>
              <a:rPr lang="en-US" altLang="zh-TW" dirty="0"/>
              <a:t>j, </a:t>
            </a:r>
            <a:r>
              <a:rPr lang="en-US" altLang="zh-TW" dirty="0" err="1"/>
              <a:t>ioList</a:t>
            </a:r>
            <a:r>
              <a:rPr lang="en-US" altLang="zh-TW" dirty="0"/>
              <a:t>[j].</a:t>
            </a:r>
            <a:r>
              <a:rPr lang="en-US" altLang="zh-TW" dirty="0" err="1"/>
              <a:t>aiocbp</a:t>
            </a:r>
            <a:r>
              <a:rPr lang="en-US" altLang="zh-TW" dirty="0"/>
              <a:t>-&gt;</a:t>
            </a:r>
            <a:r>
              <a:rPr lang="en-US" altLang="zh-TW" dirty="0" err="1"/>
              <a:t>aio_fildes</a:t>
            </a:r>
            <a:r>
              <a:rPr lang="en-US" altLang="zh-TW" dirty="0"/>
              <a:t>, (long) s);</a:t>
            </a:r>
          </a:p>
          <a:p>
            <a:r>
              <a:rPr lang="en-US" altLang="zh-TW" dirty="0"/>
              <a:t>    }</a:t>
            </a:r>
          </a:p>
          <a:p>
            <a:endParaRPr lang="en-US" altLang="zh-TW" dirty="0"/>
          </a:p>
          <a:p>
            <a:r>
              <a:rPr lang="en-US" altLang="zh-TW" dirty="0"/>
              <a:t>   exit(EXIT_SUCCESS);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8846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/>
              <a:t>For different types of POSIX I/O (in Chinese)</a:t>
            </a:r>
            <a:endParaRPr lang="en-US" altLang="zh-TW" dirty="0" smtClean="0">
              <a:hlinkClick r:id="rId2"/>
            </a:endParaRPr>
          </a:p>
          <a:p>
            <a:pPr lvl="1"/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segmentfault.com/a/1190000003063859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3"/>
              </a:rPr>
              <a:t>http://www.coctec.com/docs/linux/show-post-50128.html</a:t>
            </a:r>
            <a:endParaRPr lang="en-US" altLang="zh-TW" dirty="0" smtClean="0"/>
          </a:p>
          <a:p>
            <a:r>
              <a:rPr lang="en-US" altLang="zh-TW" dirty="0" smtClean="0"/>
              <a:t>For POSIX Asynchronous I/O (Linux man pages in English)</a:t>
            </a:r>
          </a:p>
          <a:p>
            <a:pPr lvl="1"/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man7.org/linux/man-pages/man7/aio.7.html</a:t>
            </a:r>
            <a:endParaRPr lang="en-US" altLang="zh-TW" dirty="0"/>
          </a:p>
          <a:p>
            <a:pPr lvl="1"/>
            <a:r>
              <a:rPr lang="en-US" altLang="zh-TW" dirty="0">
                <a:hlinkClick r:id="rId5"/>
              </a:rPr>
              <a:t>http://</a:t>
            </a:r>
            <a:r>
              <a:rPr lang="en-US" altLang="zh-TW" dirty="0" smtClean="0">
                <a:hlinkClick r:id="rId5"/>
              </a:rPr>
              <a:t>linux.die.net/man/7/aio</a:t>
            </a:r>
            <a:endParaRPr lang="en-US" altLang="zh-TW" dirty="0" smtClean="0"/>
          </a:p>
          <a:p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118510"/>
            <a:ext cx="10515600" cy="1973655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The End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I/O</a:t>
            </a:r>
            <a:r>
              <a:rPr kumimoji="1" lang="zh-TW" altLang="en-US" dirty="0" smtClean="0"/>
              <a:t>的特</a:t>
            </a:r>
            <a:r>
              <a:rPr kumimoji="1" lang="zh-TW" altLang="en-US" dirty="0"/>
              <a:t>性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(1/3)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作業系統提供了不同特性的</a:t>
            </a:r>
            <a:r>
              <a:rPr kumimoji="1" lang="en-US" altLang="zh-TW" dirty="0" smtClean="0"/>
              <a:t>I/O</a:t>
            </a:r>
            <a:r>
              <a:rPr kumimoji="1" lang="zh-TW" altLang="en-US" dirty="0" smtClean="0"/>
              <a:t>，方便使用者依據</a:t>
            </a:r>
            <a:r>
              <a:rPr kumimoji="1" lang="zh-TW" altLang="en-US" b="1" i="1" dirty="0" smtClean="0">
                <a:solidFill>
                  <a:srgbClr val="FF0000"/>
                </a:solidFill>
              </a:rPr>
              <a:t>應用需求</a:t>
            </a:r>
            <a:r>
              <a:rPr kumimoji="1" lang="zh-TW" altLang="en-US" dirty="0" smtClean="0"/>
              <a:t>採用</a:t>
            </a:r>
            <a:endParaRPr kumimoji="1" lang="en-US" altLang="zh-TW" dirty="0" smtClean="0"/>
          </a:p>
          <a:p>
            <a:endParaRPr kumimoji="1" lang="en-US" altLang="zh-TW" dirty="0" smtClean="0"/>
          </a:p>
          <a:p>
            <a:r>
              <a:rPr kumimoji="1" lang="zh-TW" altLang="en-US" dirty="0" smtClean="0"/>
              <a:t>主要可以從兩種特性分類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裝置層級：</a:t>
            </a:r>
            <a:r>
              <a:rPr kumimoji="1" lang="zh-TW" altLang="en-US" dirty="0" smtClean="0">
                <a:solidFill>
                  <a:srgbClr val="FF0000"/>
                </a:solidFill>
              </a:rPr>
              <a:t>阻塞</a:t>
            </a:r>
            <a:r>
              <a:rPr kumimoji="1" lang="zh-TW" altLang="en-US" dirty="0" smtClean="0"/>
              <a:t>與</a:t>
            </a:r>
            <a:r>
              <a:rPr kumimoji="1" lang="zh-TW" altLang="en-US" dirty="0" smtClean="0">
                <a:solidFill>
                  <a:srgbClr val="00B050"/>
                </a:solidFill>
              </a:rPr>
              <a:t>非阻塞</a:t>
            </a:r>
            <a:r>
              <a:rPr kumimoji="1" lang="en-US" altLang="zh-TW" dirty="0" smtClean="0">
                <a:solidFill>
                  <a:srgbClr val="00B050"/>
                </a:solidFill>
              </a:rPr>
              <a:t> (</a:t>
            </a:r>
            <a:r>
              <a:rPr kumimoji="1" lang="en-US" altLang="zh-TW" dirty="0" smtClean="0">
                <a:solidFill>
                  <a:srgbClr val="FF0000"/>
                </a:solidFill>
              </a:rPr>
              <a:t>Blocking</a:t>
            </a:r>
            <a:r>
              <a:rPr kumimoji="1" lang="en-US" altLang="zh-TW" dirty="0" smtClean="0">
                <a:solidFill>
                  <a:srgbClr val="00B050"/>
                </a:solidFill>
              </a:rPr>
              <a:t> </a:t>
            </a:r>
            <a:r>
              <a:rPr kumimoji="1" lang="en-US" altLang="zh-TW" dirty="0" smtClean="0"/>
              <a:t>vs. </a:t>
            </a:r>
            <a:r>
              <a:rPr kumimoji="1" lang="en-US" altLang="zh-TW" dirty="0" smtClean="0">
                <a:solidFill>
                  <a:srgbClr val="00B050"/>
                </a:solidFill>
              </a:rPr>
              <a:t>Non-Blocking)</a:t>
            </a:r>
          </a:p>
          <a:p>
            <a:pPr lvl="1"/>
            <a:r>
              <a:rPr kumimoji="1" lang="zh-TW" altLang="en-US" dirty="0" smtClean="0"/>
              <a:t>系統層級：</a:t>
            </a:r>
            <a:r>
              <a:rPr kumimoji="1" lang="zh-TW" altLang="en-US" dirty="0" smtClean="0">
                <a:solidFill>
                  <a:srgbClr val="7030A0"/>
                </a:solidFill>
              </a:rPr>
              <a:t>同步</a:t>
            </a:r>
            <a:r>
              <a:rPr kumimoji="1" lang="zh-TW" altLang="en-US" dirty="0" smtClean="0"/>
              <a:t>與</a:t>
            </a:r>
            <a:r>
              <a:rPr kumimoji="1" lang="zh-TW" altLang="en-US" dirty="0" smtClean="0">
                <a:solidFill>
                  <a:srgbClr val="0070C0"/>
                </a:solidFill>
              </a:rPr>
              <a:t>非同步</a:t>
            </a:r>
            <a:r>
              <a:rPr kumimoji="1" lang="en-US" altLang="zh-TW" dirty="0" smtClean="0"/>
              <a:t> (</a:t>
            </a:r>
            <a:r>
              <a:rPr kumimoji="1" lang="en-US" altLang="zh-TW" dirty="0" smtClean="0">
                <a:solidFill>
                  <a:srgbClr val="7030A0"/>
                </a:solidFill>
              </a:rPr>
              <a:t>Synchronous</a:t>
            </a:r>
            <a:r>
              <a:rPr kumimoji="1" lang="en-US" altLang="zh-TW" dirty="0" smtClean="0"/>
              <a:t> vs. </a:t>
            </a:r>
            <a:r>
              <a:rPr kumimoji="1" lang="en-US" altLang="zh-TW" dirty="0" smtClean="0">
                <a:solidFill>
                  <a:srgbClr val="0070C0"/>
                </a:solidFill>
              </a:rPr>
              <a:t>Asynchronous</a:t>
            </a:r>
            <a:r>
              <a:rPr kumimoji="1" lang="en-US" altLang="zh-TW" dirty="0" smtClean="0"/>
              <a:t>)</a:t>
            </a:r>
          </a:p>
          <a:p>
            <a:pPr lvl="1"/>
            <a:endParaRPr kumimoji="1" lang="en-US" altLang="zh-TW" dirty="0" smtClean="0"/>
          </a:p>
        </p:txBody>
      </p:sp>
      <p:sp>
        <p:nvSpPr>
          <p:cNvPr id="4" name="圓角矩形 3"/>
          <p:cNvSpPr/>
          <p:nvPr/>
        </p:nvSpPr>
        <p:spPr>
          <a:xfrm>
            <a:off x="3667760" y="3972560"/>
            <a:ext cx="2458720" cy="7924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OS</a:t>
            </a:r>
            <a:endParaRPr lang="zh-TW" altLang="en-US" dirty="0"/>
          </a:p>
        </p:txBody>
      </p:sp>
      <p:sp>
        <p:nvSpPr>
          <p:cNvPr id="5" name="流程圖: 預設處理作業 4"/>
          <p:cNvSpPr/>
          <p:nvPr/>
        </p:nvSpPr>
        <p:spPr>
          <a:xfrm>
            <a:off x="2438400" y="5395976"/>
            <a:ext cx="1605280" cy="62992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I/O Device</a:t>
            </a:r>
            <a:endParaRPr lang="zh-TW" altLang="en-US" dirty="0"/>
          </a:p>
        </p:txBody>
      </p:sp>
      <p:sp>
        <p:nvSpPr>
          <p:cNvPr id="6" name="流程圖: 預設處理作業 5"/>
          <p:cNvSpPr/>
          <p:nvPr/>
        </p:nvSpPr>
        <p:spPr>
          <a:xfrm>
            <a:off x="4267200" y="5395976"/>
            <a:ext cx="1605280" cy="62992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I/O Device</a:t>
            </a:r>
            <a:endParaRPr lang="zh-TW" altLang="en-US" dirty="0"/>
          </a:p>
        </p:txBody>
      </p:sp>
      <p:sp>
        <p:nvSpPr>
          <p:cNvPr id="7" name="流程圖: 預設處理作業 6"/>
          <p:cNvSpPr/>
          <p:nvPr/>
        </p:nvSpPr>
        <p:spPr>
          <a:xfrm>
            <a:off x="6096000" y="5395976"/>
            <a:ext cx="1605280" cy="629920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I/O Device</a:t>
            </a:r>
            <a:endParaRPr lang="zh-TW" altLang="en-US" dirty="0"/>
          </a:p>
        </p:txBody>
      </p:sp>
      <p:sp>
        <p:nvSpPr>
          <p:cNvPr id="8" name="直線圖說文字 1 7"/>
          <p:cNvSpPr/>
          <p:nvPr/>
        </p:nvSpPr>
        <p:spPr>
          <a:xfrm>
            <a:off x="6898640" y="3840480"/>
            <a:ext cx="1788160" cy="528320"/>
          </a:xfrm>
          <a:prstGeom prst="borderCallout1">
            <a:avLst>
              <a:gd name="adj1" fmla="val 18750"/>
              <a:gd name="adj2" fmla="val -8333"/>
              <a:gd name="adj3" fmla="val 116346"/>
              <a:gd name="adj4" fmla="val -3947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系統層級</a:t>
            </a:r>
            <a:endParaRPr lang="zh-TW" altLang="en-US" dirty="0"/>
          </a:p>
        </p:txBody>
      </p:sp>
      <p:sp>
        <p:nvSpPr>
          <p:cNvPr id="9" name="直線圖說文字 1 8"/>
          <p:cNvSpPr/>
          <p:nvPr/>
        </p:nvSpPr>
        <p:spPr>
          <a:xfrm>
            <a:off x="8503920" y="5059680"/>
            <a:ext cx="1788160" cy="528320"/>
          </a:xfrm>
          <a:prstGeom prst="borderCallout1">
            <a:avLst>
              <a:gd name="adj1" fmla="val 18750"/>
              <a:gd name="adj2" fmla="val -8333"/>
              <a:gd name="adj3" fmla="val 116346"/>
              <a:gd name="adj4" fmla="val -3947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裝置</a:t>
            </a:r>
            <a:r>
              <a:rPr lang="zh-TW" altLang="en-US" dirty="0" smtClean="0"/>
              <a:t>層級</a:t>
            </a:r>
            <a:endParaRPr lang="zh-TW" altLang="en-US" dirty="0"/>
          </a:p>
        </p:txBody>
      </p:sp>
      <p:sp>
        <p:nvSpPr>
          <p:cNvPr id="10" name="上-下雙向箭號 9"/>
          <p:cNvSpPr/>
          <p:nvPr/>
        </p:nvSpPr>
        <p:spPr>
          <a:xfrm>
            <a:off x="4897120" y="4876800"/>
            <a:ext cx="172720" cy="386080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1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I/O</a:t>
            </a:r>
            <a:r>
              <a:rPr lang="zh-TW" altLang="en-US" dirty="0" smtClean="0"/>
              <a:t>的特</a:t>
            </a:r>
            <a:r>
              <a:rPr lang="zh-TW" altLang="en-US" dirty="0"/>
              <a:t>性</a:t>
            </a:r>
            <a:r>
              <a:rPr lang="zh-TW" altLang="en-US" dirty="0" smtClean="0"/>
              <a:t> </a:t>
            </a:r>
            <a:r>
              <a:rPr lang="en-US" altLang="zh-TW" dirty="0" smtClean="0"/>
              <a:t>(2/3)</a:t>
            </a:r>
            <a:r>
              <a:rPr lang="zh-TW" altLang="en-US" dirty="0" smtClean="0"/>
              <a:t>：裝置層級分類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阻塞 </a:t>
            </a:r>
            <a:r>
              <a:rPr lang="en-US" altLang="zh-TW" dirty="0" smtClean="0"/>
              <a:t>(</a:t>
            </a: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Blocking</a:t>
            </a:r>
            <a:r>
              <a:rPr lang="en-US" altLang="zh-TW" dirty="0" smtClean="0"/>
              <a:t>)  vs. </a:t>
            </a:r>
            <a:r>
              <a:rPr lang="zh-TW" altLang="en-US" dirty="0" smtClean="0"/>
              <a:t>非阻塞 </a:t>
            </a:r>
            <a:r>
              <a:rPr lang="en-US" altLang="zh-TW" dirty="0" smtClean="0"/>
              <a:t>(</a:t>
            </a: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 Blocking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850392" y="1709928"/>
            <a:ext cx="9716008" cy="4764024"/>
          </a:xfrm>
        </p:spPr>
        <p:txBody>
          <a:bodyPr/>
          <a:lstStyle/>
          <a:p>
            <a:r>
              <a:rPr lang="zh-TW" altLang="en-US" sz="3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阻塞輸出入 </a:t>
            </a:r>
            <a:r>
              <a:rPr lang="en-US" altLang="zh-TW" sz="30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(Blocking I/O)</a:t>
            </a:r>
            <a:endParaRPr lang="en-US" altLang="zh-TW" sz="3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在啟動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後，應用程式只能等待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</a:t>
            </a:r>
            <a:r>
              <a:rPr lang="zh-TW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裝置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完成處理，而不能繼續往下執行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亦稱為 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Polling I/O</a:t>
            </a:r>
          </a:p>
          <a:p>
            <a:pPr lvl="2"/>
            <a:r>
              <a:rPr lang="zh-TW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裝置例子：紅外線遙控器</a:t>
            </a:r>
            <a:endParaRPr lang="en-US" altLang="zh-TW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r>
              <a:rPr lang="zh-TW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生活範例：打電話時，在受話方接通前撥電話方僅能等待</a:t>
            </a:r>
            <a:endParaRPr lang="en-US" altLang="zh-TW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endParaRPr lang="en-US" altLang="zh-TW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zh-TW" altLang="en-US" sz="3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非阻塞輸出入 </a:t>
            </a:r>
            <a:r>
              <a:rPr lang="en-US" altLang="zh-TW" sz="30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(Non-Blocking I/O)</a:t>
            </a:r>
            <a:endParaRPr lang="en-US" altLang="zh-TW" sz="3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在啟動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後，應用程式可以繼續執行與該次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資料無關之其他指令，不需要等待</a:t>
            </a:r>
            <a:r>
              <a:rPr lang="en-US" altLang="zh-TW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裝置完成</a:t>
            </a:r>
            <a:r>
              <a:rPr lang="en-US" altLang="zh-TW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</a:t>
            </a:r>
            <a:r>
              <a:rPr lang="zh-TW" altLang="en-US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處理</a:t>
            </a:r>
            <a:endParaRPr lang="en-US" altLang="zh-TW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亦稱為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Interrupt-Driven I/O</a:t>
            </a:r>
          </a:p>
          <a:p>
            <a:pPr lvl="2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裝置例子：網路裝置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生活範例：寄發電子郵件時，不需要等對方收信即可寄出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394" y="2936240"/>
            <a:ext cx="1647006" cy="13093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394" y="5293360"/>
            <a:ext cx="1712306" cy="127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083040" y="508000"/>
            <a:ext cx="24384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Device-Level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9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214184" y="1143000"/>
            <a:ext cx="10515600" cy="5715000"/>
          </a:xfrm>
        </p:spPr>
        <p:txBody>
          <a:bodyPr>
            <a:normAutofit/>
          </a:bodyPr>
          <a:lstStyle/>
          <a:p>
            <a:r>
              <a:rPr lang="zh-TW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同步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輸出入 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Synchronous </a:t>
            </a:r>
            <a:r>
              <a:rPr lang="zh-TW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I/O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應用程式啟動</a:t>
            </a:r>
            <a:r>
              <a:rPr lang="en-US" altLang="zh-TW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系統程序之後，此程序會在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作業系統核心完成</a:t>
            </a:r>
            <a:r>
              <a:rPr lang="en-US" altLang="zh-TW" sz="20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後才返回應用程式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Linux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系統程序：</a:t>
            </a:r>
            <a:r>
              <a:rPr lang="en-US" altLang="zh-TW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read(), write()</a:t>
            </a:r>
          </a:p>
          <a:p>
            <a:pPr lvl="1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生活範例：排隊結帳 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真正付款是當下</a:t>
            </a:r>
            <a:r>
              <a:rPr lang="en-US" altLang="zh-TW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</a:t>
            </a:r>
            <a:r>
              <a:rPr lang="zh-TW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同步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輸出入 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ynchronous</a:t>
            </a:r>
            <a:r>
              <a:rPr lang="en-US" altLang="zh-TW" sz="20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zh-TW" altLang="zh-TW" sz="2000" dirty="0">
                <a:solidFill>
                  <a:srgbClr val="FF0000"/>
                </a:solidFill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I/O</a:t>
            </a:r>
            <a:r>
              <a:rPr lang="en-US" altLang="zh-TW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應用程式啟動</a:t>
            </a:r>
            <a:r>
              <a:rPr lang="en-US" altLang="zh-TW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系統程序之後，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作業系統核心將不等</a:t>
            </a:r>
            <a:r>
              <a:rPr lang="en-US" altLang="zh-TW" sz="2000" b="1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I/O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工作完成</a:t>
            </a:r>
            <a:r>
              <a:rPr lang="zh-TW" altLang="zh-TW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直接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返回應用程式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en-US" altLang="zh-TW" sz="1700" dirty="0" smtClean="0"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Linux </a:t>
            </a:r>
            <a:r>
              <a:rPr lang="zh-TW" altLang="en-US" sz="1700" dirty="0" smtClean="0"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系統程序：</a:t>
            </a:r>
            <a:r>
              <a:rPr lang="en-US" altLang="zh-TW" sz="1700" dirty="0" err="1" smtClean="0"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aio_read</a:t>
            </a:r>
            <a:r>
              <a:rPr lang="en-US" altLang="zh-TW" sz="1700" dirty="0" smtClean="0"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(), </a:t>
            </a:r>
            <a:r>
              <a:rPr lang="en-US" altLang="zh-TW" sz="1700" dirty="0" err="1" smtClean="0"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aio</a:t>
            </a:r>
            <a:r>
              <a:rPr lang="en-US" altLang="zh-TW" sz="1700" dirty="0" err="1"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_</a:t>
            </a:r>
            <a:r>
              <a:rPr lang="en-US" altLang="zh-TW" sz="1700" dirty="0" err="1" smtClean="0"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write</a:t>
            </a:r>
            <a:r>
              <a:rPr lang="en-US" altLang="zh-TW" sz="1700" dirty="0" smtClean="0">
                <a:latin typeface="Verdana" panose="020B0604030504040204" pitchFamily="34" charset="0"/>
                <a:ea typeface="標楷體" panose="03000509000000000000" pitchFamily="65" charset="-120"/>
                <a:cs typeface="Verdana" panose="020B0604030504040204" pitchFamily="34" charset="0"/>
              </a:rPr>
              <a:t>()</a:t>
            </a:r>
            <a:endParaRPr lang="en-US" altLang="zh-TW" sz="17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生活範例：刷卡繳費 </a:t>
            </a:r>
            <a:r>
              <a:rPr lang="en-US" altLang="zh-TW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真正付款是事後</a:t>
            </a:r>
            <a:r>
              <a:rPr lang="en-US" altLang="zh-TW" sz="17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17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14184" y="0"/>
            <a:ext cx="9956800" cy="1143000"/>
          </a:xfrm>
        </p:spPr>
        <p:txBody>
          <a:bodyPr/>
          <a:lstStyle/>
          <a:p>
            <a:r>
              <a:rPr lang="en-US" altLang="zh-TW" dirty="0" smtClean="0"/>
              <a:t>I/O</a:t>
            </a:r>
            <a:r>
              <a:rPr lang="zh-TW" altLang="en-US" dirty="0" smtClean="0"/>
              <a:t>的特</a:t>
            </a:r>
            <a:r>
              <a:rPr lang="zh-TW" altLang="en-US" dirty="0"/>
              <a:t>性</a:t>
            </a:r>
            <a:r>
              <a:rPr lang="zh-TW" altLang="en-US" dirty="0" smtClean="0"/>
              <a:t> </a:t>
            </a:r>
            <a:r>
              <a:rPr lang="en-US" altLang="zh-TW" dirty="0" smtClean="0"/>
              <a:t>(3/3): </a:t>
            </a:r>
            <a:r>
              <a:rPr lang="zh-TW" altLang="en-US" dirty="0" smtClean="0"/>
              <a:t>系統層級分類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同步 </a:t>
            </a:r>
            <a:r>
              <a:rPr lang="en-US" altLang="zh-TW" dirty="0" smtClean="0"/>
              <a:t>(</a:t>
            </a:r>
            <a:r>
              <a:rPr lang="en-US" altLang="zh-TW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Synchronous</a:t>
            </a:r>
            <a:r>
              <a:rPr lang="en-US" altLang="zh-TW" dirty="0" smtClean="0"/>
              <a:t>)  vs. </a:t>
            </a:r>
            <a:r>
              <a:rPr lang="zh-TW" altLang="en-US" dirty="0" smtClean="0"/>
              <a:t>非同步 </a:t>
            </a:r>
            <a:r>
              <a:rPr lang="en-US" altLang="zh-TW" dirty="0" smtClean="0"/>
              <a:t>(</a:t>
            </a:r>
            <a:r>
              <a:rPr lang="en-US" altLang="zh-TW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Asynchronous</a:t>
            </a:r>
            <a:r>
              <a:rPr lang="en-US" altLang="zh-TW" dirty="0" smtClean="0"/>
              <a:t>)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66096" y="2138310"/>
            <a:ext cx="5415777" cy="17277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66096" y="5108420"/>
            <a:ext cx="5415778" cy="182404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432560" y="6217920"/>
            <a:ext cx="27940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系統程序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：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System Call</a:t>
            </a:r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951784" y="276013"/>
            <a:ext cx="24384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System-Level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2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46760" y="1890939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12.1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的特</a:t>
            </a:r>
            <a:r>
              <a:rPr lang="zh-TW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性</a:t>
            </a:r>
            <a:endParaRPr lang="zh-TW" altLang="zh-TW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12.2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四種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的類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型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12.3 </a:t>
            </a:r>
            <a:r>
              <a:rPr lang="zh-TW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非同步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相關函數</a:t>
            </a:r>
            <a:endParaRPr lang="zh-TW" altLang="zh-TW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12.4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非同步</a:t>
            </a:r>
            <a:r>
              <a:rPr lang="en-US" altLang="zh-TW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程式範例</a:t>
            </a:r>
            <a:endParaRPr lang="zh-TW" altLang="en-US" dirty="0">
              <a:solidFill>
                <a:schemeClr val="accent6">
                  <a:lumMod val="60000"/>
                  <a:lumOff val="4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24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四種</a:t>
            </a:r>
            <a:r>
              <a:rPr lang="en-US" altLang="zh-TW" dirty="0" smtClean="0"/>
              <a:t>I/O</a:t>
            </a:r>
            <a:r>
              <a:rPr lang="zh-TW" altLang="en-US" dirty="0" smtClean="0"/>
              <a:t>的類型 </a:t>
            </a:r>
            <a:r>
              <a:rPr lang="en-US" altLang="zh-TW" dirty="0" smtClean="0"/>
              <a:t>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5146040"/>
          </a:xfrm>
        </p:spPr>
        <p:txBody>
          <a:bodyPr>
            <a:normAutofit/>
          </a:bodyPr>
          <a:lstStyle/>
          <a:p>
            <a:r>
              <a:rPr kumimoji="1" lang="zh-TW" altLang="en-US" dirty="0" smtClean="0"/>
              <a:t>組合前述</a:t>
            </a:r>
            <a:r>
              <a:rPr kumimoji="1" lang="zh-TW" altLang="en-US" dirty="0"/>
              <a:t>兩種</a:t>
            </a:r>
            <a:r>
              <a:rPr kumimoji="1" lang="zh-TW" altLang="en-US" dirty="0" smtClean="0"/>
              <a:t>特性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裝置與系統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可以</a:t>
            </a:r>
            <a:r>
              <a:rPr kumimoji="1" lang="zh-TW" altLang="en-US" dirty="0"/>
              <a:t>將</a:t>
            </a:r>
            <a:r>
              <a:rPr kumimoji="1" lang="en-US" altLang="zh-TW" dirty="0"/>
              <a:t>I/O</a:t>
            </a:r>
            <a:r>
              <a:rPr kumimoji="1" lang="zh-TW" altLang="en-US" dirty="0"/>
              <a:t>分類為四種</a:t>
            </a:r>
            <a:r>
              <a:rPr kumimoji="1" lang="zh-TW" altLang="en-US" dirty="0" smtClean="0"/>
              <a:t>：</a:t>
            </a:r>
            <a:endParaRPr kumimoji="1" lang="en-US" altLang="zh-TW" dirty="0" smtClean="0"/>
          </a:p>
          <a:p>
            <a:pPr lvl="1"/>
            <a:endParaRPr kumimoji="1" lang="en-US" altLang="zh-TW" dirty="0">
              <a:solidFill>
                <a:srgbClr val="7030A0"/>
              </a:solidFill>
            </a:endParaRPr>
          </a:p>
          <a:p>
            <a:pPr lvl="1"/>
            <a:r>
              <a:rPr kumimoji="1" lang="zh-TW" altLang="en-US" dirty="0" smtClean="0">
                <a:solidFill>
                  <a:srgbClr val="7030A0"/>
                </a:solidFill>
              </a:rPr>
              <a:t>同步</a:t>
            </a:r>
            <a:r>
              <a:rPr kumimoji="1" lang="zh-TW" altLang="en-US" dirty="0">
                <a:solidFill>
                  <a:srgbClr val="FF0000"/>
                </a:solidFill>
              </a:rPr>
              <a:t>阻塞</a:t>
            </a:r>
            <a:r>
              <a:rPr kumimoji="1" lang="en-US" altLang="zh-TW" dirty="0"/>
              <a:t> (</a:t>
            </a:r>
            <a:r>
              <a:rPr kumimoji="1" lang="en-US" altLang="zh-TW" dirty="0">
                <a:solidFill>
                  <a:srgbClr val="7030A0"/>
                </a:solidFill>
              </a:rPr>
              <a:t>Synchronous</a:t>
            </a:r>
            <a:r>
              <a:rPr kumimoji="1" lang="en-US" altLang="zh-TW" dirty="0"/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Blocking</a:t>
            </a:r>
            <a:r>
              <a:rPr kumimoji="1" lang="en-US" altLang="zh-TW" dirty="0" smtClean="0"/>
              <a:t>)</a:t>
            </a:r>
          </a:p>
          <a:p>
            <a:pPr lvl="2"/>
            <a:endParaRPr kumimoji="1"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kumimoji="1" lang="zh-TW" altLang="en-US" dirty="0">
                <a:solidFill>
                  <a:srgbClr val="7030A0"/>
                </a:solidFill>
              </a:rPr>
              <a:t>同步</a:t>
            </a:r>
            <a:r>
              <a:rPr kumimoji="1" lang="zh-TW" altLang="en-US" dirty="0">
                <a:solidFill>
                  <a:srgbClr val="00B050"/>
                </a:solidFill>
              </a:rPr>
              <a:t>非阻塞</a:t>
            </a:r>
            <a:r>
              <a:rPr kumimoji="1" lang="en-US" altLang="zh-TW" dirty="0">
                <a:solidFill>
                  <a:srgbClr val="00B050"/>
                </a:solidFill>
              </a:rPr>
              <a:t> </a:t>
            </a:r>
            <a:r>
              <a:rPr kumimoji="1" lang="en-US" altLang="zh-TW" dirty="0"/>
              <a:t>(</a:t>
            </a:r>
            <a:r>
              <a:rPr kumimoji="1" lang="en-US" altLang="zh-TW" dirty="0">
                <a:solidFill>
                  <a:srgbClr val="7030A0"/>
                </a:solidFill>
              </a:rPr>
              <a:t>Synchronous</a:t>
            </a:r>
            <a:r>
              <a:rPr kumimoji="1" lang="en-US" altLang="zh-TW" dirty="0"/>
              <a:t> </a:t>
            </a:r>
            <a:r>
              <a:rPr kumimoji="1" lang="en-US" altLang="zh-TW" dirty="0">
                <a:solidFill>
                  <a:srgbClr val="00B050"/>
                </a:solidFill>
              </a:rPr>
              <a:t>Non-blocking</a:t>
            </a:r>
            <a:r>
              <a:rPr kumimoji="1" lang="en-US" altLang="zh-TW" dirty="0" smtClean="0"/>
              <a:t>)</a:t>
            </a:r>
          </a:p>
          <a:p>
            <a:pPr lvl="2"/>
            <a:endParaRPr kumimoji="1"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lvl="1"/>
            <a:r>
              <a:rPr kumimoji="1" lang="zh-TW" altLang="en-US" dirty="0">
                <a:solidFill>
                  <a:srgbClr val="0070C0"/>
                </a:solidFill>
              </a:rPr>
              <a:t>非同步</a:t>
            </a:r>
            <a:r>
              <a:rPr kumimoji="1" lang="zh-TW" altLang="en-US" dirty="0">
                <a:solidFill>
                  <a:srgbClr val="FF0000"/>
                </a:solidFill>
              </a:rPr>
              <a:t>阻塞</a:t>
            </a:r>
            <a:r>
              <a:rPr kumimoji="1" lang="en-US" altLang="zh-TW" dirty="0"/>
              <a:t> (</a:t>
            </a:r>
            <a:r>
              <a:rPr kumimoji="1" lang="en-US" altLang="zh-TW" dirty="0">
                <a:solidFill>
                  <a:srgbClr val="0070C0"/>
                </a:solidFill>
              </a:rPr>
              <a:t>Asynchronous</a:t>
            </a:r>
            <a:r>
              <a:rPr kumimoji="1" lang="en-US" altLang="zh-TW" dirty="0"/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Blocking</a:t>
            </a:r>
            <a:r>
              <a:rPr kumimoji="1" lang="en-US" altLang="zh-TW" dirty="0" smtClean="0"/>
              <a:t>)</a:t>
            </a:r>
          </a:p>
          <a:p>
            <a:pPr lvl="1"/>
            <a:endParaRPr kumimoji="1" lang="en-US" altLang="zh-TW" dirty="0" smtClean="0"/>
          </a:p>
          <a:p>
            <a:pPr lvl="1"/>
            <a:r>
              <a:rPr kumimoji="1" lang="zh-TW" altLang="en-US" dirty="0" smtClean="0">
                <a:solidFill>
                  <a:srgbClr val="0070C0"/>
                </a:solidFill>
              </a:rPr>
              <a:t>非同步</a:t>
            </a:r>
            <a:r>
              <a:rPr kumimoji="1" lang="zh-TW" altLang="en-US" dirty="0">
                <a:solidFill>
                  <a:srgbClr val="00B050"/>
                </a:solidFill>
              </a:rPr>
              <a:t>非阻塞</a:t>
            </a:r>
            <a:r>
              <a:rPr kumimoji="1" lang="en-US" altLang="zh-TW" dirty="0">
                <a:solidFill>
                  <a:srgbClr val="00B050"/>
                </a:solidFill>
              </a:rPr>
              <a:t> </a:t>
            </a:r>
            <a:r>
              <a:rPr kumimoji="1" lang="en-US" altLang="zh-TW" dirty="0"/>
              <a:t>(</a:t>
            </a:r>
            <a:r>
              <a:rPr kumimoji="1" lang="en-US" altLang="zh-TW" dirty="0">
                <a:solidFill>
                  <a:srgbClr val="0070C0"/>
                </a:solidFill>
              </a:rPr>
              <a:t>Asynchronous</a:t>
            </a:r>
            <a:r>
              <a:rPr kumimoji="1" lang="en-US" altLang="zh-TW" dirty="0"/>
              <a:t> </a:t>
            </a:r>
            <a:r>
              <a:rPr kumimoji="1" lang="en-US" altLang="zh-TW" dirty="0">
                <a:solidFill>
                  <a:srgbClr val="00B050"/>
                </a:solidFill>
              </a:rPr>
              <a:t>Non-blocking</a:t>
            </a:r>
            <a:r>
              <a:rPr kumimoji="1" lang="en-US" altLang="zh-TW" dirty="0" smtClean="0"/>
              <a:t>)</a:t>
            </a:r>
          </a:p>
          <a:p>
            <a:pPr lvl="2"/>
            <a:endParaRPr kumimoji="1" lang="en-US" altLang="zh-TW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0158" y="4442945"/>
            <a:ext cx="6027312" cy="837393"/>
          </a:xfrm>
          <a:prstGeom prst="rect">
            <a:avLst/>
          </a:prstGeom>
          <a:noFill/>
          <a:ln w="34925"/>
          <a:effectLst>
            <a:reflection stA="1600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雲朵形圖說文字 5"/>
          <p:cNvSpPr/>
          <p:nvPr/>
        </p:nvSpPr>
        <p:spPr>
          <a:xfrm>
            <a:off x="7620714" y="3353536"/>
            <a:ext cx="2292441" cy="1089409"/>
          </a:xfrm>
          <a:prstGeom prst="cloudCallout">
            <a:avLst>
              <a:gd name="adj1" fmla="val -72551"/>
              <a:gd name="adj2" fmla="val 9087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本單元重點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95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四種</a:t>
            </a:r>
            <a:r>
              <a:rPr lang="en-US" altLang="zh-TW" dirty="0" smtClean="0"/>
              <a:t>I/O</a:t>
            </a:r>
            <a:r>
              <a:rPr lang="zh-TW" altLang="en-US" dirty="0" smtClean="0"/>
              <a:t>的類型 </a:t>
            </a:r>
            <a:r>
              <a:rPr lang="en-US" altLang="zh-TW" dirty="0" smtClean="0"/>
              <a:t>(2/5)</a:t>
            </a:r>
            <a:r>
              <a:rPr lang="zh-TW" altLang="en-US" dirty="0" smtClean="0"/>
              <a:t>：同步阻塞</a:t>
            </a:r>
            <a:r>
              <a:rPr lang="en-US" altLang="zh-TW" dirty="0" smtClean="0"/>
              <a:t>I/O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5146040"/>
          </a:xfrm>
        </p:spPr>
        <p:txBody>
          <a:bodyPr>
            <a:normAutofit/>
          </a:bodyPr>
          <a:lstStyle/>
          <a:p>
            <a:r>
              <a:rPr kumimoji="1" lang="zh-TW" altLang="en-US" dirty="0" smtClean="0">
                <a:solidFill>
                  <a:srgbClr val="7030A0"/>
                </a:solidFill>
              </a:rPr>
              <a:t>同步</a:t>
            </a:r>
            <a:r>
              <a:rPr kumimoji="1" lang="zh-TW" altLang="en-US" dirty="0">
                <a:solidFill>
                  <a:srgbClr val="FF0000"/>
                </a:solidFill>
              </a:rPr>
              <a:t>阻塞</a:t>
            </a:r>
            <a:r>
              <a:rPr kumimoji="1" lang="en-US" altLang="zh-TW" dirty="0"/>
              <a:t> (</a:t>
            </a:r>
            <a:r>
              <a:rPr kumimoji="1" lang="en-US" altLang="zh-TW" dirty="0">
                <a:solidFill>
                  <a:srgbClr val="7030A0"/>
                </a:solidFill>
              </a:rPr>
              <a:t>Synchronous</a:t>
            </a:r>
            <a:r>
              <a:rPr kumimoji="1" lang="en-US" altLang="zh-TW" dirty="0"/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Blocking</a:t>
            </a:r>
            <a:r>
              <a:rPr kumimoji="1" lang="en-US" altLang="zh-TW" dirty="0" smtClean="0"/>
              <a:t>)</a:t>
            </a:r>
          </a:p>
          <a:p>
            <a:pPr lvl="1"/>
            <a:r>
              <a:rPr kumimoji="1" lang="zh-TW" altLang="en-US" dirty="0" smtClean="0"/>
              <a:t>系統程序會</a:t>
            </a:r>
            <a:r>
              <a:rPr kumimoji="1" lang="zh-TW" altLang="en-US" dirty="0" smtClean="0">
                <a:solidFill>
                  <a:srgbClr val="FF0000"/>
                </a:solidFill>
              </a:rPr>
              <a:t>等</a:t>
            </a:r>
            <a:r>
              <a:rPr kumimoji="1" lang="en-US" altLang="zh-TW" dirty="0" smtClean="0"/>
              <a:t>I/O</a:t>
            </a:r>
            <a:r>
              <a:rPr kumimoji="1" lang="zh-TW" altLang="en-US" dirty="0" smtClean="0"/>
              <a:t>已經</a:t>
            </a:r>
            <a:r>
              <a:rPr kumimoji="1" lang="zh-TW" altLang="en-US" dirty="0" smtClean="0">
                <a:solidFill>
                  <a:srgbClr val="FF0000"/>
                </a:solidFill>
              </a:rPr>
              <a:t>全部</a:t>
            </a:r>
            <a:r>
              <a:rPr kumimoji="1" lang="zh-TW" altLang="en-US" dirty="0" smtClean="0"/>
              <a:t>完成才回傳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>
                <a:solidFill>
                  <a:schemeClr val="bg2">
                    <a:lumMod val="25000"/>
                  </a:schemeClr>
                </a:solidFill>
              </a:rPr>
              <a:t>生活範例：非常固執的人，一定要得到全部想要的才罷休</a:t>
            </a:r>
            <a:endParaRPr kumimoji="1" lang="en-US" altLang="zh-TW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32933" y="295681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216399" y="299091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Kernel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374466" y="295681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Device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365672" y="3489435"/>
            <a:ext cx="13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read()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41799" y="352906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No data ready</a:t>
            </a:r>
            <a:endParaRPr lang="zh-TW" altLang="en-US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2506133" y="3681007"/>
            <a:ext cx="165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345266" y="332830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system call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223000" y="4411356"/>
            <a:ext cx="165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223000" y="3804126"/>
            <a:ext cx="165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Poll until device ready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8204200" y="4381819"/>
            <a:ext cx="0" cy="83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708399" y="4995323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Data ready,</a:t>
            </a:r>
          </a:p>
          <a:p>
            <a:pPr algn="ctr"/>
            <a:r>
              <a:rPr lang="en-US" altLang="zh-TW" dirty="0" smtClean="0"/>
              <a:t>Copy data to user space</a:t>
            </a:r>
            <a:endParaRPr lang="zh-TW" altLang="en-US" dirty="0"/>
          </a:p>
        </p:txBody>
      </p:sp>
      <p:cxnSp>
        <p:nvCxnSpPr>
          <p:cNvPr id="25" name="直線單箭頭接點 24"/>
          <p:cNvCxnSpPr/>
          <p:nvPr/>
        </p:nvCxnSpPr>
        <p:spPr>
          <a:xfrm>
            <a:off x="5206999" y="5641655"/>
            <a:ext cx="0" cy="74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8229601" y="4292687"/>
            <a:ext cx="1151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</a:t>
            </a:r>
            <a:r>
              <a:rPr lang="en-US" altLang="zh-TW" dirty="0" smtClean="0"/>
              <a:t>ata transfer to kernel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241800" y="635345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Copy complete</a:t>
            </a:r>
            <a:endParaRPr lang="zh-TW" altLang="en-US" dirty="0"/>
          </a:p>
        </p:txBody>
      </p:sp>
      <p:cxnSp>
        <p:nvCxnSpPr>
          <p:cNvPr id="29" name="直線單箭頭接點 28"/>
          <p:cNvCxnSpPr>
            <a:stCxn id="27" idx="1"/>
          </p:cNvCxnSpPr>
          <p:nvPr/>
        </p:nvCxnSpPr>
        <p:spPr>
          <a:xfrm flipH="1">
            <a:off x="2421467" y="6538117"/>
            <a:ext cx="1820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2345266" y="613427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Return OK</a:t>
            </a:r>
            <a:endParaRPr lang="zh-TW" altLang="en-US" dirty="0"/>
          </a:p>
        </p:txBody>
      </p:sp>
      <p:sp>
        <p:nvSpPr>
          <p:cNvPr id="31" name="左大括弧 30"/>
          <p:cNvSpPr/>
          <p:nvPr/>
        </p:nvSpPr>
        <p:spPr>
          <a:xfrm>
            <a:off x="1220047" y="3385489"/>
            <a:ext cx="291253" cy="32196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302680" y="4334678"/>
            <a:ext cx="1024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Process blocks in call to read()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289900" y="6099909"/>
            <a:ext cx="137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Process data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5249332" y="3838096"/>
            <a:ext cx="0" cy="57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壁窗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2974</TotalTime>
  <Words>3055</Words>
  <Application>Microsoft Macintosh PowerPoint</Application>
  <PresentationFormat>寬螢幕</PresentationFormat>
  <Paragraphs>471</Paragraphs>
  <Slides>35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6" baseType="lpstr">
      <vt:lpstr>Century Schoolbook</vt:lpstr>
      <vt:lpstr>Courier New</vt:lpstr>
      <vt:lpstr>Symbol</vt:lpstr>
      <vt:lpstr>Times New Roman</vt:lpstr>
      <vt:lpstr>Verdana</vt:lpstr>
      <vt:lpstr>Wingdings</vt:lpstr>
      <vt:lpstr>Wingdings 2</vt:lpstr>
      <vt:lpstr>微軟正黑體</vt:lpstr>
      <vt:lpstr>新細明體</vt:lpstr>
      <vt:lpstr>標楷體</vt:lpstr>
      <vt:lpstr>壁窗</vt:lpstr>
      <vt:lpstr>Chapter 12 非同步I/O Asynchronous Input/Output</vt:lpstr>
      <vt:lpstr>Contents</vt:lpstr>
      <vt:lpstr>Contents</vt:lpstr>
      <vt:lpstr>I/O的特性 (1/3)</vt:lpstr>
      <vt:lpstr>I/O的特性 (2/3)：裝置層級分類 阻塞 (Blocking)  vs. 非阻塞 (Non- Blocking) I/O</vt:lpstr>
      <vt:lpstr>I/O的特性 (3/3): 系統層級分類 同步 (Synchronous)  vs. 非同步 (Asynchronous) I/O</vt:lpstr>
      <vt:lpstr>Contents</vt:lpstr>
      <vt:lpstr>四種I/O的類型 (1/5)</vt:lpstr>
      <vt:lpstr>四種I/O的類型 (2/5)：同步阻塞I/O</vt:lpstr>
      <vt:lpstr>四種I/O的類型 (3/5)：同步非阻塞I/O</vt:lpstr>
      <vt:lpstr>四種I/O的類型 (4/5)：非同步阻塞I/O</vt:lpstr>
      <vt:lpstr>四種I/O的類型 (5/5)：非同步非阻塞I/O</vt:lpstr>
      <vt:lpstr>Contents</vt:lpstr>
      <vt:lpstr>非同步I/O (1/7) Asynchronous non-blocking I/O (AIO)</vt:lpstr>
      <vt:lpstr>非同步I/O (2/7)： 非同步I/O控制區塊 (AIO Control Block, AIOCB)</vt:lpstr>
      <vt:lpstr>非同步I/O(3/7)： 相關函數</vt:lpstr>
      <vt:lpstr>非同步I/O(4/7) 相關函數</vt:lpstr>
      <vt:lpstr>非同步I/O (5/7) 相關函數</vt:lpstr>
      <vt:lpstr>非同步I/O (6/7) 相關函數</vt:lpstr>
      <vt:lpstr>非同步I/O (7/7) 如何用AIO 相關函數啟動與完成AIO？</vt:lpstr>
      <vt:lpstr>Contents</vt:lpstr>
      <vt:lpstr>非同步I/O程式範例 (1/12)</vt:lpstr>
      <vt:lpstr>非同步I/O程式範例 (2/12)</vt:lpstr>
      <vt:lpstr>非同步I/O程式範例 (3/12) 程式碼：前言</vt:lpstr>
      <vt:lpstr>非同步I/O程式範例 (4/12)： 程式碼：I/O狀態資料結構定義</vt:lpstr>
      <vt:lpstr>非同步I/O程式範例 (5/12)： 程式碼：號誌處理器與資料定義</vt:lpstr>
      <vt:lpstr>非同步I/O程式範例 (6/12)： 程式碼：主程式初始化</vt:lpstr>
      <vt:lpstr>非同步I/O程式範例 (7/12)： 程式碼：主程式中資料陣列定義</vt:lpstr>
      <vt:lpstr>非同步I/O程式範例 (8/12)： 程式碼：主程式中號誌處理器註冊</vt:lpstr>
      <vt:lpstr>非同步I/O程式範例 (9/12)： 程式碼：主程式中開啟檔案、非同步讀取 (使用aio_read)</vt:lpstr>
      <vt:lpstr>非同步I/O程式範例 (10/12)： 程式碼：主程式中取消I/O處理 (使用aio_cancel)</vt:lpstr>
      <vt:lpstr>非同步I/O程式範例 (11/12)： 程式碼：主程式中監控I/O處理進度 (使用aio_error)</vt:lpstr>
      <vt:lpstr>非同步I/O程式範例 (12/12)： 程式碼：主程式中取得I/O完成狀態 (使用aio_return)</vt:lpstr>
      <vt:lpstr>References</vt:lpstr>
      <vt:lpstr>The End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CH12 - 非同步I/O</dc:title>
  <dc:creator>mario</dc:creator>
  <cp:lastModifiedBy>shiwu Lo</cp:lastModifiedBy>
  <cp:revision>139</cp:revision>
  <dcterms:created xsi:type="dcterms:W3CDTF">2016-03-07T04:29:00Z</dcterms:created>
  <dcterms:modified xsi:type="dcterms:W3CDTF">2016-06-07T23:58:59Z</dcterms:modified>
</cp:coreProperties>
</file>