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70" r:id="rId6"/>
    <p:sldId id="267" r:id="rId7"/>
    <p:sldId id="262"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varScale="1">
        <p:scale>
          <a:sx n="91" d="100"/>
          <a:sy n="91" d="100"/>
        </p:scale>
        <p:origin x="208" y="6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26/10/20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26/10/20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26/10/20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26/10/20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26/10/20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26/10/20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26/10/20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26/10/20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26/10/20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26/10/20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26/10/20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26/10/20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 Rahul</a:t>
            </a:r>
          </a:p>
        </p:txBody>
      </p:sp>
    </p:spTree>
    <p:extLst>
      <p:ext uri="{BB962C8B-B14F-4D97-AF65-F5344CB8AC3E}">
        <p14:creationId xmlns:p14="http://schemas.microsoft.com/office/powerpoint/2010/main" val="341473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400" dirty="0"/>
              <a:t>Perform an extensive study on the available datasets on investments and identify potential sectors in major economies as best candidates for spark fund investment. This study presents the best suitable investment type for spark fund within given constraints of funds which are English speaking country and budget limitations by identifying the sectors where similar budgets type funds have invested their maximum funds.</a:t>
            </a:r>
          </a:p>
          <a:p>
            <a:pPr marL="0" indent="0">
              <a:buNone/>
            </a:pP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Abstract</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a:t>Flow Chart</a:t>
            </a:r>
            <a:endParaRPr lang="en-IN" sz="2800" dirty="0"/>
          </a:p>
        </p:txBody>
      </p:sp>
      <p:pic>
        <p:nvPicPr>
          <p:cNvPr id="12" name="Picture 11" descr="Diagram&#10;&#10;Description automatically generated">
            <a:extLst>
              <a:ext uri="{FF2B5EF4-FFF2-40B4-BE49-F238E27FC236}">
                <a16:creationId xmlns:a16="http://schemas.microsoft.com/office/drawing/2014/main" id="{916F656F-471C-AC4F-A105-3E6BDEC66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9698" y="1068149"/>
            <a:ext cx="7250000" cy="5506329"/>
          </a:xfrm>
          <a:prstGeom prst="rect">
            <a:avLst/>
          </a:prstGeom>
        </p:spPr>
      </p:pic>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Analysis</a:t>
            </a:r>
            <a:endParaRPr lang="en-IN" sz="2800" dirty="0"/>
          </a:p>
        </p:txBody>
      </p:sp>
      <p:sp>
        <p:nvSpPr>
          <p:cNvPr id="3" name="Content Placeholder 2"/>
          <p:cNvSpPr>
            <a:spLocks noGrp="1"/>
          </p:cNvSpPr>
          <p:nvPr>
            <p:ph idx="1"/>
          </p:nvPr>
        </p:nvSpPr>
        <p:spPr/>
        <p:txBody>
          <a:bodyPr>
            <a:noAutofit/>
          </a:bodyPr>
          <a:lstStyle/>
          <a:p>
            <a:pPr marL="0" indent="0">
              <a:buNone/>
            </a:pPr>
            <a:r>
              <a:rPr lang="en-IN" sz="2400" dirty="0">
                <a:latin typeface="Lato"/>
              </a:rPr>
              <a:t>The analysis is divided into three parts:</a:t>
            </a:r>
          </a:p>
          <a:p>
            <a:pPr marL="0" indent="0">
              <a:buNone/>
            </a:pPr>
            <a:endParaRPr lang="en-IN" sz="2400" dirty="0">
              <a:latin typeface="Lato"/>
            </a:endParaRPr>
          </a:p>
          <a:p>
            <a:pPr marL="0" indent="0">
              <a:buNone/>
            </a:pPr>
            <a:endParaRPr lang="en-IN" sz="2400" dirty="0">
              <a:latin typeface="Lato"/>
            </a:endParaRPr>
          </a:p>
          <a:p>
            <a:r>
              <a:rPr lang="en-IN" sz="2400" dirty="0">
                <a:latin typeface="Lato"/>
              </a:rPr>
              <a:t>Which type of funding is most suitable in given constraint</a:t>
            </a:r>
          </a:p>
          <a:p>
            <a:r>
              <a:rPr lang="en-IN" sz="2400" dirty="0">
                <a:latin typeface="Lato"/>
              </a:rPr>
              <a:t>Which country have witnessed most funding</a:t>
            </a:r>
          </a:p>
          <a:p>
            <a:r>
              <a:rPr lang="en-IN" sz="2400" dirty="0">
                <a:latin typeface="Lato"/>
              </a:rPr>
              <a:t>Given country and funding type which sectors has shown most potential</a:t>
            </a:r>
          </a:p>
          <a:p>
            <a:endParaRPr lang="en-IN" sz="2400" dirty="0">
              <a:latin typeface="Lato"/>
            </a:endParaRPr>
          </a:p>
          <a:p>
            <a:endParaRPr lang="en-IN" sz="2400" dirty="0">
              <a:latin typeface="Lato"/>
            </a:endParaRPr>
          </a:p>
          <a:p>
            <a:endParaRPr lang="en-IN" sz="2400" dirty="0">
              <a:latin typeface="Lato"/>
            </a:endParaRPr>
          </a:p>
          <a:p>
            <a:pPr marL="0" indent="0">
              <a:buNone/>
            </a:pPr>
            <a:r>
              <a:rPr lang="en-IN" sz="2400" dirty="0"/>
              <a:t>	</a:t>
            </a:r>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0CCDD-7829-8B41-99BF-12BA6BB5F3D9}"/>
              </a:ext>
            </a:extLst>
          </p:cNvPr>
          <p:cNvSpPr>
            <a:spLocks noGrp="1"/>
          </p:cNvSpPr>
          <p:nvPr>
            <p:ph type="title"/>
          </p:nvPr>
        </p:nvSpPr>
        <p:spPr>
          <a:xfrm>
            <a:off x="404949" y="998788"/>
            <a:ext cx="9313817" cy="856138"/>
          </a:xfrm>
        </p:spPr>
        <p:txBody>
          <a:bodyPr/>
          <a:lstStyle/>
          <a:p>
            <a:r>
              <a:rPr lang="en-IN" dirty="0">
                <a:latin typeface="Lato"/>
              </a:rPr>
              <a:t>Most Suitable Investment</a:t>
            </a:r>
            <a:br>
              <a:rPr lang="en-IN" dirty="0">
                <a:latin typeface="Lato"/>
              </a:rPr>
            </a:br>
            <a:endParaRPr lang="en-US" dirty="0"/>
          </a:p>
        </p:txBody>
      </p:sp>
      <p:sp>
        <p:nvSpPr>
          <p:cNvPr id="3" name="Content Placeholder 2">
            <a:extLst>
              <a:ext uri="{FF2B5EF4-FFF2-40B4-BE49-F238E27FC236}">
                <a16:creationId xmlns:a16="http://schemas.microsoft.com/office/drawing/2014/main" id="{2DDEC14F-6B81-9548-BFD3-70A4FC78BCDD}"/>
              </a:ext>
            </a:extLst>
          </p:cNvPr>
          <p:cNvSpPr>
            <a:spLocks noGrp="1"/>
          </p:cNvSpPr>
          <p:nvPr>
            <p:ph idx="1"/>
          </p:nvPr>
        </p:nvSpPr>
        <p:spPr>
          <a:xfrm>
            <a:off x="404949" y="1854926"/>
            <a:ext cx="3984171" cy="3842489"/>
          </a:xfrm>
        </p:spPr>
        <p:txBody>
          <a:bodyPr/>
          <a:lstStyle/>
          <a:p>
            <a:r>
              <a:rPr lang="en-US" dirty="0"/>
              <a:t>Most heavily invested sector is Private equity, but it misses our constraints</a:t>
            </a:r>
          </a:p>
          <a:p>
            <a:r>
              <a:rPr lang="en-US" dirty="0"/>
              <a:t>Next best Sector is Venture which also satisfies our constraints of investment b/w 5 to 15 million USD</a:t>
            </a:r>
          </a:p>
        </p:txBody>
      </p:sp>
      <p:pic>
        <p:nvPicPr>
          <p:cNvPr id="5" name="Picture 4" descr="Chart, box and whisker chart&#10;&#10;Description automatically generated">
            <a:extLst>
              <a:ext uri="{FF2B5EF4-FFF2-40B4-BE49-F238E27FC236}">
                <a16:creationId xmlns:a16="http://schemas.microsoft.com/office/drawing/2014/main" id="{62E7F439-FDDE-AC46-B69A-FA249E24D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8043" y="1969478"/>
            <a:ext cx="6509008" cy="3727938"/>
          </a:xfrm>
          <a:prstGeom prst="rect">
            <a:avLst/>
          </a:prstGeom>
        </p:spPr>
      </p:pic>
    </p:spTree>
    <p:extLst>
      <p:ext uri="{BB962C8B-B14F-4D97-AF65-F5344CB8AC3E}">
        <p14:creationId xmlns:p14="http://schemas.microsoft.com/office/powerpoint/2010/main" val="1819659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Top Countries:</a:t>
            </a:r>
            <a:endParaRPr lang="en-IN" sz="2800" dirty="0"/>
          </a:p>
        </p:txBody>
      </p:sp>
      <p:sp>
        <p:nvSpPr>
          <p:cNvPr id="3" name="Content Placeholder 2"/>
          <p:cNvSpPr>
            <a:spLocks noGrp="1"/>
          </p:cNvSpPr>
          <p:nvPr>
            <p:ph idx="1"/>
          </p:nvPr>
        </p:nvSpPr>
        <p:spPr>
          <a:xfrm>
            <a:off x="404949" y="1854926"/>
            <a:ext cx="3266719" cy="4344261"/>
          </a:xfrm>
        </p:spPr>
        <p:txBody>
          <a:bodyPr>
            <a:normAutofit/>
          </a:bodyPr>
          <a:lstStyle/>
          <a:p>
            <a:r>
              <a:rPr lang="en-IN" sz="1400" b="1" dirty="0"/>
              <a:t>USA has seen maximum investment,</a:t>
            </a:r>
          </a:p>
          <a:p>
            <a:pPr marL="0" indent="0">
              <a:buNone/>
            </a:pPr>
            <a:r>
              <a:rPr lang="en-IN" sz="1400" dirty="0"/>
              <a:t>Followed by China, Great Britain and then India.</a:t>
            </a:r>
          </a:p>
          <a:p>
            <a:endParaRPr lang="en-IN" sz="1400" dirty="0"/>
          </a:p>
          <a:p>
            <a:r>
              <a:rPr lang="en-IN" sz="1400" dirty="0"/>
              <a:t>Ignoring investment in China as it is not English Speaking Country</a:t>
            </a:r>
          </a:p>
          <a:p>
            <a:pPr marL="0" indent="0">
              <a:buNone/>
            </a:pPr>
            <a:endParaRPr lang="en-IN" sz="1400" dirty="0"/>
          </a:p>
          <a:p>
            <a:pPr marL="0" indent="0">
              <a:buNone/>
            </a:pPr>
            <a:endParaRPr lang="en-IN" sz="1400" dirty="0"/>
          </a:p>
        </p:txBody>
      </p:sp>
      <p:pic>
        <p:nvPicPr>
          <p:cNvPr id="7" name="Picture 6" descr="Chart&#10;&#10;Description automatically generated">
            <a:extLst>
              <a:ext uri="{FF2B5EF4-FFF2-40B4-BE49-F238E27FC236}">
                <a16:creationId xmlns:a16="http://schemas.microsoft.com/office/drawing/2014/main" id="{0314A63D-E71A-4E49-BD0E-5A56C7F70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6007" y="1854926"/>
            <a:ext cx="8242300" cy="3937000"/>
          </a:xfrm>
          <a:prstGeom prst="rect">
            <a:avLst/>
          </a:prstGeom>
        </p:spPr>
      </p:pic>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b="1" dirty="0"/>
              <a:t>Best Sectors</a:t>
            </a:r>
            <a:endParaRPr lang="en-IN" sz="2800" dirty="0"/>
          </a:p>
        </p:txBody>
      </p:sp>
      <p:sp>
        <p:nvSpPr>
          <p:cNvPr id="13" name="TextBox 12">
            <a:extLst>
              <a:ext uri="{FF2B5EF4-FFF2-40B4-BE49-F238E27FC236}">
                <a16:creationId xmlns:a16="http://schemas.microsoft.com/office/drawing/2014/main" id="{4A8A7F99-18F1-B14E-ABC9-00CFAB9BA0A3}"/>
              </a:ext>
            </a:extLst>
          </p:cNvPr>
          <p:cNvSpPr txBox="1"/>
          <p:nvPr/>
        </p:nvSpPr>
        <p:spPr>
          <a:xfrm>
            <a:off x="436098" y="1997612"/>
            <a:ext cx="4507603" cy="3416320"/>
          </a:xfrm>
          <a:prstGeom prst="rect">
            <a:avLst/>
          </a:prstGeom>
          <a:noFill/>
        </p:spPr>
        <p:txBody>
          <a:bodyPr wrap="square" rtlCol="0">
            <a:spAutoFit/>
          </a:bodyPr>
          <a:lstStyle/>
          <a:p>
            <a:r>
              <a:rPr lang="en-US" dirty="0"/>
              <a:t>In all three countries:</a:t>
            </a:r>
          </a:p>
          <a:p>
            <a:pPr marL="285750" indent="-285750">
              <a:buFont typeface="Arial" panose="020B0604020202020204" pitchFamily="34" charset="0"/>
              <a:buChar char="•"/>
            </a:pPr>
            <a:r>
              <a:rPr lang="en-US" b="1" dirty="0"/>
              <a:t>Social ,Finance ,Analytics and </a:t>
            </a:r>
            <a:r>
              <a:rPr lang="en-US" dirty="0"/>
              <a:t>Advertising sector received maximum investment</a:t>
            </a:r>
          </a:p>
          <a:p>
            <a:pPr marL="285750" indent="-285750">
              <a:buFont typeface="Arial" panose="020B0604020202020204" pitchFamily="34" charset="0"/>
              <a:buChar char="•"/>
            </a:pPr>
            <a:r>
              <a:rPr lang="en-US" b="1" dirty="0"/>
              <a:t>USA</a:t>
            </a:r>
            <a:r>
              <a:rPr lang="en-US" dirty="0"/>
              <a:t> has received maximum investment </a:t>
            </a:r>
          </a:p>
          <a:p>
            <a:pPr marL="285750" indent="-285750">
              <a:buFont typeface="Arial" panose="020B0604020202020204" pitchFamily="34" charset="0"/>
              <a:buChar char="•"/>
            </a:pPr>
            <a:r>
              <a:rPr lang="en-US" b="1" dirty="0"/>
              <a:t>India has shown deviation</a:t>
            </a:r>
            <a:r>
              <a:rPr lang="en-US" dirty="0"/>
              <a:t>, where Others has received the maximum investment whereas </a:t>
            </a:r>
            <a:r>
              <a:rPr lang="en-US" dirty="0" err="1"/>
              <a:t>Social,Finance,Aanalytics,Advertising</a:t>
            </a:r>
            <a:r>
              <a:rPr lang="en-US" dirty="0"/>
              <a:t> has received minimum among top 3.</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pic>
        <p:nvPicPr>
          <p:cNvPr id="17" name="Picture 16" descr="Chart, bar chart&#10;&#10;Description automatically generated">
            <a:extLst>
              <a:ext uri="{FF2B5EF4-FFF2-40B4-BE49-F238E27FC236}">
                <a16:creationId xmlns:a16="http://schemas.microsoft.com/office/drawing/2014/main" id="{C64E35D1-A3A6-C94C-92ED-A8D288422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596" y="1496218"/>
            <a:ext cx="7055714" cy="4017987"/>
          </a:xfrm>
          <a:prstGeom prst="rect">
            <a:avLst/>
          </a:prstGeom>
        </p:spPr>
      </p:pic>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nSpc>
                <a:spcPct val="150000"/>
              </a:lnSpc>
              <a:buNone/>
            </a:pPr>
            <a:r>
              <a:rPr lang="en-IN" sz="1800" b="1" dirty="0"/>
              <a:t>Venture Capital </a:t>
            </a:r>
            <a:r>
              <a:rPr lang="en-IN" sz="1800" dirty="0"/>
              <a:t>is most suited option in </a:t>
            </a:r>
            <a:r>
              <a:rPr lang="en-IN" sz="1800" b="1" dirty="0"/>
              <a:t>USA</a:t>
            </a:r>
            <a:r>
              <a:rPr lang="en-IN" sz="1800" dirty="0"/>
              <a:t> then GBR then India .</a:t>
            </a:r>
          </a:p>
          <a:p>
            <a:pPr marL="0" indent="0">
              <a:lnSpc>
                <a:spcPct val="150000"/>
              </a:lnSpc>
              <a:buNone/>
            </a:pPr>
            <a:r>
              <a:rPr lang="en-IN" sz="1800" b="1" dirty="0"/>
              <a:t>Top Sectors </a:t>
            </a:r>
            <a:r>
              <a:rPr lang="en-IN" sz="1800" dirty="0"/>
              <a:t>which has seen most investment in above countries:</a:t>
            </a:r>
          </a:p>
          <a:p>
            <a:pPr lvl="1">
              <a:lnSpc>
                <a:spcPct val="150000"/>
              </a:lnSpc>
            </a:pPr>
            <a:r>
              <a:rPr lang="en-IN" sz="1400" dirty="0"/>
              <a:t>Social, Finance, Analytics, Advertising</a:t>
            </a:r>
          </a:p>
          <a:p>
            <a:pPr lvl="1">
              <a:lnSpc>
                <a:spcPct val="150000"/>
              </a:lnSpc>
            </a:pPr>
            <a:r>
              <a:rPr lang="en-IN" sz="1400" dirty="0"/>
              <a:t>Others</a:t>
            </a:r>
          </a:p>
          <a:p>
            <a:pPr lvl="1">
              <a:lnSpc>
                <a:spcPct val="150000"/>
              </a:lnSpc>
            </a:pPr>
            <a:r>
              <a:rPr lang="en-IN" sz="1400" dirty="0"/>
              <a:t>News, Search and Messaging</a:t>
            </a:r>
          </a:p>
          <a:p>
            <a:pPr marL="0" indent="0">
              <a:buNone/>
            </a:pP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Conclusion :</a:t>
            </a:r>
            <a:endParaRPr lang="en-IN" sz="2800" dirty="0"/>
          </a:p>
        </p:txBody>
      </p:sp>
    </p:spTree>
    <p:extLst>
      <p:ext uri="{BB962C8B-B14F-4D97-AF65-F5344CB8AC3E}">
        <p14:creationId xmlns:p14="http://schemas.microsoft.com/office/powerpoint/2010/main" val="13997066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268</Words>
  <Application>Microsoft Macintosh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Lato</vt:lpstr>
      <vt:lpstr>Times New Roman</vt:lpstr>
      <vt:lpstr>Office Theme</vt:lpstr>
      <vt:lpstr>INVESTMENT ASSIGNMENT  SUBMISSION </vt:lpstr>
      <vt:lpstr>Abstract</vt:lpstr>
      <vt:lpstr>Flow Chart</vt:lpstr>
      <vt:lpstr>Analysis</vt:lpstr>
      <vt:lpstr>Most Suitable Investment </vt:lpstr>
      <vt:lpstr>Top Countries:</vt:lpstr>
      <vt:lpstr>Best Sectors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ASSIGNMENT  SUBMISSION </dc:title>
  <dc:creator>Rahul KUMAR</dc:creator>
  <cp:lastModifiedBy>Rahul KUMAR</cp:lastModifiedBy>
  <cp:revision>6</cp:revision>
  <dcterms:created xsi:type="dcterms:W3CDTF">2020-10-26T23:00:37Z</dcterms:created>
  <dcterms:modified xsi:type="dcterms:W3CDTF">2020-10-27T00:05:18Z</dcterms:modified>
</cp:coreProperties>
</file>