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21"/>
  </p:notesMasterIdLst>
  <p:handoutMasterIdLst>
    <p:handoutMasterId r:id="rId22"/>
  </p:handoutMasterIdLst>
  <p:sldIdLst>
    <p:sldId id="296" r:id="rId5"/>
    <p:sldId id="295" r:id="rId6"/>
    <p:sldId id="332" r:id="rId7"/>
    <p:sldId id="320" r:id="rId8"/>
    <p:sldId id="328" r:id="rId9"/>
    <p:sldId id="321" r:id="rId10"/>
    <p:sldId id="322" r:id="rId11"/>
    <p:sldId id="331" r:id="rId12"/>
    <p:sldId id="334" r:id="rId13"/>
    <p:sldId id="327" r:id="rId14"/>
    <p:sldId id="330" r:id="rId15"/>
    <p:sldId id="323" r:id="rId16"/>
    <p:sldId id="324" r:id="rId17"/>
    <p:sldId id="335" r:id="rId18"/>
    <p:sldId id="333" r:id="rId19"/>
    <p:sldId id="3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26" autoAdjust="0"/>
  </p:normalViewPr>
  <p:slideViewPr>
    <p:cSldViewPr snapToGrid="0">
      <p:cViewPr varScale="1">
        <p:scale>
          <a:sx n="63" d="100"/>
          <a:sy n="63" d="100"/>
        </p:scale>
        <p:origin x="6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52400" y="161109"/>
            <a:ext cx="6400800" cy="609446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2071713" y="2385989"/>
            <a:ext cx="1951041" cy="609446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1810016" y="1721821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75528" y="-614277"/>
            <a:ext cx="4400609" cy="5637268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D625ADC-8F5C-4D24-FB31-E0A0566E6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6314338" y="572611"/>
            <a:ext cx="5676110" cy="5167469"/>
          </a:xfrm>
          <a:custGeom>
            <a:avLst/>
            <a:gdLst>
              <a:gd name="connsiteX0" fmla="*/ 2370046 w 5676110"/>
              <a:gd name="connsiteY0" fmla="*/ 0 h 5167469"/>
              <a:gd name="connsiteX1" fmla="*/ 2370046 w 5676110"/>
              <a:gd name="connsiteY1" fmla="*/ 5165927 h 5167469"/>
              <a:gd name="connsiteX2" fmla="*/ 5676110 w 5676110"/>
              <a:gd name="connsiteY2" fmla="*/ 5165927 h 5167469"/>
              <a:gd name="connsiteX3" fmla="*/ 5676110 w 5676110"/>
              <a:gd name="connsiteY3" fmla="*/ 0 h 5167469"/>
              <a:gd name="connsiteX4" fmla="*/ 0 w 5676110"/>
              <a:gd name="connsiteY4" fmla="*/ 2584289 h 5167469"/>
              <a:gd name="connsiteX5" fmla="*/ 2273104 w 5676110"/>
              <a:gd name="connsiteY5" fmla="*/ 5162459 h 5167469"/>
              <a:gd name="connsiteX6" fmla="*/ 2370044 w 5676110"/>
              <a:gd name="connsiteY6" fmla="*/ 5167469 h 5167469"/>
              <a:gd name="connsiteX7" fmla="*/ 2370043 w 5676110"/>
              <a:gd name="connsiteY7" fmla="*/ 1109 h 5167469"/>
              <a:gd name="connsiteX8" fmla="*/ 2273104 w 5676110"/>
              <a:gd name="connsiteY8" fmla="*/ 6119 h 5167469"/>
              <a:gd name="connsiteX9" fmla="*/ 0 w 5676110"/>
              <a:gd name="connsiteY9" fmla="*/ 2584289 h 5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6110" h="5167469">
                <a:moveTo>
                  <a:pt x="2370046" y="0"/>
                </a:moveTo>
                <a:lnTo>
                  <a:pt x="2370046" y="5165927"/>
                </a:lnTo>
                <a:lnTo>
                  <a:pt x="5676110" y="5165927"/>
                </a:lnTo>
                <a:lnTo>
                  <a:pt x="5676110" y="0"/>
                </a:lnTo>
                <a:close/>
                <a:moveTo>
                  <a:pt x="0" y="2584289"/>
                </a:moveTo>
                <a:cubicBezTo>
                  <a:pt x="0" y="3926109"/>
                  <a:pt x="996335" y="5029746"/>
                  <a:pt x="2273104" y="5162459"/>
                </a:cubicBezTo>
                <a:lnTo>
                  <a:pt x="2370044" y="5167469"/>
                </a:lnTo>
                <a:lnTo>
                  <a:pt x="2370043" y="1109"/>
                </a:lnTo>
                <a:lnTo>
                  <a:pt x="2273104" y="6119"/>
                </a:lnTo>
                <a:cubicBezTo>
                  <a:pt x="996335" y="138833"/>
                  <a:pt x="0" y="1242470"/>
                  <a:pt x="0" y="2584289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2"/>
              </a:gs>
              <a:gs pos="26000">
                <a:srgbClr val="C95A84"/>
              </a:gs>
              <a:gs pos="65000">
                <a:schemeClr val="accent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BB0C4-4982-9534-E355-6F700CA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89782"/>
            <a:ext cx="5219086" cy="38301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39649" y="1823065"/>
            <a:ext cx="393649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87059" y="2009950"/>
            <a:ext cx="4529559" cy="3725411"/>
          </a:xfrm>
        </p:spPr>
        <p:txBody>
          <a:bodyPr anchor="ctr">
            <a:normAutofit/>
          </a:bodyPr>
          <a:lstStyle>
            <a:lvl1pPr marL="457200" indent="-2286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1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52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IN THE TECH INDUSTRY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7573F-118D-74AF-25BA-EEA445D8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94" y="28524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spc="750" dirty="0">
                <a:solidFill>
                  <a:schemeClr val="bg1"/>
                </a:solidFill>
              </a:rPr>
              <a:t>MENTAL HEALTH DISORDER BY AGE VS. AGE BY GENDER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FA2BA4-781D-00EF-6E5F-A56BD51B9C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0692" y="2263411"/>
            <a:ext cx="4549342" cy="38100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B2EB53-2376-F98A-B8FB-1DAB072857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71771" y="2263411"/>
            <a:ext cx="4482439" cy="38100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035C2-2942-4A59-E770-79877A8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4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9B-7E46-C9DD-2DA1-C6451B0A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 THE WOLRD</a:t>
            </a:r>
          </a:p>
        </p:txBody>
      </p:sp>
    </p:spTree>
    <p:extLst>
      <p:ext uri="{BB962C8B-B14F-4D97-AF65-F5344CB8AC3E}">
        <p14:creationId xmlns:p14="http://schemas.microsoft.com/office/powerpoint/2010/main" val="344811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55DAD-9A10-4D60-DA85-A8D10EED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CAE7-60C9-2933-8F2A-117C88D9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26571"/>
            <a:ext cx="11325225" cy="63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0DFD8-2854-7C38-ED8D-98A0AB9E3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6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6589F-EBB2-2545-DFB7-B387A9CE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020BE-D52E-46E8-978E-760CA06AD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19970-C15E-4218-888E-431D6115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21FCA-B217-4D02-A318-6FD536997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5999" y="-429"/>
            <a:ext cx="6096000" cy="2827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778BB-C164-4DCF-B6B7-6B8CFA5C2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7294728" cy="2838736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53000">
                <a:schemeClr val="accent5"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26B0B-6637-7E82-FC54-993A6A90C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" r="-1" b="-1"/>
          <a:stretch/>
        </p:blipFill>
        <p:spPr>
          <a:xfrm>
            <a:off x="854768" y="856866"/>
            <a:ext cx="10482463" cy="52309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A77948-0677-DC6E-9E13-3F5843F2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1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86C-18B1-9DCD-7CED-E3932EBB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48C-6AE1-979F-8462-BC4197999AA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High-pressure environments</a:t>
            </a:r>
          </a:p>
          <a:p>
            <a:r>
              <a:rPr lang="en-US" dirty="0"/>
              <a:t>Culture of work</a:t>
            </a:r>
          </a:p>
          <a:p>
            <a:r>
              <a:rPr lang="en-US" dirty="0"/>
              <a:t>Isolation and loneliness</a:t>
            </a:r>
          </a:p>
          <a:p>
            <a:r>
              <a:rPr lang="en-US" dirty="0"/>
              <a:t>Stigma around mental health</a:t>
            </a:r>
          </a:p>
          <a:p>
            <a:r>
              <a:rPr lang="en-US" dirty="0"/>
              <a:t>Efforts to address mental health</a:t>
            </a:r>
          </a:p>
          <a:p>
            <a:r>
              <a:rPr lang="en-US" dirty="0"/>
              <a:t>Remote work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126C-384F-56F2-D9A3-16840F2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4777FC-99CE-D7D5-132F-9A5CD51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094318" cy="3382263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" name="Picture Placeholder 19" descr="A close-up of a DJ playing music">
            <a:extLst>
              <a:ext uri="{FF2B5EF4-FFF2-40B4-BE49-F238E27FC236}">
                <a16:creationId xmlns:a16="http://schemas.microsoft.com/office/drawing/2014/main" id="{9668A41A-8DDF-D3FB-6B31-728C899D8E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" b="21"/>
          <a:stretch/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304883-A247-1151-C58C-A464EDAEB5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2492190"/>
            <a:ext cx="5216239" cy="2994210"/>
          </a:xfrm>
        </p:spPr>
        <p:txBody>
          <a:bodyPr/>
          <a:lstStyle/>
          <a:p>
            <a:r>
              <a:rPr lang="en-US" dirty="0"/>
              <a:t>Team 4</a:t>
            </a:r>
          </a:p>
          <a:p>
            <a:r>
              <a:rPr lang="en-US" dirty="0"/>
              <a:t>Tyler Potts</a:t>
            </a:r>
          </a:p>
          <a:p>
            <a:r>
              <a:rPr lang="en-US" dirty="0" err="1"/>
              <a:t>Thierno</a:t>
            </a:r>
            <a:r>
              <a:rPr lang="en-US" dirty="0"/>
              <a:t> Diallo</a:t>
            </a:r>
          </a:p>
          <a:p>
            <a:r>
              <a:rPr lang="en-US" dirty="0"/>
              <a:t>Jeremiah Mergenthaler</a:t>
            </a:r>
          </a:p>
          <a:p>
            <a:r>
              <a:rPr lang="en-US" dirty="0"/>
              <a:t>Kayli Smith</a:t>
            </a:r>
          </a:p>
          <a:p>
            <a:r>
              <a:rPr lang="en-US" dirty="0"/>
              <a:t>Sylvia Turner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86C-18B1-9DCD-7CED-E3932EBB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48C-6AE1-979F-8462-BC4197999AA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mental health in tech affected by gender</a:t>
            </a:r>
          </a:p>
          <a:p>
            <a:r>
              <a:rPr lang="en-US" dirty="0"/>
              <a:t>How is mental health in tech affected by employer size</a:t>
            </a:r>
          </a:p>
          <a:p>
            <a:r>
              <a:rPr lang="en-US" dirty="0"/>
              <a:t>How is mental health in tech affected age</a:t>
            </a:r>
          </a:p>
          <a:p>
            <a:r>
              <a:rPr lang="en-US" dirty="0"/>
              <a:t>How is mental health affected by around the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126C-384F-56F2-D9A3-16840F2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2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A057-639D-3B04-AF87-54C6051D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41012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63516F-6515-C9B7-A7C2-6C183B0A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GENDER employer SIZE VS. GENDER mental health disorders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58F34-F948-1F92-71D2-39BC3652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03" y="1958686"/>
            <a:ext cx="4092024" cy="3304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B5EB0-7BBD-D842-2475-663A1069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DA5FF-2E4D-5BF8-8172-60F79AA8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41" y="1958687"/>
            <a:ext cx="4201388" cy="33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3C9B-31DA-C2B2-723C-E395449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SIZE</a:t>
            </a:r>
          </a:p>
        </p:txBody>
      </p:sp>
    </p:spTree>
    <p:extLst>
      <p:ext uri="{BB962C8B-B14F-4D97-AF65-F5344CB8AC3E}">
        <p14:creationId xmlns:p14="http://schemas.microsoft.com/office/powerpoint/2010/main" val="239620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88A2C-EDAF-616D-0AC6-20BA4B5E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1BB8D-A979-E018-B96C-BECDA467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440839"/>
            <a:ext cx="10273553" cy="59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D34B8-36A2-11C1-5890-0383AD71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E95D6-7EF2-32D3-7C1D-8585F1A2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272143"/>
            <a:ext cx="11462657" cy="62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4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CE1B-3FA2-E6A2-97B0-D46122D8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7119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AC16E-CBE9-55AC-D747-B9ABB3C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610E3-F486-071A-772C-7CEDE0A1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406400"/>
            <a:ext cx="10647680" cy="60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811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{082982C4-B47D-4ADE-B9D7-FD0222576C8E}tf89309463_win32</Template>
  <TotalTime>132</TotalTime>
  <Words>123</Words>
  <Application>Microsoft Office PowerPoint</Application>
  <PresentationFormat>Widescreen</PresentationFormat>
  <Paragraphs>39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GradientRiseVTI</vt:lpstr>
      <vt:lpstr>MENTAL HEALTH IN THE TECH INDUSTRY</vt:lpstr>
      <vt:lpstr>questions</vt:lpstr>
      <vt:lpstr>GENDER</vt:lpstr>
      <vt:lpstr>GENDER employer SIZE VS. GENDER mental health disorders</vt:lpstr>
      <vt:lpstr>EMPLOYER SIZE</vt:lpstr>
      <vt:lpstr>PowerPoint Presentation</vt:lpstr>
      <vt:lpstr>PowerPoint Presentation</vt:lpstr>
      <vt:lpstr>AGE</vt:lpstr>
      <vt:lpstr>PowerPoint Presentation</vt:lpstr>
      <vt:lpstr>MENTAL HEALTH DISORDER BY AGE VS. AGE BY GENDER</vt:lpstr>
      <vt:lpstr>ACROSS THE WOLRD</vt:lpstr>
      <vt:lpstr>PowerPoint Presentation</vt:lpstr>
      <vt:lpstr>PowerPoint Presentation</vt:lpstr>
      <vt:lpstr>PowerPoint Presentation</vt:lpstr>
      <vt:lpstr>Final thoughts</vt:lpstr>
      <vt:lpstr>Thank you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TECH INDUSTRY</dc:title>
  <dc:creator>Sylvia Turner</dc:creator>
  <cp:lastModifiedBy>Sylvia Turner</cp:lastModifiedBy>
  <cp:revision>21</cp:revision>
  <dcterms:created xsi:type="dcterms:W3CDTF">2024-05-14T00:53:35Z</dcterms:created>
  <dcterms:modified xsi:type="dcterms:W3CDTF">2024-05-15T01:36:38Z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