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sldIdLst>
    <p:sldId id="256" r:id="rId2"/>
    <p:sldId id="259" r:id="rId3"/>
    <p:sldId id="260" r:id="rId4"/>
    <p:sldId id="262" r:id="rId5"/>
    <p:sldId id="268" r:id="rId6"/>
    <p:sldId id="269" r:id="rId7"/>
    <p:sldId id="270" r:id="rId8"/>
    <p:sldId id="271" r:id="rId9"/>
    <p:sldId id="272" r:id="rId10"/>
    <p:sldId id="273" r:id="rId11"/>
    <p:sldId id="274" r:id="rId12"/>
    <p:sldId id="277" r:id="rId13"/>
    <p:sldId id="278" r:id="rId14"/>
    <p:sldId id="279" r:id="rId15"/>
    <p:sldId id="280" r:id="rId16"/>
    <p:sldId id="281" r:id="rId17"/>
    <p:sldId id="283" r:id="rId18"/>
    <p:sldId id="284" r:id="rId19"/>
    <p:sldId id="286" r:id="rId20"/>
    <p:sldId id="287" r:id="rId21"/>
    <p:sldId id="288" r:id="rId22"/>
    <p:sldId id="289" r:id="rId23"/>
    <p:sldId id="290" r:id="rId24"/>
    <p:sldId id="29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6" autoAdjust="0"/>
    <p:restoredTop sz="94660"/>
  </p:normalViewPr>
  <p:slideViewPr>
    <p:cSldViewPr snapToGrid="0">
      <p:cViewPr varScale="1">
        <p:scale>
          <a:sx n="79" d="100"/>
          <a:sy n="79" d="100"/>
        </p:scale>
        <p:origin x="1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50054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11/11/2019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893969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864313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91293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17943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11/11/2019</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054046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11/11/2019</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962652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6474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0318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78306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5782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7501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0143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96C99-B8F8-4528-BD05-0E16E943DC09}" type="datetime1">
              <a:rPr lang="en-US" smtClean="0"/>
              <a:t>11/11/2019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1814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36942-C211-4B28-8DBD-C953E00AF71B}" type="datetime1">
              <a:rPr lang="en-US" smtClean="0"/>
              <a:t>11/11/2019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9405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8D12A6-918A-48BD-8CB9-CA713993B0EA}" type="datetime1">
              <a:rPr lang="en-US" smtClean="0"/>
              <a:t>11/11/2019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7570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11/11/2019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716446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11/11/2019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64109957"/>
      </p:ext>
    </p:extLst>
  </p:cSld>
  <p:clrMap bg1="dk1" tx1="lt1" bg2="dk2" tx2="lt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7.png"/><Relationship Id="rId1" Type="http://schemas.openxmlformats.org/officeDocument/2006/relationships/slideLayout" Target="../slideLayouts/slideLayout5.xml"/><Relationship Id="rId5" Type="http://schemas.microsoft.com/office/2007/relationships/hdphoto" Target="../media/hdphoto13.wdp"/><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tmp"/><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5.xml"/><Relationship Id="rId5" Type="http://schemas.microsoft.com/office/2007/relationships/hdphoto" Target="../media/hdphoto3.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5.xml"/><Relationship Id="rId5" Type="http://schemas.microsoft.com/office/2007/relationships/hdphoto" Target="../media/hdphoto5.wdp"/><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5.xml"/><Relationship Id="rId5" Type="http://schemas.microsoft.com/office/2007/relationships/hdphoto" Target="../media/hdphoto7.wdp"/><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3.png"/><Relationship Id="rId1" Type="http://schemas.openxmlformats.org/officeDocument/2006/relationships/slideLayout" Target="../slideLayouts/slideLayout5.xml"/><Relationship Id="rId5" Type="http://schemas.microsoft.com/office/2007/relationships/hdphoto" Target="../media/hdphoto9.wdp"/><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5.png"/><Relationship Id="rId1" Type="http://schemas.openxmlformats.org/officeDocument/2006/relationships/slideLayout" Target="../slideLayouts/slideLayout5.xml"/><Relationship Id="rId5" Type="http://schemas.microsoft.com/office/2007/relationships/hdphoto" Target="../media/hdphoto11.wdp"/><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ECA01-0182-466A-B669-9486ECEA86FF}"/>
              </a:ext>
            </a:extLst>
          </p:cNvPr>
          <p:cNvSpPr>
            <a:spLocks noGrp="1"/>
          </p:cNvSpPr>
          <p:nvPr>
            <p:ph type="ctrTitle"/>
          </p:nvPr>
        </p:nvSpPr>
        <p:spPr>
          <a:xfrm>
            <a:off x="8201837" y="1454963"/>
            <a:ext cx="3342462" cy="3308380"/>
          </a:xfrm>
        </p:spPr>
        <p:txBody>
          <a:bodyPr>
            <a:normAutofit/>
          </a:bodyPr>
          <a:lstStyle/>
          <a:p>
            <a:r>
              <a:rPr lang="en-US" sz="4700"/>
              <a:t>Predicting Hike</a:t>
            </a:r>
            <a:br>
              <a:rPr lang="en-US" sz="4700"/>
            </a:br>
            <a:r>
              <a:rPr lang="en-US" sz="4700"/>
              <a:t>Times</a:t>
            </a:r>
            <a:endParaRPr lang="en-US" sz="4700" dirty="0"/>
          </a:p>
        </p:txBody>
      </p:sp>
      <p:pic>
        <p:nvPicPr>
          <p:cNvPr id="4" name="Picture 3">
            <a:extLst>
              <a:ext uri="{FF2B5EF4-FFF2-40B4-BE49-F238E27FC236}">
                <a16:creationId xmlns:a16="http://schemas.microsoft.com/office/drawing/2014/main" id="{BAC9A2C1-279E-4359-BFFC-877BECFFECE0}"/>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Lst>
          </a:blip>
          <a:srcRect l="12120" r="12120"/>
          <a:stretch/>
        </p:blipFill>
        <p:spPr>
          <a:xfrm>
            <a:off x="607848" y="609601"/>
            <a:ext cx="6946288" cy="563879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0630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4CCE4A-93C8-4ED0-88BD-8FAADC7E55F6}"/>
              </a:ext>
            </a:extLst>
          </p:cNvPr>
          <p:cNvSpPr>
            <a:spLocks noGrp="1"/>
          </p:cNvSpPr>
          <p:nvPr>
            <p:ph type="body" idx="1"/>
          </p:nvPr>
        </p:nvSpPr>
        <p:spPr>
          <a:xfrm>
            <a:off x="1103313" y="318655"/>
            <a:ext cx="4396338" cy="1011380"/>
          </a:xfrm>
        </p:spPr>
        <p:txBody>
          <a:bodyPr>
            <a:normAutofit/>
          </a:bodyPr>
          <a:lstStyle/>
          <a:p>
            <a:r>
              <a:rPr lang="en-US" sz="1600" dirty="0"/>
              <a:t>Histogram of Hike Difficulty with Outliers</a:t>
            </a:r>
          </a:p>
        </p:txBody>
      </p:sp>
      <p:pic>
        <p:nvPicPr>
          <p:cNvPr id="10" name="Content Placeholder 9" descr="A screenshot of a cell phone&#10;&#10;Description automatically generated">
            <a:extLst>
              <a:ext uri="{FF2B5EF4-FFF2-40B4-BE49-F238E27FC236}">
                <a16:creationId xmlns:a16="http://schemas.microsoft.com/office/drawing/2014/main" id="{9A685B85-2E28-4B4B-9E2E-CC9AD76A7E1E}"/>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84593" y="2588444"/>
            <a:ext cx="3719226" cy="2623222"/>
          </a:xfrm>
        </p:spPr>
      </p:pic>
      <p:sp>
        <p:nvSpPr>
          <p:cNvPr id="5" name="Text Placeholder 4">
            <a:extLst>
              <a:ext uri="{FF2B5EF4-FFF2-40B4-BE49-F238E27FC236}">
                <a16:creationId xmlns:a16="http://schemas.microsoft.com/office/drawing/2014/main" id="{70A448CE-1C2E-4B4F-9F85-83538C3F9274}"/>
              </a:ext>
            </a:extLst>
          </p:cNvPr>
          <p:cNvSpPr>
            <a:spLocks noGrp="1"/>
          </p:cNvSpPr>
          <p:nvPr>
            <p:ph type="body" sz="quarter" idx="3"/>
          </p:nvPr>
        </p:nvSpPr>
        <p:spPr>
          <a:xfrm>
            <a:off x="5654495" y="623456"/>
            <a:ext cx="4396339" cy="1011380"/>
          </a:xfrm>
        </p:spPr>
        <p:txBody>
          <a:bodyPr>
            <a:normAutofit/>
          </a:bodyPr>
          <a:lstStyle/>
          <a:p>
            <a:r>
              <a:rPr lang="en-US" sz="1600" dirty="0"/>
              <a:t>Histogram of Hiking Difficulty with Outliers removed – Hike Rating should be from 1 (least difficult) to 5 (most difficult)</a:t>
            </a:r>
          </a:p>
        </p:txBody>
      </p:sp>
      <p:pic>
        <p:nvPicPr>
          <p:cNvPr id="13" name="Content Placeholder 12" descr="A screenshot of a cell phone&#10;&#10;Description automatically generated">
            <a:extLst>
              <a:ext uri="{FF2B5EF4-FFF2-40B4-BE49-F238E27FC236}">
                <a16:creationId xmlns:a16="http://schemas.microsoft.com/office/drawing/2014/main" id="{96E57003-369E-4210-8833-AAEE9C5E5BB0}"/>
              </a:ext>
            </a:extLst>
          </p:cNvPr>
          <p:cNvPicPr>
            <a:picLocks noGrp="1" noChangeAspect="1"/>
          </p:cNvPicPr>
          <p:nvPr>
            <p:ph sz="quarter" idx="4"/>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654495" y="2482322"/>
            <a:ext cx="3848839" cy="2729344"/>
          </a:xfrm>
        </p:spPr>
      </p:pic>
    </p:spTree>
    <p:extLst>
      <p:ext uri="{BB962C8B-B14F-4D97-AF65-F5344CB8AC3E}">
        <p14:creationId xmlns:p14="http://schemas.microsoft.com/office/powerpoint/2010/main" val="359317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BAFF-9BB2-41C1-B187-5553C1A94F5B}"/>
              </a:ext>
            </a:extLst>
          </p:cNvPr>
          <p:cNvSpPr>
            <a:spLocks noGrp="1"/>
          </p:cNvSpPr>
          <p:nvPr>
            <p:ph type="title"/>
          </p:nvPr>
        </p:nvSpPr>
        <p:spPr/>
        <p:txBody>
          <a:bodyPr>
            <a:normAutofit/>
          </a:bodyPr>
          <a:lstStyle/>
          <a:p>
            <a:r>
              <a:rPr lang="en-US" sz="1600" dirty="0"/>
              <a:t>o Include the other descriptive characteristics about the variables: Mean, Mode, Spread, and</a:t>
            </a:r>
            <a:br>
              <a:rPr lang="en-US" sz="1600" dirty="0"/>
            </a:br>
            <a:r>
              <a:rPr lang="en-US" sz="1600" dirty="0"/>
              <a:t>Tails (Chapter 2).</a:t>
            </a:r>
            <a:br>
              <a:rPr lang="en-US" sz="1600" dirty="0"/>
            </a:br>
            <a:br>
              <a:rPr lang="en-US" sz="1600" dirty="0"/>
            </a:br>
            <a:r>
              <a:rPr lang="en-US" sz="3200" dirty="0"/>
              <a:t>Mean:</a:t>
            </a:r>
          </a:p>
        </p:txBody>
      </p:sp>
      <p:pic>
        <p:nvPicPr>
          <p:cNvPr id="5" name="Content Placeholder 4" descr="A screenshot of a cell phone&#10;&#10;Description automatically generated">
            <a:extLst>
              <a:ext uri="{FF2B5EF4-FFF2-40B4-BE49-F238E27FC236}">
                <a16:creationId xmlns:a16="http://schemas.microsoft.com/office/drawing/2014/main" id="{14FD3049-1B96-4F53-8C99-304712873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3428" y="2044307"/>
            <a:ext cx="5565334" cy="3548679"/>
          </a:xfrm>
        </p:spPr>
      </p:pic>
    </p:spTree>
    <p:extLst>
      <p:ext uri="{BB962C8B-B14F-4D97-AF65-F5344CB8AC3E}">
        <p14:creationId xmlns:p14="http://schemas.microsoft.com/office/powerpoint/2010/main" val="315660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4F41-0212-457D-B985-EF64503FCE70}"/>
              </a:ext>
            </a:extLst>
          </p:cNvPr>
          <p:cNvSpPr>
            <a:spLocks noGrp="1"/>
          </p:cNvSpPr>
          <p:nvPr>
            <p:ph type="title"/>
          </p:nvPr>
        </p:nvSpPr>
        <p:spPr/>
        <p:txBody>
          <a:bodyPr/>
          <a:lstStyle/>
          <a:p>
            <a:r>
              <a:rPr lang="en-US" sz="3200" dirty="0"/>
              <a:t>Mode:</a:t>
            </a:r>
          </a:p>
        </p:txBody>
      </p:sp>
      <p:pic>
        <p:nvPicPr>
          <p:cNvPr id="9" name="Content Placeholder 11" descr="A screenshot of a cell phone&#10;&#10;Description automatically generated">
            <a:extLst>
              <a:ext uri="{FF2B5EF4-FFF2-40B4-BE49-F238E27FC236}">
                <a16:creationId xmlns:a16="http://schemas.microsoft.com/office/drawing/2014/main" id="{D1D16265-5413-4F01-B986-84B73BC92F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77136" y="1798847"/>
            <a:ext cx="8140937" cy="1983829"/>
          </a:xfrm>
        </p:spPr>
      </p:pic>
      <p:pic>
        <p:nvPicPr>
          <p:cNvPr id="8" name="Content Placeholder 7">
            <a:extLst>
              <a:ext uri="{FF2B5EF4-FFF2-40B4-BE49-F238E27FC236}">
                <a16:creationId xmlns:a16="http://schemas.microsoft.com/office/drawing/2014/main" id="{A646FD69-7448-4C2D-862B-1C2CAE81671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1377136" y="3827803"/>
            <a:ext cx="4521074" cy="929613"/>
          </a:xfrm>
        </p:spPr>
      </p:pic>
    </p:spTree>
    <p:extLst>
      <p:ext uri="{BB962C8B-B14F-4D97-AF65-F5344CB8AC3E}">
        <p14:creationId xmlns:p14="http://schemas.microsoft.com/office/powerpoint/2010/main" val="275860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3745-C468-4181-B3EE-F2451F9F43B9}"/>
              </a:ext>
            </a:extLst>
          </p:cNvPr>
          <p:cNvSpPr>
            <a:spLocks noGrp="1"/>
          </p:cNvSpPr>
          <p:nvPr>
            <p:ph type="title"/>
          </p:nvPr>
        </p:nvSpPr>
        <p:spPr/>
        <p:txBody>
          <a:bodyPr/>
          <a:lstStyle/>
          <a:p>
            <a:r>
              <a:rPr lang="en-US" sz="3200" dirty="0"/>
              <a:t>Spread - Variance:</a:t>
            </a:r>
          </a:p>
        </p:txBody>
      </p:sp>
      <p:pic>
        <p:nvPicPr>
          <p:cNvPr id="5" name="Content Placeholder 4" descr="A screenshot of a cell phone&#10;&#10;Description automatically generated">
            <a:extLst>
              <a:ext uri="{FF2B5EF4-FFF2-40B4-BE49-F238E27FC236}">
                <a16:creationId xmlns:a16="http://schemas.microsoft.com/office/drawing/2014/main" id="{25C06F7C-1975-4204-8BEC-8A4093D0B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402" y="1853248"/>
            <a:ext cx="7269944" cy="3369759"/>
          </a:xfrm>
        </p:spPr>
      </p:pic>
    </p:spTree>
    <p:extLst>
      <p:ext uri="{BB962C8B-B14F-4D97-AF65-F5344CB8AC3E}">
        <p14:creationId xmlns:p14="http://schemas.microsoft.com/office/powerpoint/2010/main" val="101259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3808-D46B-4B82-93EB-D31A593D78B0}"/>
              </a:ext>
            </a:extLst>
          </p:cNvPr>
          <p:cNvSpPr>
            <a:spLocks noGrp="1"/>
          </p:cNvSpPr>
          <p:nvPr>
            <p:ph type="title"/>
          </p:nvPr>
        </p:nvSpPr>
        <p:spPr/>
        <p:txBody>
          <a:bodyPr/>
          <a:lstStyle/>
          <a:p>
            <a:r>
              <a:rPr lang="en-US" sz="3200" dirty="0"/>
              <a:t>Spread - Standard Deviation:</a:t>
            </a:r>
          </a:p>
        </p:txBody>
      </p:sp>
      <p:pic>
        <p:nvPicPr>
          <p:cNvPr id="5" name="Content Placeholder 4" descr="A screenshot of a cell phone&#10;&#10;Description automatically generated">
            <a:extLst>
              <a:ext uri="{FF2B5EF4-FFF2-40B4-BE49-F238E27FC236}">
                <a16:creationId xmlns:a16="http://schemas.microsoft.com/office/drawing/2014/main" id="{85DA65C9-4C47-4FDB-A24E-94F4255C95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282" y="1853248"/>
            <a:ext cx="7614380" cy="3394362"/>
          </a:xfrm>
        </p:spPr>
      </p:pic>
    </p:spTree>
    <p:extLst>
      <p:ext uri="{BB962C8B-B14F-4D97-AF65-F5344CB8AC3E}">
        <p14:creationId xmlns:p14="http://schemas.microsoft.com/office/powerpoint/2010/main" val="387517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DAE8-CE45-4323-9793-6DCF2E61FA1B}"/>
              </a:ext>
            </a:extLst>
          </p:cNvPr>
          <p:cNvSpPr>
            <a:spLocks noGrp="1"/>
          </p:cNvSpPr>
          <p:nvPr>
            <p:ph type="title"/>
          </p:nvPr>
        </p:nvSpPr>
        <p:spPr/>
        <p:txBody>
          <a:bodyPr/>
          <a:lstStyle/>
          <a:p>
            <a:r>
              <a:rPr lang="en-US" sz="3200" dirty="0"/>
              <a:t>Tails:</a:t>
            </a:r>
          </a:p>
        </p:txBody>
      </p:sp>
      <p:pic>
        <p:nvPicPr>
          <p:cNvPr id="5" name="Content Placeholder 4" descr="A screenshot of a cell phone&#10;&#10;Description automatically generated">
            <a:extLst>
              <a:ext uri="{FF2B5EF4-FFF2-40B4-BE49-F238E27FC236}">
                <a16:creationId xmlns:a16="http://schemas.microsoft.com/office/drawing/2014/main" id="{05940097-B32F-4E66-BDDE-4A8D6A152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731" y="1717963"/>
            <a:ext cx="8884778" cy="4321838"/>
          </a:xfrm>
        </p:spPr>
      </p:pic>
    </p:spTree>
    <p:extLst>
      <p:ext uri="{BB962C8B-B14F-4D97-AF65-F5344CB8AC3E}">
        <p14:creationId xmlns:p14="http://schemas.microsoft.com/office/powerpoint/2010/main" val="403147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6A1A-B75D-4076-82AF-D8DAF0C3E607}"/>
              </a:ext>
            </a:extLst>
          </p:cNvPr>
          <p:cNvSpPr>
            <a:spLocks noGrp="1"/>
          </p:cNvSpPr>
          <p:nvPr>
            <p:ph type="title"/>
          </p:nvPr>
        </p:nvSpPr>
        <p:spPr>
          <a:xfrm>
            <a:off x="646109" y="374073"/>
            <a:ext cx="9404723" cy="1761972"/>
          </a:xfrm>
        </p:spPr>
        <p:txBody>
          <a:bodyPr/>
          <a:lstStyle/>
          <a:p>
            <a:r>
              <a:rPr lang="en-US" sz="1600" dirty="0"/>
              <a:t>o Using pg. 29 of your text as an example, compare two scenarios in your data using a PMF.  Reminder, this isn’t comparing two variables against each other – it is the same variable, but a different scenario. Almost like a filter. The example in the book is first babies compared to all other babies, it is still the same variable, but breaking the data out based on criteria we are exploring (Chapter 3).</a:t>
            </a:r>
          </a:p>
        </p:txBody>
      </p:sp>
      <p:pic>
        <p:nvPicPr>
          <p:cNvPr id="13" name="Content Placeholder 12" descr="A screenshot of a cell phone&#10;&#10;Description automatically generated">
            <a:extLst>
              <a:ext uri="{FF2B5EF4-FFF2-40B4-BE49-F238E27FC236}">
                <a16:creationId xmlns:a16="http://schemas.microsoft.com/office/drawing/2014/main" id="{287A5CDC-FB13-4BF1-910B-884016AC9C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397" y="2045989"/>
            <a:ext cx="8162329" cy="4184923"/>
          </a:xfrm>
        </p:spPr>
      </p:pic>
    </p:spTree>
    <p:extLst>
      <p:ext uri="{BB962C8B-B14F-4D97-AF65-F5344CB8AC3E}">
        <p14:creationId xmlns:p14="http://schemas.microsoft.com/office/powerpoint/2010/main" val="4126045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BB05-AF0E-4E23-BE87-B7CE34AC7B17}"/>
              </a:ext>
            </a:extLst>
          </p:cNvPr>
          <p:cNvSpPr>
            <a:spLocks noGrp="1"/>
          </p:cNvSpPr>
          <p:nvPr>
            <p:ph type="title"/>
          </p:nvPr>
        </p:nvSpPr>
        <p:spPr>
          <a:xfrm>
            <a:off x="648929" y="629266"/>
            <a:ext cx="3505495" cy="1622321"/>
          </a:xfrm>
        </p:spPr>
        <p:txBody>
          <a:bodyPr vert="horz" lIns="91440" tIns="45720" rIns="91440" bIns="45720" rtlCol="0" anchor="t">
            <a:normAutofit/>
          </a:bodyPr>
          <a:lstStyle/>
          <a:p>
            <a:r>
              <a:rPr lang="en-US" sz="1600" dirty="0"/>
              <a:t>o Create 1 CDF with one of your variables.</a:t>
            </a:r>
          </a:p>
        </p:txBody>
      </p:sp>
      <p:pic>
        <p:nvPicPr>
          <p:cNvPr id="6" name="Content Placeholder 5" descr="A screenshot of a cell phone&#10;&#10;Description automatically generated">
            <a:extLst>
              <a:ext uri="{FF2B5EF4-FFF2-40B4-BE49-F238E27FC236}">
                <a16:creationId xmlns:a16="http://schemas.microsoft.com/office/drawing/2014/main" id="{CC3B231F-0CA2-43F8-8BC6-F885189ACD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4163" y="1138565"/>
            <a:ext cx="6463623" cy="4580870"/>
          </a:xfrm>
          <a:prstGeom prst="rect">
            <a:avLst/>
          </a:prstGeom>
          <a:effectLst/>
        </p:spPr>
      </p:pic>
      <p:sp>
        <p:nvSpPr>
          <p:cNvPr id="4" name="Text Placeholder 3">
            <a:extLst>
              <a:ext uri="{FF2B5EF4-FFF2-40B4-BE49-F238E27FC236}">
                <a16:creationId xmlns:a16="http://schemas.microsoft.com/office/drawing/2014/main" id="{C5D0EBC5-53D9-4A71-B1D8-C587144B57C8}"/>
              </a:ext>
            </a:extLst>
          </p:cNvPr>
          <p:cNvSpPr>
            <a:spLocks noGrp="1"/>
          </p:cNvSpPr>
          <p:nvPr>
            <p:ph type="body" sz="half" idx="2"/>
          </p:nvPr>
        </p:nvSpPr>
        <p:spPr>
          <a:xfrm>
            <a:off x="671205" y="1600200"/>
            <a:ext cx="3505494" cy="5049982"/>
          </a:xfrm>
        </p:spPr>
        <p:txBody>
          <a:bodyPr vert="horz" lIns="91440" tIns="45720" rIns="91440" bIns="45720" rtlCol="0">
            <a:noAutofit/>
          </a:bodyPr>
          <a:lstStyle/>
          <a:p>
            <a:pPr>
              <a:lnSpc>
                <a:spcPct val="90000"/>
              </a:lnSpc>
              <a:buFont typeface="Wingdings 3" charset="2"/>
              <a:buChar char=""/>
            </a:pPr>
            <a:r>
              <a:rPr lang="en-US" sz="1600" dirty="0"/>
              <a:t>Using page 41-44 as your guide, what does this tell you about your variable and how does it address the question you are trying to answer (Chapter 4).</a:t>
            </a:r>
          </a:p>
          <a:p>
            <a:pPr>
              <a:lnSpc>
                <a:spcPct val="90000"/>
              </a:lnSpc>
              <a:buFont typeface="Wingdings 3" charset="2"/>
              <a:buChar char=""/>
            </a:pPr>
            <a:r>
              <a:rPr lang="en-US" sz="1600" dirty="0"/>
              <a:t>The CDF tells me that there are only a small number of hikes less than 1 hour in length. The CDF tends to increase at a greater rate after 2 hours and then maintains that rate until about 6 hours. The rate of increase then slows between about 6-8 hours and tends to level off between 8-10 hours. Also, since the distribution of moving time in my dataset resembles a normal distribution, I should have more tests available to answer my questions and prove my hypothesis.</a:t>
            </a:r>
          </a:p>
        </p:txBody>
      </p:sp>
    </p:spTree>
    <p:extLst>
      <p:ext uri="{BB962C8B-B14F-4D97-AF65-F5344CB8AC3E}">
        <p14:creationId xmlns:p14="http://schemas.microsoft.com/office/powerpoint/2010/main" val="1872247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26">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28">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30">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3" name="Rectangle 32">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9C0E2F7-7A71-428A-9387-F69149E0154F}"/>
              </a:ext>
            </a:extLst>
          </p:cNvPr>
          <p:cNvSpPr>
            <a:spLocks noGrp="1"/>
          </p:cNvSpPr>
          <p:nvPr>
            <p:ph type="title"/>
          </p:nvPr>
        </p:nvSpPr>
        <p:spPr>
          <a:xfrm>
            <a:off x="648929" y="1450259"/>
            <a:ext cx="3753599" cy="1442153"/>
          </a:xfrm>
        </p:spPr>
        <p:txBody>
          <a:bodyPr vert="horz" lIns="91440" tIns="45720" rIns="91440" bIns="45720" rtlCol="0" anchor="t">
            <a:normAutofit/>
          </a:bodyPr>
          <a:lstStyle/>
          <a:p>
            <a:pPr>
              <a:lnSpc>
                <a:spcPct val="90000"/>
              </a:lnSpc>
            </a:pPr>
            <a:r>
              <a:rPr lang="en-US" sz="1700"/>
              <a:t>o Plot 1 analytical distribution and provide your analysis on how it applies to the dataset you have chosen (Chapter 5).</a:t>
            </a:r>
          </a:p>
        </p:txBody>
      </p:sp>
      <p:sp>
        <p:nvSpPr>
          <p:cNvPr id="4" name="Text Placeholder 3">
            <a:extLst>
              <a:ext uri="{FF2B5EF4-FFF2-40B4-BE49-F238E27FC236}">
                <a16:creationId xmlns:a16="http://schemas.microsoft.com/office/drawing/2014/main" id="{73337217-B2FC-4E10-B8EA-FEF0B453715A}"/>
              </a:ext>
            </a:extLst>
          </p:cNvPr>
          <p:cNvSpPr>
            <a:spLocks noGrp="1"/>
          </p:cNvSpPr>
          <p:nvPr>
            <p:ph type="body" sz="half" idx="2"/>
          </p:nvPr>
        </p:nvSpPr>
        <p:spPr>
          <a:xfrm>
            <a:off x="647700" y="3072385"/>
            <a:ext cx="3754987" cy="2947415"/>
          </a:xfrm>
        </p:spPr>
        <p:txBody>
          <a:bodyPr vert="horz" lIns="91440" tIns="45720" rIns="91440" bIns="45720" rtlCol="0">
            <a:normAutofit/>
          </a:bodyPr>
          <a:lstStyle/>
          <a:p>
            <a:pPr>
              <a:buFont typeface="Wingdings 3" charset="2"/>
              <a:buChar char=""/>
            </a:pPr>
            <a:r>
              <a:rPr lang="en-US" sz="1800" dirty="0"/>
              <a:t>The probability plot for the moving time in hours indicates a mostly normal distribution, except in the tails. Having a normal </a:t>
            </a:r>
            <a:r>
              <a:rPr lang="en-US" sz="1800"/>
              <a:t>distributuion</a:t>
            </a:r>
            <a:r>
              <a:rPr lang="en-US" sz="1800" dirty="0"/>
              <a:t> is an assumption for most test statistics so important for proving my hypothesis.</a:t>
            </a:r>
            <a:endParaRPr lang="en-US" sz="1800"/>
          </a:p>
        </p:txBody>
      </p:sp>
      <p:pic>
        <p:nvPicPr>
          <p:cNvPr id="18" name="Picture Placeholder 17" descr="A close up of a map&#10;&#10;Description automatically generated">
            <a:extLst>
              <a:ext uri="{FF2B5EF4-FFF2-40B4-BE49-F238E27FC236}">
                <a16:creationId xmlns:a16="http://schemas.microsoft.com/office/drawing/2014/main" id="{519DF92E-FB0A-4264-A9D6-208EBCD0D6A4}"/>
              </a:ext>
            </a:extLst>
          </p:cNvPr>
          <p:cNvPicPr>
            <a:picLocks noGrp="1" noChangeAspect="1"/>
          </p:cNvPicPr>
          <p:nvPr>
            <p:ph type="pic" idx="1"/>
          </p:nvPr>
        </p:nvPicPr>
        <p:blipFill rotWithShape="1">
          <a:blip r:embed="rId7">
            <a:extLst>
              <a:ext uri="{28A0092B-C50C-407E-A947-70E740481C1C}">
                <a14:useLocalDpi xmlns:a14="http://schemas.microsoft.com/office/drawing/2010/main" val="0"/>
              </a:ext>
            </a:extLst>
          </a:blip>
          <a:srcRect r="10518" b="1"/>
          <a:stretch/>
        </p:blipFill>
        <p:spPr>
          <a:xfrm>
            <a:off x="5050389" y="1447799"/>
            <a:ext cx="6493910" cy="457200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4269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0D21-A433-442E-8CD3-E7342373CF67}"/>
              </a:ext>
            </a:extLst>
          </p:cNvPr>
          <p:cNvSpPr>
            <a:spLocks noGrp="1"/>
          </p:cNvSpPr>
          <p:nvPr>
            <p:ph type="title"/>
          </p:nvPr>
        </p:nvSpPr>
        <p:spPr>
          <a:xfrm>
            <a:off x="648929" y="1450259"/>
            <a:ext cx="3753599" cy="1442153"/>
          </a:xfrm>
        </p:spPr>
        <p:txBody>
          <a:bodyPr>
            <a:normAutofit fontScale="90000"/>
          </a:bodyPr>
          <a:lstStyle/>
          <a:p>
            <a:r>
              <a:rPr lang="en-US" sz="2700" dirty="0"/>
              <a:t>o Create two scatter plots comparing two variables.</a:t>
            </a:r>
            <a:br>
              <a:rPr lang="en-US" sz="3600" dirty="0"/>
            </a:br>
            <a:endParaRPr lang="en-US" sz="3600" dirty="0"/>
          </a:p>
        </p:txBody>
      </p:sp>
      <p:pic>
        <p:nvPicPr>
          <p:cNvPr id="4" name="Content Placeholder 4" descr="A screenshot of a cell phone&#10;&#10;Description automatically generated">
            <a:extLst>
              <a:ext uri="{FF2B5EF4-FFF2-40B4-BE49-F238E27FC236}">
                <a16:creationId xmlns:a16="http://schemas.microsoft.com/office/drawing/2014/main" id="{F7AD3A11-95A8-408D-9954-E49B1D67450C}"/>
              </a:ext>
            </a:extLst>
          </p:cNvPr>
          <p:cNvPicPr>
            <a:picLocks noChangeAspect="1"/>
          </p:cNvPicPr>
          <p:nvPr/>
        </p:nvPicPr>
        <p:blipFill rotWithShape="1">
          <a:blip r:embed="rId2">
            <a:extLst>
              <a:ext uri="{28A0092B-C50C-407E-A947-70E740481C1C}">
                <a14:useLocalDpi xmlns:a14="http://schemas.microsoft.com/office/drawing/2010/main" val="0"/>
              </a:ext>
            </a:extLst>
          </a:blip>
          <a:srcRect r="3416" b="1"/>
          <a:stretch/>
        </p:blipFill>
        <p:spPr>
          <a:xfrm>
            <a:off x="4045527" y="837914"/>
            <a:ext cx="7497544" cy="545178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99307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917BB4-6FEE-4677-8575-EA397756A33A}"/>
              </a:ext>
            </a:extLst>
          </p:cNvPr>
          <p:cNvSpPr>
            <a:spLocks noGrp="1"/>
          </p:cNvSpPr>
          <p:nvPr>
            <p:ph type="body" idx="1"/>
          </p:nvPr>
        </p:nvSpPr>
        <p:spPr>
          <a:xfrm>
            <a:off x="1720596" y="2804160"/>
            <a:ext cx="8939784" cy="2844800"/>
          </a:xfrm>
        </p:spPr>
        <p:txBody>
          <a:bodyPr>
            <a:normAutofit/>
          </a:bodyPr>
          <a:lstStyle/>
          <a:p>
            <a:r>
              <a:rPr lang="en-US" dirty="0" err="1">
                <a:latin typeface="URWPalladioL-Roma"/>
              </a:rPr>
              <a:t>moving_time_hours</a:t>
            </a:r>
            <a:r>
              <a:rPr lang="en-US" dirty="0">
                <a:latin typeface="URWPalladioL-Roma"/>
              </a:rPr>
              <a:t> </a:t>
            </a:r>
          </a:p>
          <a:p>
            <a:r>
              <a:rPr lang="en-US" dirty="0" err="1">
                <a:latin typeface="URWPalladioL-Roma"/>
              </a:rPr>
              <a:t>length_miles</a:t>
            </a:r>
            <a:r>
              <a:rPr lang="en-US" dirty="0">
                <a:latin typeface="URWPalladioL-Roma"/>
              </a:rPr>
              <a:t> </a:t>
            </a:r>
          </a:p>
          <a:p>
            <a:r>
              <a:rPr lang="en-US" dirty="0" err="1">
                <a:latin typeface="URWPalladioL-Roma"/>
              </a:rPr>
              <a:t>max_elevation_feet</a:t>
            </a:r>
            <a:r>
              <a:rPr lang="en-US" dirty="0">
                <a:latin typeface="URWPalladioL-Roma"/>
              </a:rPr>
              <a:t> </a:t>
            </a:r>
          </a:p>
          <a:p>
            <a:r>
              <a:rPr lang="en-US" dirty="0">
                <a:latin typeface="URWPalladioL-Roma"/>
              </a:rPr>
              <a:t>uphill </a:t>
            </a:r>
          </a:p>
          <a:p>
            <a:r>
              <a:rPr lang="en-US" dirty="0" err="1">
                <a:latin typeface="URWPalladioL-Roma"/>
              </a:rPr>
              <a:t>max_speed_mph</a:t>
            </a:r>
            <a:r>
              <a:rPr lang="en-US" dirty="0">
                <a:latin typeface="URWPalladioL-Roma"/>
              </a:rPr>
              <a:t> </a:t>
            </a:r>
          </a:p>
          <a:p>
            <a:r>
              <a:rPr lang="en-US" dirty="0" err="1">
                <a:latin typeface="URWPalladioL-Roma"/>
              </a:rPr>
              <a:t>difficulty_num</a:t>
            </a:r>
            <a:endParaRPr lang="en-US" dirty="0"/>
          </a:p>
          <a:p>
            <a:endParaRPr lang="en-US" dirty="0"/>
          </a:p>
        </p:txBody>
      </p:sp>
      <p:sp>
        <p:nvSpPr>
          <p:cNvPr id="5" name="Rectangle 4">
            <a:extLst>
              <a:ext uri="{FF2B5EF4-FFF2-40B4-BE49-F238E27FC236}">
                <a16:creationId xmlns:a16="http://schemas.microsoft.com/office/drawing/2014/main" id="{EDE77A1F-8E68-434B-A584-DD9B65A82E09}"/>
              </a:ext>
            </a:extLst>
          </p:cNvPr>
          <p:cNvSpPr/>
          <p:nvPr/>
        </p:nvSpPr>
        <p:spPr>
          <a:xfrm>
            <a:off x="1720596" y="815538"/>
            <a:ext cx="8717280" cy="1631216"/>
          </a:xfrm>
          <a:prstGeom prst="rect">
            <a:avLst/>
          </a:prstGeom>
        </p:spPr>
        <p:txBody>
          <a:bodyPr wrap="square">
            <a:spAutoFit/>
          </a:bodyPr>
          <a:lstStyle/>
          <a:p>
            <a:r>
              <a:rPr lang="en-US" sz="2000" dirty="0">
                <a:latin typeface="URWPalladioL-Roma"/>
              </a:rPr>
              <a:t>o A minimum of 5 variables in your dataset used during your analysis (for help with selecting, the author made his selection on page 6 of your book). Consider what you think could have an impact on your question – remember this is never perfect, so don’t be worried if you miss one</a:t>
            </a:r>
          </a:p>
          <a:p>
            <a:r>
              <a:rPr lang="en-US" sz="2000" dirty="0">
                <a:latin typeface="URWPalladioL-Roma"/>
              </a:rPr>
              <a:t>(Chapter 1).</a:t>
            </a:r>
          </a:p>
        </p:txBody>
      </p:sp>
    </p:spTree>
    <p:extLst>
      <p:ext uri="{BB962C8B-B14F-4D97-AF65-F5344CB8AC3E}">
        <p14:creationId xmlns:p14="http://schemas.microsoft.com/office/powerpoint/2010/main" val="231111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D563AA9A-D7C4-456E-A7AB-C2E0839CA250}"/>
              </a:ext>
            </a:extLst>
          </p:cNvPr>
          <p:cNvPicPr>
            <a:picLocks noChangeAspect="1"/>
          </p:cNvPicPr>
          <p:nvPr/>
        </p:nvPicPr>
        <p:blipFill rotWithShape="1">
          <a:blip r:embed="rId2">
            <a:extLst>
              <a:ext uri="{28A0092B-C50C-407E-A947-70E740481C1C}">
                <a14:useLocalDpi xmlns:a14="http://schemas.microsoft.com/office/drawing/2010/main" val="0"/>
              </a:ext>
            </a:extLst>
          </a:blip>
          <a:srcRect r="1994" b="-1"/>
          <a:stretch/>
        </p:blipFill>
        <p:spPr>
          <a:xfrm>
            <a:off x="2099370" y="802820"/>
            <a:ext cx="7460266" cy="525235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262252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DF45-6093-498F-AF07-CFCDC8298CB7}"/>
              </a:ext>
            </a:extLst>
          </p:cNvPr>
          <p:cNvSpPr>
            <a:spLocks noGrp="1"/>
          </p:cNvSpPr>
          <p:nvPr>
            <p:ph type="title"/>
          </p:nvPr>
        </p:nvSpPr>
        <p:spPr>
          <a:xfrm>
            <a:off x="763588" y="1447799"/>
            <a:ext cx="3108626" cy="3048001"/>
          </a:xfrm>
        </p:spPr>
        <p:txBody>
          <a:bodyPr vert="horz" lIns="91440" tIns="45720" rIns="91440" bIns="45720" rtlCol="0" anchor="b">
            <a:noAutofit/>
          </a:bodyPr>
          <a:lstStyle/>
          <a:p>
            <a:pPr>
              <a:lnSpc>
                <a:spcPct val="90000"/>
              </a:lnSpc>
            </a:pPr>
            <a:r>
              <a:rPr lang="en-US" sz="2000" dirty="0"/>
              <a:t>Provide your analysis on correlation and causation. Remember, covariance, Pearson’s correlation, and Non-Linear Relationships should also be considered during your analysis (Chapter</a:t>
            </a:r>
            <a:br>
              <a:rPr lang="en-US" sz="2000" dirty="0"/>
            </a:br>
            <a:r>
              <a:rPr lang="en-US" sz="2000" dirty="0"/>
              <a:t>7).</a:t>
            </a:r>
            <a:br>
              <a:rPr lang="en-US" sz="2000" dirty="0"/>
            </a:br>
            <a:br>
              <a:rPr lang="en-US" sz="2000" dirty="0"/>
            </a:br>
            <a:br>
              <a:rPr lang="en-US" sz="3200" dirty="0"/>
            </a:br>
            <a:r>
              <a:rPr lang="en-US" sz="3200" dirty="0"/>
              <a:t>Co-Variance</a:t>
            </a:r>
          </a:p>
        </p:txBody>
      </p:sp>
      <p:pic>
        <p:nvPicPr>
          <p:cNvPr id="5" name="Picture 4" descr="A screenshot of a cell phone&#10;&#10;Description automatically generated">
            <a:extLst>
              <a:ext uri="{FF2B5EF4-FFF2-40B4-BE49-F238E27FC236}">
                <a16:creationId xmlns:a16="http://schemas.microsoft.com/office/drawing/2014/main" id="{4B097416-BCDC-4C13-A446-91CA4F418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851" y="1469696"/>
            <a:ext cx="7221512" cy="3940505"/>
          </a:xfrm>
          <a:prstGeom prst="rect">
            <a:avLst/>
          </a:prstGeom>
          <a:effectLst/>
        </p:spPr>
      </p:pic>
    </p:spTree>
    <p:extLst>
      <p:ext uri="{BB962C8B-B14F-4D97-AF65-F5344CB8AC3E}">
        <p14:creationId xmlns:p14="http://schemas.microsoft.com/office/powerpoint/2010/main" val="3483152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DF88-5189-4820-AB25-6425EE865591}"/>
              </a:ext>
            </a:extLst>
          </p:cNvPr>
          <p:cNvSpPr>
            <a:spLocks noGrp="1"/>
          </p:cNvSpPr>
          <p:nvPr>
            <p:ph type="title"/>
          </p:nvPr>
        </p:nvSpPr>
        <p:spPr>
          <a:xfrm>
            <a:off x="6732902" y="471056"/>
            <a:ext cx="4811397" cy="5389418"/>
          </a:xfrm>
        </p:spPr>
        <p:txBody>
          <a:bodyPr vert="horz" lIns="91440" tIns="45720" rIns="91440" bIns="45720" rtlCol="0" anchor="b">
            <a:noAutofit/>
          </a:bodyPr>
          <a:lstStyle/>
          <a:p>
            <a:r>
              <a:rPr lang="en-US" sz="1800" dirty="0"/>
              <a:t>Correlation:</a:t>
            </a:r>
            <a:br>
              <a:rPr lang="en-US" sz="1800" dirty="0"/>
            </a:br>
            <a:br>
              <a:rPr lang="en-US" sz="1800" dirty="0"/>
            </a:br>
            <a:r>
              <a:rPr lang="en-US" sz="1800" dirty="0"/>
              <a:t>The strongest correlations with moving time are the length of the hike (.85), elevation gain (uphill = .62), the max elevation (.33), and the hike difficulty (.21). These correlations seem reasonable. There appears to be a negative correlation between maximum speed and the time spent hiking. However, it does appear plausible that the maximum speed could have no impact on the time spent hiking, as one</a:t>
            </a:r>
            <a:br>
              <a:rPr lang="en-US" sz="1800" dirty="0"/>
            </a:br>
            <a:r>
              <a:rPr lang="en-US" sz="1800" dirty="0"/>
              <a:t>could potentially run for a few seconds to increase the maximum speed and then spend the rest of the hike hiking at a slower pace.</a:t>
            </a:r>
            <a:br>
              <a:rPr lang="en-US" sz="1800" dirty="0"/>
            </a:br>
            <a:br>
              <a:rPr lang="en-US" sz="1800" dirty="0"/>
            </a:br>
            <a:r>
              <a:rPr lang="en-US" sz="1800" dirty="0"/>
              <a:t>The relationships between variables seem to be approximately linear.</a:t>
            </a:r>
          </a:p>
        </p:txBody>
      </p:sp>
      <p:pic>
        <p:nvPicPr>
          <p:cNvPr id="7" name="Picture 6" descr="A screenshot of a cell phone&#10;&#10;Description automatically generated">
            <a:extLst>
              <a:ext uri="{FF2B5EF4-FFF2-40B4-BE49-F238E27FC236}">
                <a16:creationId xmlns:a16="http://schemas.microsoft.com/office/drawing/2014/main" id="{0CC19BA3-199A-47B1-A7F6-D9BFC35FE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90" y="1703632"/>
            <a:ext cx="5549989" cy="4380133"/>
          </a:xfrm>
          <a:prstGeom prst="rect">
            <a:avLst/>
          </a:prstGeom>
          <a:effectLst/>
        </p:spPr>
      </p:pic>
      <p:pic>
        <p:nvPicPr>
          <p:cNvPr id="5" name="Picture 4" descr="A screenshot of a cell phone&#10;&#10;Description automatically generated">
            <a:extLst>
              <a:ext uri="{FF2B5EF4-FFF2-40B4-BE49-F238E27FC236}">
                <a16:creationId xmlns:a16="http://schemas.microsoft.com/office/drawing/2014/main" id="{A184E510-1B45-4486-BA2F-D98E75FC9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892" y="774235"/>
            <a:ext cx="5549987" cy="968061"/>
          </a:xfrm>
          <a:prstGeom prst="rect">
            <a:avLst/>
          </a:prstGeom>
          <a:effectLst/>
        </p:spPr>
      </p:pic>
    </p:spTree>
    <p:extLst>
      <p:ext uri="{BB962C8B-B14F-4D97-AF65-F5344CB8AC3E}">
        <p14:creationId xmlns:p14="http://schemas.microsoft.com/office/powerpoint/2010/main" val="2774896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E62-9177-4874-AD01-904B5DDC4E26}"/>
              </a:ext>
            </a:extLst>
          </p:cNvPr>
          <p:cNvSpPr>
            <a:spLocks noGrp="1"/>
          </p:cNvSpPr>
          <p:nvPr>
            <p:ph type="title"/>
          </p:nvPr>
        </p:nvSpPr>
        <p:spPr>
          <a:xfrm>
            <a:off x="1154954" y="374073"/>
            <a:ext cx="8825659" cy="6151418"/>
          </a:xfrm>
        </p:spPr>
        <p:txBody>
          <a:bodyPr/>
          <a:lstStyle/>
          <a:p>
            <a:r>
              <a:rPr lang="en-US" sz="1600" dirty="0"/>
              <a:t>o Conduct a test on your hypothesis using one of the methods covered in Chapter 9.</a:t>
            </a:r>
            <a:br>
              <a:rPr lang="en-US" sz="1600" dirty="0"/>
            </a:br>
            <a:br>
              <a:rPr lang="en-US" sz="1600" dirty="0"/>
            </a:br>
            <a:r>
              <a:rPr lang="en-US" sz="1600" dirty="0"/>
              <a:t>Under classical hypothesis testing, the steps are as follows:</a:t>
            </a:r>
            <a:br>
              <a:rPr lang="en-US" sz="1600" dirty="0"/>
            </a:br>
            <a:br>
              <a:rPr lang="en-US" sz="1600" dirty="0"/>
            </a:br>
            <a:r>
              <a:rPr lang="en-US" sz="1600" dirty="0"/>
              <a:t>1) Quantify the size of the effect by choosing a test statistic</a:t>
            </a:r>
            <a:br>
              <a:rPr lang="en-US" sz="1600" dirty="0"/>
            </a:br>
            <a:r>
              <a:rPr lang="en-US" sz="1600" dirty="0"/>
              <a:t>The test statistic I chose is testing a correlation (see below). Since we have a roughly normal use Pearson's correlation.</a:t>
            </a:r>
            <a:br>
              <a:rPr lang="en-US" sz="1600" dirty="0"/>
            </a:br>
            <a:br>
              <a:rPr lang="en-US" sz="1600" dirty="0"/>
            </a:br>
            <a:r>
              <a:rPr lang="en-US" sz="1600" dirty="0"/>
              <a:t>2) Define the null hypothesis</a:t>
            </a:r>
            <a:br>
              <a:rPr lang="en-US" sz="1600" dirty="0"/>
            </a:br>
            <a:r>
              <a:rPr lang="en-US" sz="1600" dirty="0"/>
              <a:t>The null hypothesis is that the length of the hike has no impact on the time spent hiking.</a:t>
            </a:r>
            <a:br>
              <a:rPr lang="en-US" sz="1600" dirty="0"/>
            </a:br>
            <a:br>
              <a:rPr lang="en-US" sz="1600" dirty="0"/>
            </a:br>
            <a:r>
              <a:rPr lang="en-US" sz="1600" dirty="0"/>
              <a:t>3) Compute p-value</a:t>
            </a:r>
            <a:br>
              <a:rPr lang="en-US" sz="1600" dirty="0"/>
            </a:br>
            <a:r>
              <a:rPr lang="en-US" sz="1600" dirty="0"/>
              <a:t>The p-value is less than .01 so statistically significant. We can reject the null hypothesis,</a:t>
            </a:r>
            <a:br>
              <a:rPr lang="en-US" sz="1600" dirty="0"/>
            </a:br>
            <a:br>
              <a:rPr lang="en-US" sz="1600" dirty="0"/>
            </a:br>
            <a:r>
              <a:rPr lang="en-US" sz="1600" dirty="0"/>
              <a:t>4) Interpret the result</a:t>
            </a:r>
            <a:br>
              <a:rPr lang="en-US" sz="1600" dirty="0"/>
            </a:br>
            <a:r>
              <a:rPr lang="en-US" sz="1600" dirty="0"/>
              <a:t>There is a positive correlation of approximately 0.85 between the hiking time and the length of the hike.</a:t>
            </a:r>
            <a:br>
              <a:rPr lang="en-US" sz="1600" dirty="0"/>
            </a:br>
            <a:br>
              <a:rPr lang="en-US" sz="1800" dirty="0"/>
            </a:br>
            <a:endParaRPr lang="en-US" sz="1800" dirty="0"/>
          </a:p>
        </p:txBody>
      </p:sp>
      <p:pic>
        <p:nvPicPr>
          <p:cNvPr id="11" name="Picture 10" descr="A screenshot of a social media post&#10;&#10;Description automatically generated">
            <a:extLst>
              <a:ext uri="{FF2B5EF4-FFF2-40B4-BE49-F238E27FC236}">
                <a16:creationId xmlns:a16="http://schemas.microsoft.com/office/drawing/2014/main" id="{8AAFE0C3-4A03-4387-8D04-349EEC88F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726" y="4934226"/>
            <a:ext cx="8171928" cy="1341882"/>
          </a:xfrm>
          <a:prstGeom prst="rect">
            <a:avLst/>
          </a:prstGeom>
        </p:spPr>
      </p:pic>
    </p:spTree>
    <p:extLst>
      <p:ext uri="{BB962C8B-B14F-4D97-AF65-F5344CB8AC3E}">
        <p14:creationId xmlns:p14="http://schemas.microsoft.com/office/powerpoint/2010/main" val="1788311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7FF5-2D40-45F1-8996-9ABD2D0ED1C2}"/>
              </a:ext>
            </a:extLst>
          </p:cNvPr>
          <p:cNvSpPr>
            <a:spLocks noGrp="1"/>
          </p:cNvSpPr>
          <p:nvPr>
            <p:ph type="title"/>
          </p:nvPr>
        </p:nvSpPr>
        <p:spPr>
          <a:xfrm>
            <a:off x="213197" y="138545"/>
            <a:ext cx="3603439" cy="1323108"/>
          </a:xfrm>
        </p:spPr>
        <p:txBody>
          <a:bodyPr vert="horz" lIns="91440" tIns="45720" rIns="91440" bIns="45720" rtlCol="0" anchor="b">
            <a:normAutofit/>
          </a:bodyPr>
          <a:lstStyle/>
          <a:p>
            <a:pPr>
              <a:lnSpc>
                <a:spcPct val="90000"/>
              </a:lnSpc>
            </a:pPr>
            <a:r>
              <a:rPr lang="en-US" sz="1500" dirty="0"/>
              <a:t>o For this project, conduct a regression analysis on either one dependent and one explanatory variable, or multiple explanatory variables (Chapter 10 &amp; 11).</a:t>
            </a:r>
          </a:p>
        </p:txBody>
      </p:sp>
      <p:sp>
        <p:nvSpPr>
          <p:cNvPr id="3" name="Text Placeholder 2">
            <a:extLst>
              <a:ext uri="{FF2B5EF4-FFF2-40B4-BE49-F238E27FC236}">
                <a16:creationId xmlns:a16="http://schemas.microsoft.com/office/drawing/2014/main" id="{91D18A76-50BB-4231-B6AB-4726581B4182}"/>
              </a:ext>
            </a:extLst>
          </p:cNvPr>
          <p:cNvSpPr>
            <a:spLocks noGrp="1"/>
          </p:cNvSpPr>
          <p:nvPr>
            <p:ph type="body" sz="half" idx="2"/>
          </p:nvPr>
        </p:nvSpPr>
        <p:spPr>
          <a:xfrm>
            <a:off x="213197" y="1676400"/>
            <a:ext cx="4037013" cy="4381501"/>
          </a:xfrm>
        </p:spPr>
        <p:txBody>
          <a:bodyPr vert="horz" lIns="91440" tIns="45720" rIns="91440" bIns="45720" rtlCol="0">
            <a:noAutofit/>
          </a:bodyPr>
          <a:lstStyle/>
          <a:p>
            <a:r>
              <a:rPr lang="en-US" sz="1400" dirty="0"/>
              <a:t>I ran various combinations of regression models using </a:t>
            </a:r>
            <a:r>
              <a:rPr lang="en-US" sz="1400" dirty="0" err="1"/>
              <a:t>length_miles</a:t>
            </a:r>
            <a:r>
              <a:rPr lang="en-US" sz="1400" dirty="0"/>
              <a:t>, uphill (elevation gain),  </a:t>
            </a:r>
            <a:r>
              <a:rPr lang="en-US" sz="1400" dirty="0" err="1"/>
              <a:t>max_elevation_feet</a:t>
            </a:r>
            <a:r>
              <a:rPr lang="en-US" sz="1400" dirty="0"/>
              <a:t>, and </a:t>
            </a:r>
            <a:r>
              <a:rPr lang="en-US" sz="1400" dirty="0" err="1"/>
              <a:t>difficulty_num</a:t>
            </a:r>
            <a:r>
              <a:rPr lang="en-US" sz="1400" dirty="0"/>
              <a:t> (</a:t>
            </a:r>
            <a:r>
              <a:rPr lang="en-US" sz="1400" dirty="0" err="1"/>
              <a:t>max_speed_mph</a:t>
            </a:r>
            <a:r>
              <a:rPr lang="en-US" sz="1400" dirty="0"/>
              <a:t> has a negative correlation) as predictor variables. The highest r-squared value of .780 was a combination of </a:t>
            </a:r>
            <a:r>
              <a:rPr lang="en-US" sz="1400" dirty="0" err="1"/>
              <a:t>length_miles</a:t>
            </a:r>
            <a:r>
              <a:rPr lang="en-US" sz="1400" dirty="0"/>
              <a:t>, uphill, and </a:t>
            </a:r>
            <a:r>
              <a:rPr lang="en-US" sz="1400" dirty="0" err="1"/>
              <a:t>max_elevation_feet</a:t>
            </a:r>
            <a:r>
              <a:rPr lang="en-US" sz="1400" dirty="0"/>
              <a:t>. However, the p-value for the y-intercept was less than .05, so not significantly significant. I then tried a combination of only </a:t>
            </a:r>
            <a:r>
              <a:rPr lang="en-US" sz="1400" dirty="0" err="1"/>
              <a:t>length_miles</a:t>
            </a:r>
            <a:r>
              <a:rPr lang="en-US" sz="1400" dirty="0"/>
              <a:t> and uphill as predictor variables, resulting in an r-squared of .759 and all p-values less than .01. The elevation gain (uphill) doesn’t contribute much to the regression model but does provide a higher p-value than with the length of the hike as the only predictor variable. Thus, it appears that the length of the hike and elevation gain are the best predictors of the time spent hiking</a:t>
            </a:r>
            <a:r>
              <a:rPr lang="en-US" sz="1200" dirty="0"/>
              <a:t>.</a:t>
            </a:r>
          </a:p>
        </p:txBody>
      </p:sp>
      <p:pic>
        <p:nvPicPr>
          <p:cNvPr id="7" name="Picture 6" descr="A screenshot of a cell phone&#10;&#10;Description automatically generated">
            <a:extLst>
              <a:ext uri="{FF2B5EF4-FFF2-40B4-BE49-F238E27FC236}">
                <a16:creationId xmlns:a16="http://schemas.microsoft.com/office/drawing/2014/main" id="{A002129B-5447-48D4-8E7E-A7C2B536D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1409" y="800099"/>
            <a:ext cx="7068575" cy="5174673"/>
          </a:xfrm>
          <a:prstGeom prst="rect">
            <a:avLst/>
          </a:prstGeom>
          <a:effectLst/>
        </p:spPr>
      </p:pic>
    </p:spTree>
    <p:extLst>
      <p:ext uri="{BB962C8B-B14F-4D97-AF65-F5344CB8AC3E}">
        <p14:creationId xmlns:p14="http://schemas.microsoft.com/office/powerpoint/2010/main" val="191971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FED1-605D-4E7E-A9C0-3747D8F5F1B5}"/>
              </a:ext>
            </a:extLst>
          </p:cNvPr>
          <p:cNvSpPr>
            <a:spLocks noGrp="1"/>
          </p:cNvSpPr>
          <p:nvPr>
            <p:ph type="title"/>
          </p:nvPr>
        </p:nvSpPr>
        <p:spPr>
          <a:xfrm>
            <a:off x="1276874" y="609600"/>
            <a:ext cx="8825659" cy="995680"/>
          </a:xfrm>
        </p:spPr>
        <p:txBody>
          <a:bodyPr/>
          <a:lstStyle/>
          <a:p>
            <a:r>
              <a:rPr lang="en-US" sz="2000" dirty="0"/>
              <a:t>o Describe what the 5 variables mean in the dataset (Chapter 1).</a:t>
            </a:r>
          </a:p>
        </p:txBody>
      </p:sp>
      <p:sp>
        <p:nvSpPr>
          <p:cNvPr id="3" name="Text Placeholder 2">
            <a:extLst>
              <a:ext uri="{FF2B5EF4-FFF2-40B4-BE49-F238E27FC236}">
                <a16:creationId xmlns:a16="http://schemas.microsoft.com/office/drawing/2014/main" id="{063FF91E-9F74-479F-A253-70D7C34C1972}"/>
              </a:ext>
            </a:extLst>
          </p:cNvPr>
          <p:cNvSpPr>
            <a:spLocks noGrp="1"/>
          </p:cNvSpPr>
          <p:nvPr>
            <p:ph type="body" sz="half" idx="2"/>
          </p:nvPr>
        </p:nvSpPr>
        <p:spPr>
          <a:xfrm>
            <a:off x="1154954" y="1503680"/>
            <a:ext cx="9137126" cy="4521200"/>
          </a:xfrm>
        </p:spPr>
        <p:txBody>
          <a:bodyPr>
            <a:normAutofit/>
          </a:bodyPr>
          <a:lstStyle/>
          <a:p>
            <a:r>
              <a:rPr lang="en-US" sz="1600" dirty="0" err="1"/>
              <a:t>moving_time_hours</a:t>
            </a:r>
            <a:r>
              <a:rPr lang="en-US" sz="1600" dirty="0"/>
              <a:t> - total time spent hiking in hours</a:t>
            </a:r>
          </a:p>
          <a:p>
            <a:endParaRPr lang="en-US" sz="1600" dirty="0"/>
          </a:p>
          <a:p>
            <a:r>
              <a:rPr lang="en-US" sz="1600" dirty="0" err="1"/>
              <a:t>length_miles</a:t>
            </a:r>
            <a:r>
              <a:rPr lang="en-US" sz="1600" dirty="0"/>
              <a:t> - total length of hike in</a:t>
            </a:r>
          </a:p>
          <a:p>
            <a:endParaRPr lang="en-US" sz="1600" dirty="0"/>
          </a:p>
          <a:p>
            <a:r>
              <a:rPr lang="en-US" sz="1600" dirty="0"/>
              <a:t>miles </a:t>
            </a:r>
            <a:r>
              <a:rPr lang="en-US" sz="1600" dirty="0" err="1"/>
              <a:t>max_elevation_feet</a:t>
            </a:r>
            <a:r>
              <a:rPr lang="en-US" sz="1600" dirty="0"/>
              <a:t> - highest elevation of hike in feet </a:t>
            </a:r>
          </a:p>
          <a:p>
            <a:endParaRPr lang="en-US" sz="1600" dirty="0"/>
          </a:p>
          <a:p>
            <a:r>
              <a:rPr lang="en-US" sz="1600" dirty="0"/>
              <a:t>uphill - elevation gain (in feet) </a:t>
            </a:r>
          </a:p>
          <a:p>
            <a:endParaRPr lang="en-US" sz="1600" dirty="0"/>
          </a:p>
          <a:p>
            <a:r>
              <a:rPr lang="en-US" sz="1600" dirty="0" err="1"/>
              <a:t>maximum_speed_mph</a:t>
            </a:r>
            <a:r>
              <a:rPr lang="en-US" sz="1600" dirty="0"/>
              <a:t> - </a:t>
            </a:r>
            <a:r>
              <a:rPr lang="en-US" sz="1600" dirty="0" err="1"/>
              <a:t>fastert</a:t>
            </a:r>
            <a:r>
              <a:rPr lang="en-US" sz="1600" dirty="0"/>
              <a:t> hiking speed in miles per hour </a:t>
            </a:r>
          </a:p>
          <a:p>
            <a:endParaRPr lang="en-US" sz="1600" dirty="0"/>
          </a:p>
          <a:p>
            <a:r>
              <a:rPr lang="en-US" sz="1600" dirty="0" err="1"/>
              <a:t>difficulty_num</a:t>
            </a:r>
            <a:r>
              <a:rPr lang="en-US" sz="1600" dirty="0"/>
              <a:t> - difficulty of hike on a scale of 1-5 (5 being the hardest) as determined by hiker</a:t>
            </a:r>
          </a:p>
        </p:txBody>
      </p:sp>
    </p:spTree>
    <p:extLst>
      <p:ext uri="{BB962C8B-B14F-4D97-AF65-F5344CB8AC3E}">
        <p14:creationId xmlns:p14="http://schemas.microsoft.com/office/powerpoint/2010/main" val="10609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1F4E-D86D-4F11-80B4-3007F1E94F34}"/>
              </a:ext>
            </a:extLst>
          </p:cNvPr>
          <p:cNvSpPr>
            <a:spLocks noGrp="1"/>
          </p:cNvSpPr>
          <p:nvPr>
            <p:ph type="title"/>
          </p:nvPr>
        </p:nvSpPr>
        <p:spPr>
          <a:xfrm>
            <a:off x="831850" y="768351"/>
            <a:ext cx="10515600" cy="3226134"/>
          </a:xfrm>
        </p:spPr>
        <p:txBody>
          <a:bodyPr/>
          <a:lstStyle/>
          <a:p>
            <a:r>
              <a:rPr lang="en-US" sz="2400" dirty="0"/>
              <a:t>o Include a histogram of each of the 5 variables – in your summary and analysis, identify any outliers and explain the reasoning for them being outliers and how you believe they should be handled (Chapter 2).</a:t>
            </a:r>
          </a:p>
        </p:txBody>
      </p:sp>
    </p:spTree>
    <p:extLst>
      <p:ext uri="{BB962C8B-B14F-4D97-AF65-F5344CB8AC3E}">
        <p14:creationId xmlns:p14="http://schemas.microsoft.com/office/powerpoint/2010/main" val="152454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1096-E789-42FD-A9D1-4007249C6E8C}"/>
              </a:ext>
            </a:extLst>
          </p:cNvPr>
          <p:cNvSpPr>
            <a:spLocks noGrp="1"/>
          </p:cNvSpPr>
          <p:nvPr>
            <p:ph type="title"/>
          </p:nvPr>
        </p:nvSpPr>
        <p:spPr>
          <a:effectLst>
            <a:innerShdw blurRad="63500" dist="50800" dir="13500000">
              <a:prstClr val="black">
                <a:alpha val="50000"/>
              </a:prstClr>
            </a:innerShdw>
          </a:effectLst>
        </p:spPr>
        <p:txBody>
          <a:bodyPr>
            <a:normAutofit/>
          </a:bodyPr>
          <a:lstStyle/>
          <a:p>
            <a:r>
              <a:rPr lang="en-US" sz="1600" dirty="0"/>
              <a:t>Outliers are significantly impacting the histograms.  Will remove zero and nan values and make some assumptions regarding maximum values and then rerun the histograms.  For this analysis, I am assuming these are day hikes as opposed to overnight backpacking trips and making the following maximum assumptions about the variables to eliminate likely outliers:</a:t>
            </a:r>
            <a:br>
              <a:rPr lang="en-US" sz="1600" dirty="0"/>
            </a:br>
            <a:endParaRPr lang="en-US" sz="1600" dirty="0"/>
          </a:p>
        </p:txBody>
      </p:sp>
      <p:sp>
        <p:nvSpPr>
          <p:cNvPr id="3" name="Text Placeholder 2">
            <a:extLst>
              <a:ext uri="{FF2B5EF4-FFF2-40B4-BE49-F238E27FC236}">
                <a16:creationId xmlns:a16="http://schemas.microsoft.com/office/drawing/2014/main" id="{094CCE4A-93C8-4ED0-88BD-8FAADC7E55F6}"/>
              </a:ext>
            </a:extLst>
          </p:cNvPr>
          <p:cNvSpPr>
            <a:spLocks noGrp="1"/>
          </p:cNvSpPr>
          <p:nvPr>
            <p:ph type="body" idx="1"/>
          </p:nvPr>
        </p:nvSpPr>
        <p:spPr>
          <a:xfrm>
            <a:off x="1103313" y="1634836"/>
            <a:ext cx="4396338" cy="576262"/>
          </a:xfrm>
        </p:spPr>
        <p:txBody>
          <a:bodyPr>
            <a:normAutofit fontScale="77500" lnSpcReduction="20000"/>
          </a:bodyPr>
          <a:lstStyle/>
          <a:p>
            <a:r>
              <a:rPr lang="en-US" sz="1600" dirty="0"/>
              <a:t>Histogram of Hiking Time with Outliers</a:t>
            </a:r>
          </a:p>
        </p:txBody>
      </p:sp>
      <p:pic>
        <p:nvPicPr>
          <p:cNvPr id="12" name="Content Placeholder 11" descr="A screenshot of a cell phone&#10;&#10;Description automatically generated">
            <a:extLst>
              <a:ext uri="{FF2B5EF4-FFF2-40B4-BE49-F238E27FC236}">
                <a16:creationId xmlns:a16="http://schemas.microsoft.com/office/drawing/2014/main" id="{937B96A6-0481-4A83-9440-640327FE2EA4}"/>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78827" y="2739853"/>
            <a:ext cx="3897164" cy="2766333"/>
          </a:xfrm>
          <a:noFill/>
        </p:spPr>
      </p:pic>
      <p:sp>
        <p:nvSpPr>
          <p:cNvPr id="5" name="Text Placeholder 4">
            <a:extLst>
              <a:ext uri="{FF2B5EF4-FFF2-40B4-BE49-F238E27FC236}">
                <a16:creationId xmlns:a16="http://schemas.microsoft.com/office/drawing/2014/main" id="{70A448CE-1C2E-4B4F-9F85-83538C3F9274}"/>
              </a:ext>
            </a:extLst>
          </p:cNvPr>
          <p:cNvSpPr>
            <a:spLocks noGrp="1"/>
          </p:cNvSpPr>
          <p:nvPr>
            <p:ph type="body" sz="quarter" idx="3"/>
          </p:nvPr>
        </p:nvSpPr>
        <p:spPr/>
        <p:txBody>
          <a:bodyPr>
            <a:normAutofit fontScale="77500" lnSpcReduction="20000"/>
          </a:bodyPr>
          <a:lstStyle/>
          <a:p>
            <a:r>
              <a:rPr lang="en-US" sz="1600" dirty="0"/>
              <a:t>Histogram of Hiking Time with Outliers removed - The time spent hiking is highly unlikely to exceed 20 hours in one day</a:t>
            </a:r>
          </a:p>
        </p:txBody>
      </p:sp>
      <p:pic>
        <p:nvPicPr>
          <p:cNvPr id="14" name="Content Placeholder 13" descr="A screenshot of a cell phone&#10;&#10;Description automatically generated">
            <a:extLst>
              <a:ext uri="{FF2B5EF4-FFF2-40B4-BE49-F238E27FC236}">
                <a16:creationId xmlns:a16="http://schemas.microsoft.com/office/drawing/2014/main" id="{C59DE74D-702A-4AF8-9DB5-F795CA71B524}"/>
              </a:ext>
            </a:extLst>
          </p:cNvPr>
          <p:cNvPicPr>
            <a:picLocks noGrp="1" noChangeAspect="1"/>
          </p:cNvPicPr>
          <p:nvPr>
            <p:ph sz="quarter" idx="4"/>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818501" y="2722498"/>
            <a:ext cx="4068326" cy="2783688"/>
          </a:xfrm>
        </p:spPr>
      </p:pic>
    </p:spTree>
    <p:extLst>
      <p:ext uri="{BB962C8B-B14F-4D97-AF65-F5344CB8AC3E}">
        <p14:creationId xmlns:p14="http://schemas.microsoft.com/office/powerpoint/2010/main" val="357829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4CCE4A-93C8-4ED0-88BD-8FAADC7E55F6}"/>
              </a:ext>
            </a:extLst>
          </p:cNvPr>
          <p:cNvSpPr>
            <a:spLocks noGrp="1"/>
          </p:cNvSpPr>
          <p:nvPr>
            <p:ph type="body" idx="1"/>
          </p:nvPr>
        </p:nvSpPr>
        <p:spPr>
          <a:xfrm>
            <a:off x="1103313" y="318655"/>
            <a:ext cx="4396338" cy="803563"/>
          </a:xfrm>
        </p:spPr>
        <p:txBody>
          <a:bodyPr>
            <a:normAutofit lnSpcReduction="10000"/>
          </a:bodyPr>
          <a:lstStyle/>
          <a:p>
            <a:r>
              <a:rPr lang="en-US" sz="1600" dirty="0"/>
              <a:t>Histogram of Hike Length with Outliers</a:t>
            </a:r>
          </a:p>
        </p:txBody>
      </p:sp>
      <p:pic>
        <p:nvPicPr>
          <p:cNvPr id="10" name="Content Placeholder 9" descr="A screenshot of a cell phone&#10;&#10;Description automatically generated">
            <a:extLst>
              <a:ext uri="{FF2B5EF4-FFF2-40B4-BE49-F238E27FC236}">
                <a16:creationId xmlns:a16="http://schemas.microsoft.com/office/drawing/2014/main" id="{63899A75-9862-43BE-A842-355BD55DF64A}"/>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03313" y="2332209"/>
            <a:ext cx="4034689" cy="2793974"/>
          </a:xfrm>
        </p:spPr>
      </p:pic>
      <p:sp>
        <p:nvSpPr>
          <p:cNvPr id="5" name="Text Placeholder 4">
            <a:extLst>
              <a:ext uri="{FF2B5EF4-FFF2-40B4-BE49-F238E27FC236}">
                <a16:creationId xmlns:a16="http://schemas.microsoft.com/office/drawing/2014/main" id="{70A448CE-1C2E-4B4F-9F85-83538C3F9274}"/>
              </a:ext>
            </a:extLst>
          </p:cNvPr>
          <p:cNvSpPr>
            <a:spLocks noGrp="1"/>
          </p:cNvSpPr>
          <p:nvPr>
            <p:ph type="body" sz="quarter" idx="3"/>
          </p:nvPr>
        </p:nvSpPr>
        <p:spPr>
          <a:xfrm>
            <a:off x="5654495" y="623456"/>
            <a:ext cx="4396339" cy="1011380"/>
          </a:xfrm>
        </p:spPr>
        <p:txBody>
          <a:bodyPr>
            <a:normAutofit lnSpcReduction="10000"/>
          </a:bodyPr>
          <a:lstStyle/>
          <a:p>
            <a:r>
              <a:rPr lang="en-US" sz="1600" dirty="0"/>
              <a:t>Histogram of Hike Length with Outliers removed – length of the hike in miles is highly unlikely to exceed 30 miles in one day.</a:t>
            </a:r>
          </a:p>
        </p:txBody>
      </p:sp>
      <p:pic>
        <p:nvPicPr>
          <p:cNvPr id="13" name="Content Placeholder 12" descr="A screenshot of a cell phone&#10;&#10;Description automatically generated">
            <a:extLst>
              <a:ext uri="{FF2B5EF4-FFF2-40B4-BE49-F238E27FC236}">
                <a16:creationId xmlns:a16="http://schemas.microsoft.com/office/drawing/2014/main" id="{64DFA725-B8C0-4008-AC21-FF63F139578F}"/>
              </a:ext>
            </a:extLst>
          </p:cNvPr>
          <p:cNvPicPr>
            <a:picLocks noGrp="1" noChangeAspect="1"/>
          </p:cNvPicPr>
          <p:nvPr>
            <p:ph sz="quarter" idx="4"/>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654495" y="2332209"/>
            <a:ext cx="4034689" cy="2851438"/>
          </a:xfrm>
        </p:spPr>
      </p:pic>
    </p:spTree>
    <p:extLst>
      <p:ext uri="{BB962C8B-B14F-4D97-AF65-F5344CB8AC3E}">
        <p14:creationId xmlns:p14="http://schemas.microsoft.com/office/powerpoint/2010/main" val="373921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4CCE4A-93C8-4ED0-88BD-8FAADC7E55F6}"/>
              </a:ext>
            </a:extLst>
          </p:cNvPr>
          <p:cNvSpPr>
            <a:spLocks noGrp="1"/>
          </p:cNvSpPr>
          <p:nvPr>
            <p:ph type="body" idx="1"/>
          </p:nvPr>
        </p:nvSpPr>
        <p:spPr>
          <a:xfrm>
            <a:off x="1103313" y="318655"/>
            <a:ext cx="4396338" cy="1011380"/>
          </a:xfrm>
        </p:spPr>
        <p:txBody>
          <a:bodyPr>
            <a:normAutofit/>
          </a:bodyPr>
          <a:lstStyle/>
          <a:p>
            <a:r>
              <a:rPr lang="en-US" sz="1600" dirty="0"/>
              <a:t>Histogram of Max Elevation with Outliers</a:t>
            </a:r>
          </a:p>
        </p:txBody>
      </p:sp>
      <p:pic>
        <p:nvPicPr>
          <p:cNvPr id="9" name="Content Placeholder 8" descr="A screenshot of a cell phone&#10;&#10;Description automatically generated">
            <a:extLst>
              <a:ext uri="{FF2B5EF4-FFF2-40B4-BE49-F238E27FC236}">
                <a16:creationId xmlns:a16="http://schemas.microsoft.com/office/drawing/2014/main" id="{D61DC0DD-FE88-44E4-BC1C-798C9D8C32DB}"/>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03313" y="2280517"/>
            <a:ext cx="3884323" cy="2787792"/>
          </a:xfrm>
        </p:spPr>
      </p:pic>
      <p:sp>
        <p:nvSpPr>
          <p:cNvPr id="5" name="Text Placeholder 4">
            <a:extLst>
              <a:ext uri="{FF2B5EF4-FFF2-40B4-BE49-F238E27FC236}">
                <a16:creationId xmlns:a16="http://schemas.microsoft.com/office/drawing/2014/main" id="{70A448CE-1C2E-4B4F-9F85-83538C3F9274}"/>
              </a:ext>
            </a:extLst>
          </p:cNvPr>
          <p:cNvSpPr>
            <a:spLocks noGrp="1"/>
          </p:cNvSpPr>
          <p:nvPr>
            <p:ph type="body" sz="quarter" idx="3"/>
          </p:nvPr>
        </p:nvSpPr>
        <p:spPr>
          <a:xfrm>
            <a:off x="5654495" y="623456"/>
            <a:ext cx="4396339" cy="1011380"/>
          </a:xfrm>
        </p:spPr>
        <p:txBody>
          <a:bodyPr>
            <a:normAutofit/>
          </a:bodyPr>
          <a:lstStyle/>
          <a:p>
            <a:r>
              <a:rPr lang="en-US" sz="1600" dirty="0"/>
              <a:t>Histogram of Max Elevation with Outliers removed – The maximum elevation is highly unlikely to exceed 20,000 feet</a:t>
            </a:r>
          </a:p>
        </p:txBody>
      </p:sp>
      <p:pic>
        <p:nvPicPr>
          <p:cNvPr id="12" name="Content Placeholder 11" descr="A screenshot of a cell phone&#10;&#10;Description automatically generated">
            <a:extLst>
              <a:ext uri="{FF2B5EF4-FFF2-40B4-BE49-F238E27FC236}">
                <a16:creationId xmlns:a16="http://schemas.microsoft.com/office/drawing/2014/main" id="{E4B9F02A-AC44-45A1-A982-B3E574BAE86D}"/>
              </a:ext>
            </a:extLst>
          </p:cNvPr>
          <p:cNvPicPr>
            <a:picLocks noGrp="1" noChangeAspect="1"/>
          </p:cNvPicPr>
          <p:nvPr>
            <p:ph sz="quarter" idx="4"/>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654495" y="2280517"/>
            <a:ext cx="3929550" cy="2787792"/>
          </a:xfrm>
        </p:spPr>
      </p:pic>
    </p:spTree>
    <p:extLst>
      <p:ext uri="{BB962C8B-B14F-4D97-AF65-F5344CB8AC3E}">
        <p14:creationId xmlns:p14="http://schemas.microsoft.com/office/powerpoint/2010/main" val="1102038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4CCE4A-93C8-4ED0-88BD-8FAADC7E55F6}"/>
              </a:ext>
            </a:extLst>
          </p:cNvPr>
          <p:cNvSpPr>
            <a:spLocks noGrp="1"/>
          </p:cNvSpPr>
          <p:nvPr>
            <p:ph type="body" idx="1"/>
          </p:nvPr>
        </p:nvSpPr>
        <p:spPr>
          <a:xfrm>
            <a:off x="1103313" y="318655"/>
            <a:ext cx="4396338" cy="1011380"/>
          </a:xfrm>
        </p:spPr>
        <p:txBody>
          <a:bodyPr/>
          <a:lstStyle/>
          <a:p>
            <a:r>
              <a:rPr lang="en-US" sz="1600" dirty="0"/>
              <a:t>Histogram of Elevation Gain with Outliers</a:t>
            </a:r>
          </a:p>
        </p:txBody>
      </p:sp>
      <p:pic>
        <p:nvPicPr>
          <p:cNvPr id="10" name="Content Placeholder 9" descr="A screenshot of a cell phone&#10;&#10;Description automatically generated">
            <a:extLst>
              <a:ext uri="{FF2B5EF4-FFF2-40B4-BE49-F238E27FC236}">
                <a16:creationId xmlns:a16="http://schemas.microsoft.com/office/drawing/2014/main" id="{C4B8ACD1-A5A6-477A-9B0D-0235778CF79F}"/>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42674" y="2272145"/>
            <a:ext cx="3909128" cy="2770909"/>
          </a:xfrm>
        </p:spPr>
      </p:pic>
      <p:sp>
        <p:nvSpPr>
          <p:cNvPr id="5" name="Text Placeholder 4">
            <a:extLst>
              <a:ext uri="{FF2B5EF4-FFF2-40B4-BE49-F238E27FC236}">
                <a16:creationId xmlns:a16="http://schemas.microsoft.com/office/drawing/2014/main" id="{70A448CE-1C2E-4B4F-9F85-83538C3F9274}"/>
              </a:ext>
            </a:extLst>
          </p:cNvPr>
          <p:cNvSpPr>
            <a:spLocks noGrp="1"/>
          </p:cNvSpPr>
          <p:nvPr>
            <p:ph type="body" sz="quarter" idx="3"/>
          </p:nvPr>
        </p:nvSpPr>
        <p:spPr>
          <a:xfrm>
            <a:off x="5654495" y="623456"/>
            <a:ext cx="4396339" cy="1011380"/>
          </a:xfrm>
        </p:spPr>
        <p:txBody>
          <a:bodyPr/>
          <a:lstStyle/>
          <a:p>
            <a:r>
              <a:rPr lang="en-US" sz="1600" dirty="0"/>
              <a:t>Histogram of Elevation Gain with Outliers removed – Elevation gain is unlikely to exceed 10,000 feet</a:t>
            </a:r>
          </a:p>
        </p:txBody>
      </p:sp>
      <p:pic>
        <p:nvPicPr>
          <p:cNvPr id="13" name="Content Placeholder 12" descr="A screenshot of a cell phone&#10;&#10;Description automatically generated">
            <a:extLst>
              <a:ext uri="{FF2B5EF4-FFF2-40B4-BE49-F238E27FC236}">
                <a16:creationId xmlns:a16="http://schemas.microsoft.com/office/drawing/2014/main" id="{B432BABA-EBC2-430C-91FF-69D6862FDAD8}"/>
              </a:ext>
            </a:extLst>
          </p:cNvPr>
          <p:cNvPicPr>
            <a:picLocks noGrp="1" noChangeAspect="1"/>
          </p:cNvPicPr>
          <p:nvPr>
            <p:ph sz="quarter" idx="4"/>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897006" y="2272145"/>
            <a:ext cx="3911316" cy="2770909"/>
          </a:xfrm>
        </p:spPr>
      </p:pic>
    </p:spTree>
    <p:extLst>
      <p:ext uri="{BB962C8B-B14F-4D97-AF65-F5344CB8AC3E}">
        <p14:creationId xmlns:p14="http://schemas.microsoft.com/office/powerpoint/2010/main" val="136938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4CCE4A-93C8-4ED0-88BD-8FAADC7E55F6}"/>
              </a:ext>
            </a:extLst>
          </p:cNvPr>
          <p:cNvSpPr>
            <a:spLocks noGrp="1"/>
          </p:cNvSpPr>
          <p:nvPr>
            <p:ph type="body" idx="1"/>
          </p:nvPr>
        </p:nvSpPr>
        <p:spPr>
          <a:xfrm>
            <a:off x="1103313" y="318655"/>
            <a:ext cx="4396338" cy="1011380"/>
          </a:xfrm>
        </p:spPr>
        <p:txBody>
          <a:bodyPr/>
          <a:lstStyle/>
          <a:p>
            <a:r>
              <a:rPr lang="en-US" sz="1600" dirty="0"/>
              <a:t>Histogram of Maximum Speed with Outliers</a:t>
            </a:r>
          </a:p>
        </p:txBody>
      </p:sp>
      <p:pic>
        <p:nvPicPr>
          <p:cNvPr id="9" name="Content Placeholder 8" descr="A screenshot of a cell phone&#10;&#10;Description automatically generated">
            <a:extLst>
              <a:ext uri="{FF2B5EF4-FFF2-40B4-BE49-F238E27FC236}">
                <a16:creationId xmlns:a16="http://schemas.microsoft.com/office/drawing/2014/main" id="{AC95A534-EF3E-4B1C-95E7-026214DB3368}"/>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03313" y="2466109"/>
            <a:ext cx="3823753" cy="2697517"/>
          </a:xfrm>
        </p:spPr>
      </p:pic>
      <p:sp>
        <p:nvSpPr>
          <p:cNvPr id="5" name="Text Placeholder 4">
            <a:extLst>
              <a:ext uri="{FF2B5EF4-FFF2-40B4-BE49-F238E27FC236}">
                <a16:creationId xmlns:a16="http://schemas.microsoft.com/office/drawing/2014/main" id="{70A448CE-1C2E-4B4F-9F85-83538C3F9274}"/>
              </a:ext>
            </a:extLst>
          </p:cNvPr>
          <p:cNvSpPr>
            <a:spLocks noGrp="1"/>
          </p:cNvSpPr>
          <p:nvPr>
            <p:ph type="body" sz="quarter" idx="3"/>
          </p:nvPr>
        </p:nvSpPr>
        <p:spPr>
          <a:xfrm>
            <a:off x="5654495" y="623456"/>
            <a:ext cx="4396339" cy="1011380"/>
          </a:xfrm>
        </p:spPr>
        <p:txBody>
          <a:bodyPr/>
          <a:lstStyle/>
          <a:p>
            <a:r>
              <a:rPr lang="en-US" sz="1600" dirty="0"/>
              <a:t>Histogram of Maximum Speed with Outliers removed – Hiking speed unlikely to exceed 10 mph.</a:t>
            </a:r>
          </a:p>
        </p:txBody>
      </p:sp>
      <p:pic>
        <p:nvPicPr>
          <p:cNvPr id="12" name="Content Placeholder 11" descr="A picture containing screenshot&#10;&#10;Description automatically generated">
            <a:extLst>
              <a:ext uri="{FF2B5EF4-FFF2-40B4-BE49-F238E27FC236}">
                <a16:creationId xmlns:a16="http://schemas.microsoft.com/office/drawing/2014/main" id="{E98052E5-1645-4DE4-8971-5D56ACDC915A}"/>
              </a:ext>
            </a:extLst>
          </p:cNvPr>
          <p:cNvPicPr>
            <a:picLocks noGrp="1" noChangeAspect="1"/>
          </p:cNvPicPr>
          <p:nvPr>
            <p:ph sz="quarter" idx="4"/>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011907" y="2466109"/>
            <a:ext cx="3823753" cy="2737771"/>
          </a:xfrm>
        </p:spPr>
      </p:pic>
    </p:spTree>
    <p:extLst>
      <p:ext uri="{BB962C8B-B14F-4D97-AF65-F5344CB8AC3E}">
        <p14:creationId xmlns:p14="http://schemas.microsoft.com/office/powerpoint/2010/main" val="1350392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54</TotalTime>
  <Words>1267</Words>
  <Application>Microsoft Office PowerPoint</Application>
  <PresentationFormat>Widescreen</PresentationFormat>
  <Paragraphs>52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URWPalladioL-Roma</vt:lpstr>
      <vt:lpstr>Wingdings 3</vt:lpstr>
      <vt:lpstr>Ion</vt:lpstr>
      <vt:lpstr>Predicting Hike Times</vt:lpstr>
      <vt:lpstr>PowerPoint Presentation</vt:lpstr>
      <vt:lpstr>o Describe what the 5 variables mean in the dataset (Chapter 1).</vt:lpstr>
      <vt:lpstr>o Include a histogram of each of the 5 variables – in your summary and analysis, identify any outliers and explain the reasoning for them being outliers and how you believe they should be handled (Chapter 2).</vt:lpstr>
      <vt:lpstr>Outliers are significantly impacting the histograms.  Will remove zero and nan values and make some assumptions regarding maximum values and then rerun the histograms.  For this analysis, I am assuming these are day hikes as opposed to overnight backpacking trips and making the following maximum assumptions about the variables to eliminate likely outliers: </vt:lpstr>
      <vt:lpstr>PowerPoint Presentation</vt:lpstr>
      <vt:lpstr>PowerPoint Presentation</vt:lpstr>
      <vt:lpstr>PowerPoint Presentation</vt:lpstr>
      <vt:lpstr>PowerPoint Presentation</vt:lpstr>
      <vt:lpstr>PowerPoint Presentation</vt:lpstr>
      <vt:lpstr>o Include the other descriptive characteristics about the variables: Mean, Mode, Spread, and Tails (Chapter 2).  Mean:</vt:lpstr>
      <vt:lpstr>Mode:</vt:lpstr>
      <vt:lpstr>Spread - Variance:</vt:lpstr>
      <vt:lpstr>Spread - Standard Deviation:</vt:lpstr>
      <vt:lpstr>Tails:</vt:lpstr>
      <vt:lpstr>o Using pg. 29 of your text as an example, compare two scenarios in your data using a PMF.  Reminder, this isn’t comparing two variables against each other – it is the same variable, but a different scenario. Almost like a filter. The example in the book is first babies compared to all other babies, it is still the same variable, but breaking the data out based on criteria we are exploring (Chapter 3).</vt:lpstr>
      <vt:lpstr>o Create 1 CDF with one of your variables.</vt:lpstr>
      <vt:lpstr>o Plot 1 analytical distribution and provide your analysis on how it applies to the dataset you have chosen (Chapter 5).</vt:lpstr>
      <vt:lpstr>o Create two scatter plots comparing two variables. </vt:lpstr>
      <vt:lpstr>PowerPoint Presentation</vt:lpstr>
      <vt:lpstr>Provide your analysis on correlation and causation. Remember, covariance, Pearson’s correlation, and Non-Linear Relationships should also be considered during your analysis (Chapter 7).   Co-Variance</vt:lpstr>
      <vt:lpstr>Correlation:  The strongest correlations with moving time are the length of the hike (.85), elevation gain (uphill = .62), the max elevation (.33), and the hike difficulty (.21). These correlations seem reasonable. There appears to be a negative correlation between maximum speed and the time spent hiking. However, it does appear plausible that the maximum speed could have no impact on the time spent hiking, as one could potentially run for a few seconds to increase the maximum speed and then spend the rest of the hike hiking at a slower pace.  The relationships between variables seem to be approximately linear.</vt:lpstr>
      <vt:lpstr>o Conduct a test on your hypothesis using one of the methods covered in Chapter 9.  Under classical hypothesis testing, the steps are as follows:  1) Quantify the size of the effect by choosing a test statistic The test statistic I chose is testing a correlation (see below). Since we have a roughly normal use Pearson's correlation.  2) Define the null hypothesis The null hypothesis is that the length of the hike has no impact on the time spent hiking.  3) Compute p-value The p-value is less than .01 so statistically significant. We can reject the null hypothesis,  4) Interpret the result There is a positive correlation of approximately 0.85 between the hiking time and the length of the hike.  </vt:lpstr>
      <vt:lpstr>o For this project, conduct a regression analysis on either one dependent and one explanatory variable, or multiple explanatory variables (Chapter 10 &amp;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Hike Times</dc:title>
  <dc:creator>Timothy Robbins</dc:creator>
  <cp:lastModifiedBy>Timothy Robbins</cp:lastModifiedBy>
  <cp:revision>5</cp:revision>
  <dcterms:created xsi:type="dcterms:W3CDTF">2019-11-11T14:45:54Z</dcterms:created>
  <dcterms:modified xsi:type="dcterms:W3CDTF">2019-11-11T15:56:12Z</dcterms:modified>
</cp:coreProperties>
</file>