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9" r:id="rId3"/>
    <p:sldId id="2729" r:id="rId5"/>
    <p:sldId id="2756" r:id="rId6"/>
    <p:sldId id="2781" r:id="rId7"/>
    <p:sldId id="2813" r:id="rId8"/>
    <p:sldId id="2808" r:id="rId9"/>
    <p:sldId id="2818" r:id="rId10"/>
    <p:sldId id="2819" r:id="rId11"/>
    <p:sldId id="2820" r:id="rId12"/>
    <p:sldId id="2758" r:id="rId13"/>
    <p:sldId id="2757" r:id="rId14"/>
    <p:sldId id="2761" r:id="rId15"/>
    <p:sldId id="2762" r:id="rId16"/>
    <p:sldId id="2764" r:id="rId17"/>
    <p:sldId id="2765" r:id="rId18"/>
    <p:sldId id="2766" r:id="rId19"/>
    <p:sldId id="2821" r:id="rId20"/>
    <p:sldId id="2767" r:id="rId21"/>
    <p:sldId id="2768" r:id="rId22"/>
    <p:sldId id="2769" r:id="rId23"/>
    <p:sldId id="2770" r:id="rId24"/>
    <p:sldId id="2822" r:id="rId25"/>
    <p:sldId id="2771" r:id="rId26"/>
    <p:sldId id="2772" r:id="rId27"/>
    <p:sldId id="2823" r:id="rId28"/>
    <p:sldId id="2773" r:id="rId29"/>
    <p:sldId id="2774" r:id="rId30"/>
    <p:sldId id="2775" r:id="rId31"/>
    <p:sldId id="2824" r:id="rId32"/>
    <p:sldId id="2812" r:id="rId33"/>
    <p:sldId id="2776" r:id="rId34"/>
    <p:sldId id="2777" r:id="rId35"/>
    <p:sldId id="2825" r:id="rId36"/>
    <p:sldId id="2779" r:id="rId37"/>
    <p:sldId id="2814" r:id="rId38"/>
    <p:sldId id="2815" r:id="rId39"/>
    <p:sldId id="281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A7DF-089B-4099-A59E-880E8C9988E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1EB9-4F3C-4EED-8462-AC298E01D35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Method 1 </a:t>
            </a:r>
            <a:endParaRPr lang="en-US" altLang="zh-TW" b="1"/>
          </a:p>
          <a:p>
            <a:r>
              <a:rPr lang="en-US" altLang="zh-TW" b="1"/>
              <a:t>Advantage: </a:t>
            </a:r>
            <a:r>
              <a:rPr lang="zh-TW" altLang="en-US" b="1"/>
              <a:t>可以把現有專案的資料夾直接變成 </a:t>
            </a:r>
            <a:r>
              <a:rPr lang="en-US" altLang="zh-TW" b="1"/>
              <a:t>local repo </a:t>
            </a:r>
            <a:endParaRPr lang="en-US" altLang="zh-TW" b="1"/>
          </a:p>
          <a:p>
            <a:r>
              <a:rPr lang="en-US" altLang="zh-TW" b="1"/>
              <a:t>Disadvantage: </a:t>
            </a:r>
            <a:r>
              <a:rPr lang="zh-TW" altLang="en-US" b="1"/>
              <a:t>步驟多容易漏掉</a:t>
            </a:r>
            <a:endParaRPr lang="zh-TW" altLang="en-US" b="1"/>
          </a:p>
          <a:p>
            <a:endParaRPr lang="zh-TW" altLang="en-US" b="1"/>
          </a:p>
          <a:p>
            <a:r>
              <a:rPr lang="en-US" altLang="zh-TW" b="1"/>
              <a:t>Method 2</a:t>
            </a:r>
            <a:endParaRPr lang="en-US" altLang="zh-TW" b="1"/>
          </a:p>
          <a:p>
            <a:r>
              <a:rPr lang="en-US" altLang="zh-TW" b="1"/>
              <a:t>Advantage: </a:t>
            </a:r>
            <a:r>
              <a:rPr lang="zh-TW" altLang="en-US" b="1"/>
              <a:t>快 簡單</a:t>
            </a:r>
            <a:endParaRPr lang="zh-TW" altLang="en-US" b="1"/>
          </a:p>
          <a:p>
            <a:r>
              <a:rPr lang="en-US" altLang="zh-TW" b="1"/>
              <a:t>Disadvantage: </a:t>
            </a:r>
            <a:r>
              <a:rPr lang="zh-TW" altLang="en-US" b="1"/>
              <a:t>要移動資料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 成功加入</a:t>
            </a:r>
            <a:r>
              <a:rPr lang="en-US" altLang="zh-TW" b="1"/>
              <a:t>SSH Key +1</a:t>
            </a:r>
            <a:endParaRPr lang="en-US" altLang="zh-TW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</a:t>
            </a:r>
            <a:endParaRPr lang="zh-TW" altLang="en-US" b="1"/>
          </a:p>
          <a:p>
            <a:r>
              <a:rPr lang="zh-TW" altLang="en-US" b="1"/>
              <a:t>可能的</a:t>
            </a:r>
            <a:r>
              <a:rPr lang="en-US" altLang="zh-TW" b="1"/>
              <a:t>bug </a:t>
            </a:r>
            <a:r>
              <a:rPr lang="zh-TW" altLang="en-US" b="1"/>
              <a:t>遠端</a:t>
            </a:r>
            <a:r>
              <a:rPr lang="en-US" altLang="zh-TW" b="1"/>
              <a:t> </a:t>
            </a:r>
            <a:r>
              <a:rPr lang="zh-TW" altLang="en-US" b="1"/>
              <a:t>本地</a:t>
            </a:r>
            <a:r>
              <a:rPr lang="en-US" altLang="zh-TW" b="1"/>
              <a:t> commit</a:t>
            </a:r>
            <a:r>
              <a:rPr lang="zh-TW" altLang="en-US" b="1"/>
              <a:t>資訊不同 所以拉不下來</a:t>
            </a:r>
            <a:endParaRPr lang="zh-TW" altLang="en-US" b="1"/>
          </a:p>
          <a:p>
            <a:r>
              <a:rPr lang="zh-TW" altLang="en-US" b="1"/>
              <a:t>git pull origin main --allow-unrelated-histories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在開發專案中，用來記錄每一次</a:t>
            </a:r>
            <a:endParaRPr lang="zh-TW" altLang="en-US" b="1"/>
          </a:p>
          <a:p>
            <a:endParaRPr lang="zh-TW" altLang="en-US" b="1"/>
          </a:p>
          <a:p>
            <a:r>
              <a:rPr lang="zh-TW" altLang="en-US" b="1"/>
              <a:t>想像是遊戲存檔，每次存檔都是一個版本</a:t>
            </a:r>
            <a:endParaRPr lang="zh-TW" altLang="en-US" b="1"/>
          </a:p>
          <a:p>
            <a:endParaRPr lang="zh-TW" altLang="en-US" b="1"/>
          </a:p>
          <a:p>
            <a:r>
              <a:rPr lang="zh-TW" altLang="en-US" b="1"/>
              <a:t>每一個版本都會紀錄改了什麼檔案，若是在之後發現</a:t>
            </a:r>
            <a:r>
              <a:rPr lang="en-US" altLang="zh-TW" b="1"/>
              <a:t>bug</a:t>
            </a:r>
            <a:endParaRPr lang="en-US" altLang="zh-TW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 好的打</a:t>
            </a:r>
            <a:r>
              <a:rPr lang="en-US" altLang="zh-TW" b="1"/>
              <a:t>+2</a:t>
            </a:r>
            <a:endParaRPr lang="en-US" altLang="zh-TW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 好的打</a:t>
            </a:r>
            <a:r>
              <a:rPr lang="en-US" altLang="zh-TW" b="1"/>
              <a:t>+1</a:t>
            </a:r>
            <a:endParaRPr lang="en-US" altLang="zh-TW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新增的 </a:t>
            </a:r>
            <a:r>
              <a:rPr lang="en-US" altLang="zh-TW" b="1"/>
              <a:t>commit </a:t>
            </a:r>
            <a:r>
              <a:rPr lang="zh-TW" altLang="en-US" b="1"/>
              <a:t>改到同一行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 好的人截圖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停</a:t>
            </a:r>
            <a:endParaRPr lang="zh-TW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47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25"/>
            </a:lvl1pPr>
            <a:lvl2pPr marL="499745" indent="0" algn="ctr">
              <a:buNone/>
              <a:defRPr sz="2185"/>
            </a:lvl2pPr>
            <a:lvl3pPr marL="1000125" indent="0" algn="ctr">
              <a:buNone/>
              <a:defRPr sz="1970"/>
            </a:lvl3pPr>
            <a:lvl4pPr marL="1499870" indent="0" algn="ctr">
              <a:buNone/>
              <a:defRPr sz="1750"/>
            </a:lvl4pPr>
            <a:lvl5pPr marL="2000250" indent="0" algn="ctr">
              <a:buNone/>
              <a:defRPr sz="1750"/>
            </a:lvl5pPr>
            <a:lvl6pPr marL="2499995" indent="0" algn="ctr">
              <a:buNone/>
              <a:defRPr sz="1750"/>
            </a:lvl6pPr>
            <a:lvl7pPr marL="3000375" indent="0" algn="ctr">
              <a:buNone/>
              <a:defRPr sz="1750"/>
            </a:lvl7pPr>
            <a:lvl8pPr marL="3500120" indent="0" algn="ctr">
              <a:buNone/>
              <a:defRPr sz="1750"/>
            </a:lvl8pPr>
            <a:lvl9pPr marL="4000500" indent="0" algn="ctr">
              <a:buNone/>
              <a:defRPr sz="175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2" y="6356378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5" y="635637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4" y="6356378"/>
            <a:ext cx="495302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FA2-5288-43C3-A416-04EE5064E58D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8D58-D3A0-4F56-ADD8-359AE53C944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hyperlink" Target="https://git-scm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hyperlink" Target="https://cli.github.com/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3.png"/><Relationship Id="rId1" Type="http://schemas.openxmlformats.org/officeDocument/2006/relationships/hyperlink" Target="https://cli.github.com/manual/gh_repo_create" TargetMode="Externa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4.png"/><Relationship Id="rId1" Type="http://schemas.openxmlformats.org/officeDocument/2006/relationships/hyperlink" Target="https://cli.github.com/manual/gh_repo_creat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/>
          <p:nvPr/>
        </p:nvSpPr>
        <p:spPr bwMode="auto">
          <a:xfrm>
            <a:off x="0" y="4316565"/>
            <a:ext cx="4260291" cy="254124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6" name="Freeform 7"/>
          <p:cNvSpPr/>
          <p:nvPr/>
        </p:nvSpPr>
        <p:spPr bwMode="auto">
          <a:xfrm>
            <a:off x="745331" y="4212336"/>
            <a:ext cx="11446669" cy="264547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1459310" y="2793067"/>
            <a:ext cx="9273379" cy="9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b="1" cap="all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jf open 粉圓 1.1" panose="020F0500000000000000" pitchFamily="34" charset="-120"/>
                <a:cs typeface="Arial" panose="020B0604020202020204" pitchFamily="34" charset="0"/>
              </a:rPr>
              <a:t>Git </a:t>
            </a:r>
            <a:r>
              <a:rPr lang="zh-TW" altLang="en-US" sz="6000" b="1" cap="all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jf open 粉圓 1.1" panose="020F0500000000000000" pitchFamily="34" charset="-120"/>
                <a:cs typeface="Arial" panose="020B0604020202020204" pitchFamily="34" charset="0"/>
              </a:rPr>
              <a:t>版本控制</a:t>
            </a:r>
            <a:endParaRPr lang="en-US" altLang="zh-TW" sz="6000" b="1" cap="all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jf open 粉圓 1.1" panose="020F05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68395" y="3804285"/>
            <a:ext cx="4663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TW" altLang="en-US" sz="2000"/>
              <a:t>選用軟體</a:t>
            </a:r>
            <a:r>
              <a:rPr lang="en-US" altLang="zh-TW" sz="2000"/>
              <a:t>VScode</a:t>
            </a:r>
            <a:r>
              <a:rPr lang="zh-TW" altLang="en-US" sz="2000"/>
              <a:t>、</a:t>
            </a:r>
            <a:r>
              <a:rPr lang="en-US" altLang="zh-TW" sz="2000"/>
              <a:t>Windows terminal</a:t>
            </a:r>
            <a:endParaRPr lang="en-US" altLang="zh-TW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535876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建立本地與遠端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連線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1033780" y="2088515"/>
            <a:ext cx="9718675" cy="31076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l"/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將本地的資料夾加入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.git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檔，再與遠端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remote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Github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上建立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，直接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clone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下來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補充：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 CLI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從終端機在遠端建立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於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l"/>
            <a:endParaRPr lang="en-US" altLang="zh-TW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14566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SSH-Key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875030" y="975360"/>
            <a:ext cx="10640695" cy="569404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打開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bash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 ssh-keygen -t ed25519 -C </a:t>
            </a:r>
            <a:r>
              <a:rPr lang="en-US" altLang="zh-TW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"your_email@example.com"</a:t>
            </a:r>
            <a:endParaRPr lang="en-US" altLang="zh-TW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 Generating public/private ed25519 key pair.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&gt; Enter a file in which to save the key (/c/Users/you/.ssh/id_ed25519):[Press enter]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&gt; Enter passphrase (empty for no passphrase): [Type a passphrase]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&gt; Enter same passphrase again: [Type passphrase again]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 eval `ssh-agent -s`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 Agent pid 59566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 ssh-add ~/.ssh/id_ed25519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Identity added: /c/Users/chrischris ya/AppData/Roaming/SPB_Data/.ssh/id_ed25519 (wzk789wzk@gmail.com)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TW" sz="1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進入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..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/AppData/Roaming/SPB_Data/.ssh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找到</a:t>
            </a:r>
            <a:r>
              <a:rPr lang="zh-TW" altLang="en-US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id_ed25519.pub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，將內容貼到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Github-&gt;Settings-&gt;SSH and GPG keys-&gt;New SSH key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427068" y="1072110"/>
            <a:ext cx="4730750" cy="310769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先去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上建立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remote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remote add 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origin [ ]</a:t>
            </a:r>
            <a:endParaRPr lang="en-US" altLang="zh-TW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TW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remote -v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57"/>
          <p:cNvSpPr txBox="1"/>
          <p:nvPr/>
        </p:nvSpPr>
        <p:spPr>
          <a:xfrm>
            <a:off x="427355" y="297815"/>
            <a:ext cx="11714480" cy="67754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Method 1: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本地資料夾直接與遠端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remote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"/>
          <a:srcRect b="38085"/>
          <a:stretch>
            <a:fillRect/>
          </a:stretch>
        </p:blipFill>
        <p:spPr>
          <a:xfrm>
            <a:off x="6583680" y="975360"/>
            <a:ext cx="5384800" cy="29978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697210" y="1071880"/>
            <a:ext cx="1196975" cy="5721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718425" y="2512695"/>
            <a:ext cx="624840" cy="3079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23075" y="3021965"/>
            <a:ext cx="4906010" cy="5194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10" name="肘形接點 9"/>
          <p:cNvCxnSpPr/>
          <p:nvPr/>
        </p:nvCxnSpPr>
        <p:spPr>
          <a:xfrm rot="10800000">
            <a:off x="5253990" y="2621915"/>
            <a:ext cx="1567815" cy="668655"/>
          </a:xfrm>
          <a:prstGeom prst="bentConnector3">
            <a:avLst>
              <a:gd name="adj1" fmla="val 4998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4272915"/>
            <a:ext cx="1170686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800227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Method 2: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clone repo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到本地端</a:t>
            </a:r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1123028" y="1166090"/>
            <a:ext cx="2461895" cy="54737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clone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[]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1830705"/>
            <a:ext cx="9944735" cy="45954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40315" y="3021965"/>
            <a:ext cx="863600" cy="5194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469505" y="4441825"/>
            <a:ext cx="3358515" cy="339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119110" y="4038600"/>
            <a:ext cx="391160" cy="2660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cxnSp>
        <p:nvCxnSpPr>
          <p:cNvPr id="6" name="肘形接點 5"/>
          <p:cNvCxnSpPr>
            <a:stCxn id="3" idx="0"/>
            <a:endCxn id="8" idx="3"/>
          </p:cNvCxnSpPr>
          <p:nvPr/>
        </p:nvCxnSpPr>
        <p:spPr>
          <a:xfrm rot="16200000" flipV="1">
            <a:off x="4866005" y="158750"/>
            <a:ext cx="3002280" cy="556387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15" y="4993005"/>
            <a:ext cx="10263505" cy="1433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1781175"/>
            <a:ext cx="6727190" cy="7239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84226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(1)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543" y="1103225"/>
            <a:ext cx="589089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status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57"/>
          <p:cNvSpPr txBox="1"/>
          <p:nvPr/>
        </p:nvSpPr>
        <p:spPr>
          <a:xfrm>
            <a:off x="544830" y="3116580"/>
            <a:ext cx="10788015" cy="98933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fontAlgn="auto">
              <a:lnSpc>
                <a:spcPts val="3460"/>
              </a:lnSpc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建議將遠端分支與本地分支改為相同名稱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auto">
              <a:lnSpc>
                <a:spcPts val="3460"/>
              </a:lnSpc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比較直觀也比較好維護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90" y="1174750"/>
            <a:ext cx="4319905" cy="18084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22425" y="1925320"/>
            <a:ext cx="824230" cy="3797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895080" y="2438400"/>
            <a:ext cx="1270635" cy="5448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8" name="文本框 57"/>
          <p:cNvSpPr txBox="1"/>
          <p:nvPr/>
        </p:nvSpPr>
        <p:spPr>
          <a:xfrm>
            <a:off x="544830" y="4264660"/>
            <a:ext cx="10788015" cy="112522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 -m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[new_name]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auto">
              <a:lnSpc>
                <a:spcPts val="2360"/>
              </a:lnSpc>
            </a:pP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auto">
              <a:lnSpc>
                <a:spcPts val="2360"/>
              </a:lnSpc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以這個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為例，切換到要改名的分支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 -m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5327015"/>
            <a:ext cx="9653270" cy="114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84226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(2)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86180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若是資料夾裡有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新增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刪除檔案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或是</a:t>
            </a:r>
            <a:r>
              <a:rPr lang="zh-TW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修改檔案</a:t>
            </a:r>
            <a:endParaRPr lang="zh-TW" alt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7"/>
          <p:cNvSpPr txBox="1"/>
          <p:nvPr/>
        </p:nvSpPr>
        <p:spPr>
          <a:xfrm>
            <a:off x="544830" y="181927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status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2361565"/>
            <a:ext cx="7902575" cy="289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84226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(3)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616298" y="1464540"/>
            <a:ext cx="589089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add .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本框 57"/>
          <p:cNvSpPr txBox="1"/>
          <p:nvPr/>
        </p:nvSpPr>
        <p:spPr>
          <a:xfrm>
            <a:off x="616298" y="4127095"/>
            <a:ext cx="589089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commit -m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“your commit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006600"/>
            <a:ext cx="6162675" cy="15538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789805"/>
            <a:ext cx="8876665" cy="992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84226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(4)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657573" y="1319125"/>
            <a:ext cx="5890895" cy="112522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-u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[reomte] [branch]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-u origin main</a:t>
            </a:r>
            <a:endParaRPr 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10680" y="638810"/>
            <a:ext cx="488505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/>
              <a:t>**</a:t>
            </a:r>
            <a:r>
              <a:rPr lang="zh-TW" altLang="en-US"/>
              <a:t>第一次</a:t>
            </a:r>
            <a:r>
              <a:rPr lang="en-US" altLang="zh-TW"/>
              <a:t>push</a:t>
            </a:r>
            <a:r>
              <a:rPr lang="zh-TW" altLang="en-US"/>
              <a:t>需要加上</a:t>
            </a:r>
            <a:r>
              <a:rPr lang="en-US" altLang="zh-TW"/>
              <a:t>-u [remote] [branch]</a:t>
            </a:r>
            <a:endParaRPr lang="en-US" altLang="zh-TW"/>
          </a:p>
          <a:p>
            <a:r>
              <a:rPr lang="zh-TW" altLang="en-US"/>
              <a:t>功能在於將本地分支與遠端分支匹配</a:t>
            </a:r>
            <a:endParaRPr lang="zh-TW" altLang="en-US"/>
          </a:p>
          <a:p>
            <a:endParaRPr lang="zh-TW" altLang="en-US"/>
          </a:p>
          <a:p>
            <a:r>
              <a:rPr lang="en-US" altLang="zh-TW"/>
              <a:t>**</a:t>
            </a:r>
            <a:r>
              <a:rPr lang="zh-TW" altLang="en-US"/>
              <a:t>第一次</a:t>
            </a:r>
            <a:r>
              <a:rPr lang="en-US" altLang="zh-TW"/>
              <a:t>pull</a:t>
            </a:r>
            <a:r>
              <a:rPr lang="zh-TW" altLang="en-US"/>
              <a:t>需要加上</a:t>
            </a:r>
            <a:r>
              <a:rPr lang="en-US" altLang="zh-TW"/>
              <a:t>git pull [remote] [branch]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**</a:t>
            </a:r>
            <a:r>
              <a:rPr lang="zh-TW" altLang="en-US"/>
              <a:t>可以用下列指令替代：</a:t>
            </a:r>
            <a:endParaRPr lang="zh-TW" altLang="en-US"/>
          </a:p>
          <a:p>
            <a:r>
              <a:rPr lang="en-US" altLang="zh-TW">
                <a:sym typeface="+mn-ea"/>
              </a:rPr>
              <a:t>git branch --set-upstream-to=[remote]/[branch]</a:t>
            </a:r>
            <a:endParaRPr lang="zh-TW" altLang="en-US"/>
          </a:p>
          <a:p>
            <a:r>
              <a:rPr lang="zh-TW" altLang="en-US"/>
              <a:t>將本地分支與遠端分支匹配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870" y="3265805"/>
            <a:ext cx="9721850" cy="273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67208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 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690" y="2229485"/>
            <a:ext cx="7245985" cy="3429635"/>
          </a:xfrm>
          <a:prstGeom prst="rect">
            <a:avLst/>
          </a:prstGeom>
        </p:spPr>
      </p:pic>
      <p:sp>
        <p:nvSpPr>
          <p:cNvPr id="8" name="文本框 57"/>
          <p:cNvSpPr txBox="1"/>
          <p:nvPr/>
        </p:nvSpPr>
        <p:spPr>
          <a:xfrm>
            <a:off x="427355" y="1368425"/>
            <a:ext cx="1150874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開發新功能、或不想影響其他人的程式，可以用分支(branch)來管理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0104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建立分支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57"/>
          <p:cNvSpPr txBox="1"/>
          <p:nvPr/>
        </p:nvSpPr>
        <p:spPr>
          <a:xfrm>
            <a:off x="671830" y="464375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modify file2.txt</a:t>
            </a:r>
            <a:endParaRPr 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本框 57"/>
          <p:cNvSpPr txBox="1"/>
          <p:nvPr/>
        </p:nvSpPr>
        <p:spPr>
          <a:xfrm>
            <a:off x="671830" y="2745740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checkout -b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[branch_name]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1645285"/>
            <a:ext cx="8750935" cy="673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3198495"/>
            <a:ext cx="7986395" cy="1200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45" y="5064125"/>
            <a:ext cx="3037840" cy="14503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05" y="5186045"/>
            <a:ext cx="3058795" cy="1328420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4457700" y="560768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9227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zh-CN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什麼是 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版本控制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2042795"/>
            <a:ext cx="10962005" cy="314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673544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在分支上建立版本並推到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96265" y="1290320"/>
            <a:ext cx="10342245" cy="23241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走一遍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的流程，把分支推上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 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add .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commit -m “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your commit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 -u 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[remote] [branch]</a:t>
            </a:r>
            <a:endParaRPr lang="en-US" altLang="zh-TW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6900" y="3858260"/>
            <a:ext cx="1034161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TW" sz="2400">
                <a:solidFill>
                  <a:srgbClr val="FF0000"/>
                </a:solidFill>
              </a:rPr>
              <a:t>**</a:t>
            </a:r>
            <a:r>
              <a:rPr lang="zh-TW" altLang="en-US" sz="2400">
                <a:solidFill>
                  <a:srgbClr val="FF0000"/>
                </a:solidFill>
              </a:rPr>
              <a:t>注意這邊是這個分支第一次推上</a:t>
            </a:r>
            <a:r>
              <a:rPr lang="en-US" altLang="zh-TW" sz="2400">
                <a:solidFill>
                  <a:srgbClr val="FF0000"/>
                </a:solidFill>
              </a:rPr>
              <a:t>github</a:t>
            </a:r>
            <a:r>
              <a:rPr lang="zh-TW" altLang="en-US" sz="2400">
                <a:solidFill>
                  <a:srgbClr val="FF0000"/>
                </a:solidFill>
              </a:rPr>
              <a:t>，所以用這個指令</a:t>
            </a:r>
            <a:endParaRPr lang="zh-TW" altLang="en-US" sz="2400">
              <a:solidFill>
                <a:srgbClr val="FF0000"/>
              </a:solidFill>
            </a:endParaRPr>
          </a:p>
          <a:p>
            <a:r>
              <a:rPr lang="en-US" altLang="zh-TW" sz="2400">
                <a:solidFill>
                  <a:srgbClr val="FF0000"/>
                </a:solidFill>
              </a:rPr>
              <a:t>**</a:t>
            </a:r>
            <a:r>
              <a:rPr lang="zh-TW" altLang="en-US" sz="2400">
                <a:solidFill>
                  <a:srgbClr val="FF0000"/>
                </a:solidFill>
              </a:rPr>
              <a:t>若遠端分支不存在，這指令會自動在遠端創立分支</a:t>
            </a:r>
            <a:endParaRPr lang="zh-TW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53619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682625" y="3752850"/>
            <a:ext cx="898461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切回原本分支會發現剛剛在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file2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改的內容不見了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57"/>
          <p:cNvSpPr txBox="1"/>
          <p:nvPr/>
        </p:nvSpPr>
        <p:spPr>
          <a:xfrm>
            <a:off x="682625" y="122999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checkout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772285"/>
            <a:ext cx="8377555" cy="15690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4295140"/>
            <a:ext cx="3709670" cy="164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53619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branch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57"/>
          <p:cNvSpPr txBox="1"/>
          <p:nvPr/>
        </p:nvSpPr>
        <p:spPr>
          <a:xfrm>
            <a:off x="213995" y="1229995"/>
            <a:ext cx="162814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endParaRPr 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72285"/>
            <a:ext cx="6570345" cy="4800600"/>
          </a:xfrm>
          <a:prstGeom prst="rect">
            <a:avLst/>
          </a:prstGeom>
        </p:spPr>
      </p:pic>
      <p:sp>
        <p:nvSpPr>
          <p:cNvPr id="2" name="文本框 57"/>
          <p:cNvSpPr txBox="1"/>
          <p:nvPr/>
        </p:nvSpPr>
        <p:spPr>
          <a:xfrm>
            <a:off x="7053580" y="1120775"/>
            <a:ext cx="224155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branch1</a:t>
            </a:r>
            <a:endParaRPr 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772285"/>
            <a:ext cx="5487035" cy="30784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2575" y="1663065"/>
            <a:ext cx="5486400" cy="13163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4212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merge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886841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將剛剛在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file2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分支修改的內容加入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主分支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57"/>
          <p:cNvSpPr txBox="1"/>
          <p:nvPr/>
        </p:nvSpPr>
        <p:spPr>
          <a:xfrm>
            <a:off x="544830" y="1823720"/>
            <a:ext cx="886841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merge </a:t>
            </a:r>
            <a:r>
              <a:rPr 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[other_branch_name]</a:t>
            </a:r>
            <a:endParaRPr lang="en-US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57"/>
          <p:cNvSpPr txBox="1"/>
          <p:nvPr/>
        </p:nvSpPr>
        <p:spPr>
          <a:xfrm>
            <a:off x="544830" y="4706620"/>
            <a:ext cx="886841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修改的地方就會出現在主分支了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2366010"/>
            <a:ext cx="7350760" cy="201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85" y="1679575"/>
            <a:ext cx="2456815" cy="17189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4236085"/>
            <a:ext cx="2461260" cy="16910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conflict(1)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7"/>
          <p:cNvSpPr txBox="1"/>
          <p:nvPr/>
        </p:nvSpPr>
        <p:spPr>
          <a:xfrm>
            <a:off x="544830" y="1310005"/>
            <a:ext cx="10617200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將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主分支的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add_file.txt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加上第一行，並且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commit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57"/>
          <p:cNvSpPr txBox="1"/>
          <p:nvPr/>
        </p:nvSpPr>
        <p:spPr>
          <a:xfrm>
            <a:off x="544830" y="3702050"/>
            <a:ext cx="10617200" cy="8255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將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branch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分支的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file1.php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加上第一行，並且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commit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0140" y="3058795"/>
            <a:ext cx="1459230" cy="339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51255" y="5524500"/>
            <a:ext cx="1494790" cy="339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30" y="4527550"/>
            <a:ext cx="8512175" cy="97726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30" y="2075815"/>
            <a:ext cx="8378825" cy="98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774825"/>
            <a:ext cx="5916295" cy="400558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35" y="1774825"/>
            <a:ext cx="5936615" cy="40055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conflict(2)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7"/>
          <p:cNvSpPr txBox="1"/>
          <p:nvPr/>
        </p:nvSpPr>
        <p:spPr>
          <a:xfrm>
            <a:off x="536575" y="1249045"/>
            <a:ext cx="1095375" cy="52578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indent="0" fontAlgn="auto">
              <a:lnSpc>
                <a:spcPts val="2360"/>
              </a:lnSpc>
              <a:buFont typeface="Arial" panose="020B0604020202020204" pitchFamily="34" charset="0"/>
              <a:buNone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57"/>
          <p:cNvSpPr txBox="1"/>
          <p:nvPr/>
        </p:nvSpPr>
        <p:spPr>
          <a:xfrm>
            <a:off x="6477635" y="1165860"/>
            <a:ext cx="1605915" cy="52578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indent="0" fontAlgn="auto">
              <a:lnSpc>
                <a:spcPts val="23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branch1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4735" y="3162300"/>
            <a:ext cx="3228340" cy="23615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20650" y="3162300"/>
            <a:ext cx="3263900" cy="24409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conflict(3)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本框 57"/>
          <p:cNvSpPr txBox="1"/>
          <p:nvPr/>
        </p:nvSpPr>
        <p:spPr>
          <a:xfrm>
            <a:off x="608330" y="1041400"/>
            <a:ext cx="10617200" cy="142494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切到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，欲將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branch1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分支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進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裡面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merge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branch1</a:t>
            </a:r>
            <a:endParaRPr lang="en-US" altLang="zh-TW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466340"/>
            <a:ext cx="6898005" cy="9321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963035"/>
            <a:ext cx="6090920" cy="2855595"/>
          </a:xfrm>
          <a:prstGeom prst="rect">
            <a:avLst/>
          </a:prstGeom>
        </p:spPr>
      </p:pic>
      <p:sp>
        <p:nvSpPr>
          <p:cNvPr id="6" name="文本框 57"/>
          <p:cNvSpPr txBox="1"/>
          <p:nvPr/>
        </p:nvSpPr>
        <p:spPr>
          <a:xfrm>
            <a:off x="608330" y="3276600"/>
            <a:ext cx="10617200" cy="8255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status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conflict(4)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本框 57"/>
          <p:cNvSpPr txBox="1"/>
          <p:nvPr/>
        </p:nvSpPr>
        <p:spPr>
          <a:xfrm>
            <a:off x="588010" y="1117600"/>
            <a:ext cx="10617200" cy="8255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HEAD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部分是當前分支的內容，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====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後面是要進來分支的內容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fontAlgn="auto">
              <a:lnSpc>
                <a:spcPts val="2360"/>
              </a:lnSpc>
              <a:buFont typeface="Arial" panose="020B0604020202020204" pitchFamily="34" charset="0"/>
              <a:buNone/>
            </a:pP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57"/>
          <p:cNvSpPr txBox="1"/>
          <p:nvPr/>
        </p:nvSpPr>
        <p:spPr>
          <a:xfrm>
            <a:off x="588010" y="3784600"/>
            <a:ext cx="10617200" cy="8255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選擇要保留的內容，其他的部分刪掉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fontAlgn="auto">
              <a:lnSpc>
                <a:spcPts val="2360"/>
              </a:lnSpc>
              <a:buFont typeface="Arial" panose="020B0604020202020204" pitchFamily="34" charset="0"/>
              <a:buNone/>
            </a:pP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696720"/>
            <a:ext cx="7565390" cy="1823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conflict(5)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解決完就可以順利推上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了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1741170"/>
            <a:ext cx="10166985" cy="385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14845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conflict(6)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534795"/>
            <a:ext cx="7861300" cy="4839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190627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下載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2483198" y="363450"/>
            <a:ext cx="3685540" cy="54737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  <a:hlinkClick r:id="rId1" action="ppaction://hlinkfile"/>
              </a:rPr>
              <a:t>https://git-scm.com/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91515" y="1066165"/>
            <a:ext cx="8331200" cy="5575300"/>
            <a:chOff x="1089" y="1679"/>
            <a:chExt cx="13120" cy="878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" y="1679"/>
              <a:ext cx="13121" cy="878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0152" y="8533"/>
              <a:ext cx="3314" cy="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9150985" y="2833370"/>
            <a:ext cx="284607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版本介於 </a:t>
            </a:r>
            <a:r>
              <a:rPr lang="zh-TW" altLang="en-US" b="1">
                <a:solidFill>
                  <a:srgbClr val="FF0000"/>
                </a:solidFill>
              </a:rPr>
              <a:t>2.14.2 </a:t>
            </a:r>
            <a:r>
              <a:rPr lang="zh-TW" altLang="en-US"/>
              <a:t>和 </a:t>
            </a:r>
            <a:r>
              <a:rPr lang="zh-TW" altLang="en-US" b="1">
                <a:solidFill>
                  <a:srgbClr val="FF0000"/>
                </a:solidFill>
              </a:rPr>
              <a:t>2.16.1</a:t>
            </a:r>
            <a:r>
              <a:rPr lang="zh-TW" altLang="en-US"/>
              <a:t> 之間，可以使用</a:t>
            </a:r>
            <a:r>
              <a:rPr lang="zh-TW" altLang="en-US" b="1">
                <a:solidFill>
                  <a:srgbClr val="FF0000"/>
                </a:solidFill>
              </a:rPr>
              <a:t> git update </a:t>
            </a:r>
            <a:r>
              <a:rPr lang="zh-TW" altLang="en-US"/>
              <a:t>進行升級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150985" y="1066165"/>
            <a:ext cx="2846705" cy="119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版本是</a:t>
            </a:r>
            <a:r>
              <a:rPr lang="zh-TW" altLang="en-US" b="1">
                <a:solidFill>
                  <a:srgbClr val="FF0000"/>
                </a:solidFill>
              </a:rPr>
              <a:t>早於 2.14.1</a:t>
            </a:r>
            <a:r>
              <a:rPr lang="zh-TW" altLang="en-US"/>
              <a:t> 版，請到 </a:t>
            </a:r>
            <a:r>
              <a:rPr lang="zh-TW" altLang="en-US" b="1">
                <a:solidFill>
                  <a:srgbClr val="FF0000"/>
                </a:solidFill>
              </a:rPr>
              <a:t>Git 官網</a:t>
            </a:r>
            <a:r>
              <a:rPr lang="zh-TW" altLang="en-US"/>
              <a:t>下載新版，解除安裝本機的 Git 後手動安裝新版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51620" y="4521835"/>
            <a:ext cx="2845435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/>
              <a:t>版本是</a:t>
            </a:r>
            <a:r>
              <a:rPr lang="zh-TW" altLang="en-US" b="1">
                <a:solidFill>
                  <a:srgbClr val="FF0000"/>
                </a:solidFill>
              </a:rPr>
              <a:t> 2.16.1 </a:t>
            </a:r>
            <a:r>
              <a:rPr lang="zh-TW" altLang="en-US"/>
              <a:t>以上請使用 </a:t>
            </a:r>
            <a:endParaRPr lang="zh-TW" altLang="en-US"/>
          </a:p>
          <a:p>
            <a:r>
              <a:rPr lang="zh-TW" altLang="en-US" b="1">
                <a:solidFill>
                  <a:srgbClr val="FF0000"/>
                </a:solidFill>
              </a:rPr>
              <a:t>git update-git-for-windows</a:t>
            </a:r>
            <a:r>
              <a:rPr lang="zh-TW" altLang="en-US"/>
              <a:t> </a:t>
            </a:r>
            <a:endParaRPr lang="zh-TW" altLang="en-US"/>
          </a:p>
          <a:p>
            <a:r>
              <a:rPr lang="zh-TW" altLang="en-US"/>
              <a:t>進行升級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516763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CI4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常見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文本框 57"/>
          <p:cNvSpPr txBox="1"/>
          <p:nvPr/>
        </p:nvSpPr>
        <p:spPr>
          <a:xfrm>
            <a:off x="544830" y="1092835"/>
            <a:ext cx="10934700" cy="427355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Controller: 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開發不同功能時，有可能動到同一個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Controller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，所以會產生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conflict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news.db: 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資料庫有新增、刪減或更改資料，會造成版本間的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news.db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不同，產生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merge conflict 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08343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reset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11093450" cy="101981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如果版本改壞了，或者反悔，或者誤刪檔案，想要回到前面的版本</a:t>
            </a:r>
            <a:endParaRPr lang="zh-TW" alt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log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11770" y="3041650"/>
            <a:ext cx="4059555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也可以試試這兩個</a:t>
            </a:r>
            <a:endParaRPr lang="zh-TW" altLang="en-US" sz="2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/>
              <a:t>git log --stat</a:t>
            </a:r>
            <a:endParaRPr lang="en-US" altLang="zh-TW" sz="2800"/>
          </a:p>
          <a:p>
            <a:r>
              <a:rPr lang="en-US" altLang="zh-TW" sz="2800"/>
              <a:t>git log -p</a:t>
            </a:r>
            <a:endParaRPr lang="en-US" altLang="zh-TW" sz="2800"/>
          </a:p>
          <a:p>
            <a:r>
              <a:rPr lang="zh-TW" altLang="en-US" sz="2800"/>
              <a:t>內容更詳細</a:t>
            </a:r>
            <a:endParaRPr lang="zh-TW" altLang="en-US" sz="2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2122805"/>
            <a:ext cx="6425565" cy="471932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22850" y="2270760"/>
            <a:ext cx="1271905" cy="3949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08343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reset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784034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reset --hard [log_id]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530350"/>
            <a:ext cx="6689725" cy="15125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635" y="1530350"/>
            <a:ext cx="5424170" cy="3949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3292475"/>
            <a:ext cx="10248265" cy="8642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rcRect b="65423"/>
          <a:stretch>
            <a:fillRect/>
          </a:stretch>
        </p:blipFill>
        <p:spPr>
          <a:xfrm>
            <a:off x="544830" y="4438015"/>
            <a:ext cx="7865110" cy="17341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92850" y="4675505"/>
            <a:ext cx="1760855" cy="3949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32918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reflog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102995"/>
            <a:ext cx="11093450" cy="101981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查看所有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commit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過的版本</a:t>
            </a:r>
            <a:endParaRPr lang="zh-TW" altLang="en-US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reflog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2122805"/>
            <a:ext cx="7044055" cy="45554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6635" y="2313305"/>
            <a:ext cx="866140" cy="44583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9248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共同開發流程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44830" y="1356995"/>
            <a:ext cx="10934700" cy="380873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36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如果在修改同一個branch，若是別人有修改好的東西push上去，一定要記得先把別人的進度pull下來</a:t>
            </a:r>
            <a:r>
              <a:rPr lang="zh-TW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才不會導致別人的進度遺失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=&gt; git pull 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=&gt; fix conflict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2"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=&gt;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修改內容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2"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=&gt; </a:t>
            </a: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add . 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2"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=&gt; git commit -m “some commit”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2" indent="0" fontAlgn="auto">
              <a:lnSpc>
                <a:spcPts val="3660"/>
              </a:lnSpc>
              <a:buFont typeface="Arial" panose="020B0604020202020204" pitchFamily="34" charset="0"/>
              <a:buNone/>
            </a:pPr>
            <a:r>
              <a:rPr lang="en-US" altLang="zh-TW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=&gt; git push</a:t>
            </a:r>
            <a:endParaRPr lang="en-US" altLang="zh-TW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502221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補充：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 CLI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下載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5950933" y="362815"/>
            <a:ext cx="3996055" cy="54737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  <a:hlinkClick r:id="rId1" action="ppaction://hlinkfile"/>
              </a:rPr>
              <a:t>https://cli.github.com/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259205"/>
            <a:ext cx="7781290" cy="38989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rcRect t="45847"/>
          <a:stretch>
            <a:fillRect/>
          </a:stretch>
        </p:blipFill>
        <p:spPr>
          <a:xfrm>
            <a:off x="870585" y="5430520"/>
            <a:ext cx="9624695" cy="105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42023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補充</a:t>
            </a:r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 CLI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67755" y="390525"/>
            <a:ext cx="6026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400">
                <a:hlinkClick r:id="rId1" action="ppaction://hlinkfile"/>
              </a:rPr>
              <a:t>https://cli.github.com/manual/gh_repo_create</a:t>
            </a:r>
            <a:endParaRPr lang="zh-TW" altLang="en-US" sz="2400">
              <a:hlinkClick r:id="rId1" action="ppaction://hlinkfile"/>
            </a:endParaRPr>
          </a:p>
        </p:txBody>
      </p:sp>
      <p:sp>
        <p:nvSpPr>
          <p:cNvPr id="9" name="文本框 57"/>
          <p:cNvSpPr txBox="1"/>
          <p:nvPr/>
        </p:nvSpPr>
        <p:spPr>
          <a:xfrm>
            <a:off x="554703" y="1410565"/>
            <a:ext cx="5890895" cy="54229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gh auth login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2137410"/>
            <a:ext cx="10930890" cy="279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42023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補充</a:t>
            </a:r>
            <a:r>
              <a:rPr 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Github CLI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(2)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554990" y="1123950"/>
            <a:ext cx="6918960" cy="172466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zh-TW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在欲建立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Local repo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的路徑開啟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cmd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auto">
              <a:lnSpc>
                <a:spcPts val="2360"/>
              </a:lnSpc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gh repo create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auto">
              <a:lnSpc>
                <a:spcPts val="2360"/>
              </a:lnSpc>
            </a:pP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 fontAlgn="auto">
              <a:lnSpc>
                <a:spcPts val="236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cd </a:t>
            </a:r>
            <a:r>
              <a:rPr lang="en-US" altLang="zh-TW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[repo_name]</a:t>
            </a:r>
            <a:endParaRPr lang="en-US" altLang="zh-TW" sz="2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67755" y="390525"/>
            <a:ext cx="6026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400">
                <a:hlinkClick r:id="rId1" action="ppaction://hlinkfile"/>
              </a:rPr>
              <a:t>https://cli.github.com/manual/gh_repo_create</a:t>
            </a:r>
            <a:endParaRPr lang="zh-TW" altLang="en-US" sz="2400">
              <a:hlinkClick r:id="rId1" action="ppaction://hlinkfile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27355" y="2781300"/>
            <a:ext cx="11167110" cy="3737610"/>
            <a:chOff x="673" y="4300"/>
            <a:chExt cx="17586" cy="588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" y="4300"/>
              <a:ext cx="17587" cy="588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919" y="5073"/>
              <a:ext cx="3071" cy="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19" y="7358"/>
              <a:ext cx="3537" cy="4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19" y="9264"/>
              <a:ext cx="7210" cy="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38392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確認是否安裝成功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rcRect l="111" t="-546" r="-111" b="51516"/>
          <a:stretch>
            <a:fillRect/>
          </a:stretch>
        </p:blipFill>
        <p:spPr>
          <a:xfrm>
            <a:off x="1016635" y="1847850"/>
            <a:ext cx="10298430" cy="10267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4333875"/>
            <a:ext cx="4666615" cy="1192530"/>
          </a:xfrm>
          <a:prstGeom prst="rect">
            <a:avLst/>
          </a:prstGeom>
        </p:spPr>
      </p:pic>
      <p:sp>
        <p:nvSpPr>
          <p:cNvPr id="8" name="文本框 57"/>
          <p:cNvSpPr txBox="1"/>
          <p:nvPr/>
        </p:nvSpPr>
        <p:spPr>
          <a:xfrm>
            <a:off x="708025" y="3491230"/>
            <a:ext cx="10151745" cy="48196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VScode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安裝套件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20104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基本指令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818515" y="1358900"/>
            <a:ext cx="10151745" cy="487108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init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：將本機資料夾變成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repository 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status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：查看現在的版本狀態、處在的分支、遠端連線的分支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add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：將資料夾內的東西推到暫存區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commit -m “your commit”: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推到本地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log: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查看各個版本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push: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推到遠端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pull: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從遠端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repo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拉資料到本地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4470" y="2670175"/>
            <a:ext cx="4294505" cy="402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628713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第一步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建立本地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reposity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57"/>
          <p:cNvSpPr txBox="1"/>
          <p:nvPr/>
        </p:nvSpPr>
        <p:spPr>
          <a:xfrm>
            <a:off x="818515" y="1358900"/>
            <a:ext cx="10151745" cy="121348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在欲成為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local repo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的本地端資料夾開啟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cmd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init -&gt;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讓本地端資料夾成為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repository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4147185"/>
            <a:ext cx="4930775" cy="173736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498465" y="47732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5" y="4086860"/>
            <a:ext cx="4923155" cy="17983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69430" y="4831715"/>
            <a:ext cx="4747260" cy="3079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2988945"/>
            <a:ext cx="10488930" cy="520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36487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第二步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新增檔案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5518150" y="190246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190625"/>
            <a:ext cx="4923155" cy="17983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687185" y="824230"/>
            <a:ext cx="5461635" cy="1914525"/>
            <a:chOff x="9206" y="1536"/>
            <a:chExt cx="8601" cy="301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rcRect l="18433" t="15352" r="16215" b="46055"/>
            <a:stretch>
              <a:fillRect/>
            </a:stretch>
          </p:blipFill>
          <p:spPr>
            <a:xfrm>
              <a:off x="9206" y="1536"/>
              <a:ext cx="8601" cy="301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9769" y="2942"/>
              <a:ext cx="7476" cy="4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/>
            </a:p>
          </p:txBody>
        </p:sp>
      </p:grpSp>
      <p:sp>
        <p:nvSpPr>
          <p:cNvPr id="7" name="文本框 57"/>
          <p:cNvSpPr txBox="1"/>
          <p:nvPr/>
        </p:nvSpPr>
        <p:spPr>
          <a:xfrm>
            <a:off x="608330" y="2988945"/>
            <a:ext cx="10151745" cy="48196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status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55" y="3737610"/>
            <a:ext cx="9047480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4342765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第三步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git commit</a:t>
            </a:r>
            <a:endParaRPr lang="en-US" altLang="zh-TW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57"/>
          <p:cNvSpPr txBox="1"/>
          <p:nvPr/>
        </p:nvSpPr>
        <p:spPr>
          <a:xfrm>
            <a:off x="688340" y="1287145"/>
            <a:ext cx="10151745" cy="121348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add .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commit -m “</a:t>
            </a:r>
            <a:r>
              <a:rPr 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your commit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3046730"/>
            <a:ext cx="10440035" cy="224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35" y="343072"/>
            <a:ext cx="213349" cy="55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37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57"/>
          <p:cNvSpPr txBox="1"/>
          <p:nvPr/>
        </p:nvSpPr>
        <p:spPr>
          <a:xfrm>
            <a:off x="427078" y="298023"/>
            <a:ext cx="3648710" cy="677545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第四步</a:t>
            </a:r>
            <a:r>
              <a:rPr lang="en-US" altLang="zh-TW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 </a:t>
            </a:r>
            <a:r>
              <a:rPr lang="zh-TW" altLang="en-US" sz="36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查看版本</a:t>
            </a:r>
            <a:endParaRPr lang="zh-TW" altLang="en-US" sz="36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57"/>
          <p:cNvSpPr txBox="1"/>
          <p:nvPr/>
        </p:nvSpPr>
        <p:spPr>
          <a:xfrm>
            <a:off x="688340" y="1276985"/>
            <a:ext cx="10151745" cy="2310765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log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log -p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git log --stat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3390900"/>
            <a:ext cx="10090785" cy="205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3263</Words>
  <Application>WPS Presentation</Application>
  <PresentationFormat>寬螢幕</PresentationFormat>
  <Paragraphs>284</Paragraphs>
  <Slides>37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新細明體</vt:lpstr>
      <vt:lpstr>Wingdings</vt:lpstr>
      <vt:lpstr>Microsoft YaHei</vt:lpstr>
      <vt:lpstr>Calibri</vt:lpstr>
      <vt:lpstr>Comic Sans MS</vt:lpstr>
      <vt:lpstr>jf open 粉圓 1.1</vt:lpstr>
      <vt:lpstr>Microsoft JhengHei UI</vt:lpstr>
      <vt:lpstr>新細明體</vt:lpstr>
      <vt:lpstr>SimSun</vt:lpstr>
      <vt:lpstr>Arial Unicode MS</vt:lpstr>
      <vt:lpstr>Calibri Light</vt:lpstr>
      <vt:lpstr>等线</vt:lpstr>
      <vt:lpstr>Segoe Print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品齊 潘</dc:creator>
  <cp:lastModifiedBy>chrischris ya</cp:lastModifiedBy>
  <cp:revision>190</cp:revision>
  <dcterms:created xsi:type="dcterms:W3CDTF">2021-12-12T19:33:00Z</dcterms:created>
  <dcterms:modified xsi:type="dcterms:W3CDTF">2022-08-01T01:25:08Z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