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65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2"/>
    <p:restoredTop sz="94714"/>
  </p:normalViewPr>
  <p:slideViewPr>
    <p:cSldViewPr snapToGrid="0" snapToObjects="1">
      <p:cViewPr varScale="1">
        <p:scale>
          <a:sx n="148" d="100"/>
          <a:sy n="148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39172-2D21-7C4C-B63A-BE9E1135FD5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B0D3-8E17-5F4D-B5EE-F10EDDEA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6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7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1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57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0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7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B0D3-8E17-5F4D-B5EE-F10EDDEA362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6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7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3C3A-BD22-D44B-9DA8-98CDBECAA984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D221-5A0A-0D46-82AC-D41D2ED50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Microdata (individuals)</a:t>
            </a:r>
            <a:endParaRPr lang="en-GB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70024"/>
              </p:ext>
            </p:extLst>
          </p:nvPr>
        </p:nvGraphicFramePr>
        <p:xfrm>
          <a:off x="256552" y="2831543"/>
          <a:ext cx="23850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80"/>
                <a:gridCol w="1024135"/>
                <a:gridCol w="956733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54519"/>
              </p:ext>
            </p:extLst>
          </p:nvPr>
        </p:nvGraphicFramePr>
        <p:xfrm>
          <a:off x="1172275" y="729495"/>
          <a:ext cx="336859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76"/>
                <a:gridCol w="923055"/>
                <a:gridCol w="880534"/>
                <a:gridCol w="956732"/>
              </a:tblGrid>
              <a:tr h="20108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2868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2474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2231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3152</a:t>
                      </a:r>
                      <a:endParaRPr lang="en-GB" sz="1200" dirty="0"/>
                    </a:p>
                  </a:txBody>
                  <a:tcPr/>
                </a:tc>
              </a:tr>
              <a:tr h="1568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2473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31498"/>
              </p:ext>
            </p:extLst>
          </p:nvPr>
        </p:nvGraphicFramePr>
        <p:xfrm>
          <a:off x="6371455" y="1258332"/>
          <a:ext cx="26328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12"/>
                <a:gridCol w="658212"/>
                <a:gridCol w="658212"/>
                <a:gridCol w="658212"/>
              </a:tblGrid>
              <a:tr h="2013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0442"/>
              </p:ext>
            </p:extLst>
          </p:nvPr>
        </p:nvGraphicFramePr>
        <p:xfrm>
          <a:off x="9427382" y="1254470"/>
          <a:ext cx="23967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8"/>
                <a:gridCol w="565229"/>
                <a:gridCol w="546538"/>
                <a:gridCol w="630621"/>
              </a:tblGrid>
              <a:tr h="20137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10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137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04303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Constraint_2 (sex)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990167" y="75193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Constraint_1 (age)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44267" y="2374714"/>
            <a:ext cx="778933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0423" y="2374714"/>
            <a:ext cx="1140344" cy="18914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629259" y="2370851"/>
            <a:ext cx="448732" cy="18953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1209515" y="2382364"/>
            <a:ext cx="226840" cy="18838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243669" y="2382439"/>
            <a:ext cx="457198" cy="4143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2800" y="2374714"/>
            <a:ext cx="1022895" cy="4220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4700" y="2374714"/>
            <a:ext cx="952494" cy="4220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9217350" y="1581532"/>
            <a:ext cx="1060875" cy="719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9970652" y="1176153"/>
            <a:ext cx="1375833" cy="455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74536" y="1085108"/>
            <a:ext cx="847450" cy="12080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74536" y="1061904"/>
            <a:ext cx="797442" cy="123129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23411"/>
              </p:ext>
            </p:extLst>
          </p:nvPr>
        </p:nvGraphicFramePr>
        <p:xfrm>
          <a:off x="741022" y="4745921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10608"/>
              </p:ext>
            </p:extLst>
          </p:nvPr>
        </p:nvGraphicFramePr>
        <p:xfrm>
          <a:off x="2922230" y="2831543"/>
          <a:ext cx="200537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43"/>
                <a:gridCol w="736600"/>
                <a:gridCol w="880533"/>
              </a:tblGrid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2391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707887" y="2382439"/>
            <a:ext cx="329277" cy="4053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98312" y="2731028"/>
            <a:ext cx="1570030" cy="459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83983"/>
              </p:ext>
            </p:extLst>
          </p:nvPr>
        </p:nvGraphicFramePr>
        <p:xfrm>
          <a:off x="7154335" y="4308295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3673" y="6440032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726" y="684308"/>
            <a:ext cx="7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ind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037" y="2438116"/>
            <a:ext cx="129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cat_age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6095" y="2438116"/>
            <a:ext cx="11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cat_sex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84940" y="761483"/>
            <a:ext cx="129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con_age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84599" y="751553"/>
            <a:ext cx="112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con_sex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8123" y="236169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Categorise, flatten . . </a:t>
            </a:r>
            <a:r>
              <a:rPr lang="en-GB" smtClean="0">
                <a:solidFill>
                  <a:srgbClr val="FF0000"/>
                </a:solidFill>
              </a:rPr>
              <a:t>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90861" y="1154560"/>
            <a:ext cx="1375833" cy="455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7741687" y="3151644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Check zone ordering, combine </a:t>
            </a:r>
            <a:r>
              <a:rPr lang="en-GB" dirty="0" smtClean="0">
                <a:solidFill>
                  <a:srgbClr val="FF0000"/>
                </a:solidFill>
              </a:rPr>
              <a:t>. . 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8112" y="439623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Combine . . .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Prepare Data (1)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9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45267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19688"/>
              </p:ext>
            </p:extLst>
          </p:nvPr>
        </p:nvGraphicFramePr>
        <p:xfrm>
          <a:off x="6405034" y="4266167"/>
          <a:ext cx="4927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Constraint_1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Constraint_2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Zones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70118"/>
              </p:ext>
            </p:extLst>
          </p:nvPr>
        </p:nvGraphicFramePr>
        <p:xfrm>
          <a:off x="749301" y="3895327"/>
          <a:ext cx="49276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7"/>
                <a:gridCol w="884767"/>
                <a:gridCol w="884767"/>
                <a:gridCol w="884767"/>
                <a:gridCol w="884767"/>
                <a:gridCol w="88476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Variable_1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Variable_2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Individuals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Cat_1b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Cat_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Ind_5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1025"/>
              </p:ext>
            </p:extLst>
          </p:nvPr>
        </p:nvGraphicFramePr>
        <p:xfrm>
          <a:off x="6661660" y="945047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17315"/>
              </p:ext>
            </p:extLst>
          </p:nvPr>
        </p:nvGraphicFramePr>
        <p:xfrm>
          <a:off x="1129882" y="698337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1769" y="2853036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5 individuals, 4 variables (2 x 2 categories)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51398" y="2832245"/>
            <a:ext cx="396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zones, 4 variables (2 x 2 categories)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96487" y="2205583"/>
            <a:ext cx="4120114" cy="60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6803"/>
              </p:ext>
            </p:extLst>
          </p:nvPr>
        </p:nvGraphicFramePr>
        <p:xfrm>
          <a:off x="1221769" y="3259501"/>
          <a:ext cx="35507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Curved Right Arrow 1"/>
          <p:cNvSpPr/>
          <p:nvPr/>
        </p:nvSpPr>
        <p:spPr>
          <a:xfrm>
            <a:off x="672918" y="2460155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1768" y="3862848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nd_agg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8788" y="28761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07" y="51367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0147" y="4125823"/>
            <a:ext cx="35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Test </a:t>
            </a:r>
            <a:r>
              <a:rPr lang="en-GB" dirty="0" err="1" smtClean="0">
                <a:solidFill>
                  <a:srgbClr val="FF0000"/>
                </a:solidFill>
              </a:rPr>
              <a:t>compatability</a:t>
            </a:r>
            <a:r>
              <a:rPr lang="en-GB" dirty="0" smtClean="0">
                <a:solidFill>
                  <a:srgbClr val="FF0000"/>
                </a:solidFill>
              </a:rPr>
              <a:t> by combining </a:t>
            </a:r>
            <a:r>
              <a:rPr lang="en-GB" dirty="0" err="1" smtClean="0">
                <a:solidFill>
                  <a:srgbClr val="FF0000"/>
                </a:solidFill>
              </a:rPr>
              <a:t>ind</a:t>
            </a:r>
            <a:r>
              <a:rPr lang="en-GB" dirty="0" smtClean="0">
                <a:solidFill>
                  <a:srgbClr val="FF0000"/>
                </a:solidFill>
              </a:rPr>
              <a:t> and cons tables . . 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rbind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(cons[1,], 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ind_agg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GB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01596"/>
              </p:ext>
            </p:extLst>
          </p:nvPr>
        </p:nvGraphicFramePr>
        <p:xfrm>
          <a:off x="3868400" y="5169700"/>
          <a:ext cx="4055180" cy="86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cons (Z1)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ind_agg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9588511">
            <a:off x="3514819" y="4111718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1797336">
            <a:off x="8074192" y="3625526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Georgia" charset="0"/>
                <a:ea typeface="Georgia" charset="0"/>
                <a:cs typeface="Georgia" charset="0"/>
              </a:rPr>
              <a:t>Check Data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(1)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9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1025"/>
              </p:ext>
            </p:extLst>
          </p:nvPr>
        </p:nvGraphicFramePr>
        <p:xfrm>
          <a:off x="6661660" y="945047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98659"/>
              </p:ext>
            </p:extLst>
          </p:nvPr>
        </p:nvGraphicFramePr>
        <p:xfrm>
          <a:off x="1129882" y="698337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1769" y="2853036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individuals</a:t>
            </a:r>
            <a:r>
              <a:rPr lang="en-GB" dirty="0">
                <a:solidFill>
                  <a:schemeClr val="bg2"/>
                </a:solidFill>
              </a:rPr>
              <a:t>, 4 variables (2 x 2 categories)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51398" y="2832245"/>
            <a:ext cx="396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zones</a:t>
            </a:r>
            <a:r>
              <a:rPr lang="en-GB" dirty="0" smtClean="0">
                <a:solidFill>
                  <a:schemeClr val="bg2"/>
                </a:solidFill>
              </a:rPr>
              <a:t>, 4 variables (2 x 2 categories)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8788" y="28761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07" y="51367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(1)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4755"/>
              </p:ext>
            </p:extLst>
          </p:nvPr>
        </p:nvGraphicFramePr>
        <p:xfrm>
          <a:off x="4133198" y="4008146"/>
          <a:ext cx="315364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Down Arrow 21"/>
          <p:cNvSpPr/>
          <p:nvPr/>
        </p:nvSpPr>
        <p:spPr>
          <a:xfrm rot="18823369">
            <a:off x="3303193" y="3559658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032194">
            <a:off x="6651482" y="3216438"/>
            <a:ext cx="199828" cy="65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0917141" y="4507940"/>
            <a:ext cx="11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74302"/>
              </p:ext>
            </p:extLst>
          </p:nvPr>
        </p:nvGraphicFramePr>
        <p:xfrm>
          <a:off x="8501175" y="4008146"/>
          <a:ext cx="2264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82"/>
                <a:gridCol w="548640"/>
                <a:gridCol w="620201"/>
                <a:gridCol w="572494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0733" y="450794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Create weight matrix . . .</a:t>
            </a:r>
          </a:p>
        </p:txBody>
      </p:sp>
      <p:sp>
        <p:nvSpPr>
          <p:cNvPr id="17" name="Down Arrow 16"/>
          <p:cNvSpPr/>
          <p:nvPr/>
        </p:nvSpPr>
        <p:spPr>
          <a:xfrm rot="16200000">
            <a:off x="7735985" y="4752654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3515" y="167587"/>
            <a:ext cx="13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1145"/>
              </p:ext>
            </p:extLst>
          </p:nvPr>
        </p:nvGraphicFramePr>
        <p:xfrm>
          <a:off x="6542390" y="1039864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2390" y="575715"/>
            <a:ext cx="11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(2)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38134"/>
              </p:ext>
            </p:extLst>
          </p:nvPr>
        </p:nvGraphicFramePr>
        <p:xfrm>
          <a:off x="1002683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65451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Curved Right Arrow 25"/>
          <p:cNvSpPr/>
          <p:nvPr/>
        </p:nvSpPr>
        <p:spPr>
          <a:xfrm>
            <a:off x="545719" y="2811927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ind_agg0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31005"/>
              </p:ext>
            </p:extLst>
          </p:nvPr>
        </p:nvGraphicFramePr>
        <p:xfrm>
          <a:off x="1098005" y="3611273"/>
          <a:ext cx="35507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1" name="Curved Right Arrow 30"/>
          <p:cNvSpPr/>
          <p:nvPr/>
        </p:nvSpPr>
        <p:spPr>
          <a:xfrm>
            <a:off x="534847" y="4091921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8005" y="3224413"/>
            <a:ext cx="118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nd_agg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4887" y="5788631"/>
            <a:ext cx="11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55452"/>
              </p:ext>
            </p:extLst>
          </p:nvPr>
        </p:nvGraphicFramePr>
        <p:xfrm>
          <a:off x="5637475" y="3971273"/>
          <a:ext cx="2264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82"/>
                <a:gridCol w="548640"/>
                <a:gridCol w="620201"/>
                <a:gridCol w="572494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8412480" y="1328206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514200" y="5123926"/>
            <a:ext cx="280792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62598" y="4245507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85787" y="3004576"/>
                <a:ext cx="2900403" cy="391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1 ∗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1+1+1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GB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 smtClean="0"/>
                  <a:t> = 1.333333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87" y="3004576"/>
                <a:ext cx="2900403" cy="391967"/>
              </a:xfrm>
              <a:prstGeom prst="rect">
                <a:avLst/>
              </a:prstGeom>
              <a:blipFill rotWithShape="0">
                <a:blip r:embed="rId3"/>
                <a:stretch>
                  <a:fillRect l="-2947" t="-87500" b="-1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989886" y="3303565"/>
            <a:ext cx="351584" cy="981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42" idx="7"/>
          </p:cNvCxnSpPr>
          <p:nvPr/>
        </p:nvCxnSpPr>
        <p:spPr>
          <a:xfrm flipH="1">
            <a:off x="6702950" y="1574135"/>
            <a:ext cx="1754943" cy="1419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438262" y="2951619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7931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0703" y="3347438"/>
            <a:ext cx="1116907" cy="9542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101549" y="4245507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37" idx="7"/>
          </p:cNvCxnSpPr>
          <p:nvPr/>
        </p:nvCxnSpPr>
        <p:spPr>
          <a:xfrm flipV="1">
            <a:off x="2753871" y="3391600"/>
            <a:ext cx="3508727" cy="1774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78497" y="3203376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87769" y="30593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Re-weight (age constraint </a:t>
            </a:r>
            <a:r>
              <a:rPr lang="mr-IN" sz="3200" dirty="0" smtClean="0">
                <a:latin typeface="Georgia" charset="0"/>
                <a:ea typeface="Georgia" charset="0"/>
                <a:cs typeface="Georgia" charset="0"/>
              </a:rPr>
              <a:t>–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 1</a:t>
            </a:r>
            <a:r>
              <a:rPr lang="en-GB" sz="3200" baseline="30000" dirty="0" smtClean="0">
                <a:latin typeface="Georgia" charset="0"/>
                <a:ea typeface="Georgia" charset="0"/>
                <a:cs typeface="Georgia" charset="0"/>
              </a:rPr>
              <a:t>st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3200" dirty="0" err="1" smtClean="0">
                <a:latin typeface="Georgia" charset="0"/>
                <a:ea typeface="Georgia" charset="0"/>
                <a:cs typeface="Georgia" charset="0"/>
              </a:rPr>
              <a:t>ind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7" name="Rectangle 56"/>
          <p:cNvSpPr/>
          <p:nvPr/>
        </p:nvSpPr>
        <p:spPr>
          <a:xfrm rot="20022290">
            <a:off x="3756611" y="4021413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colSums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weights)</a:t>
            </a:r>
            <a:endParaRPr lang="en-GB" sz="1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2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3515" y="167587"/>
            <a:ext cx="13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1145"/>
              </p:ext>
            </p:extLst>
          </p:nvPr>
        </p:nvGraphicFramePr>
        <p:xfrm>
          <a:off x="6542390" y="1039864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2390" y="575715"/>
            <a:ext cx="11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(3)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61172"/>
              </p:ext>
            </p:extLst>
          </p:nvPr>
        </p:nvGraphicFramePr>
        <p:xfrm>
          <a:off x="1002683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20420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Curved Right Arrow 25"/>
          <p:cNvSpPr/>
          <p:nvPr/>
        </p:nvSpPr>
        <p:spPr>
          <a:xfrm>
            <a:off x="545719" y="2811927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ind_agg0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58979"/>
              </p:ext>
            </p:extLst>
          </p:nvPr>
        </p:nvGraphicFramePr>
        <p:xfrm>
          <a:off x="1098005" y="3611273"/>
          <a:ext cx="35507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1" name="Curved Right Arrow 30"/>
          <p:cNvSpPr/>
          <p:nvPr/>
        </p:nvSpPr>
        <p:spPr>
          <a:xfrm>
            <a:off x="534847" y="4091921"/>
            <a:ext cx="349410" cy="1159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8005" y="3224413"/>
            <a:ext cx="118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smtClean="0">
                <a:latin typeface="Consolas" charset="0"/>
                <a:ea typeface="Consolas" charset="0"/>
                <a:cs typeface="Consolas" charset="0"/>
              </a:rPr>
              <a:t>nd_agg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4887" y="5788631"/>
            <a:ext cx="11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55452"/>
              </p:ext>
            </p:extLst>
          </p:nvPr>
        </p:nvGraphicFramePr>
        <p:xfrm>
          <a:off x="5637475" y="3971273"/>
          <a:ext cx="2264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82"/>
                <a:gridCol w="548640"/>
                <a:gridCol w="620201"/>
                <a:gridCol w="572494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7591991" y="1327990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1692759" y="5139693"/>
            <a:ext cx="280792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281429" y="4795733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85788" y="3004576"/>
                <a:ext cx="2264618" cy="391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1 ∗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8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1+1</m:t>
                        </m:r>
                      </m:den>
                    </m:f>
                  </m:oMath>
                </a14:m>
                <a:r>
                  <a:rPr lang="en-GB" dirty="0" smtClean="0"/>
                  <a:t> = 4.000000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88" y="3004576"/>
                <a:ext cx="2264618" cy="391967"/>
              </a:xfrm>
              <a:prstGeom prst="rect">
                <a:avLst/>
              </a:prstGeom>
              <a:blipFill rotWithShape="0">
                <a:blip r:embed="rId3"/>
                <a:stretch>
                  <a:fillRect l="-3774" t="-87500" b="-1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0" idx="1"/>
            <a:endCxn id="53" idx="4"/>
          </p:cNvCxnSpPr>
          <p:nvPr/>
        </p:nvCxnSpPr>
        <p:spPr>
          <a:xfrm flipH="1" flipV="1">
            <a:off x="5942820" y="3347438"/>
            <a:ext cx="384022" cy="14904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42" idx="7"/>
          </p:cNvCxnSpPr>
          <p:nvPr/>
        </p:nvCxnSpPr>
        <p:spPr>
          <a:xfrm flipH="1">
            <a:off x="6591530" y="1573919"/>
            <a:ext cx="1045874" cy="1428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26842" y="29599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7931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752522" y="3347438"/>
            <a:ext cx="1443663" cy="1510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101549" y="4786196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37" idx="7"/>
            <a:endCxn id="52" idx="3"/>
          </p:cNvCxnSpPr>
          <p:nvPr/>
        </p:nvCxnSpPr>
        <p:spPr>
          <a:xfrm flipV="1">
            <a:off x="1932430" y="3449305"/>
            <a:ext cx="4333351" cy="1732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78497" y="3203376"/>
            <a:ext cx="596014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87769" y="30593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Re-weight (age constraint </a:t>
            </a:r>
            <a:r>
              <a:rPr lang="mr-IN" sz="3200" dirty="0" smtClean="0">
                <a:latin typeface="Georgia" charset="0"/>
                <a:ea typeface="Georgia" charset="0"/>
                <a:cs typeface="Georgia" charset="0"/>
              </a:rPr>
              <a:t>–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GB" sz="3200" baseline="30000" dirty="0" smtClean="0">
                <a:latin typeface="Georgia" charset="0"/>
                <a:ea typeface="Georgia" charset="0"/>
                <a:cs typeface="Georgia" charset="0"/>
              </a:rPr>
              <a:t>rd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3200" dirty="0" err="1" smtClean="0">
                <a:latin typeface="Georgia" charset="0"/>
                <a:ea typeface="Georgia" charset="0"/>
                <a:cs typeface="Georgia" charset="0"/>
              </a:rPr>
              <a:t>ind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6" name="Rectangle 45"/>
          <p:cNvSpPr/>
          <p:nvPr/>
        </p:nvSpPr>
        <p:spPr>
          <a:xfrm rot="20266737">
            <a:off x="3670373" y="402849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colSums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weights)</a:t>
            </a:r>
            <a:endParaRPr lang="en-GB" sz="1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(4)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4408"/>
              </p:ext>
            </p:extLst>
          </p:nvPr>
        </p:nvGraphicFramePr>
        <p:xfrm>
          <a:off x="1002683" y="1050109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3973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ind_agg1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587697" y="1860887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3587697" y="1311659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69657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accent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accent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accent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accent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accent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Re-aggregate individuals z1 </a:t>
            </a:r>
            <a:r>
              <a:rPr lang="en-GB" sz="3200" dirty="0"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repeat for z2 &amp; z3)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17362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* weights1 (zone 1)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24213"/>
              </p:ext>
            </p:extLst>
          </p:nvPr>
        </p:nvGraphicFramePr>
        <p:xfrm>
          <a:off x="6717362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4.000000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FF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4.000000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7137367" y="2569767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16200000">
            <a:off x="5478645" y="1654496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9714253">
            <a:off x="8859841" y="3307392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012087" y="3147670"/>
            <a:ext cx="2484268" cy="18769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62" y="4999416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587696" y="1585168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5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(4)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33396"/>
              </p:ext>
            </p:extLst>
          </p:nvPr>
        </p:nvGraphicFramePr>
        <p:xfrm>
          <a:off x="1002683" y="1050109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16320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6.333333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4372C4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98005" y="4477595"/>
            <a:ext cx="415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ind_agg1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4744"/>
              </p:ext>
            </p:extLst>
          </p:nvPr>
        </p:nvGraphicFramePr>
        <p:xfrm>
          <a:off x="8504454" y="3966884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tx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4372C4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tx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4372C4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tx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4372C4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chemeClr val="tx1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dirty="0">
                          <a:solidFill>
                            <a:srgbClr val="4372C4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chemeClr val="tx1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dirty="0">
                          <a:solidFill>
                            <a:srgbClr val="4372C4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Re-aggregate individuals z1 </a:t>
            </a:r>
            <a:r>
              <a:rPr lang="en-GB" sz="3200" dirty="0"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repeat for z2 &amp; z3)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17362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* weights1 (zone 1)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18725"/>
              </p:ext>
            </p:extLst>
          </p:nvPr>
        </p:nvGraphicFramePr>
        <p:xfrm>
          <a:off x="6717362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  <a:endParaRPr lang="hr-H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1.000000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nb-NO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333333</a:t>
                      </a:r>
                      <a:endParaRPr lang="nb-NO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  <a:endParaRPr lang="nb-NO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7137367" y="2569767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 rot="16200000">
            <a:off x="5478645" y="1654496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9714253">
            <a:off x="8859841" y="3307392"/>
            <a:ext cx="376206" cy="42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012087" y="3147670"/>
            <a:ext cx="2484268" cy="18769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62" y="5287145"/>
            <a:ext cx="3611145" cy="50516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6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002683" y="671444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* weights1 (zone 1) 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24777"/>
              </p:ext>
            </p:extLst>
          </p:nvPr>
        </p:nvGraphicFramePr>
        <p:xfrm>
          <a:off x="1002683" y="1050109"/>
          <a:ext cx="3933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FF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FF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  <a:endParaRPr lang="nb-NO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52772"/>
              </p:ext>
            </p:extLst>
          </p:nvPr>
        </p:nvGraphicFramePr>
        <p:xfrm>
          <a:off x="8652999" y="3965875"/>
          <a:ext cx="322217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39"/>
                <a:gridCol w="474597"/>
                <a:gridCol w="1044833"/>
                <a:gridCol w="1022506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0.6315789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1.7027027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4.3636364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2.2068966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1.6363636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5.7931034</a:t>
                      </a:r>
                    </a:p>
                  </a:txBody>
                  <a:tcPr marL="24067" marR="24067" marT="19254" marB="19254" anchor="ctr"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64555"/>
              </p:ext>
            </p:extLst>
          </p:nvPr>
        </p:nvGraphicFramePr>
        <p:xfrm>
          <a:off x="5637474" y="3965875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73515" y="167587"/>
            <a:ext cx="13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1145"/>
              </p:ext>
            </p:extLst>
          </p:nvPr>
        </p:nvGraphicFramePr>
        <p:xfrm>
          <a:off x="6542390" y="1039864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42390" y="575715"/>
            <a:ext cx="11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(5)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3836" y="167587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4945"/>
              </p:ext>
            </p:extLst>
          </p:nvPr>
        </p:nvGraphicFramePr>
        <p:xfrm>
          <a:off x="1098005" y="4858247"/>
          <a:ext cx="355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1"/>
                <a:gridCol w="858741"/>
                <a:gridCol w="811033"/>
                <a:gridCol w="811033"/>
                <a:gridCol w="757105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b-NO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6.333333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6.166667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r-H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4.833333</a:t>
                      </a:r>
                    </a:p>
                  </a:txBody>
                  <a:tcPr marL="31750" marR="31750" marT="25400" marB="2540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98005" y="4477595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ind_agg1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4887" y="5788631"/>
            <a:ext cx="125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207610" y="13125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033735" y="13125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85787" y="3004576"/>
                <a:ext cx="2900403" cy="497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∗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6</m:t>
                        </m:r>
                      </m:num>
                      <m:den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6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GB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 smtClean="0"/>
                  <a:t> = 1.2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87" y="3004576"/>
                <a:ext cx="2900403" cy="497765"/>
              </a:xfrm>
              <a:prstGeom prst="rect">
                <a:avLst/>
              </a:prstGeom>
              <a:blipFill rotWithShape="0">
                <a:blip r:embed="rId3"/>
                <a:stretch>
                  <a:fillRect l="-2105" t="-68293" b="-67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989886" y="3303565"/>
            <a:ext cx="351584" cy="981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42" idx="7"/>
          </p:cNvCxnSpPr>
          <p:nvPr/>
        </p:nvCxnSpPr>
        <p:spPr>
          <a:xfrm flipH="1">
            <a:off x="6606158" y="1558443"/>
            <a:ext cx="2646865" cy="1443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41470" y="2959914"/>
            <a:ext cx="310101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8981648" y="5788630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weights2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649155" y="3333355"/>
            <a:ext cx="1558455" cy="9683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101549" y="4245507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V="1">
            <a:off x="3545948" y="3459869"/>
            <a:ext cx="2733294" cy="1701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78497" y="3213940"/>
            <a:ext cx="687933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 rot="16200000">
            <a:off x="5630519" y="3060605"/>
            <a:ext cx="594794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19726741">
            <a:off x="3670373" y="402849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colSums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1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ind_cat</a:t>
            </a:r>
            <a:r>
              <a:rPr lang="en-GB" sz="1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 weights1)</a:t>
            </a:r>
          </a:p>
        </p:txBody>
      </p:sp>
      <p:sp>
        <p:nvSpPr>
          <p:cNvPr id="58" name="Oval 57"/>
          <p:cNvSpPr/>
          <p:nvPr/>
        </p:nvSpPr>
        <p:spPr>
          <a:xfrm>
            <a:off x="6192391" y="4241010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3060215" y="5133510"/>
            <a:ext cx="829630" cy="288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226964" y="6132848"/>
            <a:ext cx="897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Re-weight (sex constraint)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6401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Constraints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33012" y="26246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Microdata (individuals)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81025"/>
              </p:ext>
            </p:extLst>
          </p:nvPr>
        </p:nvGraphicFramePr>
        <p:xfrm>
          <a:off x="6661660" y="945047"/>
          <a:ext cx="4055180" cy="11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36"/>
                <a:gridCol w="811036"/>
                <a:gridCol w="811036"/>
                <a:gridCol w="811036"/>
                <a:gridCol w="811036"/>
              </a:tblGrid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zone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a0.49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a.50.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</a:tr>
              <a:tr h="28812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Zone_3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8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98659"/>
              </p:ext>
            </p:extLst>
          </p:nvPr>
        </p:nvGraphicFramePr>
        <p:xfrm>
          <a:off x="1129882" y="698337"/>
          <a:ext cx="3933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08"/>
                <a:gridCol w="1009570"/>
                <a:gridCol w="948267"/>
                <a:gridCol w="812800"/>
                <a:gridCol w="780085"/>
              </a:tblGrid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id</a:t>
                      </a:r>
                      <a:endParaRPr lang="en-GB" sz="1200" dirty="0"/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ind$age0_49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ind$age50+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ind$sexm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bg1"/>
                          </a:solidFill>
                        </a:rPr>
                        <a:t>ind$sexf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48788" y="28761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ind_cat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07" y="513671"/>
            <a:ext cx="415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cons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1103" y="6099453"/>
            <a:ext cx="373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 smtClean="0">
                <a:latin typeface="Georgia" charset="0"/>
                <a:ea typeface="Georgia" charset="0"/>
                <a:cs typeface="Georgia" charset="0"/>
              </a:rPr>
              <a:t>IPF (-)</a:t>
            </a:r>
            <a:endParaRPr lang="en-GB" sz="3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8735" y="3706181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weights2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3050"/>
              </p:ext>
            </p:extLst>
          </p:nvPr>
        </p:nvGraphicFramePr>
        <p:xfrm>
          <a:off x="1289321" y="4389647"/>
          <a:ext cx="28532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05"/>
                <a:gridCol w="691255"/>
                <a:gridCol w="781418"/>
                <a:gridCol w="721310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300" dirty="0">
                          <a:solidFill>
                            <a:srgbClr val="000000"/>
                          </a:solidFill>
                          <a:effectLst/>
                        </a:rPr>
                        <a:t>2.666667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1.333333</a:t>
                      </a:r>
                    </a:p>
                  </a:txBody>
                  <a:tcPr marL="22626" marR="22626" marT="18100" marB="18100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4.000000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300" dirty="0">
                          <a:solidFill>
                            <a:srgbClr val="000000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22626" marR="22626" marT="18100" marB="1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</a:rPr>
                        <a:t>3.500000</a:t>
                      </a:r>
                    </a:p>
                  </a:txBody>
                  <a:tcPr marL="22626" marR="22626" marT="18100" marB="1810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67503"/>
              </p:ext>
            </p:extLst>
          </p:nvPr>
        </p:nvGraphicFramePr>
        <p:xfrm>
          <a:off x="4403126" y="4389647"/>
          <a:ext cx="322217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39"/>
                <a:gridCol w="474597"/>
                <a:gridCol w="1044833"/>
                <a:gridCol w="1022506"/>
              </a:tblGrid>
              <a:tr h="150879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1]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 , 2]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GB" sz="1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, 3]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372C4"/>
                    </a:solidFill>
                  </a:tcPr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[1,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[2,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1.6842105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0.6486486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[3,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0.6315789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1.7027027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[4,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4.3636364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2.2068966</a:t>
                      </a:r>
                    </a:p>
                  </a:txBody>
                  <a:tcPr marL="24067" marR="24067" marT="19254" marB="19254" anchor="ctr"/>
                </a:tc>
              </a:tr>
              <a:tr h="15087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[5, ]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3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1.6363636</a:t>
                      </a:r>
                    </a:p>
                  </a:txBody>
                  <a:tcPr marL="24067" marR="24067" marT="19254" marB="19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3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5.7931034</a:t>
                      </a:r>
                    </a:p>
                  </a:txBody>
                  <a:tcPr marL="24067" marR="24067" marT="19254" marB="19254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521889" y="3706182"/>
            <a:ext cx="12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weights1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(x0)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2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1703</Words>
  <Application>Microsoft Macintosh PowerPoint</Application>
  <PresentationFormat>Widescreen</PresentationFormat>
  <Paragraphs>1127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Cambria Math</vt:lpstr>
      <vt:lpstr>Consolas</vt:lpstr>
      <vt:lpstr>Georgia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Rushby T.W.</dc:creator>
  <cp:lastModifiedBy>Rushby T.W.</cp:lastModifiedBy>
  <cp:revision>27</cp:revision>
  <dcterms:created xsi:type="dcterms:W3CDTF">2017-10-18T08:13:42Z</dcterms:created>
  <dcterms:modified xsi:type="dcterms:W3CDTF">2017-10-20T13:28:34Z</dcterms:modified>
</cp:coreProperties>
</file>