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AA1D0-B78F-4640-BB57-5ADBC62F8BCD}" type="datetimeFigureOut">
              <a:rPr lang="en-GB" smtClean="0"/>
              <a:t>17/10/2023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67B82-4C45-44DE-8696-5B8F3C1903A4}" type="slidenum">
              <a:rPr lang="en-GB" smtClean="0"/>
              <a:t>‹#›</a:t>
            </a:fld>
            <a:endParaRPr lang="en-GB"/>
          </a:p>
        </p:txBody>
      </p:sp>
    </p:spTree>
    <p:extLst>
      <p:ext uri="{BB962C8B-B14F-4D97-AF65-F5344CB8AC3E}">
        <p14:creationId xmlns:p14="http://schemas.microsoft.com/office/powerpoint/2010/main" val="58706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6A42-1260-494F-F907-990BE0BE9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F5567D-9399-3497-8B84-2B0774D57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0E636A-E369-5FB9-96C0-E627E153F3ED}"/>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A1E61B72-9DD2-4C0C-8DE0-2D1395A3A7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CB0675-408E-727A-B41D-EB9756327297}"/>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363268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BAB5-0571-E3D7-9C69-14D55D47C7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60A3DD-FB6E-D348-660D-B907DCF1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F13600-40AC-0565-F8CF-9A521758695D}"/>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DE1BE6B3-A179-6277-BDD1-C24BC38DD1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C294BC-A8FD-1500-E953-B9CF8B2E216C}"/>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73604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A153F-04BF-A750-BECE-ABA0DEBAA3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AFD0FA-ECC5-4FEE-3A2F-F99F7E8C5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178A8A-88D4-D4E5-28AD-F4FD6C0F4D59}"/>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C6638080-6E51-84C7-3EFE-0858989CE0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597748-6ED8-1762-2384-C29B7CB8821C}"/>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362075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53A7-E54B-CDC2-4846-414A2C24A4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F49E54-E292-382B-5213-891868BB1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2E4F1D-2EC1-F6A4-8803-4CD523D03DC6}"/>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212F3528-9E7D-A387-47EB-4FC9EC1DA1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FC9067-52DC-7A71-7CD8-DE82FE53A48B}"/>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371177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4898-3C1C-2E43-7332-714ED3A5A9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346F86-1A56-A86C-B0E3-F547174C9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92C0A-E6E3-884A-9873-3A8BEA2E9BC9}"/>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8AB91568-277D-32CA-FE63-AAE2348DCC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EBAEE-80E1-29BC-2C5C-D64471BE413C}"/>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164375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E10B-1486-BF39-6DBF-113A3BB49F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119F7E-23BC-69B9-F8E3-E6DF8BBCC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BA1678C-38F9-D6A2-A4DC-AA2421522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4AF53D-25CB-6F3C-76A2-84C63F864AF4}"/>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6" name="Footer Placeholder 5">
            <a:extLst>
              <a:ext uri="{FF2B5EF4-FFF2-40B4-BE49-F238E27FC236}">
                <a16:creationId xmlns:a16="http://schemas.microsoft.com/office/drawing/2014/main" id="{3A89E2B2-7F92-E9B7-E399-EA2F713644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E49E39-89A5-D51D-DAA9-410D315CB759}"/>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41820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B869-641B-A0B9-0575-4588FD8663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30B70E-8F71-226F-899A-30D282FD0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9E0E9A-F446-FF55-AB71-ECB6A8027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E43FDC-F6BA-B13F-957D-36F16E3B5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ED47C-F70E-2059-D060-46EBE78C5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A2B712-8C1D-EF18-A5DE-95A7B81D9B90}"/>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8" name="Footer Placeholder 7">
            <a:extLst>
              <a:ext uri="{FF2B5EF4-FFF2-40B4-BE49-F238E27FC236}">
                <a16:creationId xmlns:a16="http://schemas.microsoft.com/office/drawing/2014/main" id="{A4C986C1-B78B-6D51-079D-38F005AB699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F6C9FC-D42A-F7EC-605C-52F6D90733E0}"/>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172191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75C6-4F48-1E90-C417-FF6707BA37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62E4021-0813-EBF1-9348-AE31FFC62F66}"/>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4" name="Footer Placeholder 3">
            <a:extLst>
              <a:ext uri="{FF2B5EF4-FFF2-40B4-BE49-F238E27FC236}">
                <a16:creationId xmlns:a16="http://schemas.microsoft.com/office/drawing/2014/main" id="{907C470D-E410-DEEC-9E35-8A839115A9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9C5BDB-A169-87D6-47EC-CC443CDAAC2F}"/>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327164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78D4E-8580-B414-1C9D-29DF37B7AFF1}"/>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3" name="Footer Placeholder 2">
            <a:extLst>
              <a:ext uri="{FF2B5EF4-FFF2-40B4-BE49-F238E27FC236}">
                <a16:creationId xmlns:a16="http://schemas.microsoft.com/office/drawing/2014/main" id="{8E9521CE-0838-A82D-A69A-1C98B6FF549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937EA7-C750-EB2D-14C7-D421C72F319A}"/>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261563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C825-11A6-B158-DCAB-33769D1C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BFC1D4-8E0D-BBC9-3BBB-0D426CC1E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4FAEEF8-77ED-B4CB-5552-248F134DA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CD7A1-11CC-DACB-0F12-C7CF0088DC12}"/>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6" name="Footer Placeholder 5">
            <a:extLst>
              <a:ext uri="{FF2B5EF4-FFF2-40B4-BE49-F238E27FC236}">
                <a16:creationId xmlns:a16="http://schemas.microsoft.com/office/drawing/2014/main" id="{23FB5053-09B0-9E9C-A8B6-E447032360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1CF2A-7716-4A9B-C2CA-1786EC490978}"/>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79398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2E25-3DCF-F398-6A96-53124957B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83AA84E-2990-07DB-0152-6CBE908BD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62E434-3D7C-125A-3E28-9D1937677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49B68-4628-8AB4-74B5-0041BEA2FF65}"/>
              </a:ext>
            </a:extLst>
          </p:cNvPr>
          <p:cNvSpPr>
            <a:spLocks noGrp="1"/>
          </p:cNvSpPr>
          <p:nvPr>
            <p:ph type="dt" sz="half" idx="10"/>
          </p:nvPr>
        </p:nvSpPr>
        <p:spPr/>
        <p:txBody>
          <a:bodyPr/>
          <a:lstStyle/>
          <a:p>
            <a:fld id="{DC0218DA-C122-419C-AC0F-8F5D558FE506}" type="datetimeFigureOut">
              <a:rPr lang="en-GB" smtClean="0"/>
              <a:t>17/10/2023</a:t>
            </a:fld>
            <a:endParaRPr lang="en-GB"/>
          </a:p>
        </p:txBody>
      </p:sp>
      <p:sp>
        <p:nvSpPr>
          <p:cNvPr id="6" name="Footer Placeholder 5">
            <a:extLst>
              <a:ext uri="{FF2B5EF4-FFF2-40B4-BE49-F238E27FC236}">
                <a16:creationId xmlns:a16="http://schemas.microsoft.com/office/drawing/2014/main" id="{7977054F-D321-A453-8537-BEA8064D2A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604155-2193-58EB-1D7A-EA2B6CDCB1E8}"/>
              </a:ext>
            </a:extLst>
          </p:cNvPr>
          <p:cNvSpPr>
            <a:spLocks noGrp="1"/>
          </p:cNvSpPr>
          <p:nvPr>
            <p:ph type="sldNum" sz="quarter" idx="12"/>
          </p:nvPr>
        </p:nvSpPr>
        <p:spPr/>
        <p:txBody>
          <a:bodyPr/>
          <a:lstStyle/>
          <a:p>
            <a:fld id="{374DA68B-5C13-4295-992B-4FF295C7CBEF}" type="slidenum">
              <a:rPr lang="en-GB" smtClean="0"/>
              <a:t>‹#›</a:t>
            </a:fld>
            <a:endParaRPr lang="en-GB"/>
          </a:p>
        </p:txBody>
      </p:sp>
    </p:spTree>
    <p:extLst>
      <p:ext uri="{BB962C8B-B14F-4D97-AF65-F5344CB8AC3E}">
        <p14:creationId xmlns:p14="http://schemas.microsoft.com/office/powerpoint/2010/main" val="11627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36A3E-90A7-602F-F9AE-48BD5D579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98F21A-DF0D-66B5-24EF-8D17FA99B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FA07A5-86F0-45C3-BA05-982824F62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18DA-C122-419C-AC0F-8F5D558FE506}" type="datetimeFigureOut">
              <a:rPr lang="en-GB" smtClean="0"/>
              <a:t>17/10/2023</a:t>
            </a:fld>
            <a:endParaRPr lang="en-GB"/>
          </a:p>
        </p:txBody>
      </p:sp>
      <p:sp>
        <p:nvSpPr>
          <p:cNvPr id="5" name="Footer Placeholder 4">
            <a:extLst>
              <a:ext uri="{FF2B5EF4-FFF2-40B4-BE49-F238E27FC236}">
                <a16:creationId xmlns:a16="http://schemas.microsoft.com/office/drawing/2014/main" id="{26EDC17C-C83D-3E04-15C4-8A87AA951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E76CB04-AE17-CFE3-AE89-5CCEC1197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DA68B-5C13-4295-992B-4FF295C7CBEF}" type="slidenum">
              <a:rPr lang="en-GB" smtClean="0"/>
              <a:t>‹#›</a:t>
            </a:fld>
            <a:endParaRPr lang="en-GB"/>
          </a:p>
        </p:txBody>
      </p:sp>
    </p:spTree>
    <p:extLst>
      <p:ext uri="{BB962C8B-B14F-4D97-AF65-F5344CB8AC3E}">
        <p14:creationId xmlns:p14="http://schemas.microsoft.com/office/powerpoint/2010/main" val="392635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FE40-3ED3-A991-9B9A-54F534563FA7}"/>
              </a:ext>
            </a:extLst>
          </p:cNvPr>
          <p:cNvSpPr>
            <a:spLocks noGrp="1"/>
          </p:cNvSpPr>
          <p:nvPr>
            <p:ph type="ctrTitle"/>
          </p:nvPr>
        </p:nvSpPr>
        <p:spPr/>
        <p:txBody>
          <a:bodyPr>
            <a:normAutofit/>
          </a:bodyPr>
          <a:lstStyle/>
          <a:p>
            <a:r>
              <a:rPr lang="en-GB" sz="4000" dirty="0">
                <a:latin typeface="+mn-lt"/>
              </a:rPr>
              <a:t>BRIEF ANALYSIS OF THE GAME BETWEEN PLYMOUTH ARGYLE AWAY TO HULL CITY</a:t>
            </a:r>
            <a:br>
              <a:rPr lang="en-GB" sz="4000" dirty="0">
                <a:latin typeface="+mn-lt"/>
              </a:rPr>
            </a:br>
            <a:r>
              <a:rPr lang="en-GB" sz="4000" dirty="0">
                <a:latin typeface="+mn-lt"/>
              </a:rPr>
              <a:t>ON 30 SEPTEMBER 2023</a:t>
            </a:r>
          </a:p>
        </p:txBody>
      </p:sp>
      <p:sp>
        <p:nvSpPr>
          <p:cNvPr id="3" name="Subtitle 2">
            <a:extLst>
              <a:ext uri="{FF2B5EF4-FFF2-40B4-BE49-F238E27FC236}">
                <a16:creationId xmlns:a16="http://schemas.microsoft.com/office/drawing/2014/main" id="{BF646671-93C7-A371-6DB4-590E2110ED4B}"/>
              </a:ext>
            </a:extLst>
          </p:cNvPr>
          <p:cNvSpPr>
            <a:spLocks noGrp="1"/>
          </p:cNvSpPr>
          <p:nvPr>
            <p:ph type="subTitle" idx="1"/>
          </p:nvPr>
        </p:nvSpPr>
        <p:spPr>
          <a:xfrm>
            <a:off x="1524000" y="3816643"/>
            <a:ext cx="9144000" cy="1655762"/>
          </a:xfrm>
        </p:spPr>
        <p:txBody>
          <a:bodyPr/>
          <a:lstStyle/>
          <a:p>
            <a:r>
              <a:rPr lang="en-GB" dirty="0"/>
              <a:t>	</a:t>
            </a:r>
          </a:p>
          <a:p>
            <a:r>
              <a:rPr lang="en-GB" dirty="0"/>
              <a:t>DATA FROM STATSBOMB</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1211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BDD4-7EB0-EC85-9C91-BA04382B0702}"/>
              </a:ext>
            </a:extLst>
          </p:cNvPr>
          <p:cNvSpPr>
            <a:spLocks noGrp="1"/>
          </p:cNvSpPr>
          <p:nvPr>
            <p:ph type="title"/>
          </p:nvPr>
        </p:nvSpPr>
        <p:spPr>
          <a:xfrm>
            <a:off x="838200" y="365126"/>
            <a:ext cx="10515600" cy="530614"/>
          </a:xfrm>
        </p:spPr>
        <p:txBody>
          <a:bodyPr>
            <a:normAutofit/>
          </a:bodyPr>
          <a:lstStyle/>
          <a:p>
            <a:pPr algn="ctr"/>
            <a:r>
              <a:rPr lang="en-GB" sz="2400" dirty="0">
                <a:latin typeface="+mn-lt"/>
              </a:rPr>
              <a:t>RISKY PASSES BY TEAM</a:t>
            </a:r>
          </a:p>
        </p:txBody>
      </p:sp>
      <p:pic>
        <p:nvPicPr>
          <p:cNvPr id="6" name="Content Placeholder 5">
            <a:extLst>
              <a:ext uri="{FF2B5EF4-FFF2-40B4-BE49-F238E27FC236}">
                <a16:creationId xmlns:a16="http://schemas.microsoft.com/office/drawing/2014/main" id="{2742CF05-9A2F-E71D-28C0-C23F0D5071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50505" y="1110343"/>
            <a:ext cx="6699381" cy="5747657"/>
          </a:xfrm>
        </p:spPr>
      </p:pic>
      <p:sp>
        <p:nvSpPr>
          <p:cNvPr id="4" name="Content Placeholder 3">
            <a:extLst>
              <a:ext uri="{FF2B5EF4-FFF2-40B4-BE49-F238E27FC236}">
                <a16:creationId xmlns:a16="http://schemas.microsoft.com/office/drawing/2014/main" id="{672F785B-45E5-4DDB-C6CB-570DF6386ED1}"/>
              </a:ext>
            </a:extLst>
          </p:cNvPr>
          <p:cNvSpPr>
            <a:spLocks noGrp="1"/>
          </p:cNvSpPr>
          <p:nvPr>
            <p:ph sz="half" idx="2"/>
          </p:nvPr>
        </p:nvSpPr>
        <p:spPr>
          <a:xfrm>
            <a:off x="7567126" y="1110343"/>
            <a:ext cx="3786673" cy="5066620"/>
          </a:xfrm>
        </p:spPr>
        <p:txBody>
          <a:bodyPr>
            <a:normAutofit/>
          </a:bodyPr>
          <a:lstStyle/>
          <a:p>
            <a:pPr marL="0" indent="0">
              <a:buNone/>
            </a:pPr>
            <a:r>
              <a:rPr lang="en-GB" sz="2000" b="0" i="0" dirty="0">
                <a:solidFill>
                  <a:srgbClr val="374151"/>
                </a:solidFill>
                <a:effectLst/>
              </a:rPr>
              <a:t>A comparative study highlighting teams with the most daring passes, offering insights into tactical approaches.</a:t>
            </a:r>
          </a:p>
          <a:p>
            <a:pPr marL="0" indent="0">
              <a:buNone/>
            </a:pPr>
            <a:r>
              <a:rPr lang="en-GB" sz="2000" dirty="0">
                <a:solidFill>
                  <a:srgbClr val="374151"/>
                </a:solidFill>
              </a:rPr>
              <a:t>Evidently by ratio of total completed passes to total risky passes, even though both teams had the same amounts of risky passes at 28 each, Argyle looked to have taken the most risky passes by ratio.</a:t>
            </a:r>
          </a:p>
          <a:p>
            <a:pPr marL="0" indent="0">
              <a:buNone/>
            </a:pPr>
            <a:r>
              <a:rPr lang="en-GB" sz="2000" dirty="0">
                <a:solidFill>
                  <a:srgbClr val="374151"/>
                </a:solidFill>
              </a:rPr>
              <a:t>This highlights a daring strategy from the Manager.</a:t>
            </a:r>
            <a:endParaRPr lang="en-GB" sz="2000" dirty="0"/>
          </a:p>
        </p:txBody>
      </p:sp>
    </p:spTree>
    <p:extLst>
      <p:ext uri="{BB962C8B-B14F-4D97-AF65-F5344CB8AC3E}">
        <p14:creationId xmlns:p14="http://schemas.microsoft.com/office/powerpoint/2010/main" val="200103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8902-792D-C5BB-E603-FCBDD8447F03}"/>
              </a:ext>
            </a:extLst>
          </p:cNvPr>
          <p:cNvSpPr>
            <a:spLocks noGrp="1"/>
          </p:cNvSpPr>
          <p:nvPr>
            <p:ph type="title"/>
          </p:nvPr>
        </p:nvSpPr>
        <p:spPr>
          <a:xfrm>
            <a:off x="838200" y="365125"/>
            <a:ext cx="10515600" cy="549275"/>
          </a:xfrm>
        </p:spPr>
        <p:txBody>
          <a:bodyPr>
            <a:normAutofit/>
          </a:bodyPr>
          <a:lstStyle/>
          <a:p>
            <a:pPr algn="ctr"/>
            <a:r>
              <a:rPr lang="en-GB" sz="2000" b="1" dirty="0">
                <a:latin typeface="+mn-lt"/>
              </a:rPr>
              <a:t>PLAYERS RECEIVING MOST PASSES FOR EACH TEAM</a:t>
            </a:r>
          </a:p>
        </p:txBody>
      </p:sp>
      <p:pic>
        <p:nvPicPr>
          <p:cNvPr id="6" name="Content Placeholder 5" descr="A screenshot of a graph&#10;&#10;Description automatically generated">
            <a:extLst>
              <a:ext uri="{FF2B5EF4-FFF2-40B4-BE49-F238E27FC236}">
                <a16:creationId xmlns:a16="http://schemas.microsoft.com/office/drawing/2014/main" id="{7C469E4B-FBFF-38E6-6D6B-F6EDA314BE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135" y="1240971"/>
            <a:ext cx="6372808" cy="5113175"/>
          </a:xfrm>
        </p:spPr>
      </p:pic>
      <p:sp>
        <p:nvSpPr>
          <p:cNvPr id="4" name="Content Placeholder 3">
            <a:extLst>
              <a:ext uri="{FF2B5EF4-FFF2-40B4-BE49-F238E27FC236}">
                <a16:creationId xmlns:a16="http://schemas.microsoft.com/office/drawing/2014/main" id="{C5C2DD2C-FFC3-124E-31DA-42F411616974}"/>
              </a:ext>
            </a:extLst>
          </p:cNvPr>
          <p:cNvSpPr>
            <a:spLocks noGrp="1"/>
          </p:cNvSpPr>
          <p:nvPr>
            <p:ph sz="half" idx="2"/>
          </p:nvPr>
        </p:nvSpPr>
        <p:spPr>
          <a:xfrm>
            <a:off x="7352522" y="1340434"/>
            <a:ext cx="4001278" cy="4351338"/>
          </a:xfrm>
        </p:spPr>
        <p:txBody>
          <a:bodyPr>
            <a:normAutofit/>
          </a:bodyPr>
          <a:lstStyle/>
          <a:p>
            <a:pPr marL="0" indent="0">
              <a:buNone/>
            </a:pPr>
            <a:r>
              <a:rPr lang="en-GB" sz="2000" dirty="0">
                <a:solidFill>
                  <a:srgbClr val="374151"/>
                </a:solidFill>
              </a:rPr>
              <a:t>This visual helps to identify</a:t>
            </a:r>
            <a:r>
              <a:rPr lang="en-GB" sz="2000" b="0" i="0" dirty="0">
                <a:solidFill>
                  <a:srgbClr val="374151"/>
                </a:solidFill>
                <a:effectLst/>
              </a:rPr>
              <a:t> the players receiving the highest number of passes, showcasing their pivotal role in their respective teams.</a:t>
            </a:r>
          </a:p>
          <a:p>
            <a:pPr marL="0" indent="0">
              <a:buNone/>
            </a:pPr>
            <a:r>
              <a:rPr lang="en-GB" sz="2000" dirty="0">
                <a:solidFill>
                  <a:srgbClr val="374151"/>
                </a:solidFill>
              </a:rPr>
              <a:t>For Argyle Morgan Whitaker received the most passes at 43, by Ryan Hardie at 37.</a:t>
            </a:r>
            <a:endParaRPr lang="en-GB" sz="2000" dirty="0"/>
          </a:p>
        </p:txBody>
      </p:sp>
    </p:spTree>
    <p:extLst>
      <p:ext uri="{BB962C8B-B14F-4D97-AF65-F5344CB8AC3E}">
        <p14:creationId xmlns:p14="http://schemas.microsoft.com/office/powerpoint/2010/main" val="115558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C3A4-7C4B-FEDF-A38C-64FBA5508AD5}"/>
              </a:ext>
            </a:extLst>
          </p:cNvPr>
          <p:cNvSpPr>
            <a:spLocks noGrp="1"/>
          </p:cNvSpPr>
          <p:nvPr>
            <p:ph type="title"/>
          </p:nvPr>
        </p:nvSpPr>
        <p:spPr>
          <a:xfrm>
            <a:off x="838200" y="365126"/>
            <a:ext cx="10515600" cy="474630"/>
          </a:xfrm>
        </p:spPr>
        <p:txBody>
          <a:bodyPr>
            <a:normAutofit/>
          </a:bodyPr>
          <a:lstStyle/>
          <a:p>
            <a:pPr algn="ctr"/>
            <a:r>
              <a:rPr lang="en-GB" sz="2400" b="1" dirty="0">
                <a:latin typeface="+mn-lt"/>
              </a:rPr>
              <a:t>PLAYER WITH MOST DUELS WON</a:t>
            </a:r>
          </a:p>
        </p:txBody>
      </p:sp>
      <p:pic>
        <p:nvPicPr>
          <p:cNvPr id="6" name="Content Placeholder 5" descr="A screenshot of a graph&#10;&#10;Description automatically generated">
            <a:extLst>
              <a:ext uri="{FF2B5EF4-FFF2-40B4-BE49-F238E27FC236}">
                <a16:creationId xmlns:a16="http://schemas.microsoft.com/office/drawing/2014/main" id="{25EFB9C5-24B6-ED58-12FC-A35BBE744C1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065124"/>
            <a:ext cx="6309049" cy="5427750"/>
          </a:xfrm>
        </p:spPr>
      </p:pic>
      <p:sp>
        <p:nvSpPr>
          <p:cNvPr id="4" name="Content Placeholder 3">
            <a:extLst>
              <a:ext uri="{FF2B5EF4-FFF2-40B4-BE49-F238E27FC236}">
                <a16:creationId xmlns:a16="http://schemas.microsoft.com/office/drawing/2014/main" id="{EC35EC2C-0A2A-CE24-560E-9817D4442EAB}"/>
              </a:ext>
            </a:extLst>
          </p:cNvPr>
          <p:cNvSpPr>
            <a:spLocks noGrp="1"/>
          </p:cNvSpPr>
          <p:nvPr>
            <p:ph sz="half" idx="2"/>
          </p:nvPr>
        </p:nvSpPr>
        <p:spPr>
          <a:xfrm>
            <a:off x="7557796" y="951722"/>
            <a:ext cx="3796004" cy="5225241"/>
          </a:xfrm>
        </p:spPr>
        <p:txBody>
          <a:bodyPr>
            <a:normAutofit fontScale="92500" lnSpcReduction="10000"/>
          </a:bodyPr>
          <a:lstStyle/>
          <a:p>
            <a:pPr marL="0" indent="0">
              <a:buNone/>
            </a:pPr>
            <a:r>
              <a:rPr lang="en-GB" sz="2000" dirty="0">
                <a:solidFill>
                  <a:srgbClr val="374151"/>
                </a:solidFill>
              </a:rPr>
              <a:t>This visualisation identifies</a:t>
            </a:r>
            <a:r>
              <a:rPr lang="en-GB" sz="2000" b="0" i="0" dirty="0">
                <a:solidFill>
                  <a:srgbClr val="374151"/>
                </a:solidFill>
                <a:effectLst/>
              </a:rPr>
              <a:t> the player excelling in winning the most duels, based on interceptions and one on one duels, this showcases defensive prowess and ball winning capability.</a:t>
            </a:r>
          </a:p>
          <a:p>
            <a:pPr marL="0" indent="0">
              <a:buNone/>
            </a:pPr>
            <a:r>
              <a:rPr lang="en-GB" sz="2000" dirty="0">
                <a:solidFill>
                  <a:srgbClr val="374151"/>
                </a:solidFill>
              </a:rPr>
              <a:t>Plymouth Argyle has five ball winners in this regard on this visual to Hull City’s 4 which affirms Plymouth Argyle’s defensive dominance over the home side.</a:t>
            </a:r>
          </a:p>
          <a:p>
            <a:pPr marL="0" indent="0">
              <a:buNone/>
            </a:pPr>
            <a:r>
              <a:rPr lang="en-GB" sz="2000" dirty="0">
                <a:solidFill>
                  <a:srgbClr val="374151"/>
                </a:solidFill>
              </a:rPr>
              <a:t>Top of the list for Plymouth Argyle are Finn Azaz and Joe Edwards who tied at 2 each to help their team to be assured defensively.</a:t>
            </a:r>
          </a:p>
          <a:p>
            <a:pPr marL="0" indent="0">
              <a:buNone/>
            </a:pPr>
            <a:r>
              <a:rPr lang="en-GB" sz="2000" dirty="0">
                <a:solidFill>
                  <a:srgbClr val="374151"/>
                </a:solidFill>
              </a:rPr>
              <a:t>N.B. A calculated measure or DAX function was use to obtain this insight on </a:t>
            </a:r>
            <a:r>
              <a:rPr lang="en-GB" sz="2000" dirty="0" err="1">
                <a:solidFill>
                  <a:srgbClr val="374151"/>
                </a:solidFill>
              </a:rPr>
              <a:t>PowerBI</a:t>
            </a:r>
            <a:r>
              <a:rPr lang="en-GB" sz="2000" dirty="0">
                <a:solidFill>
                  <a:srgbClr val="374151"/>
                </a:solidFill>
              </a:rPr>
              <a:t> by filtering the ‘won’ count in the ‘outcome’ column.</a:t>
            </a:r>
            <a:endParaRPr lang="en-GB" sz="2000" dirty="0"/>
          </a:p>
        </p:txBody>
      </p:sp>
    </p:spTree>
    <p:extLst>
      <p:ext uri="{BB962C8B-B14F-4D97-AF65-F5344CB8AC3E}">
        <p14:creationId xmlns:p14="http://schemas.microsoft.com/office/powerpoint/2010/main" val="312205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F9B0-766B-2177-8D3A-21CAC90A5B88}"/>
              </a:ext>
            </a:extLst>
          </p:cNvPr>
          <p:cNvSpPr>
            <a:spLocks noGrp="1"/>
          </p:cNvSpPr>
          <p:nvPr>
            <p:ph type="title"/>
          </p:nvPr>
        </p:nvSpPr>
        <p:spPr>
          <a:xfrm>
            <a:off x="838200" y="365126"/>
            <a:ext cx="10515600" cy="838524"/>
          </a:xfrm>
        </p:spPr>
        <p:txBody>
          <a:bodyPr>
            <a:normAutofit/>
          </a:bodyPr>
          <a:lstStyle/>
          <a:p>
            <a:pPr algn="ctr"/>
            <a:r>
              <a:rPr lang="en-GB" sz="2400" dirty="0">
                <a:latin typeface="+mn-lt"/>
              </a:rPr>
              <a:t>CONCLUSION</a:t>
            </a:r>
          </a:p>
        </p:txBody>
      </p:sp>
      <p:sp>
        <p:nvSpPr>
          <p:cNvPr id="3" name="Content Placeholder 2">
            <a:extLst>
              <a:ext uri="{FF2B5EF4-FFF2-40B4-BE49-F238E27FC236}">
                <a16:creationId xmlns:a16="http://schemas.microsoft.com/office/drawing/2014/main" id="{C107F800-704D-56AD-9CE3-C0BFFAF3A718}"/>
              </a:ext>
            </a:extLst>
          </p:cNvPr>
          <p:cNvSpPr>
            <a:spLocks noGrp="1"/>
          </p:cNvSpPr>
          <p:nvPr>
            <p:ph idx="1"/>
          </p:nvPr>
        </p:nvSpPr>
        <p:spPr/>
        <p:txBody>
          <a:bodyPr>
            <a:normAutofit/>
          </a:bodyPr>
          <a:lstStyle/>
          <a:p>
            <a:r>
              <a:rPr lang="en-GB" sz="2400" dirty="0"/>
              <a:t>Overall the game in its entirety was a close affair with the possession not telling most of the story as Plymouth Argyle did enough in terms of strategy to gain something out of a game that could have gone either ways.</a:t>
            </a:r>
          </a:p>
          <a:p>
            <a:r>
              <a:rPr lang="en-GB" sz="2400" dirty="0"/>
              <a:t>Playing away from home they were astute defensively and they were willing to take initiative to win the game as they were not trying to be conservative or safe with their passes, showing bravery </a:t>
            </a:r>
            <a:r>
              <a:rPr lang="en-GB" sz="2400"/>
              <a:t>and desire.</a:t>
            </a:r>
          </a:p>
        </p:txBody>
      </p:sp>
    </p:spTree>
    <p:extLst>
      <p:ext uri="{BB962C8B-B14F-4D97-AF65-F5344CB8AC3E}">
        <p14:creationId xmlns:p14="http://schemas.microsoft.com/office/powerpoint/2010/main" val="181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B80E0-806C-A71E-53DB-2C78625580D6}"/>
              </a:ext>
            </a:extLst>
          </p:cNvPr>
          <p:cNvSpPr txBox="1"/>
          <p:nvPr/>
        </p:nvSpPr>
        <p:spPr>
          <a:xfrm>
            <a:off x="1166327" y="839755"/>
            <a:ext cx="9647853" cy="3693319"/>
          </a:xfrm>
          <a:prstGeom prst="rect">
            <a:avLst/>
          </a:prstGeom>
          <a:noFill/>
        </p:spPr>
        <p:txBody>
          <a:bodyPr wrap="square" rtlCol="0">
            <a:spAutoFit/>
          </a:bodyPr>
          <a:lstStyle/>
          <a:p>
            <a:pPr algn="ctr"/>
            <a:r>
              <a:rPr lang="en-GB" sz="2400" b="1" dirty="0">
                <a:solidFill>
                  <a:srgbClr val="374151"/>
                </a:solidFill>
                <a:effectLst/>
                <a:latin typeface="+mj-lt"/>
              </a:rPr>
              <a:t>Welcome and Introduction</a:t>
            </a:r>
          </a:p>
          <a:p>
            <a:pPr algn="l"/>
            <a:endParaRPr lang="en-GB" sz="2400" b="0" dirty="0">
              <a:solidFill>
                <a:srgbClr val="374151"/>
              </a:solidFill>
              <a:effectLst/>
              <a:latin typeface="+mj-lt"/>
            </a:endParaRPr>
          </a:p>
          <a:p>
            <a:pPr algn="l"/>
            <a:r>
              <a:rPr lang="en-GB" sz="2400" b="0" dirty="0">
                <a:solidFill>
                  <a:srgbClr val="374151"/>
                </a:solidFill>
                <a:effectLst/>
                <a:latin typeface="+mj-lt"/>
              </a:rPr>
              <a:t>Welcome to our Data-Driven Analysis of Football Performance Presentation! Today, we delve into the intricate world of football analytics, exploring the power of data in understanding player and team performance. With insights sourced from </a:t>
            </a:r>
            <a:r>
              <a:rPr lang="en-GB" sz="2400" b="1" dirty="0" err="1">
                <a:solidFill>
                  <a:srgbClr val="374151"/>
                </a:solidFill>
                <a:effectLst/>
                <a:latin typeface="+mj-lt"/>
              </a:rPr>
              <a:t>Statsbomb</a:t>
            </a:r>
            <a:r>
              <a:rPr lang="en-GB" sz="2400" b="0" dirty="0">
                <a:solidFill>
                  <a:srgbClr val="374151"/>
                </a:solidFill>
                <a:effectLst/>
                <a:latin typeface="+mj-lt"/>
              </a:rPr>
              <a:t>, a leading authority in sports data, we have conducted some analysis to uncover valuable insights into the dynamics of the football match between Plymouth Argyle VS Hull City on the 30 September 2023.</a:t>
            </a:r>
          </a:p>
          <a:p>
            <a:endParaRPr lang="en-GB" dirty="0"/>
          </a:p>
        </p:txBody>
      </p:sp>
    </p:spTree>
    <p:extLst>
      <p:ext uri="{BB962C8B-B14F-4D97-AF65-F5344CB8AC3E}">
        <p14:creationId xmlns:p14="http://schemas.microsoft.com/office/powerpoint/2010/main" val="258379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9A771-2735-E766-5642-8B049B3F68B2}"/>
              </a:ext>
            </a:extLst>
          </p:cNvPr>
          <p:cNvSpPr txBox="1"/>
          <p:nvPr/>
        </p:nvSpPr>
        <p:spPr>
          <a:xfrm flipH="1">
            <a:off x="1280937" y="1130548"/>
            <a:ext cx="9630126" cy="2954655"/>
          </a:xfrm>
          <a:prstGeom prst="rect">
            <a:avLst/>
          </a:prstGeom>
          <a:noFill/>
        </p:spPr>
        <p:txBody>
          <a:bodyPr wrap="square" rtlCol="0">
            <a:spAutoFit/>
          </a:bodyPr>
          <a:lstStyle/>
          <a:p>
            <a:pPr algn="ctr"/>
            <a:r>
              <a:rPr lang="en-GB" sz="2400" b="1" i="0" dirty="0">
                <a:solidFill>
                  <a:srgbClr val="374151"/>
                </a:solidFill>
                <a:effectLst/>
              </a:rPr>
              <a:t>What is </a:t>
            </a:r>
            <a:r>
              <a:rPr lang="en-GB" sz="2400" b="1" i="0" dirty="0" err="1">
                <a:solidFill>
                  <a:srgbClr val="374151"/>
                </a:solidFill>
                <a:effectLst/>
              </a:rPr>
              <a:t>Statsbomb</a:t>
            </a:r>
            <a:r>
              <a:rPr lang="en-GB" sz="2400" b="1" i="0" dirty="0">
                <a:solidFill>
                  <a:srgbClr val="374151"/>
                </a:solidFill>
                <a:effectLst/>
              </a:rPr>
              <a:t>?</a:t>
            </a:r>
          </a:p>
          <a:p>
            <a:pPr algn="ctr"/>
            <a:endParaRPr lang="en-GB" sz="2400" b="0" i="0" dirty="0">
              <a:solidFill>
                <a:srgbClr val="374151"/>
              </a:solidFill>
              <a:effectLst/>
            </a:endParaRPr>
          </a:p>
          <a:p>
            <a:pPr algn="l"/>
            <a:r>
              <a:rPr lang="en-GB" sz="2400" b="0" i="0" dirty="0" err="1">
                <a:solidFill>
                  <a:srgbClr val="374151"/>
                </a:solidFill>
                <a:effectLst/>
              </a:rPr>
              <a:t>Statsbomb</a:t>
            </a:r>
            <a:r>
              <a:rPr lang="en-GB" sz="2400" b="0" i="0" dirty="0">
                <a:solidFill>
                  <a:srgbClr val="374151"/>
                </a:solidFill>
                <a:effectLst/>
              </a:rPr>
              <a:t> stands as a pivotal player in the realm of sports analytics, providing cutting-edge and reliable football data. Their extensive database comprises a wealth of information, ranging from player statistics to intricate match details. Utilizing this rich source, analysis has been undertaken to offer a glimpse into the fascinating world of football analytics.</a:t>
            </a:r>
          </a:p>
          <a:p>
            <a:endParaRPr lang="en-GB" dirty="0"/>
          </a:p>
        </p:txBody>
      </p:sp>
    </p:spTree>
    <p:extLst>
      <p:ext uri="{BB962C8B-B14F-4D97-AF65-F5344CB8AC3E}">
        <p14:creationId xmlns:p14="http://schemas.microsoft.com/office/powerpoint/2010/main" val="406477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8D1A4-853D-BFF3-66BB-20D04FECDD96}"/>
              </a:ext>
            </a:extLst>
          </p:cNvPr>
          <p:cNvSpPr txBox="1"/>
          <p:nvPr/>
        </p:nvSpPr>
        <p:spPr>
          <a:xfrm flipH="1">
            <a:off x="1777014" y="550507"/>
            <a:ext cx="8637971" cy="6001643"/>
          </a:xfrm>
          <a:prstGeom prst="rect">
            <a:avLst/>
          </a:prstGeom>
          <a:noFill/>
        </p:spPr>
        <p:txBody>
          <a:bodyPr wrap="square" rtlCol="0">
            <a:spAutoFit/>
          </a:bodyPr>
          <a:lstStyle/>
          <a:p>
            <a:pPr algn="ctr"/>
            <a:r>
              <a:rPr lang="en-GB" sz="2400" b="1" i="0" dirty="0">
                <a:solidFill>
                  <a:srgbClr val="374151"/>
                </a:solidFill>
                <a:effectLst/>
              </a:rPr>
              <a:t>Methodology</a:t>
            </a:r>
            <a:endParaRPr lang="en-GB" sz="2400" b="0" i="0" dirty="0">
              <a:solidFill>
                <a:srgbClr val="374151"/>
              </a:solidFill>
              <a:effectLst/>
            </a:endParaRPr>
          </a:p>
          <a:p>
            <a:pPr algn="l"/>
            <a:r>
              <a:rPr lang="en-GB" sz="2400" b="0" i="0" dirty="0">
                <a:solidFill>
                  <a:srgbClr val="374151"/>
                </a:solidFill>
                <a:effectLst/>
              </a:rPr>
              <a:t>In this analysis, we harnessed the power of </a:t>
            </a:r>
            <a:r>
              <a:rPr lang="en-GB" sz="2400" b="1" i="0" dirty="0" err="1">
                <a:solidFill>
                  <a:srgbClr val="374151"/>
                </a:solidFill>
                <a:effectLst/>
              </a:rPr>
              <a:t>PowerBI</a:t>
            </a:r>
            <a:r>
              <a:rPr lang="en-GB" sz="2400" b="0" i="0" dirty="0">
                <a:solidFill>
                  <a:srgbClr val="374151"/>
                </a:solidFill>
                <a:effectLst/>
              </a:rPr>
              <a:t> to dissect and visualize the data obtained from </a:t>
            </a:r>
            <a:r>
              <a:rPr lang="en-GB" sz="2400" b="0" i="0" dirty="0" err="1">
                <a:solidFill>
                  <a:srgbClr val="374151"/>
                </a:solidFill>
                <a:effectLst/>
              </a:rPr>
              <a:t>Statsbomb</a:t>
            </a:r>
            <a:r>
              <a:rPr lang="en-GB" sz="2400" b="0" i="0" dirty="0">
                <a:solidFill>
                  <a:srgbClr val="374151"/>
                </a:solidFill>
                <a:effectLst/>
              </a:rPr>
              <a:t>. Employing functions such as bins, we streamlined the dataset by grouping data points, ensuring a clear and concise analysis. The </a:t>
            </a:r>
            <a:r>
              <a:rPr lang="en-GB" sz="2400" b="1" i="0" dirty="0">
                <a:solidFill>
                  <a:srgbClr val="374151"/>
                </a:solidFill>
                <a:effectLst/>
              </a:rPr>
              <a:t>DAX/Measure</a:t>
            </a:r>
            <a:r>
              <a:rPr lang="en-GB" sz="2400" b="0" i="0" dirty="0">
                <a:solidFill>
                  <a:srgbClr val="374151"/>
                </a:solidFill>
                <a:effectLst/>
              </a:rPr>
              <a:t> function was implemented in simplifying and filtering the data, enabling us to focus on specific outcomes, notably 'won' within the 'outcome' column. This meticulous approach allows us to identify the players and teams that excelled in winning the ball back through dwell and interception.</a:t>
            </a:r>
          </a:p>
          <a:p>
            <a:pPr algn="l"/>
            <a:r>
              <a:rPr lang="en-GB" sz="2400" b="0" i="0" dirty="0">
                <a:solidFill>
                  <a:srgbClr val="374151"/>
                </a:solidFill>
                <a:effectLst/>
              </a:rPr>
              <a:t>The raw data, a valuable asset, was procured from </a:t>
            </a:r>
            <a:r>
              <a:rPr lang="en-GB" sz="2400" b="0" i="0" dirty="0" err="1">
                <a:solidFill>
                  <a:srgbClr val="374151"/>
                </a:solidFill>
                <a:effectLst/>
              </a:rPr>
              <a:t>Statsbomb</a:t>
            </a:r>
            <a:r>
              <a:rPr lang="en-GB" sz="2400" b="0" i="0" dirty="0">
                <a:solidFill>
                  <a:srgbClr val="374151"/>
                </a:solidFill>
                <a:effectLst/>
              </a:rPr>
              <a:t> in Excel format. It is imperative to emphasize the importance of reliable data sources such as </a:t>
            </a:r>
            <a:r>
              <a:rPr lang="en-GB" sz="2400" b="0" i="0" dirty="0" err="1">
                <a:solidFill>
                  <a:srgbClr val="374151"/>
                </a:solidFill>
                <a:effectLst/>
              </a:rPr>
              <a:t>Statsbomb</a:t>
            </a:r>
            <a:r>
              <a:rPr lang="en-GB" sz="2400" b="0" i="0" dirty="0">
                <a:solidFill>
                  <a:srgbClr val="374151"/>
                </a:solidFill>
                <a:effectLst/>
              </a:rPr>
              <a:t>. The accuracy and depth of their data significantly contributed to the insights gained from this analysis.</a:t>
            </a:r>
          </a:p>
          <a:p>
            <a:endParaRPr lang="en-GB" sz="2400" dirty="0">
              <a:latin typeface="+mj-lt"/>
            </a:endParaRPr>
          </a:p>
        </p:txBody>
      </p:sp>
    </p:spTree>
    <p:extLst>
      <p:ext uri="{BB962C8B-B14F-4D97-AF65-F5344CB8AC3E}">
        <p14:creationId xmlns:p14="http://schemas.microsoft.com/office/powerpoint/2010/main" val="138900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22FF3-B321-610E-A048-E40FA66E3047}"/>
              </a:ext>
            </a:extLst>
          </p:cNvPr>
          <p:cNvSpPr txBox="1"/>
          <p:nvPr/>
        </p:nvSpPr>
        <p:spPr>
          <a:xfrm>
            <a:off x="1455575" y="1073020"/>
            <a:ext cx="9097347" cy="2585323"/>
          </a:xfrm>
          <a:prstGeom prst="rect">
            <a:avLst/>
          </a:prstGeom>
          <a:noFill/>
        </p:spPr>
        <p:txBody>
          <a:bodyPr wrap="square" rtlCol="0">
            <a:spAutoFit/>
          </a:bodyPr>
          <a:lstStyle/>
          <a:p>
            <a:pPr algn="ctr"/>
            <a:r>
              <a:rPr lang="en-GB" sz="2400" b="1" i="0" dirty="0">
                <a:solidFill>
                  <a:srgbClr val="374151"/>
                </a:solidFill>
                <a:effectLst/>
                <a:latin typeface="+mj-lt"/>
              </a:rPr>
              <a:t>Analysis and Visualizations</a:t>
            </a:r>
            <a:endParaRPr lang="en-GB" sz="2400" b="0" i="0" dirty="0">
              <a:solidFill>
                <a:srgbClr val="374151"/>
              </a:solidFill>
              <a:effectLst/>
              <a:latin typeface="+mj-lt"/>
            </a:endParaRPr>
          </a:p>
          <a:p>
            <a:pPr algn="l"/>
            <a:r>
              <a:rPr lang="en-GB" sz="2400" b="0" i="0" dirty="0">
                <a:solidFill>
                  <a:srgbClr val="374151"/>
                </a:solidFill>
                <a:effectLst/>
              </a:rPr>
              <a:t>In this analysis, various variables, including </a:t>
            </a:r>
            <a:r>
              <a:rPr lang="en-GB" sz="2400" b="1" i="0" dirty="0" err="1">
                <a:solidFill>
                  <a:srgbClr val="374151"/>
                </a:solidFill>
                <a:effectLst/>
              </a:rPr>
              <a:t>pass_success_probability</a:t>
            </a:r>
            <a:r>
              <a:rPr lang="en-GB" sz="2400" b="1" i="0" dirty="0">
                <a:solidFill>
                  <a:srgbClr val="374151"/>
                </a:solidFill>
                <a:effectLst/>
              </a:rPr>
              <a:t>, </a:t>
            </a:r>
            <a:r>
              <a:rPr lang="en-GB" sz="2400" b="1" i="0" dirty="0" err="1">
                <a:solidFill>
                  <a:srgbClr val="374151"/>
                </a:solidFill>
                <a:effectLst/>
              </a:rPr>
              <a:t>outcome_name</a:t>
            </a:r>
            <a:r>
              <a:rPr lang="en-GB" sz="2400" b="1" i="0" dirty="0">
                <a:solidFill>
                  <a:srgbClr val="374151"/>
                </a:solidFill>
                <a:effectLst/>
              </a:rPr>
              <a:t>, </a:t>
            </a:r>
            <a:r>
              <a:rPr lang="en-GB" sz="2400" b="1" i="0" dirty="0" err="1">
                <a:solidFill>
                  <a:srgbClr val="374151"/>
                </a:solidFill>
                <a:effectLst/>
              </a:rPr>
              <a:t>team_name</a:t>
            </a:r>
            <a:r>
              <a:rPr lang="en-GB" sz="2400" b="1" i="0" dirty="0">
                <a:solidFill>
                  <a:srgbClr val="374151"/>
                </a:solidFill>
                <a:effectLst/>
              </a:rPr>
              <a:t>, </a:t>
            </a:r>
            <a:r>
              <a:rPr lang="en-GB" sz="2400" b="1" i="0" dirty="0" err="1">
                <a:solidFill>
                  <a:srgbClr val="374151"/>
                </a:solidFill>
                <a:effectLst/>
              </a:rPr>
              <a:t>player_name</a:t>
            </a:r>
            <a:r>
              <a:rPr lang="en-GB" sz="2400" b="1" i="0" dirty="0">
                <a:solidFill>
                  <a:srgbClr val="374151"/>
                </a:solidFill>
                <a:effectLst/>
              </a:rPr>
              <a:t>, </a:t>
            </a:r>
            <a:r>
              <a:rPr lang="en-GB" sz="2400" b="1" i="0" dirty="0" err="1">
                <a:solidFill>
                  <a:srgbClr val="374151"/>
                </a:solidFill>
                <a:effectLst/>
              </a:rPr>
              <a:t>time_stamp</a:t>
            </a:r>
            <a:r>
              <a:rPr lang="en-GB" sz="2400" b="1" i="0" dirty="0">
                <a:solidFill>
                  <a:srgbClr val="374151"/>
                </a:solidFill>
                <a:effectLst/>
              </a:rPr>
              <a:t>, and minutes</a:t>
            </a:r>
            <a:r>
              <a:rPr lang="en-GB" sz="2400" b="0" i="0" dirty="0">
                <a:solidFill>
                  <a:srgbClr val="374151"/>
                </a:solidFill>
                <a:effectLst/>
              </a:rPr>
              <a:t>, among others were utilised, </a:t>
            </a:r>
            <a:r>
              <a:rPr lang="en-GB" sz="2400" dirty="0">
                <a:solidFill>
                  <a:srgbClr val="374151"/>
                </a:solidFill>
              </a:rPr>
              <a:t>t</a:t>
            </a:r>
            <a:r>
              <a:rPr lang="en-GB" sz="2400" b="0" i="0" dirty="0">
                <a:solidFill>
                  <a:srgbClr val="374151"/>
                </a:solidFill>
                <a:effectLst/>
              </a:rPr>
              <a:t>hrough these variables, we generated an array of visualizations, illuminating key aspects of team and player performance, they will be discussed in the following slides.</a:t>
            </a:r>
          </a:p>
          <a:p>
            <a:endParaRPr lang="en-GB" dirty="0"/>
          </a:p>
        </p:txBody>
      </p:sp>
    </p:spTree>
    <p:extLst>
      <p:ext uri="{BB962C8B-B14F-4D97-AF65-F5344CB8AC3E}">
        <p14:creationId xmlns:p14="http://schemas.microsoft.com/office/powerpoint/2010/main" val="314047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0AF4-042D-C3D4-4538-CE60F9500E7D}"/>
              </a:ext>
            </a:extLst>
          </p:cNvPr>
          <p:cNvSpPr>
            <a:spLocks noGrp="1"/>
          </p:cNvSpPr>
          <p:nvPr>
            <p:ph type="title"/>
          </p:nvPr>
        </p:nvSpPr>
        <p:spPr>
          <a:xfrm>
            <a:off x="838200" y="365126"/>
            <a:ext cx="10515600" cy="903838"/>
          </a:xfrm>
        </p:spPr>
        <p:txBody>
          <a:bodyPr>
            <a:normAutofit/>
          </a:bodyPr>
          <a:lstStyle/>
          <a:p>
            <a:pPr algn="ctr"/>
            <a:r>
              <a:rPr lang="en-GB" sz="2400" b="1" dirty="0"/>
              <a:t>TEAM POSSESSION</a:t>
            </a:r>
          </a:p>
        </p:txBody>
      </p:sp>
      <p:pic>
        <p:nvPicPr>
          <p:cNvPr id="6" name="Content Placeholder 5" descr="A green and orange pie chart&#10;&#10;Description automatically generated">
            <a:extLst>
              <a:ext uri="{FF2B5EF4-FFF2-40B4-BE49-F238E27FC236}">
                <a16:creationId xmlns:a16="http://schemas.microsoft.com/office/drawing/2014/main" id="{DA01FBD6-9DBB-8BFA-8CA6-38AD21C2A1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35744"/>
            <a:ext cx="6169090" cy="4351338"/>
          </a:xfrm>
        </p:spPr>
      </p:pic>
      <p:sp>
        <p:nvSpPr>
          <p:cNvPr id="4" name="Content Placeholder 3">
            <a:extLst>
              <a:ext uri="{FF2B5EF4-FFF2-40B4-BE49-F238E27FC236}">
                <a16:creationId xmlns:a16="http://schemas.microsoft.com/office/drawing/2014/main" id="{57CD54B9-BF09-DFD4-6E76-8BAE901C4D64}"/>
              </a:ext>
            </a:extLst>
          </p:cNvPr>
          <p:cNvSpPr>
            <a:spLocks noGrp="1"/>
          </p:cNvSpPr>
          <p:nvPr>
            <p:ph sz="half" idx="2"/>
          </p:nvPr>
        </p:nvSpPr>
        <p:spPr>
          <a:xfrm>
            <a:off x="7184570" y="1825625"/>
            <a:ext cx="4169229" cy="4351338"/>
          </a:xfrm>
        </p:spPr>
        <p:txBody>
          <a:bodyPr>
            <a:normAutofit/>
          </a:bodyPr>
          <a:lstStyle/>
          <a:p>
            <a:pPr marL="0" indent="0">
              <a:buNone/>
            </a:pPr>
            <a:r>
              <a:rPr lang="en-GB" sz="2000" b="0" i="0" dirty="0">
                <a:solidFill>
                  <a:srgbClr val="374151"/>
                </a:solidFill>
                <a:effectLst/>
              </a:rPr>
              <a:t>This is a visual representation of team possession percentages, shedding light on ball control dynamics. </a:t>
            </a:r>
          </a:p>
          <a:p>
            <a:pPr marL="0" indent="0">
              <a:buNone/>
            </a:pPr>
            <a:r>
              <a:rPr lang="en-GB" sz="2000" dirty="0">
                <a:solidFill>
                  <a:srgbClr val="374151"/>
                </a:solidFill>
              </a:rPr>
              <a:t>As it is evident, throughout the game Hull City enjoyed the most possession at 62.6% to that of Plymouth Argyle at 37.4%.</a:t>
            </a:r>
            <a:endParaRPr lang="en-GB" sz="2000" dirty="0"/>
          </a:p>
        </p:txBody>
      </p:sp>
    </p:spTree>
    <p:extLst>
      <p:ext uri="{BB962C8B-B14F-4D97-AF65-F5344CB8AC3E}">
        <p14:creationId xmlns:p14="http://schemas.microsoft.com/office/powerpoint/2010/main" val="123203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96F8-7533-BA1D-53D3-6FB5AA8E819D}"/>
              </a:ext>
            </a:extLst>
          </p:cNvPr>
          <p:cNvSpPr>
            <a:spLocks noGrp="1"/>
          </p:cNvSpPr>
          <p:nvPr>
            <p:ph type="title"/>
          </p:nvPr>
        </p:nvSpPr>
        <p:spPr>
          <a:xfrm>
            <a:off x="838200" y="365125"/>
            <a:ext cx="10515600" cy="633251"/>
          </a:xfrm>
        </p:spPr>
        <p:txBody>
          <a:bodyPr>
            <a:normAutofit/>
          </a:bodyPr>
          <a:lstStyle/>
          <a:p>
            <a:pPr algn="ctr"/>
            <a:r>
              <a:rPr lang="en-GB" sz="2000" b="1" dirty="0"/>
              <a:t>PASS LENGTH </a:t>
            </a:r>
          </a:p>
        </p:txBody>
      </p:sp>
      <p:pic>
        <p:nvPicPr>
          <p:cNvPr id="6" name="Content Placeholder 5" descr="A screenshot of a graph&#10;&#10;Description automatically generated">
            <a:extLst>
              <a:ext uri="{FF2B5EF4-FFF2-40B4-BE49-F238E27FC236}">
                <a16:creationId xmlns:a16="http://schemas.microsoft.com/office/drawing/2014/main" id="{B5FD9923-D894-521B-32A3-B59C842352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306286"/>
            <a:ext cx="6560976" cy="5186589"/>
          </a:xfrm>
        </p:spPr>
      </p:pic>
      <p:sp>
        <p:nvSpPr>
          <p:cNvPr id="4" name="Content Placeholder 3">
            <a:extLst>
              <a:ext uri="{FF2B5EF4-FFF2-40B4-BE49-F238E27FC236}">
                <a16:creationId xmlns:a16="http://schemas.microsoft.com/office/drawing/2014/main" id="{08F0C4AE-3C57-C310-C0DA-4B754EC6C8DB}"/>
              </a:ext>
            </a:extLst>
          </p:cNvPr>
          <p:cNvSpPr>
            <a:spLocks noGrp="1"/>
          </p:cNvSpPr>
          <p:nvPr>
            <p:ph sz="half" idx="2"/>
          </p:nvPr>
        </p:nvSpPr>
        <p:spPr>
          <a:xfrm>
            <a:off x="7539135" y="1125829"/>
            <a:ext cx="3814665" cy="4351338"/>
          </a:xfrm>
        </p:spPr>
        <p:txBody>
          <a:bodyPr>
            <a:normAutofit lnSpcReduction="10000"/>
          </a:bodyPr>
          <a:lstStyle/>
          <a:p>
            <a:pPr marL="0" indent="0">
              <a:buNone/>
            </a:pPr>
            <a:r>
              <a:rPr lang="en-GB" sz="2000" b="0" i="0" dirty="0">
                <a:solidFill>
                  <a:srgbClr val="374151"/>
                </a:solidFill>
                <a:effectLst/>
                <a:latin typeface="Söhne"/>
              </a:rPr>
              <a:t>Identification of teams and players with the longest and shortest pass lengths, revealing strategic nuances.</a:t>
            </a:r>
          </a:p>
          <a:p>
            <a:pPr marL="0" indent="0">
              <a:buNone/>
            </a:pPr>
            <a:r>
              <a:rPr lang="en-GB" sz="2000" dirty="0">
                <a:solidFill>
                  <a:srgbClr val="374151"/>
                </a:solidFill>
                <a:latin typeface="Söhne"/>
              </a:rPr>
              <a:t>From this visual we can see that although Hull City had the most passes in general, Plymouth Argyle had more passes which are between the 40yard to 80yard range. This means Plymouth Argyle were more willing to go long with passes while Hull City looked to make shorter passes to keep possession.</a:t>
            </a:r>
          </a:p>
          <a:p>
            <a:pPr marL="0" indent="0">
              <a:buNone/>
            </a:pPr>
            <a:r>
              <a:rPr lang="en-GB" sz="2000" dirty="0"/>
              <a:t>N.B. The Bin function was used to create a Bin of 10 for this visual</a:t>
            </a:r>
          </a:p>
        </p:txBody>
      </p:sp>
    </p:spTree>
    <p:extLst>
      <p:ext uri="{BB962C8B-B14F-4D97-AF65-F5344CB8AC3E}">
        <p14:creationId xmlns:p14="http://schemas.microsoft.com/office/powerpoint/2010/main" val="11971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931F-CBF8-CC5D-DA1D-6E8D052042AB}"/>
              </a:ext>
            </a:extLst>
          </p:cNvPr>
          <p:cNvSpPr>
            <a:spLocks noGrp="1"/>
          </p:cNvSpPr>
          <p:nvPr>
            <p:ph type="title"/>
          </p:nvPr>
        </p:nvSpPr>
        <p:spPr>
          <a:xfrm>
            <a:off x="838200" y="365125"/>
            <a:ext cx="10515600" cy="521283"/>
          </a:xfrm>
        </p:spPr>
        <p:txBody>
          <a:bodyPr>
            <a:normAutofit/>
          </a:bodyPr>
          <a:lstStyle/>
          <a:p>
            <a:pPr algn="ctr"/>
            <a:r>
              <a:rPr lang="en-GB" sz="2400" dirty="0">
                <a:latin typeface="+mn-lt"/>
              </a:rPr>
              <a:t>COUNT AND PERCENTAGE OF MOST DISPOSSESSED PLAYER ON THE PITCH</a:t>
            </a:r>
          </a:p>
        </p:txBody>
      </p:sp>
      <p:pic>
        <p:nvPicPr>
          <p:cNvPr id="6" name="Content Placeholder 5" descr="A pie chart with different colored sections&#10;&#10;Description automatically generated with medium confidence">
            <a:extLst>
              <a:ext uri="{FF2B5EF4-FFF2-40B4-BE49-F238E27FC236}">
                <a16:creationId xmlns:a16="http://schemas.microsoft.com/office/drawing/2014/main" id="{34CC57CB-38F0-91B6-4CDA-065CD994A1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2515" y="1073020"/>
            <a:ext cx="6811346" cy="5281127"/>
          </a:xfrm>
        </p:spPr>
      </p:pic>
      <p:sp>
        <p:nvSpPr>
          <p:cNvPr id="4" name="Content Placeholder 3">
            <a:extLst>
              <a:ext uri="{FF2B5EF4-FFF2-40B4-BE49-F238E27FC236}">
                <a16:creationId xmlns:a16="http://schemas.microsoft.com/office/drawing/2014/main" id="{AE7DE661-20FD-1A41-CAC5-4938796BB3B5}"/>
              </a:ext>
            </a:extLst>
          </p:cNvPr>
          <p:cNvSpPr>
            <a:spLocks noGrp="1"/>
          </p:cNvSpPr>
          <p:nvPr>
            <p:ph sz="half" idx="2"/>
          </p:nvPr>
        </p:nvSpPr>
        <p:spPr>
          <a:xfrm>
            <a:off x="7445829" y="1222310"/>
            <a:ext cx="3907970" cy="4954653"/>
          </a:xfrm>
        </p:spPr>
        <p:txBody>
          <a:bodyPr>
            <a:normAutofit/>
          </a:bodyPr>
          <a:lstStyle/>
          <a:p>
            <a:r>
              <a:rPr lang="en-GB" sz="2000" dirty="0"/>
              <a:t>This visual </a:t>
            </a:r>
            <a:r>
              <a:rPr lang="en-GB" sz="2000" dirty="0">
                <a:solidFill>
                  <a:srgbClr val="374151"/>
                </a:solidFill>
              </a:rPr>
              <a:t>reveals</a:t>
            </a:r>
            <a:r>
              <a:rPr lang="en-GB" sz="2000" b="0" i="0" dirty="0">
                <a:solidFill>
                  <a:srgbClr val="374151"/>
                </a:solidFill>
                <a:effectLst/>
              </a:rPr>
              <a:t> the players most frequently dispossessed in both teams, this may be highlighted as an area for improvement, but clearly Hull City have players higher on the rank in this category with two of their players losing the ball 3 and 2 times respectively. This also shows the determination to press and win the ball on the part of the Plymouth Argyle players.</a:t>
            </a:r>
            <a:endParaRPr lang="en-GB" sz="2000" dirty="0"/>
          </a:p>
        </p:txBody>
      </p:sp>
    </p:spTree>
    <p:extLst>
      <p:ext uri="{BB962C8B-B14F-4D97-AF65-F5344CB8AC3E}">
        <p14:creationId xmlns:p14="http://schemas.microsoft.com/office/powerpoint/2010/main" val="10553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DD66-6D40-9DD4-DC25-D1AEB5BD8BBE}"/>
              </a:ext>
            </a:extLst>
          </p:cNvPr>
          <p:cNvSpPr>
            <a:spLocks noGrp="1"/>
          </p:cNvSpPr>
          <p:nvPr>
            <p:ph type="title"/>
          </p:nvPr>
        </p:nvSpPr>
        <p:spPr>
          <a:xfrm>
            <a:off x="838200" y="365125"/>
            <a:ext cx="10515600" cy="577267"/>
          </a:xfrm>
        </p:spPr>
        <p:txBody>
          <a:bodyPr>
            <a:normAutofit/>
          </a:bodyPr>
          <a:lstStyle/>
          <a:p>
            <a:pPr algn="ctr"/>
            <a:r>
              <a:rPr lang="en-GB" sz="2400" dirty="0">
                <a:latin typeface="+mn-lt"/>
              </a:rPr>
              <a:t>RISKY PASSES</a:t>
            </a:r>
          </a:p>
        </p:txBody>
      </p:sp>
      <p:pic>
        <p:nvPicPr>
          <p:cNvPr id="6" name="Content Placeholder 5" descr="A green and orange graph&#10;&#10;Description automatically generated">
            <a:extLst>
              <a:ext uri="{FF2B5EF4-FFF2-40B4-BE49-F238E27FC236}">
                <a16:creationId xmlns:a16="http://schemas.microsoft.com/office/drawing/2014/main" id="{8B587258-269B-431E-A33E-B80D423EE4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110343"/>
            <a:ext cx="5823857" cy="5382532"/>
          </a:xfrm>
        </p:spPr>
      </p:pic>
      <p:sp>
        <p:nvSpPr>
          <p:cNvPr id="4" name="Content Placeholder 3">
            <a:extLst>
              <a:ext uri="{FF2B5EF4-FFF2-40B4-BE49-F238E27FC236}">
                <a16:creationId xmlns:a16="http://schemas.microsoft.com/office/drawing/2014/main" id="{85D96B67-0162-ACEF-A737-20CFB375F408}"/>
              </a:ext>
            </a:extLst>
          </p:cNvPr>
          <p:cNvSpPr>
            <a:spLocks noGrp="1"/>
          </p:cNvSpPr>
          <p:nvPr>
            <p:ph sz="half" idx="2"/>
          </p:nvPr>
        </p:nvSpPr>
        <p:spPr>
          <a:xfrm>
            <a:off x="6885992" y="1825625"/>
            <a:ext cx="4467807" cy="4351338"/>
          </a:xfrm>
        </p:spPr>
        <p:txBody>
          <a:bodyPr>
            <a:normAutofit fontScale="92500" lnSpcReduction="10000"/>
          </a:bodyPr>
          <a:lstStyle/>
          <a:p>
            <a:pPr marL="0" indent="0">
              <a:buNone/>
            </a:pPr>
            <a:r>
              <a:rPr lang="en-GB" sz="2000" b="0" i="0" dirty="0">
                <a:solidFill>
                  <a:srgbClr val="374151"/>
                </a:solidFill>
                <a:effectLst/>
              </a:rPr>
              <a:t>A focused examination of players making high-risk passes, indicating bold gameplay strategy with intention to find their target.</a:t>
            </a:r>
          </a:p>
          <a:p>
            <a:pPr marL="0" indent="0">
              <a:buNone/>
            </a:pPr>
            <a:r>
              <a:rPr lang="en-GB" sz="2000" dirty="0"/>
              <a:t>From this visual we can see that amongst the Argyle players apart from the Goal Keeper who may not necessarily be considered for this metric, at least three other players made a considerable amount of passes with less probability of completion, which have now been termed ‘Risky Passes’ for this analysis.</a:t>
            </a:r>
          </a:p>
          <a:p>
            <a:pPr marL="0" indent="0">
              <a:buNone/>
            </a:pPr>
            <a:r>
              <a:rPr lang="en-GB" sz="2000" dirty="0"/>
              <a:t>N.B. A Bin of two equal halves was created with passes above 0.55 to be less risky passes, while passes below were higher risk passes as they had a higher probability to be misplaced.</a:t>
            </a:r>
          </a:p>
        </p:txBody>
      </p:sp>
    </p:spTree>
    <p:extLst>
      <p:ext uri="{BB962C8B-B14F-4D97-AF65-F5344CB8AC3E}">
        <p14:creationId xmlns:p14="http://schemas.microsoft.com/office/powerpoint/2010/main" val="1240278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1027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BRIEF ANALYSIS OF THE GAME BETWEEN PLYMOUTH ARGYLE AWAY TO HULL CITY ON 30 SEPTEMBER 2023</vt:lpstr>
      <vt:lpstr>PowerPoint Presentation</vt:lpstr>
      <vt:lpstr>PowerPoint Presentation</vt:lpstr>
      <vt:lpstr>PowerPoint Presentation</vt:lpstr>
      <vt:lpstr>PowerPoint Presentation</vt:lpstr>
      <vt:lpstr>TEAM POSSESSION</vt:lpstr>
      <vt:lpstr>PASS LENGTH </vt:lpstr>
      <vt:lpstr>COUNT AND PERCENTAGE OF MOST DISPOSSESSED PLAYER ON THE PITCH</vt:lpstr>
      <vt:lpstr>RISKY PASSES</vt:lpstr>
      <vt:lpstr>RISKY PASSES BY TEAM</vt:lpstr>
      <vt:lpstr>PLAYERS RECEIVING MOST PASSES FOR EACH TEAM</vt:lpstr>
      <vt:lpstr>PLAYER WITH MOST DUELS WON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ANALYSIS OF THE GAME BETWEEN PLYMOUTH ARGYLE AWAY TO HULL CITY ON 30 SEPTEMBER 2023</dc:title>
  <dc:creator>Tosin Adefemi</dc:creator>
  <cp:lastModifiedBy>Tosin Adefemi</cp:lastModifiedBy>
  <cp:revision>2</cp:revision>
  <dcterms:created xsi:type="dcterms:W3CDTF">2023-10-16T23:27:38Z</dcterms:created>
  <dcterms:modified xsi:type="dcterms:W3CDTF">2023-10-17T00:52:17Z</dcterms:modified>
</cp:coreProperties>
</file>