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5"/>
    <p:sldMasterId id="2147484168" r:id="rId6"/>
    <p:sldMasterId id="2147484171" r:id="rId7"/>
  </p:sldMasterIdLst>
  <p:notesMasterIdLst>
    <p:notesMasterId r:id="rId22"/>
  </p:notesMasterIdLst>
  <p:handoutMasterIdLst>
    <p:handoutMasterId r:id="rId23"/>
  </p:handoutMasterIdLst>
  <p:sldIdLst>
    <p:sldId id="509" r:id="rId8"/>
    <p:sldId id="508" r:id="rId9"/>
    <p:sldId id="515" r:id="rId10"/>
    <p:sldId id="521" r:id="rId11"/>
    <p:sldId id="517" r:id="rId12"/>
    <p:sldId id="511" r:id="rId13"/>
    <p:sldId id="510" r:id="rId14"/>
    <p:sldId id="513" r:id="rId15"/>
    <p:sldId id="514" r:id="rId16"/>
    <p:sldId id="519" r:id="rId17"/>
    <p:sldId id="520" r:id="rId18"/>
    <p:sldId id="518" r:id="rId19"/>
    <p:sldId id="512" r:id="rId20"/>
    <p:sldId id="362" r:id="rId21"/>
  </p:sldIdLst>
  <p:sldSz cx="9144000" cy="6858000" type="screen4x3"/>
  <p:notesSz cx="6669088" cy="9926638"/>
  <p:defaultTextStyle>
    <a:defPPr>
      <a:defRPr lang="zh-TW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標楷體" panose="03000509000000000000" pitchFamily="65" charset="-12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44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0000FF"/>
    <a:srgbClr val="000000"/>
    <a:srgbClr val="DBEEF4"/>
    <a:srgbClr val="FF9999"/>
    <a:srgbClr val="F8F8F8"/>
    <a:srgbClr val="EAEAEA"/>
    <a:srgbClr val="F2F2F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 autoAdjust="0"/>
    <p:restoredTop sz="66606" autoAdjust="0"/>
  </p:normalViewPr>
  <p:slideViewPr>
    <p:cSldViewPr>
      <p:cViewPr>
        <p:scale>
          <a:sx n="70" d="100"/>
          <a:sy n="70" d="100"/>
        </p:scale>
        <p:origin x="-2202" y="-540"/>
      </p:cViewPr>
      <p:guideLst>
        <p:guide orient="horz" pos="2544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136" y="-108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2487135E-BD2F-4A26-950D-3F1D5711646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9424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fld id="{A9CAE759-16C3-4226-A93A-F978F4B2603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0330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4294967295"/>
          </p:nvPr>
        </p:nvSpPr>
        <p:spPr>
          <a:xfrm>
            <a:off x="850900" y="1629307"/>
            <a:ext cx="7969572" cy="4607445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  <p:sp>
        <p:nvSpPr>
          <p:cNvPr id="3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 kumimoji="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TW" altLang="en-US"/>
              <a:t>機密等級：            版本</a:t>
            </a:r>
            <a:r>
              <a:rPr lang="en-US" altLang="zh-TW"/>
              <a:t>(</a:t>
            </a:r>
            <a:r>
              <a:rPr lang="zh-TW" altLang="en-US"/>
              <a:t>日期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/>
              <a:t>103/09 V1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72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30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3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hangingPunct="0">
              <a:defRPr kumimoji="0" b="1"/>
            </a:lvl1pPr>
          </a:lstStyle>
          <a:p>
            <a:pPr>
              <a:defRPr/>
            </a:pPr>
            <a:r>
              <a:rPr lang="zh-TW" altLang="en-US"/>
              <a:t>機密等級：            版本</a:t>
            </a:r>
            <a:r>
              <a:rPr lang="en-US" altLang="zh-TW"/>
              <a:t>(</a:t>
            </a:r>
            <a:r>
              <a:rPr lang="zh-TW" altLang="en-US"/>
              <a:t>日期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/>
              <a:t>103/09 V1</a:t>
            </a:r>
            <a:endParaRPr lang="zh-TW" alt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2195736" y="548680"/>
            <a:ext cx="5544616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79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47745" y="765265"/>
            <a:ext cx="79724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defRPr/>
            </a:pPr>
            <a:endParaRPr kumimoji="1" lang="zh-TW" altLang="en-US" sz="3600" smtClean="0">
              <a:solidFill>
                <a:schemeClr val="tx2"/>
              </a:solidFill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44550" y="1629307"/>
            <a:ext cx="7975922" cy="4607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/>
            </a:lvl1pPr>
          </a:lstStyle>
          <a:p>
            <a:pPr lvl="0"/>
            <a:endParaRPr lang="zh-TW" altLang="en-US" noProof="0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844550" y="1630453"/>
            <a:ext cx="79756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TW" altLang="en-US" noProof="0" smtClean="0"/>
              <a:t>按一下以編輯母片</a:t>
            </a:r>
          </a:p>
        </p:txBody>
      </p:sp>
      <p:sp>
        <p:nvSpPr>
          <p:cNvPr id="5" name="頁尾版面配置區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eaLnBrk="0" hangingPunct="0">
              <a:defRPr kumimoji="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機密等級：            版本</a:t>
            </a:r>
            <a:r>
              <a:rPr lang="en-US" altLang="zh-TW"/>
              <a:t>(</a:t>
            </a:r>
            <a:r>
              <a:rPr lang="zh-TW" altLang="en-US"/>
              <a:t>日期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/>
              <a:t>103/09 V1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702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5" y="1053286"/>
            <a:ext cx="6247357" cy="5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601663" y="1701208"/>
            <a:ext cx="7993260" cy="46060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611210" y="6308885"/>
            <a:ext cx="6783387" cy="28727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30000"/>
              </a:spcBef>
              <a:defRPr sz="900" u="none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 eaLnBrk="1" hangingPunct="1">
              <a:defRPr/>
            </a:pPr>
            <a:r>
              <a:rPr kumimoji="1" lang="zh-TW" altLang="en-US" b="0">
                <a:solidFill>
                  <a:srgbClr val="000000"/>
                </a:solidFill>
              </a:rPr>
              <a:t>機密等級：密            日期：</a:t>
            </a:r>
            <a:r>
              <a:rPr kumimoji="1" lang="en-US" altLang="zh-TW" b="0">
                <a:solidFill>
                  <a:srgbClr val="000000"/>
                </a:solidFill>
              </a:rPr>
              <a:t>2017/01/10</a:t>
            </a:r>
            <a:endParaRPr kumimoji="1" lang="zh-TW" altLang="en-US" b="0">
              <a:solidFill>
                <a:srgbClr val="000000"/>
              </a:solidFill>
            </a:endParaRPr>
          </a:p>
          <a:p>
            <a:pPr algn="l" eaLnBrk="1" hangingPunct="1">
              <a:defRPr/>
            </a:pPr>
            <a:endParaRPr kumimoji="1" lang="zh-TW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07"/>
            <a:ext cx="8229600" cy="114273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611210" y="6308885"/>
            <a:ext cx="6783387" cy="28727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30000"/>
              </a:spcBef>
              <a:defRPr sz="900" u="none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 eaLnBrk="1" hangingPunct="1">
              <a:defRPr/>
            </a:pPr>
            <a:r>
              <a:rPr kumimoji="1" lang="zh-TW" altLang="en-US" b="0">
                <a:solidFill>
                  <a:srgbClr val="000000"/>
                </a:solidFill>
              </a:rPr>
              <a:t>機密等級：密            日期：</a:t>
            </a:r>
            <a:r>
              <a:rPr kumimoji="1" lang="en-US" altLang="zh-TW" b="0">
                <a:solidFill>
                  <a:srgbClr val="000000"/>
                </a:solidFill>
              </a:rPr>
              <a:t>2017/01/10</a:t>
            </a:r>
            <a:endParaRPr kumimoji="1" lang="zh-TW" altLang="en-US" b="0">
              <a:solidFill>
                <a:srgbClr val="000000"/>
              </a:solidFill>
            </a:endParaRPr>
          </a:p>
          <a:p>
            <a:pPr algn="l" eaLnBrk="1" hangingPunct="1">
              <a:defRPr/>
            </a:pPr>
            <a:endParaRPr kumimoji="1" lang="zh-TW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03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5" y="1053286"/>
            <a:ext cx="6247357" cy="53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800" b="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601663" y="1701208"/>
            <a:ext cx="7993260" cy="46060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611210" y="6308874"/>
            <a:ext cx="6783387" cy="28727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30000"/>
              </a:spcBef>
              <a:defRPr sz="900" u="none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 eaLnBrk="1" hangingPunct="1">
              <a:defRPr/>
            </a:pPr>
            <a:r>
              <a:rPr kumimoji="1" lang="zh-TW" altLang="en-US" b="0">
                <a:solidFill>
                  <a:srgbClr val="000000"/>
                </a:solidFill>
              </a:rPr>
              <a:t>機密等級：密            日期：</a:t>
            </a:r>
            <a:r>
              <a:rPr kumimoji="1" lang="en-US" altLang="zh-TW" b="0">
                <a:solidFill>
                  <a:srgbClr val="000000"/>
                </a:solidFill>
              </a:rPr>
              <a:t>2017/01/10</a:t>
            </a:r>
            <a:endParaRPr kumimoji="1" lang="zh-TW" altLang="en-US" b="0">
              <a:solidFill>
                <a:srgbClr val="000000"/>
              </a:solidFill>
            </a:endParaRPr>
          </a:p>
          <a:p>
            <a:pPr algn="l" eaLnBrk="1" hangingPunct="1">
              <a:defRPr/>
            </a:pPr>
            <a:endParaRPr kumimoji="1" lang="zh-TW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9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596"/>
            <a:ext cx="8229600" cy="114273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頁尾版面配置區 1"/>
          <p:cNvSpPr>
            <a:spLocks noGrp="1"/>
          </p:cNvSpPr>
          <p:nvPr>
            <p:ph type="ftr" sz="quarter" idx="10"/>
          </p:nvPr>
        </p:nvSpPr>
        <p:spPr>
          <a:xfrm>
            <a:off x="611210" y="6308874"/>
            <a:ext cx="6783387" cy="287270"/>
          </a:xfrm>
          <a:prstGeom prst="rect">
            <a:avLst/>
          </a:prstGeom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spcBef>
                <a:spcPct val="30000"/>
              </a:spcBef>
              <a:defRPr sz="900" u="none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 eaLnBrk="1" hangingPunct="1">
              <a:defRPr/>
            </a:pPr>
            <a:r>
              <a:rPr kumimoji="1" lang="zh-TW" altLang="en-US" b="0">
                <a:solidFill>
                  <a:srgbClr val="000000"/>
                </a:solidFill>
              </a:rPr>
              <a:t>機密等級：密            日期：</a:t>
            </a:r>
            <a:r>
              <a:rPr kumimoji="1" lang="en-US" altLang="zh-TW" b="0">
                <a:solidFill>
                  <a:srgbClr val="000000"/>
                </a:solidFill>
              </a:rPr>
              <a:t>2017/01/10</a:t>
            </a:r>
            <a:endParaRPr kumimoji="1" lang="zh-TW" altLang="en-US" b="0">
              <a:solidFill>
                <a:srgbClr val="000000"/>
              </a:solidFill>
            </a:endParaRPr>
          </a:p>
          <a:p>
            <a:pPr algn="l" eaLnBrk="1" hangingPunct="1">
              <a:defRPr/>
            </a:pPr>
            <a:endParaRPr kumimoji="1" lang="zh-TW" altLang="en-US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母片_4_3_一般版_新光人壽版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630453"/>
            <a:ext cx="79756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</p:txBody>
      </p:sp>
      <p:sp>
        <p:nvSpPr>
          <p:cNvPr id="8" name="頁尾版面配置區 1"/>
          <p:cNvSpPr>
            <a:spLocks noGrp="1"/>
          </p:cNvSpPr>
          <p:nvPr>
            <p:ph type="ftr" sz="quarter" idx="3"/>
          </p:nvPr>
        </p:nvSpPr>
        <p:spPr>
          <a:xfrm>
            <a:off x="846318" y="6308815"/>
            <a:ext cx="6783387" cy="28733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50000"/>
              </a:lnSpc>
              <a:spcBef>
                <a:spcPct val="30000"/>
              </a:spcBef>
              <a:defRPr kumimoji="1" sz="900" b="0" u="none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defRPr>
            </a:lvl1pPr>
          </a:lstStyle>
          <a:p>
            <a:pPr>
              <a:defRPr/>
            </a:pPr>
            <a:r>
              <a:rPr lang="zh-TW" altLang="en-US"/>
              <a:t>機密等級：            版本</a:t>
            </a:r>
            <a:r>
              <a:rPr lang="en-US" altLang="zh-TW"/>
              <a:t>(</a:t>
            </a:r>
            <a:r>
              <a:rPr lang="zh-TW" altLang="en-US"/>
              <a:t>日期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/>
              <a:t>103/09 V1</a:t>
            </a:r>
            <a:endParaRPr lang="zh-TW" altLang="en-US" dirty="0"/>
          </a:p>
        </p:txBody>
      </p:sp>
      <p:sp>
        <p:nvSpPr>
          <p:cNvPr id="9" name="投影片編號版面配置區 1"/>
          <p:cNvSpPr txBox="1">
            <a:spLocks/>
          </p:cNvSpPr>
          <p:nvPr/>
        </p:nvSpPr>
        <p:spPr bwMode="auto">
          <a:xfrm>
            <a:off x="8316913" y="6342153"/>
            <a:ext cx="622300" cy="231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algn="r" eaLnBrk="1" hangingPunct="1"/>
            <a:fld id="{B1D3F00C-D112-4DD2-BB6B-E1D76ADB14D2}" type="slidenum">
              <a:rPr kumimoji="1" lang="en-US" altLang="zh-TW" sz="900" b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pPr algn="r" eaLnBrk="1" hangingPunct="1"/>
              <a:t>‹#›</a:t>
            </a:fld>
            <a:endParaRPr kumimoji="1" lang="en-US" altLang="zh-TW" sz="900" b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2" name="文字方塊 9"/>
          <p:cNvSpPr txBox="1">
            <a:spLocks noChangeArrowheads="1"/>
          </p:cNvSpPr>
          <p:nvPr/>
        </p:nvSpPr>
        <p:spPr bwMode="auto">
          <a:xfrm>
            <a:off x="2124075" y="469900"/>
            <a:ext cx="553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kumimoji="1" lang="zh-TW" altLang="en-US" sz="2800" dirty="0" smtClean="0"/>
              <a:t>經 營 管 理 委 員 會 報 告 表</a:t>
            </a:r>
            <a:r>
              <a:rPr kumimoji="1" lang="zh-TW" altLang="en-US" sz="2800" dirty="0" smtClean="0">
                <a:latin typeface="Arial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404100" y="85815"/>
            <a:ext cx="1511300" cy="276225"/>
          </a:xfrm>
          <a:prstGeom prst="rect">
            <a:avLst/>
          </a:prstGeom>
          <a:noFill/>
          <a:ln w="38100" cmpd="dbl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defRPr/>
            </a:pPr>
            <a:r>
              <a:rPr kumimoji="1" lang="zh-TW" altLang="en-US" sz="1200" dirty="0" smtClean="0">
                <a:solidFill>
                  <a:schemeClr val="tx2"/>
                </a:solidFill>
                <a:latin typeface="Arial" charset="0"/>
              </a:rPr>
              <a:t>機密等級：機密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標楷體" pitchFamily="65" charset="-120"/>
          <a:ea typeface="標楷體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1"/>
          <p:cNvSpPr txBox="1">
            <a:spLocks/>
          </p:cNvSpPr>
          <p:nvPr/>
        </p:nvSpPr>
        <p:spPr bwMode="auto">
          <a:xfrm>
            <a:off x="8316913" y="6380305"/>
            <a:ext cx="622300" cy="2317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900" u="none" kern="12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pPr eaLnBrk="1" hangingPunct="1">
              <a:defRPr/>
            </a:pPr>
            <a:fld id="{FCC3F0BA-86A6-40EB-AC5D-4B3D626D123F}" type="slidenum">
              <a:rPr lang="en-US" altLang="zh-TW" b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3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1"/>
          <p:cNvSpPr txBox="1">
            <a:spLocks/>
          </p:cNvSpPr>
          <p:nvPr/>
        </p:nvSpPr>
        <p:spPr bwMode="auto">
          <a:xfrm>
            <a:off x="8316913" y="6380294"/>
            <a:ext cx="622300" cy="23172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defPPr>
              <a:defRPr lang="zh-TW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900" u="none" kern="12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新細明體" charset="-120"/>
                <a:cs typeface="+mn-cs"/>
              </a:defRPr>
            </a:lvl9pPr>
          </a:lstStyle>
          <a:p>
            <a:pPr eaLnBrk="1" hangingPunct="1">
              <a:defRPr/>
            </a:pPr>
            <a:fld id="{FCC3F0BA-86A6-40EB-AC5D-4B3D626D123F}" type="slidenum">
              <a:rPr lang="en-US" altLang="zh-TW" b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zh-TW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6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20"/>
          <p:cNvSpPr txBox="1">
            <a:spLocks noChangeArrowheads="1"/>
          </p:cNvSpPr>
          <p:nvPr/>
        </p:nvSpPr>
        <p:spPr bwMode="auto">
          <a:xfrm>
            <a:off x="684225" y="3072711"/>
            <a:ext cx="7775575" cy="12721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u="sng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ts val="4325"/>
              </a:lnSpc>
              <a:spcAft>
                <a:spcPts val="600"/>
              </a:spcAft>
              <a:defRPr/>
            </a:pPr>
            <a:r>
              <a:rPr lang="zh-TW" altLang="en-US" sz="3600" u="none" dirty="0">
                <a:solidFill>
                  <a:srgbClr val="4D4D4D"/>
                </a:solidFill>
                <a:latin typeface="微軟正黑體" pitchFamily="34" charset="-120"/>
                <a:ea typeface="微軟正黑體" pitchFamily="34" charset="-120"/>
              </a:rPr>
              <a:t>放款</a:t>
            </a:r>
            <a:r>
              <a:rPr lang="en-US" altLang="zh-TW" sz="3600" u="none" dirty="0">
                <a:solidFill>
                  <a:srgbClr val="4D4D4D"/>
                </a:solidFill>
                <a:latin typeface="微軟正黑體" pitchFamily="34" charset="-120"/>
                <a:ea typeface="微軟正黑體" pitchFamily="34" charset="-120"/>
              </a:rPr>
              <a:t>AS/400</a:t>
            </a:r>
            <a:r>
              <a:rPr lang="zh-TW" altLang="en-US" sz="3600" u="none" dirty="0">
                <a:solidFill>
                  <a:srgbClr val="4D4D4D"/>
                </a:solidFill>
                <a:latin typeface="微軟正黑體" pitchFamily="34" charset="-120"/>
                <a:ea typeface="微軟正黑體" pitchFamily="34" charset="-120"/>
              </a:rPr>
              <a:t>帳</a:t>
            </a:r>
            <a:r>
              <a:rPr lang="zh-TW" altLang="en-US" sz="3600" u="none" dirty="0" smtClean="0">
                <a:solidFill>
                  <a:srgbClr val="4D4D4D"/>
                </a:solidFill>
                <a:latin typeface="微軟正黑體" pitchFamily="34" charset="-120"/>
                <a:ea typeface="微軟正黑體" pitchFamily="34" charset="-120"/>
              </a:rPr>
              <a:t>務系統</a:t>
            </a:r>
            <a:endParaRPr lang="en-US" altLang="zh-TW" sz="3600" u="none" dirty="0" smtClean="0">
              <a:solidFill>
                <a:srgbClr val="4D4D4D"/>
              </a:solidFill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lnSpc>
                <a:spcPts val="4325"/>
              </a:lnSpc>
              <a:spcAft>
                <a:spcPts val="600"/>
              </a:spcAft>
              <a:defRPr/>
            </a:pPr>
            <a:r>
              <a:rPr lang="en-US" altLang="zh-TW" sz="3600" u="none" dirty="0" smtClean="0">
                <a:solidFill>
                  <a:srgbClr val="4D4D4D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sz="3600" u="none" dirty="0" smtClean="0">
                <a:solidFill>
                  <a:srgbClr val="4D4D4D"/>
                </a:solidFill>
                <a:latin typeface="微軟正黑體" pitchFamily="34" charset="-120"/>
                <a:ea typeface="微軟正黑體" pitchFamily="34" charset="-120"/>
              </a:rPr>
              <a:t>以銀行扣款為例</a:t>
            </a:r>
            <a:endParaRPr lang="zh-TW" altLang="en-US" sz="3600" u="none" dirty="0">
              <a:solidFill>
                <a:srgbClr val="4D4D4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777518" y="5161355"/>
            <a:ext cx="14414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TW" sz="1800" b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/>
                <a:ea typeface="微軟正黑體"/>
                <a:cs typeface="微軟正黑體"/>
              </a:rPr>
              <a:t>2017/11/24</a:t>
            </a:r>
            <a:endParaRPr kumimoji="1" lang="zh-TW" altLang="en-US" sz="1800" b="0" dirty="0">
              <a:solidFill>
                <a:srgbClr val="000000">
                  <a:lumMod val="50000"/>
                  <a:lumOff val="50000"/>
                </a:srgbClr>
              </a:solidFill>
              <a:latin typeface="微軟正黑體"/>
              <a:ea typeface="微軟正黑體"/>
              <a:cs typeface="微軟正黑體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02701" y="5588317"/>
            <a:ext cx="98937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TW" altLang="en-US" sz="1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/>
                <a:ea typeface="微軟正黑體"/>
                <a:cs typeface="微軟正黑體"/>
              </a:rPr>
              <a:t>機密等級</a:t>
            </a:r>
            <a:r>
              <a:rPr kumimoji="1" lang="en-US" altLang="zh-TW" sz="1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/>
                <a:ea typeface="微軟正黑體"/>
                <a:cs typeface="微軟正黑體"/>
              </a:rPr>
              <a:t>:</a:t>
            </a:r>
            <a:r>
              <a:rPr kumimoji="1" lang="zh-TW" altLang="en-US" sz="1200" b="0" dirty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/>
                <a:ea typeface="微軟正黑體"/>
                <a:cs typeface="微軟正黑體"/>
              </a:rPr>
              <a:t>密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419872" y="4725144"/>
            <a:ext cx="208903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TW"/>
            </a:defPPr>
            <a:lvl1pPr eaLnBrk="1" hangingPunct="1">
              <a:defRPr kumimoji="1" sz="1800" b="0">
                <a:solidFill>
                  <a:srgbClr val="000000">
                    <a:lumMod val="50000"/>
                    <a:lumOff val="50000"/>
                  </a:srgbClr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財管資訊課 李珮琪</a:t>
            </a:r>
          </a:p>
        </p:txBody>
      </p:sp>
    </p:spTree>
    <p:extLst>
      <p:ext uri="{BB962C8B-B14F-4D97-AF65-F5344CB8AC3E}">
        <p14:creationId xmlns:p14="http://schemas.microsoft.com/office/powerpoint/2010/main" val="34955377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銀行扣款</a:t>
            </a:r>
            <a:r>
              <a:rPr lang="en-US" altLang="zh-TW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系統流程</a:t>
            </a:r>
            <a:endParaRPr lang="zh-TW" altLang="en-US" sz="3600" b="1" baseline="-25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文字方塊 10"/>
          <p:cNvSpPr txBox="1">
            <a:spLocks noChangeArrowheads="1"/>
          </p:cNvSpPr>
          <p:nvPr/>
        </p:nvSpPr>
        <p:spPr bwMode="auto">
          <a:xfrm>
            <a:off x="705246" y="2130425"/>
            <a:ext cx="693738" cy="276225"/>
          </a:xfrm>
          <a:prstGeom prst="rect">
            <a:avLst/>
          </a:prstGeom>
          <a:solidFill>
            <a:srgbClr val="F8F8F8">
              <a:alpha val="3411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4-13-10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59" name="直線接點 58"/>
          <p:cNvCxnSpPr/>
          <p:nvPr/>
        </p:nvCxnSpPr>
        <p:spPr bwMode="auto">
          <a:xfrm>
            <a:off x="1383109" y="2921000"/>
            <a:ext cx="0" cy="252413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10"/>
          <p:cNvSpPr txBox="1">
            <a:spLocks noChangeArrowheads="1"/>
          </p:cNvSpPr>
          <p:nvPr/>
        </p:nvSpPr>
        <p:spPr bwMode="auto">
          <a:xfrm>
            <a:off x="702071" y="2929246"/>
            <a:ext cx="693738" cy="276225"/>
          </a:xfrm>
          <a:prstGeom prst="rect">
            <a:avLst/>
          </a:prstGeom>
          <a:solidFill>
            <a:srgbClr val="F8F8F8">
              <a:alpha val="3411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4-13-11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1" name="文字方塊 10"/>
          <p:cNvSpPr txBox="1">
            <a:spLocks noChangeArrowheads="1"/>
          </p:cNvSpPr>
          <p:nvPr/>
        </p:nvSpPr>
        <p:spPr bwMode="auto">
          <a:xfrm>
            <a:off x="694134" y="4551363"/>
            <a:ext cx="693737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4-13-22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2" name="文字方塊 2"/>
          <p:cNvSpPr txBox="1">
            <a:spLocks noChangeArrowheads="1"/>
          </p:cNvSpPr>
          <p:nvPr/>
        </p:nvSpPr>
        <p:spPr bwMode="auto">
          <a:xfrm>
            <a:off x="978296" y="1698625"/>
            <a:ext cx="1008063" cy="338138"/>
          </a:xfrm>
          <a:prstGeom prst="rect">
            <a:avLst/>
          </a:prstGeom>
          <a:solidFill>
            <a:srgbClr val="F8F8F8">
              <a:alpha val="3411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START</a:t>
            </a:r>
            <a:endParaRPr lang="zh-TW" altLang="en-US" sz="1600" u="none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3" name="流程圖: 接點 62"/>
          <p:cNvSpPr/>
          <p:nvPr/>
        </p:nvSpPr>
        <p:spPr bwMode="auto">
          <a:xfrm>
            <a:off x="1318021" y="1989138"/>
            <a:ext cx="144463" cy="144462"/>
          </a:xfrm>
          <a:prstGeom prst="flowChartConnector">
            <a:avLst/>
          </a:prstGeom>
          <a:solidFill>
            <a:srgbClr val="F8F8F8">
              <a:alpha val="3411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solidFill>
                <a:schemeClr val="bg1">
                  <a:lumMod val="95000"/>
                </a:schemeClr>
              </a:solidFill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1386284" y="2097088"/>
            <a:ext cx="0" cy="252412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 bwMode="auto">
          <a:xfrm>
            <a:off x="748109" y="2386013"/>
            <a:ext cx="1303337" cy="539750"/>
          </a:xfrm>
          <a:prstGeom prst="roundRect">
            <a:avLst/>
          </a:prstGeom>
          <a:solidFill>
            <a:srgbClr val="F8F8F8">
              <a:alpha val="3411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產生銀行扣款檔</a:t>
            </a:r>
            <a:r>
              <a:rPr lang="en-US" altLang="zh-TW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火險</a:t>
            </a:r>
            <a:r>
              <a:rPr lang="en-US" altLang="zh-TW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0" u="none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圓角矩形 65"/>
          <p:cNvSpPr/>
          <p:nvPr/>
        </p:nvSpPr>
        <p:spPr bwMode="auto">
          <a:xfrm>
            <a:off x="743346" y="3168650"/>
            <a:ext cx="1304925" cy="539750"/>
          </a:xfrm>
          <a:prstGeom prst="roundRect">
            <a:avLst/>
          </a:prstGeom>
          <a:solidFill>
            <a:srgbClr val="F8F8F8">
              <a:alpha val="3411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產生銀行扣款檔</a:t>
            </a:r>
            <a:r>
              <a:rPr lang="en-US" altLang="zh-TW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期款</a:t>
            </a:r>
            <a:r>
              <a:rPr lang="en-US" altLang="zh-TW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0" u="none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1383109" y="3717925"/>
            <a:ext cx="0" cy="252413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 bwMode="auto">
          <a:xfrm>
            <a:off x="743346" y="3981450"/>
            <a:ext cx="1304925" cy="541338"/>
          </a:xfrm>
          <a:prstGeom prst="roundRect">
            <a:avLst/>
          </a:prstGeom>
          <a:solidFill>
            <a:srgbClr val="F8F8F8">
              <a:alpha val="3411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銀行扣款檔資料維護</a:t>
            </a:r>
          </a:p>
        </p:txBody>
      </p:sp>
      <p:sp>
        <p:nvSpPr>
          <p:cNvPr id="69" name="文字方塊 10"/>
          <p:cNvSpPr txBox="1">
            <a:spLocks noChangeArrowheads="1"/>
          </p:cNvSpPr>
          <p:nvPr/>
        </p:nvSpPr>
        <p:spPr bwMode="auto">
          <a:xfrm>
            <a:off x="702071" y="3742046"/>
            <a:ext cx="693738" cy="2778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4-13-20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70" name="直線接點 69"/>
          <p:cNvCxnSpPr/>
          <p:nvPr/>
        </p:nvCxnSpPr>
        <p:spPr bwMode="auto">
          <a:xfrm>
            <a:off x="1373584" y="4525963"/>
            <a:ext cx="0" cy="252412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 bwMode="auto">
          <a:xfrm>
            <a:off x="735409" y="4818062"/>
            <a:ext cx="1304925" cy="756000"/>
          </a:xfrm>
          <a:prstGeom prst="roundRect">
            <a:avLst/>
          </a:prstGeom>
          <a:solidFill>
            <a:srgbClr val="F8F8F8">
              <a:alpha val="3411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dirty="0">
                <a:solidFill>
                  <a:schemeClr val="bg1">
                    <a:lumMod val="95000"/>
                  </a:schemeClr>
                </a:solidFill>
              </a:rPr>
              <a:t>維護各家銀行扣款總金額</a:t>
            </a:r>
            <a:endParaRPr lang="zh-TW" altLang="en-US" sz="1400" b="0" u="non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2" name="流程圖: 儲存資料 71"/>
          <p:cNvSpPr/>
          <p:nvPr/>
        </p:nvSpPr>
        <p:spPr bwMode="auto">
          <a:xfrm>
            <a:off x="4715271" y="2925763"/>
            <a:ext cx="1366838" cy="576262"/>
          </a:xfrm>
          <a:prstGeom prst="flowChartOnlineStorag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銀行扣款媒體檔</a:t>
            </a:r>
          </a:p>
        </p:txBody>
      </p:sp>
      <p:sp>
        <p:nvSpPr>
          <p:cNvPr id="73" name="圓角矩形 72"/>
          <p:cNvSpPr/>
          <p:nvPr/>
        </p:nvSpPr>
        <p:spPr bwMode="auto">
          <a:xfrm>
            <a:off x="3123009" y="2393950"/>
            <a:ext cx="1304925" cy="684000"/>
          </a:xfrm>
          <a:prstGeom prst="roundRect">
            <a:avLst/>
          </a:prstGeom>
          <a:solidFill>
            <a:srgbClr val="F8F8F8">
              <a:alpha val="3411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zh-TW" altLang="en-US" sz="1400" b="0" dirty="0">
                <a:solidFill>
                  <a:schemeClr val="bg1">
                    <a:lumMod val="95000"/>
                  </a:schemeClr>
                </a:solidFill>
              </a:rPr>
              <a:t>銀行扣款檔</a:t>
            </a:r>
            <a:r>
              <a:rPr lang="en-US" altLang="zh-TW" sz="1400" b="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TW" altLang="en-US" sz="1400" b="0" dirty="0">
                <a:solidFill>
                  <a:schemeClr val="bg1">
                    <a:lumMod val="95000"/>
                  </a:schemeClr>
                </a:solidFill>
              </a:rPr>
              <a:t>含火險</a:t>
            </a:r>
            <a:r>
              <a:rPr lang="en-US" altLang="zh-TW" sz="1400" b="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zh-TW" altLang="en-US" sz="1400" b="0" dirty="0">
                <a:solidFill>
                  <a:schemeClr val="bg1">
                    <a:lumMod val="95000"/>
                  </a:schemeClr>
                </a:solidFill>
              </a:rPr>
              <a:t>媒體製作</a:t>
            </a:r>
          </a:p>
        </p:txBody>
      </p:sp>
      <p:sp>
        <p:nvSpPr>
          <p:cNvPr id="74" name="文字方塊 10"/>
          <p:cNvSpPr txBox="1">
            <a:spLocks noChangeArrowheads="1"/>
          </p:cNvSpPr>
          <p:nvPr/>
        </p:nvSpPr>
        <p:spPr bwMode="auto">
          <a:xfrm>
            <a:off x="3059509" y="2125663"/>
            <a:ext cx="1008062" cy="276225"/>
          </a:xfrm>
          <a:prstGeom prst="rect">
            <a:avLst/>
          </a:prstGeom>
          <a:solidFill>
            <a:srgbClr val="F8F8F8">
              <a:alpha val="3411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4-13-30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75" name="圓角矩形 74"/>
          <p:cNvSpPr/>
          <p:nvPr/>
        </p:nvSpPr>
        <p:spPr bwMode="auto">
          <a:xfrm>
            <a:off x="3123009" y="3521075"/>
            <a:ext cx="1304925" cy="504825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1400" b="0" u="none" dirty="0">
                <a:latin typeface="+mn-lt"/>
                <a:ea typeface="標楷體" panose="03000509000000000000" pitchFamily="65" charset="-120"/>
              </a:rPr>
              <a:t>PC</a:t>
            </a:r>
            <a:r>
              <a:rPr lang="zh-TW" altLang="en-US" sz="1400" b="0" u="none" dirty="0">
                <a:ea typeface="標楷體" panose="03000509000000000000" pitchFamily="65" charset="-120"/>
              </a:rPr>
              <a:t>上傳銀扣作業</a:t>
            </a:r>
          </a:p>
        </p:txBody>
      </p:sp>
      <p:sp>
        <p:nvSpPr>
          <p:cNvPr id="76" name="文字方塊 10"/>
          <p:cNvSpPr txBox="1">
            <a:spLocks noChangeArrowheads="1"/>
          </p:cNvSpPr>
          <p:nvPr/>
        </p:nvSpPr>
        <p:spPr bwMode="auto">
          <a:xfrm>
            <a:off x="3081734" y="3254375"/>
            <a:ext cx="10080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4-13-50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77" name="圓角矩形 76"/>
          <p:cNvSpPr/>
          <p:nvPr/>
        </p:nvSpPr>
        <p:spPr bwMode="auto">
          <a:xfrm>
            <a:off x="3123009" y="4352925"/>
            <a:ext cx="1304925" cy="503238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</a:t>
            </a:r>
            <a:endParaRPr lang="en-US" altLang="zh-TW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入帳作業</a:t>
            </a:r>
          </a:p>
        </p:txBody>
      </p:sp>
      <p:sp>
        <p:nvSpPr>
          <p:cNvPr id="78" name="文字方塊 10"/>
          <p:cNvSpPr txBox="1">
            <a:spLocks noChangeArrowheads="1"/>
          </p:cNvSpPr>
          <p:nvPr/>
        </p:nvSpPr>
        <p:spPr bwMode="auto">
          <a:xfrm>
            <a:off x="3081734" y="4086225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4-13-60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79" name="直線接點 78"/>
          <p:cNvCxnSpPr/>
          <p:nvPr/>
        </p:nvCxnSpPr>
        <p:spPr bwMode="auto">
          <a:xfrm>
            <a:off x="3769121" y="4033838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圖: 文件 79"/>
          <p:cNvSpPr/>
          <p:nvPr/>
        </p:nvSpPr>
        <p:spPr bwMode="auto">
          <a:xfrm>
            <a:off x="4205684" y="4778375"/>
            <a:ext cx="1044575" cy="70167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銀行扣款總傳票</a:t>
            </a:r>
            <a:endParaRPr lang="en-US" altLang="zh-TW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明細表</a:t>
            </a:r>
          </a:p>
        </p:txBody>
      </p:sp>
      <p:sp>
        <p:nvSpPr>
          <p:cNvPr id="81" name="圓角矩形 80"/>
          <p:cNvSpPr/>
          <p:nvPr/>
        </p:nvSpPr>
        <p:spPr bwMode="auto">
          <a:xfrm>
            <a:off x="775096" y="5824538"/>
            <a:ext cx="1304925" cy="503237"/>
          </a:xfrm>
          <a:prstGeom prst="roundRect">
            <a:avLst/>
          </a:prstGeom>
          <a:solidFill>
            <a:srgbClr val="F8F8F8">
              <a:alpha val="3411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銀扣前簡訊傳送作業</a:t>
            </a:r>
          </a:p>
        </p:txBody>
      </p:sp>
      <p:sp>
        <p:nvSpPr>
          <p:cNvPr id="82" name="文字方塊 10"/>
          <p:cNvSpPr txBox="1">
            <a:spLocks noChangeArrowheads="1"/>
          </p:cNvSpPr>
          <p:nvPr/>
        </p:nvSpPr>
        <p:spPr bwMode="auto">
          <a:xfrm>
            <a:off x="522408" y="5601047"/>
            <a:ext cx="1008062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4-13-23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83" name="直線接點 82"/>
          <p:cNvCxnSpPr/>
          <p:nvPr/>
        </p:nvCxnSpPr>
        <p:spPr bwMode="auto">
          <a:xfrm>
            <a:off x="1376759" y="5545138"/>
            <a:ext cx="0" cy="252412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81" idx="3"/>
            <a:endCxn id="73" idx="1"/>
          </p:cNvCxnSpPr>
          <p:nvPr/>
        </p:nvCxnSpPr>
        <p:spPr bwMode="auto">
          <a:xfrm flipV="1">
            <a:off x="2080021" y="2735950"/>
            <a:ext cx="1042988" cy="3340207"/>
          </a:xfrm>
          <a:prstGeom prst="bentConnector3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73" idx="3"/>
            <a:endCxn id="72" idx="0"/>
          </p:cNvCxnSpPr>
          <p:nvPr/>
        </p:nvCxnSpPr>
        <p:spPr bwMode="auto">
          <a:xfrm>
            <a:off x="4427934" y="2735950"/>
            <a:ext cx="970756" cy="189813"/>
          </a:xfrm>
          <a:prstGeom prst="bentConnector2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stCxn id="72" idx="2"/>
            <a:endCxn id="75" idx="3"/>
          </p:cNvCxnSpPr>
          <p:nvPr/>
        </p:nvCxnSpPr>
        <p:spPr bwMode="auto">
          <a:xfrm rot="5400000">
            <a:off x="4777183" y="3152776"/>
            <a:ext cx="271463" cy="96996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10"/>
          <p:cNvSpPr txBox="1">
            <a:spLocks noChangeArrowheads="1"/>
          </p:cNvSpPr>
          <p:nvPr/>
        </p:nvSpPr>
        <p:spPr bwMode="auto">
          <a:xfrm>
            <a:off x="4356496" y="2347913"/>
            <a:ext cx="1182688" cy="307975"/>
          </a:xfrm>
          <a:prstGeom prst="rect">
            <a:avLst/>
          </a:prstGeom>
          <a:solidFill>
            <a:srgbClr val="F8F8F8">
              <a:alpha val="3411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AS/400</a:t>
            </a: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匯出</a:t>
            </a:r>
            <a:endParaRPr lang="en-US" altLang="zh-TW" sz="14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88" name="文字方塊 10"/>
          <p:cNvSpPr txBox="1">
            <a:spLocks noChangeArrowheads="1"/>
          </p:cNvSpPr>
          <p:nvPr/>
        </p:nvSpPr>
        <p:spPr bwMode="auto">
          <a:xfrm>
            <a:off x="4472384" y="3732213"/>
            <a:ext cx="1184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 dirty="0" smtClean="0">
                <a:latin typeface="+mn-lt"/>
              </a:rPr>
              <a:t>銀行扣款後回傳檔</a:t>
            </a:r>
            <a:endParaRPr lang="en-US" altLang="zh-TW" sz="1400" dirty="0" smtClean="0">
              <a:latin typeface="+mn-lt"/>
            </a:endParaRPr>
          </a:p>
        </p:txBody>
      </p:sp>
      <p:sp>
        <p:nvSpPr>
          <p:cNvPr id="89" name="圓角矩形 88"/>
          <p:cNvSpPr/>
          <p:nvPr/>
        </p:nvSpPr>
        <p:spPr bwMode="auto">
          <a:xfrm>
            <a:off x="6701234" y="2329136"/>
            <a:ext cx="1304925" cy="503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+mn-lt"/>
                <a:ea typeface="標楷體" panose="03000509000000000000" pitchFamily="65" charset="-120"/>
              </a:rPr>
              <a:t>銀行成功及</a:t>
            </a:r>
            <a:endParaRPr lang="en-US" altLang="zh-TW" sz="1400" b="0" u="none" dirty="0">
              <a:latin typeface="+mn-lt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+mn-lt"/>
                <a:ea typeface="標楷體" panose="03000509000000000000" pitchFamily="65" charset="-120"/>
              </a:rPr>
              <a:t>失敗表</a:t>
            </a:r>
            <a:endParaRPr lang="zh-TW" altLang="en-US" sz="1400" b="0" u="none" dirty="0">
              <a:ea typeface="標楷體" panose="03000509000000000000" pitchFamily="65" charset="-120"/>
            </a:endParaRPr>
          </a:p>
        </p:txBody>
      </p:sp>
      <p:sp>
        <p:nvSpPr>
          <p:cNvPr id="90" name="文字方塊 10"/>
          <p:cNvSpPr txBox="1">
            <a:spLocks noChangeArrowheads="1"/>
          </p:cNvSpPr>
          <p:nvPr/>
        </p:nvSpPr>
        <p:spPr bwMode="auto">
          <a:xfrm>
            <a:off x="6659959" y="2060848"/>
            <a:ext cx="10080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4-13-51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91" name="直線接點 90"/>
          <p:cNvCxnSpPr/>
          <p:nvPr/>
        </p:nvCxnSpPr>
        <p:spPr bwMode="auto">
          <a:xfrm>
            <a:off x="7363221" y="2859361"/>
            <a:ext cx="0" cy="2508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10"/>
          <p:cNvSpPr txBox="1">
            <a:spLocks noChangeArrowheads="1"/>
          </p:cNvSpPr>
          <p:nvPr/>
        </p:nvSpPr>
        <p:spPr bwMode="auto">
          <a:xfrm>
            <a:off x="6682184" y="2840311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4-13-74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93" name="圓角矩形 92"/>
          <p:cNvSpPr/>
          <p:nvPr/>
        </p:nvSpPr>
        <p:spPr bwMode="auto">
          <a:xfrm>
            <a:off x="6723459" y="3107011"/>
            <a:ext cx="1304925" cy="539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銀扣失敗五萬元以上報表</a:t>
            </a:r>
          </a:p>
        </p:txBody>
      </p:sp>
      <p:cxnSp>
        <p:nvCxnSpPr>
          <p:cNvPr id="94" name="直線接點 93"/>
          <p:cNvCxnSpPr/>
          <p:nvPr/>
        </p:nvCxnSpPr>
        <p:spPr bwMode="auto">
          <a:xfrm>
            <a:off x="7358459" y="3668986"/>
            <a:ext cx="0" cy="2508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10"/>
          <p:cNvSpPr txBox="1">
            <a:spLocks noChangeArrowheads="1"/>
          </p:cNvSpPr>
          <p:nvPr/>
        </p:nvSpPr>
        <p:spPr bwMode="auto">
          <a:xfrm>
            <a:off x="6677421" y="3649936"/>
            <a:ext cx="69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4-13-75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96" name="圓角矩形 95"/>
          <p:cNvSpPr/>
          <p:nvPr/>
        </p:nvSpPr>
        <p:spPr bwMode="auto">
          <a:xfrm>
            <a:off x="6718696" y="3916636"/>
            <a:ext cx="1304925" cy="539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一年內新貸件扣款失敗表</a:t>
            </a:r>
          </a:p>
        </p:txBody>
      </p:sp>
      <p:cxnSp>
        <p:nvCxnSpPr>
          <p:cNvPr id="97" name="直線接點 96"/>
          <p:cNvCxnSpPr/>
          <p:nvPr/>
        </p:nvCxnSpPr>
        <p:spPr bwMode="auto">
          <a:xfrm>
            <a:off x="7360046" y="4488136"/>
            <a:ext cx="0" cy="25241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10"/>
          <p:cNvSpPr txBox="1">
            <a:spLocks noChangeArrowheads="1"/>
          </p:cNvSpPr>
          <p:nvPr/>
        </p:nvSpPr>
        <p:spPr bwMode="auto">
          <a:xfrm>
            <a:off x="6679009" y="4469086"/>
            <a:ext cx="693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4-13-71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99" name="圓角矩形 98"/>
          <p:cNvSpPr/>
          <p:nvPr/>
        </p:nvSpPr>
        <p:spPr bwMode="auto">
          <a:xfrm>
            <a:off x="6720284" y="4735786"/>
            <a:ext cx="1304925" cy="539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銀行扣款不足</a:t>
            </a:r>
            <a:endParaRPr lang="en-US" altLang="zh-TW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明信片列印</a:t>
            </a:r>
          </a:p>
        </p:txBody>
      </p:sp>
      <p:cxnSp>
        <p:nvCxnSpPr>
          <p:cNvPr id="100" name="直線接點 99"/>
          <p:cNvCxnSpPr/>
          <p:nvPr/>
        </p:nvCxnSpPr>
        <p:spPr bwMode="auto">
          <a:xfrm>
            <a:off x="7350521" y="5305698"/>
            <a:ext cx="0" cy="25241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"/>
          <p:cNvSpPr txBox="1">
            <a:spLocks noChangeArrowheads="1"/>
          </p:cNvSpPr>
          <p:nvPr/>
        </p:nvSpPr>
        <p:spPr bwMode="auto">
          <a:xfrm>
            <a:off x="6669484" y="5286648"/>
            <a:ext cx="693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4-13-72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2" name="圓角矩形 101"/>
          <p:cNvSpPr/>
          <p:nvPr/>
        </p:nvSpPr>
        <p:spPr bwMode="auto">
          <a:xfrm>
            <a:off x="6710759" y="5553348"/>
            <a:ext cx="1304925" cy="541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銀行扣款失敗簡訊傳送作業</a:t>
            </a:r>
          </a:p>
        </p:txBody>
      </p:sp>
      <p:cxnSp>
        <p:nvCxnSpPr>
          <p:cNvPr id="106" name="肘形接點 105"/>
          <p:cNvCxnSpPr>
            <a:stCxn id="77" idx="2"/>
            <a:endCxn id="89" idx="1"/>
          </p:cNvCxnSpPr>
          <p:nvPr/>
        </p:nvCxnSpPr>
        <p:spPr bwMode="auto">
          <a:xfrm rot="5400000" flipH="1" flipV="1">
            <a:off x="4100649" y="2255578"/>
            <a:ext cx="2275408" cy="2925762"/>
          </a:xfrm>
          <a:prstGeom prst="bentConnector4">
            <a:avLst>
              <a:gd name="adj1" fmla="val -48434"/>
              <a:gd name="adj2" fmla="val 82141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79512" y="1715324"/>
            <a:ext cx="4292872" cy="156966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沖帳順序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火險費→帳管費→契變手續費→期款</a:t>
            </a:r>
            <a:endParaRPr lang="en-US" altLang="zh-TW" sz="1600" b="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同一戶號多額度下，同一入帳扣款別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利率：利率高→利率低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資金用途別：周轉金→購置 不動產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額度順序：小→大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85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傳票分錄</a:t>
            </a:r>
            <a:r>
              <a:rPr lang="en-US" altLang="zh-TW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系統流程</a:t>
            </a:r>
            <a:endParaRPr lang="zh-TW" altLang="en-US" sz="3600" b="1" baseline="-25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 flipH="1">
            <a:off x="1314012" y="4012902"/>
            <a:ext cx="1004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交易檔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302173" y="1988840"/>
            <a:ext cx="1210588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入帳程式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138121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3857280" y="2636912"/>
            <a:ext cx="1228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Q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向右箭號 13"/>
          <p:cNvSpPr/>
          <p:nvPr/>
        </p:nvSpPr>
        <p:spPr bwMode="auto">
          <a:xfrm>
            <a:off x="2681849" y="2640836"/>
            <a:ext cx="902057" cy="424200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12" y="2852936"/>
            <a:ext cx="1214102" cy="12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淚滴形 16"/>
          <p:cNvSpPr/>
          <p:nvPr/>
        </p:nvSpPr>
        <p:spPr bwMode="auto">
          <a:xfrm rot="19570546">
            <a:off x="3777520" y="3559800"/>
            <a:ext cx="1806427" cy="2156316"/>
          </a:xfrm>
          <a:prstGeom prst="teardrop">
            <a:avLst>
              <a:gd name="adj" fmla="val 105872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38148" y="30650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交易序號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62" y="2132856"/>
            <a:ext cx="145658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49" y="4373718"/>
            <a:ext cx="1104991" cy="107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文字方塊 104"/>
          <p:cNvSpPr txBox="1"/>
          <p:nvPr/>
        </p:nvSpPr>
        <p:spPr>
          <a:xfrm>
            <a:off x="4016644" y="3892986"/>
            <a:ext cx="1210589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傳票程式</a:t>
            </a:r>
          </a:p>
        </p:txBody>
      </p:sp>
      <p:sp>
        <p:nvSpPr>
          <p:cNvPr id="107" name="上彎箭號 106"/>
          <p:cNvSpPr/>
          <p:nvPr/>
        </p:nvSpPr>
        <p:spPr bwMode="auto">
          <a:xfrm flipH="1">
            <a:off x="1706513" y="4312373"/>
            <a:ext cx="2001390" cy="832399"/>
          </a:xfrm>
          <a:prstGeom prst="bentUp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2060136" y="5215552"/>
            <a:ext cx="15376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zh-TW" altLang="zh-TW" dirty="0"/>
              <a:t>【交易代號】</a:t>
            </a:r>
            <a:endParaRPr lang="en-US" altLang="zh-TW" dirty="0"/>
          </a:p>
          <a:p>
            <a:pPr algn="l"/>
            <a:r>
              <a:rPr lang="zh-TW" altLang="zh-TW" dirty="0"/>
              <a:t>【科目】</a:t>
            </a:r>
            <a:endParaRPr lang="en-US" altLang="zh-TW" dirty="0"/>
          </a:p>
          <a:p>
            <a:pPr algn="l"/>
            <a:r>
              <a:rPr lang="zh-TW" altLang="zh-TW" dirty="0"/>
              <a:t>【繳款方式】</a:t>
            </a:r>
            <a:endParaRPr lang="en-US" altLang="zh-TW" dirty="0"/>
          </a:p>
          <a:p>
            <a:pPr algn="l"/>
            <a:r>
              <a:rPr lang="zh-TW" altLang="zh-TW" dirty="0"/>
              <a:t>【繳款方式</a:t>
            </a:r>
            <a:r>
              <a:rPr lang="en-US" altLang="zh-TW" dirty="0"/>
              <a:t>2</a:t>
            </a:r>
            <a:r>
              <a:rPr lang="zh-TW" altLang="zh-TW" dirty="0"/>
              <a:t>】</a:t>
            </a:r>
            <a:endParaRPr lang="en-US" altLang="zh-TW" dirty="0"/>
          </a:p>
          <a:p>
            <a:pPr algn="l"/>
            <a:r>
              <a:rPr lang="zh-TW" altLang="zh-TW" dirty="0"/>
              <a:t>【資金來源】</a:t>
            </a:r>
            <a:endParaRPr lang="zh-TW" altLang="en-US" dirty="0"/>
          </a:p>
        </p:txBody>
      </p:sp>
      <p:sp>
        <p:nvSpPr>
          <p:cNvPr id="113" name="文字方塊 112"/>
          <p:cNvSpPr txBox="1"/>
          <p:nvPr/>
        </p:nvSpPr>
        <p:spPr>
          <a:xfrm flipH="1">
            <a:off x="5295807" y="5877272"/>
            <a:ext cx="1004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傳票檔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21" y="4747599"/>
            <a:ext cx="1202993" cy="1212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4990498" y="2924944"/>
            <a:ext cx="1144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6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FIFO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948263" y="2132856"/>
            <a:ext cx="1210588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611" y="2564904"/>
            <a:ext cx="138121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向右箭號 117"/>
          <p:cNvSpPr/>
          <p:nvPr/>
        </p:nvSpPr>
        <p:spPr bwMode="auto">
          <a:xfrm rot="18264458">
            <a:off x="5756420" y="4137331"/>
            <a:ext cx="1318463" cy="424200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415651" y="435145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zh-TW" altLang="zh-TW" dirty="0" smtClean="0"/>
              <a:t>【</a:t>
            </a:r>
            <a:r>
              <a:rPr lang="zh-TW" altLang="en-US" dirty="0" smtClean="0"/>
              <a:t>會計科目</a:t>
            </a:r>
            <a:r>
              <a:rPr lang="zh-TW" altLang="zh-TW" dirty="0" smtClean="0"/>
              <a:t>】</a:t>
            </a:r>
            <a:endParaRPr lang="en-US" altLang="zh-TW" dirty="0"/>
          </a:p>
          <a:p>
            <a:pPr algn="l"/>
            <a:r>
              <a:rPr lang="zh-TW" altLang="zh-TW" dirty="0" smtClean="0"/>
              <a:t>【</a:t>
            </a:r>
            <a:r>
              <a:rPr lang="zh-TW" altLang="en-US" dirty="0"/>
              <a:t>會計子目</a:t>
            </a:r>
            <a:r>
              <a:rPr lang="zh-TW" altLang="zh-TW" dirty="0" smtClean="0"/>
              <a:t>】</a:t>
            </a:r>
            <a:endParaRPr lang="en-US" altLang="zh-TW" dirty="0"/>
          </a:p>
          <a:p>
            <a:pPr algn="l"/>
            <a:r>
              <a:rPr lang="zh-TW" altLang="zh-TW" dirty="0" smtClean="0"/>
              <a:t>【</a:t>
            </a:r>
            <a:r>
              <a:rPr lang="zh-TW" altLang="en-US" dirty="0"/>
              <a:t>會計細目</a:t>
            </a:r>
            <a:r>
              <a:rPr lang="zh-TW" altLang="zh-TW" dirty="0" smtClean="0"/>
              <a:t>】</a:t>
            </a:r>
            <a:endParaRPr lang="en-US" altLang="zh-TW" dirty="0"/>
          </a:p>
        </p:txBody>
      </p:sp>
      <p:sp>
        <p:nvSpPr>
          <p:cNvPr id="121" name="文字方塊 120"/>
          <p:cNvSpPr txBox="1"/>
          <p:nvPr/>
        </p:nvSpPr>
        <p:spPr>
          <a:xfrm flipH="1">
            <a:off x="7948994" y="4170566"/>
            <a:ext cx="1004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核心傳票檔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394" y="3010600"/>
            <a:ext cx="1214102" cy="12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流程圖: 接點 27"/>
          <p:cNvSpPr/>
          <p:nvPr/>
        </p:nvSpPr>
        <p:spPr bwMode="auto">
          <a:xfrm>
            <a:off x="2898236" y="2384932"/>
            <a:ext cx="432000" cy="43200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i="0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29" name="流程圖: 接點 28"/>
          <p:cNvSpPr/>
          <p:nvPr/>
        </p:nvSpPr>
        <p:spPr bwMode="auto">
          <a:xfrm>
            <a:off x="2555776" y="4581128"/>
            <a:ext cx="432000" cy="43200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lt"/>
                <a:ea typeface="新細明體" pitchFamily="18" charset="-120"/>
              </a:rPr>
              <a:t>2</a:t>
            </a:r>
            <a:endParaRPr kumimoji="1" lang="zh-TW" altLang="en-US" i="0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30" name="流程圖: 接點 29"/>
          <p:cNvSpPr/>
          <p:nvPr/>
        </p:nvSpPr>
        <p:spPr bwMode="auto">
          <a:xfrm>
            <a:off x="5983651" y="4058916"/>
            <a:ext cx="432000" cy="43200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i="0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重要事件處理說明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18758" y="1916832"/>
            <a:ext cx="83297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同一日須出兩種不同應繳日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但同一入帳日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的銀扣媒體檔案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2017/10/6</a:t>
            </a:r>
            <a:r>
              <a:rPr lang="zh-TW" altLang="en-US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須出</a:t>
            </a:r>
            <a:r>
              <a:rPr lang="en-US" altLang="zh-TW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</a:t>
            </a:r>
            <a:r>
              <a:rPr lang="zh-TW" altLang="en-US" sz="19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繳日</a:t>
            </a:r>
            <a:r>
              <a:rPr lang="en-US" altLang="zh-TW" sz="19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9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號的二扣媒體檔</a:t>
            </a:r>
            <a:r>
              <a:rPr lang="en-US" altLang="zh-TW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+(2)</a:t>
            </a:r>
            <a:r>
              <a:rPr lang="zh-TW" altLang="en-US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應繳日</a:t>
            </a:r>
            <a:r>
              <a:rPr lang="en-US" altLang="zh-TW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號的一扣媒體檔</a:t>
            </a:r>
            <a:endParaRPr lang="en-US" altLang="zh-TW" sz="1900" dirty="0" smtClean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19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入帳</a:t>
            </a:r>
            <a:r>
              <a:rPr lang="zh-TW" altLang="en-US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19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9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2017/10/11</a:t>
            </a:r>
            <a:endParaRPr lang="zh-TW" altLang="en-US" sz="19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628800"/>
            <a:ext cx="57686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3200" dirty="0" smtClean="0">
                <a:ln w="11430">
                  <a:noFill/>
                </a:ln>
                <a:solidFill>
                  <a:srgbClr val="00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Q</a:t>
            </a:r>
            <a:endParaRPr lang="zh-TW" altLang="en-US" sz="3200" dirty="0">
              <a:ln w="11430">
                <a:noFill/>
              </a:ln>
              <a:solidFill>
                <a:srgbClr val="00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algun Gothic" panose="020B0503020000020004" pitchFamily="34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3356992"/>
            <a:ext cx="21602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l"/>
            <a:r>
              <a:rPr lang="en-US" altLang="zh-TW" sz="2400" dirty="0" smtClean="0">
                <a:ln w="11430">
                  <a:noFill/>
                </a:ln>
                <a:solidFill>
                  <a:srgbClr val="00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algun Gothic" panose="020B0503020000020004" pitchFamily="34" charset="-127"/>
              </a:rPr>
              <a:t>Do</a:t>
            </a:r>
            <a:endParaRPr lang="zh-TW" altLang="en-US" sz="2400" dirty="0">
              <a:ln w="11430">
                <a:noFill/>
              </a:ln>
              <a:solidFill>
                <a:srgbClr val="00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Malgun Gothic" panose="020B0503020000020004" pitchFamily="34" charset="-127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179512" y="3964994"/>
            <a:ext cx="1203142" cy="400110"/>
            <a:chOff x="611958" y="4077072"/>
            <a:chExt cx="1203142" cy="400110"/>
          </a:xfrm>
        </p:grpSpPr>
        <p:sp>
          <p:nvSpPr>
            <p:cNvPr id="13" name="橢圓 12"/>
            <p:cNvSpPr/>
            <p:nvPr/>
          </p:nvSpPr>
          <p:spPr bwMode="auto">
            <a:xfrm>
              <a:off x="611958" y="4077072"/>
              <a:ext cx="360040" cy="360040"/>
            </a:xfrm>
            <a:prstGeom prst="ellipse">
              <a:avLst/>
            </a:prstGeom>
            <a:solidFill>
              <a:srgbClr val="F8F8F8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grpSp>
          <p:nvGrpSpPr>
            <p:cNvPr id="15" name="群組 14"/>
            <p:cNvGrpSpPr/>
            <p:nvPr/>
          </p:nvGrpSpPr>
          <p:grpSpPr>
            <a:xfrm>
              <a:off x="611958" y="4077072"/>
              <a:ext cx="1203142" cy="400110"/>
              <a:chOff x="611958" y="4077072"/>
              <a:chExt cx="1203142" cy="400110"/>
            </a:xfrm>
          </p:grpSpPr>
          <p:sp>
            <p:nvSpPr>
              <p:cNvPr id="12" name="圓形圖 11"/>
              <p:cNvSpPr/>
              <p:nvPr/>
            </p:nvSpPr>
            <p:spPr bwMode="auto">
              <a:xfrm>
                <a:off x="611958" y="4077072"/>
                <a:ext cx="360040" cy="360040"/>
              </a:xfrm>
              <a:prstGeom prst="pie">
                <a:avLst>
                  <a:gd name="adj1" fmla="val 10450753"/>
                  <a:gd name="adj2" fmla="val 16200000"/>
                </a:avLst>
              </a:prstGeom>
              <a:solidFill>
                <a:srgbClr val="0000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953967" y="4077072"/>
                <a:ext cx="861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細明體" panose="02020509000000000000" pitchFamily="49" charset="-120"/>
                  </a:rPr>
                  <a:t>Step 1</a:t>
                </a:r>
                <a:endParaRPr lang="zh-TW" altLang="en-US" dirty="0">
                  <a:latin typeface="+mn-lt"/>
                  <a:ea typeface="細明體" panose="02020509000000000000" pitchFamily="49" charset="-120"/>
                </a:endParaRPr>
              </a:p>
            </p:txBody>
          </p:sp>
        </p:grpSp>
      </p:grpSp>
      <p:sp>
        <p:nvSpPr>
          <p:cNvPr id="17" name="文字方塊 16"/>
          <p:cNvSpPr txBox="1"/>
          <p:nvPr/>
        </p:nvSpPr>
        <p:spPr>
          <a:xfrm>
            <a:off x="539552" y="4481825"/>
            <a:ext cx="1263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經辦產出應繳日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號的扣款資料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1691680" y="3964994"/>
            <a:ext cx="1203142" cy="400110"/>
            <a:chOff x="611958" y="4077072"/>
            <a:chExt cx="1203142" cy="400110"/>
          </a:xfrm>
        </p:grpSpPr>
        <p:sp>
          <p:nvSpPr>
            <p:cNvPr id="19" name="橢圓 18"/>
            <p:cNvSpPr/>
            <p:nvPr/>
          </p:nvSpPr>
          <p:spPr bwMode="auto">
            <a:xfrm>
              <a:off x="611958" y="4077072"/>
              <a:ext cx="360040" cy="360040"/>
            </a:xfrm>
            <a:prstGeom prst="ellipse">
              <a:avLst/>
            </a:prstGeom>
            <a:solidFill>
              <a:srgbClr val="F8F8F8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611958" y="4077072"/>
              <a:ext cx="1203142" cy="400110"/>
              <a:chOff x="611958" y="4077072"/>
              <a:chExt cx="1203142" cy="400110"/>
            </a:xfrm>
          </p:grpSpPr>
          <p:sp>
            <p:nvSpPr>
              <p:cNvPr id="21" name="圓形圖 20"/>
              <p:cNvSpPr/>
              <p:nvPr/>
            </p:nvSpPr>
            <p:spPr bwMode="auto">
              <a:xfrm>
                <a:off x="611958" y="4077072"/>
                <a:ext cx="360040" cy="360040"/>
              </a:xfrm>
              <a:prstGeom prst="pie">
                <a:avLst>
                  <a:gd name="adj1" fmla="val 7345379"/>
                  <a:gd name="adj2" fmla="val 16200000"/>
                </a:avLst>
              </a:prstGeom>
              <a:solidFill>
                <a:srgbClr val="0000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953967" y="4077072"/>
                <a:ext cx="861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細明體" panose="02020509000000000000" pitchFamily="49" charset="-120"/>
                  </a:rPr>
                  <a:t>Step 2</a:t>
                </a:r>
                <a:endParaRPr lang="zh-TW" altLang="en-US" dirty="0">
                  <a:latin typeface="+mn-lt"/>
                  <a:ea typeface="細明體" panose="02020509000000000000" pitchFamily="49" charset="-120"/>
                </a:endParaRPr>
              </a:p>
            </p:txBody>
          </p:sp>
        </p:grpSp>
      </p:grpSp>
      <p:sp>
        <p:nvSpPr>
          <p:cNvPr id="23" name="文字方塊 22"/>
          <p:cNvSpPr txBox="1"/>
          <p:nvPr/>
        </p:nvSpPr>
        <p:spPr>
          <a:xfrm>
            <a:off x="2051720" y="4481825"/>
            <a:ext cx="2199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複製入帳日期為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2017/10/11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且應繳日為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號的資料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4067944" y="3964994"/>
            <a:ext cx="1203142" cy="400110"/>
            <a:chOff x="611958" y="4077072"/>
            <a:chExt cx="1203142" cy="400110"/>
          </a:xfrm>
        </p:grpSpPr>
        <p:sp>
          <p:nvSpPr>
            <p:cNvPr id="25" name="橢圓 24"/>
            <p:cNvSpPr/>
            <p:nvPr/>
          </p:nvSpPr>
          <p:spPr bwMode="auto">
            <a:xfrm>
              <a:off x="611958" y="4077072"/>
              <a:ext cx="360040" cy="360040"/>
            </a:xfrm>
            <a:prstGeom prst="ellipse">
              <a:avLst/>
            </a:prstGeom>
            <a:solidFill>
              <a:srgbClr val="F8F8F8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grpSp>
          <p:nvGrpSpPr>
            <p:cNvPr id="26" name="群組 25"/>
            <p:cNvGrpSpPr/>
            <p:nvPr/>
          </p:nvGrpSpPr>
          <p:grpSpPr>
            <a:xfrm>
              <a:off x="611958" y="4077072"/>
              <a:ext cx="1203142" cy="400110"/>
              <a:chOff x="611958" y="4077072"/>
              <a:chExt cx="1203142" cy="400110"/>
            </a:xfrm>
          </p:grpSpPr>
          <p:sp>
            <p:nvSpPr>
              <p:cNvPr id="27" name="圓形圖 26"/>
              <p:cNvSpPr/>
              <p:nvPr/>
            </p:nvSpPr>
            <p:spPr bwMode="auto">
              <a:xfrm>
                <a:off x="611958" y="4077072"/>
                <a:ext cx="360040" cy="360040"/>
              </a:xfrm>
              <a:prstGeom prst="pie">
                <a:avLst>
                  <a:gd name="adj1" fmla="val 4033214"/>
                  <a:gd name="adj2" fmla="val 16200000"/>
                </a:avLst>
              </a:prstGeom>
              <a:solidFill>
                <a:srgbClr val="0000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953967" y="4077072"/>
                <a:ext cx="861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細明體" panose="02020509000000000000" pitchFamily="49" charset="-120"/>
                  </a:rPr>
                  <a:t>Step 3</a:t>
                </a:r>
                <a:endParaRPr lang="zh-TW" altLang="en-US" dirty="0">
                  <a:latin typeface="+mn-lt"/>
                  <a:ea typeface="細明體" panose="02020509000000000000" pitchFamily="49" charset="-120"/>
                </a:endParaRPr>
              </a:p>
            </p:txBody>
          </p:sp>
        </p:grpSp>
      </p:grpSp>
      <p:sp>
        <p:nvSpPr>
          <p:cNvPr id="29" name="文字方塊 28"/>
          <p:cNvSpPr txBox="1"/>
          <p:nvPr/>
        </p:nvSpPr>
        <p:spPr>
          <a:xfrm>
            <a:off x="4427984" y="4481825"/>
            <a:ext cx="13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產出應繳日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號的扣款資料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5724128" y="3960352"/>
            <a:ext cx="1203142" cy="400110"/>
            <a:chOff x="611958" y="4077072"/>
            <a:chExt cx="1203142" cy="400110"/>
          </a:xfrm>
        </p:grpSpPr>
        <p:sp>
          <p:nvSpPr>
            <p:cNvPr id="31" name="橢圓 30"/>
            <p:cNvSpPr/>
            <p:nvPr/>
          </p:nvSpPr>
          <p:spPr bwMode="auto">
            <a:xfrm>
              <a:off x="611958" y="4077072"/>
              <a:ext cx="360040" cy="360040"/>
            </a:xfrm>
            <a:prstGeom prst="ellipse">
              <a:avLst/>
            </a:prstGeom>
            <a:solidFill>
              <a:srgbClr val="F8F8F8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grpSp>
          <p:nvGrpSpPr>
            <p:cNvPr id="32" name="群組 31"/>
            <p:cNvGrpSpPr/>
            <p:nvPr/>
          </p:nvGrpSpPr>
          <p:grpSpPr>
            <a:xfrm>
              <a:off x="611958" y="4077072"/>
              <a:ext cx="1203142" cy="400110"/>
              <a:chOff x="611958" y="4077072"/>
              <a:chExt cx="1203142" cy="400110"/>
            </a:xfrm>
          </p:grpSpPr>
          <p:sp>
            <p:nvSpPr>
              <p:cNvPr id="33" name="圓形圖 32"/>
              <p:cNvSpPr/>
              <p:nvPr/>
            </p:nvSpPr>
            <p:spPr bwMode="auto">
              <a:xfrm>
                <a:off x="611958" y="4077072"/>
                <a:ext cx="360040" cy="360040"/>
              </a:xfrm>
              <a:prstGeom prst="pie">
                <a:avLst>
                  <a:gd name="adj1" fmla="val 792149"/>
                  <a:gd name="adj2" fmla="val 16200000"/>
                </a:avLst>
              </a:prstGeom>
              <a:solidFill>
                <a:srgbClr val="0000FF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新細明體" pitchFamily="18" charset="-120"/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953967" y="4077072"/>
                <a:ext cx="861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>
                    <a:latin typeface="+mn-lt"/>
                    <a:ea typeface="細明體" panose="02020509000000000000" pitchFamily="49" charset="-120"/>
                  </a:rPr>
                  <a:t>Step 4</a:t>
                </a:r>
                <a:endParaRPr lang="zh-TW" altLang="en-US" dirty="0">
                  <a:latin typeface="+mn-lt"/>
                  <a:ea typeface="細明體" panose="02020509000000000000" pitchFamily="49" charset="-120"/>
                </a:endParaRPr>
              </a:p>
            </p:txBody>
          </p:sp>
        </p:grpSp>
      </p:grpSp>
      <p:sp>
        <p:nvSpPr>
          <p:cNvPr id="35" name="文字方塊 34"/>
          <p:cNvSpPr txBox="1"/>
          <p:nvPr/>
        </p:nvSpPr>
        <p:spPr>
          <a:xfrm>
            <a:off x="6084168" y="4477183"/>
            <a:ext cx="1623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將複製的資料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到扣款檔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7596336" y="3957442"/>
            <a:ext cx="1203142" cy="400110"/>
            <a:chOff x="611958" y="4077072"/>
            <a:chExt cx="1203142" cy="400110"/>
          </a:xfrm>
        </p:grpSpPr>
        <p:sp>
          <p:nvSpPr>
            <p:cNvPr id="43" name="橢圓 42"/>
            <p:cNvSpPr/>
            <p:nvPr/>
          </p:nvSpPr>
          <p:spPr bwMode="auto">
            <a:xfrm>
              <a:off x="611958" y="4077072"/>
              <a:ext cx="360040" cy="36004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953967" y="407707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+mn-lt"/>
                  <a:ea typeface="細明體" panose="02020509000000000000" pitchFamily="49" charset="-120"/>
                </a:rPr>
                <a:t>Step 5</a:t>
              </a:r>
              <a:endParaRPr lang="zh-TW" altLang="en-US" dirty="0">
                <a:latin typeface="+mn-lt"/>
                <a:ea typeface="細明體" panose="02020509000000000000" pitchFamily="49" charset="-120"/>
              </a:endParaRPr>
            </a:p>
          </p:txBody>
        </p:sp>
      </p:grpSp>
      <p:sp>
        <p:nvSpPr>
          <p:cNvPr id="47" name="文字方塊 46"/>
          <p:cNvSpPr txBox="1"/>
          <p:nvPr/>
        </p:nvSpPr>
        <p:spPr>
          <a:xfrm>
            <a:off x="7956376" y="4474273"/>
            <a:ext cx="1047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經辦產出扣款媒體檔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52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/>
          <p:cNvGrpSpPr/>
          <p:nvPr/>
        </p:nvGrpSpPr>
        <p:grpSpPr>
          <a:xfrm>
            <a:off x="1614018" y="3019914"/>
            <a:ext cx="1712976" cy="1476884"/>
            <a:chOff x="1464259" y="887951"/>
            <a:chExt cx="1712976" cy="147688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9" name="六邊形 48"/>
            <p:cNvSpPr/>
            <p:nvPr/>
          </p:nvSpPr>
          <p:spPr>
            <a:xfrm>
              <a:off x="1464259" y="887951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六邊形 8"/>
            <p:cNvSpPr/>
            <p:nvPr/>
          </p:nvSpPr>
          <p:spPr>
            <a:xfrm>
              <a:off x="1730081" y="1117136"/>
              <a:ext cx="1181332" cy="101851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9530" rIns="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3900" kern="1200" dirty="0"/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重要數據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3052610" y="3824324"/>
            <a:ext cx="1712976" cy="1476884"/>
            <a:chOff x="1464259" y="2506085"/>
            <a:chExt cx="1712976" cy="1476884"/>
          </a:xfrm>
          <a:solidFill>
            <a:srgbClr val="00B050"/>
          </a:solidFill>
        </p:grpSpPr>
        <p:sp>
          <p:nvSpPr>
            <p:cNvPr id="20" name="六邊形 19"/>
            <p:cNvSpPr/>
            <p:nvPr/>
          </p:nvSpPr>
          <p:spPr>
            <a:xfrm>
              <a:off x="1464259" y="2506085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六邊形 4"/>
            <p:cNvSpPr/>
            <p:nvPr/>
          </p:nvSpPr>
          <p:spPr>
            <a:xfrm>
              <a:off x="1730081" y="2735270"/>
              <a:ext cx="1181332" cy="1018514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9530" rIns="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3900" kern="120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511992" y="3013501"/>
            <a:ext cx="1712976" cy="1476884"/>
            <a:chOff x="2923641" y="1695262"/>
            <a:chExt cx="1712976" cy="1476884"/>
          </a:xfrm>
          <a:solidFill>
            <a:schemeClr val="accent6">
              <a:lumMod val="75000"/>
            </a:schemeClr>
          </a:solidFill>
        </p:grpSpPr>
        <p:sp>
          <p:nvSpPr>
            <p:cNvPr id="18" name="六邊形 17"/>
            <p:cNvSpPr/>
            <p:nvPr/>
          </p:nvSpPr>
          <p:spPr>
            <a:xfrm>
              <a:off x="2923641" y="1695262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六邊形 6"/>
            <p:cNvSpPr/>
            <p:nvPr/>
          </p:nvSpPr>
          <p:spPr>
            <a:xfrm>
              <a:off x="3189463" y="1924447"/>
              <a:ext cx="1181332" cy="1018514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9530" rIns="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3900" kern="120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052610" y="2206190"/>
            <a:ext cx="1712976" cy="1476884"/>
            <a:chOff x="1464259" y="887951"/>
            <a:chExt cx="1712976" cy="1476884"/>
          </a:xfrm>
        </p:grpSpPr>
        <p:sp>
          <p:nvSpPr>
            <p:cNvPr id="16" name="六邊形 15"/>
            <p:cNvSpPr/>
            <p:nvPr/>
          </p:nvSpPr>
          <p:spPr>
            <a:xfrm>
              <a:off x="1464259" y="887951"/>
              <a:ext cx="1712976" cy="1476884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六邊形 8"/>
            <p:cNvSpPr/>
            <p:nvPr/>
          </p:nvSpPr>
          <p:spPr>
            <a:xfrm>
              <a:off x="1730081" y="1117136"/>
              <a:ext cx="1181332" cy="1018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49530" rIns="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3900" kern="1200" dirty="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3246424" y="2722440"/>
            <a:ext cx="1320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2F2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客戶數</a:t>
            </a:r>
            <a:endParaRPr lang="en-US" altLang="zh-TW" dirty="0" smtClean="0">
              <a:solidFill>
                <a:srgbClr val="F2F2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46424" y="4234608"/>
            <a:ext cx="132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2F2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餘額</a:t>
            </a:r>
            <a:endParaRPr lang="zh-TW" altLang="en-US" dirty="0">
              <a:solidFill>
                <a:srgbClr val="F2F2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710797" y="3430326"/>
            <a:ext cx="1320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2F2F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扣款統計</a:t>
            </a:r>
            <a:endParaRPr lang="en-US" altLang="zh-TW" dirty="0" smtClean="0">
              <a:solidFill>
                <a:srgbClr val="F2F2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solidFill>
                <a:srgbClr val="F2F2F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肘形接點 27"/>
          <p:cNvCxnSpPr>
            <a:stCxn id="26" idx="2"/>
          </p:cNvCxnSpPr>
          <p:nvPr/>
        </p:nvCxnSpPr>
        <p:spPr bwMode="auto">
          <a:xfrm rot="10800000">
            <a:off x="1600257" y="2722441"/>
            <a:ext cx="389911" cy="461943"/>
          </a:xfrm>
          <a:prstGeom prst="bentConnector2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5496" y="1984069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使用人數約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個有效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20171031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撥款數為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1,804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1990167" y="3076383"/>
            <a:ext cx="216000" cy="21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3423238" y="4977184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89740"/>
              </p:ext>
            </p:extLst>
          </p:nvPr>
        </p:nvGraphicFramePr>
        <p:xfrm>
          <a:off x="341257" y="5195806"/>
          <a:ext cx="2790583" cy="1401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366"/>
                <a:gridCol w="1954217"/>
              </a:tblGrid>
              <a:tr h="325909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企業戶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10,449,847,058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20189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個人戶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49,266,831,531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</a:tr>
              <a:tr h="365493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催收戶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4,717,487,066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元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93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600" b="1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  <a:endParaRPr lang="zh-TW" altLang="en-US" sz="1600" b="1" dirty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altLang="zh-TW" sz="16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64,434,165,655</a:t>
                      </a:r>
                      <a:r>
                        <a:rPr lang="zh-TW" altLang="en-US" sz="16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元</a:t>
                      </a:r>
                      <a:endParaRPr lang="en-US" altLang="zh-TW" sz="1600" b="1" kern="1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41" name="肘形接點 40"/>
          <p:cNvCxnSpPr>
            <a:endCxn id="46" idx="3"/>
          </p:cNvCxnSpPr>
          <p:nvPr/>
        </p:nvCxnSpPr>
        <p:spPr bwMode="auto">
          <a:xfrm rot="10800000">
            <a:off x="1752380" y="4885129"/>
            <a:ext cx="1670859" cy="262442"/>
          </a:xfrm>
          <a:prstGeom prst="bentConnector3">
            <a:avLst>
              <a:gd name="adj1" fmla="val 31213"/>
            </a:avLst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79512" y="4685074"/>
            <a:ext cx="1572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106/10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3426298" y="2264574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828474" y="3442520"/>
            <a:ext cx="132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使用概況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4936713" y="1708231"/>
            <a:ext cx="21483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企金戶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-28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-21,626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橢圓 57"/>
          <p:cNvSpPr/>
          <p:nvPr/>
        </p:nvSpPr>
        <p:spPr bwMode="auto">
          <a:xfrm>
            <a:off x="5573560" y="4202718"/>
            <a:ext cx="216000" cy="21600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59" name="肘形接點 58"/>
          <p:cNvCxnSpPr>
            <a:stCxn id="51" idx="0"/>
          </p:cNvCxnSpPr>
          <p:nvPr/>
        </p:nvCxnSpPr>
        <p:spPr bwMode="auto">
          <a:xfrm rot="5400000" flipH="1" flipV="1">
            <a:off x="4060671" y="1388531"/>
            <a:ext cx="349671" cy="1402417"/>
          </a:xfrm>
          <a:prstGeom prst="bentConnector2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87419"/>
              </p:ext>
            </p:extLst>
          </p:nvPr>
        </p:nvGraphicFramePr>
        <p:xfrm>
          <a:off x="4572000" y="5193184"/>
          <a:ext cx="2187100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550"/>
                <a:gridCol w="1093550"/>
              </a:tblGrid>
              <a:tr h="325909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銀扣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42,845</a:t>
                      </a:r>
                      <a:r>
                        <a:rPr lang="zh-TW" altLang="en-US" sz="160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  <a:endParaRPr lang="en-US" altLang="zh-TW" sz="1600" kern="120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0189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匯款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875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493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支票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員工扣薪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60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127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45445"/>
              </p:ext>
            </p:extLst>
          </p:nvPr>
        </p:nvGraphicFramePr>
        <p:xfrm>
          <a:off x="7085058" y="4013571"/>
          <a:ext cx="1807758" cy="144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/>
                <a:gridCol w="1159686"/>
              </a:tblGrid>
              <a:tr h="254291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18,896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291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台新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2,006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  <a:endParaRPr lang="en-US" altLang="zh-TW" sz="160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291">
                <a:tc>
                  <a:txBody>
                    <a:bodyPr/>
                    <a:lstStyle/>
                    <a:p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合庫</a:t>
                      </a:r>
                      <a:endParaRPr lang="en-US" altLang="zh-TW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3,867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2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郵局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18,076</a:t>
                      </a:r>
                      <a:r>
                        <a:rPr lang="zh-TW" altLang="en-US" sz="160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件</a:t>
                      </a:r>
                      <a:endParaRPr lang="zh-TW" altLang="en-US" sz="160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3" name="向右箭號 72"/>
          <p:cNvSpPr/>
          <p:nvPr/>
        </p:nvSpPr>
        <p:spPr bwMode="auto">
          <a:xfrm rot="19731095">
            <a:off x="6507100" y="4659896"/>
            <a:ext cx="504000" cy="450466"/>
          </a:xfrm>
          <a:prstGeom prst="rightArrow">
            <a:avLst>
              <a:gd name="adj1" fmla="val 42386"/>
              <a:gd name="adj2" fmla="val 42272"/>
            </a:avLst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cxnSp>
        <p:nvCxnSpPr>
          <p:cNvPr id="82" name="直線接點 81"/>
          <p:cNvCxnSpPr>
            <a:stCxn id="58" idx="4"/>
          </p:cNvCxnSpPr>
          <p:nvPr/>
        </p:nvCxnSpPr>
        <p:spPr bwMode="auto">
          <a:xfrm>
            <a:off x="5681560" y="4418718"/>
            <a:ext cx="0" cy="653305"/>
          </a:xfrm>
          <a:prstGeom prst="line">
            <a:avLst/>
          </a:prstGeom>
          <a:ln w="28575"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PPT母片_4_3_一般版_新光人壽版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1547825" y="3143340"/>
            <a:ext cx="60483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30000"/>
              </a:spcBef>
              <a:buFontTx/>
              <a:buNone/>
            </a:pPr>
            <a:r>
              <a:rPr lang="zh-TW" altLang="en-US" sz="4400" dirty="0">
                <a:solidFill>
                  <a:srgbClr val="4D4D4D"/>
                </a:solidFill>
                <a:latin typeface="微軟正黑體" pitchFamily="34" charset="-120"/>
                <a:ea typeface="微軟正黑體" pitchFamily="34" charset="-120"/>
              </a:rPr>
              <a:t>報告完畢，謝謝指教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899542" y="1989584"/>
            <a:ext cx="7128842" cy="381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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 2" pitchFamily="18" charset="2"/>
              <a:buChar char="®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spcAft>
                <a:spcPct val="20000"/>
              </a:spcAft>
              <a:buNone/>
              <a:defRPr/>
            </a:pPr>
            <a:r>
              <a:rPr lang="zh-TW" altLang="en-US" sz="2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sz="2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架構</a:t>
            </a:r>
            <a:endParaRPr lang="en-US" altLang="zh-TW" sz="2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spcAft>
                <a:spcPct val="20000"/>
              </a:spcAft>
              <a:buNone/>
              <a:defRPr/>
            </a:pPr>
            <a:r>
              <a:rPr lang="zh-TW" altLang="en-US" sz="2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sz="2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功能</a:t>
            </a:r>
          </a:p>
          <a:p>
            <a:pPr marL="457200" lvl="1" indent="0">
              <a:spcAft>
                <a:spcPct val="20000"/>
              </a:spcAft>
              <a:buNone/>
              <a:defRPr/>
            </a:pPr>
            <a:r>
              <a:rPr kumimoji="1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</a:rPr>
              <a:t>業務簡介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spcAft>
                <a:spcPct val="20000"/>
              </a:spcAft>
              <a:buNone/>
              <a:defRPr/>
            </a:pPr>
            <a:r>
              <a:rPr lang="zh-TW" altLang="en-US" sz="2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業務流程</a:t>
            </a:r>
            <a:endParaRPr lang="en-US" altLang="zh-TW" sz="2400" b="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spcAft>
                <a:spcPct val="20000"/>
              </a:spcAft>
              <a:buNone/>
              <a:defRPr/>
            </a:pPr>
            <a:r>
              <a:rPr lang="zh-TW" altLang="en-US" sz="2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系統</a:t>
            </a:r>
            <a:r>
              <a:rPr lang="zh-TW" altLang="en-US" sz="2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流程</a:t>
            </a:r>
          </a:p>
          <a:p>
            <a:pPr marL="457200" lvl="1" indent="0">
              <a:spcAft>
                <a:spcPct val="20000"/>
              </a:spcAft>
              <a:buNone/>
              <a:defRPr/>
            </a:pPr>
            <a:r>
              <a:rPr lang="zh-TW" altLang="en-US" sz="2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en-US" altLang="zh-TW" sz="2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2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重要</a:t>
            </a:r>
            <a:r>
              <a:rPr lang="zh-TW" altLang="en-US" sz="2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事件處理說明</a:t>
            </a:r>
          </a:p>
          <a:p>
            <a:pPr marL="457200" lvl="1" indent="0">
              <a:spcAft>
                <a:spcPct val="20000"/>
              </a:spcAft>
              <a:buNone/>
              <a:defRPr/>
            </a:pPr>
            <a:r>
              <a:rPr lang="zh-TW" altLang="en-US" sz="2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重要</a:t>
            </a:r>
            <a:r>
              <a:rPr lang="zh-TW" altLang="en-US" sz="2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數據</a:t>
            </a:r>
            <a:endParaRPr kumimoji="1" lang="en-US" altLang="zh-TW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5" name="矩形 4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流程圖: 資料 7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6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9" name="甜甜圈 8"/>
          <p:cNvSpPr/>
          <p:nvPr/>
        </p:nvSpPr>
        <p:spPr bwMode="auto">
          <a:xfrm>
            <a:off x="899574" y="2077967"/>
            <a:ext cx="288000" cy="288000"/>
          </a:xfrm>
          <a:prstGeom prst="donut">
            <a:avLst>
              <a:gd name="adj" fmla="val 31052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甜甜圈 9"/>
          <p:cNvSpPr/>
          <p:nvPr/>
        </p:nvSpPr>
        <p:spPr bwMode="auto">
          <a:xfrm>
            <a:off x="899574" y="2564904"/>
            <a:ext cx="288000" cy="288000"/>
          </a:xfrm>
          <a:prstGeom prst="donut">
            <a:avLst>
              <a:gd name="adj" fmla="val 31052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1" name="甜甜圈 10"/>
          <p:cNvSpPr/>
          <p:nvPr/>
        </p:nvSpPr>
        <p:spPr bwMode="auto">
          <a:xfrm>
            <a:off x="899542" y="3068960"/>
            <a:ext cx="288000" cy="288000"/>
          </a:xfrm>
          <a:prstGeom prst="donut">
            <a:avLst>
              <a:gd name="adj" fmla="val 31052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甜甜圈 11"/>
          <p:cNvSpPr/>
          <p:nvPr/>
        </p:nvSpPr>
        <p:spPr bwMode="auto">
          <a:xfrm>
            <a:off x="899542" y="3628649"/>
            <a:ext cx="288000" cy="288000"/>
          </a:xfrm>
          <a:prstGeom prst="donut">
            <a:avLst>
              <a:gd name="adj" fmla="val 31052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甜甜圈 12"/>
          <p:cNvSpPr/>
          <p:nvPr/>
        </p:nvSpPr>
        <p:spPr bwMode="auto">
          <a:xfrm>
            <a:off x="899574" y="4165487"/>
            <a:ext cx="288000" cy="288000"/>
          </a:xfrm>
          <a:prstGeom prst="donut">
            <a:avLst>
              <a:gd name="adj" fmla="val 31052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甜甜圈 13"/>
          <p:cNvSpPr/>
          <p:nvPr/>
        </p:nvSpPr>
        <p:spPr bwMode="auto">
          <a:xfrm>
            <a:off x="899542" y="4669543"/>
            <a:ext cx="288000" cy="288000"/>
          </a:xfrm>
          <a:prstGeom prst="donut">
            <a:avLst>
              <a:gd name="adj" fmla="val 31052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甜甜圈 14"/>
          <p:cNvSpPr/>
          <p:nvPr/>
        </p:nvSpPr>
        <p:spPr bwMode="auto">
          <a:xfrm>
            <a:off x="899542" y="5157192"/>
            <a:ext cx="288000" cy="288000"/>
          </a:xfrm>
          <a:prstGeom prst="donut">
            <a:avLst>
              <a:gd name="adj" fmla="val 31052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01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/>
          <p:cNvSpPr/>
          <p:nvPr/>
        </p:nvSpPr>
        <p:spPr bwMode="auto">
          <a:xfrm>
            <a:off x="3563888" y="2598003"/>
            <a:ext cx="1944216" cy="1944216"/>
          </a:xfrm>
          <a:prstGeom prst="ellipse">
            <a:avLst/>
          </a:prstGeom>
          <a:solidFill>
            <a:schemeClr val="accent5">
              <a:lumMod val="20000"/>
              <a:lumOff val="80000"/>
              <a:alpha val="4196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系統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611210" y="6308885"/>
            <a:ext cx="6783387" cy="287270"/>
          </a:xfrm>
        </p:spPr>
        <p:txBody>
          <a:bodyPr/>
          <a:lstStyle/>
          <a:p>
            <a:pPr algn="l" eaLnBrk="1" hangingPunct="1">
              <a:defRPr/>
            </a:pPr>
            <a:r>
              <a:rPr kumimoji="1" lang="zh-TW" altLang="en-US" b="0" dirty="0" smtClean="0">
                <a:solidFill>
                  <a:srgbClr val="000000"/>
                </a:solidFill>
              </a:rPr>
              <a:t>機密等級：密            日期：</a:t>
            </a:r>
            <a:r>
              <a:rPr kumimoji="1" lang="en-US" altLang="zh-TW" b="0" dirty="0" smtClean="0">
                <a:solidFill>
                  <a:srgbClr val="000000"/>
                </a:solidFill>
              </a:rPr>
              <a:t>2017/11/24</a:t>
            </a:r>
            <a:endParaRPr kumimoji="1" lang="zh-TW" altLang="en-US" b="0" dirty="0" smtClean="0">
              <a:solidFill>
                <a:srgbClr val="000000"/>
              </a:solidFill>
            </a:endParaRPr>
          </a:p>
          <a:p>
            <a:pPr algn="l" eaLnBrk="1" hangingPunct="1">
              <a:defRPr/>
            </a:pPr>
            <a:endParaRPr kumimoji="1" lang="zh-TW" altLang="en-US" b="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35" y="2318274"/>
            <a:ext cx="932769" cy="85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95536" y="3251343"/>
            <a:ext cx="2256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e-Loan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徵審系統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908353" y="3931353"/>
            <a:ext cx="144016" cy="144016"/>
          </a:xfrm>
          <a:prstGeom prst="ellipse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52370" y="38191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審核流程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899592" y="4326298"/>
            <a:ext cx="144016" cy="144016"/>
          </a:xfrm>
          <a:prstGeom prst="ellipse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043610" y="4214117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鑑價流程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899592" y="4726408"/>
            <a:ext cx="144016" cy="144016"/>
          </a:xfrm>
          <a:prstGeom prst="ellipse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43609" y="4614227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對保流程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84" y="2814027"/>
            <a:ext cx="1008111" cy="94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577536" y="3822139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AS/400</a:t>
            </a: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帳務管理系統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28" y="1844824"/>
            <a:ext cx="1173264" cy="72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6582995" y="2633297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催收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債協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7029033" y="3246567"/>
            <a:ext cx="144016" cy="144016"/>
          </a:xfrm>
          <a:prstGeom prst="ellipse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173050" y="3134386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催收程序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7020272" y="6093296"/>
            <a:ext cx="144016" cy="144016"/>
          </a:xfrm>
          <a:prstGeom prst="ellipse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164291" y="3529331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債協作業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＞形箭號 10"/>
          <p:cNvSpPr/>
          <p:nvPr/>
        </p:nvSpPr>
        <p:spPr bwMode="auto">
          <a:xfrm>
            <a:off x="2699792" y="3287036"/>
            <a:ext cx="695748" cy="473009"/>
          </a:xfrm>
          <a:prstGeom prst="chevr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＞形箭號 24"/>
          <p:cNvSpPr/>
          <p:nvPr/>
        </p:nvSpPr>
        <p:spPr bwMode="auto">
          <a:xfrm rot="18783266">
            <a:off x="5771607" y="2992866"/>
            <a:ext cx="695748" cy="473009"/>
          </a:xfrm>
          <a:prstGeom prst="chevr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692803" y="4686235"/>
            <a:ext cx="1955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b="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封閉型主機</a:t>
            </a:r>
            <a:endParaRPr lang="en-US" altLang="zh-TW" sz="1600" b="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開發語言</a:t>
            </a:r>
            <a:r>
              <a:rPr lang="en-US" altLang="zh-TW" sz="1600" b="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-LANSA</a:t>
            </a:r>
          </a:p>
          <a:p>
            <a:pPr algn="l"/>
            <a:r>
              <a:rPr lang="zh-TW" altLang="en-US" sz="1600" b="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1600" b="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-AS400 </a:t>
            </a:r>
            <a:r>
              <a:rPr lang="en-US" altLang="zh-TW" sz="1600" b="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DB2</a:t>
            </a:r>
          </a:p>
          <a:p>
            <a:pPr algn="l"/>
            <a:r>
              <a:rPr lang="zh-TW" altLang="en-US" sz="1600" b="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功能以選單式顯示</a:t>
            </a:r>
          </a:p>
        </p:txBody>
      </p:sp>
      <p:sp>
        <p:nvSpPr>
          <p:cNvPr id="28" name="＞形箭號 27"/>
          <p:cNvSpPr/>
          <p:nvPr/>
        </p:nvSpPr>
        <p:spPr bwMode="auto">
          <a:xfrm rot="2625554">
            <a:off x="5820293" y="4005215"/>
            <a:ext cx="695748" cy="473009"/>
          </a:xfrm>
          <a:prstGeom prst="chevron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316485"/>
            <a:ext cx="826917" cy="73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字方塊 29"/>
          <p:cNvSpPr txBox="1"/>
          <p:nvPr/>
        </p:nvSpPr>
        <p:spPr>
          <a:xfrm>
            <a:off x="7019433" y="5085184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IFRS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178282" y="5586273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減損試算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169521" y="5981218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估息作業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橢圓 32"/>
          <p:cNvSpPr/>
          <p:nvPr/>
        </p:nvSpPr>
        <p:spPr bwMode="auto">
          <a:xfrm>
            <a:off x="7029033" y="5701863"/>
            <a:ext cx="144016" cy="144016"/>
          </a:xfrm>
          <a:prstGeom prst="ellipse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34" name="橢圓 33"/>
          <p:cNvSpPr/>
          <p:nvPr/>
        </p:nvSpPr>
        <p:spPr bwMode="auto">
          <a:xfrm>
            <a:off x="7020272" y="3645024"/>
            <a:ext cx="144016" cy="144016"/>
          </a:xfrm>
          <a:prstGeom prst="ellipse">
            <a:avLst/>
          </a:prstGeom>
          <a:solidFill>
            <a:srgbClr val="FF99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9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橢圓 15"/>
          <p:cNvSpPr/>
          <p:nvPr/>
        </p:nvSpPr>
        <p:spPr bwMode="auto">
          <a:xfrm>
            <a:off x="323528" y="3140968"/>
            <a:ext cx="1944216" cy="1944216"/>
          </a:xfrm>
          <a:prstGeom prst="ellipse">
            <a:avLst/>
          </a:prstGeom>
          <a:solidFill>
            <a:schemeClr val="accent5">
              <a:lumMod val="20000"/>
              <a:lumOff val="80000"/>
              <a:alpha val="41961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系統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en-US" altLang="zh-TW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外部系統介接</a:t>
            </a: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611210" y="6308885"/>
            <a:ext cx="6783387" cy="287270"/>
          </a:xfrm>
        </p:spPr>
        <p:txBody>
          <a:bodyPr/>
          <a:lstStyle/>
          <a:p>
            <a:pPr algn="l" eaLnBrk="1" hangingPunct="1">
              <a:defRPr/>
            </a:pPr>
            <a:r>
              <a:rPr kumimoji="1" lang="zh-TW" altLang="en-US" b="0" dirty="0" smtClean="0">
                <a:solidFill>
                  <a:srgbClr val="000000"/>
                </a:solidFill>
              </a:rPr>
              <a:t>機密等級：密            日期：</a:t>
            </a:r>
            <a:r>
              <a:rPr kumimoji="1" lang="en-US" altLang="zh-TW" b="0" dirty="0" smtClean="0">
                <a:solidFill>
                  <a:srgbClr val="000000"/>
                </a:solidFill>
              </a:rPr>
              <a:t>2017/11/24</a:t>
            </a:r>
            <a:endParaRPr kumimoji="1" lang="zh-TW" altLang="en-US" b="0" dirty="0" smtClean="0">
              <a:solidFill>
                <a:srgbClr val="000000"/>
              </a:solidFill>
            </a:endParaRPr>
          </a:p>
          <a:p>
            <a:pPr algn="l" eaLnBrk="1" hangingPunct="1">
              <a:defRPr/>
            </a:pPr>
            <a:endParaRPr kumimoji="1" lang="zh-TW" altLang="en-US" b="0" dirty="0">
              <a:solidFill>
                <a:srgbClr val="0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4" y="3284984"/>
            <a:ext cx="1008111" cy="94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337176" y="4171727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AS/400</a:t>
            </a:r>
          </a:p>
          <a:p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帳務管理系統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078234" y="1836685"/>
            <a:ext cx="403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zh-TW" altLang="en-US" sz="18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系統三階人事組織檔案</a:t>
            </a:r>
            <a:r>
              <a:rPr lang="en-US" altLang="zh-TW" sz="18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(ag627m)</a:t>
            </a:r>
          </a:p>
          <a:p>
            <a:pPr algn="l"/>
            <a:r>
              <a:rPr lang="zh-TW" altLang="en-US" sz="18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日結</a:t>
            </a:r>
            <a:r>
              <a:rPr lang="zh-TW" altLang="en-US" sz="18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傳票檔</a:t>
            </a:r>
            <a:endParaRPr lang="en-US" altLang="zh-TW" sz="18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18860" y="180590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核心系統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5" y="1822758"/>
            <a:ext cx="548164" cy="44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文字方塊 46"/>
          <p:cNvSpPr txBox="1"/>
          <p:nvPr/>
        </p:nvSpPr>
        <p:spPr>
          <a:xfrm>
            <a:off x="3618859" y="2537608"/>
            <a:ext cx="131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稽核系統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5" y="2554459"/>
            <a:ext cx="548164" cy="44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文字方塊 48"/>
          <p:cNvSpPr txBox="1"/>
          <p:nvPr/>
        </p:nvSpPr>
        <p:spPr>
          <a:xfrm>
            <a:off x="3618858" y="3199328"/>
            <a:ext cx="131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內網系統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5" y="3216179"/>
            <a:ext cx="548164" cy="44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文字方塊 50"/>
          <p:cNvSpPr txBox="1"/>
          <p:nvPr/>
        </p:nvSpPr>
        <p:spPr>
          <a:xfrm>
            <a:off x="5121348" y="3248396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在職檔</a:t>
            </a:r>
            <a:endParaRPr lang="en-US" altLang="zh-TW" sz="18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3618859" y="3879599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6" y="3896450"/>
            <a:ext cx="548164" cy="44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文字方塊 53"/>
          <p:cNvSpPr txBox="1"/>
          <p:nvPr/>
        </p:nvSpPr>
        <p:spPr>
          <a:xfrm>
            <a:off x="3647156" y="4581128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洗錢防制系統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77" y="4597979"/>
            <a:ext cx="548164" cy="44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文字方塊 56"/>
          <p:cNvSpPr txBox="1"/>
          <p:nvPr/>
        </p:nvSpPr>
        <p:spPr>
          <a:xfrm>
            <a:off x="3635896" y="524775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簡訊系統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80" y="5264602"/>
            <a:ext cx="548164" cy="44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文字方塊 58"/>
          <p:cNvSpPr txBox="1"/>
          <p:nvPr/>
        </p:nvSpPr>
        <p:spPr>
          <a:xfrm>
            <a:off x="3622248" y="5921984"/>
            <a:ext cx="17788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22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sz="22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938835"/>
            <a:ext cx="548164" cy="44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5" name="直線接點 1024"/>
          <p:cNvCxnSpPr>
            <a:endCxn id="41" idx="1"/>
          </p:cNvCxnSpPr>
          <p:nvPr/>
        </p:nvCxnSpPr>
        <p:spPr bwMode="auto">
          <a:xfrm flipV="1">
            <a:off x="1547664" y="2043437"/>
            <a:ext cx="1533911" cy="10975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線接點 68"/>
          <p:cNvCxnSpPr>
            <a:stCxn id="16" idx="7"/>
            <a:endCxn id="48" idx="1"/>
          </p:cNvCxnSpPr>
          <p:nvPr/>
        </p:nvCxnSpPr>
        <p:spPr bwMode="auto">
          <a:xfrm flipV="1">
            <a:off x="1983020" y="2775138"/>
            <a:ext cx="1098555" cy="650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線接點 70"/>
          <p:cNvCxnSpPr/>
          <p:nvPr/>
        </p:nvCxnSpPr>
        <p:spPr bwMode="auto">
          <a:xfrm flipV="1">
            <a:off x="2214613" y="3436859"/>
            <a:ext cx="881219" cy="3211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線接點 73"/>
          <p:cNvCxnSpPr>
            <a:stCxn id="16" idx="6"/>
            <a:endCxn id="53" idx="1"/>
          </p:cNvCxnSpPr>
          <p:nvPr/>
        </p:nvCxnSpPr>
        <p:spPr bwMode="auto">
          <a:xfrm>
            <a:off x="2267744" y="4113076"/>
            <a:ext cx="813832" cy="40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接點 76"/>
          <p:cNvCxnSpPr>
            <a:endCxn id="55" idx="1"/>
          </p:cNvCxnSpPr>
          <p:nvPr/>
        </p:nvCxnSpPr>
        <p:spPr bwMode="auto">
          <a:xfrm>
            <a:off x="2140707" y="4581128"/>
            <a:ext cx="940870" cy="23753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直線接點 79"/>
          <p:cNvCxnSpPr/>
          <p:nvPr/>
        </p:nvCxnSpPr>
        <p:spPr bwMode="auto">
          <a:xfrm>
            <a:off x="1835696" y="4927520"/>
            <a:ext cx="1237784" cy="5441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線接點 82"/>
          <p:cNvCxnSpPr>
            <a:stCxn id="16" idx="4"/>
          </p:cNvCxnSpPr>
          <p:nvPr/>
        </p:nvCxnSpPr>
        <p:spPr bwMode="auto">
          <a:xfrm>
            <a:off x="1295636" y="5085184"/>
            <a:ext cx="1764196" cy="1052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918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系統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功能</a:t>
            </a:r>
            <a:endParaRPr lang="zh-TW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695979" cy="65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27584" y="1917993"/>
            <a:ext cx="34563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AS/400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帳務管理系統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743525" y="2852936"/>
            <a:ext cx="2316307" cy="432000"/>
            <a:chOff x="743525" y="2852936"/>
            <a:chExt cx="2316307" cy="432000"/>
          </a:xfrm>
        </p:grpSpPr>
        <p:sp>
          <p:nvSpPr>
            <p:cNvPr id="15" name="剪去單一角落矩形 14"/>
            <p:cNvSpPr/>
            <p:nvPr/>
          </p:nvSpPr>
          <p:spPr bwMode="auto">
            <a:xfrm>
              <a:off x="743525" y="2852936"/>
              <a:ext cx="2316307" cy="432000"/>
            </a:xfrm>
            <a:prstGeom prst="snip1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顧客管理作業</a:t>
              </a:r>
            </a:p>
          </p:txBody>
        </p:sp>
        <p:sp>
          <p:nvSpPr>
            <p:cNvPr id="16" name="橢圓 15"/>
            <p:cNvSpPr/>
            <p:nvPr/>
          </p:nvSpPr>
          <p:spPr bwMode="auto">
            <a:xfrm>
              <a:off x="827584" y="2924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41928" y="3411632"/>
            <a:ext cx="2316307" cy="432000"/>
            <a:chOff x="743525" y="2852936"/>
            <a:chExt cx="2316307" cy="432000"/>
          </a:xfrm>
          <a:solidFill>
            <a:srgbClr val="92D050"/>
          </a:solidFill>
        </p:grpSpPr>
        <p:sp>
          <p:nvSpPr>
            <p:cNvPr id="19" name="剪去單一角落矩形 18"/>
            <p:cNvSpPr/>
            <p:nvPr/>
          </p:nvSpPr>
          <p:spPr bwMode="auto">
            <a:xfrm>
              <a:off x="743525" y="2852936"/>
              <a:ext cx="2316307" cy="432000"/>
            </a:xfrm>
            <a:prstGeom prst="snip1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業務作業   </a:t>
              </a:r>
            </a:p>
          </p:txBody>
        </p:sp>
        <p:sp>
          <p:nvSpPr>
            <p:cNvPr id="20" name="橢圓 19"/>
            <p:cNvSpPr/>
            <p:nvPr/>
          </p:nvSpPr>
          <p:spPr bwMode="auto">
            <a:xfrm>
              <a:off x="827584" y="2924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41928" y="3991464"/>
            <a:ext cx="2316307" cy="432000"/>
            <a:chOff x="743525" y="2852936"/>
            <a:chExt cx="2316307" cy="432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2" name="剪去單一角落矩形 21"/>
            <p:cNvSpPr/>
            <p:nvPr/>
          </p:nvSpPr>
          <p:spPr bwMode="auto">
            <a:xfrm>
              <a:off x="743525" y="2852936"/>
              <a:ext cx="2316307" cy="432000"/>
            </a:xfrm>
            <a:prstGeom prst="snip1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帳務</a:t>
              </a:r>
              <a:r>
                <a:rPr kumimoji="1" lang="zh-TW" altLang="en-US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作業</a:t>
              </a:r>
            </a:p>
          </p:txBody>
        </p:sp>
        <p:sp>
          <p:nvSpPr>
            <p:cNvPr id="23" name="橢圓 22"/>
            <p:cNvSpPr/>
            <p:nvPr/>
          </p:nvSpPr>
          <p:spPr bwMode="auto">
            <a:xfrm>
              <a:off x="827584" y="2924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743525" y="4550112"/>
            <a:ext cx="2316307" cy="432000"/>
            <a:chOff x="743525" y="2852936"/>
            <a:chExt cx="2316307" cy="432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" name="剪去單一角落矩形 24"/>
            <p:cNvSpPr/>
            <p:nvPr/>
          </p:nvSpPr>
          <p:spPr bwMode="auto">
            <a:xfrm>
              <a:off x="743525" y="2852936"/>
              <a:ext cx="2316307" cy="432000"/>
            </a:xfrm>
            <a:prstGeom prst="snip1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批次作業</a:t>
              </a:r>
            </a:p>
          </p:txBody>
        </p:sp>
        <p:sp>
          <p:nvSpPr>
            <p:cNvPr id="26" name="橢圓 25"/>
            <p:cNvSpPr/>
            <p:nvPr/>
          </p:nvSpPr>
          <p:spPr bwMode="auto">
            <a:xfrm>
              <a:off x="827584" y="2924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741928" y="5373216"/>
            <a:ext cx="2316307" cy="432000"/>
            <a:chOff x="743525" y="2852936"/>
            <a:chExt cx="2316307" cy="432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8" name="剪去單一角落矩形 27"/>
            <p:cNvSpPr/>
            <p:nvPr/>
          </p:nvSpPr>
          <p:spPr bwMode="auto">
            <a:xfrm>
              <a:off x="743525" y="2852936"/>
              <a:ext cx="2316307" cy="432000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共通業務</a:t>
              </a:r>
            </a:p>
          </p:txBody>
        </p:sp>
        <p:sp>
          <p:nvSpPr>
            <p:cNvPr id="29" name="橢圓 28"/>
            <p:cNvSpPr/>
            <p:nvPr/>
          </p:nvSpPr>
          <p:spPr bwMode="auto">
            <a:xfrm>
              <a:off x="827584" y="2924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741928" y="5922032"/>
            <a:ext cx="2316307" cy="432000"/>
            <a:chOff x="743525" y="2852936"/>
            <a:chExt cx="2316307" cy="4320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1" name="剪去單一角落矩形 30"/>
            <p:cNvSpPr/>
            <p:nvPr/>
          </p:nvSpPr>
          <p:spPr bwMode="auto">
            <a:xfrm>
              <a:off x="743525" y="2852936"/>
              <a:ext cx="2316307" cy="432000"/>
            </a:xfrm>
            <a:prstGeom prst="snip1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常用參數設定</a:t>
              </a:r>
            </a:p>
          </p:txBody>
        </p:sp>
        <p:sp>
          <p:nvSpPr>
            <p:cNvPr id="32" name="橢圓 31"/>
            <p:cNvSpPr/>
            <p:nvPr/>
          </p:nvSpPr>
          <p:spPr bwMode="auto">
            <a:xfrm>
              <a:off x="827584" y="2924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cxnSp>
        <p:nvCxnSpPr>
          <p:cNvPr id="34" name="直線接點 33"/>
          <p:cNvCxnSpPr/>
          <p:nvPr/>
        </p:nvCxnSpPr>
        <p:spPr bwMode="auto">
          <a:xfrm>
            <a:off x="2915816" y="3068936"/>
            <a:ext cx="360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  <a:headEnd type="oval" w="med" len="med"/>
            <a:tailEnd type="oval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419872" y="2884874"/>
            <a:ext cx="300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修改顧客資訊</a:t>
            </a:r>
          </a:p>
        </p:txBody>
      </p:sp>
      <p:cxnSp>
        <p:nvCxnSpPr>
          <p:cNvPr id="38" name="直線接點 37"/>
          <p:cNvCxnSpPr/>
          <p:nvPr/>
        </p:nvCxnSpPr>
        <p:spPr bwMode="auto">
          <a:xfrm>
            <a:off x="2915816" y="3613062"/>
            <a:ext cx="360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  <a:headEnd type="oval" w="med" len="med"/>
            <a:tailEnd type="oval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19874" y="3429000"/>
            <a:ext cx="4354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修改額度資料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擔保品管理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0" name="直線接點 39"/>
          <p:cNvCxnSpPr/>
          <p:nvPr/>
        </p:nvCxnSpPr>
        <p:spPr bwMode="auto">
          <a:xfrm>
            <a:off x="2915816" y="4207416"/>
            <a:ext cx="360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  <a:headEnd type="oval" w="med" len="med"/>
            <a:tailEnd type="oval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433520" y="4023354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撥款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單筆還款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還本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結清等入帳作業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接點 34"/>
          <p:cNvCxnSpPr/>
          <p:nvPr/>
        </p:nvCxnSpPr>
        <p:spPr bwMode="auto">
          <a:xfrm>
            <a:off x="2904772" y="4765190"/>
            <a:ext cx="360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  <a:headEnd type="oval" w="med" len="med"/>
            <a:tailEnd type="oval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3414210" y="4581128"/>
            <a:ext cx="522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整批還款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銀扣、員工扣薪、匯款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450825" y="4928394"/>
            <a:ext cx="5328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各式報送作業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央行報送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/JCIC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報送</a:t>
            </a:r>
            <a:r>
              <a:rPr lang="en-US" altLang="zh-TW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、火險作業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肘形接點 2"/>
          <p:cNvCxnSpPr/>
          <p:nvPr/>
        </p:nvCxnSpPr>
        <p:spPr bwMode="auto">
          <a:xfrm>
            <a:off x="3172989" y="4793408"/>
            <a:ext cx="144000" cy="362337"/>
          </a:xfrm>
          <a:prstGeom prst="bentConnector3">
            <a:avLst>
              <a:gd name="adj1" fmla="val -2371"/>
            </a:avLst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  <a:headEnd type="none" w="med" len="med"/>
            <a:tailEnd type="oval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 bwMode="auto">
          <a:xfrm>
            <a:off x="2915816" y="5589216"/>
            <a:ext cx="360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  <a:headEnd type="oval" w="med" len="med"/>
            <a:tailEnd type="oval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450936" y="540515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結帳作業、報表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、各式通知單</a:t>
            </a:r>
          </a:p>
        </p:txBody>
      </p:sp>
      <p:cxnSp>
        <p:nvCxnSpPr>
          <p:cNvPr id="46" name="直線接點 45"/>
          <p:cNvCxnSpPr/>
          <p:nvPr/>
        </p:nvCxnSpPr>
        <p:spPr bwMode="auto">
          <a:xfrm>
            <a:off x="2915816" y="6151632"/>
            <a:ext cx="36000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solid"/>
            <a:headEnd type="oval" w="med" len="med"/>
            <a:tailEnd type="oval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419872" y="596757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系統參數設定</a:t>
            </a:r>
            <a:endParaRPr lang="zh-TW" altLang="en-US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3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業務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8" y="1806459"/>
            <a:ext cx="792088" cy="90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70" y="2932059"/>
            <a:ext cx="746574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370" y="5192715"/>
            <a:ext cx="746574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45" y="4356287"/>
            <a:ext cx="540000" cy="38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745" y="3835981"/>
            <a:ext cx="540000" cy="38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204259" y="19725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客戶王小明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，新壽員工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戶號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1234567</a:t>
            </a:r>
            <a:endParaRPr lang="zh-TW" altLang="en-US" sz="16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145765" y="2909202"/>
            <a:ext cx="2858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2014/2/4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申請貸款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萬核准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額度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，擔保品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145771" y="5174675"/>
            <a:ext cx="3095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2017/10/20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申請貸款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萬核准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額度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，擔保品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714944" y="3501008"/>
            <a:ext cx="2170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2014/2/5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撥款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萬核准</a:t>
            </a:r>
            <a:endParaRPr lang="en-US" altLang="zh-TW" sz="14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撥款</a:t>
            </a:r>
            <a:r>
              <a:rPr lang="en-US" altLang="zh-TW" sz="1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</a:p>
          <a:p>
            <a:pPr algn="l"/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應繳日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，利率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1%</a:t>
            </a:r>
            <a:endParaRPr lang="en-US" altLang="zh-TW" sz="14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14944" y="4349362"/>
            <a:ext cx="2170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2014/2/5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撥款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萬核准</a:t>
            </a:r>
            <a:endParaRPr lang="en-US" altLang="zh-TW" sz="14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撥款</a:t>
            </a:r>
            <a:r>
              <a:rPr lang="en-US" altLang="zh-TW" sz="1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002</a:t>
            </a:r>
          </a:p>
          <a:p>
            <a:pPr algn="l"/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應繳日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，利率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1.5%</a:t>
            </a:r>
            <a:endParaRPr lang="en-US" altLang="zh-TW" sz="14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554" y="6093297"/>
            <a:ext cx="540000" cy="38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23"/>
          <p:cNvSpPr txBox="1"/>
          <p:nvPr/>
        </p:nvSpPr>
        <p:spPr>
          <a:xfrm>
            <a:off x="2720689" y="5858688"/>
            <a:ext cx="22749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2017/11/1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撥款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萬核准</a:t>
            </a:r>
            <a:endParaRPr lang="en-US" altLang="zh-TW" sz="14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撥款</a:t>
            </a:r>
            <a:r>
              <a:rPr lang="en-US" altLang="zh-TW" sz="14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</a:t>
            </a:r>
            <a:endParaRPr lang="en-US" altLang="zh-TW" sz="14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2%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，應繳日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endParaRPr lang="en-US" altLang="zh-TW" sz="14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/>
          <p:nvPr/>
        </p:nvCxnSpPr>
        <p:spPr bwMode="auto">
          <a:xfrm rot="16200000" flipH="1">
            <a:off x="725067" y="2801688"/>
            <a:ext cx="565139" cy="54546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肘形接點 28"/>
          <p:cNvCxnSpPr>
            <a:endCxn id="9" idx="1"/>
          </p:cNvCxnSpPr>
          <p:nvPr/>
        </p:nvCxnSpPr>
        <p:spPr bwMode="auto">
          <a:xfrm rot="16200000" flipH="1">
            <a:off x="-369178" y="3885166"/>
            <a:ext cx="2753787" cy="54530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圓角矩形 26"/>
          <p:cNvSpPr/>
          <p:nvPr/>
        </p:nvSpPr>
        <p:spPr bwMode="auto">
          <a:xfrm>
            <a:off x="5357223" y="3462672"/>
            <a:ext cx="1100825" cy="342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匯款</a:t>
            </a:r>
            <a:endParaRPr kumimoji="1" lang="zh-TW" altLang="en-US" sz="16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 bwMode="auto">
          <a:xfrm>
            <a:off x="5364280" y="4311133"/>
            <a:ext cx="1100825" cy="342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員工扣薪</a:t>
            </a:r>
            <a:endParaRPr kumimoji="1" lang="zh-TW" altLang="en-US" sz="16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5364280" y="5877272"/>
            <a:ext cx="1100825" cy="342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銀行扣款</a:t>
            </a:r>
            <a:endParaRPr kumimoji="1" lang="zh-TW" altLang="en-US" sz="16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肘形接點 33"/>
          <p:cNvCxnSpPr>
            <a:stCxn id="1027" idx="2"/>
            <a:endCxn id="12" idx="1"/>
          </p:cNvCxnSpPr>
          <p:nvPr/>
        </p:nvCxnSpPr>
        <p:spPr bwMode="auto">
          <a:xfrm rot="16200000" flipH="1">
            <a:off x="1637653" y="3632063"/>
            <a:ext cx="411097" cy="37908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肘形接點 36"/>
          <p:cNvCxnSpPr/>
          <p:nvPr/>
        </p:nvCxnSpPr>
        <p:spPr bwMode="auto">
          <a:xfrm rot="16200000" flipH="1">
            <a:off x="1389678" y="3956540"/>
            <a:ext cx="817077" cy="288001"/>
          </a:xfrm>
          <a:prstGeom prst="bentConnector3">
            <a:avLst>
              <a:gd name="adj1" fmla="val 100109"/>
            </a:avLst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肘形接點 40"/>
          <p:cNvCxnSpPr/>
          <p:nvPr/>
        </p:nvCxnSpPr>
        <p:spPr bwMode="auto">
          <a:xfrm rot="16200000" flipH="1">
            <a:off x="1604569" y="5985320"/>
            <a:ext cx="360000" cy="28800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ysDot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圓角矩形 41"/>
          <p:cNvSpPr/>
          <p:nvPr/>
        </p:nvSpPr>
        <p:spPr bwMode="auto">
          <a:xfrm>
            <a:off x="5357223" y="3868508"/>
            <a:ext cx="1728000" cy="342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月還款</a:t>
            </a:r>
            <a:r>
              <a:rPr kumimoji="1" lang="en-US" altLang="zh-TW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18,396</a:t>
            </a: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43" name="圓角矩形 42"/>
          <p:cNvSpPr/>
          <p:nvPr/>
        </p:nvSpPr>
        <p:spPr bwMode="auto">
          <a:xfrm>
            <a:off x="5364280" y="4724988"/>
            <a:ext cx="1728000" cy="342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月還款</a:t>
            </a:r>
            <a:r>
              <a:rPr kumimoji="1" lang="en-US" altLang="zh-TW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4,825</a:t>
            </a: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44" name="圓角矩形 43"/>
          <p:cNvSpPr/>
          <p:nvPr/>
        </p:nvSpPr>
        <p:spPr bwMode="auto">
          <a:xfrm>
            <a:off x="5364280" y="6284471"/>
            <a:ext cx="1728000" cy="34200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月還款</a:t>
            </a:r>
            <a:r>
              <a:rPr kumimoji="1" lang="en-US" altLang="zh-TW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25,294</a:t>
            </a: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764990" y="1759955"/>
            <a:ext cx="2640466" cy="338554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撥款序號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=KEY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圓角矩形 29"/>
          <p:cNvSpPr/>
          <p:nvPr/>
        </p:nvSpPr>
        <p:spPr bwMode="auto">
          <a:xfrm>
            <a:off x="6521768" y="3456296"/>
            <a:ext cx="1728000" cy="3420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虛擬帳號</a:t>
            </a:r>
          </a:p>
        </p:txBody>
      </p:sp>
      <p:sp>
        <p:nvSpPr>
          <p:cNvPr id="31" name="圓角矩形 30"/>
          <p:cNvSpPr/>
          <p:nvPr/>
        </p:nvSpPr>
        <p:spPr bwMode="auto">
          <a:xfrm>
            <a:off x="6529864" y="4293096"/>
            <a:ext cx="2088232" cy="3420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日薪</a:t>
            </a:r>
            <a:r>
              <a:rPr kumimoji="1" lang="en-US" altLang="zh-TW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kumimoji="1" lang="en-US" altLang="zh-TW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日薪</a:t>
            </a:r>
          </a:p>
        </p:txBody>
      </p:sp>
      <p:sp>
        <p:nvSpPr>
          <p:cNvPr id="35" name="圓角矩形 34"/>
          <p:cNvSpPr/>
          <p:nvPr/>
        </p:nvSpPr>
        <p:spPr bwMode="auto">
          <a:xfrm>
            <a:off x="6529864" y="5868736"/>
            <a:ext cx="1706256" cy="34200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郵局</a:t>
            </a:r>
            <a:r>
              <a:rPr kumimoji="1" lang="en-US" altLang="zh-TW" sz="16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/ACH</a:t>
            </a:r>
            <a:endParaRPr kumimoji="1" lang="zh-TW" altLang="en-US" sz="16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46347"/>
            <a:ext cx="545509" cy="55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五邊形 61"/>
          <p:cNvSpPr/>
          <p:nvPr/>
        </p:nvSpPr>
        <p:spPr bwMode="auto">
          <a:xfrm rot="5400000">
            <a:off x="1405020" y="4550098"/>
            <a:ext cx="984630" cy="1316881"/>
          </a:xfrm>
          <a:prstGeom prst="homePlate">
            <a:avLst>
              <a:gd name="adj" fmla="val 27823"/>
            </a:avLst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u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銀行扣款</a:t>
            </a:r>
            <a:r>
              <a:rPr lang="en-US" altLang="zh-TW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業務流程</a:t>
            </a:r>
            <a:endParaRPr lang="zh-TW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18758" y="1916832"/>
            <a:ext cx="8329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p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銀行扣款作業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3275856" y="2730281"/>
            <a:ext cx="5808741" cy="2490551"/>
            <a:chOff x="163226" y="2545159"/>
            <a:chExt cx="8947030" cy="3836121"/>
          </a:xfrm>
        </p:grpSpPr>
        <p:sp>
          <p:nvSpPr>
            <p:cNvPr id="2" name="圓角矩形 1"/>
            <p:cNvSpPr/>
            <p:nvPr/>
          </p:nvSpPr>
          <p:spPr bwMode="auto">
            <a:xfrm>
              <a:off x="611560" y="2636912"/>
              <a:ext cx="1440160" cy="115212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收款者</a:t>
              </a:r>
              <a:endParaRPr kumimoji="1" lang="en-US" altLang="zh-TW" sz="12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b="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新光</a:t>
              </a:r>
              <a:r>
                <a:rPr kumimoji="1" lang="zh-TW" altLang="en-US" sz="12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人壽放款部</a:t>
              </a:r>
              <a:endParaRPr kumimoji="1"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圓角矩形 9"/>
            <p:cNvSpPr/>
            <p:nvPr/>
          </p:nvSpPr>
          <p:spPr bwMode="auto">
            <a:xfrm>
              <a:off x="608577" y="5229200"/>
              <a:ext cx="1440160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提出行</a:t>
              </a:r>
              <a:endParaRPr kumimoji="1"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新光銀行</a:t>
              </a:r>
              <a:endParaRPr kumimoji="1"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向下箭號 11"/>
            <p:cNvSpPr/>
            <p:nvPr/>
          </p:nvSpPr>
          <p:spPr bwMode="auto">
            <a:xfrm>
              <a:off x="1115616" y="3933056"/>
              <a:ext cx="213041" cy="1080000"/>
            </a:xfrm>
            <a:prstGeom prst="downArrow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pic>
          <p:nvPicPr>
            <p:cNvPr id="1026" name="Picture 2" descr="C:\Program Files (x86)\Microsoft Office\MEDIA\CAGCAT10\j020546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0661" y="4551416"/>
              <a:ext cx="1440160" cy="143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圓角矩形 12"/>
            <p:cNvSpPr/>
            <p:nvPr/>
          </p:nvSpPr>
          <p:spPr bwMode="auto">
            <a:xfrm>
              <a:off x="3950661" y="5949280"/>
              <a:ext cx="1440160" cy="432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交換所</a:t>
              </a:r>
              <a:endParaRPr kumimoji="1"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63226" y="4149080"/>
              <a:ext cx="1052148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提出檔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向下箭號 15"/>
            <p:cNvSpPr/>
            <p:nvPr/>
          </p:nvSpPr>
          <p:spPr bwMode="auto">
            <a:xfrm rot="16200000">
              <a:off x="2701224" y="5049239"/>
              <a:ext cx="213041" cy="1080000"/>
            </a:xfrm>
            <a:prstGeom prst="downArrow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164917" y="5157192"/>
              <a:ext cx="1260752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傳送檔案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圓角矩形 17"/>
            <p:cNvSpPr/>
            <p:nvPr/>
          </p:nvSpPr>
          <p:spPr bwMode="auto">
            <a:xfrm>
              <a:off x="7380312" y="5229200"/>
              <a:ext cx="1440160" cy="72008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提回行</a:t>
              </a:r>
              <a:endParaRPr kumimoji="1"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合庫</a:t>
              </a:r>
              <a:r>
                <a:rPr kumimoji="1" lang="en-US" altLang="zh-TW" sz="12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kumimoji="1" lang="zh-TW" altLang="en-US" sz="1200" b="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台新</a:t>
              </a:r>
              <a:endParaRPr kumimoji="1"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向下箭號 18"/>
            <p:cNvSpPr/>
            <p:nvPr/>
          </p:nvSpPr>
          <p:spPr bwMode="auto">
            <a:xfrm rot="16200000">
              <a:off x="6445759" y="5042809"/>
              <a:ext cx="213041" cy="1080000"/>
            </a:xfrm>
            <a:prstGeom prst="downArrow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向下箭號 20"/>
            <p:cNvSpPr/>
            <p:nvPr/>
          </p:nvSpPr>
          <p:spPr bwMode="auto">
            <a:xfrm rot="5400000" flipH="1">
              <a:off x="6445640" y="5374767"/>
              <a:ext cx="213041" cy="108000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5862347" y="5157192"/>
              <a:ext cx="1260752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傳送檔案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圓角矩形 22"/>
            <p:cNvSpPr/>
            <p:nvPr/>
          </p:nvSpPr>
          <p:spPr bwMode="auto">
            <a:xfrm>
              <a:off x="7380312" y="2708920"/>
              <a:ext cx="1440160" cy="46800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</a:t>
              </a:r>
              <a:endParaRPr kumimoji="1" lang="en-US" altLang="zh-TW" sz="12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向下箭號 23"/>
            <p:cNvSpPr/>
            <p:nvPr/>
          </p:nvSpPr>
          <p:spPr bwMode="auto">
            <a:xfrm>
              <a:off x="8175383" y="3356992"/>
              <a:ext cx="213041" cy="165606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8266713" y="3855564"/>
              <a:ext cx="843543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扣款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向下箭號 25"/>
            <p:cNvSpPr/>
            <p:nvPr/>
          </p:nvSpPr>
          <p:spPr bwMode="auto">
            <a:xfrm flipV="1">
              <a:off x="7956376" y="3501128"/>
              <a:ext cx="213041" cy="1656064"/>
            </a:xfrm>
            <a:prstGeom prst="downArrow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909332" y="6001543"/>
              <a:ext cx="1260752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回覆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8" name="向下箭號 27"/>
            <p:cNvSpPr/>
            <p:nvPr/>
          </p:nvSpPr>
          <p:spPr bwMode="auto">
            <a:xfrm rot="5400000" flipH="1">
              <a:off x="2701343" y="5371785"/>
              <a:ext cx="213041" cy="108000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165036" y="5998561"/>
              <a:ext cx="1260752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回覆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檔案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向下箭號 29"/>
            <p:cNvSpPr/>
            <p:nvPr/>
          </p:nvSpPr>
          <p:spPr bwMode="auto">
            <a:xfrm flipV="1">
              <a:off x="1372584" y="4005184"/>
              <a:ext cx="213041" cy="108000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662049" y="4459678"/>
              <a:ext cx="1052148" cy="375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</a:t>
              </a:r>
              <a:r>
                <a:rPr lang="en-US" altLang="zh-TW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.</a:t>
              </a:r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提回檔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向下箭號 31"/>
            <p:cNvSpPr/>
            <p:nvPr/>
          </p:nvSpPr>
          <p:spPr bwMode="auto">
            <a:xfrm rot="5400000" flipH="1">
              <a:off x="4681503" y="727209"/>
              <a:ext cx="213043" cy="4464498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2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3518631" y="2545159"/>
              <a:ext cx="1919159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授權指定扣款帳戶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6" name="直線單箭頭接點 35"/>
            <p:cNvCxnSpPr/>
            <p:nvPr/>
          </p:nvCxnSpPr>
          <p:spPr bwMode="auto">
            <a:xfrm flipH="1" flipV="1">
              <a:off x="4499992" y="3933056"/>
              <a:ext cx="11619" cy="513928"/>
            </a:xfrm>
            <a:prstGeom prst="straightConnector1">
              <a:avLst/>
            </a:prstGeom>
            <a:ln w="38100">
              <a:solidFill>
                <a:srgbClr val="FF9999"/>
              </a:solidFill>
              <a:headEnd type="oval" w="med" len="med"/>
              <a:tailEnd type="triangle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圓角矩形 40"/>
            <p:cNvSpPr/>
            <p:nvPr/>
          </p:nvSpPr>
          <p:spPr bwMode="auto">
            <a:xfrm>
              <a:off x="3896632" y="3415352"/>
              <a:ext cx="1440160" cy="4320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中央銀行</a:t>
              </a:r>
              <a:endParaRPr kumimoji="1"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902466" y="4077073"/>
              <a:ext cx="667535" cy="3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清算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3" name="直線單箭頭接點 42"/>
            <p:cNvCxnSpPr/>
            <p:nvPr/>
          </p:nvCxnSpPr>
          <p:spPr bwMode="auto">
            <a:xfrm flipH="1">
              <a:off x="4676516" y="4005064"/>
              <a:ext cx="8730" cy="5139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五邊形 47"/>
          <p:cNvSpPr/>
          <p:nvPr/>
        </p:nvSpPr>
        <p:spPr bwMode="auto">
          <a:xfrm rot="5400000">
            <a:off x="1413800" y="2398779"/>
            <a:ext cx="984630" cy="1316881"/>
          </a:xfrm>
          <a:prstGeom prst="homePlate">
            <a:avLst>
              <a:gd name="adj" fmla="val 27823"/>
            </a:avLst>
          </a:prstGeom>
          <a:ln w="38100">
            <a:headEnd type="none" w="med" len="med"/>
            <a:tailEnd type="none" w="med" len="med"/>
          </a:ln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u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9044" y="277200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服務課經辦</a:t>
            </a:r>
            <a:endPara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9144" y="488172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服務課經辦</a:t>
            </a:r>
            <a:endParaRPr lang="zh-TW" altLang="en-US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流程圖: 接點 49"/>
          <p:cNvSpPr/>
          <p:nvPr/>
        </p:nvSpPr>
        <p:spPr bwMode="auto">
          <a:xfrm>
            <a:off x="3241308" y="2204864"/>
            <a:ext cx="432000" cy="4320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lt"/>
                <a:ea typeface="新細明體" pitchFamily="18" charset="-120"/>
              </a:rPr>
              <a:t>1</a:t>
            </a:r>
            <a:endParaRPr kumimoji="1" lang="zh-TW" altLang="en-US" i="0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54" name="流程圖: 接點 53"/>
          <p:cNvSpPr/>
          <p:nvPr/>
        </p:nvSpPr>
        <p:spPr bwMode="auto">
          <a:xfrm>
            <a:off x="3275856" y="5373216"/>
            <a:ext cx="432000" cy="4320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lt"/>
                <a:ea typeface="新細明體" pitchFamily="18" charset="-120"/>
              </a:rPr>
              <a:t>2</a:t>
            </a:r>
            <a:endParaRPr kumimoji="1" lang="zh-TW" altLang="en-US" i="0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742218" y="538541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銀行內部扣款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635896" y="2217058"/>
            <a:ext cx="55596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新光銀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ACH(Automated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Clearing House)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290596" y="262799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產出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扣媒體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五邊形 57"/>
          <p:cNvSpPr/>
          <p:nvPr/>
        </p:nvSpPr>
        <p:spPr bwMode="auto">
          <a:xfrm rot="5400000">
            <a:off x="1405020" y="3466163"/>
            <a:ext cx="984630" cy="1316881"/>
          </a:xfrm>
          <a:prstGeom prst="homePlate">
            <a:avLst>
              <a:gd name="adj" fmla="val 27823"/>
            </a:avLst>
          </a:prstGeom>
          <a:ln w="38100"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u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281815" y="3708111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至客戶帳戶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扣款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剪去對角線角落矩形 56"/>
          <p:cNvSpPr/>
          <p:nvPr/>
        </p:nvSpPr>
        <p:spPr bwMode="auto">
          <a:xfrm>
            <a:off x="2881219" y="1672046"/>
            <a:ext cx="6227285" cy="4925306"/>
          </a:xfrm>
          <a:prstGeom prst="snip2DiagRect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281813" y="4851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依銀行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提回檔入帳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接點 62"/>
          <p:cNvCxnSpPr>
            <a:stCxn id="58" idx="0"/>
          </p:cNvCxnSpPr>
          <p:nvPr/>
        </p:nvCxnSpPr>
        <p:spPr bwMode="auto">
          <a:xfrm>
            <a:off x="2555776" y="3987627"/>
            <a:ext cx="325443" cy="44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流程圖: 接點 64"/>
          <p:cNvSpPr/>
          <p:nvPr/>
        </p:nvSpPr>
        <p:spPr bwMode="auto">
          <a:xfrm>
            <a:off x="3289504" y="5904616"/>
            <a:ext cx="432000" cy="432000"/>
          </a:xfrm>
          <a:prstGeom prst="flowChartConnector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i="0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lt"/>
                <a:ea typeface="新細明體" pitchFamily="18" charset="-120"/>
              </a:rPr>
              <a:t>3</a:t>
            </a:r>
            <a:endParaRPr kumimoji="1" lang="zh-TW" altLang="en-US" i="0" strike="noStrike" cap="none" normalizeH="0" baseline="0" dirty="0" smtClean="0">
              <a:ln>
                <a:noFill/>
              </a:ln>
              <a:solidFill>
                <a:srgbClr val="F8F8F8"/>
              </a:solidFill>
              <a:effectLst/>
              <a:latin typeface="+mj-lt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755866" y="59168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郵局內部扣款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矩形 63"/>
          <p:cNvSpPr/>
          <p:nvPr/>
        </p:nvSpPr>
        <p:spPr bwMode="auto">
          <a:xfrm rot="5400000">
            <a:off x="1592874" y="5490437"/>
            <a:ext cx="608917" cy="1316881"/>
          </a:xfrm>
          <a:prstGeom prst="rect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600" u="non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1393192" y="586856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傳票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分錄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14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algn="l" eaLnBrk="1" hangingPunct="1"/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銀行扣款</a:t>
            </a:r>
            <a:r>
              <a:rPr lang="en-US" altLang="zh-TW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TW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系統流程</a:t>
            </a:r>
            <a:endParaRPr lang="zh-TW" altLang="en-US" sz="3600" b="1" baseline="-25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文字方塊 10"/>
          <p:cNvSpPr txBox="1">
            <a:spLocks noChangeArrowheads="1"/>
          </p:cNvSpPr>
          <p:nvPr/>
        </p:nvSpPr>
        <p:spPr bwMode="auto">
          <a:xfrm>
            <a:off x="705246" y="2130425"/>
            <a:ext cx="69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4-13-10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59" name="直線接點 58"/>
          <p:cNvCxnSpPr/>
          <p:nvPr/>
        </p:nvCxnSpPr>
        <p:spPr bwMode="auto">
          <a:xfrm>
            <a:off x="1383109" y="2921000"/>
            <a:ext cx="0" cy="252413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10"/>
          <p:cNvSpPr txBox="1">
            <a:spLocks noChangeArrowheads="1"/>
          </p:cNvSpPr>
          <p:nvPr/>
        </p:nvSpPr>
        <p:spPr bwMode="auto">
          <a:xfrm>
            <a:off x="702071" y="2929246"/>
            <a:ext cx="69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4-13-11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1" name="文字方塊 10"/>
          <p:cNvSpPr txBox="1">
            <a:spLocks noChangeArrowheads="1"/>
          </p:cNvSpPr>
          <p:nvPr/>
        </p:nvSpPr>
        <p:spPr bwMode="auto">
          <a:xfrm>
            <a:off x="694134" y="4551363"/>
            <a:ext cx="693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4-13-22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2" name="文字方塊 2"/>
          <p:cNvSpPr txBox="1">
            <a:spLocks noChangeArrowheads="1"/>
          </p:cNvSpPr>
          <p:nvPr/>
        </p:nvSpPr>
        <p:spPr bwMode="auto">
          <a:xfrm>
            <a:off x="978296" y="1698625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 dirty="0">
                <a:latin typeface="Times New Roman" pitchFamily="18" charset="0"/>
                <a:ea typeface="新細明體" charset="-120"/>
              </a:rPr>
              <a:t>START</a:t>
            </a:r>
            <a:endParaRPr lang="zh-TW" altLang="en-US" sz="1600" u="none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63" name="流程圖: 接點 62"/>
          <p:cNvSpPr/>
          <p:nvPr/>
        </p:nvSpPr>
        <p:spPr bwMode="auto">
          <a:xfrm>
            <a:off x="1318021" y="1989138"/>
            <a:ext cx="144463" cy="144462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cxnSp>
        <p:nvCxnSpPr>
          <p:cNvPr id="64" name="直線接點 63"/>
          <p:cNvCxnSpPr/>
          <p:nvPr/>
        </p:nvCxnSpPr>
        <p:spPr bwMode="auto">
          <a:xfrm>
            <a:off x="1386284" y="2097088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圓角矩形 64"/>
          <p:cNvSpPr/>
          <p:nvPr/>
        </p:nvSpPr>
        <p:spPr bwMode="auto">
          <a:xfrm>
            <a:off x="748109" y="2386013"/>
            <a:ext cx="1303337" cy="539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產生銀行扣款檔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火險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圓角矩形 65"/>
          <p:cNvSpPr/>
          <p:nvPr/>
        </p:nvSpPr>
        <p:spPr bwMode="auto">
          <a:xfrm>
            <a:off x="743346" y="3168650"/>
            <a:ext cx="1304925" cy="539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產生銀行扣款檔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期款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7" name="直線接點 66"/>
          <p:cNvCxnSpPr/>
          <p:nvPr/>
        </p:nvCxnSpPr>
        <p:spPr bwMode="auto">
          <a:xfrm>
            <a:off x="1383109" y="3717925"/>
            <a:ext cx="0" cy="252413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67"/>
          <p:cNvSpPr/>
          <p:nvPr/>
        </p:nvSpPr>
        <p:spPr bwMode="auto">
          <a:xfrm>
            <a:off x="743346" y="3981450"/>
            <a:ext cx="1304925" cy="541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銀行扣款檔資料維護</a:t>
            </a:r>
          </a:p>
        </p:txBody>
      </p:sp>
      <p:sp>
        <p:nvSpPr>
          <p:cNvPr id="69" name="文字方塊 10"/>
          <p:cNvSpPr txBox="1">
            <a:spLocks noChangeArrowheads="1"/>
          </p:cNvSpPr>
          <p:nvPr/>
        </p:nvSpPr>
        <p:spPr bwMode="auto">
          <a:xfrm>
            <a:off x="702071" y="3742046"/>
            <a:ext cx="693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4-13-20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70" name="直線接點 69"/>
          <p:cNvCxnSpPr/>
          <p:nvPr/>
        </p:nvCxnSpPr>
        <p:spPr bwMode="auto">
          <a:xfrm>
            <a:off x="1373584" y="4525963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 bwMode="auto">
          <a:xfrm>
            <a:off x="735409" y="4818062"/>
            <a:ext cx="1304925" cy="756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dirty="0"/>
              <a:t>維護各家銀行扣款總金額</a:t>
            </a:r>
            <a:endParaRPr lang="zh-TW" altLang="en-US" sz="1400" b="0" u="none" dirty="0"/>
          </a:p>
        </p:txBody>
      </p:sp>
      <p:sp>
        <p:nvSpPr>
          <p:cNvPr id="72" name="流程圖: 儲存資料 71"/>
          <p:cNvSpPr/>
          <p:nvPr/>
        </p:nvSpPr>
        <p:spPr bwMode="auto">
          <a:xfrm>
            <a:off x="4715271" y="2925763"/>
            <a:ext cx="1366838" cy="576262"/>
          </a:xfrm>
          <a:prstGeom prst="flowChartOnlineStorag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銀行扣款媒體檔</a:t>
            </a:r>
          </a:p>
        </p:txBody>
      </p:sp>
      <p:sp>
        <p:nvSpPr>
          <p:cNvPr id="73" name="圓角矩形 72"/>
          <p:cNvSpPr/>
          <p:nvPr/>
        </p:nvSpPr>
        <p:spPr bwMode="auto">
          <a:xfrm>
            <a:off x="3123009" y="2393950"/>
            <a:ext cx="1304925" cy="684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zh-TW" altLang="en-US" sz="1400" b="0" dirty="0"/>
              <a:t>銀行扣款檔</a:t>
            </a:r>
            <a:r>
              <a:rPr lang="en-US" altLang="zh-TW" sz="1400" b="0" dirty="0"/>
              <a:t>(</a:t>
            </a:r>
            <a:r>
              <a:rPr lang="zh-TW" altLang="en-US" sz="1400" b="0" dirty="0"/>
              <a:t>含火險</a:t>
            </a:r>
            <a:r>
              <a:rPr lang="en-US" altLang="zh-TW" sz="1400" b="0" dirty="0"/>
              <a:t>)</a:t>
            </a:r>
            <a:r>
              <a:rPr lang="zh-TW" altLang="en-US" sz="1400" b="0" dirty="0"/>
              <a:t>媒體製作</a:t>
            </a:r>
          </a:p>
        </p:txBody>
      </p:sp>
      <p:sp>
        <p:nvSpPr>
          <p:cNvPr id="74" name="文字方塊 10"/>
          <p:cNvSpPr txBox="1">
            <a:spLocks noChangeArrowheads="1"/>
          </p:cNvSpPr>
          <p:nvPr/>
        </p:nvSpPr>
        <p:spPr bwMode="auto">
          <a:xfrm>
            <a:off x="3059509" y="2125663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4-13-30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75" name="圓角矩形 74"/>
          <p:cNvSpPr/>
          <p:nvPr/>
        </p:nvSpPr>
        <p:spPr bwMode="auto">
          <a:xfrm>
            <a:off x="3123009" y="3521075"/>
            <a:ext cx="1304925" cy="504825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1400" b="0" u="none" dirty="0">
                <a:latin typeface="+mn-lt"/>
                <a:ea typeface="標楷體" panose="03000509000000000000" pitchFamily="65" charset="-120"/>
              </a:rPr>
              <a:t>PC</a:t>
            </a:r>
            <a:r>
              <a:rPr lang="zh-TW" altLang="en-US" sz="1400" b="0" u="none" dirty="0">
                <a:ea typeface="標楷體" panose="03000509000000000000" pitchFamily="65" charset="-120"/>
              </a:rPr>
              <a:t>上傳銀扣作業</a:t>
            </a:r>
          </a:p>
        </p:txBody>
      </p:sp>
      <p:sp>
        <p:nvSpPr>
          <p:cNvPr id="76" name="文字方塊 10"/>
          <p:cNvSpPr txBox="1">
            <a:spLocks noChangeArrowheads="1"/>
          </p:cNvSpPr>
          <p:nvPr/>
        </p:nvSpPr>
        <p:spPr bwMode="auto">
          <a:xfrm>
            <a:off x="3081734" y="3254375"/>
            <a:ext cx="10080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4-13-50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77" name="圓角矩形 76"/>
          <p:cNvSpPr/>
          <p:nvPr/>
        </p:nvSpPr>
        <p:spPr bwMode="auto">
          <a:xfrm>
            <a:off x="3123009" y="4352925"/>
            <a:ext cx="1304925" cy="503238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</a:t>
            </a:r>
            <a:endParaRPr lang="en-US" altLang="zh-TW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入帳作業</a:t>
            </a:r>
          </a:p>
        </p:txBody>
      </p:sp>
      <p:sp>
        <p:nvSpPr>
          <p:cNvPr id="78" name="文字方塊 10"/>
          <p:cNvSpPr txBox="1">
            <a:spLocks noChangeArrowheads="1"/>
          </p:cNvSpPr>
          <p:nvPr/>
        </p:nvSpPr>
        <p:spPr bwMode="auto">
          <a:xfrm>
            <a:off x="3081734" y="4086225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4-13-60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79" name="直線接點 78"/>
          <p:cNvCxnSpPr/>
          <p:nvPr/>
        </p:nvCxnSpPr>
        <p:spPr bwMode="auto">
          <a:xfrm>
            <a:off x="3769121" y="4033838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流程圖: 文件 79"/>
          <p:cNvSpPr/>
          <p:nvPr/>
        </p:nvSpPr>
        <p:spPr bwMode="auto">
          <a:xfrm>
            <a:off x="4205684" y="4778375"/>
            <a:ext cx="1044575" cy="701675"/>
          </a:xfrm>
          <a:prstGeom prst="flowChartDocumen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銀行扣款總傳票</a:t>
            </a:r>
            <a:endParaRPr lang="en-US" altLang="zh-TW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明細表</a:t>
            </a:r>
          </a:p>
        </p:txBody>
      </p:sp>
      <p:sp>
        <p:nvSpPr>
          <p:cNvPr id="81" name="圓角矩形 80"/>
          <p:cNvSpPr/>
          <p:nvPr/>
        </p:nvSpPr>
        <p:spPr bwMode="auto">
          <a:xfrm>
            <a:off x="775096" y="5824538"/>
            <a:ext cx="1304925" cy="5032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銀扣前簡訊傳送作業</a:t>
            </a:r>
          </a:p>
        </p:txBody>
      </p:sp>
      <p:sp>
        <p:nvSpPr>
          <p:cNvPr id="82" name="文字方塊 10"/>
          <p:cNvSpPr txBox="1">
            <a:spLocks noChangeArrowheads="1"/>
          </p:cNvSpPr>
          <p:nvPr/>
        </p:nvSpPr>
        <p:spPr bwMode="auto">
          <a:xfrm>
            <a:off x="522408" y="5601047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4-13-23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83" name="直線接點 82"/>
          <p:cNvCxnSpPr/>
          <p:nvPr/>
        </p:nvCxnSpPr>
        <p:spPr bwMode="auto">
          <a:xfrm>
            <a:off x="1376759" y="5545138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81" idx="3"/>
            <a:endCxn id="73" idx="1"/>
          </p:cNvCxnSpPr>
          <p:nvPr/>
        </p:nvCxnSpPr>
        <p:spPr bwMode="auto">
          <a:xfrm flipV="1">
            <a:off x="2080021" y="2735950"/>
            <a:ext cx="1042988" cy="3340207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接點 84"/>
          <p:cNvCxnSpPr>
            <a:stCxn id="73" idx="3"/>
            <a:endCxn id="72" idx="0"/>
          </p:cNvCxnSpPr>
          <p:nvPr/>
        </p:nvCxnSpPr>
        <p:spPr bwMode="auto">
          <a:xfrm>
            <a:off x="4427934" y="2735950"/>
            <a:ext cx="970756" cy="189813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接點 85"/>
          <p:cNvCxnSpPr>
            <a:stCxn id="72" idx="2"/>
            <a:endCxn id="75" idx="3"/>
          </p:cNvCxnSpPr>
          <p:nvPr/>
        </p:nvCxnSpPr>
        <p:spPr bwMode="auto">
          <a:xfrm rot="5400000">
            <a:off x="4777183" y="3152776"/>
            <a:ext cx="271463" cy="96996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10"/>
          <p:cNvSpPr txBox="1">
            <a:spLocks noChangeArrowheads="1"/>
          </p:cNvSpPr>
          <p:nvPr/>
        </p:nvSpPr>
        <p:spPr bwMode="auto">
          <a:xfrm>
            <a:off x="4356496" y="2347913"/>
            <a:ext cx="1182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dirty="0" smtClean="0">
                <a:latin typeface="+mn-lt"/>
              </a:rPr>
              <a:t>AS/400</a:t>
            </a:r>
            <a:r>
              <a:rPr lang="zh-TW" altLang="en-US" sz="1400" dirty="0" smtClean="0">
                <a:latin typeface="+mn-lt"/>
              </a:rPr>
              <a:t>匯出</a:t>
            </a:r>
            <a:endParaRPr lang="en-US" altLang="zh-TW" sz="1400" dirty="0" smtClean="0">
              <a:latin typeface="+mn-lt"/>
            </a:endParaRPr>
          </a:p>
        </p:txBody>
      </p:sp>
      <p:sp>
        <p:nvSpPr>
          <p:cNvPr id="88" name="文字方塊 10"/>
          <p:cNvSpPr txBox="1">
            <a:spLocks noChangeArrowheads="1"/>
          </p:cNvSpPr>
          <p:nvPr/>
        </p:nvSpPr>
        <p:spPr bwMode="auto">
          <a:xfrm>
            <a:off x="4472384" y="3732213"/>
            <a:ext cx="1184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 dirty="0" smtClean="0">
                <a:latin typeface="+mn-lt"/>
              </a:rPr>
              <a:t>銀行扣款後回傳檔</a:t>
            </a:r>
            <a:endParaRPr lang="en-US" altLang="zh-TW" sz="1400" dirty="0" smtClean="0">
              <a:latin typeface="+mn-lt"/>
            </a:endParaRPr>
          </a:p>
        </p:txBody>
      </p:sp>
      <p:sp>
        <p:nvSpPr>
          <p:cNvPr id="89" name="圓角矩形 88"/>
          <p:cNvSpPr/>
          <p:nvPr/>
        </p:nvSpPr>
        <p:spPr bwMode="auto">
          <a:xfrm>
            <a:off x="6701234" y="2329136"/>
            <a:ext cx="1304925" cy="5032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+mn-lt"/>
                <a:ea typeface="標楷體" panose="03000509000000000000" pitchFamily="65" charset="-120"/>
              </a:rPr>
              <a:t>銀行成功及</a:t>
            </a:r>
            <a:endParaRPr lang="en-US" altLang="zh-TW" sz="1400" b="0" u="none" dirty="0">
              <a:latin typeface="+mn-lt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+mn-lt"/>
                <a:ea typeface="標楷體" panose="03000509000000000000" pitchFamily="65" charset="-120"/>
              </a:rPr>
              <a:t>失敗表</a:t>
            </a:r>
            <a:endParaRPr lang="zh-TW" altLang="en-US" sz="1400" b="0" u="none" dirty="0">
              <a:ea typeface="標楷體" panose="03000509000000000000" pitchFamily="65" charset="-120"/>
            </a:endParaRPr>
          </a:p>
        </p:txBody>
      </p:sp>
      <p:sp>
        <p:nvSpPr>
          <p:cNvPr id="90" name="文字方塊 10"/>
          <p:cNvSpPr txBox="1">
            <a:spLocks noChangeArrowheads="1"/>
          </p:cNvSpPr>
          <p:nvPr/>
        </p:nvSpPr>
        <p:spPr bwMode="auto">
          <a:xfrm>
            <a:off x="6659959" y="2060848"/>
            <a:ext cx="10080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4-13-51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91" name="直線接點 90"/>
          <p:cNvCxnSpPr/>
          <p:nvPr/>
        </p:nvCxnSpPr>
        <p:spPr bwMode="auto">
          <a:xfrm>
            <a:off x="7363221" y="2859361"/>
            <a:ext cx="0" cy="2508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10"/>
          <p:cNvSpPr txBox="1">
            <a:spLocks noChangeArrowheads="1"/>
          </p:cNvSpPr>
          <p:nvPr/>
        </p:nvSpPr>
        <p:spPr bwMode="auto">
          <a:xfrm>
            <a:off x="6682184" y="2840311"/>
            <a:ext cx="695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4-13-74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93" name="圓角矩形 92"/>
          <p:cNvSpPr/>
          <p:nvPr/>
        </p:nvSpPr>
        <p:spPr bwMode="auto">
          <a:xfrm>
            <a:off x="6723459" y="3107011"/>
            <a:ext cx="1304925" cy="539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銀扣失敗五萬元以上報表</a:t>
            </a:r>
          </a:p>
        </p:txBody>
      </p:sp>
      <p:cxnSp>
        <p:nvCxnSpPr>
          <p:cNvPr id="94" name="直線接點 93"/>
          <p:cNvCxnSpPr/>
          <p:nvPr/>
        </p:nvCxnSpPr>
        <p:spPr bwMode="auto">
          <a:xfrm>
            <a:off x="7358459" y="3668986"/>
            <a:ext cx="0" cy="2508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10"/>
          <p:cNvSpPr txBox="1">
            <a:spLocks noChangeArrowheads="1"/>
          </p:cNvSpPr>
          <p:nvPr/>
        </p:nvSpPr>
        <p:spPr bwMode="auto">
          <a:xfrm>
            <a:off x="6677421" y="3649936"/>
            <a:ext cx="69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4-13-75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96" name="圓角矩形 95"/>
          <p:cNvSpPr/>
          <p:nvPr/>
        </p:nvSpPr>
        <p:spPr bwMode="auto">
          <a:xfrm>
            <a:off x="6718696" y="3916636"/>
            <a:ext cx="1304925" cy="539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一年內新貸件扣款失敗表</a:t>
            </a:r>
          </a:p>
        </p:txBody>
      </p:sp>
      <p:cxnSp>
        <p:nvCxnSpPr>
          <p:cNvPr id="97" name="直線接點 96"/>
          <p:cNvCxnSpPr/>
          <p:nvPr/>
        </p:nvCxnSpPr>
        <p:spPr bwMode="auto">
          <a:xfrm>
            <a:off x="7360046" y="4488136"/>
            <a:ext cx="0" cy="25241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10"/>
          <p:cNvSpPr txBox="1">
            <a:spLocks noChangeArrowheads="1"/>
          </p:cNvSpPr>
          <p:nvPr/>
        </p:nvSpPr>
        <p:spPr bwMode="auto">
          <a:xfrm>
            <a:off x="6679009" y="4469086"/>
            <a:ext cx="693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4-13-71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99" name="圓角矩形 98"/>
          <p:cNvSpPr/>
          <p:nvPr/>
        </p:nvSpPr>
        <p:spPr bwMode="auto">
          <a:xfrm>
            <a:off x="6720284" y="4735786"/>
            <a:ext cx="1304925" cy="5397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銀行扣款不足</a:t>
            </a:r>
            <a:endParaRPr lang="en-US" altLang="zh-TW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明信片列印</a:t>
            </a:r>
          </a:p>
        </p:txBody>
      </p:sp>
      <p:cxnSp>
        <p:nvCxnSpPr>
          <p:cNvPr id="100" name="直線接點 99"/>
          <p:cNvCxnSpPr/>
          <p:nvPr/>
        </p:nvCxnSpPr>
        <p:spPr bwMode="auto">
          <a:xfrm>
            <a:off x="7350521" y="5305698"/>
            <a:ext cx="0" cy="25241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"/>
          <p:cNvSpPr txBox="1">
            <a:spLocks noChangeArrowheads="1"/>
          </p:cNvSpPr>
          <p:nvPr/>
        </p:nvSpPr>
        <p:spPr bwMode="auto">
          <a:xfrm>
            <a:off x="6669484" y="5286648"/>
            <a:ext cx="693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4-13-72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2" name="圓角矩形 101"/>
          <p:cNvSpPr/>
          <p:nvPr/>
        </p:nvSpPr>
        <p:spPr bwMode="auto">
          <a:xfrm>
            <a:off x="6710759" y="5553348"/>
            <a:ext cx="1304925" cy="5413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銀行扣款失敗簡訊傳送作業</a:t>
            </a:r>
          </a:p>
        </p:txBody>
      </p:sp>
      <p:cxnSp>
        <p:nvCxnSpPr>
          <p:cNvPr id="106" name="肘形接點 105"/>
          <p:cNvCxnSpPr>
            <a:stCxn id="77" idx="2"/>
            <a:endCxn id="89" idx="1"/>
          </p:cNvCxnSpPr>
          <p:nvPr/>
        </p:nvCxnSpPr>
        <p:spPr bwMode="auto">
          <a:xfrm rot="5400000" flipH="1" flipV="1">
            <a:off x="4100649" y="2255578"/>
            <a:ext cx="2275408" cy="2925762"/>
          </a:xfrm>
          <a:prstGeom prst="bentConnector4">
            <a:avLst>
              <a:gd name="adj1" fmla="val -48434"/>
              <a:gd name="adj2" fmla="val 82141"/>
            </a:avLst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0" y="836712"/>
            <a:ext cx="9144000" cy="648072"/>
            <a:chOff x="0" y="836712"/>
            <a:chExt cx="9144000" cy="648072"/>
          </a:xfrm>
        </p:grpSpPr>
        <p:sp>
          <p:nvSpPr>
            <p:cNvPr id="4" name="矩形 3"/>
            <p:cNvSpPr/>
            <p:nvPr/>
          </p:nvSpPr>
          <p:spPr bwMode="auto">
            <a:xfrm>
              <a:off x="0" y="836712"/>
              <a:ext cx="9144000" cy="648072"/>
            </a:xfrm>
            <a:prstGeom prst="rect">
              <a:avLst/>
            </a:prstGeom>
            <a:solidFill>
              <a:srgbClr val="FF99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5" name="流程圖: 資料 4"/>
            <p:cNvSpPr/>
            <p:nvPr/>
          </p:nvSpPr>
          <p:spPr bwMode="auto">
            <a:xfrm>
              <a:off x="8748480" y="836712"/>
              <a:ext cx="144000" cy="648072"/>
            </a:xfrm>
            <a:prstGeom prst="flowChartInputOutpu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7" name="標題 2"/>
          <p:cNvSpPr>
            <a:spLocks noGrp="1"/>
          </p:cNvSpPr>
          <p:nvPr>
            <p:ph type="title"/>
          </p:nvPr>
        </p:nvSpPr>
        <p:spPr>
          <a:xfrm>
            <a:off x="467544" y="879917"/>
            <a:ext cx="6437568" cy="633670"/>
          </a:xfrm>
          <a:ln/>
        </p:spPr>
        <p:txBody>
          <a:bodyPr lIns="0" tIns="0" rIns="0" bIns="0">
            <a:normAutofit/>
          </a:bodyPr>
          <a:lstStyle/>
          <a:p>
            <a:pPr eaLnBrk="1" hangingPunct="1"/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銀行扣款</a:t>
            </a:r>
            <a:r>
              <a:rPr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zh-TW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系統流程</a:t>
            </a:r>
            <a:endParaRPr lang="zh-TW" altLang="en-US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10"/>
          <p:cNvSpPr txBox="1">
            <a:spLocks noChangeArrowheads="1"/>
          </p:cNvSpPr>
          <p:nvPr/>
        </p:nvSpPr>
        <p:spPr bwMode="auto">
          <a:xfrm>
            <a:off x="705246" y="2130425"/>
            <a:ext cx="69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4-13-10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55" name="直線接點 54"/>
          <p:cNvCxnSpPr/>
          <p:nvPr/>
        </p:nvCxnSpPr>
        <p:spPr bwMode="auto">
          <a:xfrm>
            <a:off x="1383109" y="2921000"/>
            <a:ext cx="0" cy="252413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10"/>
          <p:cNvSpPr txBox="1">
            <a:spLocks noChangeArrowheads="1"/>
          </p:cNvSpPr>
          <p:nvPr/>
        </p:nvSpPr>
        <p:spPr bwMode="auto">
          <a:xfrm>
            <a:off x="702071" y="2929246"/>
            <a:ext cx="69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4-13-11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57" name="文字方塊 10"/>
          <p:cNvSpPr txBox="1">
            <a:spLocks noChangeArrowheads="1"/>
          </p:cNvSpPr>
          <p:nvPr/>
        </p:nvSpPr>
        <p:spPr bwMode="auto">
          <a:xfrm>
            <a:off x="694134" y="4551363"/>
            <a:ext cx="693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4-13-22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3" name="流程圖: 接點 102"/>
          <p:cNvSpPr/>
          <p:nvPr/>
        </p:nvSpPr>
        <p:spPr bwMode="auto">
          <a:xfrm>
            <a:off x="1318021" y="1989138"/>
            <a:ext cx="144463" cy="144462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cxnSp>
        <p:nvCxnSpPr>
          <p:cNvPr id="104" name="直線接點 103"/>
          <p:cNvCxnSpPr/>
          <p:nvPr/>
        </p:nvCxnSpPr>
        <p:spPr bwMode="auto">
          <a:xfrm>
            <a:off x="1386284" y="2097088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圓角矩形 104"/>
          <p:cNvSpPr/>
          <p:nvPr/>
        </p:nvSpPr>
        <p:spPr bwMode="auto">
          <a:xfrm>
            <a:off x="748109" y="2386013"/>
            <a:ext cx="1303337" cy="539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產生銀行扣款檔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火險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7" name="圓角矩形 106"/>
          <p:cNvSpPr/>
          <p:nvPr/>
        </p:nvSpPr>
        <p:spPr bwMode="auto">
          <a:xfrm>
            <a:off x="743346" y="3168650"/>
            <a:ext cx="1304925" cy="5397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產生銀行扣款檔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期款</a:t>
            </a:r>
            <a:r>
              <a:rPr lang="en-US" altLang="zh-TW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400" b="0" u="none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08" name="直線接點 107"/>
          <p:cNvCxnSpPr/>
          <p:nvPr/>
        </p:nvCxnSpPr>
        <p:spPr bwMode="auto">
          <a:xfrm>
            <a:off x="1383109" y="3717925"/>
            <a:ext cx="0" cy="252413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圓角矩形 108"/>
          <p:cNvSpPr/>
          <p:nvPr/>
        </p:nvSpPr>
        <p:spPr bwMode="auto">
          <a:xfrm>
            <a:off x="743346" y="3981450"/>
            <a:ext cx="1304925" cy="5413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銀行扣款檔資料維護</a:t>
            </a:r>
          </a:p>
        </p:txBody>
      </p:sp>
      <p:sp>
        <p:nvSpPr>
          <p:cNvPr id="110" name="文字方塊 10"/>
          <p:cNvSpPr txBox="1">
            <a:spLocks noChangeArrowheads="1"/>
          </p:cNvSpPr>
          <p:nvPr/>
        </p:nvSpPr>
        <p:spPr bwMode="auto">
          <a:xfrm>
            <a:off x="702071" y="3742046"/>
            <a:ext cx="6937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4-13-20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111" name="直線接點 110"/>
          <p:cNvCxnSpPr/>
          <p:nvPr/>
        </p:nvCxnSpPr>
        <p:spPr bwMode="auto">
          <a:xfrm>
            <a:off x="1373584" y="4525963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圓角矩形 111"/>
          <p:cNvSpPr/>
          <p:nvPr/>
        </p:nvSpPr>
        <p:spPr bwMode="auto">
          <a:xfrm>
            <a:off x="735409" y="4818062"/>
            <a:ext cx="1304925" cy="756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dirty="0"/>
              <a:t>維護各家銀行扣款總金額</a:t>
            </a:r>
            <a:endParaRPr lang="zh-TW" altLang="en-US" sz="1400" b="0" u="none" dirty="0"/>
          </a:p>
        </p:txBody>
      </p:sp>
      <p:sp>
        <p:nvSpPr>
          <p:cNvPr id="113" name="流程圖: 儲存資料 112"/>
          <p:cNvSpPr/>
          <p:nvPr/>
        </p:nvSpPr>
        <p:spPr bwMode="auto">
          <a:xfrm>
            <a:off x="4715271" y="2925763"/>
            <a:ext cx="1366838" cy="576262"/>
          </a:xfrm>
          <a:prstGeom prst="flowChartOnlineStorag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銀行扣款媒體檔</a:t>
            </a:r>
          </a:p>
        </p:txBody>
      </p:sp>
      <p:sp>
        <p:nvSpPr>
          <p:cNvPr id="114" name="圓角矩形 113"/>
          <p:cNvSpPr/>
          <p:nvPr/>
        </p:nvSpPr>
        <p:spPr bwMode="auto">
          <a:xfrm>
            <a:off x="3123009" y="2393950"/>
            <a:ext cx="1304925" cy="684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zh-TW" altLang="en-US" sz="1400" b="0" dirty="0"/>
              <a:t>銀行扣款檔</a:t>
            </a:r>
            <a:r>
              <a:rPr lang="en-US" altLang="zh-TW" sz="1400" b="0" dirty="0"/>
              <a:t>(</a:t>
            </a:r>
            <a:r>
              <a:rPr lang="zh-TW" altLang="en-US" sz="1400" b="0" dirty="0"/>
              <a:t>含火險</a:t>
            </a:r>
            <a:r>
              <a:rPr lang="en-US" altLang="zh-TW" sz="1400" b="0" dirty="0"/>
              <a:t>)</a:t>
            </a:r>
            <a:r>
              <a:rPr lang="zh-TW" altLang="en-US" sz="1400" b="0" dirty="0"/>
              <a:t>媒體製作</a:t>
            </a:r>
          </a:p>
        </p:txBody>
      </p:sp>
      <p:sp>
        <p:nvSpPr>
          <p:cNvPr id="115" name="文字方塊 10"/>
          <p:cNvSpPr txBox="1">
            <a:spLocks noChangeArrowheads="1"/>
          </p:cNvSpPr>
          <p:nvPr/>
        </p:nvSpPr>
        <p:spPr bwMode="auto">
          <a:xfrm>
            <a:off x="3059509" y="2125663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4-13-30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sp>
        <p:nvSpPr>
          <p:cNvPr id="116" name="圓角矩形 115"/>
          <p:cNvSpPr/>
          <p:nvPr/>
        </p:nvSpPr>
        <p:spPr bwMode="auto">
          <a:xfrm>
            <a:off x="3123009" y="3521075"/>
            <a:ext cx="1304925" cy="504825"/>
          </a:xfrm>
          <a:prstGeom prst="roundRec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en-US" altLang="zh-TW" sz="1400" b="0" u="none" dirty="0">
                <a:solidFill>
                  <a:schemeClr val="bg1">
                    <a:lumMod val="95000"/>
                  </a:schemeClr>
                </a:solidFill>
                <a:latin typeface="+mn-lt"/>
                <a:ea typeface="標楷體" panose="03000509000000000000" pitchFamily="65" charset="-120"/>
              </a:rPr>
              <a:t>PC</a:t>
            </a: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ea typeface="標楷體" panose="03000509000000000000" pitchFamily="65" charset="-120"/>
              </a:rPr>
              <a:t>上傳銀扣作業</a:t>
            </a:r>
          </a:p>
        </p:txBody>
      </p:sp>
      <p:sp>
        <p:nvSpPr>
          <p:cNvPr id="117" name="文字方塊 10"/>
          <p:cNvSpPr txBox="1">
            <a:spLocks noChangeArrowheads="1"/>
          </p:cNvSpPr>
          <p:nvPr/>
        </p:nvSpPr>
        <p:spPr bwMode="auto">
          <a:xfrm>
            <a:off x="3081734" y="3254375"/>
            <a:ext cx="1008062" cy="277813"/>
          </a:xfrm>
          <a:prstGeom prst="rect">
            <a:avLst/>
          </a:prstGeom>
          <a:solidFill>
            <a:srgbClr val="F8F8F8">
              <a:alpha val="3607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4-13-50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18" name="圓角矩形 117"/>
          <p:cNvSpPr/>
          <p:nvPr/>
        </p:nvSpPr>
        <p:spPr bwMode="auto">
          <a:xfrm>
            <a:off x="3123009" y="4352925"/>
            <a:ext cx="1304925" cy="503238"/>
          </a:xfrm>
          <a:prstGeom prst="roundRec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銀行扣款</a:t>
            </a:r>
            <a:endParaRPr lang="en-US" altLang="zh-TW" sz="1400" b="0" u="none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入帳作業</a:t>
            </a:r>
          </a:p>
        </p:txBody>
      </p:sp>
      <p:sp>
        <p:nvSpPr>
          <p:cNvPr id="119" name="文字方塊 10"/>
          <p:cNvSpPr txBox="1">
            <a:spLocks noChangeArrowheads="1"/>
          </p:cNvSpPr>
          <p:nvPr/>
        </p:nvSpPr>
        <p:spPr bwMode="auto">
          <a:xfrm>
            <a:off x="3081734" y="4086225"/>
            <a:ext cx="1008062" cy="276225"/>
          </a:xfrm>
          <a:prstGeom prst="rect">
            <a:avLst/>
          </a:prstGeom>
          <a:solidFill>
            <a:srgbClr val="F8F8F8">
              <a:alpha val="3607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4-13-60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120" name="直線接點 119"/>
          <p:cNvCxnSpPr/>
          <p:nvPr/>
        </p:nvCxnSpPr>
        <p:spPr bwMode="auto">
          <a:xfrm>
            <a:off x="3769121" y="4033838"/>
            <a:ext cx="0" cy="252412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流程圖: 文件 120"/>
          <p:cNvSpPr/>
          <p:nvPr/>
        </p:nvSpPr>
        <p:spPr bwMode="auto">
          <a:xfrm>
            <a:off x="4205684" y="4778375"/>
            <a:ext cx="1044575" cy="701675"/>
          </a:xfrm>
          <a:prstGeom prst="flowChartDocumen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銀行扣款總傳票</a:t>
            </a:r>
            <a:endParaRPr lang="en-US" altLang="zh-TW" sz="1400" b="0" u="none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明細表</a:t>
            </a:r>
          </a:p>
        </p:txBody>
      </p:sp>
      <p:sp>
        <p:nvSpPr>
          <p:cNvPr id="122" name="圓角矩形 121"/>
          <p:cNvSpPr/>
          <p:nvPr/>
        </p:nvSpPr>
        <p:spPr bwMode="auto">
          <a:xfrm>
            <a:off x="775096" y="5824538"/>
            <a:ext cx="1304925" cy="5032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latin typeface="標楷體" panose="03000509000000000000" pitchFamily="65" charset="-120"/>
                <a:ea typeface="標楷體" panose="03000509000000000000" pitchFamily="65" charset="-120"/>
              </a:rPr>
              <a:t>銀扣前簡訊傳送作業</a:t>
            </a:r>
          </a:p>
        </p:txBody>
      </p:sp>
      <p:sp>
        <p:nvSpPr>
          <p:cNvPr id="123" name="文字方塊 10"/>
          <p:cNvSpPr txBox="1">
            <a:spLocks noChangeArrowheads="1"/>
          </p:cNvSpPr>
          <p:nvPr/>
        </p:nvSpPr>
        <p:spPr bwMode="auto">
          <a:xfrm>
            <a:off x="522408" y="5601047"/>
            <a:ext cx="1008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latin typeface="Times New Roman" pitchFamily="18" charset="0"/>
                <a:ea typeface="新細明體" charset="-120"/>
              </a:rPr>
              <a:t>4-13-23</a:t>
            </a:r>
            <a:endParaRPr lang="en-US" altLang="zh-TW" sz="1200" dirty="0"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124" name="直線接點 123"/>
          <p:cNvCxnSpPr/>
          <p:nvPr/>
        </p:nvCxnSpPr>
        <p:spPr bwMode="auto">
          <a:xfrm>
            <a:off x="1376759" y="5545138"/>
            <a:ext cx="0" cy="252412"/>
          </a:xfrm>
          <a:prstGeom prst="line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stCxn id="122" idx="3"/>
            <a:endCxn id="114" idx="1"/>
          </p:cNvCxnSpPr>
          <p:nvPr/>
        </p:nvCxnSpPr>
        <p:spPr bwMode="auto">
          <a:xfrm flipV="1">
            <a:off x="2080021" y="2735950"/>
            <a:ext cx="1042988" cy="3340207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4" idx="3"/>
            <a:endCxn id="113" idx="0"/>
          </p:cNvCxnSpPr>
          <p:nvPr/>
        </p:nvCxnSpPr>
        <p:spPr bwMode="auto">
          <a:xfrm>
            <a:off x="4427934" y="2735950"/>
            <a:ext cx="970756" cy="189813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接點 126"/>
          <p:cNvCxnSpPr>
            <a:stCxn id="113" idx="2"/>
            <a:endCxn id="116" idx="3"/>
          </p:cNvCxnSpPr>
          <p:nvPr/>
        </p:nvCxnSpPr>
        <p:spPr bwMode="auto">
          <a:xfrm rot="5400000">
            <a:off x="4777183" y="3152776"/>
            <a:ext cx="271463" cy="969962"/>
          </a:xfrm>
          <a:prstGeom prst="bentConnector2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0"/>
          <p:cNvSpPr txBox="1">
            <a:spLocks noChangeArrowheads="1"/>
          </p:cNvSpPr>
          <p:nvPr/>
        </p:nvSpPr>
        <p:spPr bwMode="auto">
          <a:xfrm>
            <a:off x="4356496" y="2347913"/>
            <a:ext cx="1182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1400" dirty="0" smtClean="0">
                <a:latin typeface="+mn-lt"/>
              </a:rPr>
              <a:t>AS/400</a:t>
            </a:r>
            <a:r>
              <a:rPr lang="zh-TW" altLang="en-US" sz="1400" dirty="0" smtClean="0">
                <a:latin typeface="+mn-lt"/>
              </a:rPr>
              <a:t>匯出</a:t>
            </a:r>
            <a:endParaRPr lang="en-US" altLang="zh-TW" sz="1400" dirty="0" smtClean="0">
              <a:latin typeface="+mn-lt"/>
            </a:endParaRPr>
          </a:p>
        </p:txBody>
      </p:sp>
      <p:sp>
        <p:nvSpPr>
          <p:cNvPr id="129" name="文字方塊 10"/>
          <p:cNvSpPr txBox="1">
            <a:spLocks noChangeArrowheads="1"/>
          </p:cNvSpPr>
          <p:nvPr/>
        </p:nvSpPr>
        <p:spPr bwMode="auto">
          <a:xfrm>
            <a:off x="4472384" y="3732213"/>
            <a:ext cx="1184275" cy="522287"/>
          </a:xfrm>
          <a:prstGeom prst="rect">
            <a:avLst/>
          </a:prstGeom>
          <a:solidFill>
            <a:srgbClr val="F8F8F8">
              <a:alpha val="3607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TW" alt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銀行扣款後回傳檔</a:t>
            </a:r>
            <a:endParaRPr lang="en-US" altLang="zh-TW" sz="1400" dirty="0" smtClean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30" name="圓角矩形 129"/>
          <p:cNvSpPr/>
          <p:nvPr/>
        </p:nvSpPr>
        <p:spPr bwMode="auto">
          <a:xfrm>
            <a:off x="6701234" y="2329136"/>
            <a:ext cx="1304925" cy="503237"/>
          </a:xfrm>
          <a:prstGeom prst="roundRec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+mn-lt"/>
                <a:ea typeface="標楷體" panose="03000509000000000000" pitchFamily="65" charset="-120"/>
              </a:rPr>
              <a:t>銀行成功及</a:t>
            </a:r>
            <a:endParaRPr lang="en-US" altLang="zh-TW" sz="1400" b="0" u="none" dirty="0">
              <a:solidFill>
                <a:schemeClr val="bg1">
                  <a:lumMod val="95000"/>
                </a:schemeClr>
              </a:solidFill>
              <a:latin typeface="+mn-lt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+mn-lt"/>
                <a:ea typeface="標楷體" panose="03000509000000000000" pitchFamily="65" charset="-120"/>
              </a:rPr>
              <a:t>失敗表</a:t>
            </a:r>
            <a:endParaRPr lang="zh-TW" altLang="en-US" sz="1400" b="0" u="none" dirty="0">
              <a:solidFill>
                <a:schemeClr val="bg1">
                  <a:lumMod val="95000"/>
                </a:schemeClr>
              </a:solidFill>
              <a:ea typeface="標楷體" panose="03000509000000000000" pitchFamily="65" charset="-120"/>
            </a:endParaRPr>
          </a:p>
        </p:txBody>
      </p:sp>
      <p:sp>
        <p:nvSpPr>
          <p:cNvPr id="131" name="文字方塊 10"/>
          <p:cNvSpPr txBox="1">
            <a:spLocks noChangeArrowheads="1"/>
          </p:cNvSpPr>
          <p:nvPr/>
        </p:nvSpPr>
        <p:spPr bwMode="auto">
          <a:xfrm>
            <a:off x="6659959" y="2060848"/>
            <a:ext cx="1008062" cy="2778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4-13-51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cxnSp>
        <p:nvCxnSpPr>
          <p:cNvPr id="132" name="直線接點 131"/>
          <p:cNvCxnSpPr/>
          <p:nvPr/>
        </p:nvCxnSpPr>
        <p:spPr bwMode="auto">
          <a:xfrm>
            <a:off x="7363221" y="2859361"/>
            <a:ext cx="0" cy="250825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0"/>
          <p:cNvSpPr txBox="1">
            <a:spLocks noChangeArrowheads="1"/>
          </p:cNvSpPr>
          <p:nvPr/>
        </p:nvSpPr>
        <p:spPr bwMode="auto">
          <a:xfrm>
            <a:off x="6682184" y="2840311"/>
            <a:ext cx="6953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4-13-74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4" name="圓角矩形 133"/>
          <p:cNvSpPr/>
          <p:nvPr/>
        </p:nvSpPr>
        <p:spPr bwMode="auto">
          <a:xfrm>
            <a:off x="6723459" y="3107011"/>
            <a:ext cx="1304925" cy="539750"/>
          </a:xfrm>
          <a:prstGeom prst="roundRec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銀扣失敗五萬元以上報表</a:t>
            </a:r>
          </a:p>
        </p:txBody>
      </p:sp>
      <p:cxnSp>
        <p:nvCxnSpPr>
          <p:cNvPr id="135" name="直線接點 134"/>
          <p:cNvCxnSpPr/>
          <p:nvPr/>
        </p:nvCxnSpPr>
        <p:spPr bwMode="auto">
          <a:xfrm>
            <a:off x="7358459" y="3668986"/>
            <a:ext cx="0" cy="250825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0"/>
          <p:cNvSpPr txBox="1">
            <a:spLocks noChangeArrowheads="1"/>
          </p:cNvSpPr>
          <p:nvPr/>
        </p:nvSpPr>
        <p:spPr bwMode="auto">
          <a:xfrm>
            <a:off x="6677421" y="3649936"/>
            <a:ext cx="693738" cy="276225"/>
          </a:xfrm>
          <a:prstGeom prst="rect">
            <a:avLst/>
          </a:prstGeom>
          <a:solidFill>
            <a:srgbClr val="F8F8F8">
              <a:alpha val="3607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4-13-75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37" name="圓角矩形 136"/>
          <p:cNvSpPr/>
          <p:nvPr/>
        </p:nvSpPr>
        <p:spPr bwMode="auto">
          <a:xfrm>
            <a:off x="6718696" y="3916636"/>
            <a:ext cx="1304925" cy="539750"/>
          </a:xfrm>
          <a:prstGeom prst="roundRec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一年內新貸件扣款失敗表</a:t>
            </a:r>
          </a:p>
        </p:txBody>
      </p:sp>
      <p:cxnSp>
        <p:nvCxnSpPr>
          <p:cNvPr id="138" name="直線接點 137"/>
          <p:cNvCxnSpPr/>
          <p:nvPr/>
        </p:nvCxnSpPr>
        <p:spPr bwMode="auto">
          <a:xfrm>
            <a:off x="7360046" y="4488136"/>
            <a:ext cx="0" cy="252412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字方塊 10"/>
          <p:cNvSpPr txBox="1">
            <a:spLocks noChangeArrowheads="1"/>
          </p:cNvSpPr>
          <p:nvPr/>
        </p:nvSpPr>
        <p:spPr bwMode="auto">
          <a:xfrm>
            <a:off x="6679009" y="4469086"/>
            <a:ext cx="693737" cy="276225"/>
          </a:xfrm>
          <a:prstGeom prst="rect">
            <a:avLst/>
          </a:prstGeom>
          <a:solidFill>
            <a:srgbClr val="F8F8F8">
              <a:alpha val="36078"/>
            </a:srgbClr>
          </a:solidFill>
          <a:ln>
            <a:solidFill>
              <a:srgbClr val="F8F8F8">
                <a:alpha val="50196"/>
              </a:srgbClr>
            </a:solidFill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4-13-71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40" name="圓角矩形 139"/>
          <p:cNvSpPr/>
          <p:nvPr/>
        </p:nvSpPr>
        <p:spPr bwMode="auto">
          <a:xfrm>
            <a:off x="6720284" y="4735786"/>
            <a:ext cx="1304925" cy="539750"/>
          </a:xfrm>
          <a:prstGeom prst="roundRec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銀行扣款不足</a:t>
            </a:r>
            <a:endParaRPr lang="en-US" altLang="zh-TW" sz="1400" b="0" u="none" dirty="0">
              <a:solidFill>
                <a:schemeClr val="bg1">
                  <a:lumMod val="9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明信片列印</a:t>
            </a:r>
          </a:p>
        </p:txBody>
      </p:sp>
      <p:cxnSp>
        <p:nvCxnSpPr>
          <p:cNvPr id="141" name="直線接點 140"/>
          <p:cNvCxnSpPr/>
          <p:nvPr/>
        </p:nvCxnSpPr>
        <p:spPr bwMode="auto">
          <a:xfrm>
            <a:off x="7350521" y="5305698"/>
            <a:ext cx="0" cy="252413"/>
          </a:xfrm>
          <a:prstGeom prst="line">
            <a:avLst/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0"/>
          <p:cNvSpPr txBox="1">
            <a:spLocks noChangeArrowheads="1"/>
          </p:cNvSpPr>
          <p:nvPr/>
        </p:nvSpPr>
        <p:spPr bwMode="auto">
          <a:xfrm>
            <a:off x="6669484" y="5286648"/>
            <a:ext cx="693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新細明體" charset="-120"/>
              </a:rPr>
              <a:t>4-13-72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43" name="圓角矩形 142"/>
          <p:cNvSpPr/>
          <p:nvPr/>
        </p:nvSpPr>
        <p:spPr bwMode="auto">
          <a:xfrm>
            <a:off x="6710759" y="5553348"/>
            <a:ext cx="1304925" cy="541338"/>
          </a:xfrm>
          <a:prstGeom prst="roundRect">
            <a:avLst/>
          </a:prstGeom>
          <a:solidFill>
            <a:srgbClr val="F8F8F8">
              <a:alpha val="36078"/>
            </a:srgbClr>
          </a:solidFill>
          <a:ln w="9525" cap="flat" cmpd="sng" algn="ctr">
            <a:solidFill>
              <a:srgbClr val="F8F8F8">
                <a:alpha val="50196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TW" altLang="en-US" sz="1400" b="0" u="none" dirty="0">
                <a:solidFill>
                  <a:schemeClr val="bg1">
                    <a:lumMod val="9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銀行扣款失敗簡訊傳送作業</a:t>
            </a:r>
          </a:p>
        </p:txBody>
      </p:sp>
      <p:cxnSp>
        <p:nvCxnSpPr>
          <p:cNvPr id="144" name="肘形接點 143"/>
          <p:cNvCxnSpPr>
            <a:stCxn id="118" idx="2"/>
            <a:endCxn id="130" idx="1"/>
          </p:cNvCxnSpPr>
          <p:nvPr/>
        </p:nvCxnSpPr>
        <p:spPr bwMode="auto">
          <a:xfrm rot="5400000" flipH="1" flipV="1">
            <a:off x="4100649" y="2255578"/>
            <a:ext cx="2275408" cy="2925762"/>
          </a:xfrm>
          <a:prstGeom prst="bentConnector4">
            <a:avLst>
              <a:gd name="adj1" fmla="val -48434"/>
              <a:gd name="adj2" fmla="val 82141"/>
            </a:avLst>
          </a:prstGeom>
          <a:ln w="28575">
            <a:solidFill>
              <a:srgbClr val="F8F8F8">
                <a:alpha val="50196"/>
              </a:srgbClr>
            </a:solidFill>
            <a:headEnd type="none" w="med" len="med"/>
            <a:tailEnd type="arrow" w="med" len="med"/>
          </a:ln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3049237" y="3528304"/>
            <a:ext cx="5678817" cy="329320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l"/>
            <a:r>
              <a:rPr lang="zh-TW" altLang="en-US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火險</a:t>
            </a:r>
            <a:endParaRPr lang="en-US" altLang="zh-TW" sz="16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火險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到期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年月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至火險檔找出對應的火險金額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產生扣款資料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AH$MBKP)-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入帳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扣款別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火險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期款</a:t>
            </a:r>
            <a:endParaRPr lang="en-US" altLang="zh-TW" sz="16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應繳日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入帳日期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計算期款金額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產生扣款資料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AH$MBKP)-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入帳扣款別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=2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帳管費</a:t>
            </a:r>
            <a:r>
              <a:rPr lang="en-US" altLang="zh-TW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契變手續費</a:t>
            </a:r>
            <a:endParaRPr lang="en-US" altLang="zh-TW" sz="1600" dirty="0" smtClean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依據本期欲扣期款客戶找出帳管費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契變手續費檔內尚未入帳的資料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產生扣款資料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</a:t>
            </a:r>
            <a:r>
              <a:rPr lang="en-US" altLang="zh-TW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AH$MBKP)-</a:t>
            </a:r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入帳扣款別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=3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帳管費、</a:t>
            </a:r>
            <a:endParaRPr lang="en-US" altLang="zh-TW" sz="1600" b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sz="16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4=</a:t>
            </a:r>
            <a:r>
              <a:rPr lang="zh-TW" altLang="en-US" sz="16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契變手續費</a:t>
            </a:r>
            <a:endParaRPr lang="en-US" altLang="zh-TW" sz="16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2"/>
          <p:cNvSpPr txBox="1">
            <a:spLocks noChangeArrowheads="1"/>
          </p:cNvSpPr>
          <p:nvPr/>
        </p:nvSpPr>
        <p:spPr bwMode="auto">
          <a:xfrm>
            <a:off x="978296" y="1698625"/>
            <a:ext cx="10080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 dirty="0">
                <a:latin typeface="Times New Roman" pitchFamily="18" charset="0"/>
                <a:ea typeface="新細明體" charset="-120"/>
              </a:rPr>
              <a:t>START</a:t>
            </a:r>
            <a:endParaRPr lang="zh-TW" altLang="en-US" sz="1600" u="none" dirty="0">
              <a:latin typeface="Times New Roman" pitchFamily="18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18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1_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2_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8FB4E58C467E0439A042BEF5DB0051B" ma:contentTypeVersion="0" ma:contentTypeDescription="建立新的文件。" ma:contentTypeScope="" ma:versionID="5cbefc33fbccd9761b52f4e650e8a2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edddc00996549d4a35e321cdf2d9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67AF66-91CF-4541-953E-61F6E6DA5AC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C9EA4460-3AAE-4896-927F-E0E75088E5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647A8-5335-42BA-88BB-FB744A84C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EF3ADB23-E26E-4DCA-895F-CD4602F97590}">
  <ds:schemaRefs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52045</TotalTime>
  <Words>1328</Words>
  <Application>Microsoft Office PowerPoint</Application>
  <PresentationFormat>如螢幕大小 (4:3)</PresentationFormat>
  <Paragraphs>322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預設簡報設計</vt:lpstr>
      <vt:lpstr>11_預設簡報設計</vt:lpstr>
      <vt:lpstr>12_預設簡報設計</vt:lpstr>
      <vt:lpstr>PowerPoint 簡報</vt:lpstr>
      <vt:lpstr>目錄</vt:lpstr>
      <vt:lpstr>系統架構</vt:lpstr>
      <vt:lpstr>系統架構-外部系統介接</vt:lpstr>
      <vt:lpstr>系統功能</vt:lpstr>
      <vt:lpstr>業務簡介</vt:lpstr>
      <vt:lpstr>銀行扣款-業務流程</vt:lpstr>
      <vt:lpstr>銀行扣款-系統流程</vt:lpstr>
      <vt:lpstr>銀行扣款-系統流程</vt:lpstr>
      <vt:lpstr>銀行扣款-系統流程</vt:lpstr>
      <vt:lpstr>傳票分錄-系統流程</vt:lpstr>
      <vt:lpstr>重要事件處理說明</vt:lpstr>
      <vt:lpstr>重要數據</vt:lpstr>
      <vt:lpstr>PowerPoint 簡報</vt:lpstr>
    </vt:vector>
  </TitlesOfParts>
  <Company>skl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skl</dc:creator>
  <cp:lastModifiedBy>李珮琪</cp:lastModifiedBy>
  <cp:revision>3813</cp:revision>
  <dcterms:created xsi:type="dcterms:W3CDTF">2010-06-28T03:18:14Z</dcterms:created>
  <dcterms:modified xsi:type="dcterms:W3CDTF">2017-11-21T07:57:28Z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U55Z5TKY5M7A-108-6</vt:lpwstr>
  </property>
  <property fmtid="{D5CDD505-2E9C-101B-9397-08002B2CF9AE}" pid="3" name="_dlc_DocIdItemGuid">
    <vt:lpwstr>35b3664c-033d-48e4-af62-922487ece62d</vt:lpwstr>
  </property>
  <property fmtid="{D5CDD505-2E9C-101B-9397-08002B2CF9AE}" pid="4" name="_dlc_DocIdUrl">
    <vt:lpwstr>http://dkms/dep/11L000/intra/OperationManage/_layouts/15/DocIdRedir.aspx?ID=U55Z5TKY5M7A-108-6, U55Z5TKY5M7A-108-6</vt:lpwstr>
  </property>
  <property fmtid="{D5CDD505-2E9C-101B-9397-08002B2CF9AE}" pid="5" name="ContentTypeId">
    <vt:lpwstr>0x010100C8FB4E58C467E0439A042BEF5DB0051B</vt:lpwstr>
  </property>
</Properties>
</file>